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319" r:id="rId3"/>
    <p:sldId id="331" r:id="rId4"/>
    <p:sldId id="259" r:id="rId5"/>
    <p:sldId id="275" r:id="rId6"/>
    <p:sldId id="261" r:id="rId7"/>
    <p:sldId id="265" r:id="rId8"/>
    <p:sldId id="276" r:id="rId9"/>
    <p:sldId id="269" r:id="rId10"/>
    <p:sldId id="268" r:id="rId11"/>
    <p:sldId id="270" r:id="rId12"/>
    <p:sldId id="277" r:id="rId13"/>
    <p:sldId id="273" r:id="rId14"/>
    <p:sldId id="274" r:id="rId15"/>
    <p:sldId id="278" r:id="rId16"/>
    <p:sldId id="279" r:id="rId17"/>
    <p:sldId id="281" r:id="rId18"/>
    <p:sldId id="282" r:id="rId19"/>
    <p:sldId id="284" r:id="rId20"/>
    <p:sldId id="285" r:id="rId21"/>
    <p:sldId id="309" r:id="rId22"/>
    <p:sldId id="322" r:id="rId23"/>
    <p:sldId id="323" r:id="rId24"/>
    <p:sldId id="324" r:id="rId25"/>
    <p:sldId id="325" r:id="rId26"/>
    <p:sldId id="326" r:id="rId27"/>
    <p:sldId id="327" r:id="rId28"/>
    <p:sldId id="320" r:id="rId29"/>
    <p:sldId id="286" r:id="rId30"/>
    <p:sldId id="287" r:id="rId31"/>
    <p:sldId id="288" r:id="rId32"/>
    <p:sldId id="289" r:id="rId33"/>
    <p:sldId id="290" r:id="rId34"/>
    <p:sldId id="291" r:id="rId35"/>
    <p:sldId id="292" r:id="rId36"/>
    <p:sldId id="293" r:id="rId37"/>
    <p:sldId id="296" r:id="rId38"/>
    <p:sldId id="297" r:id="rId39"/>
    <p:sldId id="298" r:id="rId40"/>
    <p:sldId id="299" r:id="rId41"/>
    <p:sldId id="300" r:id="rId42"/>
    <p:sldId id="301" r:id="rId43"/>
    <p:sldId id="302" r:id="rId44"/>
    <p:sldId id="303" r:id="rId45"/>
    <p:sldId id="304" r:id="rId46"/>
    <p:sldId id="305" r:id="rId47"/>
    <p:sldId id="306" r:id="rId48"/>
    <p:sldId id="321" r:id="rId49"/>
    <p:sldId id="310" r:id="rId50"/>
    <p:sldId id="314" r:id="rId51"/>
    <p:sldId id="311" r:id="rId52"/>
    <p:sldId id="312" r:id="rId53"/>
    <p:sldId id="336" r:id="rId54"/>
    <p:sldId id="337" r:id="rId55"/>
    <p:sldId id="338" r:id="rId56"/>
    <p:sldId id="339" r:id="rId57"/>
    <p:sldId id="340" r:id="rId58"/>
    <p:sldId id="341" r:id="rId59"/>
    <p:sldId id="342" r:id="rId60"/>
    <p:sldId id="343" r:id="rId61"/>
    <p:sldId id="344" r:id="rId62"/>
    <p:sldId id="345" r:id="rId63"/>
    <p:sldId id="347" r:id="rId64"/>
    <p:sldId id="348" r:id="rId65"/>
    <p:sldId id="349" r:id="rId66"/>
    <p:sldId id="350" r:id="rId67"/>
    <p:sldId id="351" r:id="rId68"/>
    <p:sldId id="352" r:id="rId69"/>
    <p:sldId id="353" r:id="rId70"/>
    <p:sldId id="354" r:id="rId71"/>
    <p:sldId id="355" r:id="rId72"/>
    <p:sldId id="356" r:id="rId73"/>
    <p:sldId id="357" r:id="rId74"/>
    <p:sldId id="358" r:id="rId75"/>
    <p:sldId id="359" r:id="rId76"/>
    <p:sldId id="360" r:id="rId77"/>
    <p:sldId id="361" r:id="rId78"/>
    <p:sldId id="362" r:id="rId79"/>
    <p:sldId id="363" r:id="rId80"/>
    <p:sldId id="364" r:id="rId81"/>
    <p:sldId id="365" r:id="rId82"/>
    <p:sldId id="366" r:id="rId83"/>
    <p:sldId id="367" r:id="rId84"/>
    <p:sldId id="368" r:id="rId85"/>
    <p:sldId id="369" r:id="rId86"/>
    <p:sldId id="370" r:id="rId87"/>
    <p:sldId id="371" r:id="rId88"/>
    <p:sldId id="372" r:id="rId89"/>
    <p:sldId id="373" r:id="rId90"/>
    <p:sldId id="374" r:id="rId91"/>
    <p:sldId id="375" r:id="rId92"/>
    <p:sldId id="387" r:id="rId93"/>
    <p:sldId id="378" r:id="rId94"/>
    <p:sldId id="379" r:id="rId95"/>
    <p:sldId id="380" r:id="rId96"/>
    <p:sldId id="382" r:id="rId97"/>
    <p:sldId id="383" r:id="rId98"/>
    <p:sldId id="381" r:id="rId99"/>
    <p:sldId id="377" r:id="rId10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B8C13F"/>
    <a:srgbClr val="FFF0D1"/>
    <a:srgbClr val="FBCBA3"/>
    <a:srgbClr val="7030A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0" autoAdjust="0"/>
    <p:restoredTop sz="71463" autoAdjust="0"/>
  </p:normalViewPr>
  <p:slideViewPr>
    <p:cSldViewPr snapToGrid="0">
      <p:cViewPr varScale="1">
        <p:scale>
          <a:sx n="79" d="100"/>
          <a:sy n="79" d="100"/>
        </p:scale>
        <p:origin x="194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A55EC1-883D-45F7-9C2F-9D691E201435}" type="datetimeFigureOut">
              <a:rPr lang="fi-FI" smtClean="0"/>
              <a:t>11.9.2018</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4B39E1-E699-4134-B83F-9BAB49A4411B}" type="slidenum">
              <a:rPr lang="fi-FI" smtClean="0"/>
              <a:t>‹#›</a:t>
            </a:fld>
            <a:endParaRPr lang="fi-FI"/>
          </a:p>
        </p:txBody>
      </p:sp>
    </p:spTree>
    <p:extLst>
      <p:ext uri="{BB962C8B-B14F-4D97-AF65-F5344CB8AC3E}">
        <p14:creationId xmlns:p14="http://schemas.microsoft.com/office/powerpoint/2010/main" val="170472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kern="1200" smtClean="0">
                <a:solidFill>
                  <a:schemeClr val="tx1"/>
                </a:solidFill>
                <a:latin typeface="+mn-lt"/>
                <a:ea typeface="+mn-ea"/>
                <a:cs typeface="+mn-cs"/>
              </a:rPr>
              <a:t>Thanks for the introduction.</a:t>
            </a:r>
          </a:p>
        </p:txBody>
      </p:sp>
      <p:sp>
        <p:nvSpPr>
          <p:cNvPr id="4" name="Slide Number Placeholder 3"/>
          <p:cNvSpPr>
            <a:spLocks noGrp="1"/>
          </p:cNvSpPr>
          <p:nvPr>
            <p:ph type="sldNum" sz="quarter" idx="10"/>
          </p:nvPr>
        </p:nvSpPr>
        <p:spPr/>
        <p:txBody>
          <a:bodyPr/>
          <a:lstStyle/>
          <a:p>
            <a:fld id="{834B39E1-E699-4134-B83F-9BAB49A4411B}" type="slidenum">
              <a:rPr lang="fi-FI" smtClean="0"/>
              <a:t>1</a:t>
            </a:fld>
            <a:endParaRPr lang="fi-FI"/>
          </a:p>
        </p:txBody>
      </p:sp>
    </p:spTree>
    <p:extLst>
      <p:ext uri="{BB962C8B-B14F-4D97-AF65-F5344CB8AC3E}">
        <p14:creationId xmlns:p14="http://schemas.microsoft.com/office/powerpoint/2010/main" val="3114429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latin typeface="+mn-lt"/>
                <a:ea typeface="+mn-ea"/>
                <a:cs typeface="+mn-cs"/>
              </a:rPr>
              <a:t>Our solution is to use these copies of the network as intermediate "feature extractors" that examine each input image separately, using identical tied network weights.</a:t>
            </a:r>
            <a:endParaRPr lang="en-US" sz="1200" b="0" kern="1200" smtClean="0">
              <a:solidFill>
                <a:schemeClr val="tx1"/>
              </a:solidFill>
              <a:latin typeface="+mn-lt"/>
              <a:ea typeface="+mn-ea"/>
              <a:cs typeface="+mn-cs"/>
            </a:endParaRPr>
          </a:p>
          <a:p>
            <a:r>
              <a:rPr lang="en-US" sz="1200" b="1" kern="1200" smtClean="0">
                <a:solidFill>
                  <a:schemeClr val="tx1"/>
                </a:solidFill>
                <a:latin typeface="+mn-lt"/>
                <a:ea typeface="+mn-ea"/>
                <a:cs typeface="+mn-cs"/>
              </a:rPr>
              <a:t>The features from these per-input-image tracks are then collapsed together into a joint feature map using a symmetric pooling operation. </a:t>
            </a:r>
          </a:p>
          <a:p>
            <a:r>
              <a:rPr lang="en-US" sz="1200" b="1" kern="1200" smtClean="0">
                <a:solidFill>
                  <a:schemeClr val="tx1"/>
                </a:solidFill>
                <a:latin typeface="+mn-lt"/>
                <a:ea typeface="+mn-ea"/>
                <a:cs typeface="+mn-cs"/>
              </a:rPr>
              <a:t>We use max-pooling. I'll describe that in a second.</a:t>
            </a:r>
          </a:p>
          <a:p>
            <a:r>
              <a:rPr lang="en-US" sz="1200" b="1" kern="1200" smtClean="0">
                <a:solidFill>
                  <a:schemeClr val="tx1"/>
                </a:solidFill>
                <a:latin typeface="+mn-lt"/>
                <a:ea typeface="+mn-ea"/>
                <a:cs typeface="+mn-cs"/>
              </a:rPr>
              <a:t>Finally, these "consensus features" are processed into the unified estimate of the sharp image by a common CNN tail. </a:t>
            </a:r>
          </a:p>
          <a:p>
            <a:r>
              <a:rPr lang="en-US" sz="1200" b="1" kern="1200" smtClean="0">
                <a:solidFill>
                  <a:schemeClr val="tx1"/>
                </a:solidFill>
                <a:latin typeface="+mn-lt"/>
                <a:ea typeface="+mn-ea"/>
                <a:cs typeface="+mn-cs"/>
              </a:rPr>
              <a:t>And the whole thing is trained end-to-end.</a:t>
            </a:r>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10</a:t>
            </a:fld>
            <a:endParaRPr lang="fi-FI"/>
          </a:p>
        </p:txBody>
      </p:sp>
    </p:spTree>
    <p:extLst>
      <p:ext uri="{BB962C8B-B14F-4D97-AF65-F5344CB8AC3E}">
        <p14:creationId xmlns:p14="http://schemas.microsoft.com/office/powerpoint/2010/main" val="153071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latin typeface="+mn-lt"/>
                <a:ea typeface="+mn-ea"/>
                <a:cs typeface="+mn-cs"/>
              </a:rPr>
              <a:t>So what is this max-pooling?</a:t>
            </a:r>
          </a:p>
          <a:p>
            <a:r>
              <a:rPr lang="en-US" sz="1200" b="1" kern="1200" smtClean="0">
                <a:solidFill>
                  <a:schemeClr val="tx1"/>
                </a:solidFill>
                <a:latin typeface="+mn-lt"/>
                <a:ea typeface="+mn-ea"/>
                <a:cs typeface="+mn-cs"/>
              </a:rPr>
              <a:t>It simply means computing the maximum activation among the inputs at every pixel and</a:t>
            </a:r>
            <a:r>
              <a:rPr lang="en-US" sz="1200" b="1" kern="1200" baseline="0" smtClean="0">
                <a:solidFill>
                  <a:schemeClr val="tx1"/>
                </a:solidFill>
                <a:latin typeface="+mn-lt"/>
                <a:ea typeface="+mn-ea"/>
                <a:cs typeface="+mn-cs"/>
              </a:rPr>
              <a:t> feature channel.</a:t>
            </a:r>
            <a:endParaRPr lang="en-US" sz="1200" b="1" kern="1200" smtClean="0">
              <a:solidFill>
                <a:schemeClr val="tx1"/>
              </a:solidFill>
              <a:latin typeface="+mn-lt"/>
              <a:ea typeface="+mn-ea"/>
              <a:cs typeface="+mn-cs"/>
            </a:endParaRPr>
          </a:p>
          <a:p>
            <a:r>
              <a:rPr lang="en-US" sz="1200" b="1" kern="1200" smtClean="0">
                <a:solidFill>
                  <a:schemeClr val="tx1"/>
                </a:solidFill>
                <a:latin typeface="+mn-lt"/>
                <a:ea typeface="+mn-ea"/>
                <a:cs typeface="+mn-cs"/>
              </a:rPr>
              <a:t>So illustrated with these 3-channel feature maps, also known as RGB images, we get the result shown here. </a:t>
            </a:r>
          </a:p>
          <a:p>
            <a:r>
              <a:rPr lang="en-US" sz="1200" b="1" kern="1200" smtClean="0">
                <a:solidFill>
                  <a:schemeClr val="tx1"/>
                </a:solidFill>
                <a:latin typeface="+mn-lt"/>
                <a:ea typeface="+mn-ea"/>
                <a:cs typeface="+mn-cs"/>
              </a:rPr>
              <a:t>So all the dimensions remain as they were, but the resulting map now includes contributions from both the inputs.</a:t>
            </a:r>
          </a:p>
          <a:p>
            <a:r>
              <a:rPr lang="en-US" sz="1200" b="1" kern="1200" smtClean="0">
                <a:solidFill>
                  <a:schemeClr val="tx1"/>
                </a:solidFill>
                <a:latin typeface="+mn-lt"/>
                <a:ea typeface="+mn-ea"/>
                <a:cs typeface="+mn-cs"/>
              </a:rPr>
              <a:t>And of course we can throw more maps into the mix, and the order we do so in is irrelevant. </a:t>
            </a:r>
          </a:p>
          <a:p>
            <a:r>
              <a:rPr lang="en-US" sz="1200" b="1" kern="1200" smtClean="0">
                <a:solidFill>
                  <a:schemeClr val="tx1"/>
                </a:solidFill>
                <a:latin typeface="+mn-lt"/>
                <a:ea typeface="+mn-ea"/>
                <a:cs typeface="+mn-cs"/>
              </a:rPr>
              <a:t>Note that those were the two desiderata we had -- which the network as a whole now inherits.</a:t>
            </a:r>
          </a:p>
          <a:p>
            <a:r>
              <a:rPr lang="en-US" sz="1200" b="1" kern="1200" smtClean="0">
                <a:solidFill>
                  <a:schemeClr val="tx1"/>
                </a:solidFill>
                <a:latin typeface="+mn-lt"/>
                <a:ea typeface="+mn-ea"/>
                <a:cs typeface="+mn-cs"/>
              </a:rPr>
              <a:t>And why is this meaningful? The point is that via training,</a:t>
            </a:r>
            <a:r>
              <a:rPr lang="en-US" sz="1200" b="1" kern="1200" baseline="0" smtClean="0">
                <a:solidFill>
                  <a:schemeClr val="tx1"/>
                </a:solidFill>
                <a:latin typeface="+mn-lt"/>
                <a:ea typeface="+mn-ea"/>
                <a:cs typeface="+mn-cs"/>
              </a:rPr>
              <a:t> </a:t>
            </a:r>
            <a:r>
              <a:rPr lang="en-US" sz="1200" b="1" kern="1200" smtClean="0">
                <a:solidFill>
                  <a:schemeClr val="tx1"/>
                </a:solidFill>
                <a:latin typeface="+mn-lt"/>
                <a:ea typeface="+mn-ea"/>
                <a:cs typeface="+mn-cs"/>
              </a:rPr>
              <a:t>the network learns to produce whatever kind of features are meaningful with respect</a:t>
            </a:r>
            <a:r>
              <a:rPr lang="en-US" sz="1200" b="1" kern="1200" baseline="0" smtClean="0">
                <a:solidFill>
                  <a:schemeClr val="tx1"/>
                </a:solidFill>
                <a:latin typeface="+mn-lt"/>
                <a:ea typeface="+mn-ea"/>
                <a:cs typeface="+mn-cs"/>
              </a:rPr>
              <a:t> to the maximum operation. </a:t>
            </a:r>
          </a:p>
          <a:p>
            <a:r>
              <a:rPr lang="en-US" sz="1200" b="1" kern="1200" baseline="0" smtClean="0">
                <a:solidFill>
                  <a:schemeClr val="tx1"/>
                </a:solidFill>
                <a:latin typeface="+mn-lt"/>
                <a:ea typeface="+mn-ea"/>
                <a:cs typeface="+mn-cs"/>
              </a:rPr>
              <a:t>One intuition is that they perform a sort of “vote” about what should go into the output</a:t>
            </a:r>
            <a:r>
              <a:rPr lang="en-US" sz="1200" b="1" kern="1200" baseline="0" smtClean="0">
                <a:solidFill>
                  <a:schemeClr val="tx1"/>
                </a:solidFill>
                <a:latin typeface="+mn-lt"/>
                <a:ea typeface="+mn-ea"/>
                <a:cs typeface="+mn-cs"/>
              </a:rPr>
              <a:t>.</a:t>
            </a:r>
            <a:endParaRPr lang="en-US" sz="1200" b="1" kern="120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4B39E1-E699-4134-B83F-9BAB49A4411B}" type="slidenum">
              <a:rPr lang="fi-FI" smtClean="0"/>
              <a:t>11</a:t>
            </a:fld>
            <a:endParaRPr lang="fi-FI"/>
          </a:p>
        </p:txBody>
      </p:sp>
    </p:spTree>
    <p:extLst>
      <p:ext uri="{BB962C8B-B14F-4D97-AF65-F5344CB8AC3E}">
        <p14:creationId xmlns:p14="http://schemas.microsoft.com/office/powerpoint/2010/main" val="942637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latin typeface="+mn-lt"/>
                <a:ea typeface="+mn-ea"/>
                <a:cs typeface="+mn-cs"/>
              </a:rPr>
              <a:t>So as said, we can now vary the number of inputs we give</a:t>
            </a:r>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12</a:t>
            </a:fld>
            <a:endParaRPr lang="fi-FI"/>
          </a:p>
        </p:txBody>
      </p:sp>
    </p:spTree>
    <p:extLst>
      <p:ext uri="{BB962C8B-B14F-4D97-AF65-F5344CB8AC3E}">
        <p14:creationId xmlns:p14="http://schemas.microsoft.com/office/powerpoint/2010/main" val="114076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latin typeface="+mn-lt"/>
                <a:ea typeface="+mn-ea"/>
                <a:cs typeface="+mn-cs"/>
              </a:rPr>
              <a:t>… and the ordering is immaterial.</a:t>
            </a:r>
          </a:p>
          <a:p>
            <a:r>
              <a:rPr lang="en-US" sz="1200" b="1" kern="1200" smtClean="0">
                <a:solidFill>
                  <a:schemeClr val="tx1"/>
                </a:solidFill>
                <a:latin typeface="+mn-lt"/>
                <a:ea typeface="+mn-ea"/>
                <a:cs typeface="+mn-cs"/>
              </a:rPr>
              <a:t>In practice we implement the feature extraction networks as U-Nets, which are the de facto solution for image translation problems these days.</a:t>
            </a:r>
          </a:p>
          <a:p>
            <a:r>
              <a:rPr lang="en-US" sz="1200" b="1" kern="1200" smtClean="0">
                <a:solidFill>
                  <a:schemeClr val="tx1"/>
                </a:solidFill>
                <a:latin typeface="+mn-lt"/>
                <a:ea typeface="+mn-ea"/>
                <a:cs typeface="+mn-cs"/>
              </a:rPr>
              <a:t>The final decoding network is just a sequence of a couple of layers.</a:t>
            </a:r>
          </a:p>
          <a:p>
            <a:r>
              <a:rPr lang="en-US" sz="1200" b="1" kern="1200" smtClean="0">
                <a:solidFill>
                  <a:schemeClr val="tx1"/>
                </a:solidFill>
                <a:latin typeface="+mn-lt"/>
                <a:ea typeface="+mn-ea"/>
                <a:cs typeface="+mn-cs"/>
              </a:rPr>
              <a:t>As it's not clear whether a few layers at the</a:t>
            </a:r>
            <a:r>
              <a:rPr lang="en-US" sz="1200" b="1" kern="1200" baseline="0" smtClean="0">
                <a:solidFill>
                  <a:schemeClr val="tx1"/>
                </a:solidFill>
                <a:latin typeface="+mn-lt"/>
                <a:ea typeface="+mn-ea"/>
                <a:cs typeface="+mn-cs"/>
              </a:rPr>
              <a:t> end </a:t>
            </a:r>
            <a:r>
              <a:rPr lang="en-US" sz="1200" b="1" kern="1200" smtClean="0">
                <a:solidFill>
                  <a:schemeClr val="tx1"/>
                </a:solidFill>
                <a:latin typeface="+mn-lt"/>
                <a:ea typeface="+mn-ea"/>
                <a:cs typeface="+mn-cs"/>
              </a:rPr>
              <a:t>are actually sufficient for reconstructing the image, in early experiments we found it useful to also include intermediate pooling layers within the feature extraction stage,</a:t>
            </a:r>
            <a:r>
              <a:rPr lang="en-US" sz="1200" b="1" kern="1200" baseline="0" smtClean="0">
                <a:solidFill>
                  <a:schemeClr val="tx1"/>
                </a:solidFill>
                <a:latin typeface="+mn-lt"/>
                <a:ea typeface="+mn-ea"/>
                <a:cs typeface="+mn-cs"/>
              </a:rPr>
              <a:t> with pooled features concatenated back to the local feature stacks. This establishes a sort of back-and-forth communication channel between them.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latin typeface="+mn-lt"/>
                <a:ea typeface="+mn-ea"/>
                <a:cs typeface="+mn-cs"/>
              </a:rPr>
              <a:t>You can see the paper for the details on that.</a:t>
            </a:r>
          </a:p>
          <a:p>
            <a:endParaRPr lang="en-US" sz="1200" b="1" kern="1200" baseline="0" smtClean="0">
              <a:solidFill>
                <a:schemeClr val="tx1"/>
              </a:solidFill>
              <a:latin typeface="+mn-lt"/>
              <a:ea typeface="+mn-ea"/>
              <a:cs typeface="+mn-cs"/>
            </a:endParaRPr>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13</a:t>
            </a:fld>
            <a:endParaRPr lang="fi-FI"/>
          </a:p>
        </p:txBody>
      </p:sp>
    </p:spTree>
    <p:extLst>
      <p:ext uri="{BB962C8B-B14F-4D97-AF65-F5344CB8AC3E}">
        <p14:creationId xmlns:p14="http://schemas.microsoft.com/office/powerpoint/2010/main" val="3919297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latin typeface="+mn-lt"/>
                <a:ea typeface="+mn-ea"/>
                <a:cs typeface="+mn-cs"/>
              </a:rPr>
              <a:t>… and the ordering is immaterial.</a:t>
            </a:r>
          </a:p>
          <a:p>
            <a:r>
              <a:rPr lang="en-US" sz="1200" b="1" kern="1200" smtClean="0">
                <a:solidFill>
                  <a:schemeClr val="tx1"/>
                </a:solidFill>
                <a:latin typeface="+mn-lt"/>
                <a:ea typeface="+mn-ea"/>
                <a:cs typeface="+mn-cs"/>
              </a:rPr>
              <a:t>In practice we implement the feature extraction networks as U-Nets, which are the de facto solution for image translation problems these days.</a:t>
            </a:r>
          </a:p>
          <a:p>
            <a:r>
              <a:rPr lang="en-US" sz="1200" b="1" kern="1200" smtClean="0">
                <a:solidFill>
                  <a:schemeClr val="tx1"/>
                </a:solidFill>
                <a:latin typeface="+mn-lt"/>
                <a:ea typeface="+mn-ea"/>
                <a:cs typeface="+mn-cs"/>
              </a:rPr>
              <a:t>The final decoding network is just a sequence of a couple of layers.</a:t>
            </a:r>
          </a:p>
          <a:p>
            <a:r>
              <a:rPr lang="en-US" sz="1200" b="1" kern="1200" smtClean="0">
                <a:solidFill>
                  <a:schemeClr val="tx1"/>
                </a:solidFill>
                <a:latin typeface="+mn-lt"/>
                <a:ea typeface="+mn-ea"/>
                <a:cs typeface="+mn-cs"/>
              </a:rPr>
              <a:t>As it's not clear whether a few layers at the</a:t>
            </a:r>
            <a:r>
              <a:rPr lang="en-US" sz="1200" b="1" kern="1200" baseline="0" smtClean="0">
                <a:solidFill>
                  <a:schemeClr val="tx1"/>
                </a:solidFill>
                <a:latin typeface="+mn-lt"/>
                <a:ea typeface="+mn-ea"/>
                <a:cs typeface="+mn-cs"/>
              </a:rPr>
              <a:t> end </a:t>
            </a:r>
            <a:r>
              <a:rPr lang="en-US" sz="1200" b="1" kern="1200" smtClean="0">
                <a:solidFill>
                  <a:schemeClr val="tx1"/>
                </a:solidFill>
                <a:latin typeface="+mn-lt"/>
                <a:ea typeface="+mn-ea"/>
                <a:cs typeface="+mn-cs"/>
              </a:rPr>
              <a:t>are actually sufficient for reconstructing the image, in early experiments we found it useful to also include intermediate pooling layers within the feature extraction stage,</a:t>
            </a:r>
            <a:r>
              <a:rPr lang="en-US" sz="1200" b="1" kern="1200" baseline="0" smtClean="0">
                <a:solidFill>
                  <a:schemeClr val="tx1"/>
                </a:solidFill>
                <a:latin typeface="+mn-lt"/>
                <a:ea typeface="+mn-ea"/>
                <a:cs typeface="+mn-cs"/>
              </a:rPr>
              <a:t> with pooled features concatenated back to the local feature stacks. This establishes a sort of back-and-forth communication channel between them.</a:t>
            </a:r>
            <a:endParaRPr lang="en-US" sz="1200" b="1"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latin typeface="+mn-lt"/>
                <a:ea typeface="+mn-ea"/>
                <a:cs typeface="+mn-cs"/>
              </a:rPr>
              <a:t>You can see the paper for the details on that.</a:t>
            </a:r>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14</a:t>
            </a:fld>
            <a:endParaRPr lang="fi-FI"/>
          </a:p>
        </p:txBody>
      </p:sp>
    </p:spTree>
    <p:extLst>
      <p:ext uri="{BB962C8B-B14F-4D97-AF65-F5344CB8AC3E}">
        <p14:creationId xmlns:p14="http://schemas.microsoft.com/office/powerpoint/2010/main" val="4057260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kern="1200" smtClean="0">
                <a:solidFill>
                  <a:schemeClr val="tx1"/>
                </a:solidFill>
                <a:latin typeface="+mn-lt"/>
                <a:ea typeface="+mn-ea"/>
                <a:cs typeface="+mn-cs"/>
              </a:rPr>
              <a:t>So that’s it</a:t>
            </a:r>
            <a:r>
              <a:rPr lang="fi-FI" sz="1200" b="1" kern="1200" baseline="0" smtClean="0">
                <a:solidFill>
                  <a:schemeClr val="tx1"/>
                </a:solidFill>
                <a:latin typeface="+mn-lt"/>
                <a:ea typeface="+mn-ea"/>
                <a:cs typeface="+mn-cs"/>
              </a:rPr>
              <a:t> for the architecture. </a:t>
            </a:r>
          </a:p>
          <a:p>
            <a:r>
              <a:rPr lang="fi-FI" sz="1200" b="1" kern="1200" baseline="0" smtClean="0">
                <a:solidFill>
                  <a:schemeClr val="tx1"/>
                </a:solidFill>
                <a:latin typeface="+mn-lt"/>
                <a:ea typeface="+mn-ea"/>
                <a:cs typeface="+mn-cs"/>
              </a:rPr>
              <a:t>The network is trained in a supervised manner using synthetic data.</a:t>
            </a:r>
            <a:endParaRPr lang="fi-FI" smtClean="0"/>
          </a:p>
          <a:p>
            <a:endParaRPr lang="fi-FI" smtClean="0"/>
          </a:p>
        </p:txBody>
      </p:sp>
      <p:sp>
        <p:nvSpPr>
          <p:cNvPr id="4" name="Slide Number Placeholder 3"/>
          <p:cNvSpPr>
            <a:spLocks noGrp="1"/>
          </p:cNvSpPr>
          <p:nvPr>
            <p:ph type="sldNum" sz="quarter" idx="10"/>
          </p:nvPr>
        </p:nvSpPr>
        <p:spPr/>
        <p:txBody>
          <a:bodyPr/>
          <a:lstStyle/>
          <a:p>
            <a:fld id="{834B39E1-E699-4134-B83F-9BAB49A4411B}" type="slidenum">
              <a:rPr lang="fi-FI" smtClean="0"/>
              <a:t>15</a:t>
            </a:fld>
            <a:endParaRPr lang="fi-FI"/>
          </a:p>
        </p:txBody>
      </p:sp>
    </p:spTree>
    <p:extLst>
      <p:ext uri="{BB962C8B-B14F-4D97-AF65-F5344CB8AC3E}">
        <p14:creationId xmlns:p14="http://schemas.microsoft.com/office/powerpoint/2010/main" val="2438462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latin typeface="+mn-lt"/>
                <a:ea typeface="+mn-ea"/>
                <a:cs typeface="+mn-cs"/>
              </a:rPr>
              <a:t>The</a:t>
            </a:r>
            <a:r>
              <a:rPr lang="en-US" sz="1200" b="1" kern="1200" baseline="0" smtClean="0">
                <a:solidFill>
                  <a:schemeClr val="tx1"/>
                </a:solidFill>
                <a:latin typeface="+mn-lt"/>
                <a:ea typeface="+mn-ea"/>
                <a:cs typeface="+mn-cs"/>
              </a:rPr>
              <a:t> data is from Imagenet images, which go through a variety of degradations, including blur _and_ noise.</a:t>
            </a:r>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16</a:t>
            </a:fld>
            <a:endParaRPr lang="fi-FI"/>
          </a:p>
        </p:txBody>
      </p:sp>
    </p:spTree>
    <p:extLst>
      <p:ext uri="{BB962C8B-B14F-4D97-AF65-F5344CB8AC3E}">
        <p14:creationId xmlns:p14="http://schemas.microsoft.com/office/powerpoint/2010/main" val="404938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latin typeface="+mn-lt"/>
                <a:ea typeface="+mn-ea"/>
                <a:cs typeface="+mn-cs"/>
              </a:rPr>
              <a:t>The</a:t>
            </a:r>
            <a:r>
              <a:rPr lang="en-US" sz="1200" b="1" kern="1200" baseline="0" smtClean="0">
                <a:solidFill>
                  <a:schemeClr val="tx1"/>
                </a:solidFill>
                <a:latin typeface="+mn-lt"/>
                <a:ea typeface="+mn-ea"/>
                <a:cs typeface="+mn-cs"/>
              </a:rPr>
              <a:t> blur kernels are computed as random walks, and applied as convolutions.</a:t>
            </a:r>
          </a:p>
          <a:p>
            <a:r>
              <a:rPr lang="en-US" sz="1200" b="1" kern="1200" baseline="0" smtClean="0">
                <a:solidFill>
                  <a:schemeClr val="tx1"/>
                </a:solidFill>
                <a:latin typeface="+mn-lt"/>
                <a:ea typeface="+mn-ea"/>
                <a:cs typeface="+mn-cs"/>
              </a:rPr>
              <a:t>We simulate the characteristic “chunky” noise commonly seen in real-world imaging devices, via random convolutions and </a:t>
            </a:r>
            <a:r>
              <a:rPr lang="en-US" sz="1200" b="1" kern="1200" baseline="0" smtClean="0">
                <a:solidFill>
                  <a:schemeClr val="tx1"/>
                </a:solidFill>
                <a:latin typeface="+mn-lt"/>
                <a:ea typeface="+mn-ea"/>
                <a:cs typeface="+mn-cs"/>
              </a:rPr>
              <a:t>nonlinearities</a:t>
            </a:r>
            <a:endParaRPr lang="en-US" sz="1200" b="1" kern="1200" baseline="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4B39E1-E699-4134-B83F-9BAB49A4411B}" type="slidenum">
              <a:rPr lang="fi-FI" smtClean="0"/>
              <a:t>17</a:t>
            </a:fld>
            <a:endParaRPr lang="fi-FI"/>
          </a:p>
        </p:txBody>
      </p:sp>
    </p:spTree>
    <p:extLst>
      <p:ext uri="{BB962C8B-B14F-4D97-AF65-F5344CB8AC3E}">
        <p14:creationId xmlns:p14="http://schemas.microsoft.com/office/powerpoint/2010/main" val="148087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smtClean="0">
                <a:solidFill>
                  <a:schemeClr val="tx1"/>
                </a:solidFill>
                <a:latin typeface="+mn-lt"/>
                <a:ea typeface="+mn-ea"/>
                <a:cs typeface="+mn-cs"/>
              </a:rPr>
              <a:t>We also simulate some other effects, like streaky overexposed highlights and proper-ish gamma correction.</a:t>
            </a:r>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18</a:t>
            </a:fld>
            <a:endParaRPr lang="fi-FI"/>
          </a:p>
        </p:txBody>
      </p:sp>
    </p:spTree>
    <p:extLst>
      <p:ext uri="{BB962C8B-B14F-4D97-AF65-F5344CB8AC3E}">
        <p14:creationId xmlns:p14="http://schemas.microsoft.com/office/powerpoint/2010/main" val="3697087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latin typeface="+mn-lt"/>
                <a:ea typeface="+mn-ea"/>
                <a:cs typeface="+mn-cs"/>
              </a:rPr>
              <a:t>So</a:t>
            </a:r>
            <a:r>
              <a:rPr lang="en-US" sz="1200" b="1" kern="1200" baseline="0" smtClean="0">
                <a:solidFill>
                  <a:schemeClr val="tx1"/>
                </a:solidFill>
                <a:latin typeface="+mn-lt"/>
                <a:ea typeface="+mn-ea"/>
                <a:cs typeface="+mn-cs"/>
              </a:rPr>
              <a:t> for example from these four random Imagenet crops, the generated bursts might look like this.</a:t>
            </a:r>
            <a:endParaRPr lang="fi-FI" sz="1200" b="0" kern="1200" baseline="0" smtClean="0">
              <a:solidFill>
                <a:schemeClr val="tx1"/>
              </a:solidFill>
              <a:latin typeface="+mn-lt"/>
              <a:ea typeface="+mn-ea"/>
              <a:cs typeface="+mn-cs"/>
            </a:endParaRPr>
          </a:p>
          <a:p>
            <a:r>
              <a:rPr lang="en-US" sz="1200" b="1" kern="1200" baseline="0" smtClean="0">
                <a:solidFill>
                  <a:schemeClr val="tx1"/>
                </a:solidFill>
                <a:latin typeface="+mn-lt"/>
                <a:ea typeface="+mn-ea"/>
                <a:cs typeface="+mn-cs"/>
              </a:rPr>
              <a:t>We actually randomize the length and difficulty of the generated bursts.</a:t>
            </a:r>
          </a:p>
          <a:p>
            <a:r>
              <a:rPr lang="en-US" sz="1200" b="1" kern="1200" baseline="0" smtClean="0">
                <a:solidFill>
                  <a:schemeClr val="tx1"/>
                </a:solidFill>
                <a:latin typeface="+mn-lt"/>
                <a:ea typeface="+mn-ea"/>
                <a:cs typeface="+mn-cs"/>
              </a:rPr>
              <a:t>This way the network learns to take advantage of a variety of cues that might be present in a given burst.</a:t>
            </a:r>
          </a:p>
          <a:p>
            <a:r>
              <a:rPr lang="en-US" sz="1200" b="1" kern="1200" baseline="0" smtClean="0">
                <a:solidFill>
                  <a:schemeClr val="tx1"/>
                </a:solidFill>
                <a:latin typeface="+mn-lt"/>
                <a:ea typeface="+mn-ea"/>
                <a:cs typeface="+mn-cs"/>
              </a:rPr>
              <a:t>And these are the results we get from these validation set examples</a:t>
            </a:r>
            <a:r>
              <a:rPr lang="en-US" sz="1200" b="1" kern="1200" baseline="0" smtClean="0">
                <a:solidFill>
                  <a:schemeClr val="tx1"/>
                </a:solidFill>
                <a:latin typeface="+mn-lt"/>
                <a:ea typeface="+mn-ea"/>
                <a:cs typeface="+mn-cs"/>
              </a:rPr>
              <a:t>.</a:t>
            </a:r>
            <a:endParaRPr lang="en-US" sz="1200" b="1" kern="1200" baseline="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4B39E1-E699-4134-B83F-9BAB49A4411B}" type="slidenum">
              <a:rPr lang="fi-FI" smtClean="0"/>
              <a:t>19</a:t>
            </a:fld>
            <a:endParaRPr lang="fi-FI"/>
          </a:p>
        </p:txBody>
      </p:sp>
    </p:spTree>
    <p:extLst>
      <p:ext uri="{BB962C8B-B14F-4D97-AF65-F5344CB8AC3E}">
        <p14:creationId xmlns:p14="http://schemas.microsoft.com/office/powerpoint/2010/main" val="13207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latin typeface="+mn-lt"/>
                <a:ea typeface="+mn-ea"/>
                <a:cs typeface="+mn-cs"/>
              </a:rPr>
              <a:t>So this paper is about burst deblurring, but the main idea is a CNN architecture that treats</a:t>
            </a:r>
            <a:r>
              <a:rPr lang="en-US" sz="1200" b="1" kern="1200" baseline="0" smtClean="0">
                <a:solidFill>
                  <a:schemeClr val="tx1"/>
                </a:solidFill>
                <a:latin typeface="+mn-lt"/>
                <a:ea typeface="+mn-ea"/>
                <a:cs typeface="+mn-cs"/>
              </a:rPr>
              <a:t> </a:t>
            </a:r>
            <a:r>
              <a:rPr lang="en-US" sz="1200" b="1" kern="1200" smtClean="0">
                <a:solidFill>
                  <a:schemeClr val="tx1"/>
                </a:solidFill>
                <a:latin typeface="+mn-lt"/>
                <a:ea typeface="+mn-ea"/>
                <a:cs typeface="+mn-cs"/>
              </a:rPr>
              <a:t>its inputs</a:t>
            </a:r>
            <a:r>
              <a:rPr lang="en-US" sz="1200" b="1" kern="1200" baseline="0" smtClean="0">
                <a:solidFill>
                  <a:schemeClr val="tx1"/>
                </a:solidFill>
                <a:latin typeface="+mn-lt"/>
                <a:ea typeface="+mn-ea"/>
                <a:cs typeface="+mn-cs"/>
              </a:rPr>
              <a:t> in an order-invariant manner.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smtClean="0">
                <a:solidFill>
                  <a:schemeClr val="tx1"/>
                </a:solidFill>
                <a:latin typeface="+mn-lt"/>
                <a:ea typeface="+mn-ea"/>
                <a:cs typeface="+mn-cs"/>
              </a:rPr>
              <a:t>This is very important for many problems where the input is a losely structured _set _ of observations.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smtClean="0">
                <a:solidFill>
                  <a:schemeClr val="tx1"/>
                </a:solidFill>
                <a:latin typeface="+mn-lt"/>
                <a:ea typeface="+mn-ea"/>
                <a:cs typeface="+mn-cs"/>
              </a:rPr>
              <a:t>Burst deblurring is an example of such a problem. </a:t>
            </a:r>
            <a:endParaRPr lang="en-US" sz="1200" b="1" kern="120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4B39E1-E699-4134-B83F-9BAB49A4411B}" type="slidenum">
              <a:rPr lang="fi-FI" smtClean="0"/>
              <a:t>2</a:t>
            </a:fld>
            <a:endParaRPr lang="fi-FI"/>
          </a:p>
        </p:txBody>
      </p:sp>
    </p:spTree>
    <p:extLst>
      <p:ext uri="{BB962C8B-B14F-4D97-AF65-F5344CB8AC3E}">
        <p14:creationId xmlns:p14="http://schemas.microsoft.com/office/powerpoint/2010/main" val="1187538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bg1"/>
                </a:solidFill>
                <a:latin typeface="+mn-lt"/>
                <a:ea typeface="+mn-ea"/>
                <a:cs typeface="+mn-cs"/>
              </a:rPr>
              <a:t>Ok, so how does it work? Let’s look at some real world results.</a:t>
            </a:r>
            <a:endParaRPr lang="fi-FI">
              <a:solidFill>
                <a:schemeClr val="bg1"/>
              </a:solidFill>
            </a:endParaRPr>
          </a:p>
        </p:txBody>
      </p:sp>
      <p:sp>
        <p:nvSpPr>
          <p:cNvPr id="4" name="Slide Number Placeholder 3"/>
          <p:cNvSpPr>
            <a:spLocks noGrp="1"/>
          </p:cNvSpPr>
          <p:nvPr>
            <p:ph type="sldNum" sz="quarter" idx="10"/>
          </p:nvPr>
        </p:nvSpPr>
        <p:spPr/>
        <p:txBody>
          <a:bodyPr/>
          <a:lstStyle/>
          <a:p>
            <a:fld id="{834B39E1-E699-4134-B83F-9BAB49A4411B}" type="slidenum">
              <a:rPr lang="fi-FI" smtClean="0"/>
              <a:t>21</a:t>
            </a:fld>
            <a:endParaRPr lang="fi-FI"/>
          </a:p>
        </p:txBody>
      </p:sp>
    </p:spTree>
    <p:extLst>
      <p:ext uri="{BB962C8B-B14F-4D97-AF65-F5344CB8AC3E}">
        <p14:creationId xmlns:p14="http://schemas.microsoft.com/office/powerpoint/2010/main" val="3734905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I’ll first show results on a moderately challenging standard dataset by Delbracio and colleagues. (CHECK)</a:t>
            </a:r>
          </a:p>
          <a:p>
            <a:r>
              <a:rPr lang="en-US" sz="1200" b="1" kern="1200" baseline="0" smtClean="0">
                <a:solidFill>
                  <a:schemeClr val="tx1"/>
                </a:solidFill>
                <a:latin typeface="+mn-lt"/>
                <a:ea typeface="+mn-ea"/>
                <a:cs typeface="+mn-cs"/>
              </a:rPr>
              <a:t>Here’s a typical input photo from one of their bursts, consisting of 12 images.</a:t>
            </a:r>
          </a:p>
          <a:p>
            <a:r>
              <a:rPr lang="en-US" sz="1200" b="1" kern="1200" baseline="0" smtClean="0">
                <a:solidFill>
                  <a:schemeClr val="tx1"/>
                </a:solidFill>
                <a:latin typeface="+mn-lt"/>
                <a:ea typeface="+mn-ea"/>
                <a:cs typeface="+mn-cs"/>
              </a:rPr>
              <a:t>And here is the result we recover.</a:t>
            </a:r>
          </a:p>
          <a:p>
            <a:r>
              <a:rPr lang="en-US" sz="1200" b="1" kern="1200" baseline="0" smtClean="0">
                <a:solidFill>
                  <a:schemeClr val="tx1"/>
                </a:solidFill>
                <a:latin typeface="+mn-lt"/>
                <a:ea typeface="+mn-ea"/>
                <a:cs typeface="+mn-cs"/>
              </a:rPr>
              <a:t>In comparison to the state of the art neural burst deblurring algorithm of Wieschollek and colleagues from last year, which uses recurrent neural networks,</a:t>
            </a:r>
          </a:p>
          <a:p>
            <a:r>
              <a:rPr lang="en-US" sz="1200" b="1" kern="1200" baseline="0" smtClean="0">
                <a:solidFill>
                  <a:schemeClr val="tx1"/>
                </a:solidFill>
                <a:latin typeface="+mn-lt"/>
                <a:ea typeface="+mn-ea"/>
                <a:cs typeface="+mn-cs"/>
              </a:rPr>
              <a:t>We find that our result consistently recovers more detail in the images, while suffering from fewer artifacts such as oversharpening effects.</a:t>
            </a:r>
          </a:p>
        </p:txBody>
      </p:sp>
      <p:sp>
        <p:nvSpPr>
          <p:cNvPr id="4" name="Slide Number Placeholder 3"/>
          <p:cNvSpPr>
            <a:spLocks noGrp="1"/>
          </p:cNvSpPr>
          <p:nvPr>
            <p:ph type="sldNum" sz="quarter" idx="10"/>
          </p:nvPr>
        </p:nvSpPr>
        <p:spPr/>
        <p:txBody>
          <a:bodyPr/>
          <a:lstStyle/>
          <a:p>
            <a:fld id="{834B39E1-E699-4134-B83F-9BAB49A4411B}" type="slidenum">
              <a:rPr lang="fi-FI" smtClean="0"/>
              <a:t>22</a:t>
            </a:fld>
            <a:endParaRPr lang="fi-FI"/>
          </a:p>
        </p:txBody>
      </p:sp>
    </p:spTree>
    <p:extLst>
      <p:ext uri="{BB962C8B-B14F-4D97-AF65-F5344CB8AC3E}">
        <p14:creationId xmlns:p14="http://schemas.microsoft.com/office/powerpoint/2010/main" val="2421187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I’ll first show results on a moderately challenging standard dataset by Delbracio and colleagues. (CHECK)</a:t>
            </a:r>
          </a:p>
          <a:p>
            <a:r>
              <a:rPr lang="en-US" sz="1200" b="1" kern="1200" baseline="0" smtClean="0">
                <a:solidFill>
                  <a:schemeClr val="tx1"/>
                </a:solidFill>
                <a:latin typeface="+mn-lt"/>
                <a:ea typeface="+mn-ea"/>
                <a:cs typeface="+mn-cs"/>
              </a:rPr>
              <a:t>Here’s a typical input photo from one of their bursts, consisting of 12 images.</a:t>
            </a:r>
          </a:p>
          <a:p>
            <a:r>
              <a:rPr lang="en-US" sz="1200" b="1" kern="1200" baseline="0" smtClean="0">
                <a:solidFill>
                  <a:schemeClr val="tx1"/>
                </a:solidFill>
                <a:latin typeface="+mn-lt"/>
                <a:ea typeface="+mn-ea"/>
                <a:cs typeface="+mn-cs"/>
              </a:rPr>
              <a:t>And here is the result we recover.</a:t>
            </a:r>
          </a:p>
          <a:p>
            <a:r>
              <a:rPr lang="en-US" sz="1200" b="1" kern="1200" baseline="0" smtClean="0">
                <a:solidFill>
                  <a:schemeClr val="tx1"/>
                </a:solidFill>
                <a:latin typeface="+mn-lt"/>
                <a:ea typeface="+mn-ea"/>
                <a:cs typeface="+mn-cs"/>
              </a:rPr>
              <a:t>In comparison to the state of the art neural burst deblurring algorithm of Wieschollek and colleagues from last year, which uses recurrent neural networks,</a:t>
            </a:r>
          </a:p>
          <a:p>
            <a:r>
              <a:rPr lang="en-US" sz="1200" b="1" kern="1200" baseline="0" smtClean="0">
                <a:solidFill>
                  <a:schemeClr val="tx1"/>
                </a:solidFill>
                <a:latin typeface="+mn-lt"/>
                <a:ea typeface="+mn-ea"/>
                <a:cs typeface="+mn-cs"/>
              </a:rPr>
              <a:t>We find that our result consistently recovers more detail in the images, while suffering from fewer artifacts such as oversharpening effects.</a:t>
            </a:r>
          </a:p>
        </p:txBody>
      </p:sp>
      <p:sp>
        <p:nvSpPr>
          <p:cNvPr id="4" name="Slide Number Placeholder 3"/>
          <p:cNvSpPr>
            <a:spLocks noGrp="1"/>
          </p:cNvSpPr>
          <p:nvPr>
            <p:ph type="sldNum" sz="quarter" idx="10"/>
          </p:nvPr>
        </p:nvSpPr>
        <p:spPr/>
        <p:txBody>
          <a:bodyPr/>
          <a:lstStyle/>
          <a:p>
            <a:fld id="{834B39E1-E699-4134-B83F-9BAB49A4411B}" type="slidenum">
              <a:rPr lang="fi-FI" smtClean="0"/>
              <a:t>23</a:t>
            </a:fld>
            <a:endParaRPr lang="fi-FI"/>
          </a:p>
        </p:txBody>
      </p:sp>
    </p:spTree>
    <p:extLst>
      <p:ext uri="{BB962C8B-B14F-4D97-AF65-F5344CB8AC3E}">
        <p14:creationId xmlns:p14="http://schemas.microsoft.com/office/powerpoint/2010/main" val="3924585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I’ll first show results on a moderately challenging standard dataset by Delbracio and colleagues. (CHECK)</a:t>
            </a:r>
          </a:p>
          <a:p>
            <a:r>
              <a:rPr lang="en-US" sz="1200" b="1" kern="1200" baseline="0" smtClean="0">
                <a:solidFill>
                  <a:schemeClr val="tx1"/>
                </a:solidFill>
                <a:latin typeface="+mn-lt"/>
                <a:ea typeface="+mn-ea"/>
                <a:cs typeface="+mn-cs"/>
              </a:rPr>
              <a:t>Here’s a typical input photo from one of their bursts, consisting of 12 images.</a:t>
            </a:r>
          </a:p>
          <a:p>
            <a:r>
              <a:rPr lang="en-US" sz="1200" b="1" kern="1200" baseline="0" smtClean="0">
                <a:solidFill>
                  <a:schemeClr val="tx1"/>
                </a:solidFill>
                <a:latin typeface="+mn-lt"/>
                <a:ea typeface="+mn-ea"/>
                <a:cs typeface="+mn-cs"/>
              </a:rPr>
              <a:t>And here is the result we recover.</a:t>
            </a:r>
          </a:p>
          <a:p>
            <a:r>
              <a:rPr lang="en-US" sz="1200" b="1" kern="1200" baseline="0" smtClean="0">
                <a:solidFill>
                  <a:schemeClr val="tx1"/>
                </a:solidFill>
                <a:latin typeface="+mn-lt"/>
                <a:ea typeface="+mn-ea"/>
                <a:cs typeface="+mn-cs"/>
              </a:rPr>
              <a:t>In comparison to the state of the art neural burst deblurring algorithm of Wieschollek and colleagues from last year, which uses recurrent neural networks,</a:t>
            </a:r>
          </a:p>
          <a:p>
            <a:r>
              <a:rPr lang="en-US" sz="1200" b="1" kern="1200" baseline="0" smtClean="0">
                <a:solidFill>
                  <a:schemeClr val="tx1"/>
                </a:solidFill>
                <a:latin typeface="+mn-lt"/>
                <a:ea typeface="+mn-ea"/>
                <a:cs typeface="+mn-cs"/>
              </a:rPr>
              <a:t>We find that our result consistently recovers more detail in the images, while suffering from fewer artifacts such as oversharpening effects.</a:t>
            </a:r>
          </a:p>
        </p:txBody>
      </p:sp>
      <p:sp>
        <p:nvSpPr>
          <p:cNvPr id="4" name="Slide Number Placeholder 3"/>
          <p:cNvSpPr>
            <a:spLocks noGrp="1"/>
          </p:cNvSpPr>
          <p:nvPr>
            <p:ph type="sldNum" sz="quarter" idx="10"/>
          </p:nvPr>
        </p:nvSpPr>
        <p:spPr/>
        <p:txBody>
          <a:bodyPr/>
          <a:lstStyle/>
          <a:p>
            <a:fld id="{834B39E1-E699-4134-B83F-9BAB49A4411B}" type="slidenum">
              <a:rPr lang="fi-FI" smtClean="0"/>
              <a:t>24</a:t>
            </a:fld>
            <a:endParaRPr lang="fi-FI"/>
          </a:p>
        </p:txBody>
      </p:sp>
    </p:spTree>
    <p:extLst>
      <p:ext uri="{BB962C8B-B14F-4D97-AF65-F5344CB8AC3E}">
        <p14:creationId xmlns:p14="http://schemas.microsoft.com/office/powerpoint/2010/main" val="2040513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smtClean="0">
                <a:solidFill>
                  <a:schemeClr val="tx1"/>
                </a:solidFill>
                <a:latin typeface="+mn-lt"/>
                <a:ea typeface="+mn-ea"/>
                <a:cs typeface="+mn-cs"/>
              </a:rPr>
              <a:t>And here is a zoomed-in version for the details. Notice in particular the license plate.</a:t>
            </a:r>
          </a:p>
        </p:txBody>
      </p:sp>
      <p:sp>
        <p:nvSpPr>
          <p:cNvPr id="4" name="Slide Number Placeholder 3"/>
          <p:cNvSpPr>
            <a:spLocks noGrp="1"/>
          </p:cNvSpPr>
          <p:nvPr>
            <p:ph type="sldNum" sz="quarter" idx="10"/>
          </p:nvPr>
        </p:nvSpPr>
        <p:spPr/>
        <p:txBody>
          <a:bodyPr/>
          <a:lstStyle/>
          <a:p>
            <a:fld id="{834B39E1-E699-4134-B83F-9BAB49A4411B}" type="slidenum">
              <a:rPr lang="fi-FI" smtClean="0"/>
              <a:t>25</a:t>
            </a:fld>
            <a:endParaRPr lang="fi-FI"/>
          </a:p>
        </p:txBody>
      </p:sp>
    </p:spTree>
    <p:extLst>
      <p:ext uri="{BB962C8B-B14F-4D97-AF65-F5344CB8AC3E}">
        <p14:creationId xmlns:p14="http://schemas.microsoft.com/office/powerpoint/2010/main" val="2516179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smtClean="0">
                <a:solidFill>
                  <a:schemeClr val="tx1"/>
                </a:solidFill>
                <a:latin typeface="+mn-lt"/>
                <a:ea typeface="+mn-ea"/>
                <a:cs typeface="+mn-cs"/>
              </a:rPr>
              <a:t>And here is a zoomed-in version for the details. Notice in particular the license plate.</a:t>
            </a:r>
          </a:p>
        </p:txBody>
      </p:sp>
      <p:sp>
        <p:nvSpPr>
          <p:cNvPr id="4" name="Slide Number Placeholder 3"/>
          <p:cNvSpPr>
            <a:spLocks noGrp="1"/>
          </p:cNvSpPr>
          <p:nvPr>
            <p:ph type="sldNum" sz="quarter" idx="10"/>
          </p:nvPr>
        </p:nvSpPr>
        <p:spPr/>
        <p:txBody>
          <a:bodyPr/>
          <a:lstStyle/>
          <a:p>
            <a:fld id="{834B39E1-E699-4134-B83F-9BAB49A4411B}" type="slidenum">
              <a:rPr lang="fi-FI" smtClean="0"/>
              <a:t>26</a:t>
            </a:fld>
            <a:endParaRPr lang="fi-FI"/>
          </a:p>
        </p:txBody>
      </p:sp>
    </p:spTree>
    <p:extLst>
      <p:ext uri="{BB962C8B-B14F-4D97-AF65-F5344CB8AC3E}">
        <p14:creationId xmlns:p14="http://schemas.microsoft.com/office/powerpoint/2010/main" val="2924240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smtClean="0">
                <a:solidFill>
                  <a:schemeClr val="tx1"/>
                </a:solidFill>
                <a:latin typeface="+mn-lt"/>
                <a:ea typeface="+mn-ea"/>
                <a:cs typeface="+mn-cs"/>
              </a:rPr>
              <a:t>And here is a zoomed-in version for the details. Notice in particular the license plate.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4B39E1-E699-4134-B83F-9BAB49A4411B}" type="slidenum">
              <a:rPr lang="fi-FI" smtClean="0"/>
              <a:t>27</a:t>
            </a:fld>
            <a:endParaRPr lang="fi-FI"/>
          </a:p>
        </p:txBody>
      </p:sp>
    </p:spTree>
    <p:extLst>
      <p:ext uri="{BB962C8B-B14F-4D97-AF65-F5344CB8AC3E}">
        <p14:creationId xmlns:p14="http://schemas.microsoft.com/office/powerpoint/2010/main" val="2606677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As a more challenging example, this is a burst we took with an iPhone. I hope you can see that every one of these eight frames is extremely low quality, suffering from severe motion blur and noise.</a:t>
            </a:r>
          </a:p>
          <a:p>
            <a:r>
              <a:rPr lang="en-US" sz="1200" b="1" kern="1200" baseline="0" smtClean="0">
                <a:solidFill>
                  <a:schemeClr val="tx1"/>
                </a:solidFill>
                <a:latin typeface="+mn-lt"/>
                <a:ea typeface="+mn-ea"/>
                <a:cs typeface="+mn-cs"/>
              </a:rPr>
              <a:t>In particular, no frame is “lucky”, meaning significantly sharper than the others.</a:t>
            </a:r>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29</a:t>
            </a:fld>
            <a:endParaRPr lang="fi-FI"/>
          </a:p>
        </p:txBody>
      </p:sp>
    </p:spTree>
    <p:extLst>
      <p:ext uri="{BB962C8B-B14F-4D97-AF65-F5344CB8AC3E}">
        <p14:creationId xmlns:p14="http://schemas.microsoft.com/office/powerpoint/2010/main" val="1241091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As a more challenging example, this is a burst we took with an iPhone. I hope you can see that every one of these eight frames is extremely low quality, suffering from severe motion blur and noise.</a:t>
            </a:r>
          </a:p>
          <a:p>
            <a:r>
              <a:rPr lang="en-US" sz="1200" b="1" kern="1200" baseline="0" smtClean="0">
                <a:solidFill>
                  <a:schemeClr val="tx1"/>
                </a:solidFill>
                <a:latin typeface="+mn-lt"/>
                <a:ea typeface="+mn-ea"/>
                <a:cs typeface="+mn-cs"/>
              </a:rPr>
              <a:t>In particular, no frame is “lucky”, meaning significantly sharper than the others.</a:t>
            </a:r>
            <a:endParaRPr lang="fi-FI" smtClean="0"/>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30</a:t>
            </a:fld>
            <a:endParaRPr lang="fi-FI"/>
          </a:p>
        </p:txBody>
      </p:sp>
    </p:spTree>
    <p:extLst>
      <p:ext uri="{BB962C8B-B14F-4D97-AF65-F5344CB8AC3E}">
        <p14:creationId xmlns:p14="http://schemas.microsoft.com/office/powerpoint/2010/main" val="2901331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As a more challenging example, this is a burst we took with an iPhone. I hope you can see that every one of these eight frames is extremely low quality, suffering from severe motion blur and noise.</a:t>
            </a:r>
          </a:p>
          <a:p>
            <a:r>
              <a:rPr lang="en-US" sz="1200" b="1" kern="1200" baseline="0" smtClean="0">
                <a:solidFill>
                  <a:schemeClr val="tx1"/>
                </a:solidFill>
                <a:latin typeface="+mn-lt"/>
                <a:ea typeface="+mn-ea"/>
                <a:cs typeface="+mn-cs"/>
              </a:rPr>
              <a:t>In particular, no frame is “lucky”, meaning significantly sharper than the others.</a:t>
            </a:r>
            <a:endParaRPr lang="fi-FI" smtClean="0"/>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31</a:t>
            </a:fld>
            <a:endParaRPr lang="fi-FI"/>
          </a:p>
        </p:txBody>
      </p:sp>
    </p:spTree>
    <p:extLst>
      <p:ext uri="{BB962C8B-B14F-4D97-AF65-F5344CB8AC3E}">
        <p14:creationId xmlns:p14="http://schemas.microsoft.com/office/powerpoint/2010/main" val="995416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latin typeface="+mn-lt"/>
                <a:ea typeface="+mn-ea"/>
                <a:cs typeface="+mn-cs"/>
              </a:rPr>
              <a:t>To</a:t>
            </a:r>
            <a:r>
              <a:rPr lang="en-US" sz="1200" b="1" kern="1200" baseline="0" smtClean="0">
                <a:solidFill>
                  <a:schemeClr val="tx1"/>
                </a:solidFill>
                <a:latin typeface="+mn-lt"/>
                <a:ea typeface="+mn-ea"/>
                <a:cs typeface="+mn-cs"/>
              </a:rPr>
              <a:t> make that more concrete, let’s see what it is about.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smtClean="0">
                <a:solidFill>
                  <a:schemeClr val="tx1"/>
                </a:solidFill>
                <a:latin typeface="+mn-lt"/>
                <a:ea typeface="+mn-ea"/>
                <a:cs typeface="+mn-cs"/>
              </a:rPr>
              <a:t>O</a:t>
            </a:r>
            <a:r>
              <a:rPr lang="en-US" sz="1200" b="1" kern="1200" smtClean="0">
                <a:solidFill>
                  <a:schemeClr val="tx1"/>
                </a:solidFill>
                <a:latin typeface="+mn-lt"/>
                <a:ea typeface="+mn-ea"/>
                <a:cs typeface="+mn-cs"/>
              </a:rPr>
              <a:t>ur input is a set of photos suffering from camera shake and noise, but each depicting the same static target.</a:t>
            </a:r>
          </a:p>
          <a:p>
            <a:r>
              <a:rPr lang="en-US" sz="1200" b="1" kern="1200" smtClean="0">
                <a:solidFill>
                  <a:schemeClr val="tx1"/>
                </a:solidFill>
                <a:latin typeface="+mn-lt"/>
                <a:ea typeface="+mn-ea"/>
                <a:cs typeface="+mn-cs"/>
              </a:rPr>
              <a:t>As you can see, all of these photos are pretty much destroyed, but each one in a different way, and so each one still contains partial information about different aspects of the underlying sharp image.</a:t>
            </a:r>
          </a:p>
          <a:p>
            <a:r>
              <a:rPr lang="en-US" sz="1200" b="1" kern="1200" smtClean="0">
                <a:solidFill>
                  <a:schemeClr val="tx1"/>
                </a:solidFill>
                <a:latin typeface="+mn-lt"/>
                <a:ea typeface="+mn-ea"/>
                <a:cs typeface="+mn-cs"/>
              </a:rPr>
              <a:t>So the question is, can we computationally combine these observations to recover the latent sharp image.</a:t>
            </a:r>
          </a:p>
          <a:p>
            <a:r>
              <a:rPr lang="en-US" sz="1200" b="1" kern="1200" smtClean="0">
                <a:solidFill>
                  <a:schemeClr val="tx1"/>
                </a:solidFill>
                <a:latin typeface="+mn-lt"/>
                <a:ea typeface="+mn-ea"/>
                <a:cs typeface="+mn-cs"/>
              </a:rPr>
              <a:t>To demonstrate the idea, I'll show you a sneak peek of what our method gets out of this burst.</a:t>
            </a:r>
          </a:p>
          <a:p>
            <a:r>
              <a:rPr lang="en-US" sz="1200" b="1" kern="1200" smtClean="0">
                <a:solidFill>
                  <a:schemeClr val="tx1"/>
                </a:solidFill>
                <a:latin typeface="+mn-lt"/>
                <a:ea typeface="+mn-ea"/>
                <a:cs typeface="+mn-cs"/>
              </a:rPr>
              <a:t>So if we just feed a single photo to our network, this leftmost one here, there's not much to work with, and the result is so-and-so.</a:t>
            </a:r>
          </a:p>
          <a:p>
            <a:r>
              <a:rPr lang="en-US" sz="1200" b="1" kern="1200" smtClean="0">
                <a:solidFill>
                  <a:schemeClr val="tx1"/>
                </a:solidFill>
                <a:latin typeface="+mn-lt"/>
                <a:ea typeface="+mn-ea"/>
                <a:cs typeface="+mn-cs"/>
              </a:rPr>
              <a:t>But, when we feed the two leftmost photos simultaneously, we get a result that is much sharper than either one of the inputs.</a:t>
            </a:r>
          </a:p>
          <a:p>
            <a:r>
              <a:rPr lang="en-US" sz="1200" b="1" kern="1200" smtClean="0">
                <a:solidFill>
                  <a:schemeClr val="tx1"/>
                </a:solidFill>
                <a:latin typeface="+mn-lt"/>
                <a:ea typeface="+mn-ea"/>
                <a:cs typeface="+mn-cs"/>
              </a:rPr>
              <a:t>And as we keep adding images, further detail is resolved, though of course with diminishing returns.</a:t>
            </a:r>
          </a:p>
          <a:p>
            <a:r>
              <a:rPr lang="en-US" sz="1200" b="1" kern="1200" smtClean="0">
                <a:solidFill>
                  <a:schemeClr val="tx1"/>
                </a:solidFill>
                <a:latin typeface="+mn-lt"/>
                <a:ea typeface="+mn-ea"/>
                <a:cs typeface="+mn-cs"/>
              </a:rPr>
              <a:t>Note that the images are also strongly denoised.</a:t>
            </a:r>
          </a:p>
          <a:p>
            <a:r>
              <a:rPr lang="en-US" sz="1200" b="1" kern="1200" smtClean="0">
                <a:solidFill>
                  <a:schemeClr val="tx1"/>
                </a:solidFill>
                <a:latin typeface="+mn-lt"/>
                <a:ea typeface="+mn-ea"/>
                <a:cs typeface="+mn-cs"/>
              </a:rPr>
              <a:t>And this is the ground truth. So this one was a synthetically blurred dataset, but I'll show results with actual physically shaken photos later.</a:t>
            </a:r>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3</a:t>
            </a:fld>
            <a:endParaRPr lang="fi-FI"/>
          </a:p>
        </p:txBody>
      </p:sp>
    </p:spTree>
    <p:extLst>
      <p:ext uri="{BB962C8B-B14F-4D97-AF65-F5344CB8AC3E}">
        <p14:creationId xmlns:p14="http://schemas.microsoft.com/office/powerpoint/2010/main" val="224300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As a more challenging example, this is a burst we took with an iPhone. I hope you can see that every one of these eight frames is extremely low quality, suffering from severe motion blur and noise.</a:t>
            </a:r>
          </a:p>
          <a:p>
            <a:r>
              <a:rPr lang="en-US" sz="1200" b="1" kern="1200" baseline="0" smtClean="0">
                <a:solidFill>
                  <a:schemeClr val="tx1"/>
                </a:solidFill>
                <a:latin typeface="+mn-lt"/>
                <a:ea typeface="+mn-ea"/>
                <a:cs typeface="+mn-cs"/>
              </a:rPr>
              <a:t>In particular, no frame is “lucky”, meaning significantly sharper than the others.</a:t>
            </a:r>
            <a:endParaRPr lang="fi-FI" smtClean="0"/>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32</a:t>
            </a:fld>
            <a:endParaRPr lang="fi-FI"/>
          </a:p>
        </p:txBody>
      </p:sp>
    </p:spTree>
    <p:extLst>
      <p:ext uri="{BB962C8B-B14F-4D97-AF65-F5344CB8AC3E}">
        <p14:creationId xmlns:p14="http://schemas.microsoft.com/office/powerpoint/2010/main" val="2284103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As a more challenging example, this is a burst we took with an iPhone. I hope you can see that every one of these eight frames is extremely low quality, suffering from severe motion blur and noise.</a:t>
            </a:r>
          </a:p>
          <a:p>
            <a:r>
              <a:rPr lang="en-US" sz="1200" b="1" kern="1200" baseline="0" smtClean="0">
                <a:solidFill>
                  <a:schemeClr val="tx1"/>
                </a:solidFill>
                <a:latin typeface="+mn-lt"/>
                <a:ea typeface="+mn-ea"/>
                <a:cs typeface="+mn-cs"/>
              </a:rPr>
              <a:t>In particular, no frame is “lucky”, meaning significantly sharper than the others.</a:t>
            </a:r>
            <a:endParaRPr lang="fi-FI" smtClean="0"/>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33</a:t>
            </a:fld>
            <a:endParaRPr lang="fi-FI"/>
          </a:p>
        </p:txBody>
      </p:sp>
    </p:spTree>
    <p:extLst>
      <p:ext uri="{BB962C8B-B14F-4D97-AF65-F5344CB8AC3E}">
        <p14:creationId xmlns:p14="http://schemas.microsoft.com/office/powerpoint/2010/main" val="2803119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As a more challenging example, this is a burst we took with an iPhone. I hope you can see that every one of these eight frames is extremely low quality, suffering from severe motion blur and noise.</a:t>
            </a:r>
          </a:p>
          <a:p>
            <a:r>
              <a:rPr lang="en-US" sz="1200" b="1" kern="1200" baseline="0" smtClean="0">
                <a:solidFill>
                  <a:schemeClr val="tx1"/>
                </a:solidFill>
                <a:latin typeface="+mn-lt"/>
                <a:ea typeface="+mn-ea"/>
                <a:cs typeface="+mn-cs"/>
              </a:rPr>
              <a:t>In particular, no frame is “lucky”, meaning significantly sharper than the others.</a:t>
            </a:r>
            <a:endParaRPr lang="fi-FI" smtClean="0"/>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34</a:t>
            </a:fld>
            <a:endParaRPr lang="fi-FI"/>
          </a:p>
        </p:txBody>
      </p:sp>
    </p:spTree>
    <p:extLst>
      <p:ext uri="{BB962C8B-B14F-4D97-AF65-F5344CB8AC3E}">
        <p14:creationId xmlns:p14="http://schemas.microsoft.com/office/powerpoint/2010/main" val="2146004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As a more challenging example, this is a burst we took with an iPhone. I hope you can see that every one of these eight frames is extremely low quality, suffering from severe motion blur and noise.</a:t>
            </a:r>
          </a:p>
          <a:p>
            <a:r>
              <a:rPr lang="en-US" sz="1200" b="1" kern="1200" baseline="0" smtClean="0">
                <a:solidFill>
                  <a:schemeClr val="tx1"/>
                </a:solidFill>
                <a:latin typeface="+mn-lt"/>
                <a:ea typeface="+mn-ea"/>
                <a:cs typeface="+mn-cs"/>
              </a:rPr>
              <a:t>In particular, no frame is “lucky”, meaning significantly sharper than the others.</a:t>
            </a:r>
            <a:endParaRPr lang="fi-FI" smtClean="0"/>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35</a:t>
            </a:fld>
            <a:endParaRPr lang="fi-FI"/>
          </a:p>
        </p:txBody>
      </p:sp>
    </p:spTree>
    <p:extLst>
      <p:ext uri="{BB962C8B-B14F-4D97-AF65-F5344CB8AC3E}">
        <p14:creationId xmlns:p14="http://schemas.microsoft.com/office/powerpoint/2010/main" val="241224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Let’s take a closer look at one region. </a:t>
            </a:r>
          </a:p>
          <a:p>
            <a:r>
              <a:rPr lang="en-US" sz="1200" b="1" kern="1200" baseline="0" smtClean="0">
                <a:solidFill>
                  <a:schemeClr val="tx1"/>
                </a:solidFill>
                <a:latin typeface="+mn-lt"/>
                <a:ea typeface="+mn-ea"/>
                <a:cs typeface="+mn-cs"/>
              </a:rPr>
              <a:t>Down here we have a few numbers and stuff printed on the back of the book.</a:t>
            </a:r>
          </a:p>
          <a:p>
            <a:r>
              <a:rPr lang="en-US" sz="1200" b="1" kern="1200" baseline="0" smtClean="0">
                <a:solidFill>
                  <a:schemeClr val="tx1"/>
                </a:solidFill>
                <a:latin typeface="+mn-lt"/>
                <a:ea typeface="+mn-ea"/>
                <a:cs typeface="+mn-cs"/>
              </a:rPr>
              <a:t>Here is a zoomed-in view of that region, from each eight images in the burst.</a:t>
            </a:r>
          </a:p>
          <a:p>
            <a:r>
              <a:rPr lang="en-US" sz="1200" b="1" kern="1200" baseline="0" smtClean="0">
                <a:solidFill>
                  <a:schemeClr val="tx1"/>
                </a:solidFill>
                <a:latin typeface="+mn-lt"/>
                <a:ea typeface="+mn-ea"/>
                <a:cs typeface="+mn-cs"/>
              </a:rPr>
              <a:t>We can make a little user study here – can you read the numbers shown in these crops, in the highlighted region?</a:t>
            </a:r>
          </a:p>
          <a:p>
            <a:r>
              <a:rPr lang="en-US" sz="1200" b="1" kern="1200" baseline="0" smtClean="0">
                <a:solidFill>
                  <a:schemeClr val="tx1"/>
                </a:solidFill>
                <a:latin typeface="+mn-lt"/>
                <a:ea typeface="+mn-ea"/>
                <a:cs typeface="+mn-cs"/>
              </a:rPr>
              <a:t>I’ll return to this shortly.</a:t>
            </a:r>
          </a:p>
        </p:txBody>
      </p:sp>
      <p:sp>
        <p:nvSpPr>
          <p:cNvPr id="4" name="Slide Number Placeholder 3"/>
          <p:cNvSpPr>
            <a:spLocks noGrp="1"/>
          </p:cNvSpPr>
          <p:nvPr>
            <p:ph type="sldNum" sz="quarter" idx="10"/>
          </p:nvPr>
        </p:nvSpPr>
        <p:spPr/>
        <p:txBody>
          <a:bodyPr/>
          <a:lstStyle/>
          <a:p>
            <a:fld id="{834B39E1-E699-4134-B83F-9BAB49A4411B}" type="slidenum">
              <a:rPr lang="fi-FI" smtClean="0"/>
              <a:t>36</a:t>
            </a:fld>
            <a:endParaRPr lang="fi-FI"/>
          </a:p>
        </p:txBody>
      </p:sp>
    </p:spTree>
    <p:extLst>
      <p:ext uri="{BB962C8B-B14F-4D97-AF65-F5344CB8AC3E}">
        <p14:creationId xmlns:p14="http://schemas.microsoft.com/office/powerpoint/2010/main" val="2287161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So in the following I’ll show the result we get from this burst.</a:t>
            </a:r>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37</a:t>
            </a:fld>
            <a:endParaRPr lang="fi-FI"/>
          </a:p>
        </p:txBody>
      </p:sp>
    </p:spTree>
    <p:extLst>
      <p:ext uri="{BB962C8B-B14F-4D97-AF65-F5344CB8AC3E}">
        <p14:creationId xmlns:p14="http://schemas.microsoft.com/office/powerpoint/2010/main" val="1373671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If we just feed the first frame, we get something like this.</a:t>
            </a:r>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38</a:t>
            </a:fld>
            <a:endParaRPr lang="fi-FI"/>
          </a:p>
        </p:txBody>
      </p:sp>
    </p:spTree>
    <p:extLst>
      <p:ext uri="{BB962C8B-B14F-4D97-AF65-F5344CB8AC3E}">
        <p14:creationId xmlns:p14="http://schemas.microsoft.com/office/powerpoint/2010/main" val="33438348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Adding a second frame improves the sharpness somewhat. But see what happens as we add a third, … etc</a:t>
            </a:r>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39</a:t>
            </a:fld>
            <a:endParaRPr lang="fi-FI"/>
          </a:p>
        </p:txBody>
      </p:sp>
    </p:spTree>
    <p:extLst>
      <p:ext uri="{BB962C8B-B14F-4D97-AF65-F5344CB8AC3E}">
        <p14:creationId xmlns:p14="http://schemas.microsoft.com/office/powerpoint/2010/main" val="3571273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So this is the result for the full burst.</a:t>
            </a:r>
          </a:p>
          <a:p>
            <a:r>
              <a:rPr lang="en-US" sz="1200" b="1" kern="1200" baseline="0" smtClean="0">
                <a:solidFill>
                  <a:schemeClr val="tx1"/>
                </a:solidFill>
                <a:latin typeface="+mn-lt"/>
                <a:ea typeface="+mn-ea"/>
                <a:cs typeface="+mn-cs"/>
              </a:rPr>
              <a:t>I’ll zoom into the region we looked at before. Can you read the text this time?</a:t>
            </a:r>
          </a:p>
          <a:p>
            <a:r>
              <a:rPr lang="en-US" sz="1200" b="1" kern="1200" baseline="0" smtClean="0">
                <a:solidFill>
                  <a:schemeClr val="tx1"/>
                </a:solidFill>
                <a:latin typeface="+mn-lt"/>
                <a:ea typeface="+mn-ea"/>
                <a:cs typeface="+mn-cs"/>
              </a:rPr>
              <a:t>For comparison, I’ll flip back and forth with a typical input frame in the burst.</a:t>
            </a:r>
          </a:p>
          <a:p>
            <a:r>
              <a:rPr lang="en-US" sz="1200" b="1" kern="1200" baseline="0" smtClean="0">
                <a:solidFill>
                  <a:schemeClr val="tx1"/>
                </a:solidFill>
                <a:latin typeface="+mn-lt"/>
                <a:ea typeface="+mn-ea"/>
                <a:cs typeface="+mn-cs"/>
              </a:rPr>
              <a:t>I hope you agree that our method significantly improves the quality and legibility of the image.</a:t>
            </a:r>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45</a:t>
            </a:fld>
            <a:endParaRPr lang="fi-FI"/>
          </a:p>
        </p:txBody>
      </p:sp>
    </p:spTree>
    <p:extLst>
      <p:ext uri="{BB962C8B-B14F-4D97-AF65-F5344CB8AC3E}">
        <p14:creationId xmlns:p14="http://schemas.microsoft.com/office/powerpoint/2010/main" val="3872535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So this is the result for the full burst.</a:t>
            </a:r>
          </a:p>
          <a:p>
            <a:r>
              <a:rPr lang="en-US" sz="1200" b="1" kern="1200" baseline="0" smtClean="0">
                <a:solidFill>
                  <a:schemeClr val="tx1"/>
                </a:solidFill>
                <a:latin typeface="+mn-lt"/>
                <a:ea typeface="+mn-ea"/>
                <a:cs typeface="+mn-cs"/>
              </a:rPr>
              <a:t>I’ll zoom into the region we looked at before. Can you read the text this time?</a:t>
            </a:r>
          </a:p>
          <a:p>
            <a:r>
              <a:rPr lang="en-US" sz="1200" b="1" kern="1200" baseline="0" smtClean="0">
                <a:solidFill>
                  <a:schemeClr val="tx1"/>
                </a:solidFill>
                <a:latin typeface="+mn-lt"/>
                <a:ea typeface="+mn-ea"/>
                <a:cs typeface="+mn-cs"/>
              </a:rPr>
              <a:t>For comparison, I’ll flip back and forth with a typical input frame in the burst.</a:t>
            </a:r>
          </a:p>
          <a:p>
            <a:r>
              <a:rPr lang="en-US" sz="1200" b="1" kern="1200" baseline="0" smtClean="0">
                <a:solidFill>
                  <a:schemeClr val="tx1"/>
                </a:solidFill>
                <a:latin typeface="+mn-lt"/>
                <a:ea typeface="+mn-ea"/>
                <a:cs typeface="+mn-cs"/>
              </a:rPr>
              <a:t>I hope you agree that our method significantly improves the quality and legibility of the image.</a:t>
            </a:r>
            <a:endParaRPr lang="fi-FI" smtClean="0"/>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46</a:t>
            </a:fld>
            <a:endParaRPr lang="fi-FI"/>
          </a:p>
        </p:txBody>
      </p:sp>
    </p:spTree>
    <p:extLst>
      <p:ext uri="{BB962C8B-B14F-4D97-AF65-F5344CB8AC3E}">
        <p14:creationId xmlns:p14="http://schemas.microsoft.com/office/powerpoint/2010/main" val="219739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latin typeface="+mn-lt"/>
                <a:ea typeface="+mn-ea"/>
                <a:cs typeface="+mn-cs"/>
              </a:rPr>
              <a:t>So how do we achieve this?</a:t>
            </a:r>
          </a:p>
          <a:p>
            <a:r>
              <a:rPr lang="en-US" sz="1200" b="1" kern="1200" smtClean="0">
                <a:solidFill>
                  <a:schemeClr val="tx1"/>
                </a:solidFill>
                <a:latin typeface="+mn-lt"/>
                <a:ea typeface="+mn-ea"/>
                <a:cs typeface="+mn-cs"/>
              </a:rPr>
              <a:t>The main idea is a CNN architecture that is designed with two notable characteristics of this input data in mind.</a:t>
            </a:r>
          </a:p>
          <a:p>
            <a:r>
              <a:rPr lang="en-US" sz="1200" b="1" kern="1200" smtClean="0">
                <a:solidFill>
                  <a:schemeClr val="tx1"/>
                </a:solidFill>
                <a:latin typeface="+mn-lt"/>
                <a:ea typeface="+mn-ea"/>
                <a:cs typeface="+mn-cs"/>
              </a:rPr>
              <a:t>First of all, the network can accept any number of inputs, whether it be three images, five, or fifteen -- in such a way that the more images you supply, the better result you are likely to get.</a:t>
            </a:r>
          </a:p>
          <a:p>
            <a:r>
              <a:rPr lang="en-US" sz="1200" b="1" kern="1200" smtClean="0">
                <a:solidFill>
                  <a:schemeClr val="tx1"/>
                </a:solidFill>
                <a:latin typeface="+mn-lt"/>
                <a:ea typeface="+mn-ea"/>
                <a:cs typeface="+mn-cs"/>
              </a:rPr>
              <a:t>The second, somewhat more subtle, but I would argue _more important_ point is that the network is invariant to permutations of the input set -- that is, it returns _exactly_ the same result regardless of which order the images are supplied in.</a:t>
            </a:r>
          </a:p>
          <a:p>
            <a:r>
              <a:rPr lang="en-US" sz="1200" b="1" kern="1200" smtClean="0">
                <a:solidFill>
                  <a:schemeClr val="tx1"/>
                </a:solidFill>
                <a:latin typeface="+mn-lt"/>
                <a:ea typeface="+mn-ea"/>
                <a:cs typeface="+mn-cs"/>
              </a:rPr>
              <a:t>So in effect, it treats the inputs as an unstructured bag of images.</a:t>
            </a:r>
          </a:p>
          <a:p>
            <a:r>
              <a:rPr lang="en-US" sz="1200" b="1" kern="1200" smtClean="0">
                <a:solidFill>
                  <a:schemeClr val="tx1"/>
                </a:solidFill>
                <a:latin typeface="+mn-lt"/>
                <a:ea typeface="+mn-ea"/>
                <a:cs typeface="+mn-cs"/>
              </a:rPr>
              <a:t>I'll motivate this with some examples shortly.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latin typeface="+mn-lt"/>
                <a:ea typeface="+mn-ea"/>
                <a:cs typeface="+mn-cs"/>
              </a:rPr>
              <a:t>Another contribution we make is a synthetic data generation pipeline for this problem. But let's first look at the architecture.</a:t>
            </a:r>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4</a:t>
            </a:fld>
            <a:endParaRPr lang="fi-FI"/>
          </a:p>
        </p:txBody>
      </p:sp>
    </p:spTree>
    <p:extLst>
      <p:ext uri="{BB962C8B-B14F-4D97-AF65-F5344CB8AC3E}">
        <p14:creationId xmlns:p14="http://schemas.microsoft.com/office/powerpoint/2010/main" val="537243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Here you can see how that blown-up region behaved as a function of the number of input frames.</a:t>
            </a:r>
          </a:p>
          <a:p>
            <a:r>
              <a:rPr lang="en-US" sz="1200" b="1" kern="1200" baseline="0" smtClean="0">
                <a:solidFill>
                  <a:schemeClr val="tx1"/>
                </a:solidFill>
                <a:latin typeface="+mn-lt"/>
                <a:ea typeface="+mn-ea"/>
                <a:cs typeface="+mn-cs"/>
              </a:rPr>
              <a:t>We also verified that those are the actual numbers on the physical specimen. </a:t>
            </a:r>
          </a:p>
        </p:txBody>
      </p:sp>
      <p:sp>
        <p:nvSpPr>
          <p:cNvPr id="4" name="Slide Number Placeholder 3"/>
          <p:cNvSpPr>
            <a:spLocks noGrp="1"/>
          </p:cNvSpPr>
          <p:nvPr>
            <p:ph type="sldNum" sz="quarter" idx="10"/>
          </p:nvPr>
        </p:nvSpPr>
        <p:spPr/>
        <p:txBody>
          <a:bodyPr/>
          <a:lstStyle/>
          <a:p>
            <a:fld id="{834B39E1-E699-4134-B83F-9BAB49A4411B}" type="slidenum">
              <a:rPr lang="fi-FI" smtClean="0"/>
              <a:t>47</a:t>
            </a:fld>
            <a:endParaRPr lang="fi-FI"/>
          </a:p>
        </p:txBody>
      </p:sp>
    </p:spTree>
    <p:extLst>
      <p:ext uri="{BB962C8B-B14F-4D97-AF65-F5344CB8AC3E}">
        <p14:creationId xmlns:p14="http://schemas.microsoft.com/office/powerpoint/2010/main" val="370443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mtClean="0"/>
              <a:t>In this challenging dataset, the method of Wiescholleck and colleagues, as well as all</a:t>
            </a:r>
            <a:r>
              <a:rPr lang="fi-FI" baseline="0" smtClean="0"/>
              <a:t> other methods we tried, failed to reveal the numbers or significantly improve the image quality.</a:t>
            </a:r>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48</a:t>
            </a:fld>
            <a:endParaRPr lang="fi-FI"/>
          </a:p>
        </p:txBody>
      </p:sp>
    </p:spTree>
    <p:extLst>
      <p:ext uri="{BB962C8B-B14F-4D97-AF65-F5344CB8AC3E}">
        <p14:creationId xmlns:p14="http://schemas.microsoft.com/office/powerpoint/2010/main" val="1024876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smtClean="0">
                <a:solidFill>
                  <a:schemeClr val="tx1"/>
                </a:solidFill>
                <a:latin typeface="+mn-lt"/>
                <a:ea typeface="+mn-ea"/>
                <a:cs typeface="+mn-cs"/>
              </a:rPr>
              <a:t>We also ran a numerical experiment where we studied the impact of the burst length on the reconstruction quality in our synthetic validation set.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smtClean="0">
                <a:solidFill>
                  <a:schemeClr val="tx1"/>
                </a:solidFill>
                <a:latin typeface="+mn-lt"/>
                <a:ea typeface="+mn-ea"/>
                <a:cs typeface="+mn-cs"/>
              </a:rPr>
              <a:t>So for example this first bar here denotes that adding a second frame to a one-frame burst is likely to result in significant improvement in the SSIM of the reconstruction, and this effect persists with further additions.</a:t>
            </a:r>
          </a:p>
        </p:txBody>
      </p:sp>
      <p:sp>
        <p:nvSpPr>
          <p:cNvPr id="4" name="Slide Number Placeholder 3"/>
          <p:cNvSpPr>
            <a:spLocks noGrp="1"/>
          </p:cNvSpPr>
          <p:nvPr>
            <p:ph type="sldNum" sz="quarter" idx="10"/>
          </p:nvPr>
        </p:nvSpPr>
        <p:spPr/>
        <p:txBody>
          <a:bodyPr/>
          <a:lstStyle/>
          <a:p>
            <a:fld id="{834B39E1-E699-4134-B83F-9BAB49A4411B}" type="slidenum">
              <a:rPr lang="fi-FI" smtClean="0"/>
              <a:t>49</a:t>
            </a:fld>
            <a:endParaRPr lang="fi-FI"/>
          </a:p>
        </p:txBody>
      </p:sp>
    </p:spTree>
    <p:extLst>
      <p:ext uri="{BB962C8B-B14F-4D97-AF65-F5344CB8AC3E}">
        <p14:creationId xmlns:p14="http://schemas.microsoft.com/office/powerpoint/2010/main" val="27327169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smtClean="0">
                <a:solidFill>
                  <a:schemeClr val="tx1"/>
                </a:solidFill>
                <a:latin typeface="+mn-lt"/>
                <a:ea typeface="+mn-ea"/>
                <a:cs typeface="+mn-cs"/>
              </a:rPr>
              <a:t>The main practical limitation of the method is that it’s geared towards static scenes, where all motion is due to hand shake, but we do show some successful preliminary results with flow-aligned data in the paper.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smtClean="0">
                <a:solidFill>
                  <a:schemeClr val="tx1"/>
                </a:solidFill>
                <a:latin typeface="+mn-lt"/>
                <a:ea typeface="+mn-ea"/>
                <a:cs typeface="+mn-cs"/>
              </a:rPr>
              <a:t>The runtime at a couple of minutes is not quite cell-phone level yet, though at least the pre-alignment step could likely be significantly optimized.</a:t>
            </a:r>
          </a:p>
        </p:txBody>
      </p:sp>
      <p:sp>
        <p:nvSpPr>
          <p:cNvPr id="4" name="Slide Number Placeholder 3"/>
          <p:cNvSpPr>
            <a:spLocks noGrp="1"/>
          </p:cNvSpPr>
          <p:nvPr>
            <p:ph type="sldNum" sz="quarter" idx="10"/>
          </p:nvPr>
        </p:nvSpPr>
        <p:spPr/>
        <p:txBody>
          <a:bodyPr/>
          <a:lstStyle/>
          <a:p>
            <a:fld id="{834B39E1-E699-4134-B83F-9BAB49A4411B}" type="slidenum">
              <a:rPr lang="fi-FI" smtClean="0"/>
              <a:t>51</a:t>
            </a:fld>
            <a:endParaRPr lang="fi-FI"/>
          </a:p>
        </p:txBody>
      </p:sp>
    </p:spTree>
    <p:extLst>
      <p:ext uri="{BB962C8B-B14F-4D97-AF65-F5344CB8AC3E}">
        <p14:creationId xmlns:p14="http://schemas.microsoft.com/office/powerpoint/2010/main" val="8240542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smtClean="0">
                <a:solidFill>
                  <a:schemeClr val="tx1"/>
                </a:solidFill>
                <a:latin typeface="+mn-lt"/>
                <a:ea typeface="+mn-ea"/>
                <a:cs typeface="+mn-cs"/>
              </a:rPr>
              <a:t>As a more general philosophical point, I’d like to point out the similarity of this scheme to classical inference approaches where evidence is accumulated via likelihood functions. There too a key property is exchangeability and arbitrary cardinality of the input data. Vanilla CNN’s don’t quite naturally fit into this paradigm, and I think our success here shows the potential of the pooling approaches to other problems of similar flavor.</a:t>
            </a:r>
          </a:p>
          <a:p>
            <a:endParaRPr lang="en-US" sz="1200" b="1" kern="1200" baseline="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smtClean="0">
                <a:solidFill>
                  <a:schemeClr val="tx1"/>
                </a:solidFill>
                <a:latin typeface="+mn-lt"/>
                <a:ea typeface="+mn-ea"/>
                <a:cs typeface="+mn-cs"/>
              </a:rPr>
              <a:t>While the architecture is the main thing behind our results, it does also benefit from the challenging and varied training data. In particular, it’s beneficial to consider noise and blur simultaneously, as you tend to get both in realistic low-light situations</a:t>
            </a:r>
            <a:r>
              <a:rPr lang="en-US" sz="1200" b="1" kern="1200" baseline="0" smtClean="0">
                <a:solidFill>
                  <a:schemeClr val="tx1"/>
                </a:solidFill>
                <a:latin typeface="+mn-lt"/>
                <a:ea typeface="+mn-ea"/>
                <a:cs typeface="+mn-cs"/>
              </a:rPr>
              <a:t>.</a:t>
            </a:r>
            <a:endParaRPr lang="en-US" sz="1200" b="1" kern="1200" baseline="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4B39E1-E699-4134-B83F-9BAB49A4411B}" type="slidenum">
              <a:rPr lang="fi-FI" smtClean="0"/>
              <a:t>52</a:t>
            </a:fld>
            <a:endParaRPr lang="fi-FI"/>
          </a:p>
        </p:txBody>
      </p:sp>
    </p:spTree>
    <p:extLst>
      <p:ext uri="{BB962C8B-B14F-4D97-AF65-F5344CB8AC3E}">
        <p14:creationId xmlns:p14="http://schemas.microsoft.com/office/powerpoint/2010/main" val="3316948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latin typeface="+mn-lt"/>
                <a:ea typeface="+mn-ea"/>
                <a:cs typeface="+mn-cs"/>
              </a:rPr>
              <a:t>To illustrate some of the problems that stem from sensitivity to input permutations, I'll first talk about recurrent CNN's applied to this problem.</a:t>
            </a:r>
          </a:p>
          <a:p>
            <a:endParaRPr lang="en-US" sz="1200" b="1" kern="1200" smtClean="0">
              <a:solidFill>
                <a:schemeClr val="tx1"/>
              </a:solidFill>
              <a:latin typeface="+mn-lt"/>
              <a:ea typeface="+mn-ea"/>
              <a:cs typeface="+mn-cs"/>
            </a:endParaRPr>
          </a:p>
          <a:p>
            <a:r>
              <a:rPr lang="en-US" sz="1200" b="1" kern="1200" smtClean="0">
                <a:solidFill>
                  <a:schemeClr val="tx1"/>
                </a:solidFill>
                <a:latin typeface="+mn-lt"/>
                <a:ea typeface="+mn-ea"/>
                <a:cs typeface="+mn-cs"/>
              </a:rPr>
              <a:t>That said, they have actually been successfully applied to this problem before, but I'll show that we can do better with a very different architecture.</a:t>
            </a:r>
          </a:p>
          <a:p>
            <a:endParaRPr lang="en-US" sz="1200" b="1" kern="120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4B39E1-E699-4134-B83F-9BAB49A4411B}" type="slidenum">
              <a:rPr lang="fi-FI" smtClean="0"/>
              <a:t>5</a:t>
            </a:fld>
            <a:endParaRPr lang="fi-FI"/>
          </a:p>
        </p:txBody>
      </p:sp>
    </p:spTree>
    <p:extLst>
      <p:ext uri="{BB962C8B-B14F-4D97-AF65-F5344CB8AC3E}">
        <p14:creationId xmlns:p14="http://schemas.microsoft.com/office/powerpoint/2010/main" val="959827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latin typeface="+mn-lt"/>
                <a:ea typeface="+mn-ea"/>
                <a:cs typeface="+mn-cs"/>
              </a:rPr>
              <a:t>So the idea with RNNs is that you repeatedly feed frames to a recurrent unit, perhaps internally a U-Net or something, which accumulates info from previous frames it's seen and updates the estimate of the sharp image as it goes. I'm showing it unrolled here.</a:t>
            </a:r>
          </a:p>
          <a:p>
            <a:r>
              <a:rPr lang="en-US" sz="1200" b="1" kern="1200" smtClean="0">
                <a:solidFill>
                  <a:schemeClr val="tx1"/>
                </a:solidFill>
                <a:latin typeface="+mn-lt"/>
                <a:ea typeface="+mn-ea"/>
                <a:cs typeface="+mn-cs"/>
              </a:rPr>
              <a:t>This way we can naturally keep feeding as many images as we like.</a:t>
            </a:r>
          </a:p>
          <a:p>
            <a:r>
              <a:rPr lang="en-US" sz="1200" b="1" kern="1200" smtClean="0">
                <a:solidFill>
                  <a:schemeClr val="tx1"/>
                </a:solidFill>
                <a:latin typeface="+mn-lt"/>
                <a:ea typeface="+mn-ea"/>
                <a:cs typeface="+mn-cs"/>
              </a:rPr>
              <a:t>However, the process applied on each input frame is now heavily dependent on its position in the sequence.</a:t>
            </a:r>
            <a:endParaRPr lang="en-US" sz="1200" b="0" kern="1200" smtClean="0">
              <a:solidFill>
                <a:schemeClr val="tx1"/>
              </a:solidFill>
              <a:latin typeface="+mn-lt"/>
              <a:ea typeface="+mn-ea"/>
              <a:cs typeface="+mn-cs"/>
            </a:endParaRPr>
          </a:p>
          <a:p>
            <a:r>
              <a:rPr lang="en-US" sz="1200" b="1" kern="1200" smtClean="0">
                <a:solidFill>
                  <a:schemeClr val="tx1"/>
                </a:solidFill>
                <a:latin typeface="+mn-lt"/>
                <a:ea typeface="+mn-ea"/>
                <a:cs typeface="+mn-cs"/>
              </a:rPr>
              <a:t>Consequently, the network might have trouble "remembering" what it saw many iterations ago.</a:t>
            </a:r>
          </a:p>
          <a:p>
            <a:r>
              <a:rPr lang="en-US" sz="1200" b="1" kern="1200" smtClean="0">
                <a:solidFill>
                  <a:schemeClr val="tx1"/>
                </a:solidFill>
                <a:latin typeface="+mn-lt"/>
                <a:ea typeface="+mn-ea"/>
                <a:cs typeface="+mn-cs"/>
              </a:rPr>
              <a:t>Or conversely, fail to update the initial estimate to the fullest as new evidence is presented.</a:t>
            </a:r>
          </a:p>
        </p:txBody>
      </p:sp>
      <p:sp>
        <p:nvSpPr>
          <p:cNvPr id="4" name="Slide Number Placeholder 3"/>
          <p:cNvSpPr>
            <a:spLocks noGrp="1"/>
          </p:cNvSpPr>
          <p:nvPr>
            <p:ph type="sldNum" sz="quarter" idx="10"/>
          </p:nvPr>
        </p:nvSpPr>
        <p:spPr/>
        <p:txBody>
          <a:bodyPr/>
          <a:lstStyle/>
          <a:p>
            <a:fld id="{834B39E1-E699-4134-B83F-9BAB49A4411B}" type="slidenum">
              <a:rPr lang="fi-FI" smtClean="0"/>
              <a:t>6</a:t>
            </a:fld>
            <a:endParaRPr lang="fi-FI"/>
          </a:p>
        </p:txBody>
      </p:sp>
    </p:spTree>
    <p:extLst>
      <p:ext uri="{BB962C8B-B14F-4D97-AF65-F5344CB8AC3E}">
        <p14:creationId xmlns:p14="http://schemas.microsoft.com/office/powerpoint/2010/main" val="3406194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latin typeface="+mn-lt"/>
                <a:ea typeface="+mn-ea"/>
                <a:cs typeface="+mn-cs"/>
              </a:rPr>
              <a:t>Combining subtle complementary cues that occur several frames apart might be very challenging.</a:t>
            </a:r>
          </a:p>
          <a:p>
            <a:r>
              <a:rPr lang="en-US" sz="1200" b="1" kern="1200" smtClean="0">
                <a:solidFill>
                  <a:schemeClr val="tx1"/>
                </a:solidFill>
                <a:latin typeface="+mn-lt"/>
                <a:ea typeface="+mn-ea"/>
                <a:cs typeface="+mn-cs"/>
              </a:rPr>
              <a:t>Fundamentally, these troubles stem from the sensitivity to the input ordering. </a:t>
            </a:r>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7</a:t>
            </a:fld>
            <a:endParaRPr lang="fi-FI"/>
          </a:p>
        </p:txBody>
      </p:sp>
    </p:spTree>
    <p:extLst>
      <p:ext uri="{BB962C8B-B14F-4D97-AF65-F5344CB8AC3E}">
        <p14:creationId xmlns:p14="http://schemas.microsoft.com/office/powerpoint/2010/main" val="2359109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latin typeface="+mn-lt"/>
                <a:ea typeface="+mn-ea"/>
                <a:cs typeface="+mn-cs"/>
              </a:rPr>
              <a:t>With this motivation, I'll now discuss our approach, which is by construction indifferent to the input order.</a:t>
            </a:r>
          </a:p>
          <a:p>
            <a:r>
              <a:rPr lang="en-US" sz="1200" b="1" kern="1200" smtClean="0">
                <a:solidFill>
                  <a:schemeClr val="tx1"/>
                </a:solidFill>
                <a:latin typeface="+mn-lt"/>
                <a:ea typeface="+mn-ea"/>
                <a:cs typeface="+mn-cs"/>
              </a:rPr>
              <a:t>The underlying ideas about pooling have previously been discussed for example by Zaheer and colleagues; we extend them here to the CNN context</a:t>
            </a:r>
            <a:r>
              <a:rPr lang="en-US" sz="1200" b="1" kern="1200" smtClean="0">
                <a:solidFill>
                  <a:schemeClr val="tx1"/>
                </a:solidFill>
                <a:latin typeface="+mn-lt"/>
                <a:ea typeface="+mn-ea"/>
                <a:cs typeface="+mn-cs"/>
              </a:rPr>
              <a:t>.</a:t>
            </a:r>
            <a:endParaRPr lang="en-US" sz="1200" b="1" kern="120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4B39E1-E699-4134-B83F-9BAB49A4411B}" type="slidenum">
              <a:rPr lang="fi-FI" smtClean="0"/>
              <a:t>8</a:t>
            </a:fld>
            <a:endParaRPr lang="fi-FI"/>
          </a:p>
        </p:txBody>
      </p:sp>
    </p:spTree>
    <p:extLst>
      <p:ext uri="{BB962C8B-B14F-4D97-AF65-F5344CB8AC3E}">
        <p14:creationId xmlns:p14="http://schemas.microsoft.com/office/powerpoint/2010/main" val="2401237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mtClean="0">
                <a:solidFill>
                  <a:schemeClr val="tx1"/>
                </a:solidFill>
                <a:latin typeface="+mn-lt"/>
                <a:ea typeface="+mn-ea"/>
                <a:cs typeface="+mn-cs"/>
              </a:rPr>
              <a:t>So the most obvious source of asymmetry here are the recurrent connections that chain the units into a sequence. Let's first get rid of those.</a:t>
            </a:r>
          </a:p>
          <a:p>
            <a:r>
              <a:rPr lang="en-US" sz="1200" b="1" kern="1200" smtClean="0">
                <a:solidFill>
                  <a:schemeClr val="tx1"/>
                </a:solidFill>
                <a:latin typeface="+mn-lt"/>
                <a:ea typeface="+mn-ea"/>
                <a:cs typeface="+mn-cs"/>
              </a:rPr>
              <a:t>But now we're just left with N copies of the same network, each of which receives one frame, but which don't talk to each other. So how to find a common consensus between their findings?</a:t>
            </a:r>
          </a:p>
          <a:p>
            <a:endParaRPr lang="fi-FI"/>
          </a:p>
        </p:txBody>
      </p:sp>
      <p:sp>
        <p:nvSpPr>
          <p:cNvPr id="4" name="Slide Number Placeholder 3"/>
          <p:cNvSpPr>
            <a:spLocks noGrp="1"/>
          </p:cNvSpPr>
          <p:nvPr>
            <p:ph type="sldNum" sz="quarter" idx="10"/>
          </p:nvPr>
        </p:nvSpPr>
        <p:spPr/>
        <p:txBody>
          <a:bodyPr/>
          <a:lstStyle/>
          <a:p>
            <a:fld id="{834B39E1-E699-4134-B83F-9BAB49A4411B}" type="slidenum">
              <a:rPr lang="fi-FI" smtClean="0"/>
              <a:t>9</a:t>
            </a:fld>
            <a:endParaRPr lang="fi-FI"/>
          </a:p>
        </p:txBody>
      </p:sp>
    </p:spTree>
    <p:extLst>
      <p:ext uri="{BB962C8B-B14F-4D97-AF65-F5344CB8AC3E}">
        <p14:creationId xmlns:p14="http://schemas.microsoft.com/office/powerpoint/2010/main" val="438698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i-FI"/>
          </a:p>
        </p:txBody>
      </p:sp>
      <p:sp>
        <p:nvSpPr>
          <p:cNvPr id="4" name="Date Placeholder 3"/>
          <p:cNvSpPr>
            <a:spLocks noGrp="1"/>
          </p:cNvSpPr>
          <p:nvPr>
            <p:ph type="dt" sz="half" idx="10"/>
          </p:nvPr>
        </p:nvSpPr>
        <p:spPr/>
        <p:txBody>
          <a:bodyPr/>
          <a:lstStyle/>
          <a:p>
            <a:fld id="{8B4C430C-F770-4342-9B02-12FE6D434ABD}" type="datetimeFigureOut">
              <a:rPr lang="fi-FI" smtClean="0"/>
              <a:t>11.9.2018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1AAB256-8BE5-4673-B1A2-15E218BCC909}" type="slidenum">
              <a:rPr lang="fi-FI" smtClean="0"/>
              <a:t>‹#›</a:t>
            </a:fld>
            <a:endParaRPr lang="fi-FI"/>
          </a:p>
        </p:txBody>
      </p:sp>
    </p:spTree>
    <p:extLst>
      <p:ext uri="{BB962C8B-B14F-4D97-AF65-F5344CB8AC3E}">
        <p14:creationId xmlns:p14="http://schemas.microsoft.com/office/powerpoint/2010/main" val="19983574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8B4C430C-F770-4342-9B02-12FE6D434ABD}" type="datetimeFigureOut">
              <a:rPr lang="fi-FI" smtClean="0"/>
              <a:t>11.9.2018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1AAB256-8BE5-4673-B1A2-15E218BCC909}" type="slidenum">
              <a:rPr lang="fi-FI" smtClean="0"/>
              <a:t>‹#›</a:t>
            </a:fld>
            <a:endParaRPr lang="fi-FI"/>
          </a:p>
        </p:txBody>
      </p:sp>
    </p:spTree>
    <p:extLst>
      <p:ext uri="{BB962C8B-B14F-4D97-AF65-F5344CB8AC3E}">
        <p14:creationId xmlns:p14="http://schemas.microsoft.com/office/powerpoint/2010/main" val="123904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i-F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8B4C430C-F770-4342-9B02-12FE6D434ABD}" type="datetimeFigureOut">
              <a:rPr lang="fi-FI" smtClean="0"/>
              <a:t>11.9.2018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1AAB256-8BE5-4673-B1A2-15E218BCC909}" type="slidenum">
              <a:rPr lang="fi-FI" smtClean="0"/>
              <a:t>‹#›</a:t>
            </a:fld>
            <a:endParaRPr lang="fi-FI"/>
          </a:p>
        </p:txBody>
      </p:sp>
    </p:spTree>
    <p:extLst>
      <p:ext uri="{BB962C8B-B14F-4D97-AF65-F5344CB8AC3E}">
        <p14:creationId xmlns:p14="http://schemas.microsoft.com/office/powerpoint/2010/main" val="139760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8B4C430C-F770-4342-9B02-12FE6D434ABD}" type="datetimeFigureOut">
              <a:rPr lang="fi-FI" smtClean="0"/>
              <a:t>11.9.2018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1AAB256-8BE5-4673-B1A2-15E218BCC909}" type="slidenum">
              <a:rPr lang="fi-FI" smtClean="0"/>
              <a:t>‹#›</a:t>
            </a:fld>
            <a:endParaRPr lang="fi-FI"/>
          </a:p>
        </p:txBody>
      </p:sp>
    </p:spTree>
    <p:extLst>
      <p:ext uri="{BB962C8B-B14F-4D97-AF65-F5344CB8AC3E}">
        <p14:creationId xmlns:p14="http://schemas.microsoft.com/office/powerpoint/2010/main" val="23349833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i-F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C430C-F770-4342-9B02-12FE6D434ABD}" type="datetimeFigureOut">
              <a:rPr lang="fi-FI" smtClean="0"/>
              <a:t>11.9.2018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1AAB256-8BE5-4673-B1A2-15E218BCC909}" type="slidenum">
              <a:rPr lang="fi-FI" smtClean="0"/>
              <a:t>‹#›</a:t>
            </a:fld>
            <a:endParaRPr lang="fi-FI"/>
          </a:p>
        </p:txBody>
      </p:sp>
    </p:spTree>
    <p:extLst>
      <p:ext uri="{BB962C8B-B14F-4D97-AF65-F5344CB8AC3E}">
        <p14:creationId xmlns:p14="http://schemas.microsoft.com/office/powerpoint/2010/main" val="13139610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Date Placeholder 4"/>
          <p:cNvSpPr>
            <a:spLocks noGrp="1"/>
          </p:cNvSpPr>
          <p:nvPr>
            <p:ph type="dt" sz="half" idx="10"/>
          </p:nvPr>
        </p:nvSpPr>
        <p:spPr/>
        <p:txBody>
          <a:bodyPr/>
          <a:lstStyle/>
          <a:p>
            <a:fld id="{8B4C430C-F770-4342-9B02-12FE6D434ABD}" type="datetimeFigureOut">
              <a:rPr lang="fi-FI" smtClean="0"/>
              <a:t>11.9.2018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1AAB256-8BE5-4673-B1A2-15E218BCC909}" type="slidenum">
              <a:rPr lang="fi-FI" smtClean="0"/>
              <a:t>‹#›</a:t>
            </a:fld>
            <a:endParaRPr lang="fi-FI"/>
          </a:p>
        </p:txBody>
      </p:sp>
    </p:spTree>
    <p:extLst>
      <p:ext uri="{BB962C8B-B14F-4D97-AF65-F5344CB8AC3E}">
        <p14:creationId xmlns:p14="http://schemas.microsoft.com/office/powerpoint/2010/main" val="1575756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i-F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7" name="Date Placeholder 6"/>
          <p:cNvSpPr>
            <a:spLocks noGrp="1"/>
          </p:cNvSpPr>
          <p:nvPr>
            <p:ph type="dt" sz="half" idx="10"/>
          </p:nvPr>
        </p:nvSpPr>
        <p:spPr/>
        <p:txBody>
          <a:bodyPr/>
          <a:lstStyle/>
          <a:p>
            <a:fld id="{8B4C430C-F770-4342-9B02-12FE6D434ABD}" type="datetimeFigureOut">
              <a:rPr lang="fi-FI" smtClean="0"/>
              <a:t>11.9.2018</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81AAB256-8BE5-4673-B1A2-15E218BCC909}" type="slidenum">
              <a:rPr lang="fi-FI" smtClean="0"/>
              <a:t>‹#›</a:t>
            </a:fld>
            <a:endParaRPr lang="fi-FI"/>
          </a:p>
        </p:txBody>
      </p:sp>
    </p:spTree>
    <p:extLst>
      <p:ext uri="{BB962C8B-B14F-4D97-AF65-F5344CB8AC3E}">
        <p14:creationId xmlns:p14="http://schemas.microsoft.com/office/powerpoint/2010/main" val="339782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fld id="{8B4C430C-F770-4342-9B02-12FE6D434ABD}" type="datetimeFigureOut">
              <a:rPr lang="fi-FI" smtClean="0"/>
              <a:t>11.9.2018</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81AAB256-8BE5-4673-B1A2-15E218BCC909}" type="slidenum">
              <a:rPr lang="fi-FI" smtClean="0"/>
              <a:t>‹#›</a:t>
            </a:fld>
            <a:endParaRPr lang="fi-FI"/>
          </a:p>
        </p:txBody>
      </p:sp>
    </p:spTree>
    <p:extLst>
      <p:ext uri="{BB962C8B-B14F-4D97-AF65-F5344CB8AC3E}">
        <p14:creationId xmlns:p14="http://schemas.microsoft.com/office/powerpoint/2010/main" val="1893399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C430C-F770-4342-9B02-12FE6D434ABD}" type="datetimeFigureOut">
              <a:rPr lang="fi-FI" smtClean="0"/>
              <a:t>11.9.2018</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81AAB256-8BE5-4673-B1A2-15E218BCC909}" type="slidenum">
              <a:rPr lang="fi-FI" smtClean="0"/>
              <a:t>‹#›</a:t>
            </a:fld>
            <a:endParaRPr lang="fi-FI"/>
          </a:p>
        </p:txBody>
      </p:sp>
    </p:spTree>
    <p:extLst>
      <p:ext uri="{BB962C8B-B14F-4D97-AF65-F5344CB8AC3E}">
        <p14:creationId xmlns:p14="http://schemas.microsoft.com/office/powerpoint/2010/main" val="15911891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i-F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C430C-F770-4342-9B02-12FE6D434ABD}" type="datetimeFigureOut">
              <a:rPr lang="fi-FI" smtClean="0"/>
              <a:t>11.9.2018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1AAB256-8BE5-4673-B1A2-15E218BCC909}" type="slidenum">
              <a:rPr lang="fi-FI" smtClean="0"/>
              <a:t>‹#›</a:t>
            </a:fld>
            <a:endParaRPr lang="fi-FI"/>
          </a:p>
        </p:txBody>
      </p:sp>
    </p:spTree>
    <p:extLst>
      <p:ext uri="{BB962C8B-B14F-4D97-AF65-F5344CB8AC3E}">
        <p14:creationId xmlns:p14="http://schemas.microsoft.com/office/powerpoint/2010/main" val="967776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i-F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C430C-F770-4342-9B02-12FE6D434ABD}" type="datetimeFigureOut">
              <a:rPr lang="fi-FI" smtClean="0"/>
              <a:t>11.9.2018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1AAB256-8BE5-4673-B1A2-15E218BCC909}" type="slidenum">
              <a:rPr lang="fi-FI" smtClean="0"/>
              <a:t>‹#›</a:t>
            </a:fld>
            <a:endParaRPr lang="fi-FI"/>
          </a:p>
        </p:txBody>
      </p:sp>
    </p:spTree>
    <p:extLst>
      <p:ext uri="{BB962C8B-B14F-4D97-AF65-F5344CB8AC3E}">
        <p14:creationId xmlns:p14="http://schemas.microsoft.com/office/powerpoint/2010/main" val="41667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C430C-F770-4342-9B02-12FE6D434ABD}" type="datetimeFigureOut">
              <a:rPr lang="fi-FI" smtClean="0"/>
              <a:t>11.9.2018</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AB256-8BE5-4673-B1A2-15E218BCC909}" type="slidenum">
              <a:rPr lang="fi-FI" smtClean="0"/>
              <a:t>‹#›</a:t>
            </a:fld>
            <a:endParaRPr lang="fi-FI"/>
          </a:p>
        </p:txBody>
      </p:sp>
    </p:spTree>
    <p:extLst>
      <p:ext uri="{BB962C8B-B14F-4D97-AF65-F5344CB8AC3E}">
        <p14:creationId xmlns:p14="http://schemas.microsoft.com/office/powerpoint/2010/main" val="83541650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emf"/><Relationship Id="rId11" Type="http://schemas.openxmlformats.org/officeDocument/2006/relationships/image" Target="../media/image4.emf"/><Relationship Id="rId5" Type="http://schemas.openxmlformats.org/officeDocument/2006/relationships/image" Target="../media/image13.emf"/><Relationship Id="rId10" Type="http://schemas.openxmlformats.org/officeDocument/2006/relationships/image" Target="../media/image24.emf"/><Relationship Id="rId4" Type="http://schemas.openxmlformats.org/officeDocument/2006/relationships/image" Target="../media/image12.emf"/><Relationship Id="rId9"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8.emf"/><Relationship Id="rId4" Type="http://schemas.openxmlformats.org/officeDocument/2006/relationships/image" Target="../media/image47.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4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7.emf"/><Relationship Id="rId4" Type="http://schemas.openxmlformats.org/officeDocument/2006/relationships/image" Target="../media/image47.emf"/></Relationships>
</file>

<file path=ppt/slides/_rels/slide4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1.emf"/><Relationship Id="rId7"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 Id="rId9" Type="http://schemas.openxmlformats.org/officeDocument/2006/relationships/image" Target="../media/image20.emf"/></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1.emf"/><Relationship Id="rId7"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 Id="rId9" Type="http://schemas.openxmlformats.org/officeDocument/2006/relationships/image" Target="../media/image4.emf"/></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24911"/>
            <a:ext cx="9144000" cy="2387600"/>
          </a:xfrm>
        </p:spPr>
        <p:txBody>
          <a:bodyPr>
            <a:normAutofit fontScale="90000"/>
          </a:bodyPr>
          <a:lstStyle/>
          <a:p>
            <a:r>
              <a:rPr lang="en-US" sz="1800" smtClean="0"/>
              <a:t>ECCV 2018</a:t>
            </a:r>
            <a:br>
              <a:rPr lang="en-US" sz="1800" smtClean="0"/>
            </a:br>
            <a:r>
              <a:rPr lang="en-US" sz="4000" smtClean="0"/>
              <a:t/>
            </a:r>
            <a:br>
              <a:rPr lang="en-US" sz="4000" smtClean="0"/>
            </a:br>
            <a:r>
              <a:rPr lang="en-US" sz="4000" smtClean="0">
                <a:solidFill>
                  <a:srgbClr val="B8C13F"/>
                </a:solidFill>
              </a:rPr>
              <a:t>Burst Image Deblurring </a:t>
            </a:r>
            <a:br>
              <a:rPr lang="en-US" sz="4000" smtClean="0">
                <a:solidFill>
                  <a:srgbClr val="B8C13F"/>
                </a:solidFill>
              </a:rPr>
            </a:br>
            <a:r>
              <a:rPr lang="en-US" sz="3900" smtClean="0">
                <a:solidFill>
                  <a:srgbClr val="B8C13F"/>
                </a:solidFill>
              </a:rPr>
              <a:t>Using Permutation Invariant</a:t>
            </a:r>
            <a:br>
              <a:rPr lang="en-US" sz="3900" smtClean="0">
                <a:solidFill>
                  <a:srgbClr val="B8C13F"/>
                </a:solidFill>
              </a:rPr>
            </a:br>
            <a:r>
              <a:rPr lang="en-US" sz="4000" smtClean="0">
                <a:solidFill>
                  <a:srgbClr val="B8C13F"/>
                </a:solidFill>
              </a:rPr>
              <a:t>Convolutional Neural Networks</a:t>
            </a:r>
            <a:endParaRPr lang="fi-FI" sz="4000">
              <a:solidFill>
                <a:srgbClr val="B8C13F"/>
              </a:solidFill>
            </a:endParaRPr>
          </a:p>
        </p:txBody>
      </p:sp>
      <p:sp>
        <p:nvSpPr>
          <p:cNvPr id="3" name="Subtitle 2"/>
          <p:cNvSpPr>
            <a:spLocks noGrp="1"/>
          </p:cNvSpPr>
          <p:nvPr>
            <p:ph type="subTitle" idx="1"/>
          </p:nvPr>
        </p:nvSpPr>
        <p:spPr>
          <a:xfrm>
            <a:off x="1524000" y="3304586"/>
            <a:ext cx="9144000" cy="1655762"/>
          </a:xfrm>
        </p:spPr>
        <p:txBody>
          <a:bodyPr>
            <a:noAutofit/>
          </a:bodyPr>
          <a:lstStyle/>
          <a:p>
            <a:r>
              <a:rPr lang="en-US" sz="2800" b="1" smtClean="0"/>
              <a:t/>
            </a:r>
            <a:br>
              <a:rPr lang="en-US" sz="2800" b="1" smtClean="0"/>
            </a:br>
            <a:r>
              <a:rPr lang="en-US" sz="2800" smtClean="0"/>
              <a:t>Miika Aittala       Fr</a:t>
            </a:r>
            <a:r>
              <a:rPr lang="fi-FI" sz="2800" smtClean="0"/>
              <a:t>édo Durand</a:t>
            </a:r>
          </a:p>
          <a:p>
            <a:endParaRPr lang="fi-FI" sz="2800"/>
          </a:p>
          <a:p>
            <a:r>
              <a:rPr lang="fi-FI" sz="2800" smtClean="0"/>
              <a:t>MIT CSAIL</a:t>
            </a:r>
            <a:endParaRPr lang="fi-FI" sz="2800"/>
          </a:p>
        </p:txBody>
      </p:sp>
      <p:pic>
        <p:nvPicPr>
          <p:cNvPr id="4" name="Picture 3"/>
          <p:cNvPicPr>
            <a:picLocks noChangeAspect="1"/>
          </p:cNvPicPr>
          <p:nvPr/>
        </p:nvPicPr>
        <p:blipFill rotWithShape="1">
          <a:blip r:embed="rId3"/>
          <a:srcRect r="63072"/>
          <a:stretch/>
        </p:blipFill>
        <p:spPr>
          <a:xfrm>
            <a:off x="5050342" y="4660284"/>
            <a:ext cx="2061663" cy="1587657"/>
          </a:xfrm>
          <a:prstGeom prst="rect">
            <a:avLst/>
          </a:prstGeom>
        </p:spPr>
      </p:pic>
      <p:sp>
        <p:nvSpPr>
          <p:cNvPr id="5" name="TextBox 4"/>
          <p:cNvSpPr txBox="1"/>
          <p:nvPr/>
        </p:nvSpPr>
        <p:spPr>
          <a:xfrm>
            <a:off x="8670407" y="6017108"/>
            <a:ext cx="3066271" cy="461665"/>
          </a:xfrm>
          <a:prstGeom prst="rect">
            <a:avLst/>
          </a:prstGeom>
          <a:noFill/>
        </p:spPr>
        <p:txBody>
          <a:bodyPr wrap="square" rtlCol="0">
            <a:spAutoFit/>
          </a:bodyPr>
          <a:lstStyle/>
          <a:p>
            <a:pPr algn="r"/>
            <a:r>
              <a:rPr lang="fi-FI" sz="1200" smtClean="0"/>
              <a:t>Supported by </a:t>
            </a:r>
          </a:p>
          <a:p>
            <a:pPr algn="r"/>
            <a:r>
              <a:rPr lang="fi-FI" sz="1200" b="1" smtClean="0"/>
              <a:t>Toyota Research Institute</a:t>
            </a:r>
            <a:endParaRPr lang="fi-FI" sz="1200" b="1"/>
          </a:p>
        </p:txBody>
      </p:sp>
    </p:spTree>
    <p:extLst>
      <p:ext uri="{BB962C8B-B14F-4D97-AF65-F5344CB8AC3E}">
        <p14:creationId xmlns:p14="http://schemas.microsoft.com/office/powerpoint/2010/main" val="19345305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Oval 6"/>
          <p:cNvSpPr/>
          <p:nvPr/>
        </p:nvSpPr>
        <p:spPr>
          <a:xfrm rot="10800000">
            <a:off x="1355076" y="2379214"/>
            <a:ext cx="8571124" cy="227966"/>
          </a:xfrm>
          <a:custGeom>
            <a:avLst/>
            <a:gdLst>
              <a:gd name="connsiteX0" fmla="*/ 0 w 8571123"/>
              <a:gd name="connsiteY0" fmla="*/ 227966 h 455931"/>
              <a:gd name="connsiteX1" fmla="*/ 4285562 w 8571123"/>
              <a:gd name="connsiteY1" fmla="*/ 0 h 455931"/>
              <a:gd name="connsiteX2" fmla="*/ 8571124 w 8571123"/>
              <a:gd name="connsiteY2" fmla="*/ 227966 h 455931"/>
              <a:gd name="connsiteX3" fmla="*/ 4285562 w 8571123"/>
              <a:gd name="connsiteY3" fmla="*/ 455932 h 455931"/>
              <a:gd name="connsiteX4" fmla="*/ 0 w 8571123"/>
              <a:gd name="connsiteY4" fmla="*/ 227966 h 455931"/>
              <a:gd name="connsiteX0" fmla="*/ 4285562 w 8571124"/>
              <a:gd name="connsiteY0" fmla="*/ 0 h 455932"/>
              <a:gd name="connsiteX1" fmla="*/ 8571124 w 8571124"/>
              <a:gd name="connsiteY1" fmla="*/ 227966 h 455932"/>
              <a:gd name="connsiteX2" fmla="*/ 4285562 w 8571124"/>
              <a:gd name="connsiteY2" fmla="*/ 455932 h 455932"/>
              <a:gd name="connsiteX3" fmla="*/ 0 w 8571124"/>
              <a:gd name="connsiteY3" fmla="*/ 227966 h 455932"/>
              <a:gd name="connsiteX4" fmla="*/ 4377002 w 8571124"/>
              <a:gd name="connsiteY4" fmla="*/ 91440 h 455932"/>
              <a:gd name="connsiteX0" fmla="*/ 4285562 w 8571124"/>
              <a:gd name="connsiteY0" fmla="*/ 0 h 455932"/>
              <a:gd name="connsiteX1" fmla="*/ 8571124 w 8571124"/>
              <a:gd name="connsiteY1" fmla="*/ 227966 h 455932"/>
              <a:gd name="connsiteX2" fmla="*/ 4285562 w 8571124"/>
              <a:gd name="connsiteY2" fmla="*/ 455932 h 455932"/>
              <a:gd name="connsiteX3" fmla="*/ 0 w 8571124"/>
              <a:gd name="connsiteY3" fmla="*/ 227966 h 455932"/>
              <a:gd name="connsiteX0" fmla="*/ 8571124 w 8571124"/>
              <a:gd name="connsiteY0" fmla="*/ 0 h 227966"/>
              <a:gd name="connsiteX1" fmla="*/ 4285562 w 8571124"/>
              <a:gd name="connsiteY1" fmla="*/ 227966 h 227966"/>
              <a:gd name="connsiteX2" fmla="*/ 0 w 8571124"/>
              <a:gd name="connsiteY2" fmla="*/ 0 h 227966"/>
            </a:gdLst>
            <a:ahLst/>
            <a:cxnLst>
              <a:cxn ang="0">
                <a:pos x="connsiteX0" y="connsiteY0"/>
              </a:cxn>
              <a:cxn ang="0">
                <a:pos x="connsiteX1" y="connsiteY1"/>
              </a:cxn>
              <a:cxn ang="0">
                <a:pos x="connsiteX2" y="connsiteY2"/>
              </a:cxn>
            </a:cxnLst>
            <a:rect l="l" t="t" r="r" b="b"/>
            <a:pathLst>
              <a:path w="8571124" h="227966">
                <a:moveTo>
                  <a:pt x="8571124" y="0"/>
                </a:moveTo>
                <a:cubicBezTo>
                  <a:pt x="8571124" y="125902"/>
                  <a:pt x="6652413" y="227966"/>
                  <a:pt x="4285562" y="227966"/>
                </a:cubicBezTo>
                <a:cubicBezTo>
                  <a:pt x="1918711" y="227966"/>
                  <a:pt x="0" y="125902"/>
                  <a:pt x="0" y="0"/>
                </a:cubicBezTo>
              </a:path>
            </a:pathLst>
          </a:custGeom>
          <a:noFill/>
          <a:ln w="57150">
            <a:solidFill>
              <a:srgbClr val="FBCBA3"/>
            </a:solidFill>
            <a:prstDash val="solid"/>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5139517"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ight Arrow 21"/>
          <p:cNvSpPr/>
          <p:nvPr/>
        </p:nvSpPr>
        <p:spPr>
          <a:xfrm rot="5400000">
            <a:off x="5578645" y="1631723"/>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Rectangle 24"/>
          <p:cNvSpPr/>
          <p:nvPr/>
        </p:nvSpPr>
        <p:spPr>
          <a:xfrm>
            <a:off x="6714335"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Right Arrow 27"/>
          <p:cNvSpPr/>
          <p:nvPr/>
        </p:nvSpPr>
        <p:spPr>
          <a:xfrm rot="5400000">
            <a:off x="7153463" y="1631723"/>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Rectangle 29"/>
          <p:cNvSpPr/>
          <p:nvPr/>
        </p:nvSpPr>
        <p:spPr>
          <a:xfrm>
            <a:off x="8304289"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ight Arrow 31"/>
          <p:cNvSpPr/>
          <p:nvPr/>
        </p:nvSpPr>
        <p:spPr>
          <a:xfrm rot="5400000">
            <a:off x="8738371" y="3206539"/>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ight Arrow 32"/>
          <p:cNvSpPr/>
          <p:nvPr/>
        </p:nvSpPr>
        <p:spPr>
          <a:xfrm rot="5400000">
            <a:off x="8743417" y="1631723"/>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Rectangle 34"/>
          <p:cNvSpPr/>
          <p:nvPr/>
        </p:nvSpPr>
        <p:spPr>
          <a:xfrm>
            <a:off x="3557122" y="1959809"/>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Right Arrow 37"/>
          <p:cNvSpPr/>
          <p:nvPr/>
        </p:nvSpPr>
        <p:spPr>
          <a:xfrm rot="5400000">
            <a:off x="3996250" y="1631721"/>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Rectangle 39"/>
          <p:cNvSpPr/>
          <p:nvPr/>
        </p:nvSpPr>
        <p:spPr>
          <a:xfrm>
            <a:off x="1982303" y="1959808"/>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Right Arrow 42"/>
          <p:cNvSpPr/>
          <p:nvPr/>
        </p:nvSpPr>
        <p:spPr>
          <a:xfrm rot="5400000">
            <a:off x="2421431" y="1631720"/>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8" name="Picture 47"/>
          <p:cNvPicPr>
            <a:picLocks noChangeAspect="1"/>
          </p:cNvPicPr>
          <p:nvPr/>
        </p:nvPicPr>
        <p:blipFill>
          <a:blip r:embed="rId3"/>
          <a:stretch>
            <a:fillRect/>
          </a:stretch>
        </p:blipFill>
        <p:spPr>
          <a:xfrm>
            <a:off x="2059653" y="440325"/>
            <a:ext cx="1064045" cy="1072455"/>
          </a:xfrm>
          <a:prstGeom prst="rect">
            <a:avLst/>
          </a:prstGeom>
        </p:spPr>
      </p:pic>
      <p:pic>
        <p:nvPicPr>
          <p:cNvPr id="49" name="Picture 48"/>
          <p:cNvPicPr>
            <a:picLocks noChangeAspect="1"/>
          </p:cNvPicPr>
          <p:nvPr/>
        </p:nvPicPr>
        <p:blipFill>
          <a:blip r:embed="rId4"/>
          <a:stretch>
            <a:fillRect/>
          </a:stretch>
        </p:blipFill>
        <p:spPr>
          <a:xfrm>
            <a:off x="3686953" y="440324"/>
            <a:ext cx="1064045" cy="1072455"/>
          </a:xfrm>
          <a:prstGeom prst="rect">
            <a:avLst/>
          </a:prstGeom>
        </p:spPr>
      </p:pic>
      <p:pic>
        <p:nvPicPr>
          <p:cNvPr id="50" name="Picture 49"/>
          <p:cNvPicPr>
            <a:picLocks noChangeAspect="1"/>
          </p:cNvPicPr>
          <p:nvPr/>
        </p:nvPicPr>
        <p:blipFill>
          <a:blip r:embed="rId5"/>
          <a:stretch>
            <a:fillRect/>
          </a:stretch>
        </p:blipFill>
        <p:spPr>
          <a:xfrm>
            <a:off x="5218239" y="440324"/>
            <a:ext cx="1064045" cy="1072455"/>
          </a:xfrm>
          <a:prstGeom prst="rect">
            <a:avLst/>
          </a:prstGeom>
        </p:spPr>
      </p:pic>
      <p:pic>
        <p:nvPicPr>
          <p:cNvPr id="51" name="Picture 50"/>
          <p:cNvPicPr>
            <a:picLocks noChangeAspect="1"/>
          </p:cNvPicPr>
          <p:nvPr/>
        </p:nvPicPr>
        <p:blipFill>
          <a:blip r:embed="rId6"/>
          <a:stretch>
            <a:fillRect/>
          </a:stretch>
        </p:blipFill>
        <p:spPr>
          <a:xfrm>
            <a:off x="6793057" y="429818"/>
            <a:ext cx="1064045" cy="1072455"/>
          </a:xfrm>
          <a:prstGeom prst="rect">
            <a:avLst/>
          </a:prstGeom>
        </p:spPr>
      </p:pic>
      <p:pic>
        <p:nvPicPr>
          <p:cNvPr id="52" name="Picture 51"/>
          <p:cNvPicPr>
            <a:picLocks noChangeAspect="1"/>
          </p:cNvPicPr>
          <p:nvPr/>
        </p:nvPicPr>
        <p:blipFill>
          <a:blip r:embed="rId7"/>
          <a:stretch>
            <a:fillRect/>
          </a:stretch>
        </p:blipFill>
        <p:spPr>
          <a:xfrm>
            <a:off x="8383011" y="429817"/>
            <a:ext cx="1064045" cy="1072455"/>
          </a:xfrm>
          <a:prstGeom prst="rect">
            <a:avLst/>
          </a:prstGeom>
        </p:spPr>
      </p:pic>
      <p:sp>
        <p:nvSpPr>
          <p:cNvPr id="47" name="Right Arrow 46"/>
          <p:cNvSpPr/>
          <p:nvPr/>
        </p:nvSpPr>
        <p:spPr>
          <a:xfrm rot="5400000">
            <a:off x="5578645" y="3206540"/>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3" name="Right Arrow 52"/>
          <p:cNvSpPr/>
          <p:nvPr/>
        </p:nvSpPr>
        <p:spPr>
          <a:xfrm rot="5400000">
            <a:off x="7153463" y="3206540"/>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Right Arrow 53"/>
          <p:cNvSpPr/>
          <p:nvPr/>
        </p:nvSpPr>
        <p:spPr>
          <a:xfrm rot="5400000">
            <a:off x="3996250" y="3206538"/>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5" name="Right Arrow 54"/>
          <p:cNvSpPr/>
          <p:nvPr/>
        </p:nvSpPr>
        <p:spPr>
          <a:xfrm rot="5400000">
            <a:off x="2421431" y="3206537"/>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Rectangle 63"/>
          <p:cNvSpPr/>
          <p:nvPr/>
        </p:nvSpPr>
        <p:spPr>
          <a:xfrm>
            <a:off x="1981045" y="3534622"/>
            <a:ext cx="7538432" cy="27703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8" name="Group 7"/>
          <p:cNvGrpSpPr/>
          <p:nvPr/>
        </p:nvGrpSpPr>
        <p:grpSpPr>
          <a:xfrm>
            <a:off x="5113653" y="3814033"/>
            <a:ext cx="1221491" cy="1928144"/>
            <a:chOff x="5135687" y="3803016"/>
            <a:chExt cx="1221491" cy="1928144"/>
          </a:xfrm>
        </p:grpSpPr>
        <p:sp>
          <p:nvSpPr>
            <p:cNvPr id="68" name="Right Arrow 67"/>
            <p:cNvSpPr/>
            <p:nvPr/>
          </p:nvSpPr>
          <p:spPr>
            <a:xfrm rot="5400000">
              <a:off x="5606190" y="3828255"/>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9" name="Rectangle 68"/>
            <p:cNvSpPr/>
            <p:nvPr/>
          </p:nvSpPr>
          <p:spPr>
            <a:xfrm>
              <a:off x="5135687" y="4156343"/>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0" name="Right Arrow 69"/>
            <p:cNvSpPr/>
            <p:nvPr/>
          </p:nvSpPr>
          <p:spPr>
            <a:xfrm rot="5400000">
              <a:off x="5574815" y="5403072"/>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 name="Group 2"/>
          <p:cNvGrpSpPr/>
          <p:nvPr/>
        </p:nvGrpSpPr>
        <p:grpSpPr>
          <a:xfrm>
            <a:off x="1921870" y="2973700"/>
            <a:ext cx="7789164" cy="1599812"/>
            <a:chOff x="1943286" y="3708103"/>
            <a:chExt cx="7789164" cy="1599812"/>
          </a:xfrm>
        </p:grpSpPr>
        <p:pic>
          <p:nvPicPr>
            <p:cNvPr id="71" name="Picture 70"/>
            <p:cNvPicPr>
              <a:picLocks noChangeAspect="1"/>
            </p:cNvPicPr>
            <p:nvPr/>
          </p:nvPicPr>
          <p:blipFill>
            <a:blip r:embed="rId8"/>
            <a:stretch>
              <a:fillRect/>
            </a:stretch>
          </p:blipFill>
          <p:spPr>
            <a:xfrm>
              <a:off x="1943286" y="3708103"/>
              <a:ext cx="1002865" cy="1010790"/>
            </a:xfrm>
            <a:prstGeom prst="rect">
              <a:avLst/>
            </a:prstGeom>
            <a:scene3d>
              <a:camera prst="isometricOffAxis2Left"/>
              <a:lightRig rig="threePt" dir="t"/>
            </a:scene3d>
          </p:spPr>
        </p:pic>
        <p:pic>
          <p:nvPicPr>
            <p:cNvPr id="72" name="Picture 71"/>
            <p:cNvPicPr>
              <a:picLocks noChangeAspect="1"/>
            </p:cNvPicPr>
            <p:nvPr/>
          </p:nvPicPr>
          <p:blipFill>
            <a:blip r:embed="rId9"/>
            <a:stretch>
              <a:fillRect/>
            </a:stretch>
          </p:blipFill>
          <p:spPr>
            <a:xfrm>
              <a:off x="2095686" y="3860503"/>
              <a:ext cx="1002865" cy="1010790"/>
            </a:xfrm>
            <a:prstGeom prst="rect">
              <a:avLst/>
            </a:prstGeom>
            <a:scene3d>
              <a:camera prst="isometricOffAxis2Left"/>
              <a:lightRig rig="threePt" dir="t"/>
            </a:scene3d>
          </p:spPr>
        </p:pic>
        <p:pic>
          <p:nvPicPr>
            <p:cNvPr id="73" name="Picture 72"/>
            <p:cNvPicPr>
              <a:picLocks noChangeAspect="1"/>
            </p:cNvPicPr>
            <p:nvPr/>
          </p:nvPicPr>
          <p:blipFill>
            <a:blip r:embed="rId10"/>
            <a:stretch>
              <a:fillRect/>
            </a:stretch>
          </p:blipFill>
          <p:spPr>
            <a:xfrm>
              <a:off x="2248086" y="4012903"/>
              <a:ext cx="1002865" cy="1010790"/>
            </a:xfrm>
            <a:prstGeom prst="rect">
              <a:avLst/>
            </a:prstGeom>
            <a:scene3d>
              <a:camera prst="isometricOffAxis2Left"/>
              <a:lightRig rig="threePt" dir="t"/>
            </a:scene3d>
          </p:spPr>
        </p:pic>
        <p:pic>
          <p:nvPicPr>
            <p:cNvPr id="77" name="Picture 76"/>
            <p:cNvPicPr>
              <a:picLocks noChangeAspect="1"/>
            </p:cNvPicPr>
            <p:nvPr/>
          </p:nvPicPr>
          <p:blipFill>
            <a:blip r:embed="rId8"/>
            <a:stretch>
              <a:fillRect/>
            </a:stretch>
          </p:blipFill>
          <p:spPr>
            <a:xfrm>
              <a:off x="2400486" y="4165303"/>
              <a:ext cx="1002865" cy="1010790"/>
            </a:xfrm>
            <a:prstGeom prst="rect">
              <a:avLst/>
            </a:prstGeom>
            <a:scene3d>
              <a:camera prst="isometricOffAxis2Left"/>
              <a:lightRig rig="threePt" dir="t"/>
            </a:scene3d>
          </p:spPr>
        </p:pic>
        <p:pic>
          <p:nvPicPr>
            <p:cNvPr id="78" name="Picture 77"/>
            <p:cNvPicPr>
              <a:picLocks noChangeAspect="1"/>
            </p:cNvPicPr>
            <p:nvPr/>
          </p:nvPicPr>
          <p:blipFill>
            <a:blip r:embed="rId8"/>
            <a:stretch>
              <a:fillRect/>
            </a:stretch>
          </p:blipFill>
          <p:spPr>
            <a:xfrm>
              <a:off x="3527837" y="3756298"/>
              <a:ext cx="1002865" cy="1010790"/>
            </a:xfrm>
            <a:prstGeom prst="rect">
              <a:avLst/>
            </a:prstGeom>
            <a:scene3d>
              <a:camera prst="isometricOffAxis2Left"/>
              <a:lightRig rig="threePt" dir="t"/>
            </a:scene3d>
          </p:spPr>
        </p:pic>
        <p:pic>
          <p:nvPicPr>
            <p:cNvPr id="81" name="Picture 80"/>
            <p:cNvPicPr>
              <a:picLocks noChangeAspect="1"/>
            </p:cNvPicPr>
            <p:nvPr/>
          </p:nvPicPr>
          <p:blipFill>
            <a:blip r:embed="rId8"/>
            <a:stretch>
              <a:fillRect/>
            </a:stretch>
          </p:blipFill>
          <p:spPr>
            <a:xfrm>
              <a:off x="3631717" y="3909793"/>
              <a:ext cx="1002865" cy="1010790"/>
            </a:xfrm>
            <a:prstGeom prst="rect">
              <a:avLst/>
            </a:prstGeom>
            <a:scene3d>
              <a:camera prst="isometricOffAxis2Left"/>
              <a:lightRig rig="threePt" dir="t"/>
            </a:scene3d>
          </p:spPr>
        </p:pic>
        <p:pic>
          <p:nvPicPr>
            <p:cNvPr id="80" name="Picture 79"/>
            <p:cNvPicPr>
              <a:picLocks noChangeAspect="1"/>
            </p:cNvPicPr>
            <p:nvPr/>
          </p:nvPicPr>
          <p:blipFill>
            <a:blip r:embed="rId10"/>
            <a:stretch>
              <a:fillRect/>
            </a:stretch>
          </p:blipFill>
          <p:spPr>
            <a:xfrm>
              <a:off x="3832637" y="4061098"/>
              <a:ext cx="1002865" cy="1010790"/>
            </a:xfrm>
            <a:prstGeom prst="rect">
              <a:avLst/>
            </a:prstGeom>
            <a:scene3d>
              <a:camera prst="isometricOffAxis2Left"/>
              <a:lightRig rig="threePt" dir="t"/>
            </a:scene3d>
          </p:spPr>
        </p:pic>
        <p:pic>
          <p:nvPicPr>
            <p:cNvPr id="79" name="Picture 78"/>
            <p:cNvPicPr>
              <a:picLocks noChangeAspect="1"/>
            </p:cNvPicPr>
            <p:nvPr/>
          </p:nvPicPr>
          <p:blipFill>
            <a:blip r:embed="rId9">
              <a:duotone>
                <a:prstClr val="black"/>
                <a:schemeClr val="tx2">
                  <a:tint val="45000"/>
                  <a:satMod val="400000"/>
                </a:schemeClr>
              </a:duotone>
            </a:blip>
            <a:stretch>
              <a:fillRect/>
            </a:stretch>
          </p:blipFill>
          <p:spPr>
            <a:xfrm>
              <a:off x="3934445" y="4250721"/>
              <a:ext cx="1002865" cy="1010790"/>
            </a:xfrm>
            <a:prstGeom prst="rect">
              <a:avLst/>
            </a:prstGeom>
            <a:scene3d>
              <a:camera prst="isometricOffAxis2Left"/>
              <a:lightRig rig="threePt" dir="t"/>
            </a:scene3d>
          </p:spPr>
        </p:pic>
        <p:pic>
          <p:nvPicPr>
            <p:cNvPr id="82" name="Picture 81"/>
            <p:cNvPicPr>
              <a:picLocks noChangeAspect="1"/>
            </p:cNvPicPr>
            <p:nvPr/>
          </p:nvPicPr>
          <p:blipFill>
            <a:blip r:embed="rId8"/>
            <a:stretch>
              <a:fillRect/>
            </a:stretch>
          </p:blipFill>
          <p:spPr>
            <a:xfrm>
              <a:off x="5129565" y="3783884"/>
              <a:ext cx="1002865" cy="1010790"/>
            </a:xfrm>
            <a:prstGeom prst="rect">
              <a:avLst/>
            </a:prstGeom>
            <a:scene3d>
              <a:camera prst="isometricOffAxis2Left"/>
              <a:lightRig rig="threePt" dir="t"/>
            </a:scene3d>
          </p:spPr>
        </p:pic>
        <p:pic>
          <p:nvPicPr>
            <p:cNvPr id="83" name="Picture 82"/>
            <p:cNvPicPr>
              <a:picLocks noChangeAspect="1"/>
            </p:cNvPicPr>
            <p:nvPr/>
          </p:nvPicPr>
          <p:blipFill>
            <a:blip r:embed="rId9"/>
            <a:stretch>
              <a:fillRect/>
            </a:stretch>
          </p:blipFill>
          <p:spPr>
            <a:xfrm>
              <a:off x="5281965" y="3936284"/>
              <a:ext cx="1002865" cy="1010790"/>
            </a:xfrm>
            <a:prstGeom prst="rect">
              <a:avLst/>
            </a:prstGeom>
            <a:scene3d>
              <a:camera prst="isometricOffAxis2Left"/>
              <a:lightRig rig="threePt" dir="t"/>
            </a:scene3d>
          </p:spPr>
        </p:pic>
        <p:pic>
          <p:nvPicPr>
            <p:cNvPr id="84" name="Picture 83"/>
            <p:cNvPicPr>
              <a:picLocks noChangeAspect="1"/>
            </p:cNvPicPr>
            <p:nvPr/>
          </p:nvPicPr>
          <p:blipFill>
            <a:blip r:embed="rId10"/>
            <a:stretch>
              <a:fillRect/>
            </a:stretch>
          </p:blipFill>
          <p:spPr>
            <a:xfrm>
              <a:off x="5434365" y="4088684"/>
              <a:ext cx="1002865" cy="1010790"/>
            </a:xfrm>
            <a:prstGeom prst="rect">
              <a:avLst/>
            </a:prstGeom>
            <a:scene3d>
              <a:camera prst="isometricOffAxis2Left"/>
              <a:lightRig rig="threePt" dir="t"/>
            </a:scene3d>
          </p:spPr>
        </p:pic>
        <p:pic>
          <p:nvPicPr>
            <p:cNvPr id="86" name="Picture 85"/>
            <p:cNvPicPr>
              <a:picLocks noChangeAspect="1"/>
            </p:cNvPicPr>
            <p:nvPr/>
          </p:nvPicPr>
          <p:blipFill>
            <a:blip r:embed="rId10"/>
            <a:stretch>
              <a:fillRect/>
            </a:stretch>
          </p:blipFill>
          <p:spPr>
            <a:xfrm>
              <a:off x="5565669" y="4253183"/>
              <a:ext cx="1002865" cy="1010790"/>
            </a:xfrm>
            <a:prstGeom prst="rect">
              <a:avLst/>
            </a:prstGeom>
            <a:scene3d>
              <a:camera prst="isometricOffAxis2Left"/>
              <a:lightRig rig="threePt" dir="t"/>
            </a:scene3d>
          </p:spPr>
        </p:pic>
        <p:pic>
          <p:nvPicPr>
            <p:cNvPr id="87" name="Picture 86"/>
            <p:cNvPicPr>
              <a:picLocks noChangeAspect="1"/>
            </p:cNvPicPr>
            <p:nvPr/>
          </p:nvPicPr>
          <p:blipFill>
            <a:blip r:embed="rId8"/>
            <a:stretch>
              <a:fillRect/>
            </a:stretch>
          </p:blipFill>
          <p:spPr>
            <a:xfrm>
              <a:off x="6739323" y="3771033"/>
              <a:ext cx="1002865" cy="1010790"/>
            </a:xfrm>
            <a:prstGeom prst="rect">
              <a:avLst/>
            </a:prstGeom>
            <a:scene3d>
              <a:camera prst="isometricOffAxis2Left"/>
              <a:lightRig rig="threePt" dir="t"/>
            </a:scene3d>
          </p:spPr>
        </p:pic>
        <p:pic>
          <p:nvPicPr>
            <p:cNvPr id="88" name="Picture 87"/>
            <p:cNvPicPr>
              <a:picLocks noChangeAspect="1"/>
            </p:cNvPicPr>
            <p:nvPr/>
          </p:nvPicPr>
          <p:blipFill>
            <a:blip r:embed="rId9"/>
            <a:stretch>
              <a:fillRect/>
            </a:stretch>
          </p:blipFill>
          <p:spPr>
            <a:xfrm>
              <a:off x="6891723" y="3923433"/>
              <a:ext cx="1002865" cy="1010790"/>
            </a:xfrm>
            <a:prstGeom prst="rect">
              <a:avLst/>
            </a:prstGeom>
            <a:scene3d>
              <a:camera prst="isometricOffAxis2Left"/>
              <a:lightRig rig="threePt" dir="t"/>
            </a:scene3d>
          </p:spPr>
        </p:pic>
        <p:pic>
          <p:nvPicPr>
            <p:cNvPr id="89" name="Picture 88"/>
            <p:cNvPicPr>
              <a:picLocks noChangeAspect="1"/>
            </p:cNvPicPr>
            <p:nvPr/>
          </p:nvPicPr>
          <p:blipFill>
            <a:blip r:embed="rId10"/>
            <a:stretch>
              <a:fillRect/>
            </a:stretch>
          </p:blipFill>
          <p:spPr>
            <a:xfrm>
              <a:off x="7044123" y="4075833"/>
              <a:ext cx="1002865" cy="1010790"/>
            </a:xfrm>
            <a:prstGeom prst="rect">
              <a:avLst/>
            </a:prstGeom>
            <a:scene3d>
              <a:camera prst="isometricOffAxis2Left"/>
              <a:lightRig rig="threePt" dir="t"/>
            </a:scene3d>
          </p:spPr>
        </p:pic>
        <p:pic>
          <p:nvPicPr>
            <p:cNvPr id="90" name="Picture 89"/>
            <p:cNvPicPr>
              <a:picLocks noChangeAspect="1"/>
            </p:cNvPicPr>
            <p:nvPr/>
          </p:nvPicPr>
          <p:blipFill>
            <a:blip r:embed="rId8">
              <a:lum bright="40000" contrast="-20000"/>
            </a:blip>
            <a:stretch>
              <a:fillRect/>
            </a:stretch>
          </p:blipFill>
          <p:spPr>
            <a:xfrm>
              <a:off x="7196523" y="4228233"/>
              <a:ext cx="1002865" cy="1010790"/>
            </a:xfrm>
            <a:prstGeom prst="rect">
              <a:avLst/>
            </a:prstGeom>
            <a:scene3d>
              <a:camera prst="isometricOffAxis2Left"/>
              <a:lightRig rig="threePt" dir="t"/>
            </a:scene3d>
          </p:spPr>
        </p:pic>
        <p:pic>
          <p:nvPicPr>
            <p:cNvPr id="91" name="Picture 90"/>
            <p:cNvPicPr>
              <a:picLocks noChangeAspect="1"/>
            </p:cNvPicPr>
            <p:nvPr/>
          </p:nvPicPr>
          <p:blipFill>
            <a:blip r:embed="rId8"/>
            <a:stretch>
              <a:fillRect/>
            </a:stretch>
          </p:blipFill>
          <p:spPr>
            <a:xfrm>
              <a:off x="8322977" y="3802702"/>
              <a:ext cx="1002865" cy="1010790"/>
            </a:xfrm>
            <a:prstGeom prst="rect">
              <a:avLst/>
            </a:prstGeom>
            <a:scene3d>
              <a:camera prst="isometricOffAxis2Left"/>
              <a:lightRig rig="threePt" dir="t"/>
            </a:scene3d>
          </p:spPr>
        </p:pic>
        <p:pic>
          <p:nvPicPr>
            <p:cNvPr id="92" name="Picture 91"/>
            <p:cNvPicPr>
              <a:picLocks noChangeAspect="1"/>
            </p:cNvPicPr>
            <p:nvPr/>
          </p:nvPicPr>
          <p:blipFill>
            <a:blip r:embed="rId8"/>
            <a:stretch>
              <a:fillRect/>
            </a:stretch>
          </p:blipFill>
          <p:spPr>
            <a:xfrm>
              <a:off x="8426857" y="3956197"/>
              <a:ext cx="1002865" cy="1010790"/>
            </a:xfrm>
            <a:prstGeom prst="rect">
              <a:avLst/>
            </a:prstGeom>
            <a:scene3d>
              <a:camera prst="isometricOffAxis2Left"/>
              <a:lightRig rig="threePt" dir="t"/>
            </a:scene3d>
          </p:spPr>
        </p:pic>
        <p:pic>
          <p:nvPicPr>
            <p:cNvPr id="93" name="Picture 92"/>
            <p:cNvPicPr>
              <a:picLocks noChangeAspect="1"/>
            </p:cNvPicPr>
            <p:nvPr/>
          </p:nvPicPr>
          <p:blipFill>
            <a:blip r:embed="rId10"/>
            <a:stretch>
              <a:fillRect/>
            </a:stretch>
          </p:blipFill>
          <p:spPr>
            <a:xfrm>
              <a:off x="8598281" y="4101804"/>
              <a:ext cx="1002865" cy="1010790"/>
            </a:xfrm>
            <a:prstGeom prst="rect">
              <a:avLst/>
            </a:prstGeom>
            <a:scene3d>
              <a:camera prst="isometricOffAxis2Left"/>
              <a:lightRig rig="threePt" dir="t"/>
            </a:scene3d>
          </p:spPr>
        </p:pic>
        <p:pic>
          <p:nvPicPr>
            <p:cNvPr id="94" name="Picture 93"/>
            <p:cNvPicPr>
              <a:picLocks noChangeAspect="1"/>
            </p:cNvPicPr>
            <p:nvPr/>
          </p:nvPicPr>
          <p:blipFill>
            <a:blip r:embed="rId9">
              <a:biLevel thresh="75000"/>
            </a:blip>
            <a:stretch>
              <a:fillRect/>
            </a:stretch>
          </p:blipFill>
          <p:spPr>
            <a:xfrm>
              <a:off x="8729585" y="4297125"/>
              <a:ext cx="1002865" cy="1010790"/>
            </a:xfrm>
            <a:prstGeom prst="rect">
              <a:avLst/>
            </a:prstGeom>
            <a:scene3d>
              <a:camera prst="isometricOffAxis2Left"/>
              <a:lightRig rig="threePt" dir="t"/>
            </a:scene3d>
          </p:spPr>
        </p:pic>
      </p:grpSp>
      <p:grpSp>
        <p:nvGrpSpPr>
          <p:cNvPr id="6" name="Group 5"/>
          <p:cNvGrpSpPr/>
          <p:nvPr/>
        </p:nvGrpSpPr>
        <p:grpSpPr>
          <a:xfrm>
            <a:off x="5047517" y="3562802"/>
            <a:ext cx="1460065" cy="1467990"/>
            <a:chOff x="1855679" y="5577883"/>
            <a:chExt cx="1460065" cy="1467990"/>
          </a:xfrm>
        </p:grpSpPr>
        <p:pic>
          <p:nvPicPr>
            <p:cNvPr id="96" name="Picture 95"/>
            <p:cNvPicPr>
              <a:picLocks noChangeAspect="1"/>
            </p:cNvPicPr>
            <p:nvPr/>
          </p:nvPicPr>
          <p:blipFill>
            <a:blip r:embed="rId8"/>
            <a:stretch>
              <a:fillRect/>
            </a:stretch>
          </p:blipFill>
          <p:spPr>
            <a:xfrm>
              <a:off x="1855679" y="5577883"/>
              <a:ext cx="1002865" cy="1010790"/>
            </a:xfrm>
            <a:prstGeom prst="rect">
              <a:avLst/>
            </a:prstGeom>
            <a:scene3d>
              <a:camera prst="isometricOffAxis2Left"/>
              <a:lightRig rig="threePt" dir="t"/>
            </a:scene3d>
          </p:spPr>
        </p:pic>
        <p:pic>
          <p:nvPicPr>
            <p:cNvPr id="97" name="Picture 96"/>
            <p:cNvPicPr>
              <a:picLocks noChangeAspect="1"/>
            </p:cNvPicPr>
            <p:nvPr/>
          </p:nvPicPr>
          <p:blipFill>
            <a:blip r:embed="rId9"/>
            <a:stretch>
              <a:fillRect/>
            </a:stretch>
          </p:blipFill>
          <p:spPr>
            <a:xfrm>
              <a:off x="2008079" y="5730283"/>
              <a:ext cx="1002865" cy="1010790"/>
            </a:xfrm>
            <a:prstGeom prst="rect">
              <a:avLst/>
            </a:prstGeom>
            <a:scene3d>
              <a:camera prst="isometricOffAxis2Left"/>
              <a:lightRig rig="threePt" dir="t"/>
            </a:scene3d>
          </p:spPr>
        </p:pic>
        <p:pic>
          <p:nvPicPr>
            <p:cNvPr id="98" name="Picture 97"/>
            <p:cNvPicPr>
              <a:picLocks noChangeAspect="1"/>
            </p:cNvPicPr>
            <p:nvPr/>
          </p:nvPicPr>
          <p:blipFill>
            <a:blip r:embed="rId10"/>
            <a:stretch>
              <a:fillRect/>
            </a:stretch>
          </p:blipFill>
          <p:spPr>
            <a:xfrm>
              <a:off x="2160479" y="5882683"/>
              <a:ext cx="1002865" cy="1010790"/>
            </a:xfrm>
            <a:prstGeom prst="rect">
              <a:avLst/>
            </a:prstGeom>
            <a:scene3d>
              <a:camera prst="isometricOffAxis2Left"/>
              <a:lightRig rig="threePt" dir="t"/>
            </a:scene3d>
          </p:spPr>
        </p:pic>
        <p:pic>
          <p:nvPicPr>
            <p:cNvPr id="99" name="Picture 98"/>
            <p:cNvPicPr>
              <a:picLocks noChangeAspect="1"/>
            </p:cNvPicPr>
            <p:nvPr/>
          </p:nvPicPr>
          <p:blipFill>
            <a:blip r:embed="rId8"/>
            <a:stretch>
              <a:fillRect/>
            </a:stretch>
          </p:blipFill>
          <p:spPr>
            <a:xfrm>
              <a:off x="2312879" y="6035083"/>
              <a:ext cx="1002865" cy="1010790"/>
            </a:xfrm>
            <a:prstGeom prst="rect">
              <a:avLst/>
            </a:prstGeom>
            <a:scene3d>
              <a:camera prst="isometricOffAxis2Left"/>
              <a:lightRig rig="threePt" dir="t"/>
            </a:scene3d>
          </p:spPr>
        </p:pic>
      </p:grpSp>
      <p:pic>
        <p:nvPicPr>
          <p:cNvPr id="116" name="Picture 115"/>
          <p:cNvPicPr>
            <a:picLocks noChangeAspect="1"/>
          </p:cNvPicPr>
          <p:nvPr/>
        </p:nvPicPr>
        <p:blipFill>
          <a:blip r:embed="rId11"/>
          <a:stretch>
            <a:fillRect/>
          </a:stretch>
        </p:blipFill>
        <p:spPr>
          <a:xfrm>
            <a:off x="5117371" y="5742177"/>
            <a:ext cx="1218991" cy="1236770"/>
          </a:xfrm>
          <a:prstGeom prst="rect">
            <a:avLst/>
          </a:prstGeom>
        </p:spPr>
      </p:pic>
      <p:sp>
        <p:nvSpPr>
          <p:cNvPr id="9" name="TextBox 8"/>
          <p:cNvSpPr txBox="1"/>
          <p:nvPr/>
        </p:nvSpPr>
        <p:spPr>
          <a:xfrm>
            <a:off x="7865943" y="3477493"/>
            <a:ext cx="2098179" cy="369332"/>
          </a:xfrm>
          <a:prstGeom prst="rect">
            <a:avLst/>
          </a:prstGeom>
          <a:noFill/>
        </p:spPr>
        <p:txBody>
          <a:bodyPr wrap="square" rtlCol="0">
            <a:spAutoFit/>
          </a:bodyPr>
          <a:lstStyle/>
          <a:p>
            <a:r>
              <a:rPr lang="en-US" smtClean="0"/>
              <a:t>max-pooling</a:t>
            </a:r>
            <a:endParaRPr lang="fi-FI"/>
          </a:p>
        </p:txBody>
      </p:sp>
      <p:sp>
        <p:nvSpPr>
          <p:cNvPr id="122" name="Oval 6"/>
          <p:cNvSpPr/>
          <p:nvPr/>
        </p:nvSpPr>
        <p:spPr>
          <a:xfrm>
            <a:off x="1355076" y="2602551"/>
            <a:ext cx="8571124" cy="227966"/>
          </a:xfrm>
          <a:custGeom>
            <a:avLst/>
            <a:gdLst>
              <a:gd name="connsiteX0" fmla="*/ 0 w 8571123"/>
              <a:gd name="connsiteY0" fmla="*/ 227966 h 455931"/>
              <a:gd name="connsiteX1" fmla="*/ 4285562 w 8571123"/>
              <a:gd name="connsiteY1" fmla="*/ 0 h 455931"/>
              <a:gd name="connsiteX2" fmla="*/ 8571124 w 8571123"/>
              <a:gd name="connsiteY2" fmla="*/ 227966 h 455931"/>
              <a:gd name="connsiteX3" fmla="*/ 4285562 w 8571123"/>
              <a:gd name="connsiteY3" fmla="*/ 455932 h 455931"/>
              <a:gd name="connsiteX4" fmla="*/ 0 w 8571123"/>
              <a:gd name="connsiteY4" fmla="*/ 227966 h 455931"/>
              <a:gd name="connsiteX0" fmla="*/ 4285562 w 8571124"/>
              <a:gd name="connsiteY0" fmla="*/ 0 h 455932"/>
              <a:gd name="connsiteX1" fmla="*/ 8571124 w 8571124"/>
              <a:gd name="connsiteY1" fmla="*/ 227966 h 455932"/>
              <a:gd name="connsiteX2" fmla="*/ 4285562 w 8571124"/>
              <a:gd name="connsiteY2" fmla="*/ 455932 h 455932"/>
              <a:gd name="connsiteX3" fmla="*/ 0 w 8571124"/>
              <a:gd name="connsiteY3" fmla="*/ 227966 h 455932"/>
              <a:gd name="connsiteX4" fmla="*/ 4377002 w 8571124"/>
              <a:gd name="connsiteY4" fmla="*/ 91440 h 455932"/>
              <a:gd name="connsiteX0" fmla="*/ 4285562 w 8571124"/>
              <a:gd name="connsiteY0" fmla="*/ 0 h 455932"/>
              <a:gd name="connsiteX1" fmla="*/ 8571124 w 8571124"/>
              <a:gd name="connsiteY1" fmla="*/ 227966 h 455932"/>
              <a:gd name="connsiteX2" fmla="*/ 4285562 w 8571124"/>
              <a:gd name="connsiteY2" fmla="*/ 455932 h 455932"/>
              <a:gd name="connsiteX3" fmla="*/ 0 w 8571124"/>
              <a:gd name="connsiteY3" fmla="*/ 227966 h 455932"/>
              <a:gd name="connsiteX0" fmla="*/ 8571124 w 8571124"/>
              <a:gd name="connsiteY0" fmla="*/ 0 h 227966"/>
              <a:gd name="connsiteX1" fmla="*/ 4285562 w 8571124"/>
              <a:gd name="connsiteY1" fmla="*/ 227966 h 227966"/>
              <a:gd name="connsiteX2" fmla="*/ 0 w 8571124"/>
              <a:gd name="connsiteY2" fmla="*/ 0 h 227966"/>
            </a:gdLst>
            <a:ahLst/>
            <a:cxnLst>
              <a:cxn ang="0">
                <a:pos x="connsiteX0" y="connsiteY0"/>
              </a:cxn>
              <a:cxn ang="0">
                <a:pos x="connsiteX1" y="connsiteY1"/>
              </a:cxn>
              <a:cxn ang="0">
                <a:pos x="connsiteX2" y="connsiteY2"/>
              </a:cxn>
            </a:cxnLst>
            <a:rect l="l" t="t" r="r" b="b"/>
            <a:pathLst>
              <a:path w="8571124" h="227966">
                <a:moveTo>
                  <a:pt x="8571124" y="0"/>
                </a:moveTo>
                <a:cubicBezTo>
                  <a:pt x="8571124" y="125902"/>
                  <a:pt x="6652413" y="227966"/>
                  <a:pt x="4285562" y="227966"/>
                </a:cubicBezTo>
                <a:cubicBezTo>
                  <a:pt x="1918711" y="227966"/>
                  <a:pt x="0" y="125902"/>
                  <a:pt x="0" y="0"/>
                </a:cubicBezTo>
              </a:path>
            </a:pathLst>
          </a:custGeom>
          <a:noFill/>
          <a:ln w="76200">
            <a:solidFill>
              <a:srgbClr val="FFF0D1"/>
            </a:solidFill>
            <a:prstDash val="solid"/>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3" name="TextBox 122"/>
          <p:cNvSpPr txBox="1"/>
          <p:nvPr/>
        </p:nvSpPr>
        <p:spPr>
          <a:xfrm>
            <a:off x="10106390" y="2173821"/>
            <a:ext cx="1573849" cy="861774"/>
          </a:xfrm>
          <a:prstGeom prst="rect">
            <a:avLst/>
          </a:prstGeom>
          <a:noFill/>
        </p:spPr>
        <p:txBody>
          <a:bodyPr wrap="square" rtlCol="0">
            <a:spAutoFit/>
          </a:bodyPr>
          <a:lstStyle/>
          <a:p>
            <a:r>
              <a:rPr lang="en-US" sz="2500" b="1" smtClean="0">
                <a:solidFill>
                  <a:schemeClr val="accent6"/>
                </a:solidFill>
              </a:rPr>
              <a:t>tied</a:t>
            </a:r>
          </a:p>
          <a:p>
            <a:r>
              <a:rPr lang="en-US" sz="2500" b="1" smtClean="0">
                <a:solidFill>
                  <a:schemeClr val="accent6"/>
                </a:solidFill>
              </a:rPr>
              <a:t>weights</a:t>
            </a:r>
            <a:endParaRPr lang="fi-FI" sz="2500" b="1">
              <a:solidFill>
                <a:schemeClr val="accent6"/>
              </a:solidFill>
            </a:endParaRPr>
          </a:p>
        </p:txBody>
      </p:sp>
    </p:spTree>
    <p:extLst>
      <p:ext uri="{BB962C8B-B14F-4D97-AF65-F5344CB8AC3E}">
        <p14:creationId xmlns:p14="http://schemas.microsoft.com/office/powerpoint/2010/main" val="36127092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2"/>
                                        </p:tgtEl>
                                        <p:attrNameLst>
                                          <p:attrName>style.visibility</p:attrName>
                                        </p:attrNameLst>
                                      </p:cBhvr>
                                      <p:to>
                                        <p:strVal val="visible"/>
                                      </p:to>
                                    </p:set>
                                    <p:animEffect transition="in" filter="wipe(left)">
                                      <p:cBhvr>
                                        <p:cTn id="14" dur="1000"/>
                                        <p:tgtEl>
                                          <p:spTgt spid="122"/>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121"/>
                                        </p:tgtEl>
                                        <p:attrNameLst>
                                          <p:attrName>style.visibility</p:attrName>
                                        </p:attrNameLst>
                                      </p:cBhvr>
                                      <p:to>
                                        <p:strVal val="visible"/>
                                      </p:to>
                                    </p:set>
                                    <p:animEffect transition="in" filter="wipe(right)">
                                      <p:cBhvr>
                                        <p:cTn id="18" dur="1000"/>
                                        <p:tgtEl>
                                          <p:spTgt spid="12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3"/>
                                        </p:tgtEl>
                                        <p:attrNameLst>
                                          <p:attrName>style.visibility</p:attrName>
                                        </p:attrNameLst>
                                      </p:cBhvr>
                                      <p:to>
                                        <p:strVal val="visible"/>
                                      </p:to>
                                    </p:set>
                                    <p:animEffect transition="in" filter="wipe(left)">
                                      <p:cBhvr>
                                        <p:cTn id="21" dur="500"/>
                                        <p:tgtEl>
                                          <p:spTgt spid="1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1000"/>
                                        <p:tgtEl>
                                          <p:spTgt spid="3"/>
                                        </p:tgtEl>
                                        <p:attrNameLst>
                                          <p:attrName>ppt_w</p:attrName>
                                        </p:attrNameLst>
                                      </p:cBhvr>
                                      <p:tavLst>
                                        <p:tav tm="0">
                                          <p:val>
                                            <p:strVal val="ppt_w"/>
                                          </p:val>
                                        </p:tav>
                                        <p:tav tm="100000">
                                          <p:val>
                                            <p:fltVal val="0"/>
                                          </p:val>
                                        </p:tav>
                                      </p:tavLst>
                                    </p:anim>
                                    <p:anim calcmode="lin" valueType="num">
                                      <p:cBhvr>
                                        <p:cTn id="31" dur="1000"/>
                                        <p:tgtEl>
                                          <p:spTgt spid="3"/>
                                        </p:tgtEl>
                                        <p:attrNameLst>
                                          <p:attrName>ppt_h</p:attrName>
                                        </p:attrNameLst>
                                      </p:cBhvr>
                                      <p:tavLst>
                                        <p:tav tm="0">
                                          <p:val>
                                            <p:strVal val="ppt_h"/>
                                          </p:val>
                                        </p:tav>
                                        <p:tav tm="100000">
                                          <p:val>
                                            <p:fltVal val="0"/>
                                          </p:val>
                                        </p:tav>
                                      </p:tavLst>
                                    </p:anim>
                                    <p:animEffect transition="out" filter="fade">
                                      <p:cBhvr>
                                        <p:cTn id="32" dur="1000"/>
                                        <p:tgtEl>
                                          <p:spTgt spid="3"/>
                                        </p:tgtEl>
                                      </p:cBhvr>
                                    </p:animEffect>
                                    <p:set>
                                      <p:cBhvr>
                                        <p:cTn id="33" dur="1" fill="hold">
                                          <p:stCondLst>
                                            <p:cond delay="999"/>
                                          </p:stCondLst>
                                        </p:cTn>
                                        <p:tgtEl>
                                          <p:spTgt spid="3"/>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fltVal val="0"/>
                                          </p:val>
                                        </p:tav>
                                        <p:tav tm="100000">
                                          <p:val>
                                            <p:strVal val="#ppt_w"/>
                                          </p:val>
                                        </p:tav>
                                      </p:tavLst>
                                    </p:anim>
                                    <p:anim calcmode="lin" valueType="num">
                                      <p:cBhvr>
                                        <p:cTn id="37" dur="1000" fill="hold"/>
                                        <p:tgtEl>
                                          <p:spTgt spid="6"/>
                                        </p:tgtEl>
                                        <p:attrNameLst>
                                          <p:attrName>ppt_h</p:attrName>
                                        </p:attrNameLst>
                                      </p:cBhvr>
                                      <p:tavLst>
                                        <p:tav tm="0">
                                          <p:val>
                                            <p:fltVal val="0"/>
                                          </p:val>
                                        </p:tav>
                                        <p:tav tm="100000">
                                          <p:val>
                                            <p:strVal val="#ppt_h"/>
                                          </p:val>
                                        </p:tav>
                                      </p:tavLst>
                                    </p:anim>
                                    <p:animEffect transition="in" filter="fade">
                                      <p:cBhvr>
                                        <p:cTn id="38" dur="1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6"/>
                                        </p:tgtEl>
                                      </p:cBhvr>
                                    </p:animEffect>
                                    <p:anim calcmode="lin" valueType="num">
                                      <p:cBhvr>
                                        <p:cTn id="53" dur="1000"/>
                                        <p:tgtEl>
                                          <p:spTgt spid="6"/>
                                        </p:tgtEl>
                                        <p:attrNameLst>
                                          <p:attrName>ppt_x</p:attrName>
                                        </p:attrNameLst>
                                      </p:cBhvr>
                                      <p:tavLst>
                                        <p:tav tm="0">
                                          <p:val>
                                            <p:strVal val="ppt_x"/>
                                          </p:val>
                                        </p:tav>
                                        <p:tav tm="100000">
                                          <p:val>
                                            <p:strVal val="ppt_x"/>
                                          </p:val>
                                        </p:tav>
                                      </p:tavLst>
                                    </p:anim>
                                    <p:anim calcmode="lin" valueType="num">
                                      <p:cBhvr>
                                        <p:cTn id="54" dur="1000"/>
                                        <p:tgtEl>
                                          <p:spTgt spid="6"/>
                                        </p:tgtEl>
                                        <p:attrNameLst>
                                          <p:attrName>ppt_y</p:attrName>
                                        </p:attrNameLst>
                                      </p:cBhvr>
                                      <p:tavLst>
                                        <p:tav tm="0">
                                          <p:val>
                                            <p:strVal val="ppt_y"/>
                                          </p:val>
                                        </p:tav>
                                        <p:tav tm="100000">
                                          <p:val>
                                            <p:strVal val="ppt_y+.1"/>
                                          </p:val>
                                        </p:tav>
                                      </p:tavLst>
                                    </p:anim>
                                    <p:set>
                                      <p:cBhvr>
                                        <p:cTn id="55" dur="1" fill="hold">
                                          <p:stCondLst>
                                            <p:cond delay="999"/>
                                          </p:stCondLst>
                                        </p:cTn>
                                        <p:tgtEl>
                                          <p:spTgt spid="6"/>
                                        </p:tgtEl>
                                        <p:attrNameLst>
                                          <p:attrName>style.visibility</p:attrName>
                                        </p:attrNameLst>
                                      </p:cBhvr>
                                      <p:to>
                                        <p:strVal val="hidden"/>
                                      </p:to>
                                    </p:set>
                                  </p:childTnLst>
                                </p:cTn>
                              </p:par>
                              <p:par>
                                <p:cTn id="56" presetID="47" presetClass="entr" presetSubtype="0" fill="hold" nodeType="withEffect">
                                  <p:stCondLst>
                                    <p:cond delay="0"/>
                                  </p:stCondLst>
                                  <p:childTnLst>
                                    <p:set>
                                      <p:cBhvr>
                                        <p:cTn id="57" dur="1" fill="hold">
                                          <p:stCondLst>
                                            <p:cond delay="0"/>
                                          </p:stCondLst>
                                        </p:cTn>
                                        <p:tgtEl>
                                          <p:spTgt spid="116"/>
                                        </p:tgtEl>
                                        <p:attrNameLst>
                                          <p:attrName>style.visibility</p:attrName>
                                        </p:attrNameLst>
                                      </p:cBhvr>
                                      <p:to>
                                        <p:strVal val="visible"/>
                                      </p:to>
                                    </p:set>
                                    <p:animEffect transition="in" filter="fade">
                                      <p:cBhvr>
                                        <p:cTn id="58" dur="1000"/>
                                        <p:tgtEl>
                                          <p:spTgt spid="116"/>
                                        </p:tgtEl>
                                      </p:cBhvr>
                                    </p:animEffect>
                                    <p:anim calcmode="lin" valueType="num">
                                      <p:cBhvr>
                                        <p:cTn id="59" dur="1000" fill="hold"/>
                                        <p:tgtEl>
                                          <p:spTgt spid="116"/>
                                        </p:tgtEl>
                                        <p:attrNameLst>
                                          <p:attrName>ppt_x</p:attrName>
                                        </p:attrNameLst>
                                      </p:cBhvr>
                                      <p:tavLst>
                                        <p:tav tm="0">
                                          <p:val>
                                            <p:strVal val="#ppt_x"/>
                                          </p:val>
                                        </p:tav>
                                        <p:tav tm="100000">
                                          <p:val>
                                            <p:strVal val="#ppt_x"/>
                                          </p:val>
                                        </p:tav>
                                      </p:tavLst>
                                    </p:anim>
                                    <p:anim calcmode="lin" valueType="num">
                                      <p:cBhvr>
                                        <p:cTn id="60"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64" grpId="0" animBg="1"/>
      <p:bldP spid="9" grpId="0"/>
      <p:bldP spid="122" grpId="0" animBg="1"/>
      <p:bldP spid="1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948" y="1054003"/>
            <a:ext cx="1828800" cy="1828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174" y="1033694"/>
            <a:ext cx="1828800" cy="1828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7377" y="1033694"/>
            <a:ext cx="1828800" cy="1828800"/>
          </a:xfrm>
          <a:prstGeom prst="rect">
            <a:avLst/>
          </a:prstGeom>
        </p:spPr>
      </p:pic>
      <p:sp>
        <p:nvSpPr>
          <p:cNvPr id="5" name="TextBox 4"/>
          <p:cNvSpPr txBox="1"/>
          <p:nvPr/>
        </p:nvSpPr>
        <p:spPr>
          <a:xfrm>
            <a:off x="618442" y="1258050"/>
            <a:ext cx="10662830" cy="1323439"/>
          </a:xfrm>
          <a:prstGeom prst="rect">
            <a:avLst/>
          </a:prstGeom>
          <a:noFill/>
        </p:spPr>
        <p:txBody>
          <a:bodyPr wrap="square" rtlCol="0">
            <a:spAutoFit/>
          </a:bodyPr>
          <a:lstStyle/>
          <a:p>
            <a:r>
              <a:rPr lang="fi-FI" sz="8000" smtClean="0"/>
              <a:t>max (        ,        ) =</a:t>
            </a:r>
            <a:endParaRPr lang="fi-FI" sz="8000"/>
          </a:p>
        </p:txBody>
      </p:sp>
      <p:sp>
        <p:nvSpPr>
          <p:cNvPr id="6" name="TextBox 5"/>
          <p:cNvSpPr txBox="1"/>
          <p:nvPr/>
        </p:nvSpPr>
        <p:spPr>
          <a:xfrm>
            <a:off x="3701668" y="2922493"/>
            <a:ext cx="1211855" cy="369332"/>
          </a:xfrm>
          <a:prstGeom prst="rect">
            <a:avLst/>
          </a:prstGeom>
          <a:noFill/>
        </p:spPr>
        <p:txBody>
          <a:bodyPr wrap="square" rtlCol="0">
            <a:spAutoFit/>
          </a:bodyPr>
          <a:lstStyle/>
          <a:p>
            <a:r>
              <a:rPr lang="fi-FI" smtClean="0"/>
              <a:t>W </a:t>
            </a:r>
            <a:r>
              <a:rPr lang="en-US" smtClean="0"/>
              <a:t>* H * C</a:t>
            </a:r>
            <a:endParaRPr lang="fi-FI"/>
          </a:p>
        </p:txBody>
      </p:sp>
      <p:sp>
        <p:nvSpPr>
          <p:cNvPr id="7" name="TextBox 6"/>
          <p:cNvSpPr txBox="1"/>
          <p:nvPr/>
        </p:nvSpPr>
        <p:spPr>
          <a:xfrm>
            <a:off x="6080646" y="2935637"/>
            <a:ext cx="1211855" cy="369332"/>
          </a:xfrm>
          <a:prstGeom prst="rect">
            <a:avLst/>
          </a:prstGeom>
          <a:noFill/>
        </p:spPr>
        <p:txBody>
          <a:bodyPr wrap="square" rtlCol="0">
            <a:spAutoFit/>
          </a:bodyPr>
          <a:lstStyle/>
          <a:p>
            <a:r>
              <a:rPr lang="fi-FI" smtClean="0"/>
              <a:t>W </a:t>
            </a:r>
            <a:r>
              <a:rPr lang="en-US" smtClean="0"/>
              <a:t>* H * C</a:t>
            </a:r>
            <a:endParaRPr lang="fi-FI"/>
          </a:p>
        </p:txBody>
      </p:sp>
      <p:sp>
        <p:nvSpPr>
          <p:cNvPr id="8" name="TextBox 7"/>
          <p:cNvSpPr txBox="1"/>
          <p:nvPr/>
        </p:nvSpPr>
        <p:spPr>
          <a:xfrm>
            <a:off x="9585849" y="2935637"/>
            <a:ext cx="1211855" cy="369332"/>
          </a:xfrm>
          <a:prstGeom prst="rect">
            <a:avLst/>
          </a:prstGeom>
          <a:noFill/>
        </p:spPr>
        <p:txBody>
          <a:bodyPr wrap="square" rtlCol="0">
            <a:spAutoFit/>
          </a:bodyPr>
          <a:lstStyle/>
          <a:p>
            <a:r>
              <a:rPr lang="fi-FI" smtClean="0"/>
              <a:t>W </a:t>
            </a:r>
            <a:r>
              <a:rPr lang="en-US" smtClean="0"/>
              <a:t>* H * C</a:t>
            </a:r>
            <a:endParaRPr lang="fi-FI"/>
          </a:p>
        </p:txBody>
      </p:sp>
      <p:sp>
        <p:nvSpPr>
          <p:cNvPr id="9" name="Title 8"/>
          <p:cNvSpPr>
            <a:spLocks noGrp="1"/>
          </p:cNvSpPr>
          <p:nvPr>
            <p:ph type="title"/>
          </p:nvPr>
        </p:nvSpPr>
        <p:spPr/>
        <p:txBody>
          <a:bodyPr/>
          <a:lstStyle/>
          <a:p>
            <a:endParaRPr lang="fi-FI"/>
          </a:p>
        </p:txBody>
      </p:sp>
      <p:sp>
        <p:nvSpPr>
          <p:cNvPr id="10" name="Content Placeholder 9"/>
          <p:cNvSpPr>
            <a:spLocks noGrp="1"/>
          </p:cNvSpPr>
          <p:nvPr>
            <p:ph idx="1"/>
          </p:nvPr>
        </p:nvSpPr>
        <p:spPr>
          <a:xfrm>
            <a:off x="838200" y="4098275"/>
            <a:ext cx="10515600" cy="2078687"/>
          </a:xfrm>
        </p:spPr>
        <p:txBody>
          <a:bodyPr/>
          <a:lstStyle/>
          <a:p>
            <a:pPr marL="0" indent="0">
              <a:buNone/>
            </a:pPr>
            <a:r>
              <a:rPr lang="fi-FI" smtClean="0">
                <a:solidFill>
                  <a:schemeClr val="accent3">
                    <a:lumMod val="60000"/>
                    <a:lumOff val="40000"/>
                  </a:schemeClr>
                </a:solidFill>
              </a:rPr>
              <a:t>✓ </a:t>
            </a:r>
            <a:r>
              <a:rPr lang="en-US" smtClean="0">
                <a:solidFill>
                  <a:schemeClr val="accent3">
                    <a:lumMod val="60000"/>
                    <a:lumOff val="40000"/>
                  </a:schemeClr>
                </a:solidFill>
              </a:rPr>
              <a:t>Permutation invariant</a:t>
            </a:r>
          </a:p>
          <a:p>
            <a:pPr marL="0" indent="0">
              <a:buNone/>
            </a:pPr>
            <a:r>
              <a:rPr lang="fi-FI" smtClean="0">
                <a:solidFill>
                  <a:schemeClr val="accent3">
                    <a:lumMod val="60000"/>
                    <a:lumOff val="40000"/>
                  </a:schemeClr>
                </a:solidFill>
              </a:rPr>
              <a:t>✓ </a:t>
            </a:r>
            <a:r>
              <a:rPr lang="en-US" smtClean="0">
                <a:solidFill>
                  <a:schemeClr val="accent3">
                    <a:lumMod val="60000"/>
                    <a:lumOff val="40000"/>
                  </a:schemeClr>
                </a:solidFill>
              </a:rPr>
              <a:t>Any number of inputs</a:t>
            </a:r>
          </a:p>
          <a:p>
            <a:pPr marL="0" indent="0">
              <a:buNone/>
            </a:pPr>
            <a:endParaRPr lang="en-US" smtClean="0"/>
          </a:p>
          <a:p>
            <a:r>
              <a:rPr lang="en-US" smtClean="0"/>
              <a:t>Intuition: “vote” over features that should go to output image</a:t>
            </a:r>
            <a:endParaRPr lang="fi-FI"/>
          </a:p>
        </p:txBody>
      </p:sp>
    </p:spTree>
    <p:extLst>
      <p:ext uri="{BB962C8B-B14F-4D97-AF65-F5344CB8AC3E}">
        <p14:creationId xmlns:p14="http://schemas.microsoft.com/office/powerpoint/2010/main" val="14715627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1.25E-6 2.96296E-6 L 0.05143 0.04004 C 0.06211 0.04907 0.07825 0.05393 0.09518 0.05393 C 0.11432 0.05393 0.12982 0.04907 0.14049 0.04004 L 0.19206 2.96296E-6 " pathEditMode="relative" rAng="0" ptsTypes="AAAAA">
                                      <p:cBhvr>
                                        <p:cTn id="6" dur="2000" fill="hold"/>
                                        <p:tgtEl>
                                          <p:spTgt spid="2"/>
                                        </p:tgtEl>
                                        <p:attrNameLst>
                                          <p:attrName>ppt_x</p:attrName>
                                          <p:attrName>ppt_y</p:attrName>
                                        </p:attrNameLst>
                                      </p:cBhvr>
                                      <p:rCtr x="9596" y="2685"/>
                                    </p:animMotion>
                                  </p:childTnLst>
                                </p:cTn>
                              </p:par>
                              <p:par>
                                <p:cTn id="7" presetID="37" presetClass="path" presetSubtype="0" accel="50000" decel="50000" fill="hold" nodeType="withEffect">
                                  <p:stCondLst>
                                    <p:cond delay="0"/>
                                  </p:stCondLst>
                                  <p:childTnLst>
                                    <p:animMotion origin="layout" path="M -0.00091 0.00301 L -0.05261 -0.05648 C -0.06328 -0.06991 -0.07943 -0.07708 -0.09636 -0.07708 C -0.11563 -0.07708 -0.13112 -0.06991 -0.1418 -0.05648 L -0.19336 0.00301 " pathEditMode="relative" rAng="0" ptsTypes="AAAAA">
                                      <p:cBhvr>
                                        <p:cTn id="8" dur="2000" fill="hold"/>
                                        <p:tgtEl>
                                          <p:spTgt spid="3"/>
                                        </p:tgtEl>
                                        <p:attrNameLst>
                                          <p:attrName>ppt_x</p:attrName>
                                          <p:attrName>ppt_y</p:attrName>
                                        </p:attrNameLst>
                                      </p:cBhvr>
                                      <p:rCtr x="-9622"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Oval 6"/>
          <p:cNvSpPr/>
          <p:nvPr/>
        </p:nvSpPr>
        <p:spPr>
          <a:xfrm rot="10800000">
            <a:off x="1355076" y="2379214"/>
            <a:ext cx="8571124" cy="227966"/>
          </a:xfrm>
          <a:custGeom>
            <a:avLst/>
            <a:gdLst>
              <a:gd name="connsiteX0" fmla="*/ 0 w 8571123"/>
              <a:gd name="connsiteY0" fmla="*/ 227966 h 455931"/>
              <a:gd name="connsiteX1" fmla="*/ 4285562 w 8571123"/>
              <a:gd name="connsiteY1" fmla="*/ 0 h 455931"/>
              <a:gd name="connsiteX2" fmla="*/ 8571124 w 8571123"/>
              <a:gd name="connsiteY2" fmla="*/ 227966 h 455931"/>
              <a:gd name="connsiteX3" fmla="*/ 4285562 w 8571123"/>
              <a:gd name="connsiteY3" fmla="*/ 455932 h 455931"/>
              <a:gd name="connsiteX4" fmla="*/ 0 w 8571123"/>
              <a:gd name="connsiteY4" fmla="*/ 227966 h 455931"/>
              <a:gd name="connsiteX0" fmla="*/ 4285562 w 8571124"/>
              <a:gd name="connsiteY0" fmla="*/ 0 h 455932"/>
              <a:gd name="connsiteX1" fmla="*/ 8571124 w 8571124"/>
              <a:gd name="connsiteY1" fmla="*/ 227966 h 455932"/>
              <a:gd name="connsiteX2" fmla="*/ 4285562 w 8571124"/>
              <a:gd name="connsiteY2" fmla="*/ 455932 h 455932"/>
              <a:gd name="connsiteX3" fmla="*/ 0 w 8571124"/>
              <a:gd name="connsiteY3" fmla="*/ 227966 h 455932"/>
              <a:gd name="connsiteX4" fmla="*/ 4377002 w 8571124"/>
              <a:gd name="connsiteY4" fmla="*/ 91440 h 455932"/>
              <a:gd name="connsiteX0" fmla="*/ 4285562 w 8571124"/>
              <a:gd name="connsiteY0" fmla="*/ 0 h 455932"/>
              <a:gd name="connsiteX1" fmla="*/ 8571124 w 8571124"/>
              <a:gd name="connsiteY1" fmla="*/ 227966 h 455932"/>
              <a:gd name="connsiteX2" fmla="*/ 4285562 w 8571124"/>
              <a:gd name="connsiteY2" fmla="*/ 455932 h 455932"/>
              <a:gd name="connsiteX3" fmla="*/ 0 w 8571124"/>
              <a:gd name="connsiteY3" fmla="*/ 227966 h 455932"/>
              <a:gd name="connsiteX0" fmla="*/ 8571124 w 8571124"/>
              <a:gd name="connsiteY0" fmla="*/ 0 h 227966"/>
              <a:gd name="connsiteX1" fmla="*/ 4285562 w 8571124"/>
              <a:gd name="connsiteY1" fmla="*/ 227966 h 227966"/>
              <a:gd name="connsiteX2" fmla="*/ 0 w 8571124"/>
              <a:gd name="connsiteY2" fmla="*/ 0 h 227966"/>
            </a:gdLst>
            <a:ahLst/>
            <a:cxnLst>
              <a:cxn ang="0">
                <a:pos x="connsiteX0" y="connsiteY0"/>
              </a:cxn>
              <a:cxn ang="0">
                <a:pos x="connsiteX1" y="connsiteY1"/>
              </a:cxn>
              <a:cxn ang="0">
                <a:pos x="connsiteX2" y="connsiteY2"/>
              </a:cxn>
            </a:cxnLst>
            <a:rect l="l" t="t" r="r" b="b"/>
            <a:pathLst>
              <a:path w="8571124" h="227966">
                <a:moveTo>
                  <a:pt x="8571124" y="0"/>
                </a:moveTo>
                <a:cubicBezTo>
                  <a:pt x="8571124" y="125902"/>
                  <a:pt x="6652413" y="227966"/>
                  <a:pt x="4285562" y="227966"/>
                </a:cubicBezTo>
                <a:cubicBezTo>
                  <a:pt x="1918711" y="227966"/>
                  <a:pt x="0" y="125902"/>
                  <a:pt x="0" y="0"/>
                </a:cubicBezTo>
              </a:path>
            </a:pathLst>
          </a:custGeom>
          <a:noFill/>
          <a:ln w="57150">
            <a:solidFill>
              <a:srgbClr val="FBCBA3"/>
            </a:solidFill>
            <a:prstDash val="solid"/>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5139517"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Rectangle 24"/>
          <p:cNvSpPr/>
          <p:nvPr/>
        </p:nvSpPr>
        <p:spPr>
          <a:xfrm>
            <a:off x="6714335"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Rectangle 29"/>
          <p:cNvSpPr/>
          <p:nvPr/>
        </p:nvSpPr>
        <p:spPr>
          <a:xfrm>
            <a:off x="8304289"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Rectangle 34"/>
          <p:cNvSpPr/>
          <p:nvPr/>
        </p:nvSpPr>
        <p:spPr>
          <a:xfrm>
            <a:off x="3557122" y="1959809"/>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Rectangle 39"/>
          <p:cNvSpPr/>
          <p:nvPr/>
        </p:nvSpPr>
        <p:spPr>
          <a:xfrm>
            <a:off x="1982303" y="1959808"/>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8" name="Picture 47"/>
          <p:cNvPicPr>
            <a:picLocks noChangeAspect="1"/>
          </p:cNvPicPr>
          <p:nvPr/>
        </p:nvPicPr>
        <p:blipFill>
          <a:blip r:embed="rId3"/>
          <a:stretch>
            <a:fillRect/>
          </a:stretch>
        </p:blipFill>
        <p:spPr>
          <a:xfrm>
            <a:off x="2059653" y="440325"/>
            <a:ext cx="1064045" cy="1072455"/>
          </a:xfrm>
          <a:prstGeom prst="rect">
            <a:avLst/>
          </a:prstGeom>
        </p:spPr>
      </p:pic>
      <p:pic>
        <p:nvPicPr>
          <p:cNvPr id="49" name="Picture 48"/>
          <p:cNvPicPr>
            <a:picLocks noChangeAspect="1"/>
          </p:cNvPicPr>
          <p:nvPr/>
        </p:nvPicPr>
        <p:blipFill>
          <a:blip r:embed="rId4"/>
          <a:stretch>
            <a:fillRect/>
          </a:stretch>
        </p:blipFill>
        <p:spPr>
          <a:xfrm>
            <a:off x="3686953" y="440324"/>
            <a:ext cx="1064045" cy="1072455"/>
          </a:xfrm>
          <a:prstGeom prst="rect">
            <a:avLst/>
          </a:prstGeom>
        </p:spPr>
      </p:pic>
      <p:pic>
        <p:nvPicPr>
          <p:cNvPr id="50" name="Picture 49"/>
          <p:cNvPicPr>
            <a:picLocks noChangeAspect="1"/>
          </p:cNvPicPr>
          <p:nvPr/>
        </p:nvPicPr>
        <p:blipFill>
          <a:blip r:embed="rId5"/>
          <a:stretch>
            <a:fillRect/>
          </a:stretch>
        </p:blipFill>
        <p:spPr>
          <a:xfrm>
            <a:off x="5218239" y="440324"/>
            <a:ext cx="1064045" cy="1072455"/>
          </a:xfrm>
          <a:prstGeom prst="rect">
            <a:avLst/>
          </a:prstGeom>
        </p:spPr>
      </p:pic>
      <p:pic>
        <p:nvPicPr>
          <p:cNvPr id="51" name="Picture 50"/>
          <p:cNvPicPr>
            <a:picLocks noChangeAspect="1"/>
          </p:cNvPicPr>
          <p:nvPr/>
        </p:nvPicPr>
        <p:blipFill>
          <a:blip r:embed="rId6"/>
          <a:stretch>
            <a:fillRect/>
          </a:stretch>
        </p:blipFill>
        <p:spPr>
          <a:xfrm>
            <a:off x="6793057" y="429818"/>
            <a:ext cx="1064045" cy="1072455"/>
          </a:xfrm>
          <a:prstGeom prst="rect">
            <a:avLst/>
          </a:prstGeom>
        </p:spPr>
      </p:pic>
      <p:pic>
        <p:nvPicPr>
          <p:cNvPr id="52" name="Picture 51"/>
          <p:cNvPicPr>
            <a:picLocks noChangeAspect="1"/>
          </p:cNvPicPr>
          <p:nvPr/>
        </p:nvPicPr>
        <p:blipFill>
          <a:blip r:embed="rId7"/>
          <a:stretch>
            <a:fillRect/>
          </a:stretch>
        </p:blipFill>
        <p:spPr>
          <a:xfrm>
            <a:off x="8383011" y="429817"/>
            <a:ext cx="1064045" cy="1072455"/>
          </a:xfrm>
          <a:prstGeom prst="rect">
            <a:avLst/>
          </a:prstGeom>
        </p:spPr>
      </p:pic>
      <p:sp>
        <p:nvSpPr>
          <p:cNvPr id="64" name="Rectangle 63"/>
          <p:cNvSpPr/>
          <p:nvPr/>
        </p:nvSpPr>
        <p:spPr>
          <a:xfrm>
            <a:off x="1981045" y="3534622"/>
            <a:ext cx="7538432" cy="27703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6" name="Picture 115"/>
          <p:cNvPicPr>
            <a:picLocks noChangeAspect="1"/>
          </p:cNvPicPr>
          <p:nvPr/>
        </p:nvPicPr>
        <p:blipFill>
          <a:blip r:embed="rId8"/>
          <a:stretch>
            <a:fillRect/>
          </a:stretch>
        </p:blipFill>
        <p:spPr>
          <a:xfrm>
            <a:off x="5117371" y="5742177"/>
            <a:ext cx="1218991" cy="1236770"/>
          </a:xfrm>
          <a:prstGeom prst="rect">
            <a:avLst/>
          </a:prstGeom>
        </p:spPr>
      </p:pic>
      <p:sp>
        <p:nvSpPr>
          <p:cNvPr id="122" name="Oval 6"/>
          <p:cNvSpPr/>
          <p:nvPr/>
        </p:nvSpPr>
        <p:spPr>
          <a:xfrm>
            <a:off x="1355076" y="2602551"/>
            <a:ext cx="8571124" cy="227966"/>
          </a:xfrm>
          <a:custGeom>
            <a:avLst/>
            <a:gdLst>
              <a:gd name="connsiteX0" fmla="*/ 0 w 8571123"/>
              <a:gd name="connsiteY0" fmla="*/ 227966 h 455931"/>
              <a:gd name="connsiteX1" fmla="*/ 4285562 w 8571123"/>
              <a:gd name="connsiteY1" fmla="*/ 0 h 455931"/>
              <a:gd name="connsiteX2" fmla="*/ 8571124 w 8571123"/>
              <a:gd name="connsiteY2" fmla="*/ 227966 h 455931"/>
              <a:gd name="connsiteX3" fmla="*/ 4285562 w 8571123"/>
              <a:gd name="connsiteY3" fmla="*/ 455932 h 455931"/>
              <a:gd name="connsiteX4" fmla="*/ 0 w 8571123"/>
              <a:gd name="connsiteY4" fmla="*/ 227966 h 455931"/>
              <a:gd name="connsiteX0" fmla="*/ 4285562 w 8571124"/>
              <a:gd name="connsiteY0" fmla="*/ 0 h 455932"/>
              <a:gd name="connsiteX1" fmla="*/ 8571124 w 8571124"/>
              <a:gd name="connsiteY1" fmla="*/ 227966 h 455932"/>
              <a:gd name="connsiteX2" fmla="*/ 4285562 w 8571124"/>
              <a:gd name="connsiteY2" fmla="*/ 455932 h 455932"/>
              <a:gd name="connsiteX3" fmla="*/ 0 w 8571124"/>
              <a:gd name="connsiteY3" fmla="*/ 227966 h 455932"/>
              <a:gd name="connsiteX4" fmla="*/ 4377002 w 8571124"/>
              <a:gd name="connsiteY4" fmla="*/ 91440 h 455932"/>
              <a:gd name="connsiteX0" fmla="*/ 4285562 w 8571124"/>
              <a:gd name="connsiteY0" fmla="*/ 0 h 455932"/>
              <a:gd name="connsiteX1" fmla="*/ 8571124 w 8571124"/>
              <a:gd name="connsiteY1" fmla="*/ 227966 h 455932"/>
              <a:gd name="connsiteX2" fmla="*/ 4285562 w 8571124"/>
              <a:gd name="connsiteY2" fmla="*/ 455932 h 455932"/>
              <a:gd name="connsiteX3" fmla="*/ 0 w 8571124"/>
              <a:gd name="connsiteY3" fmla="*/ 227966 h 455932"/>
              <a:gd name="connsiteX0" fmla="*/ 8571124 w 8571124"/>
              <a:gd name="connsiteY0" fmla="*/ 0 h 227966"/>
              <a:gd name="connsiteX1" fmla="*/ 4285562 w 8571124"/>
              <a:gd name="connsiteY1" fmla="*/ 227966 h 227966"/>
              <a:gd name="connsiteX2" fmla="*/ 0 w 8571124"/>
              <a:gd name="connsiteY2" fmla="*/ 0 h 227966"/>
            </a:gdLst>
            <a:ahLst/>
            <a:cxnLst>
              <a:cxn ang="0">
                <a:pos x="connsiteX0" y="connsiteY0"/>
              </a:cxn>
              <a:cxn ang="0">
                <a:pos x="connsiteX1" y="connsiteY1"/>
              </a:cxn>
              <a:cxn ang="0">
                <a:pos x="connsiteX2" y="connsiteY2"/>
              </a:cxn>
            </a:cxnLst>
            <a:rect l="l" t="t" r="r" b="b"/>
            <a:pathLst>
              <a:path w="8571124" h="227966">
                <a:moveTo>
                  <a:pt x="8571124" y="0"/>
                </a:moveTo>
                <a:cubicBezTo>
                  <a:pt x="8571124" y="125902"/>
                  <a:pt x="6652413" y="227966"/>
                  <a:pt x="4285562" y="227966"/>
                </a:cubicBezTo>
                <a:cubicBezTo>
                  <a:pt x="1918711" y="227966"/>
                  <a:pt x="0" y="125902"/>
                  <a:pt x="0" y="0"/>
                </a:cubicBezTo>
              </a:path>
            </a:pathLst>
          </a:custGeom>
          <a:noFill/>
          <a:ln w="76200">
            <a:solidFill>
              <a:srgbClr val="FFF0D1"/>
            </a:solidFill>
            <a:prstDash val="solid"/>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3" name="TextBox 122"/>
          <p:cNvSpPr txBox="1"/>
          <p:nvPr/>
        </p:nvSpPr>
        <p:spPr>
          <a:xfrm>
            <a:off x="10106390" y="2173821"/>
            <a:ext cx="1573849" cy="861774"/>
          </a:xfrm>
          <a:prstGeom prst="rect">
            <a:avLst/>
          </a:prstGeom>
          <a:noFill/>
        </p:spPr>
        <p:txBody>
          <a:bodyPr wrap="square" rtlCol="0">
            <a:spAutoFit/>
          </a:bodyPr>
          <a:lstStyle/>
          <a:p>
            <a:r>
              <a:rPr lang="en-US" sz="2500" b="1" smtClean="0">
                <a:solidFill>
                  <a:schemeClr val="accent6"/>
                </a:solidFill>
              </a:rPr>
              <a:t>tied</a:t>
            </a:r>
          </a:p>
          <a:p>
            <a:r>
              <a:rPr lang="en-US" sz="2500" b="1" smtClean="0">
                <a:solidFill>
                  <a:schemeClr val="accent6"/>
                </a:solidFill>
              </a:rPr>
              <a:t>weights</a:t>
            </a:r>
            <a:endParaRPr lang="fi-FI" sz="2500" b="1">
              <a:solidFill>
                <a:schemeClr val="accent6"/>
              </a:solidFill>
            </a:endParaRPr>
          </a:p>
        </p:txBody>
      </p:sp>
      <p:sp>
        <p:nvSpPr>
          <p:cNvPr id="58" name="TextBox 57"/>
          <p:cNvSpPr txBox="1"/>
          <p:nvPr/>
        </p:nvSpPr>
        <p:spPr>
          <a:xfrm>
            <a:off x="4975312" y="3465759"/>
            <a:ext cx="2098179" cy="369332"/>
          </a:xfrm>
          <a:prstGeom prst="rect">
            <a:avLst/>
          </a:prstGeom>
          <a:noFill/>
        </p:spPr>
        <p:txBody>
          <a:bodyPr wrap="square" rtlCol="0">
            <a:spAutoFit/>
          </a:bodyPr>
          <a:lstStyle/>
          <a:p>
            <a:r>
              <a:rPr lang="en-US" smtClean="0"/>
              <a:t>max-pooling</a:t>
            </a:r>
            <a:endParaRPr lang="fi-FI"/>
          </a:p>
        </p:txBody>
      </p:sp>
      <p:sp>
        <p:nvSpPr>
          <p:cNvPr id="59" name="Right Arrow 58"/>
          <p:cNvSpPr/>
          <p:nvPr/>
        </p:nvSpPr>
        <p:spPr>
          <a:xfrm rot="5400000">
            <a:off x="5578645" y="1631723"/>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0" name="Right Arrow 59"/>
          <p:cNvSpPr/>
          <p:nvPr/>
        </p:nvSpPr>
        <p:spPr>
          <a:xfrm rot="5400000">
            <a:off x="7153463" y="1631723"/>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1" name="Right Arrow 60"/>
          <p:cNvSpPr/>
          <p:nvPr/>
        </p:nvSpPr>
        <p:spPr>
          <a:xfrm rot="5400000">
            <a:off x="8738371" y="3206539"/>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Right Arrow 61"/>
          <p:cNvSpPr/>
          <p:nvPr/>
        </p:nvSpPr>
        <p:spPr>
          <a:xfrm rot="5400000">
            <a:off x="8743417" y="1631723"/>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Right Arrow 62"/>
          <p:cNvSpPr/>
          <p:nvPr/>
        </p:nvSpPr>
        <p:spPr>
          <a:xfrm rot="5400000">
            <a:off x="3996250" y="1631721"/>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5" name="Right Arrow 64"/>
          <p:cNvSpPr/>
          <p:nvPr/>
        </p:nvSpPr>
        <p:spPr>
          <a:xfrm rot="5400000">
            <a:off x="2421431" y="1631720"/>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6" name="Right Arrow 65"/>
          <p:cNvSpPr/>
          <p:nvPr/>
        </p:nvSpPr>
        <p:spPr>
          <a:xfrm rot="5400000">
            <a:off x="5578645" y="3206540"/>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Right Arrow 66"/>
          <p:cNvSpPr/>
          <p:nvPr/>
        </p:nvSpPr>
        <p:spPr>
          <a:xfrm rot="5400000">
            <a:off x="7153463" y="3206540"/>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4" name="Right Arrow 73"/>
          <p:cNvSpPr/>
          <p:nvPr/>
        </p:nvSpPr>
        <p:spPr>
          <a:xfrm rot="5400000">
            <a:off x="3996250" y="3206538"/>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5" name="Right Arrow 74"/>
          <p:cNvSpPr/>
          <p:nvPr/>
        </p:nvSpPr>
        <p:spPr>
          <a:xfrm rot="5400000">
            <a:off x="2421431" y="3206537"/>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6" name="Right Arrow 75"/>
          <p:cNvSpPr/>
          <p:nvPr/>
        </p:nvSpPr>
        <p:spPr>
          <a:xfrm rot="5400000">
            <a:off x="5582299" y="3837416"/>
            <a:ext cx="357039" cy="302849"/>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5" name="Rectangle 84"/>
          <p:cNvSpPr/>
          <p:nvPr/>
        </p:nvSpPr>
        <p:spPr>
          <a:xfrm>
            <a:off x="5113653" y="4167360"/>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5" name="Right Arrow 94"/>
          <p:cNvSpPr/>
          <p:nvPr/>
        </p:nvSpPr>
        <p:spPr>
          <a:xfrm rot="5400000">
            <a:off x="5552781" y="5414089"/>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9749094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22"/>
                                        </p:tgtEl>
                                      </p:cBhvr>
                                    </p:animEffect>
                                    <p:set>
                                      <p:cBhvr>
                                        <p:cTn id="7" dur="1" fill="hold">
                                          <p:stCondLst>
                                            <p:cond delay="499"/>
                                          </p:stCondLst>
                                        </p:cTn>
                                        <p:tgtEl>
                                          <p:spTgt spid="122"/>
                                        </p:tgtEl>
                                        <p:attrNameLst>
                                          <p:attrName>style.visibility</p:attrName>
                                        </p:attrNameLst>
                                      </p:cBhvr>
                                      <p:to>
                                        <p:strVal val="hidden"/>
                                      </p:to>
                                    </p:set>
                                  </p:childTnLst>
                                </p:cTn>
                              </p:par>
                            </p:childTnLst>
                          </p:cTn>
                        </p:par>
                        <p:par>
                          <p:cTn id="8" fill="hold">
                            <p:stCondLst>
                              <p:cond delay="500"/>
                            </p:stCondLst>
                            <p:childTnLst>
                              <p:par>
                                <p:cTn id="9" presetID="22" presetClass="exit" presetSubtype="2" fill="hold" grpId="0" nodeType="afterEffect">
                                  <p:stCondLst>
                                    <p:cond delay="0"/>
                                  </p:stCondLst>
                                  <p:childTnLst>
                                    <p:animEffect transition="out" filter="wipe(right)">
                                      <p:cBhvr>
                                        <p:cTn id="10" dur="500"/>
                                        <p:tgtEl>
                                          <p:spTgt spid="121"/>
                                        </p:tgtEl>
                                      </p:cBhvr>
                                    </p:animEffect>
                                    <p:set>
                                      <p:cBhvr>
                                        <p:cTn id="11" dur="1" fill="hold">
                                          <p:stCondLst>
                                            <p:cond delay="499"/>
                                          </p:stCondLst>
                                        </p:cTn>
                                        <p:tgtEl>
                                          <p:spTgt spid="121"/>
                                        </p:tgtEl>
                                        <p:attrNameLst>
                                          <p:attrName>style.visibility</p:attrName>
                                        </p:attrNameLst>
                                      </p:cBhvr>
                                      <p:to>
                                        <p:strVal val="hidden"/>
                                      </p:to>
                                    </p:set>
                                  </p:childTnLst>
                                </p:cTn>
                              </p:par>
                              <p:par>
                                <p:cTn id="12" presetID="22" presetClass="exit" presetSubtype="4" fill="hold" grpId="0" nodeType="withEffect">
                                  <p:stCondLst>
                                    <p:cond delay="0"/>
                                  </p:stCondLst>
                                  <p:childTnLst>
                                    <p:animEffect transition="out" filter="wipe(down)">
                                      <p:cBhvr>
                                        <p:cTn id="13" dur="500"/>
                                        <p:tgtEl>
                                          <p:spTgt spid="123"/>
                                        </p:tgtEl>
                                      </p:cBhvr>
                                    </p:animEffect>
                                    <p:set>
                                      <p:cBhvr>
                                        <p:cTn id="14" dur="1" fill="hold">
                                          <p:stCondLst>
                                            <p:cond delay="499"/>
                                          </p:stCondLst>
                                        </p:cTn>
                                        <p:tgtEl>
                                          <p:spTgt spid="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ctangle 144"/>
          <p:cNvSpPr/>
          <p:nvPr/>
        </p:nvSpPr>
        <p:spPr>
          <a:xfrm>
            <a:off x="3407207" y="3533287"/>
            <a:ext cx="4680773" cy="27703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5139517"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ight Arrow 21"/>
          <p:cNvSpPr/>
          <p:nvPr/>
        </p:nvSpPr>
        <p:spPr>
          <a:xfrm rot="5400000">
            <a:off x="5578645" y="1631723"/>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Rectangle 24"/>
          <p:cNvSpPr/>
          <p:nvPr/>
        </p:nvSpPr>
        <p:spPr>
          <a:xfrm>
            <a:off x="6714335"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Right Arrow 27"/>
          <p:cNvSpPr/>
          <p:nvPr/>
        </p:nvSpPr>
        <p:spPr>
          <a:xfrm rot="5400000">
            <a:off x="7153463" y="1631723"/>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Rectangle 29"/>
          <p:cNvSpPr/>
          <p:nvPr/>
        </p:nvSpPr>
        <p:spPr>
          <a:xfrm>
            <a:off x="8304289"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ight Arrow 31"/>
          <p:cNvSpPr/>
          <p:nvPr/>
        </p:nvSpPr>
        <p:spPr>
          <a:xfrm rot="5400000">
            <a:off x="8738371" y="3206539"/>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ight Arrow 32"/>
          <p:cNvSpPr/>
          <p:nvPr/>
        </p:nvSpPr>
        <p:spPr>
          <a:xfrm rot="5400000">
            <a:off x="8743417" y="1631723"/>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Rectangle 34"/>
          <p:cNvSpPr/>
          <p:nvPr/>
        </p:nvSpPr>
        <p:spPr>
          <a:xfrm>
            <a:off x="3557122" y="1959809"/>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Right Arrow 37"/>
          <p:cNvSpPr/>
          <p:nvPr/>
        </p:nvSpPr>
        <p:spPr>
          <a:xfrm rot="5400000">
            <a:off x="3996250" y="1631721"/>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Rectangle 39"/>
          <p:cNvSpPr/>
          <p:nvPr/>
        </p:nvSpPr>
        <p:spPr>
          <a:xfrm>
            <a:off x="1982303" y="1959808"/>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Right Arrow 42"/>
          <p:cNvSpPr/>
          <p:nvPr/>
        </p:nvSpPr>
        <p:spPr>
          <a:xfrm rot="5400000">
            <a:off x="2421431" y="1631720"/>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8" name="Picture 47"/>
          <p:cNvPicPr>
            <a:picLocks noChangeAspect="1"/>
          </p:cNvPicPr>
          <p:nvPr/>
        </p:nvPicPr>
        <p:blipFill>
          <a:blip r:embed="rId3"/>
          <a:stretch>
            <a:fillRect/>
          </a:stretch>
        </p:blipFill>
        <p:spPr>
          <a:xfrm>
            <a:off x="2059653" y="440325"/>
            <a:ext cx="1064045" cy="1072455"/>
          </a:xfrm>
          <a:prstGeom prst="rect">
            <a:avLst/>
          </a:prstGeom>
        </p:spPr>
      </p:pic>
      <p:pic>
        <p:nvPicPr>
          <p:cNvPr id="49" name="Picture 48"/>
          <p:cNvPicPr>
            <a:picLocks noChangeAspect="1"/>
          </p:cNvPicPr>
          <p:nvPr/>
        </p:nvPicPr>
        <p:blipFill>
          <a:blip r:embed="rId4"/>
          <a:stretch>
            <a:fillRect/>
          </a:stretch>
        </p:blipFill>
        <p:spPr>
          <a:xfrm>
            <a:off x="3686953" y="440324"/>
            <a:ext cx="1064045" cy="1072455"/>
          </a:xfrm>
          <a:prstGeom prst="rect">
            <a:avLst/>
          </a:prstGeom>
        </p:spPr>
      </p:pic>
      <p:pic>
        <p:nvPicPr>
          <p:cNvPr id="50" name="Picture 49"/>
          <p:cNvPicPr>
            <a:picLocks noChangeAspect="1"/>
          </p:cNvPicPr>
          <p:nvPr/>
        </p:nvPicPr>
        <p:blipFill>
          <a:blip r:embed="rId5"/>
          <a:stretch>
            <a:fillRect/>
          </a:stretch>
        </p:blipFill>
        <p:spPr>
          <a:xfrm>
            <a:off x="5218239" y="440324"/>
            <a:ext cx="1064045" cy="1072455"/>
          </a:xfrm>
          <a:prstGeom prst="rect">
            <a:avLst/>
          </a:prstGeom>
        </p:spPr>
      </p:pic>
      <p:pic>
        <p:nvPicPr>
          <p:cNvPr id="51" name="Picture 50"/>
          <p:cNvPicPr>
            <a:picLocks noChangeAspect="1"/>
          </p:cNvPicPr>
          <p:nvPr/>
        </p:nvPicPr>
        <p:blipFill>
          <a:blip r:embed="rId6"/>
          <a:stretch>
            <a:fillRect/>
          </a:stretch>
        </p:blipFill>
        <p:spPr>
          <a:xfrm>
            <a:off x="6793057" y="429818"/>
            <a:ext cx="1064045" cy="1072455"/>
          </a:xfrm>
          <a:prstGeom prst="rect">
            <a:avLst/>
          </a:prstGeom>
        </p:spPr>
      </p:pic>
      <p:pic>
        <p:nvPicPr>
          <p:cNvPr id="52" name="Picture 51"/>
          <p:cNvPicPr>
            <a:picLocks noChangeAspect="1"/>
          </p:cNvPicPr>
          <p:nvPr/>
        </p:nvPicPr>
        <p:blipFill>
          <a:blip r:embed="rId7"/>
          <a:stretch>
            <a:fillRect/>
          </a:stretch>
        </p:blipFill>
        <p:spPr>
          <a:xfrm>
            <a:off x="8383011" y="429817"/>
            <a:ext cx="1064045" cy="1072455"/>
          </a:xfrm>
          <a:prstGeom prst="rect">
            <a:avLst/>
          </a:prstGeom>
        </p:spPr>
      </p:pic>
      <p:sp>
        <p:nvSpPr>
          <p:cNvPr id="47" name="Right Arrow 46"/>
          <p:cNvSpPr/>
          <p:nvPr/>
        </p:nvSpPr>
        <p:spPr>
          <a:xfrm rot="5400000">
            <a:off x="5578645" y="3206540"/>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3" name="Right Arrow 52"/>
          <p:cNvSpPr/>
          <p:nvPr/>
        </p:nvSpPr>
        <p:spPr>
          <a:xfrm rot="5400000">
            <a:off x="7153463" y="3206540"/>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Right Arrow 53"/>
          <p:cNvSpPr/>
          <p:nvPr/>
        </p:nvSpPr>
        <p:spPr>
          <a:xfrm rot="5400000">
            <a:off x="3996250" y="3206538"/>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5" name="Right Arrow 54"/>
          <p:cNvSpPr/>
          <p:nvPr/>
        </p:nvSpPr>
        <p:spPr>
          <a:xfrm rot="5400000">
            <a:off x="2421431" y="3206537"/>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Rectangle 63"/>
          <p:cNvSpPr/>
          <p:nvPr/>
        </p:nvSpPr>
        <p:spPr>
          <a:xfrm>
            <a:off x="1981045" y="3534622"/>
            <a:ext cx="7538432" cy="27703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8" name="Right Arrow 67"/>
          <p:cNvSpPr/>
          <p:nvPr/>
        </p:nvSpPr>
        <p:spPr>
          <a:xfrm rot="5400000">
            <a:off x="5582299" y="3837416"/>
            <a:ext cx="357039" cy="302849"/>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9" name="Rectangle 68"/>
          <p:cNvSpPr/>
          <p:nvPr/>
        </p:nvSpPr>
        <p:spPr>
          <a:xfrm>
            <a:off x="5113653" y="4167360"/>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0" name="Right Arrow 69"/>
          <p:cNvSpPr/>
          <p:nvPr/>
        </p:nvSpPr>
        <p:spPr>
          <a:xfrm rot="5400000">
            <a:off x="5552781" y="5414089"/>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6" name="Picture 115"/>
          <p:cNvPicPr>
            <a:picLocks noChangeAspect="1"/>
          </p:cNvPicPr>
          <p:nvPr/>
        </p:nvPicPr>
        <p:blipFill>
          <a:blip r:embed="rId8"/>
          <a:stretch>
            <a:fillRect/>
          </a:stretch>
        </p:blipFill>
        <p:spPr>
          <a:xfrm>
            <a:off x="5117371" y="5742177"/>
            <a:ext cx="1218991" cy="1236770"/>
          </a:xfrm>
          <a:prstGeom prst="rect">
            <a:avLst/>
          </a:prstGeom>
        </p:spPr>
      </p:pic>
      <p:sp>
        <p:nvSpPr>
          <p:cNvPr id="9" name="TextBox 8"/>
          <p:cNvSpPr txBox="1"/>
          <p:nvPr/>
        </p:nvSpPr>
        <p:spPr>
          <a:xfrm>
            <a:off x="4975312" y="3465759"/>
            <a:ext cx="2098179" cy="369332"/>
          </a:xfrm>
          <a:prstGeom prst="rect">
            <a:avLst/>
          </a:prstGeom>
          <a:noFill/>
        </p:spPr>
        <p:txBody>
          <a:bodyPr wrap="square" rtlCol="0">
            <a:spAutoFit/>
          </a:bodyPr>
          <a:lstStyle/>
          <a:p>
            <a:r>
              <a:rPr lang="en-US" smtClean="0"/>
              <a:t>max-pooling</a:t>
            </a:r>
            <a:endParaRPr lang="fi-FI"/>
          </a:p>
        </p:txBody>
      </p:sp>
      <p:grpSp>
        <p:nvGrpSpPr>
          <p:cNvPr id="2" name="Group 1"/>
          <p:cNvGrpSpPr/>
          <p:nvPr/>
        </p:nvGrpSpPr>
        <p:grpSpPr>
          <a:xfrm>
            <a:off x="2059653" y="2056776"/>
            <a:ext cx="1009205" cy="1027553"/>
            <a:chOff x="265625" y="2059556"/>
            <a:chExt cx="1009205" cy="1027553"/>
          </a:xfrm>
        </p:grpSpPr>
        <p:sp>
          <p:nvSpPr>
            <p:cNvPr id="58" name="Rectangle 57"/>
            <p:cNvSpPr/>
            <p:nvPr/>
          </p:nvSpPr>
          <p:spPr>
            <a:xfrm>
              <a:off x="266358" y="2059556"/>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9" name="Rectangle 58"/>
            <p:cNvSpPr/>
            <p:nvPr/>
          </p:nvSpPr>
          <p:spPr>
            <a:xfrm>
              <a:off x="432459" y="2224365"/>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0" name="Rectangle 59"/>
            <p:cNvSpPr/>
            <p:nvPr/>
          </p:nvSpPr>
          <p:spPr>
            <a:xfrm>
              <a:off x="616194" y="2394878"/>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5" name="Rectangle 64"/>
            <p:cNvSpPr/>
            <p:nvPr/>
          </p:nvSpPr>
          <p:spPr>
            <a:xfrm rot="10800000">
              <a:off x="265625" y="2989592"/>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6" name="Rectangle 65"/>
            <p:cNvSpPr/>
            <p:nvPr/>
          </p:nvSpPr>
          <p:spPr>
            <a:xfrm rot="10800000">
              <a:off x="419196" y="2824783"/>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Rectangle 66"/>
            <p:cNvSpPr/>
            <p:nvPr/>
          </p:nvSpPr>
          <p:spPr>
            <a:xfrm rot="10800000">
              <a:off x="602931" y="2654270"/>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62" name="Straight Arrow Connector 61"/>
            <p:cNvCxnSpPr/>
            <p:nvPr/>
          </p:nvCxnSpPr>
          <p:spPr>
            <a:xfrm>
              <a:off x="1223531" y="2201735"/>
              <a:ext cx="0" cy="671806"/>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1029105" y="2391954"/>
              <a:ext cx="0" cy="313403"/>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3663964" y="2071614"/>
            <a:ext cx="1009205" cy="1027553"/>
            <a:chOff x="265625" y="2059556"/>
            <a:chExt cx="1009205" cy="1027553"/>
          </a:xfrm>
        </p:grpSpPr>
        <p:sp>
          <p:nvSpPr>
            <p:cNvPr id="75" name="Rectangle 74"/>
            <p:cNvSpPr/>
            <p:nvPr/>
          </p:nvSpPr>
          <p:spPr>
            <a:xfrm>
              <a:off x="266358" y="2059556"/>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6" name="Rectangle 75"/>
            <p:cNvSpPr/>
            <p:nvPr/>
          </p:nvSpPr>
          <p:spPr>
            <a:xfrm>
              <a:off x="432459" y="2224365"/>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5" name="Rectangle 84"/>
            <p:cNvSpPr/>
            <p:nvPr/>
          </p:nvSpPr>
          <p:spPr>
            <a:xfrm>
              <a:off x="616194" y="2394878"/>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5" name="Rectangle 94"/>
            <p:cNvSpPr/>
            <p:nvPr/>
          </p:nvSpPr>
          <p:spPr>
            <a:xfrm rot="10800000">
              <a:off x="265625" y="2989592"/>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0" name="Rectangle 99"/>
            <p:cNvSpPr/>
            <p:nvPr/>
          </p:nvSpPr>
          <p:spPr>
            <a:xfrm rot="10800000">
              <a:off x="419196" y="2824783"/>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1" name="Rectangle 100"/>
            <p:cNvSpPr/>
            <p:nvPr/>
          </p:nvSpPr>
          <p:spPr>
            <a:xfrm rot="10800000">
              <a:off x="602931" y="2654270"/>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02" name="Straight Arrow Connector 101"/>
            <p:cNvCxnSpPr/>
            <p:nvPr/>
          </p:nvCxnSpPr>
          <p:spPr>
            <a:xfrm>
              <a:off x="1223531" y="2201735"/>
              <a:ext cx="0" cy="671806"/>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1029105" y="2391954"/>
              <a:ext cx="0" cy="313403"/>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a:off x="5242624" y="2076304"/>
            <a:ext cx="1009205" cy="1027553"/>
            <a:chOff x="265625" y="2059556"/>
            <a:chExt cx="1009205" cy="1027553"/>
          </a:xfrm>
        </p:grpSpPr>
        <p:sp>
          <p:nvSpPr>
            <p:cNvPr id="105" name="Rectangle 104"/>
            <p:cNvSpPr/>
            <p:nvPr/>
          </p:nvSpPr>
          <p:spPr>
            <a:xfrm>
              <a:off x="266358" y="2059556"/>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6" name="Rectangle 105"/>
            <p:cNvSpPr/>
            <p:nvPr/>
          </p:nvSpPr>
          <p:spPr>
            <a:xfrm>
              <a:off x="432459" y="2224365"/>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7" name="Rectangle 106"/>
            <p:cNvSpPr/>
            <p:nvPr/>
          </p:nvSpPr>
          <p:spPr>
            <a:xfrm>
              <a:off x="616194" y="2394878"/>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8" name="Rectangle 107"/>
            <p:cNvSpPr/>
            <p:nvPr/>
          </p:nvSpPr>
          <p:spPr>
            <a:xfrm rot="10800000">
              <a:off x="265625" y="2989592"/>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9" name="Rectangle 108"/>
            <p:cNvSpPr/>
            <p:nvPr/>
          </p:nvSpPr>
          <p:spPr>
            <a:xfrm rot="10800000">
              <a:off x="419196" y="2824783"/>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0" name="Rectangle 109"/>
            <p:cNvSpPr/>
            <p:nvPr/>
          </p:nvSpPr>
          <p:spPr>
            <a:xfrm rot="10800000">
              <a:off x="602931" y="2654270"/>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11" name="Straight Arrow Connector 110"/>
            <p:cNvCxnSpPr/>
            <p:nvPr/>
          </p:nvCxnSpPr>
          <p:spPr>
            <a:xfrm>
              <a:off x="1223531" y="2201735"/>
              <a:ext cx="0" cy="671806"/>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1029105" y="2391954"/>
              <a:ext cx="0" cy="313403"/>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6793512" y="2071615"/>
            <a:ext cx="1009205" cy="1027553"/>
            <a:chOff x="265625" y="2059556"/>
            <a:chExt cx="1009205" cy="1027553"/>
          </a:xfrm>
        </p:grpSpPr>
        <p:sp>
          <p:nvSpPr>
            <p:cNvPr id="114" name="Rectangle 113"/>
            <p:cNvSpPr/>
            <p:nvPr/>
          </p:nvSpPr>
          <p:spPr>
            <a:xfrm>
              <a:off x="266358" y="2059556"/>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5" name="Rectangle 114"/>
            <p:cNvSpPr/>
            <p:nvPr/>
          </p:nvSpPr>
          <p:spPr>
            <a:xfrm>
              <a:off x="432459" y="2224365"/>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7" name="Rectangle 116"/>
            <p:cNvSpPr/>
            <p:nvPr/>
          </p:nvSpPr>
          <p:spPr>
            <a:xfrm>
              <a:off x="616194" y="2394878"/>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8" name="Rectangle 117"/>
            <p:cNvSpPr/>
            <p:nvPr/>
          </p:nvSpPr>
          <p:spPr>
            <a:xfrm rot="10800000">
              <a:off x="265625" y="2989592"/>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9" name="Rectangle 118"/>
            <p:cNvSpPr/>
            <p:nvPr/>
          </p:nvSpPr>
          <p:spPr>
            <a:xfrm rot="10800000">
              <a:off x="419196" y="2824783"/>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0" name="Rectangle 119"/>
            <p:cNvSpPr/>
            <p:nvPr/>
          </p:nvSpPr>
          <p:spPr>
            <a:xfrm rot="10800000">
              <a:off x="602931" y="2654270"/>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21" name="Straight Arrow Connector 120"/>
            <p:cNvCxnSpPr/>
            <p:nvPr/>
          </p:nvCxnSpPr>
          <p:spPr>
            <a:xfrm>
              <a:off x="1223531" y="2201735"/>
              <a:ext cx="0" cy="671806"/>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1029105" y="2391954"/>
              <a:ext cx="0" cy="313403"/>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a:off x="8402414" y="2065288"/>
            <a:ext cx="1009205" cy="1027553"/>
            <a:chOff x="265625" y="2059556"/>
            <a:chExt cx="1009205" cy="1027553"/>
          </a:xfrm>
        </p:grpSpPr>
        <p:sp>
          <p:nvSpPr>
            <p:cNvPr id="124" name="Rectangle 123"/>
            <p:cNvSpPr/>
            <p:nvPr/>
          </p:nvSpPr>
          <p:spPr>
            <a:xfrm>
              <a:off x="266358" y="2059556"/>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5" name="Rectangle 124"/>
            <p:cNvSpPr/>
            <p:nvPr/>
          </p:nvSpPr>
          <p:spPr>
            <a:xfrm>
              <a:off x="432459" y="2224365"/>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6" name="Rectangle 125"/>
            <p:cNvSpPr/>
            <p:nvPr/>
          </p:nvSpPr>
          <p:spPr>
            <a:xfrm>
              <a:off x="616194" y="2394878"/>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7" name="Rectangle 126"/>
            <p:cNvSpPr/>
            <p:nvPr/>
          </p:nvSpPr>
          <p:spPr>
            <a:xfrm rot="10800000">
              <a:off x="265625" y="2989592"/>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8" name="Rectangle 127"/>
            <p:cNvSpPr/>
            <p:nvPr/>
          </p:nvSpPr>
          <p:spPr>
            <a:xfrm rot="10800000">
              <a:off x="419196" y="2824783"/>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9" name="Rectangle 128"/>
            <p:cNvSpPr/>
            <p:nvPr/>
          </p:nvSpPr>
          <p:spPr>
            <a:xfrm rot="10800000">
              <a:off x="602931" y="2654270"/>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30" name="Straight Arrow Connector 129"/>
            <p:cNvCxnSpPr/>
            <p:nvPr/>
          </p:nvCxnSpPr>
          <p:spPr>
            <a:xfrm>
              <a:off x="1223531" y="2201735"/>
              <a:ext cx="0" cy="671806"/>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1029105" y="2391954"/>
              <a:ext cx="0" cy="313403"/>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5225109" y="4629223"/>
            <a:ext cx="1008472" cy="284319"/>
            <a:chOff x="266358" y="2059556"/>
            <a:chExt cx="1008472" cy="284319"/>
          </a:xfrm>
        </p:grpSpPr>
        <p:sp>
          <p:nvSpPr>
            <p:cNvPr id="133" name="Rectangle 132"/>
            <p:cNvSpPr/>
            <p:nvPr/>
          </p:nvSpPr>
          <p:spPr>
            <a:xfrm>
              <a:off x="266358" y="2059556"/>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6" name="Rectangle 135"/>
            <p:cNvSpPr/>
            <p:nvPr/>
          </p:nvSpPr>
          <p:spPr>
            <a:xfrm rot="10800000">
              <a:off x="266358" y="2246358"/>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41" name="Rectangle 140"/>
          <p:cNvSpPr/>
          <p:nvPr/>
        </p:nvSpPr>
        <p:spPr>
          <a:xfrm>
            <a:off x="1988045" y="2937730"/>
            <a:ext cx="7538432"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2" name="Rectangle 141"/>
          <p:cNvSpPr/>
          <p:nvPr/>
        </p:nvSpPr>
        <p:spPr>
          <a:xfrm>
            <a:off x="1978377" y="2771375"/>
            <a:ext cx="7538432"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3" name="Rectangle 142"/>
          <p:cNvSpPr/>
          <p:nvPr/>
        </p:nvSpPr>
        <p:spPr>
          <a:xfrm>
            <a:off x="2009590" y="2328865"/>
            <a:ext cx="7538432"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4" name="Rectangle 143"/>
          <p:cNvSpPr/>
          <p:nvPr/>
        </p:nvSpPr>
        <p:spPr>
          <a:xfrm>
            <a:off x="1987556" y="2163613"/>
            <a:ext cx="7538432"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71370455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10" presetClass="entr" presetSubtype="0" fill="hold" nodeType="with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fade">
                                      <p:cBhvr>
                                        <p:cTn id="25" dur="500"/>
                                        <p:tgtEl>
                                          <p:spTgt spid="1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37" presetClass="path" presetSubtype="0" accel="50000" decel="50000" fill="hold" grpId="1" nodeType="clickEffect">
                                  <p:stCondLst>
                                    <p:cond delay="0"/>
                                  </p:stCondLst>
                                  <p:childTnLst>
                                    <p:animMotion origin="layout" path="M -1.25E-6 1.48148E-6 L -0.06901 0.01504 C -0.08333 0.01852 -0.10482 0.02037 -0.12747 0.02037 C -0.15312 0.02037 -0.1737 0.01852 -0.18802 0.01504 L -0.2569 1.48148E-6 " pathEditMode="relative" rAng="0" ptsTypes="AAAAA">
                                      <p:cBhvr>
                                        <p:cTn id="41" dur="2000" fill="hold"/>
                                        <p:tgtEl>
                                          <p:spTgt spid="25"/>
                                        </p:tgtEl>
                                        <p:attrNameLst>
                                          <p:attrName>ppt_x</p:attrName>
                                          <p:attrName>ppt_y</p:attrName>
                                        </p:attrNameLst>
                                      </p:cBhvr>
                                      <p:rCtr x="-12852" y="1019"/>
                                    </p:animMotion>
                                  </p:childTnLst>
                                </p:cTn>
                              </p:par>
                              <p:par>
                                <p:cTn id="42" presetID="37" presetClass="path" presetSubtype="0" accel="50000" decel="50000" fill="hold" grpId="0" nodeType="withEffect">
                                  <p:stCondLst>
                                    <p:cond delay="0"/>
                                  </p:stCondLst>
                                  <p:childTnLst>
                                    <p:animMotion origin="layout" path="M -1.875E-6 -3.7037E-6 L -0.06901 0.01505 C -0.08333 0.01852 -0.10482 0.02037 -0.12747 0.02037 C -0.15312 0.02037 -0.1737 0.01852 -0.18802 0.01505 L -0.2569 -3.7037E-6 " pathEditMode="relative" rAng="0" ptsTypes="AAAAA">
                                      <p:cBhvr>
                                        <p:cTn id="43" dur="2000" fill="hold"/>
                                        <p:tgtEl>
                                          <p:spTgt spid="28"/>
                                        </p:tgtEl>
                                        <p:attrNameLst>
                                          <p:attrName>ppt_x</p:attrName>
                                          <p:attrName>ppt_y</p:attrName>
                                        </p:attrNameLst>
                                      </p:cBhvr>
                                      <p:rCtr x="-12852" y="1019"/>
                                    </p:animMotion>
                                  </p:childTnLst>
                                </p:cTn>
                              </p:par>
                              <p:par>
                                <p:cTn id="44" presetID="37" presetClass="path" presetSubtype="0" accel="50000" decel="50000" fill="hold" nodeType="withEffect">
                                  <p:stCondLst>
                                    <p:cond delay="0"/>
                                  </p:stCondLst>
                                  <p:childTnLst>
                                    <p:animMotion origin="layout" path="M -1.25E-6 -7.40741E-7 L -0.06901 0.01505 C -0.08333 0.01852 -0.10482 0.02037 -0.12747 0.02037 C -0.15312 0.02037 -0.1737 0.01852 -0.18802 0.01505 L -0.2569 -7.40741E-7 " pathEditMode="relative" rAng="0" ptsTypes="AAAAA">
                                      <p:cBhvr>
                                        <p:cTn id="45" dur="2000" fill="hold"/>
                                        <p:tgtEl>
                                          <p:spTgt spid="51"/>
                                        </p:tgtEl>
                                        <p:attrNameLst>
                                          <p:attrName>ppt_x</p:attrName>
                                          <p:attrName>ppt_y</p:attrName>
                                        </p:attrNameLst>
                                      </p:cBhvr>
                                      <p:rCtr x="-12852" y="1019"/>
                                    </p:animMotion>
                                  </p:childTnLst>
                                </p:cTn>
                              </p:par>
                              <p:par>
                                <p:cTn id="46" presetID="37" presetClass="path" presetSubtype="0" accel="50000" decel="50000" fill="hold" grpId="0" nodeType="withEffect">
                                  <p:stCondLst>
                                    <p:cond delay="0"/>
                                  </p:stCondLst>
                                  <p:childTnLst>
                                    <p:animMotion origin="layout" path="M -1.875E-6 -3.33333E-6 L -0.06901 0.01505 C -0.08333 0.01852 -0.10482 0.02037 -0.12747 0.02037 C -0.15312 0.02037 -0.1737 0.01852 -0.18802 0.01505 L -0.2569 -3.33333E-6 " pathEditMode="relative" rAng="0" ptsTypes="AAAAA">
                                      <p:cBhvr>
                                        <p:cTn id="47" dur="2000" fill="hold"/>
                                        <p:tgtEl>
                                          <p:spTgt spid="53"/>
                                        </p:tgtEl>
                                        <p:attrNameLst>
                                          <p:attrName>ppt_x</p:attrName>
                                          <p:attrName>ppt_y</p:attrName>
                                        </p:attrNameLst>
                                      </p:cBhvr>
                                      <p:rCtr x="-12852" y="1019"/>
                                    </p:animMotion>
                                  </p:childTnLst>
                                </p:cTn>
                              </p:par>
                              <p:par>
                                <p:cTn id="48" presetID="37" presetClass="path" presetSubtype="0" accel="50000" decel="50000" fill="hold" nodeType="withEffect">
                                  <p:stCondLst>
                                    <p:cond delay="0"/>
                                  </p:stCondLst>
                                  <p:childTnLst>
                                    <p:animMotion origin="layout" path="M 2.29167E-6 -1.85185E-6 L -0.06901 0.01505 C -0.08334 0.01852 -0.10482 0.02037 -0.12748 0.02037 C -0.15313 0.02037 -0.1737 0.01852 -0.18802 0.01505 L -0.2569 -1.85185E-6 " pathEditMode="relative" rAng="0" ptsTypes="AAAAA">
                                      <p:cBhvr>
                                        <p:cTn id="49" dur="2000" fill="hold"/>
                                        <p:tgtEl>
                                          <p:spTgt spid="113"/>
                                        </p:tgtEl>
                                        <p:attrNameLst>
                                          <p:attrName>ppt_x</p:attrName>
                                          <p:attrName>ppt_y</p:attrName>
                                        </p:attrNameLst>
                                      </p:cBhvr>
                                      <p:rCtr x="-12852" y="1019"/>
                                    </p:animMotion>
                                  </p:childTnLst>
                                </p:cTn>
                              </p:par>
                              <p:par>
                                <p:cTn id="50" presetID="37" presetClass="path" presetSubtype="0" accel="50000" decel="50000" fill="hold" grpId="1" nodeType="withEffect">
                                  <p:stCondLst>
                                    <p:cond delay="0"/>
                                  </p:stCondLst>
                                  <p:childTnLst>
                                    <p:animMotion origin="layout" path="M -2.08333E-7 1.48148E-6 L 0.06901 -0.00741 C 0.08333 -0.00903 0.10495 -0.00972 0.12747 -0.00972 C 0.15326 -0.00972 0.17396 -0.00903 0.18828 -0.00741 L 0.25755 1.48148E-6 " pathEditMode="relative" rAng="0" ptsTypes="AAAAA">
                                      <p:cBhvr>
                                        <p:cTn id="51" dur="2000" fill="hold"/>
                                        <p:tgtEl>
                                          <p:spTgt spid="35"/>
                                        </p:tgtEl>
                                        <p:attrNameLst>
                                          <p:attrName>ppt_x</p:attrName>
                                          <p:attrName>ppt_y</p:attrName>
                                        </p:attrNameLst>
                                      </p:cBhvr>
                                      <p:rCtr x="12878" y="-486"/>
                                    </p:animMotion>
                                  </p:childTnLst>
                                </p:cTn>
                              </p:par>
                              <p:par>
                                <p:cTn id="52" presetID="37" presetClass="path" presetSubtype="0" accel="50000" decel="50000" fill="hold" grpId="0" nodeType="withEffect">
                                  <p:stCondLst>
                                    <p:cond delay="0"/>
                                  </p:stCondLst>
                                  <p:childTnLst>
                                    <p:animMotion origin="layout" path="M -8.33333E-7 -3.7037E-6 L 0.06901 -0.0074 C 0.08333 -0.00902 0.10495 -0.00972 0.12747 -0.00972 C 0.15326 -0.00972 0.17396 -0.00902 0.18828 -0.0074 L 0.25755 -3.7037E-6 " pathEditMode="relative" rAng="0" ptsTypes="AAAAA">
                                      <p:cBhvr>
                                        <p:cTn id="53" dur="2000" fill="hold"/>
                                        <p:tgtEl>
                                          <p:spTgt spid="38"/>
                                        </p:tgtEl>
                                        <p:attrNameLst>
                                          <p:attrName>ppt_x</p:attrName>
                                          <p:attrName>ppt_y</p:attrName>
                                        </p:attrNameLst>
                                      </p:cBhvr>
                                      <p:rCtr x="12878" y="-486"/>
                                    </p:animMotion>
                                  </p:childTnLst>
                                </p:cTn>
                              </p:par>
                              <p:par>
                                <p:cTn id="54" presetID="37" presetClass="path" presetSubtype="0" accel="50000" decel="50000" fill="hold" nodeType="withEffect">
                                  <p:stCondLst>
                                    <p:cond delay="0"/>
                                  </p:stCondLst>
                                  <p:childTnLst>
                                    <p:animMotion origin="layout" path="M -2.08333E-7 -7.40741E-7 L 0.06901 -0.00741 C 0.08333 -0.00903 0.10495 -0.00972 0.12747 -0.00972 C 0.15326 -0.00972 0.17396 -0.00903 0.18828 -0.00741 L 0.25755 -7.40741E-7 " pathEditMode="relative" rAng="0" ptsTypes="AAAAA">
                                      <p:cBhvr>
                                        <p:cTn id="55" dur="2000" fill="hold"/>
                                        <p:tgtEl>
                                          <p:spTgt spid="49"/>
                                        </p:tgtEl>
                                        <p:attrNameLst>
                                          <p:attrName>ppt_x</p:attrName>
                                          <p:attrName>ppt_y</p:attrName>
                                        </p:attrNameLst>
                                      </p:cBhvr>
                                      <p:rCtr x="12878" y="-486"/>
                                    </p:animMotion>
                                  </p:childTnLst>
                                </p:cTn>
                              </p:par>
                              <p:par>
                                <p:cTn id="56" presetID="37" presetClass="path" presetSubtype="0" accel="50000" decel="50000" fill="hold" grpId="0" nodeType="withEffect">
                                  <p:stCondLst>
                                    <p:cond delay="0"/>
                                  </p:stCondLst>
                                  <p:childTnLst>
                                    <p:animMotion origin="layout" path="M -8.33333E-7 -3.33333E-6 L 0.06901 -0.0074 C 0.08333 -0.00902 0.10495 -0.00972 0.12747 -0.00972 C 0.15326 -0.00972 0.17396 -0.00902 0.18828 -0.0074 L 0.25755 -3.33333E-6 " pathEditMode="relative" rAng="0" ptsTypes="AAAAA">
                                      <p:cBhvr>
                                        <p:cTn id="57" dur="2000" fill="hold"/>
                                        <p:tgtEl>
                                          <p:spTgt spid="54"/>
                                        </p:tgtEl>
                                        <p:attrNameLst>
                                          <p:attrName>ppt_x</p:attrName>
                                          <p:attrName>ppt_y</p:attrName>
                                        </p:attrNameLst>
                                      </p:cBhvr>
                                      <p:rCtr x="12878" y="-486"/>
                                    </p:animMotion>
                                  </p:childTnLst>
                                </p:cTn>
                              </p:par>
                              <p:par>
                                <p:cTn id="58" presetID="37" presetClass="path" presetSubtype="0" accel="50000" decel="50000" fill="hold" nodeType="withEffect">
                                  <p:stCondLst>
                                    <p:cond delay="0"/>
                                  </p:stCondLst>
                                  <p:childTnLst>
                                    <p:animMotion origin="layout" path="M -2.08333E-7 1.48148E-6 L 0.06901 -0.00741 C 0.08333 -0.00903 0.10495 -0.00972 0.12747 -0.00972 C 0.15326 -0.00972 0.17396 -0.00903 0.18828 -0.00741 L 0.25755 1.48148E-6 " pathEditMode="relative" rAng="0" ptsTypes="AAAAA">
                                      <p:cBhvr>
                                        <p:cTn id="59" dur="2000" fill="hold"/>
                                        <p:tgtEl>
                                          <p:spTgt spid="74"/>
                                        </p:tgtEl>
                                        <p:attrNameLst>
                                          <p:attrName>ppt_x</p:attrName>
                                          <p:attrName>ppt_y</p:attrName>
                                        </p:attrNameLst>
                                      </p:cBhvr>
                                      <p:rCtr x="12878" y="-486"/>
                                    </p:animMotion>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69"/>
                                        </p:tgtEl>
                                      </p:cBhvr>
                                    </p:animEffect>
                                    <p:set>
                                      <p:cBhvr>
                                        <p:cTn id="81" dur="1" fill="hold">
                                          <p:stCondLst>
                                            <p:cond delay="499"/>
                                          </p:stCondLst>
                                        </p:cTn>
                                        <p:tgtEl>
                                          <p:spTgt spid="6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41"/>
                                        </p:tgtEl>
                                        <p:attrNameLst>
                                          <p:attrName>style.visibility</p:attrName>
                                        </p:attrNameLst>
                                      </p:cBhvr>
                                      <p:to>
                                        <p:strVal val="visible"/>
                                      </p:to>
                                    </p:set>
                                    <p:animEffect transition="in" filter="wipe(left)">
                                      <p:cBhvr>
                                        <p:cTn id="86" dur="500"/>
                                        <p:tgtEl>
                                          <p:spTgt spid="141"/>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142"/>
                                        </p:tgtEl>
                                        <p:attrNameLst>
                                          <p:attrName>style.visibility</p:attrName>
                                        </p:attrNameLst>
                                      </p:cBhvr>
                                      <p:to>
                                        <p:strVal val="visible"/>
                                      </p:to>
                                    </p:set>
                                    <p:animEffect transition="in" filter="wipe(left)">
                                      <p:cBhvr>
                                        <p:cTn id="89" dur="500"/>
                                        <p:tgtEl>
                                          <p:spTgt spid="142"/>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143"/>
                                        </p:tgtEl>
                                        <p:attrNameLst>
                                          <p:attrName>style.visibility</p:attrName>
                                        </p:attrNameLst>
                                      </p:cBhvr>
                                      <p:to>
                                        <p:strVal val="visible"/>
                                      </p:to>
                                    </p:set>
                                    <p:animEffect transition="in" filter="wipe(left)">
                                      <p:cBhvr>
                                        <p:cTn id="92" dur="500"/>
                                        <p:tgtEl>
                                          <p:spTgt spid="143"/>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44"/>
                                        </p:tgtEl>
                                        <p:attrNameLst>
                                          <p:attrName>style.visibility</p:attrName>
                                        </p:attrNameLst>
                                      </p:cBhvr>
                                      <p:to>
                                        <p:strVal val="visible"/>
                                      </p:to>
                                    </p:set>
                                    <p:animEffect transition="in" filter="wipe(left)">
                                      <p:cBhvr>
                                        <p:cTn id="95"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5" grpId="1" animBg="1"/>
      <p:bldP spid="28" grpId="0" animBg="1"/>
      <p:bldP spid="30" grpId="0" animBg="1"/>
      <p:bldP spid="30" grpId="1" animBg="1"/>
      <p:bldP spid="32" grpId="0" animBg="1"/>
      <p:bldP spid="33" grpId="0" animBg="1"/>
      <p:bldP spid="35" grpId="0" animBg="1"/>
      <p:bldP spid="35" grpId="1" animBg="1"/>
      <p:bldP spid="38" grpId="0" animBg="1"/>
      <p:bldP spid="40" grpId="0" animBg="1"/>
      <p:bldP spid="40" grpId="1" animBg="1"/>
      <p:bldP spid="43" grpId="0" animBg="1"/>
      <p:bldP spid="53" grpId="0" animBg="1"/>
      <p:bldP spid="54" grpId="0" animBg="1"/>
      <p:bldP spid="55" grpId="0" animBg="1"/>
      <p:bldP spid="64" grpId="0" animBg="1"/>
      <p:bldP spid="69" grpId="0" animBg="1"/>
      <p:bldP spid="141" grpId="0" animBg="1"/>
      <p:bldP spid="142" grpId="0" animBg="1"/>
      <p:bldP spid="143" grpId="0" animBg="1"/>
      <p:bldP spid="1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ctangle 144"/>
          <p:cNvSpPr/>
          <p:nvPr/>
        </p:nvSpPr>
        <p:spPr>
          <a:xfrm>
            <a:off x="3407207" y="3533287"/>
            <a:ext cx="4680773" cy="27703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ight Arrow 21"/>
          <p:cNvSpPr/>
          <p:nvPr/>
        </p:nvSpPr>
        <p:spPr>
          <a:xfrm rot="5400000">
            <a:off x="5578645" y="1631723"/>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Right Arrow 27"/>
          <p:cNvSpPr/>
          <p:nvPr/>
        </p:nvSpPr>
        <p:spPr>
          <a:xfrm rot="5400000">
            <a:off x="7153463" y="1631723"/>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ight Arrow 31"/>
          <p:cNvSpPr/>
          <p:nvPr/>
        </p:nvSpPr>
        <p:spPr>
          <a:xfrm rot="5400000">
            <a:off x="8738371" y="3206539"/>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ight Arrow 32"/>
          <p:cNvSpPr/>
          <p:nvPr/>
        </p:nvSpPr>
        <p:spPr>
          <a:xfrm rot="5400000">
            <a:off x="8743417" y="1631723"/>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Right Arrow 37"/>
          <p:cNvSpPr/>
          <p:nvPr/>
        </p:nvSpPr>
        <p:spPr>
          <a:xfrm rot="5400000">
            <a:off x="3996250" y="1631721"/>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Right Arrow 42"/>
          <p:cNvSpPr/>
          <p:nvPr/>
        </p:nvSpPr>
        <p:spPr>
          <a:xfrm rot="5400000">
            <a:off x="2421431" y="1631720"/>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8" name="Picture 47"/>
          <p:cNvPicPr>
            <a:picLocks noChangeAspect="1"/>
          </p:cNvPicPr>
          <p:nvPr/>
        </p:nvPicPr>
        <p:blipFill>
          <a:blip r:embed="rId3"/>
          <a:stretch>
            <a:fillRect/>
          </a:stretch>
        </p:blipFill>
        <p:spPr>
          <a:xfrm>
            <a:off x="2059653" y="440325"/>
            <a:ext cx="1064045" cy="1072455"/>
          </a:xfrm>
          <a:prstGeom prst="rect">
            <a:avLst/>
          </a:prstGeom>
        </p:spPr>
      </p:pic>
      <p:pic>
        <p:nvPicPr>
          <p:cNvPr id="49" name="Picture 48"/>
          <p:cNvPicPr>
            <a:picLocks noChangeAspect="1"/>
          </p:cNvPicPr>
          <p:nvPr/>
        </p:nvPicPr>
        <p:blipFill>
          <a:blip r:embed="rId4"/>
          <a:stretch>
            <a:fillRect/>
          </a:stretch>
        </p:blipFill>
        <p:spPr>
          <a:xfrm>
            <a:off x="3686953" y="440324"/>
            <a:ext cx="1064045" cy="1072455"/>
          </a:xfrm>
          <a:prstGeom prst="rect">
            <a:avLst/>
          </a:prstGeom>
        </p:spPr>
      </p:pic>
      <p:pic>
        <p:nvPicPr>
          <p:cNvPr id="50" name="Picture 49"/>
          <p:cNvPicPr>
            <a:picLocks noChangeAspect="1"/>
          </p:cNvPicPr>
          <p:nvPr/>
        </p:nvPicPr>
        <p:blipFill>
          <a:blip r:embed="rId5"/>
          <a:stretch>
            <a:fillRect/>
          </a:stretch>
        </p:blipFill>
        <p:spPr>
          <a:xfrm>
            <a:off x="5218239" y="440324"/>
            <a:ext cx="1064045" cy="1072455"/>
          </a:xfrm>
          <a:prstGeom prst="rect">
            <a:avLst/>
          </a:prstGeom>
        </p:spPr>
      </p:pic>
      <p:pic>
        <p:nvPicPr>
          <p:cNvPr id="51" name="Picture 50"/>
          <p:cNvPicPr>
            <a:picLocks noChangeAspect="1"/>
          </p:cNvPicPr>
          <p:nvPr/>
        </p:nvPicPr>
        <p:blipFill>
          <a:blip r:embed="rId6"/>
          <a:stretch>
            <a:fillRect/>
          </a:stretch>
        </p:blipFill>
        <p:spPr>
          <a:xfrm>
            <a:off x="6793057" y="429818"/>
            <a:ext cx="1064045" cy="1072455"/>
          </a:xfrm>
          <a:prstGeom prst="rect">
            <a:avLst/>
          </a:prstGeom>
        </p:spPr>
      </p:pic>
      <p:pic>
        <p:nvPicPr>
          <p:cNvPr id="52" name="Picture 51"/>
          <p:cNvPicPr>
            <a:picLocks noChangeAspect="1"/>
          </p:cNvPicPr>
          <p:nvPr/>
        </p:nvPicPr>
        <p:blipFill>
          <a:blip r:embed="rId7"/>
          <a:stretch>
            <a:fillRect/>
          </a:stretch>
        </p:blipFill>
        <p:spPr>
          <a:xfrm>
            <a:off x="8383011" y="429817"/>
            <a:ext cx="1064045" cy="1072455"/>
          </a:xfrm>
          <a:prstGeom prst="rect">
            <a:avLst/>
          </a:prstGeom>
        </p:spPr>
      </p:pic>
      <p:sp>
        <p:nvSpPr>
          <p:cNvPr id="47" name="Right Arrow 46"/>
          <p:cNvSpPr/>
          <p:nvPr/>
        </p:nvSpPr>
        <p:spPr>
          <a:xfrm rot="5400000">
            <a:off x="5578645" y="3206540"/>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3" name="Right Arrow 52"/>
          <p:cNvSpPr/>
          <p:nvPr/>
        </p:nvSpPr>
        <p:spPr>
          <a:xfrm rot="5400000">
            <a:off x="7153463" y="3206540"/>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Right Arrow 53"/>
          <p:cNvSpPr/>
          <p:nvPr/>
        </p:nvSpPr>
        <p:spPr>
          <a:xfrm rot="5400000">
            <a:off x="3996250" y="3206538"/>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5" name="Right Arrow 54"/>
          <p:cNvSpPr/>
          <p:nvPr/>
        </p:nvSpPr>
        <p:spPr>
          <a:xfrm rot="5400000">
            <a:off x="2421431" y="3206537"/>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Rectangle 63"/>
          <p:cNvSpPr/>
          <p:nvPr/>
        </p:nvSpPr>
        <p:spPr>
          <a:xfrm>
            <a:off x="1981045" y="3534622"/>
            <a:ext cx="7538432" cy="27703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8" name="Right Arrow 67"/>
          <p:cNvSpPr/>
          <p:nvPr/>
        </p:nvSpPr>
        <p:spPr>
          <a:xfrm rot="5400000">
            <a:off x="5582299" y="3837416"/>
            <a:ext cx="357039" cy="302849"/>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0" name="Right Arrow 69"/>
          <p:cNvSpPr/>
          <p:nvPr/>
        </p:nvSpPr>
        <p:spPr>
          <a:xfrm rot="5400000">
            <a:off x="5552781" y="5414089"/>
            <a:ext cx="353327" cy="30284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6" name="Picture 115"/>
          <p:cNvPicPr>
            <a:picLocks noChangeAspect="1"/>
          </p:cNvPicPr>
          <p:nvPr/>
        </p:nvPicPr>
        <p:blipFill>
          <a:blip r:embed="rId8"/>
          <a:stretch>
            <a:fillRect/>
          </a:stretch>
        </p:blipFill>
        <p:spPr>
          <a:xfrm>
            <a:off x="5117371" y="5742177"/>
            <a:ext cx="1218991" cy="1236770"/>
          </a:xfrm>
          <a:prstGeom prst="rect">
            <a:avLst/>
          </a:prstGeom>
        </p:spPr>
      </p:pic>
      <p:sp>
        <p:nvSpPr>
          <p:cNvPr id="9" name="TextBox 8"/>
          <p:cNvSpPr txBox="1"/>
          <p:nvPr/>
        </p:nvSpPr>
        <p:spPr>
          <a:xfrm>
            <a:off x="4975312" y="3465759"/>
            <a:ext cx="2098179" cy="369332"/>
          </a:xfrm>
          <a:prstGeom prst="rect">
            <a:avLst/>
          </a:prstGeom>
          <a:noFill/>
        </p:spPr>
        <p:txBody>
          <a:bodyPr wrap="square" rtlCol="0">
            <a:spAutoFit/>
          </a:bodyPr>
          <a:lstStyle/>
          <a:p>
            <a:r>
              <a:rPr lang="en-US" smtClean="0"/>
              <a:t>max-pooling</a:t>
            </a:r>
            <a:endParaRPr lang="fi-FI"/>
          </a:p>
        </p:txBody>
      </p:sp>
      <p:grpSp>
        <p:nvGrpSpPr>
          <p:cNvPr id="2" name="Group 1"/>
          <p:cNvGrpSpPr/>
          <p:nvPr/>
        </p:nvGrpSpPr>
        <p:grpSpPr>
          <a:xfrm>
            <a:off x="2059653" y="2056776"/>
            <a:ext cx="1009205" cy="1027553"/>
            <a:chOff x="265625" y="2059556"/>
            <a:chExt cx="1009205" cy="1027553"/>
          </a:xfrm>
        </p:grpSpPr>
        <p:sp>
          <p:nvSpPr>
            <p:cNvPr id="58" name="Rectangle 57"/>
            <p:cNvSpPr/>
            <p:nvPr/>
          </p:nvSpPr>
          <p:spPr>
            <a:xfrm>
              <a:off x="266358" y="2059556"/>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9" name="Rectangle 58"/>
            <p:cNvSpPr/>
            <p:nvPr/>
          </p:nvSpPr>
          <p:spPr>
            <a:xfrm>
              <a:off x="432459" y="2224365"/>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0" name="Rectangle 59"/>
            <p:cNvSpPr/>
            <p:nvPr/>
          </p:nvSpPr>
          <p:spPr>
            <a:xfrm>
              <a:off x="616194" y="2394878"/>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5" name="Rectangle 64"/>
            <p:cNvSpPr/>
            <p:nvPr/>
          </p:nvSpPr>
          <p:spPr>
            <a:xfrm rot="10800000">
              <a:off x="265625" y="2989592"/>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6" name="Rectangle 65"/>
            <p:cNvSpPr/>
            <p:nvPr/>
          </p:nvSpPr>
          <p:spPr>
            <a:xfrm rot="10800000">
              <a:off x="419196" y="2824783"/>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Rectangle 66"/>
            <p:cNvSpPr/>
            <p:nvPr/>
          </p:nvSpPr>
          <p:spPr>
            <a:xfrm rot="10800000">
              <a:off x="602931" y="2654270"/>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62" name="Straight Arrow Connector 61"/>
            <p:cNvCxnSpPr/>
            <p:nvPr/>
          </p:nvCxnSpPr>
          <p:spPr>
            <a:xfrm>
              <a:off x="1223531" y="2201735"/>
              <a:ext cx="0" cy="671806"/>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1029105" y="2391954"/>
              <a:ext cx="0" cy="313403"/>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3663964" y="2071614"/>
            <a:ext cx="1009205" cy="1027553"/>
            <a:chOff x="265625" y="2059556"/>
            <a:chExt cx="1009205" cy="1027553"/>
          </a:xfrm>
        </p:grpSpPr>
        <p:sp>
          <p:nvSpPr>
            <p:cNvPr id="75" name="Rectangle 74"/>
            <p:cNvSpPr/>
            <p:nvPr/>
          </p:nvSpPr>
          <p:spPr>
            <a:xfrm>
              <a:off x="266358" y="2059556"/>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6" name="Rectangle 75"/>
            <p:cNvSpPr/>
            <p:nvPr/>
          </p:nvSpPr>
          <p:spPr>
            <a:xfrm>
              <a:off x="432459" y="2224365"/>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5" name="Rectangle 84"/>
            <p:cNvSpPr/>
            <p:nvPr/>
          </p:nvSpPr>
          <p:spPr>
            <a:xfrm>
              <a:off x="616194" y="2394878"/>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5" name="Rectangle 94"/>
            <p:cNvSpPr/>
            <p:nvPr/>
          </p:nvSpPr>
          <p:spPr>
            <a:xfrm rot="10800000">
              <a:off x="265625" y="2989592"/>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0" name="Rectangle 99"/>
            <p:cNvSpPr/>
            <p:nvPr/>
          </p:nvSpPr>
          <p:spPr>
            <a:xfrm rot="10800000">
              <a:off x="419196" y="2824783"/>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1" name="Rectangle 100"/>
            <p:cNvSpPr/>
            <p:nvPr/>
          </p:nvSpPr>
          <p:spPr>
            <a:xfrm rot="10800000">
              <a:off x="602931" y="2654270"/>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02" name="Straight Arrow Connector 101"/>
            <p:cNvCxnSpPr/>
            <p:nvPr/>
          </p:nvCxnSpPr>
          <p:spPr>
            <a:xfrm>
              <a:off x="1223531" y="2201735"/>
              <a:ext cx="0" cy="671806"/>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1029105" y="2391954"/>
              <a:ext cx="0" cy="313403"/>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a:off x="5242624" y="2076304"/>
            <a:ext cx="1009205" cy="1027553"/>
            <a:chOff x="265625" y="2059556"/>
            <a:chExt cx="1009205" cy="1027553"/>
          </a:xfrm>
        </p:grpSpPr>
        <p:sp>
          <p:nvSpPr>
            <p:cNvPr id="105" name="Rectangle 104"/>
            <p:cNvSpPr/>
            <p:nvPr/>
          </p:nvSpPr>
          <p:spPr>
            <a:xfrm>
              <a:off x="266358" y="2059556"/>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6" name="Rectangle 105"/>
            <p:cNvSpPr/>
            <p:nvPr/>
          </p:nvSpPr>
          <p:spPr>
            <a:xfrm>
              <a:off x="432459" y="2224365"/>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7" name="Rectangle 106"/>
            <p:cNvSpPr/>
            <p:nvPr/>
          </p:nvSpPr>
          <p:spPr>
            <a:xfrm>
              <a:off x="616194" y="2394878"/>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8" name="Rectangle 107"/>
            <p:cNvSpPr/>
            <p:nvPr/>
          </p:nvSpPr>
          <p:spPr>
            <a:xfrm rot="10800000">
              <a:off x="265625" y="2989592"/>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9" name="Rectangle 108"/>
            <p:cNvSpPr/>
            <p:nvPr/>
          </p:nvSpPr>
          <p:spPr>
            <a:xfrm rot="10800000">
              <a:off x="419196" y="2824783"/>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0" name="Rectangle 109"/>
            <p:cNvSpPr/>
            <p:nvPr/>
          </p:nvSpPr>
          <p:spPr>
            <a:xfrm rot="10800000">
              <a:off x="602931" y="2654270"/>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11" name="Straight Arrow Connector 110"/>
            <p:cNvCxnSpPr/>
            <p:nvPr/>
          </p:nvCxnSpPr>
          <p:spPr>
            <a:xfrm>
              <a:off x="1223531" y="2201735"/>
              <a:ext cx="0" cy="671806"/>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1029105" y="2391954"/>
              <a:ext cx="0" cy="313403"/>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6793512" y="2071615"/>
            <a:ext cx="1009205" cy="1027553"/>
            <a:chOff x="265625" y="2059556"/>
            <a:chExt cx="1009205" cy="1027553"/>
          </a:xfrm>
        </p:grpSpPr>
        <p:sp>
          <p:nvSpPr>
            <p:cNvPr id="114" name="Rectangle 113"/>
            <p:cNvSpPr/>
            <p:nvPr/>
          </p:nvSpPr>
          <p:spPr>
            <a:xfrm>
              <a:off x="266358" y="2059556"/>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5" name="Rectangle 114"/>
            <p:cNvSpPr/>
            <p:nvPr/>
          </p:nvSpPr>
          <p:spPr>
            <a:xfrm>
              <a:off x="432459" y="2224365"/>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7" name="Rectangle 116"/>
            <p:cNvSpPr/>
            <p:nvPr/>
          </p:nvSpPr>
          <p:spPr>
            <a:xfrm>
              <a:off x="616194" y="2394878"/>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8" name="Rectangle 117"/>
            <p:cNvSpPr/>
            <p:nvPr/>
          </p:nvSpPr>
          <p:spPr>
            <a:xfrm rot="10800000">
              <a:off x="265625" y="2989592"/>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9" name="Rectangle 118"/>
            <p:cNvSpPr/>
            <p:nvPr/>
          </p:nvSpPr>
          <p:spPr>
            <a:xfrm rot="10800000">
              <a:off x="419196" y="2824783"/>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0" name="Rectangle 119"/>
            <p:cNvSpPr/>
            <p:nvPr/>
          </p:nvSpPr>
          <p:spPr>
            <a:xfrm rot="10800000">
              <a:off x="602931" y="2654270"/>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21" name="Straight Arrow Connector 120"/>
            <p:cNvCxnSpPr/>
            <p:nvPr/>
          </p:nvCxnSpPr>
          <p:spPr>
            <a:xfrm>
              <a:off x="1223531" y="2201735"/>
              <a:ext cx="0" cy="671806"/>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1029105" y="2391954"/>
              <a:ext cx="0" cy="313403"/>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a:off x="8402414" y="2065288"/>
            <a:ext cx="1009205" cy="1027553"/>
            <a:chOff x="265625" y="2059556"/>
            <a:chExt cx="1009205" cy="1027553"/>
          </a:xfrm>
        </p:grpSpPr>
        <p:sp>
          <p:nvSpPr>
            <p:cNvPr id="124" name="Rectangle 123"/>
            <p:cNvSpPr/>
            <p:nvPr/>
          </p:nvSpPr>
          <p:spPr>
            <a:xfrm>
              <a:off x="266358" y="2059556"/>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5" name="Rectangle 124"/>
            <p:cNvSpPr/>
            <p:nvPr/>
          </p:nvSpPr>
          <p:spPr>
            <a:xfrm>
              <a:off x="432459" y="2224365"/>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6" name="Rectangle 125"/>
            <p:cNvSpPr/>
            <p:nvPr/>
          </p:nvSpPr>
          <p:spPr>
            <a:xfrm>
              <a:off x="616194" y="2394878"/>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7" name="Rectangle 126"/>
            <p:cNvSpPr/>
            <p:nvPr/>
          </p:nvSpPr>
          <p:spPr>
            <a:xfrm rot="10800000">
              <a:off x="265625" y="2989592"/>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8" name="Rectangle 127"/>
            <p:cNvSpPr/>
            <p:nvPr/>
          </p:nvSpPr>
          <p:spPr>
            <a:xfrm rot="10800000">
              <a:off x="419196" y="2824783"/>
              <a:ext cx="68880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9" name="Rectangle 128"/>
            <p:cNvSpPr/>
            <p:nvPr/>
          </p:nvSpPr>
          <p:spPr>
            <a:xfrm rot="10800000">
              <a:off x="602931" y="2654270"/>
              <a:ext cx="321330"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30" name="Straight Arrow Connector 129"/>
            <p:cNvCxnSpPr/>
            <p:nvPr/>
          </p:nvCxnSpPr>
          <p:spPr>
            <a:xfrm>
              <a:off x="1223531" y="2201735"/>
              <a:ext cx="0" cy="671806"/>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1029105" y="2391954"/>
              <a:ext cx="0" cy="313403"/>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5225109" y="4629223"/>
            <a:ext cx="1008472" cy="284319"/>
            <a:chOff x="266358" y="2059556"/>
            <a:chExt cx="1008472" cy="284319"/>
          </a:xfrm>
        </p:grpSpPr>
        <p:sp>
          <p:nvSpPr>
            <p:cNvPr id="133" name="Rectangle 132"/>
            <p:cNvSpPr/>
            <p:nvPr/>
          </p:nvSpPr>
          <p:spPr>
            <a:xfrm>
              <a:off x="266358" y="2059556"/>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6" name="Rectangle 135"/>
            <p:cNvSpPr/>
            <p:nvPr/>
          </p:nvSpPr>
          <p:spPr>
            <a:xfrm rot="10800000">
              <a:off x="266358" y="2246358"/>
              <a:ext cx="1008472" cy="975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41" name="Rectangle 140"/>
          <p:cNvSpPr/>
          <p:nvPr/>
        </p:nvSpPr>
        <p:spPr>
          <a:xfrm>
            <a:off x="1988045" y="2937730"/>
            <a:ext cx="7538432"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2" name="Rectangle 141"/>
          <p:cNvSpPr/>
          <p:nvPr/>
        </p:nvSpPr>
        <p:spPr>
          <a:xfrm>
            <a:off x="1978377" y="2771375"/>
            <a:ext cx="7538432"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3" name="Rectangle 142"/>
          <p:cNvSpPr/>
          <p:nvPr/>
        </p:nvSpPr>
        <p:spPr>
          <a:xfrm>
            <a:off x="2009590" y="2328865"/>
            <a:ext cx="7538432"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4" name="Rectangle 143"/>
          <p:cNvSpPr/>
          <p:nvPr/>
        </p:nvSpPr>
        <p:spPr>
          <a:xfrm>
            <a:off x="1987556" y="2163613"/>
            <a:ext cx="7538432"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3" name="Oval 82"/>
          <p:cNvSpPr/>
          <p:nvPr/>
        </p:nvSpPr>
        <p:spPr>
          <a:xfrm>
            <a:off x="2446670" y="878271"/>
            <a:ext cx="186926" cy="186926"/>
          </a:xfrm>
          <a:prstGeom prst="ellipse">
            <a:avLst/>
          </a:prstGeom>
          <a:solidFill>
            <a:schemeClr val="tx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4" name="Oval 83"/>
          <p:cNvSpPr/>
          <p:nvPr/>
        </p:nvSpPr>
        <p:spPr>
          <a:xfrm>
            <a:off x="4068472" y="888954"/>
            <a:ext cx="186926" cy="186926"/>
          </a:xfrm>
          <a:prstGeom prst="ellipse">
            <a:avLst/>
          </a:prstGeom>
          <a:solidFill>
            <a:schemeClr val="tx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6" name="Oval 85"/>
          <p:cNvSpPr/>
          <p:nvPr/>
        </p:nvSpPr>
        <p:spPr>
          <a:xfrm>
            <a:off x="5633403" y="878271"/>
            <a:ext cx="186926" cy="186926"/>
          </a:xfrm>
          <a:prstGeom prst="ellipse">
            <a:avLst/>
          </a:prstGeom>
          <a:solidFill>
            <a:schemeClr val="tx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7" name="Oval 86"/>
          <p:cNvSpPr/>
          <p:nvPr/>
        </p:nvSpPr>
        <p:spPr>
          <a:xfrm>
            <a:off x="7205018" y="888954"/>
            <a:ext cx="186926" cy="186926"/>
          </a:xfrm>
          <a:prstGeom prst="ellipse">
            <a:avLst/>
          </a:prstGeom>
          <a:solidFill>
            <a:schemeClr val="tx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8" name="Oval 87"/>
          <p:cNvSpPr/>
          <p:nvPr/>
        </p:nvSpPr>
        <p:spPr>
          <a:xfrm>
            <a:off x="8821570" y="851465"/>
            <a:ext cx="186926" cy="186926"/>
          </a:xfrm>
          <a:prstGeom prst="ellipse">
            <a:avLst/>
          </a:prstGeom>
          <a:solidFill>
            <a:schemeClr val="tx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9" name="Oval 88"/>
          <p:cNvSpPr/>
          <p:nvPr/>
        </p:nvSpPr>
        <p:spPr>
          <a:xfrm>
            <a:off x="5661845" y="3923858"/>
            <a:ext cx="186926" cy="186926"/>
          </a:xfrm>
          <a:prstGeom prst="ellipse">
            <a:avLst/>
          </a:prstGeom>
          <a:solidFill>
            <a:schemeClr val="tx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93163750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75E-6 2.96296E-6 L 0.00351 0.17315 " pathEditMode="relative" rAng="0" ptsTypes="AA">
                                      <p:cBhvr>
                                        <p:cTn id="6" dur="2000" fill="hold"/>
                                        <p:tgtEl>
                                          <p:spTgt spid="84"/>
                                        </p:tgtEl>
                                        <p:attrNameLst>
                                          <p:attrName>ppt_x</p:attrName>
                                          <p:attrName>ppt_y</p:attrName>
                                        </p:attrNameLst>
                                      </p:cBhvr>
                                      <p:rCtr x="169" y="8657"/>
                                    </p:animMotion>
                                  </p:childTnLst>
                                </p:cTn>
                              </p:par>
                              <p:par>
                                <p:cTn id="7" presetID="42" presetClass="path" presetSubtype="0" accel="50000" decel="50000" fill="hold" grpId="0" nodeType="withEffect">
                                  <p:stCondLst>
                                    <p:cond delay="0"/>
                                  </p:stCondLst>
                                  <p:childTnLst>
                                    <p:animMotion origin="layout" path="M -1.45833E-6 3.33333E-6 L 0.00352 0.17314 " pathEditMode="relative" rAng="0" ptsTypes="AA">
                                      <p:cBhvr>
                                        <p:cTn id="8" dur="2000" fill="hold"/>
                                        <p:tgtEl>
                                          <p:spTgt spid="86"/>
                                        </p:tgtEl>
                                        <p:attrNameLst>
                                          <p:attrName>ppt_x</p:attrName>
                                          <p:attrName>ppt_y</p:attrName>
                                        </p:attrNameLst>
                                      </p:cBhvr>
                                      <p:rCtr x="169" y="8657"/>
                                    </p:animMotion>
                                  </p:childTnLst>
                                </p:cTn>
                              </p:par>
                              <p:par>
                                <p:cTn id="9" presetID="42" presetClass="path" presetSubtype="0" accel="50000" decel="50000" fill="hold" grpId="0" nodeType="withEffect">
                                  <p:stCondLst>
                                    <p:cond delay="0"/>
                                  </p:stCondLst>
                                  <p:childTnLst>
                                    <p:animMotion origin="layout" path="M 2.29167E-6 2.96296E-6 L 0.00351 0.17315 " pathEditMode="relative" rAng="0" ptsTypes="AA">
                                      <p:cBhvr>
                                        <p:cTn id="10" dur="2000" fill="hold"/>
                                        <p:tgtEl>
                                          <p:spTgt spid="87"/>
                                        </p:tgtEl>
                                        <p:attrNameLst>
                                          <p:attrName>ppt_x</p:attrName>
                                          <p:attrName>ppt_y</p:attrName>
                                        </p:attrNameLst>
                                      </p:cBhvr>
                                      <p:rCtr x="169" y="8657"/>
                                    </p:animMotion>
                                  </p:childTnLst>
                                </p:cTn>
                              </p:par>
                              <p:par>
                                <p:cTn id="11" presetID="42" presetClass="path" presetSubtype="0" accel="50000" decel="50000" fill="hold" grpId="0" nodeType="withEffect">
                                  <p:stCondLst>
                                    <p:cond delay="0"/>
                                  </p:stCondLst>
                                  <p:childTnLst>
                                    <p:animMotion origin="layout" path="M 1.11022E-16 -1.48148E-6 L 0.00352 0.17315 " pathEditMode="relative" rAng="0" ptsTypes="AA">
                                      <p:cBhvr>
                                        <p:cTn id="12" dur="2000" fill="hold"/>
                                        <p:tgtEl>
                                          <p:spTgt spid="88"/>
                                        </p:tgtEl>
                                        <p:attrNameLst>
                                          <p:attrName>ppt_x</p:attrName>
                                          <p:attrName>ppt_y</p:attrName>
                                        </p:attrNameLst>
                                      </p:cBhvr>
                                      <p:rCtr x="169" y="8657"/>
                                    </p:animMotion>
                                  </p:childTnLst>
                                </p:cTn>
                              </p:par>
                              <p:par>
                                <p:cTn id="13" presetID="42" presetClass="path" presetSubtype="0" accel="50000" decel="50000" fill="hold" grpId="0" nodeType="withEffect">
                                  <p:stCondLst>
                                    <p:cond delay="0"/>
                                  </p:stCondLst>
                                  <p:childTnLst>
                                    <p:animMotion origin="layout" path="M -3.33333E-6 3.33333E-6 L 0.00352 0.17314 " pathEditMode="relative" rAng="0" ptsTypes="AA">
                                      <p:cBhvr>
                                        <p:cTn id="14" dur="2000" fill="hold"/>
                                        <p:tgtEl>
                                          <p:spTgt spid="83"/>
                                        </p:tgtEl>
                                        <p:attrNameLst>
                                          <p:attrName>ppt_x</p:attrName>
                                          <p:attrName>ppt_y</p:attrName>
                                        </p:attrNameLst>
                                      </p:cBhvr>
                                      <p:rCtr x="169" y="8657"/>
                                    </p:animMotion>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0" nodeType="clickEffect">
                                  <p:stCondLst>
                                    <p:cond delay="0"/>
                                  </p:stCondLst>
                                  <p:childTnLst>
                                    <p:animClr clrSpc="rgb" dir="cw">
                                      <p:cBhvr override="childStyle">
                                        <p:cTn id="18" dur="250" autoRev="1" fill="remove"/>
                                        <p:tgtEl>
                                          <p:spTgt spid="144"/>
                                        </p:tgtEl>
                                        <p:attrNameLst>
                                          <p:attrName>style.color</p:attrName>
                                        </p:attrNameLst>
                                      </p:cBhvr>
                                      <p:to>
                                        <a:srgbClr val="FFFFFF"/>
                                      </p:to>
                                    </p:animClr>
                                    <p:animClr clrSpc="rgb" dir="cw">
                                      <p:cBhvr>
                                        <p:cTn id="19" dur="250" autoRev="1" fill="remove"/>
                                        <p:tgtEl>
                                          <p:spTgt spid="144"/>
                                        </p:tgtEl>
                                        <p:attrNameLst>
                                          <p:attrName>fillcolor</p:attrName>
                                        </p:attrNameLst>
                                      </p:cBhvr>
                                      <p:to>
                                        <a:srgbClr val="FFFFFF"/>
                                      </p:to>
                                    </p:animClr>
                                    <p:set>
                                      <p:cBhvr>
                                        <p:cTn id="20" dur="250" autoRev="1" fill="remove"/>
                                        <p:tgtEl>
                                          <p:spTgt spid="144"/>
                                        </p:tgtEl>
                                        <p:attrNameLst>
                                          <p:attrName>fill.type</p:attrName>
                                        </p:attrNameLst>
                                      </p:cBhvr>
                                      <p:to>
                                        <p:strVal val="solid"/>
                                      </p:to>
                                    </p:set>
                                    <p:set>
                                      <p:cBhvr>
                                        <p:cTn id="21" dur="250" autoRev="1" fill="remove"/>
                                        <p:tgtEl>
                                          <p:spTgt spid="144"/>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0.00351 0.17315 L 0.00494 0.38981 " pathEditMode="relative" rAng="0" ptsTypes="AA">
                                      <p:cBhvr>
                                        <p:cTn id="25" dur="3000" fill="hold"/>
                                        <p:tgtEl>
                                          <p:spTgt spid="84"/>
                                        </p:tgtEl>
                                        <p:attrNameLst>
                                          <p:attrName>ppt_x</p:attrName>
                                          <p:attrName>ppt_y</p:attrName>
                                        </p:attrNameLst>
                                      </p:cBhvr>
                                      <p:rCtr x="65" y="10833"/>
                                    </p:animMotion>
                                  </p:childTnLst>
                                </p:cTn>
                              </p:par>
                              <p:par>
                                <p:cTn id="26" presetID="42" presetClass="path" presetSubtype="0" accel="50000" decel="50000" fill="hold" grpId="1" nodeType="withEffect">
                                  <p:stCondLst>
                                    <p:cond delay="0"/>
                                  </p:stCondLst>
                                  <p:childTnLst>
                                    <p:animMotion origin="layout" path="M 0.00352 0.17314 L 0.00495 0.38981 " pathEditMode="relative" rAng="0" ptsTypes="AA">
                                      <p:cBhvr>
                                        <p:cTn id="27" dur="3000" fill="hold"/>
                                        <p:tgtEl>
                                          <p:spTgt spid="86"/>
                                        </p:tgtEl>
                                        <p:attrNameLst>
                                          <p:attrName>ppt_x</p:attrName>
                                          <p:attrName>ppt_y</p:attrName>
                                        </p:attrNameLst>
                                      </p:cBhvr>
                                      <p:rCtr x="65" y="10833"/>
                                    </p:animMotion>
                                  </p:childTnLst>
                                </p:cTn>
                              </p:par>
                              <p:par>
                                <p:cTn id="28" presetID="42" presetClass="path" presetSubtype="0" accel="50000" decel="50000" fill="hold" grpId="1" nodeType="withEffect">
                                  <p:stCondLst>
                                    <p:cond delay="0"/>
                                  </p:stCondLst>
                                  <p:childTnLst>
                                    <p:animMotion origin="layout" path="M 0.00351 0.17315 L 0.00495 0.38981 " pathEditMode="relative" rAng="0" ptsTypes="AA">
                                      <p:cBhvr>
                                        <p:cTn id="29" dur="3000" fill="hold"/>
                                        <p:tgtEl>
                                          <p:spTgt spid="87"/>
                                        </p:tgtEl>
                                        <p:attrNameLst>
                                          <p:attrName>ppt_x</p:attrName>
                                          <p:attrName>ppt_y</p:attrName>
                                        </p:attrNameLst>
                                      </p:cBhvr>
                                      <p:rCtr x="65" y="10833"/>
                                    </p:animMotion>
                                  </p:childTnLst>
                                </p:cTn>
                              </p:par>
                              <p:par>
                                <p:cTn id="30" presetID="42" presetClass="path" presetSubtype="0" accel="50000" decel="50000" fill="hold" grpId="1" nodeType="withEffect">
                                  <p:stCondLst>
                                    <p:cond delay="0"/>
                                  </p:stCondLst>
                                  <p:childTnLst>
                                    <p:animMotion origin="layout" path="M 0.00352 0.17315 L 0.00495 0.38982 " pathEditMode="relative" rAng="0" ptsTypes="AA">
                                      <p:cBhvr>
                                        <p:cTn id="31" dur="3000" fill="hold"/>
                                        <p:tgtEl>
                                          <p:spTgt spid="88"/>
                                        </p:tgtEl>
                                        <p:attrNameLst>
                                          <p:attrName>ppt_x</p:attrName>
                                          <p:attrName>ppt_y</p:attrName>
                                        </p:attrNameLst>
                                      </p:cBhvr>
                                      <p:rCtr x="65" y="10833"/>
                                    </p:animMotion>
                                  </p:childTnLst>
                                </p:cTn>
                              </p:par>
                              <p:par>
                                <p:cTn id="32" presetID="42" presetClass="path" presetSubtype="0" accel="50000" decel="50000" fill="hold" grpId="1" nodeType="withEffect">
                                  <p:stCondLst>
                                    <p:cond delay="0"/>
                                  </p:stCondLst>
                                  <p:childTnLst>
                                    <p:animMotion origin="layout" path="M 0.00352 0.17314 L 0.00495 0.38981 " pathEditMode="relative" rAng="0" ptsTypes="AA">
                                      <p:cBhvr>
                                        <p:cTn id="33" dur="3000" fill="hold"/>
                                        <p:tgtEl>
                                          <p:spTgt spid="83"/>
                                        </p:tgtEl>
                                        <p:attrNameLst>
                                          <p:attrName>ppt_x</p:attrName>
                                          <p:attrName>ppt_y</p:attrName>
                                        </p:attrNameLst>
                                      </p:cBhvr>
                                      <p:rCtr x="65" y="10833"/>
                                    </p:animMotion>
                                  </p:childTnLst>
                                </p:cTn>
                              </p:par>
                              <p:par>
                                <p:cTn id="34" presetID="27" presetClass="emph" presetSubtype="0" fill="remove" grpId="0" nodeType="withEffect">
                                  <p:stCondLst>
                                    <p:cond delay="500"/>
                                  </p:stCondLst>
                                  <p:childTnLst>
                                    <p:animClr clrSpc="rgb" dir="cw">
                                      <p:cBhvr override="childStyle">
                                        <p:cTn id="35" dur="250" autoRev="1" fill="remove"/>
                                        <p:tgtEl>
                                          <p:spTgt spid="143"/>
                                        </p:tgtEl>
                                        <p:attrNameLst>
                                          <p:attrName>style.color</p:attrName>
                                        </p:attrNameLst>
                                      </p:cBhvr>
                                      <p:to>
                                        <a:srgbClr val="FFFFFF"/>
                                      </p:to>
                                    </p:animClr>
                                    <p:animClr clrSpc="rgb" dir="cw">
                                      <p:cBhvr>
                                        <p:cTn id="36" dur="250" autoRev="1" fill="remove"/>
                                        <p:tgtEl>
                                          <p:spTgt spid="143"/>
                                        </p:tgtEl>
                                        <p:attrNameLst>
                                          <p:attrName>fillcolor</p:attrName>
                                        </p:attrNameLst>
                                      </p:cBhvr>
                                      <p:to>
                                        <a:srgbClr val="FFFFFF"/>
                                      </p:to>
                                    </p:animClr>
                                    <p:set>
                                      <p:cBhvr>
                                        <p:cTn id="37" dur="250" autoRev="1" fill="remove"/>
                                        <p:tgtEl>
                                          <p:spTgt spid="143"/>
                                        </p:tgtEl>
                                        <p:attrNameLst>
                                          <p:attrName>fill.type</p:attrName>
                                        </p:attrNameLst>
                                      </p:cBhvr>
                                      <p:to>
                                        <p:strVal val="solid"/>
                                      </p:to>
                                    </p:set>
                                    <p:set>
                                      <p:cBhvr>
                                        <p:cTn id="38" dur="250" autoRev="1" fill="remove"/>
                                        <p:tgtEl>
                                          <p:spTgt spid="143"/>
                                        </p:tgtEl>
                                        <p:attrNameLst>
                                          <p:attrName>fill.on</p:attrName>
                                        </p:attrNameLst>
                                      </p:cBhvr>
                                      <p:to>
                                        <p:strVal val="true"/>
                                      </p:to>
                                    </p:set>
                                  </p:childTnLst>
                                </p:cTn>
                              </p:par>
                              <p:par>
                                <p:cTn id="39" presetID="27" presetClass="emph" presetSubtype="0" fill="remove" grpId="0" nodeType="withEffect">
                                  <p:stCondLst>
                                    <p:cond delay="1000"/>
                                  </p:stCondLst>
                                  <p:childTnLst>
                                    <p:animClr clrSpc="rgb" dir="cw">
                                      <p:cBhvr override="childStyle">
                                        <p:cTn id="40" dur="250" autoRev="1" fill="remove"/>
                                        <p:tgtEl>
                                          <p:spTgt spid="142"/>
                                        </p:tgtEl>
                                        <p:attrNameLst>
                                          <p:attrName>style.color</p:attrName>
                                        </p:attrNameLst>
                                      </p:cBhvr>
                                      <p:to>
                                        <a:srgbClr val="FFFFFF"/>
                                      </p:to>
                                    </p:animClr>
                                    <p:animClr clrSpc="rgb" dir="cw">
                                      <p:cBhvr>
                                        <p:cTn id="41" dur="250" autoRev="1" fill="remove"/>
                                        <p:tgtEl>
                                          <p:spTgt spid="142"/>
                                        </p:tgtEl>
                                        <p:attrNameLst>
                                          <p:attrName>fillcolor</p:attrName>
                                        </p:attrNameLst>
                                      </p:cBhvr>
                                      <p:to>
                                        <a:srgbClr val="FFFFFF"/>
                                      </p:to>
                                    </p:animClr>
                                    <p:set>
                                      <p:cBhvr>
                                        <p:cTn id="42" dur="250" autoRev="1" fill="remove"/>
                                        <p:tgtEl>
                                          <p:spTgt spid="142"/>
                                        </p:tgtEl>
                                        <p:attrNameLst>
                                          <p:attrName>fill.type</p:attrName>
                                        </p:attrNameLst>
                                      </p:cBhvr>
                                      <p:to>
                                        <p:strVal val="solid"/>
                                      </p:to>
                                    </p:set>
                                    <p:set>
                                      <p:cBhvr>
                                        <p:cTn id="43" dur="250" autoRev="1" fill="remove"/>
                                        <p:tgtEl>
                                          <p:spTgt spid="142"/>
                                        </p:tgtEl>
                                        <p:attrNameLst>
                                          <p:attrName>fill.on</p:attrName>
                                        </p:attrNameLst>
                                      </p:cBhvr>
                                      <p:to>
                                        <p:strVal val="true"/>
                                      </p:to>
                                    </p:set>
                                  </p:childTnLst>
                                </p:cTn>
                              </p:par>
                              <p:par>
                                <p:cTn id="44" presetID="27" presetClass="emph" presetSubtype="0" fill="remove" grpId="0" nodeType="withEffect">
                                  <p:stCondLst>
                                    <p:cond delay="1500"/>
                                  </p:stCondLst>
                                  <p:childTnLst>
                                    <p:animClr clrSpc="rgb" dir="cw">
                                      <p:cBhvr override="childStyle">
                                        <p:cTn id="45" dur="250" autoRev="1" fill="remove"/>
                                        <p:tgtEl>
                                          <p:spTgt spid="141"/>
                                        </p:tgtEl>
                                        <p:attrNameLst>
                                          <p:attrName>style.color</p:attrName>
                                        </p:attrNameLst>
                                      </p:cBhvr>
                                      <p:to>
                                        <a:srgbClr val="FFFFFF"/>
                                      </p:to>
                                    </p:animClr>
                                    <p:animClr clrSpc="rgb" dir="cw">
                                      <p:cBhvr>
                                        <p:cTn id="46" dur="250" autoRev="1" fill="remove"/>
                                        <p:tgtEl>
                                          <p:spTgt spid="141"/>
                                        </p:tgtEl>
                                        <p:attrNameLst>
                                          <p:attrName>fillcolor</p:attrName>
                                        </p:attrNameLst>
                                      </p:cBhvr>
                                      <p:to>
                                        <a:srgbClr val="FFFFFF"/>
                                      </p:to>
                                    </p:animClr>
                                    <p:set>
                                      <p:cBhvr>
                                        <p:cTn id="47" dur="250" autoRev="1" fill="remove"/>
                                        <p:tgtEl>
                                          <p:spTgt spid="141"/>
                                        </p:tgtEl>
                                        <p:attrNameLst>
                                          <p:attrName>fill.type</p:attrName>
                                        </p:attrNameLst>
                                      </p:cBhvr>
                                      <p:to>
                                        <p:strVal val="solid"/>
                                      </p:to>
                                    </p:set>
                                    <p:set>
                                      <p:cBhvr>
                                        <p:cTn id="48" dur="250" autoRev="1" fill="remove"/>
                                        <p:tgtEl>
                                          <p:spTgt spid="141"/>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53" presetClass="exit" presetSubtype="544" fill="hold" grpId="3" nodeType="clickEffect">
                                  <p:stCondLst>
                                    <p:cond delay="0"/>
                                  </p:stCondLst>
                                  <p:childTnLst>
                                    <p:anim calcmode="lin" valueType="num">
                                      <p:cBhvr>
                                        <p:cTn id="52" dur="500"/>
                                        <p:tgtEl>
                                          <p:spTgt spid="83"/>
                                        </p:tgtEl>
                                        <p:attrNameLst>
                                          <p:attrName>ppt_w</p:attrName>
                                        </p:attrNameLst>
                                      </p:cBhvr>
                                      <p:tavLst>
                                        <p:tav tm="0">
                                          <p:val>
                                            <p:strVal val="ppt_w"/>
                                          </p:val>
                                        </p:tav>
                                        <p:tav tm="100000">
                                          <p:val>
                                            <p:fltVal val="0"/>
                                          </p:val>
                                        </p:tav>
                                      </p:tavLst>
                                    </p:anim>
                                    <p:anim calcmode="lin" valueType="num">
                                      <p:cBhvr>
                                        <p:cTn id="53" dur="500"/>
                                        <p:tgtEl>
                                          <p:spTgt spid="83"/>
                                        </p:tgtEl>
                                        <p:attrNameLst>
                                          <p:attrName>ppt_h</p:attrName>
                                        </p:attrNameLst>
                                      </p:cBhvr>
                                      <p:tavLst>
                                        <p:tav tm="0">
                                          <p:val>
                                            <p:strVal val="ppt_h"/>
                                          </p:val>
                                        </p:tav>
                                        <p:tav tm="100000">
                                          <p:val>
                                            <p:fltVal val="0"/>
                                          </p:val>
                                        </p:tav>
                                      </p:tavLst>
                                    </p:anim>
                                    <p:animEffect transition="out" filter="fade">
                                      <p:cBhvr>
                                        <p:cTn id="54" dur="500"/>
                                        <p:tgtEl>
                                          <p:spTgt spid="83"/>
                                        </p:tgtEl>
                                      </p:cBhvr>
                                    </p:animEffect>
                                    <p:anim calcmode="lin" valueType="num">
                                      <p:cBhvr>
                                        <p:cTn id="55" dur="500"/>
                                        <p:tgtEl>
                                          <p:spTgt spid="83"/>
                                        </p:tgtEl>
                                        <p:attrNameLst>
                                          <p:attrName>ppt_x</p:attrName>
                                        </p:attrNameLst>
                                      </p:cBhvr>
                                      <p:tavLst>
                                        <p:tav tm="0">
                                          <p:val>
                                            <p:strVal val="ppt_x"/>
                                          </p:val>
                                        </p:tav>
                                        <p:tav tm="100000">
                                          <p:val>
                                            <p:fltVal val="0.5"/>
                                          </p:val>
                                        </p:tav>
                                      </p:tavLst>
                                    </p:anim>
                                    <p:anim calcmode="lin" valueType="num">
                                      <p:cBhvr>
                                        <p:cTn id="56" dur="500"/>
                                        <p:tgtEl>
                                          <p:spTgt spid="83"/>
                                        </p:tgtEl>
                                        <p:attrNameLst>
                                          <p:attrName>ppt_y</p:attrName>
                                        </p:attrNameLst>
                                      </p:cBhvr>
                                      <p:tavLst>
                                        <p:tav tm="0">
                                          <p:val>
                                            <p:strVal val="ppt_y"/>
                                          </p:val>
                                        </p:tav>
                                        <p:tav tm="100000">
                                          <p:val>
                                            <p:fltVal val="0.5"/>
                                          </p:val>
                                        </p:tav>
                                      </p:tavLst>
                                    </p:anim>
                                    <p:set>
                                      <p:cBhvr>
                                        <p:cTn id="57" dur="1" fill="hold">
                                          <p:stCondLst>
                                            <p:cond delay="499"/>
                                          </p:stCondLst>
                                        </p:cTn>
                                        <p:tgtEl>
                                          <p:spTgt spid="83"/>
                                        </p:tgtEl>
                                        <p:attrNameLst>
                                          <p:attrName>style.visibility</p:attrName>
                                        </p:attrNameLst>
                                      </p:cBhvr>
                                      <p:to>
                                        <p:strVal val="hidden"/>
                                      </p:to>
                                    </p:set>
                                  </p:childTnLst>
                                </p:cTn>
                              </p:par>
                              <p:par>
                                <p:cTn id="58" presetID="53" presetClass="exit" presetSubtype="544" fill="hold" grpId="3" nodeType="withEffect">
                                  <p:stCondLst>
                                    <p:cond delay="0"/>
                                  </p:stCondLst>
                                  <p:childTnLst>
                                    <p:anim calcmode="lin" valueType="num">
                                      <p:cBhvr>
                                        <p:cTn id="59" dur="500"/>
                                        <p:tgtEl>
                                          <p:spTgt spid="84"/>
                                        </p:tgtEl>
                                        <p:attrNameLst>
                                          <p:attrName>ppt_w</p:attrName>
                                        </p:attrNameLst>
                                      </p:cBhvr>
                                      <p:tavLst>
                                        <p:tav tm="0">
                                          <p:val>
                                            <p:strVal val="ppt_w"/>
                                          </p:val>
                                        </p:tav>
                                        <p:tav tm="100000">
                                          <p:val>
                                            <p:fltVal val="0"/>
                                          </p:val>
                                        </p:tav>
                                      </p:tavLst>
                                    </p:anim>
                                    <p:anim calcmode="lin" valueType="num">
                                      <p:cBhvr>
                                        <p:cTn id="60" dur="500"/>
                                        <p:tgtEl>
                                          <p:spTgt spid="84"/>
                                        </p:tgtEl>
                                        <p:attrNameLst>
                                          <p:attrName>ppt_h</p:attrName>
                                        </p:attrNameLst>
                                      </p:cBhvr>
                                      <p:tavLst>
                                        <p:tav tm="0">
                                          <p:val>
                                            <p:strVal val="ppt_h"/>
                                          </p:val>
                                        </p:tav>
                                        <p:tav tm="100000">
                                          <p:val>
                                            <p:fltVal val="0"/>
                                          </p:val>
                                        </p:tav>
                                      </p:tavLst>
                                    </p:anim>
                                    <p:animEffect transition="out" filter="fade">
                                      <p:cBhvr>
                                        <p:cTn id="61" dur="500"/>
                                        <p:tgtEl>
                                          <p:spTgt spid="84"/>
                                        </p:tgtEl>
                                      </p:cBhvr>
                                    </p:animEffect>
                                    <p:anim calcmode="lin" valueType="num">
                                      <p:cBhvr>
                                        <p:cTn id="62" dur="500"/>
                                        <p:tgtEl>
                                          <p:spTgt spid="84"/>
                                        </p:tgtEl>
                                        <p:attrNameLst>
                                          <p:attrName>ppt_x</p:attrName>
                                        </p:attrNameLst>
                                      </p:cBhvr>
                                      <p:tavLst>
                                        <p:tav tm="0">
                                          <p:val>
                                            <p:strVal val="ppt_x"/>
                                          </p:val>
                                        </p:tav>
                                        <p:tav tm="100000">
                                          <p:val>
                                            <p:fltVal val="0.5"/>
                                          </p:val>
                                        </p:tav>
                                      </p:tavLst>
                                    </p:anim>
                                    <p:anim calcmode="lin" valueType="num">
                                      <p:cBhvr>
                                        <p:cTn id="63" dur="500"/>
                                        <p:tgtEl>
                                          <p:spTgt spid="84"/>
                                        </p:tgtEl>
                                        <p:attrNameLst>
                                          <p:attrName>ppt_y</p:attrName>
                                        </p:attrNameLst>
                                      </p:cBhvr>
                                      <p:tavLst>
                                        <p:tav tm="0">
                                          <p:val>
                                            <p:strVal val="ppt_y"/>
                                          </p:val>
                                        </p:tav>
                                        <p:tav tm="100000">
                                          <p:val>
                                            <p:fltVal val="0.5"/>
                                          </p:val>
                                        </p:tav>
                                      </p:tavLst>
                                    </p:anim>
                                    <p:set>
                                      <p:cBhvr>
                                        <p:cTn id="64" dur="1" fill="hold">
                                          <p:stCondLst>
                                            <p:cond delay="499"/>
                                          </p:stCondLst>
                                        </p:cTn>
                                        <p:tgtEl>
                                          <p:spTgt spid="84"/>
                                        </p:tgtEl>
                                        <p:attrNameLst>
                                          <p:attrName>style.visibility</p:attrName>
                                        </p:attrNameLst>
                                      </p:cBhvr>
                                      <p:to>
                                        <p:strVal val="hidden"/>
                                      </p:to>
                                    </p:set>
                                  </p:childTnLst>
                                </p:cTn>
                              </p:par>
                              <p:par>
                                <p:cTn id="65" presetID="53" presetClass="exit" presetSubtype="544" fill="hold" grpId="3" nodeType="withEffect">
                                  <p:stCondLst>
                                    <p:cond delay="0"/>
                                  </p:stCondLst>
                                  <p:childTnLst>
                                    <p:anim calcmode="lin" valueType="num">
                                      <p:cBhvr>
                                        <p:cTn id="66" dur="500"/>
                                        <p:tgtEl>
                                          <p:spTgt spid="86"/>
                                        </p:tgtEl>
                                        <p:attrNameLst>
                                          <p:attrName>ppt_w</p:attrName>
                                        </p:attrNameLst>
                                      </p:cBhvr>
                                      <p:tavLst>
                                        <p:tav tm="0">
                                          <p:val>
                                            <p:strVal val="ppt_w"/>
                                          </p:val>
                                        </p:tav>
                                        <p:tav tm="100000">
                                          <p:val>
                                            <p:fltVal val="0"/>
                                          </p:val>
                                        </p:tav>
                                      </p:tavLst>
                                    </p:anim>
                                    <p:anim calcmode="lin" valueType="num">
                                      <p:cBhvr>
                                        <p:cTn id="67" dur="500"/>
                                        <p:tgtEl>
                                          <p:spTgt spid="86"/>
                                        </p:tgtEl>
                                        <p:attrNameLst>
                                          <p:attrName>ppt_h</p:attrName>
                                        </p:attrNameLst>
                                      </p:cBhvr>
                                      <p:tavLst>
                                        <p:tav tm="0">
                                          <p:val>
                                            <p:strVal val="ppt_h"/>
                                          </p:val>
                                        </p:tav>
                                        <p:tav tm="100000">
                                          <p:val>
                                            <p:fltVal val="0"/>
                                          </p:val>
                                        </p:tav>
                                      </p:tavLst>
                                    </p:anim>
                                    <p:animEffect transition="out" filter="fade">
                                      <p:cBhvr>
                                        <p:cTn id="68" dur="500"/>
                                        <p:tgtEl>
                                          <p:spTgt spid="86"/>
                                        </p:tgtEl>
                                      </p:cBhvr>
                                    </p:animEffect>
                                    <p:anim calcmode="lin" valueType="num">
                                      <p:cBhvr>
                                        <p:cTn id="69" dur="500"/>
                                        <p:tgtEl>
                                          <p:spTgt spid="86"/>
                                        </p:tgtEl>
                                        <p:attrNameLst>
                                          <p:attrName>ppt_x</p:attrName>
                                        </p:attrNameLst>
                                      </p:cBhvr>
                                      <p:tavLst>
                                        <p:tav tm="0">
                                          <p:val>
                                            <p:strVal val="ppt_x"/>
                                          </p:val>
                                        </p:tav>
                                        <p:tav tm="100000">
                                          <p:val>
                                            <p:fltVal val="0.5"/>
                                          </p:val>
                                        </p:tav>
                                      </p:tavLst>
                                    </p:anim>
                                    <p:anim calcmode="lin" valueType="num">
                                      <p:cBhvr>
                                        <p:cTn id="70" dur="500"/>
                                        <p:tgtEl>
                                          <p:spTgt spid="86"/>
                                        </p:tgtEl>
                                        <p:attrNameLst>
                                          <p:attrName>ppt_y</p:attrName>
                                        </p:attrNameLst>
                                      </p:cBhvr>
                                      <p:tavLst>
                                        <p:tav tm="0">
                                          <p:val>
                                            <p:strVal val="ppt_y"/>
                                          </p:val>
                                        </p:tav>
                                        <p:tav tm="100000">
                                          <p:val>
                                            <p:fltVal val="0.5"/>
                                          </p:val>
                                        </p:tav>
                                      </p:tavLst>
                                    </p:anim>
                                    <p:set>
                                      <p:cBhvr>
                                        <p:cTn id="71" dur="1" fill="hold">
                                          <p:stCondLst>
                                            <p:cond delay="499"/>
                                          </p:stCondLst>
                                        </p:cTn>
                                        <p:tgtEl>
                                          <p:spTgt spid="86"/>
                                        </p:tgtEl>
                                        <p:attrNameLst>
                                          <p:attrName>style.visibility</p:attrName>
                                        </p:attrNameLst>
                                      </p:cBhvr>
                                      <p:to>
                                        <p:strVal val="hidden"/>
                                      </p:to>
                                    </p:set>
                                  </p:childTnLst>
                                </p:cTn>
                              </p:par>
                              <p:par>
                                <p:cTn id="72" presetID="53" presetClass="exit" presetSubtype="544" fill="hold" grpId="3" nodeType="withEffect">
                                  <p:stCondLst>
                                    <p:cond delay="0"/>
                                  </p:stCondLst>
                                  <p:childTnLst>
                                    <p:anim calcmode="lin" valueType="num">
                                      <p:cBhvr>
                                        <p:cTn id="73" dur="500"/>
                                        <p:tgtEl>
                                          <p:spTgt spid="87"/>
                                        </p:tgtEl>
                                        <p:attrNameLst>
                                          <p:attrName>ppt_w</p:attrName>
                                        </p:attrNameLst>
                                      </p:cBhvr>
                                      <p:tavLst>
                                        <p:tav tm="0">
                                          <p:val>
                                            <p:strVal val="ppt_w"/>
                                          </p:val>
                                        </p:tav>
                                        <p:tav tm="100000">
                                          <p:val>
                                            <p:fltVal val="0"/>
                                          </p:val>
                                        </p:tav>
                                      </p:tavLst>
                                    </p:anim>
                                    <p:anim calcmode="lin" valueType="num">
                                      <p:cBhvr>
                                        <p:cTn id="74" dur="500"/>
                                        <p:tgtEl>
                                          <p:spTgt spid="87"/>
                                        </p:tgtEl>
                                        <p:attrNameLst>
                                          <p:attrName>ppt_h</p:attrName>
                                        </p:attrNameLst>
                                      </p:cBhvr>
                                      <p:tavLst>
                                        <p:tav tm="0">
                                          <p:val>
                                            <p:strVal val="ppt_h"/>
                                          </p:val>
                                        </p:tav>
                                        <p:tav tm="100000">
                                          <p:val>
                                            <p:fltVal val="0"/>
                                          </p:val>
                                        </p:tav>
                                      </p:tavLst>
                                    </p:anim>
                                    <p:animEffect transition="out" filter="fade">
                                      <p:cBhvr>
                                        <p:cTn id="75" dur="500"/>
                                        <p:tgtEl>
                                          <p:spTgt spid="87"/>
                                        </p:tgtEl>
                                      </p:cBhvr>
                                    </p:animEffect>
                                    <p:anim calcmode="lin" valueType="num">
                                      <p:cBhvr>
                                        <p:cTn id="76" dur="500"/>
                                        <p:tgtEl>
                                          <p:spTgt spid="87"/>
                                        </p:tgtEl>
                                        <p:attrNameLst>
                                          <p:attrName>ppt_x</p:attrName>
                                        </p:attrNameLst>
                                      </p:cBhvr>
                                      <p:tavLst>
                                        <p:tav tm="0">
                                          <p:val>
                                            <p:strVal val="ppt_x"/>
                                          </p:val>
                                        </p:tav>
                                        <p:tav tm="100000">
                                          <p:val>
                                            <p:fltVal val="0.5"/>
                                          </p:val>
                                        </p:tav>
                                      </p:tavLst>
                                    </p:anim>
                                    <p:anim calcmode="lin" valueType="num">
                                      <p:cBhvr>
                                        <p:cTn id="77" dur="500"/>
                                        <p:tgtEl>
                                          <p:spTgt spid="87"/>
                                        </p:tgtEl>
                                        <p:attrNameLst>
                                          <p:attrName>ppt_y</p:attrName>
                                        </p:attrNameLst>
                                      </p:cBhvr>
                                      <p:tavLst>
                                        <p:tav tm="0">
                                          <p:val>
                                            <p:strVal val="ppt_y"/>
                                          </p:val>
                                        </p:tav>
                                        <p:tav tm="100000">
                                          <p:val>
                                            <p:fltVal val="0.5"/>
                                          </p:val>
                                        </p:tav>
                                      </p:tavLst>
                                    </p:anim>
                                    <p:set>
                                      <p:cBhvr>
                                        <p:cTn id="78" dur="1" fill="hold">
                                          <p:stCondLst>
                                            <p:cond delay="499"/>
                                          </p:stCondLst>
                                        </p:cTn>
                                        <p:tgtEl>
                                          <p:spTgt spid="87"/>
                                        </p:tgtEl>
                                        <p:attrNameLst>
                                          <p:attrName>style.visibility</p:attrName>
                                        </p:attrNameLst>
                                      </p:cBhvr>
                                      <p:to>
                                        <p:strVal val="hidden"/>
                                      </p:to>
                                    </p:set>
                                  </p:childTnLst>
                                </p:cTn>
                              </p:par>
                              <p:par>
                                <p:cTn id="79" presetID="53" presetClass="exit" presetSubtype="544" fill="hold" grpId="3" nodeType="withEffect">
                                  <p:stCondLst>
                                    <p:cond delay="0"/>
                                  </p:stCondLst>
                                  <p:childTnLst>
                                    <p:anim calcmode="lin" valueType="num">
                                      <p:cBhvr>
                                        <p:cTn id="80" dur="500"/>
                                        <p:tgtEl>
                                          <p:spTgt spid="88"/>
                                        </p:tgtEl>
                                        <p:attrNameLst>
                                          <p:attrName>ppt_w</p:attrName>
                                        </p:attrNameLst>
                                      </p:cBhvr>
                                      <p:tavLst>
                                        <p:tav tm="0">
                                          <p:val>
                                            <p:strVal val="ppt_w"/>
                                          </p:val>
                                        </p:tav>
                                        <p:tav tm="100000">
                                          <p:val>
                                            <p:fltVal val="0"/>
                                          </p:val>
                                        </p:tav>
                                      </p:tavLst>
                                    </p:anim>
                                    <p:anim calcmode="lin" valueType="num">
                                      <p:cBhvr>
                                        <p:cTn id="81" dur="500"/>
                                        <p:tgtEl>
                                          <p:spTgt spid="88"/>
                                        </p:tgtEl>
                                        <p:attrNameLst>
                                          <p:attrName>ppt_h</p:attrName>
                                        </p:attrNameLst>
                                      </p:cBhvr>
                                      <p:tavLst>
                                        <p:tav tm="0">
                                          <p:val>
                                            <p:strVal val="ppt_h"/>
                                          </p:val>
                                        </p:tav>
                                        <p:tav tm="100000">
                                          <p:val>
                                            <p:fltVal val="0"/>
                                          </p:val>
                                        </p:tav>
                                      </p:tavLst>
                                    </p:anim>
                                    <p:animEffect transition="out" filter="fade">
                                      <p:cBhvr>
                                        <p:cTn id="82" dur="500"/>
                                        <p:tgtEl>
                                          <p:spTgt spid="88"/>
                                        </p:tgtEl>
                                      </p:cBhvr>
                                    </p:animEffect>
                                    <p:anim calcmode="lin" valueType="num">
                                      <p:cBhvr>
                                        <p:cTn id="83" dur="500"/>
                                        <p:tgtEl>
                                          <p:spTgt spid="88"/>
                                        </p:tgtEl>
                                        <p:attrNameLst>
                                          <p:attrName>ppt_x</p:attrName>
                                        </p:attrNameLst>
                                      </p:cBhvr>
                                      <p:tavLst>
                                        <p:tav tm="0">
                                          <p:val>
                                            <p:strVal val="ppt_x"/>
                                          </p:val>
                                        </p:tav>
                                        <p:tav tm="100000">
                                          <p:val>
                                            <p:fltVal val="0.5"/>
                                          </p:val>
                                        </p:tav>
                                      </p:tavLst>
                                    </p:anim>
                                    <p:anim calcmode="lin" valueType="num">
                                      <p:cBhvr>
                                        <p:cTn id="84" dur="500"/>
                                        <p:tgtEl>
                                          <p:spTgt spid="88"/>
                                        </p:tgtEl>
                                        <p:attrNameLst>
                                          <p:attrName>ppt_y</p:attrName>
                                        </p:attrNameLst>
                                      </p:cBhvr>
                                      <p:tavLst>
                                        <p:tav tm="0">
                                          <p:val>
                                            <p:strVal val="ppt_y"/>
                                          </p:val>
                                        </p:tav>
                                        <p:tav tm="100000">
                                          <p:val>
                                            <p:fltVal val="0.5"/>
                                          </p:val>
                                        </p:tav>
                                      </p:tavLst>
                                    </p:anim>
                                    <p:set>
                                      <p:cBhvr>
                                        <p:cTn id="85" dur="1" fill="hold">
                                          <p:stCondLst>
                                            <p:cond delay="499"/>
                                          </p:stCondLst>
                                        </p:cTn>
                                        <p:tgtEl>
                                          <p:spTgt spid="88"/>
                                        </p:tgtEl>
                                        <p:attrNameLst>
                                          <p:attrName>style.visibility</p:attrName>
                                        </p:attrNameLst>
                                      </p:cBhvr>
                                      <p:to>
                                        <p:strVal val="hidden"/>
                                      </p:to>
                                    </p:set>
                                  </p:childTnLst>
                                </p:cTn>
                              </p:par>
                              <p:par>
                                <p:cTn id="86" presetID="27" presetClass="emph" presetSubtype="0" fill="remove" grpId="0" nodeType="withEffect">
                                  <p:stCondLst>
                                    <p:cond delay="0"/>
                                  </p:stCondLst>
                                  <p:childTnLst>
                                    <p:animClr clrSpc="rgb" dir="cw">
                                      <p:cBhvr override="childStyle">
                                        <p:cTn id="87" dur="250" autoRev="1" fill="remove"/>
                                        <p:tgtEl>
                                          <p:spTgt spid="64"/>
                                        </p:tgtEl>
                                        <p:attrNameLst>
                                          <p:attrName>style.color</p:attrName>
                                        </p:attrNameLst>
                                      </p:cBhvr>
                                      <p:to>
                                        <a:srgbClr val="FFFFFF"/>
                                      </p:to>
                                    </p:animClr>
                                    <p:animClr clrSpc="rgb" dir="cw">
                                      <p:cBhvr>
                                        <p:cTn id="88" dur="250" autoRev="1" fill="remove"/>
                                        <p:tgtEl>
                                          <p:spTgt spid="64"/>
                                        </p:tgtEl>
                                        <p:attrNameLst>
                                          <p:attrName>fillcolor</p:attrName>
                                        </p:attrNameLst>
                                      </p:cBhvr>
                                      <p:to>
                                        <a:srgbClr val="FFFFFF"/>
                                      </p:to>
                                    </p:animClr>
                                    <p:set>
                                      <p:cBhvr>
                                        <p:cTn id="89" dur="250" autoRev="1" fill="remove"/>
                                        <p:tgtEl>
                                          <p:spTgt spid="64"/>
                                        </p:tgtEl>
                                        <p:attrNameLst>
                                          <p:attrName>fill.type</p:attrName>
                                        </p:attrNameLst>
                                      </p:cBhvr>
                                      <p:to>
                                        <p:strVal val="solid"/>
                                      </p:to>
                                    </p:set>
                                    <p:set>
                                      <p:cBhvr>
                                        <p:cTn id="90" dur="250" autoRev="1" fill="remove"/>
                                        <p:tgtEl>
                                          <p:spTgt spid="64"/>
                                        </p:tgtEl>
                                        <p:attrNameLst>
                                          <p:attrName>fill.on</p:attrName>
                                        </p:attrNameLst>
                                      </p:cBhvr>
                                      <p:to>
                                        <p:strVal val="true"/>
                                      </p:to>
                                    </p:set>
                                  </p:childTnLst>
                                </p:cTn>
                              </p:par>
                              <p:par>
                                <p:cTn id="91" presetID="27" presetClass="emph" presetSubtype="0" fill="remove" grpId="0" nodeType="withEffect">
                                  <p:stCondLst>
                                    <p:cond delay="0"/>
                                  </p:stCondLst>
                                  <p:childTnLst>
                                    <p:animClr clrSpc="rgb" dir="cw">
                                      <p:cBhvr override="childStyle">
                                        <p:cTn id="92" dur="250" autoRev="1" fill="remove"/>
                                        <p:tgtEl>
                                          <p:spTgt spid="68"/>
                                        </p:tgtEl>
                                        <p:attrNameLst>
                                          <p:attrName>style.color</p:attrName>
                                        </p:attrNameLst>
                                      </p:cBhvr>
                                      <p:to>
                                        <a:srgbClr val="FFFFFF"/>
                                      </p:to>
                                    </p:animClr>
                                    <p:animClr clrSpc="rgb" dir="cw">
                                      <p:cBhvr>
                                        <p:cTn id="93" dur="250" autoRev="1" fill="remove"/>
                                        <p:tgtEl>
                                          <p:spTgt spid="68"/>
                                        </p:tgtEl>
                                        <p:attrNameLst>
                                          <p:attrName>fillcolor</p:attrName>
                                        </p:attrNameLst>
                                      </p:cBhvr>
                                      <p:to>
                                        <a:srgbClr val="FFFFFF"/>
                                      </p:to>
                                    </p:animClr>
                                    <p:set>
                                      <p:cBhvr>
                                        <p:cTn id="94" dur="250" autoRev="1" fill="remove"/>
                                        <p:tgtEl>
                                          <p:spTgt spid="68"/>
                                        </p:tgtEl>
                                        <p:attrNameLst>
                                          <p:attrName>fill.type</p:attrName>
                                        </p:attrNameLst>
                                      </p:cBhvr>
                                      <p:to>
                                        <p:strVal val="solid"/>
                                      </p:to>
                                    </p:set>
                                    <p:set>
                                      <p:cBhvr>
                                        <p:cTn id="95" dur="250" autoRev="1" fill="remove"/>
                                        <p:tgtEl>
                                          <p:spTgt spid="68"/>
                                        </p:tgtEl>
                                        <p:attrNameLst>
                                          <p:attrName>fill.on</p:attrName>
                                        </p:attrNameLst>
                                      </p:cBhvr>
                                      <p:to>
                                        <p:strVal val="true"/>
                                      </p:to>
                                    </p:set>
                                  </p:childTnLst>
                                </p:cTn>
                              </p:par>
                              <p:par>
                                <p:cTn id="96" presetID="47" presetClass="entr" presetSubtype="0" fill="hold" grpId="0" nodeType="withEffect">
                                  <p:stCondLst>
                                    <p:cond delay="0"/>
                                  </p:stCondLst>
                                  <p:childTnLst>
                                    <p:set>
                                      <p:cBhvr>
                                        <p:cTn id="97" dur="1" fill="hold">
                                          <p:stCondLst>
                                            <p:cond delay="0"/>
                                          </p:stCondLst>
                                        </p:cTn>
                                        <p:tgtEl>
                                          <p:spTgt spid="89"/>
                                        </p:tgtEl>
                                        <p:attrNameLst>
                                          <p:attrName>style.visibility</p:attrName>
                                        </p:attrNameLst>
                                      </p:cBhvr>
                                      <p:to>
                                        <p:strVal val="visible"/>
                                      </p:to>
                                    </p:set>
                                    <p:animEffect transition="in" filter="fade">
                                      <p:cBhvr>
                                        <p:cTn id="98" dur="1000"/>
                                        <p:tgtEl>
                                          <p:spTgt spid="89"/>
                                        </p:tgtEl>
                                      </p:cBhvr>
                                    </p:animEffect>
                                    <p:anim calcmode="lin" valueType="num">
                                      <p:cBhvr>
                                        <p:cTn id="99" dur="1000" fill="hold"/>
                                        <p:tgtEl>
                                          <p:spTgt spid="89"/>
                                        </p:tgtEl>
                                        <p:attrNameLst>
                                          <p:attrName>ppt_x</p:attrName>
                                        </p:attrNameLst>
                                      </p:cBhvr>
                                      <p:tavLst>
                                        <p:tav tm="0">
                                          <p:val>
                                            <p:strVal val="#ppt_x"/>
                                          </p:val>
                                        </p:tav>
                                        <p:tav tm="100000">
                                          <p:val>
                                            <p:strVal val="#ppt_x"/>
                                          </p:val>
                                        </p:tav>
                                      </p:tavLst>
                                    </p:anim>
                                    <p:anim calcmode="lin" valueType="num">
                                      <p:cBhvr>
                                        <p:cTn id="100"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grpId="1" nodeType="clickEffect">
                                  <p:stCondLst>
                                    <p:cond delay="0"/>
                                  </p:stCondLst>
                                  <p:childTnLst>
                                    <p:animMotion origin="layout" path="M 0 0 L 0 0.25 E" pathEditMode="relative" ptsTypes="">
                                      <p:cBhvr>
                                        <p:cTn id="104" dur="2000" fill="hold"/>
                                        <p:tgtEl>
                                          <p:spTgt spid="8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8" grpId="0" animBg="1"/>
      <p:bldP spid="141" grpId="0" animBg="1"/>
      <p:bldP spid="142" grpId="0" animBg="1"/>
      <p:bldP spid="143" grpId="0" animBg="1"/>
      <p:bldP spid="144" grpId="0" animBg="1"/>
      <p:bldP spid="83" grpId="0" animBg="1"/>
      <p:bldP spid="83" grpId="1" animBg="1"/>
      <p:bldP spid="83" grpId="3" animBg="1"/>
      <p:bldP spid="84" grpId="0" animBg="1"/>
      <p:bldP spid="84" grpId="1" animBg="1"/>
      <p:bldP spid="84" grpId="3" animBg="1"/>
      <p:bldP spid="86" grpId="0" animBg="1"/>
      <p:bldP spid="86" grpId="1" animBg="1"/>
      <p:bldP spid="86" grpId="3" animBg="1"/>
      <p:bldP spid="87" grpId="0" animBg="1"/>
      <p:bldP spid="87" grpId="1" animBg="1"/>
      <p:bldP spid="87" grpId="3" animBg="1"/>
      <p:bldP spid="88" grpId="0" animBg="1"/>
      <p:bldP spid="88" grpId="1" animBg="1"/>
      <p:bldP spid="88" grpId="3" animBg="1"/>
      <p:bldP spid="89" grpId="0" animBg="1"/>
      <p:bldP spid="8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smtClean="0"/>
              <a:t>Data and training</a:t>
            </a:r>
            <a:endParaRPr lang="fi-FI"/>
          </a:p>
        </p:txBody>
      </p:sp>
      <p:sp>
        <p:nvSpPr>
          <p:cNvPr id="5" name="Text Placeholder 4"/>
          <p:cNvSpPr>
            <a:spLocks noGrp="1"/>
          </p:cNvSpPr>
          <p:nvPr>
            <p:ph type="body" idx="1"/>
          </p:nvPr>
        </p:nvSpPr>
        <p:spPr/>
        <p:txBody>
          <a:bodyPr/>
          <a:lstStyle/>
          <a:p>
            <a:endParaRPr lang="fi-FI"/>
          </a:p>
        </p:txBody>
      </p:sp>
    </p:spTree>
    <p:extLst>
      <p:ext uri="{BB962C8B-B14F-4D97-AF65-F5344CB8AC3E}">
        <p14:creationId xmlns:p14="http://schemas.microsoft.com/office/powerpoint/2010/main" val="3607803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smtClean="0"/>
              <a:t>Synthetic training data</a:t>
            </a:r>
            <a:endParaRPr lang="fi-FI"/>
          </a:p>
        </p:txBody>
      </p:sp>
      <p:pic>
        <p:nvPicPr>
          <p:cNvPr id="6" name="Picture 5"/>
          <p:cNvPicPr>
            <a:picLocks noChangeAspect="1"/>
          </p:cNvPicPr>
          <p:nvPr/>
        </p:nvPicPr>
        <p:blipFill>
          <a:blip r:embed="rId3"/>
          <a:stretch>
            <a:fillRect/>
          </a:stretch>
        </p:blipFill>
        <p:spPr>
          <a:xfrm>
            <a:off x="299815" y="2458676"/>
            <a:ext cx="2169982" cy="2144734"/>
          </a:xfrm>
          <a:prstGeom prst="rect">
            <a:avLst/>
          </a:prstGeom>
        </p:spPr>
      </p:pic>
      <p:sp>
        <p:nvSpPr>
          <p:cNvPr id="7" name="TextBox 6"/>
          <p:cNvSpPr txBox="1"/>
          <p:nvPr/>
        </p:nvSpPr>
        <p:spPr>
          <a:xfrm>
            <a:off x="299815" y="4603410"/>
            <a:ext cx="2169982" cy="646331"/>
          </a:xfrm>
          <a:prstGeom prst="rect">
            <a:avLst/>
          </a:prstGeom>
          <a:noFill/>
        </p:spPr>
        <p:txBody>
          <a:bodyPr wrap="square" rtlCol="0">
            <a:spAutoFit/>
          </a:bodyPr>
          <a:lstStyle/>
          <a:p>
            <a:pPr algn="ctr"/>
            <a:r>
              <a:rPr lang="fi-FI"/>
              <a:t>r</a:t>
            </a:r>
            <a:r>
              <a:rPr lang="fi-FI" smtClean="0"/>
              <a:t>andom Imagenet photo</a:t>
            </a:r>
            <a:endParaRPr lang="fi-FI"/>
          </a:p>
        </p:txBody>
      </p:sp>
      <p:pic>
        <p:nvPicPr>
          <p:cNvPr id="8" name="Picture 7"/>
          <p:cNvPicPr>
            <a:picLocks noChangeAspect="1"/>
          </p:cNvPicPr>
          <p:nvPr/>
        </p:nvPicPr>
        <p:blipFill>
          <a:blip r:embed="rId4"/>
          <a:stretch>
            <a:fillRect/>
          </a:stretch>
        </p:blipFill>
        <p:spPr>
          <a:xfrm>
            <a:off x="3277446" y="2458676"/>
            <a:ext cx="8627319" cy="2144734"/>
          </a:xfrm>
          <a:prstGeom prst="rect">
            <a:avLst/>
          </a:prstGeom>
        </p:spPr>
      </p:pic>
      <p:sp>
        <p:nvSpPr>
          <p:cNvPr id="12" name="TextBox 11"/>
          <p:cNvSpPr txBox="1"/>
          <p:nvPr/>
        </p:nvSpPr>
        <p:spPr>
          <a:xfrm>
            <a:off x="3277445" y="4603410"/>
            <a:ext cx="8627319" cy="369332"/>
          </a:xfrm>
          <a:prstGeom prst="rect">
            <a:avLst/>
          </a:prstGeom>
          <a:noFill/>
        </p:spPr>
        <p:txBody>
          <a:bodyPr wrap="square" rtlCol="0">
            <a:spAutoFit/>
          </a:bodyPr>
          <a:lstStyle/>
          <a:p>
            <a:pPr algn="ctr"/>
            <a:r>
              <a:rPr lang="fi-FI"/>
              <a:t>s</a:t>
            </a:r>
            <a:r>
              <a:rPr lang="fi-FI" smtClean="0"/>
              <a:t>ynthetic burst with blur and noise generated on the fly in TensorFlow</a:t>
            </a:r>
            <a:endParaRPr lang="fi-FI"/>
          </a:p>
        </p:txBody>
      </p:sp>
      <p:sp>
        <p:nvSpPr>
          <p:cNvPr id="13" name="Right Arrow 12"/>
          <p:cNvSpPr/>
          <p:nvPr/>
        </p:nvSpPr>
        <p:spPr>
          <a:xfrm>
            <a:off x="2583095" y="3257577"/>
            <a:ext cx="581052" cy="546931"/>
          </a:xfrm>
          <a:prstGeom prst="rightArrow">
            <a:avLst/>
          </a:prstGeom>
          <a:solidFill>
            <a:srgbClr val="B8C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27128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2014" y="2780754"/>
            <a:ext cx="2457510" cy="2458720"/>
          </a:xfrm>
          <a:prstGeom prst="rect">
            <a:avLst/>
          </a:prstGeom>
        </p:spPr>
      </p:pic>
      <p:pic>
        <p:nvPicPr>
          <p:cNvPr id="5" name="Picture 4"/>
          <p:cNvPicPr>
            <a:picLocks noChangeAspect="1"/>
          </p:cNvPicPr>
          <p:nvPr/>
        </p:nvPicPr>
        <p:blipFill>
          <a:blip r:embed="rId4"/>
          <a:stretch>
            <a:fillRect/>
          </a:stretch>
        </p:blipFill>
        <p:spPr>
          <a:xfrm>
            <a:off x="3739199" y="2780754"/>
            <a:ext cx="2457510" cy="2458720"/>
          </a:xfrm>
          <a:prstGeom prst="rect">
            <a:avLst/>
          </a:prstGeom>
        </p:spPr>
      </p:pic>
      <p:pic>
        <p:nvPicPr>
          <p:cNvPr id="6" name="Picture 5"/>
          <p:cNvPicPr>
            <a:picLocks noChangeAspect="1"/>
          </p:cNvPicPr>
          <p:nvPr/>
        </p:nvPicPr>
        <p:blipFill>
          <a:blip r:embed="rId5"/>
          <a:stretch>
            <a:fillRect/>
          </a:stretch>
        </p:blipFill>
        <p:spPr>
          <a:xfrm>
            <a:off x="6106384" y="2780754"/>
            <a:ext cx="2457510" cy="2458720"/>
          </a:xfrm>
          <a:prstGeom prst="rect">
            <a:avLst/>
          </a:prstGeom>
        </p:spPr>
      </p:pic>
      <p:pic>
        <p:nvPicPr>
          <p:cNvPr id="7" name="Picture 6"/>
          <p:cNvPicPr>
            <a:picLocks noChangeAspect="1"/>
          </p:cNvPicPr>
          <p:nvPr/>
        </p:nvPicPr>
        <p:blipFill>
          <a:blip r:embed="rId6"/>
          <a:stretch>
            <a:fillRect/>
          </a:stretch>
        </p:blipFill>
        <p:spPr>
          <a:xfrm>
            <a:off x="8473569" y="2780754"/>
            <a:ext cx="2457510" cy="2458720"/>
          </a:xfrm>
          <a:prstGeom prst="rect">
            <a:avLst/>
          </a:prstGeom>
        </p:spPr>
      </p:pic>
      <p:grpSp>
        <p:nvGrpSpPr>
          <p:cNvPr id="19" name="Group 18"/>
          <p:cNvGrpSpPr/>
          <p:nvPr/>
        </p:nvGrpSpPr>
        <p:grpSpPr>
          <a:xfrm>
            <a:off x="6366617" y="1352646"/>
            <a:ext cx="4350057" cy="3092500"/>
            <a:chOff x="6366617" y="1352646"/>
            <a:chExt cx="4350057" cy="3092500"/>
          </a:xfrm>
        </p:grpSpPr>
        <p:pic>
          <p:nvPicPr>
            <p:cNvPr id="8" name="Picture 7"/>
            <p:cNvPicPr>
              <a:picLocks noChangeAspect="1"/>
            </p:cNvPicPr>
            <p:nvPr/>
          </p:nvPicPr>
          <p:blipFill>
            <a:blip r:embed="rId7"/>
            <a:stretch>
              <a:fillRect/>
            </a:stretch>
          </p:blipFill>
          <p:spPr>
            <a:xfrm>
              <a:off x="7625696" y="1352646"/>
              <a:ext cx="3090978" cy="3092500"/>
            </a:xfrm>
            <a:prstGeom prst="rect">
              <a:avLst/>
            </a:prstGeom>
            <a:ln w="38100">
              <a:solidFill>
                <a:srgbClr val="B8C13F"/>
              </a:solidFill>
            </a:ln>
          </p:spPr>
        </p:pic>
        <p:sp>
          <p:nvSpPr>
            <p:cNvPr id="9" name="Rectangle 8"/>
            <p:cNvSpPr/>
            <p:nvPr/>
          </p:nvSpPr>
          <p:spPr>
            <a:xfrm>
              <a:off x="6366617" y="3059394"/>
              <a:ext cx="538385" cy="538385"/>
            </a:xfrm>
            <a:prstGeom prst="rect">
              <a:avLst/>
            </a:prstGeom>
            <a:noFill/>
            <a:ln w="38100">
              <a:solidFill>
                <a:srgbClr val="B8C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1" name="Straight Connector 10"/>
            <p:cNvCxnSpPr/>
            <p:nvPr/>
          </p:nvCxnSpPr>
          <p:spPr>
            <a:xfrm flipV="1">
              <a:off x="6366617" y="1352646"/>
              <a:ext cx="1259079" cy="1706748"/>
            </a:xfrm>
            <a:prstGeom prst="line">
              <a:avLst/>
            </a:prstGeom>
            <a:ln w="19050">
              <a:solidFill>
                <a:srgbClr val="B8C13F"/>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66617" y="3597779"/>
              <a:ext cx="1259079" cy="847367"/>
            </a:xfrm>
            <a:prstGeom prst="line">
              <a:avLst/>
            </a:prstGeom>
            <a:ln w="19050">
              <a:solidFill>
                <a:srgbClr val="B8C13F"/>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905002" y="2678209"/>
              <a:ext cx="720694" cy="381185"/>
            </a:xfrm>
            <a:prstGeom prst="line">
              <a:avLst/>
            </a:prstGeom>
            <a:ln w="3175">
              <a:solidFill>
                <a:srgbClr val="B8C13F"/>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05002" y="3597779"/>
              <a:ext cx="716043" cy="170916"/>
            </a:xfrm>
            <a:prstGeom prst="line">
              <a:avLst/>
            </a:prstGeom>
            <a:ln w="3175">
              <a:solidFill>
                <a:srgbClr val="B8C13F"/>
              </a:solidFill>
              <a:prstDash val="sysDash"/>
            </a:ln>
          </p:spPr>
          <p:style>
            <a:lnRef idx="1">
              <a:schemeClr val="accent1"/>
            </a:lnRef>
            <a:fillRef idx="0">
              <a:schemeClr val="accent1"/>
            </a:fillRef>
            <a:effectRef idx="0">
              <a:schemeClr val="accent1"/>
            </a:effectRef>
            <a:fontRef idx="minor">
              <a:schemeClr val="tx1"/>
            </a:fontRef>
          </p:style>
        </p:cxnSp>
      </p:grpSp>
      <p:sp>
        <p:nvSpPr>
          <p:cNvPr id="20" name="Freeform 19"/>
          <p:cNvSpPr/>
          <p:nvPr/>
        </p:nvSpPr>
        <p:spPr>
          <a:xfrm>
            <a:off x="4666004" y="3666147"/>
            <a:ext cx="349744" cy="675118"/>
          </a:xfrm>
          <a:custGeom>
            <a:avLst/>
            <a:gdLst>
              <a:gd name="connsiteX0" fmla="*/ 0 w 349744"/>
              <a:gd name="connsiteY0" fmla="*/ 649481 h 649481"/>
              <a:gd name="connsiteX1" fmla="*/ 299103 w 349744"/>
              <a:gd name="connsiteY1" fmla="*/ 444381 h 649481"/>
              <a:gd name="connsiteX2" fmla="*/ 341832 w 349744"/>
              <a:gd name="connsiteY2" fmla="*/ 179462 h 649481"/>
              <a:gd name="connsiteX3" fmla="*/ 213645 w 349744"/>
              <a:gd name="connsiteY3" fmla="*/ 170916 h 649481"/>
              <a:gd name="connsiteX4" fmla="*/ 136732 w 349744"/>
              <a:gd name="connsiteY4" fmla="*/ 102550 h 649481"/>
              <a:gd name="connsiteX5" fmla="*/ 196553 w 349744"/>
              <a:gd name="connsiteY5" fmla="*/ 0 h 6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744" h="649481">
                <a:moveTo>
                  <a:pt x="0" y="649481"/>
                </a:moveTo>
                <a:cubicBezTo>
                  <a:pt x="121065" y="586099"/>
                  <a:pt x="242131" y="522717"/>
                  <a:pt x="299103" y="444381"/>
                </a:cubicBezTo>
                <a:cubicBezTo>
                  <a:pt x="356075" y="366044"/>
                  <a:pt x="356075" y="225039"/>
                  <a:pt x="341832" y="179462"/>
                </a:cubicBezTo>
                <a:cubicBezTo>
                  <a:pt x="327589" y="133885"/>
                  <a:pt x="247828" y="183735"/>
                  <a:pt x="213645" y="170916"/>
                </a:cubicBezTo>
                <a:cubicBezTo>
                  <a:pt x="179462" y="158097"/>
                  <a:pt x="139581" y="131036"/>
                  <a:pt x="136732" y="102550"/>
                </a:cubicBezTo>
                <a:cubicBezTo>
                  <a:pt x="133883" y="74064"/>
                  <a:pt x="227888" y="94004"/>
                  <a:pt x="196553" y="0"/>
                </a:cubicBezTo>
              </a:path>
            </a:pathLst>
          </a:custGeom>
          <a:noFill/>
          <a:ln w="76200">
            <a:solidFill>
              <a:srgbClr val="B8C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22" name="Straight Arrow Connector 21"/>
          <p:cNvCxnSpPr/>
          <p:nvPr/>
        </p:nvCxnSpPr>
        <p:spPr>
          <a:xfrm flipV="1">
            <a:off x="4666004" y="4552343"/>
            <a:ext cx="110678" cy="778609"/>
          </a:xfrm>
          <a:prstGeom prst="straightConnector1">
            <a:avLst/>
          </a:prstGeom>
          <a:ln>
            <a:solidFill>
              <a:srgbClr val="B8C13F"/>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11236" y="5414742"/>
            <a:ext cx="3639500" cy="369332"/>
          </a:xfrm>
          <a:prstGeom prst="rect">
            <a:avLst/>
          </a:prstGeom>
          <a:noFill/>
        </p:spPr>
        <p:txBody>
          <a:bodyPr wrap="square" rtlCol="0">
            <a:spAutoFit/>
          </a:bodyPr>
          <a:lstStyle/>
          <a:p>
            <a:r>
              <a:rPr lang="fi-FI" b="1">
                <a:solidFill>
                  <a:srgbClr val="B8C13F"/>
                </a:solidFill>
              </a:rPr>
              <a:t>r</a:t>
            </a:r>
            <a:r>
              <a:rPr lang="fi-FI" b="1" smtClean="0">
                <a:solidFill>
                  <a:srgbClr val="B8C13F"/>
                </a:solidFill>
              </a:rPr>
              <a:t>andom walks</a:t>
            </a:r>
            <a:endParaRPr lang="fi-FI" b="1">
              <a:solidFill>
                <a:srgbClr val="B8C13F"/>
              </a:solidFill>
            </a:endParaRPr>
          </a:p>
        </p:txBody>
      </p:sp>
      <p:sp>
        <p:nvSpPr>
          <p:cNvPr id="26" name="TextBox 25"/>
          <p:cNvSpPr txBox="1"/>
          <p:nvPr/>
        </p:nvSpPr>
        <p:spPr>
          <a:xfrm>
            <a:off x="7532269" y="535720"/>
            <a:ext cx="3571211" cy="646331"/>
          </a:xfrm>
          <a:prstGeom prst="rect">
            <a:avLst/>
          </a:prstGeom>
          <a:noFill/>
        </p:spPr>
        <p:txBody>
          <a:bodyPr wrap="square" rtlCol="0">
            <a:spAutoFit/>
          </a:bodyPr>
          <a:lstStyle/>
          <a:p>
            <a:r>
              <a:rPr lang="fi-FI" b="1" smtClean="0">
                <a:solidFill>
                  <a:srgbClr val="B8C13F"/>
                </a:solidFill>
              </a:rPr>
              <a:t>”chunky” correlated noise via random convolutions etc.</a:t>
            </a:r>
            <a:endParaRPr lang="fi-FI" b="1">
              <a:solidFill>
                <a:srgbClr val="B8C13F"/>
              </a:solidFill>
            </a:endParaRPr>
          </a:p>
        </p:txBody>
      </p:sp>
      <p:sp>
        <p:nvSpPr>
          <p:cNvPr id="27" name="Title 26"/>
          <p:cNvSpPr>
            <a:spLocks noGrp="1"/>
          </p:cNvSpPr>
          <p:nvPr>
            <p:ph type="title"/>
          </p:nvPr>
        </p:nvSpPr>
        <p:spPr/>
        <p:txBody>
          <a:bodyPr/>
          <a:lstStyle/>
          <a:p>
            <a:r>
              <a:rPr lang="fi-FI" smtClean="0"/>
              <a:t>Kernels &amp; noise</a:t>
            </a:r>
            <a:br>
              <a:rPr lang="fi-FI" smtClean="0"/>
            </a:br>
            <a:r>
              <a:rPr lang="fi-FI" sz="2800" smtClean="0"/>
              <a:t>computed on the fly</a:t>
            </a:r>
            <a:endParaRPr lang="fi-FI" sz="2800"/>
          </a:p>
        </p:txBody>
      </p:sp>
    </p:spTree>
    <p:extLst>
      <p:ext uri="{BB962C8B-B14F-4D97-AF65-F5344CB8AC3E}">
        <p14:creationId xmlns:p14="http://schemas.microsoft.com/office/powerpoint/2010/main" val="35825824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3" name="Picture 2"/>
          <p:cNvPicPr>
            <a:picLocks noChangeAspect="1"/>
          </p:cNvPicPr>
          <p:nvPr/>
        </p:nvPicPr>
        <p:blipFill>
          <a:blip r:embed="rId3"/>
          <a:stretch>
            <a:fillRect/>
          </a:stretch>
        </p:blipFill>
        <p:spPr>
          <a:xfrm>
            <a:off x="772960" y="3584448"/>
            <a:ext cx="10646080" cy="2646594"/>
          </a:xfrm>
          <a:prstGeom prst="rect">
            <a:avLst/>
          </a:prstGeom>
        </p:spPr>
      </p:pic>
      <p:sp>
        <p:nvSpPr>
          <p:cNvPr id="6" name="TextBox 5"/>
          <p:cNvSpPr txBox="1"/>
          <p:nvPr/>
        </p:nvSpPr>
        <p:spPr>
          <a:xfrm>
            <a:off x="3645410" y="740664"/>
            <a:ext cx="4855463" cy="830997"/>
          </a:xfrm>
          <a:prstGeom prst="rect">
            <a:avLst/>
          </a:prstGeom>
          <a:noFill/>
        </p:spPr>
        <p:txBody>
          <a:bodyPr wrap="square" rtlCol="0">
            <a:spAutoFit/>
          </a:bodyPr>
          <a:lstStyle/>
          <a:p>
            <a:pPr algn="r"/>
            <a:r>
              <a:rPr lang="fi-FI" sz="2400" b="1" smtClean="0">
                <a:solidFill>
                  <a:srgbClr val="FF0000"/>
                </a:solidFill>
              </a:rPr>
              <a:t>overexposed regions filled in with random HDR content</a:t>
            </a:r>
            <a:endParaRPr lang="fi-FI" sz="2400" b="1">
              <a:solidFill>
                <a:srgbClr val="FF0000"/>
              </a:solidFill>
            </a:endParaRPr>
          </a:p>
        </p:txBody>
      </p:sp>
      <p:pic>
        <p:nvPicPr>
          <p:cNvPr id="9" name="Picture 8"/>
          <p:cNvPicPr>
            <a:picLocks noChangeAspect="1"/>
          </p:cNvPicPr>
          <p:nvPr/>
        </p:nvPicPr>
        <p:blipFill>
          <a:blip r:embed="rId4"/>
          <a:stretch>
            <a:fillRect/>
          </a:stretch>
        </p:blipFill>
        <p:spPr>
          <a:xfrm>
            <a:off x="8766144" y="495519"/>
            <a:ext cx="2587656" cy="2557548"/>
          </a:xfrm>
          <a:prstGeom prst="rect">
            <a:avLst/>
          </a:prstGeom>
        </p:spPr>
      </p:pic>
      <p:grpSp>
        <p:nvGrpSpPr>
          <p:cNvPr id="14" name="Group 13"/>
          <p:cNvGrpSpPr/>
          <p:nvPr/>
        </p:nvGrpSpPr>
        <p:grpSpPr>
          <a:xfrm>
            <a:off x="9381744" y="749808"/>
            <a:ext cx="1191391" cy="1444829"/>
            <a:chOff x="9381744" y="749808"/>
            <a:chExt cx="1191391" cy="1444829"/>
          </a:xfrm>
        </p:grpSpPr>
        <p:sp>
          <p:nvSpPr>
            <p:cNvPr id="10" name="Freeform 9"/>
            <p:cNvSpPr/>
            <p:nvPr/>
          </p:nvSpPr>
          <p:spPr>
            <a:xfrm>
              <a:off x="9509760" y="749808"/>
              <a:ext cx="594360" cy="420624"/>
            </a:xfrm>
            <a:custGeom>
              <a:avLst/>
              <a:gdLst>
                <a:gd name="connsiteX0" fmla="*/ 0 w 594360"/>
                <a:gd name="connsiteY0" fmla="*/ 402336 h 420624"/>
                <a:gd name="connsiteX1" fmla="*/ 118872 w 594360"/>
                <a:gd name="connsiteY1" fmla="*/ 283464 h 420624"/>
                <a:gd name="connsiteX2" fmla="*/ 320040 w 594360"/>
                <a:gd name="connsiteY2" fmla="*/ 420624 h 420624"/>
                <a:gd name="connsiteX3" fmla="*/ 594360 w 594360"/>
                <a:gd name="connsiteY3" fmla="*/ 182880 h 420624"/>
                <a:gd name="connsiteX4" fmla="*/ 438912 w 594360"/>
                <a:gd name="connsiteY4" fmla="*/ 0 h 420624"/>
                <a:gd name="connsiteX5" fmla="*/ 283464 w 594360"/>
                <a:gd name="connsiteY5" fmla="*/ 91440 h 420624"/>
                <a:gd name="connsiteX6" fmla="*/ 109728 w 594360"/>
                <a:gd name="connsiteY6" fmla="*/ 228600 h 420624"/>
                <a:gd name="connsiteX7" fmla="*/ 0 w 594360"/>
                <a:gd name="connsiteY7" fmla="*/ 402336 h 4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0" h="420624">
                  <a:moveTo>
                    <a:pt x="0" y="402336"/>
                  </a:moveTo>
                  <a:lnTo>
                    <a:pt x="118872" y="283464"/>
                  </a:lnTo>
                  <a:lnTo>
                    <a:pt x="320040" y="420624"/>
                  </a:lnTo>
                  <a:lnTo>
                    <a:pt x="594360" y="182880"/>
                  </a:lnTo>
                  <a:lnTo>
                    <a:pt x="438912" y="0"/>
                  </a:lnTo>
                  <a:lnTo>
                    <a:pt x="283464" y="91440"/>
                  </a:lnTo>
                  <a:lnTo>
                    <a:pt x="109728" y="228600"/>
                  </a:lnTo>
                  <a:lnTo>
                    <a:pt x="0" y="40233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Oval 10"/>
            <p:cNvSpPr/>
            <p:nvPr/>
          </p:nvSpPr>
          <p:spPr>
            <a:xfrm>
              <a:off x="9381744" y="2078754"/>
              <a:ext cx="109728" cy="1158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p:nvPr/>
          </p:nvSpPr>
          <p:spPr>
            <a:xfrm>
              <a:off x="9877460" y="1262002"/>
              <a:ext cx="99753" cy="1053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Oval 12"/>
            <p:cNvSpPr/>
            <p:nvPr/>
          </p:nvSpPr>
          <p:spPr>
            <a:xfrm>
              <a:off x="10482450" y="859561"/>
              <a:ext cx="90685" cy="957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7" name="Right Arrow 16"/>
          <p:cNvSpPr/>
          <p:nvPr/>
        </p:nvSpPr>
        <p:spPr>
          <a:xfrm rot="2888579">
            <a:off x="932275" y="3169328"/>
            <a:ext cx="825623" cy="62143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Right Arrow 17"/>
          <p:cNvSpPr/>
          <p:nvPr/>
        </p:nvSpPr>
        <p:spPr>
          <a:xfrm rot="2888579">
            <a:off x="3526033" y="3169328"/>
            <a:ext cx="825623" cy="62143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ight Arrow 18"/>
          <p:cNvSpPr/>
          <p:nvPr/>
        </p:nvSpPr>
        <p:spPr>
          <a:xfrm rot="2888579">
            <a:off x="6272497" y="3169328"/>
            <a:ext cx="825623" cy="62143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ight Arrow 19"/>
          <p:cNvSpPr/>
          <p:nvPr/>
        </p:nvSpPr>
        <p:spPr>
          <a:xfrm rot="2888579">
            <a:off x="8887241" y="3169328"/>
            <a:ext cx="825623" cy="62143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6463387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1" presetClass="exit" presetSubtype="0" fill="hold" nodeType="afterEffect">
                                  <p:stCondLst>
                                    <p:cond delay="0"/>
                                  </p:stCondLst>
                                  <p:childTnLst>
                                    <p:set>
                                      <p:cBhvr>
                                        <p:cTn id="9" dur="1" fill="hold">
                                          <p:stCondLst>
                                            <p:cond delay="499"/>
                                          </p:stCondLst>
                                        </p:cTn>
                                        <p:tgtEl>
                                          <p:spTgt spid="14"/>
                                        </p:tgtEl>
                                        <p:attrNameLst>
                                          <p:attrName>style.visibility</p:attrName>
                                        </p:attrNameLst>
                                      </p:cBhvr>
                                      <p:to>
                                        <p:strVal val="hidden"/>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14"/>
                                        </p:tgtEl>
                                        <p:attrNameLst>
                                          <p:attrName>style.visibility</p:attrName>
                                        </p:attrNameLst>
                                      </p:cBhvr>
                                      <p:to>
                                        <p:strVal val="visible"/>
                                      </p:to>
                                    </p:set>
                                  </p:childTnLst>
                                </p:cTn>
                              </p:par>
                            </p:childTnLst>
                          </p:cTn>
                        </p:par>
                        <p:par>
                          <p:cTn id="13" fill="hold">
                            <p:stCondLst>
                              <p:cond delay="1500"/>
                            </p:stCondLst>
                            <p:childTnLst>
                              <p:par>
                                <p:cTn id="14" presetID="1" presetClass="exit" presetSubtype="0" fill="hold" nodeType="afterEffect">
                                  <p:stCondLst>
                                    <p:cond delay="0"/>
                                  </p:stCondLst>
                                  <p:childTnLs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14"/>
                                        </p:tgtEl>
                                        <p:attrNameLst>
                                          <p:attrName>style.visibility</p:attrName>
                                        </p:attrNameLst>
                                      </p:cBhvr>
                                      <p:to>
                                        <p:strVal val="visible"/>
                                      </p:to>
                                    </p:set>
                                  </p:childTnLst>
                                </p:cTn>
                              </p:par>
                            </p:childTnLst>
                          </p:cTn>
                        </p:par>
                        <p:par>
                          <p:cTn id="19" fill="hold">
                            <p:stCondLst>
                              <p:cond delay="2500"/>
                            </p:stCondLst>
                            <p:childTnLst>
                              <p:par>
                                <p:cTn id="20" presetID="1" presetClass="exit" presetSubtype="0" fill="hold" nodeType="afterEffect">
                                  <p:stCondLst>
                                    <p:cond delay="0"/>
                                  </p:stCondLst>
                                  <p:childTnLst>
                                    <p:set>
                                      <p:cBhvr>
                                        <p:cTn id="21" dur="1" fill="hold">
                                          <p:stCondLst>
                                            <p:cond delay="499"/>
                                          </p:stCondLst>
                                        </p:cTn>
                                        <p:tgtEl>
                                          <p:spTgt spid="14"/>
                                        </p:tgtEl>
                                        <p:attrNameLst>
                                          <p:attrName>style.visibility</p:attrName>
                                        </p:attrNameLst>
                                      </p:cBhvr>
                                      <p:to>
                                        <p:strVal val="hidden"/>
                                      </p:to>
                                    </p:se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7364" y="438888"/>
            <a:ext cx="12018714" cy="5208789"/>
          </a:xfrm>
          <a:prstGeom prst="rect">
            <a:avLst/>
          </a:prstGeom>
        </p:spPr>
      </p:pic>
      <p:sp>
        <p:nvSpPr>
          <p:cNvPr id="2" name="Rectangle 1"/>
          <p:cNvSpPr/>
          <p:nvPr/>
        </p:nvSpPr>
        <p:spPr>
          <a:xfrm>
            <a:off x="9537192" y="310896"/>
            <a:ext cx="1335024" cy="5623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Rectangle 3"/>
          <p:cNvSpPr/>
          <p:nvPr/>
        </p:nvSpPr>
        <p:spPr>
          <a:xfrm>
            <a:off x="64008" y="231502"/>
            <a:ext cx="9406128" cy="5623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xtBox 5"/>
          <p:cNvSpPr txBox="1"/>
          <p:nvPr/>
        </p:nvSpPr>
        <p:spPr>
          <a:xfrm>
            <a:off x="228807" y="5983054"/>
            <a:ext cx="11735828" cy="461665"/>
          </a:xfrm>
          <a:prstGeom prst="rect">
            <a:avLst/>
          </a:prstGeom>
          <a:noFill/>
        </p:spPr>
        <p:txBody>
          <a:bodyPr wrap="square" rtlCol="0">
            <a:spAutoFit/>
          </a:bodyPr>
          <a:lstStyle/>
          <a:p>
            <a:pPr algn="ctr"/>
            <a:r>
              <a:rPr lang="fi-FI" sz="2400" smtClean="0">
                <a:solidFill>
                  <a:srgbClr val="B8C13F"/>
                </a:solidFill>
              </a:rPr>
              <a:t>burst length (1 to 8) and difficulty randomized on per-minibatch/sample basis</a:t>
            </a:r>
            <a:endParaRPr lang="fi-FI" sz="2400">
              <a:solidFill>
                <a:srgbClr val="B8C13F"/>
              </a:solidFill>
            </a:endParaRPr>
          </a:p>
        </p:txBody>
      </p:sp>
    </p:spTree>
    <p:extLst>
      <p:ext uri="{BB962C8B-B14F-4D97-AF65-F5344CB8AC3E}">
        <p14:creationId xmlns:p14="http://schemas.microsoft.com/office/powerpoint/2010/main" val="79628729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sp>
        <p:nvSpPr>
          <p:cNvPr id="3" name="Content Placeholder 2"/>
          <p:cNvSpPr>
            <a:spLocks noGrp="1"/>
          </p:cNvSpPr>
          <p:nvPr>
            <p:ph idx="1"/>
          </p:nvPr>
        </p:nvSpPr>
        <p:spPr/>
        <p:txBody>
          <a:bodyPr/>
          <a:lstStyle/>
          <a:p>
            <a:r>
              <a:rPr lang="fi-FI" smtClean="0"/>
              <a:t>In many problems the input is an unstructured set of images with no meaningful ordering</a:t>
            </a:r>
          </a:p>
          <a:p>
            <a:endParaRPr lang="fi-FI" smtClean="0"/>
          </a:p>
          <a:p>
            <a:r>
              <a:rPr lang="fi-FI" smtClean="0"/>
              <a:t>This fits awkwardly with typical CNN’s with ”numbered” input slots</a:t>
            </a:r>
          </a:p>
          <a:p>
            <a:endParaRPr lang="fi-FI" smtClean="0"/>
          </a:p>
        </p:txBody>
      </p:sp>
    </p:spTree>
    <p:extLst>
      <p:ext uri="{BB962C8B-B14F-4D97-AF65-F5344CB8AC3E}">
        <p14:creationId xmlns:p14="http://schemas.microsoft.com/office/powerpoint/2010/main" val="285844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9639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Results</a:t>
            </a:r>
            <a:endParaRPr lang="fi-FI"/>
          </a:p>
        </p:txBody>
      </p:sp>
      <p:sp>
        <p:nvSpPr>
          <p:cNvPr id="3" name="Text Placeholder 2"/>
          <p:cNvSpPr>
            <a:spLocks noGrp="1"/>
          </p:cNvSpPr>
          <p:nvPr>
            <p:ph type="body" idx="1"/>
          </p:nvPr>
        </p:nvSpPr>
        <p:spPr/>
        <p:txBody>
          <a:bodyPr/>
          <a:lstStyle/>
          <a:p>
            <a:endParaRPr lang="fi-FI"/>
          </a:p>
        </p:txBody>
      </p:sp>
    </p:spTree>
    <p:extLst>
      <p:ext uri="{BB962C8B-B14F-4D97-AF65-F5344CB8AC3E}">
        <p14:creationId xmlns:p14="http://schemas.microsoft.com/office/powerpoint/2010/main" val="41013825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23" y="-22447249"/>
            <a:ext cx="53583508" cy="33686749"/>
          </a:xfrm>
          <a:prstGeom prst="rect">
            <a:avLst/>
          </a:prstGeom>
        </p:spPr>
      </p:pic>
      <p:sp>
        <p:nvSpPr>
          <p:cNvPr id="2" name="TextBox 1"/>
          <p:cNvSpPr txBox="1"/>
          <p:nvPr/>
        </p:nvSpPr>
        <p:spPr>
          <a:xfrm>
            <a:off x="419100" y="342900"/>
            <a:ext cx="4305300" cy="203132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b="1" smtClean="0">
                <a:solidFill>
                  <a:srgbClr val="FFC000"/>
                </a:solidFill>
              </a:rPr>
              <a:t>1. Typical input photo (one of 12)</a:t>
            </a:r>
          </a:p>
          <a:p>
            <a:endParaRPr lang="fi-FI" b="1" smtClean="0"/>
          </a:p>
          <a:p>
            <a:r>
              <a:rPr lang="fi-FI" smtClean="0"/>
              <a:t>2. Our result</a:t>
            </a:r>
          </a:p>
          <a:p>
            <a:endParaRPr lang="fi-FI" smtClean="0"/>
          </a:p>
          <a:p>
            <a:r>
              <a:rPr lang="fi-FI" smtClean="0"/>
              <a:t>3. Result of Wieschollek et al. (2017)</a:t>
            </a:r>
          </a:p>
          <a:p>
            <a:endParaRPr lang="fi-FI" smtClean="0"/>
          </a:p>
          <a:p>
            <a:endParaRPr lang="fi-FI" b="1"/>
          </a:p>
        </p:txBody>
      </p:sp>
      <p:sp>
        <p:nvSpPr>
          <p:cNvPr id="7" name="TextBox 6"/>
          <p:cNvSpPr txBox="1"/>
          <p:nvPr/>
        </p:nvSpPr>
        <p:spPr>
          <a:xfrm>
            <a:off x="678591" y="1755689"/>
            <a:ext cx="4387679" cy="892552"/>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1300" smtClean="0"/>
              <a:t>Wieschollek</a:t>
            </a:r>
            <a:r>
              <a:rPr lang="fi-FI" sz="1300"/>
              <a:t>, P., Hirsch, M., </a:t>
            </a:r>
            <a:r>
              <a:rPr lang="fi-FI" sz="1300" smtClean="0"/>
              <a:t>Sch</a:t>
            </a:r>
            <a:r>
              <a:rPr lang="fi-FI" sz="1300"/>
              <a:t>ö</a:t>
            </a:r>
            <a:r>
              <a:rPr lang="fi-FI" sz="1300" smtClean="0"/>
              <a:t>lkopf</a:t>
            </a:r>
            <a:r>
              <a:rPr lang="fi-FI" sz="1300"/>
              <a:t>, B., Lensch, </a:t>
            </a:r>
            <a:r>
              <a:rPr lang="fi-FI" sz="1300" smtClean="0"/>
              <a:t>H.</a:t>
            </a:r>
          </a:p>
          <a:p>
            <a:r>
              <a:rPr lang="fi-FI" sz="1300" b="1" smtClean="0"/>
              <a:t>Learning </a:t>
            </a:r>
            <a:r>
              <a:rPr lang="fi-FI" sz="1300" b="1"/>
              <a:t>blind motion deblurring</a:t>
            </a:r>
            <a:r>
              <a:rPr lang="fi-FI" sz="1300" b="1" smtClean="0"/>
              <a:t>.</a:t>
            </a:r>
          </a:p>
          <a:p>
            <a:r>
              <a:rPr lang="fi-FI" sz="1300" smtClean="0"/>
              <a:t>ICCV 2017</a:t>
            </a:r>
          </a:p>
          <a:p>
            <a:endParaRPr lang="fi-FI" sz="1300" b="1"/>
          </a:p>
        </p:txBody>
      </p:sp>
    </p:spTree>
    <p:extLst>
      <p:ext uri="{BB962C8B-B14F-4D97-AF65-F5344CB8AC3E}">
        <p14:creationId xmlns:p14="http://schemas.microsoft.com/office/powerpoint/2010/main" val="990848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585" y="-22617300"/>
            <a:ext cx="53936496" cy="33908659"/>
          </a:xfrm>
          <a:prstGeom prst="rect">
            <a:avLst/>
          </a:prstGeom>
        </p:spPr>
      </p:pic>
      <p:sp>
        <p:nvSpPr>
          <p:cNvPr id="2" name="TextBox 1"/>
          <p:cNvSpPr txBox="1"/>
          <p:nvPr/>
        </p:nvSpPr>
        <p:spPr>
          <a:xfrm>
            <a:off x="419100" y="342900"/>
            <a:ext cx="4305300" cy="203132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mtClean="0"/>
              <a:t>1. Typical input photo (one of 12)</a:t>
            </a:r>
          </a:p>
          <a:p>
            <a:endParaRPr lang="fi-FI" b="1" smtClean="0"/>
          </a:p>
          <a:p>
            <a:r>
              <a:rPr lang="fi-FI" b="1" smtClean="0">
                <a:solidFill>
                  <a:srgbClr val="FFC000"/>
                </a:solidFill>
              </a:rPr>
              <a:t>2. Our result</a:t>
            </a:r>
          </a:p>
          <a:p>
            <a:endParaRPr lang="fi-FI" smtClean="0"/>
          </a:p>
          <a:p>
            <a:r>
              <a:rPr lang="fi-FI" smtClean="0"/>
              <a:t>3. Result of Wieschollek et al. (2017)</a:t>
            </a:r>
          </a:p>
          <a:p>
            <a:endParaRPr lang="fi-FI" smtClean="0"/>
          </a:p>
          <a:p>
            <a:endParaRPr lang="fi-FI" b="1"/>
          </a:p>
        </p:txBody>
      </p:sp>
      <p:sp>
        <p:nvSpPr>
          <p:cNvPr id="7" name="TextBox 6"/>
          <p:cNvSpPr txBox="1"/>
          <p:nvPr/>
        </p:nvSpPr>
        <p:spPr>
          <a:xfrm>
            <a:off x="678591" y="1755689"/>
            <a:ext cx="4387679" cy="892552"/>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1300" smtClean="0"/>
              <a:t>Wieschollek</a:t>
            </a:r>
            <a:r>
              <a:rPr lang="fi-FI" sz="1300"/>
              <a:t>, P., Hirsch, M., </a:t>
            </a:r>
            <a:r>
              <a:rPr lang="fi-FI" sz="1300" smtClean="0"/>
              <a:t>Sch</a:t>
            </a:r>
            <a:r>
              <a:rPr lang="fi-FI" sz="1300"/>
              <a:t>ö</a:t>
            </a:r>
            <a:r>
              <a:rPr lang="fi-FI" sz="1300" smtClean="0"/>
              <a:t>lkopf</a:t>
            </a:r>
            <a:r>
              <a:rPr lang="fi-FI" sz="1300"/>
              <a:t>, B., Lensch, </a:t>
            </a:r>
            <a:r>
              <a:rPr lang="fi-FI" sz="1300" smtClean="0"/>
              <a:t>H.</a:t>
            </a:r>
          </a:p>
          <a:p>
            <a:r>
              <a:rPr lang="fi-FI" sz="1300" b="1" smtClean="0"/>
              <a:t>Learning </a:t>
            </a:r>
            <a:r>
              <a:rPr lang="fi-FI" sz="1300" b="1"/>
              <a:t>blind motion deblurring</a:t>
            </a:r>
            <a:r>
              <a:rPr lang="fi-FI" sz="1300" b="1" smtClean="0"/>
              <a:t>.</a:t>
            </a:r>
          </a:p>
          <a:p>
            <a:r>
              <a:rPr lang="fi-FI" sz="1300" smtClean="0"/>
              <a:t>ICCV 2017</a:t>
            </a:r>
          </a:p>
          <a:p>
            <a:endParaRPr lang="fi-FI" sz="1300" b="1"/>
          </a:p>
        </p:txBody>
      </p:sp>
    </p:spTree>
    <p:extLst>
      <p:ext uri="{BB962C8B-B14F-4D97-AF65-F5344CB8AC3E}">
        <p14:creationId xmlns:p14="http://schemas.microsoft.com/office/powerpoint/2010/main" val="895312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23" y="-22447249"/>
            <a:ext cx="53583508" cy="33686749"/>
          </a:xfrm>
          <a:prstGeom prst="rect">
            <a:avLst/>
          </a:prstGeom>
        </p:spPr>
      </p:pic>
      <p:sp>
        <p:nvSpPr>
          <p:cNvPr id="2" name="TextBox 1"/>
          <p:cNvSpPr txBox="1"/>
          <p:nvPr/>
        </p:nvSpPr>
        <p:spPr>
          <a:xfrm>
            <a:off x="419100" y="342900"/>
            <a:ext cx="4305300" cy="203132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mtClean="0"/>
              <a:t>1. Typical input photo (one of 12)</a:t>
            </a:r>
          </a:p>
          <a:p>
            <a:endParaRPr lang="fi-FI" b="1" smtClean="0"/>
          </a:p>
          <a:p>
            <a:r>
              <a:rPr lang="fi-FI" smtClean="0"/>
              <a:t>2. Our result</a:t>
            </a:r>
          </a:p>
          <a:p>
            <a:endParaRPr lang="fi-FI" smtClean="0"/>
          </a:p>
          <a:p>
            <a:r>
              <a:rPr lang="fi-FI" b="1" smtClean="0">
                <a:solidFill>
                  <a:srgbClr val="FFC000"/>
                </a:solidFill>
              </a:rPr>
              <a:t>3. Result of Wieschollek et al. (2017)</a:t>
            </a:r>
          </a:p>
          <a:p>
            <a:endParaRPr lang="fi-FI" smtClean="0"/>
          </a:p>
          <a:p>
            <a:endParaRPr lang="fi-FI" b="1"/>
          </a:p>
        </p:txBody>
      </p:sp>
      <p:sp>
        <p:nvSpPr>
          <p:cNvPr id="6" name="TextBox 5"/>
          <p:cNvSpPr txBox="1"/>
          <p:nvPr/>
        </p:nvSpPr>
        <p:spPr>
          <a:xfrm>
            <a:off x="678591" y="1755689"/>
            <a:ext cx="4387679" cy="892552"/>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1300" smtClean="0"/>
              <a:t>Wieschollek</a:t>
            </a:r>
            <a:r>
              <a:rPr lang="fi-FI" sz="1300"/>
              <a:t>, P., Hirsch, M., </a:t>
            </a:r>
            <a:r>
              <a:rPr lang="fi-FI" sz="1300" smtClean="0"/>
              <a:t>Sch</a:t>
            </a:r>
            <a:r>
              <a:rPr lang="fi-FI" sz="1300"/>
              <a:t>ö</a:t>
            </a:r>
            <a:r>
              <a:rPr lang="fi-FI" sz="1300" smtClean="0"/>
              <a:t>lkopf</a:t>
            </a:r>
            <a:r>
              <a:rPr lang="fi-FI" sz="1300"/>
              <a:t>, B., Lensch, </a:t>
            </a:r>
            <a:r>
              <a:rPr lang="fi-FI" sz="1300" smtClean="0"/>
              <a:t>H.</a:t>
            </a:r>
          </a:p>
          <a:p>
            <a:r>
              <a:rPr lang="fi-FI" sz="1300" b="1" smtClean="0"/>
              <a:t>Learning </a:t>
            </a:r>
            <a:r>
              <a:rPr lang="fi-FI" sz="1300" b="1"/>
              <a:t>blind motion deblurring</a:t>
            </a:r>
            <a:r>
              <a:rPr lang="fi-FI" sz="1300" b="1" smtClean="0"/>
              <a:t>.</a:t>
            </a:r>
          </a:p>
          <a:p>
            <a:r>
              <a:rPr lang="fi-FI" sz="1300" smtClean="0"/>
              <a:t>ICCV 2017</a:t>
            </a:r>
          </a:p>
          <a:p>
            <a:endParaRPr lang="fi-FI" sz="1300" b="1"/>
          </a:p>
        </p:txBody>
      </p:sp>
    </p:spTree>
    <p:extLst>
      <p:ext uri="{BB962C8B-B14F-4D97-AF65-F5344CB8AC3E}">
        <p14:creationId xmlns:p14="http://schemas.microsoft.com/office/powerpoint/2010/main" val="3997182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7595" y="-42078688"/>
            <a:ext cx="94926452" cy="59678130"/>
          </a:xfrm>
          <a:prstGeom prst="rect">
            <a:avLst/>
          </a:prstGeom>
        </p:spPr>
      </p:pic>
      <p:sp>
        <p:nvSpPr>
          <p:cNvPr id="8" name="TextBox 7"/>
          <p:cNvSpPr txBox="1"/>
          <p:nvPr/>
        </p:nvSpPr>
        <p:spPr>
          <a:xfrm>
            <a:off x="419100" y="342900"/>
            <a:ext cx="4305300" cy="203132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b="1" smtClean="0">
                <a:solidFill>
                  <a:srgbClr val="FFC000"/>
                </a:solidFill>
              </a:rPr>
              <a:t>1. Typical input photo (one of 12)</a:t>
            </a:r>
          </a:p>
          <a:p>
            <a:endParaRPr lang="fi-FI" b="1" smtClean="0"/>
          </a:p>
          <a:p>
            <a:r>
              <a:rPr lang="fi-FI" smtClean="0"/>
              <a:t>2. Our result</a:t>
            </a:r>
          </a:p>
          <a:p>
            <a:endParaRPr lang="fi-FI" smtClean="0"/>
          </a:p>
          <a:p>
            <a:r>
              <a:rPr lang="fi-FI" smtClean="0"/>
              <a:t>3. Result of Wieschollek et al. (2017)</a:t>
            </a:r>
          </a:p>
          <a:p>
            <a:endParaRPr lang="fi-FI" smtClean="0"/>
          </a:p>
          <a:p>
            <a:endParaRPr lang="fi-FI" b="1"/>
          </a:p>
        </p:txBody>
      </p:sp>
      <p:sp>
        <p:nvSpPr>
          <p:cNvPr id="9" name="TextBox 8"/>
          <p:cNvSpPr txBox="1"/>
          <p:nvPr/>
        </p:nvSpPr>
        <p:spPr>
          <a:xfrm>
            <a:off x="678591" y="1755689"/>
            <a:ext cx="4387679" cy="892552"/>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1300" smtClean="0"/>
              <a:t>Wieschollek</a:t>
            </a:r>
            <a:r>
              <a:rPr lang="fi-FI" sz="1300"/>
              <a:t>, P., Hirsch, M., </a:t>
            </a:r>
            <a:r>
              <a:rPr lang="fi-FI" sz="1300" smtClean="0"/>
              <a:t>Sch</a:t>
            </a:r>
            <a:r>
              <a:rPr lang="fi-FI" sz="1300"/>
              <a:t>ö</a:t>
            </a:r>
            <a:r>
              <a:rPr lang="fi-FI" sz="1300" smtClean="0"/>
              <a:t>lkopf</a:t>
            </a:r>
            <a:r>
              <a:rPr lang="fi-FI" sz="1300"/>
              <a:t>, B., Lensch, </a:t>
            </a:r>
            <a:r>
              <a:rPr lang="fi-FI" sz="1300" smtClean="0"/>
              <a:t>H.</a:t>
            </a:r>
          </a:p>
          <a:p>
            <a:r>
              <a:rPr lang="fi-FI" sz="1300" b="1" smtClean="0"/>
              <a:t>Learning </a:t>
            </a:r>
            <a:r>
              <a:rPr lang="fi-FI" sz="1300" b="1"/>
              <a:t>blind motion deblurring</a:t>
            </a:r>
            <a:r>
              <a:rPr lang="fi-FI" sz="1300" b="1" smtClean="0"/>
              <a:t>.</a:t>
            </a:r>
          </a:p>
          <a:p>
            <a:r>
              <a:rPr lang="fi-FI" sz="1300" smtClean="0"/>
              <a:t>ICCV 2017</a:t>
            </a:r>
          </a:p>
          <a:p>
            <a:endParaRPr lang="fi-FI" sz="1300" b="1"/>
          </a:p>
        </p:txBody>
      </p:sp>
    </p:spTree>
    <p:extLst>
      <p:ext uri="{BB962C8B-B14F-4D97-AF65-F5344CB8AC3E}">
        <p14:creationId xmlns:p14="http://schemas.microsoft.com/office/powerpoint/2010/main" val="4279886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0723" y="-42383610"/>
            <a:ext cx="95551795" cy="60071260"/>
          </a:xfrm>
          <a:prstGeom prst="rect">
            <a:avLst/>
          </a:prstGeom>
        </p:spPr>
      </p:pic>
      <p:sp>
        <p:nvSpPr>
          <p:cNvPr id="6" name="TextBox 5"/>
          <p:cNvSpPr txBox="1"/>
          <p:nvPr/>
        </p:nvSpPr>
        <p:spPr>
          <a:xfrm>
            <a:off x="419100" y="342900"/>
            <a:ext cx="4305300" cy="203132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mtClean="0"/>
              <a:t>1. Typical input photo (one of 12)</a:t>
            </a:r>
          </a:p>
          <a:p>
            <a:endParaRPr lang="fi-FI" b="1" smtClean="0"/>
          </a:p>
          <a:p>
            <a:r>
              <a:rPr lang="fi-FI" b="1" smtClean="0">
                <a:solidFill>
                  <a:srgbClr val="FFC000"/>
                </a:solidFill>
              </a:rPr>
              <a:t>2. Our result</a:t>
            </a:r>
          </a:p>
          <a:p>
            <a:endParaRPr lang="fi-FI" smtClean="0"/>
          </a:p>
          <a:p>
            <a:r>
              <a:rPr lang="fi-FI" smtClean="0"/>
              <a:t>3. Result of Wieschollek et al. (2017)</a:t>
            </a:r>
          </a:p>
          <a:p>
            <a:endParaRPr lang="fi-FI" smtClean="0"/>
          </a:p>
          <a:p>
            <a:endParaRPr lang="fi-FI" b="1"/>
          </a:p>
        </p:txBody>
      </p:sp>
      <p:sp>
        <p:nvSpPr>
          <p:cNvPr id="9" name="TextBox 8"/>
          <p:cNvSpPr txBox="1"/>
          <p:nvPr/>
        </p:nvSpPr>
        <p:spPr>
          <a:xfrm>
            <a:off x="678591" y="1755689"/>
            <a:ext cx="4387679" cy="892552"/>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1300" smtClean="0"/>
              <a:t>Wieschollek</a:t>
            </a:r>
            <a:r>
              <a:rPr lang="fi-FI" sz="1300"/>
              <a:t>, P., Hirsch, M., </a:t>
            </a:r>
            <a:r>
              <a:rPr lang="fi-FI" sz="1300" smtClean="0"/>
              <a:t>Sch</a:t>
            </a:r>
            <a:r>
              <a:rPr lang="fi-FI" sz="1300"/>
              <a:t>ö</a:t>
            </a:r>
            <a:r>
              <a:rPr lang="fi-FI" sz="1300" smtClean="0"/>
              <a:t>lkopf</a:t>
            </a:r>
            <a:r>
              <a:rPr lang="fi-FI" sz="1300"/>
              <a:t>, B., Lensch, </a:t>
            </a:r>
            <a:r>
              <a:rPr lang="fi-FI" sz="1300" smtClean="0"/>
              <a:t>H.</a:t>
            </a:r>
          </a:p>
          <a:p>
            <a:r>
              <a:rPr lang="fi-FI" sz="1300" b="1" smtClean="0"/>
              <a:t>Learning </a:t>
            </a:r>
            <a:r>
              <a:rPr lang="fi-FI" sz="1300" b="1"/>
              <a:t>blind motion deblurring</a:t>
            </a:r>
            <a:r>
              <a:rPr lang="fi-FI" sz="1300" b="1" smtClean="0"/>
              <a:t>.</a:t>
            </a:r>
          </a:p>
          <a:p>
            <a:r>
              <a:rPr lang="fi-FI" sz="1300" smtClean="0"/>
              <a:t>ICCV 2017</a:t>
            </a:r>
          </a:p>
          <a:p>
            <a:endParaRPr lang="fi-FI" sz="1300" b="1"/>
          </a:p>
        </p:txBody>
      </p:sp>
    </p:spTree>
    <p:extLst>
      <p:ext uri="{BB962C8B-B14F-4D97-AF65-F5344CB8AC3E}">
        <p14:creationId xmlns:p14="http://schemas.microsoft.com/office/powerpoint/2010/main" val="4145248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7595" y="-42078688"/>
            <a:ext cx="94926452" cy="59678130"/>
          </a:xfrm>
          <a:prstGeom prst="rect">
            <a:avLst/>
          </a:prstGeom>
        </p:spPr>
      </p:pic>
      <p:sp>
        <p:nvSpPr>
          <p:cNvPr id="6" name="TextBox 5"/>
          <p:cNvSpPr txBox="1"/>
          <p:nvPr/>
        </p:nvSpPr>
        <p:spPr>
          <a:xfrm>
            <a:off x="419100" y="342900"/>
            <a:ext cx="4305300" cy="203132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mtClean="0"/>
              <a:t>1. Typical input photo (one of 12)</a:t>
            </a:r>
          </a:p>
          <a:p>
            <a:endParaRPr lang="fi-FI" b="1" smtClean="0"/>
          </a:p>
          <a:p>
            <a:r>
              <a:rPr lang="fi-FI" smtClean="0"/>
              <a:t>2. Our result</a:t>
            </a:r>
          </a:p>
          <a:p>
            <a:endParaRPr lang="fi-FI" smtClean="0"/>
          </a:p>
          <a:p>
            <a:r>
              <a:rPr lang="fi-FI" b="1" smtClean="0">
                <a:solidFill>
                  <a:srgbClr val="FFC000"/>
                </a:solidFill>
              </a:rPr>
              <a:t>3. Result of Wieschollek et al. (2017)</a:t>
            </a:r>
          </a:p>
          <a:p>
            <a:endParaRPr lang="fi-FI" smtClean="0"/>
          </a:p>
          <a:p>
            <a:endParaRPr lang="fi-FI" b="1"/>
          </a:p>
        </p:txBody>
      </p:sp>
      <p:sp>
        <p:nvSpPr>
          <p:cNvPr id="7" name="TextBox 6"/>
          <p:cNvSpPr txBox="1"/>
          <p:nvPr/>
        </p:nvSpPr>
        <p:spPr>
          <a:xfrm>
            <a:off x="678591" y="1755689"/>
            <a:ext cx="4387679" cy="892552"/>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1300" smtClean="0"/>
              <a:t>Wieschollek</a:t>
            </a:r>
            <a:r>
              <a:rPr lang="fi-FI" sz="1300"/>
              <a:t>, P., Hirsch, M., </a:t>
            </a:r>
            <a:r>
              <a:rPr lang="fi-FI" sz="1300" smtClean="0"/>
              <a:t>Sch</a:t>
            </a:r>
            <a:r>
              <a:rPr lang="fi-FI" sz="1300"/>
              <a:t>ö</a:t>
            </a:r>
            <a:r>
              <a:rPr lang="fi-FI" sz="1300" smtClean="0"/>
              <a:t>lkopf</a:t>
            </a:r>
            <a:r>
              <a:rPr lang="fi-FI" sz="1300"/>
              <a:t>, B., Lensch, </a:t>
            </a:r>
            <a:r>
              <a:rPr lang="fi-FI" sz="1300" smtClean="0"/>
              <a:t>H.</a:t>
            </a:r>
          </a:p>
          <a:p>
            <a:r>
              <a:rPr lang="fi-FI" sz="1300" b="1" smtClean="0"/>
              <a:t>Learning </a:t>
            </a:r>
            <a:r>
              <a:rPr lang="fi-FI" sz="1300" b="1"/>
              <a:t>blind motion deblurring</a:t>
            </a:r>
            <a:r>
              <a:rPr lang="fi-FI" sz="1300" b="1" smtClean="0"/>
              <a:t>.</a:t>
            </a:r>
          </a:p>
          <a:p>
            <a:r>
              <a:rPr lang="fi-FI" sz="1300" smtClean="0"/>
              <a:t>ICCV 2017</a:t>
            </a:r>
          </a:p>
          <a:p>
            <a:endParaRPr lang="fi-FI" sz="1300" b="1"/>
          </a:p>
        </p:txBody>
      </p:sp>
    </p:spTree>
    <p:extLst>
      <p:ext uri="{BB962C8B-B14F-4D97-AF65-F5344CB8AC3E}">
        <p14:creationId xmlns:p14="http://schemas.microsoft.com/office/powerpoint/2010/main" val="3687378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4017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437" y="-2625564"/>
            <a:ext cx="21598873" cy="12085772"/>
          </a:xfrm>
          <a:prstGeom prst="rect">
            <a:avLst/>
          </a:prstGeom>
        </p:spPr>
      </p:pic>
      <p:sp>
        <p:nvSpPr>
          <p:cNvPr id="2" name="TextBox 1"/>
          <p:cNvSpPr txBox="1"/>
          <p:nvPr/>
        </p:nvSpPr>
        <p:spPr>
          <a:xfrm>
            <a:off x="328474" y="230819"/>
            <a:ext cx="4429957"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2600" b="1" smtClean="0"/>
              <a:t>Input burst </a:t>
            </a:r>
            <a:endParaRPr lang="fi-FI" b="1"/>
          </a:p>
          <a:p>
            <a:r>
              <a:rPr lang="fi-FI" b="1" smtClean="0"/>
              <a:t>from iPhone SE</a:t>
            </a:r>
          </a:p>
          <a:p>
            <a:endParaRPr lang="fi-FI" b="1" smtClean="0"/>
          </a:p>
          <a:p>
            <a:r>
              <a:rPr lang="fi-FI" b="1" smtClean="0"/>
              <a:t>(pre-aligned with homographies)</a:t>
            </a:r>
            <a:endParaRPr lang="fi-FI" b="1"/>
          </a:p>
        </p:txBody>
      </p:sp>
    </p:spTree>
    <p:extLst>
      <p:ext uri="{BB962C8B-B14F-4D97-AF65-F5344CB8AC3E}">
        <p14:creationId xmlns:p14="http://schemas.microsoft.com/office/powerpoint/2010/main" val="1464254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8923"/>
            <a:ext cx="10515600" cy="1325563"/>
          </a:xfrm>
        </p:spPr>
        <p:txBody>
          <a:bodyPr/>
          <a:lstStyle/>
          <a:p>
            <a:r>
              <a:rPr lang="fi-FI" smtClean="0"/>
              <a:t>Burst deblurring? </a:t>
            </a:r>
            <a:r>
              <a:rPr lang="fi-FI" sz="2200" smtClean="0"/>
              <a:t>+ results sneak peek</a:t>
            </a:r>
            <a:endParaRPr lang="fi-FI" sz="2200"/>
          </a:p>
        </p:txBody>
      </p:sp>
      <p:pic>
        <p:nvPicPr>
          <p:cNvPr id="5" name="Picture 4"/>
          <p:cNvPicPr>
            <a:picLocks noChangeAspect="1"/>
          </p:cNvPicPr>
          <p:nvPr/>
        </p:nvPicPr>
        <p:blipFill>
          <a:blip r:embed="rId3"/>
          <a:stretch>
            <a:fillRect/>
          </a:stretch>
        </p:blipFill>
        <p:spPr>
          <a:xfrm>
            <a:off x="976997" y="1463037"/>
            <a:ext cx="16065277" cy="2042448"/>
          </a:xfrm>
          <a:prstGeom prst="rect">
            <a:avLst/>
          </a:prstGeom>
        </p:spPr>
      </p:pic>
      <p:pic>
        <p:nvPicPr>
          <p:cNvPr id="6" name="Picture 5"/>
          <p:cNvPicPr>
            <a:picLocks noChangeAspect="1"/>
          </p:cNvPicPr>
          <p:nvPr/>
        </p:nvPicPr>
        <p:blipFill>
          <a:blip r:embed="rId4"/>
          <a:stretch>
            <a:fillRect/>
          </a:stretch>
        </p:blipFill>
        <p:spPr>
          <a:xfrm>
            <a:off x="974936" y="3659664"/>
            <a:ext cx="16078278" cy="2044101"/>
          </a:xfrm>
          <a:prstGeom prst="rect">
            <a:avLst/>
          </a:prstGeom>
        </p:spPr>
      </p:pic>
      <p:pic>
        <p:nvPicPr>
          <p:cNvPr id="7" name="Picture 6"/>
          <p:cNvPicPr>
            <a:picLocks noChangeAspect="1"/>
          </p:cNvPicPr>
          <p:nvPr/>
        </p:nvPicPr>
        <p:blipFill>
          <a:blip r:embed="rId5"/>
          <a:stretch>
            <a:fillRect/>
          </a:stretch>
        </p:blipFill>
        <p:spPr>
          <a:xfrm>
            <a:off x="8529072" y="45937"/>
            <a:ext cx="2321011" cy="235486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89478" y="1038702"/>
            <a:ext cx="7177751" cy="369332"/>
          </a:xfrm>
          <a:prstGeom prst="rect">
            <a:avLst/>
          </a:prstGeom>
          <a:noFill/>
        </p:spPr>
        <p:txBody>
          <a:bodyPr wrap="square" rtlCol="0">
            <a:spAutoFit/>
          </a:bodyPr>
          <a:lstStyle/>
          <a:p>
            <a:r>
              <a:rPr lang="fi-FI" smtClean="0"/>
              <a:t>set of severely degraded images of the same target</a:t>
            </a:r>
            <a:endParaRPr lang="fi-FI"/>
          </a:p>
        </p:txBody>
      </p:sp>
      <p:sp>
        <p:nvSpPr>
          <p:cNvPr id="11" name="TextBox 10"/>
          <p:cNvSpPr txBox="1"/>
          <p:nvPr/>
        </p:nvSpPr>
        <p:spPr>
          <a:xfrm rot="16200000">
            <a:off x="86842" y="4427852"/>
            <a:ext cx="1311545" cy="369332"/>
          </a:xfrm>
          <a:prstGeom prst="rect">
            <a:avLst/>
          </a:prstGeom>
          <a:noFill/>
        </p:spPr>
        <p:txBody>
          <a:bodyPr wrap="square" rtlCol="0">
            <a:spAutoFit/>
          </a:bodyPr>
          <a:lstStyle/>
          <a:p>
            <a:pPr algn="ctr"/>
            <a:r>
              <a:rPr lang="fi-FI" b="1" smtClean="0"/>
              <a:t>Result</a:t>
            </a:r>
            <a:endParaRPr lang="fi-FI" b="1"/>
          </a:p>
        </p:txBody>
      </p:sp>
      <p:sp>
        <p:nvSpPr>
          <p:cNvPr id="12" name="TextBox 11"/>
          <p:cNvSpPr txBox="1"/>
          <p:nvPr/>
        </p:nvSpPr>
        <p:spPr>
          <a:xfrm>
            <a:off x="1244472" y="5601079"/>
            <a:ext cx="1319517" cy="646331"/>
          </a:xfrm>
          <a:prstGeom prst="rect">
            <a:avLst/>
          </a:prstGeom>
          <a:noFill/>
        </p:spPr>
        <p:txBody>
          <a:bodyPr wrap="square" rtlCol="0">
            <a:spAutoFit/>
          </a:bodyPr>
          <a:lstStyle/>
          <a:p>
            <a:r>
              <a:rPr lang="fi-FI"/>
              <a:t>u</a:t>
            </a:r>
            <a:r>
              <a:rPr lang="fi-FI" smtClean="0"/>
              <a:t>sing only 1st frame</a:t>
            </a:r>
            <a:endParaRPr lang="fi-FI"/>
          </a:p>
        </p:txBody>
      </p:sp>
      <p:sp>
        <p:nvSpPr>
          <p:cNvPr id="13" name="Rectangle 12"/>
          <p:cNvSpPr/>
          <p:nvPr/>
        </p:nvSpPr>
        <p:spPr>
          <a:xfrm>
            <a:off x="971264" y="1507021"/>
            <a:ext cx="1879505" cy="1893990"/>
          </a:xfrm>
          <a:prstGeom prst="rect">
            <a:avLst/>
          </a:prstGeom>
          <a:no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Rectangle 15"/>
          <p:cNvSpPr/>
          <p:nvPr/>
        </p:nvSpPr>
        <p:spPr>
          <a:xfrm>
            <a:off x="2984464" y="1510783"/>
            <a:ext cx="1879505" cy="1893990"/>
          </a:xfrm>
          <a:prstGeom prst="rect">
            <a:avLst/>
          </a:prstGeom>
          <a:no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extBox 16"/>
          <p:cNvSpPr txBox="1"/>
          <p:nvPr/>
        </p:nvSpPr>
        <p:spPr>
          <a:xfrm>
            <a:off x="3264457" y="5567466"/>
            <a:ext cx="1319517" cy="923330"/>
          </a:xfrm>
          <a:prstGeom prst="rect">
            <a:avLst/>
          </a:prstGeom>
          <a:noFill/>
        </p:spPr>
        <p:txBody>
          <a:bodyPr wrap="square" rtlCol="0">
            <a:spAutoFit/>
          </a:bodyPr>
          <a:lstStyle/>
          <a:p>
            <a:pPr algn="ctr"/>
            <a:r>
              <a:rPr lang="fi-FI"/>
              <a:t>c</a:t>
            </a:r>
            <a:r>
              <a:rPr lang="fi-FI" smtClean="0"/>
              <a:t>ombining frames </a:t>
            </a:r>
          </a:p>
          <a:p>
            <a:pPr algn="ctr"/>
            <a:r>
              <a:rPr lang="fi-FI" smtClean="0"/>
              <a:t>1 &amp; 2</a:t>
            </a:r>
            <a:endParaRPr lang="fi-FI"/>
          </a:p>
        </p:txBody>
      </p:sp>
      <p:sp>
        <p:nvSpPr>
          <p:cNvPr id="18" name="TextBox 17"/>
          <p:cNvSpPr txBox="1"/>
          <p:nvPr/>
        </p:nvSpPr>
        <p:spPr>
          <a:xfrm>
            <a:off x="5277657" y="5587669"/>
            <a:ext cx="1319517" cy="369332"/>
          </a:xfrm>
          <a:prstGeom prst="rect">
            <a:avLst/>
          </a:prstGeom>
          <a:noFill/>
        </p:spPr>
        <p:txBody>
          <a:bodyPr wrap="square" rtlCol="0">
            <a:spAutoFit/>
          </a:bodyPr>
          <a:lstStyle/>
          <a:p>
            <a:pPr algn="ctr"/>
            <a:r>
              <a:rPr lang="fi-FI" smtClean="0"/>
              <a:t>1, 2, 3</a:t>
            </a:r>
            <a:endParaRPr lang="fi-FI"/>
          </a:p>
        </p:txBody>
      </p:sp>
      <p:sp>
        <p:nvSpPr>
          <p:cNvPr id="19" name="TextBox 18"/>
          <p:cNvSpPr txBox="1"/>
          <p:nvPr/>
        </p:nvSpPr>
        <p:spPr>
          <a:xfrm>
            <a:off x="7209555" y="5587669"/>
            <a:ext cx="1319517" cy="369332"/>
          </a:xfrm>
          <a:prstGeom prst="rect">
            <a:avLst/>
          </a:prstGeom>
          <a:noFill/>
        </p:spPr>
        <p:txBody>
          <a:bodyPr wrap="square" rtlCol="0">
            <a:spAutoFit/>
          </a:bodyPr>
          <a:lstStyle/>
          <a:p>
            <a:pPr algn="ctr"/>
            <a:r>
              <a:rPr lang="fi-FI" smtClean="0"/>
              <a:t>1, 2, 3, 4</a:t>
            </a:r>
            <a:endParaRPr lang="fi-FI"/>
          </a:p>
        </p:txBody>
      </p:sp>
      <p:sp>
        <p:nvSpPr>
          <p:cNvPr id="20" name="TextBox 19"/>
          <p:cNvSpPr txBox="1"/>
          <p:nvPr/>
        </p:nvSpPr>
        <p:spPr>
          <a:xfrm>
            <a:off x="9269856" y="5565375"/>
            <a:ext cx="1319517" cy="369332"/>
          </a:xfrm>
          <a:prstGeom prst="rect">
            <a:avLst/>
          </a:prstGeom>
          <a:noFill/>
        </p:spPr>
        <p:txBody>
          <a:bodyPr wrap="square" rtlCol="0">
            <a:spAutoFit/>
          </a:bodyPr>
          <a:lstStyle/>
          <a:p>
            <a:pPr algn="ctr"/>
            <a:r>
              <a:rPr lang="fi-FI"/>
              <a:t>e</a:t>
            </a:r>
            <a:r>
              <a:rPr lang="fi-FI" smtClean="0"/>
              <a:t>tc.</a:t>
            </a:r>
            <a:endParaRPr lang="fi-FI"/>
          </a:p>
        </p:txBody>
      </p:sp>
      <p:sp>
        <p:nvSpPr>
          <p:cNvPr id="21" name="TextBox 20"/>
          <p:cNvSpPr txBox="1"/>
          <p:nvPr/>
        </p:nvSpPr>
        <p:spPr>
          <a:xfrm>
            <a:off x="10850083" y="177936"/>
            <a:ext cx="1319517" cy="646331"/>
          </a:xfrm>
          <a:prstGeom prst="rect">
            <a:avLst/>
          </a:prstGeom>
          <a:noFill/>
        </p:spPr>
        <p:txBody>
          <a:bodyPr wrap="square" rtlCol="0">
            <a:spAutoFit/>
          </a:bodyPr>
          <a:lstStyle/>
          <a:p>
            <a:r>
              <a:rPr lang="fi-FI" smtClean="0"/>
              <a:t>Ground truth</a:t>
            </a:r>
            <a:endParaRPr lang="fi-FI"/>
          </a:p>
        </p:txBody>
      </p:sp>
      <p:sp>
        <p:nvSpPr>
          <p:cNvPr id="23" name="Rectangle 22"/>
          <p:cNvSpPr/>
          <p:nvPr/>
        </p:nvSpPr>
        <p:spPr>
          <a:xfrm>
            <a:off x="4997664" y="1500374"/>
            <a:ext cx="1879505" cy="1893990"/>
          </a:xfrm>
          <a:prstGeom prst="rect">
            <a:avLst/>
          </a:prstGeom>
          <a:no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Rectangle 24"/>
          <p:cNvSpPr/>
          <p:nvPr/>
        </p:nvSpPr>
        <p:spPr>
          <a:xfrm>
            <a:off x="2934381" y="3607131"/>
            <a:ext cx="9848931" cy="1998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Rectangle 25"/>
          <p:cNvSpPr/>
          <p:nvPr/>
        </p:nvSpPr>
        <p:spPr>
          <a:xfrm>
            <a:off x="4914050" y="3613107"/>
            <a:ext cx="9848931" cy="1998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26"/>
          <p:cNvSpPr/>
          <p:nvPr/>
        </p:nvSpPr>
        <p:spPr>
          <a:xfrm>
            <a:off x="6948583" y="3602254"/>
            <a:ext cx="9848931" cy="1998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TextBox 27"/>
          <p:cNvSpPr txBox="1"/>
          <p:nvPr/>
        </p:nvSpPr>
        <p:spPr>
          <a:xfrm rot="16200000">
            <a:off x="86843" y="2269349"/>
            <a:ext cx="1311545" cy="369332"/>
          </a:xfrm>
          <a:prstGeom prst="rect">
            <a:avLst/>
          </a:prstGeom>
          <a:noFill/>
        </p:spPr>
        <p:txBody>
          <a:bodyPr wrap="square" rtlCol="0">
            <a:spAutoFit/>
          </a:bodyPr>
          <a:lstStyle/>
          <a:p>
            <a:pPr algn="ctr"/>
            <a:r>
              <a:rPr lang="fi-FI" b="1" smtClean="0"/>
              <a:t>Input</a:t>
            </a:r>
            <a:endParaRPr lang="fi-FI" b="1"/>
          </a:p>
        </p:txBody>
      </p:sp>
    </p:spTree>
    <p:extLst>
      <p:ext uri="{BB962C8B-B14F-4D97-AF65-F5344CB8AC3E}">
        <p14:creationId xmlns:p14="http://schemas.microsoft.com/office/powerpoint/2010/main" val="10105003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3" grpId="1" animBg="1"/>
      <p:bldP spid="16" grpId="0" animBg="1"/>
      <p:bldP spid="16" grpId="1" animBg="1"/>
      <p:bldP spid="17" grpId="0"/>
      <p:bldP spid="18" grpId="0"/>
      <p:bldP spid="19" grpId="0"/>
      <p:bldP spid="20" grpId="0"/>
      <p:bldP spid="21" grpId="0"/>
      <p:bldP spid="23" grpId="0" animBg="1"/>
      <p:bldP spid="23" grpId="1" animBg="1"/>
      <p:bldP spid="25" grpId="0" animBg="1"/>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sp>
        <p:nvSpPr>
          <p:cNvPr id="4" name="TextBox 3"/>
          <p:cNvSpPr txBox="1"/>
          <p:nvPr/>
        </p:nvSpPr>
        <p:spPr>
          <a:xfrm>
            <a:off x="328474" y="230819"/>
            <a:ext cx="4429957"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2600" b="1" smtClean="0"/>
              <a:t>Input burst </a:t>
            </a:r>
            <a:endParaRPr lang="fi-FI" b="1"/>
          </a:p>
          <a:p>
            <a:r>
              <a:rPr lang="fi-FI" b="1" smtClean="0"/>
              <a:t>from iPhone SE</a:t>
            </a:r>
          </a:p>
          <a:p>
            <a:endParaRPr lang="fi-FI" b="1" smtClean="0"/>
          </a:p>
          <a:p>
            <a:endParaRPr lang="fi-FI" b="1"/>
          </a:p>
        </p:txBody>
      </p:sp>
    </p:spTree>
    <p:extLst>
      <p:ext uri="{BB962C8B-B14F-4D97-AF65-F5344CB8AC3E}">
        <p14:creationId xmlns:p14="http://schemas.microsoft.com/office/powerpoint/2010/main" val="1921638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sp>
        <p:nvSpPr>
          <p:cNvPr id="4" name="TextBox 3"/>
          <p:cNvSpPr txBox="1"/>
          <p:nvPr/>
        </p:nvSpPr>
        <p:spPr>
          <a:xfrm>
            <a:off x="328474" y="230819"/>
            <a:ext cx="4429957"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2600" b="1" smtClean="0"/>
              <a:t>Input burst </a:t>
            </a:r>
            <a:endParaRPr lang="fi-FI" b="1"/>
          </a:p>
          <a:p>
            <a:r>
              <a:rPr lang="fi-FI" b="1" smtClean="0"/>
              <a:t>from iPhone SE</a:t>
            </a:r>
          </a:p>
          <a:p>
            <a:endParaRPr lang="fi-FI" b="1" smtClean="0"/>
          </a:p>
          <a:p>
            <a:endParaRPr lang="fi-FI" b="1"/>
          </a:p>
        </p:txBody>
      </p:sp>
    </p:spTree>
    <p:extLst>
      <p:ext uri="{BB962C8B-B14F-4D97-AF65-F5344CB8AC3E}">
        <p14:creationId xmlns:p14="http://schemas.microsoft.com/office/powerpoint/2010/main" val="753338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sp>
        <p:nvSpPr>
          <p:cNvPr id="4" name="TextBox 3"/>
          <p:cNvSpPr txBox="1"/>
          <p:nvPr/>
        </p:nvSpPr>
        <p:spPr>
          <a:xfrm>
            <a:off x="328474" y="230819"/>
            <a:ext cx="4429957"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2600" b="1" smtClean="0"/>
              <a:t>Input burst </a:t>
            </a:r>
            <a:endParaRPr lang="fi-FI" b="1"/>
          </a:p>
          <a:p>
            <a:r>
              <a:rPr lang="fi-FI" b="1" smtClean="0"/>
              <a:t>from iPhone SE</a:t>
            </a:r>
          </a:p>
          <a:p>
            <a:endParaRPr lang="fi-FI" b="1" smtClean="0"/>
          </a:p>
          <a:p>
            <a:endParaRPr lang="fi-FI" b="1"/>
          </a:p>
        </p:txBody>
      </p:sp>
    </p:spTree>
    <p:extLst>
      <p:ext uri="{BB962C8B-B14F-4D97-AF65-F5344CB8AC3E}">
        <p14:creationId xmlns:p14="http://schemas.microsoft.com/office/powerpoint/2010/main" val="3338772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sp>
        <p:nvSpPr>
          <p:cNvPr id="4" name="TextBox 3"/>
          <p:cNvSpPr txBox="1"/>
          <p:nvPr/>
        </p:nvSpPr>
        <p:spPr>
          <a:xfrm>
            <a:off x="328474" y="230819"/>
            <a:ext cx="4429957"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2600" b="1" smtClean="0"/>
              <a:t>Input burst </a:t>
            </a:r>
            <a:endParaRPr lang="fi-FI" b="1"/>
          </a:p>
          <a:p>
            <a:r>
              <a:rPr lang="fi-FI" b="1" smtClean="0"/>
              <a:t>from iPhone SE</a:t>
            </a:r>
          </a:p>
          <a:p>
            <a:endParaRPr lang="fi-FI" b="1" smtClean="0"/>
          </a:p>
          <a:p>
            <a:endParaRPr lang="fi-FI" b="1"/>
          </a:p>
        </p:txBody>
      </p:sp>
    </p:spTree>
    <p:extLst>
      <p:ext uri="{BB962C8B-B14F-4D97-AF65-F5344CB8AC3E}">
        <p14:creationId xmlns:p14="http://schemas.microsoft.com/office/powerpoint/2010/main" val="2928569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sp>
        <p:nvSpPr>
          <p:cNvPr id="4" name="TextBox 3"/>
          <p:cNvSpPr txBox="1"/>
          <p:nvPr/>
        </p:nvSpPr>
        <p:spPr>
          <a:xfrm>
            <a:off x="328474" y="230819"/>
            <a:ext cx="4429957"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2600" b="1" smtClean="0"/>
              <a:t>Input burst </a:t>
            </a:r>
            <a:endParaRPr lang="fi-FI" b="1"/>
          </a:p>
          <a:p>
            <a:r>
              <a:rPr lang="fi-FI" b="1" smtClean="0"/>
              <a:t>from iPhone SE</a:t>
            </a:r>
          </a:p>
          <a:p>
            <a:endParaRPr lang="fi-FI" b="1" smtClean="0"/>
          </a:p>
          <a:p>
            <a:endParaRPr lang="fi-FI" b="1"/>
          </a:p>
        </p:txBody>
      </p:sp>
    </p:spTree>
    <p:extLst>
      <p:ext uri="{BB962C8B-B14F-4D97-AF65-F5344CB8AC3E}">
        <p14:creationId xmlns:p14="http://schemas.microsoft.com/office/powerpoint/2010/main" val="3947368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sp>
        <p:nvSpPr>
          <p:cNvPr id="4" name="TextBox 3"/>
          <p:cNvSpPr txBox="1"/>
          <p:nvPr/>
        </p:nvSpPr>
        <p:spPr>
          <a:xfrm>
            <a:off x="328474" y="230819"/>
            <a:ext cx="4429957"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2600" b="1" smtClean="0"/>
              <a:t>Input burst </a:t>
            </a:r>
            <a:endParaRPr lang="fi-FI" b="1"/>
          </a:p>
          <a:p>
            <a:r>
              <a:rPr lang="fi-FI" b="1" smtClean="0"/>
              <a:t>from iPhone SE</a:t>
            </a:r>
          </a:p>
          <a:p>
            <a:endParaRPr lang="fi-FI" b="1" smtClean="0"/>
          </a:p>
          <a:p>
            <a:endParaRPr lang="fi-FI" b="1"/>
          </a:p>
        </p:txBody>
      </p:sp>
    </p:spTree>
    <p:extLst>
      <p:ext uri="{BB962C8B-B14F-4D97-AF65-F5344CB8AC3E}">
        <p14:creationId xmlns:p14="http://schemas.microsoft.com/office/powerpoint/2010/main" val="3544350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pic>
        <p:nvPicPr>
          <p:cNvPr id="10" name="Picture 9"/>
          <p:cNvPicPr>
            <a:picLocks noChangeAspect="1"/>
          </p:cNvPicPr>
          <p:nvPr/>
        </p:nvPicPr>
        <p:blipFill>
          <a:blip r:embed="rId4"/>
          <a:stretch>
            <a:fillRect/>
          </a:stretch>
        </p:blipFill>
        <p:spPr>
          <a:xfrm>
            <a:off x="7232757" y="-345988"/>
            <a:ext cx="4959244" cy="7203988"/>
          </a:xfrm>
          <a:prstGeom prst="rect">
            <a:avLst/>
          </a:prstGeom>
          <a:ln w="76200">
            <a:solidFill>
              <a:schemeClr val="bg1"/>
            </a:solidFill>
          </a:ln>
        </p:spPr>
      </p:pic>
      <p:sp>
        <p:nvSpPr>
          <p:cNvPr id="7" name="Rectangle 6"/>
          <p:cNvSpPr/>
          <p:nvPr/>
        </p:nvSpPr>
        <p:spPr>
          <a:xfrm>
            <a:off x="-1050324" y="988541"/>
            <a:ext cx="14309123" cy="4084169"/>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Rectangle 2"/>
          <p:cNvSpPr/>
          <p:nvPr/>
        </p:nvSpPr>
        <p:spPr>
          <a:xfrm>
            <a:off x="5687906" y="5509682"/>
            <a:ext cx="668505" cy="1210713"/>
          </a:xfrm>
          <a:prstGeom prst="rect">
            <a:avLst/>
          </a:prstGeom>
          <a:noFill/>
          <a:ln w="76200">
            <a:solidFill>
              <a:srgbClr val="FF0000"/>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a:p>
        </p:txBody>
      </p:sp>
      <p:sp>
        <p:nvSpPr>
          <p:cNvPr id="5" name="TextBox 4"/>
          <p:cNvSpPr txBox="1"/>
          <p:nvPr/>
        </p:nvSpPr>
        <p:spPr>
          <a:xfrm>
            <a:off x="328474" y="230819"/>
            <a:ext cx="4429957"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2600" b="1" smtClean="0"/>
              <a:t>Input burst </a:t>
            </a:r>
            <a:endParaRPr lang="fi-FI" b="1"/>
          </a:p>
          <a:p>
            <a:r>
              <a:rPr lang="fi-FI" b="1" smtClean="0"/>
              <a:t>from iPhone SE</a:t>
            </a:r>
          </a:p>
          <a:p>
            <a:endParaRPr lang="fi-FI" b="1" smtClean="0"/>
          </a:p>
          <a:p>
            <a:endParaRPr lang="fi-FI" b="1"/>
          </a:p>
        </p:txBody>
      </p:sp>
      <p:pic>
        <p:nvPicPr>
          <p:cNvPr id="6" name="Picture 5"/>
          <p:cNvPicPr>
            <a:picLocks noChangeAspect="1"/>
          </p:cNvPicPr>
          <p:nvPr/>
        </p:nvPicPr>
        <p:blipFill>
          <a:blip r:embed="rId5"/>
          <a:stretch>
            <a:fillRect/>
          </a:stretch>
        </p:blipFill>
        <p:spPr>
          <a:xfrm>
            <a:off x="82020" y="2151138"/>
            <a:ext cx="12027958" cy="2241289"/>
          </a:xfrm>
          <a:prstGeom prst="rect">
            <a:avLst/>
          </a:prstGeom>
          <a:ln w="57150">
            <a:noFill/>
            <a:prstDash val="sysDot"/>
          </a:ln>
        </p:spPr>
      </p:pic>
      <p:sp>
        <p:nvSpPr>
          <p:cNvPr id="8" name="Title 2"/>
          <p:cNvSpPr txBox="1">
            <a:spLocks/>
          </p:cNvSpPr>
          <p:nvPr/>
        </p:nvSpPr>
        <p:spPr>
          <a:xfrm>
            <a:off x="1696447" y="1468728"/>
            <a:ext cx="10515600" cy="1325563"/>
          </a:xfrm>
          <a:prstGeom prst="rect">
            <a:avLst/>
          </a:prstGeom>
          <a:effectLst>
            <a:outerShdw blurRad="50800" dist="38100" dir="16200000"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mtClean="0"/>
              <a:t>Quiz: can you read the numbers?</a:t>
            </a:r>
            <a:endParaRPr lang="fi-FI"/>
          </a:p>
        </p:txBody>
      </p:sp>
      <p:sp>
        <p:nvSpPr>
          <p:cNvPr id="9" name="Rectangle 8"/>
          <p:cNvSpPr/>
          <p:nvPr/>
        </p:nvSpPr>
        <p:spPr>
          <a:xfrm>
            <a:off x="6685005" y="2353899"/>
            <a:ext cx="543697" cy="18411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145282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400"/>
                                  </p:stCondLst>
                                  <p:childTnLst>
                                    <p:set>
                                      <p:cBhvr>
                                        <p:cTn id="48" dur="1" fill="hold">
                                          <p:stCondLst>
                                            <p:cond delay="0"/>
                                          </p:stCondLst>
                                        </p:cTn>
                                        <p:tgtEl>
                                          <p:spTgt spid="9"/>
                                        </p:tgtEl>
                                        <p:attrNameLst>
                                          <p:attrName>style.visibility</p:attrName>
                                        </p:attrNameLst>
                                      </p:cBhvr>
                                      <p:to>
                                        <p:strVal val="visible"/>
                                      </p:to>
                                    </p:set>
                                  </p:childTnLst>
                                </p:cTn>
                              </p:par>
                            </p:childTnLst>
                          </p:cTn>
                        </p:par>
                        <p:par>
                          <p:cTn id="49" fill="hold">
                            <p:stCondLst>
                              <p:cond delay="400"/>
                            </p:stCondLst>
                            <p:childTnLst>
                              <p:par>
                                <p:cTn id="50" presetID="1" presetClass="exit" presetSubtype="0" fill="hold" grpId="1" nodeType="afterEffect">
                                  <p:stCondLst>
                                    <p:cond delay="400"/>
                                  </p:stCondLst>
                                  <p:childTnLst>
                                    <p:set>
                                      <p:cBhvr>
                                        <p:cTn id="51" dur="1" fill="hold">
                                          <p:stCondLst>
                                            <p:cond delay="0"/>
                                          </p:stCondLst>
                                        </p:cTn>
                                        <p:tgtEl>
                                          <p:spTgt spid="9"/>
                                        </p:tgtEl>
                                        <p:attrNameLst>
                                          <p:attrName>style.visibility</p:attrName>
                                        </p:attrNameLst>
                                      </p:cBhvr>
                                      <p:to>
                                        <p:strVal val="hidden"/>
                                      </p:to>
                                    </p:set>
                                  </p:childTnLst>
                                </p:cTn>
                              </p:par>
                            </p:childTnLst>
                          </p:cTn>
                        </p:par>
                        <p:par>
                          <p:cTn id="52" fill="hold">
                            <p:stCondLst>
                              <p:cond delay="800"/>
                            </p:stCondLst>
                            <p:childTnLst>
                              <p:par>
                                <p:cTn id="53" presetID="1" presetClass="entr" presetSubtype="0" fill="hold" grpId="2" nodeType="afterEffect">
                                  <p:stCondLst>
                                    <p:cond delay="400"/>
                                  </p:stCondLst>
                                  <p:childTnLst>
                                    <p:set>
                                      <p:cBhvr>
                                        <p:cTn id="54" dur="1" fill="hold">
                                          <p:stCondLst>
                                            <p:cond delay="0"/>
                                          </p:stCondLst>
                                        </p:cTn>
                                        <p:tgtEl>
                                          <p:spTgt spid="9"/>
                                        </p:tgtEl>
                                        <p:attrNameLst>
                                          <p:attrName>style.visibility</p:attrName>
                                        </p:attrNameLst>
                                      </p:cBhvr>
                                      <p:to>
                                        <p:strVal val="visible"/>
                                      </p:to>
                                    </p:set>
                                  </p:childTnLst>
                                </p:cTn>
                              </p:par>
                            </p:childTnLst>
                          </p:cTn>
                        </p:par>
                        <p:par>
                          <p:cTn id="55" fill="hold">
                            <p:stCondLst>
                              <p:cond delay="1200"/>
                            </p:stCondLst>
                            <p:childTnLst>
                              <p:par>
                                <p:cTn id="56" presetID="1" presetClass="exit" presetSubtype="0" fill="hold" grpId="3" nodeType="afterEffect">
                                  <p:stCondLst>
                                    <p:cond delay="400"/>
                                  </p:stCondLst>
                                  <p:childTnLst>
                                    <p:set>
                                      <p:cBhvr>
                                        <p:cTn id="57" dur="1" fill="hold">
                                          <p:stCondLst>
                                            <p:cond delay="0"/>
                                          </p:stCondLst>
                                        </p:cTn>
                                        <p:tgtEl>
                                          <p:spTgt spid="9"/>
                                        </p:tgtEl>
                                        <p:attrNameLst>
                                          <p:attrName>style.visibility</p:attrName>
                                        </p:attrNameLst>
                                      </p:cBhvr>
                                      <p:to>
                                        <p:strVal val="hidden"/>
                                      </p:to>
                                    </p:set>
                                  </p:childTnLst>
                                </p:cTn>
                              </p:par>
                            </p:childTnLst>
                          </p:cTn>
                        </p:par>
                        <p:par>
                          <p:cTn id="58" fill="hold">
                            <p:stCondLst>
                              <p:cond delay="1600"/>
                            </p:stCondLst>
                            <p:childTnLst>
                              <p:par>
                                <p:cTn id="59" presetID="1" presetClass="entr" presetSubtype="0" fill="hold" grpId="4" nodeType="afterEffect">
                                  <p:stCondLst>
                                    <p:cond delay="400"/>
                                  </p:stCondLst>
                                  <p:childTnLst>
                                    <p:set>
                                      <p:cBhvr>
                                        <p:cTn id="60" dur="1" fill="hold">
                                          <p:stCondLst>
                                            <p:cond delay="0"/>
                                          </p:stCondLst>
                                        </p:cTn>
                                        <p:tgtEl>
                                          <p:spTgt spid="9"/>
                                        </p:tgtEl>
                                        <p:attrNameLst>
                                          <p:attrName>style.visibility</p:attrName>
                                        </p:attrNameLst>
                                      </p:cBhvr>
                                      <p:to>
                                        <p:strVal val="visible"/>
                                      </p:to>
                                    </p:set>
                                  </p:childTnLst>
                                </p:cTn>
                              </p:par>
                            </p:childTnLst>
                          </p:cTn>
                        </p:par>
                        <p:par>
                          <p:cTn id="61" fill="hold">
                            <p:stCondLst>
                              <p:cond delay="2000"/>
                            </p:stCondLst>
                            <p:childTnLst>
                              <p:par>
                                <p:cTn id="62" presetID="1" presetClass="exit" presetSubtype="0" fill="hold" grpId="5" nodeType="afterEffect">
                                  <p:stCondLst>
                                    <p:cond delay="400"/>
                                  </p:stCondLst>
                                  <p:childTnLst>
                                    <p:set>
                                      <p:cBhvr>
                                        <p:cTn id="6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8" grpId="0"/>
      <p:bldP spid="9" grpId="0" animBg="1"/>
      <p:bldP spid="9" grpId="1" animBg="1"/>
      <p:bldP spid="9" grpId="2" animBg="1"/>
      <p:bldP spid="9" grpId="3" animBg="1"/>
      <p:bldP spid="9" grpId="4" animBg="1"/>
      <p:bldP spid="9" grpId="5"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4139"/>
            <a:ext cx="10515600" cy="1325563"/>
          </a:xfrm>
        </p:spPr>
        <p:txBody>
          <a:bodyPr>
            <a:normAutofit fontScale="90000"/>
          </a:bodyPr>
          <a:lstStyle/>
          <a:p>
            <a:r>
              <a:rPr lang="fi-FI" b="1" smtClean="0"/>
              <a:t>Result</a:t>
            </a:r>
            <a:r>
              <a:rPr lang="fi-FI" smtClean="0"/>
              <a:t/>
            </a:r>
            <a:br>
              <a:rPr lang="fi-FI" smtClean="0"/>
            </a:br>
            <a:r>
              <a:rPr lang="fi-FI" smtClean="0"/>
              <a:t>with increasing number of inputs in burst</a:t>
            </a:r>
            <a:br>
              <a:rPr lang="fi-FI" smtClean="0"/>
            </a:br>
            <a:endParaRPr lang="fi-FI" sz="2000"/>
          </a:p>
        </p:txBody>
      </p:sp>
    </p:spTree>
    <p:extLst>
      <p:ext uri="{BB962C8B-B14F-4D97-AF65-F5344CB8AC3E}">
        <p14:creationId xmlns:p14="http://schemas.microsoft.com/office/powerpoint/2010/main" val="7885596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sp>
        <p:nvSpPr>
          <p:cNvPr id="4" name="TextBox 3"/>
          <p:cNvSpPr txBox="1"/>
          <p:nvPr/>
        </p:nvSpPr>
        <p:spPr>
          <a:xfrm>
            <a:off x="9055223" y="257452"/>
            <a:ext cx="2876365"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fi-FI" sz="2600" b="1" smtClean="0"/>
              <a:t>Result</a:t>
            </a:r>
          </a:p>
          <a:p>
            <a:pPr algn="r"/>
            <a:r>
              <a:rPr lang="fi-FI" b="1" smtClean="0"/>
              <a:t>using frame 1 only</a:t>
            </a:r>
            <a:endParaRPr lang="fi-FI" b="1"/>
          </a:p>
        </p:txBody>
      </p:sp>
    </p:spTree>
    <p:extLst>
      <p:ext uri="{BB962C8B-B14F-4D97-AF65-F5344CB8AC3E}">
        <p14:creationId xmlns:p14="http://schemas.microsoft.com/office/powerpoint/2010/main" val="305199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sp>
        <p:nvSpPr>
          <p:cNvPr id="3" name="TextBox 2"/>
          <p:cNvSpPr txBox="1"/>
          <p:nvPr/>
        </p:nvSpPr>
        <p:spPr>
          <a:xfrm>
            <a:off x="9055223" y="257452"/>
            <a:ext cx="2876365"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fi-FI" sz="2600" b="1" smtClean="0"/>
              <a:t>Result</a:t>
            </a:r>
          </a:p>
          <a:p>
            <a:pPr algn="r"/>
            <a:r>
              <a:rPr lang="fi-FI" b="1" smtClean="0"/>
              <a:t>using frames 1 &amp; 2</a:t>
            </a:r>
            <a:endParaRPr lang="fi-FI" b="1"/>
          </a:p>
        </p:txBody>
      </p:sp>
    </p:spTree>
    <p:extLst>
      <p:ext uri="{BB962C8B-B14F-4D97-AF65-F5344CB8AC3E}">
        <p14:creationId xmlns:p14="http://schemas.microsoft.com/office/powerpoint/2010/main" val="3737541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374480" y="2393576"/>
            <a:ext cx="3575792" cy="4344657"/>
          </a:xfrm>
          <a:prstGeom prst="rect">
            <a:avLst/>
          </a:prstGeom>
        </p:spPr>
      </p:pic>
      <p:sp>
        <p:nvSpPr>
          <p:cNvPr id="2" name="Title 1"/>
          <p:cNvSpPr>
            <a:spLocks noGrp="1"/>
          </p:cNvSpPr>
          <p:nvPr>
            <p:ph type="title"/>
          </p:nvPr>
        </p:nvSpPr>
        <p:spPr/>
        <p:txBody>
          <a:bodyPr/>
          <a:lstStyle/>
          <a:p>
            <a:r>
              <a:rPr lang="fi-FI" smtClean="0"/>
              <a:t>Key contributions</a:t>
            </a:r>
            <a:endParaRPr lang="fi-FI"/>
          </a:p>
        </p:txBody>
      </p:sp>
      <p:sp>
        <p:nvSpPr>
          <p:cNvPr id="3" name="Content Placeholder 2"/>
          <p:cNvSpPr>
            <a:spLocks noGrp="1"/>
          </p:cNvSpPr>
          <p:nvPr>
            <p:ph idx="1"/>
          </p:nvPr>
        </p:nvSpPr>
        <p:spPr>
          <a:xfrm>
            <a:off x="838200" y="3503363"/>
            <a:ext cx="10515600" cy="2673599"/>
          </a:xfrm>
        </p:spPr>
        <p:txBody>
          <a:bodyPr/>
          <a:lstStyle/>
          <a:p>
            <a:r>
              <a:rPr lang="en-US" smtClean="0"/>
              <a:t>Synthetic training procedure</a:t>
            </a:r>
          </a:p>
          <a:p>
            <a:pPr lvl="1"/>
            <a:r>
              <a:rPr lang="en-US" smtClean="0"/>
              <a:t>On-the-fly blurs</a:t>
            </a:r>
          </a:p>
          <a:p>
            <a:pPr lvl="1"/>
            <a:r>
              <a:rPr lang="en-US" smtClean="0"/>
              <a:t>Complex noise patterns</a:t>
            </a:r>
          </a:p>
          <a:p>
            <a:pPr lvl="1"/>
            <a:r>
              <a:rPr lang="en-US" smtClean="0"/>
              <a:t>Gamma correction, HDR, etc.</a:t>
            </a:r>
            <a:endParaRPr lang="fi-FI" smtClean="0"/>
          </a:p>
        </p:txBody>
      </p:sp>
      <p:pic>
        <p:nvPicPr>
          <p:cNvPr id="4" name="Picture 3"/>
          <p:cNvPicPr>
            <a:picLocks noChangeAspect="1"/>
          </p:cNvPicPr>
          <p:nvPr/>
        </p:nvPicPr>
        <p:blipFill>
          <a:blip r:embed="rId4"/>
          <a:stretch>
            <a:fillRect/>
          </a:stretch>
        </p:blipFill>
        <p:spPr>
          <a:xfrm>
            <a:off x="5045697" y="3965024"/>
            <a:ext cx="1857038" cy="1911414"/>
          </a:xfrm>
          <a:prstGeom prst="rect">
            <a:avLst/>
          </a:prstGeom>
        </p:spPr>
      </p:pic>
      <p:pic>
        <p:nvPicPr>
          <p:cNvPr id="5" name="Picture 4"/>
          <p:cNvPicPr>
            <a:picLocks noChangeAspect="1"/>
          </p:cNvPicPr>
          <p:nvPr/>
        </p:nvPicPr>
        <p:blipFill>
          <a:blip r:embed="rId5"/>
          <a:stretch>
            <a:fillRect/>
          </a:stretch>
        </p:blipFill>
        <p:spPr>
          <a:xfrm>
            <a:off x="918079" y="3965024"/>
            <a:ext cx="1857706" cy="1912106"/>
          </a:xfrm>
          <a:prstGeom prst="rect">
            <a:avLst/>
          </a:prstGeom>
        </p:spPr>
      </p:pic>
      <p:pic>
        <p:nvPicPr>
          <p:cNvPr id="6" name="Picture 5"/>
          <p:cNvPicPr>
            <a:picLocks noChangeAspect="1"/>
          </p:cNvPicPr>
          <p:nvPr/>
        </p:nvPicPr>
        <p:blipFill>
          <a:blip r:embed="rId6"/>
          <a:stretch>
            <a:fillRect/>
          </a:stretch>
        </p:blipFill>
        <p:spPr>
          <a:xfrm>
            <a:off x="9200247" y="3973943"/>
            <a:ext cx="1874368" cy="1929252"/>
          </a:xfrm>
          <a:prstGeom prst="rect">
            <a:avLst/>
          </a:prstGeom>
        </p:spPr>
      </p:pic>
      <p:pic>
        <p:nvPicPr>
          <p:cNvPr id="7" name="Picture 6"/>
          <p:cNvPicPr>
            <a:picLocks noChangeAspect="1"/>
          </p:cNvPicPr>
          <p:nvPr/>
        </p:nvPicPr>
        <p:blipFill>
          <a:blip r:embed="rId7"/>
          <a:stretch>
            <a:fillRect/>
          </a:stretch>
        </p:blipFill>
        <p:spPr>
          <a:xfrm>
            <a:off x="2996024" y="3965024"/>
            <a:ext cx="1857036" cy="1911412"/>
          </a:xfrm>
          <a:prstGeom prst="rect">
            <a:avLst/>
          </a:prstGeom>
        </p:spPr>
      </p:pic>
      <p:pic>
        <p:nvPicPr>
          <p:cNvPr id="8" name="Picture 7"/>
          <p:cNvPicPr>
            <a:picLocks noChangeAspect="1"/>
          </p:cNvPicPr>
          <p:nvPr/>
        </p:nvPicPr>
        <p:blipFill>
          <a:blip r:embed="rId8"/>
          <a:stretch>
            <a:fillRect/>
          </a:stretch>
        </p:blipFill>
        <p:spPr>
          <a:xfrm>
            <a:off x="7122972" y="3973943"/>
            <a:ext cx="1857038" cy="1911414"/>
          </a:xfrm>
          <a:prstGeom prst="rect">
            <a:avLst/>
          </a:prstGeom>
        </p:spPr>
      </p:pic>
      <p:grpSp>
        <p:nvGrpSpPr>
          <p:cNvPr id="19" name="Group 18"/>
          <p:cNvGrpSpPr/>
          <p:nvPr/>
        </p:nvGrpSpPr>
        <p:grpSpPr>
          <a:xfrm>
            <a:off x="8874653" y="4289507"/>
            <a:ext cx="2589266" cy="2110653"/>
            <a:chOff x="8874653" y="4289507"/>
            <a:chExt cx="2589266" cy="2110653"/>
          </a:xfrm>
        </p:grpSpPr>
        <p:pic>
          <p:nvPicPr>
            <p:cNvPr id="14" name="Picture 13"/>
            <p:cNvPicPr>
              <a:picLocks noChangeAspect="1"/>
            </p:cNvPicPr>
            <p:nvPr/>
          </p:nvPicPr>
          <p:blipFill>
            <a:blip r:embed="rId5"/>
            <a:stretch>
              <a:fillRect/>
            </a:stretch>
          </p:blipFill>
          <p:spPr>
            <a:xfrm rot="20747256">
              <a:off x="8874653" y="5059293"/>
              <a:ext cx="1128196" cy="1161233"/>
            </a:xfrm>
            <a:prstGeom prst="rect">
              <a:avLst/>
            </a:prstGeom>
          </p:spPr>
        </p:pic>
        <p:pic>
          <p:nvPicPr>
            <p:cNvPr id="15" name="Picture 14"/>
            <p:cNvPicPr>
              <a:picLocks noChangeAspect="1"/>
            </p:cNvPicPr>
            <p:nvPr/>
          </p:nvPicPr>
          <p:blipFill>
            <a:blip r:embed="rId4"/>
            <a:stretch>
              <a:fillRect/>
            </a:stretch>
          </p:blipFill>
          <p:spPr>
            <a:xfrm>
              <a:off x="9413575" y="4877320"/>
              <a:ext cx="1127790" cy="1160812"/>
            </a:xfrm>
            <a:prstGeom prst="rect">
              <a:avLst/>
            </a:prstGeom>
          </p:spPr>
        </p:pic>
        <p:pic>
          <p:nvPicPr>
            <p:cNvPr id="16" name="Picture 15"/>
            <p:cNvPicPr>
              <a:picLocks noChangeAspect="1"/>
            </p:cNvPicPr>
            <p:nvPr/>
          </p:nvPicPr>
          <p:blipFill>
            <a:blip r:embed="rId6"/>
            <a:stretch>
              <a:fillRect/>
            </a:stretch>
          </p:blipFill>
          <p:spPr>
            <a:xfrm>
              <a:off x="10325605" y="4928676"/>
              <a:ext cx="1138314" cy="1171645"/>
            </a:xfrm>
            <a:prstGeom prst="rect">
              <a:avLst/>
            </a:prstGeom>
          </p:spPr>
        </p:pic>
        <p:pic>
          <p:nvPicPr>
            <p:cNvPr id="17" name="Picture 16"/>
            <p:cNvPicPr>
              <a:picLocks noChangeAspect="1"/>
            </p:cNvPicPr>
            <p:nvPr/>
          </p:nvPicPr>
          <p:blipFill>
            <a:blip r:embed="rId7"/>
            <a:stretch>
              <a:fillRect/>
            </a:stretch>
          </p:blipFill>
          <p:spPr>
            <a:xfrm rot="20757863">
              <a:off x="9848213" y="5370552"/>
              <a:ext cx="1000318" cy="1029608"/>
            </a:xfrm>
            <a:prstGeom prst="rect">
              <a:avLst/>
            </a:prstGeom>
          </p:spPr>
        </p:pic>
        <p:pic>
          <p:nvPicPr>
            <p:cNvPr id="18" name="Picture 17"/>
            <p:cNvPicPr>
              <a:picLocks noChangeAspect="1"/>
            </p:cNvPicPr>
            <p:nvPr/>
          </p:nvPicPr>
          <p:blipFill>
            <a:blip r:embed="rId8"/>
            <a:stretch>
              <a:fillRect/>
            </a:stretch>
          </p:blipFill>
          <p:spPr>
            <a:xfrm rot="852744">
              <a:off x="9662217" y="4289507"/>
              <a:ext cx="1000319" cy="1029609"/>
            </a:xfrm>
            <a:prstGeom prst="rect">
              <a:avLst/>
            </a:prstGeom>
          </p:spPr>
        </p:pic>
      </p:grpSp>
      <p:sp>
        <p:nvSpPr>
          <p:cNvPr id="20"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mtClean="0"/>
              <a:t>CNN that treats inputs as </a:t>
            </a:r>
            <a:r>
              <a:rPr lang="fi-FI" i="1" smtClean="0"/>
              <a:t>unordered set of arbitrary size</a:t>
            </a:r>
          </a:p>
          <a:p>
            <a:pPr lvl="1"/>
            <a:r>
              <a:rPr lang="fi-FI" i="1" smtClean="0"/>
              <a:t>Same </a:t>
            </a:r>
            <a:r>
              <a:rPr lang="fi-FI" smtClean="0"/>
              <a:t>network for all input sizes</a:t>
            </a:r>
          </a:p>
          <a:p>
            <a:pPr lvl="1"/>
            <a:r>
              <a:rPr lang="fi-FI" i="1" smtClean="0"/>
              <a:t>Exact </a:t>
            </a:r>
            <a:r>
              <a:rPr lang="fi-FI" smtClean="0"/>
              <a:t>same result regardless of input order</a:t>
            </a:r>
          </a:p>
        </p:txBody>
      </p:sp>
      <p:sp>
        <p:nvSpPr>
          <p:cNvPr id="10" name="Oval 9"/>
          <p:cNvSpPr/>
          <p:nvPr/>
        </p:nvSpPr>
        <p:spPr>
          <a:xfrm>
            <a:off x="477707" y="1412563"/>
            <a:ext cx="9836285" cy="1944878"/>
          </a:xfrm>
          <a:prstGeom prst="ellipse">
            <a:avLst/>
          </a:prstGeom>
          <a:noFill/>
          <a:ln w="57150">
            <a:solidFill>
              <a:srgbClr val="B8C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7982434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4.58333E-6 -2.59259E-6 L -0.13633 -0.06504 C -0.16472 -0.07963 -0.2073 -0.0875 -0.25209 -0.0875 C -0.30287 -0.0875 -0.34362 -0.07963 -0.37201 -0.06504 L -0.50821 -2.59259E-6 " pathEditMode="relative" rAng="0" ptsTypes="AAAAA">
                                      <p:cBhvr>
                                        <p:cTn id="16" dur="2000" fill="hold"/>
                                        <p:tgtEl>
                                          <p:spTgt spid="8"/>
                                        </p:tgtEl>
                                        <p:attrNameLst>
                                          <p:attrName>ppt_x</p:attrName>
                                          <p:attrName>ppt_y</p:attrName>
                                        </p:attrNameLst>
                                      </p:cBhvr>
                                      <p:rCtr x="-25417" y="-4375"/>
                                    </p:animMotion>
                                  </p:childTnLst>
                                </p:cTn>
                              </p:par>
                              <p:par>
                                <p:cTn id="17" presetID="37" presetClass="path" presetSubtype="0" accel="50000" decel="50000" fill="hold" nodeType="withEffect">
                                  <p:stCondLst>
                                    <p:cond delay="0"/>
                                  </p:stCondLst>
                                  <p:childTnLst>
                                    <p:animMotion origin="layout" path="M -0.00117 -0.00255 L -0.04752 0.0375 C -0.05716 0.04652 -0.07161 0.05138 -0.08672 0.05138 C -0.10403 0.05138 -0.11784 0.04652 -0.12747 0.0375 L -0.1737 -0.00255 " pathEditMode="relative" rAng="0" ptsTypes="AAAAA">
                                      <p:cBhvr>
                                        <p:cTn id="18" dur="2000" fill="hold"/>
                                        <p:tgtEl>
                                          <p:spTgt spid="6"/>
                                        </p:tgtEl>
                                        <p:attrNameLst>
                                          <p:attrName>ppt_x</p:attrName>
                                          <p:attrName>ppt_y</p:attrName>
                                        </p:attrNameLst>
                                      </p:cBhvr>
                                      <p:rCtr x="-8633" y="2685"/>
                                    </p:animMotion>
                                  </p:childTnLst>
                                </p:cTn>
                              </p:par>
                              <p:par>
                                <p:cTn id="19" presetID="37" presetClass="path" presetSubtype="0" accel="50000" decel="50000" fill="hold" nodeType="withEffect">
                                  <p:stCondLst>
                                    <p:cond delay="0"/>
                                  </p:stCondLst>
                                  <p:childTnLst>
                                    <p:animMotion origin="layout" path="M 0.00078 0.00115 L 0.09089 0.07106 C 0.10964 0.0868 0.13776 0.09537 0.16732 0.09537 C 0.20091 0.09537 0.22787 0.0868 0.24662 0.07106 L 0.33685 0.00115 " pathEditMode="relative" rAng="0" ptsTypes="AAAAA">
                                      <p:cBhvr>
                                        <p:cTn id="20" dur="2000" fill="hold"/>
                                        <p:tgtEl>
                                          <p:spTgt spid="5"/>
                                        </p:tgtEl>
                                        <p:attrNameLst>
                                          <p:attrName>ppt_x</p:attrName>
                                          <p:attrName>ppt_y</p:attrName>
                                        </p:attrNameLst>
                                      </p:cBhvr>
                                      <p:rCtr x="16797" y="4699"/>
                                    </p:animMotion>
                                  </p:childTnLst>
                                </p:cTn>
                              </p:par>
                              <p:par>
                                <p:cTn id="21" presetID="37" presetClass="path" presetSubtype="0" accel="50000" decel="50000" fill="hold" nodeType="withEffect">
                                  <p:stCondLst>
                                    <p:cond delay="0"/>
                                  </p:stCondLst>
                                  <p:childTnLst>
                                    <p:animMotion origin="layout" path="M -0.00299 -2.59259E-6 L 0.13333 0.08727 C 0.16159 0.10695 0.2043 0.1176 0.24896 0.1176 C 0.29987 0.1176 0.34062 0.10695 0.36888 0.08727 L 0.50534 -2.59259E-6 " pathEditMode="relative" rAng="0" ptsTypes="AAAAA">
                                      <p:cBhvr>
                                        <p:cTn id="22" dur="2000" fill="hold"/>
                                        <p:tgtEl>
                                          <p:spTgt spid="7"/>
                                        </p:tgtEl>
                                        <p:attrNameLst>
                                          <p:attrName>ppt_x</p:attrName>
                                          <p:attrName>ppt_y</p:attrName>
                                        </p:attrNameLst>
                                      </p:cBhvr>
                                      <p:rCtr x="25417" y="5880"/>
                                    </p:animMotion>
                                  </p:childTnLst>
                                </p:cTn>
                              </p:par>
                              <p:par>
                                <p:cTn id="23" presetID="37" presetClass="path" presetSubtype="0" accel="50000" decel="50000" fill="hold" nodeType="withEffect">
                                  <p:stCondLst>
                                    <p:cond delay="0"/>
                                  </p:stCondLst>
                                  <p:childTnLst>
                                    <p:animMotion origin="layout" path="M 2.94903E-17 -2.59259E-6 L -0.04531 -0.04676 C -0.05469 -0.05717 -0.06888 -0.06273 -0.08372 -0.06273 C -0.10052 -0.06273 -0.11406 -0.05717 -0.12344 -0.04676 L -0.16862 -2.59259E-6 " pathEditMode="relative" rAng="0" ptsTypes="AAAAA">
                                      <p:cBhvr>
                                        <p:cTn id="24" dur="2000" fill="hold"/>
                                        <p:tgtEl>
                                          <p:spTgt spid="4"/>
                                        </p:tgtEl>
                                        <p:attrNameLst>
                                          <p:attrName>ppt_x</p:attrName>
                                          <p:attrName>ppt_y</p:attrName>
                                        </p:attrNameLst>
                                      </p:cBhvr>
                                      <p:rCtr x="-8438" y="-3148"/>
                                    </p:animMotion>
                                  </p:childTnLst>
                                </p:cTn>
                              </p:par>
                            </p:childTnLst>
                          </p:cTn>
                        </p:par>
                      </p:childTnLst>
                    </p:cTn>
                  </p:par>
                  <p:par>
                    <p:cTn id="25" fill="hold">
                      <p:stCondLst>
                        <p:cond delay="indefinite"/>
                      </p:stCondLst>
                      <p:childTnLst>
                        <p:par>
                          <p:cTn id="26" fill="hold">
                            <p:stCondLst>
                              <p:cond delay="0"/>
                            </p:stCondLst>
                            <p:childTnLst>
                              <p:par>
                                <p:cTn id="27" presetID="2" presetClass="exit" presetSubtype="2" fill="hold" nodeType="clickEffect">
                                  <p:stCondLst>
                                    <p:cond delay="0"/>
                                  </p:stCondLst>
                                  <p:childTnLst>
                                    <p:anim calcmode="lin" valueType="num">
                                      <p:cBhvr additive="base">
                                        <p:cTn id="28" dur="500"/>
                                        <p:tgtEl>
                                          <p:spTgt spid="8"/>
                                        </p:tgtEl>
                                        <p:attrNameLst>
                                          <p:attrName>ppt_x</p:attrName>
                                        </p:attrNameLst>
                                      </p:cBhvr>
                                      <p:tavLst>
                                        <p:tav tm="0">
                                          <p:val>
                                            <p:strVal val="ppt_x"/>
                                          </p:val>
                                        </p:tav>
                                        <p:tav tm="100000">
                                          <p:val>
                                            <p:strVal val="1+ppt_w/2"/>
                                          </p:val>
                                        </p:tav>
                                      </p:tavLst>
                                    </p:anim>
                                    <p:anim calcmode="lin" valueType="num">
                                      <p:cBhvr additive="base">
                                        <p:cTn id="29" dur="500"/>
                                        <p:tgtEl>
                                          <p:spTgt spid="8"/>
                                        </p:tgtEl>
                                        <p:attrNameLst>
                                          <p:attrName>ppt_y</p:attrName>
                                        </p:attrNameLst>
                                      </p:cBhvr>
                                      <p:tavLst>
                                        <p:tav tm="0">
                                          <p:val>
                                            <p:strVal val="ppt_y"/>
                                          </p:val>
                                        </p:tav>
                                        <p:tav tm="100000">
                                          <p:val>
                                            <p:strVal val="ppt_y"/>
                                          </p:val>
                                        </p:tav>
                                      </p:tavLst>
                                    </p:anim>
                                    <p:set>
                                      <p:cBhvr>
                                        <p:cTn id="30" dur="1" fill="hold">
                                          <p:stCondLst>
                                            <p:cond delay="499"/>
                                          </p:stCondLst>
                                        </p:cTn>
                                        <p:tgtEl>
                                          <p:spTgt spid="8"/>
                                        </p:tgtEl>
                                        <p:attrNameLst>
                                          <p:attrName>style.visibility</p:attrName>
                                        </p:attrNameLst>
                                      </p:cBhvr>
                                      <p:to>
                                        <p:strVal val="hidden"/>
                                      </p:to>
                                    </p:set>
                                  </p:childTnLst>
                                </p:cTn>
                              </p:par>
                              <p:par>
                                <p:cTn id="31" presetID="2" presetClass="exit" presetSubtype="2" fill="hold" nodeType="withEffect">
                                  <p:stCondLst>
                                    <p:cond delay="0"/>
                                  </p:stCondLst>
                                  <p:childTnLst>
                                    <p:anim calcmode="lin" valueType="num">
                                      <p:cBhvr additive="base">
                                        <p:cTn id="32" dur="500"/>
                                        <p:tgtEl>
                                          <p:spTgt spid="6"/>
                                        </p:tgtEl>
                                        <p:attrNameLst>
                                          <p:attrName>ppt_x</p:attrName>
                                        </p:attrNameLst>
                                      </p:cBhvr>
                                      <p:tavLst>
                                        <p:tav tm="0">
                                          <p:val>
                                            <p:strVal val="ppt_x"/>
                                          </p:val>
                                        </p:tav>
                                        <p:tav tm="100000">
                                          <p:val>
                                            <p:strVal val="1+ppt_w/2"/>
                                          </p:val>
                                        </p:tav>
                                      </p:tavLst>
                                    </p:anim>
                                    <p:anim calcmode="lin" valueType="num">
                                      <p:cBhvr additive="base">
                                        <p:cTn id="33" dur="500"/>
                                        <p:tgtEl>
                                          <p:spTgt spid="6"/>
                                        </p:tgtEl>
                                        <p:attrNameLst>
                                          <p:attrName>ppt_y</p:attrName>
                                        </p:attrNameLst>
                                      </p:cBhvr>
                                      <p:tavLst>
                                        <p:tav tm="0">
                                          <p:val>
                                            <p:strVal val="ppt_y"/>
                                          </p:val>
                                        </p:tav>
                                        <p:tav tm="100000">
                                          <p:val>
                                            <p:strVal val="ppt_y"/>
                                          </p:val>
                                        </p:tav>
                                      </p:tavLst>
                                    </p:anim>
                                    <p:set>
                                      <p:cBhvr>
                                        <p:cTn id="34" dur="1" fill="hold">
                                          <p:stCondLst>
                                            <p:cond delay="499"/>
                                          </p:stCondLst>
                                        </p:cTn>
                                        <p:tgtEl>
                                          <p:spTgt spid="6"/>
                                        </p:tgtEl>
                                        <p:attrNameLst>
                                          <p:attrName>style.visibility</p:attrName>
                                        </p:attrNameLst>
                                      </p:cBhvr>
                                      <p:to>
                                        <p:strVal val="hidden"/>
                                      </p:to>
                                    </p:set>
                                  </p:childTnLst>
                                </p:cTn>
                              </p:par>
                              <p:par>
                                <p:cTn id="35" presetID="2" presetClass="exit" presetSubtype="2" fill="hold" nodeType="with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1+ppt_w/2"/>
                                          </p:val>
                                        </p:tav>
                                      </p:tavLst>
                                    </p:anim>
                                    <p:anim calcmode="lin" valueType="num">
                                      <p:cBhvr additive="base">
                                        <p:cTn id="37" dur="500"/>
                                        <p:tgtEl>
                                          <p:spTgt spid="5"/>
                                        </p:tgtEl>
                                        <p:attrNameLst>
                                          <p:attrName>ppt_y</p:attrName>
                                        </p:attrNameLst>
                                      </p:cBhvr>
                                      <p:tavLst>
                                        <p:tav tm="0">
                                          <p:val>
                                            <p:strVal val="ppt_y"/>
                                          </p:val>
                                        </p:tav>
                                        <p:tav tm="100000">
                                          <p:val>
                                            <p:strVal val="ppt_y"/>
                                          </p:val>
                                        </p:tav>
                                      </p:tavLst>
                                    </p:anim>
                                    <p:set>
                                      <p:cBhvr>
                                        <p:cTn id="38" dur="1" fill="hold">
                                          <p:stCondLst>
                                            <p:cond delay="499"/>
                                          </p:stCondLst>
                                        </p:cTn>
                                        <p:tgtEl>
                                          <p:spTgt spid="5"/>
                                        </p:tgtEl>
                                        <p:attrNameLst>
                                          <p:attrName>style.visibility</p:attrName>
                                        </p:attrNameLst>
                                      </p:cBhvr>
                                      <p:to>
                                        <p:strVal val="hidden"/>
                                      </p:to>
                                    </p:set>
                                  </p:childTnLst>
                                </p:cTn>
                              </p:par>
                              <p:par>
                                <p:cTn id="39" presetID="2" presetClass="exit" presetSubtype="2" fill="hold" nodeType="withEffect">
                                  <p:stCondLst>
                                    <p:cond delay="0"/>
                                  </p:stCondLst>
                                  <p:childTnLst>
                                    <p:anim calcmode="lin" valueType="num">
                                      <p:cBhvr additive="base">
                                        <p:cTn id="40" dur="500"/>
                                        <p:tgtEl>
                                          <p:spTgt spid="7"/>
                                        </p:tgtEl>
                                        <p:attrNameLst>
                                          <p:attrName>ppt_x</p:attrName>
                                        </p:attrNameLst>
                                      </p:cBhvr>
                                      <p:tavLst>
                                        <p:tav tm="0">
                                          <p:val>
                                            <p:strVal val="ppt_x"/>
                                          </p:val>
                                        </p:tav>
                                        <p:tav tm="100000">
                                          <p:val>
                                            <p:strVal val="1+ppt_w/2"/>
                                          </p:val>
                                        </p:tav>
                                      </p:tavLst>
                                    </p:anim>
                                    <p:anim calcmode="lin" valueType="num">
                                      <p:cBhvr additive="base">
                                        <p:cTn id="41" dur="500"/>
                                        <p:tgtEl>
                                          <p:spTgt spid="7"/>
                                        </p:tgtEl>
                                        <p:attrNameLst>
                                          <p:attrName>ppt_y</p:attrName>
                                        </p:attrNameLst>
                                      </p:cBhvr>
                                      <p:tavLst>
                                        <p:tav tm="0">
                                          <p:val>
                                            <p:strVal val="ppt_y"/>
                                          </p:val>
                                        </p:tav>
                                        <p:tav tm="100000">
                                          <p:val>
                                            <p:strVal val="ppt_y"/>
                                          </p:val>
                                        </p:tav>
                                      </p:tavLst>
                                    </p:anim>
                                    <p:set>
                                      <p:cBhvr>
                                        <p:cTn id="42" dur="1" fill="hold">
                                          <p:stCondLst>
                                            <p:cond delay="499"/>
                                          </p:stCondLst>
                                        </p:cTn>
                                        <p:tgtEl>
                                          <p:spTgt spid="7"/>
                                        </p:tgtEl>
                                        <p:attrNameLst>
                                          <p:attrName>style.visibility</p:attrName>
                                        </p:attrNameLst>
                                      </p:cBhvr>
                                      <p:to>
                                        <p:strVal val="hidden"/>
                                      </p:to>
                                    </p:set>
                                  </p:childTnLst>
                                </p:cTn>
                              </p:par>
                              <p:par>
                                <p:cTn id="43" presetID="2" presetClass="exit" presetSubtype="2" fill="hold" nodeType="withEffect">
                                  <p:stCondLst>
                                    <p:cond delay="0"/>
                                  </p:stCondLst>
                                  <p:childTnLst>
                                    <p:anim calcmode="lin" valueType="num">
                                      <p:cBhvr additive="base">
                                        <p:cTn id="44" dur="500"/>
                                        <p:tgtEl>
                                          <p:spTgt spid="4"/>
                                        </p:tgtEl>
                                        <p:attrNameLst>
                                          <p:attrName>ppt_x</p:attrName>
                                        </p:attrNameLst>
                                      </p:cBhvr>
                                      <p:tavLst>
                                        <p:tav tm="0">
                                          <p:val>
                                            <p:strVal val="ppt_x"/>
                                          </p:val>
                                        </p:tav>
                                        <p:tav tm="100000">
                                          <p:val>
                                            <p:strVal val="1+ppt_w/2"/>
                                          </p:val>
                                        </p:tav>
                                      </p:tavLst>
                                    </p:anim>
                                    <p:anim calcmode="lin" valueType="num">
                                      <p:cBhvr additive="base">
                                        <p:cTn id="45" dur="500"/>
                                        <p:tgtEl>
                                          <p:spTgt spid="4"/>
                                        </p:tgtEl>
                                        <p:attrNameLst>
                                          <p:attrName>ppt_y</p:attrName>
                                        </p:attrNameLst>
                                      </p:cBhvr>
                                      <p:tavLst>
                                        <p:tav tm="0">
                                          <p:val>
                                            <p:strVal val="ppt_y"/>
                                          </p:val>
                                        </p:tav>
                                        <p:tav tm="100000">
                                          <p:val>
                                            <p:strVal val="ppt_y"/>
                                          </p:val>
                                        </p:tav>
                                      </p:tavLst>
                                    </p:anim>
                                    <p:set>
                                      <p:cBhvr>
                                        <p:cTn id="46" dur="1" fill="hold">
                                          <p:stCondLst>
                                            <p:cond delay="499"/>
                                          </p:stCondLst>
                                        </p:cTn>
                                        <p:tgtEl>
                                          <p:spTgt spid="4"/>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0" end="0"/>
                                            </p:txEl>
                                          </p:spTgt>
                                        </p:tgtEl>
                                        <p:attrNameLst>
                                          <p:attrName>style.visibility</p:attrName>
                                        </p:attrNameLst>
                                      </p:cBhvr>
                                      <p:to>
                                        <p:strVal val="visible"/>
                                      </p:to>
                                    </p:set>
                                    <p:animEffect transition="in" filter="fade">
                                      <p:cBhvr>
                                        <p:cTn id="59" dur="500"/>
                                        <p:tgtEl>
                                          <p:spTgt spid="3">
                                            <p:txEl>
                                              <p:pRg st="0" end="0"/>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
                                            <p:txEl>
                                              <p:pRg st="1" end="1"/>
                                            </p:txEl>
                                          </p:spTgt>
                                        </p:tgtEl>
                                        <p:attrNameLst>
                                          <p:attrName>style.visibility</p:attrName>
                                        </p:attrNameLst>
                                      </p:cBhvr>
                                      <p:to>
                                        <p:strVal val="visible"/>
                                      </p:to>
                                    </p:set>
                                    <p:animEffect transition="in" filter="fade">
                                      <p:cBhvr>
                                        <p:cTn id="62" dur="500"/>
                                        <p:tgtEl>
                                          <p:spTgt spid="3">
                                            <p:txEl>
                                              <p:pRg st="1" end="1"/>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
                                            <p:txEl>
                                              <p:pRg st="2" end="2"/>
                                            </p:txEl>
                                          </p:spTgt>
                                        </p:tgtEl>
                                        <p:attrNameLst>
                                          <p:attrName>style.visibility</p:attrName>
                                        </p:attrNameLst>
                                      </p:cBhvr>
                                      <p:to>
                                        <p:strVal val="visible"/>
                                      </p:to>
                                    </p:set>
                                    <p:animEffect transition="in" filter="fade">
                                      <p:cBhvr>
                                        <p:cTn id="65" dur="500"/>
                                        <p:tgtEl>
                                          <p:spTgt spid="3">
                                            <p:txEl>
                                              <p:pRg st="2" end="2"/>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animEffect transition="in" filter="fade">
                                      <p:cBhvr>
                                        <p:cTn id="68" dur="500"/>
                                        <p:tgtEl>
                                          <p:spTgt spid="3">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heel(1)">
                                      <p:cBhvr>
                                        <p:cTn id="7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sp>
        <p:nvSpPr>
          <p:cNvPr id="3" name="TextBox 2"/>
          <p:cNvSpPr txBox="1"/>
          <p:nvPr/>
        </p:nvSpPr>
        <p:spPr>
          <a:xfrm>
            <a:off x="9055223" y="257452"/>
            <a:ext cx="2876365"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fi-FI" sz="2600" b="1" smtClean="0"/>
              <a:t>Result</a:t>
            </a:r>
          </a:p>
          <a:p>
            <a:pPr algn="r"/>
            <a:r>
              <a:rPr lang="fi-FI" b="1" smtClean="0"/>
              <a:t>using frames 1-3</a:t>
            </a:r>
            <a:endParaRPr lang="fi-FI" b="1"/>
          </a:p>
        </p:txBody>
      </p:sp>
    </p:spTree>
    <p:extLst>
      <p:ext uri="{BB962C8B-B14F-4D97-AF65-F5344CB8AC3E}">
        <p14:creationId xmlns:p14="http://schemas.microsoft.com/office/powerpoint/2010/main" val="1541131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sp>
        <p:nvSpPr>
          <p:cNvPr id="3" name="TextBox 2"/>
          <p:cNvSpPr txBox="1"/>
          <p:nvPr/>
        </p:nvSpPr>
        <p:spPr>
          <a:xfrm>
            <a:off x="9055223" y="257452"/>
            <a:ext cx="2876365"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fi-FI" sz="2600" b="1" smtClean="0"/>
              <a:t>Result</a:t>
            </a:r>
          </a:p>
          <a:p>
            <a:pPr algn="r"/>
            <a:r>
              <a:rPr lang="fi-FI" b="1" smtClean="0"/>
              <a:t>using frames 1-4</a:t>
            </a:r>
            <a:endParaRPr lang="fi-FI" b="1"/>
          </a:p>
        </p:txBody>
      </p:sp>
    </p:spTree>
    <p:extLst>
      <p:ext uri="{BB962C8B-B14F-4D97-AF65-F5344CB8AC3E}">
        <p14:creationId xmlns:p14="http://schemas.microsoft.com/office/powerpoint/2010/main" val="2183619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sp>
        <p:nvSpPr>
          <p:cNvPr id="3" name="TextBox 2"/>
          <p:cNvSpPr txBox="1"/>
          <p:nvPr/>
        </p:nvSpPr>
        <p:spPr>
          <a:xfrm>
            <a:off x="9055223" y="257452"/>
            <a:ext cx="2876365"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fi-FI" sz="2600" b="1" smtClean="0"/>
              <a:t>Result</a:t>
            </a:r>
          </a:p>
          <a:p>
            <a:pPr algn="r"/>
            <a:r>
              <a:rPr lang="fi-FI" b="1" smtClean="0"/>
              <a:t>using frames 1-5</a:t>
            </a:r>
            <a:endParaRPr lang="fi-FI" b="1"/>
          </a:p>
        </p:txBody>
      </p:sp>
    </p:spTree>
    <p:extLst>
      <p:ext uri="{BB962C8B-B14F-4D97-AF65-F5344CB8AC3E}">
        <p14:creationId xmlns:p14="http://schemas.microsoft.com/office/powerpoint/2010/main" val="2676751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sp>
        <p:nvSpPr>
          <p:cNvPr id="3" name="TextBox 2"/>
          <p:cNvSpPr txBox="1"/>
          <p:nvPr/>
        </p:nvSpPr>
        <p:spPr>
          <a:xfrm>
            <a:off x="9055223" y="257452"/>
            <a:ext cx="2876365"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fi-FI" sz="2600" b="1" smtClean="0"/>
              <a:t>Result</a:t>
            </a:r>
          </a:p>
          <a:p>
            <a:pPr algn="r"/>
            <a:r>
              <a:rPr lang="fi-FI" b="1" smtClean="0"/>
              <a:t>using frames 1-6</a:t>
            </a:r>
            <a:endParaRPr lang="fi-FI" b="1"/>
          </a:p>
        </p:txBody>
      </p:sp>
    </p:spTree>
    <p:extLst>
      <p:ext uri="{BB962C8B-B14F-4D97-AF65-F5344CB8AC3E}">
        <p14:creationId xmlns:p14="http://schemas.microsoft.com/office/powerpoint/2010/main" val="4253278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sp>
        <p:nvSpPr>
          <p:cNvPr id="3" name="TextBox 2"/>
          <p:cNvSpPr txBox="1"/>
          <p:nvPr/>
        </p:nvSpPr>
        <p:spPr>
          <a:xfrm>
            <a:off x="9055223" y="257452"/>
            <a:ext cx="2876365"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fi-FI" sz="2600" b="1" smtClean="0"/>
              <a:t>Result</a:t>
            </a:r>
          </a:p>
          <a:p>
            <a:pPr algn="r"/>
            <a:r>
              <a:rPr lang="fi-FI" b="1" smtClean="0"/>
              <a:t>using frames 1-7</a:t>
            </a:r>
            <a:endParaRPr lang="fi-FI" b="1"/>
          </a:p>
        </p:txBody>
      </p:sp>
    </p:spTree>
    <p:extLst>
      <p:ext uri="{BB962C8B-B14F-4D97-AF65-F5344CB8AC3E}">
        <p14:creationId xmlns:p14="http://schemas.microsoft.com/office/powerpoint/2010/main" val="584314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pic>
        <p:nvPicPr>
          <p:cNvPr id="4" name="Picture 3"/>
          <p:cNvPicPr>
            <a:picLocks noChangeAspect="1"/>
          </p:cNvPicPr>
          <p:nvPr/>
        </p:nvPicPr>
        <p:blipFill>
          <a:blip r:embed="rId4"/>
          <a:stretch>
            <a:fillRect/>
          </a:stretch>
        </p:blipFill>
        <p:spPr>
          <a:xfrm>
            <a:off x="7232757" y="-345989"/>
            <a:ext cx="4946888" cy="7186039"/>
          </a:xfrm>
          <a:prstGeom prst="rect">
            <a:avLst/>
          </a:prstGeom>
          <a:ln w="76200">
            <a:solidFill>
              <a:schemeClr val="bg1"/>
            </a:solidFill>
          </a:ln>
        </p:spPr>
      </p:pic>
      <p:sp>
        <p:nvSpPr>
          <p:cNvPr id="5" name="Rectangle 4"/>
          <p:cNvSpPr/>
          <p:nvPr/>
        </p:nvSpPr>
        <p:spPr>
          <a:xfrm>
            <a:off x="5618481" y="5659121"/>
            <a:ext cx="740410" cy="1389803"/>
          </a:xfrm>
          <a:prstGeom prst="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a:p>
        </p:txBody>
      </p:sp>
      <p:sp>
        <p:nvSpPr>
          <p:cNvPr id="6" name="TextBox 5"/>
          <p:cNvSpPr txBox="1"/>
          <p:nvPr/>
        </p:nvSpPr>
        <p:spPr>
          <a:xfrm>
            <a:off x="9055223" y="257452"/>
            <a:ext cx="2876365"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fi-FI" sz="2600" b="1" smtClean="0"/>
              <a:t>Result</a:t>
            </a:r>
          </a:p>
          <a:p>
            <a:pPr algn="r"/>
            <a:r>
              <a:rPr lang="fi-FI" b="1" smtClean="0"/>
              <a:t>using all frames</a:t>
            </a:r>
            <a:endParaRPr lang="fi-FI" b="1"/>
          </a:p>
        </p:txBody>
      </p:sp>
    </p:spTree>
    <p:extLst>
      <p:ext uri="{BB962C8B-B14F-4D97-AF65-F5344CB8AC3E}">
        <p14:creationId xmlns:p14="http://schemas.microsoft.com/office/powerpoint/2010/main" val="1152579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53" presetClass="entr" presetSubtype="52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437" y="-2613886"/>
            <a:ext cx="21598873" cy="12085772"/>
          </a:xfrm>
          <a:prstGeom prst="rect">
            <a:avLst/>
          </a:prstGeom>
        </p:spPr>
      </p:pic>
      <p:pic>
        <p:nvPicPr>
          <p:cNvPr id="4" name="Picture 3"/>
          <p:cNvPicPr>
            <a:picLocks noChangeAspect="1"/>
          </p:cNvPicPr>
          <p:nvPr/>
        </p:nvPicPr>
        <p:blipFill>
          <a:blip r:embed="rId4"/>
          <a:stretch>
            <a:fillRect/>
          </a:stretch>
        </p:blipFill>
        <p:spPr>
          <a:xfrm>
            <a:off x="7232757" y="-345988"/>
            <a:ext cx="4959244" cy="7203988"/>
          </a:xfrm>
          <a:prstGeom prst="rect">
            <a:avLst/>
          </a:prstGeom>
          <a:ln w="76200">
            <a:solidFill>
              <a:schemeClr val="bg1"/>
            </a:solidFill>
          </a:ln>
        </p:spPr>
      </p:pic>
      <p:sp>
        <p:nvSpPr>
          <p:cNvPr id="7" name="Rectangle 6"/>
          <p:cNvSpPr/>
          <p:nvPr/>
        </p:nvSpPr>
        <p:spPr>
          <a:xfrm>
            <a:off x="5618481" y="5659121"/>
            <a:ext cx="740410" cy="1389803"/>
          </a:xfrm>
          <a:prstGeom prst="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a:p>
        </p:txBody>
      </p:sp>
      <p:sp>
        <p:nvSpPr>
          <p:cNvPr id="8" name="TextBox 7"/>
          <p:cNvSpPr txBox="1"/>
          <p:nvPr/>
        </p:nvSpPr>
        <p:spPr>
          <a:xfrm>
            <a:off x="8489093" y="257452"/>
            <a:ext cx="3442496"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fi-FI" sz="2600" b="1" smtClean="0"/>
              <a:t>Typical input photo</a:t>
            </a:r>
            <a:endParaRPr lang="fi-FI" b="1"/>
          </a:p>
        </p:txBody>
      </p:sp>
    </p:spTree>
    <p:extLst>
      <p:ext uri="{BB962C8B-B14F-4D97-AF65-F5344CB8AC3E}">
        <p14:creationId xmlns:p14="http://schemas.microsoft.com/office/powerpoint/2010/main" val="3150916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57236" y="971410"/>
            <a:ext cx="10710282" cy="1995754"/>
          </a:xfrm>
          <a:prstGeom prst="rect">
            <a:avLst/>
          </a:prstGeom>
        </p:spPr>
      </p:pic>
      <p:pic>
        <p:nvPicPr>
          <p:cNvPr id="3" name="Picture 2"/>
          <p:cNvPicPr>
            <a:picLocks noChangeAspect="1"/>
          </p:cNvPicPr>
          <p:nvPr/>
        </p:nvPicPr>
        <p:blipFill>
          <a:blip r:embed="rId4"/>
          <a:stretch>
            <a:fillRect/>
          </a:stretch>
        </p:blipFill>
        <p:spPr>
          <a:xfrm>
            <a:off x="1057236" y="3161752"/>
            <a:ext cx="10710282" cy="1995753"/>
          </a:xfrm>
          <a:prstGeom prst="rect">
            <a:avLst/>
          </a:prstGeom>
        </p:spPr>
      </p:pic>
      <p:sp>
        <p:nvSpPr>
          <p:cNvPr id="4" name="Title 1"/>
          <p:cNvSpPr txBox="1">
            <a:spLocks/>
          </p:cNvSpPr>
          <p:nvPr/>
        </p:nvSpPr>
        <p:spPr>
          <a:xfrm rot="16200000">
            <a:off x="238507" y="1696602"/>
            <a:ext cx="1098253" cy="539204"/>
          </a:xfrm>
          <a:prstGeom prst="rect">
            <a:avLst/>
          </a:prstGeom>
          <a:solidFill>
            <a:schemeClr val="bg1"/>
          </a:solidFill>
        </p:spPr>
        <p:txBody>
          <a:bodyPr/>
          <a:lstStyle>
            <a:lvl1pPr algn="l" defTabSz="822960" rtl="0" eaLnBrk="1" latinLnBrk="0" hangingPunct="1">
              <a:lnSpc>
                <a:spcPct val="90000"/>
              </a:lnSpc>
              <a:spcBef>
                <a:spcPct val="0"/>
              </a:spcBef>
              <a:buNone/>
              <a:defRPr sz="3960" b="0" i="0" kern="1200">
                <a:solidFill>
                  <a:schemeClr val="tx1"/>
                </a:solidFill>
                <a:latin typeface="Trebuchet MS Regular" charset="0"/>
                <a:ea typeface="+mj-ea"/>
                <a:cs typeface="+mj-cs"/>
              </a:defRPr>
            </a:lvl1pPr>
          </a:lstStyle>
          <a:p>
            <a:pPr algn="ctr"/>
            <a:r>
              <a:rPr lang="fi-FI" sz="2222" b="1"/>
              <a:t>Inputs</a:t>
            </a:r>
          </a:p>
        </p:txBody>
      </p:sp>
      <p:sp>
        <p:nvSpPr>
          <p:cNvPr id="5" name="Title 1"/>
          <p:cNvSpPr txBox="1">
            <a:spLocks/>
          </p:cNvSpPr>
          <p:nvPr/>
        </p:nvSpPr>
        <p:spPr>
          <a:xfrm rot="16200000">
            <a:off x="238507" y="3890027"/>
            <a:ext cx="1098253" cy="539204"/>
          </a:xfrm>
          <a:prstGeom prst="rect">
            <a:avLst/>
          </a:prstGeom>
          <a:solidFill>
            <a:schemeClr val="bg1"/>
          </a:solidFill>
        </p:spPr>
        <p:txBody>
          <a:bodyPr/>
          <a:lstStyle>
            <a:lvl1pPr algn="l" defTabSz="822960" rtl="0" eaLnBrk="1" latinLnBrk="0" hangingPunct="1">
              <a:lnSpc>
                <a:spcPct val="90000"/>
              </a:lnSpc>
              <a:spcBef>
                <a:spcPct val="0"/>
              </a:spcBef>
              <a:buNone/>
              <a:defRPr sz="3960" b="0" i="0" kern="1200">
                <a:solidFill>
                  <a:schemeClr val="tx1"/>
                </a:solidFill>
                <a:latin typeface="Trebuchet MS Regular" charset="0"/>
                <a:ea typeface="+mj-ea"/>
                <a:cs typeface="+mj-cs"/>
              </a:defRPr>
            </a:lvl1pPr>
          </a:lstStyle>
          <a:p>
            <a:pPr algn="ctr"/>
            <a:r>
              <a:rPr lang="fi-FI" sz="2222" b="1"/>
              <a:t>Result</a:t>
            </a:r>
          </a:p>
        </p:txBody>
      </p:sp>
      <p:sp>
        <p:nvSpPr>
          <p:cNvPr id="6" name="Title 1"/>
          <p:cNvSpPr txBox="1">
            <a:spLocks/>
          </p:cNvSpPr>
          <p:nvPr/>
        </p:nvSpPr>
        <p:spPr>
          <a:xfrm>
            <a:off x="7245508" y="5352095"/>
            <a:ext cx="4522010" cy="539204"/>
          </a:xfrm>
          <a:prstGeom prst="rect">
            <a:avLst/>
          </a:prstGeom>
          <a:solidFill>
            <a:schemeClr val="bg1"/>
          </a:solidFill>
        </p:spPr>
        <p:txBody>
          <a:bodyPr/>
          <a:lstStyle>
            <a:lvl1pPr algn="l" defTabSz="822960" rtl="0" eaLnBrk="1" latinLnBrk="0" hangingPunct="1">
              <a:lnSpc>
                <a:spcPct val="90000"/>
              </a:lnSpc>
              <a:spcBef>
                <a:spcPct val="0"/>
              </a:spcBef>
              <a:buNone/>
              <a:defRPr sz="3960" b="0" i="0" kern="1200">
                <a:solidFill>
                  <a:schemeClr val="tx1"/>
                </a:solidFill>
                <a:latin typeface="Trebuchet MS Regular" charset="0"/>
                <a:ea typeface="+mj-ea"/>
                <a:cs typeface="+mj-cs"/>
              </a:defRPr>
            </a:lvl1pPr>
          </a:lstStyle>
          <a:p>
            <a:pPr algn="ctr"/>
            <a:r>
              <a:rPr lang="fi-FI" sz="2222"/>
              <a:t>number of photos in burst </a:t>
            </a:r>
            <a:r>
              <a:rPr lang="fi-FI" sz="2222">
                <a:sym typeface="Wingdings" panose="05000000000000000000" pitchFamily="2" charset="2"/>
              </a:rPr>
              <a:t></a:t>
            </a:r>
            <a:endParaRPr lang="fi-FI" sz="2222"/>
          </a:p>
        </p:txBody>
      </p:sp>
    </p:spTree>
    <p:extLst>
      <p:ext uri="{BB962C8B-B14F-4D97-AF65-F5344CB8AC3E}">
        <p14:creationId xmlns:p14="http://schemas.microsoft.com/office/powerpoint/2010/main" val="34296563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301" y="714835"/>
            <a:ext cx="3019250" cy="4513924"/>
          </a:xfrm>
          <a:prstGeom prst="rect">
            <a:avLst/>
          </a:prstGeom>
        </p:spPr>
      </p:pic>
      <p:pic>
        <p:nvPicPr>
          <p:cNvPr id="3" name="Picture 2"/>
          <p:cNvPicPr>
            <a:picLocks noChangeAspect="1"/>
          </p:cNvPicPr>
          <p:nvPr/>
        </p:nvPicPr>
        <p:blipFill>
          <a:blip r:embed="rId4"/>
          <a:stretch>
            <a:fillRect/>
          </a:stretch>
        </p:blipFill>
        <p:spPr>
          <a:xfrm>
            <a:off x="558374" y="715174"/>
            <a:ext cx="3112062" cy="4520700"/>
          </a:xfrm>
          <a:prstGeom prst="rect">
            <a:avLst/>
          </a:prstGeom>
          <a:ln w="76200">
            <a:noFill/>
          </a:ln>
        </p:spPr>
      </p:pic>
      <p:pic>
        <p:nvPicPr>
          <p:cNvPr id="4" name="Picture 3"/>
          <p:cNvPicPr>
            <a:picLocks noChangeAspect="1"/>
          </p:cNvPicPr>
          <p:nvPr/>
        </p:nvPicPr>
        <p:blipFill>
          <a:blip r:embed="rId5"/>
          <a:stretch>
            <a:fillRect/>
          </a:stretch>
        </p:blipFill>
        <p:spPr>
          <a:xfrm>
            <a:off x="5035155" y="715174"/>
            <a:ext cx="3112062" cy="4520700"/>
          </a:xfrm>
          <a:prstGeom prst="rect">
            <a:avLst/>
          </a:prstGeom>
          <a:ln w="76200">
            <a:noFill/>
          </a:ln>
        </p:spPr>
      </p:pic>
      <p:sp>
        <p:nvSpPr>
          <p:cNvPr id="5" name="TextBox 4"/>
          <p:cNvSpPr txBox="1"/>
          <p:nvPr/>
        </p:nvSpPr>
        <p:spPr>
          <a:xfrm>
            <a:off x="402771" y="5461909"/>
            <a:ext cx="3423268" cy="523220"/>
          </a:xfrm>
          <a:prstGeom prst="rect">
            <a:avLst/>
          </a:prstGeom>
          <a:noFill/>
        </p:spPr>
        <p:txBody>
          <a:bodyPr wrap="square" rtlCol="0">
            <a:spAutoFit/>
          </a:bodyPr>
          <a:lstStyle/>
          <a:p>
            <a:pPr algn="ctr"/>
            <a:r>
              <a:rPr lang="fi-FI" sz="2800" smtClean="0"/>
              <a:t>Input</a:t>
            </a:r>
            <a:endParaRPr lang="fi-FI" sz="2800"/>
          </a:p>
        </p:txBody>
      </p:sp>
      <p:sp>
        <p:nvSpPr>
          <p:cNvPr id="6" name="TextBox 5"/>
          <p:cNvSpPr txBox="1"/>
          <p:nvPr/>
        </p:nvSpPr>
        <p:spPr>
          <a:xfrm>
            <a:off x="4879552" y="5461909"/>
            <a:ext cx="3423268" cy="523220"/>
          </a:xfrm>
          <a:prstGeom prst="rect">
            <a:avLst/>
          </a:prstGeom>
          <a:noFill/>
        </p:spPr>
        <p:txBody>
          <a:bodyPr wrap="square" rtlCol="0">
            <a:spAutoFit/>
          </a:bodyPr>
          <a:lstStyle/>
          <a:p>
            <a:pPr algn="ctr"/>
            <a:r>
              <a:rPr lang="fi-FI" sz="2800" b="1" smtClean="0">
                <a:solidFill>
                  <a:srgbClr val="92D050"/>
                </a:solidFill>
              </a:rPr>
              <a:t>Our result</a:t>
            </a:r>
            <a:endParaRPr lang="fi-FI" sz="2800" b="1">
              <a:solidFill>
                <a:srgbClr val="92D050"/>
              </a:solidFill>
            </a:endParaRPr>
          </a:p>
        </p:txBody>
      </p:sp>
      <p:sp>
        <p:nvSpPr>
          <p:cNvPr id="7" name="TextBox 6"/>
          <p:cNvSpPr txBox="1"/>
          <p:nvPr/>
        </p:nvSpPr>
        <p:spPr>
          <a:xfrm>
            <a:off x="8598339" y="5461909"/>
            <a:ext cx="3423268" cy="954107"/>
          </a:xfrm>
          <a:prstGeom prst="rect">
            <a:avLst/>
          </a:prstGeom>
          <a:noFill/>
        </p:spPr>
        <p:txBody>
          <a:bodyPr wrap="square" rtlCol="0">
            <a:spAutoFit/>
          </a:bodyPr>
          <a:lstStyle/>
          <a:p>
            <a:pPr algn="ctr"/>
            <a:r>
              <a:rPr lang="fi-FI" sz="2800" smtClean="0"/>
              <a:t>Wieschollek et al. (2017)</a:t>
            </a:r>
            <a:endParaRPr lang="fi-FI" sz="2800"/>
          </a:p>
        </p:txBody>
      </p:sp>
    </p:spTree>
    <p:extLst>
      <p:ext uri="{BB962C8B-B14F-4D97-AF65-F5344CB8AC3E}">
        <p14:creationId xmlns:p14="http://schemas.microsoft.com/office/powerpoint/2010/main" val="233342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5107" y="2112405"/>
            <a:ext cx="11543453" cy="4494799"/>
          </a:xfrm>
          <a:prstGeom prst="rect">
            <a:avLst/>
          </a:prstGeom>
        </p:spPr>
      </p:pic>
      <p:sp>
        <p:nvSpPr>
          <p:cNvPr id="4" name="Title 3"/>
          <p:cNvSpPr>
            <a:spLocks noGrp="1"/>
          </p:cNvSpPr>
          <p:nvPr>
            <p:ph type="title"/>
          </p:nvPr>
        </p:nvSpPr>
        <p:spPr>
          <a:xfrm>
            <a:off x="838200" y="365125"/>
            <a:ext cx="7311501" cy="1325563"/>
          </a:xfrm>
        </p:spPr>
        <p:txBody>
          <a:bodyPr>
            <a:normAutofit fontScale="90000"/>
          </a:bodyPr>
          <a:lstStyle/>
          <a:p>
            <a:r>
              <a:rPr lang="fi-FI" b="1" smtClean="0"/>
              <a:t>Numerical experiment:</a:t>
            </a:r>
            <a:r>
              <a:rPr lang="fi-FI" smtClean="0"/>
              <a:t/>
            </a:r>
            <a:br>
              <a:rPr lang="fi-FI" smtClean="0"/>
            </a:br>
            <a:r>
              <a:rPr lang="fi-FI" sz="3100" smtClean="0"/>
              <a:t>Introducing a new frame to a burst is always likely to improve the result accuracy</a:t>
            </a:r>
            <a:endParaRPr lang="fi-FI" sz="3100"/>
          </a:p>
        </p:txBody>
      </p:sp>
      <p:cxnSp>
        <p:nvCxnSpPr>
          <p:cNvPr id="6" name="Straight Connector 5"/>
          <p:cNvCxnSpPr/>
          <p:nvPr/>
        </p:nvCxnSpPr>
        <p:spPr>
          <a:xfrm flipV="1">
            <a:off x="1882066" y="2698812"/>
            <a:ext cx="0" cy="259228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882066" y="5299969"/>
            <a:ext cx="0" cy="31158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67560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effectLst>
            <a:outerShdw blurRad="50800" dist="38100" dir="2700000" algn="tl" rotWithShape="0">
              <a:prstClr val="black">
                <a:alpha val="40000"/>
              </a:prstClr>
            </a:outerShdw>
          </a:effectLst>
        </p:spPr>
        <p:txBody>
          <a:bodyPr/>
          <a:lstStyle/>
          <a:p>
            <a:r>
              <a:rPr lang="en-US"/>
              <a:t>f</a:t>
            </a:r>
            <a:r>
              <a:rPr lang="en-US" smtClean="0"/>
              <a:t>or the sake of motivation: RNN’s</a:t>
            </a:r>
            <a:endParaRPr lang="fi-FI"/>
          </a:p>
        </p:txBody>
      </p:sp>
      <p:sp>
        <p:nvSpPr>
          <p:cNvPr id="4" name="Text Placeholder 3"/>
          <p:cNvSpPr>
            <a:spLocks noGrp="1"/>
          </p:cNvSpPr>
          <p:nvPr>
            <p:ph type="body" idx="1"/>
          </p:nvPr>
        </p:nvSpPr>
        <p:spPr>
          <a:effectLst>
            <a:outerShdw blurRad="50800" dist="38100" dir="2700000" algn="tl" rotWithShape="0">
              <a:prstClr val="black">
                <a:alpha val="40000"/>
              </a:prstClr>
            </a:outerShdw>
          </a:effectLst>
        </p:spPr>
        <p:txBody>
          <a:bodyPr/>
          <a:lstStyle/>
          <a:p>
            <a:r>
              <a:rPr lang="en-US" smtClean="0"/>
              <a:t>… and their shortcomings</a:t>
            </a:r>
            <a:endParaRPr lang="fi-FI"/>
          </a:p>
        </p:txBody>
      </p:sp>
    </p:spTree>
    <p:extLst>
      <p:ext uri="{BB962C8B-B14F-4D97-AF65-F5344CB8AC3E}">
        <p14:creationId xmlns:p14="http://schemas.microsoft.com/office/powerpoint/2010/main" val="334658318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spTree>
    <p:extLst>
      <p:ext uri="{BB962C8B-B14F-4D97-AF65-F5344CB8AC3E}">
        <p14:creationId xmlns:p14="http://schemas.microsoft.com/office/powerpoint/2010/main" val="39030227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Limitations &amp; practicalities</a:t>
            </a:r>
            <a:endParaRPr lang="fi-FI"/>
          </a:p>
        </p:txBody>
      </p:sp>
      <p:sp>
        <p:nvSpPr>
          <p:cNvPr id="3" name="Content Placeholder 2"/>
          <p:cNvSpPr>
            <a:spLocks noGrp="1"/>
          </p:cNvSpPr>
          <p:nvPr>
            <p:ph idx="1"/>
          </p:nvPr>
        </p:nvSpPr>
        <p:spPr/>
        <p:txBody>
          <a:bodyPr/>
          <a:lstStyle/>
          <a:p>
            <a:r>
              <a:rPr lang="fi-FI" smtClean="0"/>
              <a:t>Assumption of static scene (camera motion only)</a:t>
            </a:r>
          </a:p>
          <a:p>
            <a:pPr lvl="1"/>
            <a:r>
              <a:rPr lang="fi-FI" smtClean="0"/>
              <a:t>However, in principle applicable to e.g. optical flow aligned data (see paper for experiment)</a:t>
            </a:r>
          </a:p>
          <a:p>
            <a:pPr lvl="1"/>
            <a:endParaRPr lang="fi-FI"/>
          </a:p>
          <a:p>
            <a:r>
              <a:rPr lang="fi-FI" smtClean="0"/>
              <a:t>Runtime</a:t>
            </a:r>
          </a:p>
          <a:p>
            <a:pPr lvl="1"/>
            <a:r>
              <a:rPr lang="fi-FI" smtClean="0"/>
              <a:t>1.5 min for 8-frame 12-megapixel burst </a:t>
            </a:r>
          </a:p>
          <a:p>
            <a:pPr lvl="1"/>
            <a:r>
              <a:rPr lang="fi-FI" smtClean="0"/>
              <a:t>Plus roughly the same for pre-alignment</a:t>
            </a:r>
          </a:p>
          <a:p>
            <a:endParaRPr lang="fi-FI" smtClean="0"/>
          </a:p>
          <a:p>
            <a:endParaRPr lang="fi-FI"/>
          </a:p>
        </p:txBody>
      </p:sp>
    </p:spTree>
    <p:extLst>
      <p:ext uri="{BB962C8B-B14F-4D97-AF65-F5344CB8AC3E}">
        <p14:creationId xmlns:p14="http://schemas.microsoft.com/office/powerpoint/2010/main" val="40101010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i-FI" smtClean="0"/>
              <a:t>Discussion</a:t>
            </a:r>
            <a:endParaRPr lang="fi-FI"/>
          </a:p>
        </p:txBody>
      </p:sp>
      <p:sp>
        <p:nvSpPr>
          <p:cNvPr id="4" name="Content Placeholder 3"/>
          <p:cNvSpPr>
            <a:spLocks noGrp="1"/>
          </p:cNvSpPr>
          <p:nvPr>
            <p:ph idx="1"/>
          </p:nvPr>
        </p:nvSpPr>
        <p:spPr/>
        <p:txBody>
          <a:bodyPr/>
          <a:lstStyle/>
          <a:p>
            <a:r>
              <a:rPr lang="fi-FI" smtClean="0"/>
              <a:t>Sort of black-box analogue </a:t>
            </a:r>
            <a:r>
              <a:rPr lang="fi-FI"/>
              <a:t>to </a:t>
            </a:r>
            <a:r>
              <a:rPr lang="fi-FI" smtClean="0"/>
              <a:t>e.g. ML/MAP </a:t>
            </a:r>
            <a:r>
              <a:rPr lang="fi-FI"/>
              <a:t>estimation</a:t>
            </a:r>
          </a:p>
          <a:p>
            <a:pPr lvl="1"/>
            <a:r>
              <a:rPr lang="fi-FI"/>
              <a:t>Accumulation of unstructured ”evidence”</a:t>
            </a:r>
          </a:p>
          <a:p>
            <a:pPr lvl="1"/>
            <a:r>
              <a:rPr lang="fi-FI"/>
              <a:t>Wider applicability to tasks of similar character</a:t>
            </a:r>
            <a:r>
              <a:rPr lang="fi-FI" smtClean="0"/>
              <a:t>?</a:t>
            </a:r>
          </a:p>
          <a:p>
            <a:endParaRPr lang="fi-FI"/>
          </a:p>
          <a:p>
            <a:r>
              <a:rPr lang="fi-FI" smtClean="0"/>
              <a:t>Considering blur </a:t>
            </a:r>
            <a:r>
              <a:rPr lang="fi-FI" i="1" smtClean="0"/>
              <a:t>and </a:t>
            </a:r>
            <a:r>
              <a:rPr lang="fi-FI" smtClean="0"/>
              <a:t>severe noise simultaneously with challenging training data is beneficial</a:t>
            </a:r>
          </a:p>
          <a:p>
            <a:pPr marL="0" indent="0">
              <a:buNone/>
            </a:pPr>
            <a:endParaRPr lang="fi-FI" smtClean="0"/>
          </a:p>
          <a:p>
            <a:endParaRPr lang="fi-FI" smtClean="0"/>
          </a:p>
        </p:txBody>
      </p:sp>
    </p:spTree>
    <p:extLst>
      <p:ext uri="{BB962C8B-B14F-4D97-AF65-F5344CB8AC3E}">
        <p14:creationId xmlns:p14="http://schemas.microsoft.com/office/powerpoint/2010/main" val="19645123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27" y="-720090"/>
            <a:ext cx="11367745" cy="829818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51979"/>
          <a:stretch/>
        </p:blipFill>
        <p:spPr>
          <a:xfrm>
            <a:off x="412127" y="-720090"/>
            <a:ext cx="5458833" cy="8298180"/>
          </a:xfrm>
          <a:prstGeom prst="rect">
            <a:avLst/>
          </a:prstGeom>
        </p:spPr>
      </p:pic>
      <p:sp>
        <p:nvSpPr>
          <p:cNvPr id="5"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6" name="TextBox 5"/>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7" name="TextBox 6"/>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8" name="TextBox 7"/>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1652989149"/>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27" y="-720090"/>
            <a:ext cx="11367745" cy="8298180"/>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r="51979"/>
          <a:stretch/>
        </p:blipFill>
        <p:spPr>
          <a:xfrm>
            <a:off x="412127" y="-720090"/>
            <a:ext cx="5458833" cy="8298180"/>
          </a:xfrm>
          <a:prstGeom prst="rect">
            <a:avLst/>
          </a:prstGeom>
        </p:spPr>
      </p:pic>
      <p:sp>
        <p:nvSpPr>
          <p:cNvPr id="16"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17" name="TextBox 16"/>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18" name="TextBox 17"/>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19" name="TextBox 18"/>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345026892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27" y="-720090"/>
            <a:ext cx="11367745" cy="829818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1979"/>
          <a:stretch/>
        </p:blipFill>
        <p:spPr>
          <a:xfrm>
            <a:off x="412127" y="-720090"/>
            <a:ext cx="5458833" cy="8298180"/>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133345189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27" y="-720090"/>
            <a:ext cx="11367745" cy="829818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1979"/>
          <a:stretch/>
        </p:blipFill>
        <p:spPr>
          <a:xfrm>
            <a:off x="412127" y="-720090"/>
            <a:ext cx="5458833" cy="8298180"/>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362891144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27" y="-720090"/>
            <a:ext cx="11367745" cy="829818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1979"/>
          <a:stretch/>
        </p:blipFill>
        <p:spPr>
          <a:xfrm>
            <a:off x="412127" y="-720090"/>
            <a:ext cx="5458833" cy="8298180"/>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160022000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27" y="-720090"/>
            <a:ext cx="11367745" cy="829818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1979"/>
          <a:stretch/>
        </p:blipFill>
        <p:spPr>
          <a:xfrm>
            <a:off x="412127" y="-720090"/>
            <a:ext cx="5458833" cy="8298180"/>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259625096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27" y="-720090"/>
            <a:ext cx="11367745" cy="829818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1979"/>
          <a:stretch/>
        </p:blipFill>
        <p:spPr>
          <a:xfrm>
            <a:off x="412127" y="-720090"/>
            <a:ext cx="5458833" cy="8298180"/>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310213271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39517"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ight Arrow 19"/>
          <p:cNvSpPr/>
          <p:nvPr/>
        </p:nvSpPr>
        <p:spPr>
          <a:xfrm>
            <a:off x="6361008" y="2419130"/>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ight Arrow 20"/>
          <p:cNvSpPr/>
          <p:nvPr/>
        </p:nvSpPr>
        <p:spPr>
          <a:xfrm rot="5400000">
            <a:off x="5573599" y="3206539"/>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ight Arrow 21"/>
          <p:cNvSpPr/>
          <p:nvPr/>
        </p:nvSpPr>
        <p:spPr>
          <a:xfrm rot="5400000">
            <a:off x="5578645" y="1631723"/>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Rectangle 24"/>
          <p:cNvSpPr/>
          <p:nvPr/>
        </p:nvSpPr>
        <p:spPr>
          <a:xfrm>
            <a:off x="6714335"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Right Arrow 25"/>
          <p:cNvSpPr/>
          <p:nvPr/>
        </p:nvSpPr>
        <p:spPr>
          <a:xfrm>
            <a:off x="7935826" y="2419130"/>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ight Arrow 26"/>
          <p:cNvSpPr/>
          <p:nvPr/>
        </p:nvSpPr>
        <p:spPr>
          <a:xfrm rot="5400000">
            <a:off x="7148417" y="3206539"/>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Right Arrow 27"/>
          <p:cNvSpPr/>
          <p:nvPr/>
        </p:nvSpPr>
        <p:spPr>
          <a:xfrm rot="5400000">
            <a:off x="7153463" y="1631723"/>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Rectangle 29"/>
          <p:cNvSpPr/>
          <p:nvPr/>
        </p:nvSpPr>
        <p:spPr>
          <a:xfrm>
            <a:off x="8304289"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ight Arrow 31"/>
          <p:cNvSpPr/>
          <p:nvPr/>
        </p:nvSpPr>
        <p:spPr>
          <a:xfrm rot="5400000">
            <a:off x="8738371" y="3206539"/>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ight Arrow 32"/>
          <p:cNvSpPr/>
          <p:nvPr/>
        </p:nvSpPr>
        <p:spPr>
          <a:xfrm rot="5400000">
            <a:off x="8743417" y="1631723"/>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Rectangle 34"/>
          <p:cNvSpPr/>
          <p:nvPr/>
        </p:nvSpPr>
        <p:spPr>
          <a:xfrm>
            <a:off x="3557122" y="1959809"/>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Right Arrow 35"/>
          <p:cNvSpPr/>
          <p:nvPr/>
        </p:nvSpPr>
        <p:spPr>
          <a:xfrm>
            <a:off x="4778613" y="2419128"/>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Right Arrow 36"/>
          <p:cNvSpPr/>
          <p:nvPr/>
        </p:nvSpPr>
        <p:spPr>
          <a:xfrm rot="5400000">
            <a:off x="3991204" y="3206537"/>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Right Arrow 37"/>
          <p:cNvSpPr/>
          <p:nvPr/>
        </p:nvSpPr>
        <p:spPr>
          <a:xfrm rot="5400000">
            <a:off x="3996250" y="1631721"/>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Rectangle 39"/>
          <p:cNvSpPr/>
          <p:nvPr/>
        </p:nvSpPr>
        <p:spPr>
          <a:xfrm>
            <a:off x="1982303" y="1959808"/>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Right Arrow 40"/>
          <p:cNvSpPr/>
          <p:nvPr/>
        </p:nvSpPr>
        <p:spPr>
          <a:xfrm>
            <a:off x="3203794" y="2419127"/>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Right Arrow 41"/>
          <p:cNvSpPr/>
          <p:nvPr/>
        </p:nvSpPr>
        <p:spPr>
          <a:xfrm rot="5400000">
            <a:off x="2416385" y="3206536"/>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Right Arrow 42"/>
          <p:cNvSpPr/>
          <p:nvPr/>
        </p:nvSpPr>
        <p:spPr>
          <a:xfrm rot="5400000">
            <a:off x="2421431" y="1631720"/>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8" name="Picture 47"/>
          <p:cNvPicPr>
            <a:picLocks noChangeAspect="1"/>
          </p:cNvPicPr>
          <p:nvPr/>
        </p:nvPicPr>
        <p:blipFill>
          <a:blip r:embed="rId3"/>
          <a:stretch>
            <a:fillRect/>
          </a:stretch>
        </p:blipFill>
        <p:spPr>
          <a:xfrm>
            <a:off x="2059653" y="440325"/>
            <a:ext cx="1064045" cy="1072455"/>
          </a:xfrm>
          <a:prstGeom prst="rect">
            <a:avLst/>
          </a:prstGeom>
        </p:spPr>
      </p:pic>
      <p:pic>
        <p:nvPicPr>
          <p:cNvPr id="49" name="Picture 48"/>
          <p:cNvPicPr>
            <a:picLocks noChangeAspect="1"/>
          </p:cNvPicPr>
          <p:nvPr/>
        </p:nvPicPr>
        <p:blipFill>
          <a:blip r:embed="rId4"/>
          <a:stretch>
            <a:fillRect/>
          </a:stretch>
        </p:blipFill>
        <p:spPr>
          <a:xfrm>
            <a:off x="3686953" y="440324"/>
            <a:ext cx="1064045" cy="1072455"/>
          </a:xfrm>
          <a:prstGeom prst="rect">
            <a:avLst/>
          </a:prstGeom>
        </p:spPr>
      </p:pic>
      <p:pic>
        <p:nvPicPr>
          <p:cNvPr id="50" name="Picture 49"/>
          <p:cNvPicPr>
            <a:picLocks noChangeAspect="1"/>
          </p:cNvPicPr>
          <p:nvPr/>
        </p:nvPicPr>
        <p:blipFill>
          <a:blip r:embed="rId5"/>
          <a:stretch>
            <a:fillRect/>
          </a:stretch>
        </p:blipFill>
        <p:spPr>
          <a:xfrm>
            <a:off x="5218239" y="440324"/>
            <a:ext cx="1064045" cy="1072455"/>
          </a:xfrm>
          <a:prstGeom prst="rect">
            <a:avLst/>
          </a:prstGeom>
        </p:spPr>
      </p:pic>
      <p:pic>
        <p:nvPicPr>
          <p:cNvPr id="51" name="Picture 50"/>
          <p:cNvPicPr>
            <a:picLocks noChangeAspect="1"/>
          </p:cNvPicPr>
          <p:nvPr/>
        </p:nvPicPr>
        <p:blipFill>
          <a:blip r:embed="rId6"/>
          <a:stretch>
            <a:fillRect/>
          </a:stretch>
        </p:blipFill>
        <p:spPr>
          <a:xfrm>
            <a:off x="6793057" y="429818"/>
            <a:ext cx="1064045" cy="1072455"/>
          </a:xfrm>
          <a:prstGeom prst="rect">
            <a:avLst/>
          </a:prstGeom>
        </p:spPr>
      </p:pic>
      <p:pic>
        <p:nvPicPr>
          <p:cNvPr id="52" name="Picture 51"/>
          <p:cNvPicPr>
            <a:picLocks noChangeAspect="1"/>
          </p:cNvPicPr>
          <p:nvPr/>
        </p:nvPicPr>
        <p:blipFill>
          <a:blip r:embed="rId7"/>
          <a:stretch>
            <a:fillRect/>
          </a:stretch>
        </p:blipFill>
        <p:spPr>
          <a:xfrm>
            <a:off x="8383011" y="429817"/>
            <a:ext cx="1064045" cy="1072455"/>
          </a:xfrm>
          <a:prstGeom prst="rect">
            <a:avLst/>
          </a:prstGeom>
        </p:spPr>
      </p:pic>
      <p:pic>
        <p:nvPicPr>
          <p:cNvPr id="55" name="Picture 54"/>
          <p:cNvPicPr>
            <a:picLocks noChangeAspect="1"/>
          </p:cNvPicPr>
          <p:nvPr/>
        </p:nvPicPr>
        <p:blipFill>
          <a:blip r:embed="rId8"/>
          <a:stretch>
            <a:fillRect/>
          </a:stretch>
        </p:blipFill>
        <p:spPr>
          <a:xfrm>
            <a:off x="2059653" y="3601431"/>
            <a:ext cx="1060771" cy="1069154"/>
          </a:xfrm>
          <a:prstGeom prst="rect">
            <a:avLst/>
          </a:prstGeom>
        </p:spPr>
      </p:pic>
      <p:pic>
        <p:nvPicPr>
          <p:cNvPr id="56" name="Picture 55"/>
          <p:cNvPicPr>
            <a:picLocks noChangeAspect="1"/>
          </p:cNvPicPr>
          <p:nvPr/>
        </p:nvPicPr>
        <p:blipFill>
          <a:blip r:embed="rId9"/>
          <a:stretch>
            <a:fillRect/>
          </a:stretch>
        </p:blipFill>
        <p:spPr>
          <a:xfrm>
            <a:off x="3641056" y="3605034"/>
            <a:ext cx="1053621" cy="1061948"/>
          </a:xfrm>
          <a:prstGeom prst="rect">
            <a:avLst/>
          </a:prstGeom>
        </p:spPr>
      </p:pic>
      <p:pic>
        <p:nvPicPr>
          <p:cNvPr id="57" name="Picture 56"/>
          <p:cNvPicPr>
            <a:picLocks noChangeAspect="1"/>
          </p:cNvPicPr>
          <p:nvPr/>
        </p:nvPicPr>
        <p:blipFill>
          <a:blip r:embed="rId10"/>
          <a:stretch>
            <a:fillRect/>
          </a:stretch>
        </p:blipFill>
        <p:spPr>
          <a:xfrm>
            <a:off x="5225088" y="3599697"/>
            <a:ext cx="1057196" cy="1065551"/>
          </a:xfrm>
          <a:prstGeom prst="rect">
            <a:avLst/>
          </a:prstGeom>
        </p:spPr>
      </p:pic>
      <p:pic>
        <p:nvPicPr>
          <p:cNvPr id="58" name="Picture 57"/>
          <p:cNvPicPr>
            <a:picLocks noChangeAspect="1"/>
          </p:cNvPicPr>
          <p:nvPr/>
        </p:nvPicPr>
        <p:blipFill>
          <a:blip r:embed="rId11"/>
          <a:stretch>
            <a:fillRect/>
          </a:stretch>
        </p:blipFill>
        <p:spPr>
          <a:xfrm>
            <a:off x="6812695" y="3599697"/>
            <a:ext cx="1057196" cy="1065551"/>
          </a:xfrm>
          <a:prstGeom prst="rect">
            <a:avLst/>
          </a:prstGeom>
        </p:spPr>
      </p:pic>
      <p:pic>
        <p:nvPicPr>
          <p:cNvPr id="59" name="Picture 58"/>
          <p:cNvPicPr>
            <a:picLocks noChangeAspect="1"/>
          </p:cNvPicPr>
          <p:nvPr/>
        </p:nvPicPr>
        <p:blipFill>
          <a:blip r:embed="rId12"/>
          <a:stretch>
            <a:fillRect/>
          </a:stretch>
        </p:blipFill>
        <p:spPr>
          <a:xfrm>
            <a:off x="8418970" y="3606289"/>
            <a:ext cx="1050656" cy="1058959"/>
          </a:xfrm>
          <a:prstGeom prst="rect">
            <a:avLst/>
          </a:prstGeom>
        </p:spPr>
      </p:pic>
      <p:sp>
        <p:nvSpPr>
          <p:cNvPr id="60" name="Right Arrow 59"/>
          <p:cNvSpPr/>
          <p:nvPr/>
        </p:nvSpPr>
        <p:spPr>
          <a:xfrm>
            <a:off x="9540916" y="2419127"/>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1" name="TextBox 60"/>
          <p:cNvSpPr txBox="1"/>
          <p:nvPr/>
        </p:nvSpPr>
        <p:spPr>
          <a:xfrm>
            <a:off x="9948487" y="1857505"/>
            <a:ext cx="1723560" cy="1631216"/>
          </a:xfrm>
          <a:prstGeom prst="rect">
            <a:avLst/>
          </a:prstGeom>
          <a:noFill/>
        </p:spPr>
        <p:txBody>
          <a:bodyPr wrap="square" rtlCol="0">
            <a:spAutoFit/>
          </a:bodyPr>
          <a:lstStyle/>
          <a:p>
            <a:r>
              <a:rPr lang="fi-FI" sz="6000" b="1" smtClean="0">
                <a:solidFill>
                  <a:schemeClr val="accent3">
                    <a:lumMod val="75000"/>
                  </a:schemeClr>
                </a:solidFill>
              </a:rPr>
              <a:t>…</a:t>
            </a:r>
          </a:p>
          <a:p>
            <a:r>
              <a:rPr lang="fi-FI" sz="2000" b="1" smtClean="0">
                <a:solidFill>
                  <a:schemeClr val="accent3">
                    <a:lumMod val="75000"/>
                  </a:schemeClr>
                </a:solidFill>
              </a:rPr>
              <a:t>Arbitrarily many times</a:t>
            </a:r>
            <a:endParaRPr lang="fi-FI" sz="2000" b="1">
              <a:solidFill>
                <a:schemeClr val="accent3">
                  <a:lumMod val="75000"/>
                </a:schemeClr>
              </a:solidFill>
            </a:endParaRPr>
          </a:p>
        </p:txBody>
      </p:sp>
      <p:sp>
        <p:nvSpPr>
          <p:cNvPr id="64" name="Freeform 63"/>
          <p:cNvSpPr/>
          <p:nvPr/>
        </p:nvSpPr>
        <p:spPr>
          <a:xfrm>
            <a:off x="2513514" y="1512779"/>
            <a:ext cx="6218110" cy="2029833"/>
          </a:xfrm>
          <a:custGeom>
            <a:avLst/>
            <a:gdLst>
              <a:gd name="connsiteX0" fmla="*/ 140039 w 6218110"/>
              <a:gd name="connsiteY0" fmla="*/ 0 h 2646141"/>
              <a:gd name="connsiteX1" fmla="*/ 238651 w 6218110"/>
              <a:gd name="connsiteY1" fmla="*/ 1317811 h 2646141"/>
              <a:gd name="connsiteX2" fmla="*/ 2354321 w 6218110"/>
              <a:gd name="connsiteY2" fmla="*/ 1667435 h 2646141"/>
              <a:gd name="connsiteX3" fmla="*/ 4452062 w 6218110"/>
              <a:gd name="connsiteY3" fmla="*/ 1703294 h 2646141"/>
              <a:gd name="connsiteX4" fmla="*/ 5662298 w 6218110"/>
              <a:gd name="connsiteY4" fmla="*/ 1927411 h 2646141"/>
              <a:gd name="connsiteX5" fmla="*/ 6155357 w 6218110"/>
              <a:gd name="connsiteY5" fmla="*/ 2321858 h 2646141"/>
              <a:gd name="connsiteX6" fmla="*/ 6218110 w 6218110"/>
              <a:gd name="connsiteY6" fmla="*/ 2644588 h 264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8110" h="2646141">
                <a:moveTo>
                  <a:pt x="140039" y="0"/>
                </a:moveTo>
                <a:cubicBezTo>
                  <a:pt x="4821" y="519952"/>
                  <a:pt x="-130396" y="1039905"/>
                  <a:pt x="238651" y="1317811"/>
                </a:cubicBezTo>
                <a:cubicBezTo>
                  <a:pt x="607698" y="1595717"/>
                  <a:pt x="1652086" y="1603188"/>
                  <a:pt x="2354321" y="1667435"/>
                </a:cubicBezTo>
                <a:cubicBezTo>
                  <a:pt x="3056556" y="1731682"/>
                  <a:pt x="3900733" y="1659965"/>
                  <a:pt x="4452062" y="1703294"/>
                </a:cubicBezTo>
                <a:cubicBezTo>
                  <a:pt x="5003391" y="1746623"/>
                  <a:pt x="5378415" y="1824317"/>
                  <a:pt x="5662298" y="1927411"/>
                </a:cubicBezTo>
                <a:cubicBezTo>
                  <a:pt x="5946181" y="2030505"/>
                  <a:pt x="6062722" y="2202329"/>
                  <a:pt x="6155357" y="2321858"/>
                </a:cubicBezTo>
                <a:cubicBezTo>
                  <a:pt x="6247992" y="2441387"/>
                  <a:pt x="6203169" y="2667000"/>
                  <a:pt x="6218110" y="2644588"/>
                </a:cubicBezTo>
              </a:path>
            </a:pathLst>
          </a:custGeom>
          <a:noFill/>
          <a:ln w="76200">
            <a:solidFill>
              <a:srgbClr val="FFF0D1"/>
            </a:solidFill>
            <a:headEnd type="none" w="med" len="med"/>
            <a:tailEnd type="triangle" w="med" len="med"/>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5" name="Freeform 64"/>
          <p:cNvSpPr/>
          <p:nvPr/>
        </p:nvSpPr>
        <p:spPr>
          <a:xfrm>
            <a:off x="9139765" y="1534033"/>
            <a:ext cx="45719" cy="2029833"/>
          </a:xfrm>
          <a:custGeom>
            <a:avLst/>
            <a:gdLst>
              <a:gd name="connsiteX0" fmla="*/ 140039 w 6218110"/>
              <a:gd name="connsiteY0" fmla="*/ 0 h 2646141"/>
              <a:gd name="connsiteX1" fmla="*/ 238651 w 6218110"/>
              <a:gd name="connsiteY1" fmla="*/ 1317811 h 2646141"/>
              <a:gd name="connsiteX2" fmla="*/ 2354321 w 6218110"/>
              <a:gd name="connsiteY2" fmla="*/ 1667435 h 2646141"/>
              <a:gd name="connsiteX3" fmla="*/ 4452062 w 6218110"/>
              <a:gd name="connsiteY3" fmla="*/ 1703294 h 2646141"/>
              <a:gd name="connsiteX4" fmla="*/ 5662298 w 6218110"/>
              <a:gd name="connsiteY4" fmla="*/ 1927411 h 2646141"/>
              <a:gd name="connsiteX5" fmla="*/ 6155357 w 6218110"/>
              <a:gd name="connsiteY5" fmla="*/ 2321858 h 2646141"/>
              <a:gd name="connsiteX6" fmla="*/ 6218110 w 6218110"/>
              <a:gd name="connsiteY6" fmla="*/ 2644588 h 264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8110" h="2646141">
                <a:moveTo>
                  <a:pt x="140039" y="0"/>
                </a:moveTo>
                <a:cubicBezTo>
                  <a:pt x="4821" y="519952"/>
                  <a:pt x="-130396" y="1039905"/>
                  <a:pt x="238651" y="1317811"/>
                </a:cubicBezTo>
                <a:cubicBezTo>
                  <a:pt x="607698" y="1595717"/>
                  <a:pt x="1652086" y="1603188"/>
                  <a:pt x="2354321" y="1667435"/>
                </a:cubicBezTo>
                <a:cubicBezTo>
                  <a:pt x="3056556" y="1731682"/>
                  <a:pt x="3900733" y="1659965"/>
                  <a:pt x="4452062" y="1703294"/>
                </a:cubicBezTo>
                <a:cubicBezTo>
                  <a:pt x="5003391" y="1746623"/>
                  <a:pt x="5378415" y="1824317"/>
                  <a:pt x="5662298" y="1927411"/>
                </a:cubicBezTo>
                <a:cubicBezTo>
                  <a:pt x="5946181" y="2030505"/>
                  <a:pt x="6062722" y="2202329"/>
                  <a:pt x="6155357" y="2321858"/>
                </a:cubicBezTo>
                <a:cubicBezTo>
                  <a:pt x="6247992" y="2441387"/>
                  <a:pt x="6203169" y="2667000"/>
                  <a:pt x="6218110" y="2644588"/>
                </a:cubicBezTo>
              </a:path>
            </a:pathLst>
          </a:custGeom>
          <a:noFill/>
          <a:ln w="76200">
            <a:solidFill>
              <a:srgbClr val="FFF0D1"/>
            </a:solidFill>
            <a:headEnd type="none" w="med" len="med"/>
            <a:tailEnd type="triangle" w="med" len="med"/>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71" name="Group 70"/>
          <p:cNvGrpSpPr/>
          <p:nvPr/>
        </p:nvGrpSpPr>
        <p:grpSpPr>
          <a:xfrm>
            <a:off x="1344706" y="259143"/>
            <a:ext cx="6591120" cy="3048001"/>
            <a:chOff x="1344706" y="286870"/>
            <a:chExt cx="6591120" cy="1247163"/>
          </a:xfrm>
          <a:solidFill>
            <a:srgbClr val="000000">
              <a:alpha val="60000"/>
            </a:srgbClr>
          </a:solidFill>
        </p:grpSpPr>
        <p:sp>
          <p:nvSpPr>
            <p:cNvPr id="66" name="Rectangle 65"/>
            <p:cNvSpPr/>
            <p:nvPr/>
          </p:nvSpPr>
          <p:spPr>
            <a:xfrm>
              <a:off x="1900518" y="286870"/>
              <a:ext cx="6035308" cy="12292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8" name="Rectangle 67"/>
            <p:cNvSpPr/>
            <p:nvPr/>
          </p:nvSpPr>
          <p:spPr>
            <a:xfrm>
              <a:off x="1344706" y="304800"/>
              <a:ext cx="5369627" cy="12292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9" name="Rectangle 68"/>
            <p:cNvSpPr/>
            <p:nvPr/>
          </p:nvSpPr>
          <p:spPr>
            <a:xfrm>
              <a:off x="1344706" y="304800"/>
              <a:ext cx="3533237" cy="12292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0" name="Rectangle 69"/>
            <p:cNvSpPr/>
            <p:nvPr/>
          </p:nvSpPr>
          <p:spPr>
            <a:xfrm>
              <a:off x="1344706" y="304800"/>
              <a:ext cx="2124635" cy="12292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77" name="Rectangle 76"/>
          <p:cNvSpPr/>
          <p:nvPr/>
        </p:nvSpPr>
        <p:spPr>
          <a:xfrm>
            <a:off x="3469341" y="302963"/>
            <a:ext cx="6248238" cy="165684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63" name="Group 62"/>
          <p:cNvGrpSpPr/>
          <p:nvPr/>
        </p:nvGrpSpPr>
        <p:grpSpPr>
          <a:xfrm>
            <a:off x="1982302" y="1959808"/>
            <a:ext cx="1221491" cy="1221490"/>
            <a:chOff x="7857102" y="5090236"/>
            <a:chExt cx="1221491" cy="1221490"/>
          </a:xfrm>
        </p:grpSpPr>
        <p:sp>
          <p:nvSpPr>
            <p:cNvPr id="67" name="Rectangle 66"/>
            <p:cNvSpPr/>
            <p:nvPr/>
          </p:nvSpPr>
          <p:spPr>
            <a:xfrm>
              <a:off x="7857102" y="5090236"/>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2" name="Rectangle 71"/>
            <p:cNvSpPr/>
            <p:nvPr/>
          </p:nvSpPr>
          <p:spPr>
            <a:xfrm>
              <a:off x="7957860" y="5167354"/>
              <a:ext cx="1008472" cy="14277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3" name="Rectangle 72"/>
            <p:cNvSpPr/>
            <p:nvPr/>
          </p:nvSpPr>
          <p:spPr>
            <a:xfrm>
              <a:off x="8123961" y="5332163"/>
              <a:ext cx="688800" cy="14277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4" name="Rectangle 73"/>
            <p:cNvSpPr/>
            <p:nvPr/>
          </p:nvSpPr>
          <p:spPr>
            <a:xfrm>
              <a:off x="8307696" y="5502676"/>
              <a:ext cx="321330" cy="14277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75" name="Group 74"/>
            <p:cNvGrpSpPr/>
            <p:nvPr/>
          </p:nvGrpSpPr>
          <p:grpSpPr>
            <a:xfrm rot="10800000">
              <a:off x="7957127" y="5762068"/>
              <a:ext cx="1008472" cy="478098"/>
              <a:chOff x="8110260" y="5319754"/>
              <a:chExt cx="1008472" cy="478098"/>
            </a:xfrm>
          </p:grpSpPr>
          <p:sp>
            <p:nvSpPr>
              <p:cNvPr id="79" name="Rectangle 78"/>
              <p:cNvSpPr/>
              <p:nvPr/>
            </p:nvSpPr>
            <p:spPr>
              <a:xfrm>
                <a:off x="8110260" y="5319754"/>
                <a:ext cx="1008472" cy="14277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0" name="Rectangle 79"/>
              <p:cNvSpPr/>
              <p:nvPr/>
            </p:nvSpPr>
            <p:spPr>
              <a:xfrm>
                <a:off x="8276361" y="5484563"/>
                <a:ext cx="688800" cy="14277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1" name="Rectangle 80"/>
              <p:cNvSpPr/>
              <p:nvPr/>
            </p:nvSpPr>
            <p:spPr>
              <a:xfrm>
                <a:off x="8460096" y="5655076"/>
                <a:ext cx="321330" cy="14277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cxnSp>
          <p:nvCxnSpPr>
            <p:cNvPr id="76" name="Straight Arrow Connector 75"/>
            <p:cNvCxnSpPr/>
            <p:nvPr/>
          </p:nvCxnSpPr>
          <p:spPr>
            <a:xfrm>
              <a:off x="8915033" y="5332163"/>
              <a:ext cx="0" cy="671806"/>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8720607" y="5522382"/>
              <a:ext cx="0" cy="313403"/>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9649661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3"/>
                                        </p:tgtEl>
                                      </p:cBhvr>
                                    </p:animEffect>
                                    <p:set>
                                      <p:cBhvr>
                                        <p:cTn id="12" dur="1" fill="hold">
                                          <p:stCondLst>
                                            <p:cond delay="499"/>
                                          </p:stCondLst>
                                        </p:cTn>
                                        <p:tgtEl>
                                          <p:spTgt spid="6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par>
                                <p:cTn id="18" presetID="22" presetClass="exit" presetSubtype="4" fill="hold" grpId="0" nodeType="withEffect">
                                  <p:stCondLst>
                                    <p:cond delay="0"/>
                                  </p:stCondLst>
                                  <p:childTnLst>
                                    <p:animEffect transition="out" filter="wipe(down)">
                                      <p:cBhvr>
                                        <p:cTn id="19" dur="500"/>
                                        <p:tgtEl>
                                          <p:spTgt spid="42"/>
                                        </p:tgtEl>
                                      </p:cBhvr>
                                    </p:animEffect>
                                    <p:set>
                                      <p:cBhvr>
                                        <p:cTn id="20" dur="1" fill="hold">
                                          <p:stCondLst>
                                            <p:cond delay="499"/>
                                          </p:stCondLst>
                                        </p:cTn>
                                        <p:tgtEl>
                                          <p:spTgt spid="42"/>
                                        </p:tgtEl>
                                        <p:attrNameLst>
                                          <p:attrName>style.visibility</p:attrName>
                                        </p:attrNameLst>
                                      </p:cBhvr>
                                      <p:to>
                                        <p:strVal val="hidden"/>
                                      </p:to>
                                    </p:set>
                                  </p:childTnLst>
                                </p:cTn>
                              </p:par>
                              <p:par>
                                <p:cTn id="21" presetID="22" presetClass="exit" presetSubtype="4" fill="hold" nodeType="withEffect">
                                  <p:stCondLst>
                                    <p:cond delay="0"/>
                                  </p:stCondLst>
                                  <p:childTnLst>
                                    <p:animEffect transition="out" filter="wipe(down)">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par>
                                <p:cTn id="24" presetID="22" presetClass="entr" presetSubtype="8"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par>
                                <p:cTn id="27" presetID="22" presetClass="entr" presetSubtype="1"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up)">
                                      <p:cBhvr>
                                        <p:cTn id="29" dur="500"/>
                                        <p:tgtEl>
                                          <p:spTgt spid="4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up)">
                                      <p:cBhvr>
                                        <p:cTn id="35" dur="500"/>
                                        <p:tgtEl>
                                          <p:spTgt spid="37"/>
                                        </p:tgtEl>
                                      </p:cBhvr>
                                    </p:animEffect>
                                  </p:childTnLst>
                                </p:cTn>
                              </p:par>
                              <p:par>
                                <p:cTn id="36" presetID="22" presetClass="entr" presetSubtype="1" fill="hold"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up)">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1" nodeType="clickEffect">
                                  <p:stCondLst>
                                    <p:cond delay="0"/>
                                  </p:stCondLst>
                                  <p:childTnLst>
                                    <p:animEffect transition="out" filter="wipe(down)">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par>
                                <p:cTn id="44" presetID="22" presetClass="exit" presetSubtype="4" fill="hold" nodeType="withEffect">
                                  <p:stCondLst>
                                    <p:cond delay="0"/>
                                  </p:stCondLst>
                                  <p:childTnLst>
                                    <p:animEffect transition="out" filter="wipe(down)">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par>
                                <p:cTn id="47" presetID="22" presetClass="entr" presetSubtype="8"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left)">
                                      <p:cBhvr>
                                        <p:cTn id="49" dur="500"/>
                                        <p:tgtEl>
                                          <p:spTgt spid="3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par>
                                <p:cTn id="53" presetID="22" presetClass="entr" presetSubtype="1"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wipe(up)">
                                      <p:cBhvr>
                                        <p:cTn id="55" dur="500"/>
                                        <p:tgtEl>
                                          <p:spTgt spid="50"/>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up)">
                                      <p:cBhvr>
                                        <p:cTn id="58" dur="500"/>
                                        <p:tgtEl>
                                          <p:spTgt spid="22"/>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par>
                                <p:cTn id="62" presetID="22" presetClass="entr" presetSubtype="1"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up)">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grpId="1" nodeType="clickEffect">
                                  <p:stCondLst>
                                    <p:cond delay="0"/>
                                  </p:stCondLst>
                                  <p:childTnLst>
                                    <p:animEffect transition="out" filter="wipe(down)">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par>
                                <p:cTn id="70" presetID="22" presetClass="exit" presetSubtype="4" fill="hold" nodeType="withEffect">
                                  <p:stCondLst>
                                    <p:cond delay="0"/>
                                  </p:stCondLst>
                                  <p:childTnLst>
                                    <p:animEffect transition="out" filter="wipe(down)">
                                      <p:cBhvr>
                                        <p:cTn id="71" dur="500"/>
                                        <p:tgtEl>
                                          <p:spTgt spid="57"/>
                                        </p:tgtEl>
                                      </p:cBhvr>
                                    </p:animEffect>
                                    <p:set>
                                      <p:cBhvr>
                                        <p:cTn id="72" dur="1" fill="hold">
                                          <p:stCondLst>
                                            <p:cond delay="499"/>
                                          </p:stCondLst>
                                        </p:cTn>
                                        <p:tgtEl>
                                          <p:spTgt spid="57"/>
                                        </p:tgtEl>
                                        <p:attrNameLst>
                                          <p:attrName>style.visibility</p:attrName>
                                        </p:attrNameLst>
                                      </p:cBhvr>
                                      <p:to>
                                        <p:strVal val="hidden"/>
                                      </p:to>
                                    </p:set>
                                  </p:childTnLst>
                                </p:cTn>
                              </p:par>
                              <p:par>
                                <p:cTn id="73" presetID="22" presetClass="entr" presetSubtype="8"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left)">
                                      <p:cBhvr>
                                        <p:cTn id="78" dur="500"/>
                                        <p:tgtEl>
                                          <p:spTgt spid="25"/>
                                        </p:tgtEl>
                                      </p:cBhvr>
                                    </p:animEffect>
                                  </p:childTnLst>
                                </p:cTn>
                              </p:par>
                              <p:par>
                                <p:cTn id="79" presetID="22" presetClass="entr" presetSubtype="1" fill="hold" nodeType="with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wipe(up)">
                                      <p:cBhvr>
                                        <p:cTn id="81" dur="500"/>
                                        <p:tgtEl>
                                          <p:spTgt spid="51"/>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up)">
                                      <p:cBhvr>
                                        <p:cTn id="84" dur="500"/>
                                        <p:tgtEl>
                                          <p:spTgt spid="28"/>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up)">
                                      <p:cBhvr>
                                        <p:cTn id="87" dur="500"/>
                                        <p:tgtEl>
                                          <p:spTgt spid="27"/>
                                        </p:tgtEl>
                                      </p:cBhvr>
                                    </p:animEffect>
                                  </p:childTnLst>
                                </p:cTn>
                              </p:par>
                              <p:par>
                                <p:cTn id="88" presetID="22" presetClass="entr" presetSubtype="1" fill="hold" nodeType="with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wipe(up)">
                                      <p:cBhvr>
                                        <p:cTn id="90" dur="500"/>
                                        <p:tgtEl>
                                          <p:spTgt spid="58"/>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xit" presetSubtype="4" fill="hold" grpId="1" nodeType="clickEffect">
                                  <p:stCondLst>
                                    <p:cond delay="0"/>
                                  </p:stCondLst>
                                  <p:childTnLst>
                                    <p:animEffect transition="out" filter="wipe(down)">
                                      <p:cBhvr>
                                        <p:cTn id="94" dur="500"/>
                                        <p:tgtEl>
                                          <p:spTgt spid="27"/>
                                        </p:tgtEl>
                                      </p:cBhvr>
                                    </p:animEffect>
                                    <p:set>
                                      <p:cBhvr>
                                        <p:cTn id="95" dur="1" fill="hold">
                                          <p:stCondLst>
                                            <p:cond delay="499"/>
                                          </p:stCondLst>
                                        </p:cTn>
                                        <p:tgtEl>
                                          <p:spTgt spid="27"/>
                                        </p:tgtEl>
                                        <p:attrNameLst>
                                          <p:attrName>style.visibility</p:attrName>
                                        </p:attrNameLst>
                                      </p:cBhvr>
                                      <p:to>
                                        <p:strVal val="hidden"/>
                                      </p:to>
                                    </p:set>
                                  </p:childTnLst>
                                </p:cTn>
                              </p:par>
                              <p:par>
                                <p:cTn id="96" presetID="22" presetClass="exit" presetSubtype="4" fill="hold" nodeType="withEffect">
                                  <p:stCondLst>
                                    <p:cond delay="0"/>
                                  </p:stCondLst>
                                  <p:childTnLst>
                                    <p:animEffect transition="out" filter="wipe(down)">
                                      <p:cBhvr>
                                        <p:cTn id="97" dur="500"/>
                                        <p:tgtEl>
                                          <p:spTgt spid="58"/>
                                        </p:tgtEl>
                                      </p:cBhvr>
                                    </p:animEffect>
                                    <p:set>
                                      <p:cBhvr>
                                        <p:cTn id="98" dur="1" fill="hold">
                                          <p:stCondLst>
                                            <p:cond delay="499"/>
                                          </p:stCondLst>
                                        </p:cTn>
                                        <p:tgtEl>
                                          <p:spTgt spid="58"/>
                                        </p:tgtEl>
                                        <p:attrNameLst>
                                          <p:attrName>style.visibility</p:attrName>
                                        </p:attrNameLst>
                                      </p:cBhvr>
                                      <p:to>
                                        <p:strVal val="hidden"/>
                                      </p:to>
                                    </p:set>
                                  </p:childTnLst>
                                </p:cTn>
                              </p:par>
                              <p:par>
                                <p:cTn id="99" presetID="22" presetClass="entr" presetSubtype="8"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wipe(left)">
                                      <p:cBhvr>
                                        <p:cTn id="101" dur="500"/>
                                        <p:tgtEl>
                                          <p:spTgt spid="26"/>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wipe(left)">
                                      <p:cBhvr>
                                        <p:cTn id="104" dur="500"/>
                                        <p:tgtEl>
                                          <p:spTgt spid="30"/>
                                        </p:tgtEl>
                                      </p:cBhvr>
                                    </p:animEffect>
                                  </p:childTnLst>
                                </p:cTn>
                              </p:par>
                              <p:par>
                                <p:cTn id="105" presetID="22" presetClass="entr" presetSubtype="1" fill="hold" nodeType="with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wipe(up)">
                                      <p:cBhvr>
                                        <p:cTn id="107" dur="500"/>
                                        <p:tgtEl>
                                          <p:spTgt spid="52"/>
                                        </p:tgtEl>
                                      </p:cBhvr>
                                    </p:animEffect>
                                  </p:childTnLst>
                                </p:cTn>
                              </p:par>
                              <p:par>
                                <p:cTn id="108" presetID="22" presetClass="entr" presetSubtype="1" fill="hold" grpId="0"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wipe(up)">
                                      <p:cBhvr>
                                        <p:cTn id="110" dur="500"/>
                                        <p:tgtEl>
                                          <p:spTgt spid="33"/>
                                        </p:tgtEl>
                                      </p:cBhvr>
                                    </p:animEffect>
                                  </p:childTnLst>
                                </p:cTn>
                              </p:par>
                              <p:par>
                                <p:cTn id="111" presetID="22" presetClass="entr" presetSubtype="1" fill="hold" grpId="0" nodeType="withEffect">
                                  <p:stCondLst>
                                    <p:cond delay="0"/>
                                  </p:stCondLst>
                                  <p:childTnLst>
                                    <p:set>
                                      <p:cBhvr>
                                        <p:cTn id="112" dur="1" fill="hold">
                                          <p:stCondLst>
                                            <p:cond delay="0"/>
                                          </p:stCondLst>
                                        </p:cTn>
                                        <p:tgtEl>
                                          <p:spTgt spid="32"/>
                                        </p:tgtEl>
                                        <p:attrNameLst>
                                          <p:attrName>style.visibility</p:attrName>
                                        </p:attrNameLst>
                                      </p:cBhvr>
                                      <p:to>
                                        <p:strVal val="visible"/>
                                      </p:to>
                                    </p:set>
                                    <p:animEffect transition="in" filter="wipe(up)">
                                      <p:cBhvr>
                                        <p:cTn id="113" dur="500"/>
                                        <p:tgtEl>
                                          <p:spTgt spid="32"/>
                                        </p:tgtEl>
                                      </p:cBhvr>
                                    </p:animEffect>
                                  </p:childTnLst>
                                </p:cTn>
                              </p:par>
                              <p:par>
                                <p:cTn id="114" presetID="22" presetClass="entr" presetSubtype="1" fill="hold"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wipe(up)">
                                      <p:cBhvr>
                                        <p:cTn id="116" dur="500"/>
                                        <p:tgtEl>
                                          <p:spTgt spid="59"/>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wipe(left)">
                                      <p:cBhvr>
                                        <p:cTn id="121" dur="500"/>
                                        <p:tgtEl>
                                          <p:spTgt spid="60"/>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61"/>
                                        </p:tgtEl>
                                        <p:attrNameLst>
                                          <p:attrName>style.visibility</p:attrName>
                                        </p:attrNameLst>
                                      </p:cBhvr>
                                      <p:to>
                                        <p:strVal val="visible"/>
                                      </p:to>
                                    </p:set>
                                    <p:animEffect transition="in" filter="wipe(left)">
                                      <p:cBhvr>
                                        <p:cTn id="124" dur="500"/>
                                        <p:tgtEl>
                                          <p:spTgt spid="61"/>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60"/>
                                        </p:tgtEl>
                                      </p:cBhvr>
                                    </p:animEffect>
                                    <p:set>
                                      <p:cBhvr>
                                        <p:cTn id="129" dur="1" fill="hold">
                                          <p:stCondLst>
                                            <p:cond delay="499"/>
                                          </p:stCondLst>
                                        </p:cTn>
                                        <p:tgtEl>
                                          <p:spTgt spid="6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61"/>
                                        </p:tgtEl>
                                      </p:cBhvr>
                                    </p:animEffect>
                                    <p:set>
                                      <p:cBhvr>
                                        <p:cTn id="132" dur="1" fill="hold">
                                          <p:stCondLst>
                                            <p:cond delay="499"/>
                                          </p:stCondLst>
                                        </p:cTn>
                                        <p:tgtEl>
                                          <p:spTgt spid="6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64"/>
                                        </p:tgtEl>
                                        <p:attrNameLst>
                                          <p:attrName>style.visibility</p:attrName>
                                        </p:attrNameLst>
                                      </p:cBhvr>
                                      <p:to>
                                        <p:strVal val="visible"/>
                                      </p:to>
                                    </p:set>
                                    <p:animEffect transition="in" filter="wipe(left)">
                                      <p:cBhvr>
                                        <p:cTn id="137" dur="500"/>
                                        <p:tgtEl>
                                          <p:spTgt spid="64"/>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65"/>
                                        </p:tgtEl>
                                        <p:attrNameLst>
                                          <p:attrName>style.visibility</p:attrName>
                                        </p:attrNameLst>
                                      </p:cBhvr>
                                      <p:to>
                                        <p:strVal val="visible"/>
                                      </p:to>
                                    </p:set>
                                    <p:animEffect transition="in" filter="wipe(up)">
                                      <p:cBhvr>
                                        <p:cTn id="142" dur="500"/>
                                        <p:tgtEl>
                                          <p:spTgt spid="65"/>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xit" presetSubtype="4" fill="hold" grpId="1" nodeType="clickEffect">
                                  <p:stCondLst>
                                    <p:cond delay="0"/>
                                  </p:stCondLst>
                                  <p:childTnLst>
                                    <p:animEffect transition="out" filter="wipe(down)">
                                      <p:cBhvr>
                                        <p:cTn id="146" dur="500"/>
                                        <p:tgtEl>
                                          <p:spTgt spid="64"/>
                                        </p:tgtEl>
                                      </p:cBhvr>
                                    </p:animEffect>
                                    <p:set>
                                      <p:cBhvr>
                                        <p:cTn id="147" dur="1" fill="hold">
                                          <p:stCondLst>
                                            <p:cond delay="499"/>
                                          </p:stCondLst>
                                        </p:cTn>
                                        <p:tgtEl>
                                          <p:spTgt spid="64"/>
                                        </p:tgtEl>
                                        <p:attrNameLst>
                                          <p:attrName>style.visibility</p:attrName>
                                        </p:attrNameLst>
                                      </p:cBhvr>
                                      <p:to>
                                        <p:strVal val="hidden"/>
                                      </p:to>
                                    </p:set>
                                  </p:childTnLst>
                                </p:cTn>
                              </p:par>
                              <p:par>
                                <p:cTn id="148" presetID="22" presetClass="exit" presetSubtype="4" fill="hold" grpId="1" nodeType="withEffect">
                                  <p:stCondLst>
                                    <p:cond delay="0"/>
                                  </p:stCondLst>
                                  <p:childTnLst>
                                    <p:animEffect transition="out" filter="wipe(down)">
                                      <p:cBhvr>
                                        <p:cTn id="149" dur="500"/>
                                        <p:tgtEl>
                                          <p:spTgt spid="65"/>
                                        </p:tgtEl>
                                      </p:cBhvr>
                                    </p:animEffect>
                                    <p:set>
                                      <p:cBhvr>
                                        <p:cTn id="150" dur="1" fill="hold">
                                          <p:stCondLst>
                                            <p:cond delay="499"/>
                                          </p:stCondLst>
                                        </p:cTn>
                                        <p:tgtEl>
                                          <p:spTgt spid="65"/>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71"/>
                                        </p:tgtEl>
                                        <p:attrNameLst>
                                          <p:attrName>style.visibility</p:attrName>
                                        </p:attrNameLst>
                                      </p:cBhvr>
                                      <p:to>
                                        <p:strVal val="visible"/>
                                      </p:to>
                                    </p:set>
                                    <p:animEffect transition="in" filter="fade">
                                      <p:cBhvr>
                                        <p:cTn id="155" dur="500"/>
                                        <p:tgtEl>
                                          <p:spTgt spid="71"/>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71"/>
                                        </p:tgtEl>
                                      </p:cBhvr>
                                    </p:animEffect>
                                    <p:set>
                                      <p:cBhvr>
                                        <p:cTn id="160" dur="1" fill="hold">
                                          <p:stCondLst>
                                            <p:cond delay="499"/>
                                          </p:stCondLst>
                                        </p:cTn>
                                        <p:tgtEl>
                                          <p:spTgt spid="71"/>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77"/>
                                        </p:tgtEl>
                                        <p:attrNameLst>
                                          <p:attrName>style.visibility</p:attrName>
                                        </p:attrNameLst>
                                      </p:cBhvr>
                                      <p:to>
                                        <p:strVal val="visible"/>
                                      </p:to>
                                    </p:set>
                                    <p:animEffect transition="in" filter="fade">
                                      <p:cBhvr>
                                        <p:cTn id="165" dur="500"/>
                                        <p:tgtEl>
                                          <p:spTgt spid="77"/>
                                        </p:tgtEl>
                                      </p:cBhvr>
                                    </p:animEffect>
                                  </p:childTnLst>
                                </p:cTn>
                              </p:par>
                              <p:par>
                                <p:cTn id="166" presetID="32" presetClass="emph" presetSubtype="0" fill="hold" nodeType="withEffect">
                                  <p:stCondLst>
                                    <p:cond delay="0"/>
                                  </p:stCondLst>
                                  <p:childTnLst>
                                    <p:animRot by="120000">
                                      <p:cBhvr>
                                        <p:cTn id="167" dur="100" fill="hold">
                                          <p:stCondLst>
                                            <p:cond delay="0"/>
                                          </p:stCondLst>
                                        </p:cTn>
                                        <p:tgtEl>
                                          <p:spTgt spid="48"/>
                                        </p:tgtEl>
                                        <p:attrNameLst>
                                          <p:attrName>r</p:attrName>
                                        </p:attrNameLst>
                                      </p:cBhvr>
                                    </p:animRot>
                                    <p:animRot by="-240000">
                                      <p:cBhvr>
                                        <p:cTn id="168" dur="200" fill="hold">
                                          <p:stCondLst>
                                            <p:cond delay="200"/>
                                          </p:stCondLst>
                                        </p:cTn>
                                        <p:tgtEl>
                                          <p:spTgt spid="48"/>
                                        </p:tgtEl>
                                        <p:attrNameLst>
                                          <p:attrName>r</p:attrName>
                                        </p:attrNameLst>
                                      </p:cBhvr>
                                    </p:animRot>
                                    <p:animRot by="240000">
                                      <p:cBhvr>
                                        <p:cTn id="169" dur="200" fill="hold">
                                          <p:stCondLst>
                                            <p:cond delay="400"/>
                                          </p:stCondLst>
                                        </p:cTn>
                                        <p:tgtEl>
                                          <p:spTgt spid="48"/>
                                        </p:tgtEl>
                                        <p:attrNameLst>
                                          <p:attrName>r</p:attrName>
                                        </p:attrNameLst>
                                      </p:cBhvr>
                                    </p:animRot>
                                    <p:animRot by="-240000">
                                      <p:cBhvr>
                                        <p:cTn id="170" dur="200" fill="hold">
                                          <p:stCondLst>
                                            <p:cond delay="600"/>
                                          </p:stCondLst>
                                        </p:cTn>
                                        <p:tgtEl>
                                          <p:spTgt spid="48"/>
                                        </p:tgtEl>
                                        <p:attrNameLst>
                                          <p:attrName>r</p:attrName>
                                        </p:attrNameLst>
                                      </p:cBhvr>
                                    </p:animRot>
                                    <p:animRot by="120000">
                                      <p:cBhvr>
                                        <p:cTn id="171" dur="200" fill="hold">
                                          <p:stCondLst>
                                            <p:cond delay="800"/>
                                          </p:stCondLst>
                                        </p:cTn>
                                        <p:tgtEl>
                                          <p:spTgt spid="48"/>
                                        </p:tgtEl>
                                        <p:attrNameLst>
                                          <p:attrName>r</p:attrName>
                                        </p:attrNameLst>
                                      </p:cBhvr>
                                    </p:animRot>
                                  </p:childTnLst>
                                </p:cTn>
                              </p:par>
                            </p:childTnLst>
                          </p:cTn>
                        </p:par>
                      </p:childTnLst>
                    </p:cTn>
                  </p:par>
                  <p:par>
                    <p:cTn id="172" fill="hold">
                      <p:stCondLst>
                        <p:cond delay="indefinite"/>
                      </p:stCondLst>
                      <p:childTnLst>
                        <p:par>
                          <p:cTn id="173" fill="hold">
                            <p:stCondLst>
                              <p:cond delay="0"/>
                            </p:stCondLst>
                            <p:childTnLst>
                              <p:par>
                                <p:cTn id="174" presetID="10" presetClass="exit" presetSubtype="0" fill="hold" grpId="1" nodeType="clickEffect">
                                  <p:stCondLst>
                                    <p:cond delay="0"/>
                                  </p:stCondLst>
                                  <p:childTnLst>
                                    <p:animEffect transition="out" filter="fade">
                                      <p:cBhvr>
                                        <p:cTn id="175" dur="500"/>
                                        <p:tgtEl>
                                          <p:spTgt spid="77"/>
                                        </p:tgtEl>
                                      </p:cBhvr>
                                    </p:animEffect>
                                    <p:set>
                                      <p:cBhvr>
                                        <p:cTn id="176" dur="1" fill="hold">
                                          <p:stCondLst>
                                            <p:cond delay="4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1" grpId="1" animBg="1"/>
      <p:bldP spid="22" grpId="0" animBg="1"/>
      <p:bldP spid="25" grpId="0" animBg="1"/>
      <p:bldP spid="26" grpId="0" animBg="1"/>
      <p:bldP spid="27" grpId="0" animBg="1"/>
      <p:bldP spid="27" grpId="1" animBg="1"/>
      <p:bldP spid="28" grpId="0" animBg="1"/>
      <p:bldP spid="30" grpId="0" animBg="1"/>
      <p:bldP spid="32" grpId="0" animBg="1"/>
      <p:bldP spid="33" grpId="0" animBg="1"/>
      <p:bldP spid="35" grpId="0" animBg="1"/>
      <p:bldP spid="36" grpId="0" animBg="1"/>
      <p:bldP spid="37" grpId="0" animBg="1"/>
      <p:bldP spid="37" grpId="1" animBg="1"/>
      <p:bldP spid="38" grpId="0" animBg="1"/>
      <p:bldP spid="41" grpId="0" animBg="1"/>
      <p:bldP spid="42" grpId="0" animBg="1"/>
      <p:bldP spid="60" grpId="0" animBg="1"/>
      <p:bldP spid="60" grpId="1" animBg="1"/>
      <p:bldP spid="61" grpId="0"/>
      <p:bldP spid="61" grpId="1"/>
      <p:bldP spid="64" grpId="0" animBg="1"/>
      <p:bldP spid="64" grpId="1" animBg="1"/>
      <p:bldP spid="65" grpId="0" animBg="1"/>
      <p:bldP spid="65" grpId="1" animBg="1"/>
      <p:bldP spid="77" grpId="0" animBg="1"/>
      <p:bldP spid="77"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27" y="-720090"/>
            <a:ext cx="11367745" cy="829818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1979"/>
          <a:stretch/>
        </p:blipFill>
        <p:spPr>
          <a:xfrm>
            <a:off x="412127" y="-720090"/>
            <a:ext cx="5458833" cy="8298180"/>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337431948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27" y="-720090"/>
            <a:ext cx="11367745" cy="829818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1979"/>
          <a:stretch/>
        </p:blipFill>
        <p:spPr>
          <a:xfrm>
            <a:off x="412127" y="-720090"/>
            <a:ext cx="5458833" cy="8298180"/>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190808742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27" y="-720090"/>
            <a:ext cx="11367745" cy="829818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1979"/>
          <a:stretch/>
        </p:blipFill>
        <p:spPr>
          <a:xfrm>
            <a:off x="412127" y="-720090"/>
            <a:ext cx="5458833" cy="8298180"/>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339403832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9235" y="-2093439"/>
            <a:ext cx="15130469" cy="1104487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0671"/>
          <a:stretch/>
        </p:blipFill>
        <p:spPr>
          <a:xfrm>
            <a:off x="-1469235" y="-2093439"/>
            <a:ext cx="7463635" cy="11044878"/>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406019436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9235" y="-2093439"/>
            <a:ext cx="15130469" cy="1104487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50671"/>
          <a:stretch/>
        </p:blipFill>
        <p:spPr>
          <a:xfrm>
            <a:off x="-1469235" y="-2093439"/>
            <a:ext cx="7463635" cy="11044878"/>
          </a:xfrm>
          <a:prstGeom prst="rect">
            <a:avLst/>
          </a:prstGeom>
        </p:spPr>
      </p:pic>
      <p:sp>
        <p:nvSpPr>
          <p:cNvPr id="8"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9" name="TextBox 8"/>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10" name="TextBox 9"/>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11" name="TextBox 10"/>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211254288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9235" y="-2093439"/>
            <a:ext cx="15130469" cy="1104487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0671"/>
          <a:stretch/>
        </p:blipFill>
        <p:spPr>
          <a:xfrm>
            <a:off x="-1469235" y="-2093439"/>
            <a:ext cx="7463635" cy="11044878"/>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251109024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9235" y="-2093439"/>
            <a:ext cx="15130469" cy="1104487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0671"/>
          <a:stretch/>
        </p:blipFill>
        <p:spPr>
          <a:xfrm>
            <a:off x="-1469235" y="-2093439"/>
            <a:ext cx="7463635" cy="11044878"/>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207692164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9235" y="-2093439"/>
            <a:ext cx="15130469" cy="1104487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0671"/>
          <a:stretch/>
        </p:blipFill>
        <p:spPr>
          <a:xfrm>
            <a:off x="-1469235" y="-2093439"/>
            <a:ext cx="7463635" cy="11044878"/>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149518437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74" y="-1134999"/>
            <a:ext cx="12633149" cy="912799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2298"/>
          <a:stretch/>
        </p:blipFill>
        <p:spPr>
          <a:xfrm>
            <a:off x="-220573" y="-1134999"/>
            <a:ext cx="6026288" cy="9127998"/>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56916794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74" y="-1134999"/>
            <a:ext cx="12633149" cy="912799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2298"/>
          <a:stretch/>
        </p:blipFill>
        <p:spPr>
          <a:xfrm>
            <a:off x="-220573" y="-1134999"/>
            <a:ext cx="6026288" cy="9127998"/>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261618359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425485" y="3606289"/>
            <a:ext cx="1050656" cy="1058959"/>
          </a:xfrm>
          <a:prstGeom prst="rect">
            <a:avLst/>
          </a:prstGeom>
        </p:spPr>
      </p:pic>
      <p:sp>
        <p:nvSpPr>
          <p:cNvPr id="5" name="Rectangle 4"/>
          <p:cNvSpPr/>
          <p:nvPr/>
        </p:nvSpPr>
        <p:spPr>
          <a:xfrm>
            <a:off x="5139517"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ight Arrow 19"/>
          <p:cNvSpPr/>
          <p:nvPr/>
        </p:nvSpPr>
        <p:spPr>
          <a:xfrm>
            <a:off x="6361008" y="2419130"/>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ight Arrow 21"/>
          <p:cNvSpPr/>
          <p:nvPr/>
        </p:nvSpPr>
        <p:spPr>
          <a:xfrm rot="5400000">
            <a:off x="5578645" y="1631723"/>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Rectangle 24"/>
          <p:cNvSpPr/>
          <p:nvPr/>
        </p:nvSpPr>
        <p:spPr>
          <a:xfrm>
            <a:off x="6714335"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Right Arrow 25"/>
          <p:cNvSpPr/>
          <p:nvPr/>
        </p:nvSpPr>
        <p:spPr>
          <a:xfrm>
            <a:off x="7935826" y="2419130"/>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Right Arrow 27"/>
          <p:cNvSpPr/>
          <p:nvPr/>
        </p:nvSpPr>
        <p:spPr>
          <a:xfrm rot="5400000">
            <a:off x="7153463" y="1631723"/>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Rectangle 29"/>
          <p:cNvSpPr/>
          <p:nvPr/>
        </p:nvSpPr>
        <p:spPr>
          <a:xfrm>
            <a:off x="8304289"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ight Arrow 31"/>
          <p:cNvSpPr/>
          <p:nvPr/>
        </p:nvSpPr>
        <p:spPr>
          <a:xfrm rot="5400000">
            <a:off x="8738371" y="3206539"/>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ight Arrow 32"/>
          <p:cNvSpPr/>
          <p:nvPr/>
        </p:nvSpPr>
        <p:spPr>
          <a:xfrm rot="5400000">
            <a:off x="8743417" y="1631723"/>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Rectangle 34"/>
          <p:cNvSpPr/>
          <p:nvPr/>
        </p:nvSpPr>
        <p:spPr>
          <a:xfrm>
            <a:off x="3557122" y="1959809"/>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Right Arrow 35"/>
          <p:cNvSpPr/>
          <p:nvPr/>
        </p:nvSpPr>
        <p:spPr>
          <a:xfrm>
            <a:off x="4778613" y="2419128"/>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Right Arrow 37"/>
          <p:cNvSpPr/>
          <p:nvPr/>
        </p:nvSpPr>
        <p:spPr>
          <a:xfrm rot="5400000">
            <a:off x="3996250" y="1631721"/>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Rectangle 39"/>
          <p:cNvSpPr/>
          <p:nvPr/>
        </p:nvSpPr>
        <p:spPr>
          <a:xfrm>
            <a:off x="1982303" y="1959808"/>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Right Arrow 40"/>
          <p:cNvSpPr/>
          <p:nvPr/>
        </p:nvSpPr>
        <p:spPr>
          <a:xfrm>
            <a:off x="3203794" y="2419127"/>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Right Arrow 42"/>
          <p:cNvSpPr/>
          <p:nvPr/>
        </p:nvSpPr>
        <p:spPr>
          <a:xfrm rot="5400000">
            <a:off x="2421431" y="1631720"/>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8" name="Picture 47"/>
          <p:cNvPicPr>
            <a:picLocks noChangeAspect="1"/>
          </p:cNvPicPr>
          <p:nvPr/>
        </p:nvPicPr>
        <p:blipFill>
          <a:blip r:embed="rId4"/>
          <a:stretch>
            <a:fillRect/>
          </a:stretch>
        </p:blipFill>
        <p:spPr>
          <a:xfrm>
            <a:off x="2059653" y="440325"/>
            <a:ext cx="1064045" cy="1072455"/>
          </a:xfrm>
          <a:prstGeom prst="rect">
            <a:avLst/>
          </a:prstGeom>
        </p:spPr>
      </p:pic>
      <p:pic>
        <p:nvPicPr>
          <p:cNvPr id="49" name="Picture 48"/>
          <p:cNvPicPr>
            <a:picLocks noChangeAspect="1"/>
          </p:cNvPicPr>
          <p:nvPr/>
        </p:nvPicPr>
        <p:blipFill>
          <a:blip r:embed="rId5"/>
          <a:stretch>
            <a:fillRect/>
          </a:stretch>
        </p:blipFill>
        <p:spPr>
          <a:xfrm>
            <a:off x="3686953" y="440324"/>
            <a:ext cx="1064045" cy="1072455"/>
          </a:xfrm>
          <a:prstGeom prst="rect">
            <a:avLst/>
          </a:prstGeom>
        </p:spPr>
      </p:pic>
      <p:pic>
        <p:nvPicPr>
          <p:cNvPr id="50" name="Picture 49"/>
          <p:cNvPicPr>
            <a:picLocks noChangeAspect="1"/>
          </p:cNvPicPr>
          <p:nvPr/>
        </p:nvPicPr>
        <p:blipFill>
          <a:blip r:embed="rId6"/>
          <a:stretch>
            <a:fillRect/>
          </a:stretch>
        </p:blipFill>
        <p:spPr>
          <a:xfrm>
            <a:off x="5218239" y="440324"/>
            <a:ext cx="1064045" cy="1072455"/>
          </a:xfrm>
          <a:prstGeom prst="rect">
            <a:avLst/>
          </a:prstGeom>
        </p:spPr>
      </p:pic>
      <p:pic>
        <p:nvPicPr>
          <p:cNvPr id="51" name="Picture 50"/>
          <p:cNvPicPr>
            <a:picLocks noChangeAspect="1"/>
          </p:cNvPicPr>
          <p:nvPr/>
        </p:nvPicPr>
        <p:blipFill>
          <a:blip r:embed="rId7"/>
          <a:stretch>
            <a:fillRect/>
          </a:stretch>
        </p:blipFill>
        <p:spPr>
          <a:xfrm>
            <a:off x="6793057" y="429818"/>
            <a:ext cx="1064045" cy="1072455"/>
          </a:xfrm>
          <a:prstGeom prst="rect">
            <a:avLst/>
          </a:prstGeom>
        </p:spPr>
      </p:pic>
      <p:pic>
        <p:nvPicPr>
          <p:cNvPr id="52" name="Picture 51"/>
          <p:cNvPicPr>
            <a:picLocks noChangeAspect="1"/>
          </p:cNvPicPr>
          <p:nvPr/>
        </p:nvPicPr>
        <p:blipFill>
          <a:blip r:embed="rId8"/>
          <a:stretch>
            <a:fillRect/>
          </a:stretch>
        </p:blipFill>
        <p:spPr>
          <a:xfrm>
            <a:off x="8383011" y="429817"/>
            <a:ext cx="1064045" cy="1072455"/>
          </a:xfrm>
          <a:prstGeom prst="rect">
            <a:avLst/>
          </a:prstGeom>
        </p:spPr>
      </p:pic>
      <p:pic>
        <p:nvPicPr>
          <p:cNvPr id="59" name="Picture 58"/>
          <p:cNvPicPr>
            <a:picLocks noChangeAspect="1"/>
          </p:cNvPicPr>
          <p:nvPr/>
        </p:nvPicPr>
        <p:blipFill>
          <a:blip r:embed="rId9"/>
          <a:stretch>
            <a:fillRect/>
          </a:stretch>
        </p:blipFill>
        <p:spPr>
          <a:xfrm>
            <a:off x="8418970" y="3606289"/>
            <a:ext cx="1050656" cy="1058959"/>
          </a:xfrm>
          <a:prstGeom prst="rect">
            <a:avLst/>
          </a:prstGeom>
        </p:spPr>
      </p:pic>
      <p:sp>
        <p:nvSpPr>
          <p:cNvPr id="24" name="Freeform 23"/>
          <p:cNvSpPr/>
          <p:nvPr/>
        </p:nvSpPr>
        <p:spPr>
          <a:xfrm>
            <a:off x="4036513" y="1097280"/>
            <a:ext cx="4973810" cy="1632297"/>
          </a:xfrm>
          <a:custGeom>
            <a:avLst/>
            <a:gdLst>
              <a:gd name="connsiteX0" fmla="*/ 41711 w 4973810"/>
              <a:gd name="connsiteY0" fmla="*/ 0 h 1632297"/>
              <a:gd name="connsiteX1" fmla="*/ 133151 w 4973810"/>
              <a:gd name="connsiteY1" fmla="*/ 1042416 h 1632297"/>
              <a:gd name="connsiteX2" fmla="*/ 1148135 w 4973810"/>
              <a:gd name="connsiteY2" fmla="*/ 1618488 h 1632297"/>
              <a:gd name="connsiteX3" fmla="*/ 3013511 w 4973810"/>
              <a:gd name="connsiteY3" fmla="*/ 1444752 h 1632297"/>
              <a:gd name="connsiteX4" fmla="*/ 4814879 w 4973810"/>
              <a:gd name="connsiteY4" fmla="*/ 1353312 h 1632297"/>
              <a:gd name="connsiteX5" fmla="*/ 4842311 w 4973810"/>
              <a:gd name="connsiteY5" fmla="*/ 91440 h 163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3810" h="1632297">
                <a:moveTo>
                  <a:pt x="41711" y="0"/>
                </a:moveTo>
                <a:cubicBezTo>
                  <a:pt x="-4771" y="386334"/>
                  <a:pt x="-51253" y="772668"/>
                  <a:pt x="133151" y="1042416"/>
                </a:cubicBezTo>
                <a:cubicBezTo>
                  <a:pt x="317555" y="1312164"/>
                  <a:pt x="668075" y="1551432"/>
                  <a:pt x="1148135" y="1618488"/>
                </a:cubicBezTo>
                <a:cubicBezTo>
                  <a:pt x="1628195" y="1685544"/>
                  <a:pt x="2402387" y="1488948"/>
                  <a:pt x="3013511" y="1444752"/>
                </a:cubicBezTo>
                <a:cubicBezTo>
                  <a:pt x="3624635" y="1400556"/>
                  <a:pt x="4510079" y="1578864"/>
                  <a:pt x="4814879" y="1353312"/>
                </a:cubicBezTo>
                <a:cubicBezTo>
                  <a:pt x="5119679" y="1127760"/>
                  <a:pt x="4903271" y="292608"/>
                  <a:pt x="4842311" y="91440"/>
                </a:cubicBezTo>
              </a:path>
            </a:pathLst>
          </a:custGeom>
          <a:noFill/>
          <a:ln w="76200">
            <a:solidFill>
              <a:srgbClr val="FFF0D1"/>
            </a:solidFill>
            <a:headEnd type="triangle"/>
            <a:tailEnd type="triangle"/>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4230279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2.77556E-17 -1.11111E-6 L 0.10404 0.04005 C 0.12565 0.04908 0.1582 0.05394 0.19232 0.05394 C 0.23125 0.05394 0.26237 0.04908 0.28398 0.04005 L 0.38828 -1.11111E-6 " pathEditMode="relative" rAng="0" ptsTypes="AAAAA">
                                      <p:cBhvr>
                                        <p:cTn id="16" dur="2000" fill="hold"/>
                                        <p:tgtEl>
                                          <p:spTgt spid="48"/>
                                        </p:tgtEl>
                                        <p:attrNameLst>
                                          <p:attrName>ppt_x</p:attrName>
                                          <p:attrName>ppt_y</p:attrName>
                                        </p:attrNameLst>
                                      </p:cBhvr>
                                      <p:rCtr x="19414" y="2685"/>
                                    </p:animMotion>
                                  </p:childTnLst>
                                </p:cTn>
                              </p:par>
                              <p:par>
                                <p:cTn id="17" presetID="37" presetClass="path" presetSubtype="0" accel="50000" decel="50000" fill="hold" nodeType="withEffect">
                                  <p:stCondLst>
                                    <p:cond delay="0"/>
                                  </p:stCondLst>
                                  <p:childTnLst>
                                    <p:animMotion origin="layout" path="M -1.25E-6 0.00162 L 0.03464 0.04167 C 0.04193 0.05069 0.05274 0.05556 0.06406 0.05556 C 0.07708 0.05556 0.08737 0.05069 0.09466 0.04167 L 0.12943 0.00162 " pathEditMode="relative" rAng="0" ptsTypes="AAAAA">
                                      <p:cBhvr>
                                        <p:cTn id="18" dur="2000" fill="hold"/>
                                        <p:tgtEl>
                                          <p:spTgt spid="51"/>
                                        </p:tgtEl>
                                        <p:attrNameLst>
                                          <p:attrName>ppt_x</p:attrName>
                                          <p:attrName>ppt_y</p:attrName>
                                        </p:attrNameLst>
                                      </p:cBhvr>
                                      <p:rCtr x="6471" y="2685"/>
                                    </p:animMotion>
                                  </p:childTnLst>
                                </p:cTn>
                              </p:par>
                              <p:par>
                                <p:cTn id="19" presetID="37" presetClass="path" presetSubtype="0" accel="50000" decel="50000" fill="hold" nodeType="withEffect">
                                  <p:stCondLst>
                                    <p:cond delay="0"/>
                                  </p:stCondLst>
                                  <p:childTnLst>
                                    <p:animMotion origin="layout" path="M 1.66667E-6 -1.11111E-6 L -0.13932 -0.06944 C -0.16823 -0.08495 -0.21185 -0.09329 -0.25755 -0.09329 C -0.30951 -0.09329 -0.35117 -0.08495 -0.38008 -0.06944 L -0.51914 -1.11111E-6 " pathEditMode="relative" rAng="0" ptsTypes="AAAAA">
                                      <p:cBhvr>
                                        <p:cTn id="20" dur="2000" fill="hold"/>
                                        <p:tgtEl>
                                          <p:spTgt spid="52"/>
                                        </p:tgtEl>
                                        <p:attrNameLst>
                                          <p:attrName>ppt_x</p:attrName>
                                          <p:attrName>ppt_y</p:attrName>
                                        </p:attrNameLst>
                                      </p:cBhvr>
                                      <p:rCtr x="-25964" y="-4676"/>
                                    </p:animMotion>
                                  </p:childTnLst>
                                </p:cTn>
                              </p:par>
                              <p:par>
                                <p:cTn id="21" presetID="47"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anim calcmode="lin" valueType="num">
                                      <p:cBhvr>
                                        <p:cTn id="24" dur="2000" fill="hold"/>
                                        <p:tgtEl>
                                          <p:spTgt spid="2"/>
                                        </p:tgtEl>
                                        <p:attrNameLst>
                                          <p:attrName>ppt_x</p:attrName>
                                        </p:attrNameLst>
                                      </p:cBhvr>
                                      <p:tavLst>
                                        <p:tav tm="0">
                                          <p:val>
                                            <p:strVal val="#ppt_x"/>
                                          </p:val>
                                        </p:tav>
                                        <p:tav tm="100000">
                                          <p:val>
                                            <p:strVal val="#ppt_x"/>
                                          </p:val>
                                        </p:tav>
                                      </p:tavLst>
                                    </p:anim>
                                    <p:anim calcmode="lin" valueType="num">
                                      <p:cBhvr>
                                        <p:cTn id="25" dur="2000" fill="hold"/>
                                        <p:tgtEl>
                                          <p:spTgt spid="2"/>
                                        </p:tgtEl>
                                        <p:attrNameLst>
                                          <p:attrName>ppt_y</p:attrName>
                                        </p:attrNameLst>
                                      </p:cBhvr>
                                      <p:tavLst>
                                        <p:tav tm="0">
                                          <p:val>
                                            <p:strVal val="#ppt_y-.1"/>
                                          </p:val>
                                        </p:tav>
                                        <p:tav tm="100000">
                                          <p:val>
                                            <p:strVal val="#ppt_y"/>
                                          </p:val>
                                        </p:tav>
                                      </p:tavLst>
                                    </p:anim>
                                  </p:childTnLst>
                                </p:cTn>
                              </p:par>
                              <p:par>
                                <p:cTn id="26" presetID="42" presetClass="exit" presetSubtype="0" fill="hold" nodeType="withEffect">
                                  <p:stCondLst>
                                    <p:cond delay="0"/>
                                  </p:stCondLst>
                                  <p:childTnLst>
                                    <p:animEffect transition="out" filter="fade">
                                      <p:cBhvr>
                                        <p:cTn id="27" dur="2000"/>
                                        <p:tgtEl>
                                          <p:spTgt spid="59"/>
                                        </p:tgtEl>
                                      </p:cBhvr>
                                    </p:animEffect>
                                    <p:anim calcmode="lin" valueType="num">
                                      <p:cBhvr>
                                        <p:cTn id="28" dur="2000"/>
                                        <p:tgtEl>
                                          <p:spTgt spid="59"/>
                                        </p:tgtEl>
                                        <p:attrNameLst>
                                          <p:attrName>ppt_x</p:attrName>
                                        </p:attrNameLst>
                                      </p:cBhvr>
                                      <p:tavLst>
                                        <p:tav tm="0">
                                          <p:val>
                                            <p:strVal val="ppt_x"/>
                                          </p:val>
                                        </p:tav>
                                        <p:tav tm="100000">
                                          <p:val>
                                            <p:strVal val="ppt_x"/>
                                          </p:val>
                                        </p:tav>
                                      </p:tavLst>
                                    </p:anim>
                                    <p:anim calcmode="lin" valueType="num">
                                      <p:cBhvr>
                                        <p:cTn id="29" dur="2000"/>
                                        <p:tgtEl>
                                          <p:spTgt spid="59"/>
                                        </p:tgtEl>
                                        <p:attrNameLst>
                                          <p:attrName>ppt_y</p:attrName>
                                        </p:attrNameLst>
                                      </p:cBhvr>
                                      <p:tavLst>
                                        <p:tav tm="0">
                                          <p:val>
                                            <p:strVal val="ppt_y"/>
                                          </p:val>
                                        </p:tav>
                                        <p:tav tm="100000">
                                          <p:val>
                                            <p:strVal val="ppt_y+.1"/>
                                          </p:val>
                                        </p:tav>
                                      </p:tavLst>
                                    </p:anim>
                                    <p:set>
                                      <p:cBhvr>
                                        <p:cTn id="30" dur="1" fill="hold">
                                          <p:stCondLst>
                                            <p:cond delay="19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74" y="-1134999"/>
            <a:ext cx="12633149" cy="912799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2298"/>
          <a:stretch/>
        </p:blipFill>
        <p:spPr>
          <a:xfrm>
            <a:off x="-220573" y="-1134999"/>
            <a:ext cx="6026288" cy="9127998"/>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382504925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74" y="-1134999"/>
            <a:ext cx="12633149" cy="912799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52298"/>
          <a:stretch/>
        </p:blipFill>
        <p:spPr>
          <a:xfrm>
            <a:off x="-220573" y="-1134999"/>
            <a:ext cx="6026288" cy="9127998"/>
          </a:xfrm>
          <a:prstGeom prst="rect">
            <a:avLst/>
          </a:prstGeom>
        </p:spPr>
      </p:pic>
      <p:sp>
        <p:nvSpPr>
          <p:cNvPr id="8"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9" name="TextBox 8"/>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10" name="TextBox 9"/>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11" name="TextBox 10"/>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161682250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74" y="-1134999"/>
            <a:ext cx="12633149" cy="912799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52298"/>
          <a:stretch/>
        </p:blipFill>
        <p:spPr>
          <a:xfrm>
            <a:off x="-220573" y="-1134999"/>
            <a:ext cx="6026288" cy="9127998"/>
          </a:xfrm>
          <a:prstGeom prst="rect">
            <a:avLst/>
          </a:prstGeom>
        </p:spPr>
      </p:pic>
      <p:sp>
        <p:nvSpPr>
          <p:cNvPr id="8"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9" name="TextBox 8"/>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10" name="TextBox 9"/>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11" name="TextBox 10"/>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316557931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74" y="-1134999"/>
            <a:ext cx="12633149" cy="912799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2298"/>
          <a:stretch/>
        </p:blipFill>
        <p:spPr>
          <a:xfrm>
            <a:off x="-220573" y="-1134999"/>
            <a:ext cx="6026288" cy="9127998"/>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93218085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74" y="-1134999"/>
            <a:ext cx="12633149" cy="912799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2298"/>
          <a:stretch/>
        </p:blipFill>
        <p:spPr>
          <a:xfrm>
            <a:off x="-220573" y="-1134999"/>
            <a:ext cx="6026288" cy="9127998"/>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75431262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74" y="-1134999"/>
            <a:ext cx="12633149" cy="912799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2298"/>
          <a:stretch/>
        </p:blipFill>
        <p:spPr>
          <a:xfrm>
            <a:off x="-220573" y="-1134999"/>
            <a:ext cx="6026288" cy="9127998"/>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Tree>
    <p:extLst>
      <p:ext uri="{BB962C8B-B14F-4D97-AF65-F5344CB8AC3E}">
        <p14:creationId xmlns:p14="http://schemas.microsoft.com/office/powerpoint/2010/main" val="62878196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74" y="-1134999"/>
            <a:ext cx="12633149" cy="912799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2298"/>
          <a:stretch/>
        </p:blipFill>
        <p:spPr>
          <a:xfrm>
            <a:off x="-220573" y="-1134999"/>
            <a:ext cx="6026288" cy="9127998"/>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Tree>
    <p:extLst>
      <p:ext uri="{BB962C8B-B14F-4D97-AF65-F5344CB8AC3E}">
        <p14:creationId xmlns:p14="http://schemas.microsoft.com/office/powerpoint/2010/main" val="202029723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74" y="-1134999"/>
            <a:ext cx="12633149" cy="912799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2298"/>
          <a:stretch/>
        </p:blipFill>
        <p:spPr>
          <a:xfrm>
            <a:off x="-220573" y="-1134999"/>
            <a:ext cx="6026288" cy="9127998"/>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284682699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74" y="-1134999"/>
            <a:ext cx="12633149" cy="912799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2298"/>
          <a:stretch/>
        </p:blipFill>
        <p:spPr>
          <a:xfrm>
            <a:off x="-220573" y="-1134999"/>
            <a:ext cx="6026288" cy="9127998"/>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60841684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74" y="-1134999"/>
            <a:ext cx="12633149" cy="912799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2298"/>
          <a:stretch/>
        </p:blipFill>
        <p:spPr>
          <a:xfrm>
            <a:off x="-220573" y="-1134999"/>
            <a:ext cx="6026288" cy="9127998"/>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6" name="TextBox 5"/>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9375709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Our approach</a:t>
            </a:r>
            <a:endParaRPr lang="fi-FI"/>
          </a:p>
        </p:txBody>
      </p:sp>
      <p:sp>
        <p:nvSpPr>
          <p:cNvPr id="4" name="Text Placeholder 3"/>
          <p:cNvSpPr>
            <a:spLocks noGrp="1"/>
          </p:cNvSpPr>
          <p:nvPr>
            <p:ph type="body" idx="1"/>
          </p:nvPr>
        </p:nvSpPr>
        <p:spPr/>
        <p:txBody>
          <a:bodyPr/>
          <a:lstStyle/>
          <a:p>
            <a:r>
              <a:rPr lang="en-US"/>
              <a:t>permutation invariance by pooling</a:t>
            </a:r>
            <a:endParaRPr lang="fi-FI"/>
          </a:p>
        </p:txBody>
      </p:sp>
      <p:sp>
        <p:nvSpPr>
          <p:cNvPr id="5" name="Text Placeholder 3"/>
          <p:cNvSpPr txBox="1">
            <a:spLocks/>
          </p:cNvSpPr>
          <p:nvPr/>
        </p:nvSpPr>
        <p:spPr>
          <a:xfrm>
            <a:off x="831850" y="5507288"/>
            <a:ext cx="10515600" cy="116472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i-FI" sz="1400" smtClean="0">
                <a:solidFill>
                  <a:schemeClr val="accent6"/>
                </a:solidFill>
              </a:rPr>
              <a:t>See e.g.:</a:t>
            </a:r>
          </a:p>
          <a:p>
            <a:r>
              <a:rPr lang="fi-FI" sz="1400" smtClean="0"/>
              <a:t>Zaheer</a:t>
            </a:r>
            <a:r>
              <a:rPr lang="fi-FI" sz="1400"/>
              <a:t>, M., Kottur, S., Ravanbakhsh, S., Poczos, B., Salakhutdinov, R.R., </a:t>
            </a:r>
            <a:r>
              <a:rPr lang="fi-FI" sz="1400" smtClean="0"/>
              <a:t>Smola, A.J.</a:t>
            </a:r>
          </a:p>
          <a:p>
            <a:r>
              <a:rPr lang="fi-FI" sz="1400" b="1" smtClean="0"/>
              <a:t>Deep sets</a:t>
            </a:r>
          </a:p>
          <a:p>
            <a:r>
              <a:rPr lang="fi-FI" sz="1400" smtClean="0"/>
              <a:t>NIPS 2017</a:t>
            </a:r>
            <a:endParaRPr lang="fi-FI" sz="1400"/>
          </a:p>
        </p:txBody>
      </p:sp>
    </p:spTree>
    <p:extLst>
      <p:ext uri="{BB962C8B-B14F-4D97-AF65-F5344CB8AC3E}">
        <p14:creationId xmlns:p14="http://schemas.microsoft.com/office/powerpoint/2010/main" val="35275461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61" y="-1134999"/>
            <a:ext cx="12504520" cy="912799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 r="51971" b="-1480"/>
          <a:stretch/>
        </p:blipFill>
        <p:spPr>
          <a:xfrm>
            <a:off x="-156261" y="-1135000"/>
            <a:ext cx="6005517" cy="9262999"/>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
        <p:nvSpPr>
          <p:cNvPr id="9" name="TextBox 8"/>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11" name="TextBox 10"/>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Tree>
    <p:extLst>
      <p:ext uri="{BB962C8B-B14F-4D97-AF65-F5344CB8AC3E}">
        <p14:creationId xmlns:p14="http://schemas.microsoft.com/office/powerpoint/2010/main" val="236991690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61" y="-1134999"/>
            <a:ext cx="12504520" cy="9127998"/>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 r="51971" b="-1480"/>
          <a:stretch/>
        </p:blipFill>
        <p:spPr>
          <a:xfrm>
            <a:off x="-156261" y="-1135000"/>
            <a:ext cx="6005517" cy="9262999"/>
          </a:xfrm>
          <a:prstGeom prst="rect">
            <a:avLst/>
          </a:prstGeom>
        </p:spPr>
      </p:pic>
      <p:sp>
        <p:nvSpPr>
          <p:cNvPr id="10"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11" name="TextBox 10"/>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
        <p:nvSpPr>
          <p:cNvPr id="12" name="TextBox 11"/>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13" name="TextBox 12"/>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Tree>
    <p:extLst>
      <p:ext uri="{BB962C8B-B14F-4D97-AF65-F5344CB8AC3E}">
        <p14:creationId xmlns:p14="http://schemas.microsoft.com/office/powerpoint/2010/main" val="424633892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61" y="-1134999"/>
            <a:ext cx="12504520" cy="912799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 r="51971" b="-1480"/>
          <a:stretch/>
        </p:blipFill>
        <p:spPr>
          <a:xfrm>
            <a:off x="-156261" y="-1135000"/>
            <a:ext cx="6005517" cy="9262999"/>
          </a:xfrm>
          <a:prstGeom prst="rect">
            <a:avLst/>
          </a:prstGeom>
        </p:spPr>
      </p:pic>
      <p:sp>
        <p:nvSpPr>
          <p:cNvPr id="6"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
        <p:nvSpPr>
          <p:cNvPr id="8" name="TextBox 7"/>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9" name="TextBox 8"/>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Tree>
    <p:extLst>
      <p:ext uri="{BB962C8B-B14F-4D97-AF65-F5344CB8AC3E}">
        <p14:creationId xmlns:p14="http://schemas.microsoft.com/office/powerpoint/2010/main" val="215824332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61" y="-1134999"/>
            <a:ext cx="12504520" cy="912799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 r="51971" b="-1480"/>
          <a:stretch/>
        </p:blipFill>
        <p:spPr>
          <a:xfrm>
            <a:off x="-156261" y="-1135000"/>
            <a:ext cx="6005517" cy="9262999"/>
          </a:xfrm>
          <a:prstGeom prst="rect">
            <a:avLst/>
          </a:prstGeom>
        </p:spPr>
      </p:pic>
      <p:sp>
        <p:nvSpPr>
          <p:cNvPr id="6"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
        <p:nvSpPr>
          <p:cNvPr id="8" name="TextBox 7"/>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9" name="TextBox 8"/>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Tree>
    <p:extLst>
      <p:ext uri="{BB962C8B-B14F-4D97-AF65-F5344CB8AC3E}">
        <p14:creationId xmlns:p14="http://schemas.microsoft.com/office/powerpoint/2010/main" val="248110139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61" y="-1134999"/>
            <a:ext cx="12504520" cy="912799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 r="51971" b="-1480"/>
          <a:stretch/>
        </p:blipFill>
        <p:spPr>
          <a:xfrm>
            <a:off x="-156261" y="-1135000"/>
            <a:ext cx="6005517" cy="9262999"/>
          </a:xfrm>
          <a:prstGeom prst="rect">
            <a:avLst/>
          </a:prstGeom>
        </p:spPr>
      </p:pic>
      <p:sp>
        <p:nvSpPr>
          <p:cNvPr id="6"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
        <p:nvSpPr>
          <p:cNvPr id="8" name="TextBox 7"/>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9" name="TextBox 8"/>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Tree>
    <p:extLst>
      <p:ext uri="{BB962C8B-B14F-4D97-AF65-F5344CB8AC3E}">
        <p14:creationId xmlns:p14="http://schemas.microsoft.com/office/powerpoint/2010/main" val="185017952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61" y="-1134999"/>
            <a:ext cx="12504520" cy="912799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 r="51971" b="-1480"/>
          <a:stretch/>
        </p:blipFill>
        <p:spPr>
          <a:xfrm>
            <a:off x="-156261" y="-1135000"/>
            <a:ext cx="6005517" cy="9262999"/>
          </a:xfrm>
          <a:prstGeom prst="rect">
            <a:avLst/>
          </a:prstGeom>
        </p:spPr>
      </p:pic>
      <p:sp>
        <p:nvSpPr>
          <p:cNvPr id="6"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
        <p:nvSpPr>
          <p:cNvPr id="8" name="TextBox 7"/>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9" name="TextBox 8"/>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Tree>
    <p:extLst>
      <p:ext uri="{BB962C8B-B14F-4D97-AF65-F5344CB8AC3E}">
        <p14:creationId xmlns:p14="http://schemas.microsoft.com/office/powerpoint/2010/main" val="27476941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61" y="-1134999"/>
            <a:ext cx="12504520" cy="912799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 r="51971" b="-1480"/>
          <a:stretch/>
        </p:blipFill>
        <p:spPr>
          <a:xfrm>
            <a:off x="-156261" y="-1135000"/>
            <a:ext cx="6005517" cy="9262999"/>
          </a:xfrm>
          <a:prstGeom prst="rect">
            <a:avLst/>
          </a:prstGeom>
        </p:spPr>
      </p:pic>
      <p:sp>
        <p:nvSpPr>
          <p:cNvPr id="6"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
        <p:nvSpPr>
          <p:cNvPr id="8" name="TextBox 7"/>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9" name="TextBox 8"/>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Tree>
    <p:extLst>
      <p:ext uri="{BB962C8B-B14F-4D97-AF65-F5344CB8AC3E}">
        <p14:creationId xmlns:p14="http://schemas.microsoft.com/office/powerpoint/2010/main" val="250772262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61" y="-1134999"/>
            <a:ext cx="12504520" cy="912799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 r="51971" b="-1480"/>
          <a:stretch/>
        </p:blipFill>
        <p:spPr>
          <a:xfrm>
            <a:off x="-156261" y="-1135000"/>
            <a:ext cx="6005517" cy="9262999"/>
          </a:xfrm>
          <a:prstGeom prst="rect">
            <a:avLst/>
          </a:prstGeom>
        </p:spPr>
      </p:pic>
      <p:sp>
        <p:nvSpPr>
          <p:cNvPr id="6"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
        <p:nvSpPr>
          <p:cNvPr id="8" name="TextBox 7"/>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9" name="TextBox 8"/>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Tree>
    <p:extLst>
      <p:ext uri="{BB962C8B-B14F-4D97-AF65-F5344CB8AC3E}">
        <p14:creationId xmlns:p14="http://schemas.microsoft.com/office/powerpoint/2010/main" val="397516698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61" y="-1134999"/>
            <a:ext cx="12504520" cy="912799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 r="51971" b="-1480"/>
          <a:stretch/>
        </p:blipFill>
        <p:spPr>
          <a:xfrm>
            <a:off x="-156261" y="-1135000"/>
            <a:ext cx="6005517" cy="9262999"/>
          </a:xfrm>
          <a:prstGeom prst="rect">
            <a:avLst/>
          </a:prstGeom>
        </p:spPr>
      </p:pic>
      <p:sp>
        <p:nvSpPr>
          <p:cNvPr id="6"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7" name="TextBox 6"/>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
        <p:nvSpPr>
          <p:cNvPr id="8" name="TextBox 7"/>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9" name="TextBox 8"/>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Tree>
    <p:extLst>
      <p:ext uri="{BB962C8B-B14F-4D97-AF65-F5344CB8AC3E}">
        <p14:creationId xmlns:p14="http://schemas.microsoft.com/office/powerpoint/2010/main" val="203775654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61" y="-1134999"/>
            <a:ext cx="12504520" cy="912799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 r="51971" b="-1480"/>
          <a:stretch/>
        </p:blipFill>
        <p:spPr>
          <a:xfrm>
            <a:off x="-156261" y="-1135000"/>
            <a:ext cx="6005517" cy="9262999"/>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
        <p:nvSpPr>
          <p:cNvPr id="6" name="TextBox 5"/>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7" name="TextBox 6"/>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Tree>
    <p:extLst>
      <p:ext uri="{BB962C8B-B14F-4D97-AF65-F5344CB8AC3E}">
        <p14:creationId xmlns:p14="http://schemas.microsoft.com/office/powerpoint/2010/main" val="352183261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425485" y="3606289"/>
            <a:ext cx="1050656" cy="1058959"/>
          </a:xfrm>
          <a:prstGeom prst="rect">
            <a:avLst/>
          </a:prstGeom>
        </p:spPr>
      </p:pic>
      <p:sp>
        <p:nvSpPr>
          <p:cNvPr id="5" name="Rectangle 4"/>
          <p:cNvSpPr/>
          <p:nvPr/>
        </p:nvSpPr>
        <p:spPr>
          <a:xfrm>
            <a:off x="5139517"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ight Arrow 19"/>
          <p:cNvSpPr/>
          <p:nvPr/>
        </p:nvSpPr>
        <p:spPr>
          <a:xfrm>
            <a:off x="6361008" y="2419130"/>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ight Arrow 21"/>
          <p:cNvSpPr/>
          <p:nvPr/>
        </p:nvSpPr>
        <p:spPr>
          <a:xfrm rot="5400000">
            <a:off x="5578645" y="1631723"/>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Rectangle 24"/>
          <p:cNvSpPr/>
          <p:nvPr/>
        </p:nvSpPr>
        <p:spPr>
          <a:xfrm>
            <a:off x="6714335"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Right Arrow 25"/>
          <p:cNvSpPr/>
          <p:nvPr/>
        </p:nvSpPr>
        <p:spPr>
          <a:xfrm>
            <a:off x="7935826" y="2419130"/>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Right Arrow 27"/>
          <p:cNvSpPr/>
          <p:nvPr/>
        </p:nvSpPr>
        <p:spPr>
          <a:xfrm rot="5400000">
            <a:off x="7153463" y="1631723"/>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Rectangle 29"/>
          <p:cNvSpPr/>
          <p:nvPr/>
        </p:nvSpPr>
        <p:spPr>
          <a:xfrm>
            <a:off x="8304289" y="1959811"/>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ight Arrow 31"/>
          <p:cNvSpPr/>
          <p:nvPr/>
        </p:nvSpPr>
        <p:spPr>
          <a:xfrm rot="5400000">
            <a:off x="8738371" y="3206539"/>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ight Arrow 32"/>
          <p:cNvSpPr/>
          <p:nvPr/>
        </p:nvSpPr>
        <p:spPr>
          <a:xfrm rot="5400000">
            <a:off x="8743417" y="1631723"/>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Rectangle 34"/>
          <p:cNvSpPr/>
          <p:nvPr/>
        </p:nvSpPr>
        <p:spPr>
          <a:xfrm>
            <a:off x="3557122" y="1959809"/>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Right Arrow 35"/>
          <p:cNvSpPr/>
          <p:nvPr/>
        </p:nvSpPr>
        <p:spPr>
          <a:xfrm>
            <a:off x="4778613" y="2419128"/>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Right Arrow 37"/>
          <p:cNvSpPr/>
          <p:nvPr/>
        </p:nvSpPr>
        <p:spPr>
          <a:xfrm rot="5400000">
            <a:off x="3996250" y="1631721"/>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Rectangle 39"/>
          <p:cNvSpPr/>
          <p:nvPr/>
        </p:nvSpPr>
        <p:spPr>
          <a:xfrm>
            <a:off x="1982303" y="1959808"/>
            <a:ext cx="1221491" cy="1221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Right Arrow 40"/>
          <p:cNvSpPr/>
          <p:nvPr/>
        </p:nvSpPr>
        <p:spPr>
          <a:xfrm>
            <a:off x="3203794" y="2419127"/>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Right Arrow 42"/>
          <p:cNvSpPr/>
          <p:nvPr/>
        </p:nvSpPr>
        <p:spPr>
          <a:xfrm rot="5400000">
            <a:off x="2421431" y="1631720"/>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8" name="Picture 47"/>
          <p:cNvPicPr>
            <a:picLocks noChangeAspect="1"/>
          </p:cNvPicPr>
          <p:nvPr/>
        </p:nvPicPr>
        <p:blipFill>
          <a:blip r:embed="rId4"/>
          <a:stretch>
            <a:fillRect/>
          </a:stretch>
        </p:blipFill>
        <p:spPr>
          <a:xfrm>
            <a:off x="2059653" y="440325"/>
            <a:ext cx="1064045" cy="1072455"/>
          </a:xfrm>
          <a:prstGeom prst="rect">
            <a:avLst/>
          </a:prstGeom>
        </p:spPr>
      </p:pic>
      <p:pic>
        <p:nvPicPr>
          <p:cNvPr id="49" name="Picture 48"/>
          <p:cNvPicPr>
            <a:picLocks noChangeAspect="1"/>
          </p:cNvPicPr>
          <p:nvPr/>
        </p:nvPicPr>
        <p:blipFill>
          <a:blip r:embed="rId5"/>
          <a:stretch>
            <a:fillRect/>
          </a:stretch>
        </p:blipFill>
        <p:spPr>
          <a:xfrm>
            <a:off x="3686953" y="440324"/>
            <a:ext cx="1064045" cy="1072455"/>
          </a:xfrm>
          <a:prstGeom prst="rect">
            <a:avLst/>
          </a:prstGeom>
        </p:spPr>
      </p:pic>
      <p:pic>
        <p:nvPicPr>
          <p:cNvPr id="50" name="Picture 49"/>
          <p:cNvPicPr>
            <a:picLocks noChangeAspect="1"/>
          </p:cNvPicPr>
          <p:nvPr/>
        </p:nvPicPr>
        <p:blipFill>
          <a:blip r:embed="rId6"/>
          <a:stretch>
            <a:fillRect/>
          </a:stretch>
        </p:blipFill>
        <p:spPr>
          <a:xfrm>
            <a:off x="5218239" y="440324"/>
            <a:ext cx="1064045" cy="1072455"/>
          </a:xfrm>
          <a:prstGeom prst="rect">
            <a:avLst/>
          </a:prstGeom>
        </p:spPr>
      </p:pic>
      <p:pic>
        <p:nvPicPr>
          <p:cNvPr id="51" name="Picture 50"/>
          <p:cNvPicPr>
            <a:picLocks noChangeAspect="1"/>
          </p:cNvPicPr>
          <p:nvPr/>
        </p:nvPicPr>
        <p:blipFill>
          <a:blip r:embed="rId7"/>
          <a:stretch>
            <a:fillRect/>
          </a:stretch>
        </p:blipFill>
        <p:spPr>
          <a:xfrm>
            <a:off x="6793057" y="429818"/>
            <a:ext cx="1064045" cy="1072455"/>
          </a:xfrm>
          <a:prstGeom prst="rect">
            <a:avLst/>
          </a:prstGeom>
        </p:spPr>
      </p:pic>
      <p:pic>
        <p:nvPicPr>
          <p:cNvPr id="52" name="Picture 51"/>
          <p:cNvPicPr>
            <a:picLocks noChangeAspect="1"/>
          </p:cNvPicPr>
          <p:nvPr/>
        </p:nvPicPr>
        <p:blipFill>
          <a:blip r:embed="rId8"/>
          <a:stretch>
            <a:fillRect/>
          </a:stretch>
        </p:blipFill>
        <p:spPr>
          <a:xfrm>
            <a:off x="8383011" y="429817"/>
            <a:ext cx="1064045" cy="1072455"/>
          </a:xfrm>
          <a:prstGeom prst="rect">
            <a:avLst/>
          </a:prstGeom>
        </p:spPr>
      </p:pic>
      <p:grpSp>
        <p:nvGrpSpPr>
          <p:cNvPr id="7" name="Group 6"/>
          <p:cNvGrpSpPr/>
          <p:nvPr/>
        </p:nvGrpSpPr>
        <p:grpSpPr>
          <a:xfrm>
            <a:off x="3123697" y="2294965"/>
            <a:ext cx="563256" cy="618564"/>
            <a:chOff x="3123697" y="2294965"/>
            <a:chExt cx="563256" cy="618564"/>
          </a:xfrm>
        </p:grpSpPr>
        <p:cxnSp>
          <p:nvCxnSpPr>
            <p:cNvPr id="4" name="Straight Connector 3"/>
            <p:cNvCxnSpPr/>
            <p:nvPr/>
          </p:nvCxnSpPr>
          <p:spPr>
            <a:xfrm>
              <a:off x="3123698" y="2294965"/>
              <a:ext cx="563255" cy="6185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123697" y="2294965"/>
              <a:ext cx="428134" cy="6185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4681217" y="2294965"/>
            <a:ext cx="563256" cy="618564"/>
            <a:chOff x="3123697" y="2294965"/>
            <a:chExt cx="563256" cy="618564"/>
          </a:xfrm>
        </p:grpSpPr>
        <p:cxnSp>
          <p:nvCxnSpPr>
            <p:cNvPr id="31" name="Straight Connector 30"/>
            <p:cNvCxnSpPr/>
            <p:nvPr/>
          </p:nvCxnSpPr>
          <p:spPr>
            <a:xfrm>
              <a:off x="3123698" y="2294965"/>
              <a:ext cx="563255" cy="6185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3123697" y="2294965"/>
              <a:ext cx="428134" cy="6185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6282284" y="2261269"/>
            <a:ext cx="563256" cy="618564"/>
            <a:chOff x="3123697" y="2294965"/>
            <a:chExt cx="563256" cy="618564"/>
          </a:xfrm>
        </p:grpSpPr>
        <p:cxnSp>
          <p:nvCxnSpPr>
            <p:cNvPr id="39" name="Straight Connector 38"/>
            <p:cNvCxnSpPr/>
            <p:nvPr/>
          </p:nvCxnSpPr>
          <p:spPr>
            <a:xfrm>
              <a:off x="3123698" y="2294965"/>
              <a:ext cx="563255" cy="6185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123697" y="2294965"/>
              <a:ext cx="428134" cy="6185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7839765" y="2261269"/>
            <a:ext cx="563256" cy="618564"/>
            <a:chOff x="3123697" y="2294965"/>
            <a:chExt cx="563256" cy="618564"/>
          </a:xfrm>
        </p:grpSpPr>
        <p:cxnSp>
          <p:nvCxnSpPr>
            <p:cNvPr id="45" name="Straight Connector 44"/>
            <p:cNvCxnSpPr/>
            <p:nvPr/>
          </p:nvCxnSpPr>
          <p:spPr>
            <a:xfrm>
              <a:off x="3123698" y="2294965"/>
              <a:ext cx="563255" cy="6185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3123697" y="2294965"/>
              <a:ext cx="428134" cy="6185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Right Arrow 46"/>
          <p:cNvSpPr/>
          <p:nvPr/>
        </p:nvSpPr>
        <p:spPr>
          <a:xfrm rot="5400000">
            <a:off x="5578645" y="3206540"/>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3" name="Right Arrow 52"/>
          <p:cNvSpPr/>
          <p:nvPr/>
        </p:nvSpPr>
        <p:spPr>
          <a:xfrm rot="5400000">
            <a:off x="7153463" y="3206540"/>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Right Arrow 53"/>
          <p:cNvSpPr/>
          <p:nvPr/>
        </p:nvSpPr>
        <p:spPr>
          <a:xfrm rot="5400000">
            <a:off x="3996250" y="3206538"/>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5" name="Right Arrow 54"/>
          <p:cNvSpPr/>
          <p:nvPr/>
        </p:nvSpPr>
        <p:spPr>
          <a:xfrm rot="5400000">
            <a:off x="2421431" y="3206537"/>
            <a:ext cx="353327" cy="302849"/>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6" name="Picture 55"/>
          <p:cNvPicPr>
            <a:picLocks noChangeAspect="1"/>
          </p:cNvPicPr>
          <p:nvPr/>
        </p:nvPicPr>
        <p:blipFill>
          <a:blip r:embed="rId3"/>
          <a:stretch>
            <a:fillRect/>
          </a:stretch>
        </p:blipFill>
        <p:spPr>
          <a:xfrm>
            <a:off x="6789109" y="3606288"/>
            <a:ext cx="1050656" cy="1058959"/>
          </a:xfrm>
          <a:prstGeom prst="rect">
            <a:avLst/>
          </a:prstGeom>
        </p:spPr>
      </p:pic>
      <p:pic>
        <p:nvPicPr>
          <p:cNvPr id="57" name="Picture 56"/>
          <p:cNvPicPr>
            <a:picLocks noChangeAspect="1"/>
          </p:cNvPicPr>
          <p:nvPr/>
        </p:nvPicPr>
        <p:blipFill>
          <a:blip r:embed="rId3"/>
          <a:stretch>
            <a:fillRect/>
          </a:stretch>
        </p:blipFill>
        <p:spPr>
          <a:xfrm>
            <a:off x="5224933" y="3606288"/>
            <a:ext cx="1050656" cy="1058959"/>
          </a:xfrm>
          <a:prstGeom prst="rect">
            <a:avLst/>
          </a:prstGeom>
        </p:spPr>
      </p:pic>
      <p:pic>
        <p:nvPicPr>
          <p:cNvPr id="58" name="Picture 57"/>
          <p:cNvPicPr>
            <a:picLocks noChangeAspect="1"/>
          </p:cNvPicPr>
          <p:nvPr/>
        </p:nvPicPr>
        <p:blipFill>
          <a:blip r:embed="rId3"/>
          <a:stretch>
            <a:fillRect/>
          </a:stretch>
        </p:blipFill>
        <p:spPr>
          <a:xfrm>
            <a:off x="3642539" y="3606288"/>
            <a:ext cx="1050656" cy="1058959"/>
          </a:xfrm>
          <a:prstGeom prst="rect">
            <a:avLst/>
          </a:prstGeom>
        </p:spPr>
      </p:pic>
      <p:pic>
        <p:nvPicPr>
          <p:cNvPr id="60" name="Picture 59"/>
          <p:cNvPicPr>
            <a:picLocks noChangeAspect="1"/>
          </p:cNvPicPr>
          <p:nvPr/>
        </p:nvPicPr>
        <p:blipFill>
          <a:blip r:embed="rId3"/>
          <a:stretch>
            <a:fillRect/>
          </a:stretch>
        </p:blipFill>
        <p:spPr>
          <a:xfrm>
            <a:off x="2066347" y="3605539"/>
            <a:ext cx="1050656" cy="1058959"/>
          </a:xfrm>
          <a:prstGeom prst="rect">
            <a:avLst/>
          </a:prstGeom>
        </p:spPr>
      </p:pic>
      <p:grpSp>
        <p:nvGrpSpPr>
          <p:cNvPr id="65" name="Group 64"/>
          <p:cNvGrpSpPr/>
          <p:nvPr/>
        </p:nvGrpSpPr>
        <p:grpSpPr>
          <a:xfrm>
            <a:off x="2749519" y="4780164"/>
            <a:ext cx="6064179" cy="1312990"/>
            <a:chOff x="2886635" y="4756116"/>
            <a:chExt cx="6064179" cy="1312990"/>
          </a:xfrm>
        </p:grpSpPr>
        <p:cxnSp>
          <p:nvCxnSpPr>
            <p:cNvPr id="12" name="Curved Connector 11"/>
            <p:cNvCxnSpPr/>
            <p:nvPr/>
          </p:nvCxnSpPr>
          <p:spPr>
            <a:xfrm>
              <a:off x="2886635" y="4796118"/>
              <a:ext cx="2008649" cy="1272988"/>
            </a:xfrm>
            <a:prstGeom prst="curvedConnector3">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a:off x="4324338" y="4756116"/>
              <a:ext cx="785013" cy="721319"/>
            </a:xfrm>
            <a:prstGeom prst="curvedConnector3">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87377" y="4756116"/>
              <a:ext cx="0" cy="558288"/>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p:cNvCxnSpPr/>
            <p:nvPr/>
          </p:nvCxnSpPr>
          <p:spPr>
            <a:xfrm rot="10800000" flipV="1">
              <a:off x="6710419" y="4796117"/>
              <a:ext cx="2240395" cy="1272987"/>
            </a:xfrm>
            <a:prstGeom prst="curvedConnector3">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2"/>
            <p:cNvCxnSpPr/>
            <p:nvPr/>
          </p:nvCxnSpPr>
          <p:spPr>
            <a:xfrm rot="10800000" flipV="1">
              <a:off x="6710419" y="4796119"/>
              <a:ext cx="771132" cy="636493"/>
            </a:xfrm>
            <a:prstGeom prst="curvedConnector3">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66" name="Picture 65"/>
          <p:cNvPicPr>
            <a:picLocks noChangeAspect="1"/>
          </p:cNvPicPr>
          <p:nvPr/>
        </p:nvPicPr>
        <p:blipFill>
          <a:blip r:embed="rId9"/>
          <a:stretch>
            <a:fillRect/>
          </a:stretch>
        </p:blipFill>
        <p:spPr>
          <a:xfrm>
            <a:off x="5198112" y="5737599"/>
            <a:ext cx="1104295" cy="1120401"/>
          </a:xfrm>
          <a:prstGeom prst="rect">
            <a:avLst/>
          </a:prstGeom>
        </p:spPr>
      </p:pic>
      <p:sp>
        <p:nvSpPr>
          <p:cNvPr id="67" name="TextBox 66"/>
          <p:cNvSpPr txBox="1"/>
          <p:nvPr/>
        </p:nvSpPr>
        <p:spPr>
          <a:xfrm rot="499649">
            <a:off x="3847064" y="5010375"/>
            <a:ext cx="349947" cy="861774"/>
          </a:xfrm>
          <a:prstGeom prst="rect">
            <a:avLst/>
          </a:prstGeom>
          <a:noFill/>
        </p:spPr>
        <p:txBody>
          <a:bodyPr wrap="square" rtlCol="0">
            <a:spAutoFit/>
          </a:bodyPr>
          <a:lstStyle/>
          <a:p>
            <a:r>
              <a:rPr lang="fi-FI" sz="5000" b="1">
                <a:solidFill>
                  <a:schemeClr val="accent3">
                    <a:lumMod val="60000"/>
                    <a:lumOff val="40000"/>
                  </a:schemeClr>
                </a:solidFill>
              </a:rPr>
              <a:t>?</a:t>
            </a:r>
          </a:p>
        </p:txBody>
      </p:sp>
      <p:sp>
        <p:nvSpPr>
          <p:cNvPr id="59" name="TextBox 58"/>
          <p:cNvSpPr txBox="1"/>
          <p:nvPr/>
        </p:nvSpPr>
        <p:spPr>
          <a:xfrm rot="208046">
            <a:off x="7011050" y="5044072"/>
            <a:ext cx="349947" cy="861774"/>
          </a:xfrm>
          <a:prstGeom prst="rect">
            <a:avLst/>
          </a:prstGeom>
          <a:noFill/>
        </p:spPr>
        <p:txBody>
          <a:bodyPr wrap="square" rtlCol="0">
            <a:spAutoFit/>
          </a:bodyPr>
          <a:lstStyle/>
          <a:p>
            <a:r>
              <a:rPr lang="fi-FI" sz="5000" b="1">
                <a:solidFill>
                  <a:schemeClr val="accent3">
                    <a:lumMod val="60000"/>
                    <a:lumOff val="40000"/>
                  </a:schemeClr>
                </a:solidFill>
              </a:rPr>
              <a:t>?</a:t>
            </a:r>
          </a:p>
        </p:txBody>
      </p:sp>
      <p:sp>
        <p:nvSpPr>
          <p:cNvPr id="61" name="TextBox 60"/>
          <p:cNvSpPr txBox="1"/>
          <p:nvPr/>
        </p:nvSpPr>
        <p:spPr>
          <a:xfrm rot="208046">
            <a:off x="5812608" y="4587950"/>
            <a:ext cx="349947" cy="861774"/>
          </a:xfrm>
          <a:prstGeom prst="rect">
            <a:avLst/>
          </a:prstGeom>
          <a:noFill/>
        </p:spPr>
        <p:txBody>
          <a:bodyPr wrap="square" rtlCol="0">
            <a:spAutoFit/>
          </a:bodyPr>
          <a:lstStyle/>
          <a:p>
            <a:r>
              <a:rPr lang="fi-FI" sz="5000" b="1">
                <a:solidFill>
                  <a:schemeClr val="accent3">
                    <a:lumMod val="60000"/>
                    <a:lumOff val="40000"/>
                  </a:schemeClr>
                </a:solidFill>
              </a:rPr>
              <a:t>?</a:t>
            </a:r>
          </a:p>
        </p:txBody>
      </p:sp>
    </p:spTree>
    <p:extLst>
      <p:ext uri="{BB962C8B-B14F-4D97-AF65-F5344CB8AC3E}">
        <p14:creationId xmlns:p14="http://schemas.microsoft.com/office/powerpoint/2010/main" val="12987429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44"/>
                                        </p:tgtEl>
                                      </p:cBhvr>
                                    </p:animEffect>
                                    <p:set>
                                      <p:cBhvr>
                                        <p:cTn id="21" dur="1" fill="hold">
                                          <p:stCondLst>
                                            <p:cond delay="499"/>
                                          </p:stCondLst>
                                        </p:cTn>
                                        <p:tgtEl>
                                          <p:spTgt spid="44"/>
                                        </p:tgtEl>
                                        <p:attrNameLst>
                                          <p:attrName>style.visibility</p:attrName>
                                        </p:attrNameLst>
                                      </p:cBhvr>
                                      <p:to>
                                        <p:strVal val="hidden"/>
                                      </p:to>
                                    </p:set>
                                  </p:childTnLst>
                                </p:cTn>
                              </p:par>
                              <p:par>
                                <p:cTn id="22" presetID="22" presetClass="exit" presetSubtype="4" fill="hold" nodeType="withEffect">
                                  <p:stCondLst>
                                    <p:cond delay="0"/>
                                  </p:stCondLst>
                                  <p:childTnLst>
                                    <p:animEffect transition="out" filter="wipe(down)">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cTn>
                              </p:par>
                              <p:par>
                                <p:cTn id="25" presetID="22" presetClass="exit" presetSubtype="4" fill="hold" nodeType="withEffect">
                                  <p:stCondLst>
                                    <p:cond delay="0"/>
                                  </p:stCondLst>
                                  <p:childTnLst>
                                    <p:animEffect transition="out" filter="wipe(down)">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22" presetClass="exit" presetSubtype="4" fill="hold" grpId="0" nodeType="withEffect">
                                  <p:stCondLst>
                                    <p:cond delay="0"/>
                                  </p:stCondLst>
                                  <p:childTnLst>
                                    <p:animEffect transition="out" filter="wipe(down)">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22" presetClass="exit" presetSubtype="4" fill="hold" grpId="0" nodeType="withEffect">
                                  <p:stCondLst>
                                    <p:cond delay="0"/>
                                  </p:stCondLst>
                                  <p:childTnLst>
                                    <p:animEffect transition="out" filter="wipe(down)">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cTn>
                              </p:par>
                              <p:par>
                                <p:cTn id="37" presetID="22" presetClass="exit" presetSubtype="4" fill="hold" grpId="0" nodeType="withEffect">
                                  <p:stCondLst>
                                    <p:cond delay="0"/>
                                  </p:stCondLst>
                                  <p:childTnLst>
                                    <p:animEffect transition="out" filter="wipe(down)">
                                      <p:cBhvr>
                                        <p:cTn id="38" dur="500"/>
                                        <p:tgtEl>
                                          <p:spTgt spid="36"/>
                                        </p:tgtEl>
                                      </p:cBhvr>
                                    </p:animEffect>
                                    <p:set>
                                      <p:cBhvr>
                                        <p:cTn id="39" dur="1" fill="hold">
                                          <p:stCondLst>
                                            <p:cond delay="499"/>
                                          </p:stCondLst>
                                        </p:cTn>
                                        <p:tgtEl>
                                          <p:spTgt spid="36"/>
                                        </p:tgtEl>
                                        <p:attrNameLst>
                                          <p:attrName>style.visibility</p:attrName>
                                        </p:attrNameLst>
                                      </p:cBhvr>
                                      <p:to>
                                        <p:strVal val="hidden"/>
                                      </p:to>
                                    </p:set>
                                  </p:childTnLst>
                                </p:cTn>
                              </p:par>
                              <p:par>
                                <p:cTn id="40" presetID="22" presetClass="exit" presetSubtype="4" fill="hold" grpId="0" nodeType="withEffect">
                                  <p:stCondLst>
                                    <p:cond delay="0"/>
                                  </p:stCondLst>
                                  <p:childTnLst>
                                    <p:animEffect transition="out" filter="wipe(down)">
                                      <p:cBhvr>
                                        <p:cTn id="41" dur="500"/>
                                        <p:tgtEl>
                                          <p:spTgt spid="41"/>
                                        </p:tgtEl>
                                      </p:cBhvr>
                                    </p:animEffect>
                                    <p:set>
                                      <p:cBhvr>
                                        <p:cTn id="42" dur="1" fill="hold">
                                          <p:stCondLst>
                                            <p:cond delay="499"/>
                                          </p:stCondLst>
                                        </p:cTn>
                                        <p:tgtEl>
                                          <p:spTgt spid="41"/>
                                        </p:tgtEl>
                                        <p:attrNameLst>
                                          <p:attrName>style.visibility</p:attrName>
                                        </p:attrNameLst>
                                      </p:cBhvr>
                                      <p:to>
                                        <p:strVal val="hidden"/>
                                      </p:to>
                                    </p:set>
                                  </p:childTnLst>
                                </p:cTn>
                              </p:par>
                              <p:par>
                                <p:cTn id="43" presetID="22" presetClass="entr" presetSubtype="4"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down)">
                                      <p:cBhvr>
                                        <p:cTn id="45" dur="500"/>
                                        <p:tgtEl>
                                          <p:spTgt spid="4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wipe(down)">
                                      <p:cBhvr>
                                        <p:cTn id="48" dur="500"/>
                                        <p:tgtEl>
                                          <p:spTgt spid="5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wipe(down)">
                                      <p:cBhvr>
                                        <p:cTn id="51" dur="500"/>
                                        <p:tgtEl>
                                          <p:spTgt spid="5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wipe(down)">
                                      <p:cBhvr>
                                        <p:cTn id="54" dur="500"/>
                                        <p:tgtEl>
                                          <p:spTgt spid="55"/>
                                        </p:tgtEl>
                                      </p:cBhvr>
                                    </p:animEffect>
                                  </p:childTnLst>
                                </p:cTn>
                              </p:par>
                              <p:par>
                                <p:cTn id="55" presetID="22" presetClass="entr" presetSubtype="1"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up)">
                                      <p:cBhvr>
                                        <p:cTn id="57" dur="500"/>
                                        <p:tgtEl>
                                          <p:spTgt spid="60"/>
                                        </p:tgtEl>
                                      </p:cBhvr>
                                    </p:animEffect>
                                  </p:childTnLst>
                                </p:cTn>
                              </p:par>
                              <p:par>
                                <p:cTn id="58" presetID="22" presetClass="entr" presetSubtype="1" fill="hold" nodeType="with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wipe(up)">
                                      <p:cBhvr>
                                        <p:cTn id="60" dur="500"/>
                                        <p:tgtEl>
                                          <p:spTgt spid="58"/>
                                        </p:tgtEl>
                                      </p:cBhvr>
                                    </p:animEffect>
                                  </p:childTnLst>
                                </p:cTn>
                              </p:par>
                              <p:par>
                                <p:cTn id="61" presetID="22" presetClass="entr" presetSubtype="1"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wipe(up)">
                                      <p:cBhvr>
                                        <p:cTn id="63" dur="500"/>
                                        <p:tgtEl>
                                          <p:spTgt spid="57"/>
                                        </p:tgtEl>
                                      </p:cBhvr>
                                    </p:animEffect>
                                  </p:childTnLst>
                                </p:cTn>
                              </p:par>
                              <p:par>
                                <p:cTn id="64" presetID="22" presetClass="entr" presetSubtype="1" fill="hold" nodeType="with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up)">
                                      <p:cBhvr>
                                        <p:cTn id="66" dur="500"/>
                                        <p:tgtEl>
                                          <p:spTgt spid="56"/>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circle(in)">
                                      <p:cBhvr>
                                        <p:cTn id="71" dur="1000"/>
                                        <p:tgtEl>
                                          <p:spTgt spid="65"/>
                                        </p:tgtEl>
                                      </p:cBhvr>
                                    </p:animEffect>
                                  </p:childTnLst>
                                </p:cTn>
                              </p:par>
                              <p:par>
                                <p:cTn id="72" presetID="47" presetClass="entr" presetSubtype="0" fill="hold" nodeType="with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1000"/>
                                        <p:tgtEl>
                                          <p:spTgt spid="66"/>
                                        </p:tgtEl>
                                      </p:cBhvr>
                                    </p:animEffect>
                                    <p:anim calcmode="lin" valueType="num">
                                      <p:cBhvr>
                                        <p:cTn id="75" dur="1000" fill="hold"/>
                                        <p:tgtEl>
                                          <p:spTgt spid="66"/>
                                        </p:tgtEl>
                                        <p:attrNameLst>
                                          <p:attrName>ppt_x</p:attrName>
                                        </p:attrNameLst>
                                      </p:cBhvr>
                                      <p:tavLst>
                                        <p:tav tm="0">
                                          <p:val>
                                            <p:strVal val="#ppt_x"/>
                                          </p:val>
                                        </p:tav>
                                        <p:tav tm="100000">
                                          <p:val>
                                            <p:strVal val="#ppt_x"/>
                                          </p:val>
                                        </p:tav>
                                      </p:tavLst>
                                    </p:anim>
                                    <p:anim calcmode="lin" valueType="num">
                                      <p:cBhvr>
                                        <p:cTn id="76" dur="1000" fill="hold"/>
                                        <p:tgtEl>
                                          <p:spTgt spid="66"/>
                                        </p:tgtEl>
                                        <p:attrNameLst>
                                          <p:attrName>ppt_y</p:attrName>
                                        </p:attrNameLst>
                                      </p:cBhvr>
                                      <p:tavLst>
                                        <p:tav tm="0">
                                          <p:val>
                                            <p:strVal val="#ppt_y-.1"/>
                                          </p:val>
                                        </p:tav>
                                        <p:tav tm="100000">
                                          <p:val>
                                            <p:strVal val="#ppt_y"/>
                                          </p:val>
                                        </p:tav>
                                      </p:tavLst>
                                    </p:anim>
                                  </p:childTnLst>
                                </p:cTn>
                              </p:par>
                              <p:par>
                                <p:cTn id="77" presetID="31" presetClass="entr" presetSubtype="0"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anim calcmode="lin" valueType="num">
                                      <p:cBhvr>
                                        <p:cTn id="79" dur="1000" fill="hold"/>
                                        <p:tgtEl>
                                          <p:spTgt spid="67"/>
                                        </p:tgtEl>
                                        <p:attrNameLst>
                                          <p:attrName>ppt_w</p:attrName>
                                        </p:attrNameLst>
                                      </p:cBhvr>
                                      <p:tavLst>
                                        <p:tav tm="0">
                                          <p:val>
                                            <p:fltVal val="0"/>
                                          </p:val>
                                        </p:tav>
                                        <p:tav tm="100000">
                                          <p:val>
                                            <p:strVal val="#ppt_w"/>
                                          </p:val>
                                        </p:tav>
                                      </p:tavLst>
                                    </p:anim>
                                    <p:anim calcmode="lin" valueType="num">
                                      <p:cBhvr>
                                        <p:cTn id="80" dur="1000" fill="hold"/>
                                        <p:tgtEl>
                                          <p:spTgt spid="67"/>
                                        </p:tgtEl>
                                        <p:attrNameLst>
                                          <p:attrName>ppt_h</p:attrName>
                                        </p:attrNameLst>
                                      </p:cBhvr>
                                      <p:tavLst>
                                        <p:tav tm="0">
                                          <p:val>
                                            <p:fltVal val="0"/>
                                          </p:val>
                                        </p:tav>
                                        <p:tav tm="100000">
                                          <p:val>
                                            <p:strVal val="#ppt_h"/>
                                          </p:val>
                                        </p:tav>
                                      </p:tavLst>
                                    </p:anim>
                                    <p:anim calcmode="lin" valueType="num">
                                      <p:cBhvr>
                                        <p:cTn id="81" dur="1000" fill="hold"/>
                                        <p:tgtEl>
                                          <p:spTgt spid="67"/>
                                        </p:tgtEl>
                                        <p:attrNameLst>
                                          <p:attrName>style.rotation</p:attrName>
                                        </p:attrNameLst>
                                      </p:cBhvr>
                                      <p:tavLst>
                                        <p:tav tm="0">
                                          <p:val>
                                            <p:fltVal val="90"/>
                                          </p:val>
                                        </p:tav>
                                        <p:tav tm="100000">
                                          <p:val>
                                            <p:fltVal val="0"/>
                                          </p:val>
                                        </p:tav>
                                      </p:tavLst>
                                    </p:anim>
                                    <p:animEffect transition="in" filter="fade">
                                      <p:cBhvr>
                                        <p:cTn id="82" dur="1000"/>
                                        <p:tgtEl>
                                          <p:spTgt spid="67"/>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anim calcmode="lin" valueType="num">
                                      <p:cBhvr>
                                        <p:cTn id="85" dur="1000" fill="hold"/>
                                        <p:tgtEl>
                                          <p:spTgt spid="61"/>
                                        </p:tgtEl>
                                        <p:attrNameLst>
                                          <p:attrName>ppt_w</p:attrName>
                                        </p:attrNameLst>
                                      </p:cBhvr>
                                      <p:tavLst>
                                        <p:tav tm="0">
                                          <p:val>
                                            <p:fltVal val="0"/>
                                          </p:val>
                                        </p:tav>
                                        <p:tav tm="100000">
                                          <p:val>
                                            <p:strVal val="#ppt_w"/>
                                          </p:val>
                                        </p:tav>
                                      </p:tavLst>
                                    </p:anim>
                                    <p:anim calcmode="lin" valueType="num">
                                      <p:cBhvr>
                                        <p:cTn id="86" dur="1000" fill="hold"/>
                                        <p:tgtEl>
                                          <p:spTgt spid="61"/>
                                        </p:tgtEl>
                                        <p:attrNameLst>
                                          <p:attrName>ppt_h</p:attrName>
                                        </p:attrNameLst>
                                      </p:cBhvr>
                                      <p:tavLst>
                                        <p:tav tm="0">
                                          <p:val>
                                            <p:fltVal val="0"/>
                                          </p:val>
                                        </p:tav>
                                        <p:tav tm="100000">
                                          <p:val>
                                            <p:strVal val="#ppt_h"/>
                                          </p:val>
                                        </p:tav>
                                      </p:tavLst>
                                    </p:anim>
                                    <p:anim calcmode="lin" valueType="num">
                                      <p:cBhvr>
                                        <p:cTn id="87" dur="1000" fill="hold"/>
                                        <p:tgtEl>
                                          <p:spTgt spid="61"/>
                                        </p:tgtEl>
                                        <p:attrNameLst>
                                          <p:attrName>style.rotation</p:attrName>
                                        </p:attrNameLst>
                                      </p:cBhvr>
                                      <p:tavLst>
                                        <p:tav tm="0">
                                          <p:val>
                                            <p:fltVal val="90"/>
                                          </p:val>
                                        </p:tav>
                                        <p:tav tm="100000">
                                          <p:val>
                                            <p:fltVal val="0"/>
                                          </p:val>
                                        </p:tav>
                                      </p:tavLst>
                                    </p:anim>
                                    <p:animEffect transition="in" filter="fade">
                                      <p:cBhvr>
                                        <p:cTn id="88" dur="1000"/>
                                        <p:tgtEl>
                                          <p:spTgt spid="61"/>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59"/>
                                        </p:tgtEl>
                                        <p:attrNameLst>
                                          <p:attrName>style.visibility</p:attrName>
                                        </p:attrNameLst>
                                      </p:cBhvr>
                                      <p:to>
                                        <p:strVal val="visible"/>
                                      </p:to>
                                    </p:set>
                                    <p:anim calcmode="lin" valueType="num">
                                      <p:cBhvr>
                                        <p:cTn id="91" dur="1000" fill="hold"/>
                                        <p:tgtEl>
                                          <p:spTgt spid="59"/>
                                        </p:tgtEl>
                                        <p:attrNameLst>
                                          <p:attrName>ppt_w</p:attrName>
                                        </p:attrNameLst>
                                      </p:cBhvr>
                                      <p:tavLst>
                                        <p:tav tm="0">
                                          <p:val>
                                            <p:fltVal val="0"/>
                                          </p:val>
                                        </p:tav>
                                        <p:tav tm="100000">
                                          <p:val>
                                            <p:strVal val="#ppt_w"/>
                                          </p:val>
                                        </p:tav>
                                      </p:tavLst>
                                    </p:anim>
                                    <p:anim calcmode="lin" valueType="num">
                                      <p:cBhvr>
                                        <p:cTn id="92" dur="1000" fill="hold"/>
                                        <p:tgtEl>
                                          <p:spTgt spid="59"/>
                                        </p:tgtEl>
                                        <p:attrNameLst>
                                          <p:attrName>ppt_h</p:attrName>
                                        </p:attrNameLst>
                                      </p:cBhvr>
                                      <p:tavLst>
                                        <p:tav tm="0">
                                          <p:val>
                                            <p:fltVal val="0"/>
                                          </p:val>
                                        </p:tav>
                                        <p:tav tm="100000">
                                          <p:val>
                                            <p:strVal val="#ppt_h"/>
                                          </p:val>
                                        </p:tav>
                                      </p:tavLst>
                                    </p:anim>
                                    <p:anim calcmode="lin" valueType="num">
                                      <p:cBhvr>
                                        <p:cTn id="93" dur="1000" fill="hold"/>
                                        <p:tgtEl>
                                          <p:spTgt spid="59"/>
                                        </p:tgtEl>
                                        <p:attrNameLst>
                                          <p:attrName>style.rotation</p:attrName>
                                        </p:attrNameLst>
                                      </p:cBhvr>
                                      <p:tavLst>
                                        <p:tav tm="0">
                                          <p:val>
                                            <p:fltVal val="90"/>
                                          </p:val>
                                        </p:tav>
                                        <p:tav tm="100000">
                                          <p:val>
                                            <p:fltVal val="0"/>
                                          </p:val>
                                        </p:tav>
                                      </p:tavLst>
                                    </p:anim>
                                    <p:animEffect transition="in" filter="fade">
                                      <p:cBhvr>
                                        <p:cTn id="94"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36" grpId="0" animBg="1"/>
      <p:bldP spid="41" grpId="0" animBg="1"/>
      <p:bldP spid="47" grpId="0" animBg="1"/>
      <p:bldP spid="53" grpId="0" animBg="1"/>
      <p:bldP spid="54" grpId="0" animBg="1"/>
      <p:bldP spid="55" grpId="0" animBg="1"/>
      <p:bldP spid="67" grpId="0"/>
      <p:bldP spid="59" grpId="0"/>
      <p:bldP spid="6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61" y="-1134999"/>
            <a:ext cx="12504520" cy="912799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 r="51971" b="-1480"/>
          <a:stretch/>
        </p:blipFill>
        <p:spPr>
          <a:xfrm>
            <a:off x="-156261" y="-1135000"/>
            <a:ext cx="6005517" cy="9262999"/>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
        <p:nvSpPr>
          <p:cNvPr id="6" name="TextBox 5"/>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7" name="TextBox 6"/>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Tree>
    <p:extLst>
      <p:ext uri="{BB962C8B-B14F-4D97-AF65-F5344CB8AC3E}">
        <p14:creationId xmlns:p14="http://schemas.microsoft.com/office/powerpoint/2010/main" val="113769422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61" y="-1134999"/>
            <a:ext cx="12504520" cy="912799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 r="51971" b="-1480"/>
          <a:stretch/>
        </p:blipFill>
        <p:spPr>
          <a:xfrm>
            <a:off x="-156261" y="-1135000"/>
            <a:ext cx="6005517" cy="9262999"/>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
        <p:nvSpPr>
          <p:cNvPr id="6" name="TextBox 5"/>
          <p:cNvSpPr txBox="1"/>
          <p:nvPr/>
        </p:nvSpPr>
        <p:spPr>
          <a:xfrm>
            <a:off x="6095999"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a:t>i</a:t>
            </a:r>
            <a:r>
              <a:rPr lang="fi-FI" smtClean="0"/>
              <a:t>nput frames </a:t>
            </a:r>
            <a:r>
              <a:rPr lang="fi-FI" smtClean="0">
                <a:sym typeface="Wingdings" panose="05000000000000000000" pitchFamily="2" charset="2"/>
              </a:rPr>
              <a:t></a:t>
            </a:r>
            <a:endParaRPr lang="fi-FI"/>
          </a:p>
        </p:txBody>
      </p:sp>
      <p:sp>
        <p:nvSpPr>
          <p:cNvPr id="7" name="TextBox 6"/>
          <p:cNvSpPr txBox="1"/>
          <p:nvPr/>
        </p:nvSpPr>
        <p:spPr>
          <a:xfrm>
            <a:off x="4168924" y="6306795"/>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i-FI" smtClean="0">
                <a:sym typeface="Wingdings" panose="05000000000000000000" pitchFamily="2" charset="2"/>
              </a:rPr>
              <a:t></a:t>
            </a:r>
            <a:r>
              <a:rPr lang="fi-FI" smtClean="0"/>
              <a:t> our result</a:t>
            </a:r>
            <a:endParaRPr lang="fi-FI"/>
          </a:p>
        </p:txBody>
      </p:sp>
    </p:spTree>
    <p:extLst>
      <p:ext uri="{BB962C8B-B14F-4D97-AF65-F5344CB8AC3E}">
        <p14:creationId xmlns:p14="http://schemas.microsoft.com/office/powerpoint/2010/main" val="276330868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7" y="-2093439"/>
            <a:ext cx="18084814" cy="1104487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1676" r="-160"/>
          <a:stretch/>
        </p:blipFill>
        <p:spPr>
          <a:xfrm>
            <a:off x="-2946409" y="3614057"/>
            <a:ext cx="18113838" cy="5337381"/>
          </a:xfrm>
          <a:prstGeom prst="rect">
            <a:avLst/>
          </a:prstGeom>
        </p:spPr>
      </p:pic>
      <p:sp>
        <p:nvSpPr>
          <p:cNvPr id="4"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5" name="TextBox 4"/>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201130444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7" y="-2093439"/>
            <a:ext cx="18084814" cy="1104487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1676" r="-160"/>
          <a:stretch/>
        </p:blipFill>
        <p:spPr>
          <a:xfrm>
            <a:off x="-2946409" y="3614057"/>
            <a:ext cx="18113838" cy="5337381"/>
          </a:xfrm>
          <a:prstGeom prst="rect">
            <a:avLst/>
          </a:prstGeom>
        </p:spPr>
      </p:pic>
      <p:sp>
        <p:nvSpPr>
          <p:cNvPr id="9"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10" name="TextBox 9"/>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156015752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7" y="-2093439"/>
            <a:ext cx="18084814" cy="1104487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1676" r="-160"/>
          <a:stretch/>
        </p:blipFill>
        <p:spPr>
          <a:xfrm>
            <a:off x="-2946409" y="3614057"/>
            <a:ext cx="18113838" cy="5337381"/>
          </a:xfrm>
          <a:prstGeom prst="rect">
            <a:avLst/>
          </a:prstGeom>
        </p:spPr>
      </p:pic>
      <p:sp>
        <p:nvSpPr>
          <p:cNvPr id="9"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10" name="TextBox 9"/>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96031654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7" y="-2093439"/>
            <a:ext cx="18084814" cy="1104487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1676" r="-160"/>
          <a:stretch/>
        </p:blipFill>
        <p:spPr>
          <a:xfrm>
            <a:off x="-2946409" y="3614057"/>
            <a:ext cx="18113838" cy="5337381"/>
          </a:xfrm>
          <a:prstGeom prst="rect">
            <a:avLst/>
          </a:prstGeom>
        </p:spPr>
      </p:pic>
      <p:sp>
        <p:nvSpPr>
          <p:cNvPr id="9"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10" name="TextBox 9"/>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361472660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7" y="-2093439"/>
            <a:ext cx="18084814" cy="1104487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1676" r="-160"/>
          <a:stretch/>
        </p:blipFill>
        <p:spPr>
          <a:xfrm>
            <a:off x="-2946409" y="3614057"/>
            <a:ext cx="18113838" cy="5337381"/>
          </a:xfrm>
          <a:prstGeom prst="rect">
            <a:avLst/>
          </a:prstGeom>
        </p:spPr>
      </p:pic>
      <p:sp>
        <p:nvSpPr>
          <p:cNvPr id="9"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10" name="TextBox 9"/>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411344580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7" y="-2093439"/>
            <a:ext cx="18084814" cy="1104487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1676" r="-160"/>
          <a:stretch/>
        </p:blipFill>
        <p:spPr>
          <a:xfrm>
            <a:off x="-2946409" y="3614057"/>
            <a:ext cx="18113838" cy="5337381"/>
          </a:xfrm>
          <a:prstGeom prst="rect">
            <a:avLst/>
          </a:prstGeom>
        </p:spPr>
      </p:pic>
      <p:sp>
        <p:nvSpPr>
          <p:cNvPr id="9"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10" name="TextBox 9"/>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337961066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7" y="-2093439"/>
            <a:ext cx="18084814" cy="1104487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1676" r="-160"/>
          <a:stretch/>
        </p:blipFill>
        <p:spPr>
          <a:xfrm>
            <a:off x="-2946409" y="3614057"/>
            <a:ext cx="18113838" cy="5337381"/>
          </a:xfrm>
          <a:prstGeom prst="rect">
            <a:avLst/>
          </a:prstGeom>
        </p:spPr>
      </p:pic>
      <p:sp>
        <p:nvSpPr>
          <p:cNvPr id="9"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10" name="TextBox 9"/>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303474367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7" y="-2093439"/>
            <a:ext cx="18084814" cy="11044878"/>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51676" r="-160"/>
          <a:stretch/>
        </p:blipFill>
        <p:spPr>
          <a:xfrm>
            <a:off x="-2946409" y="3614057"/>
            <a:ext cx="18113838" cy="5337381"/>
          </a:xfrm>
          <a:prstGeom prst="rect">
            <a:avLst/>
          </a:prstGeom>
        </p:spPr>
      </p:pic>
      <p:sp>
        <p:nvSpPr>
          <p:cNvPr id="19" name="Title 3"/>
          <p:cNvSpPr txBox="1">
            <a:spLocks/>
          </p:cNvSpPr>
          <p:nvPr/>
        </p:nvSpPr>
        <p:spPr>
          <a:xfrm>
            <a:off x="838200" y="365125"/>
            <a:ext cx="10515600" cy="1942239"/>
          </a:xfrm>
          <a:prstGeom prst="rect">
            <a:avLst/>
          </a:prstGeom>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mtClean="0"/>
              <a:t>Thank you</a:t>
            </a:r>
            <a:br>
              <a:rPr lang="fi-FI" smtClean="0"/>
            </a:br>
            <a:endParaRPr lang="fi-FI" sz="1800" smtClean="0"/>
          </a:p>
          <a:p>
            <a:pPr algn="ctr"/>
            <a:r>
              <a:rPr lang="fi-FI" sz="1800"/>
              <a:t>c</a:t>
            </a:r>
            <a:r>
              <a:rPr lang="fi-FI" sz="1800" smtClean="0"/>
              <a:t>ode, pretrained model and datasets will be available soon</a:t>
            </a:r>
            <a:endParaRPr lang="fi-FI" sz="1800"/>
          </a:p>
        </p:txBody>
      </p:sp>
      <p:sp>
        <p:nvSpPr>
          <p:cNvPr id="20" name="TextBox 19"/>
          <p:cNvSpPr txBox="1"/>
          <p:nvPr/>
        </p:nvSpPr>
        <p:spPr>
          <a:xfrm>
            <a:off x="5023501" y="2028731"/>
            <a:ext cx="214499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i-FI" smtClean="0">
                <a:sym typeface="Wingdings" panose="05000000000000000000" pitchFamily="2" charset="2"/>
              </a:rPr>
              <a:t>Poster P-2B-29</a:t>
            </a:r>
            <a:endParaRPr lang="fi-FI"/>
          </a:p>
        </p:txBody>
      </p:sp>
    </p:spTree>
    <p:extLst>
      <p:ext uri="{BB962C8B-B14F-4D97-AF65-F5344CB8AC3E}">
        <p14:creationId xmlns:p14="http://schemas.microsoft.com/office/powerpoint/2010/main" val="225444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39526</TotalTime>
  <Words>3932</Words>
  <Application>Microsoft Office PowerPoint</Application>
  <PresentationFormat>Widescreen</PresentationFormat>
  <Paragraphs>562</Paragraphs>
  <Slides>99</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Arial</vt:lpstr>
      <vt:lpstr>Calibri</vt:lpstr>
      <vt:lpstr>Open Sans</vt:lpstr>
      <vt:lpstr>Trebuchet MS Regular</vt:lpstr>
      <vt:lpstr>Wingdings</vt:lpstr>
      <vt:lpstr>Office Theme</vt:lpstr>
      <vt:lpstr>ECCV 2018  Burst Image Deblurring  Using Permutation Invariant Convolutional Neural Networks</vt:lpstr>
      <vt:lpstr>PowerPoint Presentation</vt:lpstr>
      <vt:lpstr>Burst deblurring? + results sneak peek</vt:lpstr>
      <vt:lpstr>Key contributions</vt:lpstr>
      <vt:lpstr>for the sake of motivation: RNN’s</vt:lpstr>
      <vt:lpstr>PowerPoint Presentation</vt:lpstr>
      <vt:lpstr>PowerPoint Presentation</vt:lpstr>
      <vt:lpstr>Our approach</vt:lpstr>
      <vt:lpstr>PowerPoint Presentation</vt:lpstr>
      <vt:lpstr>PowerPoint Presentation</vt:lpstr>
      <vt:lpstr>PowerPoint Presentation</vt:lpstr>
      <vt:lpstr>PowerPoint Presentation</vt:lpstr>
      <vt:lpstr>PowerPoint Presentation</vt:lpstr>
      <vt:lpstr>PowerPoint Presentation</vt:lpstr>
      <vt:lpstr>Data and training</vt:lpstr>
      <vt:lpstr>Synthetic training data</vt:lpstr>
      <vt:lpstr>Kernels &amp; noise computed on the fly</vt:lpstr>
      <vt:lpstr>PowerPoint Presentation</vt:lpstr>
      <vt:lpstr>PowerPoint Presentation</vt:lpstr>
      <vt:lpstr>PowerPoint Presentation</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 with increasing number of inputs in burst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Numerical experiment: Introducing a new frame to a burst is always likely to improve the result accuracy</vt:lpstr>
      <vt:lpstr>PowerPoint Presentation</vt:lpstr>
      <vt:lpstr>Limitations &amp; practicalities</vt:lpstr>
      <vt:lpstr>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maittala</dc:creator>
  <cp:lastModifiedBy>maittala</cp:lastModifiedBy>
  <cp:revision>93</cp:revision>
  <dcterms:created xsi:type="dcterms:W3CDTF">2018-08-23T19:30:28Z</dcterms:created>
  <dcterms:modified xsi:type="dcterms:W3CDTF">2018-09-21T16:33:17Z</dcterms:modified>
</cp:coreProperties>
</file>