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1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43"/>
  </p:normalViewPr>
  <p:slideViewPr>
    <p:cSldViewPr snapToGrid="0" snapToObjects="1">
      <p:cViewPr varScale="1">
        <p:scale>
          <a:sx n="84" d="100"/>
          <a:sy n="84" d="100"/>
        </p:scale>
        <p:origin x="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173492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emf"/><Relationship Id="rId3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emf"/><Relationship Id="rId3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emf"/><Relationship Id="rId3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emf"/><Relationship Id="rId3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emf"/><Relationship Id="rId3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microsoft.com/office/2007/relationships/media" Target="../media/media4.mp4"/><Relationship Id="rId6" Type="http://schemas.openxmlformats.org/officeDocument/2006/relationships/video" Target="../media/media4.mp4"/><Relationship Id="rId7" Type="http://schemas.openxmlformats.org/officeDocument/2006/relationships/slideLayout" Target="../slideLayouts/slideLayout14.xml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12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EQ-Radio: Emotion Recognition using Wireless Signals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1270000" y="5854700"/>
            <a:ext cx="10464800" cy="1130300"/>
          </a:xfrm>
          <a:prstGeom prst="rect">
            <a:avLst/>
          </a:prstGeom>
        </p:spPr>
        <p:txBody>
          <a:bodyPr/>
          <a:lstStyle/>
          <a:p>
            <a:r>
              <a:t>Mingmin Zhao, Fadel Adib, Dina Katabi</a:t>
            </a:r>
          </a:p>
          <a:p>
            <a:r>
              <a:t>MIT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roup 188"/>
          <p:cNvGrpSpPr/>
          <p:nvPr/>
        </p:nvGrpSpPr>
        <p:grpSpPr>
          <a:xfrm>
            <a:off x="1842943" y="1737894"/>
            <a:ext cx="4925345" cy="1664129"/>
            <a:chOff x="0" y="0"/>
            <a:chExt cx="4925344" cy="1664127"/>
          </a:xfrm>
        </p:grpSpPr>
        <p:sp>
          <p:nvSpPr>
            <p:cNvPr id="184" name="Shape 184"/>
            <p:cNvSpPr/>
            <p:nvPr/>
          </p:nvSpPr>
          <p:spPr>
            <a:xfrm>
              <a:off x="636341" y="687561"/>
              <a:ext cx="602167" cy="9765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5" name="Shape 185"/>
            <p:cNvSpPr/>
            <p:nvPr/>
          </p:nvSpPr>
          <p:spPr>
            <a:xfrm>
              <a:off x="0" y="129673"/>
              <a:ext cx="1152145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/>
              </a:lvl1pPr>
            </a:lstStyle>
            <a:p>
              <a:r>
                <a:t>Inhale</a:t>
              </a:r>
            </a:p>
          </p:txBody>
        </p:sp>
        <p:sp>
          <p:nvSpPr>
            <p:cNvPr id="186" name="Shape 186"/>
            <p:cNvSpPr/>
            <p:nvPr/>
          </p:nvSpPr>
          <p:spPr>
            <a:xfrm flipH="1">
              <a:off x="3765616" y="608687"/>
              <a:ext cx="514957" cy="10052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>
              <a:off x="3667663" y="0"/>
              <a:ext cx="1257682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/>
              </a:lvl1pPr>
            </a:lstStyle>
            <a:p>
              <a:r>
                <a:t>Exhale</a:t>
              </a:r>
            </a:p>
          </p:txBody>
        </p:sp>
      </p:grpSp>
      <p:grpSp>
        <p:nvGrpSpPr>
          <p:cNvPr id="193" name="Group 193"/>
          <p:cNvGrpSpPr/>
          <p:nvPr/>
        </p:nvGrpSpPr>
        <p:grpSpPr>
          <a:xfrm>
            <a:off x="8965870" y="1407026"/>
            <a:ext cx="2367369" cy="2199774"/>
            <a:chOff x="0" y="0"/>
            <a:chExt cx="2367367" cy="2199773"/>
          </a:xfrm>
        </p:grpSpPr>
        <p:sp>
          <p:nvSpPr>
            <p:cNvPr id="189" name="Shape 189"/>
            <p:cNvSpPr/>
            <p:nvPr/>
          </p:nvSpPr>
          <p:spPr>
            <a:xfrm flipH="1">
              <a:off x="-1" y="530348"/>
              <a:ext cx="848668" cy="6534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>
              <a:off x="361783" y="0"/>
              <a:ext cx="2005585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/>
              </a:lvl1pPr>
            </a:lstStyle>
            <a:p>
              <a:r>
                <a:rPr dirty="0"/>
                <a:t>Heartbeats</a:t>
              </a:r>
            </a:p>
          </p:txBody>
        </p:sp>
        <p:sp>
          <p:nvSpPr>
            <p:cNvPr id="191" name="Shape 191"/>
            <p:cNvSpPr/>
            <p:nvPr/>
          </p:nvSpPr>
          <p:spPr>
            <a:xfrm flipH="1">
              <a:off x="1074990" y="555487"/>
              <a:ext cx="237561" cy="1091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1720705" y="550347"/>
              <a:ext cx="342526" cy="164942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194" name="Shape 194"/>
          <p:cNvSpPr/>
          <p:nvPr/>
        </p:nvSpPr>
        <p:spPr>
          <a:xfrm>
            <a:off x="0" y="6602596"/>
            <a:ext cx="13004801" cy="1524001"/>
          </a:xfrm>
          <a:prstGeom prst="rect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How do we extract accurate IBI?</a:t>
            </a:r>
          </a:p>
        </p:txBody>
      </p:sp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xfrm>
            <a:off x="952500" y="127000"/>
            <a:ext cx="11099800" cy="1215339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Input signal</a:t>
            </a:r>
          </a:p>
        </p:txBody>
      </p:sp>
      <p:grpSp>
        <p:nvGrpSpPr>
          <p:cNvPr id="207" name="Group 207"/>
          <p:cNvGrpSpPr/>
          <p:nvPr/>
        </p:nvGrpSpPr>
        <p:grpSpPr>
          <a:xfrm>
            <a:off x="2306623" y="2438748"/>
            <a:ext cx="9846686" cy="2102789"/>
            <a:chOff x="0" y="0"/>
            <a:chExt cx="9846685" cy="2102788"/>
          </a:xfrm>
        </p:grpSpPr>
        <p:sp>
          <p:nvSpPr>
            <p:cNvPr id="197" name="Shape 197"/>
            <p:cNvSpPr/>
            <p:nvPr/>
          </p:nvSpPr>
          <p:spPr>
            <a:xfrm flipV="1">
              <a:off x="-1" y="13472"/>
              <a:ext cx="2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 flipV="1">
              <a:off x="1103861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flipV="1">
              <a:off x="2181331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 flipV="1">
              <a:off x="4312901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flipV="1">
              <a:off x="5451149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flipV="1">
              <a:off x="7617167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 flipV="1">
              <a:off x="8744289" y="0"/>
              <a:ext cx="1" cy="2102789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flipV="1">
              <a:off x="3228066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 flipV="1">
              <a:off x="6551297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 flipV="1">
              <a:off x="9846685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208" name="Shape 208"/>
          <p:cNvSpPr/>
          <p:nvPr/>
        </p:nvSpPr>
        <p:spPr>
          <a:xfrm>
            <a:off x="51373" y="2702526"/>
            <a:ext cx="19773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rPr dirty="0"/>
              <a:t>Our signal:</a:t>
            </a:r>
          </a:p>
        </p:txBody>
      </p:sp>
      <p:sp>
        <p:nvSpPr>
          <p:cNvPr id="209" name="Shape 209"/>
          <p:cNvSpPr/>
          <p:nvPr/>
        </p:nvSpPr>
        <p:spPr>
          <a:xfrm>
            <a:off x="4891" y="4886805"/>
            <a:ext cx="214655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ECG signal: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887737"/>
            <a:ext cx="11430000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210" y="4683760"/>
            <a:ext cx="10985500" cy="1422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1" animBg="1" advAuto="0"/>
      <p:bldP spid="193" grpId="2" animBg="1" advAuto="0"/>
      <p:bldP spid="194" grpId="8" animBg="1" advAuto="0"/>
      <p:bldP spid="207" grpId="3" animBg="1" advAuto="0"/>
      <p:bldP spid="208" grpId="0" animBg="1"/>
      <p:bldP spid="209" grpId="4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4500"/>
            </a:pPr>
            <a:r>
              <a:t>Step 1: Remove breathing signal</a:t>
            </a:r>
          </a:p>
        </p:txBody>
      </p:sp>
      <p:sp>
        <p:nvSpPr>
          <p:cNvPr id="212" name="Shape 212"/>
          <p:cNvSpPr/>
          <p:nvPr/>
        </p:nvSpPr>
        <p:spPr>
          <a:xfrm>
            <a:off x="952500" y="6244875"/>
            <a:ext cx="11099800" cy="2753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marL="435609" indent="-435609" algn="l" defTabSz="572516">
              <a:spcBef>
                <a:spcPts val="4100"/>
              </a:spcBef>
              <a:buSzPct val="75000"/>
              <a:buChar char="•"/>
              <a:defRPr sz="3528"/>
            </a:pPr>
            <a:r>
              <a:t>We use acceleration filter</a:t>
            </a:r>
          </a:p>
          <a:p>
            <a:pPr marL="871219" lvl="1" indent="-435609" algn="l" defTabSz="572516">
              <a:spcBef>
                <a:spcPts val="4100"/>
              </a:spcBef>
              <a:buSzPct val="75000"/>
              <a:buChar char="•"/>
              <a:defRPr sz="3528"/>
            </a:pPr>
            <a:r>
              <a:t>Heartbeat involves rapid contraction of muscle</a:t>
            </a:r>
          </a:p>
          <a:p>
            <a:pPr marL="871219" lvl="1" indent="-435609" algn="l" defTabSz="572516">
              <a:spcBef>
                <a:spcPts val="4100"/>
              </a:spcBef>
              <a:buSzPct val="75000"/>
              <a:buChar char="•"/>
              <a:defRPr sz="3528"/>
            </a:pPr>
            <a:r>
              <a:t>Breathing is slow and steady</a:t>
            </a:r>
          </a:p>
        </p:txBody>
      </p:sp>
      <p:sp>
        <p:nvSpPr>
          <p:cNvPr id="213" name="Shape 213"/>
          <p:cNvSpPr/>
          <p:nvPr/>
        </p:nvSpPr>
        <p:spPr>
          <a:xfrm>
            <a:off x="952500" y="5374665"/>
            <a:ext cx="11099800" cy="756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</a:lvl1pPr>
          </a:lstStyle>
          <a:p>
            <a:r>
              <a:t>Breathing masks heartbeats</a:t>
            </a:r>
          </a:p>
        </p:txBody>
      </p:sp>
      <p:grpSp>
        <p:nvGrpSpPr>
          <p:cNvPr id="225" name="Group 225"/>
          <p:cNvGrpSpPr/>
          <p:nvPr/>
        </p:nvGrpSpPr>
        <p:grpSpPr>
          <a:xfrm>
            <a:off x="1824023" y="2438748"/>
            <a:ext cx="9846686" cy="2102789"/>
            <a:chOff x="0" y="0"/>
            <a:chExt cx="9846685" cy="2102788"/>
          </a:xfrm>
        </p:grpSpPr>
        <p:sp>
          <p:nvSpPr>
            <p:cNvPr id="215" name="Shape 215"/>
            <p:cNvSpPr/>
            <p:nvPr/>
          </p:nvSpPr>
          <p:spPr>
            <a:xfrm flipV="1">
              <a:off x="-1" y="13472"/>
              <a:ext cx="2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 flipV="1">
              <a:off x="1103861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 flipV="1">
              <a:off x="2181331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 flipV="1">
              <a:off x="4312901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 flipV="1">
              <a:off x="5451149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 flipV="1">
              <a:off x="7617167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 flipV="1">
              <a:off x="8744289" y="0"/>
              <a:ext cx="1" cy="2102789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 flipV="1">
              <a:off x="3228066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 flipV="1">
              <a:off x="6551297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 flipV="1">
              <a:off x="9846685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2019300"/>
            <a:ext cx="11430000" cy="5715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Heartbeat signal</a:t>
            </a:r>
          </a:p>
        </p:txBody>
      </p:sp>
      <p:sp>
        <p:nvSpPr>
          <p:cNvPr id="230" name="Shape 230"/>
          <p:cNvSpPr/>
          <p:nvPr/>
        </p:nvSpPr>
        <p:spPr>
          <a:xfrm>
            <a:off x="1177089" y="2057667"/>
            <a:ext cx="11099801" cy="748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</a:lvl1pPr>
          </a:lstStyle>
          <a:p>
            <a:r>
              <a:t>Output of acceleration filter</a:t>
            </a:r>
          </a:p>
        </p:txBody>
      </p:sp>
      <p:sp>
        <p:nvSpPr>
          <p:cNvPr id="231" name="Shape 231"/>
          <p:cNvSpPr/>
          <p:nvPr/>
        </p:nvSpPr>
        <p:spPr>
          <a:xfrm>
            <a:off x="1177089" y="5264413"/>
            <a:ext cx="11099801" cy="748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</a:lvl1pPr>
          </a:lstStyle>
          <a:p>
            <a:r>
              <a:t>ECG signal</a:t>
            </a:r>
          </a:p>
        </p:txBody>
      </p:sp>
      <p:sp>
        <p:nvSpPr>
          <p:cNvPr id="233" name="Shape 233"/>
          <p:cNvSpPr/>
          <p:nvPr/>
        </p:nvSpPr>
        <p:spPr>
          <a:xfrm>
            <a:off x="80203" y="6277799"/>
            <a:ext cx="1266091" cy="19205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241" name="Group 241"/>
          <p:cNvGrpSpPr/>
          <p:nvPr/>
        </p:nvGrpSpPr>
        <p:grpSpPr>
          <a:xfrm>
            <a:off x="1534481" y="2977211"/>
            <a:ext cx="8833190" cy="2102790"/>
            <a:chOff x="0" y="0"/>
            <a:chExt cx="8833189" cy="2102788"/>
          </a:xfrm>
        </p:grpSpPr>
        <p:sp>
          <p:nvSpPr>
            <p:cNvPr id="234" name="Shape 234"/>
            <p:cNvSpPr/>
            <p:nvPr/>
          </p:nvSpPr>
          <p:spPr>
            <a:xfrm flipV="1">
              <a:off x="-1" y="13472"/>
              <a:ext cx="2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 flipV="1">
              <a:off x="1522961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 flipV="1">
              <a:off x="2943331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 flipV="1">
              <a:off x="4351001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 flipV="1">
              <a:off x="5831109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 flipV="1">
              <a:off x="7362019" y="13472"/>
              <a:ext cx="1" cy="208931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 flipV="1">
              <a:off x="8833189" y="0"/>
              <a:ext cx="1" cy="2102789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7" y="6277799"/>
            <a:ext cx="14842964" cy="1920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60" y="3177788"/>
            <a:ext cx="15056712" cy="1947896"/>
          </a:xfrm>
          <a:prstGeom prst="rect">
            <a:avLst/>
          </a:prstGeom>
        </p:spPr>
      </p:pic>
      <p:sp>
        <p:nvSpPr>
          <p:cNvPr id="232" name="Shape 232"/>
          <p:cNvSpPr/>
          <p:nvPr/>
        </p:nvSpPr>
        <p:spPr>
          <a:xfrm>
            <a:off x="11724540" y="2977211"/>
            <a:ext cx="3121872" cy="52211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1" animBg="1" advAuto="0"/>
      <p:bldP spid="231" grpId="3" animBg="1" advAuto="0"/>
      <p:bldP spid="241" grpId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Heartbeat signal</a:t>
            </a:r>
          </a:p>
        </p:txBody>
      </p:sp>
      <p:sp>
        <p:nvSpPr>
          <p:cNvPr id="244" name="Shape 244"/>
          <p:cNvSpPr/>
          <p:nvPr/>
        </p:nvSpPr>
        <p:spPr>
          <a:xfrm>
            <a:off x="1133414" y="1958742"/>
            <a:ext cx="11099801" cy="748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</a:lvl1pPr>
          </a:lstStyle>
          <a:p>
            <a:r>
              <a:t>Other typical examples: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3116580"/>
            <a:ext cx="10160000" cy="175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4859020"/>
            <a:ext cx="10160000" cy="210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6789420"/>
            <a:ext cx="10160000" cy="1905000"/>
          </a:xfrm>
          <a:prstGeom prst="rect">
            <a:avLst/>
          </a:prstGeom>
        </p:spPr>
      </p:pic>
      <p:sp>
        <p:nvSpPr>
          <p:cNvPr id="248" name="Shape 248"/>
          <p:cNvSpPr/>
          <p:nvPr/>
        </p:nvSpPr>
        <p:spPr>
          <a:xfrm>
            <a:off x="0" y="6466305"/>
            <a:ext cx="13004801" cy="1524001"/>
          </a:xfrm>
          <a:prstGeom prst="rect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How to segment the signal into individual heartbeats?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4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Step 2: Heartbeat segmentation </a:t>
            </a:r>
          </a:p>
        </p:txBody>
      </p:sp>
      <p:sp>
        <p:nvSpPr>
          <p:cNvPr id="251" name="Shape 251"/>
          <p:cNvSpPr/>
          <p:nvPr/>
        </p:nvSpPr>
        <p:spPr>
          <a:xfrm>
            <a:off x="553446" y="2088425"/>
            <a:ext cx="11897908" cy="748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/>
          </a:bodyPr>
          <a:lstStyle/>
          <a:p>
            <a:pPr marL="431165" indent="-431165" algn="l" defTabSz="566674">
              <a:spcBef>
                <a:spcPts val="4000"/>
              </a:spcBef>
              <a:buSzPct val="75000"/>
              <a:buChar char="•"/>
              <a:defRPr sz="3492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Intuition</a:t>
            </a:r>
            <a:r>
              <a:t>: heartbeat repeats with certain shape (template)</a:t>
            </a:r>
          </a:p>
        </p:txBody>
      </p:sp>
      <p:sp>
        <p:nvSpPr>
          <p:cNvPr id="252" name="Shape 252"/>
          <p:cNvSpPr/>
          <p:nvPr/>
        </p:nvSpPr>
        <p:spPr>
          <a:xfrm>
            <a:off x="553446" y="3338372"/>
            <a:ext cx="11897909" cy="1774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</a:lvl1pPr>
          </a:lstStyle>
          <a:p>
            <a:r>
              <a:t>If we can somehow discover the template, then we can segment into individual heartbeats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1" animBg="1" advAuto="0"/>
      <p:bldP spid="252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Step 2: Heartbeat segmentation </a:t>
            </a:r>
          </a:p>
        </p:txBody>
      </p:sp>
      <p:sp>
        <p:nvSpPr>
          <p:cNvPr id="255" name="Shape 255"/>
          <p:cNvSpPr/>
          <p:nvPr/>
        </p:nvSpPr>
        <p:spPr>
          <a:xfrm>
            <a:off x="3834259" y="4301194"/>
            <a:ext cx="1" cy="74184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7360706" y="8071929"/>
            <a:ext cx="2235285" cy="414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36" extrusionOk="0">
                <a:moveTo>
                  <a:pt x="0" y="2905"/>
                </a:moveTo>
                <a:cubicBezTo>
                  <a:pt x="7557" y="21600"/>
                  <a:pt x="14757" y="20632"/>
                  <a:pt x="21600" y="0"/>
                </a:cubicBezTo>
              </a:path>
            </a:pathLst>
          </a:custGeom>
          <a:ln w="635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259" name="Group 259"/>
          <p:cNvGrpSpPr/>
          <p:nvPr/>
        </p:nvGrpSpPr>
        <p:grpSpPr>
          <a:xfrm>
            <a:off x="9375436" y="5276885"/>
            <a:ext cx="3236478" cy="2602735"/>
            <a:chOff x="0" y="0"/>
            <a:chExt cx="3236477" cy="2602734"/>
          </a:xfrm>
        </p:grpSpPr>
        <p:sp>
          <p:nvSpPr>
            <p:cNvPr id="257" name="Shape 257"/>
            <p:cNvSpPr/>
            <p:nvPr/>
          </p:nvSpPr>
          <p:spPr>
            <a:xfrm>
              <a:off x="0" y="0"/>
              <a:ext cx="3236478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Template Update</a:t>
              </a:r>
            </a:p>
          </p:txBody>
        </p:sp>
        <p:sp>
          <p:nvSpPr>
            <p:cNvPr id="258" name="Shape 258"/>
            <p:cNvSpPr/>
            <p:nvPr/>
          </p:nvSpPr>
          <p:spPr>
            <a:xfrm>
              <a:off x="0" y="741157"/>
              <a:ext cx="3236478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92" name="Group 292"/>
          <p:cNvGrpSpPr/>
          <p:nvPr/>
        </p:nvGrpSpPr>
        <p:grpSpPr>
          <a:xfrm>
            <a:off x="526026" y="5290010"/>
            <a:ext cx="6977375" cy="2602735"/>
            <a:chOff x="0" y="0"/>
            <a:chExt cx="6977374" cy="2602734"/>
          </a:xfrm>
        </p:grpSpPr>
        <p:sp>
          <p:nvSpPr>
            <p:cNvPr id="260" name="Shape 260"/>
            <p:cNvSpPr/>
            <p:nvPr/>
          </p:nvSpPr>
          <p:spPr>
            <a:xfrm>
              <a:off x="0" y="0"/>
              <a:ext cx="6977375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Segmentation Update</a:t>
              </a:r>
            </a:p>
          </p:txBody>
        </p:sp>
        <p:sp>
          <p:nvSpPr>
            <p:cNvPr id="261" name="Shape 261"/>
            <p:cNvSpPr/>
            <p:nvPr/>
          </p:nvSpPr>
          <p:spPr>
            <a:xfrm>
              <a:off x="0" y="741157"/>
              <a:ext cx="6977375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271" name="Group 271"/>
            <p:cNvGrpSpPr/>
            <p:nvPr/>
          </p:nvGrpSpPr>
          <p:grpSpPr>
            <a:xfrm>
              <a:off x="33173" y="916194"/>
              <a:ext cx="2325659" cy="1587253"/>
              <a:chOff x="0" y="0"/>
              <a:chExt cx="2325657" cy="1587251"/>
            </a:xfrm>
          </p:grpSpPr>
          <p:sp>
            <p:nvSpPr>
              <p:cNvPr id="317" name="Shape 317"/>
              <p:cNvSpPr/>
              <p:nvPr/>
            </p:nvSpPr>
            <p:spPr>
              <a:xfrm>
                <a:off x="0" y="604120"/>
                <a:ext cx="391787" cy="186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79" extrusionOk="0">
                    <a:moveTo>
                      <a:pt x="0" y="19640"/>
                    </a:moveTo>
                    <a:cubicBezTo>
                      <a:pt x="13106" y="21600"/>
                      <a:pt x="20306" y="15053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18" name="Shape 318"/>
              <p:cNvSpPr/>
              <p:nvPr/>
            </p:nvSpPr>
            <p:spPr>
              <a:xfrm>
                <a:off x="392299" y="0"/>
                <a:ext cx="343560" cy="603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9" extrusionOk="0">
                    <a:moveTo>
                      <a:pt x="0" y="16209"/>
                    </a:moveTo>
                    <a:cubicBezTo>
                      <a:pt x="8561" y="-4899"/>
                      <a:pt x="15761" y="-5391"/>
                      <a:pt x="21600" y="14733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19" name="Shape 319"/>
              <p:cNvSpPr/>
              <p:nvPr/>
            </p:nvSpPr>
            <p:spPr>
              <a:xfrm>
                <a:off x="734101" y="538349"/>
                <a:ext cx="192469" cy="1048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821" extrusionOk="0">
                    <a:moveTo>
                      <a:pt x="0" y="0"/>
                    </a:moveTo>
                    <a:cubicBezTo>
                      <a:pt x="9231" y="15730"/>
                      <a:pt x="16431" y="21600"/>
                      <a:pt x="21600" y="1761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0" name="Shape 320"/>
              <p:cNvSpPr/>
              <p:nvPr/>
            </p:nvSpPr>
            <p:spPr>
              <a:xfrm>
                <a:off x="925522" y="923977"/>
                <a:ext cx="99526" cy="601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1" name="Shape 321"/>
              <p:cNvSpPr/>
              <p:nvPr/>
            </p:nvSpPr>
            <p:spPr>
              <a:xfrm>
                <a:off x="1023653" y="641769"/>
                <a:ext cx="164390" cy="288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16201"/>
                    </a:moveTo>
                    <a:cubicBezTo>
                      <a:pt x="6262" y="-5262"/>
                      <a:pt x="13462" y="-5399"/>
                      <a:pt x="21600" y="1579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2" name="Shape 322"/>
              <p:cNvSpPr/>
              <p:nvPr/>
            </p:nvSpPr>
            <p:spPr>
              <a:xfrm>
                <a:off x="1188287" y="912800"/>
                <a:ext cx="115217" cy="133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3" extrusionOk="0">
                    <a:moveTo>
                      <a:pt x="0" y="887"/>
                    </a:moveTo>
                    <a:cubicBezTo>
                      <a:pt x="3769" y="21600"/>
                      <a:pt x="10969" y="21304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3" name="Shape 323"/>
              <p:cNvSpPr/>
              <p:nvPr/>
            </p:nvSpPr>
            <p:spPr>
              <a:xfrm>
                <a:off x="1300780" y="747008"/>
                <a:ext cx="223146" cy="175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89" extrusionOk="0">
                    <a:moveTo>
                      <a:pt x="0" y="17589"/>
                    </a:moveTo>
                    <a:cubicBezTo>
                      <a:pt x="6653" y="728"/>
                      <a:pt x="13853" y="-4011"/>
                      <a:pt x="21600" y="337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4" name="Shape 324"/>
              <p:cNvSpPr/>
              <p:nvPr/>
            </p:nvSpPr>
            <p:spPr>
              <a:xfrm>
                <a:off x="1521233" y="777445"/>
                <a:ext cx="522764" cy="12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0"/>
                    </a:moveTo>
                    <a:cubicBezTo>
                      <a:pt x="7807" y="21438"/>
                      <a:pt x="15007" y="21600"/>
                      <a:pt x="21600" y="487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5" name="Shape 325"/>
              <p:cNvSpPr/>
              <p:nvPr/>
            </p:nvSpPr>
            <p:spPr>
              <a:xfrm>
                <a:off x="2038178" y="746196"/>
                <a:ext cx="287480" cy="43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12" extrusionOk="0">
                    <a:moveTo>
                      <a:pt x="0" y="14529"/>
                    </a:moveTo>
                    <a:cubicBezTo>
                      <a:pt x="4978" y="-5388"/>
                      <a:pt x="12178" y="-4827"/>
                      <a:pt x="21600" y="1621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281" name="Group 281"/>
            <p:cNvGrpSpPr/>
            <p:nvPr/>
          </p:nvGrpSpPr>
          <p:grpSpPr>
            <a:xfrm>
              <a:off x="2325858" y="916194"/>
              <a:ext cx="2325658" cy="1587253"/>
              <a:chOff x="0" y="0"/>
              <a:chExt cx="2325657" cy="1587251"/>
            </a:xfrm>
          </p:grpSpPr>
          <p:sp>
            <p:nvSpPr>
              <p:cNvPr id="326" name="Shape 326"/>
              <p:cNvSpPr/>
              <p:nvPr/>
            </p:nvSpPr>
            <p:spPr>
              <a:xfrm>
                <a:off x="0" y="604120"/>
                <a:ext cx="391787" cy="186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79" extrusionOk="0">
                    <a:moveTo>
                      <a:pt x="0" y="19640"/>
                    </a:moveTo>
                    <a:cubicBezTo>
                      <a:pt x="13106" y="21600"/>
                      <a:pt x="20306" y="15053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7" name="Shape 327"/>
              <p:cNvSpPr/>
              <p:nvPr/>
            </p:nvSpPr>
            <p:spPr>
              <a:xfrm>
                <a:off x="392299" y="0"/>
                <a:ext cx="343560" cy="603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9" extrusionOk="0">
                    <a:moveTo>
                      <a:pt x="0" y="16209"/>
                    </a:moveTo>
                    <a:cubicBezTo>
                      <a:pt x="8561" y="-4899"/>
                      <a:pt x="15761" y="-5391"/>
                      <a:pt x="21600" y="14733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8" name="Shape 328"/>
              <p:cNvSpPr/>
              <p:nvPr/>
            </p:nvSpPr>
            <p:spPr>
              <a:xfrm>
                <a:off x="734101" y="538349"/>
                <a:ext cx="192469" cy="1048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821" extrusionOk="0">
                    <a:moveTo>
                      <a:pt x="0" y="0"/>
                    </a:moveTo>
                    <a:cubicBezTo>
                      <a:pt x="9231" y="15730"/>
                      <a:pt x="16431" y="21600"/>
                      <a:pt x="21600" y="1761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9" name="Shape 329"/>
              <p:cNvSpPr/>
              <p:nvPr/>
            </p:nvSpPr>
            <p:spPr>
              <a:xfrm>
                <a:off x="925522" y="923977"/>
                <a:ext cx="99526" cy="601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0" name="Shape 330"/>
              <p:cNvSpPr/>
              <p:nvPr/>
            </p:nvSpPr>
            <p:spPr>
              <a:xfrm>
                <a:off x="1023653" y="641769"/>
                <a:ext cx="164390" cy="288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16201"/>
                    </a:moveTo>
                    <a:cubicBezTo>
                      <a:pt x="6262" y="-5262"/>
                      <a:pt x="13462" y="-5399"/>
                      <a:pt x="21600" y="1579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1" name="Shape 331"/>
              <p:cNvSpPr/>
              <p:nvPr/>
            </p:nvSpPr>
            <p:spPr>
              <a:xfrm>
                <a:off x="1188287" y="912800"/>
                <a:ext cx="115217" cy="133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3" extrusionOk="0">
                    <a:moveTo>
                      <a:pt x="0" y="887"/>
                    </a:moveTo>
                    <a:cubicBezTo>
                      <a:pt x="3769" y="21600"/>
                      <a:pt x="10969" y="21304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2" name="Shape 332"/>
              <p:cNvSpPr/>
              <p:nvPr/>
            </p:nvSpPr>
            <p:spPr>
              <a:xfrm>
                <a:off x="1300780" y="747008"/>
                <a:ext cx="223146" cy="175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89" extrusionOk="0">
                    <a:moveTo>
                      <a:pt x="0" y="17589"/>
                    </a:moveTo>
                    <a:cubicBezTo>
                      <a:pt x="6653" y="728"/>
                      <a:pt x="13853" y="-4011"/>
                      <a:pt x="21600" y="337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3" name="Shape 333"/>
              <p:cNvSpPr/>
              <p:nvPr/>
            </p:nvSpPr>
            <p:spPr>
              <a:xfrm>
                <a:off x="1521233" y="777445"/>
                <a:ext cx="522764" cy="12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0"/>
                    </a:moveTo>
                    <a:cubicBezTo>
                      <a:pt x="7807" y="21438"/>
                      <a:pt x="15007" y="21600"/>
                      <a:pt x="21600" y="487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4" name="Shape 334"/>
              <p:cNvSpPr/>
              <p:nvPr/>
            </p:nvSpPr>
            <p:spPr>
              <a:xfrm>
                <a:off x="2038178" y="746196"/>
                <a:ext cx="287480" cy="43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12" extrusionOk="0">
                    <a:moveTo>
                      <a:pt x="0" y="14529"/>
                    </a:moveTo>
                    <a:cubicBezTo>
                      <a:pt x="4978" y="-5388"/>
                      <a:pt x="12178" y="-4827"/>
                      <a:pt x="21600" y="1621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291" name="Group 291"/>
            <p:cNvGrpSpPr/>
            <p:nvPr/>
          </p:nvGrpSpPr>
          <p:grpSpPr>
            <a:xfrm>
              <a:off x="4615200" y="916194"/>
              <a:ext cx="2325659" cy="1587253"/>
              <a:chOff x="0" y="0"/>
              <a:chExt cx="2325657" cy="1587251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0" y="604120"/>
                <a:ext cx="391787" cy="186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79" extrusionOk="0">
                    <a:moveTo>
                      <a:pt x="0" y="19640"/>
                    </a:moveTo>
                    <a:cubicBezTo>
                      <a:pt x="13106" y="21600"/>
                      <a:pt x="20306" y="15053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392299" y="0"/>
                <a:ext cx="343560" cy="603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9" extrusionOk="0">
                    <a:moveTo>
                      <a:pt x="0" y="16209"/>
                    </a:moveTo>
                    <a:cubicBezTo>
                      <a:pt x="8561" y="-4899"/>
                      <a:pt x="15761" y="-5391"/>
                      <a:pt x="21600" y="14733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7" name="Shape 337"/>
              <p:cNvSpPr/>
              <p:nvPr/>
            </p:nvSpPr>
            <p:spPr>
              <a:xfrm>
                <a:off x="734101" y="538349"/>
                <a:ext cx="192469" cy="1048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821" extrusionOk="0">
                    <a:moveTo>
                      <a:pt x="0" y="0"/>
                    </a:moveTo>
                    <a:cubicBezTo>
                      <a:pt x="9231" y="15730"/>
                      <a:pt x="16431" y="21600"/>
                      <a:pt x="21600" y="1761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8" name="Shape 338"/>
              <p:cNvSpPr/>
              <p:nvPr/>
            </p:nvSpPr>
            <p:spPr>
              <a:xfrm>
                <a:off x="925522" y="923977"/>
                <a:ext cx="99526" cy="601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1023653" y="641769"/>
                <a:ext cx="164390" cy="288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16201"/>
                    </a:moveTo>
                    <a:cubicBezTo>
                      <a:pt x="6262" y="-5262"/>
                      <a:pt x="13462" y="-5399"/>
                      <a:pt x="21600" y="1579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1188287" y="912800"/>
                <a:ext cx="115217" cy="133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3" extrusionOk="0">
                    <a:moveTo>
                      <a:pt x="0" y="887"/>
                    </a:moveTo>
                    <a:cubicBezTo>
                      <a:pt x="3769" y="21600"/>
                      <a:pt x="10969" y="21304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1300780" y="747008"/>
                <a:ext cx="223146" cy="175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89" extrusionOk="0">
                    <a:moveTo>
                      <a:pt x="0" y="17589"/>
                    </a:moveTo>
                    <a:cubicBezTo>
                      <a:pt x="6653" y="728"/>
                      <a:pt x="13853" y="-4011"/>
                      <a:pt x="21600" y="337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1521233" y="777445"/>
                <a:ext cx="522764" cy="12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0"/>
                    </a:moveTo>
                    <a:cubicBezTo>
                      <a:pt x="7807" y="21438"/>
                      <a:pt x="15007" y="21600"/>
                      <a:pt x="21600" y="487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2038178" y="746196"/>
                <a:ext cx="287480" cy="43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12" extrusionOk="0">
                    <a:moveTo>
                      <a:pt x="0" y="14529"/>
                    </a:moveTo>
                    <a:cubicBezTo>
                      <a:pt x="4978" y="-5388"/>
                      <a:pt x="12178" y="-4827"/>
                      <a:pt x="21600" y="1621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296" name="Group 296"/>
          <p:cNvGrpSpPr/>
          <p:nvPr/>
        </p:nvGrpSpPr>
        <p:grpSpPr>
          <a:xfrm>
            <a:off x="1135756" y="3320530"/>
            <a:ext cx="5398631" cy="935458"/>
            <a:chOff x="0" y="-115479"/>
            <a:chExt cx="5398630" cy="935456"/>
          </a:xfrm>
        </p:grpSpPr>
        <p:sp>
          <p:nvSpPr>
            <p:cNvPr id="293" name="Shape 293"/>
            <p:cNvSpPr/>
            <p:nvPr/>
          </p:nvSpPr>
          <p:spPr>
            <a:xfrm>
              <a:off x="0" y="0"/>
              <a:ext cx="3437819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Random template:</a:t>
              </a:r>
            </a:p>
          </p:txBody>
        </p:sp>
        <p:sp>
          <p:nvSpPr>
            <p:cNvPr id="294" name="Shape 294"/>
            <p:cNvSpPr/>
            <p:nvPr/>
          </p:nvSpPr>
          <p:spPr>
            <a:xfrm>
              <a:off x="3713646" y="57454"/>
              <a:ext cx="1649203" cy="554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775"/>
                  </a:moveTo>
                  <a:lnTo>
                    <a:pt x="898" y="7167"/>
                  </a:lnTo>
                  <a:lnTo>
                    <a:pt x="2103" y="20302"/>
                  </a:lnTo>
                  <a:lnTo>
                    <a:pt x="2882" y="13606"/>
                  </a:lnTo>
                  <a:lnTo>
                    <a:pt x="4138" y="8839"/>
                  </a:lnTo>
                  <a:lnTo>
                    <a:pt x="6344" y="21600"/>
                  </a:lnTo>
                  <a:lnTo>
                    <a:pt x="7681" y="3813"/>
                  </a:lnTo>
                  <a:lnTo>
                    <a:pt x="9525" y="0"/>
                  </a:lnTo>
                  <a:lnTo>
                    <a:pt x="10809" y="3722"/>
                  </a:lnTo>
                  <a:lnTo>
                    <a:pt x="11997" y="11886"/>
                  </a:lnTo>
                  <a:lnTo>
                    <a:pt x="14802" y="3385"/>
                  </a:lnTo>
                  <a:lnTo>
                    <a:pt x="16534" y="11123"/>
                  </a:lnTo>
                  <a:lnTo>
                    <a:pt x="18664" y="11662"/>
                  </a:lnTo>
                  <a:lnTo>
                    <a:pt x="19893" y="8423"/>
                  </a:lnTo>
                  <a:lnTo>
                    <a:pt x="21600" y="14516"/>
                  </a:ln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3655425" y="-115480"/>
              <a:ext cx="1743206" cy="935457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06" name="Group 306"/>
          <p:cNvGrpSpPr/>
          <p:nvPr/>
        </p:nvGrpSpPr>
        <p:grpSpPr>
          <a:xfrm>
            <a:off x="9838161" y="6709804"/>
            <a:ext cx="2311028" cy="504304"/>
            <a:chOff x="0" y="0"/>
            <a:chExt cx="2311027" cy="504302"/>
          </a:xfrm>
        </p:grpSpPr>
        <p:sp>
          <p:nvSpPr>
            <p:cNvPr id="344" name="Shape 344"/>
            <p:cNvSpPr/>
            <p:nvPr/>
          </p:nvSpPr>
          <p:spPr>
            <a:xfrm>
              <a:off x="0" y="65356"/>
              <a:ext cx="389322" cy="18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9" extrusionOk="0">
                  <a:moveTo>
                    <a:pt x="0" y="19640"/>
                  </a:moveTo>
                  <a:cubicBezTo>
                    <a:pt x="13106" y="21600"/>
                    <a:pt x="20306" y="15053"/>
                    <a:pt x="21600" y="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389830" y="10542"/>
              <a:ext cx="341400" cy="403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0" extrusionOk="0">
                  <a:moveTo>
                    <a:pt x="0" y="2197"/>
                  </a:moveTo>
                  <a:cubicBezTo>
                    <a:pt x="8561" y="21600"/>
                    <a:pt x="15761" y="20868"/>
                    <a:pt x="21600" y="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729482" y="0"/>
              <a:ext cx="123475" cy="356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847715" y="354228"/>
              <a:ext cx="171821" cy="2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1017213" y="242813"/>
              <a:ext cx="163356" cy="143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1" extrusionOk="0">
                  <a:moveTo>
                    <a:pt x="0" y="16201"/>
                  </a:moveTo>
                  <a:cubicBezTo>
                    <a:pt x="9073" y="-5227"/>
                    <a:pt x="16273" y="-5399"/>
                    <a:pt x="21600" y="15686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1180812" y="372094"/>
              <a:ext cx="114492" cy="132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3" extrusionOk="0">
                  <a:moveTo>
                    <a:pt x="0" y="887"/>
                  </a:moveTo>
                  <a:cubicBezTo>
                    <a:pt x="3769" y="21600"/>
                    <a:pt x="10969" y="21304"/>
                    <a:pt x="21600" y="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1292597" y="207345"/>
              <a:ext cx="221742" cy="174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589" extrusionOk="0">
                  <a:moveTo>
                    <a:pt x="0" y="17589"/>
                  </a:moveTo>
                  <a:cubicBezTo>
                    <a:pt x="6653" y="728"/>
                    <a:pt x="13853" y="-4011"/>
                    <a:pt x="21600" y="3372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1511663" y="237591"/>
              <a:ext cx="519475" cy="12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1" extrusionOk="0">
                  <a:moveTo>
                    <a:pt x="0" y="0"/>
                  </a:moveTo>
                  <a:cubicBezTo>
                    <a:pt x="7807" y="21438"/>
                    <a:pt x="15007" y="21600"/>
                    <a:pt x="21600" y="487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2025356" y="206539"/>
              <a:ext cx="285672" cy="43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12" extrusionOk="0">
                  <a:moveTo>
                    <a:pt x="0" y="14529"/>
                  </a:moveTo>
                  <a:cubicBezTo>
                    <a:pt x="4978" y="-5388"/>
                    <a:pt x="12178" y="-4827"/>
                    <a:pt x="21600" y="16212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  <p:sp>
        <p:nvSpPr>
          <p:cNvPr id="353" name="Shape 353"/>
          <p:cNvSpPr/>
          <p:nvPr/>
        </p:nvSpPr>
        <p:spPr>
          <a:xfrm>
            <a:off x="7334862" y="4662780"/>
            <a:ext cx="2202803" cy="409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8" extrusionOk="0">
                <a:moveTo>
                  <a:pt x="21600" y="13652"/>
                </a:moveTo>
                <a:cubicBezTo>
                  <a:pt x="14059" y="-5372"/>
                  <a:pt x="6859" y="-4513"/>
                  <a:pt x="0" y="16228"/>
                </a:cubicBezTo>
              </a:path>
            </a:pathLst>
          </a:custGeom>
          <a:ln w="635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314" name="Group 314"/>
          <p:cNvGrpSpPr/>
          <p:nvPr/>
        </p:nvGrpSpPr>
        <p:grpSpPr>
          <a:xfrm>
            <a:off x="1392249" y="5989265"/>
            <a:ext cx="4865946" cy="1919981"/>
            <a:chOff x="0" y="0"/>
            <a:chExt cx="4865944" cy="1919980"/>
          </a:xfrm>
        </p:grpSpPr>
        <p:sp>
          <p:nvSpPr>
            <p:cNvPr id="308" name="Shape 308"/>
            <p:cNvSpPr/>
            <p:nvPr/>
          </p:nvSpPr>
          <p:spPr>
            <a:xfrm flipV="1">
              <a:off x="-1" y="49288"/>
              <a:ext cx="2" cy="1870693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 flipV="1">
              <a:off x="1158179" y="0"/>
              <a:ext cx="1" cy="1870692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 flipV="1">
              <a:off x="1729652" y="37344"/>
              <a:ext cx="1" cy="1870692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 flipV="1">
              <a:off x="2316358" y="49288"/>
              <a:ext cx="1" cy="1870693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 flipV="1">
              <a:off x="3243410" y="49288"/>
              <a:ext cx="1" cy="1870693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 flipV="1">
              <a:off x="4865944" y="49288"/>
              <a:ext cx="1" cy="1870693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315" name="Shape 315"/>
          <p:cNvSpPr/>
          <p:nvPr/>
        </p:nvSpPr>
        <p:spPr>
          <a:xfrm>
            <a:off x="553446" y="2088425"/>
            <a:ext cx="11897908" cy="748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/>
          </a:bodyPr>
          <a:lstStyle/>
          <a:p>
            <a:pPr marL="431165" indent="-431165" algn="l" defTabSz="566674">
              <a:spcBef>
                <a:spcPts val="4000"/>
              </a:spcBef>
              <a:buSzPct val="75000"/>
              <a:buChar char="•"/>
              <a:defRPr sz="3492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Intuition</a:t>
            </a:r>
            <a:r>
              <a:t>: heartbeat repeats with certain shape (template)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1" animBg="1" advAuto="0"/>
      <p:bldP spid="316" grpId="4" animBg="1" advAuto="0"/>
      <p:bldP spid="259" grpId="5" animBg="1" advAuto="0"/>
      <p:bldP spid="292" grpId="2" animBg="1" advAuto="0"/>
      <p:bldP spid="306" grpId="6" animBg="1" advAuto="0"/>
      <p:bldP spid="353" grpId="7" animBg="1" advAuto="0"/>
      <p:bldP spid="314" grpId="3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Step 2: Heartbeat segmentation </a:t>
            </a:r>
          </a:p>
        </p:txBody>
      </p:sp>
      <p:sp>
        <p:nvSpPr>
          <p:cNvPr id="356" name="Shape 356"/>
          <p:cNvSpPr/>
          <p:nvPr/>
        </p:nvSpPr>
        <p:spPr>
          <a:xfrm>
            <a:off x="3834259" y="4301194"/>
            <a:ext cx="1" cy="74184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6" name="Shape 416"/>
          <p:cNvSpPr/>
          <p:nvPr/>
        </p:nvSpPr>
        <p:spPr>
          <a:xfrm>
            <a:off x="7360706" y="8071929"/>
            <a:ext cx="2235285" cy="414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36" extrusionOk="0">
                <a:moveTo>
                  <a:pt x="0" y="2905"/>
                </a:moveTo>
                <a:cubicBezTo>
                  <a:pt x="7557" y="21600"/>
                  <a:pt x="14757" y="20632"/>
                  <a:pt x="21600" y="0"/>
                </a:cubicBezTo>
              </a:path>
            </a:pathLst>
          </a:custGeom>
          <a:ln w="635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360" name="Group 360"/>
          <p:cNvGrpSpPr/>
          <p:nvPr/>
        </p:nvGrpSpPr>
        <p:grpSpPr>
          <a:xfrm>
            <a:off x="9375436" y="5276885"/>
            <a:ext cx="3236478" cy="2602735"/>
            <a:chOff x="0" y="0"/>
            <a:chExt cx="3236477" cy="2602734"/>
          </a:xfrm>
        </p:grpSpPr>
        <p:sp>
          <p:nvSpPr>
            <p:cNvPr id="358" name="Shape 358"/>
            <p:cNvSpPr/>
            <p:nvPr/>
          </p:nvSpPr>
          <p:spPr>
            <a:xfrm>
              <a:off x="0" y="0"/>
              <a:ext cx="3236478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Template Update</a:t>
              </a:r>
            </a:p>
          </p:txBody>
        </p:sp>
        <p:sp>
          <p:nvSpPr>
            <p:cNvPr id="359" name="Shape 359"/>
            <p:cNvSpPr/>
            <p:nvPr/>
          </p:nvSpPr>
          <p:spPr>
            <a:xfrm>
              <a:off x="0" y="741157"/>
              <a:ext cx="3236478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393" name="Group 393"/>
          <p:cNvGrpSpPr/>
          <p:nvPr/>
        </p:nvGrpSpPr>
        <p:grpSpPr>
          <a:xfrm>
            <a:off x="526026" y="5290010"/>
            <a:ext cx="6977375" cy="2602735"/>
            <a:chOff x="0" y="0"/>
            <a:chExt cx="6977374" cy="2602734"/>
          </a:xfrm>
        </p:grpSpPr>
        <p:sp>
          <p:nvSpPr>
            <p:cNvPr id="361" name="Shape 361"/>
            <p:cNvSpPr/>
            <p:nvPr/>
          </p:nvSpPr>
          <p:spPr>
            <a:xfrm>
              <a:off x="0" y="0"/>
              <a:ext cx="6977375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Segmentation Update</a:t>
              </a:r>
            </a:p>
          </p:txBody>
        </p:sp>
        <p:sp>
          <p:nvSpPr>
            <p:cNvPr id="362" name="Shape 362"/>
            <p:cNvSpPr/>
            <p:nvPr/>
          </p:nvSpPr>
          <p:spPr>
            <a:xfrm>
              <a:off x="0" y="741157"/>
              <a:ext cx="6977375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372" name="Group 372"/>
            <p:cNvGrpSpPr/>
            <p:nvPr/>
          </p:nvGrpSpPr>
          <p:grpSpPr>
            <a:xfrm>
              <a:off x="33173" y="916194"/>
              <a:ext cx="2325659" cy="1587253"/>
              <a:chOff x="0" y="0"/>
              <a:chExt cx="2325657" cy="1587251"/>
            </a:xfrm>
          </p:grpSpPr>
          <p:sp>
            <p:nvSpPr>
              <p:cNvPr id="417" name="Shape 417"/>
              <p:cNvSpPr/>
              <p:nvPr/>
            </p:nvSpPr>
            <p:spPr>
              <a:xfrm>
                <a:off x="0" y="604120"/>
                <a:ext cx="391787" cy="186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79" extrusionOk="0">
                    <a:moveTo>
                      <a:pt x="0" y="19640"/>
                    </a:moveTo>
                    <a:cubicBezTo>
                      <a:pt x="13106" y="21600"/>
                      <a:pt x="20306" y="15053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18" name="Shape 418"/>
              <p:cNvSpPr/>
              <p:nvPr/>
            </p:nvSpPr>
            <p:spPr>
              <a:xfrm>
                <a:off x="392299" y="0"/>
                <a:ext cx="343560" cy="603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9" extrusionOk="0">
                    <a:moveTo>
                      <a:pt x="0" y="16209"/>
                    </a:moveTo>
                    <a:cubicBezTo>
                      <a:pt x="8561" y="-4899"/>
                      <a:pt x="15761" y="-5391"/>
                      <a:pt x="21600" y="14733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19" name="Shape 419"/>
              <p:cNvSpPr/>
              <p:nvPr/>
            </p:nvSpPr>
            <p:spPr>
              <a:xfrm>
                <a:off x="734101" y="538349"/>
                <a:ext cx="192469" cy="1048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821" extrusionOk="0">
                    <a:moveTo>
                      <a:pt x="0" y="0"/>
                    </a:moveTo>
                    <a:cubicBezTo>
                      <a:pt x="9231" y="15730"/>
                      <a:pt x="16431" y="21600"/>
                      <a:pt x="21600" y="1761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20" name="Shape 420"/>
              <p:cNvSpPr/>
              <p:nvPr/>
            </p:nvSpPr>
            <p:spPr>
              <a:xfrm>
                <a:off x="925522" y="923977"/>
                <a:ext cx="99526" cy="601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21" name="Shape 421"/>
              <p:cNvSpPr/>
              <p:nvPr/>
            </p:nvSpPr>
            <p:spPr>
              <a:xfrm>
                <a:off x="1023653" y="641769"/>
                <a:ext cx="164390" cy="288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16201"/>
                    </a:moveTo>
                    <a:cubicBezTo>
                      <a:pt x="6262" y="-5262"/>
                      <a:pt x="13462" y="-5399"/>
                      <a:pt x="21600" y="1579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22" name="Shape 422"/>
              <p:cNvSpPr/>
              <p:nvPr/>
            </p:nvSpPr>
            <p:spPr>
              <a:xfrm>
                <a:off x="1188287" y="912800"/>
                <a:ext cx="115217" cy="133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3" extrusionOk="0">
                    <a:moveTo>
                      <a:pt x="0" y="887"/>
                    </a:moveTo>
                    <a:cubicBezTo>
                      <a:pt x="3769" y="21600"/>
                      <a:pt x="10969" y="21304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23" name="Shape 423"/>
              <p:cNvSpPr/>
              <p:nvPr/>
            </p:nvSpPr>
            <p:spPr>
              <a:xfrm>
                <a:off x="1300780" y="747008"/>
                <a:ext cx="223146" cy="175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89" extrusionOk="0">
                    <a:moveTo>
                      <a:pt x="0" y="17589"/>
                    </a:moveTo>
                    <a:cubicBezTo>
                      <a:pt x="6653" y="728"/>
                      <a:pt x="13853" y="-4011"/>
                      <a:pt x="21600" y="337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24" name="Shape 424"/>
              <p:cNvSpPr/>
              <p:nvPr/>
            </p:nvSpPr>
            <p:spPr>
              <a:xfrm>
                <a:off x="1521233" y="777445"/>
                <a:ext cx="522764" cy="12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0"/>
                    </a:moveTo>
                    <a:cubicBezTo>
                      <a:pt x="7807" y="21438"/>
                      <a:pt x="15007" y="21600"/>
                      <a:pt x="21600" y="487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25" name="Shape 425"/>
              <p:cNvSpPr/>
              <p:nvPr/>
            </p:nvSpPr>
            <p:spPr>
              <a:xfrm>
                <a:off x="2038178" y="746196"/>
                <a:ext cx="287480" cy="43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12" extrusionOk="0">
                    <a:moveTo>
                      <a:pt x="0" y="14529"/>
                    </a:moveTo>
                    <a:cubicBezTo>
                      <a:pt x="4978" y="-5388"/>
                      <a:pt x="12178" y="-4827"/>
                      <a:pt x="21600" y="1621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382" name="Group 382"/>
            <p:cNvGrpSpPr/>
            <p:nvPr/>
          </p:nvGrpSpPr>
          <p:grpSpPr>
            <a:xfrm>
              <a:off x="2325858" y="916194"/>
              <a:ext cx="2325658" cy="1587253"/>
              <a:chOff x="0" y="0"/>
              <a:chExt cx="2325657" cy="1587251"/>
            </a:xfrm>
          </p:grpSpPr>
          <p:sp>
            <p:nvSpPr>
              <p:cNvPr id="426" name="Shape 426"/>
              <p:cNvSpPr/>
              <p:nvPr/>
            </p:nvSpPr>
            <p:spPr>
              <a:xfrm>
                <a:off x="0" y="604120"/>
                <a:ext cx="391787" cy="186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79" extrusionOk="0">
                    <a:moveTo>
                      <a:pt x="0" y="19640"/>
                    </a:moveTo>
                    <a:cubicBezTo>
                      <a:pt x="13106" y="21600"/>
                      <a:pt x="20306" y="15053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27" name="Shape 427"/>
              <p:cNvSpPr/>
              <p:nvPr/>
            </p:nvSpPr>
            <p:spPr>
              <a:xfrm>
                <a:off x="392299" y="0"/>
                <a:ext cx="343560" cy="603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9" extrusionOk="0">
                    <a:moveTo>
                      <a:pt x="0" y="16209"/>
                    </a:moveTo>
                    <a:cubicBezTo>
                      <a:pt x="8561" y="-4899"/>
                      <a:pt x="15761" y="-5391"/>
                      <a:pt x="21600" y="14733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28" name="Shape 428"/>
              <p:cNvSpPr/>
              <p:nvPr/>
            </p:nvSpPr>
            <p:spPr>
              <a:xfrm>
                <a:off x="734101" y="538349"/>
                <a:ext cx="192469" cy="1048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821" extrusionOk="0">
                    <a:moveTo>
                      <a:pt x="0" y="0"/>
                    </a:moveTo>
                    <a:cubicBezTo>
                      <a:pt x="9231" y="15730"/>
                      <a:pt x="16431" y="21600"/>
                      <a:pt x="21600" y="1761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29" name="Shape 429"/>
              <p:cNvSpPr/>
              <p:nvPr/>
            </p:nvSpPr>
            <p:spPr>
              <a:xfrm>
                <a:off x="925522" y="923977"/>
                <a:ext cx="99526" cy="601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30" name="Shape 430"/>
              <p:cNvSpPr/>
              <p:nvPr/>
            </p:nvSpPr>
            <p:spPr>
              <a:xfrm>
                <a:off x="1023653" y="641769"/>
                <a:ext cx="164390" cy="288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16201"/>
                    </a:moveTo>
                    <a:cubicBezTo>
                      <a:pt x="6262" y="-5262"/>
                      <a:pt x="13462" y="-5399"/>
                      <a:pt x="21600" y="1579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31" name="Shape 431"/>
              <p:cNvSpPr/>
              <p:nvPr/>
            </p:nvSpPr>
            <p:spPr>
              <a:xfrm>
                <a:off x="1188287" y="912800"/>
                <a:ext cx="115217" cy="133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3" extrusionOk="0">
                    <a:moveTo>
                      <a:pt x="0" y="887"/>
                    </a:moveTo>
                    <a:cubicBezTo>
                      <a:pt x="3769" y="21600"/>
                      <a:pt x="10969" y="21304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32" name="Shape 432"/>
              <p:cNvSpPr/>
              <p:nvPr/>
            </p:nvSpPr>
            <p:spPr>
              <a:xfrm>
                <a:off x="1300780" y="747008"/>
                <a:ext cx="223146" cy="175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89" extrusionOk="0">
                    <a:moveTo>
                      <a:pt x="0" y="17589"/>
                    </a:moveTo>
                    <a:cubicBezTo>
                      <a:pt x="6653" y="728"/>
                      <a:pt x="13853" y="-4011"/>
                      <a:pt x="21600" y="337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33" name="Shape 433"/>
              <p:cNvSpPr/>
              <p:nvPr/>
            </p:nvSpPr>
            <p:spPr>
              <a:xfrm>
                <a:off x="1521233" y="777445"/>
                <a:ext cx="522764" cy="12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0"/>
                    </a:moveTo>
                    <a:cubicBezTo>
                      <a:pt x="7807" y="21438"/>
                      <a:pt x="15007" y="21600"/>
                      <a:pt x="21600" y="487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34" name="Shape 434"/>
              <p:cNvSpPr/>
              <p:nvPr/>
            </p:nvSpPr>
            <p:spPr>
              <a:xfrm>
                <a:off x="2038178" y="746196"/>
                <a:ext cx="287480" cy="43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12" extrusionOk="0">
                    <a:moveTo>
                      <a:pt x="0" y="14529"/>
                    </a:moveTo>
                    <a:cubicBezTo>
                      <a:pt x="4978" y="-5388"/>
                      <a:pt x="12178" y="-4827"/>
                      <a:pt x="21600" y="1621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392" name="Group 392"/>
            <p:cNvGrpSpPr/>
            <p:nvPr/>
          </p:nvGrpSpPr>
          <p:grpSpPr>
            <a:xfrm>
              <a:off x="4615200" y="916194"/>
              <a:ext cx="2325659" cy="1587253"/>
              <a:chOff x="0" y="0"/>
              <a:chExt cx="2325657" cy="1587251"/>
            </a:xfrm>
          </p:grpSpPr>
          <p:sp>
            <p:nvSpPr>
              <p:cNvPr id="435" name="Shape 435"/>
              <p:cNvSpPr/>
              <p:nvPr/>
            </p:nvSpPr>
            <p:spPr>
              <a:xfrm>
                <a:off x="0" y="604120"/>
                <a:ext cx="391787" cy="186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79" extrusionOk="0">
                    <a:moveTo>
                      <a:pt x="0" y="19640"/>
                    </a:moveTo>
                    <a:cubicBezTo>
                      <a:pt x="13106" y="21600"/>
                      <a:pt x="20306" y="15053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36" name="Shape 436"/>
              <p:cNvSpPr/>
              <p:nvPr/>
            </p:nvSpPr>
            <p:spPr>
              <a:xfrm>
                <a:off x="392299" y="0"/>
                <a:ext cx="343560" cy="603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9" extrusionOk="0">
                    <a:moveTo>
                      <a:pt x="0" y="16209"/>
                    </a:moveTo>
                    <a:cubicBezTo>
                      <a:pt x="8561" y="-4899"/>
                      <a:pt x="15761" y="-5391"/>
                      <a:pt x="21600" y="14733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37" name="Shape 437"/>
              <p:cNvSpPr/>
              <p:nvPr/>
            </p:nvSpPr>
            <p:spPr>
              <a:xfrm>
                <a:off x="734101" y="538349"/>
                <a:ext cx="192469" cy="1048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821" extrusionOk="0">
                    <a:moveTo>
                      <a:pt x="0" y="0"/>
                    </a:moveTo>
                    <a:cubicBezTo>
                      <a:pt x="9231" y="15730"/>
                      <a:pt x="16431" y="21600"/>
                      <a:pt x="21600" y="1761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38" name="Shape 438"/>
              <p:cNvSpPr/>
              <p:nvPr/>
            </p:nvSpPr>
            <p:spPr>
              <a:xfrm>
                <a:off x="925522" y="923977"/>
                <a:ext cx="99526" cy="601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1023653" y="641769"/>
                <a:ext cx="164390" cy="288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16201"/>
                    </a:moveTo>
                    <a:cubicBezTo>
                      <a:pt x="6262" y="-5262"/>
                      <a:pt x="13462" y="-5399"/>
                      <a:pt x="21600" y="1579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40" name="Shape 440"/>
              <p:cNvSpPr/>
              <p:nvPr/>
            </p:nvSpPr>
            <p:spPr>
              <a:xfrm>
                <a:off x="1188287" y="912800"/>
                <a:ext cx="115217" cy="133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3" extrusionOk="0">
                    <a:moveTo>
                      <a:pt x="0" y="887"/>
                    </a:moveTo>
                    <a:cubicBezTo>
                      <a:pt x="3769" y="21600"/>
                      <a:pt x="10969" y="21304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1300780" y="747008"/>
                <a:ext cx="223146" cy="175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89" extrusionOk="0">
                    <a:moveTo>
                      <a:pt x="0" y="17589"/>
                    </a:moveTo>
                    <a:cubicBezTo>
                      <a:pt x="6653" y="728"/>
                      <a:pt x="13853" y="-4011"/>
                      <a:pt x="21600" y="337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42" name="Shape 442"/>
              <p:cNvSpPr/>
              <p:nvPr/>
            </p:nvSpPr>
            <p:spPr>
              <a:xfrm>
                <a:off x="1521233" y="777445"/>
                <a:ext cx="522764" cy="12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0"/>
                    </a:moveTo>
                    <a:cubicBezTo>
                      <a:pt x="7807" y="21438"/>
                      <a:pt x="15007" y="21600"/>
                      <a:pt x="21600" y="487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43" name="Shape 443"/>
              <p:cNvSpPr/>
              <p:nvPr/>
            </p:nvSpPr>
            <p:spPr>
              <a:xfrm>
                <a:off x="2038178" y="746196"/>
                <a:ext cx="287480" cy="43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12" extrusionOk="0">
                    <a:moveTo>
                      <a:pt x="0" y="14529"/>
                    </a:moveTo>
                    <a:cubicBezTo>
                      <a:pt x="4978" y="-5388"/>
                      <a:pt x="12178" y="-4827"/>
                      <a:pt x="21600" y="1621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403" name="Group 403"/>
          <p:cNvGrpSpPr/>
          <p:nvPr/>
        </p:nvGrpSpPr>
        <p:grpSpPr>
          <a:xfrm>
            <a:off x="9838161" y="6709804"/>
            <a:ext cx="2311028" cy="504304"/>
            <a:chOff x="0" y="0"/>
            <a:chExt cx="2311027" cy="504302"/>
          </a:xfrm>
        </p:grpSpPr>
        <p:sp>
          <p:nvSpPr>
            <p:cNvPr id="444" name="Shape 444"/>
            <p:cNvSpPr/>
            <p:nvPr/>
          </p:nvSpPr>
          <p:spPr>
            <a:xfrm>
              <a:off x="0" y="65356"/>
              <a:ext cx="389322" cy="18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9" extrusionOk="0">
                  <a:moveTo>
                    <a:pt x="0" y="19640"/>
                  </a:moveTo>
                  <a:cubicBezTo>
                    <a:pt x="13106" y="21600"/>
                    <a:pt x="20306" y="15053"/>
                    <a:pt x="21600" y="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445" name="Shape 445"/>
            <p:cNvSpPr/>
            <p:nvPr/>
          </p:nvSpPr>
          <p:spPr>
            <a:xfrm>
              <a:off x="389830" y="10542"/>
              <a:ext cx="341400" cy="403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0" extrusionOk="0">
                  <a:moveTo>
                    <a:pt x="0" y="2197"/>
                  </a:moveTo>
                  <a:cubicBezTo>
                    <a:pt x="8561" y="21600"/>
                    <a:pt x="15761" y="20868"/>
                    <a:pt x="21600" y="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446" name="Shape 446"/>
            <p:cNvSpPr/>
            <p:nvPr/>
          </p:nvSpPr>
          <p:spPr>
            <a:xfrm>
              <a:off x="729482" y="0"/>
              <a:ext cx="123475" cy="356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447" name="Shape 447"/>
            <p:cNvSpPr/>
            <p:nvPr/>
          </p:nvSpPr>
          <p:spPr>
            <a:xfrm>
              <a:off x="847715" y="354228"/>
              <a:ext cx="171821" cy="2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448" name="Shape 448"/>
            <p:cNvSpPr/>
            <p:nvPr/>
          </p:nvSpPr>
          <p:spPr>
            <a:xfrm>
              <a:off x="1017213" y="242813"/>
              <a:ext cx="163356" cy="143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1" extrusionOk="0">
                  <a:moveTo>
                    <a:pt x="0" y="16201"/>
                  </a:moveTo>
                  <a:cubicBezTo>
                    <a:pt x="9073" y="-5227"/>
                    <a:pt x="16273" y="-5399"/>
                    <a:pt x="21600" y="15686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449" name="Shape 449"/>
            <p:cNvSpPr/>
            <p:nvPr/>
          </p:nvSpPr>
          <p:spPr>
            <a:xfrm>
              <a:off x="1180812" y="372094"/>
              <a:ext cx="114492" cy="132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3" extrusionOk="0">
                  <a:moveTo>
                    <a:pt x="0" y="887"/>
                  </a:moveTo>
                  <a:cubicBezTo>
                    <a:pt x="3769" y="21600"/>
                    <a:pt x="10969" y="21304"/>
                    <a:pt x="21600" y="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450" name="Shape 450"/>
            <p:cNvSpPr/>
            <p:nvPr/>
          </p:nvSpPr>
          <p:spPr>
            <a:xfrm>
              <a:off x="1292597" y="207345"/>
              <a:ext cx="221742" cy="174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589" extrusionOk="0">
                  <a:moveTo>
                    <a:pt x="0" y="17589"/>
                  </a:moveTo>
                  <a:cubicBezTo>
                    <a:pt x="6653" y="728"/>
                    <a:pt x="13853" y="-4011"/>
                    <a:pt x="21600" y="3372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451" name="Shape 451"/>
            <p:cNvSpPr/>
            <p:nvPr/>
          </p:nvSpPr>
          <p:spPr>
            <a:xfrm>
              <a:off x="1511663" y="237591"/>
              <a:ext cx="519475" cy="12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1" extrusionOk="0">
                  <a:moveTo>
                    <a:pt x="0" y="0"/>
                  </a:moveTo>
                  <a:cubicBezTo>
                    <a:pt x="7807" y="21438"/>
                    <a:pt x="15007" y="21600"/>
                    <a:pt x="21600" y="487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452" name="Shape 452"/>
            <p:cNvSpPr/>
            <p:nvPr/>
          </p:nvSpPr>
          <p:spPr>
            <a:xfrm>
              <a:off x="2025356" y="206539"/>
              <a:ext cx="285672" cy="43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12" extrusionOk="0">
                  <a:moveTo>
                    <a:pt x="0" y="14529"/>
                  </a:moveTo>
                  <a:cubicBezTo>
                    <a:pt x="4978" y="-5388"/>
                    <a:pt x="12178" y="-4827"/>
                    <a:pt x="21600" y="16212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  <p:sp>
        <p:nvSpPr>
          <p:cNvPr id="453" name="Shape 453"/>
          <p:cNvSpPr/>
          <p:nvPr/>
        </p:nvSpPr>
        <p:spPr>
          <a:xfrm>
            <a:off x="7334862" y="4662780"/>
            <a:ext cx="2202803" cy="409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8" extrusionOk="0">
                <a:moveTo>
                  <a:pt x="21600" y="13652"/>
                </a:moveTo>
                <a:cubicBezTo>
                  <a:pt x="14059" y="-5372"/>
                  <a:pt x="6859" y="-4513"/>
                  <a:pt x="0" y="16228"/>
                </a:cubicBezTo>
              </a:path>
            </a:pathLst>
          </a:custGeom>
          <a:ln w="635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408" name="Group 408"/>
          <p:cNvGrpSpPr/>
          <p:nvPr/>
        </p:nvGrpSpPr>
        <p:grpSpPr>
          <a:xfrm>
            <a:off x="1135756" y="3320530"/>
            <a:ext cx="5398631" cy="935458"/>
            <a:chOff x="0" y="-115479"/>
            <a:chExt cx="5398630" cy="935456"/>
          </a:xfrm>
        </p:grpSpPr>
        <p:sp>
          <p:nvSpPr>
            <p:cNvPr id="405" name="Shape 405"/>
            <p:cNvSpPr/>
            <p:nvPr/>
          </p:nvSpPr>
          <p:spPr>
            <a:xfrm>
              <a:off x="0" y="0"/>
              <a:ext cx="3437819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Random template:</a:t>
              </a:r>
            </a:p>
          </p:txBody>
        </p:sp>
        <p:sp>
          <p:nvSpPr>
            <p:cNvPr id="406" name="Shape 406"/>
            <p:cNvSpPr/>
            <p:nvPr/>
          </p:nvSpPr>
          <p:spPr>
            <a:xfrm>
              <a:off x="3713646" y="57454"/>
              <a:ext cx="1649203" cy="554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775"/>
                  </a:moveTo>
                  <a:lnTo>
                    <a:pt x="898" y="7167"/>
                  </a:lnTo>
                  <a:lnTo>
                    <a:pt x="2103" y="20302"/>
                  </a:lnTo>
                  <a:lnTo>
                    <a:pt x="2882" y="13606"/>
                  </a:lnTo>
                  <a:lnTo>
                    <a:pt x="4138" y="8839"/>
                  </a:lnTo>
                  <a:lnTo>
                    <a:pt x="6344" y="21600"/>
                  </a:lnTo>
                  <a:lnTo>
                    <a:pt x="7681" y="3813"/>
                  </a:lnTo>
                  <a:lnTo>
                    <a:pt x="9525" y="0"/>
                  </a:lnTo>
                  <a:lnTo>
                    <a:pt x="10809" y="3722"/>
                  </a:lnTo>
                  <a:lnTo>
                    <a:pt x="11997" y="11886"/>
                  </a:lnTo>
                  <a:lnTo>
                    <a:pt x="14802" y="3385"/>
                  </a:lnTo>
                  <a:lnTo>
                    <a:pt x="16534" y="11123"/>
                  </a:lnTo>
                  <a:lnTo>
                    <a:pt x="18664" y="11662"/>
                  </a:lnTo>
                  <a:lnTo>
                    <a:pt x="19893" y="8423"/>
                  </a:lnTo>
                  <a:lnTo>
                    <a:pt x="21600" y="14516"/>
                  </a:ln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3655425" y="-115480"/>
              <a:ext cx="1743206" cy="935457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09" name="Shape 409"/>
          <p:cNvSpPr/>
          <p:nvPr/>
        </p:nvSpPr>
        <p:spPr>
          <a:xfrm flipV="1">
            <a:off x="965554" y="6038554"/>
            <a:ext cx="1" cy="1870692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0" name="Shape 410"/>
          <p:cNvSpPr/>
          <p:nvPr/>
        </p:nvSpPr>
        <p:spPr>
          <a:xfrm flipV="1">
            <a:off x="2123733" y="5989265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1" name="Shape 411"/>
          <p:cNvSpPr/>
          <p:nvPr/>
        </p:nvSpPr>
        <p:spPr>
          <a:xfrm flipV="1">
            <a:off x="3025407" y="6026609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2" name="Shape 412"/>
          <p:cNvSpPr/>
          <p:nvPr/>
        </p:nvSpPr>
        <p:spPr>
          <a:xfrm flipV="1">
            <a:off x="4043912" y="6038554"/>
            <a:ext cx="1" cy="1870692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3" name="Shape 413"/>
          <p:cNvSpPr/>
          <p:nvPr/>
        </p:nvSpPr>
        <p:spPr>
          <a:xfrm flipV="1">
            <a:off x="5278033" y="5989265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4" name="Shape 414"/>
          <p:cNvSpPr/>
          <p:nvPr/>
        </p:nvSpPr>
        <p:spPr>
          <a:xfrm flipV="1">
            <a:off x="6288699" y="6051254"/>
            <a:ext cx="1" cy="1870692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5" name="Shape 415"/>
          <p:cNvSpPr/>
          <p:nvPr/>
        </p:nvSpPr>
        <p:spPr>
          <a:xfrm>
            <a:off x="553446" y="2088425"/>
            <a:ext cx="11897908" cy="748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/>
          </a:bodyPr>
          <a:lstStyle/>
          <a:p>
            <a:pPr marL="431165" indent="-431165" algn="l" defTabSz="566674">
              <a:spcBef>
                <a:spcPts val="4000"/>
              </a:spcBef>
              <a:buSzPct val="75000"/>
              <a:buChar char="•"/>
              <a:defRPr sz="3492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Intuition</a:t>
            </a:r>
            <a:r>
              <a:t>: heartbeat repeats with certain shape (template)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Step 2: Heartbeat segmentation </a:t>
            </a:r>
          </a:p>
        </p:txBody>
      </p:sp>
      <p:sp>
        <p:nvSpPr>
          <p:cNvPr id="456" name="Shape 456"/>
          <p:cNvSpPr/>
          <p:nvPr/>
        </p:nvSpPr>
        <p:spPr>
          <a:xfrm>
            <a:off x="3834259" y="4301194"/>
            <a:ext cx="1" cy="74184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16" name="Shape 516"/>
          <p:cNvSpPr/>
          <p:nvPr/>
        </p:nvSpPr>
        <p:spPr>
          <a:xfrm>
            <a:off x="7360706" y="8071929"/>
            <a:ext cx="2235285" cy="414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36" extrusionOk="0">
                <a:moveTo>
                  <a:pt x="0" y="2905"/>
                </a:moveTo>
                <a:cubicBezTo>
                  <a:pt x="7557" y="21600"/>
                  <a:pt x="14757" y="20632"/>
                  <a:pt x="21600" y="0"/>
                </a:cubicBezTo>
              </a:path>
            </a:pathLst>
          </a:custGeom>
          <a:ln w="635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460" name="Group 460"/>
          <p:cNvGrpSpPr/>
          <p:nvPr/>
        </p:nvGrpSpPr>
        <p:grpSpPr>
          <a:xfrm>
            <a:off x="9375436" y="5276885"/>
            <a:ext cx="3236478" cy="2602735"/>
            <a:chOff x="0" y="0"/>
            <a:chExt cx="3236477" cy="2602734"/>
          </a:xfrm>
        </p:grpSpPr>
        <p:sp>
          <p:nvSpPr>
            <p:cNvPr id="458" name="Shape 458"/>
            <p:cNvSpPr/>
            <p:nvPr/>
          </p:nvSpPr>
          <p:spPr>
            <a:xfrm>
              <a:off x="0" y="0"/>
              <a:ext cx="3236478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Template Update</a:t>
              </a:r>
            </a:p>
          </p:txBody>
        </p:sp>
        <p:sp>
          <p:nvSpPr>
            <p:cNvPr id="459" name="Shape 459"/>
            <p:cNvSpPr/>
            <p:nvPr/>
          </p:nvSpPr>
          <p:spPr>
            <a:xfrm>
              <a:off x="0" y="741157"/>
              <a:ext cx="3236478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493" name="Group 493"/>
          <p:cNvGrpSpPr/>
          <p:nvPr/>
        </p:nvGrpSpPr>
        <p:grpSpPr>
          <a:xfrm>
            <a:off x="526026" y="5290010"/>
            <a:ext cx="6977375" cy="2602735"/>
            <a:chOff x="0" y="0"/>
            <a:chExt cx="6977374" cy="2602734"/>
          </a:xfrm>
        </p:grpSpPr>
        <p:sp>
          <p:nvSpPr>
            <p:cNvPr id="461" name="Shape 461"/>
            <p:cNvSpPr/>
            <p:nvPr/>
          </p:nvSpPr>
          <p:spPr>
            <a:xfrm>
              <a:off x="0" y="0"/>
              <a:ext cx="6977375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Segmentation Update</a:t>
              </a:r>
            </a:p>
          </p:txBody>
        </p:sp>
        <p:sp>
          <p:nvSpPr>
            <p:cNvPr id="462" name="Shape 462"/>
            <p:cNvSpPr/>
            <p:nvPr/>
          </p:nvSpPr>
          <p:spPr>
            <a:xfrm>
              <a:off x="0" y="741157"/>
              <a:ext cx="6977375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472" name="Group 472"/>
            <p:cNvGrpSpPr/>
            <p:nvPr/>
          </p:nvGrpSpPr>
          <p:grpSpPr>
            <a:xfrm>
              <a:off x="33173" y="916194"/>
              <a:ext cx="2325659" cy="1587253"/>
              <a:chOff x="0" y="0"/>
              <a:chExt cx="2325657" cy="1587251"/>
            </a:xfrm>
          </p:grpSpPr>
          <p:sp>
            <p:nvSpPr>
              <p:cNvPr id="517" name="Shape 517"/>
              <p:cNvSpPr/>
              <p:nvPr/>
            </p:nvSpPr>
            <p:spPr>
              <a:xfrm>
                <a:off x="0" y="604120"/>
                <a:ext cx="391787" cy="186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79" extrusionOk="0">
                    <a:moveTo>
                      <a:pt x="0" y="19640"/>
                    </a:moveTo>
                    <a:cubicBezTo>
                      <a:pt x="13106" y="21600"/>
                      <a:pt x="20306" y="15053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18" name="Shape 518"/>
              <p:cNvSpPr/>
              <p:nvPr/>
            </p:nvSpPr>
            <p:spPr>
              <a:xfrm>
                <a:off x="392299" y="0"/>
                <a:ext cx="343560" cy="603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9" extrusionOk="0">
                    <a:moveTo>
                      <a:pt x="0" y="16209"/>
                    </a:moveTo>
                    <a:cubicBezTo>
                      <a:pt x="8561" y="-4899"/>
                      <a:pt x="15761" y="-5391"/>
                      <a:pt x="21600" y="14733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19" name="Shape 519"/>
              <p:cNvSpPr/>
              <p:nvPr/>
            </p:nvSpPr>
            <p:spPr>
              <a:xfrm>
                <a:off x="734101" y="538349"/>
                <a:ext cx="192469" cy="1048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821" extrusionOk="0">
                    <a:moveTo>
                      <a:pt x="0" y="0"/>
                    </a:moveTo>
                    <a:cubicBezTo>
                      <a:pt x="9231" y="15730"/>
                      <a:pt x="16431" y="21600"/>
                      <a:pt x="21600" y="1761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20" name="Shape 520"/>
              <p:cNvSpPr/>
              <p:nvPr/>
            </p:nvSpPr>
            <p:spPr>
              <a:xfrm>
                <a:off x="925522" y="923977"/>
                <a:ext cx="99526" cy="601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21" name="Shape 521"/>
              <p:cNvSpPr/>
              <p:nvPr/>
            </p:nvSpPr>
            <p:spPr>
              <a:xfrm>
                <a:off x="1023653" y="641769"/>
                <a:ext cx="164390" cy="288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16201"/>
                    </a:moveTo>
                    <a:cubicBezTo>
                      <a:pt x="6262" y="-5262"/>
                      <a:pt x="13462" y="-5399"/>
                      <a:pt x="21600" y="1579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22" name="Shape 522"/>
              <p:cNvSpPr/>
              <p:nvPr/>
            </p:nvSpPr>
            <p:spPr>
              <a:xfrm>
                <a:off x="1188287" y="912800"/>
                <a:ext cx="115217" cy="133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3" extrusionOk="0">
                    <a:moveTo>
                      <a:pt x="0" y="887"/>
                    </a:moveTo>
                    <a:cubicBezTo>
                      <a:pt x="3769" y="21600"/>
                      <a:pt x="10969" y="21304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23" name="Shape 523"/>
              <p:cNvSpPr/>
              <p:nvPr/>
            </p:nvSpPr>
            <p:spPr>
              <a:xfrm>
                <a:off x="1300780" y="747008"/>
                <a:ext cx="223146" cy="175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89" extrusionOk="0">
                    <a:moveTo>
                      <a:pt x="0" y="17589"/>
                    </a:moveTo>
                    <a:cubicBezTo>
                      <a:pt x="6653" y="728"/>
                      <a:pt x="13853" y="-4011"/>
                      <a:pt x="21600" y="337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24" name="Shape 524"/>
              <p:cNvSpPr/>
              <p:nvPr/>
            </p:nvSpPr>
            <p:spPr>
              <a:xfrm>
                <a:off x="1521233" y="777445"/>
                <a:ext cx="522764" cy="12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0"/>
                    </a:moveTo>
                    <a:cubicBezTo>
                      <a:pt x="7807" y="21438"/>
                      <a:pt x="15007" y="21600"/>
                      <a:pt x="21600" y="487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25" name="Shape 525"/>
              <p:cNvSpPr/>
              <p:nvPr/>
            </p:nvSpPr>
            <p:spPr>
              <a:xfrm>
                <a:off x="2038178" y="746196"/>
                <a:ext cx="287480" cy="43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12" extrusionOk="0">
                    <a:moveTo>
                      <a:pt x="0" y="14529"/>
                    </a:moveTo>
                    <a:cubicBezTo>
                      <a:pt x="4978" y="-5388"/>
                      <a:pt x="12178" y="-4827"/>
                      <a:pt x="21600" y="1621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482" name="Group 482"/>
            <p:cNvGrpSpPr/>
            <p:nvPr/>
          </p:nvGrpSpPr>
          <p:grpSpPr>
            <a:xfrm>
              <a:off x="2325858" y="916194"/>
              <a:ext cx="2325658" cy="1587253"/>
              <a:chOff x="0" y="0"/>
              <a:chExt cx="2325657" cy="1587251"/>
            </a:xfrm>
          </p:grpSpPr>
          <p:sp>
            <p:nvSpPr>
              <p:cNvPr id="526" name="Shape 526"/>
              <p:cNvSpPr/>
              <p:nvPr/>
            </p:nvSpPr>
            <p:spPr>
              <a:xfrm>
                <a:off x="0" y="604120"/>
                <a:ext cx="391787" cy="186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79" extrusionOk="0">
                    <a:moveTo>
                      <a:pt x="0" y="19640"/>
                    </a:moveTo>
                    <a:cubicBezTo>
                      <a:pt x="13106" y="21600"/>
                      <a:pt x="20306" y="15053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27" name="Shape 527"/>
              <p:cNvSpPr/>
              <p:nvPr/>
            </p:nvSpPr>
            <p:spPr>
              <a:xfrm>
                <a:off x="392299" y="0"/>
                <a:ext cx="343560" cy="603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9" extrusionOk="0">
                    <a:moveTo>
                      <a:pt x="0" y="16209"/>
                    </a:moveTo>
                    <a:cubicBezTo>
                      <a:pt x="8561" y="-4899"/>
                      <a:pt x="15761" y="-5391"/>
                      <a:pt x="21600" y="14733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734101" y="538349"/>
                <a:ext cx="192469" cy="1048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821" extrusionOk="0">
                    <a:moveTo>
                      <a:pt x="0" y="0"/>
                    </a:moveTo>
                    <a:cubicBezTo>
                      <a:pt x="9231" y="15730"/>
                      <a:pt x="16431" y="21600"/>
                      <a:pt x="21600" y="1761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29" name="Shape 529"/>
              <p:cNvSpPr/>
              <p:nvPr/>
            </p:nvSpPr>
            <p:spPr>
              <a:xfrm>
                <a:off x="925522" y="923977"/>
                <a:ext cx="99526" cy="601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30" name="Shape 530"/>
              <p:cNvSpPr/>
              <p:nvPr/>
            </p:nvSpPr>
            <p:spPr>
              <a:xfrm>
                <a:off x="1023653" y="641769"/>
                <a:ext cx="164390" cy="288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16201"/>
                    </a:moveTo>
                    <a:cubicBezTo>
                      <a:pt x="6262" y="-5262"/>
                      <a:pt x="13462" y="-5399"/>
                      <a:pt x="21600" y="1579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31" name="Shape 531"/>
              <p:cNvSpPr/>
              <p:nvPr/>
            </p:nvSpPr>
            <p:spPr>
              <a:xfrm>
                <a:off x="1188287" y="912800"/>
                <a:ext cx="115217" cy="133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3" extrusionOk="0">
                    <a:moveTo>
                      <a:pt x="0" y="887"/>
                    </a:moveTo>
                    <a:cubicBezTo>
                      <a:pt x="3769" y="21600"/>
                      <a:pt x="10969" y="21304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32" name="Shape 532"/>
              <p:cNvSpPr/>
              <p:nvPr/>
            </p:nvSpPr>
            <p:spPr>
              <a:xfrm>
                <a:off x="1300780" y="747008"/>
                <a:ext cx="223146" cy="175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89" extrusionOk="0">
                    <a:moveTo>
                      <a:pt x="0" y="17589"/>
                    </a:moveTo>
                    <a:cubicBezTo>
                      <a:pt x="6653" y="728"/>
                      <a:pt x="13853" y="-4011"/>
                      <a:pt x="21600" y="337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33" name="Shape 533"/>
              <p:cNvSpPr/>
              <p:nvPr/>
            </p:nvSpPr>
            <p:spPr>
              <a:xfrm>
                <a:off x="1521233" y="777445"/>
                <a:ext cx="522764" cy="12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0"/>
                    </a:moveTo>
                    <a:cubicBezTo>
                      <a:pt x="7807" y="21438"/>
                      <a:pt x="15007" y="21600"/>
                      <a:pt x="21600" y="487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34" name="Shape 534"/>
              <p:cNvSpPr/>
              <p:nvPr/>
            </p:nvSpPr>
            <p:spPr>
              <a:xfrm>
                <a:off x="2038178" y="746196"/>
                <a:ext cx="287480" cy="43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12" extrusionOk="0">
                    <a:moveTo>
                      <a:pt x="0" y="14529"/>
                    </a:moveTo>
                    <a:cubicBezTo>
                      <a:pt x="4978" y="-5388"/>
                      <a:pt x="12178" y="-4827"/>
                      <a:pt x="21600" y="1621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492" name="Group 492"/>
            <p:cNvGrpSpPr/>
            <p:nvPr/>
          </p:nvGrpSpPr>
          <p:grpSpPr>
            <a:xfrm>
              <a:off x="4615200" y="916194"/>
              <a:ext cx="2325659" cy="1587253"/>
              <a:chOff x="0" y="0"/>
              <a:chExt cx="2325657" cy="1587251"/>
            </a:xfrm>
          </p:grpSpPr>
          <p:sp>
            <p:nvSpPr>
              <p:cNvPr id="535" name="Shape 535"/>
              <p:cNvSpPr/>
              <p:nvPr/>
            </p:nvSpPr>
            <p:spPr>
              <a:xfrm>
                <a:off x="0" y="604120"/>
                <a:ext cx="391787" cy="186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79" extrusionOk="0">
                    <a:moveTo>
                      <a:pt x="0" y="19640"/>
                    </a:moveTo>
                    <a:cubicBezTo>
                      <a:pt x="13106" y="21600"/>
                      <a:pt x="20306" y="15053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36" name="Shape 536"/>
              <p:cNvSpPr/>
              <p:nvPr/>
            </p:nvSpPr>
            <p:spPr>
              <a:xfrm>
                <a:off x="392299" y="0"/>
                <a:ext cx="343560" cy="603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9" extrusionOk="0">
                    <a:moveTo>
                      <a:pt x="0" y="16209"/>
                    </a:moveTo>
                    <a:cubicBezTo>
                      <a:pt x="8561" y="-4899"/>
                      <a:pt x="15761" y="-5391"/>
                      <a:pt x="21600" y="14733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37" name="Shape 537"/>
              <p:cNvSpPr/>
              <p:nvPr/>
            </p:nvSpPr>
            <p:spPr>
              <a:xfrm>
                <a:off x="734101" y="538349"/>
                <a:ext cx="192469" cy="1048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821" extrusionOk="0">
                    <a:moveTo>
                      <a:pt x="0" y="0"/>
                    </a:moveTo>
                    <a:cubicBezTo>
                      <a:pt x="9231" y="15730"/>
                      <a:pt x="16431" y="21600"/>
                      <a:pt x="21600" y="1761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38" name="Shape 538"/>
              <p:cNvSpPr/>
              <p:nvPr/>
            </p:nvSpPr>
            <p:spPr>
              <a:xfrm>
                <a:off x="925522" y="923977"/>
                <a:ext cx="99526" cy="601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39" name="Shape 539"/>
              <p:cNvSpPr/>
              <p:nvPr/>
            </p:nvSpPr>
            <p:spPr>
              <a:xfrm>
                <a:off x="1023653" y="641769"/>
                <a:ext cx="164390" cy="288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16201"/>
                    </a:moveTo>
                    <a:cubicBezTo>
                      <a:pt x="6262" y="-5262"/>
                      <a:pt x="13462" y="-5399"/>
                      <a:pt x="21600" y="1579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1188287" y="912800"/>
                <a:ext cx="115217" cy="133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3" extrusionOk="0">
                    <a:moveTo>
                      <a:pt x="0" y="887"/>
                    </a:moveTo>
                    <a:cubicBezTo>
                      <a:pt x="3769" y="21600"/>
                      <a:pt x="10969" y="21304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41" name="Shape 541"/>
              <p:cNvSpPr/>
              <p:nvPr/>
            </p:nvSpPr>
            <p:spPr>
              <a:xfrm>
                <a:off x="1300780" y="747008"/>
                <a:ext cx="223146" cy="175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89" extrusionOk="0">
                    <a:moveTo>
                      <a:pt x="0" y="17589"/>
                    </a:moveTo>
                    <a:cubicBezTo>
                      <a:pt x="6653" y="728"/>
                      <a:pt x="13853" y="-4011"/>
                      <a:pt x="21600" y="337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42" name="Shape 542"/>
              <p:cNvSpPr/>
              <p:nvPr/>
            </p:nvSpPr>
            <p:spPr>
              <a:xfrm>
                <a:off x="1521233" y="777445"/>
                <a:ext cx="522764" cy="12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0"/>
                    </a:moveTo>
                    <a:cubicBezTo>
                      <a:pt x="7807" y="21438"/>
                      <a:pt x="15007" y="21600"/>
                      <a:pt x="21600" y="487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43" name="Shape 543"/>
              <p:cNvSpPr/>
              <p:nvPr/>
            </p:nvSpPr>
            <p:spPr>
              <a:xfrm>
                <a:off x="2038178" y="746196"/>
                <a:ext cx="287480" cy="43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12" extrusionOk="0">
                    <a:moveTo>
                      <a:pt x="0" y="14529"/>
                    </a:moveTo>
                    <a:cubicBezTo>
                      <a:pt x="4978" y="-5388"/>
                      <a:pt x="12178" y="-4827"/>
                      <a:pt x="21600" y="1621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544" name="Shape 544"/>
          <p:cNvSpPr/>
          <p:nvPr/>
        </p:nvSpPr>
        <p:spPr>
          <a:xfrm>
            <a:off x="7334862" y="4662780"/>
            <a:ext cx="2202803" cy="409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8" extrusionOk="0">
                <a:moveTo>
                  <a:pt x="21600" y="13652"/>
                </a:moveTo>
                <a:cubicBezTo>
                  <a:pt x="14059" y="-5372"/>
                  <a:pt x="6859" y="-4513"/>
                  <a:pt x="0" y="16228"/>
                </a:cubicBezTo>
              </a:path>
            </a:pathLst>
          </a:custGeom>
          <a:ln w="635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504" name="Group 504"/>
          <p:cNvGrpSpPr/>
          <p:nvPr/>
        </p:nvGrpSpPr>
        <p:grpSpPr>
          <a:xfrm>
            <a:off x="9723253" y="6447930"/>
            <a:ext cx="2660825" cy="1028052"/>
            <a:chOff x="0" y="0"/>
            <a:chExt cx="2660823" cy="1028050"/>
          </a:xfrm>
        </p:grpSpPr>
        <p:sp>
          <p:nvSpPr>
            <p:cNvPr id="545" name="Shape 545"/>
            <p:cNvSpPr/>
            <p:nvPr/>
          </p:nvSpPr>
          <p:spPr>
            <a:xfrm>
              <a:off x="0" y="522664"/>
              <a:ext cx="448250" cy="212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9" extrusionOk="0">
                  <a:moveTo>
                    <a:pt x="0" y="19640"/>
                  </a:moveTo>
                  <a:cubicBezTo>
                    <a:pt x="13106" y="21600"/>
                    <a:pt x="20306" y="15053"/>
                    <a:pt x="21600" y="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546" name="Shape 546"/>
            <p:cNvSpPr/>
            <p:nvPr/>
          </p:nvSpPr>
          <p:spPr>
            <a:xfrm>
              <a:off x="448835" y="0"/>
              <a:ext cx="393074" cy="522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16" extrusionOk="0">
                  <a:moveTo>
                    <a:pt x="0" y="16216"/>
                  </a:moveTo>
                  <a:cubicBezTo>
                    <a:pt x="7022" y="-4733"/>
                    <a:pt x="14222" y="-5384"/>
                    <a:pt x="21600" y="14262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547" name="Shape 547"/>
            <p:cNvSpPr/>
            <p:nvPr/>
          </p:nvSpPr>
          <p:spPr>
            <a:xfrm>
              <a:off x="839897" y="447416"/>
              <a:ext cx="142164" cy="410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548" name="Shape 548"/>
            <p:cNvSpPr/>
            <p:nvPr/>
          </p:nvSpPr>
          <p:spPr>
            <a:xfrm>
              <a:off x="972262" y="850434"/>
              <a:ext cx="208472" cy="38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549" name="Shape 549"/>
            <p:cNvSpPr/>
            <p:nvPr/>
          </p:nvSpPr>
          <p:spPr>
            <a:xfrm>
              <a:off x="1171178" y="726981"/>
              <a:ext cx="188081" cy="16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1" extrusionOk="0">
                  <a:moveTo>
                    <a:pt x="0" y="16201"/>
                  </a:moveTo>
                  <a:cubicBezTo>
                    <a:pt x="9073" y="-5227"/>
                    <a:pt x="16273" y="-5399"/>
                    <a:pt x="21600" y="15686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550" name="Shape 550"/>
            <p:cNvSpPr/>
            <p:nvPr/>
          </p:nvSpPr>
          <p:spPr>
            <a:xfrm>
              <a:off x="1359539" y="875831"/>
              <a:ext cx="131822" cy="152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3" extrusionOk="0">
                  <a:moveTo>
                    <a:pt x="0" y="887"/>
                  </a:moveTo>
                  <a:cubicBezTo>
                    <a:pt x="3769" y="21600"/>
                    <a:pt x="10969" y="21304"/>
                    <a:pt x="21600" y="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551" name="Shape 551"/>
            <p:cNvSpPr/>
            <p:nvPr/>
          </p:nvSpPr>
          <p:spPr>
            <a:xfrm>
              <a:off x="1488244" y="686145"/>
              <a:ext cx="255305" cy="200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589" extrusionOk="0">
                  <a:moveTo>
                    <a:pt x="0" y="17589"/>
                  </a:moveTo>
                  <a:cubicBezTo>
                    <a:pt x="6653" y="728"/>
                    <a:pt x="13853" y="-4011"/>
                    <a:pt x="21600" y="3372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552" name="Shape 552"/>
            <p:cNvSpPr/>
            <p:nvPr/>
          </p:nvSpPr>
          <p:spPr>
            <a:xfrm>
              <a:off x="1740468" y="720969"/>
              <a:ext cx="598103" cy="143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1" extrusionOk="0">
                  <a:moveTo>
                    <a:pt x="0" y="0"/>
                  </a:moveTo>
                  <a:cubicBezTo>
                    <a:pt x="7807" y="21438"/>
                    <a:pt x="15007" y="21600"/>
                    <a:pt x="21600" y="487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553" name="Shape 553"/>
            <p:cNvSpPr/>
            <p:nvPr/>
          </p:nvSpPr>
          <p:spPr>
            <a:xfrm>
              <a:off x="2331913" y="685217"/>
              <a:ext cx="328911" cy="4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12" extrusionOk="0">
                  <a:moveTo>
                    <a:pt x="0" y="14529"/>
                  </a:moveTo>
                  <a:cubicBezTo>
                    <a:pt x="4978" y="-5388"/>
                    <a:pt x="12178" y="-4827"/>
                    <a:pt x="21600" y="16212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508" name="Group 508"/>
          <p:cNvGrpSpPr/>
          <p:nvPr/>
        </p:nvGrpSpPr>
        <p:grpSpPr>
          <a:xfrm>
            <a:off x="1135756" y="3320530"/>
            <a:ext cx="5398631" cy="935458"/>
            <a:chOff x="0" y="-115479"/>
            <a:chExt cx="5398630" cy="935456"/>
          </a:xfrm>
        </p:grpSpPr>
        <p:sp>
          <p:nvSpPr>
            <p:cNvPr id="505" name="Shape 505"/>
            <p:cNvSpPr/>
            <p:nvPr/>
          </p:nvSpPr>
          <p:spPr>
            <a:xfrm>
              <a:off x="0" y="0"/>
              <a:ext cx="3437819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Random template:</a:t>
              </a:r>
            </a:p>
          </p:txBody>
        </p:sp>
        <p:sp>
          <p:nvSpPr>
            <p:cNvPr id="506" name="Shape 506"/>
            <p:cNvSpPr/>
            <p:nvPr/>
          </p:nvSpPr>
          <p:spPr>
            <a:xfrm>
              <a:off x="3713646" y="57454"/>
              <a:ext cx="1649203" cy="554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775"/>
                  </a:moveTo>
                  <a:lnTo>
                    <a:pt x="898" y="7167"/>
                  </a:lnTo>
                  <a:lnTo>
                    <a:pt x="2103" y="20302"/>
                  </a:lnTo>
                  <a:lnTo>
                    <a:pt x="2882" y="13606"/>
                  </a:lnTo>
                  <a:lnTo>
                    <a:pt x="4138" y="8839"/>
                  </a:lnTo>
                  <a:lnTo>
                    <a:pt x="6344" y="21600"/>
                  </a:lnTo>
                  <a:lnTo>
                    <a:pt x="7681" y="3813"/>
                  </a:lnTo>
                  <a:lnTo>
                    <a:pt x="9525" y="0"/>
                  </a:lnTo>
                  <a:lnTo>
                    <a:pt x="10809" y="3722"/>
                  </a:lnTo>
                  <a:lnTo>
                    <a:pt x="11997" y="11886"/>
                  </a:lnTo>
                  <a:lnTo>
                    <a:pt x="14802" y="3385"/>
                  </a:lnTo>
                  <a:lnTo>
                    <a:pt x="16534" y="11123"/>
                  </a:lnTo>
                  <a:lnTo>
                    <a:pt x="18664" y="11662"/>
                  </a:lnTo>
                  <a:lnTo>
                    <a:pt x="19893" y="8423"/>
                  </a:lnTo>
                  <a:lnTo>
                    <a:pt x="21600" y="14516"/>
                  </a:ln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507" name="Shape 507"/>
            <p:cNvSpPr/>
            <p:nvPr/>
          </p:nvSpPr>
          <p:spPr>
            <a:xfrm>
              <a:off x="3655425" y="-115480"/>
              <a:ext cx="1743206" cy="935457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09" name="Shape 509"/>
          <p:cNvSpPr/>
          <p:nvPr/>
        </p:nvSpPr>
        <p:spPr>
          <a:xfrm flipV="1">
            <a:off x="965554" y="6038554"/>
            <a:ext cx="1" cy="1870692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10" name="Shape 510"/>
          <p:cNvSpPr/>
          <p:nvPr/>
        </p:nvSpPr>
        <p:spPr>
          <a:xfrm flipV="1">
            <a:off x="2123733" y="5989265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11" name="Shape 511"/>
          <p:cNvSpPr/>
          <p:nvPr/>
        </p:nvSpPr>
        <p:spPr>
          <a:xfrm flipV="1">
            <a:off x="3025407" y="6026609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12" name="Shape 512"/>
          <p:cNvSpPr/>
          <p:nvPr/>
        </p:nvSpPr>
        <p:spPr>
          <a:xfrm flipV="1">
            <a:off x="4043912" y="6038554"/>
            <a:ext cx="1" cy="1870692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13" name="Shape 513"/>
          <p:cNvSpPr/>
          <p:nvPr/>
        </p:nvSpPr>
        <p:spPr>
          <a:xfrm flipV="1">
            <a:off x="5278033" y="5989265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14" name="Shape 514"/>
          <p:cNvSpPr/>
          <p:nvPr/>
        </p:nvSpPr>
        <p:spPr>
          <a:xfrm flipV="1">
            <a:off x="6288699" y="6051254"/>
            <a:ext cx="1" cy="1870692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15" name="Shape 515"/>
          <p:cNvSpPr/>
          <p:nvPr/>
        </p:nvSpPr>
        <p:spPr>
          <a:xfrm>
            <a:off x="553446" y="2088425"/>
            <a:ext cx="11897908" cy="748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/>
          </a:bodyPr>
          <a:lstStyle/>
          <a:p>
            <a:pPr marL="431165" indent="-431165" algn="l" defTabSz="566674">
              <a:spcBef>
                <a:spcPts val="4000"/>
              </a:spcBef>
              <a:buSzPct val="75000"/>
              <a:buChar char="•"/>
              <a:defRPr sz="3492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Intuition</a:t>
            </a:r>
            <a:r>
              <a:t>: heartbeat repeats with certain shape (template)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Step 2: Heartbeat segmentation </a:t>
            </a:r>
          </a:p>
        </p:txBody>
      </p:sp>
      <p:sp>
        <p:nvSpPr>
          <p:cNvPr id="556" name="Shape 556"/>
          <p:cNvSpPr/>
          <p:nvPr/>
        </p:nvSpPr>
        <p:spPr>
          <a:xfrm>
            <a:off x="3834259" y="4301194"/>
            <a:ext cx="1" cy="74184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12" name="Shape 612"/>
          <p:cNvSpPr/>
          <p:nvPr/>
        </p:nvSpPr>
        <p:spPr>
          <a:xfrm>
            <a:off x="7360706" y="8071929"/>
            <a:ext cx="2235285" cy="414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36" extrusionOk="0">
                <a:moveTo>
                  <a:pt x="0" y="2905"/>
                </a:moveTo>
                <a:cubicBezTo>
                  <a:pt x="7557" y="21600"/>
                  <a:pt x="14757" y="20632"/>
                  <a:pt x="21600" y="0"/>
                </a:cubicBezTo>
              </a:path>
            </a:pathLst>
          </a:custGeom>
          <a:ln w="635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560" name="Group 560"/>
          <p:cNvGrpSpPr/>
          <p:nvPr/>
        </p:nvGrpSpPr>
        <p:grpSpPr>
          <a:xfrm>
            <a:off x="9375436" y="5276885"/>
            <a:ext cx="3236478" cy="2602735"/>
            <a:chOff x="0" y="0"/>
            <a:chExt cx="3236477" cy="2602734"/>
          </a:xfrm>
        </p:grpSpPr>
        <p:sp>
          <p:nvSpPr>
            <p:cNvPr id="558" name="Shape 558"/>
            <p:cNvSpPr/>
            <p:nvPr/>
          </p:nvSpPr>
          <p:spPr>
            <a:xfrm>
              <a:off x="0" y="0"/>
              <a:ext cx="3236478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Template Update</a:t>
              </a:r>
            </a:p>
          </p:txBody>
        </p:sp>
        <p:sp>
          <p:nvSpPr>
            <p:cNvPr id="559" name="Shape 559"/>
            <p:cNvSpPr/>
            <p:nvPr/>
          </p:nvSpPr>
          <p:spPr>
            <a:xfrm>
              <a:off x="0" y="741157"/>
              <a:ext cx="3236478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593" name="Group 593"/>
          <p:cNvGrpSpPr/>
          <p:nvPr/>
        </p:nvGrpSpPr>
        <p:grpSpPr>
          <a:xfrm>
            <a:off x="526026" y="5290010"/>
            <a:ext cx="6977375" cy="2602735"/>
            <a:chOff x="0" y="0"/>
            <a:chExt cx="6977374" cy="2602734"/>
          </a:xfrm>
        </p:grpSpPr>
        <p:sp>
          <p:nvSpPr>
            <p:cNvPr id="561" name="Shape 561"/>
            <p:cNvSpPr/>
            <p:nvPr/>
          </p:nvSpPr>
          <p:spPr>
            <a:xfrm>
              <a:off x="0" y="0"/>
              <a:ext cx="6977375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Segmentation Update</a:t>
              </a:r>
            </a:p>
          </p:txBody>
        </p:sp>
        <p:sp>
          <p:nvSpPr>
            <p:cNvPr id="562" name="Shape 562"/>
            <p:cNvSpPr/>
            <p:nvPr/>
          </p:nvSpPr>
          <p:spPr>
            <a:xfrm>
              <a:off x="0" y="741157"/>
              <a:ext cx="6977375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572" name="Group 572"/>
            <p:cNvGrpSpPr/>
            <p:nvPr/>
          </p:nvGrpSpPr>
          <p:grpSpPr>
            <a:xfrm>
              <a:off x="33173" y="916194"/>
              <a:ext cx="2325659" cy="1587253"/>
              <a:chOff x="0" y="0"/>
              <a:chExt cx="2325657" cy="1587251"/>
            </a:xfrm>
          </p:grpSpPr>
          <p:sp>
            <p:nvSpPr>
              <p:cNvPr id="613" name="Shape 613"/>
              <p:cNvSpPr/>
              <p:nvPr/>
            </p:nvSpPr>
            <p:spPr>
              <a:xfrm>
                <a:off x="0" y="604120"/>
                <a:ext cx="391787" cy="186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79" extrusionOk="0">
                    <a:moveTo>
                      <a:pt x="0" y="19640"/>
                    </a:moveTo>
                    <a:cubicBezTo>
                      <a:pt x="13106" y="21600"/>
                      <a:pt x="20306" y="15053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14" name="Shape 614"/>
              <p:cNvSpPr/>
              <p:nvPr/>
            </p:nvSpPr>
            <p:spPr>
              <a:xfrm>
                <a:off x="392299" y="0"/>
                <a:ext cx="343560" cy="603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9" extrusionOk="0">
                    <a:moveTo>
                      <a:pt x="0" y="16209"/>
                    </a:moveTo>
                    <a:cubicBezTo>
                      <a:pt x="8561" y="-4899"/>
                      <a:pt x="15761" y="-5391"/>
                      <a:pt x="21600" y="14733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15" name="Shape 615"/>
              <p:cNvSpPr/>
              <p:nvPr/>
            </p:nvSpPr>
            <p:spPr>
              <a:xfrm>
                <a:off x="734101" y="538349"/>
                <a:ext cx="192469" cy="1048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821" extrusionOk="0">
                    <a:moveTo>
                      <a:pt x="0" y="0"/>
                    </a:moveTo>
                    <a:cubicBezTo>
                      <a:pt x="9231" y="15730"/>
                      <a:pt x="16431" y="21600"/>
                      <a:pt x="21600" y="1761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16" name="Shape 616"/>
              <p:cNvSpPr/>
              <p:nvPr/>
            </p:nvSpPr>
            <p:spPr>
              <a:xfrm>
                <a:off x="925522" y="923977"/>
                <a:ext cx="99526" cy="601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17" name="Shape 617"/>
              <p:cNvSpPr/>
              <p:nvPr/>
            </p:nvSpPr>
            <p:spPr>
              <a:xfrm>
                <a:off x="1023653" y="641769"/>
                <a:ext cx="164390" cy="288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16201"/>
                    </a:moveTo>
                    <a:cubicBezTo>
                      <a:pt x="6262" y="-5262"/>
                      <a:pt x="13462" y="-5399"/>
                      <a:pt x="21600" y="1579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18" name="Shape 618"/>
              <p:cNvSpPr/>
              <p:nvPr/>
            </p:nvSpPr>
            <p:spPr>
              <a:xfrm>
                <a:off x="1188287" y="912800"/>
                <a:ext cx="115217" cy="133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3" extrusionOk="0">
                    <a:moveTo>
                      <a:pt x="0" y="887"/>
                    </a:moveTo>
                    <a:cubicBezTo>
                      <a:pt x="3769" y="21600"/>
                      <a:pt x="10969" y="21304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19" name="Shape 619"/>
              <p:cNvSpPr/>
              <p:nvPr/>
            </p:nvSpPr>
            <p:spPr>
              <a:xfrm>
                <a:off x="1300780" y="747008"/>
                <a:ext cx="223146" cy="175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89" extrusionOk="0">
                    <a:moveTo>
                      <a:pt x="0" y="17589"/>
                    </a:moveTo>
                    <a:cubicBezTo>
                      <a:pt x="6653" y="728"/>
                      <a:pt x="13853" y="-4011"/>
                      <a:pt x="21600" y="337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20" name="Shape 620"/>
              <p:cNvSpPr/>
              <p:nvPr/>
            </p:nvSpPr>
            <p:spPr>
              <a:xfrm>
                <a:off x="1521233" y="777445"/>
                <a:ext cx="522764" cy="12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0"/>
                    </a:moveTo>
                    <a:cubicBezTo>
                      <a:pt x="7807" y="21438"/>
                      <a:pt x="15007" y="21600"/>
                      <a:pt x="21600" y="487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21" name="Shape 621"/>
              <p:cNvSpPr/>
              <p:nvPr/>
            </p:nvSpPr>
            <p:spPr>
              <a:xfrm>
                <a:off x="2038178" y="746196"/>
                <a:ext cx="287480" cy="43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12" extrusionOk="0">
                    <a:moveTo>
                      <a:pt x="0" y="14529"/>
                    </a:moveTo>
                    <a:cubicBezTo>
                      <a:pt x="4978" y="-5388"/>
                      <a:pt x="12178" y="-4827"/>
                      <a:pt x="21600" y="1621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582" name="Group 582"/>
            <p:cNvGrpSpPr/>
            <p:nvPr/>
          </p:nvGrpSpPr>
          <p:grpSpPr>
            <a:xfrm>
              <a:off x="2325858" y="916194"/>
              <a:ext cx="2325658" cy="1587253"/>
              <a:chOff x="0" y="0"/>
              <a:chExt cx="2325657" cy="1587251"/>
            </a:xfrm>
          </p:grpSpPr>
          <p:sp>
            <p:nvSpPr>
              <p:cNvPr id="622" name="Shape 622"/>
              <p:cNvSpPr/>
              <p:nvPr/>
            </p:nvSpPr>
            <p:spPr>
              <a:xfrm>
                <a:off x="0" y="604120"/>
                <a:ext cx="391787" cy="186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79" extrusionOk="0">
                    <a:moveTo>
                      <a:pt x="0" y="19640"/>
                    </a:moveTo>
                    <a:cubicBezTo>
                      <a:pt x="13106" y="21600"/>
                      <a:pt x="20306" y="15053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23" name="Shape 623"/>
              <p:cNvSpPr/>
              <p:nvPr/>
            </p:nvSpPr>
            <p:spPr>
              <a:xfrm>
                <a:off x="392299" y="0"/>
                <a:ext cx="343560" cy="603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9" extrusionOk="0">
                    <a:moveTo>
                      <a:pt x="0" y="16209"/>
                    </a:moveTo>
                    <a:cubicBezTo>
                      <a:pt x="8561" y="-4899"/>
                      <a:pt x="15761" y="-5391"/>
                      <a:pt x="21600" y="14733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24" name="Shape 624"/>
              <p:cNvSpPr/>
              <p:nvPr/>
            </p:nvSpPr>
            <p:spPr>
              <a:xfrm>
                <a:off x="734101" y="538349"/>
                <a:ext cx="192469" cy="1048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821" extrusionOk="0">
                    <a:moveTo>
                      <a:pt x="0" y="0"/>
                    </a:moveTo>
                    <a:cubicBezTo>
                      <a:pt x="9231" y="15730"/>
                      <a:pt x="16431" y="21600"/>
                      <a:pt x="21600" y="1761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25" name="Shape 625"/>
              <p:cNvSpPr/>
              <p:nvPr/>
            </p:nvSpPr>
            <p:spPr>
              <a:xfrm>
                <a:off x="925522" y="923977"/>
                <a:ext cx="99526" cy="601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26" name="Shape 626"/>
              <p:cNvSpPr/>
              <p:nvPr/>
            </p:nvSpPr>
            <p:spPr>
              <a:xfrm>
                <a:off x="1023653" y="641769"/>
                <a:ext cx="164390" cy="288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16201"/>
                    </a:moveTo>
                    <a:cubicBezTo>
                      <a:pt x="6262" y="-5262"/>
                      <a:pt x="13462" y="-5399"/>
                      <a:pt x="21600" y="1579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27" name="Shape 627"/>
              <p:cNvSpPr/>
              <p:nvPr/>
            </p:nvSpPr>
            <p:spPr>
              <a:xfrm>
                <a:off x="1188287" y="912800"/>
                <a:ext cx="115217" cy="133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3" extrusionOk="0">
                    <a:moveTo>
                      <a:pt x="0" y="887"/>
                    </a:moveTo>
                    <a:cubicBezTo>
                      <a:pt x="3769" y="21600"/>
                      <a:pt x="10969" y="21304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28" name="Shape 628"/>
              <p:cNvSpPr/>
              <p:nvPr/>
            </p:nvSpPr>
            <p:spPr>
              <a:xfrm>
                <a:off x="1300780" y="747008"/>
                <a:ext cx="223146" cy="175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89" extrusionOk="0">
                    <a:moveTo>
                      <a:pt x="0" y="17589"/>
                    </a:moveTo>
                    <a:cubicBezTo>
                      <a:pt x="6653" y="728"/>
                      <a:pt x="13853" y="-4011"/>
                      <a:pt x="21600" y="337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29" name="Shape 629"/>
              <p:cNvSpPr/>
              <p:nvPr/>
            </p:nvSpPr>
            <p:spPr>
              <a:xfrm>
                <a:off x="1521233" y="777445"/>
                <a:ext cx="522764" cy="12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0"/>
                    </a:moveTo>
                    <a:cubicBezTo>
                      <a:pt x="7807" y="21438"/>
                      <a:pt x="15007" y="21600"/>
                      <a:pt x="21600" y="487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30" name="Shape 630"/>
              <p:cNvSpPr/>
              <p:nvPr/>
            </p:nvSpPr>
            <p:spPr>
              <a:xfrm>
                <a:off x="2038178" y="746196"/>
                <a:ext cx="287480" cy="43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12" extrusionOk="0">
                    <a:moveTo>
                      <a:pt x="0" y="14529"/>
                    </a:moveTo>
                    <a:cubicBezTo>
                      <a:pt x="4978" y="-5388"/>
                      <a:pt x="12178" y="-4827"/>
                      <a:pt x="21600" y="1621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592" name="Group 592"/>
            <p:cNvGrpSpPr/>
            <p:nvPr/>
          </p:nvGrpSpPr>
          <p:grpSpPr>
            <a:xfrm>
              <a:off x="4615200" y="916194"/>
              <a:ext cx="2325659" cy="1587253"/>
              <a:chOff x="0" y="0"/>
              <a:chExt cx="2325657" cy="1587251"/>
            </a:xfrm>
          </p:grpSpPr>
          <p:sp>
            <p:nvSpPr>
              <p:cNvPr id="631" name="Shape 631"/>
              <p:cNvSpPr/>
              <p:nvPr/>
            </p:nvSpPr>
            <p:spPr>
              <a:xfrm>
                <a:off x="0" y="604120"/>
                <a:ext cx="391787" cy="186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79" extrusionOk="0">
                    <a:moveTo>
                      <a:pt x="0" y="19640"/>
                    </a:moveTo>
                    <a:cubicBezTo>
                      <a:pt x="13106" y="21600"/>
                      <a:pt x="20306" y="15053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32" name="Shape 632"/>
              <p:cNvSpPr/>
              <p:nvPr/>
            </p:nvSpPr>
            <p:spPr>
              <a:xfrm>
                <a:off x="392299" y="0"/>
                <a:ext cx="343560" cy="603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9" extrusionOk="0">
                    <a:moveTo>
                      <a:pt x="0" y="16209"/>
                    </a:moveTo>
                    <a:cubicBezTo>
                      <a:pt x="8561" y="-4899"/>
                      <a:pt x="15761" y="-5391"/>
                      <a:pt x="21600" y="14733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33" name="Shape 633"/>
              <p:cNvSpPr/>
              <p:nvPr/>
            </p:nvSpPr>
            <p:spPr>
              <a:xfrm>
                <a:off x="734101" y="538349"/>
                <a:ext cx="192469" cy="1048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821" extrusionOk="0">
                    <a:moveTo>
                      <a:pt x="0" y="0"/>
                    </a:moveTo>
                    <a:cubicBezTo>
                      <a:pt x="9231" y="15730"/>
                      <a:pt x="16431" y="21600"/>
                      <a:pt x="21600" y="1761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34" name="Shape 634"/>
              <p:cNvSpPr/>
              <p:nvPr/>
            </p:nvSpPr>
            <p:spPr>
              <a:xfrm>
                <a:off x="925522" y="923977"/>
                <a:ext cx="99526" cy="601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35" name="Shape 635"/>
              <p:cNvSpPr/>
              <p:nvPr/>
            </p:nvSpPr>
            <p:spPr>
              <a:xfrm>
                <a:off x="1023653" y="641769"/>
                <a:ext cx="164390" cy="288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16201"/>
                    </a:moveTo>
                    <a:cubicBezTo>
                      <a:pt x="6262" y="-5262"/>
                      <a:pt x="13462" y="-5399"/>
                      <a:pt x="21600" y="1579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36" name="Shape 636"/>
              <p:cNvSpPr/>
              <p:nvPr/>
            </p:nvSpPr>
            <p:spPr>
              <a:xfrm>
                <a:off x="1188287" y="912800"/>
                <a:ext cx="115217" cy="133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3" extrusionOk="0">
                    <a:moveTo>
                      <a:pt x="0" y="887"/>
                    </a:moveTo>
                    <a:cubicBezTo>
                      <a:pt x="3769" y="21600"/>
                      <a:pt x="10969" y="21304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37" name="Shape 637"/>
              <p:cNvSpPr/>
              <p:nvPr/>
            </p:nvSpPr>
            <p:spPr>
              <a:xfrm>
                <a:off x="1300780" y="747008"/>
                <a:ext cx="223146" cy="175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89" extrusionOk="0">
                    <a:moveTo>
                      <a:pt x="0" y="17589"/>
                    </a:moveTo>
                    <a:cubicBezTo>
                      <a:pt x="6653" y="728"/>
                      <a:pt x="13853" y="-4011"/>
                      <a:pt x="21600" y="337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38" name="Shape 638"/>
              <p:cNvSpPr/>
              <p:nvPr/>
            </p:nvSpPr>
            <p:spPr>
              <a:xfrm>
                <a:off x="1521233" y="777445"/>
                <a:ext cx="522764" cy="12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0"/>
                    </a:moveTo>
                    <a:cubicBezTo>
                      <a:pt x="7807" y="21438"/>
                      <a:pt x="15007" y="21600"/>
                      <a:pt x="21600" y="487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39" name="Shape 639"/>
              <p:cNvSpPr/>
              <p:nvPr/>
            </p:nvSpPr>
            <p:spPr>
              <a:xfrm>
                <a:off x="2038178" y="746196"/>
                <a:ext cx="287480" cy="43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12" extrusionOk="0">
                    <a:moveTo>
                      <a:pt x="0" y="14529"/>
                    </a:moveTo>
                    <a:cubicBezTo>
                      <a:pt x="4978" y="-5388"/>
                      <a:pt x="12178" y="-4827"/>
                      <a:pt x="21600" y="1621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640" name="Shape 640"/>
          <p:cNvSpPr/>
          <p:nvPr/>
        </p:nvSpPr>
        <p:spPr>
          <a:xfrm>
            <a:off x="7334862" y="4662780"/>
            <a:ext cx="2202803" cy="409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8" extrusionOk="0">
                <a:moveTo>
                  <a:pt x="21600" y="13652"/>
                </a:moveTo>
                <a:cubicBezTo>
                  <a:pt x="14059" y="-5372"/>
                  <a:pt x="6859" y="-4513"/>
                  <a:pt x="0" y="16228"/>
                </a:cubicBezTo>
              </a:path>
            </a:pathLst>
          </a:custGeom>
          <a:ln w="635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604" name="Group 604"/>
          <p:cNvGrpSpPr/>
          <p:nvPr/>
        </p:nvGrpSpPr>
        <p:grpSpPr>
          <a:xfrm>
            <a:off x="9723253" y="6447930"/>
            <a:ext cx="2660825" cy="1028052"/>
            <a:chOff x="0" y="0"/>
            <a:chExt cx="2660823" cy="1028050"/>
          </a:xfrm>
        </p:grpSpPr>
        <p:sp>
          <p:nvSpPr>
            <p:cNvPr id="641" name="Shape 641"/>
            <p:cNvSpPr/>
            <p:nvPr/>
          </p:nvSpPr>
          <p:spPr>
            <a:xfrm>
              <a:off x="0" y="522664"/>
              <a:ext cx="448250" cy="212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9" extrusionOk="0">
                  <a:moveTo>
                    <a:pt x="0" y="19640"/>
                  </a:moveTo>
                  <a:cubicBezTo>
                    <a:pt x="13106" y="21600"/>
                    <a:pt x="20306" y="15053"/>
                    <a:pt x="21600" y="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642" name="Shape 642"/>
            <p:cNvSpPr/>
            <p:nvPr/>
          </p:nvSpPr>
          <p:spPr>
            <a:xfrm>
              <a:off x="448835" y="0"/>
              <a:ext cx="393074" cy="522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16" extrusionOk="0">
                  <a:moveTo>
                    <a:pt x="0" y="16216"/>
                  </a:moveTo>
                  <a:cubicBezTo>
                    <a:pt x="7022" y="-4733"/>
                    <a:pt x="14222" y="-5384"/>
                    <a:pt x="21600" y="14262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643" name="Shape 643"/>
            <p:cNvSpPr/>
            <p:nvPr/>
          </p:nvSpPr>
          <p:spPr>
            <a:xfrm>
              <a:off x="839897" y="447416"/>
              <a:ext cx="142164" cy="410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644" name="Shape 644"/>
            <p:cNvSpPr/>
            <p:nvPr/>
          </p:nvSpPr>
          <p:spPr>
            <a:xfrm>
              <a:off x="972262" y="850434"/>
              <a:ext cx="208472" cy="38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645" name="Shape 645"/>
            <p:cNvSpPr/>
            <p:nvPr/>
          </p:nvSpPr>
          <p:spPr>
            <a:xfrm>
              <a:off x="1171178" y="726981"/>
              <a:ext cx="188081" cy="16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1" extrusionOk="0">
                  <a:moveTo>
                    <a:pt x="0" y="16201"/>
                  </a:moveTo>
                  <a:cubicBezTo>
                    <a:pt x="9073" y="-5227"/>
                    <a:pt x="16273" y="-5399"/>
                    <a:pt x="21600" y="15686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646" name="Shape 646"/>
            <p:cNvSpPr/>
            <p:nvPr/>
          </p:nvSpPr>
          <p:spPr>
            <a:xfrm>
              <a:off x="1359539" y="875831"/>
              <a:ext cx="131822" cy="152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3" extrusionOk="0">
                  <a:moveTo>
                    <a:pt x="0" y="887"/>
                  </a:moveTo>
                  <a:cubicBezTo>
                    <a:pt x="3769" y="21600"/>
                    <a:pt x="10969" y="21304"/>
                    <a:pt x="21600" y="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647" name="Shape 647"/>
            <p:cNvSpPr/>
            <p:nvPr/>
          </p:nvSpPr>
          <p:spPr>
            <a:xfrm>
              <a:off x="1488244" y="686145"/>
              <a:ext cx="255305" cy="200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589" extrusionOk="0">
                  <a:moveTo>
                    <a:pt x="0" y="17589"/>
                  </a:moveTo>
                  <a:cubicBezTo>
                    <a:pt x="6653" y="728"/>
                    <a:pt x="13853" y="-4011"/>
                    <a:pt x="21600" y="3372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648" name="Shape 648"/>
            <p:cNvSpPr/>
            <p:nvPr/>
          </p:nvSpPr>
          <p:spPr>
            <a:xfrm>
              <a:off x="1740468" y="720969"/>
              <a:ext cx="598103" cy="143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1" extrusionOk="0">
                  <a:moveTo>
                    <a:pt x="0" y="0"/>
                  </a:moveTo>
                  <a:cubicBezTo>
                    <a:pt x="7807" y="21438"/>
                    <a:pt x="15007" y="21600"/>
                    <a:pt x="21600" y="487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649" name="Shape 649"/>
            <p:cNvSpPr/>
            <p:nvPr/>
          </p:nvSpPr>
          <p:spPr>
            <a:xfrm>
              <a:off x="2331913" y="685217"/>
              <a:ext cx="328911" cy="4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12" extrusionOk="0">
                  <a:moveTo>
                    <a:pt x="0" y="14529"/>
                  </a:moveTo>
                  <a:cubicBezTo>
                    <a:pt x="4978" y="-5388"/>
                    <a:pt x="12178" y="-4827"/>
                    <a:pt x="21600" y="16212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608" name="Group 608"/>
          <p:cNvGrpSpPr/>
          <p:nvPr/>
        </p:nvGrpSpPr>
        <p:grpSpPr>
          <a:xfrm>
            <a:off x="1135756" y="3320530"/>
            <a:ext cx="5398631" cy="935458"/>
            <a:chOff x="0" y="-115479"/>
            <a:chExt cx="5398630" cy="935456"/>
          </a:xfrm>
        </p:grpSpPr>
        <p:sp>
          <p:nvSpPr>
            <p:cNvPr id="605" name="Shape 605"/>
            <p:cNvSpPr/>
            <p:nvPr/>
          </p:nvSpPr>
          <p:spPr>
            <a:xfrm>
              <a:off x="0" y="0"/>
              <a:ext cx="3437819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Random template:</a:t>
              </a:r>
            </a:p>
          </p:txBody>
        </p:sp>
        <p:sp>
          <p:nvSpPr>
            <p:cNvPr id="606" name="Shape 606"/>
            <p:cNvSpPr/>
            <p:nvPr/>
          </p:nvSpPr>
          <p:spPr>
            <a:xfrm>
              <a:off x="3713646" y="57454"/>
              <a:ext cx="1649203" cy="554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775"/>
                  </a:moveTo>
                  <a:lnTo>
                    <a:pt x="898" y="7167"/>
                  </a:lnTo>
                  <a:lnTo>
                    <a:pt x="2103" y="20302"/>
                  </a:lnTo>
                  <a:lnTo>
                    <a:pt x="2882" y="13606"/>
                  </a:lnTo>
                  <a:lnTo>
                    <a:pt x="4138" y="8839"/>
                  </a:lnTo>
                  <a:lnTo>
                    <a:pt x="6344" y="21600"/>
                  </a:lnTo>
                  <a:lnTo>
                    <a:pt x="7681" y="3813"/>
                  </a:lnTo>
                  <a:lnTo>
                    <a:pt x="9525" y="0"/>
                  </a:lnTo>
                  <a:lnTo>
                    <a:pt x="10809" y="3722"/>
                  </a:lnTo>
                  <a:lnTo>
                    <a:pt x="11997" y="11886"/>
                  </a:lnTo>
                  <a:lnTo>
                    <a:pt x="14802" y="3385"/>
                  </a:lnTo>
                  <a:lnTo>
                    <a:pt x="16534" y="11123"/>
                  </a:lnTo>
                  <a:lnTo>
                    <a:pt x="18664" y="11662"/>
                  </a:lnTo>
                  <a:lnTo>
                    <a:pt x="19893" y="8423"/>
                  </a:lnTo>
                  <a:lnTo>
                    <a:pt x="21600" y="14516"/>
                  </a:ln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607" name="Shape 607"/>
            <p:cNvSpPr/>
            <p:nvPr/>
          </p:nvSpPr>
          <p:spPr>
            <a:xfrm>
              <a:off x="3655425" y="-115480"/>
              <a:ext cx="1743206" cy="935457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09" name="Shape 609"/>
          <p:cNvSpPr/>
          <p:nvPr/>
        </p:nvSpPr>
        <p:spPr>
          <a:xfrm flipV="1">
            <a:off x="2834907" y="6026609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10" name="Shape 610"/>
          <p:cNvSpPr/>
          <p:nvPr/>
        </p:nvSpPr>
        <p:spPr>
          <a:xfrm flipV="1">
            <a:off x="5214533" y="5989265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11" name="Shape 611"/>
          <p:cNvSpPr/>
          <p:nvPr/>
        </p:nvSpPr>
        <p:spPr>
          <a:xfrm>
            <a:off x="553446" y="2088425"/>
            <a:ext cx="11897908" cy="748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/>
          </a:bodyPr>
          <a:lstStyle/>
          <a:p>
            <a:pPr marL="431165" indent="-431165" algn="l" defTabSz="566674">
              <a:spcBef>
                <a:spcPts val="4000"/>
              </a:spcBef>
              <a:buSzPct val="75000"/>
              <a:buChar char="•"/>
              <a:defRPr sz="3492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Intuition</a:t>
            </a:r>
            <a:r>
              <a:t>: heartbeat repeats with certain shape (template)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Step 2: Heartbeat segmentation </a:t>
            </a:r>
          </a:p>
        </p:txBody>
      </p:sp>
      <p:sp>
        <p:nvSpPr>
          <p:cNvPr id="652" name="Shape 652"/>
          <p:cNvSpPr/>
          <p:nvPr/>
        </p:nvSpPr>
        <p:spPr>
          <a:xfrm>
            <a:off x="3834259" y="4301194"/>
            <a:ext cx="1" cy="74184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8" name="Shape 708"/>
          <p:cNvSpPr/>
          <p:nvPr/>
        </p:nvSpPr>
        <p:spPr>
          <a:xfrm>
            <a:off x="7360706" y="8071929"/>
            <a:ext cx="2235285" cy="414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36" extrusionOk="0">
                <a:moveTo>
                  <a:pt x="0" y="2905"/>
                </a:moveTo>
                <a:cubicBezTo>
                  <a:pt x="7557" y="21600"/>
                  <a:pt x="14757" y="20632"/>
                  <a:pt x="21600" y="0"/>
                </a:cubicBezTo>
              </a:path>
            </a:pathLst>
          </a:custGeom>
          <a:ln w="635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656" name="Group 656"/>
          <p:cNvGrpSpPr/>
          <p:nvPr/>
        </p:nvGrpSpPr>
        <p:grpSpPr>
          <a:xfrm>
            <a:off x="9375436" y="5276885"/>
            <a:ext cx="3236478" cy="2602735"/>
            <a:chOff x="0" y="0"/>
            <a:chExt cx="3236477" cy="2602734"/>
          </a:xfrm>
        </p:grpSpPr>
        <p:sp>
          <p:nvSpPr>
            <p:cNvPr id="654" name="Shape 654"/>
            <p:cNvSpPr/>
            <p:nvPr/>
          </p:nvSpPr>
          <p:spPr>
            <a:xfrm>
              <a:off x="0" y="0"/>
              <a:ext cx="3236478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Template Update</a:t>
              </a:r>
            </a:p>
          </p:txBody>
        </p:sp>
        <p:sp>
          <p:nvSpPr>
            <p:cNvPr id="655" name="Shape 655"/>
            <p:cNvSpPr/>
            <p:nvPr/>
          </p:nvSpPr>
          <p:spPr>
            <a:xfrm>
              <a:off x="0" y="741157"/>
              <a:ext cx="3236478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89" name="Group 689"/>
          <p:cNvGrpSpPr/>
          <p:nvPr/>
        </p:nvGrpSpPr>
        <p:grpSpPr>
          <a:xfrm>
            <a:off x="526026" y="5290010"/>
            <a:ext cx="6977375" cy="2602735"/>
            <a:chOff x="0" y="0"/>
            <a:chExt cx="6977374" cy="2602734"/>
          </a:xfrm>
        </p:grpSpPr>
        <p:sp>
          <p:nvSpPr>
            <p:cNvPr id="657" name="Shape 657"/>
            <p:cNvSpPr/>
            <p:nvPr/>
          </p:nvSpPr>
          <p:spPr>
            <a:xfrm>
              <a:off x="0" y="0"/>
              <a:ext cx="6977375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Segmentation Update</a:t>
              </a:r>
            </a:p>
          </p:txBody>
        </p:sp>
        <p:sp>
          <p:nvSpPr>
            <p:cNvPr id="658" name="Shape 658"/>
            <p:cNvSpPr/>
            <p:nvPr/>
          </p:nvSpPr>
          <p:spPr>
            <a:xfrm>
              <a:off x="0" y="741157"/>
              <a:ext cx="6977375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668" name="Group 668"/>
            <p:cNvGrpSpPr/>
            <p:nvPr/>
          </p:nvGrpSpPr>
          <p:grpSpPr>
            <a:xfrm>
              <a:off x="33173" y="916194"/>
              <a:ext cx="2325659" cy="1587253"/>
              <a:chOff x="0" y="0"/>
              <a:chExt cx="2325657" cy="1587251"/>
            </a:xfrm>
          </p:grpSpPr>
          <p:sp>
            <p:nvSpPr>
              <p:cNvPr id="709" name="Shape 709"/>
              <p:cNvSpPr/>
              <p:nvPr/>
            </p:nvSpPr>
            <p:spPr>
              <a:xfrm>
                <a:off x="0" y="604120"/>
                <a:ext cx="391787" cy="186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79" extrusionOk="0">
                    <a:moveTo>
                      <a:pt x="0" y="19640"/>
                    </a:moveTo>
                    <a:cubicBezTo>
                      <a:pt x="13106" y="21600"/>
                      <a:pt x="20306" y="15053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0" name="Shape 710"/>
              <p:cNvSpPr/>
              <p:nvPr/>
            </p:nvSpPr>
            <p:spPr>
              <a:xfrm>
                <a:off x="392299" y="0"/>
                <a:ext cx="343560" cy="603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9" extrusionOk="0">
                    <a:moveTo>
                      <a:pt x="0" y="16209"/>
                    </a:moveTo>
                    <a:cubicBezTo>
                      <a:pt x="8561" y="-4899"/>
                      <a:pt x="15761" y="-5391"/>
                      <a:pt x="21600" y="14733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1" name="Shape 711"/>
              <p:cNvSpPr/>
              <p:nvPr/>
            </p:nvSpPr>
            <p:spPr>
              <a:xfrm>
                <a:off x="734101" y="538349"/>
                <a:ext cx="192469" cy="1048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821" extrusionOk="0">
                    <a:moveTo>
                      <a:pt x="0" y="0"/>
                    </a:moveTo>
                    <a:cubicBezTo>
                      <a:pt x="9231" y="15730"/>
                      <a:pt x="16431" y="21600"/>
                      <a:pt x="21600" y="1761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2" name="Shape 712"/>
              <p:cNvSpPr/>
              <p:nvPr/>
            </p:nvSpPr>
            <p:spPr>
              <a:xfrm>
                <a:off x="925522" y="923977"/>
                <a:ext cx="99526" cy="601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3" name="Shape 713"/>
              <p:cNvSpPr/>
              <p:nvPr/>
            </p:nvSpPr>
            <p:spPr>
              <a:xfrm>
                <a:off x="1023653" y="641769"/>
                <a:ext cx="164390" cy="288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16201"/>
                    </a:moveTo>
                    <a:cubicBezTo>
                      <a:pt x="6262" y="-5262"/>
                      <a:pt x="13462" y="-5399"/>
                      <a:pt x="21600" y="1579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4" name="Shape 714"/>
              <p:cNvSpPr/>
              <p:nvPr/>
            </p:nvSpPr>
            <p:spPr>
              <a:xfrm>
                <a:off x="1188287" y="912800"/>
                <a:ext cx="115217" cy="133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3" extrusionOk="0">
                    <a:moveTo>
                      <a:pt x="0" y="887"/>
                    </a:moveTo>
                    <a:cubicBezTo>
                      <a:pt x="3769" y="21600"/>
                      <a:pt x="10969" y="21304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5" name="Shape 715"/>
              <p:cNvSpPr/>
              <p:nvPr/>
            </p:nvSpPr>
            <p:spPr>
              <a:xfrm>
                <a:off x="1300780" y="747008"/>
                <a:ext cx="223146" cy="175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89" extrusionOk="0">
                    <a:moveTo>
                      <a:pt x="0" y="17589"/>
                    </a:moveTo>
                    <a:cubicBezTo>
                      <a:pt x="6653" y="728"/>
                      <a:pt x="13853" y="-4011"/>
                      <a:pt x="21600" y="337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6" name="Shape 716"/>
              <p:cNvSpPr/>
              <p:nvPr/>
            </p:nvSpPr>
            <p:spPr>
              <a:xfrm>
                <a:off x="1521233" y="777445"/>
                <a:ext cx="522764" cy="12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0"/>
                    </a:moveTo>
                    <a:cubicBezTo>
                      <a:pt x="7807" y="21438"/>
                      <a:pt x="15007" y="21600"/>
                      <a:pt x="21600" y="487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7" name="Shape 717"/>
              <p:cNvSpPr/>
              <p:nvPr/>
            </p:nvSpPr>
            <p:spPr>
              <a:xfrm>
                <a:off x="2038178" y="746196"/>
                <a:ext cx="287480" cy="43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12" extrusionOk="0">
                    <a:moveTo>
                      <a:pt x="0" y="14529"/>
                    </a:moveTo>
                    <a:cubicBezTo>
                      <a:pt x="4978" y="-5388"/>
                      <a:pt x="12178" y="-4827"/>
                      <a:pt x="21600" y="1621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678" name="Group 678"/>
            <p:cNvGrpSpPr/>
            <p:nvPr/>
          </p:nvGrpSpPr>
          <p:grpSpPr>
            <a:xfrm>
              <a:off x="2325858" y="916194"/>
              <a:ext cx="2325658" cy="1587253"/>
              <a:chOff x="0" y="0"/>
              <a:chExt cx="2325657" cy="1587251"/>
            </a:xfrm>
          </p:grpSpPr>
          <p:sp>
            <p:nvSpPr>
              <p:cNvPr id="718" name="Shape 718"/>
              <p:cNvSpPr/>
              <p:nvPr/>
            </p:nvSpPr>
            <p:spPr>
              <a:xfrm>
                <a:off x="0" y="604120"/>
                <a:ext cx="391787" cy="186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79" extrusionOk="0">
                    <a:moveTo>
                      <a:pt x="0" y="19640"/>
                    </a:moveTo>
                    <a:cubicBezTo>
                      <a:pt x="13106" y="21600"/>
                      <a:pt x="20306" y="15053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9" name="Shape 719"/>
              <p:cNvSpPr/>
              <p:nvPr/>
            </p:nvSpPr>
            <p:spPr>
              <a:xfrm>
                <a:off x="392299" y="0"/>
                <a:ext cx="343560" cy="603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9" extrusionOk="0">
                    <a:moveTo>
                      <a:pt x="0" y="16209"/>
                    </a:moveTo>
                    <a:cubicBezTo>
                      <a:pt x="8561" y="-4899"/>
                      <a:pt x="15761" y="-5391"/>
                      <a:pt x="21600" y="14733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0" name="Shape 720"/>
              <p:cNvSpPr/>
              <p:nvPr/>
            </p:nvSpPr>
            <p:spPr>
              <a:xfrm>
                <a:off x="734101" y="538349"/>
                <a:ext cx="192469" cy="1048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821" extrusionOk="0">
                    <a:moveTo>
                      <a:pt x="0" y="0"/>
                    </a:moveTo>
                    <a:cubicBezTo>
                      <a:pt x="9231" y="15730"/>
                      <a:pt x="16431" y="21600"/>
                      <a:pt x="21600" y="1761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1" name="Shape 721"/>
              <p:cNvSpPr/>
              <p:nvPr/>
            </p:nvSpPr>
            <p:spPr>
              <a:xfrm>
                <a:off x="925522" y="923977"/>
                <a:ext cx="99526" cy="601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2" name="Shape 722"/>
              <p:cNvSpPr/>
              <p:nvPr/>
            </p:nvSpPr>
            <p:spPr>
              <a:xfrm>
                <a:off x="1023653" y="641769"/>
                <a:ext cx="164390" cy="288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16201"/>
                    </a:moveTo>
                    <a:cubicBezTo>
                      <a:pt x="6262" y="-5262"/>
                      <a:pt x="13462" y="-5399"/>
                      <a:pt x="21600" y="1579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3" name="Shape 723"/>
              <p:cNvSpPr/>
              <p:nvPr/>
            </p:nvSpPr>
            <p:spPr>
              <a:xfrm>
                <a:off x="1188287" y="912800"/>
                <a:ext cx="115217" cy="133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3" extrusionOk="0">
                    <a:moveTo>
                      <a:pt x="0" y="887"/>
                    </a:moveTo>
                    <a:cubicBezTo>
                      <a:pt x="3769" y="21600"/>
                      <a:pt x="10969" y="21304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4" name="Shape 724"/>
              <p:cNvSpPr/>
              <p:nvPr/>
            </p:nvSpPr>
            <p:spPr>
              <a:xfrm>
                <a:off x="1300780" y="747008"/>
                <a:ext cx="223146" cy="175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89" extrusionOk="0">
                    <a:moveTo>
                      <a:pt x="0" y="17589"/>
                    </a:moveTo>
                    <a:cubicBezTo>
                      <a:pt x="6653" y="728"/>
                      <a:pt x="13853" y="-4011"/>
                      <a:pt x="21600" y="337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5" name="Shape 725"/>
              <p:cNvSpPr/>
              <p:nvPr/>
            </p:nvSpPr>
            <p:spPr>
              <a:xfrm>
                <a:off x="1521233" y="777445"/>
                <a:ext cx="522764" cy="12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0"/>
                    </a:moveTo>
                    <a:cubicBezTo>
                      <a:pt x="7807" y="21438"/>
                      <a:pt x="15007" y="21600"/>
                      <a:pt x="21600" y="487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6" name="Shape 726"/>
              <p:cNvSpPr/>
              <p:nvPr/>
            </p:nvSpPr>
            <p:spPr>
              <a:xfrm>
                <a:off x="2038178" y="746196"/>
                <a:ext cx="287480" cy="43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12" extrusionOk="0">
                    <a:moveTo>
                      <a:pt x="0" y="14529"/>
                    </a:moveTo>
                    <a:cubicBezTo>
                      <a:pt x="4978" y="-5388"/>
                      <a:pt x="12178" y="-4827"/>
                      <a:pt x="21600" y="1621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688" name="Group 688"/>
            <p:cNvGrpSpPr/>
            <p:nvPr/>
          </p:nvGrpSpPr>
          <p:grpSpPr>
            <a:xfrm>
              <a:off x="4615200" y="916194"/>
              <a:ext cx="2325659" cy="1587253"/>
              <a:chOff x="0" y="0"/>
              <a:chExt cx="2325657" cy="1587251"/>
            </a:xfrm>
          </p:grpSpPr>
          <p:sp>
            <p:nvSpPr>
              <p:cNvPr id="727" name="Shape 727"/>
              <p:cNvSpPr/>
              <p:nvPr/>
            </p:nvSpPr>
            <p:spPr>
              <a:xfrm>
                <a:off x="0" y="604120"/>
                <a:ext cx="391787" cy="186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79" extrusionOk="0">
                    <a:moveTo>
                      <a:pt x="0" y="19640"/>
                    </a:moveTo>
                    <a:cubicBezTo>
                      <a:pt x="13106" y="21600"/>
                      <a:pt x="20306" y="15053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8" name="Shape 728"/>
              <p:cNvSpPr/>
              <p:nvPr/>
            </p:nvSpPr>
            <p:spPr>
              <a:xfrm>
                <a:off x="392299" y="0"/>
                <a:ext cx="343560" cy="603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9" extrusionOk="0">
                    <a:moveTo>
                      <a:pt x="0" y="16209"/>
                    </a:moveTo>
                    <a:cubicBezTo>
                      <a:pt x="8561" y="-4899"/>
                      <a:pt x="15761" y="-5391"/>
                      <a:pt x="21600" y="14733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9" name="Shape 729"/>
              <p:cNvSpPr/>
              <p:nvPr/>
            </p:nvSpPr>
            <p:spPr>
              <a:xfrm>
                <a:off x="734101" y="538349"/>
                <a:ext cx="192469" cy="1048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821" extrusionOk="0">
                    <a:moveTo>
                      <a:pt x="0" y="0"/>
                    </a:moveTo>
                    <a:cubicBezTo>
                      <a:pt x="9231" y="15730"/>
                      <a:pt x="16431" y="21600"/>
                      <a:pt x="21600" y="1761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30" name="Shape 730"/>
              <p:cNvSpPr/>
              <p:nvPr/>
            </p:nvSpPr>
            <p:spPr>
              <a:xfrm>
                <a:off x="925522" y="923977"/>
                <a:ext cx="99526" cy="601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31" name="Shape 731"/>
              <p:cNvSpPr/>
              <p:nvPr/>
            </p:nvSpPr>
            <p:spPr>
              <a:xfrm>
                <a:off x="1023653" y="641769"/>
                <a:ext cx="164390" cy="288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16201"/>
                    </a:moveTo>
                    <a:cubicBezTo>
                      <a:pt x="6262" y="-5262"/>
                      <a:pt x="13462" y="-5399"/>
                      <a:pt x="21600" y="15791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32" name="Shape 732"/>
              <p:cNvSpPr/>
              <p:nvPr/>
            </p:nvSpPr>
            <p:spPr>
              <a:xfrm>
                <a:off x="1188287" y="912800"/>
                <a:ext cx="115217" cy="133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3" extrusionOk="0">
                    <a:moveTo>
                      <a:pt x="0" y="887"/>
                    </a:moveTo>
                    <a:cubicBezTo>
                      <a:pt x="3769" y="21600"/>
                      <a:pt x="10969" y="21304"/>
                      <a:pt x="21600" y="0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33" name="Shape 733"/>
              <p:cNvSpPr/>
              <p:nvPr/>
            </p:nvSpPr>
            <p:spPr>
              <a:xfrm>
                <a:off x="1300780" y="747008"/>
                <a:ext cx="223146" cy="175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589" extrusionOk="0">
                    <a:moveTo>
                      <a:pt x="0" y="17589"/>
                    </a:moveTo>
                    <a:cubicBezTo>
                      <a:pt x="6653" y="728"/>
                      <a:pt x="13853" y="-4011"/>
                      <a:pt x="21600" y="337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34" name="Shape 734"/>
              <p:cNvSpPr/>
              <p:nvPr/>
            </p:nvSpPr>
            <p:spPr>
              <a:xfrm>
                <a:off x="1521233" y="777445"/>
                <a:ext cx="522764" cy="12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0"/>
                    </a:moveTo>
                    <a:cubicBezTo>
                      <a:pt x="7807" y="21438"/>
                      <a:pt x="15007" y="21600"/>
                      <a:pt x="21600" y="487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35" name="Shape 735"/>
              <p:cNvSpPr/>
              <p:nvPr/>
            </p:nvSpPr>
            <p:spPr>
              <a:xfrm>
                <a:off x="2038178" y="746196"/>
                <a:ext cx="287480" cy="43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12" extrusionOk="0">
                    <a:moveTo>
                      <a:pt x="0" y="14529"/>
                    </a:moveTo>
                    <a:cubicBezTo>
                      <a:pt x="4978" y="-5388"/>
                      <a:pt x="12178" y="-4827"/>
                      <a:pt x="21600" y="16212"/>
                    </a:cubicBezTo>
                  </a:path>
                </a:pathLst>
              </a:custGeom>
              <a:noFill/>
              <a:ln w="88900" cap="flat">
                <a:solidFill>
                  <a:srgbClr val="0490E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736" name="Shape 736"/>
          <p:cNvSpPr/>
          <p:nvPr/>
        </p:nvSpPr>
        <p:spPr>
          <a:xfrm>
            <a:off x="7334862" y="4662780"/>
            <a:ext cx="2202803" cy="409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8" extrusionOk="0">
                <a:moveTo>
                  <a:pt x="21600" y="13652"/>
                </a:moveTo>
                <a:cubicBezTo>
                  <a:pt x="14059" y="-5372"/>
                  <a:pt x="6859" y="-4513"/>
                  <a:pt x="0" y="16228"/>
                </a:cubicBezTo>
              </a:path>
            </a:pathLst>
          </a:custGeom>
          <a:ln w="635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700" name="Group 700"/>
          <p:cNvGrpSpPr/>
          <p:nvPr/>
        </p:nvGrpSpPr>
        <p:grpSpPr>
          <a:xfrm>
            <a:off x="9861540" y="6195128"/>
            <a:ext cx="2325659" cy="1587252"/>
            <a:chOff x="0" y="0"/>
            <a:chExt cx="2325657" cy="1587251"/>
          </a:xfrm>
        </p:grpSpPr>
        <p:sp>
          <p:nvSpPr>
            <p:cNvPr id="737" name="Shape 737"/>
            <p:cNvSpPr/>
            <p:nvPr/>
          </p:nvSpPr>
          <p:spPr>
            <a:xfrm>
              <a:off x="0" y="604120"/>
              <a:ext cx="391787" cy="186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9" extrusionOk="0">
                  <a:moveTo>
                    <a:pt x="0" y="19640"/>
                  </a:moveTo>
                  <a:cubicBezTo>
                    <a:pt x="13106" y="21600"/>
                    <a:pt x="20306" y="15053"/>
                    <a:pt x="21600" y="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38" name="Shape 738"/>
            <p:cNvSpPr/>
            <p:nvPr/>
          </p:nvSpPr>
          <p:spPr>
            <a:xfrm>
              <a:off x="392299" y="0"/>
              <a:ext cx="343560" cy="60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9" extrusionOk="0">
                  <a:moveTo>
                    <a:pt x="0" y="16209"/>
                  </a:moveTo>
                  <a:cubicBezTo>
                    <a:pt x="8561" y="-4899"/>
                    <a:pt x="15761" y="-5391"/>
                    <a:pt x="21600" y="14733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39" name="Shape 739"/>
            <p:cNvSpPr/>
            <p:nvPr/>
          </p:nvSpPr>
          <p:spPr>
            <a:xfrm>
              <a:off x="734101" y="538349"/>
              <a:ext cx="192469" cy="1048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821" extrusionOk="0">
                  <a:moveTo>
                    <a:pt x="0" y="0"/>
                  </a:moveTo>
                  <a:cubicBezTo>
                    <a:pt x="9231" y="15730"/>
                    <a:pt x="16431" y="21600"/>
                    <a:pt x="21600" y="17611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40" name="Shape 740"/>
            <p:cNvSpPr/>
            <p:nvPr/>
          </p:nvSpPr>
          <p:spPr>
            <a:xfrm>
              <a:off x="925522" y="923977"/>
              <a:ext cx="99526" cy="60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41" name="Shape 741"/>
            <p:cNvSpPr/>
            <p:nvPr/>
          </p:nvSpPr>
          <p:spPr>
            <a:xfrm>
              <a:off x="1023653" y="641769"/>
              <a:ext cx="164390" cy="288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1" extrusionOk="0">
                  <a:moveTo>
                    <a:pt x="0" y="16201"/>
                  </a:moveTo>
                  <a:cubicBezTo>
                    <a:pt x="6262" y="-5262"/>
                    <a:pt x="13462" y="-5399"/>
                    <a:pt x="21600" y="15791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42" name="Shape 742"/>
            <p:cNvSpPr/>
            <p:nvPr/>
          </p:nvSpPr>
          <p:spPr>
            <a:xfrm>
              <a:off x="1188287" y="912800"/>
              <a:ext cx="115217" cy="133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3" extrusionOk="0">
                  <a:moveTo>
                    <a:pt x="0" y="887"/>
                  </a:moveTo>
                  <a:cubicBezTo>
                    <a:pt x="3769" y="21600"/>
                    <a:pt x="10969" y="21304"/>
                    <a:pt x="21600" y="0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43" name="Shape 743"/>
            <p:cNvSpPr/>
            <p:nvPr/>
          </p:nvSpPr>
          <p:spPr>
            <a:xfrm>
              <a:off x="1300780" y="747008"/>
              <a:ext cx="223146" cy="175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589" extrusionOk="0">
                  <a:moveTo>
                    <a:pt x="0" y="17589"/>
                  </a:moveTo>
                  <a:cubicBezTo>
                    <a:pt x="6653" y="728"/>
                    <a:pt x="13853" y="-4011"/>
                    <a:pt x="21600" y="3372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44" name="Shape 744"/>
            <p:cNvSpPr/>
            <p:nvPr/>
          </p:nvSpPr>
          <p:spPr>
            <a:xfrm>
              <a:off x="1521233" y="777445"/>
              <a:ext cx="522764" cy="12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1" extrusionOk="0">
                  <a:moveTo>
                    <a:pt x="0" y="0"/>
                  </a:moveTo>
                  <a:cubicBezTo>
                    <a:pt x="7807" y="21438"/>
                    <a:pt x="15007" y="21600"/>
                    <a:pt x="21600" y="487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45" name="Shape 745"/>
            <p:cNvSpPr/>
            <p:nvPr/>
          </p:nvSpPr>
          <p:spPr>
            <a:xfrm>
              <a:off x="2038178" y="746196"/>
              <a:ext cx="287480" cy="43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12" extrusionOk="0">
                  <a:moveTo>
                    <a:pt x="0" y="14529"/>
                  </a:moveTo>
                  <a:cubicBezTo>
                    <a:pt x="4978" y="-5388"/>
                    <a:pt x="12178" y="-4827"/>
                    <a:pt x="21600" y="16212"/>
                  </a:cubicBez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704" name="Group 704"/>
          <p:cNvGrpSpPr/>
          <p:nvPr/>
        </p:nvGrpSpPr>
        <p:grpSpPr>
          <a:xfrm>
            <a:off x="1135756" y="3320530"/>
            <a:ext cx="5398631" cy="935458"/>
            <a:chOff x="0" y="-115479"/>
            <a:chExt cx="5398630" cy="935456"/>
          </a:xfrm>
        </p:grpSpPr>
        <p:sp>
          <p:nvSpPr>
            <p:cNvPr id="701" name="Shape 701"/>
            <p:cNvSpPr/>
            <p:nvPr/>
          </p:nvSpPr>
          <p:spPr>
            <a:xfrm>
              <a:off x="0" y="0"/>
              <a:ext cx="3437819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Random template:</a:t>
              </a:r>
            </a:p>
          </p:txBody>
        </p:sp>
        <p:sp>
          <p:nvSpPr>
            <p:cNvPr id="702" name="Shape 702"/>
            <p:cNvSpPr/>
            <p:nvPr/>
          </p:nvSpPr>
          <p:spPr>
            <a:xfrm>
              <a:off x="3713646" y="57454"/>
              <a:ext cx="1649203" cy="554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775"/>
                  </a:moveTo>
                  <a:lnTo>
                    <a:pt x="898" y="7167"/>
                  </a:lnTo>
                  <a:lnTo>
                    <a:pt x="2103" y="20302"/>
                  </a:lnTo>
                  <a:lnTo>
                    <a:pt x="2882" y="13606"/>
                  </a:lnTo>
                  <a:lnTo>
                    <a:pt x="4138" y="8839"/>
                  </a:lnTo>
                  <a:lnTo>
                    <a:pt x="6344" y="21600"/>
                  </a:lnTo>
                  <a:lnTo>
                    <a:pt x="7681" y="3813"/>
                  </a:lnTo>
                  <a:lnTo>
                    <a:pt x="9525" y="0"/>
                  </a:lnTo>
                  <a:lnTo>
                    <a:pt x="10809" y="3722"/>
                  </a:lnTo>
                  <a:lnTo>
                    <a:pt x="11997" y="11886"/>
                  </a:lnTo>
                  <a:lnTo>
                    <a:pt x="14802" y="3385"/>
                  </a:lnTo>
                  <a:lnTo>
                    <a:pt x="16534" y="11123"/>
                  </a:lnTo>
                  <a:lnTo>
                    <a:pt x="18664" y="11662"/>
                  </a:lnTo>
                  <a:lnTo>
                    <a:pt x="19893" y="8423"/>
                  </a:lnTo>
                  <a:lnTo>
                    <a:pt x="21600" y="14516"/>
                  </a:lnTo>
                </a:path>
              </a:pathLst>
            </a:custGeom>
            <a:noFill/>
            <a:ln w="88900" cap="flat">
              <a:solidFill>
                <a:srgbClr val="0490E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703" name="Shape 703"/>
            <p:cNvSpPr/>
            <p:nvPr/>
          </p:nvSpPr>
          <p:spPr>
            <a:xfrm>
              <a:off x="3655425" y="-115480"/>
              <a:ext cx="1743206" cy="935457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05" name="Shape 705"/>
          <p:cNvSpPr/>
          <p:nvPr/>
        </p:nvSpPr>
        <p:spPr>
          <a:xfrm flipV="1">
            <a:off x="2834907" y="6026609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6" name="Shape 706"/>
          <p:cNvSpPr/>
          <p:nvPr/>
        </p:nvSpPr>
        <p:spPr>
          <a:xfrm flipV="1">
            <a:off x="5214533" y="5989265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7" name="Shape 707"/>
          <p:cNvSpPr/>
          <p:nvPr/>
        </p:nvSpPr>
        <p:spPr>
          <a:xfrm>
            <a:off x="553446" y="2088425"/>
            <a:ext cx="11897908" cy="748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/>
          </a:bodyPr>
          <a:lstStyle/>
          <a:p>
            <a:pPr marL="431165" indent="-431165" algn="l" defTabSz="566674">
              <a:spcBef>
                <a:spcPts val="4000"/>
              </a:spcBef>
              <a:buSzPct val="75000"/>
              <a:buChar char="•"/>
              <a:defRPr sz="3492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Intuition</a:t>
            </a:r>
            <a:r>
              <a:t>: heartbeat repeats with certain shape (template)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952500" y="30480"/>
            <a:ext cx="11099800" cy="158725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pPr lvl="1">
              <a:defRPr sz="5600"/>
            </a:pPr>
            <a:r>
              <a:t>Does my advisor like my research?</a:t>
            </a:r>
          </a:p>
        </p:txBody>
      </p:sp>
      <p:grpSp>
        <p:nvGrpSpPr>
          <p:cNvPr id="142" name="Group 142"/>
          <p:cNvGrpSpPr/>
          <p:nvPr/>
        </p:nvGrpSpPr>
        <p:grpSpPr>
          <a:xfrm>
            <a:off x="2302875" y="3048000"/>
            <a:ext cx="3697377" cy="4453757"/>
            <a:chOff x="0" y="0"/>
            <a:chExt cx="3697376" cy="4453756"/>
          </a:xfrm>
        </p:grpSpPr>
        <p:pic>
          <p:nvPicPr>
            <p:cNvPr id="140" name="student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37437" y="0"/>
              <a:ext cx="2222501" cy="381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" name="Shape 141"/>
            <p:cNvSpPr/>
            <p:nvPr/>
          </p:nvSpPr>
          <p:spPr>
            <a:xfrm>
              <a:off x="-1" y="3806056"/>
              <a:ext cx="3697378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Graduate student</a:t>
              </a:r>
            </a:p>
          </p:txBody>
        </p:sp>
      </p:grpSp>
      <p:grpSp>
        <p:nvGrpSpPr>
          <p:cNvPr id="145" name="Group 145"/>
          <p:cNvGrpSpPr/>
          <p:nvPr/>
        </p:nvGrpSpPr>
        <p:grpSpPr>
          <a:xfrm>
            <a:off x="7889440" y="3048000"/>
            <a:ext cx="2222501" cy="4453757"/>
            <a:chOff x="0" y="0"/>
            <a:chExt cx="2222500" cy="4453756"/>
          </a:xfrm>
        </p:grpSpPr>
        <p:pic>
          <p:nvPicPr>
            <p:cNvPr id="143" name="advisor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222500" cy="381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4" name="Shape 144"/>
            <p:cNvSpPr/>
            <p:nvPr/>
          </p:nvSpPr>
          <p:spPr>
            <a:xfrm>
              <a:off x="279374" y="3806056"/>
              <a:ext cx="1663752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Advisor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Caveat: Shrinking &amp; Expanding</a:t>
            </a:r>
          </a:p>
        </p:txBody>
      </p:sp>
      <p:sp>
        <p:nvSpPr>
          <p:cNvPr id="749" name="Shape 749"/>
          <p:cNvSpPr/>
          <p:nvPr/>
        </p:nvSpPr>
        <p:spPr>
          <a:xfrm>
            <a:off x="1321468" y="2553646"/>
            <a:ext cx="11099801" cy="748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</a:lvl1pPr>
          </a:lstStyle>
          <a:p>
            <a:r>
              <a:t>IBI are not always the same</a:t>
            </a:r>
          </a:p>
        </p:txBody>
      </p:sp>
      <p:sp>
        <p:nvSpPr>
          <p:cNvPr id="750" name="Shape 750"/>
          <p:cNvSpPr/>
          <p:nvPr/>
        </p:nvSpPr>
        <p:spPr>
          <a:xfrm>
            <a:off x="1321468" y="6258035"/>
            <a:ext cx="11099801" cy="2819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</a:lvl1pPr>
            <a:lvl2pPr marL="889000" indent="-444500" algn="l">
              <a:spcBef>
                <a:spcPts val="4200"/>
              </a:spcBef>
              <a:buSzPct val="75000"/>
              <a:buChar char="•"/>
            </a:lvl2pPr>
          </a:lstStyle>
          <a:p>
            <a:r>
              <a:t>Template subject to shrink and expanding</a:t>
            </a:r>
          </a:p>
          <a:p>
            <a:pPr lvl="1"/>
            <a:r>
              <a:t>Linear warping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3702050"/>
            <a:ext cx="10160000" cy="23495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9" grpId="1" animBg="1" advAuto="0"/>
      <p:bldP spid="750" grpId="3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Algorithm</a:t>
            </a:r>
          </a:p>
        </p:txBody>
      </p:sp>
      <p:grpSp>
        <p:nvGrpSpPr>
          <p:cNvPr id="764" name="Group 764"/>
          <p:cNvGrpSpPr/>
          <p:nvPr/>
        </p:nvGrpSpPr>
        <p:grpSpPr>
          <a:xfrm>
            <a:off x="1336875" y="3029072"/>
            <a:ext cx="11099801" cy="1688465"/>
            <a:chOff x="0" y="0"/>
            <a:chExt cx="11099800" cy="1688464"/>
          </a:xfrm>
        </p:grpSpPr>
        <p:sp>
          <p:nvSpPr>
            <p:cNvPr id="753" name="Shape 753"/>
            <p:cNvSpPr/>
            <p:nvPr/>
          </p:nvSpPr>
          <p:spPr>
            <a:xfrm>
              <a:off x="0" y="0"/>
              <a:ext cx="11099800" cy="816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marL="444500" indent="-444500" algn="l">
                <a:spcBef>
                  <a:spcPts val="4200"/>
                </a:spcBef>
                <a:buSzPct val="75000"/>
                <a:buChar char="•"/>
              </a:lvl1pPr>
            </a:lstStyle>
            <a:p>
              <a:r>
                <a:t>Joint optimization:</a:t>
              </a:r>
            </a:p>
          </p:txBody>
        </p:sp>
        <p:pic>
          <p:nvPicPr>
            <p:cNvPr id="754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638173" y="101082"/>
              <a:ext cx="5384801" cy="8674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57" name="Group 757"/>
            <p:cNvGrpSpPr/>
            <p:nvPr/>
          </p:nvGrpSpPr>
          <p:grpSpPr>
            <a:xfrm>
              <a:off x="3225882" y="854204"/>
              <a:ext cx="2114653" cy="834261"/>
              <a:chOff x="0" y="0"/>
              <a:chExt cx="2114651" cy="834259"/>
            </a:xfrm>
          </p:grpSpPr>
          <p:sp>
            <p:nvSpPr>
              <p:cNvPr id="755" name="Shape 755"/>
              <p:cNvSpPr/>
              <p:nvPr/>
            </p:nvSpPr>
            <p:spPr>
              <a:xfrm flipV="1">
                <a:off x="972806" y="0"/>
                <a:ext cx="863899" cy="46059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756" name="Shape 756"/>
              <p:cNvSpPr/>
              <p:nvPr/>
            </p:nvSpPr>
            <p:spPr>
              <a:xfrm>
                <a:off x="0" y="338959"/>
                <a:ext cx="2114652" cy="495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600"/>
                </a:lvl1pPr>
              </a:lstStyle>
              <a:p>
                <a:r>
                  <a:t>segmentation</a:t>
                </a:r>
              </a:p>
            </p:txBody>
          </p:sp>
        </p:grpSp>
        <p:grpSp>
          <p:nvGrpSpPr>
            <p:cNvPr id="760" name="Group 760"/>
            <p:cNvGrpSpPr/>
            <p:nvPr/>
          </p:nvGrpSpPr>
          <p:grpSpPr>
            <a:xfrm>
              <a:off x="5600461" y="854204"/>
              <a:ext cx="1724284" cy="834261"/>
              <a:chOff x="0" y="0"/>
              <a:chExt cx="1724283" cy="834259"/>
            </a:xfrm>
          </p:grpSpPr>
          <p:sp>
            <p:nvSpPr>
              <p:cNvPr id="758" name="Shape 758"/>
              <p:cNvSpPr/>
              <p:nvPr/>
            </p:nvSpPr>
            <p:spPr>
              <a:xfrm flipH="1" flipV="1">
                <a:off x="-1" y="-1"/>
                <a:ext cx="462818" cy="46281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759" name="Shape 759"/>
              <p:cNvSpPr/>
              <p:nvPr/>
            </p:nvSpPr>
            <p:spPr>
              <a:xfrm>
                <a:off x="325505" y="338959"/>
                <a:ext cx="1398779" cy="495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600"/>
                </a:lvl1pPr>
              </a:lstStyle>
              <a:p>
                <a:r>
                  <a:t>template</a:t>
                </a:r>
              </a:p>
            </p:txBody>
          </p:sp>
        </p:grpSp>
        <p:grpSp>
          <p:nvGrpSpPr>
            <p:cNvPr id="763" name="Group 763"/>
            <p:cNvGrpSpPr/>
            <p:nvPr/>
          </p:nvGrpSpPr>
          <p:grpSpPr>
            <a:xfrm>
              <a:off x="8285467" y="602063"/>
              <a:ext cx="1306653" cy="1062926"/>
              <a:chOff x="0" y="-567624"/>
              <a:chExt cx="1306652" cy="1062924"/>
            </a:xfrm>
          </p:grpSpPr>
          <p:sp>
            <p:nvSpPr>
              <p:cNvPr id="761" name="Shape 761"/>
              <p:cNvSpPr/>
              <p:nvPr/>
            </p:nvSpPr>
            <p:spPr>
              <a:xfrm flipH="1" flipV="1">
                <a:off x="87570" y="-567625"/>
                <a:ext cx="382885" cy="62337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762" name="Shape 762"/>
              <p:cNvSpPr/>
              <p:nvPr/>
            </p:nvSpPr>
            <p:spPr>
              <a:xfrm>
                <a:off x="-1" y="0"/>
                <a:ext cx="1306654" cy="495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600"/>
                </a:lvl1pPr>
              </a:lstStyle>
              <a:p>
                <a:r>
                  <a:t>warping</a:t>
                </a:r>
              </a:p>
            </p:txBody>
          </p:sp>
        </p:grpSp>
      </p:grpSp>
      <p:grpSp>
        <p:nvGrpSpPr>
          <p:cNvPr id="767" name="Group 767"/>
          <p:cNvGrpSpPr/>
          <p:nvPr/>
        </p:nvGrpSpPr>
        <p:grpSpPr>
          <a:xfrm>
            <a:off x="534047" y="5540469"/>
            <a:ext cx="5535237" cy="2602735"/>
            <a:chOff x="0" y="0"/>
            <a:chExt cx="5535235" cy="2602734"/>
          </a:xfrm>
        </p:grpSpPr>
        <p:sp>
          <p:nvSpPr>
            <p:cNvPr id="765" name="Shape 765"/>
            <p:cNvSpPr/>
            <p:nvPr/>
          </p:nvSpPr>
          <p:spPr>
            <a:xfrm>
              <a:off x="0" y="0"/>
              <a:ext cx="5535236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Segmentation Update</a:t>
              </a:r>
            </a:p>
          </p:txBody>
        </p:sp>
        <p:sp>
          <p:nvSpPr>
            <p:cNvPr id="766" name="Shape 766"/>
            <p:cNvSpPr/>
            <p:nvPr/>
          </p:nvSpPr>
          <p:spPr>
            <a:xfrm>
              <a:off x="0" y="741157"/>
              <a:ext cx="5535236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76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4665" y="6543232"/>
            <a:ext cx="5334001" cy="746542"/>
          </a:xfrm>
          <a:prstGeom prst="rect">
            <a:avLst/>
          </a:prstGeom>
          <a:ln w="12700">
            <a:miter lim="400000"/>
          </a:ln>
        </p:spPr>
      </p:pic>
      <p:sp>
        <p:nvSpPr>
          <p:cNvPr id="769" name="Shape 769"/>
          <p:cNvSpPr/>
          <p:nvPr/>
        </p:nvSpPr>
        <p:spPr>
          <a:xfrm>
            <a:off x="772206" y="7369792"/>
            <a:ext cx="505891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(dynamic programming)</a:t>
            </a:r>
          </a:p>
        </p:txBody>
      </p:sp>
      <p:grpSp>
        <p:nvGrpSpPr>
          <p:cNvPr id="772" name="Group 772"/>
          <p:cNvGrpSpPr/>
          <p:nvPr/>
        </p:nvGrpSpPr>
        <p:grpSpPr>
          <a:xfrm>
            <a:off x="6741193" y="5540469"/>
            <a:ext cx="5729560" cy="2602735"/>
            <a:chOff x="0" y="0"/>
            <a:chExt cx="5729558" cy="2602734"/>
          </a:xfrm>
        </p:grpSpPr>
        <p:sp>
          <p:nvSpPr>
            <p:cNvPr id="770" name="Shape 770"/>
            <p:cNvSpPr/>
            <p:nvPr/>
          </p:nvSpPr>
          <p:spPr>
            <a:xfrm>
              <a:off x="0" y="0"/>
              <a:ext cx="5729559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Template Update</a:t>
              </a:r>
            </a:p>
          </p:txBody>
        </p:sp>
        <p:sp>
          <p:nvSpPr>
            <p:cNvPr id="771" name="Shape 771"/>
            <p:cNvSpPr/>
            <p:nvPr/>
          </p:nvSpPr>
          <p:spPr>
            <a:xfrm>
              <a:off x="0" y="741157"/>
              <a:ext cx="5729559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773" name="Shape 773"/>
          <p:cNvSpPr/>
          <p:nvPr/>
        </p:nvSpPr>
        <p:spPr>
          <a:xfrm>
            <a:off x="7071439" y="7369792"/>
            <a:ext cx="516178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(weighted least squares)</a:t>
            </a:r>
          </a:p>
        </p:txBody>
      </p:sp>
      <p:pic>
        <p:nvPicPr>
          <p:cNvPr id="77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80301" y="6541852"/>
            <a:ext cx="5467866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775" name="Shape 775"/>
          <p:cNvSpPr>
            <a:spLocks noGrp="1"/>
          </p:cNvSpPr>
          <p:nvPr>
            <p:ph type="body" sz="quarter" idx="4294967295"/>
          </p:nvPr>
        </p:nvSpPr>
        <p:spPr>
          <a:xfrm>
            <a:off x="952500" y="1803968"/>
            <a:ext cx="11099800" cy="748775"/>
          </a:xfrm>
          <a:prstGeom prst="rect">
            <a:avLst/>
          </a:prstGeom>
        </p:spPr>
        <p:txBody>
          <a:bodyPr anchor="t"/>
          <a:lstStyle>
            <a:lvl1pPr marL="0" indent="0" algn="ctr">
              <a:buSzTx/>
              <a:buNone/>
              <a:def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defRPr>
            </a:lvl1pPr>
          </a:lstStyle>
          <a:p>
            <a:r>
              <a:t>Need to recover both segmentation and template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" grpId="1" animBg="1" advAuto="0"/>
      <p:bldP spid="767" grpId="2" animBg="1" advAuto="0"/>
      <p:bldP spid="768" grpId="3" animBg="1" advAuto="0"/>
      <p:bldP spid="769" grpId="6" animBg="1" advAuto="0"/>
      <p:bldP spid="772" grpId="4" animBg="1" advAuto="0"/>
      <p:bldP spid="773" grpId="7" animBg="1" advAuto="0"/>
      <p:bldP spid="774" grpId="5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Algorithm</a:t>
            </a:r>
          </a:p>
        </p:txBody>
      </p:sp>
      <p:sp>
        <p:nvSpPr>
          <p:cNvPr id="778" name="Shape 778"/>
          <p:cNvSpPr/>
          <p:nvPr/>
        </p:nvSpPr>
        <p:spPr>
          <a:xfrm>
            <a:off x="1336875" y="3029072"/>
            <a:ext cx="11099801" cy="81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</a:lvl1pPr>
          </a:lstStyle>
          <a:p>
            <a:r>
              <a:t>Joint optimization:</a:t>
            </a:r>
          </a:p>
        </p:txBody>
      </p:sp>
      <p:pic>
        <p:nvPicPr>
          <p:cNvPr id="77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75049" y="3130155"/>
            <a:ext cx="5384801" cy="8674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2" name="Group 782"/>
          <p:cNvGrpSpPr/>
          <p:nvPr/>
        </p:nvGrpSpPr>
        <p:grpSpPr>
          <a:xfrm>
            <a:off x="4562758" y="3883277"/>
            <a:ext cx="2114652" cy="834260"/>
            <a:chOff x="0" y="0"/>
            <a:chExt cx="2114651" cy="834259"/>
          </a:xfrm>
        </p:grpSpPr>
        <p:sp>
          <p:nvSpPr>
            <p:cNvPr id="780" name="Shape 780"/>
            <p:cNvSpPr/>
            <p:nvPr/>
          </p:nvSpPr>
          <p:spPr>
            <a:xfrm flipV="1">
              <a:off x="972806" y="0"/>
              <a:ext cx="863899" cy="46059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781" name="Shape 781"/>
            <p:cNvSpPr/>
            <p:nvPr/>
          </p:nvSpPr>
          <p:spPr>
            <a:xfrm>
              <a:off x="0" y="338959"/>
              <a:ext cx="2114652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/>
              </a:lvl1pPr>
            </a:lstStyle>
            <a:p>
              <a:r>
                <a:t>segmentation</a:t>
              </a:r>
            </a:p>
          </p:txBody>
        </p:sp>
      </p:grpSp>
      <p:grpSp>
        <p:nvGrpSpPr>
          <p:cNvPr id="785" name="Group 785"/>
          <p:cNvGrpSpPr/>
          <p:nvPr/>
        </p:nvGrpSpPr>
        <p:grpSpPr>
          <a:xfrm>
            <a:off x="6937337" y="3883276"/>
            <a:ext cx="1724284" cy="834261"/>
            <a:chOff x="0" y="0"/>
            <a:chExt cx="1724283" cy="834259"/>
          </a:xfrm>
        </p:grpSpPr>
        <p:sp>
          <p:nvSpPr>
            <p:cNvPr id="783" name="Shape 783"/>
            <p:cNvSpPr/>
            <p:nvPr/>
          </p:nvSpPr>
          <p:spPr>
            <a:xfrm flipH="1" flipV="1">
              <a:off x="-1" y="-1"/>
              <a:ext cx="462818" cy="46281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784" name="Shape 784"/>
            <p:cNvSpPr/>
            <p:nvPr/>
          </p:nvSpPr>
          <p:spPr>
            <a:xfrm>
              <a:off x="325505" y="338959"/>
              <a:ext cx="1398779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/>
              </a:lvl1pPr>
            </a:lstStyle>
            <a:p>
              <a:r>
                <a:t>template</a:t>
              </a:r>
            </a:p>
          </p:txBody>
        </p:sp>
      </p:grpSp>
      <p:grpSp>
        <p:nvGrpSpPr>
          <p:cNvPr id="788" name="Group 788"/>
          <p:cNvGrpSpPr/>
          <p:nvPr/>
        </p:nvGrpSpPr>
        <p:grpSpPr>
          <a:xfrm>
            <a:off x="9622342" y="3631136"/>
            <a:ext cx="1306654" cy="1062925"/>
            <a:chOff x="0" y="-567624"/>
            <a:chExt cx="1306652" cy="1062924"/>
          </a:xfrm>
        </p:grpSpPr>
        <p:sp>
          <p:nvSpPr>
            <p:cNvPr id="786" name="Shape 786"/>
            <p:cNvSpPr/>
            <p:nvPr/>
          </p:nvSpPr>
          <p:spPr>
            <a:xfrm flipH="1" flipV="1">
              <a:off x="87570" y="-567625"/>
              <a:ext cx="382885" cy="62337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787" name="Shape 787"/>
            <p:cNvSpPr/>
            <p:nvPr/>
          </p:nvSpPr>
          <p:spPr>
            <a:xfrm>
              <a:off x="-1" y="0"/>
              <a:ext cx="1306654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/>
              </a:lvl1pPr>
            </a:lstStyle>
            <a:p>
              <a:r>
                <a:t>warping</a:t>
              </a:r>
            </a:p>
          </p:txBody>
        </p:sp>
      </p:grpSp>
      <p:grpSp>
        <p:nvGrpSpPr>
          <p:cNvPr id="791" name="Group 791"/>
          <p:cNvGrpSpPr/>
          <p:nvPr/>
        </p:nvGrpSpPr>
        <p:grpSpPr>
          <a:xfrm>
            <a:off x="534047" y="5540469"/>
            <a:ext cx="5535237" cy="2602735"/>
            <a:chOff x="0" y="0"/>
            <a:chExt cx="5535235" cy="2602734"/>
          </a:xfrm>
        </p:grpSpPr>
        <p:sp>
          <p:nvSpPr>
            <p:cNvPr id="789" name="Shape 789"/>
            <p:cNvSpPr/>
            <p:nvPr/>
          </p:nvSpPr>
          <p:spPr>
            <a:xfrm>
              <a:off x="0" y="0"/>
              <a:ext cx="5535236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Segmentation Update</a:t>
              </a:r>
            </a:p>
          </p:txBody>
        </p:sp>
        <p:sp>
          <p:nvSpPr>
            <p:cNvPr id="790" name="Shape 790"/>
            <p:cNvSpPr/>
            <p:nvPr/>
          </p:nvSpPr>
          <p:spPr>
            <a:xfrm>
              <a:off x="0" y="741157"/>
              <a:ext cx="5535236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79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4665" y="6543232"/>
            <a:ext cx="5334001" cy="746542"/>
          </a:xfrm>
          <a:prstGeom prst="rect">
            <a:avLst/>
          </a:prstGeom>
          <a:ln w="12700">
            <a:miter lim="400000"/>
          </a:ln>
        </p:spPr>
      </p:pic>
      <p:sp>
        <p:nvSpPr>
          <p:cNvPr id="793" name="Shape 793"/>
          <p:cNvSpPr/>
          <p:nvPr/>
        </p:nvSpPr>
        <p:spPr>
          <a:xfrm>
            <a:off x="772206" y="7369792"/>
            <a:ext cx="505891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(dynamic programming)</a:t>
            </a:r>
          </a:p>
        </p:txBody>
      </p:sp>
      <p:grpSp>
        <p:nvGrpSpPr>
          <p:cNvPr id="796" name="Group 796"/>
          <p:cNvGrpSpPr/>
          <p:nvPr/>
        </p:nvGrpSpPr>
        <p:grpSpPr>
          <a:xfrm>
            <a:off x="6741193" y="5540469"/>
            <a:ext cx="5729560" cy="2602735"/>
            <a:chOff x="0" y="0"/>
            <a:chExt cx="5729558" cy="2602734"/>
          </a:xfrm>
        </p:grpSpPr>
        <p:sp>
          <p:nvSpPr>
            <p:cNvPr id="794" name="Shape 794"/>
            <p:cNvSpPr/>
            <p:nvPr/>
          </p:nvSpPr>
          <p:spPr>
            <a:xfrm>
              <a:off x="0" y="0"/>
              <a:ext cx="5729559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Template Update</a:t>
              </a:r>
            </a:p>
          </p:txBody>
        </p:sp>
        <p:sp>
          <p:nvSpPr>
            <p:cNvPr id="795" name="Shape 795"/>
            <p:cNvSpPr/>
            <p:nvPr/>
          </p:nvSpPr>
          <p:spPr>
            <a:xfrm>
              <a:off x="0" y="741157"/>
              <a:ext cx="5729559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797" name="Shape 797"/>
          <p:cNvSpPr/>
          <p:nvPr/>
        </p:nvSpPr>
        <p:spPr>
          <a:xfrm>
            <a:off x="7071439" y="7369792"/>
            <a:ext cx="516178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(weighted least squares)</a:t>
            </a:r>
          </a:p>
        </p:txBody>
      </p:sp>
      <p:pic>
        <p:nvPicPr>
          <p:cNvPr id="79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80301" y="6541852"/>
            <a:ext cx="5467866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799" name="Shape 799"/>
          <p:cNvSpPr>
            <a:spLocks noGrp="1"/>
          </p:cNvSpPr>
          <p:nvPr>
            <p:ph type="body" sz="quarter" idx="4294967295"/>
          </p:nvPr>
        </p:nvSpPr>
        <p:spPr>
          <a:xfrm>
            <a:off x="952500" y="1803968"/>
            <a:ext cx="11099800" cy="748775"/>
          </a:xfrm>
          <a:prstGeom prst="rect">
            <a:avLst/>
          </a:prstGeom>
        </p:spPr>
        <p:txBody>
          <a:bodyPr anchor="t"/>
          <a:lstStyle>
            <a:lvl1pPr marL="0" indent="0" algn="ctr">
              <a:buSzTx/>
              <a:buNone/>
              <a:def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defRPr>
            </a:lvl1pPr>
          </a:lstStyle>
          <a:p>
            <a:r>
              <a:t>Need to recover both segmentation and template</a:t>
            </a:r>
          </a:p>
        </p:txBody>
      </p:sp>
      <p:sp>
        <p:nvSpPr>
          <p:cNvPr id="800" name="Shape 800"/>
          <p:cNvSpPr/>
          <p:nvPr/>
        </p:nvSpPr>
        <p:spPr>
          <a:xfrm>
            <a:off x="0" y="6080278"/>
            <a:ext cx="13004801" cy="2421828"/>
          </a:xfrm>
          <a:prstGeom prst="rect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1" name="Shape 801"/>
          <p:cNvSpPr/>
          <p:nvPr/>
        </p:nvSpPr>
        <p:spPr>
          <a:xfrm>
            <a:off x="2020973" y="6295512"/>
            <a:ext cx="9731605" cy="206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 algn="l">
              <a:lnSpc>
                <a:spcPct val="130000"/>
              </a:lnSpc>
              <a:buSzPct val="75000"/>
              <a:buChar char="•"/>
              <a:defRPr>
                <a:solidFill>
                  <a:srgbClr val="FFFFFF"/>
                </a:solidFill>
              </a:defRPr>
            </a:pPr>
            <a:r>
              <a:t>Both updates have linear complexity</a:t>
            </a:r>
          </a:p>
          <a:p>
            <a:pPr marL="444500" indent="-444500" algn="l">
              <a:lnSpc>
                <a:spcPct val="130000"/>
              </a:lnSpc>
              <a:buSzPct val="75000"/>
              <a:buChar char="•"/>
              <a:defRPr>
                <a:solidFill>
                  <a:srgbClr val="FFFFFF"/>
                </a:solidFill>
              </a:defRPr>
            </a:pPr>
            <a:r>
              <a:t>Each update achieves global optimum</a:t>
            </a:r>
          </a:p>
          <a:p>
            <a:pPr marL="444500" indent="-444500" algn="l">
              <a:lnSpc>
                <a:spcPct val="130000"/>
              </a:lnSpc>
              <a:buSzPct val="75000"/>
              <a:buChar char="•"/>
              <a:defRPr>
                <a:solidFill>
                  <a:srgbClr val="FFFFFF"/>
                </a:solidFill>
              </a:defRPr>
            </a:pPr>
            <a:r>
              <a:t>Iterative algorithm is guaranteed to converge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Example run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2099310"/>
            <a:ext cx="11214100" cy="23241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Example run</a:t>
            </a:r>
          </a:p>
        </p:txBody>
      </p:sp>
      <p:sp>
        <p:nvSpPr>
          <p:cNvPr id="807" name="Shape 807"/>
          <p:cNvSpPr/>
          <p:nvPr/>
        </p:nvSpPr>
        <p:spPr>
          <a:xfrm>
            <a:off x="952500" y="1784518"/>
            <a:ext cx="11099800" cy="81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spcBef>
                <a:spcPts val="4200"/>
              </a:spcBef>
              <a:def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defRPr>
            </a:lvl1pPr>
          </a:lstStyle>
          <a:p>
            <a:r>
              <a:t>Iteration 1:</a:t>
            </a:r>
          </a:p>
        </p:txBody>
      </p:sp>
      <p:grpSp>
        <p:nvGrpSpPr>
          <p:cNvPr id="811" name="Group 811"/>
          <p:cNvGrpSpPr/>
          <p:nvPr/>
        </p:nvGrpSpPr>
        <p:grpSpPr>
          <a:xfrm>
            <a:off x="3016736" y="3907981"/>
            <a:ext cx="9504741" cy="2602735"/>
            <a:chOff x="0" y="0"/>
            <a:chExt cx="9504739" cy="2602734"/>
          </a:xfrm>
        </p:grpSpPr>
        <p:sp>
          <p:nvSpPr>
            <p:cNvPr id="809" name="Shape 809"/>
            <p:cNvSpPr/>
            <p:nvPr/>
          </p:nvSpPr>
          <p:spPr>
            <a:xfrm>
              <a:off x="0" y="0"/>
              <a:ext cx="9504740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Segmentation</a:t>
              </a:r>
            </a:p>
          </p:txBody>
        </p:sp>
        <p:sp>
          <p:nvSpPr>
            <p:cNvPr id="810" name="Shape 810"/>
            <p:cNvSpPr/>
            <p:nvPr/>
          </p:nvSpPr>
          <p:spPr>
            <a:xfrm>
              <a:off x="0" y="741157"/>
              <a:ext cx="9504740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814" name="Group 814"/>
          <p:cNvGrpSpPr/>
          <p:nvPr/>
        </p:nvGrpSpPr>
        <p:grpSpPr>
          <a:xfrm>
            <a:off x="502049" y="3907981"/>
            <a:ext cx="2026434" cy="2602735"/>
            <a:chOff x="0" y="0"/>
            <a:chExt cx="2026432" cy="2602734"/>
          </a:xfrm>
        </p:grpSpPr>
        <p:sp>
          <p:nvSpPr>
            <p:cNvPr id="812" name="Shape 812"/>
            <p:cNvSpPr/>
            <p:nvPr/>
          </p:nvSpPr>
          <p:spPr>
            <a:xfrm>
              <a:off x="0" y="0"/>
              <a:ext cx="2026433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Template</a:t>
              </a:r>
            </a:p>
          </p:txBody>
        </p:sp>
        <p:sp>
          <p:nvSpPr>
            <p:cNvPr id="813" name="Shape 813"/>
            <p:cNvSpPr/>
            <p:nvPr/>
          </p:nvSpPr>
          <p:spPr>
            <a:xfrm>
              <a:off x="0" y="741157"/>
              <a:ext cx="2025545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824" name="Group 824"/>
          <p:cNvGrpSpPr/>
          <p:nvPr/>
        </p:nvGrpSpPr>
        <p:grpSpPr>
          <a:xfrm>
            <a:off x="3696541" y="4644581"/>
            <a:ext cx="8527752" cy="1894969"/>
            <a:chOff x="0" y="0"/>
            <a:chExt cx="8527751" cy="1894968"/>
          </a:xfrm>
        </p:grpSpPr>
        <p:sp>
          <p:nvSpPr>
            <p:cNvPr id="816" name="Shape 816"/>
            <p:cNvSpPr/>
            <p:nvPr/>
          </p:nvSpPr>
          <p:spPr>
            <a:xfrm flipV="1">
              <a:off x="-1" y="0"/>
              <a:ext cx="2" cy="1870692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817" name="Shape 817"/>
            <p:cNvSpPr/>
            <p:nvPr/>
          </p:nvSpPr>
          <p:spPr>
            <a:xfrm flipV="1">
              <a:off x="1030907" y="24276"/>
              <a:ext cx="1" cy="1870693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818" name="Shape 818"/>
            <p:cNvSpPr/>
            <p:nvPr/>
          </p:nvSpPr>
          <p:spPr>
            <a:xfrm flipV="1">
              <a:off x="2805859" y="0"/>
              <a:ext cx="1" cy="1870692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819" name="Shape 819"/>
            <p:cNvSpPr/>
            <p:nvPr/>
          </p:nvSpPr>
          <p:spPr>
            <a:xfrm flipV="1">
              <a:off x="3920165" y="24276"/>
              <a:ext cx="1" cy="1870693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820" name="Shape 820"/>
            <p:cNvSpPr/>
            <p:nvPr/>
          </p:nvSpPr>
          <p:spPr>
            <a:xfrm flipV="1">
              <a:off x="4667605" y="24276"/>
              <a:ext cx="1" cy="1870693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821" name="Shape 821"/>
            <p:cNvSpPr/>
            <p:nvPr/>
          </p:nvSpPr>
          <p:spPr>
            <a:xfrm flipV="1">
              <a:off x="6192208" y="0"/>
              <a:ext cx="1" cy="1870692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822" name="Shape 822"/>
            <p:cNvSpPr/>
            <p:nvPr/>
          </p:nvSpPr>
          <p:spPr>
            <a:xfrm flipV="1">
              <a:off x="7006765" y="0"/>
              <a:ext cx="1" cy="1870692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823" name="Shape 823"/>
            <p:cNvSpPr/>
            <p:nvPr/>
          </p:nvSpPr>
          <p:spPr>
            <a:xfrm flipV="1">
              <a:off x="8527751" y="0"/>
              <a:ext cx="1" cy="1870692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486" y="4719567"/>
            <a:ext cx="9677400" cy="200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22" y="4259127"/>
            <a:ext cx="1168400" cy="264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" grpId="3" animBg="1" advAuto="0"/>
      <p:bldP spid="814" grpId="1" animBg="1" advAuto="0"/>
      <p:bldP spid="824" grpId="4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Example run</a:t>
            </a:r>
          </a:p>
        </p:txBody>
      </p:sp>
      <p:sp>
        <p:nvSpPr>
          <p:cNvPr id="827" name="Shape 827"/>
          <p:cNvSpPr/>
          <p:nvPr/>
        </p:nvSpPr>
        <p:spPr>
          <a:xfrm>
            <a:off x="952500" y="1784518"/>
            <a:ext cx="11099800" cy="81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spcBef>
                <a:spcPts val="4200"/>
              </a:spcBef>
              <a:def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defRPr>
            </a:lvl1pPr>
          </a:lstStyle>
          <a:p>
            <a:r>
              <a:t>Iteration 2:</a:t>
            </a:r>
          </a:p>
        </p:txBody>
      </p:sp>
      <p:sp>
        <p:nvSpPr>
          <p:cNvPr id="828" name="Shape 828"/>
          <p:cNvSpPr/>
          <p:nvPr/>
        </p:nvSpPr>
        <p:spPr>
          <a:xfrm>
            <a:off x="3016736" y="3907981"/>
            <a:ext cx="9504741" cy="73556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3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Segmentation</a:t>
            </a:r>
          </a:p>
        </p:txBody>
      </p:sp>
      <p:sp>
        <p:nvSpPr>
          <p:cNvPr id="829" name="Shape 829"/>
          <p:cNvSpPr/>
          <p:nvPr/>
        </p:nvSpPr>
        <p:spPr>
          <a:xfrm>
            <a:off x="3016736" y="4649139"/>
            <a:ext cx="9504741" cy="1861577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832" name="Group 832"/>
          <p:cNvGrpSpPr/>
          <p:nvPr/>
        </p:nvGrpSpPr>
        <p:grpSpPr>
          <a:xfrm>
            <a:off x="502049" y="3907981"/>
            <a:ext cx="2026434" cy="2602735"/>
            <a:chOff x="0" y="0"/>
            <a:chExt cx="2026432" cy="2602734"/>
          </a:xfrm>
        </p:grpSpPr>
        <p:sp>
          <p:nvSpPr>
            <p:cNvPr id="830" name="Shape 830"/>
            <p:cNvSpPr/>
            <p:nvPr/>
          </p:nvSpPr>
          <p:spPr>
            <a:xfrm>
              <a:off x="0" y="0"/>
              <a:ext cx="2026433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Template</a:t>
              </a:r>
            </a:p>
          </p:txBody>
        </p:sp>
        <p:sp>
          <p:nvSpPr>
            <p:cNvPr id="831" name="Shape 831"/>
            <p:cNvSpPr/>
            <p:nvPr/>
          </p:nvSpPr>
          <p:spPr>
            <a:xfrm>
              <a:off x="0" y="741157"/>
              <a:ext cx="2025545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834" name="Shape 834"/>
          <p:cNvSpPr/>
          <p:nvPr/>
        </p:nvSpPr>
        <p:spPr>
          <a:xfrm flipV="1">
            <a:off x="3696541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5" name="Shape 835"/>
          <p:cNvSpPr/>
          <p:nvPr/>
        </p:nvSpPr>
        <p:spPr>
          <a:xfrm flipV="1">
            <a:off x="4727448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6" name="Shape 836"/>
          <p:cNvSpPr/>
          <p:nvPr/>
        </p:nvSpPr>
        <p:spPr>
          <a:xfrm flipV="1">
            <a:off x="6502400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7" name="Shape 837"/>
          <p:cNvSpPr/>
          <p:nvPr/>
        </p:nvSpPr>
        <p:spPr>
          <a:xfrm flipV="1">
            <a:off x="7616706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8" name="Shape 838"/>
          <p:cNvSpPr/>
          <p:nvPr/>
        </p:nvSpPr>
        <p:spPr>
          <a:xfrm flipV="1">
            <a:off x="8364146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9" name="Shape 839"/>
          <p:cNvSpPr/>
          <p:nvPr/>
        </p:nvSpPr>
        <p:spPr>
          <a:xfrm flipV="1">
            <a:off x="9888749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0" name="Shape 840"/>
          <p:cNvSpPr/>
          <p:nvPr/>
        </p:nvSpPr>
        <p:spPr>
          <a:xfrm flipV="1">
            <a:off x="10703306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1" name="Shape 841"/>
          <p:cNvSpPr/>
          <p:nvPr/>
        </p:nvSpPr>
        <p:spPr>
          <a:xfrm flipV="1">
            <a:off x="12224292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486" y="4719567"/>
            <a:ext cx="9677400" cy="2006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84" y="4861253"/>
            <a:ext cx="1485900" cy="14859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hape 844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Example run</a:t>
            </a:r>
          </a:p>
        </p:txBody>
      </p:sp>
      <p:sp>
        <p:nvSpPr>
          <p:cNvPr id="845" name="Shape 845"/>
          <p:cNvSpPr/>
          <p:nvPr/>
        </p:nvSpPr>
        <p:spPr>
          <a:xfrm>
            <a:off x="952500" y="1784518"/>
            <a:ext cx="11099800" cy="81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spcBef>
                <a:spcPts val="4200"/>
              </a:spcBef>
              <a:def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defRPr>
            </a:lvl1pPr>
          </a:lstStyle>
          <a:p>
            <a:r>
              <a:t>Iteration 2:</a:t>
            </a:r>
          </a:p>
        </p:txBody>
      </p:sp>
      <p:sp>
        <p:nvSpPr>
          <p:cNvPr id="846" name="Shape 846"/>
          <p:cNvSpPr/>
          <p:nvPr/>
        </p:nvSpPr>
        <p:spPr>
          <a:xfrm>
            <a:off x="3016736" y="3907981"/>
            <a:ext cx="9504741" cy="73556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3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Segmentation</a:t>
            </a:r>
          </a:p>
        </p:txBody>
      </p:sp>
      <p:sp>
        <p:nvSpPr>
          <p:cNvPr id="847" name="Shape 847"/>
          <p:cNvSpPr/>
          <p:nvPr/>
        </p:nvSpPr>
        <p:spPr>
          <a:xfrm>
            <a:off x="3016736" y="4649139"/>
            <a:ext cx="9504741" cy="1861577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850" name="Group 850"/>
          <p:cNvGrpSpPr/>
          <p:nvPr/>
        </p:nvGrpSpPr>
        <p:grpSpPr>
          <a:xfrm>
            <a:off x="502049" y="3907981"/>
            <a:ext cx="2026434" cy="2602735"/>
            <a:chOff x="0" y="0"/>
            <a:chExt cx="2026432" cy="2602734"/>
          </a:xfrm>
        </p:grpSpPr>
        <p:sp>
          <p:nvSpPr>
            <p:cNvPr id="848" name="Shape 848"/>
            <p:cNvSpPr/>
            <p:nvPr/>
          </p:nvSpPr>
          <p:spPr>
            <a:xfrm>
              <a:off x="0" y="0"/>
              <a:ext cx="2026433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Template</a:t>
              </a:r>
            </a:p>
          </p:txBody>
        </p:sp>
        <p:sp>
          <p:nvSpPr>
            <p:cNvPr id="849" name="Shape 849"/>
            <p:cNvSpPr/>
            <p:nvPr/>
          </p:nvSpPr>
          <p:spPr>
            <a:xfrm>
              <a:off x="0" y="741157"/>
              <a:ext cx="2025545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852" name="Shape 852"/>
          <p:cNvSpPr/>
          <p:nvPr/>
        </p:nvSpPr>
        <p:spPr>
          <a:xfrm flipV="1">
            <a:off x="3429841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3" name="Shape 853"/>
          <p:cNvSpPr/>
          <p:nvPr/>
        </p:nvSpPr>
        <p:spPr>
          <a:xfrm flipV="1">
            <a:off x="4422648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4" name="Shape 854"/>
          <p:cNvSpPr/>
          <p:nvPr/>
        </p:nvSpPr>
        <p:spPr>
          <a:xfrm flipV="1">
            <a:off x="6223000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5" name="Shape 855"/>
          <p:cNvSpPr/>
          <p:nvPr/>
        </p:nvSpPr>
        <p:spPr>
          <a:xfrm flipV="1">
            <a:off x="7134106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6" name="Shape 856"/>
          <p:cNvSpPr/>
          <p:nvPr/>
        </p:nvSpPr>
        <p:spPr>
          <a:xfrm flipV="1">
            <a:off x="8160946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7" name="Shape 857"/>
          <p:cNvSpPr/>
          <p:nvPr/>
        </p:nvSpPr>
        <p:spPr>
          <a:xfrm flipV="1">
            <a:off x="9317249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8" name="Shape 858"/>
          <p:cNvSpPr/>
          <p:nvPr/>
        </p:nvSpPr>
        <p:spPr>
          <a:xfrm flipV="1">
            <a:off x="10462006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9" name="Shape 859"/>
          <p:cNvSpPr/>
          <p:nvPr/>
        </p:nvSpPr>
        <p:spPr>
          <a:xfrm flipV="1">
            <a:off x="11462292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1" name="Shape 861"/>
          <p:cNvSpPr/>
          <p:nvPr/>
        </p:nvSpPr>
        <p:spPr>
          <a:xfrm flipV="1">
            <a:off x="5212999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486" y="4719567"/>
            <a:ext cx="9677400" cy="2006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84" y="4861253"/>
            <a:ext cx="1485900" cy="14859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Shape 863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Example run</a:t>
            </a:r>
          </a:p>
        </p:txBody>
      </p:sp>
      <p:sp>
        <p:nvSpPr>
          <p:cNvPr id="864" name="Shape 864"/>
          <p:cNvSpPr/>
          <p:nvPr/>
        </p:nvSpPr>
        <p:spPr>
          <a:xfrm>
            <a:off x="952500" y="1784518"/>
            <a:ext cx="11099800" cy="81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spcBef>
                <a:spcPts val="4200"/>
              </a:spcBef>
              <a:def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defRPr>
            </a:lvl1pPr>
          </a:lstStyle>
          <a:p>
            <a:r>
              <a:t>Iteration 3:</a:t>
            </a:r>
          </a:p>
        </p:txBody>
      </p:sp>
      <p:sp>
        <p:nvSpPr>
          <p:cNvPr id="865" name="Shape 865"/>
          <p:cNvSpPr/>
          <p:nvPr/>
        </p:nvSpPr>
        <p:spPr>
          <a:xfrm>
            <a:off x="3016736" y="3907981"/>
            <a:ext cx="9504741" cy="73556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3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Segmentation</a:t>
            </a:r>
          </a:p>
        </p:txBody>
      </p:sp>
      <p:sp>
        <p:nvSpPr>
          <p:cNvPr id="866" name="Shape 866"/>
          <p:cNvSpPr/>
          <p:nvPr/>
        </p:nvSpPr>
        <p:spPr>
          <a:xfrm>
            <a:off x="3016736" y="4649139"/>
            <a:ext cx="9504741" cy="1861577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869" name="Group 869"/>
          <p:cNvGrpSpPr/>
          <p:nvPr/>
        </p:nvGrpSpPr>
        <p:grpSpPr>
          <a:xfrm>
            <a:off x="502049" y="3907981"/>
            <a:ext cx="2026434" cy="2602735"/>
            <a:chOff x="0" y="0"/>
            <a:chExt cx="2026432" cy="2602734"/>
          </a:xfrm>
        </p:grpSpPr>
        <p:sp>
          <p:nvSpPr>
            <p:cNvPr id="867" name="Shape 867"/>
            <p:cNvSpPr/>
            <p:nvPr/>
          </p:nvSpPr>
          <p:spPr>
            <a:xfrm>
              <a:off x="0" y="0"/>
              <a:ext cx="2026433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Template</a:t>
              </a:r>
            </a:p>
          </p:txBody>
        </p:sp>
        <p:sp>
          <p:nvSpPr>
            <p:cNvPr id="868" name="Shape 868"/>
            <p:cNvSpPr/>
            <p:nvPr/>
          </p:nvSpPr>
          <p:spPr>
            <a:xfrm>
              <a:off x="0" y="741157"/>
              <a:ext cx="2025545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871" name="Shape 871"/>
          <p:cNvSpPr/>
          <p:nvPr/>
        </p:nvSpPr>
        <p:spPr>
          <a:xfrm flipV="1">
            <a:off x="3429841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2" name="Shape 872"/>
          <p:cNvSpPr/>
          <p:nvPr/>
        </p:nvSpPr>
        <p:spPr>
          <a:xfrm flipV="1">
            <a:off x="4422648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3" name="Shape 873"/>
          <p:cNvSpPr/>
          <p:nvPr/>
        </p:nvSpPr>
        <p:spPr>
          <a:xfrm flipV="1">
            <a:off x="6223000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4" name="Shape 874"/>
          <p:cNvSpPr/>
          <p:nvPr/>
        </p:nvSpPr>
        <p:spPr>
          <a:xfrm flipV="1">
            <a:off x="7134106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5" name="Shape 875"/>
          <p:cNvSpPr/>
          <p:nvPr/>
        </p:nvSpPr>
        <p:spPr>
          <a:xfrm flipV="1">
            <a:off x="8160946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6" name="Shape 876"/>
          <p:cNvSpPr/>
          <p:nvPr/>
        </p:nvSpPr>
        <p:spPr>
          <a:xfrm flipV="1">
            <a:off x="9317249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7" name="Shape 877"/>
          <p:cNvSpPr/>
          <p:nvPr/>
        </p:nvSpPr>
        <p:spPr>
          <a:xfrm flipV="1">
            <a:off x="10462006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8" name="Shape 878"/>
          <p:cNvSpPr/>
          <p:nvPr/>
        </p:nvSpPr>
        <p:spPr>
          <a:xfrm flipV="1">
            <a:off x="11462292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9" name="Shape 879"/>
          <p:cNvSpPr/>
          <p:nvPr/>
        </p:nvSpPr>
        <p:spPr>
          <a:xfrm flipV="1">
            <a:off x="5212999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486" y="4719567"/>
            <a:ext cx="9677400" cy="2006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97" y="4836977"/>
            <a:ext cx="1485900" cy="14859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Shape 882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Example run</a:t>
            </a:r>
          </a:p>
        </p:txBody>
      </p:sp>
      <p:sp>
        <p:nvSpPr>
          <p:cNvPr id="883" name="Shape 883"/>
          <p:cNvSpPr/>
          <p:nvPr/>
        </p:nvSpPr>
        <p:spPr>
          <a:xfrm>
            <a:off x="952500" y="1784518"/>
            <a:ext cx="11099800" cy="81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spcBef>
                <a:spcPts val="4200"/>
              </a:spcBef>
              <a:def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defRPr>
            </a:lvl1pPr>
          </a:lstStyle>
          <a:p>
            <a:r>
              <a:t>Iteration 3:</a:t>
            </a:r>
          </a:p>
        </p:txBody>
      </p:sp>
      <p:sp>
        <p:nvSpPr>
          <p:cNvPr id="884" name="Shape 884"/>
          <p:cNvSpPr/>
          <p:nvPr/>
        </p:nvSpPr>
        <p:spPr>
          <a:xfrm>
            <a:off x="3016736" y="3907981"/>
            <a:ext cx="9504741" cy="73556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3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Segmentation</a:t>
            </a:r>
          </a:p>
        </p:txBody>
      </p:sp>
      <p:sp>
        <p:nvSpPr>
          <p:cNvPr id="885" name="Shape 885"/>
          <p:cNvSpPr/>
          <p:nvPr/>
        </p:nvSpPr>
        <p:spPr>
          <a:xfrm>
            <a:off x="3016736" y="4649139"/>
            <a:ext cx="9504741" cy="1861577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888" name="Group 888"/>
          <p:cNvGrpSpPr/>
          <p:nvPr/>
        </p:nvGrpSpPr>
        <p:grpSpPr>
          <a:xfrm>
            <a:off x="502049" y="3907981"/>
            <a:ext cx="2026434" cy="2602735"/>
            <a:chOff x="0" y="0"/>
            <a:chExt cx="2026432" cy="2602734"/>
          </a:xfrm>
        </p:grpSpPr>
        <p:sp>
          <p:nvSpPr>
            <p:cNvPr id="886" name="Shape 886"/>
            <p:cNvSpPr/>
            <p:nvPr/>
          </p:nvSpPr>
          <p:spPr>
            <a:xfrm>
              <a:off x="0" y="0"/>
              <a:ext cx="2026433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Template</a:t>
              </a:r>
            </a:p>
          </p:txBody>
        </p:sp>
        <p:sp>
          <p:nvSpPr>
            <p:cNvPr id="887" name="Shape 887"/>
            <p:cNvSpPr/>
            <p:nvPr/>
          </p:nvSpPr>
          <p:spPr>
            <a:xfrm>
              <a:off x="0" y="741157"/>
              <a:ext cx="2025545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890" name="Shape 890"/>
          <p:cNvSpPr/>
          <p:nvPr/>
        </p:nvSpPr>
        <p:spPr>
          <a:xfrm flipV="1">
            <a:off x="3429841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1" name="Shape 891"/>
          <p:cNvSpPr/>
          <p:nvPr/>
        </p:nvSpPr>
        <p:spPr>
          <a:xfrm flipV="1">
            <a:off x="4282948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2" name="Shape 892"/>
          <p:cNvSpPr/>
          <p:nvPr/>
        </p:nvSpPr>
        <p:spPr>
          <a:xfrm flipV="1">
            <a:off x="6565900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3" name="Shape 893"/>
          <p:cNvSpPr/>
          <p:nvPr/>
        </p:nvSpPr>
        <p:spPr>
          <a:xfrm flipV="1">
            <a:off x="7654806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4" name="Shape 894"/>
          <p:cNvSpPr/>
          <p:nvPr/>
        </p:nvSpPr>
        <p:spPr>
          <a:xfrm flipV="1">
            <a:off x="8732446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5" name="Shape 895"/>
          <p:cNvSpPr/>
          <p:nvPr/>
        </p:nvSpPr>
        <p:spPr>
          <a:xfrm flipV="1">
            <a:off x="10003049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6" name="Shape 896"/>
          <p:cNvSpPr/>
          <p:nvPr/>
        </p:nvSpPr>
        <p:spPr>
          <a:xfrm flipV="1">
            <a:off x="11173206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7" name="Shape 897"/>
          <p:cNvSpPr/>
          <p:nvPr/>
        </p:nvSpPr>
        <p:spPr>
          <a:xfrm flipV="1">
            <a:off x="5505099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486" y="4719567"/>
            <a:ext cx="9677400" cy="2006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97" y="4836977"/>
            <a:ext cx="1485900" cy="14859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Shape 900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Example run</a:t>
            </a:r>
          </a:p>
        </p:txBody>
      </p:sp>
      <p:sp>
        <p:nvSpPr>
          <p:cNvPr id="901" name="Shape 901"/>
          <p:cNvSpPr/>
          <p:nvPr/>
        </p:nvSpPr>
        <p:spPr>
          <a:xfrm>
            <a:off x="952500" y="1784518"/>
            <a:ext cx="11099800" cy="81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spcBef>
                <a:spcPts val="4200"/>
              </a:spcBef>
              <a:def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defRPr>
            </a:lvl1pPr>
          </a:lstStyle>
          <a:p>
            <a:r>
              <a:t>Iteration 7:</a:t>
            </a:r>
          </a:p>
        </p:txBody>
      </p:sp>
      <p:sp>
        <p:nvSpPr>
          <p:cNvPr id="902" name="Shape 902"/>
          <p:cNvSpPr/>
          <p:nvPr/>
        </p:nvSpPr>
        <p:spPr>
          <a:xfrm>
            <a:off x="3016736" y="3907981"/>
            <a:ext cx="9504741" cy="73556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3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Segmentation</a:t>
            </a:r>
          </a:p>
        </p:txBody>
      </p:sp>
      <p:sp>
        <p:nvSpPr>
          <p:cNvPr id="903" name="Shape 903"/>
          <p:cNvSpPr/>
          <p:nvPr/>
        </p:nvSpPr>
        <p:spPr>
          <a:xfrm>
            <a:off x="3016736" y="4649139"/>
            <a:ext cx="9504741" cy="1861577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906" name="Group 906"/>
          <p:cNvGrpSpPr/>
          <p:nvPr/>
        </p:nvGrpSpPr>
        <p:grpSpPr>
          <a:xfrm>
            <a:off x="502049" y="3907981"/>
            <a:ext cx="2026434" cy="2602735"/>
            <a:chOff x="0" y="0"/>
            <a:chExt cx="2026432" cy="2602734"/>
          </a:xfrm>
        </p:grpSpPr>
        <p:sp>
          <p:nvSpPr>
            <p:cNvPr id="904" name="Shape 904"/>
            <p:cNvSpPr/>
            <p:nvPr/>
          </p:nvSpPr>
          <p:spPr>
            <a:xfrm>
              <a:off x="0" y="0"/>
              <a:ext cx="2026433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Template</a:t>
              </a:r>
            </a:p>
          </p:txBody>
        </p:sp>
        <p:sp>
          <p:nvSpPr>
            <p:cNvPr id="905" name="Shape 905"/>
            <p:cNvSpPr/>
            <p:nvPr/>
          </p:nvSpPr>
          <p:spPr>
            <a:xfrm>
              <a:off x="0" y="741157"/>
              <a:ext cx="2025545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908" name="Shape 908"/>
          <p:cNvSpPr/>
          <p:nvPr/>
        </p:nvSpPr>
        <p:spPr>
          <a:xfrm flipV="1">
            <a:off x="3429841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9" name="Shape 909"/>
          <p:cNvSpPr/>
          <p:nvPr/>
        </p:nvSpPr>
        <p:spPr>
          <a:xfrm flipV="1">
            <a:off x="4282948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0" name="Shape 910"/>
          <p:cNvSpPr/>
          <p:nvPr/>
        </p:nvSpPr>
        <p:spPr>
          <a:xfrm flipV="1">
            <a:off x="6565900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1" name="Shape 911"/>
          <p:cNvSpPr/>
          <p:nvPr/>
        </p:nvSpPr>
        <p:spPr>
          <a:xfrm flipV="1">
            <a:off x="7654806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2" name="Shape 912"/>
          <p:cNvSpPr/>
          <p:nvPr/>
        </p:nvSpPr>
        <p:spPr>
          <a:xfrm flipV="1">
            <a:off x="8732446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3" name="Shape 913"/>
          <p:cNvSpPr/>
          <p:nvPr/>
        </p:nvSpPr>
        <p:spPr>
          <a:xfrm flipV="1">
            <a:off x="10003049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4" name="Shape 914"/>
          <p:cNvSpPr/>
          <p:nvPr/>
        </p:nvSpPr>
        <p:spPr>
          <a:xfrm flipV="1">
            <a:off x="11173206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5" name="Shape 915"/>
          <p:cNvSpPr/>
          <p:nvPr/>
        </p:nvSpPr>
        <p:spPr>
          <a:xfrm flipV="1">
            <a:off x="5505099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486" y="4719567"/>
            <a:ext cx="9677400" cy="2006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34" y="4836977"/>
            <a:ext cx="1485900" cy="14859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952500" y="30480"/>
            <a:ext cx="11099800" cy="158725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pPr lvl="1">
              <a:defRPr sz="5600"/>
            </a:pPr>
            <a:r>
              <a:t>Does my advisor like my research?</a:t>
            </a:r>
          </a:p>
        </p:txBody>
      </p:sp>
      <p:pic>
        <p:nvPicPr>
          <p:cNvPr id="148" name="dina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699891" y="2037490"/>
            <a:ext cx="5275964" cy="7122553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0" y="6602596"/>
            <a:ext cx="13004801" cy="1524001"/>
          </a:xfrm>
          <a:prstGeom prst="rect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t>How can we tell people’s emotions even if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they don’t show up on their faces?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4666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148"/>
                </p:tgtEl>
              </p:cMediaNode>
            </p:video>
          </p:childTnLst>
        </p:cTn>
      </p:par>
    </p:tnLst>
    <p:bldLst>
      <p:bldP spid="149" grpId="2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Shape 918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Example run</a:t>
            </a:r>
          </a:p>
        </p:txBody>
      </p:sp>
      <p:sp>
        <p:nvSpPr>
          <p:cNvPr id="919" name="Shape 919"/>
          <p:cNvSpPr/>
          <p:nvPr/>
        </p:nvSpPr>
        <p:spPr>
          <a:xfrm>
            <a:off x="952500" y="1784518"/>
            <a:ext cx="11099800" cy="81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spcBef>
                <a:spcPts val="4200"/>
              </a:spcBef>
              <a:def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defRPr>
            </a:lvl1pPr>
          </a:lstStyle>
          <a:p>
            <a:r>
              <a:t>Iteration 7:</a:t>
            </a:r>
          </a:p>
        </p:txBody>
      </p:sp>
      <p:sp>
        <p:nvSpPr>
          <p:cNvPr id="920" name="Shape 920"/>
          <p:cNvSpPr/>
          <p:nvPr/>
        </p:nvSpPr>
        <p:spPr>
          <a:xfrm>
            <a:off x="3016736" y="3907981"/>
            <a:ext cx="9504741" cy="73556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3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Segmentation</a:t>
            </a:r>
          </a:p>
        </p:txBody>
      </p:sp>
      <p:sp>
        <p:nvSpPr>
          <p:cNvPr id="921" name="Shape 921"/>
          <p:cNvSpPr/>
          <p:nvPr/>
        </p:nvSpPr>
        <p:spPr>
          <a:xfrm>
            <a:off x="3016736" y="4649139"/>
            <a:ext cx="9504741" cy="1861577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924" name="Group 924"/>
          <p:cNvGrpSpPr/>
          <p:nvPr/>
        </p:nvGrpSpPr>
        <p:grpSpPr>
          <a:xfrm>
            <a:off x="502049" y="3907981"/>
            <a:ext cx="2026434" cy="2602735"/>
            <a:chOff x="0" y="0"/>
            <a:chExt cx="2026432" cy="2602734"/>
          </a:xfrm>
        </p:grpSpPr>
        <p:sp>
          <p:nvSpPr>
            <p:cNvPr id="922" name="Shape 922"/>
            <p:cNvSpPr/>
            <p:nvPr/>
          </p:nvSpPr>
          <p:spPr>
            <a:xfrm>
              <a:off x="0" y="0"/>
              <a:ext cx="2026433" cy="735563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Template</a:t>
              </a:r>
            </a:p>
          </p:txBody>
        </p:sp>
        <p:sp>
          <p:nvSpPr>
            <p:cNvPr id="923" name="Shape 923"/>
            <p:cNvSpPr/>
            <p:nvPr/>
          </p:nvSpPr>
          <p:spPr>
            <a:xfrm>
              <a:off x="0" y="741157"/>
              <a:ext cx="2025545" cy="186157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926" name="Shape 926"/>
          <p:cNvSpPr/>
          <p:nvPr/>
        </p:nvSpPr>
        <p:spPr>
          <a:xfrm flipV="1">
            <a:off x="4308348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7" name="Shape 927"/>
          <p:cNvSpPr/>
          <p:nvPr/>
        </p:nvSpPr>
        <p:spPr>
          <a:xfrm flipV="1">
            <a:off x="6578600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8" name="Shape 928"/>
          <p:cNvSpPr/>
          <p:nvPr/>
        </p:nvSpPr>
        <p:spPr>
          <a:xfrm flipV="1">
            <a:off x="7692906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9" name="Shape 929"/>
          <p:cNvSpPr/>
          <p:nvPr/>
        </p:nvSpPr>
        <p:spPr>
          <a:xfrm flipV="1">
            <a:off x="8872146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0" name="Shape 930"/>
          <p:cNvSpPr/>
          <p:nvPr/>
        </p:nvSpPr>
        <p:spPr>
          <a:xfrm flipV="1">
            <a:off x="10015749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1" name="Shape 931"/>
          <p:cNvSpPr/>
          <p:nvPr/>
        </p:nvSpPr>
        <p:spPr>
          <a:xfrm flipV="1">
            <a:off x="11122406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2" name="Shape 932"/>
          <p:cNvSpPr/>
          <p:nvPr/>
        </p:nvSpPr>
        <p:spPr>
          <a:xfrm flipV="1">
            <a:off x="5428899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8" name="Shape 938"/>
          <p:cNvSpPr/>
          <p:nvPr/>
        </p:nvSpPr>
        <p:spPr>
          <a:xfrm flipV="1">
            <a:off x="3204150" y="4644581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9" name="Shape 939"/>
          <p:cNvSpPr/>
          <p:nvPr/>
        </p:nvSpPr>
        <p:spPr>
          <a:xfrm flipV="1">
            <a:off x="12277293" y="4668857"/>
            <a:ext cx="1" cy="1870693"/>
          </a:xfrm>
          <a:prstGeom prst="line">
            <a:avLst/>
          </a:prstGeom>
          <a:ln w="63500">
            <a:solidFill>
              <a:srgbClr val="53585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486" y="4719567"/>
            <a:ext cx="9677400" cy="2006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34" y="4836977"/>
            <a:ext cx="1485900" cy="1485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246" y="7042946"/>
            <a:ext cx="15767288" cy="103391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Shape 941"/>
          <p:cNvSpPr>
            <a:spLocks noGrp="1"/>
          </p:cNvSpPr>
          <p:nvPr>
            <p:ph type="title"/>
          </p:nvPr>
        </p:nvSpPr>
        <p:spPr>
          <a:xfrm>
            <a:off x="952500" y="3572902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t>From vital signs to emotions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Shape 943"/>
          <p:cNvSpPr>
            <a:spLocks noGrp="1"/>
          </p:cNvSpPr>
          <p:nvPr>
            <p:ph type="title"/>
          </p:nvPr>
        </p:nvSpPr>
        <p:spPr>
          <a:xfrm>
            <a:off x="518673" y="577974"/>
            <a:ext cx="11533627" cy="1587252"/>
          </a:xfrm>
          <a:prstGeom prst="rect">
            <a:avLst/>
          </a:prstGeom>
        </p:spPr>
        <p:txBody>
          <a:bodyPr anchor="b"/>
          <a:lstStyle/>
          <a:p>
            <a:pPr lvl="1" indent="196596" defTabSz="502412">
              <a:defRPr sz="4816"/>
            </a:pPr>
            <a:r>
              <a:t>Physiological Features</a:t>
            </a:r>
          </a:p>
          <a:p>
            <a:pPr lvl="1" indent="196596" defTabSz="502412">
              <a:defRPr sz="4816"/>
            </a:pPr>
            <a:r>
              <a:t>for Emotion Recognition</a:t>
            </a:r>
          </a:p>
        </p:txBody>
      </p:sp>
      <p:sp>
        <p:nvSpPr>
          <p:cNvPr id="944" name="Shape 944"/>
          <p:cNvSpPr>
            <a:spLocks noGrp="1"/>
          </p:cNvSpPr>
          <p:nvPr>
            <p:ph type="body" idx="4294967295"/>
          </p:nvPr>
        </p:nvSpPr>
        <p:spPr>
          <a:xfrm>
            <a:off x="952500" y="2776219"/>
            <a:ext cx="11099800" cy="6401737"/>
          </a:xfrm>
          <a:prstGeom prst="rect">
            <a:avLst/>
          </a:prstGeom>
        </p:spPr>
        <p:txBody>
          <a:bodyPr anchor="t"/>
          <a:lstStyle/>
          <a:p>
            <a:r>
              <a:t>37 Features similar to ECG-based methods</a:t>
            </a:r>
          </a:p>
          <a:p>
            <a:pPr lvl="1"/>
            <a:r>
              <a:t>Variability of IBI</a:t>
            </a:r>
          </a:p>
          <a:p>
            <a:pPr lvl="1"/>
            <a:r>
              <a:t>Irregularity of breathing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" grpId="1" build="p" bldLvl="5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hape 946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Emotion Classification</a:t>
            </a:r>
          </a:p>
        </p:txBody>
      </p:sp>
      <p:sp>
        <p:nvSpPr>
          <p:cNvPr id="947" name="Shape 947"/>
          <p:cNvSpPr>
            <a:spLocks noGrp="1"/>
          </p:cNvSpPr>
          <p:nvPr>
            <p:ph type="body" idx="4294967295"/>
          </p:nvPr>
        </p:nvSpPr>
        <p:spPr>
          <a:xfrm>
            <a:off x="952500" y="2128519"/>
            <a:ext cx="11099800" cy="6401737"/>
          </a:xfrm>
          <a:prstGeom prst="rect">
            <a:avLst/>
          </a:prstGeom>
        </p:spPr>
        <p:txBody>
          <a:bodyPr anchor="t"/>
          <a:lstStyle/>
          <a:p>
            <a:r>
              <a:t>Recognize emotion using physiological features</a:t>
            </a:r>
          </a:p>
          <a:p>
            <a:r>
              <a:t>Used L1-SVM classifier</a:t>
            </a:r>
          </a:p>
          <a:p>
            <a:pPr lvl="1"/>
            <a:r>
              <a:t>select features and train classifier at the same time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7" grpId="1" build="p" bldLvl="5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Shape 949"/>
          <p:cNvSpPr>
            <a:spLocks noGrp="1"/>
          </p:cNvSpPr>
          <p:nvPr>
            <p:ph type="title"/>
          </p:nvPr>
        </p:nvSpPr>
        <p:spPr>
          <a:xfrm>
            <a:off x="952500" y="-19050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Emotion Model</a:t>
            </a:r>
          </a:p>
        </p:txBody>
      </p:sp>
      <p:grpSp>
        <p:nvGrpSpPr>
          <p:cNvPr id="953" name="Group 953"/>
          <p:cNvGrpSpPr/>
          <p:nvPr/>
        </p:nvGrpSpPr>
        <p:grpSpPr>
          <a:xfrm>
            <a:off x="2762162" y="5922586"/>
            <a:ext cx="7162694" cy="588530"/>
            <a:chOff x="-84582" y="0"/>
            <a:chExt cx="7162692" cy="588528"/>
          </a:xfrm>
        </p:grpSpPr>
        <p:sp>
          <p:nvSpPr>
            <p:cNvPr id="950" name="Shape 950"/>
            <p:cNvSpPr/>
            <p:nvPr/>
          </p:nvSpPr>
          <p:spPr>
            <a:xfrm>
              <a:off x="1079416" y="0"/>
              <a:ext cx="5024142" cy="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951" name="Shape 951"/>
            <p:cNvSpPr/>
            <p:nvPr/>
          </p:nvSpPr>
          <p:spPr>
            <a:xfrm>
              <a:off x="5482101" y="29728"/>
              <a:ext cx="1596010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/>
              </a:lvl1pPr>
            </a:lstStyle>
            <a:p>
              <a:r>
                <a:t>Positivity</a:t>
              </a:r>
            </a:p>
          </p:txBody>
        </p:sp>
        <p:sp>
          <p:nvSpPr>
            <p:cNvPr id="952" name="Shape 952"/>
            <p:cNvSpPr/>
            <p:nvPr/>
          </p:nvSpPr>
          <p:spPr>
            <a:xfrm>
              <a:off x="-84582" y="29728"/>
              <a:ext cx="1807846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/>
              </a:lvl1pPr>
            </a:lstStyle>
            <a:p>
              <a:r>
                <a:t>Negativity</a:t>
              </a:r>
            </a:p>
          </p:txBody>
        </p:sp>
      </p:grpSp>
      <p:grpSp>
        <p:nvGrpSpPr>
          <p:cNvPr id="957" name="Group 957"/>
          <p:cNvGrpSpPr/>
          <p:nvPr/>
        </p:nvGrpSpPr>
        <p:grpSpPr>
          <a:xfrm>
            <a:off x="4983763" y="3184549"/>
            <a:ext cx="2908936" cy="5691322"/>
            <a:chOff x="-299846" y="0"/>
            <a:chExt cx="2908935" cy="5691320"/>
          </a:xfrm>
        </p:grpSpPr>
        <p:sp>
          <p:nvSpPr>
            <p:cNvPr id="954" name="Shape 954"/>
            <p:cNvSpPr/>
            <p:nvPr/>
          </p:nvSpPr>
          <p:spPr>
            <a:xfrm flipH="1">
              <a:off x="1154620" y="539171"/>
              <a:ext cx="1" cy="4629078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955" name="Shape 955"/>
            <p:cNvSpPr/>
            <p:nvPr/>
          </p:nvSpPr>
          <p:spPr>
            <a:xfrm>
              <a:off x="-299847" y="0"/>
              <a:ext cx="2908936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/>
              </a:lvl1pPr>
            </a:lstStyle>
            <a:p>
              <a:r>
                <a:t>High Excitement</a:t>
              </a:r>
            </a:p>
          </p:txBody>
        </p:sp>
        <p:sp>
          <p:nvSpPr>
            <p:cNvPr id="956" name="Shape 956"/>
            <p:cNvSpPr/>
            <p:nvPr/>
          </p:nvSpPr>
          <p:spPr>
            <a:xfrm>
              <a:off x="-247079" y="5132520"/>
              <a:ext cx="2803399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/>
              </a:lvl1pPr>
            </a:lstStyle>
            <a:p>
              <a:r>
                <a:t>Low Excitement</a:t>
              </a:r>
            </a:p>
          </p:txBody>
        </p:sp>
      </p:grpSp>
      <p:sp>
        <p:nvSpPr>
          <p:cNvPr id="958" name="Shape 958"/>
          <p:cNvSpPr/>
          <p:nvPr/>
        </p:nvSpPr>
        <p:spPr>
          <a:xfrm>
            <a:off x="7829739" y="4584066"/>
            <a:ext cx="90212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8776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Joy</a:t>
            </a:r>
          </a:p>
        </p:txBody>
      </p:sp>
      <p:sp>
        <p:nvSpPr>
          <p:cNvPr id="959" name="Shape 959"/>
          <p:cNvSpPr/>
          <p:nvPr/>
        </p:nvSpPr>
        <p:spPr>
          <a:xfrm>
            <a:off x="7270518" y="6869206"/>
            <a:ext cx="20205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7AAC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Pleasure</a:t>
            </a:r>
          </a:p>
        </p:txBody>
      </p:sp>
      <p:sp>
        <p:nvSpPr>
          <p:cNvPr id="960" name="Shape 960"/>
          <p:cNvSpPr/>
          <p:nvPr/>
        </p:nvSpPr>
        <p:spPr>
          <a:xfrm>
            <a:off x="4185301" y="4584066"/>
            <a:ext cx="14352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C67B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Anger</a:t>
            </a:r>
          </a:p>
        </p:txBody>
      </p:sp>
      <p:sp>
        <p:nvSpPr>
          <p:cNvPr id="961" name="Shape 961"/>
          <p:cNvSpPr/>
          <p:nvPr/>
        </p:nvSpPr>
        <p:spPr>
          <a:xfrm>
            <a:off x="3905467" y="6869206"/>
            <a:ext cx="199489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1BEC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Sadness</a:t>
            </a:r>
          </a:p>
        </p:txBody>
      </p:sp>
      <p:sp>
        <p:nvSpPr>
          <p:cNvPr id="962" name="Shape 962"/>
          <p:cNvSpPr/>
          <p:nvPr/>
        </p:nvSpPr>
        <p:spPr>
          <a:xfrm>
            <a:off x="1336875" y="1579312"/>
            <a:ext cx="11099801" cy="81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</a:lvl1pPr>
          </a:lstStyle>
          <a:p>
            <a:r>
              <a:t>Standard 2D emotion model</a:t>
            </a:r>
          </a:p>
        </p:txBody>
      </p:sp>
      <p:sp>
        <p:nvSpPr>
          <p:cNvPr id="963" name="Shape 963"/>
          <p:cNvSpPr/>
          <p:nvPr/>
        </p:nvSpPr>
        <p:spPr>
          <a:xfrm>
            <a:off x="1336875" y="2333291"/>
            <a:ext cx="11099801" cy="81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444500" indent="-444500" algn="l">
              <a:spcBef>
                <a:spcPts val="4200"/>
              </a:spcBef>
              <a:buSzPct val="75000"/>
              <a:buChar char="•"/>
            </a:pPr>
            <a:r>
              <a:t>Classify into </a:t>
            </a:r>
            <a:r>
              <a:rPr b="1">
                <a:solidFill>
                  <a:srgbClr val="C67BFF"/>
                </a:solidFill>
                <a:latin typeface="Helvetica"/>
                <a:ea typeface="Helvetica"/>
                <a:cs typeface="Helvetica"/>
                <a:sym typeface="Helvetica"/>
              </a:rPr>
              <a:t>anger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b="1">
                <a:solidFill>
                  <a:srgbClr val="01BEC4"/>
                </a:solidFill>
                <a:latin typeface="Helvetica"/>
                <a:ea typeface="Helvetica"/>
                <a:cs typeface="Helvetica"/>
                <a:sym typeface="Helvetica"/>
              </a:rPr>
              <a:t>sadness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b="1">
                <a:solidFill>
                  <a:srgbClr val="7AAC00"/>
                </a:solidFill>
                <a:latin typeface="Helvetica"/>
                <a:ea typeface="Helvetica"/>
                <a:cs typeface="Helvetica"/>
                <a:sym typeface="Helvetica"/>
              </a:rPr>
              <a:t>pleasure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and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>
                <a:solidFill>
                  <a:srgbClr val="F8776C"/>
                </a:solidFill>
                <a:latin typeface="Helvetica"/>
                <a:ea typeface="Helvetica"/>
                <a:cs typeface="Helvetica"/>
                <a:sym typeface="Helvetica"/>
              </a:rPr>
              <a:t>joy</a:t>
            </a:r>
            <a: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" grpId="2" animBg="1" advAuto="0"/>
      <p:bldP spid="957" grpId="3" animBg="1" advAuto="0"/>
      <p:bldP spid="958" grpId="6" animBg="1" advAuto="0"/>
      <p:bldP spid="959" grpId="7" animBg="1" advAuto="0"/>
      <p:bldP spid="960" grpId="4" animBg="1" advAuto="0"/>
      <p:bldP spid="961" grpId="5" animBg="1" advAuto="0"/>
      <p:bldP spid="962" grpId="1" animBg="1" advAuto="0"/>
      <p:bldP spid="963" grpId="8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>
            <a:spLocks noGrp="1"/>
          </p:cNvSpPr>
          <p:nvPr>
            <p:ph type="title"/>
          </p:nvPr>
        </p:nvSpPr>
        <p:spPr>
          <a:xfrm>
            <a:off x="952500" y="3576320"/>
            <a:ext cx="11099800" cy="1587253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Evaluation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434" y="4140022"/>
            <a:ext cx="5245100" cy="5245100"/>
          </a:xfrm>
          <a:prstGeom prst="rect">
            <a:avLst/>
          </a:prstGeom>
        </p:spPr>
      </p:pic>
      <p:sp>
        <p:nvSpPr>
          <p:cNvPr id="972" name="Shape 972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pPr lvl="1" indent="201168" defTabSz="514095">
              <a:defRPr sz="4928"/>
            </a:pPr>
            <a:r>
              <a:t>Does EQ-Radio capture IBI accurately?</a:t>
            </a:r>
          </a:p>
        </p:txBody>
      </p:sp>
      <p:sp>
        <p:nvSpPr>
          <p:cNvPr id="973" name="Shape 973"/>
          <p:cNvSpPr>
            <a:spLocks noGrp="1"/>
          </p:cNvSpPr>
          <p:nvPr>
            <p:ph type="body" sz="half" idx="4294967295"/>
          </p:nvPr>
        </p:nvSpPr>
        <p:spPr>
          <a:xfrm>
            <a:off x="952500" y="2128519"/>
            <a:ext cx="11099800" cy="3778520"/>
          </a:xfrm>
          <a:prstGeom prst="rect">
            <a:avLst/>
          </a:prstGeom>
        </p:spPr>
        <p:txBody>
          <a:bodyPr anchor="t"/>
          <a:lstStyle/>
          <a:p>
            <a:r>
              <a:t>Ground truth: ECG</a:t>
            </a:r>
          </a:p>
          <a:p>
            <a:r>
              <a:t>30 subjects, over 130,000 heartbeats</a:t>
            </a:r>
          </a:p>
        </p:txBody>
      </p:sp>
      <p:grpSp>
        <p:nvGrpSpPr>
          <p:cNvPr id="976" name="Group 976"/>
          <p:cNvGrpSpPr/>
          <p:nvPr/>
        </p:nvGrpSpPr>
        <p:grpSpPr>
          <a:xfrm>
            <a:off x="4894204" y="6325380"/>
            <a:ext cx="615218" cy="2005686"/>
            <a:chOff x="0" y="0"/>
            <a:chExt cx="615216" cy="2005684"/>
          </a:xfrm>
        </p:grpSpPr>
        <p:sp>
          <p:nvSpPr>
            <p:cNvPr id="974" name="Shape 974"/>
            <p:cNvSpPr/>
            <p:nvPr/>
          </p:nvSpPr>
          <p:spPr>
            <a:xfrm flipV="1">
              <a:off x="613421" y="604188"/>
              <a:ext cx="1" cy="1401497"/>
            </a:xfrm>
            <a:prstGeom prst="line">
              <a:avLst/>
            </a:prstGeom>
            <a:noFill/>
            <a:ln w="508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975" name="Shape 975"/>
            <p:cNvSpPr/>
            <p:nvPr/>
          </p:nvSpPr>
          <p:spPr>
            <a:xfrm flipH="1" flipV="1">
              <a:off x="-1" y="-1"/>
              <a:ext cx="615218" cy="2"/>
            </a:xfrm>
            <a:prstGeom prst="line">
              <a:avLst/>
            </a:prstGeom>
            <a:noFill/>
            <a:ln w="508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979" name="Group 979"/>
          <p:cNvGrpSpPr/>
          <p:nvPr/>
        </p:nvGrpSpPr>
        <p:grpSpPr>
          <a:xfrm>
            <a:off x="4906904" y="4758601"/>
            <a:ext cx="1074446" cy="3624052"/>
            <a:chOff x="0" y="0"/>
            <a:chExt cx="1074444" cy="3624051"/>
          </a:xfrm>
        </p:grpSpPr>
        <p:sp>
          <p:nvSpPr>
            <p:cNvPr id="977" name="Shape 977"/>
            <p:cNvSpPr/>
            <p:nvPr/>
          </p:nvSpPr>
          <p:spPr>
            <a:xfrm flipV="1">
              <a:off x="1052352" y="475560"/>
              <a:ext cx="1" cy="3148492"/>
            </a:xfrm>
            <a:prstGeom prst="line">
              <a:avLst/>
            </a:prstGeom>
            <a:noFill/>
            <a:ln w="508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978" name="Shape 978"/>
            <p:cNvSpPr/>
            <p:nvPr/>
          </p:nvSpPr>
          <p:spPr>
            <a:xfrm flipH="1" flipV="1">
              <a:off x="0" y="-1"/>
              <a:ext cx="1074445" cy="2"/>
            </a:xfrm>
            <a:prstGeom prst="line">
              <a:avLst/>
            </a:prstGeom>
            <a:noFill/>
            <a:ln w="508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980" name="Shape 980"/>
          <p:cNvSpPr/>
          <p:nvPr/>
        </p:nvSpPr>
        <p:spPr>
          <a:xfrm>
            <a:off x="0" y="440486"/>
            <a:ext cx="13004801" cy="1524001"/>
          </a:xfrm>
          <a:prstGeom prst="rect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t>Median IBI estimation error: 0.4%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90th percentile error: 0.8%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" grpId="1" build="p" bldLvl="5" animBg="1" advAuto="0"/>
      <p:bldP spid="976" grpId="4" animBg="1" advAuto="0"/>
      <p:bldP spid="979" grpId="5" animBg="1" advAuto="0"/>
      <p:bldP spid="980" grpId="3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Shape 967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Implementation</a:t>
            </a:r>
          </a:p>
        </p:txBody>
      </p:sp>
      <p:pic>
        <p:nvPicPr>
          <p:cNvPr id="968" name="IMG_11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8357" y="2556417"/>
            <a:ext cx="5450638" cy="5450639"/>
          </a:xfrm>
          <a:prstGeom prst="rect">
            <a:avLst/>
          </a:prstGeom>
          <a:ln w="12700">
            <a:miter lim="400000"/>
          </a:ln>
        </p:spPr>
      </p:pic>
      <p:sp>
        <p:nvSpPr>
          <p:cNvPr id="969" name="Shape 969"/>
          <p:cNvSpPr/>
          <p:nvPr/>
        </p:nvSpPr>
        <p:spPr>
          <a:xfrm>
            <a:off x="867118" y="2518683"/>
            <a:ext cx="5119930" cy="280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889000" lvl="1" indent="-444500" algn="l">
              <a:spcBef>
                <a:spcPts val="4200"/>
              </a:spcBef>
              <a:buSzPct val="75000"/>
              <a:buChar char="•"/>
            </a:pPr>
            <a:r>
              <a:t>FMCW radio</a:t>
            </a:r>
          </a:p>
          <a:p>
            <a:pPr marL="889000" lvl="1" indent="-444500" algn="l">
              <a:spcBef>
                <a:spcPts val="4200"/>
              </a:spcBef>
              <a:buSzPct val="75000"/>
              <a:buChar char="•"/>
            </a:pPr>
            <a:r>
              <a:t>5.5 GHz to 7.2 GHz</a:t>
            </a:r>
          </a:p>
          <a:p>
            <a:pPr marL="889000" lvl="1" indent="-444500" algn="l">
              <a:spcBef>
                <a:spcPts val="4200"/>
              </a:spcBef>
              <a:buSzPct val="75000"/>
              <a:buChar char="•"/>
            </a:pPr>
            <a:r>
              <a:t>sub-mW power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Shape 982"/>
          <p:cNvSpPr>
            <a:spLocks noGrp="1"/>
          </p:cNvSpPr>
          <p:nvPr>
            <p:ph type="title"/>
          </p:nvPr>
        </p:nvSpPr>
        <p:spPr>
          <a:xfrm>
            <a:off x="441960" y="45720"/>
            <a:ext cx="12298679" cy="1587252"/>
          </a:xfrm>
          <a:prstGeom prst="rect">
            <a:avLst/>
          </a:prstGeom>
        </p:spPr>
        <p:txBody>
          <a:bodyPr anchor="b"/>
          <a:lstStyle/>
          <a:p>
            <a:pPr lvl="1" indent="208026" algn="l" defTabSz="531622">
              <a:defRPr sz="4823"/>
            </a:pPr>
            <a:r>
              <a:rPr dirty="0"/>
              <a:t>Does EQ-Radio detect emotion accurately?</a:t>
            </a:r>
          </a:p>
        </p:txBody>
      </p:sp>
      <p:sp>
        <p:nvSpPr>
          <p:cNvPr id="983" name="Shape 983"/>
          <p:cNvSpPr>
            <a:spLocks noGrp="1"/>
          </p:cNvSpPr>
          <p:nvPr>
            <p:ph type="body" idx="4294967295"/>
          </p:nvPr>
        </p:nvSpPr>
        <p:spPr>
          <a:xfrm>
            <a:off x="952500" y="2128519"/>
            <a:ext cx="11099800" cy="6850048"/>
          </a:xfrm>
          <a:prstGeom prst="rect">
            <a:avLst/>
          </a:prstGeom>
        </p:spPr>
        <p:txBody>
          <a:bodyPr anchor="t"/>
          <a:lstStyle/>
          <a:p>
            <a:r>
              <a:rPr b="1">
                <a:latin typeface="Helvetica"/>
                <a:ea typeface="Helvetica"/>
                <a:cs typeface="Helvetica"/>
                <a:sym typeface="Helvetica"/>
              </a:rPr>
              <a:t>Experiment:</a:t>
            </a:r>
          </a:p>
          <a:p>
            <a:pPr lvl="1"/>
            <a:r>
              <a:t>12 subjects (6 female and 6 male)</a:t>
            </a:r>
          </a:p>
          <a:p>
            <a:pPr lvl="1"/>
            <a:r>
              <a:t>Prepare personal memories for each emotion</a:t>
            </a:r>
          </a:p>
          <a:p>
            <a:pPr lvl="1"/>
            <a:r>
              <a:t>Elicit certain emotion with prepared memories</a:t>
            </a:r>
          </a:p>
          <a:p>
            <a:pPr lvl="1"/>
            <a:r>
              <a:t>classify every 2 minutes to an emotional state</a:t>
            </a:r>
          </a:p>
          <a:p>
            <a:r>
              <a:rPr b="1">
                <a:latin typeface="Helvetica"/>
                <a:ea typeface="Helvetica"/>
                <a:cs typeface="Helvetica"/>
                <a:sym typeface="Helvetica"/>
              </a:rPr>
              <a:t>Ground truth:</a:t>
            </a:r>
            <a:r>
              <a:t> self-reported for each 2-min period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" grpId="1" build="p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4" name="Group 994"/>
          <p:cNvGrpSpPr/>
          <p:nvPr/>
        </p:nvGrpSpPr>
        <p:grpSpPr>
          <a:xfrm>
            <a:off x="2870253" y="2907439"/>
            <a:ext cx="7162694" cy="5691322"/>
            <a:chOff x="0" y="0"/>
            <a:chExt cx="7162692" cy="5691320"/>
          </a:xfrm>
        </p:grpSpPr>
        <p:grpSp>
          <p:nvGrpSpPr>
            <p:cNvPr id="989" name="Group 989"/>
            <p:cNvGrpSpPr/>
            <p:nvPr/>
          </p:nvGrpSpPr>
          <p:grpSpPr>
            <a:xfrm>
              <a:off x="-1" y="2738036"/>
              <a:ext cx="7162694" cy="588530"/>
              <a:chOff x="-84582" y="0"/>
              <a:chExt cx="7162692" cy="588528"/>
            </a:xfrm>
          </p:grpSpPr>
          <p:sp>
            <p:nvSpPr>
              <p:cNvPr id="986" name="Shape 986"/>
              <p:cNvSpPr/>
              <p:nvPr/>
            </p:nvSpPr>
            <p:spPr>
              <a:xfrm>
                <a:off x="1079416" y="0"/>
                <a:ext cx="5024142" cy="0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987" name="Shape 987"/>
              <p:cNvSpPr/>
              <p:nvPr/>
            </p:nvSpPr>
            <p:spPr>
              <a:xfrm>
                <a:off x="5482101" y="29728"/>
                <a:ext cx="1596010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000"/>
                </a:lvl1pPr>
              </a:lstStyle>
              <a:p>
                <a:r>
                  <a:t>Positivity</a:t>
                </a:r>
              </a:p>
            </p:txBody>
          </p:sp>
          <p:sp>
            <p:nvSpPr>
              <p:cNvPr id="988" name="Shape 988"/>
              <p:cNvSpPr/>
              <p:nvPr/>
            </p:nvSpPr>
            <p:spPr>
              <a:xfrm>
                <a:off x="-84582" y="29728"/>
                <a:ext cx="1807846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000"/>
                </a:lvl1pPr>
              </a:lstStyle>
              <a:p>
                <a:r>
                  <a:t>Negativity</a:t>
                </a:r>
              </a:p>
            </p:txBody>
          </p:sp>
        </p:grpSp>
        <p:grpSp>
          <p:nvGrpSpPr>
            <p:cNvPr id="993" name="Group 993"/>
            <p:cNvGrpSpPr/>
            <p:nvPr/>
          </p:nvGrpSpPr>
          <p:grpSpPr>
            <a:xfrm>
              <a:off x="2221601" y="0"/>
              <a:ext cx="2908936" cy="5691321"/>
              <a:chOff x="-299846" y="0"/>
              <a:chExt cx="2908935" cy="5691320"/>
            </a:xfrm>
          </p:grpSpPr>
          <p:sp>
            <p:nvSpPr>
              <p:cNvPr id="990" name="Shape 990"/>
              <p:cNvSpPr/>
              <p:nvPr/>
            </p:nvSpPr>
            <p:spPr>
              <a:xfrm flipH="1">
                <a:off x="1154620" y="539171"/>
                <a:ext cx="1" cy="4629078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991" name="Shape 991"/>
              <p:cNvSpPr/>
              <p:nvPr/>
            </p:nvSpPr>
            <p:spPr>
              <a:xfrm>
                <a:off x="-299847" y="0"/>
                <a:ext cx="2908936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000"/>
                </a:lvl1pPr>
              </a:lstStyle>
              <a:p>
                <a:r>
                  <a:t>High Excitement</a:t>
                </a:r>
              </a:p>
            </p:txBody>
          </p:sp>
          <p:sp>
            <p:nvSpPr>
              <p:cNvPr id="992" name="Shape 992"/>
              <p:cNvSpPr/>
              <p:nvPr/>
            </p:nvSpPr>
            <p:spPr>
              <a:xfrm>
                <a:off x="-247079" y="5132520"/>
                <a:ext cx="2803399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000"/>
                </a:lvl1pPr>
              </a:lstStyle>
              <a:p>
                <a:r>
                  <a:t>Low Excitement</a:t>
                </a:r>
              </a:p>
            </p:txBody>
          </p:sp>
        </p:grpSp>
      </p:grpSp>
      <p:sp>
        <p:nvSpPr>
          <p:cNvPr id="995" name="Shape 995"/>
          <p:cNvSpPr/>
          <p:nvPr/>
        </p:nvSpPr>
        <p:spPr>
          <a:xfrm>
            <a:off x="7988630" y="4306956"/>
            <a:ext cx="90212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8776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Joy</a:t>
            </a:r>
          </a:p>
        </p:txBody>
      </p:sp>
      <p:sp>
        <p:nvSpPr>
          <p:cNvPr id="996" name="Shape 996"/>
          <p:cNvSpPr/>
          <p:nvPr/>
        </p:nvSpPr>
        <p:spPr>
          <a:xfrm>
            <a:off x="7429409" y="6592096"/>
            <a:ext cx="20205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7AAC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Pleasure</a:t>
            </a:r>
          </a:p>
        </p:txBody>
      </p:sp>
      <p:sp>
        <p:nvSpPr>
          <p:cNvPr id="997" name="Shape 997"/>
          <p:cNvSpPr/>
          <p:nvPr/>
        </p:nvSpPr>
        <p:spPr>
          <a:xfrm>
            <a:off x="4344192" y="4306956"/>
            <a:ext cx="14352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C67B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Anger</a:t>
            </a:r>
          </a:p>
        </p:txBody>
      </p:sp>
      <p:sp>
        <p:nvSpPr>
          <p:cNvPr id="998" name="Shape 998"/>
          <p:cNvSpPr/>
          <p:nvPr/>
        </p:nvSpPr>
        <p:spPr>
          <a:xfrm>
            <a:off x="4064358" y="6592096"/>
            <a:ext cx="199489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1BEC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Sadness</a:t>
            </a:r>
          </a:p>
        </p:txBody>
      </p:sp>
      <p:sp>
        <p:nvSpPr>
          <p:cNvPr id="17" name="Shape 982"/>
          <p:cNvSpPr txBox="1">
            <a:spLocks/>
          </p:cNvSpPr>
          <p:nvPr/>
        </p:nvSpPr>
        <p:spPr>
          <a:xfrm>
            <a:off x="441960" y="45720"/>
            <a:ext cx="12298679" cy="1587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1" indent="208026" algn="l" defTabSz="531622" hangingPunct="1">
              <a:defRPr sz="4823"/>
            </a:pPr>
            <a:r>
              <a:rPr lang="en-US" sz="4823" dirty="0" smtClean="0"/>
              <a:t>Does EQ-Radio detect emotion accurately?</a:t>
            </a:r>
            <a:endParaRPr lang="en-US" sz="4823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937260" y="30480"/>
            <a:ext cx="1125474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4700"/>
            </a:pPr>
            <a:r>
              <a:t>Existing approaches measure </a:t>
            </a:r>
            <a:r>
              <a:rPr>
                <a:solidFill>
                  <a:schemeClr val="accent1"/>
                </a:solidFill>
              </a:rPr>
              <a:t>vital signs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sz="quarter" idx="4294967295"/>
          </p:nvPr>
        </p:nvSpPr>
        <p:spPr>
          <a:xfrm>
            <a:off x="952500" y="2331719"/>
            <a:ext cx="9731898" cy="723353"/>
          </a:xfrm>
          <a:prstGeom prst="rect">
            <a:avLst/>
          </a:prstGeom>
        </p:spPr>
        <p:txBody>
          <a:bodyPr anchor="t"/>
          <a:lstStyle/>
          <a:p>
            <a:r>
              <a:t>Use ECG to get very accurate heartbeats</a:t>
            </a:r>
          </a:p>
        </p:txBody>
      </p:sp>
      <p:grpSp>
        <p:nvGrpSpPr>
          <p:cNvPr id="156" name="Group 156"/>
          <p:cNvGrpSpPr/>
          <p:nvPr/>
        </p:nvGrpSpPr>
        <p:grpSpPr>
          <a:xfrm>
            <a:off x="4250691" y="4205637"/>
            <a:ext cx="7779905" cy="4567082"/>
            <a:chOff x="0" y="0"/>
            <a:chExt cx="7779904" cy="4567081"/>
          </a:xfrm>
        </p:grpSpPr>
        <p:pic>
          <p:nvPicPr>
            <p:cNvPr id="154" name="ecg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716295" cy="45670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5" name="Shape 155"/>
            <p:cNvSpPr/>
            <p:nvPr/>
          </p:nvSpPr>
          <p:spPr>
            <a:xfrm>
              <a:off x="3594582" y="1518850"/>
              <a:ext cx="4185323" cy="181361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0" y="3304239"/>
            <a:ext cx="7620000" cy="990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1" build="p" bldLvl="5" animBg="1" advAuto="0"/>
      <p:bldP spid="156" grpId="3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Group 1009"/>
          <p:cNvGrpSpPr/>
          <p:nvPr/>
        </p:nvGrpSpPr>
        <p:grpSpPr>
          <a:xfrm>
            <a:off x="2858792" y="2907439"/>
            <a:ext cx="7162694" cy="5691322"/>
            <a:chOff x="0" y="0"/>
            <a:chExt cx="7162692" cy="5691320"/>
          </a:xfrm>
        </p:grpSpPr>
        <p:grpSp>
          <p:nvGrpSpPr>
            <p:cNvPr id="1004" name="Group 1004"/>
            <p:cNvGrpSpPr/>
            <p:nvPr/>
          </p:nvGrpSpPr>
          <p:grpSpPr>
            <a:xfrm>
              <a:off x="-1" y="2738036"/>
              <a:ext cx="7162694" cy="588530"/>
              <a:chOff x="-84582" y="0"/>
              <a:chExt cx="7162692" cy="588528"/>
            </a:xfrm>
          </p:grpSpPr>
          <p:sp>
            <p:nvSpPr>
              <p:cNvPr id="1001" name="Shape 1001"/>
              <p:cNvSpPr/>
              <p:nvPr/>
            </p:nvSpPr>
            <p:spPr>
              <a:xfrm>
                <a:off x="1079416" y="0"/>
                <a:ext cx="5024142" cy="0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002" name="Shape 1002"/>
              <p:cNvSpPr/>
              <p:nvPr/>
            </p:nvSpPr>
            <p:spPr>
              <a:xfrm>
                <a:off x="5482101" y="29728"/>
                <a:ext cx="1596010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000"/>
                </a:lvl1pPr>
              </a:lstStyle>
              <a:p>
                <a:r>
                  <a:t>Positivity</a:t>
                </a:r>
              </a:p>
            </p:txBody>
          </p:sp>
          <p:sp>
            <p:nvSpPr>
              <p:cNvPr id="1003" name="Shape 1003"/>
              <p:cNvSpPr/>
              <p:nvPr/>
            </p:nvSpPr>
            <p:spPr>
              <a:xfrm>
                <a:off x="-84582" y="29728"/>
                <a:ext cx="1807846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000"/>
                </a:lvl1pPr>
              </a:lstStyle>
              <a:p>
                <a:r>
                  <a:t>Negativity</a:t>
                </a:r>
              </a:p>
            </p:txBody>
          </p:sp>
        </p:grpSp>
        <p:grpSp>
          <p:nvGrpSpPr>
            <p:cNvPr id="1008" name="Group 1008"/>
            <p:cNvGrpSpPr/>
            <p:nvPr/>
          </p:nvGrpSpPr>
          <p:grpSpPr>
            <a:xfrm>
              <a:off x="2221601" y="0"/>
              <a:ext cx="2908936" cy="5691321"/>
              <a:chOff x="-299846" y="0"/>
              <a:chExt cx="2908935" cy="5691320"/>
            </a:xfrm>
          </p:grpSpPr>
          <p:sp>
            <p:nvSpPr>
              <p:cNvPr id="1005" name="Shape 1005"/>
              <p:cNvSpPr/>
              <p:nvPr/>
            </p:nvSpPr>
            <p:spPr>
              <a:xfrm flipH="1">
                <a:off x="1154620" y="539171"/>
                <a:ext cx="1" cy="4629078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006" name="Shape 1006"/>
              <p:cNvSpPr/>
              <p:nvPr/>
            </p:nvSpPr>
            <p:spPr>
              <a:xfrm>
                <a:off x="-299847" y="0"/>
                <a:ext cx="2908936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000"/>
                </a:lvl1pPr>
              </a:lstStyle>
              <a:p>
                <a:r>
                  <a:t>High Excitement</a:t>
                </a:r>
              </a:p>
            </p:txBody>
          </p:sp>
          <p:sp>
            <p:nvSpPr>
              <p:cNvPr id="1007" name="Shape 1007"/>
              <p:cNvSpPr/>
              <p:nvPr/>
            </p:nvSpPr>
            <p:spPr>
              <a:xfrm>
                <a:off x="-247079" y="5132520"/>
                <a:ext cx="2803399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000"/>
                </a:lvl1pPr>
              </a:lstStyle>
              <a:p>
                <a:r>
                  <a:t>Low Excitement</a:t>
                </a:r>
              </a:p>
            </p:txBody>
          </p:sp>
        </p:grpSp>
      </p:grpSp>
      <p:sp>
        <p:nvSpPr>
          <p:cNvPr id="1010" name="Shape 1010"/>
          <p:cNvSpPr/>
          <p:nvPr/>
        </p:nvSpPr>
        <p:spPr>
          <a:xfrm>
            <a:off x="8728474" y="2991503"/>
            <a:ext cx="90212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8776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Joy</a:t>
            </a:r>
          </a:p>
        </p:txBody>
      </p:sp>
      <p:sp>
        <p:nvSpPr>
          <p:cNvPr id="1011" name="Shape 1011"/>
          <p:cNvSpPr/>
          <p:nvPr/>
        </p:nvSpPr>
        <p:spPr>
          <a:xfrm>
            <a:off x="8169253" y="7690416"/>
            <a:ext cx="20205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7AAC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Pleasure</a:t>
            </a:r>
          </a:p>
        </p:txBody>
      </p:sp>
      <p:sp>
        <p:nvSpPr>
          <p:cNvPr id="1012" name="Shape 1012"/>
          <p:cNvSpPr/>
          <p:nvPr/>
        </p:nvSpPr>
        <p:spPr>
          <a:xfrm>
            <a:off x="3025968" y="2991503"/>
            <a:ext cx="14352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C67B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Anger</a:t>
            </a:r>
          </a:p>
        </p:txBody>
      </p:sp>
      <p:sp>
        <p:nvSpPr>
          <p:cNvPr id="1013" name="Shape 1013"/>
          <p:cNvSpPr/>
          <p:nvPr/>
        </p:nvSpPr>
        <p:spPr>
          <a:xfrm>
            <a:off x="2814981" y="7690416"/>
            <a:ext cx="199489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1BEC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Sadness</a:t>
            </a:r>
          </a:p>
        </p:txBody>
      </p:sp>
      <p:sp>
        <p:nvSpPr>
          <p:cNvPr id="1014" name="Shape 1014"/>
          <p:cNvSpPr/>
          <p:nvPr/>
        </p:nvSpPr>
        <p:spPr>
          <a:xfrm flipV="1">
            <a:off x="6525503" y="3637532"/>
            <a:ext cx="2002606" cy="2002606"/>
          </a:xfrm>
          <a:prstGeom prst="line">
            <a:avLst/>
          </a:prstGeom>
          <a:ln w="38100">
            <a:solidFill>
              <a:srgbClr val="F8776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15" name="Shape 1015"/>
          <p:cNvSpPr/>
          <p:nvPr/>
        </p:nvSpPr>
        <p:spPr>
          <a:xfrm flipV="1">
            <a:off x="4528929" y="5622074"/>
            <a:ext cx="2002606" cy="2002606"/>
          </a:xfrm>
          <a:prstGeom prst="line">
            <a:avLst/>
          </a:prstGeom>
          <a:ln w="38100">
            <a:solidFill>
              <a:srgbClr val="01BEC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16" name="Shape 1016"/>
          <p:cNvSpPr/>
          <p:nvPr/>
        </p:nvSpPr>
        <p:spPr>
          <a:xfrm flipH="1" flipV="1">
            <a:off x="6566376" y="5669825"/>
            <a:ext cx="1997061" cy="1997060"/>
          </a:xfrm>
          <a:prstGeom prst="line">
            <a:avLst/>
          </a:prstGeom>
          <a:ln w="38100">
            <a:solidFill>
              <a:srgbClr val="7AAC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17" name="Shape 1017"/>
          <p:cNvSpPr/>
          <p:nvPr/>
        </p:nvSpPr>
        <p:spPr>
          <a:xfrm flipH="1" flipV="1">
            <a:off x="4531702" y="3640304"/>
            <a:ext cx="1997061" cy="1997061"/>
          </a:xfrm>
          <a:prstGeom prst="line">
            <a:avLst/>
          </a:prstGeom>
          <a:ln w="38100">
            <a:solidFill>
              <a:srgbClr val="C67B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" name="Shape 982"/>
          <p:cNvSpPr txBox="1">
            <a:spLocks/>
          </p:cNvSpPr>
          <p:nvPr/>
        </p:nvSpPr>
        <p:spPr>
          <a:xfrm>
            <a:off x="441960" y="45720"/>
            <a:ext cx="12298679" cy="1587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1" indent="208026" algn="l" defTabSz="531622" hangingPunct="1">
              <a:defRPr sz="4823"/>
            </a:pPr>
            <a:r>
              <a:rPr lang="en-US" sz="4823" smtClean="0"/>
              <a:t>Does EQ-Radio detect emotion accurately?</a:t>
            </a:r>
            <a:endParaRPr lang="en-US" sz="4823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811" y="3577822"/>
            <a:ext cx="4102100" cy="4254500"/>
          </a:xfrm>
          <a:prstGeom prst="rect">
            <a:avLst/>
          </a:prstGeom>
        </p:spPr>
      </p:pic>
      <p:grpSp>
        <p:nvGrpSpPr>
          <p:cNvPr id="1036" name="Group 1036"/>
          <p:cNvGrpSpPr/>
          <p:nvPr/>
        </p:nvGrpSpPr>
        <p:grpSpPr>
          <a:xfrm>
            <a:off x="2814981" y="2907439"/>
            <a:ext cx="7374838" cy="5691322"/>
            <a:chOff x="0" y="0"/>
            <a:chExt cx="7374837" cy="5691320"/>
          </a:xfrm>
        </p:grpSpPr>
        <p:grpSp>
          <p:nvGrpSpPr>
            <p:cNvPr id="1027" name="Group 1027"/>
            <p:cNvGrpSpPr/>
            <p:nvPr/>
          </p:nvGrpSpPr>
          <p:grpSpPr>
            <a:xfrm>
              <a:off x="43811" y="0"/>
              <a:ext cx="7162693" cy="5691321"/>
              <a:chOff x="0" y="0"/>
              <a:chExt cx="7162692" cy="5691320"/>
            </a:xfrm>
          </p:grpSpPr>
          <p:grpSp>
            <p:nvGrpSpPr>
              <p:cNvPr id="1022" name="Group 1022"/>
              <p:cNvGrpSpPr/>
              <p:nvPr/>
            </p:nvGrpSpPr>
            <p:grpSpPr>
              <a:xfrm>
                <a:off x="-1" y="2738036"/>
                <a:ext cx="7162694" cy="588530"/>
                <a:chOff x="-84582" y="0"/>
                <a:chExt cx="7162692" cy="588528"/>
              </a:xfrm>
            </p:grpSpPr>
            <p:sp>
              <p:nvSpPr>
                <p:cNvPr id="1019" name="Shape 1019"/>
                <p:cNvSpPr/>
                <p:nvPr/>
              </p:nvSpPr>
              <p:spPr>
                <a:xfrm>
                  <a:off x="1079416" y="0"/>
                  <a:ext cx="5024142" cy="0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  <a:endParaRPr/>
                </a:p>
              </p:txBody>
            </p:sp>
            <p:sp>
              <p:nvSpPr>
                <p:cNvPr id="1020" name="Shape 1020"/>
                <p:cNvSpPr/>
                <p:nvPr/>
              </p:nvSpPr>
              <p:spPr>
                <a:xfrm>
                  <a:off x="5482101" y="29728"/>
                  <a:ext cx="1596010" cy="558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3000"/>
                  </a:lvl1pPr>
                </a:lstStyle>
                <a:p>
                  <a:r>
                    <a:t>Positivity</a:t>
                  </a:r>
                </a:p>
              </p:txBody>
            </p:sp>
            <p:sp>
              <p:nvSpPr>
                <p:cNvPr id="1021" name="Shape 1021"/>
                <p:cNvSpPr/>
                <p:nvPr/>
              </p:nvSpPr>
              <p:spPr>
                <a:xfrm>
                  <a:off x="-84582" y="29728"/>
                  <a:ext cx="1807846" cy="558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3000"/>
                  </a:lvl1pPr>
                </a:lstStyle>
                <a:p>
                  <a:r>
                    <a:t>Negativity</a:t>
                  </a:r>
                </a:p>
              </p:txBody>
            </p:sp>
          </p:grpSp>
          <p:grpSp>
            <p:nvGrpSpPr>
              <p:cNvPr id="1026" name="Group 1026"/>
              <p:cNvGrpSpPr/>
              <p:nvPr/>
            </p:nvGrpSpPr>
            <p:grpSpPr>
              <a:xfrm>
                <a:off x="2221601" y="0"/>
                <a:ext cx="2908936" cy="5691321"/>
                <a:chOff x="-299846" y="0"/>
                <a:chExt cx="2908935" cy="5691320"/>
              </a:xfrm>
            </p:grpSpPr>
            <p:sp>
              <p:nvSpPr>
                <p:cNvPr id="1023" name="Shape 1023"/>
                <p:cNvSpPr/>
                <p:nvPr/>
              </p:nvSpPr>
              <p:spPr>
                <a:xfrm flipH="1">
                  <a:off x="1154620" y="539171"/>
                  <a:ext cx="1" cy="4629078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/>
                  </a:pPr>
                  <a:endParaRPr/>
                </a:p>
              </p:txBody>
            </p:sp>
            <p:sp>
              <p:nvSpPr>
                <p:cNvPr id="1024" name="Shape 1024"/>
                <p:cNvSpPr/>
                <p:nvPr/>
              </p:nvSpPr>
              <p:spPr>
                <a:xfrm>
                  <a:off x="-299847" y="0"/>
                  <a:ext cx="2908936" cy="558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3000"/>
                  </a:lvl1pPr>
                </a:lstStyle>
                <a:p>
                  <a:r>
                    <a:t>High Excitement</a:t>
                  </a:r>
                </a:p>
              </p:txBody>
            </p:sp>
            <p:sp>
              <p:nvSpPr>
                <p:cNvPr id="1025" name="Shape 1025"/>
                <p:cNvSpPr/>
                <p:nvPr/>
              </p:nvSpPr>
              <p:spPr>
                <a:xfrm>
                  <a:off x="-247079" y="5132520"/>
                  <a:ext cx="2803399" cy="558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3000"/>
                  </a:lvl1pPr>
                </a:lstStyle>
                <a:p>
                  <a:r>
                    <a:t>Low Excitement</a:t>
                  </a:r>
                </a:p>
              </p:txBody>
            </p:sp>
          </p:grpSp>
        </p:grpSp>
        <p:sp>
          <p:nvSpPr>
            <p:cNvPr id="1028" name="Shape 1028"/>
            <p:cNvSpPr/>
            <p:nvPr/>
          </p:nvSpPr>
          <p:spPr>
            <a:xfrm>
              <a:off x="5913493" y="84063"/>
              <a:ext cx="90212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8776C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Joy</a:t>
              </a:r>
            </a:p>
          </p:txBody>
        </p:sp>
        <p:sp>
          <p:nvSpPr>
            <p:cNvPr id="1029" name="Shape 1029"/>
            <p:cNvSpPr/>
            <p:nvPr/>
          </p:nvSpPr>
          <p:spPr>
            <a:xfrm>
              <a:off x="5354271" y="4782977"/>
              <a:ext cx="2020567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7AAC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Pleasure</a:t>
              </a:r>
            </a:p>
          </p:txBody>
        </p:sp>
        <p:sp>
          <p:nvSpPr>
            <p:cNvPr id="1030" name="Shape 1030"/>
            <p:cNvSpPr/>
            <p:nvPr/>
          </p:nvSpPr>
          <p:spPr>
            <a:xfrm>
              <a:off x="210986" y="84063"/>
              <a:ext cx="1435225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C67B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Anger</a:t>
              </a:r>
            </a:p>
          </p:txBody>
        </p:sp>
        <p:sp>
          <p:nvSpPr>
            <p:cNvPr id="1031" name="Shape 1031"/>
            <p:cNvSpPr/>
            <p:nvPr/>
          </p:nvSpPr>
          <p:spPr>
            <a:xfrm>
              <a:off x="0" y="4782977"/>
              <a:ext cx="199489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1BEC4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Sadness</a:t>
              </a:r>
            </a:p>
          </p:txBody>
        </p:sp>
        <p:sp>
          <p:nvSpPr>
            <p:cNvPr id="1032" name="Shape 1032"/>
            <p:cNvSpPr/>
            <p:nvPr/>
          </p:nvSpPr>
          <p:spPr>
            <a:xfrm flipV="1">
              <a:off x="3710522" y="730092"/>
              <a:ext cx="2002606" cy="2002606"/>
            </a:xfrm>
            <a:prstGeom prst="line">
              <a:avLst/>
            </a:prstGeom>
            <a:noFill/>
            <a:ln w="38100" cap="flat">
              <a:solidFill>
                <a:srgbClr val="F8776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033" name="Shape 1033"/>
            <p:cNvSpPr/>
            <p:nvPr/>
          </p:nvSpPr>
          <p:spPr>
            <a:xfrm flipV="1">
              <a:off x="1713948" y="2714635"/>
              <a:ext cx="2002606" cy="2002605"/>
            </a:xfrm>
            <a:prstGeom prst="line">
              <a:avLst/>
            </a:prstGeom>
            <a:noFill/>
            <a:ln w="38100" cap="flat">
              <a:solidFill>
                <a:srgbClr val="01BEC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034" name="Shape 1034"/>
            <p:cNvSpPr/>
            <p:nvPr/>
          </p:nvSpPr>
          <p:spPr>
            <a:xfrm flipH="1" flipV="1">
              <a:off x="3751395" y="2762385"/>
              <a:ext cx="1997060" cy="1997061"/>
            </a:xfrm>
            <a:prstGeom prst="line">
              <a:avLst/>
            </a:prstGeom>
            <a:noFill/>
            <a:ln w="38100" cap="flat">
              <a:solidFill>
                <a:srgbClr val="7AAC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035" name="Shape 1035"/>
            <p:cNvSpPr/>
            <p:nvPr/>
          </p:nvSpPr>
          <p:spPr>
            <a:xfrm flipH="1" flipV="1">
              <a:off x="1716721" y="732865"/>
              <a:ext cx="1997060" cy="1997060"/>
            </a:xfrm>
            <a:prstGeom prst="line">
              <a:avLst/>
            </a:prstGeom>
            <a:noFill/>
            <a:ln w="38100" cap="flat">
              <a:solidFill>
                <a:srgbClr val="C67B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1037" name="Shape 1037"/>
          <p:cNvSpPr>
            <a:spLocks noGrp="1"/>
          </p:cNvSpPr>
          <p:nvPr>
            <p:ph type="title"/>
          </p:nvPr>
        </p:nvSpPr>
        <p:spPr>
          <a:xfrm>
            <a:off x="952500" y="-25400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Person-dependent Classification</a:t>
            </a:r>
          </a:p>
        </p:txBody>
      </p:sp>
      <p:sp>
        <p:nvSpPr>
          <p:cNvPr id="1039" name="Shape 1039"/>
          <p:cNvSpPr/>
          <p:nvPr/>
        </p:nvSpPr>
        <p:spPr>
          <a:xfrm>
            <a:off x="4691659" y="6622381"/>
            <a:ext cx="3621482" cy="647701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Accuracy: 92.5%</a:t>
            </a:r>
          </a:p>
        </p:txBody>
      </p:sp>
      <p:sp>
        <p:nvSpPr>
          <p:cNvPr id="1040" name="Shape 1040"/>
          <p:cNvSpPr/>
          <p:nvPr/>
        </p:nvSpPr>
        <p:spPr>
          <a:xfrm>
            <a:off x="1311475" y="1585299"/>
            <a:ext cx="11099801" cy="81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</a:lvl1pPr>
          </a:lstStyle>
          <a:p>
            <a:r>
              <a:t>Train and test on the same person (Dina)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9" grpId="2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480" y="2260600"/>
            <a:ext cx="9144000" cy="7061200"/>
          </a:xfrm>
          <a:prstGeom prst="rect">
            <a:avLst/>
          </a:prstGeom>
        </p:spPr>
      </p:pic>
      <p:sp>
        <p:nvSpPr>
          <p:cNvPr id="1042" name="Shape 1042"/>
          <p:cNvSpPr>
            <a:spLocks noGrp="1"/>
          </p:cNvSpPr>
          <p:nvPr>
            <p:ph type="title"/>
          </p:nvPr>
        </p:nvSpPr>
        <p:spPr>
          <a:xfrm>
            <a:off x="952500" y="-26670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 indent="224027" defTabSz="572516">
              <a:defRPr sz="5488"/>
            </a:pPr>
            <a:r>
              <a:t>Person-independent Classification</a:t>
            </a:r>
          </a:p>
        </p:txBody>
      </p:sp>
      <p:sp>
        <p:nvSpPr>
          <p:cNvPr id="1063" name="Shape 1063"/>
          <p:cNvSpPr/>
          <p:nvPr/>
        </p:nvSpPr>
        <p:spPr>
          <a:xfrm>
            <a:off x="4691659" y="6622381"/>
            <a:ext cx="3621482" cy="647701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Accuracy: 72.3%</a:t>
            </a:r>
          </a:p>
        </p:txBody>
      </p:sp>
      <p:sp>
        <p:nvSpPr>
          <p:cNvPr id="1064" name="Shape 1064"/>
          <p:cNvSpPr/>
          <p:nvPr/>
        </p:nvSpPr>
        <p:spPr>
          <a:xfrm>
            <a:off x="-8797" y="6184231"/>
            <a:ext cx="13004801" cy="1524001"/>
          </a:xfrm>
          <a:prstGeom prst="rect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t>We can recognize a person’s emotions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without having ever trained on him/her before </a:t>
            </a:r>
          </a:p>
        </p:txBody>
      </p:sp>
      <p:sp>
        <p:nvSpPr>
          <p:cNvPr id="1065" name="Shape 1065"/>
          <p:cNvSpPr/>
          <p:nvPr/>
        </p:nvSpPr>
        <p:spPr>
          <a:xfrm>
            <a:off x="1311475" y="1572599"/>
            <a:ext cx="11099801" cy="81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</a:lvl1pPr>
          </a:lstStyle>
          <a:p>
            <a:r>
              <a:t>Train and test on the different person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3" grpId="2" animBg="1" advAuto="0"/>
      <p:bldP spid="1064" grpId="3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Shape 1067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pPr lvl="1" indent="219455" defTabSz="560831">
              <a:defRPr sz="5376"/>
            </a:pPr>
            <a:r>
              <a:t>Comparison with ECG-based system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2302510"/>
            <a:ext cx="8166100" cy="63373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Shape 10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Related Work</a:t>
            </a:r>
          </a:p>
        </p:txBody>
      </p:sp>
      <p:sp>
        <p:nvSpPr>
          <p:cNvPr id="1071" name="Shape 1071"/>
          <p:cNvSpPr>
            <a:spLocks noGrp="1"/>
          </p:cNvSpPr>
          <p:nvPr>
            <p:ph type="body" idx="4294967295"/>
          </p:nvPr>
        </p:nvSpPr>
        <p:spPr>
          <a:xfrm>
            <a:off x="807465" y="2328076"/>
            <a:ext cx="11099801" cy="6850048"/>
          </a:xfrm>
          <a:prstGeom prst="rect">
            <a:avLst/>
          </a:prstGeom>
        </p:spPr>
        <p:txBody>
          <a:bodyPr anchor="t"/>
          <a:lstStyle/>
          <a:p>
            <a:r>
              <a:t>Emotion recognition:</a:t>
            </a:r>
          </a:p>
          <a:p>
            <a:pPr lvl="1"/>
            <a:r>
              <a:t>ECG: Requires body contact [Picard 2001; Kim 2008]</a:t>
            </a:r>
          </a:p>
          <a:p>
            <a:pPr lvl="1"/>
            <a:r>
              <a:t>Vision: Cannot recognize emotions when they don’t show on the face [Zheng 2009; Kahn 2015]</a:t>
            </a:r>
          </a:p>
          <a:p>
            <a:r>
              <a:t>Extracting vital signs from RF reflections:</a:t>
            </a:r>
          </a:p>
          <a:p>
            <a:pPr lvl="1"/>
            <a:r>
              <a:t>Average heart rate [Droitcour 2009; Adib 2015]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1" grpId="1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Shape 1073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Conclusion</a:t>
            </a:r>
          </a:p>
        </p:txBody>
      </p:sp>
      <p:pic>
        <p:nvPicPr>
          <p:cNvPr id="1074" name="din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4528" y="3462795"/>
            <a:ext cx="3919266" cy="5274073"/>
          </a:xfrm>
          <a:prstGeom prst="rect">
            <a:avLst/>
          </a:prstGeom>
          <a:ln w="12700">
            <a:miter lim="400000"/>
          </a:ln>
        </p:spPr>
      </p:pic>
      <p:sp>
        <p:nvSpPr>
          <p:cNvPr id="1075" name="Shape 1075"/>
          <p:cNvSpPr/>
          <p:nvPr/>
        </p:nvSpPr>
        <p:spPr>
          <a:xfrm>
            <a:off x="7931795" y="2963045"/>
            <a:ext cx="146067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Joyful</a:t>
            </a:r>
          </a:p>
        </p:txBody>
      </p:sp>
      <p:pic>
        <p:nvPicPr>
          <p:cNvPr id="107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32402" y="2301949"/>
            <a:ext cx="3664917" cy="1969892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077" name="Shape 1077"/>
          <p:cNvSpPr>
            <a:spLocks noGrp="1"/>
          </p:cNvSpPr>
          <p:nvPr>
            <p:ph type="body" sz="quarter" idx="4294967295"/>
          </p:nvPr>
        </p:nvSpPr>
        <p:spPr>
          <a:xfrm>
            <a:off x="952500" y="1566643"/>
            <a:ext cx="11099800" cy="998653"/>
          </a:xfrm>
          <a:prstGeom prst="rect">
            <a:avLst/>
          </a:prstGeom>
        </p:spPr>
        <p:txBody>
          <a:bodyPr anchor="t"/>
          <a:lstStyle>
            <a:lvl1pPr marL="0" indent="0" algn="ctr">
              <a:buSzTx/>
              <a:buNone/>
              <a:def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defRPr>
            </a:lvl1pPr>
          </a:lstStyle>
          <a:p>
            <a:r>
              <a:t>Emotion recognition using wireless signals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" grpId="1" animBg="1" advAuto="0"/>
      <p:bldP spid="1075" grpId="3" animBg="1" advAuto="0"/>
      <p:bldP spid="1076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din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3000" y="2584981"/>
            <a:ext cx="3919265" cy="52740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2" name="Group 162"/>
          <p:cNvGrpSpPr/>
          <p:nvPr/>
        </p:nvGrpSpPr>
        <p:grpSpPr>
          <a:xfrm>
            <a:off x="6914881" y="2764354"/>
            <a:ext cx="7779905" cy="4567083"/>
            <a:chOff x="0" y="0"/>
            <a:chExt cx="7779904" cy="4567081"/>
          </a:xfrm>
        </p:grpSpPr>
        <p:pic>
          <p:nvPicPr>
            <p:cNvPr id="160" name="ecg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716295" cy="45670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1" name="Shape 161"/>
            <p:cNvSpPr/>
            <p:nvPr/>
          </p:nvSpPr>
          <p:spPr>
            <a:xfrm>
              <a:off x="3594582" y="1518850"/>
              <a:ext cx="4185323" cy="181361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" name="Shape 151"/>
          <p:cNvSpPr txBox="1">
            <a:spLocks/>
          </p:cNvSpPr>
          <p:nvPr/>
        </p:nvSpPr>
        <p:spPr>
          <a:xfrm>
            <a:off x="937260" y="30480"/>
            <a:ext cx="11254740" cy="1587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1" hangingPunct="1">
              <a:defRPr sz="4700"/>
            </a:pPr>
            <a:r>
              <a:rPr lang="en-US" sz="4700" dirty="0" smtClean="0"/>
              <a:t>Existing approaches measure </a:t>
            </a:r>
            <a:r>
              <a:rPr lang="en-US" sz="4700" dirty="0" smtClean="0">
                <a:solidFill>
                  <a:schemeClr val="accent1"/>
                </a:solidFill>
              </a:rPr>
              <a:t>vital signs</a:t>
            </a:r>
            <a:endParaRPr lang="en-US" sz="47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952500" y="45720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 indent="196596" defTabSz="502412">
              <a:defRPr sz="4816"/>
            </a:pPr>
            <a:r>
              <a:t>EQ-Radio: Emotion recognition </a:t>
            </a:r>
          </a:p>
          <a:p>
            <a:pPr lvl="1" indent="196596" defTabSz="502412">
              <a:defRPr sz="4816"/>
            </a:pPr>
            <a:r>
              <a:t>using wireless signals</a:t>
            </a:r>
          </a:p>
        </p:txBody>
      </p:sp>
      <p:pic>
        <p:nvPicPr>
          <p:cNvPr id="165" name="video0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0" y="2438400"/>
            <a:ext cx="13004800" cy="731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video02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0" y="2438400"/>
            <a:ext cx="13004800" cy="731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video03.mp4"/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-1" y="2438400"/>
            <a:ext cx="13004801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81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14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818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video>
            <p:video>
              <p:cMediaNode vol="100000">
                <p:cTn id="31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video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</p:childTnLst>
        </p:cTn>
      </p:par>
    </p:tnLst>
    <p:bldLst>
      <p:bldP spid="165" grpId="1" animBg="1" advAuto="0"/>
      <p:bldP spid="165" grpId="3" animBg="1" advAuto="0"/>
      <p:bldP spid="166" grpId="4" animBg="1" advAuto="0"/>
      <p:bldP spid="166" grpId="6" animBg="1" advAuto="0"/>
      <p:bldP spid="167" grpId="7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pPr lvl="1" indent="205739" defTabSz="525779">
              <a:defRPr sz="5040"/>
            </a:pPr>
            <a:r>
              <a:t>Key challenge: Inter-Beat Interval (IBI)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sz="quarter" idx="4294967295"/>
          </p:nvPr>
        </p:nvSpPr>
        <p:spPr>
          <a:xfrm>
            <a:off x="952500" y="2128519"/>
            <a:ext cx="11099800" cy="1695335"/>
          </a:xfrm>
          <a:prstGeom prst="rect">
            <a:avLst/>
          </a:prstGeom>
        </p:spPr>
        <p:txBody>
          <a:bodyPr anchor="t"/>
          <a:lstStyle/>
          <a:p>
            <a:r>
              <a:rPr dirty="0"/>
              <a:t>Emotion recognition needs accurate measurements of the length of every single heartbeat</a:t>
            </a:r>
          </a:p>
        </p:txBody>
      </p:sp>
      <p:sp>
        <p:nvSpPr>
          <p:cNvPr id="172" name="Shape 172"/>
          <p:cNvSpPr/>
          <p:nvPr/>
        </p:nvSpPr>
        <p:spPr>
          <a:xfrm>
            <a:off x="0" y="6602596"/>
            <a:ext cx="13004801" cy="1524001"/>
          </a:xfrm>
          <a:prstGeom prst="rect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We need to extract IBI with accuracy over 99%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3693160"/>
            <a:ext cx="11430000" cy="2641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uiExpand="1" build="p"/>
      <p:bldP spid="172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87252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Contributions of EQ-Radio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sz="quarter" idx="4294967295"/>
          </p:nvPr>
        </p:nvSpPr>
        <p:spPr>
          <a:xfrm>
            <a:off x="952500" y="2367731"/>
            <a:ext cx="11099800" cy="1275720"/>
          </a:xfrm>
          <a:prstGeom prst="rect">
            <a:avLst/>
          </a:prstGeom>
        </p:spPr>
        <p:txBody>
          <a:bodyPr anchor="t"/>
          <a:lstStyle>
            <a:lvl1pPr marL="444500" indent="-444500">
              <a:defRPr sz="3200"/>
            </a:lvl1pPr>
          </a:lstStyle>
          <a:p>
            <a:r>
              <a:t>First system that can recognize emotion using wireless signals</a:t>
            </a:r>
          </a:p>
        </p:txBody>
      </p:sp>
      <p:sp>
        <p:nvSpPr>
          <p:cNvPr id="176" name="Shape 176"/>
          <p:cNvSpPr/>
          <p:nvPr/>
        </p:nvSpPr>
        <p:spPr>
          <a:xfrm>
            <a:off x="952500" y="4573496"/>
            <a:ext cx="11099800" cy="753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  <a:defRPr sz="3200"/>
            </a:lvl1pPr>
          </a:lstStyle>
          <a:p>
            <a:r>
              <a:t>IBI extraction algorithm with accuracy of 99.6%</a:t>
            </a:r>
          </a:p>
        </p:txBody>
      </p:sp>
      <p:sp>
        <p:nvSpPr>
          <p:cNvPr id="177" name="Shape 177"/>
          <p:cNvSpPr/>
          <p:nvPr/>
        </p:nvSpPr>
        <p:spPr>
          <a:xfrm>
            <a:off x="952500" y="6256702"/>
            <a:ext cx="11099800" cy="1587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  <a:defRPr sz="3200"/>
            </a:lvl1pPr>
          </a:lstStyle>
          <a:p>
            <a:r>
              <a:t>User study and empirical results showing that EQ-Radio is as accurate as ECG-based emotion recognition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1" build="p" bldLvl="5" animBg="1" advAuto="0"/>
      <p:bldP spid="176" grpId="2" build="p" bldLvl="5" animBg="1" advAuto="0"/>
      <p:bldP spid="177" grpId="3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ignal_animati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095500"/>
            <a:ext cx="13004801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952500" y="127000"/>
            <a:ext cx="11099800" cy="1215339"/>
          </a:xfrm>
          <a:prstGeom prst="rect">
            <a:avLst/>
          </a:prstGeom>
        </p:spPr>
        <p:txBody>
          <a:bodyPr anchor="b"/>
          <a:lstStyle/>
          <a:p>
            <a:pPr lvl="1">
              <a:defRPr sz="5600"/>
            </a:pPr>
            <a:r>
              <a:t>Input signal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sz="quarter" idx="4294967295"/>
          </p:nvPr>
        </p:nvSpPr>
        <p:spPr>
          <a:xfrm>
            <a:off x="952500" y="1457424"/>
            <a:ext cx="11099800" cy="748775"/>
          </a:xfrm>
          <a:prstGeom prst="rect">
            <a:avLst/>
          </a:prstGeom>
        </p:spPr>
        <p:txBody>
          <a:bodyPr anchor="t"/>
          <a:lstStyle>
            <a:lvl1pPr marL="0" indent="0" algn="ctr">
              <a:buSzTx/>
              <a:buNone/>
              <a:def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defRPr>
            </a:lvl1pPr>
          </a:lstStyle>
          <a:p>
            <a:r>
              <a:t>Wireless reflection of the human body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83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179"/>
                </p:tgtEl>
              </p:cMediaNode>
            </p:video>
          </p:childTnLst>
        </p:cTn>
      </p:par>
    </p:tnLst>
    <p:bldLst>
      <p:bldP spid="179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790</Words>
  <Application>Microsoft Macintosh PowerPoint</Application>
  <PresentationFormat>Custom</PresentationFormat>
  <Paragraphs>207</Paragraphs>
  <Slides>45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Helvetica</vt:lpstr>
      <vt:lpstr>Helvetica Light</vt:lpstr>
      <vt:lpstr>Helvetica Neue</vt:lpstr>
      <vt:lpstr>White</vt:lpstr>
      <vt:lpstr>EQ-Radio: Emotion Recognition using Wireless Signals</vt:lpstr>
      <vt:lpstr>Does my advisor like my research?</vt:lpstr>
      <vt:lpstr>Does my advisor like my research?</vt:lpstr>
      <vt:lpstr>Existing approaches measure vital signs</vt:lpstr>
      <vt:lpstr>PowerPoint Presentation</vt:lpstr>
      <vt:lpstr>EQ-Radio: Emotion recognition  using wireless signals</vt:lpstr>
      <vt:lpstr>Key challenge: Inter-Beat Interval (IBI)</vt:lpstr>
      <vt:lpstr>Contributions of EQ-Radio</vt:lpstr>
      <vt:lpstr>Input signal</vt:lpstr>
      <vt:lpstr>Input signal</vt:lpstr>
      <vt:lpstr>Step 1: Remove breathing signal</vt:lpstr>
      <vt:lpstr>Heartbeat signal</vt:lpstr>
      <vt:lpstr>Heartbeat signal</vt:lpstr>
      <vt:lpstr>Step 2: Heartbeat segmentation </vt:lpstr>
      <vt:lpstr>Step 2: Heartbeat segmentation </vt:lpstr>
      <vt:lpstr>Step 2: Heartbeat segmentation </vt:lpstr>
      <vt:lpstr>Step 2: Heartbeat segmentation </vt:lpstr>
      <vt:lpstr>Step 2: Heartbeat segmentation </vt:lpstr>
      <vt:lpstr>Step 2: Heartbeat segmentation </vt:lpstr>
      <vt:lpstr>Caveat: Shrinking &amp; Expanding</vt:lpstr>
      <vt:lpstr>Algorithm</vt:lpstr>
      <vt:lpstr>Algorithm</vt:lpstr>
      <vt:lpstr>Example run</vt:lpstr>
      <vt:lpstr>Example run</vt:lpstr>
      <vt:lpstr>Example run</vt:lpstr>
      <vt:lpstr>Example run</vt:lpstr>
      <vt:lpstr>Example run</vt:lpstr>
      <vt:lpstr>Example run</vt:lpstr>
      <vt:lpstr>Example run</vt:lpstr>
      <vt:lpstr>Example run</vt:lpstr>
      <vt:lpstr>From vital signs to emotions</vt:lpstr>
      <vt:lpstr>Physiological Features for Emotion Recognition</vt:lpstr>
      <vt:lpstr>Emotion Classification</vt:lpstr>
      <vt:lpstr>Emotion Model</vt:lpstr>
      <vt:lpstr>Evaluation</vt:lpstr>
      <vt:lpstr>Does EQ-Radio capture IBI accurately?</vt:lpstr>
      <vt:lpstr>Implementation</vt:lpstr>
      <vt:lpstr>Does EQ-Radio detect emotion accurately?</vt:lpstr>
      <vt:lpstr>PowerPoint Presentation</vt:lpstr>
      <vt:lpstr>PowerPoint Presentation</vt:lpstr>
      <vt:lpstr>Person-dependent Classification</vt:lpstr>
      <vt:lpstr>Person-independent Classification</vt:lpstr>
      <vt:lpstr>Comparison with ECG-based system</vt:lpstr>
      <vt:lpstr>Related Work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EQ-Radio: Emotion Recognition using Wireless Signals</dc:title>
  <cp:lastModifiedBy>Mingmin Zhao</cp:lastModifiedBy>
  <cp:revision>6</cp:revision>
  <dcterms:modified xsi:type="dcterms:W3CDTF">2016-11-01T22:08:28Z</dcterms:modified>
</cp:coreProperties>
</file>