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mp4"/>
  <Default Extension="emf" ContentType="image/x-emf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82" r:id="rId3"/>
    <p:sldId id="258" r:id="rId4"/>
    <p:sldId id="281" r:id="rId5"/>
    <p:sldId id="280" r:id="rId6"/>
    <p:sldId id="292" r:id="rId7"/>
    <p:sldId id="260" r:id="rId8"/>
    <p:sldId id="279" r:id="rId9"/>
    <p:sldId id="261" r:id="rId10"/>
    <p:sldId id="263" r:id="rId11"/>
    <p:sldId id="264" r:id="rId12"/>
    <p:sldId id="284" r:id="rId13"/>
    <p:sldId id="285" r:id="rId14"/>
    <p:sldId id="266" r:id="rId15"/>
    <p:sldId id="295" r:id="rId16"/>
    <p:sldId id="271" r:id="rId17"/>
    <p:sldId id="286" r:id="rId18"/>
    <p:sldId id="287" r:id="rId19"/>
    <p:sldId id="296" r:id="rId20"/>
    <p:sldId id="289" r:id="rId21"/>
    <p:sldId id="290" r:id="rId22"/>
    <p:sldId id="297" r:id="rId23"/>
    <p:sldId id="301" r:id="rId24"/>
    <p:sldId id="291" r:id="rId25"/>
    <p:sldId id="298" r:id="rId26"/>
    <p:sldId id="300" r:id="rId27"/>
    <p:sldId id="302" r:id="rId2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0303"/>
    <a:srgbClr val="E50303"/>
    <a:srgbClr val="E8C2C1"/>
    <a:srgbClr val="EC5D57"/>
    <a:srgbClr val="F9776C"/>
    <a:srgbClr val="70BF40"/>
    <a:srgbClr val="7AAC00"/>
    <a:srgbClr val="BFE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14"/>
    <p:restoredTop sz="56868"/>
  </p:normalViewPr>
  <p:slideViewPr>
    <p:cSldViewPr snapToGrid="0" snapToObjects="1">
      <p:cViewPr varScale="1">
        <p:scale>
          <a:sx n="92" d="100"/>
          <a:sy n="92" d="100"/>
        </p:scale>
        <p:origin x="1584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464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B83C5-60B6-3746-86D2-EB55FB1F01A7}" type="datetimeFigureOut">
              <a:rPr lang="en-US" smtClean="0"/>
              <a:t>9/28/17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41588-A434-1141-B26E-F5C8CCB68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32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80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07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900" b="1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99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900" u="non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61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02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12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65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97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824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86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66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022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9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4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47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8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927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237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35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1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20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68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24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07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47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41588-A434-1141-B26E-F5C8CCB685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8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19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7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1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643" y="250844"/>
            <a:ext cx="8599990" cy="511602"/>
          </a:xfrm>
        </p:spPr>
        <p:txBody>
          <a:bodyPr>
            <a:noAutofit/>
          </a:bodyPr>
          <a:lstStyle>
            <a:lvl1pPr algn="ctr">
              <a:defRPr sz="32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4738"/>
            <a:ext cx="7886700" cy="364798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85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0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9/28/17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73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9/28/17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7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9/28/17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2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9/28/17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1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9/28/17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87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4DBB4-71C3-6143-A030-1CE1029CCB22}" type="datetimeFigureOut">
              <a:rPr lang="en-US" smtClean="0"/>
              <a:t>9/28/17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0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4DBB4-71C3-6143-A030-1CE1029CCB22}" type="datetimeFigureOut">
              <a:rPr lang="en-US" smtClean="0"/>
              <a:t>9/28/17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B177C-7248-664C-BF21-6D299FA427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1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37.emf"/><Relationship Id="rId7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3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3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3.emf"/><Relationship Id="rId6" Type="http://schemas.openxmlformats.org/officeDocument/2006/relationships/image" Target="../media/image42.emf"/><Relationship Id="rId7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0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54.jpe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13.png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0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1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2.png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598" y="854752"/>
            <a:ext cx="8209722" cy="939261"/>
          </a:xfrm>
        </p:spPr>
        <p:txBody>
          <a:bodyPr anchor="t">
            <a:noAutofit/>
          </a:bodyPr>
          <a:lstStyle/>
          <a:p>
            <a:r>
              <a:rPr lang="en-US" sz="3200" dirty="0" smtClean="0">
                <a:ea typeface="Helvetica" charset="0"/>
                <a:cs typeface="Helvetica" charset="0"/>
              </a:rPr>
              <a:t>Learning Sleep Stages from Radio Signals: </a:t>
            </a:r>
            <a:br>
              <a:rPr lang="en-US" sz="3200" dirty="0" smtClean="0">
                <a:ea typeface="Helvetica" charset="0"/>
                <a:cs typeface="Helvetica" charset="0"/>
              </a:rPr>
            </a:br>
            <a:r>
              <a:rPr lang="en-US" sz="3200" dirty="0" smtClean="0">
                <a:ea typeface="Helvetica" charset="0"/>
                <a:cs typeface="Helvetica" charset="0"/>
              </a:rPr>
              <a:t>A Conditional Adversarial Architecture</a:t>
            </a:r>
            <a:endParaRPr lang="en-US" sz="3200" dirty="0">
              <a:ea typeface="Helvetica" charset="0"/>
              <a:cs typeface="Helvetic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168" y="3473580"/>
            <a:ext cx="7332582" cy="43063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  <a:ea typeface="Helvetica" charset="0"/>
                <a:cs typeface="Helvetica" charset="0"/>
              </a:rPr>
              <a:t>Shichao Yue      Dina Katabi      Tommi Jaakkola      </a:t>
            </a:r>
            <a:r>
              <a:rPr lang="en-US" dirty="0">
                <a:latin typeface="+mj-lt"/>
                <a:ea typeface="Helvetica" charset="0"/>
                <a:cs typeface="Helvetica" charset="0"/>
              </a:rPr>
              <a:t>Matt Bianchi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65" y="4051773"/>
            <a:ext cx="3497484" cy="715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71" y="4088801"/>
            <a:ext cx="2538227" cy="566788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1885856" y="2337423"/>
            <a:ext cx="5145206" cy="638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+mj-lt"/>
                <a:ea typeface="Helvetica" charset="0"/>
                <a:cs typeface="Helvetica" charset="0"/>
              </a:rPr>
              <a:t>Mingmin Zhao</a:t>
            </a:r>
          </a:p>
          <a:p>
            <a:r>
              <a:rPr lang="en-US" sz="2000" dirty="0" smtClean="0">
                <a:latin typeface="+mj-lt"/>
                <a:ea typeface="Helvetica" charset="0"/>
                <a:cs typeface="Helvetica" charset="0"/>
              </a:rPr>
              <a:t>ICML 2017</a:t>
            </a:r>
            <a:endParaRPr lang="en-US" sz="2000" dirty="0">
              <a:latin typeface="+mj-lt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1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sleep stages from radio signals without </a:t>
            </a:r>
            <a:r>
              <a:rPr lang="en-US" dirty="0" smtClean="0"/>
              <a:t>contact</a:t>
            </a:r>
            <a:endParaRPr lang="en-US" dirty="0"/>
          </a:p>
          <a:p>
            <a:r>
              <a:rPr lang="en-US" dirty="0"/>
              <a:t>Conditional adversary for domain adaptation</a:t>
            </a:r>
          </a:p>
          <a:p>
            <a:r>
              <a:rPr lang="en-US" dirty="0"/>
              <a:t>User study and dataset of 100 night of sleep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9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on </a:t>
            </a:r>
            <a:r>
              <a:rPr lang="en-US" altLang="zh-CN" dirty="0" smtClean="0"/>
              <a:t>RF</a:t>
            </a:r>
            <a:r>
              <a:rPr lang="zh-CN" altLang="en-US" dirty="0" smtClean="0"/>
              <a:t> </a:t>
            </a:r>
            <a:r>
              <a:rPr lang="en-US" dirty="0" smtClean="0"/>
              <a:t>Sensing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02" y="1663995"/>
            <a:ext cx="1466850" cy="11239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995" y="784764"/>
            <a:ext cx="849482" cy="1862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0772" y="2048170"/>
            <a:ext cx="467360" cy="35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20315" y="2048170"/>
            <a:ext cx="467360" cy="355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8530" y="2787945"/>
            <a:ext cx="8015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RF signals reflect </a:t>
            </a:r>
            <a:r>
              <a:rPr lang="en-US" sz="2000" dirty="0" smtClean="0"/>
              <a:t>off body </a:t>
            </a:r>
            <a:r>
              <a:rPr lang="en-US" sz="2000" smtClean="0"/>
              <a:t>and change </a:t>
            </a:r>
            <a:r>
              <a:rPr lang="en-US" sz="2000" dirty="0" smtClean="0"/>
              <a:t>with physiological signals</a:t>
            </a:r>
            <a:endParaRPr lang="en-US" sz="2000" dirty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34510" y="3619756"/>
            <a:ext cx="7886700" cy="1070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dirty="0" smtClean="0"/>
              <a:t>But past work on using RF to </a:t>
            </a:r>
            <a:r>
              <a:rPr lang="en-US" dirty="0"/>
              <a:t>monitor </a:t>
            </a:r>
            <a:r>
              <a:rPr lang="en-US" dirty="0" smtClean="0"/>
              <a:t>sleep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(Zaffaroni et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al.’14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, Tataraidze et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al’16)</a:t>
            </a:r>
            <a:r>
              <a:rPr lang="en-US" dirty="0" smtClean="0"/>
              <a:t>, has low accuracy </a:t>
            </a:r>
            <a:r>
              <a:rPr lang="en-US" dirty="0"/>
              <a:t>~</a:t>
            </a:r>
            <a:r>
              <a:rPr lang="en-US" dirty="0" smtClean="0"/>
              <a:t>64%, mainly detects motion, and is limited to a single environment.</a:t>
            </a:r>
            <a:endParaRPr lang="en-US" sz="2200" dirty="0"/>
          </a:p>
        </p:txBody>
      </p:sp>
      <p:sp>
        <p:nvSpPr>
          <p:cNvPr id="13" name="Rectangle 12"/>
          <p:cNvSpPr/>
          <p:nvPr/>
        </p:nvSpPr>
        <p:spPr>
          <a:xfrm>
            <a:off x="0" y="3477407"/>
            <a:ext cx="9144000" cy="114237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 smtClean="0"/>
              <a:t>Our objective</a:t>
            </a:r>
            <a:r>
              <a:rPr lang="en-US" sz="2400" dirty="0" smtClean="0"/>
              <a:t>: </a:t>
            </a:r>
            <a:r>
              <a:rPr lang="en-US" sz="2400" dirty="0"/>
              <a:t>H</a:t>
            </a:r>
            <a:r>
              <a:rPr lang="en-US" sz="2400" dirty="0" smtClean="0"/>
              <a:t>igh accuracy on par with sleep lab, but in one’s bedroom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sz="2400" dirty="0" smtClean="0"/>
              <a:t>without electrodes</a:t>
            </a:r>
            <a:r>
              <a:rPr lang="en-US" sz="2400" dirty="0"/>
              <a:t> </a:t>
            </a:r>
            <a:r>
              <a:rPr lang="en-US" sz="2400" dirty="0" smtClean="0"/>
              <a:t>on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sz="2400" dirty="0" smtClean="0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110440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97 3.95062E-6 L 0.40139 3.95062E-6 " pathEditMode="relative" rAng="0" ptsTypes="AA">
                                      <p:cBhvr>
                                        <p:cTn id="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154 L -0.40122 -0.00309 " pathEditMode="relative" rAng="0" ptsTypes="AA">
                                      <p:cBhvr>
                                        <p:cTn id="17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69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Challenge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984739"/>
            <a:ext cx="7886700" cy="73855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RF reflections are </a:t>
            </a:r>
            <a:r>
              <a:rPr lang="en-US" dirty="0"/>
              <a:t>highly dependent on the </a:t>
            </a:r>
            <a:r>
              <a:rPr lang="en-US" b="1" dirty="0"/>
              <a:t>measurement conditions </a:t>
            </a:r>
            <a:r>
              <a:rPr lang="en-US" dirty="0" smtClean="0"/>
              <a:t>and the </a:t>
            </a:r>
            <a:r>
              <a:rPr lang="en-US" b="1" dirty="0" smtClean="0"/>
              <a:t>individuals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27" y="1739150"/>
            <a:ext cx="7041018" cy="32826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43908" y="132470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30324" y="3270074"/>
            <a:ext cx="696745" cy="53013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37354">
            <a:off x="2528638" y="3821954"/>
            <a:ext cx="517230" cy="3935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95144">
            <a:off x="2215647" y="2549883"/>
            <a:ext cx="503685" cy="3832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5082">
            <a:off x="3903127" y="2834127"/>
            <a:ext cx="405423" cy="30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1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Challenge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43908" y="132470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593" y="3600180"/>
            <a:ext cx="560832" cy="13030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85" y="3573002"/>
            <a:ext cx="463296" cy="13060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27" y="3600180"/>
            <a:ext cx="609092" cy="12517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73" y="1672877"/>
            <a:ext cx="1828800" cy="1828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9" b="7975"/>
          <a:stretch/>
        </p:blipFill>
        <p:spPr>
          <a:xfrm>
            <a:off x="3505200" y="1735015"/>
            <a:ext cx="2133600" cy="180535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61" y="1781907"/>
            <a:ext cx="1788455" cy="1788455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628650" y="984739"/>
            <a:ext cx="7886700" cy="7385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mtClean="0"/>
              <a:t>RF reflections are highly dependent on the </a:t>
            </a:r>
            <a:r>
              <a:rPr lang="en-US" b="1" smtClean="0"/>
              <a:t>measurement conditions </a:t>
            </a:r>
            <a:r>
              <a:rPr lang="en-US" smtClean="0"/>
              <a:t>and the </a:t>
            </a:r>
            <a:r>
              <a:rPr lang="en-US" b="1" smtClean="0"/>
              <a:t>individuals</a:t>
            </a:r>
            <a:r>
              <a:rPr lang="en-US" smtClean="0"/>
              <a:t>.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323312"/>
            <a:ext cx="9144000" cy="12510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Need to remove such extraneous information!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399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Multi-Source </a:t>
            </a:r>
            <a:r>
              <a:rPr lang="en-US" dirty="0"/>
              <a:t>D</a:t>
            </a:r>
            <a:r>
              <a:rPr lang="en-US" dirty="0" smtClean="0"/>
              <a:t>omain </a:t>
            </a:r>
            <a:r>
              <a:rPr lang="en-US" dirty="0"/>
              <a:t>A</a:t>
            </a:r>
            <a:r>
              <a:rPr lang="en-US" dirty="0" smtClean="0"/>
              <a:t>daptation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643360" y="-13655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593" y="3600180"/>
            <a:ext cx="560832" cy="1303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85" y="3573002"/>
            <a:ext cx="463296" cy="1306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27" y="3600180"/>
            <a:ext cx="609092" cy="1251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73" y="1672877"/>
            <a:ext cx="182880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9" b="7975"/>
          <a:stretch/>
        </p:blipFill>
        <p:spPr>
          <a:xfrm>
            <a:off x="3505200" y="1735015"/>
            <a:ext cx="2133600" cy="18053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61" y="1781907"/>
            <a:ext cx="1788455" cy="178845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984738" y="1307592"/>
            <a:ext cx="2098432" cy="3595608"/>
            <a:chOff x="984738" y="1307592"/>
            <a:chExt cx="2098432" cy="3595608"/>
          </a:xfrm>
        </p:grpSpPr>
        <p:sp>
          <p:nvSpPr>
            <p:cNvPr id="5" name="Rounded Rectangle 4"/>
            <p:cNvSpPr/>
            <p:nvPr/>
          </p:nvSpPr>
          <p:spPr>
            <a:xfrm>
              <a:off x="984738" y="1672877"/>
              <a:ext cx="2098432" cy="323032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3971" y="1307592"/>
              <a:ext cx="1941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Source domain A</a:t>
              </a:r>
              <a:endParaRPr lang="en-US" sz="18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552091" y="1307592"/>
            <a:ext cx="2098432" cy="3595607"/>
            <a:chOff x="3552091" y="1307592"/>
            <a:chExt cx="2098432" cy="3595607"/>
          </a:xfrm>
        </p:grpSpPr>
        <p:sp>
          <p:nvSpPr>
            <p:cNvPr id="20" name="Rounded Rectangle 19"/>
            <p:cNvSpPr/>
            <p:nvPr/>
          </p:nvSpPr>
          <p:spPr>
            <a:xfrm>
              <a:off x="3552091" y="1672876"/>
              <a:ext cx="2098432" cy="323032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94994" y="1307592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Source domain </a:t>
              </a:r>
              <a:r>
                <a:rPr lang="en-US" sz="1800" dirty="0"/>
                <a:t>B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78172" y="1329197"/>
            <a:ext cx="2098432" cy="3574002"/>
            <a:chOff x="6078172" y="1329197"/>
            <a:chExt cx="2098432" cy="3574002"/>
          </a:xfrm>
        </p:grpSpPr>
        <p:sp>
          <p:nvSpPr>
            <p:cNvPr id="21" name="Rounded Rectangle 20"/>
            <p:cNvSpPr/>
            <p:nvPr/>
          </p:nvSpPr>
          <p:spPr>
            <a:xfrm>
              <a:off x="6078172" y="1672876"/>
              <a:ext cx="2098432" cy="323032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58713" y="1329197"/>
              <a:ext cx="1877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Target domain </a:t>
              </a:r>
              <a:r>
                <a:rPr lang="en-US" sz="1800" dirty="0"/>
                <a:t>C</a:t>
              </a:r>
            </a:p>
          </p:txBody>
        </p:sp>
      </p:grp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28650" y="844063"/>
            <a:ext cx="7886700" cy="3202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d</a:t>
            </a:r>
            <a:r>
              <a:rPr lang="en-US" sz="2400" dirty="0" smtClean="0"/>
              <a:t>omain = measurement condition + individual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997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Multi-Source </a:t>
            </a:r>
            <a:r>
              <a:rPr lang="en-US" dirty="0"/>
              <a:t>D</a:t>
            </a:r>
            <a:r>
              <a:rPr lang="en-US" dirty="0" smtClean="0"/>
              <a:t>omain </a:t>
            </a:r>
            <a:r>
              <a:rPr lang="en-US" dirty="0"/>
              <a:t>A</a:t>
            </a:r>
            <a:r>
              <a:rPr lang="en-US" dirty="0" smtClean="0"/>
              <a:t>daptation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643360" y="-13655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76" y="2371203"/>
            <a:ext cx="4581525" cy="2905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374" y="1688222"/>
            <a:ext cx="1457325" cy="3476625"/>
          </a:xfrm>
          <a:prstGeom prst="rect">
            <a:avLst/>
          </a:prstGeom>
        </p:spPr>
      </p:pic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628650" y="844063"/>
            <a:ext cx="7886700" cy="3202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d</a:t>
            </a:r>
            <a:r>
              <a:rPr lang="en-US" sz="2400" dirty="0" smtClean="0"/>
              <a:t>omain = measurement condition + individual</a:t>
            </a:r>
            <a:endParaRPr lang="en-US" sz="2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8984">
            <a:off x="3857767" y="2600852"/>
            <a:ext cx="1520190" cy="104013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3356" y="2523177"/>
            <a:ext cx="1395730" cy="1395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10816">
            <a:off x="1563415" y="2238695"/>
            <a:ext cx="969010" cy="1973580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984738" y="1672877"/>
            <a:ext cx="2098432" cy="32303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1043971" y="1307592"/>
            <a:ext cx="194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Source domain A</a:t>
            </a:r>
            <a:endParaRPr lang="en-US" sz="1800" dirty="0"/>
          </a:p>
        </p:txBody>
      </p:sp>
      <p:sp>
        <p:nvSpPr>
          <p:cNvPr id="38" name="Rounded Rectangle 37"/>
          <p:cNvSpPr/>
          <p:nvPr/>
        </p:nvSpPr>
        <p:spPr>
          <a:xfrm>
            <a:off x="3552091" y="1672876"/>
            <a:ext cx="2098432" cy="32303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594994" y="1307592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Source domain </a:t>
            </a:r>
            <a:r>
              <a:rPr lang="en-US" sz="1800" dirty="0"/>
              <a:t>B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078172" y="1672876"/>
            <a:ext cx="2098432" cy="323032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158713" y="1329197"/>
            <a:ext cx="1877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Target domain </a:t>
            </a:r>
            <a:r>
              <a:rPr lang="en-US" sz="18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4311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00000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1729 L -0.27847 -0.0185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3" y="-179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380000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093 L 0.27986 -0.00123 " pathEditMode="relative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8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Solution: Adversarial Domain Adaptation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643360" y="-13655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263309" y="1413340"/>
            <a:ext cx="4884606" cy="45617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Value function of three-player game:</a:t>
            </a:r>
            <a:endParaRPr lang="en-US" sz="2000" i="1" dirty="0"/>
          </a:p>
        </p:txBody>
      </p:sp>
      <p:sp>
        <p:nvSpPr>
          <p:cNvPr id="27" name="Rectangle 26"/>
          <p:cNvSpPr/>
          <p:nvPr/>
        </p:nvSpPr>
        <p:spPr>
          <a:xfrm>
            <a:off x="0" y="14957"/>
            <a:ext cx="9144000" cy="114666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u="sng" dirty="0" smtClean="0"/>
              <a:t>Problem</a:t>
            </a:r>
            <a:r>
              <a:rPr lang="en-US" sz="2100" dirty="0" smtClean="0"/>
              <a:t>: Discriminator removes both extraneous and useful information</a:t>
            </a:r>
            <a:endParaRPr lang="en-US" sz="21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1964551" y="3092249"/>
            <a:ext cx="5214897" cy="1350021"/>
            <a:chOff x="2091391" y="2951318"/>
            <a:chExt cx="5214897" cy="1350021"/>
          </a:xfrm>
        </p:grpSpPr>
        <p:sp>
          <p:nvSpPr>
            <p:cNvPr id="16" name="TextBox 15"/>
            <p:cNvSpPr txBox="1"/>
            <p:nvPr/>
          </p:nvSpPr>
          <p:spPr>
            <a:xfrm>
              <a:off x="3593079" y="3593453"/>
              <a:ext cx="37132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w</a:t>
              </a:r>
              <a:r>
                <a:rPr lang="en-US" sz="2000" dirty="0" smtClean="0"/>
                <a:t>ant extraneous domain information to be removed</a:t>
              </a:r>
              <a:endParaRPr lang="en-US" sz="2000" dirty="0"/>
            </a:p>
          </p:txBody>
        </p:sp>
        <p:cxnSp>
          <p:nvCxnSpPr>
            <p:cNvPr id="28" name="Curved Connector 27"/>
            <p:cNvCxnSpPr/>
            <p:nvPr/>
          </p:nvCxnSpPr>
          <p:spPr>
            <a:xfrm>
              <a:off x="2091391" y="2951318"/>
              <a:ext cx="1878725" cy="932048"/>
            </a:xfrm>
            <a:prstGeom prst="curvedConnector3">
              <a:avLst/>
            </a:prstGeom>
            <a:ln w="88900">
              <a:solidFill>
                <a:srgbClr val="E8C2C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4928517" y="1883595"/>
            <a:ext cx="3391128" cy="745999"/>
            <a:chOff x="4928517" y="1883595"/>
            <a:chExt cx="3391128" cy="745999"/>
          </a:xfrm>
        </p:grpSpPr>
        <p:sp>
          <p:nvSpPr>
            <p:cNvPr id="45" name="TextBox 44"/>
            <p:cNvSpPr txBox="1"/>
            <p:nvPr/>
          </p:nvSpPr>
          <p:spPr>
            <a:xfrm>
              <a:off x="6551212" y="2291040"/>
              <a:ext cx="17684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EC5D57"/>
                  </a:solidFill>
                </a:rPr>
                <a:t>d</a:t>
              </a:r>
              <a:r>
                <a:rPr lang="en-US" sz="1600" dirty="0" smtClean="0">
                  <a:solidFill>
                    <a:srgbClr val="EC5D57"/>
                  </a:solidFill>
                </a:rPr>
                <a:t>iscriminator loss</a:t>
              </a:r>
              <a:endParaRPr lang="en-US" sz="1600" dirty="0">
                <a:solidFill>
                  <a:srgbClr val="EC5D57"/>
                </a:solidFill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5087013" y="1883595"/>
              <a:ext cx="1097280" cy="411480"/>
            </a:xfrm>
            <a:prstGeom prst="roundRect">
              <a:avLst/>
            </a:prstGeom>
            <a:solidFill>
              <a:srgbClr val="BFE7C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6840629" y="1883595"/>
              <a:ext cx="1097280" cy="411480"/>
            </a:xfrm>
            <a:prstGeom prst="roundRect">
              <a:avLst/>
            </a:prstGeom>
            <a:solidFill>
              <a:srgbClr val="E8C2C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928517" y="2288486"/>
              <a:ext cx="14045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BF40"/>
                  </a:solidFill>
                </a:rPr>
                <a:t>p</a:t>
              </a:r>
              <a:r>
                <a:rPr lang="en-US" sz="1600" dirty="0" smtClean="0">
                  <a:solidFill>
                    <a:srgbClr val="70BF40"/>
                  </a:solidFill>
                </a:rPr>
                <a:t>redictor loss</a:t>
              </a:r>
              <a:endParaRPr lang="en-US" sz="1600" dirty="0">
                <a:solidFill>
                  <a:srgbClr val="70BF40"/>
                </a:solidFill>
              </a:endParaRP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829" y="1943801"/>
            <a:ext cx="4382770" cy="30226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65" y="3372589"/>
            <a:ext cx="1897380" cy="159258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325" y="3163184"/>
            <a:ext cx="3749040" cy="181356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345" y="1358523"/>
            <a:ext cx="1760220" cy="197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Conditional Adversary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643360" y="-13655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5" y="3372589"/>
            <a:ext cx="1897380" cy="1592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325" y="3163184"/>
            <a:ext cx="3749040" cy="1813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114" y="3064559"/>
            <a:ext cx="830580" cy="708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345" y="1358523"/>
            <a:ext cx="1760220" cy="197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9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Adversary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643360" y="-13655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10308" y="1828800"/>
            <a:ext cx="3985357" cy="307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461827" y="1335392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Independence</a:t>
            </a:r>
            <a:endParaRPr lang="en-US" sz="1600" dirty="0"/>
          </a:p>
        </p:txBody>
      </p:sp>
      <p:sp>
        <p:nvSpPr>
          <p:cNvPr id="20" name="Rounded Rectangle 19"/>
          <p:cNvSpPr/>
          <p:nvPr/>
        </p:nvSpPr>
        <p:spPr>
          <a:xfrm>
            <a:off x="4660369" y="1828800"/>
            <a:ext cx="3985357" cy="30743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026607" y="1335392"/>
            <a:ext cx="3180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Conditional-Independence</a:t>
            </a:r>
            <a:endParaRPr lang="en-US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675765" y="1358523"/>
            <a:ext cx="5062600" cy="3618221"/>
            <a:chOff x="675765" y="1358523"/>
            <a:chExt cx="5062600" cy="3618221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765" y="3372589"/>
              <a:ext cx="1897380" cy="159258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9325" y="3163184"/>
              <a:ext cx="3749040" cy="181356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8114" y="3064559"/>
              <a:ext cx="830580" cy="70866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4345" y="1358523"/>
              <a:ext cx="1760220" cy="197358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52615" y="2083061"/>
            <a:ext cx="3543820" cy="2532755"/>
            <a:chOff x="3490342" y="861071"/>
            <a:chExt cx="5062600" cy="3618221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0342" y="2875137"/>
              <a:ext cx="1897380" cy="159258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3902" y="2665732"/>
              <a:ext cx="3749040" cy="181356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58922" y="861071"/>
              <a:ext cx="1760220" cy="19735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90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0.00093 L 0.37848 0.03241 " pathEditMode="relative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</a:t>
            </a:r>
            <a:r>
              <a:rPr lang="en-US" dirty="0"/>
              <a:t>T</a:t>
            </a:r>
            <a:r>
              <a:rPr lang="en-US" dirty="0" smtClean="0"/>
              <a:t>hat Simple 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643360" y="-13655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5" y="3372589"/>
            <a:ext cx="1897380" cy="15925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09418" y="2775343"/>
            <a:ext cx="4267418" cy="1135988"/>
            <a:chOff x="4009418" y="2775343"/>
            <a:chExt cx="4267418" cy="1135988"/>
          </a:xfrm>
        </p:grpSpPr>
        <p:sp>
          <p:nvSpPr>
            <p:cNvPr id="21" name="Explosion 1 20"/>
            <p:cNvSpPr/>
            <p:nvPr/>
          </p:nvSpPr>
          <p:spPr>
            <a:xfrm>
              <a:off x="4009418" y="2775343"/>
              <a:ext cx="1451122" cy="893701"/>
            </a:xfrm>
            <a:prstGeom prst="irregularSeal1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470490" y="2926446"/>
              <a:ext cx="2806346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Posterior not available </a:t>
              </a:r>
            </a:p>
            <a:p>
              <a:pPr algn="ctr"/>
              <a:r>
                <a:rPr lang="en-US" sz="2000" dirty="0"/>
                <a:t>when training!</a:t>
              </a:r>
              <a:endParaRPr lang="en-US" sz="2000" i="1" dirty="0">
                <a:solidFill>
                  <a:srgbClr val="FF0000"/>
                </a:solidFill>
              </a:endParaRPr>
            </a:p>
            <a:p>
              <a:endParaRPr lang="en-US" sz="1800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325" y="3163184"/>
            <a:ext cx="3749040" cy="18135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114" y="3064559"/>
            <a:ext cx="830580" cy="7086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345" y="1358523"/>
            <a:ext cx="1760220" cy="1973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3845" y="1904288"/>
            <a:ext cx="3977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Solution:  Condition </a:t>
            </a:r>
            <a:r>
              <a:rPr lang="en-US" sz="2000" dirty="0" smtClean="0"/>
              <a:t>Discriminator</a:t>
            </a:r>
          </a:p>
          <a:p>
            <a:pPr algn="ctr"/>
            <a:r>
              <a:rPr lang="en-US" sz="2000" dirty="0" smtClean="0"/>
              <a:t>on </a:t>
            </a:r>
            <a:r>
              <a:rPr lang="en-US" sz="2000" dirty="0"/>
              <a:t>predicted label distribution</a:t>
            </a:r>
          </a:p>
          <a:p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445" y="4023664"/>
            <a:ext cx="1234440" cy="8229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4091"/>
            <a:ext cx="9144000" cy="9112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Does </a:t>
            </a:r>
            <a:r>
              <a:rPr lang="en-US" sz="2800" smtClean="0"/>
              <a:t>it work?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360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Signals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4738"/>
            <a:ext cx="7886700" cy="1767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if </a:t>
            </a:r>
            <a:r>
              <a:rPr lang="en-US" dirty="0" smtClean="0"/>
              <a:t>wireless signals </a:t>
            </a:r>
            <a:r>
              <a:rPr lang="en-US" dirty="0"/>
              <a:t>can be used to understand:</a:t>
            </a:r>
          </a:p>
          <a:p>
            <a:pPr lvl="1"/>
            <a:r>
              <a:rPr lang="en-US" dirty="0"/>
              <a:t>when you are dreaming</a:t>
            </a:r>
          </a:p>
          <a:p>
            <a:pPr lvl="1"/>
            <a:r>
              <a:rPr lang="en-US" dirty="0"/>
              <a:t>when your brain is consolidating memory</a:t>
            </a:r>
          </a:p>
          <a:p>
            <a:pPr lvl="1"/>
            <a:r>
              <a:rPr lang="en-US" dirty="0" smtClean="0"/>
              <a:t>sleep </a:t>
            </a:r>
            <a:r>
              <a:rPr lang="en-US" dirty="0"/>
              <a:t>stages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44" y="2904893"/>
            <a:ext cx="1384300" cy="124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651" y="3640467"/>
            <a:ext cx="10922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9" y="2828333"/>
            <a:ext cx="1498600" cy="104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909" y="3564267"/>
            <a:ext cx="1377950" cy="131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53" y="2752133"/>
            <a:ext cx="1104900" cy="1193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85" y="3869733"/>
            <a:ext cx="1282700" cy="1212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75" y="3703967"/>
            <a:ext cx="1079500" cy="1174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22" y="2673401"/>
            <a:ext cx="117475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3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Works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643360" y="-13655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01969"/>
            <a:ext cx="7886700" cy="23680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/>
              <a:t>Theorem</a:t>
            </a:r>
            <a:r>
              <a:rPr lang="en-US" sz="2800" dirty="0"/>
              <a:t> (informal</a:t>
            </a:r>
            <a:r>
              <a:rPr lang="en-US" sz="2800" dirty="0" smtClean="0"/>
              <a:t>): Given </a:t>
            </a:r>
            <a:r>
              <a:rPr lang="en-US" sz="2800" dirty="0"/>
              <a:t>enough capacity</a:t>
            </a:r>
            <a:r>
              <a:rPr lang="en-US" sz="2800" dirty="0" smtClean="0"/>
              <a:t>, the </a:t>
            </a:r>
            <a:r>
              <a:rPr lang="en-US" sz="2800" dirty="0"/>
              <a:t>encoder at equilibrium </a:t>
            </a:r>
            <a:r>
              <a:rPr lang="en-US" sz="2800" dirty="0">
                <a:solidFill>
                  <a:srgbClr val="C00000"/>
                </a:solidFill>
              </a:rPr>
              <a:t>discards </a:t>
            </a:r>
            <a:r>
              <a:rPr lang="en-US" sz="2800" dirty="0" smtClean="0">
                <a:solidFill>
                  <a:srgbClr val="C00000"/>
                </a:solidFill>
              </a:rPr>
              <a:t>all extraneous </a:t>
            </a:r>
            <a:r>
              <a:rPr lang="en-US" sz="2800" dirty="0">
                <a:solidFill>
                  <a:srgbClr val="C00000"/>
                </a:solidFill>
              </a:rPr>
              <a:t>information </a:t>
            </a:r>
            <a:r>
              <a:rPr lang="en-US" sz="2800" dirty="0"/>
              <a:t>specific to </a:t>
            </a:r>
            <a:r>
              <a:rPr lang="en-US" sz="2800" dirty="0" smtClean="0"/>
              <a:t>domains</a:t>
            </a:r>
            <a:r>
              <a:rPr lang="en-US" sz="2800" dirty="0"/>
              <a:t>, while </a:t>
            </a:r>
            <a:r>
              <a:rPr lang="en-US" sz="2800" dirty="0">
                <a:solidFill>
                  <a:srgbClr val="C00000"/>
                </a:solidFill>
              </a:rPr>
              <a:t>retaining </a:t>
            </a:r>
            <a:r>
              <a:rPr lang="en-US" sz="2800" dirty="0" smtClean="0">
                <a:solidFill>
                  <a:srgbClr val="C00000"/>
                </a:solidFill>
              </a:rPr>
              <a:t>the relevant </a:t>
            </a:r>
            <a:r>
              <a:rPr lang="en-US" sz="2800" dirty="0">
                <a:solidFill>
                  <a:srgbClr val="C00000"/>
                </a:solidFill>
              </a:rPr>
              <a:t>information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for the predictive task.</a:t>
            </a:r>
            <a:endParaRPr lang="en-US" sz="2800" b="1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6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643360" y="-13655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643" y="984739"/>
            <a:ext cx="8599989" cy="1796768"/>
          </a:xfrm>
        </p:spPr>
        <p:txBody>
          <a:bodyPr>
            <a:noAutofit/>
          </a:bodyPr>
          <a:lstStyle/>
          <a:p>
            <a:pPr lvl="1"/>
            <a:r>
              <a:rPr lang="en-US" altLang="zh-CN" dirty="0" smtClean="0"/>
              <a:t>25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bedrooms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100</a:t>
            </a:r>
            <a:r>
              <a:rPr lang="zh-CN" altLang="en-US" dirty="0" smtClean="0"/>
              <a:t> </a:t>
            </a:r>
            <a:r>
              <a:rPr lang="en-US" altLang="zh-CN" dirty="0" smtClean="0"/>
              <a:t>nights</a:t>
            </a:r>
            <a:endParaRPr lang="en-US" dirty="0"/>
          </a:p>
          <a:p>
            <a:pPr lvl="1"/>
            <a:r>
              <a:rPr lang="en-US" altLang="zh-CN" dirty="0" smtClean="0"/>
              <a:t>Ground-truth: FDA-approved EEG-based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sleep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profiler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provides</a:t>
            </a:r>
            <a:r>
              <a:rPr lang="zh-CN" altLang="en-US" dirty="0" smtClean="0"/>
              <a:t> </a:t>
            </a:r>
            <a:r>
              <a:rPr lang="en-US" altLang="zh-CN" dirty="0" smtClean="0"/>
              <a:t>sleep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labels</a:t>
            </a:r>
            <a:endParaRPr lang="zh-CN" altLang="en-US" dirty="0"/>
          </a:p>
          <a:p>
            <a:pPr lvl="1"/>
            <a:r>
              <a:rPr lang="en-US" dirty="0" smtClean="0"/>
              <a:t>~</a:t>
            </a:r>
            <a:r>
              <a:rPr lang="en-US" dirty="0"/>
              <a:t>90k 30-sencond pairs of RF measurements </a:t>
            </a:r>
            <a:r>
              <a:rPr lang="en-US" dirty="0" smtClean="0"/>
              <a:t>and corresponding </a:t>
            </a:r>
            <a:r>
              <a:rPr lang="en-US" dirty="0"/>
              <a:t>sleep </a:t>
            </a:r>
            <a:r>
              <a:rPr lang="en-US" dirty="0" smtClean="0"/>
              <a:t>stages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52483" y="2932047"/>
            <a:ext cx="7454141" cy="1897485"/>
            <a:chOff x="952483" y="2932047"/>
            <a:chExt cx="7454141" cy="189748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9290" y="3282846"/>
              <a:ext cx="485635" cy="119921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1616" y="3396692"/>
              <a:ext cx="385008" cy="10853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4380" y="3396692"/>
              <a:ext cx="537499" cy="110458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83" y="2932047"/>
              <a:ext cx="1828800" cy="1828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09" b="7975"/>
            <a:stretch/>
          </p:blipFill>
          <p:spPr>
            <a:xfrm>
              <a:off x="3445240" y="2994185"/>
              <a:ext cx="2133600" cy="180535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161" y="3041077"/>
              <a:ext cx="1788455" cy="1788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343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643360" y="-13655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3" name="Up Arrow 2"/>
          <p:cNvSpPr/>
          <p:nvPr/>
        </p:nvSpPr>
        <p:spPr>
          <a:xfrm>
            <a:off x="4657401" y="1581102"/>
            <a:ext cx="278205" cy="2786285"/>
          </a:xfrm>
          <a:prstGeom prst="upArrow">
            <a:avLst>
              <a:gd name="adj1" fmla="val 50000"/>
              <a:gd name="adj2" fmla="val 7978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556619" y="1736400"/>
            <a:ext cx="2792897" cy="1936191"/>
            <a:chOff x="4784023" y="2066185"/>
            <a:chExt cx="2187286" cy="15952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141"/>
            <a:stretch/>
          </p:blipFill>
          <p:spPr>
            <a:xfrm>
              <a:off x="4784023" y="2543290"/>
              <a:ext cx="1000213" cy="111810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763"/>
            <a:stretch/>
          </p:blipFill>
          <p:spPr>
            <a:xfrm>
              <a:off x="6003569" y="2490358"/>
              <a:ext cx="967740" cy="11710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84130" y="2066185"/>
              <a:ext cx="1438878" cy="521075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657426" y="1476428"/>
            <a:ext cx="3881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Inter-rater agreement: 83%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184976" y="4207117"/>
            <a:ext cx="3472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Previous solutions: 64%</a:t>
            </a:r>
            <a:endParaRPr lang="en-US" sz="2400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5002917" y="954671"/>
            <a:ext cx="3852376" cy="8266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/>
              <a:t>Labelling sleep stages is subjective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390075" y="1119437"/>
            <a:ext cx="3111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Accuracy of sleep lab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543580" y="2008126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~</a:t>
            </a:r>
            <a:r>
              <a:rPr lang="en-US" sz="2400" smtClean="0"/>
              <a:t>83</a:t>
            </a:r>
            <a:r>
              <a:rPr lang="en-US" sz="2400" dirty="0" smtClean="0"/>
              <a:t>%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560166" y="1853824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Our accuracy 79.8%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9650" y="2212625"/>
            <a:ext cx="3914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FF0000"/>
                </a:solidFill>
              </a:rPr>
              <a:t>(Tested on new subjects not in training, i.e., new domains)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7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20" grpId="0"/>
      <p:bldP spid="23" grpId="0" build="p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Past Work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643360" y="-13655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58" y="1736204"/>
            <a:ext cx="6689757" cy="1721151"/>
          </a:xfr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611287" y="1203056"/>
            <a:ext cx="7886700" cy="320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Average and </a:t>
            </a:r>
            <a:r>
              <a:rPr lang="en-US" smtClean="0"/>
              <a:t>Cohen’s Kappa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86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020"/>
            <a:ext cx="8599990" cy="511602"/>
          </a:xfrm>
        </p:spPr>
        <p:txBody>
          <a:bodyPr/>
          <a:lstStyle/>
          <a:p>
            <a:r>
              <a:rPr lang="en-US" dirty="0" smtClean="0"/>
              <a:t>Representative Example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643360" y="-13655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679" y="1244966"/>
            <a:ext cx="7520940" cy="18935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679" y="3258810"/>
            <a:ext cx="7520940" cy="189357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67" y="3345869"/>
            <a:ext cx="1353312" cy="1353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8" y="1372286"/>
            <a:ext cx="1356051" cy="1353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16143" r="6189" b="54282"/>
          <a:stretch/>
        </p:blipFill>
        <p:spPr>
          <a:xfrm>
            <a:off x="2450767" y="1289515"/>
            <a:ext cx="6720840" cy="13848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" t="56656" r="6282" b="10078"/>
          <a:stretch/>
        </p:blipFill>
        <p:spPr>
          <a:xfrm>
            <a:off x="2430682" y="3299804"/>
            <a:ext cx="6693408" cy="151077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522689" y="812755"/>
            <a:ext cx="4272196" cy="4125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mtClean="0"/>
              <a:t>Ground-truth using EEG </a:t>
            </a:r>
            <a:endParaRPr lang="en-US" sz="2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75089" y="2823931"/>
            <a:ext cx="4272196" cy="4125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Our Prediction </a:t>
            </a: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419316" y="225849"/>
            <a:ext cx="3055938" cy="511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Acc</a:t>
            </a:r>
            <a:r>
              <a:rPr lang="en-US" dirty="0" smtClean="0"/>
              <a:t> = 80%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1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 for Different Subjects (Domains)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643360" y="-13655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51712" y="4475227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Subject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71372" y="2135002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Accuracy</a:t>
            </a:r>
            <a:endParaRPr lang="en-US" sz="18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68" y="887421"/>
            <a:ext cx="6903640" cy="424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984739"/>
            <a:ext cx="7886700" cy="59468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dirty="0" smtClean="0"/>
              <a:t>Learning</a:t>
            </a:r>
            <a:r>
              <a:rPr lang="zh-CN" altLang="en-US" dirty="0" smtClean="0"/>
              <a:t> </a:t>
            </a:r>
            <a:r>
              <a:rPr lang="en-US" dirty="0" smtClean="0"/>
              <a:t>sleep </a:t>
            </a:r>
            <a:r>
              <a:rPr lang="en-US" dirty="0"/>
              <a:t>stages from </a:t>
            </a:r>
            <a:r>
              <a:rPr lang="en-US" altLang="zh-CN" dirty="0" smtClean="0"/>
              <a:t>wireless</a:t>
            </a:r>
            <a:r>
              <a:rPr lang="zh-CN" altLang="en-US" dirty="0" smtClean="0"/>
              <a:t> </a:t>
            </a:r>
            <a:r>
              <a:rPr lang="en-US" altLang="zh-CN" dirty="0" smtClean="0"/>
              <a:t>signals</a:t>
            </a:r>
            <a:endParaRPr lang="zh-CN" alt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3" y="3507683"/>
            <a:ext cx="2600960" cy="1463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20" y="3507683"/>
            <a:ext cx="260096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00" y="1579419"/>
            <a:ext cx="3442600" cy="1685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397" y="3507683"/>
            <a:ext cx="260096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8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598" y="854752"/>
            <a:ext cx="8209722" cy="939261"/>
          </a:xfrm>
        </p:spPr>
        <p:txBody>
          <a:bodyPr anchor="t">
            <a:noAutofit/>
          </a:bodyPr>
          <a:lstStyle/>
          <a:p>
            <a:r>
              <a:rPr lang="en-US" sz="3200" dirty="0" smtClean="0">
                <a:ea typeface="Helvetica" charset="0"/>
                <a:cs typeface="Helvetica" charset="0"/>
              </a:rPr>
              <a:t>Learning Sleep Stages from Radio Signals: </a:t>
            </a:r>
            <a:br>
              <a:rPr lang="en-US" sz="3200" dirty="0" smtClean="0">
                <a:ea typeface="Helvetica" charset="0"/>
                <a:cs typeface="Helvetica" charset="0"/>
              </a:rPr>
            </a:br>
            <a:r>
              <a:rPr lang="en-US" sz="3200" dirty="0" smtClean="0">
                <a:ea typeface="Helvetica" charset="0"/>
                <a:cs typeface="Helvetica" charset="0"/>
              </a:rPr>
              <a:t>A Conditional Adversarial Architecture</a:t>
            </a:r>
            <a:endParaRPr lang="en-US" sz="3200" dirty="0">
              <a:ea typeface="Helvetica" charset="0"/>
              <a:cs typeface="Helvetica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168" y="3473580"/>
            <a:ext cx="7332582" cy="43063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  <a:ea typeface="Helvetica" charset="0"/>
                <a:cs typeface="Helvetica" charset="0"/>
              </a:rPr>
              <a:t>Shichao Yue      Dina Katabi      Tommi Jaakkola      </a:t>
            </a:r>
            <a:r>
              <a:rPr lang="en-US" dirty="0">
                <a:latin typeface="+mj-lt"/>
                <a:ea typeface="Helvetica" charset="0"/>
                <a:cs typeface="Helvetica" charset="0"/>
              </a:rPr>
              <a:t>Matt Bianchi</a:t>
            </a:r>
          </a:p>
          <a:p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665" y="4051773"/>
            <a:ext cx="3497484" cy="7150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71" y="4088801"/>
            <a:ext cx="2538227" cy="566788"/>
          </a:xfrm>
          <a:prstGeom prst="rect">
            <a:avLst/>
          </a:prstGeom>
        </p:spPr>
      </p:pic>
      <p:sp>
        <p:nvSpPr>
          <p:cNvPr id="11" name="Subtitle 2"/>
          <p:cNvSpPr txBox="1">
            <a:spLocks/>
          </p:cNvSpPr>
          <p:nvPr/>
        </p:nvSpPr>
        <p:spPr>
          <a:xfrm>
            <a:off x="1885856" y="2337423"/>
            <a:ext cx="5145206" cy="638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+mj-lt"/>
                <a:ea typeface="Helvetica" charset="0"/>
                <a:cs typeface="Helvetica" charset="0"/>
              </a:rPr>
              <a:t>Mingmin Zhao</a:t>
            </a:r>
          </a:p>
          <a:p>
            <a:r>
              <a:rPr lang="en-US" sz="2000" dirty="0" smtClean="0">
                <a:latin typeface="+mj-lt"/>
                <a:ea typeface="Helvetica" charset="0"/>
                <a:cs typeface="Helvetica" charset="0"/>
              </a:rPr>
              <a:t>ICML 2017</a:t>
            </a:r>
            <a:endParaRPr lang="en-US" sz="2000" dirty="0">
              <a:latin typeface="+mj-lt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84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st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" y="1028667"/>
            <a:ext cx="7315200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WhiteBrain_5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" y="1028667"/>
            <a:ext cx="7315200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06324" y="24284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Dreaming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6659" y="4529516"/>
            <a:ext cx="316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Memory Consolidation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1825" y="4547006"/>
            <a:ext cx="2833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Cognitive Processing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89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eam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1819" y="1851660"/>
            <a:ext cx="5852160" cy="3291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09" y="161339"/>
            <a:ext cx="6713670" cy="16903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14192" r="24770" b="23962"/>
          <a:stretch/>
        </p:blipFill>
        <p:spPr>
          <a:xfrm>
            <a:off x="1440244" y="138189"/>
            <a:ext cx="5851807" cy="140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7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Understanding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D</a:t>
            </a:r>
            <a:r>
              <a:rPr lang="en-US" dirty="0" smtClean="0"/>
              <a:t>isease</a:t>
            </a:r>
            <a:r>
              <a:rPr lang="en-US" altLang="zh-CN" dirty="0" smtClean="0"/>
              <a:t>s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dirty="0"/>
              <a:t>Sleep </a:t>
            </a:r>
            <a:r>
              <a:rPr lang="en-US" altLang="zh-CN" dirty="0" smtClean="0"/>
              <a:t>S</a:t>
            </a:r>
            <a:r>
              <a:rPr lang="en-US" dirty="0" smtClean="0"/>
              <a:t>tages</a:t>
            </a:r>
            <a:r>
              <a:rPr lang="zh-CN" altLang="en-US" dirty="0" smtClean="0"/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31820"/>
            <a:ext cx="3576320" cy="20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20140"/>
            <a:ext cx="3576320" cy="2011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" y="3131820"/>
            <a:ext cx="3576320" cy="2011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80" y="1120140"/>
            <a:ext cx="357632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8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1968" y="1586828"/>
            <a:ext cx="7886700" cy="511602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But, monitoring sleep stages is difficult </a:t>
            </a:r>
            <a:r>
              <a:rPr lang="mr-IN" sz="2800" dirty="0" smtClean="0"/>
              <a:t>…</a:t>
            </a:r>
            <a:endParaRPr lang="en-US" sz="2800" dirty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489013" y="2098430"/>
            <a:ext cx="8292610" cy="54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done in hospital with many electrodes on the </a:t>
            </a:r>
            <a:r>
              <a:rPr lang="en-US" altLang="zh-CN" dirty="0" smtClean="0"/>
              <a:t>body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46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eepla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028700"/>
            <a:ext cx="7315200" cy="4114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Experience in Sleep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4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B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028700"/>
            <a:ext cx="7315200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Experience in Sleep Lab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583377"/>
            <a:ext cx="9144000" cy="114237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Can we do it in bedroom without any electrodes?</a:t>
            </a:r>
          </a:p>
        </p:txBody>
      </p:sp>
    </p:spTree>
    <p:extLst>
      <p:ext uri="{BB962C8B-B14F-4D97-AF65-F5344CB8AC3E}">
        <p14:creationId xmlns:p14="http://schemas.microsoft.com/office/powerpoint/2010/main" val="105659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owitworks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473" y="1028700"/>
            <a:ext cx="7315200" cy="41148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285568"/>
            <a:ext cx="7886700" cy="511602"/>
          </a:xfrm>
        </p:spPr>
        <p:txBody>
          <a:bodyPr/>
          <a:lstStyle/>
          <a:p>
            <a:r>
              <a:rPr lang="en-US" dirty="0" smtClean="0"/>
              <a:t>Our System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99139" y="1488831"/>
            <a:ext cx="949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New Model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3119" y="1228162"/>
            <a:ext cx="5266481" cy="1325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14192" r="24770" b="23962"/>
          <a:stretch/>
        </p:blipFill>
        <p:spPr>
          <a:xfrm>
            <a:off x="3650423" y="1200340"/>
            <a:ext cx="4590400" cy="109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0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5036</TotalTime>
  <Words>508</Words>
  <Application>Microsoft Macintosh PowerPoint</Application>
  <PresentationFormat>On-screen Show (16:9)</PresentationFormat>
  <Paragraphs>117</Paragraphs>
  <Slides>27</Slides>
  <Notes>27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Calibri</vt:lpstr>
      <vt:lpstr>Helvetica</vt:lpstr>
      <vt:lpstr>Mangal</vt:lpstr>
      <vt:lpstr>宋体</vt:lpstr>
      <vt:lpstr>黑体</vt:lpstr>
      <vt:lpstr>Arial</vt:lpstr>
      <vt:lpstr>Office Theme</vt:lpstr>
      <vt:lpstr>Learning Sleep Stages from Radio Signals:  A Conditional Adversarial Architecture</vt:lpstr>
      <vt:lpstr>Wireless Signals</vt:lpstr>
      <vt:lpstr>Background</vt:lpstr>
      <vt:lpstr>PowerPoint Presentation</vt:lpstr>
      <vt:lpstr>Understanding Diseases with Sleep Stages </vt:lpstr>
      <vt:lpstr>But, monitoring sleep stages is difficult …</vt:lpstr>
      <vt:lpstr>My Experience in Sleep Lab</vt:lpstr>
      <vt:lpstr>My Experience in Sleep Lab</vt:lpstr>
      <vt:lpstr>Our System</vt:lpstr>
      <vt:lpstr>Contributions</vt:lpstr>
      <vt:lpstr>Background on RF Sensing</vt:lpstr>
      <vt:lpstr>Key Challenge</vt:lpstr>
      <vt:lpstr>Key Challenge</vt:lpstr>
      <vt:lpstr>Multi-Source Domain Adaptation</vt:lpstr>
      <vt:lpstr>Multi-Source Domain Adaptation</vt:lpstr>
      <vt:lpstr>Initial Solution: Adversarial Domain Adaptation</vt:lpstr>
      <vt:lpstr>Conditional Adversary</vt:lpstr>
      <vt:lpstr>Role of Adversary</vt:lpstr>
      <vt:lpstr>Not That Simple … </vt:lpstr>
      <vt:lpstr>It Works</vt:lpstr>
      <vt:lpstr>Evaluation</vt:lpstr>
      <vt:lpstr>Accuracy</vt:lpstr>
      <vt:lpstr>Comparison with Past Work</vt:lpstr>
      <vt:lpstr>Representative Example</vt:lpstr>
      <vt:lpstr>Accuracy for Different Subjects (Domains)</vt:lpstr>
      <vt:lpstr>Conclusion</vt:lpstr>
      <vt:lpstr>Learning Sleep Stages from Radio Signals:  A Conditional Adversarial Architecture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Sleep Stages from Radio Signals:  A Conditional Adversarial Architecture</dc:title>
  <dc:creator>Mingmin Zhao</dc:creator>
  <cp:lastModifiedBy>Mingmin Zhao</cp:lastModifiedBy>
  <cp:revision>323</cp:revision>
  <cp:lastPrinted>2017-08-06T17:32:43Z</cp:lastPrinted>
  <dcterms:created xsi:type="dcterms:W3CDTF">2017-08-04T03:25:15Z</dcterms:created>
  <dcterms:modified xsi:type="dcterms:W3CDTF">2017-09-29T00:45:52Z</dcterms:modified>
</cp:coreProperties>
</file>