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62" r:id="rId5"/>
    <p:sldId id="271" r:id="rId6"/>
    <p:sldId id="261" r:id="rId7"/>
    <p:sldId id="263" r:id="rId8"/>
    <p:sldId id="272" r:id="rId9"/>
    <p:sldId id="277" r:id="rId10"/>
    <p:sldId id="278" r:id="rId11"/>
    <p:sldId id="275" r:id="rId12"/>
    <p:sldId id="276" r:id="rId13"/>
    <p:sldId id="279" r:id="rId14"/>
    <p:sldId id="280" r:id="rId15"/>
    <p:sldId id="282" r:id="rId16"/>
    <p:sldId id="285" r:id="rId17"/>
    <p:sldId id="287" r:id="rId18"/>
    <p:sldId id="289" r:id="rId19"/>
    <p:sldId id="290" r:id="rId20"/>
    <p:sldId id="291" r:id="rId21"/>
    <p:sldId id="293" r:id="rId22"/>
    <p:sldId id="288" r:id="rId23"/>
    <p:sldId id="302" r:id="rId24"/>
    <p:sldId id="304" r:id="rId25"/>
    <p:sldId id="292" r:id="rId26"/>
    <p:sldId id="295" r:id="rId27"/>
    <p:sldId id="297" r:id="rId28"/>
    <p:sldId id="303" r:id="rId29"/>
    <p:sldId id="283" r:id="rId30"/>
    <p:sldId id="284" r:id="rId31"/>
    <p:sldId id="298" r:id="rId32"/>
    <p:sldId id="299" r:id="rId33"/>
    <p:sldId id="300" r:id="rId34"/>
    <p:sldId id="30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9EBC1-1904-42FD-9181-FE9E5C32CFD0}" type="datetimeFigureOut">
              <a:rPr lang="en-US" smtClean="0"/>
              <a:pPr/>
              <a:t>3/1/2008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DC8FE-EEE9-4108-90A3-E3025B4AA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I’m one of the only people on the planet who think Bloom filters are cool due to their theoretical applications, not due to their practical applications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C8FE-EEE9-4108-90A3-E3025B4AA3F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C8FE-EEE9-4108-90A3-E3025B4AA3F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C8FE-EEE9-4108-90A3-E3025B4AA3F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amortizing across many processor saves bandwidth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C8FE-EEE9-4108-90A3-E3025B4AA3F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w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Limits of Data Structures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/>
          <a:p>
            <a:r>
              <a:rPr lang="en-US" sz="4000" b="1" dirty="0" err="1" smtClean="0">
                <a:solidFill>
                  <a:schemeClr val="tx1"/>
                </a:solidFill>
              </a:rPr>
              <a:t>Mihai</a:t>
            </a:r>
            <a:r>
              <a:rPr lang="en-US" sz="4000" b="1" dirty="0" smtClean="0">
                <a:solidFill>
                  <a:schemeClr val="tx1"/>
                </a:solidFill>
              </a:rPr>
              <a:t> P</a:t>
            </a:r>
            <a:r>
              <a:rPr lang="ro-RO" sz="4000" b="1" dirty="0" smtClean="0">
                <a:solidFill>
                  <a:schemeClr val="tx1"/>
                </a:solidFill>
              </a:rPr>
              <a:t>ătraşcu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886200"/>
            <a:ext cx="1104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flipV="1">
            <a:off x="3886200" y="3886200"/>
            <a:ext cx="1143000" cy="609600"/>
          </a:xfrm>
          <a:prstGeom prst="line">
            <a:avLst/>
          </a:prstGeom>
          <a:ln w="127000" cap="rnd">
            <a:solidFill>
              <a:srgbClr val="FF0000">
                <a:alpha val="76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029200" y="4343400"/>
            <a:ext cx="1981200" cy="533400"/>
          </a:xfrm>
          <a:prstGeom prst="roundRect">
            <a:avLst/>
          </a:prstGeom>
          <a:solidFill>
            <a:schemeClr val="bg2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…until Aug’08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mip\Local Settings\Temporary Internet Files\Content.IE5\41MVKX23\MCj042419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888236"/>
            <a:ext cx="1330566" cy="109296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6759" y="712747"/>
            <a:ext cx="1509841" cy="142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152400" y="4774049"/>
            <a:ext cx="4495800" cy="1169551"/>
            <a:chOff x="152400" y="4926449"/>
            <a:chExt cx="4495800" cy="1169551"/>
          </a:xfrm>
        </p:grpSpPr>
        <p:sp>
          <p:nvSpPr>
            <p:cNvPr id="9" name="TextBox 8"/>
            <p:cNvSpPr txBox="1"/>
            <p:nvPr/>
          </p:nvSpPr>
          <p:spPr>
            <a:xfrm>
              <a:off x="152400" y="4926449"/>
              <a:ext cx="44958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Communication ≈ # memory locations</a:t>
              </a:r>
            </a:p>
            <a:p>
              <a:r>
                <a:rPr lang="en-US" sz="300" dirty="0" smtClean="0"/>
                <a:t/>
              </a:r>
              <a:br>
                <a:rPr lang="en-US" sz="300" dirty="0" smtClean="0"/>
              </a:br>
              <a:r>
                <a:rPr lang="en-US" sz="2000" dirty="0" smtClean="0"/>
                <a:t>  </a:t>
              </a:r>
              <a:r>
                <a:rPr lang="en-US" sz="2000" b="1" dirty="0" smtClean="0"/>
                <a:t>* </a:t>
              </a:r>
              <a:r>
                <a:rPr lang="en-US" sz="2000" dirty="0" smtClean="0"/>
                <a:t>read during </a:t>
              </a:r>
            </a:p>
            <a:p>
              <a:r>
                <a:rPr lang="en-US" sz="700" dirty="0" smtClean="0"/>
                <a:t/>
              </a:r>
              <a:br>
                <a:rPr lang="en-US" sz="700" dirty="0" smtClean="0"/>
              </a:br>
              <a:r>
                <a:rPr lang="en-US" sz="2000" dirty="0" smtClean="0"/>
                <a:t>  * written during 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057400" y="5715000"/>
              <a:ext cx="1219200" cy="304800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 Rounded MT Bold" pitchFamily="34" charset="0"/>
                </a:rPr>
                <a:t>t</a:t>
              </a:r>
              <a:r>
                <a:rPr lang="en-US" sz="2000" dirty="0" smtClean="0">
                  <a:solidFill>
                    <a:schemeClr val="tx1"/>
                  </a:solidFill>
                </a:rPr>
                <a:t> = 5, …, 8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828800" y="5334000"/>
              <a:ext cx="1295400" cy="304800"/>
            </a:xfrm>
            <a:prstGeom prst="roundRect">
              <a:avLst/>
            </a:prstGeom>
            <a:blipFill dpi="0" rotWithShape="1">
              <a:blip r:embed="rId6">
                <a:alphaModFix amt="89000"/>
              </a:blip>
              <a:srcRect/>
              <a:tile tx="0" ty="0" sx="100000" sy="100000" flip="none" algn="tl"/>
            </a:blip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 Rounded MT Bold" pitchFamily="34" charset="0"/>
                </a:rPr>
                <a:t>t</a:t>
              </a:r>
              <a:r>
                <a:rPr lang="en-US" sz="2000" dirty="0" smtClean="0">
                  <a:solidFill>
                    <a:schemeClr val="tx1"/>
                  </a:solidFill>
                </a:rPr>
                <a:t> = 9,…,12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501697" y="543572"/>
            <a:ext cx="2971296" cy="675627"/>
            <a:chOff x="2501697" y="543572"/>
            <a:chExt cx="2971296" cy="675627"/>
          </a:xfrm>
        </p:grpSpPr>
        <p:cxnSp>
          <p:nvCxnSpPr>
            <p:cNvPr id="14" name="Straight Arrow Connector 13"/>
            <p:cNvCxnSpPr/>
            <p:nvPr/>
          </p:nvCxnSpPr>
          <p:spPr>
            <a:xfrm rot="10800000" flipV="1">
              <a:off x="2667000" y="838198"/>
              <a:ext cx="2590800" cy="3810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21133088">
              <a:off x="2501697" y="543572"/>
              <a:ext cx="29712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give me  </a:t>
              </a:r>
              <a:r>
                <a:rPr lang="en-US" sz="2000" dirty="0" err="1" smtClean="0">
                  <a:latin typeface="Letter Gothic" pitchFamily="49" charset="0"/>
                </a:rPr>
                <a:t>Mem</a:t>
              </a:r>
              <a:r>
                <a:rPr lang="en-US" sz="2000" dirty="0" smtClean="0">
                  <a:latin typeface="Letter Gothic" pitchFamily="49" charset="0"/>
                </a:rPr>
                <a:t>[0x73A2]</a:t>
              </a:r>
              <a:endParaRPr lang="en-US" sz="2000" dirty="0">
                <a:latin typeface="Letter Gothic" pitchFamily="49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449523" y="1447800"/>
            <a:ext cx="3574195" cy="533138"/>
            <a:chOff x="2449523" y="1447800"/>
            <a:chExt cx="3574195" cy="533138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2743200" y="1447800"/>
              <a:ext cx="251460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406107">
              <a:off x="2449523" y="1580828"/>
              <a:ext cx="35741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Dude, it wasn’t written after </a:t>
              </a:r>
              <a:r>
                <a:rPr lang="en-US" sz="2000" dirty="0" smtClean="0">
                  <a:latin typeface="Arial Rounded MT Bold" pitchFamily="34" charset="0"/>
                </a:rPr>
                <a:t>t</a:t>
              </a:r>
              <a:r>
                <a:rPr lang="en-US" sz="2000" dirty="0" smtClean="0"/>
                <a:t>≥5</a:t>
              </a:r>
              <a:endParaRPr lang="en-US" sz="2000" dirty="0">
                <a:latin typeface="Letter Gothic" pitchFamily="49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152400" y="4800600"/>
            <a:ext cx="4191000" cy="1219200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462991" y="2453591"/>
            <a:ext cx="6385609" cy="1447686"/>
            <a:chOff x="1462991" y="2453591"/>
            <a:chExt cx="6385609" cy="1447686"/>
          </a:xfrm>
        </p:grpSpPr>
        <p:pic>
          <p:nvPicPr>
            <p:cNvPr id="7170" name="Picture 2" descr="C:\Documents and Settings\mip\Local Settings\Temporary Internet Files\Content.IE5\436FYDMP\MCj04326170000[1]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20863635">
              <a:off x="1462991" y="2453591"/>
              <a:ext cx="1447686" cy="1447686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2819400" y="2598003"/>
              <a:ext cx="5029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Mac begins by sending a Bloom filter of memory locations it has written</a:t>
              </a:r>
              <a:endParaRPr lang="en-US" sz="2400" dirty="0"/>
            </a:p>
          </p:txBody>
        </p:sp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3505200"/>
            <a:ext cx="1981200" cy="13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5334000" y="4800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“Negligible additional </a:t>
            </a:r>
          </a:p>
          <a:p>
            <a:pPr algn="ctr"/>
            <a:r>
              <a:rPr lang="en-US" sz="2000" dirty="0" smtClean="0"/>
              <a:t>      communication”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ounded Rectangle 197"/>
          <p:cNvSpPr/>
          <p:nvPr/>
        </p:nvSpPr>
        <p:spPr>
          <a:xfrm>
            <a:off x="4648200" y="2286000"/>
            <a:ext cx="4038600" cy="838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ounded Rectangle 198"/>
          <p:cNvSpPr/>
          <p:nvPr/>
        </p:nvSpPr>
        <p:spPr>
          <a:xfrm>
            <a:off x="4648200" y="3200400"/>
            <a:ext cx="4038600" cy="838200"/>
          </a:xfrm>
          <a:prstGeom prst="roundRect">
            <a:avLst/>
          </a:prstGeom>
          <a:blipFill dpi="0" rotWithShape="1">
            <a:blip r:embed="rId3">
              <a:alphaModFix amt="89000"/>
            </a:blip>
            <a:srcRect/>
            <a:tile tx="0" ty="0" sx="100000" sy="100000" flip="none" algn="tl"/>
          </a:blip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 rot="5400000">
            <a:off x="3048794" y="3124200"/>
            <a:ext cx="38092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3276600" y="3124200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rot="5400000">
            <a:off x="3504406" y="31234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rot="5400000">
            <a:off x="3733006" y="31234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rot="5400000">
            <a:off x="3961606" y="31234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>
            <a:off x="4190206" y="31234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5400000">
            <a:off x="4418806" y="31234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5400000">
            <a:off x="4647406" y="31234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rot="5400000">
            <a:off x="4876006" y="31234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rot="5400000">
            <a:off x="5104606" y="31234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rot="5400000">
            <a:off x="5333206" y="31234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5400000">
            <a:off x="5561806" y="31234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5400000">
            <a:off x="5791994" y="31234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5400000">
            <a:off x="6019006" y="31234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5400000">
            <a:off x="6249194" y="31234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rot="5400000">
            <a:off x="6476206" y="31234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cxnSp>
        <p:nvCxnSpPr>
          <p:cNvPr id="103" name="Straight Arrow Connector 102"/>
          <p:cNvCxnSpPr/>
          <p:nvPr/>
        </p:nvCxnSpPr>
        <p:spPr>
          <a:xfrm rot="5400000">
            <a:off x="2782094" y="3162300"/>
            <a:ext cx="3885406" cy="7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4724400" y="1219200"/>
            <a:ext cx="3962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Multiply 104"/>
          <p:cNvSpPr/>
          <p:nvPr/>
        </p:nvSpPr>
        <p:spPr>
          <a:xfrm>
            <a:off x="4876800" y="1295400"/>
            <a:ext cx="228600" cy="2286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Multiply 105"/>
          <p:cNvSpPr/>
          <p:nvPr/>
        </p:nvSpPr>
        <p:spPr>
          <a:xfrm>
            <a:off x="5791200" y="1752600"/>
            <a:ext cx="228600" cy="2286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Multiply 110"/>
          <p:cNvSpPr/>
          <p:nvPr/>
        </p:nvSpPr>
        <p:spPr>
          <a:xfrm>
            <a:off x="6477000" y="4495800"/>
            <a:ext cx="228600" cy="2286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Multiply 111"/>
          <p:cNvSpPr/>
          <p:nvPr/>
        </p:nvSpPr>
        <p:spPr>
          <a:xfrm>
            <a:off x="5562600" y="4038600"/>
            <a:ext cx="228600" cy="2286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8" name="Multiply 157"/>
          <p:cNvSpPr/>
          <p:nvPr/>
        </p:nvSpPr>
        <p:spPr>
          <a:xfrm>
            <a:off x="6705600" y="1524000"/>
            <a:ext cx="228600" cy="2286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9" name="Multiply 158"/>
          <p:cNvSpPr/>
          <p:nvPr/>
        </p:nvSpPr>
        <p:spPr>
          <a:xfrm>
            <a:off x="7620000" y="1981200"/>
            <a:ext cx="228600" cy="2286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" name="Multiply 163"/>
          <p:cNvSpPr/>
          <p:nvPr/>
        </p:nvSpPr>
        <p:spPr>
          <a:xfrm>
            <a:off x="8305800" y="4724400"/>
            <a:ext cx="228600" cy="2286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5" name="Multiply 164"/>
          <p:cNvSpPr/>
          <p:nvPr/>
        </p:nvSpPr>
        <p:spPr>
          <a:xfrm>
            <a:off x="7391400" y="4267200"/>
            <a:ext cx="228600" cy="2286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66" name="Straight Connector 165"/>
          <p:cNvCxnSpPr/>
          <p:nvPr/>
        </p:nvCxnSpPr>
        <p:spPr>
          <a:xfrm>
            <a:off x="4724400" y="14462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4724400" y="16748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4724400" y="19034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4724400" y="21320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4724400" y="23606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4724400" y="25908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4724400" y="28178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4724400" y="30464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4724400" y="32766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4724400" y="35036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4724400" y="37322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724400" y="39608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4724400" y="41894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4724400" y="44180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4724400" y="46466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4724400" y="48752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4419600" y="4964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</a:p>
        </p:txBody>
      </p:sp>
      <p:pic>
        <p:nvPicPr>
          <p:cNvPr id="5123" name="Picture 3" descr="C:\Documents and Settings\mip\Local Settings\Temporary Internet Files\Content.IE5\41MVKX23\MCj042419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2747" y="2362200"/>
            <a:ext cx="927653" cy="762000"/>
          </a:xfrm>
          <a:prstGeom prst="rect">
            <a:avLst/>
          </a:prstGeom>
          <a:noFill/>
        </p:spPr>
      </p:pic>
      <p:cxnSp>
        <p:nvCxnSpPr>
          <p:cNvPr id="208" name="Shape 207"/>
          <p:cNvCxnSpPr/>
          <p:nvPr/>
        </p:nvCxnSpPr>
        <p:spPr>
          <a:xfrm>
            <a:off x="3061253" y="3124201"/>
            <a:ext cx="520147" cy="457199"/>
          </a:xfrm>
          <a:prstGeom prst="curvedConnector3">
            <a:avLst>
              <a:gd name="adj1" fmla="val 3503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3" name="Line Callout 2 (No Border) 212"/>
          <p:cNvSpPr/>
          <p:nvPr/>
        </p:nvSpPr>
        <p:spPr>
          <a:xfrm>
            <a:off x="762000" y="4114800"/>
            <a:ext cx="2895600" cy="838200"/>
          </a:xfrm>
          <a:prstGeom prst="callout2">
            <a:avLst>
              <a:gd name="adj1" fmla="val 12367"/>
              <a:gd name="adj2" fmla="val 49208"/>
              <a:gd name="adj3" fmla="val -33378"/>
              <a:gd name="adj4" fmla="val 49290"/>
              <a:gd name="adj5" fmla="val -105681"/>
              <a:gd name="adj6" fmla="val 92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How much </a:t>
            </a:r>
            <a:r>
              <a:rPr lang="en-US" sz="2000" u="sng" dirty="0" smtClean="0">
                <a:solidFill>
                  <a:schemeClr val="tx1"/>
                </a:solidFill>
              </a:rPr>
              <a:t>information</a:t>
            </a:r>
            <a:r>
              <a:rPr lang="en-US" sz="2000" dirty="0" smtClean="0">
                <a:solidFill>
                  <a:schemeClr val="tx1"/>
                </a:solidFill>
              </a:rPr>
              <a:t> needs to be transferred?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6400800" y="257169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Δ</a:t>
            </a:r>
            <a:r>
              <a:rPr lang="en-US" sz="20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7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7315200" y="2362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Δ</a:t>
            </a:r>
            <a:r>
              <a:rPr lang="en-US" sz="20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8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8229600" y="264789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Δ</a:t>
            </a:r>
            <a:r>
              <a:rPr lang="en-US" sz="20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9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4495800" y="4038600"/>
            <a:ext cx="4267200" cy="12192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4648200" y="990600"/>
            <a:ext cx="4495800" cy="1295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Multiply 106"/>
          <p:cNvSpPr/>
          <p:nvPr/>
        </p:nvSpPr>
        <p:spPr>
          <a:xfrm>
            <a:off x="5334000" y="2209800"/>
            <a:ext cx="228600" cy="2286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221" name="Rounded Rectangular Callout 220"/>
          <p:cNvSpPr/>
          <p:nvPr/>
        </p:nvSpPr>
        <p:spPr>
          <a:xfrm>
            <a:off x="5257800" y="3429000"/>
            <a:ext cx="457200" cy="304800"/>
          </a:xfrm>
          <a:prstGeom prst="wedgeRoundRectCallout">
            <a:avLst>
              <a:gd name="adj1" fmla="val -51300"/>
              <a:gd name="adj2" fmla="val -76959"/>
              <a:gd name="adj3" fmla="val 16667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Δ</a:t>
            </a:r>
            <a:r>
              <a:rPr lang="en-US" sz="16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1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22" name="Group 221"/>
          <p:cNvGrpSpPr/>
          <p:nvPr/>
        </p:nvGrpSpPr>
        <p:grpSpPr>
          <a:xfrm>
            <a:off x="4953000" y="1371600"/>
            <a:ext cx="3962400" cy="3733800"/>
            <a:chOff x="4953000" y="1371600"/>
            <a:chExt cx="3962400" cy="3733800"/>
          </a:xfrm>
        </p:grpSpPr>
        <p:sp>
          <p:nvSpPr>
            <p:cNvPr id="223" name="TextBox 222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chemeClr val="bg1">
                      <a:lumMod val="65000"/>
                    </a:schemeClr>
                  </a:solidFill>
                </a:rPr>
                <a:t>Δ</a:t>
              </a:r>
              <a:r>
                <a:rPr lang="en-US" baseline="-25000" dirty="0" smtClean="0">
                  <a:solidFill>
                    <a:schemeClr val="bg1">
                      <a:lumMod val="65000"/>
                    </a:schemeClr>
                  </a:solidFill>
                  <a:latin typeface="Arial Rounded MT Bold" pitchFamily="34" charset="0"/>
                </a:rPr>
                <a:t>1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6858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chemeClr val="bg1">
                      <a:lumMod val="65000"/>
                    </a:schemeClr>
                  </a:solidFill>
                </a:rPr>
                <a:t>Δ</a:t>
              </a:r>
              <a:r>
                <a:rPr lang="en-US" baseline="-25000" dirty="0" smtClean="0">
                  <a:solidFill>
                    <a:schemeClr val="bg1">
                      <a:lumMod val="65000"/>
                    </a:schemeClr>
                  </a:solidFill>
                  <a:latin typeface="Arial Rounded MT Bold" pitchFamily="34" charset="0"/>
                </a:rPr>
                <a:t>2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5867400" y="17642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chemeClr val="bg1">
                      <a:lumMod val="65000"/>
                    </a:schemeClr>
                  </a:solidFill>
                </a:rPr>
                <a:t>Δ</a:t>
              </a:r>
              <a:r>
                <a:rPr lang="en-US" baseline="-25000" dirty="0" smtClean="0">
                  <a:solidFill>
                    <a:schemeClr val="bg1">
                      <a:lumMod val="65000"/>
                    </a:schemeClr>
                  </a:solidFill>
                  <a:latin typeface="Arial Rounded MT Bold" pitchFamily="34" charset="0"/>
                </a:rPr>
                <a:t>3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7772400" y="19928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chemeClr val="bg1">
                      <a:lumMod val="65000"/>
                    </a:schemeClr>
                  </a:solidFill>
                </a:rPr>
                <a:t>Δ</a:t>
              </a:r>
              <a:r>
                <a:rPr lang="en-US" baseline="-25000" dirty="0" smtClean="0">
                  <a:solidFill>
                    <a:schemeClr val="bg1">
                      <a:lumMod val="65000"/>
                    </a:schemeClr>
                  </a:solidFill>
                  <a:latin typeface="Arial Rounded MT Bold" pitchFamily="34" charset="0"/>
                </a:rPr>
                <a:t>4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5410200" y="22214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5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5638800" y="40502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chemeClr val="bg1">
                      <a:lumMod val="65000"/>
                    </a:schemeClr>
                  </a:solidFill>
                </a:rPr>
                <a:t>Δ</a:t>
              </a:r>
              <a:r>
                <a:rPr lang="en-US" baseline="-25000" dirty="0" smtClean="0">
                  <a:solidFill>
                    <a:schemeClr val="bg1">
                      <a:lumMod val="65000"/>
                    </a:schemeClr>
                  </a:solidFill>
                  <a:latin typeface="Arial Rounded MT Bold" pitchFamily="34" charset="0"/>
                </a:rPr>
                <a:t>13</a:t>
              </a: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7467600" y="42788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chemeClr val="bg1">
                      <a:lumMod val="65000"/>
                    </a:schemeClr>
                  </a:solidFill>
                </a:rPr>
                <a:t>Δ</a:t>
              </a:r>
              <a:r>
                <a:rPr lang="en-US" baseline="-25000" dirty="0" smtClean="0">
                  <a:solidFill>
                    <a:schemeClr val="bg1">
                      <a:lumMod val="65000"/>
                    </a:schemeClr>
                  </a:solidFill>
                  <a:latin typeface="Arial Rounded MT Bold" pitchFamily="34" charset="0"/>
                </a:rPr>
                <a:t>14</a:t>
              </a: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6553200" y="4507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chemeClr val="bg1">
                      <a:lumMod val="65000"/>
                    </a:schemeClr>
                  </a:solidFill>
                </a:rPr>
                <a:t>Δ</a:t>
              </a:r>
              <a:r>
                <a:rPr lang="en-US" baseline="-25000" dirty="0" smtClean="0">
                  <a:solidFill>
                    <a:schemeClr val="bg1">
                      <a:lumMod val="65000"/>
                    </a:schemeClr>
                  </a:solidFill>
                  <a:latin typeface="Arial Rounded MT Bold" pitchFamily="34" charset="0"/>
                </a:rPr>
                <a:t>16</a:t>
              </a: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8382000" y="47360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chemeClr val="bg1">
                      <a:lumMod val="65000"/>
                    </a:schemeClr>
                  </a:solidFill>
                </a:rPr>
                <a:t>Δ</a:t>
              </a:r>
              <a:r>
                <a:rPr lang="en-US" baseline="-25000" dirty="0" smtClean="0">
                  <a:solidFill>
                    <a:schemeClr val="bg1">
                      <a:lumMod val="65000"/>
                    </a:schemeClr>
                  </a:solidFill>
                  <a:latin typeface="Arial Rounded MT Bold" pitchFamily="34" charset="0"/>
                </a:rPr>
                <a:t>17</a:t>
              </a:r>
            </a:p>
          </p:txBody>
        </p:sp>
      </p:grpSp>
      <p:sp useBgFill="1">
        <p:nvSpPr>
          <p:cNvPr id="239" name="Rounded Rectangular Callout 238"/>
          <p:cNvSpPr/>
          <p:nvPr/>
        </p:nvSpPr>
        <p:spPr>
          <a:xfrm>
            <a:off x="6172200" y="3886200"/>
            <a:ext cx="1066800" cy="304800"/>
          </a:xfrm>
          <a:prstGeom prst="wedgeRoundRectCallout">
            <a:avLst>
              <a:gd name="adj1" fmla="val -45894"/>
              <a:gd name="adj2" fmla="val -87770"/>
              <a:gd name="adj3" fmla="val 16667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Δ</a:t>
            </a:r>
            <a:r>
              <a:rPr lang="en-US" sz="16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1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+</a:t>
            </a:r>
            <a:r>
              <a:rPr lang="el-GR" sz="1600" b="1" dirty="0" smtClean="0">
                <a:solidFill>
                  <a:srgbClr val="FF0000"/>
                </a:solidFill>
              </a:rPr>
              <a:t>Δ</a:t>
            </a:r>
            <a:r>
              <a:rPr lang="en-US" sz="1600" b="1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5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+</a:t>
            </a:r>
            <a:r>
              <a:rPr lang="el-G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Δ</a:t>
            </a:r>
            <a:r>
              <a:rPr lang="en-US" sz="16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3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sp useBgFill="1">
        <p:nvSpPr>
          <p:cNvPr id="240" name="Rounded Rectangular Callout 239"/>
          <p:cNvSpPr/>
          <p:nvPr/>
        </p:nvSpPr>
        <p:spPr>
          <a:xfrm>
            <a:off x="7391400" y="3124200"/>
            <a:ext cx="1143000" cy="533400"/>
          </a:xfrm>
          <a:prstGeom prst="wedgeRoundRectCallout">
            <a:avLst>
              <a:gd name="adj1" fmla="val -66975"/>
              <a:gd name="adj2" fmla="val -3600"/>
              <a:gd name="adj3" fmla="val 16667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Δ</a:t>
            </a:r>
            <a:r>
              <a:rPr lang="en-US" sz="16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1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+</a:t>
            </a:r>
            <a:r>
              <a:rPr lang="el-GR" sz="1600" b="1" dirty="0" smtClean="0">
                <a:solidFill>
                  <a:srgbClr val="FF0000"/>
                </a:solidFill>
              </a:rPr>
              <a:t>Δ</a:t>
            </a:r>
            <a:r>
              <a:rPr lang="en-US" sz="1600" b="1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5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+</a:t>
            </a:r>
            <a:r>
              <a:rPr lang="el-G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Δ</a:t>
            </a:r>
            <a:r>
              <a:rPr lang="en-US" sz="16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3</a:t>
            </a:r>
            <a:br>
              <a:rPr lang="en-US" sz="16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</a:b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+</a:t>
            </a:r>
            <a:r>
              <a:rPr lang="el-GR" sz="1600" b="1" dirty="0" smtClean="0">
                <a:solidFill>
                  <a:srgbClr val="FF0000"/>
                </a:solidFill>
              </a:rPr>
              <a:t>Δ</a:t>
            </a:r>
            <a:r>
              <a:rPr lang="en-US" sz="1600" b="1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7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+</a:t>
            </a:r>
            <a:r>
              <a:rPr lang="el-G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Δ</a:t>
            </a:r>
            <a:r>
              <a:rPr lang="en-US" sz="16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2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sp useBgFill="1">
        <p:nvSpPr>
          <p:cNvPr id="241" name="Rounded Rectangular Callout 240"/>
          <p:cNvSpPr/>
          <p:nvPr/>
        </p:nvSpPr>
        <p:spPr>
          <a:xfrm>
            <a:off x="7239000" y="4267200"/>
            <a:ext cx="1524000" cy="533400"/>
          </a:xfrm>
          <a:prstGeom prst="wedgeRoundRectCallout">
            <a:avLst>
              <a:gd name="adj1" fmla="val 3279"/>
              <a:gd name="adj2" fmla="val -93500"/>
              <a:gd name="adj3" fmla="val 16667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Δ</a:t>
            </a:r>
            <a:r>
              <a:rPr lang="en-US" sz="16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1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+</a:t>
            </a:r>
            <a:r>
              <a:rPr lang="el-GR" sz="1600" b="1" dirty="0" smtClean="0">
                <a:solidFill>
                  <a:srgbClr val="FF0000"/>
                </a:solidFill>
              </a:rPr>
              <a:t>Δ</a:t>
            </a:r>
            <a:r>
              <a:rPr lang="en-US" sz="1600" b="1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5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+</a:t>
            </a:r>
            <a:r>
              <a:rPr lang="el-G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Δ</a:t>
            </a:r>
            <a:r>
              <a:rPr lang="en-US" sz="16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3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+</a:t>
            </a:r>
            <a:r>
              <a:rPr lang="el-GR" sz="1600" b="1" dirty="0" smtClean="0">
                <a:solidFill>
                  <a:srgbClr val="FF0000"/>
                </a:solidFill>
              </a:rPr>
              <a:t>Δ</a:t>
            </a:r>
            <a:r>
              <a:rPr lang="en-US" sz="1600" b="1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7</a:t>
            </a:r>
            <a:br>
              <a:rPr lang="en-US" sz="1600" b="1" baseline="-250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+</a:t>
            </a:r>
            <a:r>
              <a:rPr lang="el-G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Δ</a:t>
            </a:r>
            <a:r>
              <a:rPr lang="en-US" sz="16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2</a:t>
            </a:r>
            <a:r>
              <a:rPr lang="el-G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r>
              <a:rPr lang="el-GR" sz="1600" b="1" dirty="0" smtClean="0">
                <a:solidFill>
                  <a:srgbClr val="FF0000"/>
                </a:solidFill>
              </a:rPr>
              <a:t>Δ</a:t>
            </a:r>
            <a:r>
              <a:rPr lang="en-US" sz="1600" b="1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8</a:t>
            </a:r>
            <a:r>
              <a:rPr lang="el-G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r>
              <a:rPr lang="el-G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Δ</a:t>
            </a:r>
            <a:r>
              <a:rPr lang="en-US" sz="16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4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242" name="Rounded Rectangle 241"/>
          <p:cNvSpPr/>
          <p:nvPr/>
        </p:nvSpPr>
        <p:spPr>
          <a:xfrm>
            <a:off x="381000" y="5029200"/>
            <a:ext cx="3657600" cy="9906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At least </a:t>
            </a:r>
            <a:r>
              <a:rPr lang="el-GR" sz="2000" b="1" dirty="0" smtClean="0">
                <a:solidFill>
                  <a:srgbClr val="FF0000"/>
                </a:solidFill>
              </a:rPr>
              <a:t>Δ</a:t>
            </a:r>
            <a:r>
              <a:rPr lang="en-US" sz="20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5</a:t>
            </a:r>
            <a:r>
              <a:rPr lang="en-US" sz="2000" baseline="-25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</a:rPr>
              <a:t>Δ</a:t>
            </a:r>
            <a:r>
              <a:rPr lang="en-US" sz="20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5</a:t>
            </a:r>
            <a:r>
              <a:rPr lang="en-US" sz="2000" b="1" dirty="0" smtClean="0">
                <a:solidFill>
                  <a:srgbClr val="FF0000"/>
                </a:solidFill>
              </a:rPr>
              <a:t>+</a:t>
            </a:r>
            <a:r>
              <a:rPr lang="el-GR" sz="2000" b="1" dirty="0" smtClean="0">
                <a:solidFill>
                  <a:srgbClr val="FF0000"/>
                </a:solidFill>
              </a:rPr>
              <a:t>Δ</a:t>
            </a:r>
            <a:r>
              <a:rPr lang="en-US" sz="20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7</a:t>
            </a:r>
            <a:r>
              <a:rPr lang="en-US" sz="2000" baseline="-25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Arial Rounded MT Bold" pitchFamily="34" charset="0"/>
              </a:rPr>
              <a:t>,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</a:rPr>
              <a:t>Δ</a:t>
            </a:r>
            <a:r>
              <a:rPr lang="en-US" sz="20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5</a:t>
            </a:r>
            <a:r>
              <a:rPr lang="en-US" sz="2000" b="1" dirty="0" smtClean="0">
                <a:solidFill>
                  <a:srgbClr val="FF0000"/>
                </a:solidFill>
              </a:rPr>
              <a:t>+</a:t>
            </a:r>
            <a:r>
              <a:rPr lang="el-GR" sz="2000" b="1" dirty="0" smtClean="0">
                <a:solidFill>
                  <a:srgbClr val="FF0000"/>
                </a:solidFill>
              </a:rPr>
              <a:t>Δ</a:t>
            </a:r>
            <a:r>
              <a:rPr lang="en-US" sz="20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7</a:t>
            </a:r>
            <a:r>
              <a:rPr lang="en-US" sz="2000" b="1" dirty="0" smtClean="0">
                <a:solidFill>
                  <a:srgbClr val="FF0000"/>
                </a:solidFill>
              </a:rPr>
              <a:t>+</a:t>
            </a:r>
            <a:r>
              <a:rPr lang="el-GR" sz="2000" b="1" dirty="0" smtClean="0">
                <a:solidFill>
                  <a:srgbClr val="FF0000"/>
                </a:solidFill>
              </a:rPr>
              <a:t>Δ</a:t>
            </a:r>
            <a:r>
              <a:rPr lang="en-US" sz="20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8</a:t>
            </a:r>
          </a:p>
          <a:p>
            <a:r>
              <a:rPr lang="en-US" sz="2000" baseline="-25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   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  <a:sym typeface="Wingdings" pitchFamily="2" charset="2"/>
              </a:rPr>
              <a:t>=&gt;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.e. at least </a:t>
            </a:r>
            <a:r>
              <a:rPr lang="en-US" sz="2000" b="1" dirty="0" smtClean="0">
                <a:solidFill>
                  <a:schemeClr val="tx1"/>
                </a:solidFill>
              </a:rPr>
              <a:t>3</a:t>
            </a:r>
            <a:r>
              <a:rPr lang="en-US" sz="2000" dirty="0" smtClean="0">
                <a:solidFill>
                  <a:schemeClr val="tx1"/>
                </a:solidFill>
              </a:rPr>
              <a:t> words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(random values incompressible)</a:t>
            </a:r>
          </a:p>
        </p:txBody>
      </p:sp>
      <p:pic>
        <p:nvPicPr>
          <p:cNvPr id="24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200400"/>
            <a:ext cx="105264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0" name="Multiply 159"/>
          <p:cNvSpPr/>
          <p:nvPr/>
        </p:nvSpPr>
        <p:spPr>
          <a:xfrm>
            <a:off x="7162800" y="2438400"/>
            <a:ext cx="228600" cy="2286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Multiply 107"/>
          <p:cNvSpPr/>
          <p:nvPr/>
        </p:nvSpPr>
        <p:spPr>
          <a:xfrm>
            <a:off x="6248400" y="2667000"/>
            <a:ext cx="228600" cy="2286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1" name="Multiply 160"/>
          <p:cNvSpPr/>
          <p:nvPr/>
        </p:nvSpPr>
        <p:spPr>
          <a:xfrm>
            <a:off x="8077200" y="2895600"/>
            <a:ext cx="228600" cy="2286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2" name="Multiply 161"/>
          <p:cNvSpPr/>
          <p:nvPr/>
        </p:nvSpPr>
        <p:spPr>
          <a:xfrm>
            <a:off x="6934200" y="3352800"/>
            <a:ext cx="228600" cy="2286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" name="Multiply 162"/>
          <p:cNvSpPr/>
          <p:nvPr/>
        </p:nvSpPr>
        <p:spPr>
          <a:xfrm>
            <a:off x="7848600" y="3810000"/>
            <a:ext cx="228600" cy="2286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Multiply 109"/>
          <p:cNvSpPr/>
          <p:nvPr/>
        </p:nvSpPr>
        <p:spPr>
          <a:xfrm>
            <a:off x="6019800" y="3581400"/>
            <a:ext cx="228600" cy="2286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Multiply 108"/>
          <p:cNvSpPr/>
          <p:nvPr/>
        </p:nvSpPr>
        <p:spPr>
          <a:xfrm>
            <a:off x="5105400" y="3124200"/>
            <a:ext cx="228600" cy="2286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/>
      <p:bldP spid="221" grpId="0" animBg="1"/>
      <p:bldP spid="239" grpId="0" animBg="1"/>
      <p:bldP spid="240" grpId="0" animBg="1"/>
      <p:bldP spid="241" grpId="0" animBg="1"/>
      <p:bldP spid="2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general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Lower bound </a:t>
            </a:r>
            <a:br>
              <a:rPr lang="en-US" sz="2800" dirty="0" smtClean="0"/>
            </a:br>
            <a:r>
              <a:rPr lang="en-US" sz="2800" dirty="0" smtClean="0"/>
              <a:t>  = # down arrows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How many down arrows? (in expectation)</a:t>
            </a:r>
          </a:p>
          <a:p>
            <a:pPr>
              <a:buNone/>
            </a:pPr>
            <a:r>
              <a:rPr lang="en-US" sz="2800" dirty="0" smtClean="0"/>
              <a:t>				(2</a:t>
            </a:r>
            <a:r>
              <a:rPr lang="en-US" sz="2800" dirty="0" smtClean="0">
                <a:latin typeface="Arial Rounded MT Bold" pitchFamily="34" charset="0"/>
              </a:rPr>
              <a:t>k</a:t>
            </a:r>
            <a:r>
              <a:rPr lang="en-US" sz="2800" dirty="0" smtClean="0"/>
              <a:t>-1) ∙ Pr[    ] ∙ Pr[    ]</a:t>
            </a:r>
          </a:p>
          <a:p>
            <a:pPr>
              <a:buNone/>
            </a:pPr>
            <a:r>
              <a:rPr lang="en-US" sz="2800" dirty="0" smtClean="0"/>
              <a:t>				= (2</a:t>
            </a:r>
            <a:r>
              <a:rPr lang="en-US" sz="2800" dirty="0" smtClean="0">
                <a:latin typeface="Arial Rounded MT Bold" pitchFamily="34" charset="0"/>
              </a:rPr>
              <a:t>k</a:t>
            </a:r>
            <a:r>
              <a:rPr lang="en-US" sz="2800" dirty="0" smtClean="0"/>
              <a:t>-1) ∙ ½ ∙ ½ = </a:t>
            </a:r>
            <a:r>
              <a:rPr lang="el-GR" sz="2800" dirty="0" smtClean="0"/>
              <a:t>Ω</a:t>
            </a:r>
            <a:r>
              <a:rPr lang="en-US" sz="2800" dirty="0" smtClean="0"/>
              <a:t>(</a:t>
            </a:r>
            <a:r>
              <a:rPr lang="en-US" sz="2800" dirty="0" smtClean="0">
                <a:latin typeface="Arial Rounded MT Bold" pitchFamily="34" charset="0"/>
              </a:rPr>
              <a:t>k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4191000" y="1371600"/>
            <a:ext cx="3886200" cy="533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91000" y="2133600"/>
            <a:ext cx="3886200" cy="533400"/>
          </a:xfrm>
          <a:prstGeom prst="roundRect">
            <a:avLst/>
          </a:prstGeom>
          <a:blipFill dpi="0" rotWithShape="1">
            <a:blip r:embed="rId3">
              <a:alphaModFix amt="89000"/>
            </a:blip>
            <a:srcRect/>
            <a:tile tx="0" ty="0" sx="100000" sy="100000" flip="none" algn="tl"/>
          </a:blip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4267200" y="1524000"/>
            <a:ext cx="228600" cy="2286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4572000" y="1524000"/>
            <a:ext cx="228600" cy="2286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4876800" y="2286000"/>
            <a:ext cx="228600" cy="2286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5181600" y="1524000"/>
            <a:ext cx="228600" cy="2286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5410200" y="2286000"/>
            <a:ext cx="228600" cy="2286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5791200" y="2286000"/>
            <a:ext cx="228600" cy="2286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6019800" y="1524000"/>
            <a:ext cx="228600" cy="2286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6324600" y="2286000"/>
            <a:ext cx="228600" cy="2286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6705600" y="2286000"/>
            <a:ext cx="228600" cy="2286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7086600" y="2286000"/>
            <a:ext cx="228600" cy="2286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7467600" y="1524000"/>
            <a:ext cx="228600" cy="2286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7696200" y="2286000"/>
            <a:ext cx="228600" cy="2286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4419600" y="1524000"/>
            <a:ext cx="3352800" cy="914400"/>
            <a:chOff x="4419600" y="1524000"/>
            <a:chExt cx="3352800" cy="914400"/>
          </a:xfrm>
        </p:grpSpPr>
        <p:cxnSp>
          <p:nvCxnSpPr>
            <p:cNvPr id="20" name="Straight Arrow Connector 19"/>
            <p:cNvCxnSpPr>
              <a:endCxn id="7" idx="0"/>
            </p:cNvCxnSpPr>
            <p:nvPr/>
          </p:nvCxnSpPr>
          <p:spPr>
            <a:xfrm>
              <a:off x="4419600" y="1524000"/>
              <a:ext cx="207304" cy="54904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H="1">
              <a:off x="4533900" y="1943100"/>
              <a:ext cx="609600" cy="7620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6200000" flipH="1">
              <a:off x="5143500" y="1943100"/>
              <a:ext cx="609600" cy="7620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6200000" flipH="1">
              <a:off x="5981700" y="1943100"/>
              <a:ext cx="609600" cy="7620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6200000" flipH="1">
              <a:off x="7429500" y="1943100"/>
              <a:ext cx="609600" cy="7620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4762500" y="1866900"/>
              <a:ext cx="685800" cy="15240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 flipH="1" flipV="1">
              <a:off x="5600700" y="1866900"/>
              <a:ext cx="685800" cy="15240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 flipH="1" flipV="1">
              <a:off x="7048500" y="1866900"/>
              <a:ext cx="685800" cy="15240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583896" y="2307296"/>
              <a:ext cx="207304" cy="54904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498296" y="2307296"/>
              <a:ext cx="207304" cy="54904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endCxn id="15" idx="0"/>
            </p:cNvCxnSpPr>
            <p:nvPr/>
          </p:nvCxnSpPr>
          <p:spPr>
            <a:xfrm flipV="1">
              <a:off x="6934200" y="2340904"/>
              <a:ext cx="207304" cy="97496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ounded Rectangle 44"/>
          <p:cNvSpPr/>
          <p:nvPr/>
        </p:nvSpPr>
        <p:spPr>
          <a:xfrm>
            <a:off x="1066800" y="3581400"/>
            <a:ext cx="1600200" cy="457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k</a:t>
            </a:r>
            <a:r>
              <a:rPr lang="en-US" sz="2000" dirty="0" smtClean="0">
                <a:solidFill>
                  <a:schemeClr val="tx1"/>
                </a:solidFill>
              </a:rPr>
              <a:t> operations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66800" y="4114800"/>
            <a:ext cx="1600200" cy="457200"/>
          </a:xfrm>
          <a:prstGeom prst="roundRect">
            <a:avLst/>
          </a:prstGeom>
          <a:blipFill dpi="0" rotWithShape="1">
            <a:blip r:embed="rId3">
              <a:alphaModFix amt="89000"/>
            </a:blip>
            <a:srcRect/>
            <a:tile tx="0" ty="0" sx="100000" sy="100000" flip="none" algn="tl"/>
          </a:blip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k</a:t>
            </a:r>
            <a:r>
              <a:rPr lang="en-US" sz="2000" dirty="0" smtClean="0">
                <a:solidFill>
                  <a:schemeClr val="tx1"/>
                </a:solidFill>
              </a:rPr>
              <a:t> operations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876800" y="3733800"/>
            <a:ext cx="228600" cy="228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019800" y="3733800"/>
            <a:ext cx="228600" cy="228600"/>
          </a:xfrm>
          <a:prstGeom prst="roundRect">
            <a:avLst/>
          </a:prstGeom>
          <a:blipFill dpi="0" rotWithShape="1">
            <a:blip r:embed="rId3">
              <a:alphaModFix amt="89000"/>
            </a:blip>
            <a:srcRect/>
            <a:tile tx="0" ty="0" sx="100000" sy="100000" flip="none" algn="tl"/>
          </a:blip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800600" y="1676400"/>
            <a:ext cx="2971800" cy="609600"/>
            <a:chOff x="4800600" y="1676400"/>
            <a:chExt cx="2971800" cy="609600"/>
          </a:xfrm>
        </p:grpSpPr>
        <p:cxnSp>
          <p:nvCxnSpPr>
            <p:cNvPr id="52" name="Straight Arrow Connector 51"/>
            <p:cNvCxnSpPr/>
            <p:nvPr/>
          </p:nvCxnSpPr>
          <p:spPr>
            <a:xfrm rot="16200000" flipH="1">
              <a:off x="4533900" y="1943100"/>
              <a:ext cx="609600" cy="76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16200000" flipH="1">
              <a:off x="5143500" y="1943100"/>
              <a:ext cx="609600" cy="76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6200000" flipH="1">
              <a:off x="5981700" y="1943100"/>
              <a:ext cx="609600" cy="76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16200000" flipH="1">
              <a:off x="7429500" y="1943100"/>
              <a:ext cx="609600" cy="76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 animBg="1"/>
      <p:bldP spid="49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133600" y="1524000"/>
            <a:ext cx="5257800" cy="1371600"/>
            <a:chOff x="2133600" y="1524000"/>
            <a:chExt cx="5257800" cy="1371600"/>
          </a:xfrm>
        </p:grpSpPr>
        <p:sp>
          <p:nvSpPr>
            <p:cNvPr id="8" name="Rounded Rectangle 7"/>
            <p:cNvSpPr/>
            <p:nvPr/>
          </p:nvSpPr>
          <p:spPr>
            <a:xfrm>
              <a:off x="4419600" y="2438400"/>
              <a:ext cx="1905000" cy="381000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yellow period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114800" y="1905000"/>
              <a:ext cx="1828800" cy="381000"/>
            </a:xfrm>
            <a:prstGeom prst="roundRect">
              <a:avLst/>
            </a:prstGeom>
            <a:blipFill dpi="0" rotWithShape="1">
              <a:blip r:embed="rId3">
                <a:alphaModFix amt="89000"/>
              </a:blip>
              <a:srcRect/>
              <a:tile tx="0" ty="0" sx="100000" sy="100000" flip="none" algn="tl"/>
            </a:blip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pink period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133600" y="1524000"/>
              <a:ext cx="5257800" cy="13716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1200" dirty="0" smtClean="0">
                <a:solidFill>
                  <a:prstClr val="black"/>
                </a:solidFill>
              </a:endParaRPr>
            </a:p>
            <a:p>
              <a:pPr lvl="0"/>
              <a:r>
                <a:rPr lang="en-US" sz="2400" dirty="0" smtClean="0">
                  <a:solidFill>
                    <a:prstClr val="black"/>
                  </a:solidFill>
                </a:rPr>
                <a:t>Communication  =  # memory locations</a:t>
              </a:r>
            </a:p>
            <a:p>
              <a:pPr lvl="0"/>
              <a:r>
                <a:rPr lang="en-US" sz="400" dirty="0" smtClean="0">
                  <a:solidFill>
                    <a:prstClr val="black"/>
                  </a:solidFill>
                </a:rPr>
                <a:t/>
              </a:r>
              <a:br>
                <a:rPr lang="en-US" sz="400" dirty="0" smtClean="0">
                  <a:solidFill>
                    <a:prstClr val="black"/>
                  </a:solidFill>
                </a:rPr>
              </a:br>
              <a:r>
                <a:rPr lang="en-US" sz="2400" dirty="0" smtClean="0">
                  <a:solidFill>
                    <a:prstClr val="black"/>
                  </a:solidFill>
                </a:rPr>
                <a:t>  </a:t>
              </a:r>
              <a:r>
                <a:rPr lang="en-US" sz="2400" b="1" dirty="0" smtClean="0">
                  <a:solidFill>
                    <a:prstClr val="black"/>
                  </a:solidFill>
                </a:rPr>
                <a:t>* </a:t>
              </a:r>
              <a:r>
                <a:rPr lang="en-US" sz="2400" dirty="0" smtClean="0">
                  <a:solidFill>
                    <a:prstClr val="black"/>
                  </a:solidFill>
                </a:rPr>
                <a:t>read during </a:t>
              </a:r>
            </a:p>
            <a:p>
              <a:pPr lvl="0"/>
              <a:r>
                <a:rPr lang="en-US" sz="800" dirty="0" smtClean="0">
                  <a:solidFill>
                    <a:prstClr val="black"/>
                  </a:solidFill>
                </a:rPr>
                <a:t/>
              </a:r>
              <a:br>
                <a:rPr lang="en-US" sz="800" dirty="0" smtClean="0">
                  <a:solidFill>
                    <a:prstClr val="black"/>
                  </a:solidFill>
                </a:rPr>
              </a:br>
              <a:r>
                <a:rPr lang="en-US" sz="2400" dirty="0" smtClean="0">
                  <a:solidFill>
                    <a:prstClr val="black"/>
                  </a:solidFill>
                </a:rPr>
                <a:t>  * written during 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1828800" y="3276600"/>
            <a:ext cx="5791200" cy="838200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 smtClean="0">
              <a:solidFill>
                <a:prstClr val="black"/>
              </a:solidFill>
            </a:endParaRP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Communication between periods of </a:t>
            </a:r>
            <a:r>
              <a:rPr lang="en-US" sz="2400" dirty="0" smtClean="0">
                <a:solidFill>
                  <a:prstClr val="black"/>
                </a:solidFill>
                <a:latin typeface="Arial Rounded MT Bold" pitchFamily="34" charset="0"/>
              </a:rPr>
              <a:t>k</a:t>
            </a:r>
            <a:r>
              <a:rPr lang="en-US" sz="2400" dirty="0" smtClean="0">
                <a:solidFill>
                  <a:prstClr val="black"/>
                </a:solidFill>
              </a:rPr>
              <a:t> items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 = </a:t>
            </a:r>
            <a:r>
              <a:rPr lang="el-GR" sz="2800" dirty="0" smtClean="0">
                <a:solidFill>
                  <a:prstClr val="black"/>
                </a:solidFill>
              </a:rPr>
              <a:t>Ω</a:t>
            </a:r>
            <a:r>
              <a:rPr lang="en-US" sz="2800" dirty="0" smtClean="0">
                <a:solidFill>
                  <a:prstClr val="black"/>
                </a:solidFill>
              </a:rPr>
              <a:t>(</a:t>
            </a:r>
            <a:r>
              <a:rPr lang="en-US" sz="2800" dirty="0" smtClean="0">
                <a:solidFill>
                  <a:prstClr val="black"/>
                </a:solidFill>
                <a:latin typeface="Arial Rounded MT Bold" pitchFamily="34" charset="0"/>
              </a:rPr>
              <a:t>k</a:t>
            </a:r>
            <a:r>
              <a:rPr lang="en-US" sz="2800" dirty="0" smtClean="0">
                <a:solidFill>
                  <a:prstClr val="black"/>
                </a:solidFill>
              </a:rPr>
              <a:t>) </a:t>
            </a:r>
            <a:endParaRPr lang="en-US" sz="2000" dirty="0" smtClean="0">
              <a:solidFill>
                <a:prstClr val="black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43800" y="5105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= </a:t>
            </a:r>
            <a:r>
              <a:rPr lang="el-GR" sz="2800" dirty="0" smtClean="0">
                <a:solidFill>
                  <a:prstClr val="black"/>
                </a:solidFill>
              </a:rPr>
              <a:t>Ω</a:t>
            </a:r>
            <a:r>
              <a:rPr lang="en-US" sz="2800" dirty="0" smtClean="0">
                <a:solidFill>
                  <a:prstClr val="black"/>
                </a:solidFill>
              </a:rPr>
              <a:t>(</a:t>
            </a:r>
            <a:r>
              <a:rPr lang="en-US" sz="2800" dirty="0" smtClean="0">
                <a:solidFill>
                  <a:prstClr val="black"/>
                </a:solidFill>
                <a:latin typeface="Arial Rounded MT Bold" pitchFamily="34" charset="0"/>
              </a:rPr>
              <a:t>k</a:t>
            </a:r>
            <a:r>
              <a:rPr lang="en-US" sz="2800" dirty="0" smtClean="0">
                <a:solidFill>
                  <a:prstClr val="black"/>
                </a:solidFill>
              </a:rPr>
              <a:t>)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57200" y="4495800"/>
            <a:ext cx="8229600" cy="1447800"/>
            <a:chOff x="457200" y="4495800"/>
            <a:chExt cx="8229600" cy="14478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762000" y="4495800"/>
              <a:ext cx="76962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5334000" y="5410200"/>
              <a:ext cx="1905000" cy="381000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yellow period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029200" y="4953000"/>
              <a:ext cx="1828800" cy="381000"/>
            </a:xfrm>
            <a:prstGeom prst="roundRect">
              <a:avLst/>
            </a:prstGeom>
            <a:blipFill dpi="0" rotWithShape="1">
              <a:blip r:embed="rId3">
                <a:alphaModFix amt="89000"/>
              </a:blip>
              <a:srcRect/>
              <a:tile tx="0" ty="0" sx="100000" sy="100000" flip="none" algn="tl"/>
            </a:blip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pink period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57200" y="4876800"/>
              <a:ext cx="8229600" cy="10668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prstClr val="black"/>
                  </a:solidFill>
                </a:rPr>
                <a:t>			</a:t>
              </a:r>
              <a:r>
                <a:rPr lang="en-US" sz="2400" b="1" dirty="0" smtClean="0">
                  <a:solidFill>
                    <a:prstClr val="black"/>
                  </a:solidFill>
                </a:rPr>
                <a:t>* </a:t>
              </a:r>
              <a:r>
                <a:rPr lang="en-US" sz="2400" dirty="0" smtClean="0">
                  <a:solidFill>
                    <a:prstClr val="black"/>
                  </a:solidFill>
                </a:rPr>
                <a:t>read during 			         </a:t>
              </a:r>
              <a:r>
                <a:rPr lang="en-US" sz="800" dirty="0" smtClean="0">
                  <a:solidFill>
                    <a:prstClr val="black"/>
                  </a:solidFill>
                </a:rPr>
                <a:t/>
              </a:r>
              <a:br>
                <a:rPr lang="en-US" sz="800" dirty="0" smtClean="0">
                  <a:solidFill>
                    <a:prstClr val="black"/>
                  </a:solidFill>
                </a:rPr>
              </a:br>
              <a:r>
                <a:rPr lang="en-US" sz="2400" dirty="0" smtClean="0">
                  <a:solidFill>
                    <a:prstClr val="black"/>
                  </a:solidFill>
                </a:rPr>
                <a:t>  			* written during	</a:t>
              </a:r>
              <a:endParaRPr lang="en-US" dirty="0"/>
            </a:p>
          </p:txBody>
        </p:sp>
        <p:sp>
          <p:nvSpPr>
            <p:cNvPr id="17" name="Left Brace 16"/>
            <p:cNvSpPr/>
            <p:nvPr/>
          </p:nvSpPr>
          <p:spPr>
            <a:xfrm>
              <a:off x="3124200" y="5029200"/>
              <a:ext cx="152400" cy="762000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eft Brace 17"/>
            <p:cNvSpPr/>
            <p:nvPr/>
          </p:nvSpPr>
          <p:spPr>
            <a:xfrm flipH="1">
              <a:off x="7315200" y="5029200"/>
              <a:ext cx="152400" cy="762000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400" y="5105400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</a:rPr>
                <a:t># memory locations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roup 169"/>
          <p:cNvGrpSpPr/>
          <p:nvPr/>
        </p:nvGrpSpPr>
        <p:grpSpPr>
          <a:xfrm>
            <a:off x="2895600" y="1905000"/>
            <a:ext cx="4495800" cy="914400"/>
            <a:chOff x="2895600" y="1905000"/>
            <a:chExt cx="4495800" cy="914400"/>
          </a:xfrm>
        </p:grpSpPr>
        <p:sp>
          <p:nvSpPr>
            <p:cNvPr id="168" name="Rounded Rectangle 167"/>
            <p:cNvSpPr/>
            <p:nvPr/>
          </p:nvSpPr>
          <p:spPr>
            <a:xfrm>
              <a:off x="2895600" y="1905000"/>
              <a:ext cx="4495800" cy="457200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2895600" y="2362200"/>
              <a:ext cx="4495800" cy="457200"/>
            </a:xfrm>
            <a:prstGeom prst="roundRect">
              <a:avLst/>
            </a:prstGeom>
            <a:blipFill dpi="0" rotWithShape="1">
              <a:blip r:embed="rId3">
                <a:alphaModFix amt="89000"/>
              </a:blip>
              <a:srcRect/>
              <a:tile tx="0" ty="0" sx="100000" sy="100000" flip="none" algn="tl"/>
            </a:blip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2895600" y="2819400"/>
            <a:ext cx="4495800" cy="914400"/>
            <a:chOff x="2895600" y="1905000"/>
            <a:chExt cx="4495800" cy="914400"/>
          </a:xfrm>
        </p:grpSpPr>
        <p:sp>
          <p:nvSpPr>
            <p:cNvPr id="172" name="Rounded Rectangle 171"/>
            <p:cNvSpPr/>
            <p:nvPr/>
          </p:nvSpPr>
          <p:spPr>
            <a:xfrm>
              <a:off x="2895600" y="1905000"/>
              <a:ext cx="4495800" cy="457200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2895600" y="2362200"/>
              <a:ext cx="4495800" cy="457200"/>
            </a:xfrm>
            <a:prstGeom prst="roundRect">
              <a:avLst/>
            </a:prstGeom>
            <a:blipFill dpi="0" rotWithShape="1">
              <a:blip r:embed="rId3">
                <a:alphaModFix amt="89000"/>
              </a:blip>
              <a:srcRect/>
              <a:tile tx="0" ty="0" sx="100000" sy="100000" flip="none" algn="tl"/>
            </a:blip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2895600" y="3733800"/>
            <a:ext cx="4495800" cy="914400"/>
            <a:chOff x="2895600" y="1905000"/>
            <a:chExt cx="4495800" cy="914400"/>
          </a:xfrm>
        </p:grpSpPr>
        <p:sp>
          <p:nvSpPr>
            <p:cNvPr id="175" name="Rounded Rectangle 174"/>
            <p:cNvSpPr/>
            <p:nvPr/>
          </p:nvSpPr>
          <p:spPr>
            <a:xfrm>
              <a:off x="2895600" y="1905000"/>
              <a:ext cx="4495800" cy="457200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ounded Rectangle 175"/>
            <p:cNvSpPr/>
            <p:nvPr/>
          </p:nvSpPr>
          <p:spPr>
            <a:xfrm>
              <a:off x="2895600" y="2362200"/>
              <a:ext cx="4495800" cy="457200"/>
            </a:xfrm>
            <a:prstGeom prst="roundRect">
              <a:avLst/>
            </a:prstGeom>
            <a:blipFill dpi="0" rotWithShape="1">
              <a:blip r:embed="rId3">
                <a:alphaModFix amt="89000"/>
              </a:blip>
              <a:srcRect/>
              <a:tile tx="0" ty="0" sx="100000" sy="100000" flip="none" algn="tl"/>
            </a:blip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2895600" y="4648200"/>
            <a:ext cx="4495800" cy="914400"/>
            <a:chOff x="2895600" y="1905000"/>
            <a:chExt cx="4495800" cy="914400"/>
          </a:xfrm>
        </p:grpSpPr>
        <p:sp>
          <p:nvSpPr>
            <p:cNvPr id="178" name="Rounded Rectangle 177"/>
            <p:cNvSpPr/>
            <p:nvPr/>
          </p:nvSpPr>
          <p:spPr>
            <a:xfrm>
              <a:off x="2895600" y="1905000"/>
              <a:ext cx="4495800" cy="457200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ounded Rectangle 178"/>
            <p:cNvSpPr/>
            <p:nvPr/>
          </p:nvSpPr>
          <p:spPr>
            <a:xfrm>
              <a:off x="2895600" y="2362200"/>
              <a:ext cx="4495800" cy="457200"/>
            </a:xfrm>
            <a:prstGeom prst="roundRect">
              <a:avLst/>
            </a:prstGeom>
            <a:blipFill dpi="0" rotWithShape="1">
              <a:blip r:embed="rId3">
                <a:alphaModFix amt="89000"/>
              </a:blip>
              <a:srcRect/>
              <a:tile tx="0" ty="0" sx="100000" sy="100000" flip="none" algn="tl"/>
            </a:blip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2057400" y="1905000"/>
            <a:ext cx="5334000" cy="3657600"/>
            <a:chOff x="2057400" y="1905000"/>
            <a:chExt cx="5334000" cy="3657600"/>
          </a:xfrm>
        </p:grpSpPr>
        <p:sp>
          <p:nvSpPr>
            <p:cNvPr id="155" name="Rounded Rectangle 154"/>
            <p:cNvSpPr/>
            <p:nvPr/>
          </p:nvSpPr>
          <p:spPr>
            <a:xfrm>
              <a:off x="2057400" y="1905000"/>
              <a:ext cx="5334000" cy="1828800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2057400" y="3810000"/>
              <a:ext cx="5334000" cy="1752600"/>
            </a:xfrm>
            <a:prstGeom prst="roundRect">
              <a:avLst/>
            </a:prstGeom>
            <a:blipFill dpi="0" rotWithShape="1">
              <a:blip r:embed="rId3">
                <a:alphaModFix amt="89000"/>
              </a:blip>
              <a:srcRect/>
              <a:tile tx="0" ty="0" sx="100000" sy="100000" flip="none" algn="tl"/>
            </a:blip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2590800" y="3733800"/>
            <a:ext cx="4800600" cy="1828800"/>
            <a:chOff x="2590800" y="1905000"/>
            <a:chExt cx="4800600" cy="1828800"/>
          </a:xfrm>
        </p:grpSpPr>
        <p:sp>
          <p:nvSpPr>
            <p:cNvPr id="164" name="Rounded Rectangle 163"/>
            <p:cNvSpPr/>
            <p:nvPr/>
          </p:nvSpPr>
          <p:spPr>
            <a:xfrm>
              <a:off x="2590800" y="1905000"/>
              <a:ext cx="4800600" cy="914400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2590800" y="2895600"/>
              <a:ext cx="4800600" cy="838200"/>
            </a:xfrm>
            <a:prstGeom prst="roundRect">
              <a:avLst/>
            </a:prstGeom>
            <a:blipFill dpi="0" rotWithShape="1">
              <a:blip r:embed="rId3">
                <a:alphaModFix amt="89000"/>
              </a:blip>
              <a:srcRect/>
              <a:tile tx="0" ty="0" sx="100000" sy="100000" flip="none" algn="tl"/>
            </a:blip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2590800" y="1905000"/>
            <a:ext cx="4800600" cy="1828800"/>
            <a:chOff x="2590800" y="1905000"/>
            <a:chExt cx="4800600" cy="1828800"/>
          </a:xfrm>
        </p:grpSpPr>
        <p:sp>
          <p:nvSpPr>
            <p:cNvPr id="159" name="Rounded Rectangle 158"/>
            <p:cNvSpPr/>
            <p:nvPr/>
          </p:nvSpPr>
          <p:spPr>
            <a:xfrm>
              <a:off x="2590800" y="1905000"/>
              <a:ext cx="4800600" cy="914400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2590800" y="2895600"/>
              <a:ext cx="4800600" cy="838200"/>
            </a:xfrm>
            <a:prstGeom prst="roundRect">
              <a:avLst/>
            </a:prstGeom>
            <a:blipFill dpi="0" rotWithShape="1">
              <a:blip r:embed="rId3">
                <a:alphaModFix amt="89000"/>
              </a:blip>
              <a:srcRect/>
              <a:tile tx="0" ty="0" sx="100000" sy="100000" flip="none" algn="tl"/>
            </a:blip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677194" y="3733800"/>
            <a:ext cx="38092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1905000" y="3733800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1410494" y="3771900"/>
            <a:ext cx="3885406" cy="7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52800" y="1828800"/>
            <a:ext cx="3962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/>
          <p:cNvGrpSpPr/>
          <p:nvPr/>
        </p:nvGrpSpPr>
        <p:grpSpPr>
          <a:xfrm>
            <a:off x="1371600" y="2057399"/>
            <a:ext cx="1905001" cy="3429002"/>
            <a:chOff x="1371600" y="2057399"/>
            <a:chExt cx="1905001" cy="3429002"/>
          </a:xfrm>
        </p:grpSpPr>
        <p:cxnSp>
          <p:nvCxnSpPr>
            <p:cNvPr id="16" name="Straight Connector 15"/>
            <p:cNvCxnSpPr>
              <a:endCxn id="18" idx="3"/>
            </p:cNvCxnSpPr>
            <p:nvPr/>
          </p:nvCxnSpPr>
          <p:spPr>
            <a:xfrm rot="10800000">
              <a:off x="3036842" y="5390714"/>
              <a:ext cx="239759" cy="95687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18" idx="5"/>
            </p:cNvCxnSpPr>
            <p:nvPr/>
          </p:nvCxnSpPr>
          <p:spPr>
            <a:xfrm rot="10800000" flipV="1">
              <a:off x="3036842" y="5257799"/>
              <a:ext cx="239759" cy="7903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18" name="Oval 17"/>
            <p:cNvSpPr/>
            <p:nvPr/>
          </p:nvSpPr>
          <p:spPr>
            <a:xfrm rot="16200000">
              <a:off x="2971800" y="5325672"/>
              <a:ext cx="76200" cy="762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endCxn id="21" idx="3"/>
            </p:cNvCxnSpPr>
            <p:nvPr/>
          </p:nvCxnSpPr>
          <p:spPr>
            <a:xfrm rot="10800000">
              <a:off x="3036842" y="4933514"/>
              <a:ext cx="239759" cy="95686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21" idx="5"/>
            </p:cNvCxnSpPr>
            <p:nvPr/>
          </p:nvCxnSpPr>
          <p:spPr>
            <a:xfrm rot="10800000" flipV="1">
              <a:off x="3036842" y="4800600"/>
              <a:ext cx="239759" cy="79032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21" name="Oval 20"/>
            <p:cNvSpPr/>
            <p:nvPr/>
          </p:nvSpPr>
          <p:spPr>
            <a:xfrm rot="16200000">
              <a:off x="2971800" y="4868473"/>
              <a:ext cx="76200" cy="762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endCxn id="24" idx="3"/>
            </p:cNvCxnSpPr>
            <p:nvPr/>
          </p:nvCxnSpPr>
          <p:spPr>
            <a:xfrm rot="10800000">
              <a:off x="3036842" y="4476314"/>
              <a:ext cx="239759" cy="95686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24" idx="5"/>
            </p:cNvCxnSpPr>
            <p:nvPr/>
          </p:nvCxnSpPr>
          <p:spPr>
            <a:xfrm rot="10800000" flipV="1">
              <a:off x="3036842" y="4333102"/>
              <a:ext cx="217105" cy="89329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24" name="Oval 23"/>
            <p:cNvSpPr/>
            <p:nvPr/>
          </p:nvSpPr>
          <p:spPr>
            <a:xfrm rot="16200000">
              <a:off x="2971800" y="4411273"/>
              <a:ext cx="76200" cy="762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endCxn id="27" idx="3"/>
            </p:cNvCxnSpPr>
            <p:nvPr/>
          </p:nvCxnSpPr>
          <p:spPr>
            <a:xfrm rot="10800000">
              <a:off x="3036842" y="4019114"/>
              <a:ext cx="239759" cy="95686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27" idx="5"/>
            </p:cNvCxnSpPr>
            <p:nvPr/>
          </p:nvCxnSpPr>
          <p:spPr>
            <a:xfrm rot="10800000" flipV="1">
              <a:off x="3036842" y="3886200"/>
              <a:ext cx="239759" cy="79032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27" name="Oval 26"/>
            <p:cNvSpPr/>
            <p:nvPr/>
          </p:nvSpPr>
          <p:spPr>
            <a:xfrm rot="16200000">
              <a:off x="2971800" y="3954073"/>
              <a:ext cx="76200" cy="762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endCxn id="30" idx="3"/>
            </p:cNvCxnSpPr>
            <p:nvPr/>
          </p:nvCxnSpPr>
          <p:spPr>
            <a:xfrm rot="10800000">
              <a:off x="3036842" y="3561914"/>
              <a:ext cx="239759" cy="95687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30" idx="5"/>
            </p:cNvCxnSpPr>
            <p:nvPr/>
          </p:nvCxnSpPr>
          <p:spPr>
            <a:xfrm rot="10800000" flipV="1">
              <a:off x="3036842" y="3428999"/>
              <a:ext cx="239759" cy="7903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30" name="Oval 29"/>
            <p:cNvSpPr/>
            <p:nvPr/>
          </p:nvSpPr>
          <p:spPr>
            <a:xfrm rot="16200000">
              <a:off x="2971800" y="3496872"/>
              <a:ext cx="76200" cy="762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endCxn id="33" idx="3"/>
            </p:cNvCxnSpPr>
            <p:nvPr/>
          </p:nvCxnSpPr>
          <p:spPr>
            <a:xfrm rot="10800000">
              <a:off x="3036842" y="3104714"/>
              <a:ext cx="239759" cy="95687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33" idx="5"/>
            </p:cNvCxnSpPr>
            <p:nvPr/>
          </p:nvCxnSpPr>
          <p:spPr>
            <a:xfrm rot="10800000" flipV="1">
              <a:off x="3036842" y="2971799"/>
              <a:ext cx="239759" cy="7903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33" name="Oval 32"/>
            <p:cNvSpPr/>
            <p:nvPr/>
          </p:nvSpPr>
          <p:spPr>
            <a:xfrm rot="16200000">
              <a:off x="2971800" y="3039672"/>
              <a:ext cx="76200" cy="762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endCxn id="36" idx="3"/>
            </p:cNvCxnSpPr>
            <p:nvPr/>
          </p:nvCxnSpPr>
          <p:spPr>
            <a:xfrm rot="10800000">
              <a:off x="3036842" y="2647514"/>
              <a:ext cx="239759" cy="95687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endCxn id="36" idx="5"/>
            </p:cNvCxnSpPr>
            <p:nvPr/>
          </p:nvCxnSpPr>
          <p:spPr>
            <a:xfrm rot="10800000" flipV="1">
              <a:off x="3036842" y="2514599"/>
              <a:ext cx="239759" cy="7903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36" name="Oval 35"/>
            <p:cNvSpPr/>
            <p:nvPr/>
          </p:nvSpPr>
          <p:spPr>
            <a:xfrm rot="16200000">
              <a:off x="2971800" y="2582472"/>
              <a:ext cx="76200" cy="762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>
              <a:endCxn id="39" idx="3"/>
            </p:cNvCxnSpPr>
            <p:nvPr/>
          </p:nvCxnSpPr>
          <p:spPr>
            <a:xfrm rot="10800000">
              <a:off x="3036842" y="2190314"/>
              <a:ext cx="239759" cy="95687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endCxn id="39" idx="5"/>
            </p:cNvCxnSpPr>
            <p:nvPr/>
          </p:nvCxnSpPr>
          <p:spPr>
            <a:xfrm rot="10800000" flipV="1">
              <a:off x="3036842" y="2057399"/>
              <a:ext cx="239759" cy="7903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39" name="Oval 38"/>
            <p:cNvSpPr/>
            <p:nvPr/>
          </p:nvSpPr>
          <p:spPr>
            <a:xfrm rot="16200000">
              <a:off x="2971800" y="2125272"/>
              <a:ext cx="76200" cy="762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>
              <a:stCxn id="18" idx="7"/>
              <a:endCxn id="41" idx="3"/>
            </p:cNvCxnSpPr>
            <p:nvPr/>
          </p:nvCxnSpPr>
          <p:spPr>
            <a:xfrm rot="10800000">
              <a:off x="2732041" y="5162113"/>
              <a:ext cx="250918" cy="174718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1" name="Oval 40"/>
            <p:cNvSpPr/>
            <p:nvPr/>
          </p:nvSpPr>
          <p:spPr>
            <a:xfrm rot="16200000">
              <a:off x="2667000" y="5097072"/>
              <a:ext cx="76200" cy="762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>
              <a:stCxn id="21" idx="1"/>
              <a:endCxn id="41" idx="5"/>
            </p:cNvCxnSpPr>
            <p:nvPr/>
          </p:nvCxnSpPr>
          <p:spPr>
            <a:xfrm rot="10800000" flipV="1">
              <a:off x="2732041" y="4933513"/>
              <a:ext cx="250918" cy="174717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4" idx="7"/>
              <a:endCxn id="44" idx="3"/>
            </p:cNvCxnSpPr>
            <p:nvPr/>
          </p:nvCxnSpPr>
          <p:spPr>
            <a:xfrm rot="10800000">
              <a:off x="2732041" y="4258872"/>
              <a:ext cx="250918" cy="16356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4" name="Oval 43"/>
            <p:cNvSpPr/>
            <p:nvPr/>
          </p:nvSpPr>
          <p:spPr>
            <a:xfrm rot="16200000">
              <a:off x="2667000" y="4193831"/>
              <a:ext cx="76200" cy="762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>
              <a:stCxn id="27" idx="1"/>
              <a:endCxn id="44" idx="5"/>
            </p:cNvCxnSpPr>
            <p:nvPr/>
          </p:nvCxnSpPr>
          <p:spPr>
            <a:xfrm rot="10800000" flipV="1">
              <a:off x="2732041" y="4019114"/>
              <a:ext cx="250918" cy="185876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0" idx="7"/>
              <a:endCxn id="47" idx="3"/>
            </p:cNvCxnSpPr>
            <p:nvPr/>
          </p:nvCxnSpPr>
          <p:spPr>
            <a:xfrm rot="10800000">
              <a:off x="2732041" y="3344471"/>
              <a:ext cx="250918" cy="16356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7" name="Oval 46"/>
            <p:cNvSpPr/>
            <p:nvPr/>
          </p:nvSpPr>
          <p:spPr>
            <a:xfrm rot="16200000">
              <a:off x="2667000" y="3279430"/>
              <a:ext cx="76200" cy="762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>
              <a:stCxn id="33" idx="1"/>
              <a:endCxn id="47" idx="5"/>
            </p:cNvCxnSpPr>
            <p:nvPr/>
          </p:nvCxnSpPr>
          <p:spPr>
            <a:xfrm rot="10800000" flipV="1">
              <a:off x="2732041" y="3104713"/>
              <a:ext cx="250918" cy="185876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6" idx="7"/>
              <a:endCxn id="50" idx="3"/>
            </p:cNvCxnSpPr>
            <p:nvPr/>
          </p:nvCxnSpPr>
          <p:spPr>
            <a:xfrm rot="10800000">
              <a:off x="2732041" y="2430071"/>
              <a:ext cx="250918" cy="16356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50" name="Oval 49"/>
            <p:cNvSpPr/>
            <p:nvPr/>
          </p:nvSpPr>
          <p:spPr>
            <a:xfrm rot="16200000">
              <a:off x="2667000" y="2365030"/>
              <a:ext cx="76200" cy="762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>
              <a:stCxn id="39" idx="1"/>
              <a:endCxn id="50" idx="5"/>
            </p:cNvCxnSpPr>
            <p:nvPr/>
          </p:nvCxnSpPr>
          <p:spPr>
            <a:xfrm rot="10800000" flipV="1">
              <a:off x="2732041" y="2190313"/>
              <a:ext cx="250918" cy="185876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1" idx="7"/>
              <a:endCxn id="53" idx="3"/>
            </p:cNvCxnSpPr>
            <p:nvPr/>
          </p:nvCxnSpPr>
          <p:spPr>
            <a:xfrm rot="10800000">
              <a:off x="2198641" y="4693755"/>
              <a:ext cx="479518" cy="414477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53" name="Oval 52"/>
            <p:cNvSpPr/>
            <p:nvPr/>
          </p:nvSpPr>
          <p:spPr>
            <a:xfrm rot="16200000">
              <a:off x="2133600" y="4628713"/>
              <a:ext cx="76200" cy="762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stCxn id="44" idx="0"/>
              <a:endCxn id="53" idx="5"/>
            </p:cNvCxnSpPr>
            <p:nvPr/>
          </p:nvCxnSpPr>
          <p:spPr>
            <a:xfrm rot="10800000" flipV="1">
              <a:off x="2198642" y="4231930"/>
              <a:ext cx="468359" cy="40794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7" idx="7"/>
              <a:endCxn id="56" idx="3"/>
            </p:cNvCxnSpPr>
            <p:nvPr/>
          </p:nvCxnSpPr>
          <p:spPr>
            <a:xfrm rot="10800000">
              <a:off x="2198641" y="2891897"/>
              <a:ext cx="479518" cy="398693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56" name="Oval 55"/>
            <p:cNvSpPr/>
            <p:nvPr/>
          </p:nvSpPr>
          <p:spPr>
            <a:xfrm rot="16200000">
              <a:off x="2133600" y="2826855"/>
              <a:ext cx="76200" cy="762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>
              <a:stCxn id="50" idx="1"/>
              <a:endCxn id="56" idx="5"/>
            </p:cNvCxnSpPr>
            <p:nvPr/>
          </p:nvCxnSpPr>
          <p:spPr>
            <a:xfrm rot="10800000" flipV="1">
              <a:off x="2198641" y="2430070"/>
              <a:ext cx="479518" cy="407943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3" idx="7"/>
              <a:endCxn id="59" idx="2"/>
            </p:cNvCxnSpPr>
            <p:nvPr/>
          </p:nvCxnSpPr>
          <p:spPr>
            <a:xfrm rot="10800000">
              <a:off x="1409701" y="3801672"/>
              <a:ext cx="735059" cy="83820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59" name="Oval 58"/>
            <p:cNvSpPr/>
            <p:nvPr/>
          </p:nvSpPr>
          <p:spPr>
            <a:xfrm rot="16200000">
              <a:off x="1371600" y="3725472"/>
              <a:ext cx="76200" cy="762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>
              <a:stCxn id="56" idx="1"/>
              <a:endCxn id="59" idx="6"/>
            </p:cNvCxnSpPr>
            <p:nvPr/>
          </p:nvCxnSpPr>
          <p:spPr>
            <a:xfrm rot="10800000" flipV="1">
              <a:off x="1409701" y="2891896"/>
              <a:ext cx="735059" cy="833576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/>
          <p:cNvCxnSpPr/>
          <p:nvPr/>
        </p:nvCxnSpPr>
        <p:spPr>
          <a:xfrm>
            <a:off x="3352800" y="20558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352800" y="22844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352800" y="25130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352800" y="27416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352800" y="29702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352800" y="32004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352800" y="34274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352800" y="36560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352800" y="38862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352800" y="41132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352800" y="43418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352800" y="45704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352800" y="47990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352800" y="50276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352800" y="52562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352800" y="54848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2132806" y="37330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2361406" y="37330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2590006" y="37330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2818606" y="37330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3047206" y="37330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3275806" y="37330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3504406" y="37330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3733006" y="37330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3961606" y="37330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4190206" y="37330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4420394" y="37330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4647406" y="37330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4877594" y="37330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5104606" y="37330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3048000" y="5574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</a:p>
        </p:txBody>
      </p:sp>
      <p:sp>
        <p:nvSpPr>
          <p:cNvPr id="138" name="TextBox 137"/>
          <p:cNvSpPr txBox="1"/>
          <p:nvPr/>
        </p:nvSpPr>
        <p:spPr>
          <a:xfrm rot="20052939">
            <a:off x="683889" y="3346419"/>
            <a:ext cx="111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2000" dirty="0" smtClean="0">
                <a:solidFill>
                  <a:srgbClr val="FF0000"/>
                </a:solidFill>
              </a:rPr>
              <a:t>Ω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/2)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 rot="20052939">
            <a:off x="1522089" y="2508219"/>
            <a:ext cx="111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2000" dirty="0" smtClean="0">
                <a:solidFill>
                  <a:srgbClr val="FF0000"/>
                </a:solidFill>
              </a:rPr>
              <a:t>Ω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/4)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 rot="20052939">
            <a:off x="1479400" y="4330671"/>
            <a:ext cx="111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2000" dirty="0" smtClean="0">
                <a:solidFill>
                  <a:srgbClr val="FF0000"/>
                </a:solidFill>
              </a:rPr>
              <a:t>Ω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/4)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 rot="20052939">
            <a:off x="2089000" y="4718019"/>
            <a:ext cx="111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2000" dirty="0" smtClean="0">
                <a:solidFill>
                  <a:srgbClr val="FF0000"/>
                </a:solidFill>
              </a:rPr>
              <a:t>Ω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/8)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 rot="20052939">
            <a:off x="2089000" y="3873471"/>
            <a:ext cx="111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2000" dirty="0" smtClean="0">
                <a:solidFill>
                  <a:srgbClr val="FF0000"/>
                </a:solidFill>
              </a:rPr>
              <a:t>Ω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/8)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 rot="20052939">
            <a:off x="2089000" y="2882871"/>
            <a:ext cx="111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2000" dirty="0" smtClean="0">
                <a:solidFill>
                  <a:srgbClr val="FF0000"/>
                </a:solidFill>
              </a:rPr>
              <a:t>Ω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/8)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 rot="20052939">
            <a:off x="2089000" y="1974819"/>
            <a:ext cx="111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2000" dirty="0" smtClean="0">
                <a:solidFill>
                  <a:srgbClr val="FF0000"/>
                </a:solidFill>
              </a:rPr>
              <a:t>Ω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/8)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grpSp>
        <p:nvGrpSpPr>
          <p:cNvPr id="166" name="Group 165"/>
          <p:cNvGrpSpPr/>
          <p:nvPr/>
        </p:nvGrpSpPr>
        <p:grpSpPr>
          <a:xfrm>
            <a:off x="3505200" y="1905000"/>
            <a:ext cx="3657600" cy="3657600"/>
            <a:chOff x="3505200" y="1905000"/>
            <a:chExt cx="3657600" cy="3657600"/>
          </a:xfrm>
        </p:grpSpPr>
        <p:sp>
          <p:nvSpPr>
            <p:cNvPr id="8" name="Multiply 7"/>
            <p:cNvSpPr/>
            <p:nvPr/>
          </p:nvSpPr>
          <p:spPr>
            <a:xfrm>
              <a:off x="3505200" y="19050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Multiply 8"/>
            <p:cNvSpPr/>
            <p:nvPr/>
          </p:nvSpPr>
          <p:spPr>
            <a:xfrm>
              <a:off x="4419600" y="23622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Multiply 9"/>
            <p:cNvSpPr/>
            <p:nvPr/>
          </p:nvSpPr>
          <p:spPr>
            <a:xfrm>
              <a:off x="3962400" y="28194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Multiply 10"/>
            <p:cNvSpPr/>
            <p:nvPr/>
          </p:nvSpPr>
          <p:spPr>
            <a:xfrm>
              <a:off x="4876800" y="32766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Multiply 11"/>
            <p:cNvSpPr/>
            <p:nvPr/>
          </p:nvSpPr>
          <p:spPr>
            <a:xfrm>
              <a:off x="3733800" y="37338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Multiply 12"/>
            <p:cNvSpPr/>
            <p:nvPr/>
          </p:nvSpPr>
          <p:spPr>
            <a:xfrm>
              <a:off x="4648200" y="41910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Multiply 13"/>
            <p:cNvSpPr/>
            <p:nvPr/>
          </p:nvSpPr>
          <p:spPr>
            <a:xfrm>
              <a:off x="5105400" y="51054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Multiply 14"/>
            <p:cNvSpPr/>
            <p:nvPr/>
          </p:nvSpPr>
          <p:spPr>
            <a:xfrm>
              <a:off x="4191000" y="46482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" name="Multiply 60"/>
            <p:cNvSpPr/>
            <p:nvPr/>
          </p:nvSpPr>
          <p:spPr>
            <a:xfrm>
              <a:off x="5334000" y="21336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" name="Multiply 61"/>
            <p:cNvSpPr/>
            <p:nvPr/>
          </p:nvSpPr>
          <p:spPr>
            <a:xfrm>
              <a:off x="6248400" y="25908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Multiply 62"/>
            <p:cNvSpPr/>
            <p:nvPr/>
          </p:nvSpPr>
          <p:spPr>
            <a:xfrm>
              <a:off x="5791200" y="30480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Multiply 63"/>
            <p:cNvSpPr/>
            <p:nvPr/>
          </p:nvSpPr>
          <p:spPr>
            <a:xfrm>
              <a:off x="6705600" y="35052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Multiply 64"/>
            <p:cNvSpPr/>
            <p:nvPr/>
          </p:nvSpPr>
          <p:spPr>
            <a:xfrm>
              <a:off x="5562600" y="39624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" name="Multiply 65"/>
            <p:cNvSpPr/>
            <p:nvPr/>
          </p:nvSpPr>
          <p:spPr>
            <a:xfrm>
              <a:off x="6477000" y="44196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" name="Multiply 66"/>
            <p:cNvSpPr/>
            <p:nvPr/>
          </p:nvSpPr>
          <p:spPr>
            <a:xfrm>
              <a:off x="6934200" y="53340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Multiply 67"/>
            <p:cNvSpPr/>
            <p:nvPr/>
          </p:nvSpPr>
          <p:spPr>
            <a:xfrm>
              <a:off x="6019800" y="48768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81" name="Rectangle 180"/>
          <p:cNvSpPr/>
          <p:nvPr/>
        </p:nvSpPr>
        <p:spPr>
          <a:xfrm>
            <a:off x="533400" y="1143000"/>
            <a:ext cx="7924800" cy="51816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aaaa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304800" y="5105400"/>
            <a:ext cx="2590800" cy="825420"/>
            <a:chOff x="304800" y="5105400"/>
            <a:chExt cx="2590800" cy="825420"/>
          </a:xfrm>
        </p:grpSpPr>
        <p:sp>
          <p:nvSpPr>
            <p:cNvPr id="145" name="TextBox 144"/>
            <p:cNvSpPr txBox="1"/>
            <p:nvPr/>
          </p:nvSpPr>
          <p:spPr>
            <a:xfrm rot="882984">
              <a:off x="409347" y="5438377"/>
              <a:ext cx="208517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600" b="1" dirty="0" smtClean="0">
                  <a:latin typeface="Bradley Hand ITC" pitchFamily="66" charset="0"/>
                </a:rPr>
                <a:t>total</a:t>
              </a:r>
              <a:r>
                <a:rPr lang="en-US" sz="2400" b="1" dirty="0" smtClean="0">
                  <a:latin typeface="Bradley Hand ITC" pitchFamily="66" charset="0"/>
                </a:rPr>
                <a:t> 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l-GR" sz="2400" dirty="0" smtClean="0">
                  <a:solidFill>
                    <a:srgbClr val="FF0000"/>
                  </a:solidFill>
                </a:rPr>
                <a:t>Ω</a:t>
              </a:r>
              <a:r>
                <a:rPr lang="en-US" sz="2400" dirty="0" smtClean="0">
                  <a:solidFill>
                    <a:srgbClr val="FF0000"/>
                  </a:solidFill>
                </a:rPr>
                <a:t>(</a:t>
              </a:r>
              <a:r>
                <a:rPr lang="en-US" sz="2400" dirty="0" smtClean="0">
                  <a:solidFill>
                    <a:srgbClr val="FF0000"/>
                  </a:solidFill>
                  <a:latin typeface="Arial Rounded MT Bold" pitchFamily="34" charset="0"/>
                </a:rPr>
                <a:t>n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lg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dirty="0" smtClean="0">
                  <a:solidFill>
                    <a:srgbClr val="FF0000"/>
                  </a:solidFill>
                  <a:latin typeface="Arial Rounded MT Bold" pitchFamily="34" charset="0"/>
                </a:rPr>
                <a:t>n</a:t>
              </a:r>
              <a:r>
                <a:rPr lang="en-US" sz="2400" dirty="0" smtClean="0">
                  <a:solidFill>
                    <a:srgbClr val="FF0000"/>
                  </a:solidFill>
                </a:rPr>
                <a:t>)</a:t>
              </a:r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304800" y="5105400"/>
              <a:ext cx="2590800" cy="762000"/>
            </a:xfrm>
            <a:prstGeom prst="line">
              <a:avLst/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/>
          <p:cNvGrpSpPr/>
          <p:nvPr/>
        </p:nvGrpSpPr>
        <p:grpSpPr>
          <a:xfrm>
            <a:off x="1219200" y="2743200"/>
            <a:ext cx="6477000" cy="1219200"/>
            <a:chOff x="1219200" y="2743200"/>
            <a:chExt cx="6477000" cy="1219200"/>
          </a:xfrm>
        </p:grpSpPr>
        <p:sp>
          <p:nvSpPr>
            <p:cNvPr id="182" name="Rounded Rectangle 181"/>
            <p:cNvSpPr/>
            <p:nvPr/>
          </p:nvSpPr>
          <p:spPr>
            <a:xfrm>
              <a:off x="1219200" y="2743200"/>
              <a:ext cx="6477000" cy="12192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 smtClean="0">
                <a:solidFill>
                  <a:schemeClr val="tx1"/>
                </a:solidFill>
              </a:endParaRPr>
            </a:p>
            <a:p>
              <a:r>
                <a:rPr lang="en-US" sz="2400" dirty="0" smtClean="0">
                  <a:solidFill>
                    <a:schemeClr val="tx1"/>
                  </a:solidFill>
                </a:rPr>
                <a:t>	Every load instruction counted </a:t>
              </a:r>
              <a:r>
                <a:rPr lang="en-US" sz="2400" u="sng" dirty="0" smtClean="0">
                  <a:solidFill>
                    <a:schemeClr val="tx1"/>
                  </a:solidFill>
                </a:rPr>
                <a:t>once</a:t>
              </a:r>
            </a:p>
            <a:p>
              <a:endParaRPr lang="en-US" sz="500" u="sng" dirty="0" smtClean="0">
                <a:solidFill>
                  <a:schemeClr val="tx1"/>
                </a:solidFill>
              </a:endParaRPr>
            </a:p>
            <a:p>
              <a:r>
                <a:rPr lang="en-US" sz="2400" dirty="0" smtClean="0">
                  <a:solidFill>
                    <a:schemeClr val="tx1"/>
                  </a:solidFill>
                </a:rPr>
                <a:t>	 @    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lowest_common_ancestor</a:t>
              </a:r>
              <a:r>
                <a:rPr lang="en-US" sz="2400" dirty="0" smtClean="0">
                  <a:solidFill>
                    <a:schemeClr val="tx1"/>
                  </a:solidFill>
                </a:rPr>
                <a:t>(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</a:rPr>
                <a:t>				    </a:t>
              </a:r>
              <a:r>
                <a:rPr lang="en-US" sz="2400" b="1" dirty="0" smtClean="0">
                  <a:solidFill>
                    <a:schemeClr val="tx1"/>
                  </a:solidFill>
                  <a:latin typeface="Arial Rounded MT Bold" pitchFamily="34" charset="0"/>
                </a:rPr>
                <a:t>,                  </a:t>
              </a:r>
              <a:r>
                <a:rPr lang="en-US" sz="2400" dirty="0" smtClean="0">
                  <a:solidFill>
                    <a:schemeClr val="tx1"/>
                  </a:solidFill>
                </a:rPr>
                <a:t>)</a:t>
              </a:r>
            </a:p>
            <a:p>
              <a:endParaRPr lang="en-US" dirty="0"/>
            </a:p>
          </p:txBody>
        </p:sp>
        <p:pic>
          <p:nvPicPr>
            <p:cNvPr id="183" name="Picture 2" descr="C:\Documents and Settings\mip\Local Settings\Temporary Internet Files\Content.IE5\436FYDMP\MCj0434750000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5400" y="2895600"/>
              <a:ext cx="990600" cy="990600"/>
            </a:xfrm>
            <a:prstGeom prst="rect">
              <a:avLst/>
            </a:prstGeom>
            <a:noFill/>
          </p:spPr>
        </p:pic>
        <p:sp>
          <p:nvSpPr>
            <p:cNvPr id="184" name="Rounded Rectangle 183"/>
            <p:cNvSpPr/>
            <p:nvPr/>
          </p:nvSpPr>
          <p:spPr>
            <a:xfrm>
              <a:off x="3962400" y="3581400"/>
              <a:ext cx="1295400" cy="304800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write time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85" name="Rounded Rectangle 184"/>
            <p:cNvSpPr/>
            <p:nvPr/>
          </p:nvSpPr>
          <p:spPr>
            <a:xfrm>
              <a:off x="5486400" y="3581400"/>
              <a:ext cx="1219200" cy="304800"/>
            </a:xfrm>
            <a:prstGeom prst="roundRect">
              <a:avLst/>
            </a:prstGeom>
            <a:blipFill dpi="0" rotWithShape="1">
              <a:blip r:embed="rId3">
                <a:alphaModFix amt="89000"/>
              </a:blip>
              <a:srcRect/>
              <a:tile tx="0" ty="0" sx="100000" sy="100000" flip="none" algn="tl"/>
            </a:blip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read time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3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7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Q.E.D.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41910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Augmented binary search trees are optimal.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First “</a:t>
            </a:r>
            <a:r>
              <a:rPr lang="el-GR" sz="2400" dirty="0" smtClean="0"/>
              <a:t>Ω</a:t>
            </a:r>
            <a:r>
              <a:rPr lang="en-US" sz="2400" dirty="0" smtClean="0"/>
              <a:t>(</a:t>
            </a:r>
            <a:r>
              <a:rPr lang="en-US" sz="2400" dirty="0" err="1" smtClean="0"/>
              <a:t>lg</a:t>
            </a:r>
            <a:r>
              <a:rPr lang="en-US" sz="2400" baseline="-250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)” for any dynamic data structure.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“predecessor search”</a:t>
            </a:r>
          </a:p>
          <a:p>
            <a:r>
              <a:rPr lang="en-US" sz="2800" dirty="0" smtClean="0"/>
              <a:t>preprocess </a:t>
            </a:r>
            <a:r>
              <a:rPr lang="en-US" sz="2800" dirty="0" smtClean="0">
                <a:latin typeface="Arial Rounded MT Bold" pitchFamily="34" charset="0"/>
              </a:rPr>
              <a:t>T</a:t>
            </a:r>
            <a:r>
              <a:rPr lang="en-US" sz="2800" dirty="0" smtClean="0"/>
              <a:t> = { </a:t>
            </a:r>
            <a:r>
              <a:rPr lang="en-US" sz="2800" dirty="0" smtClean="0">
                <a:latin typeface="Arial Rounded MT Bold" pitchFamily="34" charset="0"/>
              </a:rPr>
              <a:t>n</a:t>
            </a:r>
            <a:r>
              <a:rPr lang="en-US" sz="2800" dirty="0" smtClean="0"/>
              <a:t> numbers } </a:t>
            </a:r>
          </a:p>
          <a:p>
            <a:r>
              <a:rPr lang="en-US" sz="2800" dirty="0" smtClean="0"/>
              <a:t>given </a:t>
            </a:r>
            <a:r>
              <a:rPr lang="en-US" sz="2800" dirty="0" smtClean="0">
                <a:latin typeface="Arial Rounded MT Bold" pitchFamily="34" charset="0"/>
              </a:rPr>
              <a:t>q</a:t>
            </a:r>
            <a:r>
              <a:rPr lang="en-US" sz="2800" dirty="0" smtClean="0"/>
              <a:t>, find:   max { </a:t>
            </a:r>
            <a:r>
              <a:rPr lang="en-US" sz="2800" dirty="0" smtClean="0">
                <a:latin typeface="Arial Rounded MT Bold" pitchFamily="34" charset="0"/>
              </a:rPr>
              <a:t>y</a:t>
            </a:r>
            <a:r>
              <a:rPr lang="az-Cyrl-AZ" sz="2800" dirty="0" smtClean="0"/>
              <a:t> є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Arial Rounded MT Bold" pitchFamily="34" charset="0"/>
              </a:rPr>
              <a:t>T</a:t>
            </a:r>
            <a:r>
              <a:rPr lang="en-US" sz="2800" dirty="0" smtClean="0"/>
              <a:t> | </a:t>
            </a:r>
            <a:r>
              <a:rPr lang="en-US" sz="2800" dirty="0" smtClean="0">
                <a:latin typeface="Arial Rounded MT Bold" pitchFamily="34" charset="0"/>
              </a:rPr>
              <a:t>y</a:t>
            </a:r>
            <a:r>
              <a:rPr lang="en-US" sz="2800" dirty="0" smtClean="0"/>
              <a:t> &lt; </a:t>
            </a:r>
            <a:r>
              <a:rPr lang="en-US" sz="2800" dirty="0" smtClean="0">
                <a:latin typeface="Arial Rounded MT Bold" pitchFamily="34" charset="0"/>
              </a:rPr>
              <a:t>q</a:t>
            </a:r>
            <a:r>
              <a:rPr lang="en-US" sz="2800" dirty="0" smtClean="0"/>
              <a:t> }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“2D range counting”</a:t>
            </a:r>
          </a:p>
          <a:p>
            <a:r>
              <a:rPr lang="en-US" sz="2800" dirty="0" smtClean="0"/>
              <a:t>preprocess </a:t>
            </a:r>
            <a:r>
              <a:rPr lang="en-US" sz="2800" dirty="0" smtClean="0">
                <a:latin typeface="Arial Rounded MT Bold" pitchFamily="34" charset="0"/>
              </a:rPr>
              <a:t>T</a:t>
            </a:r>
            <a:r>
              <a:rPr lang="en-US" sz="2800" dirty="0" smtClean="0"/>
              <a:t> = { </a:t>
            </a:r>
            <a:r>
              <a:rPr lang="en-US" sz="2800" dirty="0" smtClean="0">
                <a:latin typeface="Arial Rounded MT Bold" pitchFamily="34" charset="0"/>
              </a:rPr>
              <a:t>n</a:t>
            </a:r>
            <a:r>
              <a:rPr lang="en-US" sz="2800" dirty="0" smtClean="0"/>
              <a:t> points in 2D } </a:t>
            </a:r>
          </a:p>
          <a:p>
            <a:r>
              <a:rPr lang="en-US" sz="2800" dirty="0" smtClean="0"/>
              <a:t>given rectangle </a:t>
            </a:r>
            <a:r>
              <a:rPr lang="en-US" sz="2800" dirty="0" smtClean="0">
                <a:latin typeface="Arial Rounded MT Bold" pitchFamily="34" charset="0"/>
              </a:rPr>
              <a:t>R</a:t>
            </a:r>
            <a:r>
              <a:rPr lang="en-US" sz="2800" dirty="0" smtClean="0"/>
              <a:t>, count |</a:t>
            </a:r>
            <a:r>
              <a:rPr lang="en-US" sz="2800" dirty="0" smtClean="0">
                <a:latin typeface="Arial Rounded MT Bold" pitchFamily="34" charset="0"/>
              </a:rPr>
              <a:t>T</a:t>
            </a:r>
            <a:r>
              <a:rPr lang="en-US" sz="2800" dirty="0" smtClean="0"/>
              <a:t> ∩ </a:t>
            </a:r>
            <a:r>
              <a:rPr lang="en-US" sz="2800" dirty="0" smtClean="0">
                <a:latin typeface="Arial Rounded MT Bold" pitchFamily="34" charset="0"/>
              </a:rPr>
              <a:t>R</a:t>
            </a:r>
            <a:r>
              <a:rPr lang="en-US" sz="2800" dirty="0" smtClean="0"/>
              <a:t>|</a:t>
            </a:r>
            <a:endParaRPr lang="en-US" sz="2800" dirty="0"/>
          </a:p>
        </p:txBody>
      </p:sp>
      <p:sp>
        <p:nvSpPr>
          <p:cNvPr id="39" name="Rectangle 38"/>
          <p:cNvSpPr/>
          <p:nvPr/>
        </p:nvSpPr>
        <p:spPr>
          <a:xfrm>
            <a:off x="304800" y="4114800"/>
            <a:ext cx="80010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</a:t>
            </a:r>
            <a:r>
              <a:rPr lang="en-US" u="sng" dirty="0" smtClean="0"/>
              <a:t>static</a:t>
            </a:r>
            <a:r>
              <a:rPr lang="en-US" dirty="0" smtClean="0"/>
              <a:t> data structures?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4648200" y="3505200"/>
            <a:ext cx="3657600" cy="2971800"/>
            <a:chOff x="4495800" y="2971800"/>
            <a:chExt cx="3657600" cy="2971800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V="1">
              <a:off x="5284788" y="2971800"/>
              <a:ext cx="1587" cy="2868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5284788" y="5840413"/>
              <a:ext cx="2868612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5591175" y="5738813"/>
              <a:ext cx="1588" cy="204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5899150" y="5738813"/>
              <a:ext cx="1588" cy="204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6207125" y="5738813"/>
              <a:ext cx="1588" cy="204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6513513" y="5738813"/>
              <a:ext cx="1587" cy="204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6821488" y="5738813"/>
              <a:ext cx="1587" cy="204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7127875" y="5738813"/>
              <a:ext cx="1588" cy="204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7435850" y="5738813"/>
              <a:ext cx="1588" cy="204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7743825" y="5738813"/>
              <a:ext cx="1588" cy="204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5181600" y="5534025"/>
              <a:ext cx="204788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5181600" y="5226050"/>
              <a:ext cx="204788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5181600" y="4918075"/>
              <a:ext cx="204788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5181600" y="4611688"/>
              <a:ext cx="204788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5181600" y="4303713"/>
              <a:ext cx="204788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5181600" y="3997325"/>
              <a:ext cx="204788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5181600" y="3689350"/>
              <a:ext cx="204788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5181600" y="3381375"/>
              <a:ext cx="204788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lowchart: Connector 22"/>
            <p:cNvSpPr>
              <a:spLocks noChangeArrowheads="1"/>
            </p:cNvSpPr>
            <p:nvPr/>
          </p:nvSpPr>
          <p:spPr bwMode="auto">
            <a:xfrm>
              <a:off x="5486400" y="4508500"/>
              <a:ext cx="149225" cy="139700"/>
            </a:xfrm>
            <a:prstGeom prst="flowChartConnector">
              <a:avLst/>
            </a:prstGeom>
            <a:solidFill>
              <a:schemeClr val="hlink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 flipV="1">
              <a:off x="6821488" y="4303713"/>
              <a:ext cx="1587" cy="15367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5284788" y="4303713"/>
              <a:ext cx="1536700" cy="15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495800" y="4191000"/>
              <a:ext cx="685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>
                  <a:latin typeface="Arial" pitchFamily="34" charset="0"/>
                </a:rPr>
                <a:t>70000</a:t>
              </a:r>
            </a:p>
          </p:txBody>
        </p:sp>
        <p:sp>
          <p:nvSpPr>
            <p:cNvPr id="27" name="Flowchart: Connector 34"/>
            <p:cNvSpPr>
              <a:spLocks noChangeArrowheads="1"/>
            </p:cNvSpPr>
            <p:nvPr/>
          </p:nvSpPr>
          <p:spPr bwMode="auto">
            <a:xfrm>
              <a:off x="5946775" y="4876800"/>
              <a:ext cx="149225" cy="139700"/>
            </a:xfrm>
            <a:prstGeom prst="flowChartConnector">
              <a:avLst/>
            </a:prstGeom>
            <a:solidFill>
              <a:schemeClr val="hlink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8" name="Flowchart: Connector 34"/>
            <p:cNvSpPr>
              <a:spLocks noChangeArrowheads="1"/>
            </p:cNvSpPr>
            <p:nvPr/>
          </p:nvSpPr>
          <p:spPr bwMode="auto">
            <a:xfrm>
              <a:off x="6403975" y="5499100"/>
              <a:ext cx="149225" cy="139700"/>
            </a:xfrm>
            <a:prstGeom prst="flowChartConnector">
              <a:avLst/>
            </a:prstGeom>
            <a:solidFill>
              <a:schemeClr val="hlink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9" name="Flowchart: Connector 34"/>
            <p:cNvSpPr>
              <a:spLocks noChangeArrowheads="1"/>
            </p:cNvSpPr>
            <p:nvPr/>
          </p:nvSpPr>
          <p:spPr bwMode="auto">
            <a:xfrm>
              <a:off x="6400800" y="4508500"/>
              <a:ext cx="149225" cy="139700"/>
            </a:xfrm>
            <a:prstGeom prst="flowChartConnector">
              <a:avLst/>
            </a:prstGeom>
            <a:solidFill>
              <a:schemeClr val="hlink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0" name="Flowchart: Connector 34"/>
            <p:cNvSpPr>
              <a:spLocks noChangeArrowheads="1"/>
            </p:cNvSpPr>
            <p:nvPr/>
          </p:nvSpPr>
          <p:spPr bwMode="auto">
            <a:xfrm>
              <a:off x="6172200" y="3962400"/>
              <a:ext cx="149225" cy="139700"/>
            </a:xfrm>
            <a:prstGeom prst="flowChartConnector">
              <a:avLst/>
            </a:prstGeom>
            <a:solidFill>
              <a:schemeClr val="hlink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1" name="Flowchart: Connector 34"/>
            <p:cNvSpPr>
              <a:spLocks noChangeArrowheads="1"/>
            </p:cNvSpPr>
            <p:nvPr/>
          </p:nvSpPr>
          <p:spPr bwMode="auto">
            <a:xfrm>
              <a:off x="7318375" y="3810000"/>
              <a:ext cx="149225" cy="139700"/>
            </a:xfrm>
            <a:prstGeom prst="flowChartConnector">
              <a:avLst/>
            </a:prstGeom>
            <a:solidFill>
              <a:schemeClr val="hlink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2" name="Flowchart: Connector 34"/>
            <p:cNvSpPr>
              <a:spLocks noChangeArrowheads="1"/>
            </p:cNvSpPr>
            <p:nvPr/>
          </p:nvSpPr>
          <p:spPr bwMode="auto">
            <a:xfrm>
              <a:off x="7013575" y="4813300"/>
              <a:ext cx="149225" cy="139700"/>
            </a:xfrm>
            <a:prstGeom prst="flowChartConnector">
              <a:avLst/>
            </a:prstGeom>
            <a:solidFill>
              <a:schemeClr val="hlink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3" name="Text Box 44"/>
            <p:cNvSpPr txBox="1">
              <a:spLocks noChangeArrowheads="1"/>
            </p:cNvSpPr>
            <p:nvPr/>
          </p:nvSpPr>
          <p:spPr bwMode="auto">
            <a:xfrm>
              <a:off x="4495800" y="4495800"/>
              <a:ext cx="685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dirty="0">
                  <a:latin typeface="Arial" pitchFamily="34" charset="0"/>
                </a:rPr>
                <a:t>69000</a:t>
              </a:r>
            </a:p>
          </p:txBody>
        </p:sp>
        <p:sp>
          <p:nvSpPr>
            <p:cNvPr id="34" name="Text Box 45"/>
            <p:cNvSpPr txBox="1">
              <a:spLocks noChangeArrowheads="1"/>
            </p:cNvSpPr>
            <p:nvPr/>
          </p:nvSpPr>
          <p:spPr bwMode="auto">
            <a:xfrm>
              <a:off x="4495800" y="4800600"/>
              <a:ext cx="685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>
                  <a:latin typeface="Arial" pitchFamily="34" charset="0"/>
                </a:rPr>
                <a:t>68000</a:t>
              </a:r>
            </a:p>
          </p:txBody>
        </p:sp>
        <p:sp>
          <p:nvSpPr>
            <p:cNvPr id="35" name="Text Box 47"/>
            <p:cNvSpPr txBox="1">
              <a:spLocks noChangeArrowheads="1"/>
            </p:cNvSpPr>
            <p:nvPr/>
          </p:nvSpPr>
          <p:spPr bwMode="auto">
            <a:xfrm>
              <a:off x="4495800" y="3886200"/>
              <a:ext cx="685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>
                  <a:latin typeface="Arial" pitchFamily="34" charset="0"/>
                </a:rPr>
                <a:t>71000</a:t>
              </a:r>
            </a:p>
          </p:txBody>
        </p:sp>
      </p:grpSp>
      <p:sp useBgFill="1">
        <p:nvSpPr>
          <p:cNvPr id="37" name="Rounded Rectangle 36"/>
          <p:cNvSpPr/>
          <p:nvPr/>
        </p:nvSpPr>
        <p:spPr>
          <a:xfrm>
            <a:off x="533400" y="4267200"/>
            <a:ext cx="3886200" cy="1600200"/>
          </a:xfrm>
          <a:prstGeom prst="roundRect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latin typeface="Courier" pitchFamily="49" charset="0"/>
              </a:rPr>
              <a:t>SELECT count(*)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latin typeface="Courier" pitchFamily="49" charset="0"/>
              </a:rPr>
              <a:t>FROM employees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latin typeface="Courier" pitchFamily="49" charset="0"/>
              </a:rPr>
              <a:t>WHERE salary &lt;= 70000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latin typeface="Courier" pitchFamily="49" charset="0"/>
              </a:rPr>
              <a:t>  AND </a:t>
            </a:r>
            <a:r>
              <a:rPr lang="en-US" sz="2000" dirty="0" err="1" smtClean="0">
                <a:solidFill>
                  <a:prstClr val="black"/>
                </a:solidFill>
                <a:latin typeface="Courier" pitchFamily="49" charset="0"/>
              </a:rPr>
              <a:t>startdate</a:t>
            </a:r>
            <a:r>
              <a:rPr lang="en-US" sz="2000" dirty="0" smtClean="0">
                <a:solidFill>
                  <a:prstClr val="black"/>
                </a:solidFill>
                <a:latin typeface="Courier" pitchFamily="49" charset="0"/>
              </a:rPr>
              <a:t> &lt;= 1998</a:t>
            </a:r>
          </a:p>
        </p:txBody>
      </p:sp>
      <p:sp useBgFill="1">
        <p:nvSpPr>
          <p:cNvPr id="40" name="Rounded Rectangle 39"/>
          <p:cNvSpPr/>
          <p:nvPr/>
        </p:nvSpPr>
        <p:spPr>
          <a:xfrm>
            <a:off x="381000" y="2133600"/>
            <a:ext cx="6477000" cy="1143000"/>
          </a:xfrm>
          <a:prstGeom prst="roundRect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packet  forwarding		</a:t>
            </a:r>
          </a:p>
        </p:txBody>
      </p:sp>
      <p:pic>
        <p:nvPicPr>
          <p:cNvPr id="46" name="Picture 9"/>
          <p:cNvPicPr>
            <a:picLocks noChangeAspect="1" noChangeArrowheads="1"/>
          </p:cNvPicPr>
          <p:nvPr/>
        </p:nvPicPr>
        <p:blipFill>
          <a:blip r:embed="rId2" cstate="print"/>
          <a:srcRect l="7619" r="50476"/>
          <a:stretch>
            <a:fillRect/>
          </a:stretch>
        </p:blipFill>
        <p:spPr bwMode="auto">
          <a:xfrm>
            <a:off x="5410200" y="2286000"/>
            <a:ext cx="8382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7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905000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bounds, pre-2006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Approach: communication complexity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 l="18105" b="48000"/>
          <a:stretch>
            <a:fillRect/>
          </a:stretch>
        </p:blipFill>
        <p:spPr bwMode="auto">
          <a:xfrm>
            <a:off x="381000" y="2286000"/>
            <a:ext cx="305444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ightning Bolt 5"/>
          <p:cNvSpPr/>
          <p:nvPr/>
        </p:nvSpPr>
        <p:spPr>
          <a:xfrm>
            <a:off x="3657600" y="2362200"/>
            <a:ext cx="1676400" cy="533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ghtning Bolt 6"/>
          <p:cNvSpPr/>
          <p:nvPr/>
        </p:nvSpPr>
        <p:spPr>
          <a:xfrm flipH="1">
            <a:off x="3657600" y="3124200"/>
            <a:ext cx="1676400" cy="533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ightning Bolt 7"/>
          <p:cNvSpPr/>
          <p:nvPr/>
        </p:nvSpPr>
        <p:spPr>
          <a:xfrm>
            <a:off x="3657600" y="3886200"/>
            <a:ext cx="1676400" cy="533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ghtning Bolt 9"/>
          <p:cNvSpPr/>
          <p:nvPr/>
        </p:nvSpPr>
        <p:spPr>
          <a:xfrm flipH="1">
            <a:off x="3733800" y="4724400"/>
            <a:ext cx="1676400" cy="533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bounds Pre-2006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Approach: communication complexity</a:t>
            </a:r>
            <a:endParaRPr lang="en-US" dirty="0"/>
          </a:p>
        </p:txBody>
      </p:sp>
      <p:sp>
        <p:nvSpPr>
          <p:cNvPr id="6" name="Lightning Bolt 5"/>
          <p:cNvSpPr/>
          <p:nvPr/>
        </p:nvSpPr>
        <p:spPr>
          <a:xfrm>
            <a:off x="3657600" y="2362200"/>
            <a:ext cx="1676400" cy="533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ghtning Bolt 6"/>
          <p:cNvSpPr/>
          <p:nvPr/>
        </p:nvSpPr>
        <p:spPr>
          <a:xfrm flipH="1">
            <a:off x="3657600" y="3124200"/>
            <a:ext cx="1676400" cy="533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ightning Bolt 7"/>
          <p:cNvSpPr/>
          <p:nvPr/>
        </p:nvSpPr>
        <p:spPr>
          <a:xfrm>
            <a:off x="3657600" y="3886200"/>
            <a:ext cx="1676400" cy="533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ghtning Bolt 9"/>
          <p:cNvSpPr/>
          <p:nvPr/>
        </p:nvSpPr>
        <p:spPr>
          <a:xfrm flipH="1">
            <a:off x="3733800" y="4724400"/>
            <a:ext cx="1676400" cy="533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743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/>
          <a:srcRect t="14000" b="18000"/>
          <a:stretch>
            <a:fillRect/>
          </a:stretch>
        </p:blipFill>
        <p:spPr bwMode="auto">
          <a:xfrm rot="16426311">
            <a:off x="5635222" y="2799480"/>
            <a:ext cx="2412130" cy="164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5638800" y="4876800"/>
            <a:ext cx="3048000" cy="609600"/>
          </a:xfrm>
          <a:prstGeom prst="roundRect">
            <a:avLst/>
          </a:prstGeom>
          <a:solidFill>
            <a:schemeClr val="bg2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database of size </a:t>
            </a:r>
            <a:r>
              <a:rPr lang="en-US" sz="2800" dirty="0" smtClean="0">
                <a:solidFill>
                  <a:prstClr val="black"/>
                </a:solidFill>
                <a:latin typeface="Arial Rounded MT Bold" pitchFamily="34" charset="0"/>
              </a:rPr>
              <a:t>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6800" y="2362200"/>
            <a:ext cx="1295400" cy="381000"/>
          </a:xfrm>
          <a:prstGeom prst="roundRect">
            <a:avLst/>
          </a:prstGeom>
          <a:solidFill>
            <a:schemeClr val="bg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prstClr val="black"/>
                </a:solidFill>
              </a:rPr>
              <a:t>lg</a:t>
            </a:r>
            <a:r>
              <a:rPr lang="en-US" sz="2400" baseline="-250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Arial Rounded MT Bold" pitchFamily="34" charset="0"/>
              </a:rPr>
              <a:t>S </a:t>
            </a:r>
            <a:r>
              <a:rPr lang="en-US" sz="2400" dirty="0" smtClean="0">
                <a:solidFill>
                  <a:prstClr val="black"/>
                </a:solidFill>
              </a:rPr>
              <a:t>bits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276600" y="2971800"/>
            <a:ext cx="1143000" cy="381000"/>
          </a:xfrm>
          <a:prstGeom prst="roundRect">
            <a:avLst/>
          </a:prstGeom>
          <a:solidFill>
            <a:schemeClr val="bg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1 word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876800" y="3886200"/>
            <a:ext cx="1295400" cy="381000"/>
          </a:xfrm>
          <a:prstGeom prst="roundRect">
            <a:avLst/>
          </a:prstGeom>
          <a:solidFill>
            <a:schemeClr val="bg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prstClr val="black"/>
                </a:solidFill>
              </a:rPr>
              <a:t>lg</a:t>
            </a:r>
            <a:r>
              <a:rPr lang="en-US" sz="2400" baseline="-250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Arial Rounded MT Bold" pitchFamily="34" charset="0"/>
              </a:rPr>
              <a:t>S </a:t>
            </a:r>
            <a:r>
              <a:rPr lang="en-US" sz="2400" dirty="0" smtClean="0">
                <a:solidFill>
                  <a:prstClr val="black"/>
                </a:solidFill>
              </a:rPr>
              <a:t>bits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352800" y="4572000"/>
            <a:ext cx="1143000" cy="381000"/>
          </a:xfrm>
          <a:prstGeom prst="roundRect">
            <a:avLst/>
          </a:prstGeom>
          <a:solidFill>
            <a:schemeClr val="bg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1 word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33400" y="1143000"/>
            <a:ext cx="6705600" cy="990600"/>
            <a:chOff x="1676400" y="2743200"/>
            <a:chExt cx="6705600" cy="990600"/>
          </a:xfrm>
        </p:grpSpPr>
        <p:sp>
          <p:nvSpPr>
            <p:cNvPr id="23" name="Rounded Rectangle 22"/>
            <p:cNvSpPr/>
            <p:nvPr/>
          </p:nvSpPr>
          <p:spPr>
            <a:xfrm>
              <a:off x="1676400" y="2743200"/>
              <a:ext cx="6705600" cy="9906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chemeClr val="tx1"/>
                  </a:solidFill>
                </a:rPr>
                <a:t>	   Then what’s the difference between </a:t>
              </a:r>
            </a:p>
            <a:p>
              <a:r>
                <a:rPr lang="en-US" sz="2800" dirty="0" smtClean="0">
                  <a:solidFill>
                    <a:schemeClr val="tx1"/>
                  </a:solidFill>
                </a:rPr>
                <a:t>		   </a:t>
              </a:r>
              <a:r>
                <a:rPr lang="en-US" sz="2800" dirty="0" smtClean="0">
                  <a:solidFill>
                    <a:srgbClr val="FF0000"/>
                  </a:solidFill>
                  <a:latin typeface="Arial Rounded MT Bold" pitchFamily="34" charset="0"/>
                </a:rPr>
                <a:t>S</a:t>
              </a:r>
              <a:r>
                <a:rPr lang="en-US" sz="2800" dirty="0" smtClean="0">
                  <a:solidFill>
                    <a:srgbClr val="FF0000"/>
                  </a:solidFill>
                </a:rPr>
                <a:t>=O(</a:t>
              </a:r>
              <a:r>
                <a:rPr lang="en-US" sz="2800" dirty="0" smtClean="0">
                  <a:solidFill>
                    <a:srgbClr val="FF0000"/>
                  </a:solidFill>
                  <a:latin typeface="Arial Rounded MT Bold" pitchFamily="34" charset="0"/>
                </a:rPr>
                <a:t>n</a:t>
              </a:r>
              <a:r>
                <a:rPr lang="en-US" sz="2800" dirty="0" smtClean="0">
                  <a:solidFill>
                    <a:srgbClr val="FF0000"/>
                  </a:solidFill>
                </a:rPr>
                <a:t>) </a:t>
              </a:r>
              <a:r>
                <a:rPr lang="en-US" sz="2800" dirty="0" smtClean="0">
                  <a:solidFill>
                    <a:schemeClr val="tx1"/>
                  </a:solidFill>
                </a:rPr>
                <a:t>and </a:t>
              </a:r>
              <a:r>
                <a:rPr lang="en-US" sz="2800" dirty="0" smtClean="0">
                  <a:solidFill>
                    <a:srgbClr val="FF0000"/>
                  </a:solidFill>
                  <a:latin typeface="Arial Rounded MT Bold" pitchFamily="34" charset="0"/>
                </a:rPr>
                <a:t>S</a:t>
              </a:r>
              <a:r>
                <a:rPr lang="en-US" sz="2800" dirty="0" smtClean="0">
                  <a:solidFill>
                    <a:srgbClr val="FF0000"/>
                  </a:solidFill>
                </a:rPr>
                <a:t>=O(</a:t>
              </a:r>
              <a:r>
                <a:rPr lang="en-US" sz="2800" dirty="0" smtClean="0">
                  <a:solidFill>
                    <a:srgbClr val="FF0000"/>
                  </a:solidFill>
                  <a:latin typeface="Arial Rounded MT Bold" pitchFamily="34" charset="0"/>
                </a:rPr>
                <a:t>n</a:t>
              </a:r>
              <a:r>
                <a:rPr lang="en-US" sz="2800" baseline="30000" dirty="0" smtClean="0">
                  <a:solidFill>
                    <a:srgbClr val="FF0000"/>
                  </a:solidFill>
                </a:rPr>
                <a:t>2</a:t>
              </a:r>
              <a:r>
                <a:rPr lang="en-US" sz="2800" dirty="0" smtClean="0">
                  <a:solidFill>
                    <a:srgbClr val="FF0000"/>
                  </a:solidFill>
                </a:rPr>
                <a:t>)</a:t>
              </a:r>
              <a:r>
                <a:rPr lang="en-US" sz="2800" dirty="0" smtClean="0">
                  <a:solidFill>
                    <a:schemeClr val="tx1"/>
                  </a:solidFill>
                </a:rPr>
                <a:t> ?</a:t>
              </a:r>
            </a:p>
          </p:txBody>
        </p:sp>
        <p:pic>
          <p:nvPicPr>
            <p:cNvPr id="24" name="Picture 2" descr="C:\Documents and Settings\mip\Local Settings\Temporary Internet Files\Content.IE5\436FYDMP\MCj04347500000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8800" y="2743200"/>
              <a:ext cx="990600" cy="990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Between space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=O(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)  </a:t>
            </a:r>
            <a:r>
              <a:rPr lang="en-US" sz="2800" dirty="0" smtClean="0"/>
              <a:t>and 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=poly(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/>
              <a:t> :</a:t>
            </a:r>
          </a:p>
          <a:p>
            <a:r>
              <a:rPr lang="en-US" sz="2800" dirty="0" smtClean="0"/>
              <a:t>lower bound changes by O(1)</a:t>
            </a:r>
          </a:p>
          <a:p>
            <a:r>
              <a:rPr lang="en-US" sz="2800" dirty="0" smtClean="0"/>
              <a:t>upper bound changes dramatically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9000" y="990600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ym typeface="Wingdings" pitchFamily="2" charset="2"/>
              </a:rPr>
              <a:t>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43000" y="3200400"/>
            <a:ext cx="2971800" cy="2971800"/>
            <a:chOff x="5181600" y="2971800"/>
            <a:chExt cx="2971800" cy="2971800"/>
          </a:xfrm>
        </p:grpSpPr>
        <p:sp>
          <p:nvSpPr>
            <p:cNvPr id="9" name="Line 4"/>
            <p:cNvSpPr>
              <a:spLocks noChangeShapeType="1"/>
            </p:cNvSpPr>
            <p:nvPr/>
          </p:nvSpPr>
          <p:spPr bwMode="auto">
            <a:xfrm flipV="1">
              <a:off x="5284788" y="2971800"/>
              <a:ext cx="1587" cy="2868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5284788" y="5840413"/>
              <a:ext cx="2868612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5591175" y="5738813"/>
              <a:ext cx="1588" cy="204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5899150" y="5738813"/>
              <a:ext cx="1588" cy="204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6207125" y="5738813"/>
              <a:ext cx="1588" cy="204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6513513" y="5738813"/>
              <a:ext cx="1587" cy="204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6821488" y="5738813"/>
              <a:ext cx="1587" cy="204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7127875" y="5738813"/>
              <a:ext cx="1588" cy="204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7435850" y="5738813"/>
              <a:ext cx="1588" cy="204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7743825" y="5738813"/>
              <a:ext cx="1588" cy="204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5181600" y="5534025"/>
              <a:ext cx="204788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5181600" y="5226050"/>
              <a:ext cx="204788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5181600" y="4918075"/>
              <a:ext cx="204788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5181600" y="4611688"/>
              <a:ext cx="204788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5181600" y="4303713"/>
              <a:ext cx="204788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5181600" y="3997325"/>
              <a:ext cx="204788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5181600" y="3689350"/>
              <a:ext cx="204788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>
              <a:off x="5181600" y="3381375"/>
              <a:ext cx="204788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lowchart: Connector 26"/>
            <p:cNvSpPr>
              <a:spLocks noChangeArrowheads="1"/>
            </p:cNvSpPr>
            <p:nvPr/>
          </p:nvSpPr>
          <p:spPr bwMode="auto">
            <a:xfrm>
              <a:off x="5486400" y="4508500"/>
              <a:ext cx="149225" cy="139700"/>
            </a:xfrm>
            <a:prstGeom prst="flowChartConnector">
              <a:avLst/>
            </a:prstGeom>
            <a:solidFill>
              <a:schemeClr val="hlink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 flipV="1">
              <a:off x="6821488" y="4303713"/>
              <a:ext cx="1587" cy="15367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>
              <a:off x="5284788" y="4303713"/>
              <a:ext cx="1536700" cy="15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lowchart: Connector 34"/>
            <p:cNvSpPr>
              <a:spLocks noChangeArrowheads="1"/>
            </p:cNvSpPr>
            <p:nvPr/>
          </p:nvSpPr>
          <p:spPr bwMode="auto">
            <a:xfrm>
              <a:off x="5946775" y="4876800"/>
              <a:ext cx="149225" cy="139700"/>
            </a:xfrm>
            <a:prstGeom prst="flowChartConnector">
              <a:avLst/>
            </a:prstGeom>
            <a:solidFill>
              <a:schemeClr val="hlink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2" name="Flowchart: Connector 34"/>
            <p:cNvSpPr>
              <a:spLocks noChangeArrowheads="1"/>
            </p:cNvSpPr>
            <p:nvPr/>
          </p:nvSpPr>
          <p:spPr bwMode="auto">
            <a:xfrm>
              <a:off x="6403975" y="5499100"/>
              <a:ext cx="149225" cy="139700"/>
            </a:xfrm>
            <a:prstGeom prst="flowChartConnector">
              <a:avLst/>
            </a:prstGeom>
            <a:solidFill>
              <a:schemeClr val="hlink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3" name="Flowchart: Connector 34"/>
            <p:cNvSpPr>
              <a:spLocks noChangeArrowheads="1"/>
            </p:cNvSpPr>
            <p:nvPr/>
          </p:nvSpPr>
          <p:spPr bwMode="auto">
            <a:xfrm>
              <a:off x="6400800" y="4508500"/>
              <a:ext cx="149225" cy="139700"/>
            </a:xfrm>
            <a:prstGeom prst="flowChartConnector">
              <a:avLst/>
            </a:prstGeom>
            <a:solidFill>
              <a:schemeClr val="hlink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4" name="Flowchart: Connector 34"/>
            <p:cNvSpPr>
              <a:spLocks noChangeArrowheads="1"/>
            </p:cNvSpPr>
            <p:nvPr/>
          </p:nvSpPr>
          <p:spPr bwMode="auto">
            <a:xfrm>
              <a:off x="6172200" y="3962400"/>
              <a:ext cx="149225" cy="139700"/>
            </a:xfrm>
            <a:prstGeom prst="flowChartConnector">
              <a:avLst/>
            </a:prstGeom>
            <a:solidFill>
              <a:schemeClr val="hlink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5" name="Flowchart: Connector 34"/>
            <p:cNvSpPr>
              <a:spLocks noChangeArrowheads="1"/>
            </p:cNvSpPr>
            <p:nvPr/>
          </p:nvSpPr>
          <p:spPr bwMode="auto">
            <a:xfrm>
              <a:off x="7318375" y="3810000"/>
              <a:ext cx="149225" cy="139700"/>
            </a:xfrm>
            <a:prstGeom prst="flowChartConnector">
              <a:avLst/>
            </a:prstGeom>
            <a:solidFill>
              <a:schemeClr val="hlink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6" name="Flowchart: Connector 34"/>
            <p:cNvSpPr>
              <a:spLocks noChangeArrowheads="1"/>
            </p:cNvSpPr>
            <p:nvPr/>
          </p:nvSpPr>
          <p:spPr bwMode="auto">
            <a:xfrm>
              <a:off x="7013575" y="4813300"/>
              <a:ext cx="149225" cy="139700"/>
            </a:xfrm>
            <a:prstGeom prst="flowChartConnector">
              <a:avLst/>
            </a:prstGeom>
            <a:solidFill>
              <a:schemeClr val="hlink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572000" y="4438471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space 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=O(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n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  <a:p>
            <a:pPr>
              <a:buFont typeface="Symbol" pitchFamily="18" charset="2"/>
              <a:buChar char="Þ"/>
            </a:pPr>
            <a:r>
              <a:rPr lang="en-US" sz="2400" dirty="0" smtClean="0"/>
              <a:t>  </a:t>
            </a:r>
            <a:r>
              <a:rPr lang="en-US" sz="2400" dirty="0" err="1" smtClean="0"/>
              <a:t>precompute</a:t>
            </a:r>
            <a:r>
              <a:rPr lang="en-US" sz="2400" dirty="0" smtClean="0"/>
              <a:t> all answers</a:t>
            </a:r>
          </a:p>
          <a:p>
            <a:pPr>
              <a:buFont typeface="Symbol" pitchFamily="18" charset="2"/>
              <a:buChar char="Þ"/>
            </a:pPr>
            <a:r>
              <a:rPr lang="en-US" sz="2400" dirty="0" smtClean="0"/>
              <a:t>  query time = </a:t>
            </a:r>
            <a:r>
              <a:rPr lang="en-US" sz="2400" b="1" dirty="0" smtClean="0">
                <a:latin typeface="Arial Rounded MT Bold" pitchFamily="34" charset="0"/>
              </a:rPr>
              <a:t>1</a:t>
            </a:r>
            <a:endParaRPr lang="en-US" sz="24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MIT: The 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Freshman year, 2002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… didn’t quite solve it </a:t>
            </a:r>
            <a:r>
              <a:rPr lang="en-US" sz="2400" dirty="0" smtClean="0">
                <a:sym typeface="Wingdings" pitchFamily="2" charset="2"/>
              </a:rPr>
              <a:t></a:t>
            </a:r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295400"/>
            <a:ext cx="3886901" cy="277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838200" y="2438400"/>
            <a:ext cx="2362200" cy="685800"/>
          </a:xfrm>
          <a:prstGeom prst="wedgeRoundRectCallout">
            <a:avLst>
              <a:gd name="adj1" fmla="val -55218"/>
              <a:gd name="adj2" fmla="val 88341"/>
              <a:gd name="adj3" fmla="val 16667"/>
            </a:avLst>
          </a:prstGeom>
          <a:solidFill>
            <a:schemeClr val="bg2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“What problem could I work on?”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752600" y="3505200"/>
            <a:ext cx="2362200" cy="685800"/>
          </a:xfrm>
          <a:prstGeom prst="wedgeRoundRectCallout">
            <a:avLst>
              <a:gd name="adj1" fmla="val 43777"/>
              <a:gd name="adj2" fmla="val 80691"/>
              <a:gd name="adj3" fmla="val 16667"/>
            </a:avLst>
          </a:prstGeom>
          <a:solidFill>
            <a:schemeClr val="bg2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“P vs. NP”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Between space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=O(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)  </a:t>
            </a:r>
            <a:r>
              <a:rPr lang="en-US" sz="2800" dirty="0" smtClean="0"/>
              <a:t>and 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=poly(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/>
              <a:t> :</a:t>
            </a:r>
          </a:p>
          <a:p>
            <a:r>
              <a:rPr lang="en-US" sz="2800" dirty="0" smtClean="0"/>
              <a:t>lower bound changes by O(1)</a:t>
            </a:r>
          </a:p>
          <a:p>
            <a:r>
              <a:rPr lang="en-US" sz="2800" dirty="0" smtClean="0"/>
              <a:t>upper bound changes dramatically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 l="11971" t="4981" r="11583" b="3065"/>
          <a:stretch>
            <a:fillRect/>
          </a:stretch>
        </p:blipFill>
        <p:spPr bwMode="auto">
          <a:xfrm>
            <a:off x="4114800" y="2286000"/>
            <a:ext cx="2514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t="18049"/>
          <a:stretch>
            <a:fillRect/>
          </a:stretch>
        </p:blipFill>
        <p:spPr bwMode="auto">
          <a:xfrm>
            <a:off x="590550" y="2971800"/>
            <a:ext cx="306841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239000" y="1009471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ym typeface="Wingdings" pitchFamily="2" charset="2"/>
              </a:rPr>
              <a:t>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962400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[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3886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1"/>
                </a:solidFill>
                <a:latin typeface="Arial Rounded MT Bold" pitchFamily="34" charset="0"/>
              </a:rPr>
              <a:t>,</a:t>
            </a:r>
            <a:endParaRPr lang="en-US" sz="13800" b="1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4114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accent1"/>
                </a:solidFill>
              </a:rPr>
              <a:t>STOC’06</a:t>
            </a:r>
            <a:r>
              <a:rPr lang="en-US" sz="4800" b="1" dirty="0" smtClean="0">
                <a:solidFill>
                  <a:schemeClr val="accent1"/>
                </a:solidFill>
              </a:rPr>
              <a:t>]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609600"/>
            <a:ext cx="6629400" cy="1524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First </a:t>
            </a:r>
            <a:r>
              <a:rPr lang="en-US" sz="4000" u="sng" dirty="0" smtClean="0">
                <a:solidFill>
                  <a:schemeClr val="tx1"/>
                </a:solidFill>
              </a:rPr>
              <a:t>separation</a:t>
            </a:r>
            <a:r>
              <a:rPr lang="en-US" sz="4000" dirty="0" smtClean="0">
                <a:solidFill>
                  <a:schemeClr val="tx1"/>
                </a:solidFill>
              </a:rPr>
              <a:t> between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space </a:t>
            </a:r>
            <a:r>
              <a:rPr lang="en-US" sz="4000" dirty="0" smtClean="0">
                <a:solidFill>
                  <a:srgbClr val="FF0000"/>
                </a:solidFill>
                <a:latin typeface="Arial Rounded MT Bold" pitchFamily="34" charset="0"/>
              </a:rPr>
              <a:t>S</a:t>
            </a:r>
            <a:r>
              <a:rPr lang="en-US" sz="4000" dirty="0" smtClean="0">
                <a:solidFill>
                  <a:srgbClr val="FF0000"/>
                </a:solidFill>
              </a:rPr>
              <a:t>=O(</a:t>
            </a:r>
            <a:r>
              <a:rPr lang="en-US" sz="4000" dirty="0" smtClean="0">
                <a:solidFill>
                  <a:srgbClr val="FF0000"/>
                </a:solidFill>
                <a:latin typeface="Arial Rounded MT Bold" pitchFamily="34" charset="0"/>
              </a:rPr>
              <a:t>n</a:t>
            </a:r>
            <a:r>
              <a:rPr lang="en-US" sz="4000" dirty="0" smtClean="0">
                <a:solidFill>
                  <a:srgbClr val="FF0000"/>
                </a:solidFill>
              </a:rPr>
              <a:t>) </a:t>
            </a:r>
            <a:r>
              <a:rPr lang="en-US" sz="4000" dirty="0" smtClean="0">
                <a:solidFill>
                  <a:schemeClr val="tx1"/>
                </a:solidFill>
              </a:rPr>
              <a:t>and </a:t>
            </a:r>
            <a:r>
              <a:rPr lang="en-US" sz="4000" dirty="0" smtClean="0">
                <a:solidFill>
                  <a:srgbClr val="FF0000"/>
                </a:solidFill>
                <a:latin typeface="Arial Rounded MT Bold" pitchFamily="34" charset="0"/>
              </a:rPr>
              <a:t>S</a:t>
            </a:r>
            <a:r>
              <a:rPr lang="en-US" sz="4000" dirty="0" smtClean="0">
                <a:solidFill>
                  <a:srgbClr val="FF0000"/>
                </a:solidFill>
              </a:rPr>
              <a:t>=poly(</a:t>
            </a:r>
            <a:r>
              <a:rPr lang="en-US" sz="4000" dirty="0" smtClean="0">
                <a:solidFill>
                  <a:srgbClr val="FF0000"/>
                </a:solidFill>
                <a:latin typeface="Arial Rounded MT Bold" pitchFamily="34" charset="0"/>
              </a:rPr>
              <a:t>n</a:t>
            </a:r>
            <a:r>
              <a:rPr lang="en-US" sz="4000" dirty="0" smtClean="0">
                <a:solidFill>
                  <a:srgbClr val="FF0000"/>
                </a:solidFill>
              </a:rPr>
              <a:t>)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0" y="1009471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 t="14000" b="18000"/>
          <a:stretch>
            <a:fillRect/>
          </a:stretch>
        </p:blipFill>
        <p:spPr bwMode="auto">
          <a:xfrm rot="16426311">
            <a:off x="5295530" y="2436104"/>
            <a:ext cx="2089016" cy="142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57200" y="609600"/>
            <a:ext cx="6629400" cy="1524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First </a:t>
            </a:r>
            <a:r>
              <a:rPr lang="en-US" sz="4000" u="sng" dirty="0" smtClean="0">
                <a:solidFill>
                  <a:schemeClr val="tx1"/>
                </a:solidFill>
              </a:rPr>
              <a:t>separation</a:t>
            </a:r>
            <a:r>
              <a:rPr lang="en-US" sz="4000" dirty="0" smtClean="0">
                <a:solidFill>
                  <a:schemeClr val="tx1"/>
                </a:solidFill>
              </a:rPr>
              <a:t> between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space </a:t>
            </a:r>
            <a:r>
              <a:rPr lang="en-US" sz="4000" dirty="0" smtClean="0">
                <a:solidFill>
                  <a:srgbClr val="FF0000"/>
                </a:solidFill>
                <a:latin typeface="Arial Rounded MT Bold" pitchFamily="34" charset="0"/>
              </a:rPr>
              <a:t>S</a:t>
            </a:r>
            <a:r>
              <a:rPr lang="en-US" sz="4000" dirty="0" smtClean="0">
                <a:solidFill>
                  <a:srgbClr val="FF0000"/>
                </a:solidFill>
              </a:rPr>
              <a:t>=O(</a:t>
            </a:r>
            <a:r>
              <a:rPr lang="en-US" sz="4000" dirty="0" smtClean="0">
                <a:solidFill>
                  <a:srgbClr val="FF0000"/>
                </a:solidFill>
                <a:latin typeface="Arial Rounded MT Bold" pitchFamily="34" charset="0"/>
              </a:rPr>
              <a:t>n</a:t>
            </a:r>
            <a:r>
              <a:rPr lang="en-US" sz="4000" dirty="0" smtClean="0">
                <a:solidFill>
                  <a:srgbClr val="FF0000"/>
                </a:solidFill>
              </a:rPr>
              <a:t>) </a:t>
            </a:r>
            <a:r>
              <a:rPr lang="en-US" sz="4000" dirty="0" smtClean="0">
                <a:solidFill>
                  <a:schemeClr val="tx1"/>
                </a:solidFill>
              </a:rPr>
              <a:t>and </a:t>
            </a:r>
            <a:r>
              <a:rPr lang="en-US" sz="4000" dirty="0" smtClean="0">
                <a:solidFill>
                  <a:srgbClr val="FF0000"/>
                </a:solidFill>
                <a:latin typeface="Arial Rounded MT Bold" pitchFamily="34" charset="0"/>
              </a:rPr>
              <a:t>S</a:t>
            </a:r>
            <a:r>
              <a:rPr lang="en-US" sz="4000" dirty="0" smtClean="0">
                <a:solidFill>
                  <a:srgbClr val="FF0000"/>
                </a:solidFill>
              </a:rPr>
              <a:t>=poly(</a:t>
            </a:r>
            <a:r>
              <a:rPr lang="en-US" sz="4000" dirty="0" smtClean="0">
                <a:solidFill>
                  <a:srgbClr val="FF0000"/>
                </a:solidFill>
                <a:latin typeface="Arial Rounded MT Bold" pitchFamily="34" charset="0"/>
              </a:rPr>
              <a:t>n</a:t>
            </a:r>
            <a:r>
              <a:rPr lang="en-US" sz="4000" dirty="0" smtClean="0">
                <a:solidFill>
                  <a:srgbClr val="FF0000"/>
                </a:solidFill>
              </a:rPr>
              <a:t>)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4091" y="2667000"/>
            <a:ext cx="455109" cy="45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>
            <a:stCxn id="32" idx="4"/>
            <a:endCxn id="14" idx="1"/>
          </p:cNvCxnSpPr>
          <p:nvPr/>
        </p:nvCxnSpPr>
        <p:spPr>
          <a:xfrm rot="16200000" flipH="1">
            <a:off x="7290090" y="3098045"/>
            <a:ext cx="1040820" cy="838200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3276600"/>
            <a:ext cx="455109" cy="45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3810000"/>
            <a:ext cx="455109" cy="45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2057400"/>
            <a:ext cx="455109" cy="45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1600200"/>
            <a:ext cx="455109" cy="45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>
            <a:stCxn id="15" idx="1"/>
            <a:endCxn id="32" idx="7"/>
          </p:cNvCxnSpPr>
          <p:nvPr/>
        </p:nvCxnSpPr>
        <p:spPr>
          <a:xfrm rot="10800000" flipV="1">
            <a:off x="7445282" y="2284955"/>
            <a:ext cx="936718" cy="625456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2"/>
            <a:endCxn id="32" idx="0"/>
          </p:cNvCxnSpPr>
          <p:nvPr/>
        </p:nvCxnSpPr>
        <p:spPr>
          <a:xfrm rot="5400000">
            <a:off x="7237433" y="2209277"/>
            <a:ext cx="840291" cy="532355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1"/>
            <a:endCxn id="32" idx="5"/>
          </p:cNvCxnSpPr>
          <p:nvPr/>
        </p:nvCxnSpPr>
        <p:spPr>
          <a:xfrm rot="10800000">
            <a:off x="7445282" y="2981925"/>
            <a:ext cx="936718" cy="522231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2" idx="6"/>
            <a:endCxn id="5" idx="1"/>
          </p:cNvCxnSpPr>
          <p:nvPr/>
        </p:nvCxnSpPr>
        <p:spPr>
          <a:xfrm flipV="1">
            <a:off x="7467600" y="2894555"/>
            <a:ext cx="916491" cy="51613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2" idx="2"/>
          </p:cNvCxnSpPr>
          <p:nvPr/>
        </p:nvCxnSpPr>
        <p:spPr>
          <a:xfrm rot="10800000" flipV="1">
            <a:off x="6781802" y="2946168"/>
            <a:ext cx="533398" cy="178032"/>
          </a:xfrm>
          <a:prstGeom prst="straightConnector1">
            <a:avLst/>
          </a:prstGeom>
          <a:ln w="508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7315200" y="2895600"/>
            <a:ext cx="152400" cy="1011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6781801" y="2895600"/>
            <a:ext cx="1602291" cy="229645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200" y="2523798"/>
            <a:ext cx="556260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Processor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smtClean="0"/>
              <a:t>memory   bandwidth:</a:t>
            </a:r>
          </a:p>
          <a:p>
            <a:endParaRPr lang="en-US" sz="5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one processor: </a:t>
            </a:r>
            <a:r>
              <a:rPr lang="en-US" sz="2800" dirty="0" err="1" smtClean="0"/>
              <a:t>lg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Arial Rounded MT Bold" pitchFamily="34" charset="0"/>
              </a:rPr>
              <a:t>S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latin typeface="Arial Rounded MT Bold" pitchFamily="34" charset="0"/>
              </a:rPr>
              <a:t>k</a:t>
            </a:r>
            <a:r>
              <a:rPr lang="en-US" sz="2800" dirty="0" smtClean="0"/>
              <a:t> processors: </a:t>
            </a:r>
            <a:r>
              <a:rPr lang="en-US" sz="2800" dirty="0" err="1" smtClean="0"/>
              <a:t>lg</a:t>
            </a:r>
            <a:r>
              <a:rPr lang="en-US" sz="2800" dirty="0" smtClean="0"/>
              <a:t> </a:t>
            </a:r>
            <a:r>
              <a:rPr lang="en-US" sz="4800" dirty="0" smtClean="0"/>
              <a:t>( )</a:t>
            </a:r>
            <a:r>
              <a:rPr lang="en-US" sz="2800" dirty="0" smtClean="0"/>
              <a:t>    ≈ </a:t>
            </a:r>
            <a:r>
              <a:rPr lang="en-US" sz="2800" dirty="0" smtClean="0">
                <a:latin typeface="Arial Rounded MT Bold" pitchFamily="34" charset="0"/>
              </a:rPr>
              <a:t>k</a:t>
            </a:r>
            <a:r>
              <a:rPr lang="en-US" sz="2800" dirty="0" smtClean="0"/>
              <a:t> </a:t>
            </a:r>
            <a:r>
              <a:rPr lang="en-US" sz="2800" dirty="0" err="1" smtClean="0"/>
              <a:t>lg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amortized </a:t>
            </a:r>
            <a:r>
              <a:rPr lang="en-US" sz="2800" dirty="0" err="1" smtClean="0"/>
              <a:t>lg</a:t>
            </a:r>
            <a:r>
              <a:rPr lang="en-US" sz="2800" dirty="0" smtClean="0"/>
              <a:t>(</a:t>
            </a:r>
            <a:r>
              <a:rPr lang="en-US" sz="2800" dirty="0" smtClean="0">
                <a:latin typeface="Arial Rounded MT Bold" pitchFamily="34" charset="0"/>
              </a:rPr>
              <a:t>S</a:t>
            </a:r>
            <a:r>
              <a:rPr lang="en-US" sz="2800" dirty="0" smtClean="0"/>
              <a:t>/</a:t>
            </a:r>
            <a:r>
              <a:rPr lang="en-US" sz="2800" dirty="0" smtClean="0">
                <a:latin typeface="Arial Rounded MT Bold" pitchFamily="34" charset="0"/>
              </a:rPr>
              <a:t>k</a:t>
            </a:r>
            <a:r>
              <a:rPr lang="en-US" sz="2800" dirty="0" smtClean="0"/>
              <a:t>) / processor</a:t>
            </a:r>
            <a:endParaRPr lang="en-US" sz="2800" dirty="0"/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3124200" y="3666798"/>
            <a:ext cx="304800" cy="60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en-US" sz="2400" dirty="0" smtClean="0">
                <a:latin typeface="Arial Rounded MT Bold" pitchFamily="34" charset="0"/>
              </a:rPr>
              <a:t>S</a:t>
            </a:r>
            <a:endParaRPr lang="en-US" sz="2400" dirty="0">
              <a:latin typeface="Arial Rounded MT Bold" pitchFamily="34" charset="0"/>
            </a:endParaRPr>
          </a:p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en-US" sz="2400" dirty="0">
                <a:latin typeface="Arial Rounded MT Bold" pitchFamily="34" charset="0"/>
              </a:rPr>
              <a:t>k</a:t>
            </a:r>
          </a:p>
        </p:txBody>
      </p:sp>
      <p:sp>
        <p:nvSpPr>
          <p:cNvPr id="85" name="Text Box 5"/>
          <p:cNvSpPr txBox="1">
            <a:spLocks noChangeArrowheads="1"/>
          </p:cNvSpPr>
          <p:nvPr/>
        </p:nvSpPr>
        <p:spPr bwMode="auto">
          <a:xfrm>
            <a:off x="4648200" y="3742998"/>
            <a:ext cx="304800" cy="60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en-US" sz="2400" u="sng" dirty="0">
                <a:latin typeface="Arial Rounded MT Bold" pitchFamily="34" charset="0"/>
              </a:rPr>
              <a:t>S</a:t>
            </a:r>
          </a:p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en-US" sz="2400" dirty="0">
                <a:latin typeface="Arial Rounded MT Bold" pitchFamily="34" charset="0"/>
              </a:rPr>
              <a:t>k</a:t>
            </a:r>
          </a:p>
        </p:txBody>
      </p:sp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1447800" y="4876800"/>
          <a:ext cx="6096000" cy="1371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Rounded MT Bold" pitchFamily="34" charset="0"/>
                        </a:rPr>
                        <a:t>S</a:t>
                      </a:r>
                      <a:r>
                        <a:rPr lang="en-US" sz="2400" dirty="0" smtClean="0"/>
                        <a:t>=O(</a:t>
                      </a:r>
                      <a:r>
                        <a:rPr lang="en-US" sz="2400" dirty="0" smtClean="0">
                          <a:latin typeface="Arial Rounded MT Bold" pitchFamily="34" charset="0"/>
                        </a:rPr>
                        <a:t>n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Rounded MT Bold" pitchFamily="34" charset="0"/>
                        </a:rPr>
                        <a:t>S</a:t>
                      </a:r>
                      <a:r>
                        <a:rPr lang="en-US" sz="2400" dirty="0" smtClean="0"/>
                        <a:t>=O(</a:t>
                      </a:r>
                      <a:r>
                        <a:rPr lang="en-US" sz="2400" dirty="0" smtClean="0">
                          <a:latin typeface="Arial Rounded MT Bold" pitchFamily="34" charset="0"/>
                        </a:rPr>
                        <a:t>n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dirty="0" smtClean="0"/>
                        <a:t>) 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Rounded MT Bold" pitchFamily="34" charset="0"/>
                        </a:rPr>
                        <a:t>k</a:t>
                      </a:r>
                      <a:r>
                        <a:rPr lang="en-US" sz="2400" dirty="0" smtClean="0"/>
                        <a:t> =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smtClean="0">
                          <a:latin typeface="Arial Rounded MT Bold" pitchFamily="34" charset="0"/>
                        </a:rPr>
                        <a:t>n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2lg </a:t>
                      </a:r>
                      <a:r>
                        <a:rPr lang="en-US" sz="2400" dirty="0" smtClean="0">
                          <a:latin typeface="Arial Rounded MT Bold" pitchFamily="34" charset="0"/>
                        </a:rPr>
                        <a:t>n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Rounded MT Bold" pitchFamily="34" charset="0"/>
                        </a:rPr>
                        <a:t>k</a:t>
                      </a:r>
                      <a:r>
                        <a:rPr lang="en-US" sz="2400" dirty="0" smtClean="0"/>
                        <a:t> = </a:t>
                      </a:r>
                      <a:r>
                        <a:rPr lang="en-US" sz="2400" dirty="0" smtClean="0">
                          <a:latin typeface="Arial Rounded MT Bold" pitchFamily="34" charset="0"/>
                        </a:rPr>
                        <a:t>n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lg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smtClean="0">
                          <a:latin typeface="Arial Rounded MT Bold" pitchFamily="34" charset="0"/>
                        </a:rPr>
                        <a:t>n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lglg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smtClean="0">
                          <a:latin typeface="Arial Rounded MT Bold" pitchFamily="34" charset="0"/>
                        </a:rPr>
                        <a:t>n</a:t>
                      </a:r>
                      <a:endParaRPr lang="en-US" sz="2400" baseline="-250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~ </a:t>
                      </a:r>
                      <a:r>
                        <a:rPr lang="en-US" sz="2400" dirty="0" err="1" smtClean="0"/>
                        <a:t>lg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smtClean="0">
                          <a:latin typeface="Arial Rounded MT Bold" pitchFamily="34" charset="0"/>
                        </a:rPr>
                        <a:t>n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1" grpId="0"/>
      <p:bldP spid="42" grpId="0"/>
      <p:bldP spid="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Since then…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r>
              <a:rPr lang="en-US" dirty="0" smtClean="0"/>
              <a:t>predecessor search 		</a:t>
            </a:r>
            <a:r>
              <a:rPr lang="en-US" sz="2800" dirty="0" smtClean="0"/>
              <a:t>[</a:t>
            </a:r>
            <a:r>
              <a:rPr lang="en-US" sz="2800" b="1" dirty="0" smtClean="0"/>
              <a:t>P.</a:t>
            </a:r>
            <a:r>
              <a:rPr lang="en-US" sz="2800" dirty="0" smtClean="0"/>
              <a:t>, </a:t>
            </a:r>
            <a:r>
              <a:rPr lang="en-US" sz="2800" dirty="0" err="1" smtClean="0"/>
              <a:t>Thorup</a:t>
            </a:r>
            <a:r>
              <a:rPr lang="en-US" sz="2800" dirty="0" smtClean="0"/>
              <a:t>  </a:t>
            </a:r>
            <a:r>
              <a:rPr lang="en-US" sz="2800" i="1" dirty="0" smtClean="0"/>
              <a:t>STOC’06</a:t>
            </a:r>
            <a:r>
              <a:rPr lang="en-US" sz="2800" dirty="0" smtClean="0"/>
              <a:t>]</a:t>
            </a:r>
            <a:br>
              <a:rPr lang="en-US" sz="2800" dirty="0" smtClean="0"/>
            </a:br>
            <a:r>
              <a:rPr lang="en-US" sz="2800" dirty="0" smtClean="0"/>
              <a:t>					[</a:t>
            </a:r>
            <a:r>
              <a:rPr lang="en-US" sz="2800" b="1" dirty="0" smtClean="0"/>
              <a:t>P.</a:t>
            </a:r>
            <a:r>
              <a:rPr lang="en-US" sz="2800" dirty="0" smtClean="0"/>
              <a:t>, </a:t>
            </a:r>
            <a:r>
              <a:rPr lang="en-US" sz="2800" dirty="0" err="1" smtClean="0"/>
              <a:t>Thorup</a:t>
            </a:r>
            <a:r>
              <a:rPr lang="en-US" sz="2800" dirty="0" smtClean="0"/>
              <a:t>  </a:t>
            </a:r>
            <a:r>
              <a:rPr lang="en-US" sz="2800" i="1" dirty="0" smtClean="0"/>
              <a:t>SODA’07</a:t>
            </a:r>
            <a:r>
              <a:rPr lang="en-US" sz="2800" dirty="0" smtClean="0"/>
              <a:t>]</a:t>
            </a:r>
            <a:br>
              <a:rPr lang="en-US" sz="2800" dirty="0" smtClean="0"/>
            </a:br>
            <a:endParaRPr lang="en-US" sz="1400" dirty="0" smtClean="0"/>
          </a:p>
          <a:p>
            <a:r>
              <a:rPr lang="en-US" sz="2800" dirty="0" smtClean="0"/>
              <a:t>searching with wildcards	[</a:t>
            </a:r>
            <a:r>
              <a:rPr lang="en-US" sz="2800" b="1" dirty="0" smtClean="0"/>
              <a:t>P.</a:t>
            </a:r>
            <a:r>
              <a:rPr lang="en-US" sz="2800" dirty="0" smtClean="0"/>
              <a:t>, </a:t>
            </a:r>
            <a:r>
              <a:rPr lang="en-US" sz="2800" dirty="0" err="1" smtClean="0"/>
              <a:t>Thorup</a:t>
            </a:r>
            <a:r>
              <a:rPr lang="en-US" sz="2800" dirty="0" smtClean="0"/>
              <a:t>  </a:t>
            </a:r>
            <a:r>
              <a:rPr lang="en-US" sz="2800" i="1" dirty="0" smtClean="0"/>
              <a:t>FOCS’06</a:t>
            </a:r>
            <a:r>
              <a:rPr lang="en-US" sz="2800" dirty="0" smtClean="0"/>
              <a:t>]</a:t>
            </a:r>
            <a:br>
              <a:rPr lang="en-US" sz="2800" dirty="0" smtClean="0"/>
            </a:br>
            <a:endParaRPr lang="en-US" sz="1600" dirty="0" smtClean="0"/>
          </a:p>
          <a:p>
            <a:r>
              <a:rPr lang="en-US" sz="2800" dirty="0" smtClean="0"/>
              <a:t>2D range counting		[</a:t>
            </a:r>
            <a:r>
              <a:rPr lang="en-US" sz="2800" b="1" dirty="0" smtClean="0"/>
              <a:t>P.</a:t>
            </a:r>
            <a:r>
              <a:rPr lang="en-US" sz="2800" dirty="0" smtClean="0"/>
              <a:t>  </a:t>
            </a:r>
            <a:r>
              <a:rPr lang="en-US" sz="2800" i="1" dirty="0" smtClean="0"/>
              <a:t>STOC’07</a:t>
            </a:r>
            <a:r>
              <a:rPr lang="en-US" sz="2800" dirty="0" smtClean="0"/>
              <a:t>]</a:t>
            </a:r>
          </a:p>
          <a:p>
            <a:endParaRPr lang="en-US" sz="1600" dirty="0" smtClean="0"/>
          </a:p>
          <a:p>
            <a:r>
              <a:rPr lang="en-US" sz="2800" dirty="0" smtClean="0"/>
              <a:t>range reporting			[</a:t>
            </a:r>
            <a:r>
              <a:rPr lang="en-US" sz="2800" dirty="0" err="1" smtClean="0"/>
              <a:t>Karpinski</a:t>
            </a:r>
            <a:r>
              <a:rPr lang="en-US" sz="2800" dirty="0" smtClean="0"/>
              <a:t>, </a:t>
            </a:r>
            <a:r>
              <a:rPr lang="en-US" sz="2800" dirty="0" err="1" smtClean="0"/>
              <a:t>Nekrich</a:t>
            </a:r>
            <a:r>
              <a:rPr lang="en-US" sz="2800" dirty="0" smtClean="0"/>
              <a:t>, </a:t>
            </a:r>
            <a:r>
              <a:rPr lang="en-US" sz="2800" b="1" dirty="0" smtClean="0"/>
              <a:t>P.</a:t>
            </a:r>
            <a:r>
              <a:rPr lang="en-US" sz="2800" dirty="0" smtClean="0"/>
              <a:t> </a:t>
            </a:r>
            <a:r>
              <a:rPr lang="en-US" sz="2800" i="1" dirty="0" smtClean="0"/>
              <a:t>2008</a:t>
            </a:r>
            <a:r>
              <a:rPr lang="en-US" sz="2800" dirty="0" smtClean="0"/>
              <a:t>]</a:t>
            </a:r>
            <a:br>
              <a:rPr lang="en-US" sz="2800" dirty="0" smtClean="0"/>
            </a:br>
            <a:endParaRPr lang="en-US" sz="1600" dirty="0" smtClean="0"/>
          </a:p>
          <a:p>
            <a:r>
              <a:rPr lang="en-US" sz="2800" dirty="0" smtClean="0"/>
              <a:t>nearest neighbor (LSH)		[</a:t>
            </a:r>
            <a:r>
              <a:rPr lang="en-US" sz="2800" i="1" dirty="0" smtClean="0"/>
              <a:t>2008</a:t>
            </a:r>
            <a:r>
              <a:rPr lang="en-US" sz="2800" dirty="0" smtClean="0"/>
              <a:t> ?]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Packet Forwarding/ Predecessor Search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P</a:t>
            </a:r>
            <a:r>
              <a:rPr lang="en-US" sz="2400" dirty="0" smtClean="0"/>
              <a:t>reprocess </a:t>
            </a:r>
            <a:r>
              <a:rPr lang="en-US" sz="2400" dirty="0" smtClean="0">
                <a:latin typeface="Arial Rounded MT Bold" pitchFamily="34" charset="0"/>
              </a:rPr>
              <a:t>n</a:t>
            </a:r>
            <a:r>
              <a:rPr lang="en-US" sz="2400" dirty="0" smtClean="0"/>
              <a:t> prefixes of ≤ </a:t>
            </a:r>
            <a:r>
              <a:rPr lang="en-US" sz="2400" dirty="0" smtClean="0">
                <a:latin typeface="Arial Rounded MT Bold" pitchFamily="34" charset="0"/>
              </a:rPr>
              <a:t>w</a:t>
            </a:r>
            <a:r>
              <a:rPr lang="en-US" sz="2400" dirty="0" smtClean="0"/>
              <a:t> bits:</a:t>
            </a:r>
          </a:p>
          <a:p>
            <a:pPr>
              <a:buNone/>
            </a:pPr>
            <a:r>
              <a:rPr lang="en-US" sz="2400" dirty="0" smtClean="0">
                <a:sym typeface="Wingdings" pitchFamily="2" charset="2"/>
              </a:rPr>
              <a:t>	</a:t>
            </a:r>
            <a:r>
              <a:rPr lang="en-US" sz="1800" dirty="0" smtClean="0">
                <a:sym typeface="Wingdings" pitchFamily="2" charset="2"/>
              </a:rPr>
              <a:t></a:t>
            </a:r>
            <a:r>
              <a:rPr lang="en-US" sz="2400" dirty="0" smtClean="0">
                <a:sym typeface="Wingdings" pitchFamily="2" charset="2"/>
              </a:rPr>
              <a:t> make a hash-table 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H </a:t>
            </a:r>
            <a:r>
              <a:rPr lang="en-US" sz="2400" dirty="0" smtClean="0">
                <a:sym typeface="Wingdings" pitchFamily="2" charset="2"/>
              </a:rPr>
              <a:t>with all prefixes of prefixes</a:t>
            </a:r>
          </a:p>
          <a:p>
            <a:pPr>
              <a:buNone/>
            </a:pPr>
            <a:r>
              <a:rPr lang="en-US" sz="2400" dirty="0" smtClean="0">
                <a:sym typeface="Wingdings" pitchFamily="2" charset="2"/>
              </a:rPr>
              <a:t>	</a:t>
            </a:r>
            <a:r>
              <a:rPr lang="en-US" sz="1800" dirty="0" smtClean="0">
                <a:sym typeface="Wingdings" pitchFamily="2" charset="2"/>
              </a:rPr>
              <a:t></a:t>
            </a:r>
            <a:r>
              <a:rPr lang="en-US" sz="2400" dirty="0" smtClean="0">
                <a:sym typeface="Wingdings" pitchFamily="2" charset="2"/>
              </a:rPr>
              <a:t> |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H</a:t>
            </a:r>
            <a:r>
              <a:rPr lang="en-US" sz="2400" dirty="0" smtClean="0">
                <a:sym typeface="Wingdings" pitchFamily="2" charset="2"/>
              </a:rPr>
              <a:t>|=O(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n∙w</a:t>
            </a:r>
            <a:r>
              <a:rPr lang="en-US" sz="2400" dirty="0" smtClean="0">
                <a:sym typeface="Wingdings" pitchFamily="2" charset="2"/>
              </a:rPr>
              <a:t>), can be reduced to O(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n</a:t>
            </a:r>
            <a:r>
              <a:rPr lang="en-US" sz="2400" dirty="0" smtClean="0">
                <a:sym typeface="Wingdings" pitchFamily="2" charset="2"/>
              </a:rPr>
              <a:t>)</a:t>
            </a:r>
          </a:p>
          <a:p>
            <a:pPr>
              <a:buNone/>
            </a:pPr>
            <a:endParaRPr lang="en-US" sz="900" dirty="0" smtClean="0"/>
          </a:p>
          <a:p>
            <a:pPr>
              <a:buNone/>
            </a:pPr>
            <a:r>
              <a:rPr lang="en-US" sz="2400" dirty="0" smtClean="0"/>
              <a:t>Given </a:t>
            </a:r>
            <a:r>
              <a:rPr lang="en-US" sz="2400" dirty="0" smtClean="0">
                <a:latin typeface="Arial Rounded MT Bold" pitchFamily="34" charset="0"/>
              </a:rPr>
              <a:t>w</a:t>
            </a:r>
            <a:r>
              <a:rPr lang="en-US" sz="2400" dirty="0" smtClean="0"/>
              <a:t>-bit IP, find longest matching prefix:</a:t>
            </a:r>
          </a:p>
          <a:p>
            <a:pPr>
              <a:buNone/>
            </a:pPr>
            <a:r>
              <a:rPr lang="en-US" sz="2400" dirty="0" smtClean="0">
                <a:sym typeface="Wingdings" pitchFamily="2" charset="2"/>
              </a:rPr>
              <a:t>	</a:t>
            </a:r>
            <a:r>
              <a:rPr lang="en-US" sz="1800" dirty="0" smtClean="0">
                <a:sym typeface="Wingdings" pitchFamily="2" charset="2"/>
              </a:rPr>
              <a:t></a:t>
            </a:r>
            <a:r>
              <a:rPr lang="en-US" sz="2400" dirty="0" smtClean="0">
                <a:sym typeface="Wingdings" pitchFamily="2" charset="2"/>
              </a:rPr>
              <a:t> binary search for longest 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ℓ</a:t>
            </a:r>
            <a:r>
              <a:rPr lang="en-US" sz="2400" dirty="0" smtClean="0">
                <a:sym typeface="Wingdings" pitchFamily="2" charset="2"/>
              </a:rPr>
              <a:t> such that IP[0: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ℓ</a:t>
            </a:r>
            <a:r>
              <a:rPr lang="en-US" sz="2400" dirty="0" smtClean="0">
                <a:sym typeface="Wingdings" pitchFamily="2" charset="2"/>
              </a:rPr>
              <a:t>] </a:t>
            </a:r>
            <a:r>
              <a:rPr lang="az-Cyrl-AZ" sz="2400" dirty="0" smtClean="0">
                <a:sym typeface="Wingdings" pitchFamily="2" charset="2"/>
              </a:rPr>
              <a:t>є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H</a:t>
            </a:r>
            <a:r>
              <a:rPr lang="en-US" sz="2400" dirty="0" smtClean="0">
                <a:sym typeface="Wingdings" pitchFamily="2" charset="2"/>
              </a:rPr>
              <a:t/>
            </a:r>
            <a:br>
              <a:rPr lang="en-US" sz="2400" dirty="0" smtClean="0">
                <a:sym typeface="Wingdings" pitchFamily="2" charset="2"/>
              </a:rPr>
            </a:b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[van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Emde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Boas 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FOCS’75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Waldvogel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Varghese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Turener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Plattner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SIGCOMM’97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Degermark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Brodnik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Carlsson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Pink 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SIGCOMM’97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Afek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Bremler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-Barr,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Har-Peled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SIGCOMM’99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4" name="Oval 3"/>
          <p:cNvSpPr/>
          <p:nvPr/>
        </p:nvSpPr>
        <p:spPr>
          <a:xfrm rot="20611564">
            <a:off x="6887042" y="3636338"/>
            <a:ext cx="1533187" cy="48973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lg</a:t>
            </a:r>
            <a:r>
              <a:rPr lang="en-US" sz="2400" baseline="-250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w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Predecessor Search: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after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[van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Emde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Boas  </a:t>
            </a:r>
            <a:r>
              <a:rPr lang="en-US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FOCS’75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b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800" dirty="0" smtClean="0"/>
              <a:t>	… O(</a:t>
            </a:r>
            <a:r>
              <a:rPr lang="en-US" sz="2800" dirty="0" err="1" smtClean="0"/>
              <a:t>lg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Arial Rounded MT Bold" pitchFamily="34" charset="0"/>
              </a:rPr>
              <a:t>w</a:t>
            </a:r>
            <a:r>
              <a:rPr lang="en-US" sz="2800" dirty="0" smtClean="0"/>
              <a:t>) has to be tight!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Beame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Fich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STOC’99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slightly better bound with O(</a:t>
            </a:r>
            <a:r>
              <a:rPr lang="en-US" sz="2800" dirty="0" smtClean="0">
                <a:latin typeface="Arial Rounded MT Bold" pitchFamily="34" charset="0"/>
              </a:rPr>
              <a:t>n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 space</a:t>
            </a:r>
            <a:br>
              <a:rPr lang="en-US" sz="2800" dirty="0" smtClean="0"/>
            </a:br>
            <a:r>
              <a:rPr lang="en-US" sz="2800" dirty="0" smtClean="0"/>
              <a:t>	… must improve the algorithm for O(</a:t>
            </a:r>
            <a:r>
              <a:rPr lang="en-US" sz="2800" dirty="0" smtClean="0">
                <a:latin typeface="Arial Rounded MT Bold" pitchFamily="34" charset="0"/>
              </a:rPr>
              <a:t>n</a:t>
            </a:r>
            <a:r>
              <a:rPr lang="en-US" sz="2800" dirty="0" smtClean="0"/>
              <a:t>) space!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P.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Thorup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STOC’06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b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800" dirty="0" smtClean="0"/>
              <a:t>	tight </a:t>
            </a:r>
            <a:r>
              <a:rPr lang="el-GR" sz="2800" dirty="0" smtClean="0"/>
              <a:t>Ω</a:t>
            </a:r>
            <a:r>
              <a:rPr lang="en-US" sz="2800" dirty="0" smtClean="0"/>
              <a:t>(</a:t>
            </a:r>
            <a:r>
              <a:rPr lang="en-US" sz="2800" dirty="0" err="1" smtClean="0"/>
              <a:t>lg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Arial Rounded MT Bold" pitchFamily="34" charset="0"/>
              </a:rPr>
              <a:t>w</a:t>
            </a:r>
            <a:r>
              <a:rPr lang="en-US" sz="2800" dirty="0" smtClean="0"/>
              <a:t>) for space O(</a:t>
            </a:r>
            <a:r>
              <a:rPr lang="en-US" sz="2800" dirty="0" smtClean="0">
                <a:latin typeface="Arial Rounded MT Bold" pitchFamily="34" charset="0"/>
              </a:rPr>
              <a:t>n</a:t>
            </a:r>
            <a:r>
              <a:rPr lang="en-US" sz="2800" dirty="0" smtClean="0"/>
              <a:t> </a:t>
            </a:r>
            <a:r>
              <a:rPr lang="en-US" sz="2800" dirty="0" err="1" smtClean="0"/>
              <a:t>polylg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Arial Rounded MT Bold" pitchFamily="34" charset="0"/>
              </a:rPr>
              <a:t>n</a:t>
            </a:r>
            <a:r>
              <a:rPr lang="en-US" sz="2800" dirty="0" smtClean="0"/>
              <a:t>)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 Creed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stay relevant to broad computer science</a:t>
            </a:r>
            <a:br>
              <a:rPr lang="en-US" dirty="0" smtClean="0"/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(talk about binary search trees, packet forwarding,</a:t>
            </a:r>
            <a:b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range queries, nearest neighbor …)</a:t>
            </a:r>
          </a:p>
          <a:p>
            <a:pPr>
              <a:buFont typeface="Wingdings" pitchFamily="2" charset="2"/>
              <a:buChar char="ü"/>
            </a:pPr>
            <a:endParaRPr lang="en-US" sz="1100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never bow before the big problems</a:t>
            </a:r>
            <a:br>
              <a:rPr lang="en-US" dirty="0" smtClean="0"/>
            </a:b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(first </a:t>
            </a:r>
            <a:r>
              <a:rPr lang="el-G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Ω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lg</a:t>
            </a:r>
            <a:r>
              <a:rPr lang="en-US" sz="28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n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bound; first separation between </a:t>
            </a:r>
            <a:b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space O(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n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and poly(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n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; …)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strive for the elegant 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Change of topic:</a:t>
            </a:r>
            <a:r>
              <a:rPr lang="en-US" dirty="0" smtClean="0"/>
              <a:t> </a:t>
            </a:r>
            <a:r>
              <a:rPr lang="en-US" b="1" dirty="0" smtClean="0"/>
              <a:t>Quad-trees</a:t>
            </a:r>
            <a:endParaRPr lang="en-US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724400" y="2132012"/>
            <a:ext cx="1828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38800" y="2667000"/>
            <a:ext cx="4572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5715000" y="2667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24400" y="2817812"/>
            <a:ext cx="3886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4914106" y="2095500"/>
            <a:ext cx="14485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5753894" y="2476500"/>
            <a:ext cx="685006" cy="79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5068094" y="2705100"/>
            <a:ext cx="2971006" cy="794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38200" y="4495800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J"/>
            </a:pPr>
            <a:r>
              <a:rPr lang="en-US" sz="2800" dirty="0" smtClean="0">
                <a:sym typeface="Wingdings" pitchFamily="2" charset="2"/>
              </a:rPr>
              <a:t> excellent for “nice” faces (small aspect ratio)</a:t>
            </a:r>
          </a:p>
          <a:p>
            <a:pPr>
              <a:buFont typeface="Wingdings" pitchFamily="2" charset="2"/>
              <a:buChar char="J"/>
            </a:pPr>
            <a:endParaRPr lang="en-US" sz="16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800" dirty="0" smtClean="0">
                <a:sym typeface="Wingdings" pitchFamily="2" charset="2"/>
              </a:rPr>
              <a:t> in worst-case, can have prohibitive size</a:t>
            </a:r>
            <a:endParaRPr lang="en-US" sz="2800" dirty="0" smtClean="0"/>
          </a:p>
          <a:p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>
          <a:xfrm>
            <a:off x="5638800" y="2513012"/>
            <a:ext cx="914400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724400" y="3505200"/>
            <a:ext cx="1828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4953397" y="3504803"/>
            <a:ext cx="1371600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5638800" y="2514600"/>
            <a:ext cx="228600" cy="152400"/>
            <a:chOff x="4876800" y="4419600"/>
            <a:chExt cx="1828800" cy="1371600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4876800" y="5105400"/>
              <a:ext cx="18288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5105797" y="5105003"/>
              <a:ext cx="1371600" cy="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5867400" y="2667000"/>
            <a:ext cx="228600" cy="152400"/>
            <a:chOff x="4876800" y="4419600"/>
            <a:chExt cx="1828800" cy="1371600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4876800" y="5105400"/>
              <a:ext cx="18288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105797" y="5105003"/>
              <a:ext cx="1371600" cy="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/>
          <p:cNvCxnSpPr/>
          <p:nvPr/>
        </p:nvCxnSpPr>
        <p:spPr>
          <a:xfrm>
            <a:off x="6553200" y="2132012"/>
            <a:ext cx="1828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6742906" y="2095500"/>
            <a:ext cx="14485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553200" y="3505200"/>
            <a:ext cx="1828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6782197" y="3504803"/>
            <a:ext cx="1371600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6668294" y="3162300"/>
            <a:ext cx="685006" cy="79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6553200" y="3198812"/>
            <a:ext cx="914400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6668294" y="2475706"/>
            <a:ext cx="685006" cy="79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553200" y="2512218"/>
            <a:ext cx="914400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7582694" y="2475706"/>
            <a:ext cx="685006" cy="79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553200" y="3352006"/>
            <a:ext cx="4572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6629400" y="33520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7010400" y="2361406"/>
            <a:ext cx="4572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7048103" y="2323703"/>
            <a:ext cx="3810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7467600" y="2666206"/>
            <a:ext cx="4572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7543800" y="26662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6781800" y="3200400"/>
            <a:ext cx="228600" cy="152400"/>
            <a:chOff x="4876800" y="4419600"/>
            <a:chExt cx="1828800" cy="1371600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4876800" y="5105400"/>
              <a:ext cx="18288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105797" y="5105003"/>
              <a:ext cx="1371600" cy="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7010400" y="2133600"/>
            <a:ext cx="228600" cy="228600"/>
            <a:chOff x="4876800" y="4419600"/>
            <a:chExt cx="1828800" cy="1371600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4876800" y="5105400"/>
              <a:ext cx="18288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>
              <a:off x="5105797" y="5105003"/>
              <a:ext cx="1371600" cy="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7467600" y="2514600"/>
            <a:ext cx="228600" cy="152400"/>
            <a:chOff x="4876800" y="4419600"/>
            <a:chExt cx="1828800" cy="1371600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4876800" y="5105400"/>
              <a:ext cx="18288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105797" y="5105003"/>
              <a:ext cx="1371600" cy="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4876800" y="1524000"/>
            <a:ext cx="3505200" cy="2362200"/>
            <a:chOff x="4876800" y="1524000"/>
            <a:chExt cx="3505200" cy="2362200"/>
          </a:xfrm>
        </p:grpSpPr>
        <p:sp>
          <p:nvSpPr>
            <p:cNvPr id="4" name="Line 10"/>
            <p:cNvSpPr>
              <a:spLocks noChangeShapeType="1"/>
            </p:cNvSpPr>
            <p:nvPr/>
          </p:nvSpPr>
          <p:spPr bwMode="auto">
            <a:xfrm flipH="1">
              <a:off x="7033846" y="1524000"/>
              <a:ext cx="128954" cy="6889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Line 11"/>
            <p:cNvSpPr>
              <a:spLocks noChangeShapeType="1"/>
            </p:cNvSpPr>
            <p:nvPr/>
          </p:nvSpPr>
          <p:spPr bwMode="auto">
            <a:xfrm flipH="1">
              <a:off x="6045200" y="2212975"/>
              <a:ext cx="988646" cy="4921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3"/>
            <p:cNvSpPr>
              <a:spLocks noChangeShapeType="1"/>
            </p:cNvSpPr>
            <p:nvPr/>
          </p:nvSpPr>
          <p:spPr bwMode="auto">
            <a:xfrm flipH="1" flipV="1">
              <a:off x="5595815" y="1524000"/>
              <a:ext cx="179754" cy="10826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4"/>
            <p:cNvSpPr>
              <a:spLocks noChangeShapeType="1"/>
            </p:cNvSpPr>
            <p:nvPr/>
          </p:nvSpPr>
          <p:spPr bwMode="auto">
            <a:xfrm flipH="1">
              <a:off x="4876800" y="2606675"/>
              <a:ext cx="898769" cy="393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>
              <a:off x="6045200" y="2705100"/>
              <a:ext cx="812800" cy="647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flipH="1">
              <a:off x="6857999" y="2606675"/>
              <a:ext cx="715106" cy="7461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6858000" y="3352800"/>
              <a:ext cx="85969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7467600" y="2512218"/>
              <a:ext cx="9144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7573108" y="2606673"/>
            <a:ext cx="1037492" cy="28892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H="1" flipV="1">
            <a:off x="5791199" y="2590800"/>
            <a:ext cx="2540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7033846" y="2212975"/>
            <a:ext cx="539262" cy="3937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Flowchart: Connector 34"/>
          <p:cNvSpPr>
            <a:spLocks noChangeArrowheads="1"/>
          </p:cNvSpPr>
          <p:nvPr/>
        </p:nvSpPr>
        <p:spPr bwMode="auto">
          <a:xfrm>
            <a:off x="7086600" y="2451100"/>
            <a:ext cx="76200" cy="63500"/>
          </a:xfrm>
          <a:prstGeom prst="flowChartConnector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7" name="Rounded Rectangular Callout 56"/>
          <p:cNvSpPr/>
          <p:nvPr/>
        </p:nvSpPr>
        <p:spPr>
          <a:xfrm>
            <a:off x="5715000" y="5791200"/>
            <a:ext cx="1676400" cy="457200"/>
          </a:xfrm>
          <a:prstGeom prst="wedgeRoundRectCallout">
            <a:avLst>
              <a:gd name="adj1" fmla="val -59894"/>
              <a:gd name="adj2" fmla="val -9126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infinite (??)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Quad-trees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Big theoretical problem:</a:t>
            </a: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  </a:t>
            </a:r>
            <a:r>
              <a:rPr lang="en-US" sz="2800" dirty="0" smtClean="0"/>
              <a:t>use </a:t>
            </a:r>
            <a:r>
              <a:rPr lang="en-US" sz="2800" dirty="0" smtClean="0"/>
              <a:t>bounded precision in </a:t>
            </a:r>
            <a:r>
              <a:rPr lang="en-US" sz="2800" dirty="0" smtClean="0"/>
              <a:t>geometry</a:t>
            </a:r>
            <a:br>
              <a:rPr lang="en-US" sz="2800" dirty="0" smtClean="0"/>
            </a:br>
            <a:r>
              <a:rPr lang="en-US" sz="2800" dirty="0" smtClean="0"/>
              <a:t>	(like 1D: hashing, radix sort, van </a:t>
            </a:r>
            <a:r>
              <a:rPr lang="en-US" sz="2800" dirty="0" err="1" smtClean="0"/>
              <a:t>Emde</a:t>
            </a:r>
            <a:r>
              <a:rPr lang="en-US" sz="2800" dirty="0" smtClean="0"/>
              <a:t> Boas…)</a:t>
            </a:r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[</a:t>
            </a:r>
            <a:r>
              <a:rPr lang="en-US" sz="2800" b="1" dirty="0" smtClean="0"/>
              <a:t>P.</a:t>
            </a:r>
            <a:r>
              <a:rPr lang="en-US" sz="2800" dirty="0" smtClean="0"/>
              <a:t> </a:t>
            </a:r>
            <a:r>
              <a:rPr lang="en-US" sz="2800" i="1" dirty="0" smtClean="0"/>
              <a:t>FOCS’06</a:t>
            </a:r>
            <a:r>
              <a:rPr lang="en-US" sz="2800" dirty="0" smtClean="0"/>
              <a:t>]   [Chan </a:t>
            </a:r>
            <a:r>
              <a:rPr lang="en-US" sz="2800" i="1" dirty="0" smtClean="0"/>
              <a:t>FOCS’06</a:t>
            </a:r>
            <a:r>
              <a:rPr lang="en-US" sz="2800" dirty="0" smtClean="0"/>
              <a:t>]</a:t>
            </a:r>
          </a:p>
          <a:p>
            <a:pPr>
              <a:buNone/>
            </a:pPr>
            <a:r>
              <a:rPr lang="en-US" sz="2200" dirty="0" smtClean="0">
                <a:sym typeface="Wingdings" pitchFamily="2" charset="2"/>
              </a:rPr>
              <a:t></a:t>
            </a:r>
            <a:r>
              <a:rPr lang="en-US" sz="2800" dirty="0" smtClean="0">
                <a:sym typeface="Wingdings" pitchFamily="2" charset="2"/>
              </a:rPr>
              <a:t> a “quad-tree” of </a:t>
            </a:r>
            <a:r>
              <a:rPr lang="en-US" sz="2800" u="sng" dirty="0" smtClean="0">
                <a:sym typeface="Wingdings" pitchFamily="2" charset="2"/>
              </a:rPr>
              <a:t>guaranteed</a:t>
            </a:r>
            <a:r>
              <a:rPr lang="en-US" sz="2800" dirty="0" smtClean="0">
                <a:sym typeface="Wingdings" pitchFamily="2" charset="2"/>
              </a:rPr>
              <a:t> linear size</a:t>
            </a:r>
            <a:endParaRPr lang="en-US" sz="2800" dirty="0" smtClean="0"/>
          </a:p>
        </p:txBody>
      </p:sp>
      <p:sp>
        <p:nvSpPr>
          <p:cNvPr id="16" name="Rounded Rectangle 15"/>
          <p:cNvSpPr/>
          <p:nvPr/>
        </p:nvSpPr>
        <p:spPr>
          <a:xfrm rot="20911678">
            <a:off x="6096000" y="1577247"/>
            <a:ext cx="2590800" cy="609600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dirty="0" smtClean="0">
                <a:solidFill>
                  <a:prstClr val="black"/>
                </a:solidFill>
                <a:latin typeface="Cooper Black" pitchFamily="18" charset="0"/>
              </a:rPr>
              <a:t>Est. 1992</a:t>
            </a:r>
          </a:p>
        </p:txBody>
      </p:sp>
      <p:sp>
        <p:nvSpPr>
          <p:cNvPr id="5" name="Freeform 4"/>
          <p:cNvSpPr/>
          <p:nvPr/>
        </p:nvSpPr>
        <p:spPr>
          <a:xfrm>
            <a:off x="6653981" y="914400"/>
            <a:ext cx="1194619" cy="806245"/>
          </a:xfrm>
          <a:custGeom>
            <a:avLst/>
            <a:gdLst>
              <a:gd name="connsiteX0" fmla="*/ 0 w 1194619"/>
              <a:gd name="connsiteY0" fmla="*/ 806245 h 806245"/>
              <a:gd name="connsiteX1" fmla="*/ 398206 w 1194619"/>
              <a:gd name="connsiteY1" fmla="*/ 39329 h 806245"/>
              <a:gd name="connsiteX2" fmla="*/ 1194619 w 1194619"/>
              <a:gd name="connsiteY2" fmla="*/ 570271 h 806245"/>
              <a:gd name="connsiteX3" fmla="*/ 1194619 w 1194619"/>
              <a:gd name="connsiteY3" fmla="*/ 570271 h 80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4619" h="806245">
                <a:moveTo>
                  <a:pt x="0" y="806245"/>
                </a:moveTo>
                <a:cubicBezTo>
                  <a:pt x="99551" y="442451"/>
                  <a:pt x="199103" y="78658"/>
                  <a:pt x="398206" y="39329"/>
                </a:cubicBezTo>
                <a:cubicBezTo>
                  <a:pt x="597309" y="0"/>
                  <a:pt x="1194619" y="570271"/>
                  <a:pt x="1194619" y="570271"/>
                </a:cubicBezTo>
                <a:lnTo>
                  <a:pt x="1194619" y="570271"/>
                </a:lnTo>
              </a:path>
            </a:pathLst>
          </a:cu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34"/>
          <p:cNvSpPr>
            <a:spLocks noChangeArrowheads="1"/>
          </p:cNvSpPr>
          <p:nvPr/>
        </p:nvSpPr>
        <p:spPr bwMode="auto">
          <a:xfrm>
            <a:off x="6995160" y="960120"/>
            <a:ext cx="149225" cy="139700"/>
          </a:xfrm>
          <a:prstGeom prst="flowChartConnector">
            <a:avLst/>
          </a:prstGeom>
          <a:solidFill>
            <a:schemeClr val="hlink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90800" y="5029200"/>
            <a:ext cx="609600" cy="304800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858000" y="5029200"/>
            <a:ext cx="1295400" cy="304800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81000" y="5029200"/>
            <a:ext cx="1295400" cy="685800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752600" y="5334000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572000" y="5029200"/>
            <a:ext cx="609600" cy="685800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590800" y="5410200"/>
            <a:ext cx="609600" cy="304800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276600" y="5029200"/>
            <a:ext cx="609600" cy="304800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276600" y="5410200"/>
            <a:ext cx="609600" cy="304800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257800" y="5029200"/>
            <a:ext cx="609600" cy="685800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019800" y="5334000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6858000" y="5410200"/>
            <a:ext cx="1295400" cy="304800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6200000" flipV="1">
            <a:off x="3620294" y="5371307"/>
            <a:ext cx="12954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[</a:t>
            </a:r>
            <a:r>
              <a:rPr lang="en-US" sz="2400" b="1" dirty="0" smtClean="0"/>
              <a:t>P.</a:t>
            </a:r>
            <a:r>
              <a:rPr lang="en-US" sz="2400" dirty="0" smtClean="0"/>
              <a:t> </a:t>
            </a:r>
            <a:r>
              <a:rPr lang="en-US" sz="2400" i="1" dirty="0" smtClean="0"/>
              <a:t>FOCS’06</a:t>
            </a:r>
            <a:r>
              <a:rPr lang="en-US" sz="2400" dirty="0" smtClean="0"/>
              <a:t>] [Chan </a:t>
            </a:r>
            <a:r>
              <a:rPr lang="en-US" sz="2400" i="1" dirty="0" smtClean="0"/>
              <a:t>FOCS’06</a:t>
            </a:r>
            <a:r>
              <a:rPr lang="en-US" sz="2400" dirty="0" smtClean="0"/>
              <a:t>]	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point location</a:t>
            </a:r>
          </a:p>
          <a:p>
            <a:pPr>
              <a:buNone/>
            </a:pPr>
            <a:r>
              <a:rPr lang="en-US" sz="2400" dirty="0" smtClean="0"/>
              <a:t>[Chan, </a:t>
            </a:r>
            <a:r>
              <a:rPr lang="en-US" sz="2400" b="1" dirty="0" smtClean="0"/>
              <a:t>P. </a:t>
            </a:r>
            <a:r>
              <a:rPr lang="en-US" sz="2400" dirty="0" smtClean="0"/>
              <a:t> </a:t>
            </a:r>
            <a:r>
              <a:rPr lang="en-US" sz="2400" i="1" dirty="0" smtClean="0"/>
              <a:t>STOC’07</a:t>
            </a:r>
            <a:r>
              <a:rPr lang="en-US" sz="2400" dirty="0" smtClean="0"/>
              <a:t>]		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3D convex hull	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2D </a:t>
            </a:r>
            <a:r>
              <a:rPr lang="en-US" sz="2400" dirty="0" err="1" smtClean="0"/>
              <a:t>Voronoi</a:t>
            </a:r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2D Euclidean MST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triangulation with holes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line-segment intersection</a:t>
            </a:r>
          </a:p>
          <a:p>
            <a:pPr>
              <a:buNone/>
            </a:pPr>
            <a:r>
              <a:rPr lang="en-US" sz="2400" dirty="0" smtClean="0"/>
              <a:t>[</a:t>
            </a:r>
            <a:r>
              <a:rPr lang="en-US" sz="2400" dirty="0" err="1" smtClean="0"/>
              <a:t>Demaine</a:t>
            </a:r>
            <a:r>
              <a:rPr lang="en-US" sz="2400" dirty="0" smtClean="0"/>
              <a:t>, </a:t>
            </a:r>
            <a:r>
              <a:rPr lang="en-US" sz="2400" b="1" dirty="0" smtClean="0"/>
              <a:t>P. </a:t>
            </a:r>
            <a:r>
              <a:rPr lang="en-US" sz="2400" dirty="0" smtClean="0"/>
              <a:t> </a:t>
            </a:r>
            <a:r>
              <a:rPr lang="en-US" sz="2400" i="1" dirty="0" smtClean="0"/>
              <a:t>SoCG’07</a:t>
            </a:r>
            <a:r>
              <a:rPr lang="en-US" sz="2400" dirty="0" smtClean="0"/>
              <a:t>]		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dynamic convex hull</a:t>
            </a:r>
            <a:endParaRPr lang="en-US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 rot="5400000" flipH="1">
            <a:off x="2551906" y="3466306"/>
            <a:ext cx="51054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295400" y="609600"/>
            <a:ext cx="1600200" cy="457200"/>
          </a:xfrm>
          <a:prstGeom prst="roundRect">
            <a:avLst/>
          </a:prstGeom>
          <a:solidFill>
            <a:schemeClr val="bg2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Theory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0" y="609600"/>
            <a:ext cx="1600200" cy="457200"/>
          </a:xfrm>
          <a:prstGeom prst="roundRect">
            <a:avLst/>
          </a:prstGeom>
          <a:solidFill>
            <a:schemeClr val="bg2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Practice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18288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ym typeface="Wingdings" pitchFamily="2" charset="2"/>
              </a:rPr>
              <a:t></a:t>
            </a:r>
            <a:endParaRPr lang="en-US" sz="5400" dirty="0"/>
          </a:p>
        </p:txBody>
      </p:sp>
      <p:sp useBgFill="1">
        <p:nvSpPr>
          <p:cNvPr id="12" name="Oval 11"/>
          <p:cNvSpPr/>
          <p:nvPr/>
        </p:nvSpPr>
        <p:spPr>
          <a:xfrm rot="20611564">
            <a:off x="3311181" y="1830957"/>
            <a:ext cx="1698351" cy="48973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</a:rPr>
              <a:t>√</a:t>
            </a:r>
            <a:r>
              <a:rPr lang="en-US" sz="2400" dirty="0" err="1" smtClean="0">
                <a:solidFill>
                  <a:schemeClr val="tx1"/>
                </a:solidFill>
              </a:rPr>
              <a:t>lg</a:t>
            </a:r>
            <a:r>
              <a:rPr lang="en-US" sz="2400" baseline="-25000" dirty="0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</a:rPr>
              <a:t>u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sp useBgFill="1">
        <p:nvSpPr>
          <p:cNvPr id="14" name="Oval 13"/>
          <p:cNvSpPr/>
          <p:nvPr/>
        </p:nvSpPr>
        <p:spPr>
          <a:xfrm rot="20611564">
            <a:off x="2770292" y="2977174"/>
            <a:ext cx="2262638" cy="51860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n∙2</a:t>
            </a:r>
            <a:r>
              <a:rPr lang="en-US" sz="2800" baseline="30000" dirty="0" smtClean="0">
                <a:solidFill>
                  <a:schemeClr val="tx1"/>
                </a:solidFill>
              </a:rPr>
              <a:t>O</a:t>
            </a:r>
            <a:r>
              <a:rPr lang="en-US" sz="2800" baseline="30000" dirty="0" smtClean="0">
                <a:solidFill>
                  <a:schemeClr val="tx1"/>
                </a:solidFill>
              </a:rPr>
              <a:t>(</a:t>
            </a:r>
            <a:r>
              <a:rPr lang="en-US" sz="2800" b="1" baseline="30000" dirty="0" smtClean="0">
                <a:solidFill>
                  <a:schemeClr val="tx1"/>
                </a:solidFill>
              </a:rPr>
              <a:t>√</a:t>
            </a:r>
            <a:r>
              <a:rPr lang="en-US" sz="2800" baseline="30000" dirty="0" err="1" smtClean="0">
                <a:solidFill>
                  <a:schemeClr val="tx1"/>
                </a:solidFill>
              </a:rPr>
              <a:t>lglg</a:t>
            </a:r>
            <a:r>
              <a:rPr lang="en-US" sz="2800" baseline="30000" dirty="0" smtClean="0">
                <a:solidFill>
                  <a:schemeClr val="tx1"/>
                </a:solidFill>
              </a:rPr>
              <a:t> n)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2" grpId="0" animBg="1"/>
      <p:bldP spid="12" grpId="1" animBg="1"/>
      <p:bldP spid="14" grpId="0" animBg="1"/>
      <p:bldP spid="1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radley Hand ITC" pitchFamily="66" charset="0"/>
              </a:rPr>
              <a:t>Other Directions…</a:t>
            </a:r>
            <a:endParaRPr lang="en-US" sz="4800" b="1" dirty="0">
              <a:latin typeface="Bradley Hand ITC" pitchFamily="66" charset="0"/>
            </a:endParaRPr>
          </a:p>
        </p:txBody>
      </p:sp>
      <p:sp useBgFill="1">
        <p:nvSpPr>
          <p:cNvPr id="4" name="Rounded Rectangle 3"/>
          <p:cNvSpPr/>
          <p:nvPr/>
        </p:nvSpPr>
        <p:spPr>
          <a:xfrm>
            <a:off x="304800" y="1752600"/>
            <a:ext cx="4495800" cy="838200"/>
          </a:xfrm>
          <a:prstGeom prst="round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Streaming algorithms: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[</a:t>
            </a:r>
            <a:r>
              <a:rPr lang="en-US" sz="2400" dirty="0" err="1" smtClean="0">
                <a:solidFill>
                  <a:schemeClr val="tx1"/>
                </a:solidFill>
              </a:rPr>
              <a:t>Chakrabarti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Jayram</a:t>
            </a:r>
            <a:r>
              <a:rPr lang="en-US" sz="2400" dirty="0" smtClean="0">
                <a:solidFill>
                  <a:schemeClr val="tx1"/>
                </a:solidFill>
              </a:rPr>
              <a:t>, P.  </a:t>
            </a:r>
            <a:r>
              <a:rPr lang="en-US" sz="2400" i="1" dirty="0" smtClean="0">
                <a:solidFill>
                  <a:schemeClr val="tx1"/>
                </a:solidFill>
              </a:rPr>
              <a:t>SODA’08</a:t>
            </a:r>
            <a:r>
              <a:rPr lang="en-US" sz="2400" dirty="0" smtClean="0">
                <a:solidFill>
                  <a:schemeClr val="tx1"/>
                </a:solidFill>
              </a:rPr>
              <a:t>]</a:t>
            </a:r>
          </a:p>
        </p:txBody>
      </p:sp>
      <p:sp useBgFill="1">
        <p:nvSpPr>
          <p:cNvPr id="7" name="Rounded Rectangle 6"/>
          <p:cNvSpPr/>
          <p:nvPr/>
        </p:nvSpPr>
        <p:spPr>
          <a:xfrm rot="245533">
            <a:off x="4876800" y="1688874"/>
            <a:ext cx="3962400" cy="1143000"/>
          </a:xfrm>
          <a:prstGeom prst="round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High-dimensional geometry: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[</a:t>
            </a:r>
            <a:r>
              <a:rPr lang="en-US" sz="2400" dirty="0" err="1" smtClean="0">
                <a:solidFill>
                  <a:schemeClr val="tx1"/>
                </a:solidFill>
              </a:rPr>
              <a:t>Andoni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Indyk</a:t>
            </a:r>
            <a:r>
              <a:rPr lang="en-US" sz="2400" dirty="0" smtClean="0">
                <a:solidFill>
                  <a:schemeClr val="tx1"/>
                </a:solidFill>
              </a:rPr>
              <a:t>, P.  </a:t>
            </a:r>
            <a:r>
              <a:rPr lang="en-US" sz="2400" i="1" dirty="0" smtClean="0">
                <a:solidFill>
                  <a:schemeClr val="tx1"/>
                </a:solidFill>
              </a:rPr>
              <a:t>FOCS’06</a:t>
            </a:r>
            <a:r>
              <a:rPr lang="en-US" sz="2400" dirty="0" smtClean="0">
                <a:solidFill>
                  <a:schemeClr val="tx1"/>
                </a:solidFill>
              </a:rPr>
              <a:t>]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[</a:t>
            </a:r>
            <a:r>
              <a:rPr lang="en-US" sz="2400" dirty="0" err="1" smtClean="0">
                <a:solidFill>
                  <a:schemeClr val="tx1"/>
                </a:solidFill>
              </a:rPr>
              <a:t>Andoni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Croitoru</a:t>
            </a:r>
            <a:r>
              <a:rPr lang="en-US" sz="2400" dirty="0" smtClean="0">
                <a:solidFill>
                  <a:schemeClr val="tx1"/>
                </a:solidFill>
              </a:rPr>
              <a:t>, P.  </a:t>
            </a:r>
            <a:r>
              <a:rPr lang="en-US" sz="2400" i="1" dirty="0" smtClean="0">
                <a:solidFill>
                  <a:schemeClr val="tx1"/>
                </a:solidFill>
              </a:rPr>
              <a:t>2008</a:t>
            </a:r>
            <a:r>
              <a:rPr lang="en-US" sz="2400" dirty="0" smtClean="0">
                <a:solidFill>
                  <a:schemeClr val="tx1"/>
                </a:solidFill>
              </a:rPr>
              <a:t>]</a:t>
            </a:r>
          </a:p>
        </p:txBody>
      </p:sp>
      <p:sp useBgFill="1">
        <p:nvSpPr>
          <p:cNvPr id="8" name="Rounded Rectangle 7"/>
          <p:cNvSpPr/>
          <p:nvPr/>
        </p:nvSpPr>
        <p:spPr>
          <a:xfrm rot="466473">
            <a:off x="381000" y="2675631"/>
            <a:ext cx="5257800" cy="1143000"/>
          </a:xfrm>
          <a:prstGeom prst="round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Dynamic optimality: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[</a:t>
            </a:r>
            <a:r>
              <a:rPr lang="en-US" sz="2400" dirty="0" err="1" smtClean="0">
                <a:solidFill>
                  <a:schemeClr val="tx1"/>
                </a:solidFill>
              </a:rPr>
              <a:t>Demaine</a:t>
            </a:r>
            <a:r>
              <a:rPr lang="en-US" sz="2400" dirty="0" smtClean="0">
                <a:solidFill>
                  <a:schemeClr val="tx1"/>
                </a:solidFill>
              </a:rPr>
              <a:t>, Harmon, </a:t>
            </a:r>
            <a:r>
              <a:rPr lang="en-US" sz="2400" dirty="0" err="1" smtClean="0">
                <a:solidFill>
                  <a:schemeClr val="tx1"/>
                </a:solidFill>
              </a:rPr>
              <a:t>Iacono</a:t>
            </a:r>
            <a:r>
              <a:rPr lang="en-US" sz="2400" dirty="0" smtClean="0">
                <a:solidFill>
                  <a:schemeClr val="tx1"/>
                </a:solidFill>
              </a:rPr>
              <a:t>, P.  </a:t>
            </a:r>
            <a:r>
              <a:rPr lang="en-US" sz="2400" i="1" dirty="0" smtClean="0">
                <a:solidFill>
                  <a:schemeClr val="tx1"/>
                </a:solidFill>
              </a:rPr>
              <a:t>FOCS’04</a:t>
            </a:r>
            <a:r>
              <a:rPr lang="en-US" sz="2400" dirty="0" smtClean="0">
                <a:solidFill>
                  <a:schemeClr val="tx1"/>
                </a:solidFill>
              </a:rPr>
              <a:t>]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		+ manuscript  </a:t>
            </a:r>
            <a:r>
              <a:rPr lang="en-US" sz="2400" i="1" dirty="0" smtClean="0">
                <a:solidFill>
                  <a:schemeClr val="tx1"/>
                </a:solidFill>
              </a:rPr>
              <a:t>2008</a:t>
            </a:r>
          </a:p>
        </p:txBody>
      </p:sp>
      <p:sp useBgFill="1">
        <p:nvSpPr>
          <p:cNvPr id="10" name="Rounded Rectangle 9"/>
          <p:cNvSpPr/>
          <p:nvPr/>
        </p:nvSpPr>
        <p:spPr>
          <a:xfrm rot="1090484">
            <a:off x="262592" y="4361479"/>
            <a:ext cx="5257800" cy="1600200"/>
          </a:xfrm>
          <a:prstGeom prst="round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Hashing: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[Mortensen, </a:t>
            </a:r>
            <a:r>
              <a:rPr lang="en-US" sz="2400" dirty="0" err="1" smtClean="0">
                <a:solidFill>
                  <a:schemeClr val="tx1"/>
                </a:solidFill>
              </a:rPr>
              <a:t>Pagh</a:t>
            </a:r>
            <a:r>
              <a:rPr lang="en-US" sz="2400" dirty="0" smtClean="0">
                <a:solidFill>
                  <a:schemeClr val="tx1"/>
                </a:solidFill>
              </a:rPr>
              <a:t>, P.  </a:t>
            </a:r>
            <a:r>
              <a:rPr lang="en-US" sz="2400" i="1" dirty="0" smtClean="0">
                <a:solidFill>
                  <a:schemeClr val="tx1"/>
                </a:solidFill>
              </a:rPr>
              <a:t>STOC’05</a:t>
            </a:r>
            <a:r>
              <a:rPr lang="en-US" sz="2400" dirty="0" smtClean="0">
                <a:solidFill>
                  <a:schemeClr val="tx1"/>
                </a:solidFill>
              </a:rPr>
              <a:t>]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[</a:t>
            </a:r>
            <a:r>
              <a:rPr lang="en-US" sz="2400" dirty="0" err="1" smtClean="0">
                <a:solidFill>
                  <a:schemeClr val="tx1"/>
                </a:solidFill>
              </a:rPr>
              <a:t>Baran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Demaine</a:t>
            </a:r>
            <a:r>
              <a:rPr lang="en-US" sz="2400" dirty="0" smtClean="0">
                <a:solidFill>
                  <a:schemeClr val="tx1"/>
                </a:solidFill>
              </a:rPr>
              <a:t>, P.  </a:t>
            </a:r>
            <a:r>
              <a:rPr lang="en-US" sz="2400" i="1" dirty="0" smtClean="0">
                <a:solidFill>
                  <a:schemeClr val="tx1"/>
                </a:solidFill>
              </a:rPr>
              <a:t>WADS’05</a:t>
            </a:r>
            <a:r>
              <a:rPr lang="en-US" sz="2400" dirty="0" smtClean="0">
                <a:solidFill>
                  <a:schemeClr val="tx1"/>
                </a:solidFill>
              </a:rPr>
              <a:t>]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[</a:t>
            </a:r>
            <a:r>
              <a:rPr lang="en-US" sz="2400" dirty="0" err="1" smtClean="0">
                <a:solidFill>
                  <a:schemeClr val="tx1"/>
                </a:solidFill>
              </a:rPr>
              <a:t>Demaine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M.a.d.H</a:t>
            </a:r>
            <a:r>
              <a:rPr lang="en-US" sz="2400" dirty="0" smtClean="0">
                <a:solidFill>
                  <a:schemeClr val="tx1"/>
                </a:solidFill>
              </a:rPr>
              <a:t>., </a:t>
            </a:r>
            <a:r>
              <a:rPr lang="en-US" sz="2400" dirty="0" err="1" smtClean="0">
                <a:solidFill>
                  <a:schemeClr val="tx1"/>
                </a:solidFill>
              </a:rPr>
              <a:t>Pagh</a:t>
            </a:r>
            <a:r>
              <a:rPr lang="en-US" sz="2400" dirty="0" smtClean="0">
                <a:solidFill>
                  <a:schemeClr val="tx1"/>
                </a:solidFill>
              </a:rPr>
              <a:t>, P.  </a:t>
            </a:r>
            <a:r>
              <a:rPr lang="en-US" sz="2400" i="1" dirty="0" smtClean="0">
                <a:solidFill>
                  <a:schemeClr val="tx1"/>
                </a:solidFill>
              </a:rPr>
              <a:t>LATIN’06]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 rot="20541102">
            <a:off x="4731806" y="4055848"/>
            <a:ext cx="3810000" cy="1143000"/>
          </a:xfrm>
          <a:prstGeom prst="round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Dynamic graph algorithms: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[P., </a:t>
            </a:r>
            <a:r>
              <a:rPr lang="en-US" sz="2400" dirty="0" err="1" smtClean="0">
                <a:solidFill>
                  <a:schemeClr val="tx1"/>
                </a:solidFill>
              </a:rPr>
              <a:t>Thorup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i="1" dirty="0" smtClean="0">
                <a:solidFill>
                  <a:schemeClr val="tx1"/>
                </a:solidFill>
              </a:rPr>
              <a:t>FOCS’07</a:t>
            </a:r>
            <a:r>
              <a:rPr lang="en-US" sz="2400" dirty="0" smtClean="0">
                <a:solidFill>
                  <a:schemeClr val="tx1"/>
                </a:solidFill>
              </a:rPr>
              <a:t>]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[Chan, P., </a:t>
            </a:r>
            <a:r>
              <a:rPr lang="en-US" sz="2400" dirty="0" err="1" smtClean="0">
                <a:solidFill>
                  <a:schemeClr val="tx1"/>
                </a:solidFill>
              </a:rPr>
              <a:t>Roditty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i="1" dirty="0" smtClean="0">
                <a:solidFill>
                  <a:schemeClr val="tx1"/>
                </a:solidFill>
              </a:rPr>
              <a:t>2008</a:t>
            </a:r>
            <a:r>
              <a:rPr lang="en-US" sz="2400" dirty="0" smtClean="0">
                <a:solidFill>
                  <a:schemeClr val="tx1"/>
                </a:solidFill>
              </a:rPr>
              <a:t>]</a:t>
            </a:r>
          </a:p>
        </p:txBody>
      </p:sp>
      <p:sp useBgFill="1">
        <p:nvSpPr>
          <p:cNvPr id="11" name="Rounded Rectangle 10"/>
          <p:cNvSpPr/>
          <p:nvPr/>
        </p:nvSpPr>
        <p:spPr>
          <a:xfrm rot="20032759">
            <a:off x="1686875" y="3506120"/>
            <a:ext cx="4968403" cy="853986"/>
          </a:xfrm>
          <a:prstGeom prst="round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Distributed Source Coding: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[Adler, </a:t>
            </a:r>
            <a:r>
              <a:rPr lang="en-US" sz="2400" dirty="0" err="1" smtClean="0">
                <a:solidFill>
                  <a:schemeClr val="tx1"/>
                </a:solidFill>
              </a:rPr>
              <a:t>Demaine</a:t>
            </a:r>
            <a:r>
              <a:rPr lang="en-US" sz="2400" dirty="0" smtClean="0">
                <a:solidFill>
                  <a:schemeClr val="tx1"/>
                </a:solidFill>
              </a:rPr>
              <a:t>, Harvey, P.  </a:t>
            </a:r>
            <a:r>
              <a:rPr lang="en-US" sz="2400" i="1" dirty="0" smtClean="0">
                <a:solidFill>
                  <a:schemeClr val="tx1"/>
                </a:solidFill>
              </a:rPr>
              <a:t>SODA’06</a:t>
            </a:r>
            <a:r>
              <a:rPr lang="en-US" sz="2400" dirty="0" smtClean="0">
                <a:solidFill>
                  <a:schemeClr val="tx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The partial sums problem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954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Here’s a small problem: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endParaRPr lang="en-US" sz="1600" dirty="0" smtClean="0"/>
          </a:p>
          <a:p>
            <a:pPr marL="342900" lvl="0" indent="-342900">
              <a:spcBef>
                <a:spcPct val="20000"/>
              </a:spcBef>
            </a:pPr>
            <a:endParaRPr lang="en-US" sz="1600" dirty="0" smtClean="0"/>
          </a:p>
          <a:p>
            <a:pPr marL="342900" lvl="0" indent="-342900">
              <a:spcBef>
                <a:spcPct val="20000"/>
              </a:spcBef>
            </a:pPr>
            <a:endParaRPr lang="en-US" sz="1600" dirty="0" smtClean="0"/>
          </a:p>
          <a:p>
            <a:pPr marL="342900" lvl="0" indent="-342900">
              <a:spcBef>
                <a:spcPct val="20000"/>
              </a:spcBef>
            </a:pPr>
            <a:endParaRPr lang="en-US" sz="9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/>
              <a:t>Textbook solution: “augmented” binary search trees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/>
              <a:t>					running time: O(</a:t>
            </a:r>
            <a:r>
              <a:rPr lang="en-US" sz="2400" dirty="0" err="1" smtClean="0"/>
              <a:t>lg</a:t>
            </a:r>
            <a:r>
              <a:rPr lang="en-US" sz="2400" baseline="-25000" dirty="0" smtClean="0"/>
              <a:t> </a:t>
            </a:r>
            <a:r>
              <a:rPr lang="en-US" sz="2400" dirty="0" smtClean="0">
                <a:latin typeface="Arial Rounded MT Bold" pitchFamily="34" charset="0"/>
              </a:rPr>
              <a:t>n</a:t>
            </a:r>
            <a:r>
              <a:rPr lang="en-US" sz="2400" dirty="0" smtClean="0"/>
              <a:t>) / operation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90600" y="1828800"/>
            <a:ext cx="4953000" cy="12954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Maintain an array A[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] under: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update(</a:t>
            </a:r>
            <a:r>
              <a:rPr lang="en-US" sz="2400" dirty="0" err="1" smtClean="0">
                <a:solidFill>
                  <a:srgbClr val="FF0000"/>
                </a:solidFill>
                <a:latin typeface="Arial Rounded MT Bold" pitchFamily="34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l-GR" sz="2400" dirty="0" smtClean="0">
                <a:solidFill>
                  <a:srgbClr val="FF0000"/>
                </a:solidFill>
              </a:rPr>
              <a:t>Δ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:  	A[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] += </a:t>
            </a:r>
            <a:r>
              <a:rPr lang="el-GR" sz="2400" dirty="0" smtClean="0">
                <a:solidFill>
                  <a:schemeClr val="tx1"/>
                </a:solidFill>
              </a:rPr>
              <a:t>Δ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sum(</a:t>
            </a:r>
            <a:r>
              <a:rPr lang="en-US" sz="2400" dirty="0" err="1" smtClean="0">
                <a:solidFill>
                  <a:srgbClr val="FF0000"/>
                </a:solidFill>
                <a:latin typeface="Arial Rounded MT Bold" pitchFamily="34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:	</a:t>
            </a: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2400" dirty="0" smtClean="0">
                <a:solidFill>
                  <a:schemeClr val="tx1"/>
                </a:solidFill>
              </a:rPr>
              <a:t>return A[0] + … + A[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]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447675" y="3733800"/>
            <a:ext cx="4733925" cy="2558362"/>
            <a:chOff x="447675" y="3733800"/>
            <a:chExt cx="4733925" cy="2558362"/>
          </a:xfrm>
        </p:grpSpPr>
        <p:sp>
          <p:nvSpPr>
            <p:cNvPr id="71" name="Oval 70"/>
            <p:cNvSpPr/>
            <p:nvPr/>
          </p:nvSpPr>
          <p:spPr>
            <a:xfrm>
              <a:off x="847725" y="5332776"/>
              <a:ext cx="333375" cy="31979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+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447675" y="6036326"/>
              <a:ext cx="533400" cy="25583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A[0]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1047750" y="6036326"/>
              <a:ext cx="533400" cy="25583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A[1]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1647825" y="6036326"/>
              <a:ext cx="533400" cy="25583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A[2]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247900" y="6036326"/>
              <a:ext cx="533400" cy="25583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A[3]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847975" y="6036326"/>
              <a:ext cx="533400" cy="25583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A[4]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3448050" y="6036326"/>
              <a:ext cx="533400" cy="25583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A[5]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4048125" y="6036326"/>
              <a:ext cx="533400" cy="25583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A[6]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4648200" y="6036326"/>
              <a:ext cx="533400" cy="25583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A[7]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0" name="Straight Connector 79"/>
            <p:cNvCxnSpPr>
              <a:stCxn id="72" idx="0"/>
              <a:endCxn id="71" idx="3"/>
            </p:cNvCxnSpPr>
            <p:nvPr/>
          </p:nvCxnSpPr>
          <p:spPr>
            <a:xfrm rot="5400000" flipH="1" flipV="1">
              <a:off x="590167" y="5729947"/>
              <a:ext cx="430587" cy="182172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3" idx="0"/>
              <a:endCxn id="71" idx="5"/>
            </p:cNvCxnSpPr>
            <p:nvPr/>
          </p:nvCxnSpPr>
          <p:spPr>
            <a:xfrm rot="16200000" flipV="1">
              <a:off x="1008071" y="5729947"/>
              <a:ext cx="430587" cy="182172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2047875" y="5332776"/>
              <a:ext cx="333375" cy="31979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+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83" name="Straight Connector 82"/>
            <p:cNvCxnSpPr>
              <a:endCxn id="82" idx="3"/>
            </p:cNvCxnSpPr>
            <p:nvPr/>
          </p:nvCxnSpPr>
          <p:spPr>
            <a:xfrm rot="5400000" flipH="1" flipV="1">
              <a:off x="1790317" y="5729947"/>
              <a:ext cx="430587" cy="182172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endCxn id="82" idx="5"/>
            </p:cNvCxnSpPr>
            <p:nvPr/>
          </p:nvCxnSpPr>
          <p:spPr>
            <a:xfrm rot="16200000" flipV="1">
              <a:off x="2208221" y="5729947"/>
              <a:ext cx="430587" cy="182172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3248025" y="5332776"/>
              <a:ext cx="333375" cy="31979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+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86" name="Straight Connector 85"/>
            <p:cNvCxnSpPr>
              <a:endCxn id="85" idx="3"/>
            </p:cNvCxnSpPr>
            <p:nvPr/>
          </p:nvCxnSpPr>
          <p:spPr>
            <a:xfrm rot="5400000" flipH="1" flipV="1">
              <a:off x="2990467" y="5729947"/>
              <a:ext cx="430587" cy="182172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endCxn id="85" idx="5"/>
            </p:cNvCxnSpPr>
            <p:nvPr/>
          </p:nvCxnSpPr>
          <p:spPr>
            <a:xfrm rot="16200000" flipV="1">
              <a:off x="3408371" y="5729947"/>
              <a:ext cx="430587" cy="182172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4448175" y="5332776"/>
              <a:ext cx="333375" cy="31979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+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89" name="Straight Connector 88"/>
            <p:cNvCxnSpPr>
              <a:endCxn id="88" idx="3"/>
            </p:cNvCxnSpPr>
            <p:nvPr/>
          </p:nvCxnSpPr>
          <p:spPr>
            <a:xfrm rot="5400000" flipH="1" flipV="1">
              <a:off x="4190617" y="5729947"/>
              <a:ext cx="430587" cy="182172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88" idx="5"/>
            </p:cNvCxnSpPr>
            <p:nvPr/>
          </p:nvCxnSpPr>
          <p:spPr>
            <a:xfrm rot="16200000" flipV="1">
              <a:off x="4608521" y="5729947"/>
              <a:ext cx="430587" cy="182172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3848100" y="4565268"/>
              <a:ext cx="333375" cy="31979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+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92" name="Straight Connector 91"/>
            <p:cNvCxnSpPr>
              <a:stCxn id="85" idx="7"/>
              <a:endCxn id="91" idx="3"/>
            </p:cNvCxnSpPr>
            <p:nvPr/>
          </p:nvCxnSpPr>
          <p:spPr>
            <a:xfrm rot="5400000" flipH="1" flipV="1">
              <a:off x="3444061" y="4926748"/>
              <a:ext cx="541379" cy="364343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88" idx="1"/>
              <a:endCxn id="91" idx="5"/>
            </p:cNvCxnSpPr>
            <p:nvPr/>
          </p:nvCxnSpPr>
          <p:spPr>
            <a:xfrm rot="16200000" flipV="1">
              <a:off x="4044136" y="4926748"/>
              <a:ext cx="541379" cy="364343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1447800" y="4565268"/>
              <a:ext cx="333375" cy="31979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+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95" name="Straight Connector 94"/>
            <p:cNvCxnSpPr>
              <a:stCxn id="71" idx="7"/>
              <a:endCxn id="94" idx="3"/>
            </p:cNvCxnSpPr>
            <p:nvPr/>
          </p:nvCxnSpPr>
          <p:spPr>
            <a:xfrm rot="5400000" flipH="1" flipV="1">
              <a:off x="1043761" y="4926748"/>
              <a:ext cx="541379" cy="364343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82" idx="1"/>
              <a:endCxn id="94" idx="5"/>
            </p:cNvCxnSpPr>
            <p:nvPr/>
          </p:nvCxnSpPr>
          <p:spPr>
            <a:xfrm rot="16200000" flipV="1">
              <a:off x="1643836" y="4926748"/>
              <a:ext cx="541379" cy="364343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>
              <a:off x="2630097" y="3733800"/>
              <a:ext cx="333375" cy="31979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+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98" name="Straight Connector 97"/>
            <p:cNvCxnSpPr>
              <a:stCxn id="94" idx="7"/>
              <a:endCxn id="97" idx="3"/>
            </p:cNvCxnSpPr>
            <p:nvPr/>
          </p:nvCxnSpPr>
          <p:spPr>
            <a:xfrm rot="5400000" flipH="1" flipV="1">
              <a:off x="1902967" y="3836149"/>
              <a:ext cx="605338" cy="946565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91" idx="1"/>
              <a:endCxn id="97" idx="5"/>
            </p:cNvCxnSpPr>
            <p:nvPr/>
          </p:nvCxnSpPr>
          <p:spPr>
            <a:xfrm rot="16200000" flipV="1">
              <a:off x="3103117" y="3818296"/>
              <a:ext cx="605338" cy="982272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4343400" y="6324600"/>
            <a:ext cx="866775" cy="437920"/>
            <a:chOff x="4314825" y="6420080"/>
            <a:chExt cx="866775" cy="437920"/>
          </a:xfrm>
        </p:grpSpPr>
        <p:cxnSp>
          <p:nvCxnSpPr>
            <p:cNvPr id="100" name="Straight Arrow Connector 99"/>
            <p:cNvCxnSpPr/>
            <p:nvPr/>
          </p:nvCxnSpPr>
          <p:spPr>
            <a:xfrm rot="5400000" flipH="1" flipV="1">
              <a:off x="4521591" y="6515324"/>
              <a:ext cx="191877" cy="139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4314825" y="6547998"/>
              <a:ext cx="866775" cy="310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sum(6)</a:t>
              </a:r>
              <a:endParaRPr lang="en-US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447800" y="4565268"/>
            <a:ext cx="3133725" cy="1726894"/>
            <a:chOff x="1447800" y="4565268"/>
            <a:chExt cx="3133725" cy="1726894"/>
          </a:xfrm>
        </p:grpSpPr>
        <p:sp>
          <p:nvSpPr>
            <p:cNvPr id="102" name="Rounded Rectangle 101"/>
            <p:cNvSpPr/>
            <p:nvPr/>
          </p:nvSpPr>
          <p:spPr>
            <a:xfrm>
              <a:off x="4048125" y="6036326"/>
              <a:ext cx="533400" cy="255836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A[6]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3248025" y="5332776"/>
              <a:ext cx="333375" cy="31979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+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1447800" y="4565268"/>
              <a:ext cx="333375" cy="31979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+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81000" y="4437350"/>
            <a:ext cx="4219194" cy="1918772"/>
            <a:chOff x="381000" y="4437350"/>
            <a:chExt cx="4219194" cy="1918772"/>
          </a:xfrm>
        </p:grpSpPr>
        <p:sp>
          <p:nvSpPr>
            <p:cNvPr id="105" name="Rectangle 104"/>
            <p:cNvSpPr/>
            <p:nvPr/>
          </p:nvSpPr>
          <p:spPr>
            <a:xfrm>
              <a:off x="381000" y="4437350"/>
              <a:ext cx="2416302" cy="1918772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831973" y="5268817"/>
              <a:ext cx="1168146" cy="1087304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048125" y="5844449"/>
              <a:ext cx="552069" cy="511672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36110" t="16318" r="39995" b="49492"/>
          <a:stretch>
            <a:fillRect/>
          </a:stretch>
        </p:blipFill>
        <p:spPr bwMode="auto">
          <a:xfrm>
            <a:off x="4114800" y="1259840"/>
            <a:ext cx="4572000" cy="4470399"/>
          </a:xfrm>
          <a:prstGeom prst="roundRect">
            <a:avLst>
              <a:gd name="adj" fmla="val 21286"/>
            </a:avLst>
          </a:prstGeom>
          <a:ln>
            <a:noFill/>
          </a:ln>
          <a:effectLst>
            <a:outerShdw blurRad="152400" dir="6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092654" lon="1125553" rev="20854470"/>
            </a:camera>
            <a:lightRig rig="threePt" dir="t"/>
          </a:scene3d>
          <a:sp3d extrusionH="76200" contourW="6350" prstMaterial="matte">
            <a:bevelT w="101600" h="101600"/>
            <a:contourClr>
              <a:schemeClr val="tx1">
                <a:lumMod val="75000"/>
                <a:lumOff val="25000"/>
              </a:schemeClr>
            </a:contourClr>
          </a:sp3d>
        </p:spPr>
      </p:pic>
      <p:grpSp>
        <p:nvGrpSpPr>
          <p:cNvPr id="47" name="Group 46"/>
          <p:cNvGrpSpPr/>
          <p:nvPr/>
        </p:nvGrpSpPr>
        <p:grpSpPr>
          <a:xfrm>
            <a:off x="1571625" y="6324600"/>
            <a:ext cx="1400175" cy="497250"/>
            <a:chOff x="4314825" y="6420080"/>
            <a:chExt cx="1400175" cy="497250"/>
          </a:xfrm>
        </p:grpSpPr>
        <p:cxnSp>
          <p:nvCxnSpPr>
            <p:cNvPr id="48" name="Straight Arrow Connector 47"/>
            <p:cNvCxnSpPr/>
            <p:nvPr/>
          </p:nvCxnSpPr>
          <p:spPr>
            <a:xfrm rot="5400000" flipH="1" flipV="1">
              <a:off x="4521591" y="6515324"/>
              <a:ext cx="191877" cy="139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314825" y="6547998"/>
              <a:ext cx="1400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update(2,</a:t>
              </a:r>
              <a:r>
                <a:rPr lang="el-GR" dirty="0" smtClean="0">
                  <a:solidFill>
                    <a:srgbClr val="FF0000"/>
                  </a:solidFill>
                </a:rPr>
                <a:t> </a:t>
              </a:r>
              <a:r>
                <a:rPr lang="el-GR" dirty="0" smtClean="0"/>
                <a:t>Δ</a:t>
              </a:r>
              <a:r>
                <a:rPr lang="en-US" dirty="0" smtClean="0"/>
                <a:t> )</a:t>
              </a:r>
              <a:endParaRPr lang="en-US" dirty="0"/>
            </a:p>
          </p:txBody>
        </p:sp>
      </p:grpSp>
      <p:sp>
        <p:nvSpPr>
          <p:cNvPr id="50" name="Oval 49"/>
          <p:cNvSpPr/>
          <p:nvPr/>
        </p:nvSpPr>
        <p:spPr>
          <a:xfrm>
            <a:off x="2057400" y="5334000"/>
            <a:ext cx="333375" cy="3197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+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2638425" y="3733800"/>
            <a:ext cx="333375" cy="3197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+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447800" y="4557005"/>
            <a:ext cx="333375" cy="3197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+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6" grpId="0" animBg="1"/>
      <p:bldP spid="5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radley Hand ITC" pitchFamily="66" charset="0"/>
              </a:rPr>
              <a:t>Questions?</a:t>
            </a:r>
            <a:endParaRPr lang="en-US" sz="6000" b="1" dirty="0">
              <a:latin typeface="Bradley Hand ITC" pitchFamily="66" charset="0"/>
            </a:endParaRPr>
          </a:p>
        </p:txBody>
      </p:sp>
      <p:pic>
        <p:nvPicPr>
          <p:cNvPr id="8194" name="Picture 2" descr="C:\Documents and Settings\mip\Local Settings\Temporary Internet Files\Content.IE5\0XMFO9YF\MCj023793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5537" y="3810000"/>
            <a:ext cx="2516863" cy="2593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source coding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 Rounded MT Bold" pitchFamily="34" charset="0"/>
              </a:rPr>
              <a:t>						x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Arial Rounded MT Bold" pitchFamily="34" charset="0"/>
              </a:rPr>
              <a:t>y</a:t>
            </a:r>
            <a:r>
              <a:rPr lang="en-US" sz="2400" dirty="0" smtClean="0"/>
              <a:t> correlated</a:t>
            </a:r>
          </a:p>
          <a:p>
            <a:pPr>
              <a:buNone/>
            </a:pPr>
            <a:r>
              <a:rPr lang="en-US" sz="2400" dirty="0" smtClean="0"/>
              <a:t>						i.e. H(</a:t>
            </a:r>
            <a:r>
              <a:rPr lang="en-US" sz="2400" dirty="0" smtClean="0">
                <a:latin typeface="Arial Rounded MT Bold" pitchFamily="34" charset="0"/>
              </a:rPr>
              <a:t>x</a:t>
            </a:r>
            <a:r>
              <a:rPr lang="en-US" sz="2400" dirty="0" smtClean="0"/>
              <a:t>) + H(</a:t>
            </a:r>
            <a:r>
              <a:rPr lang="en-US" sz="2400" dirty="0" smtClean="0">
                <a:latin typeface="Arial Rounded MT Bold" pitchFamily="34" charset="0"/>
              </a:rPr>
              <a:t>y</a:t>
            </a:r>
            <a:r>
              <a:rPr lang="en-US" sz="2400" dirty="0" smtClean="0"/>
              <a:t>) &lt;&lt; H(</a:t>
            </a:r>
            <a:r>
              <a:rPr lang="en-US" sz="2400" dirty="0" smtClean="0">
                <a:latin typeface="Arial Rounded MT Bold" pitchFamily="34" charset="0"/>
              </a:rPr>
              <a:t>x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Arial Rounded MT Bold" pitchFamily="34" charset="0"/>
              </a:rPr>
              <a:t>y</a:t>
            </a:r>
            <a:r>
              <a:rPr lang="en-US" sz="2400" dirty="0" smtClean="0"/>
              <a:t>)</a:t>
            </a:r>
          </a:p>
          <a:p>
            <a:pPr>
              <a:buNone/>
            </a:pPr>
            <a:endParaRPr lang="en-US" sz="1600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sz="1600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sz="2400" b="1" dirty="0" smtClean="0"/>
              <a:t>Huffman coding: 	</a:t>
            </a:r>
            <a:r>
              <a:rPr lang="en-US" sz="2400" dirty="0" smtClean="0"/>
              <a:t>sensor 1 sends H(</a:t>
            </a:r>
            <a:r>
              <a:rPr lang="en-US" sz="2400" dirty="0" smtClean="0">
                <a:latin typeface="Arial Rounded MT Bold" pitchFamily="34" charset="0"/>
              </a:rPr>
              <a:t>x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>			sensor 2 sends H(</a:t>
            </a:r>
            <a:r>
              <a:rPr lang="en-US" sz="2400" dirty="0" smtClean="0">
                <a:latin typeface="Arial Rounded MT Bold" pitchFamily="34" charset="0"/>
              </a:rPr>
              <a:t>y</a:t>
            </a:r>
            <a:r>
              <a:rPr lang="en-US" sz="2400" dirty="0" smtClean="0"/>
              <a:t>)</a:t>
            </a:r>
            <a:endParaRPr lang="en-US" sz="2400" b="1" dirty="0" smtClean="0"/>
          </a:p>
          <a:p>
            <a:pPr>
              <a:buNone/>
            </a:pPr>
            <a:endParaRPr lang="en-US" sz="1400" b="1" dirty="0" smtClean="0"/>
          </a:p>
          <a:p>
            <a:pPr>
              <a:buNone/>
            </a:pPr>
            <a:r>
              <a:rPr lang="en-US" sz="2400" b="1" dirty="0" smtClean="0"/>
              <a:t>Goal:</a:t>
            </a:r>
            <a:r>
              <a:rPr lang="en-US" sz="2400" dirty="0" smtClean="0"/>
              <a:t>	sensor 1  </a:t>
            </a:r>
            <a:r>
              <a:rPr lang="en-US" sz="2400" dirty="0" smtClean="0">
                <a:latin typeface="Arial Rounded MT Bold" pitchFamily="34" charset="0"/>
              </a:rPr>
              <a:t>+</a:t>
            </a:r>
            <a:r>
              <a:rPr lang="en-US" sz="2400" dirty="0" smtClean="0"/>
              <a:t>  sensor 2 send H(</a:t>
            </a:r>
            <a:r>
              <a:rPr lang="en-US" sz="2400" dirty="0" smtClean="0">
                <a:latin typeface="Arial Rounded MT Bold" pitchFamily="34" charset="0"/>
              </a:rPr>
              <a:t>x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Arial Rounded MT Bold" pitchFamily="34" charset="0"/>
              </a:rPr>
              <a:t>y</a:t>
            </a:r>
            <a:r>
              <a:rPr lang="en-US" sz="2400" dirty="0" smtClean="0"/>
              <a:t>)</a:t>
            </a:r>
            <a:endParaRPr lang="en-US" sz="2400" b="1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46241"/>
            <a:ext cx="3280384" cy="259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2895600" y="3429000"/>
            <a:ext cx="232384" cy="266700"/>
          </a:xfrm>
          <a:prstGeom prst="roundRect">
            <a:avLst>
              <a:gd name="adj" fmla="val 41892"/>
            </a:avLst>
          </a:prstGeom>
          <a:solidFill>
            <a:schemeClr val="bg2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 Rounded MT Bold" pitchFamily="34" charset="0"/>
              </a:rPr>
              <a:t>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38400" y="2667000"/>
            <a:ext cx="228600" cy="228600"/>
          </a:xfrm>
          <a:prstGeom prst="roundRect">
            <a:avLst>
              <a:gd name="adj" fmla="val 41892"/>
            </a:avLst>
          </a:prstGeom>
          <a:solidFill>
            <a:schemeClr val="bg2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 Rounded MT Bold" pitchFamily="34" charset="0"/>
              </a:rPr>
              <a:t>x</a:t>
            </a:r>
          </a:p>
        </p:txBody>
      </p:sp>
      <p:cxnSp>
        <p:nvCxnSpPr>
          <p:cNvPr id="13" name="Straight Arrow Connector 12"/>
          <p:cNvCxnSpPr>
            <a:stCxn id="5" idx="3"/>
          </p:cNvCxnSpPr>
          <p:nvPr/>
        </p:nvCxnSpPr>
        <p:spPr>
          <a:xfrm flipV="1">
            <a:off x="2667000" y="2209800"/>
            <a:ext cx="2057400" cy="5715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3"/>
          </p:cNvCxnSpPr>
          <p:nvPr/>
        </p:nvCxnSpPr>
        <p:spPr>
          <a:xfrm flipV="1">
            <a:off x="3127984" y="2362200"/>
            <a:ext cx="1748816" cy="120015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Documents and Settings\mip\Local Settings\Temporary Internet Files\Content.IE5\K1YJS5AJ\MCj029014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6721" y="1143000"/>
            <a:ext cx="1563079" cy="1239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source coding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/>
              <a:t>Slepian</a:t>
            </a:r>
            <a:r>
              <a:rPr lang="en-US" sz="2800" dirty="0" smtClean="0"/>
              <a:t>-Wolf  1973:</a:t>
            </a:r>
            <a:br>
              <a:rPr lang="en-US" sz="2800" dirty="0" smtClean="0"/>
            </a:br>
            <a:r>
              <a:rPr lang="en-US" sz="2400" dirty="0" smtClean="0"/>
              <a:t>	</a:t>
            </a:r>
            <a:r>
              <a:rPr lang="en-US" sz="2400" dirty="0" smtClean="0">
                <a:sym typeface="Wingdings" pitchFamily="2" charset="2"/>
              </a:rPr>
              <a:t> </a:t>
            </a:r>
            <a:r>
              <a:rPr lang="en-US" sz="2400" dirty="0" smtClean="0"/>
              <a:t>achievable, with unidirectional communication</a:t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dirty="0" smtClean="0">
                <a:sym typeface="Wingdings" pitchFamily="2" charset="2"/>
              </a:rPr>
              <a:t> channel model (an infinite stream of </a:t>
            </a:r>
            <a:r>
              <a:rPr lang="en-US" sz="2400" dirty="0" err="1" smtClean="0">
                <a:sym typeface="Wingdings" pitchFamily="2" charset="2"/>
              </a:rPr>
              <a:t>i.i.d</a:t>
            </a:r>
            <a:r>
              <a:rPr lang="en-US" sz="2400" dirty="0" smtClean="0">
                <a:sym typeface="Wingdings" pitchFamily="2" charset="2"/>
              </a:rPr>
              <a:t>. 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x</a:t>
            </a:r>
            <a:r>
              <a:rPr lang="en-US" sz="2400" dirty="0" smtClean="0">
                <a:sym typeface="Wingdings" pitchFamily="2" charset="2"/>
              </a:rPr>
              <a:t>, </a:t>
            </a:r>
            <a:r>
              <a:rPr lang="en-US" sz="2400" dirty="0" smtClean="0">
                <a:latin typeface="Arial Rounded MT Bold" pitchFamily="34" charset="0"/>
                <a:sym typeface="Wingdings" pitchFamily="2" charset="2"/>
              </a:rPr>
              <a:t>y</a:t>
            </a:r>
            <a:r>
              <a:rPr lang="en-US" sz="2400" dirty="0" smtClean="0">
                <a:sym typeface="Wingdings" pitchFamily="2" charset="2"/>
              </a:rPr>
              <a:t>)</a:t>
            </a:r>
          </a:p>
          <a:p>
            <a:pPr>
              <a:buNone/>
            </a:pPr>
            <a:endParaRPr lang="en-US" sz="18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800" dirty="0" smtClean="0">
                <a:sym typeface="Wingdings" pitchFamily="2" charset="2"/>
              </a:rPr>
              <a:t>Adler-</a:t>
            </a:r>
            <a:r>
              <a:rPr lang="en-US" sz="2800" dirty="0" err="1" smtClean="0">
                <a:sym typeface="Wingdings" pitchFamily="2" charset="2"/>
              </a:rPr>
              <a:t>Mags</a:t>
            </a:r>
            <a:r>
              <a:rPr lang="en-US" sz="2800" dirty="0" smtClean="0">
                <a:sym typeface="Wingdings" pitchFamily="2" charset="2"/>
              </a:rPr>
              <a:t> FOCS’98:</a:t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	 achievable for just one sample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	 bidirectional communication; 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		needs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i</a:t>
            </a:r>
            <a:r>
              <a:rPr lang="en-US" sz="2400" dirty="0" smtClean="0">
                <a:sym typeface="Wingdings" pitchFamily="2" charset="2"/>
              </a:rPr>
              <a:t> rounds with probability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 Rounded MT Bold" pitchFamily="34" charset="0"/>
                <a:sym typeface="Wingdings" pitchFamily="2" charset="2"/>
              </a:rPr>
              <a:t>-</a:t>
            </a:r>
            <a:r>
              <a:rPr lang="en-US" sz="2400" baseline="30000" dirty="0" smtClean="0">
                <a:solidFill>
                  <a:srgbClr val="FF0000"/>
                </a:solidFill>
                <a:latin typeface="Arial Rounded MT Bold" pitchFamily="34" charset="0"/>
                <a:sym typeface="Wingdings" pitchFamily="2" charset="2"/>
              </a:rPr>
              <a:t>i</a:t>
            </a:r>
            <a:endParaRPr lang="en-US" sz="2800" baseline="30000" dirty="0" smtClean="0">
              <a:solidFill>
                <a:srgbClr val="FF0000"/>
              </a:solidFill>
              <a:sym typeface="Wingdings" pitchFamily="2" charset="2"/>
            </a:endParaRPr>
          </a:p>
          <a:p>
            <a:pPr>
              <a:buNone/>
            </a:pPr>
            <a:endParaRPr lang="en-US" sz="18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800" dirty="0" smtClean="0">
                <a:sym typeface="Wingdings" pitchFamily="2" charset="2"/>
              </a:rPr>
              <a:t>Adler-</a:t>
            </a:r>
            <a:r>
              <a:rPr lang="en-US" sz="2800" dirty="0" err="1" smtClean="0">
                <a:sym typeface="Wingdings" pitchFamily="2" charset="2"/>
              </a:rPr>
              <a:t>Demaine</a:t>
            </a:r>
            <a:r>
              <a:rPr lang="en-US" sz="2800" dirty="0" smtClean="0">
                <a:sym typeface="Wingdings" pitchFamily="2" charset="2"/>
              </a:rPr>
              <a:t>-Harvey-</a:t>
            </a:r>
            <a:r>
              <a:rPr lang="en-US" sz="2800" b="1" dirty="0" smtClean="0">
                <a:sym typeface="Wingdings" pitchFamily="2" charset="2"/>
              </a:rPr>
              <a:t>P.</a:t>
            </a:r>
            <a:r>
              <a:rPr lang="en-US" sz="2800" dirty="0" smtClean="0">
                <a:sym typeface="Wingdings" pitchFamily="2" charset="2"/>
              </a:rPr>
              <a:t>  SODA’06</a:t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any protocol will need </a:t>
            </a:r>
            <a:r>
              <a:rPr lang="en-US" sz="2400" dirty="0" err="1" smtClean="0">
                <a:latin typeface="Arial Rounded MT Bold" pitchFamily="34" charset="0"/>
                <a:sym typeface="Wingdings" pitchFamily="2" charset="2"/>
              </a:rPr>
              <a:t>i</a:t>
            </a:r>
            <a:r>
              <a:rPr lang="en-US" sz="2400" dirty="0" smtClean="0">
                <a:sym typeface="Wingdings" pitchFamily="2" charset="2"/>
              </a:rPr>
              <a:t> rounds with probability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 Rounded MT Bold" pitchFamily="34" charset="0"/>
                <a:sym typeface="Wingdings" pitchFamily="2" charset="2"/>
              </a:rPr>
              <a:t>-</a:t>
            </a:r>
            <a:r>
              <a:rPr lang="en-US" sz="2400" baseline="30000" dirty="0" smtClean="0">
                <a:solidFill>
                  <a:srgbClr val="FF0000"/>
                </a:solidFill>
                <a:sym typeface="Wingdings" pitchFamily="2" charset="2"/>
              </a:rPr>
              <a:t>O(</a:t>
            </a:r>
            <a:r>
              <a:rPr lang="en-US" sz="2400" baseline="30000" dirty="0" err="1" smtClean="0">
                <a:solidFill>
                  <a:srgbClr val="FF0000"/>
                </a:solidFill>
                <a:latin typeface="Arial Rounded MT Bold" pitchFamily="34" charset="0"/>
                <a:sym typeface="Wingdings" pitchFamily="2" charset="2"/>
              </a:rPr>
              <a:t>i∙</a:t>
            </a:r>
            <a:r>
              <a:rPr lang="en-US" sz="2400" baseline="30000" dirty="0" err="1" smtClean="0">
                <a:solidFill>
                  <a:srgbClr val="FF0000"/>
                </a:solidFill>
                <a:sym typeface="Wingdings" pitchFamily="2" charset="2"/>
              </a:rPr>
              <a:t>lg</a:t>
            </a:r>
            <a:r>
              <a:rPr lang="en-US" sz="2400" baseline="30000" dirty="0" smtClean="0">
                <a:solidFill>
                  <a:srgbClr val="FF0000"/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baseline="30000" dirty="0" err="1" smtClean="0">
                <a:solidFill>
                  <a:srgbClr val="FF0000"/>
                </a:solidFill>
                <a:latin typeface="Arial Rounded MT Bold" pitchFamily="34" charset="0"/>
                <a:sym typeface="Wingdings" pitchFamily="2" charset="2"/>
              </a:rPr>
              <a:t>i</a:t>
            </a:r>
            <a:r>
              <a:rPr lang="en-US" sz="2400" baseline="30000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endParaRPr lang="en-US" sz="2800" baseline="30000" dirty="0" smtClean="0">
              <a:solidFill>
                <a:srgbClr val="FF0000"/>
              </a:solidFill>
              <a:sym typeface="Wingdings" pitchFamily="2" charset="2"/>
            </a:endParaRPr>
          </a:p>
          <a:p>
            <a:pPr>
              <a:buNone/>
            </a:pPr>
            <a:endParaRPr lang="en-US" sz="2400" b="1" dirty="0" smtClean="0">
              <a:sym typeface="Wingdings" pitchFamily="2" charset="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14800" y="1371600"/>
            <a:ext cx="4343400" cy="3810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Goal: </a:t>
            </a:r>
            <a:r>
              <a:rPr lang="en-US" sz="2000" dirty="0" smtClean="0">
                <a:solidFill>
                  <a:schemeClr val="tx1"/>
                </a:solidFill>
              </a:rPr>
              <a:t>sensor 1  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+</a:t>
            </a:r>
            <a:r>
              <a:rPr lang="en-US" sz="2000" dirty="0" smtClean="0">
                <a:solidFill>
                  <a:schemeClr val="tx1"/>
                </a:solidFill>
              </a:rPr>
              <a:t>  sensor 2 send H(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x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y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5105400"/>
            <a:ext cx="7620000" cy="990600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/>
          <p:cNvCxnSpPr/>
          <p:nvPr/>
        </p:nvCxnSpPr>
        <p:spPr>
          <a:xfrm rot="10800000">
            <a:off x="2514601" y="5334000"/>
            <a:ext cx="1219200" cy="158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source coding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 Rounded MT Bold" pitchFamily="34" charset="0"/>
              </a:rPr>
              <a:t>						x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Arial Rounded MT Bold" pitchFamily="34" charset="0"/>
              </a:rPr>
              <a:t>y</a:t>
            </a:r>
            <a:r>
              <a:rPr lang="en-US" sz="2400" dirty="0" smtClean="0"/>
              <a:t> correlated</a:t>
            </a:r>
          </a:p>
          <a:p>
            <a:pPr>
              <a:buNone/>
            </a:pPr>
            <a:r>
              <a:rPr lang="en-US" sz="2400" dirty="0" smtClean="0"/>
              <a:t>						i.e. H(</a:t>
            </a:r>
            <a:r>
              <a:rPr lang="en-US" sz="2400" dirty="0" smtClean="0">
                <a:latin typeface="Arial Rounded MT Bold" pitchFamily="34" charset="0"/>
              </a:rPr>
              <a:t>x</a:t>
            </a:r>
            <a:r>
              <a:rPr lang="en-US" sz="2400" dirty="0" smtClean="0"/>
              <a:t>) + H(</a:t>
            </a:r>
            <a:r>
              <a:rPr lang="en-US" sz="2400" dirty="0" smtClean="0">
                <a:latin typeface="Arial Rounded MT Bold" pitchFamily="34" charset="0"/>
              </a:rPr>
              <a:t>y</a:t>
            </a:r>
            <a:r>
              <a:rPr lang="en-US" sz="2400" dirty="0" smtClean="0"/>
              <a:t>) &lt;&lt; H(</a:t>
            </a:r>
            <a:r>
              <a:rPr lang="en-US" sz="2400" dirty="0" smtClean="0">
                <a:latin typeface="Arial Rounded MT Bold" pitchFamily="34" charset="0"/>
              </a:rPr>
              <a:t>x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Arial Rounded MT Bold" pitchFamily="34" charset="0"/>
              </a:rPr>
              <a:t>y</a:t>
            </a:r>
            <a:r>
              <a:rPr lang="en-US" sz="2400" dirty="0" smtClean="0"/>
              <a:t>)</a:t>
            </a:r>
          </a:p>
          <a:p>
            <a:pPr>
              <a:buNone/>
            </a:pPr>
            <a:endParaRPr lang="en-US" sz="1600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sz="1600" dirty="0" smtClean="0">
              <a:latin typeface="Arial Rounded MT Bold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46241"/>
            <a:ext cx="3280384" cy="259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2895600" y="3429000"/>
            <a:ext cx="232384" cy="266700"/>
          </a:xfrm>
          <a:prstGeom prst="roundRect">
            <a:avLst>
              <a:gd name="adj" fmla="val 41892"/>
            </a:avLst>
          </a:prstGeom>
          <a:solidFill>
            <a:schemeClr val="bg2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 Rounded MT Bold" pitchFamily="34" charset="0"/>
              </a:rPr>
              <a:t>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38400" y="2667000"/>
            <a:ext cx="228600" cy="228600"/>
          </a:xfrm>
          <a:prstGeom prst="roundRect">
            <a:avLst>
              <a:gd name="adj" fmla="val 41892"/>
            </a:avLst>
          </a:prstGeom>
          <a:solidFill>
            <a:schemeClr val="bg2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 Rounded MT Bold" pitchFamily="34" charset="0"/>
              </a:rPr>
              <a:t>x</a:t>
            </a:r>
          </a:p>
        </p:txBody>
      </p:sp>
      <p:cxnSp>
        <p:nvCxnSpPr>
          <p:cNvPr id="13" name="Straight Arrow Connector 12"/>
          <p:cNvCxnSpPr>
            <a:stCxn id="5" idx="3"/>
          </p:cNvCxnSpPr>
          <p:nvPr/>
        </p:nvCxnSpPr>
        <p:spPr>
          <a:xfrm flipV="1">
            <a:off x="2667000" y="2209800"/>
            <a:ext cx="2057400" cy="5715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3"/>
          </p:cNvCxnSpPr>
          <p:nvPr/>
        </p:nvCxnSpPr>
        <p:spPr>
          <a:xfrm flipV="1">
            <a:off x="3127984" y="2362200"/>
            <a:ext cx="1748816" cy="120015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Documents and Settings\mip\Local Settings\Temporary Internet Files\Content.IE5\K1YJS5AJ\MCj029014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6721" y="1143000"/>
            <a:ext cx="1563079" cy="1239571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5562600" y="2971800"/>
            <a:ext cx="15240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0" y="4362271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small Hamming distance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small edit distance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etc</a:t>
            </a:r>
            <a:endParaRPr lang="en-US" sz="2400" dirty="0"/>
          </a:p>
        </p:txBody>
      </p:sp>
      <p:cxnSp>
        <p:nvCxnSpPr>
          <p:cNvPr id="15" name="Straight Arrow Connector 14"/>
          <p:cNvCxnSpPr>
            <a:stCxn id="10" idx="4"/>
          </p:cNvCxnSpPr>
          <p:nvPr/>
        </p:nvCxnSpPr>
        <p:spPr>
          <a:xfrm rot="5400000">
            <a:off x="5715000" y="3733800"/>
            <a:ext cx="99060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204991">
            <a:off x="3280448" y="5168871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radley Hand ITC" pitchFamily="66" charset="0"/>
              </a:rPr>
              <a:t>Network coding</a:t>
            </a:r>
            <a:endParaRPr lang="en-US" sz="3200" b="1" dirty="0">
              <a:latin typeface="Bradley Hand ITC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204991">
            <a:off x="353323" y="5245375"/>
            <a:ext cx="3532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radley Hand ITC" pitchFamily="66" charset="0"/>
              </a:rPr>
              <a:t>High-dimensional</a:t>
            </a:r>
            <a:br>
              <a:rPr lang="en-US" sz="2800" b="1" dirty="0" smtClean="0">
                <a:latin typeface="Bradley Hand ITC" pitchFamily="66" charset="0"/>
              </a:rPr>
            </a:br>
            <a:r>
              <a:rPr lang="en-US" sz="2800" b="1" dirty="0" smtClean="0">
                <a:latin typeface="Bradley Hand ITC" pitchFamily="66" charset="0"/>
              </a:rPr>
              <a:t>geometry</a:t>
            </a:r>
            <a:endParaRPr lang="en-US" sz="2800" b="1" dirty="0">
              <a:latin typeface="Bradley Hand ITC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95600" y="49530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Rounded MT Bold" pitchFamily="34" charset="0"/>
              </a:rPr>
              <a:t>?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9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90600" y="1828800"/>
            <a:ext cx="4953000" cy="12954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Maintain an array A[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] under: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update(</a:t>
            </a:r>
            <a:r>
              <a:rPr lang="en-US" sz="2400" dirty="0" err="1" smtClean="0">
                <a:solidFill>
                  <a:srgbClr val="FF0000"/>
                </a:solidFill>
                <a:latin typeface="Arial Rounded MT Bold" pitchFamily="34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l-GR" sz="2400" dirty="0" smtClean="0">
                <a:solidFill>
                  <a:srgbClr val="FF0000"/>
                </a:solidFill>
              </a:rPr>
              <a:t>Δ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:  	A[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] += </a:t>
            </a:r>
            <a:r>
              <a:rPr lang="el-GR" sz="2400" dirty="0" smtClean="0">
                <a:solidFill>
                  <a:schemeClr val="tx1"/>
                </a:solidFill>
              </a:rPr>
              <a:t>Δ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sum(</a:t>
            </a:r>
            <a:r>
              <a:rPr lang="en-US" sz="2400" dirty="0" err="1" smtClean="0">
                <a:solidFill>
                  <a:srgbClr val="FF0000"/>
                </a:solidFill>
                <a:latin typeface="Arial Rounded MT Bold" pitchFamily="34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:	</a:t>
            </a: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2400" dirty="0" smtClean="0">
                <a:solidFill>
                  <a:schemeClr val="tx1"/>
                </a:solidFill>
              </a:rPr>
              <a:t>return A[0] + … + A[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Now show </a:t>
            </a:r>
            <a:r>
              <a:rPr lang="el-GR" dirty="0" smtClean="0">
                <a:solidFill>
                  <a:srgbClr val="FF0000"/>
                </a:solidFill>
              </a:rPr>
              <a:t>Ω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lg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needed…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954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Here’s a small problem: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endParaRPr lang="en-US" sz="1600" dirty="0" smtClean="0"/>
          </a:p>
          <a:p>
            <a:pPr marL="342900" lvl="0" indent="-342900">
              <a:spcBef>
                <a:spcPct val="20000"/>
              </a:spcBef>
            </a:pPr>
            <a:endParaRPr lang="en-US" sz="1600" dirty="0" smtClean="0"/>
          </a:p>
          <a:p>
            <a:pPr marL="342900" lvl="0" indent="-342900">
              <a:spcBef>
                <a:spcPct val="20000"/>
              </a:spcBef>
            </a:pPr>
            <a:endParaRPr lang="en-US" sz="1600" dirty="0" smtClean="0"/>
          </a:p>
          <a:p>
            <a:pPr marL="342900" lvl="0" indent="-342900">
              <a:spcBef>
                <a:spcPct val="20000"/>
              </a:spcBef>
            </a:pPr>
            <a:endParaRPr lang="en-US" sz="16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  <a:p>
            <a:pPr marL="342900" lvl="0" indent="-342900">
              <a:spcBef>
                <a:spcPct val="20000"/>
              </a:spcBef>
            </a:pPr>
            <a:endParaRPr lang="en-US" sz="1400" dirty="0" smtClean="0"/>
          </a:p>
          <a:p>
            <a:pPr marL="342900" lvl="0" indent="-342900">
              <a:spcBef>
                <a:spcPct val="20000"/>
              </a:spcBef>
            </a:pPr>
            <a:endParaRPr lang="en-US" sz="105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/>
              <a:t>		  </a:t>
            </a:r>
            <a:r>
              <a:rPr lang="en-US" sz="2900" dirty="0" smtClean="0"/>
              <a:t>Fact: </a:t>
            </a:r>
            <a:r>
              <a:rPr lang="el-GR" sz="2900" dirty="0" smtClean="0">
                <a:solidFill>
                  <a:srgbClr val="FF0000"/>
                </a:solidFill>
              </a:rPr>
              <a:t>Ω</a:t>
            </a:r>
            <a:r>
              <a:rPr lang="en-US" sz="2900" dirty="0" smtClean="0">
                <a:solidFill>
                  <a:srgbClr val="FF0000"/>
                </a:solidFill>
              </a:rPr>
              <a:t>(</a:t>
            </a:r>
            <a:r>
              <a:rPr lang="en-US" sz="2900" dirty="0" err="1" smtClean="0">
                <a:solidFill>
                  <a:srgbClr val="FF0000"/>
                </a:solidFill>
              </a:rPr>
              <a:t>lg</a:t>
            </a:r>
            <a:r>
              <a:rPr lang="en-US" sz="2900" baseline="-25000" dirty="0" smtClean="0">
                <a:solidFill>
                  <a:srgbClr val="FF0000"/>
                </a:solidFill>
              </a:rPr>
              <a:t> </a:t>
            </a:r>
            <a:r>
              <a:rPr lang="en-US" sz="2900" i="1" dirty="0" smtClean="0">
                <a:solidFill>
                  <a:srgbClr val="FF0000"/>
                </a:solidFill>
              </a:rPr>
              <a:t>n</a:t>
            </a:r>
            <a:r>
              <a:rPr lang="en-US" sz="2900" dirty="0" smtClean="0">
                <a:solidFill>
                  <a:srgbClr val="FF0000"/>
                </a:solidFill>
              </a:rPr>
              <a:t>)</a:t>
            </a:r>
            <a:r>
              <a:rPr lang="en-US" sz="2900" dirty="0" smtClean="0"/>
              <a:t> was not known for </a:t>
            </a:r>
            <a:r>
              <a:rPr lang="en-US" sz="2900" b="1" u="sng" dirty="0" smtClean="0"/>
              <a:t>any</a:t>
            </a:r>
            <a:r>
              <a:rPr lang="en-US" sz="2900" dirty="0" smtClean="0"/>
              <a:t> problem</a:t>
            </a:r>
            <a:endParaRPr kumimoji="0" lang="en-US" sz="29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752600" y="1447800"/>
            <a:ext cx="762000" cy="228600"/>
          </a:xfrm>
          <a:prstGeom prst="line">
            <a:avLst/>
          </a:prstGeom>
          <a:ln w="73025" cap="rnd">
            <a:solidFill>
              <a:srgbClr val="FF0000">
                <a:alpha val="71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0611527">
            <a:off x="1560438" y="906329"/>
            <a:ext cx="16265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Bradley Hand ITC" pitchFamily="66" charset="0"/>
              </a:rPr>
              <a:t>big open</a:t>
            </a:r>
            <a:endParaRPr lang="en-US" sz="2600" b="1" dirty="0">
              <a:latin typeface="Bradley Hand ITC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1143000"/>
            <a:ext cx="2787814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  <a:latin typeface="Bradley Hand ITC" pitchFamily="66" charset="0"/>
              </a:rPr>
              <a:t>See also:</a:t>
            </a:r>
          </a:p>
          <a:p>
            <a:pPr lvl="0"/>
            <a:r>
              <a:rPr lang="en-US" sz="1400" dirty="0" smtClean="0">
                <a:solidFill>
                  <a:prstClr val="black"/>
                </a:solidFill>
              </a:rPr>
              <a:t>[</a:t>
            </a:r>
            <a:r>
              <a:rPr lang="en-US" sz="1400" dirty="0" err="1" smtClean="0">
                <a:solidFill>
                  <a:prstClr val="black"/>
                </a:solidFill>
              </a:rPr>
              <a:t>Fredman</a:t>
            </a:r>
            <a:r>
              <a:rPr lang="en-US" sz="1400" dirty="0" smtClean="0">
                <a:solidFill>
                  <a:prstClr val="black"/>
                </a:solidFill>
              </a:rPr>
              <a:t>  </a:t>
            </a:r>
            <a:r>
              <a:rPr lang="en-US" sz="1400" i="1" dirty="0" smtClean="0">
                <a:solidFill>
                  <a:prstClr val="black"/>
                </a:solidFill>
              </a:rPr>
              <a:t>JACM ’81</a:t>
            </a:r>
            <a:r>
              <a:rPr lang="en-US" sz="1400" dirty="0" smtClean="0">
                <a:solidFill>
                  <a:prstClr val="black"/>
                </a:solidFill>
              </a:rPr>
              <a:t>]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[</a:t>
            </a:r>
            <a:r>
              <a:rPr lang="en-US" sz="1400" dirty="0" err="1" smtClean="0">
                <a:solidFill>
                  <a:prstClr val="black"/>
                </a:solidFill>
              </a:rPr>
              <a:t>Fredman</a:t>
            </a:r>
            <a:r>
              <a:rPr lang="en-US" sz="1400" dirty="0" smtClean="0">
                <a:solidFill>
                  <a:prstClr val="black"/>
                </a:solidFill>
              </a:rPr>
              <a:t>  </a:t>
            </a:r>
            <a:r>
              <a:rPr lang="en-US" sz="1400" i="1" dirty="0" smtClean="0">
                <a:solidFill>
                  <a:prstClr val="black"/>
                </a:solidFill>
              </a:rPr>
              <a:t>JACM ’82</a:t>
            </a:r>
            <a:r>
              <a:rPr lang="en-US" sz="1400" dirty="0" smtClean="0">
                <a:solidFill>
                  <a:prstClr val="black"/>
                </a:solidFill>
              </a:rPr>
              <a:t>]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dirty="0" smtClean="0"/>
              <a:t>[Yao  </a:t>
            </a:r>
            <a:r>
              <a:rPr lang="en-US" sz="1400" i="1" dirty="0" smtClean="0"/>
              <a:t>SICOMP ’85</a:t>
            </a:r>
            <a:r>
              <a:rPr lang="en-US" sz="1400" dirty="0" smtClean="0"/>
              <a:t>]</a:t>
            </a:r>
          </a:p>
          <a:p>
            <a:r>
              <a:rPr lang="en-US" sz="1400" dirty="0" smtClean="0"/>
              <a:t>[</a:t>
            </a:r>
            <a:r>
              <a:rPr lang="en-US" sz="1400" dirty="0" err="1" smtClean="0"/>
              <a:t>Fredman</a:t>
            </a:r>
            <a:r>
              <a:rPr lang="en-US" sz="1400" dirty="0" smtClean="0"/>
              <a:t>, Saks  </a:t>
            </a:r>
            <a:r>
              <a:rPr lang="en-US" sz="1400" i="1" dirty="0" smtClean="0"/>
              <a:t>STOC ’89</a:t>
            </a:r>
            <a:r>
              <a:rPr lang="en-US" sz="1400" dirty="0" smtClean="0"/>
              <a:t>]</a:t>
            </a:r>
          </a:p>
          <a:p>
            <a:r>
              <a:rPr lang="en-US" sz="1400" dirty="0" smtClean="0"/>
              <a:t>[Ben-</a:t>
            </a:r>
            <a:r>
              <a:rPr lang="en-US" sz="1400" dirty="0" err="1" smtClean="0"/>
              <a:t>Amram</a:t>
            </a:r>
            <a:r>
              <a:rPr lang="en-US" sz="1400" dirty="0" smtClean="0"/>
              <a:t>, </a:t>
            </a:r>
            <a:r>
              <a:rPr lang="en-US" sz="1400" dirty="0" err="1" smtClean="0"/>
              <a:t>Galil</a:t>
            </a:r>
            <a:r>
              <a:rPr lang="en-US" sz="1400" dirty="0" smtClean="0"/>
              <a:t>  </a:t>
            </a:r>
            <a:r>
              <a:rPr lang="en-US" sz="1400" i="1" dirty="0" smtClean="0"/>
              <a:t>FOCS ’91</a:t>
            </a:r>
            <a:r>
              <a:rPr lang="en-US" sz="1400" dirty="0" smtClean="0"/>
              <a:t>]</a:t>
            </a:r>
          </a:p>
          <a:p>
            <a:r>
              <a:rPr lang="en-US" sz="1400" dirty="0" smtClean="0"/>
              <a:t>[</a:t>
            </a:r>
            <a:r>
              <a:rPr lang="en-US" sz="1400" dirty="0" err="1" smtClean="0"/>
              <a:t>Hampapuram</a:t>
            </a:r>
            <a:r>
              <a:rPr lang="en-US" sz="1400" dirty="0" smtClean="0"/>
              <a:t>, </a:t>
            </a:r>
            <a:r>
              <a:rPr lang="en-US" sz="1400" dirty="0" err="1" smtClean="0"/>
              <a:t>Fredman</a:t>
            </a:r>
            <a:r>
              <a:rPr lang="en-US" sz="1400" dirty="0" smtClean="0"/>
              <a:t>  </a:t>
            </a:r>
            <a:r>
              <a:rPr lang="en-US" sz="1400" i="1" dirty="0" smtClean="0"/>
              <a:t>FOCS ’93</a:t>
            </a:r>
            <a:r>
              <a:rPr lang="en-US" sz="1400" dirty="0" smtClean="0"/>
              <a:t>]</a:t>
            </a:r>
          </a:p>
          <a:p>
            <a:r>
              <a:rPr lang="en-US" sz="1400" dirty="0" smtClean="0"/>
              <a:t>[</a:t>
            </a:r>
            <a:r>
              <a:rPr lang="en-US" sz="1400" dirty="0" err="1" smtClean="0"/>
              <a:t>Chazelle</a:t>
            </a:r>
            <a:r>
              <a:rPr lang="en-US" sz="1400" dirty="0" smtClean="0"/>
              <a:t>  </a:t>
            </a:r>
            <a:r>
              <a:rPr lang="en-US" sz="1400" i="1" dirty="0" smtClean="0"/>
              <a:t>STOC ’95</a:t>
            </a:r>
            <a:r>
              <a:rPr lang="en-US" sz="1400" dirty="0" smtClean="0"/>
              <a:t>]</a:t>
            </a:r>
          </a:p>
          <a:p>
            <a:r>
              <a:rPr lang="en-US" sz="1400" dirty="0" smtClean="0"/>
              <a:t>[</a:t>
            </a:r>
            <a:r>
              <a:rPr lang="en-US" sz="1400" dirty="0" err="1" smtClean="0"/>
              <a:t>Husfeldt</a:t>
            </a:r>
            <a:r>
              <a:rPr lang="en-US" sz="1400" dirty="0" smtClean="0"/>
              <a:t>, </a:t>
            </a:r>
            <a:r>
              <a:rPr lang="en-US" sz="1400" dirty="0" err="1" smtClean="0"/>
              <a:t>Rauhe</a:t>
            </a:r>
            <a:r>
              <a:rPr lang="en-US" sz="1400" dirty="0" smtClean="0"/>
              <a:t>, </a:t>
            </a:r>
            <a:r>
              <a:rPr lang="en-US" sz="1400" dirty="0" err="1" smtClean="0"/>
              <a:t>Skyum</a:t>
            </a:r>
            <a:r>
              <a:rPr lang="en-US" sz="1400" dirty="0" smtClean="0"/>
              <a:t>  </a:t>
            </a:r>
            <a:r>
              <a:rPr lang="en-US" sz="1400" i="1" dirty="0" smtClean="0"/>
              <a:t>SWAT ’96</a:t>
            </a:r>
            <a:r>
              <a:rPr lang="en-US" sz="1400" dirty="0" smtClean="0"/>
              <a:t>]</a:t>
            </a:r>
          </a:p>
          <a:p>
            <a:r>
              <a:rPr lang="en-US" sz="1400" dirty="0" smtClean="0"/>
              <a:t>[</a:t>
            </a:r>
            <a:r>
              <a:rPr lang="en-US" sz="1400" dirty="0" err="1" smtClean="0"/>
              <a:t>Husfeldt</a:t>
            </a:r>
            <a:r>
              <a:rPr lang="en-US" sz="1400" dirty="0" smtClean="0"/>
              <a:t>, </a:t>
            </a:r>
            <a:r>
              <a:rPr lang="en-US" sz="1400" dirty="0" err="1" smtClean="0"/>
              <a:t>Rauhe</a:t>
            </a:r>
            <a:r>
              <a:rPr lang="en-US" sz="1400" dirty="0" smtClean="0"/>
              <a:t>  </a:t>
            </a:r>
            <a:r>
              <a:rPr lang="en-US" sz="1400" i="1" dirty="0" smtClean="0"/>
              <a:t>ICALP ’98</a:t>
            </a:r>
            <a:r>
              <a:rPr lang="en-US" sz="1400" dirty="0" smtClean="0"/>
              <a:t>]</a:t>
            </a:r>
          </a:p>
          <a:p>
            <a:r>
              <a:rPr lang="en-US" sz="1400" dirty="0" smtClean="0"/>
              <a:t>[</a:t>
            </a:r>
            <a:r>
              <a:rPr lang="en-US" sz="1400" dirty="0" err="1" smtClean="0"/>
              <a:t>Alstrup</a:t>
            </a:r>
            <a:r>
              <a:rPr lang="en-US" sz="1400" dirty="0" smtClean="0"/>
              <a:t>, </a:t>
            </a:r>
            <a:r>
              <a:rPr lang="en-US" sz="1400" dirty="0" err="1" smtClean="0"/>
              <a:t>Husfeldt</a:t>
            </a:r>
            <a:r>
              <a:rPr lang="en-US" sz="1400" dirty="0" smtClean="0"/>
              <a:t>, </a:t>
            </a:r>
            <a:r>
              <a:rPr lang="en-US" sz="1400" dirty="0" err="1" smtClean="0"/>
              <a:t>Rauhe</a:t>
            </a:r>
            <a:r>
              <a:rPr lang="en-US" sz="1400" dirty="0" smtClean="0"/>
              <a:t>  </a:t>
            </a:r>
            <a:r>
              <a:rPr lang="en-US" sz="1400" i="1" dirty="0" smtClean="0"/>
              <a:t>FOCS ’98</a:t>
            </a:r>
            <a:r>
              <a:rPr lang="en-US" sz="1400" dirty="0" smtClean="0"/>
              <a:t>]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854" r="14634"/>
          <a:stretch>
            <a:fillRect/>
          </a:stretch>
        </p:blipFill>
        <p:spPr bwMode="auto">
          <a:xfrm>
            <a:off x="7010400" y="4838700"/>
            <a:ext cx="1447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ounded Rectangular Callout 17"/>
          <p:cNvSpPr/>
          <p:nvPr/>
        </p:nvSpPr>
        <p:spPr>
          <a:xfrm>
            <a:off x="4419600" y="5029200"/>
            <a:ext cx="2590800" cy="838200"/>
          </a:xfrm>
          <a:prstGeom prst="wedgeRoundRectCallout">
            <a:avLst>
              <a:gd name="adj1" fmla="val 53209"/>
              <a:gd name="adj2" fmla="val 66721"/>
              <a:gd name="adj3" fmla="val 16667"/>
            </a:avLst>
          </a:prstGeom>
          <a:solidFill>
            <a:schemeClr val="bg2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So, you want to show SAT takes </a:t>
            </a:r>
            <a:r>
              <a:rPr lang="en-US" sz="2400" dirty="0" smtClean="0">
                <a:solidFill>
                  <a:srgbClr val="FF0000"/>
                </a:solidFill>
              </a:rPr>
              <a:t>2</a:t>
            </a:r>
            <a:r>
              <a:rPr lang="el-GR" sz="2400" baseline="30000" dirty="0" smtClean="0">
                <a:solidFill>
                  <a:srgbClr val="FF0000"/>
                </a:solidFill>
              </a:rPr>
              <a:t>Ω</a:t>
            </a:r>
            <a:r>
              <a:rPr lang="en-US" sz="2400" baseline="30000" dirty="0" smtClean="0">
                <a:solidFill>
                  <a:srgbClr val="FF0000"/>
                </a:solidFill>
              </a:rPr>
              <a:t>(n)</a:t>
            </a:r>
            <a:r>
              <a:rPr lang="en-US" sz="2000" dirty="0" smtClean="0">
                <a:solidFill>
                  <a:schemeClr val="tx1"/>
                </a:solidFill>
              </a:rPr>
              <a:t> time??</a:t>
            </a:r>
          </a:p>
        </p:txBody>
      </p:sp>
      <p:pic>
        <p:nvPicPr>
          <p:cNvPr id="26" name="Picture 2" descr="C:\Documents and Settings\mip\Local Settings\Temporary Internet Files\Content.IE5\436FYDMP\MCj0434750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962400"/>
            <a:ext cx="990600" cy="9906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52400" y="990600"/>
            <a:ext cx="8839200" cy="29718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[</a:t>
            </a:r>
            <a:r>
              <a:rPr lang="en-US" sz="2400" b="1" dirty="0" smtClean="0"/>
              <a:t>P</a:t>
            </a:r>
            <a:r>
              <a:rPr lang="en-US" sz="2400" dirty="0" smtClean="0"/>
              <a:t>., </a:t>
            </a:r>
            <a:r>
              <a:rPr lang="en-US" sz="2400" dirty="0" err="1" smtClean="0"/>
              <a:t>Demaine</a:t>
            </a:r>
            <a:r>
              <a:rPr lang="en-US" sz="2400" dirty="0" smtClean="0"/>
              <a:t>  SODA’04]	first </a:t>
            </a:r>
            <a:r>
              <a:rPr lang="el-GR" sz="2400" dirty="0" smtClean="0"/>
              <a:t>Ω</a:t>
            </a:r>
            <a:r>
              <a:rPr lang="en-US" sz="2400" dirty="0" smtClean="0"/>
              <a:t>(</a:t>
            </a:r>
            <a:r>
              <a:rPr lang="en-US" sz="2400" dirty="0" err="1" smtClean="0"/>
              <a:t>lg</a:t>
            </a:r>
            <a:r>
              <a:rPr lang="en-US" sz="2400" baseline="-250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) lower bound (for p. sums)</a:t>
            </a:r>
          </a:p>
          <a:p>
            <a:pPr>
              <a:buNone/>
            </a:pPr>
            <a:r>
              <a:rPr lang="en-US" sz="2400" dirty="0" smtClean="0"/>
              <a:t>[</a:t>
            </a:r>
            <a:r>
              <a:rPr lang="en-US" sz="2400" b="1" dirty="0" smtClean="0"/>
              <a:t>P</a:t>
            </a:r>
            <a:r>
              <a:rPr lang="en-US" sz="2400" dirty="0" smtClean="0"/>
              <a:t>., </a:t>
            </a:r>
            <a:r>
              <a:rPr lang="en-US" sz="2400" dirty="0" err="1" smtClean="0"/>
              <a:t>Demaine</a:t>
            </a:r>
            <a:r>
              <a:rPr lang="en-US" sz="2400" dirty="0" smtClean="0"/>
              <a:t>  STOC’04]	</a:t>
            </a:r>
            <a:r>
              <a:rPr lang="el-GR" sz="2400" dirty="0" smtClean="0"/>
              <a:t>Ω</a:t>
            </a:r>
            <a:r>
              <a:rPr lang="en-US" sz="2400" dirty="0" smtClean="0"/>
              <a:t>(</a:t>
            </a:r>
            <a:r>
              <a:rPr lang="en-US" sz="2400" dirty="0" err="1" smtClean="0"/>
              <a:t>lg</a:t>
            </a:r>
            <a:r>
              <a:rPr lang="en-US" sz="2400" baseline="-250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) for many interesting problems</a:t>
            </a:r>
            <a:endParaRPr lang="en-US" sz="2800" dirty="0" smtClean="0"/>
          </a:p>
          <a:p>
            <a:pPr>
              <a:buNone/>
            </a:pPr>
            <a:r>
              <a:rPr lang="en-US" sz="2400" dirty="0" smtClean="0"/>
              <a:t>[</a:t>
            </a:r>
            <a:r>
              <a:rPr lang="en-US" sz="2400" b="1" dirty="0" smtClean="0"/>
              <a:t>P</a:t>
            </a:r>
            <a:r>
              <a:rPr lang="en-US" sz="2400" dirty="0" smtClean="0"/>
              <a:t>., Tarn</a:t>
            </a:r>
            <a:r>
              <a:rPr lang="ro-RO" sz="2400" dirty="0" smtClean="0"/>
              <a:t>iţă</a:t>
            </a:r>
            <a:r>
              <a:rPr lang="en-US" sz="2400" dirty="0" smtClean="0"/>
              <a:t>  ICALP’05]</a:t>
            </a:r>
            <a:r>
              <a:rPr lang="en-US" sz="2800" dirty="0" smtClean="0"/>
              <a:t> </a:t>
            </a:r>
            <a:r>
              <a:rPr lang="en-US" sz="2400" dirty="0" smtClean="0"/>
              <a:t>		</a:t>
            </a:r>
            <a:r>
              <a:rPr lang="el-GR" sz="2400" dirty="0" smtClean="0"/>
              <a:t>Ω</a:t>
            </a:r>
            <a:r>
              <a:rPr lang="en-US" sz="2400" dirty="0" smtClean="0"/>
              <a:t>(</a:t>
            </a:r>
            <a:r>
              <a:rPr lang="en-US" sz="2400" dirty="0" err="1" smtClean="0"/>
              <a:t>lg</a:t>
            </a:r>
            <a:r>
              <a:rPr lang="en-US" sz="2400" baseline="-250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) via epoch arguments</a:t>
            </a:r>
            <a:r>
              <a:rPr lang="en-US" sz="2000" baseline="30000" dirty="0" smtClean="0"/>
              <a:t/>
            </a:r>
            <a:br>
              <a:rPr lang="en-US" sz="2000" baseline="30000" dirty="0" smtClean="0"/>
            </a:br>
            <a:endParaRPr lang="en-US" sz="2800" baseline="30000" dirty="0"/>
          </a:p>
        </p:txBody>
      </p:sp>
      <p:sp useBgFill="1">
        <p:nvSpPr>
          <p:cNvPr id="5" name="Horizontal Scroll 4"/>
          <p:cNvSpPr/>
          <p:nvPr/>
        </p:nvSpPr>
        <p:spPr>
          <a:xfrm rot="20860888">
            <a:off x="1871784" y="2819400"/>
            <a:ext cx="2057400" cy="533400"/>
          </a:xfrm>
          <a:prstGeom prst="horizontalScroll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Best Student Paper</a:t>
            </a:r>
            <a:endParaRPr lang="en-US" dirty="0"/>
          </a:p>
        </p:txBody>
      </p:sp>
      <p:sp useBgFill="1">
        <p:nvSpPr>
          <p:cNvPr id="8" name="Line Callout 3 7"/>
          <p:cNvSpPr/>
          <p:nvPr/>
        </p:nvSpPr>
        <p:spPr>
          <a:xfrm>
            <a:off x="762000" y="3962400"/>
            <a:ext cx="7315200" cy="2286000"/>
          </a:xfrm>
          <a:prstGeom prst="borderCallout3">
            <a:avLst>
              <a:gd name="adj1" fmla="val -2511"/>
              <a:gd name="adj2" fmla="val 49888"/>
              <a:gd name="adj3" fmla="val -15484"/>
              <a:gd name="adj4" fmla="val 49887"/>
              <a:gd name="adj5" fmla="val -66847"/>
              <a:gd name="adj6" fmla="val 75338"/>
              <a:gd name="adj7" fmla="val -67218"/>
              <a:gd name="adj8" fmla="val 88401"/>
            </a:avLst>
          </a:prstGeom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E.g. support both	</a:t>
            </a:r>
            <a:r>
              <a:rPr lang="en-US" sz="2000" b="1" dirty="0" smtClean="0">
                <a:solidFill>
                  <a:schemeClr val="tx1"/>
                </a:solidFill>
              </a:rPr>
              <a:t>*</a:t>
            </a:r>
            <a:r>
              <a:rPr lang="en-US" sz="2000" dirty="0" smtClean="0">
                <a:solidFill>
                  <a:schemeClr val="tx1"/>
                </a:solidFill>
              </a:rPr>
              <a:t> list operations – concatenate, split, …</a:t>
            </a:r>
          </a:p>
          <a:p>
            <a:endParaRPr lang="en-US" sz="105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		</a:t>
            </a:r>
            <a:r>
              <a:rPr lang="en-US" sz="2000" b="1" dirty="0" smtClean="0">
                <a:solidFill>
                  <a:schemeClr val="tx1"/>
                </a:solidFill>
              </a:rPr>
              <a:t>*</a:t>
            </a:r>
            <a:r>
              <a:rPr lang="en-US" sz="2000" dirty="0" smtClean="0">
                <a:solidFill>
                  <a:schemeClr val="tx1"/>
                </a:solidFill>
              </a:rPr>
              <a:t> array operations – index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Think Python:</a:t>
            </a: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  <a:latin typeface="Letter Gothic" pitchFamily="49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Letter Gothic" pitchFamily="49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495800" y="4267200"/>
            <a:ext cx="1905000" cy="152400"/>
            <a:chOff x="4495800" y="4267200"/>
            <a:chExt cx="1905000" cy="152400"/>
          </a:xfrm>
        </p:grpSpPr>
        <p:sp useBgFill="1">
          <p:nvSpPr>
            <p:cNvPr id="9" name="Snip and Round Single Corner Rectangle 8"/>
            <p:cNvSpPr/>
            <p:nvPr/>
          </p:nvSpPr>
          <p:spPr>
            <a:xfrm>
              <a:off x="4495800" y="4267200"/>
              <a:ext cx="304800" cy="152400"/>
            </a:xfrm>
            <a:prstGeom prst="snipRound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0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9" idx="0"/>
            </p:cNvCxnSpPr>
            <p:nvPr/>
          </p:nvCxnSpPr>
          <p:spPr>
            <a:xfrm>
              <a:off x="4800600" y="4343400"/>
              <a:ext cx="228600" cy="1588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12" name="Snip and Round Single Corner Rectangle 11"/>
            <p:cNvSpPr/>
            <p:nvPr/>
          </p:nvSpPr>
          <p:spPr>
            <a:xfrm>
              <a:off x="5029200" y="4267200"/>
              <a:ext cx="304800" cy="152400"/>
            </a:xfrm>
            <a:prstGeom prst="snipRound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1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5334000" y="4343400"/>
              <a:ext cx="228600" cy="1588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15" name="Snip and Round Single Corner Rectangle 14"/>
            <p:cNvSpPr/>
            <p:nvPr/>
          </p:nvSpPr>
          <p:spPr>
            <a:xfrm>
              <a:off x="5562600" y="4267200"/>
              <a:ext cx="304800" cy="152400"/>
            </a:xfrm>
            <a:prstGeom prst="snipRound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2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5867400" y="4343400"/>
              <a:ext cx="228600" cy="1588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17" name="Snip and Round Single Corner Rectangle 16"/>
            <p:cNvSpPr/>
            <p:nvPr/>
          </p:nvSpPr>
          <p:spPr>
            <a:xfrm>
              <a:off x="6096000" y="4267200"/>
              <a:ext cx="304800" cy="152400"/>
            </a:xfrm>
            <a:prstGeom prst="snipRound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3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286000" y="4939605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a = [0, 1, 2, 3, 4]</a:t>
            </a:r>
          </a:p>
          <a:p>
            <a:pPr lvl="0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a[2:2] = [9, 9, 9]</a:t>
            </a:r>
          </a:p>
          <a:p>
            <a:pPr lvl="0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a</a:t>
            </a:r>
          </a:p>
          <a:p>
            <a:pPr lvl="0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[0, 1, 9, 9, 9, 2, 3, 4]</a:t>
            </a:r>
          </a:p>
          <a:p>
            <a:pPr lvl="0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a[5]</a:t>
            </a:r>
          </a:p>
          <a:p>
            <a:pPr lvl="0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495800" y="4724400"/>
            <a:ext cx="1143000" cy="152400"/>
            <a:chOff x="4495800" y="4724400"/>
            <a:chExt cx="1143000" cy="152400"/>
          </a:xfrm>
        </p:grpSpPr>
        <p:sp>
          <p:nvSpPr>
            <p:cNvPr id="19" name="Rectangle 18"/>
            <p:cNvSpPr/>
            <p:nvPr/>
          </p:nvSpPr>
          <p:spPr>
            <a:xfrm>
              <a:off x="4495800" y="4724400"/>
              <a:ext cx="228600" cy="152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0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24400" y="4724400"/>
              <a:ext cx="228600" cy="152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1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953000" y="4724400"/>
              <a:ext cx="228600" cy="152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2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181600" y="4724400"/>
              <a:ext cx="228600" cy="152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3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10200" y="4724400"/>
              <a:ext cx="228600" cy="152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4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36" name="Oval 35"/>
          <p:cNvSpPr/>
          <p:nvPr/>
        </p:nvSpPr>
        <p:spPr>
          <a:xfrm rot="19992827">
            <a:off x="5906642" y="4649820"/>
            <a:ext cx="1828800" cy="609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</a:rPr>
              <a:t>Ω</a:t>
            </a:r>
            <a:r>
              <a:rPr lang="en-US" sz="3200" dirty="0" smtClean="0">
                <a:solidFill>
                  <a:schemeClr val="tx1"/>
                </a:solidFill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</a:rPr>
              <a:t>lg</a:t>
            </a:r>
            <a:r>
              <a:rPr lang="en-US" sz="3200" baseline="-25000" dirty="0" smtClean="0">
                <a:solidFill>
                  <a:schemeClr val="tx1"/>
                </a:solidFill>
              </a:rPr>
              <a:t> </a:t>
            </a:r>
            <a:r>
              <a:rPr lang="en-US" sz="3200" i="1" dirty="0" smtClean="0">
                <a:solidFill>
                  <a:schemeClr val="tx1"/>
                </a:solidFill>
              </a:rPr>
              <a:t>n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  <p:bldP spid="29" grpId="0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“lower bound”?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Model of computation ≈  real computers:</a:t>
            </a:r>
          </a:p>
          <a:p>
            <a:r>
              <a:rPr lang="en-US" sz="2000" dirty="0" smtClean="0"/>
              <a:t>memory words of </a:t>
            </a:r>
            <a:r>
              <a:rPr lang="en-US" sz="2000" dirty="0" smtClean="0">
                <a:latin typeface="Arial Rounded MT Bold" pitchFamily="34" charset="0"/>
              </a:rPr>
              <a:t>w &gt; </a:t>
            </a:r>
            <a:r>
              <a:rPr lang="en-US" sz="2000" dirty="0" err="1" smtClean="0">
                <a:latin typeface="Arial Rounded MT Bold" pitchFamily="34" charset="0"/>
              </a:rPr>
              <a:t>lg</a:t>
            </a:r>
            <a:r>
              <a:rPr lang="en-US" sz="2000" baseline="-25000" dirty="0" smtClean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n</a:t>
            </a:r>
            <a:r>
              <a:rPr lang="en-US" sz="2000" dirty="0" smtClean="0"/>
              <a:t> bits	(pointers = words)</a:t>
            </a:r>
          </a:p>
          <a:p>
            <a:r>
              <a:rPr lang="en-US" sz="2000" dirty="0" smtClean="0"/>
              <a:t>random access to memory</a:t>
            </a:r>
          </a:p>
          <a:p>
            <a:r>
              <a:rPr lang="en-US" sz="2000" i="1" dirty="0" smtClean="0"/>
              <a:t>any</a:t>
            </a:r>
            <a:r>
              <a:rPr lang="en-US" sz="2000" dirty="0" smtClean="0"/>
              <a:t> operation on CPU registers 	(arithmetic, bitwise…)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Just prove lower bound on </a:t>
            </a:r>
            <a:r>
              <a:rPr lang="en-US" sz="2400" dirty="0" smtClean="0">
                <a:solidFill>
                  <a:srgbClr val="FF0000"/>
                </a:solidFill>
              </a:rPr>
              <a:t># memory accesses</a:t>
            </a:r>
          </a:p>
          <a:p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482118">
            <a:off x="6704995" y="2089986"/>
            <a:ext cx="1599896" cy="217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724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 t="14000" b="18000"/>
          <a:stretch>
            <a:fillRect/>
          </a:stretch>
        </p:blipFill>
        <p:spPr bwMode="auto">
          <a:xfrm rot="16426311">
            <a:off x="1157944" y="4683855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895600" y="480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bottleneck</a:t>
            </a:r>
            <a:endParaRPr lang="en-US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2185182"/>
            <a:ext cx="182880" cy="25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2819400" y="5486400"/>
            <a:ext cx="12954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9400" y="5410200"/>
            <a:ext cx="12954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19400" y="5334000"/>
            <a:ext cx="12954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19400" y="5257800"/>
            <a:ext cx="12954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352800" y="5105400"/>
            <a:ext cx="228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isometricOffAxis1Left"/>
            <a:lightRig rig="threePt" dir="t"/>
          </a:scene3d>
          <a:sp3d extrusionH="19050"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/>
          <p:cNvSpPr/>
          <p:nvPr/>
        </p:nvSpPr>
        <p:spPr>
          <a:xfrm rot="20853294">
            <a:off x="4876800" y="1067268"/>
            <a:ext cx="3581400" cy="457200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Lower bounds you can trust.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TM</a:t>
            </a:r>
            <a:endParaRPr lang="en-US" sz="2000" b="1" baseline="30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 animBg="1"/>
      <p:bldP spid="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 Proof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703"/>
          <a:stretch>
            <a:fillRect/>
          </a:stretch>
        </p:blipFill>
        <p:spPr bwMode="auto">
          <a:xfrm>
            <a:off x="3352800" y="1752600"/>
            <a:ext cx="2743200" cy="269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657600" y="4807803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A textbook algorithm deserves </a:t>
            </a:r>
            <a:br>
              <a:rPr lang="en-US" sz="2400" dirty="0" smtClean="0"/>
            </a:br>
            <a:r>
              <a:rPr lang="en-US" sz="2400" dirty="0" smtClean="0"/>
              <a:t>a textbook lower bound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837"/>
            <a:ext cx="8229600" cy="3306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The hard instance:</a:t>
            </a:r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r>
              <a:rPr lang="el-GR" sz="2800" b="1" dirty="0" smtClean="0"/>
              <a:t>π</a:t>
            </a:r>
            <a:r>
              <a:rPr lang="en-US" sz="2800" dirty="0" smtClean="0">
                <a:sym typeface="Wingdings" pitchFamily="2" charset="2"/>
              </a:rPr>
              <a:t> = </a:t>
            </a:r>
            <a:r>
              <a:rPr lang="en-US" sz="2800" dirty="0" smtClean="0"/>
              <a:t>random permutation</a:t>
            </a:r>
          </a:p>
          <a:p>
            <a:pPr>
              <a:buNone/>
            </a:pPr>
            <a:r>
              <a:rPr lang="en-US" sz="2800" dirty="0" smtClean="0"/>
              <a:t>for </a:t>
            </a:r>
            <a:r>
              <a:rPr lang="en-US" sz="2800" dirty="0" smtClean="0">
                <a:latin typeface="Arial Rounded MT Bold" pitchFamily="34" charset="0"/>
              </a:rPr>
              <a:t>t </a:t>
            </a:r>
            <a:r>
              <a:rPr lang="en-US" sz="2800" dirty="0" smtClean="0"/>
              <a:t>= </a:t>
            </a:r>
            <a:r>
              <a:rPr lang="en-US" sz="2800" dirty="0" smtClean="0">
                <a:latin typeface="Arial Rounded MT Bold" pitchFamily="34" charset="0"/>
              </a:rPr>
              <a:t>1</a:t>
            </a:r>
            <a:r>
              <a:rPr lang="en-US" sz="2800" dirty="0" smtClean="0"/>
              <a:t> to </a:t>
            </a:r>
            <a:r>
              <a:rPr lang="en-US" sz="2800" dirty="0" smtClean="0">
                <a:latin typeface="Arial Rounded MT Bold" pitchFamily="34" charset="0"/>
              </a:rPr>
              <a:t>n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smtClean="0"/>
              <a:t>query: sum(</a:t>
            </a:r>
            <a:r>
              <a:rPr lang="el-GR" sz="2800" b="1" dirty="0" smtClean="0">
                <a:latin typeface="+mj-lt"/>
              </a:rPr>
              <a:t>π</a:t>
            </a:r>
            <a:r>
              <a:rPr lang="en-US" sz="2800" dirty="0" smtClean="0">
                <a:latin typeface="+mj-lt"/>
              </a:rPr>
              <a:t>(</a:t>
            </a:r>
            <a:r>
              <a:rPr lang="en-US" sz="2800" dirty="0" smtClean="0">
                <a:latin typeface="Arial Rounded MT Bold" pitchFamily="34" charset="0"/>
              </a:rPr>
              <a:t>t</a:t>
            </a:r>
            <a:r>
              <a:rPr lang="en-US" sz="2800" dirty="0" smtClean="0">
                <a:latin typeface="+mj-lt"/>
              </a:rPr>
              <a:t>)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r>
              <a:rPr lang="el-GR" sz="2800" b="1" dirty="0" smtClean="0"/>
              <a:t>Δ</a:t>
            </a:r>
            <a:r>
              <a:rPr lang="en-US" sz="2800" baseline="-25000" dirty="0" smtClean="0">
                <a:latin typeface="Arial Rounded MT Bold" pitchFamily="34" charset="0"/>
              </a:rPr>
              <a:t>t</a:t>
            </a:r>
            <a:r>
              <a:rPr lang="en-US" sz="2800" dirty="0" smtClean="0"/>
              <a:t>= rand()</a:t>
            </a:r>
            <a:br>
              <a:rPr lang="en-US" sz="2800" dirty="0" smtClean="0"/>
            </a:br>
            <a:r>
              <a:rPr lang="en-US" sz="2800" dirty="0" smtClean="0"/>
              <a:t>update(</a:t>
            </a:r>
            <a:r>
              <a:rPr lang="el-GR" sz="2800" b="1" dirty="0" smtClean="0"/>
              <a:t>π</a:t>
            </a:r>
            <a:r>
              <a:rPr lang="en-US" sz="2800" dirty="0" smtClean="0"/>
              <a:t>(</a:t>
            </a:r>
            <a:r>
              <a:rPr lang="en-US" sz="2800" dirty="0" smtClean="0">
                <a:latin typeface="Arial Rounded MT Bold" pitchFamily="34" charset="0"/>
              </a:rPr>
              <a:t>t</a:t>
            </a:r>
            <a:r>
              <a:rPr lang="en-US" sz="2800" dirty="0" smtClean="0"/>
              <a:t>), </a:t>
            </a:r>
            <a:r>
              <a:rPr lang="el-GR" sz="2800" b="1" dirty="0" smtClean="0"/>
              <a:t>Δ</a:t>
            </a:r>
            <a:r>
              <a:rPr lang="en-US" sz="2800" baseline="-25000" dirty="0" smtClean="0">
                <a:latin typeface="Arial Rounded MT Bold" pitchFamily="34" charset="0"/>
              </a:rPr>
              <a:t>t</a:t>
            </a:r>
            <a:r>
              <a:rPr lang="en-US" sz="2800" dirty="0" smtClean="0"/>
              <a:t>)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206" name="Group 205"/>
          <p:cNvGrpSpPr/>
          <p:nvPr/>
        </p:nvGrpSpPr>
        <p:grpSpPr>
          <a:xfrm>
            <a:off x="4419600" y="772180"/>
            <a:ext cx="4648200" cy="4561820"/>
            <a:chOff x="4419600" y="772180"/>
            <a:chExt cx="4648200" cy="4561820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3048794" y="3124200"/>
              <a:ext cx="3809206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3276600" y="3124200"/>
              <a:ext cx="3810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>
              <a:off x="2782094" y="3162300"/>
              <a:ext cx="3885406" cy="79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724400" y="1219200"/>
              <a:ext cx="39624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4724400" y="1446212"/>
              <a:ext cx="3886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4724400" y="1674812"/>
              <a:ext cx="3886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4724400" y="1903412"/>
              <a:ext cx="3886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4724400" y="2132012"/>
              <a:ext cx="3886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4724400" y="2360612"/>
              <a:ext cx="3886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4724400" y="2590800"/>
              <a:ext cx="3886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4724400" y="2817812"/>
              <a:ext cx="3886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4724400" y="3046412"/>
              <a:ext cx="3886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4724400" y="3276600"/>
              <a:ext cx="3886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4724400" y="3503612"/>
              <a:ext cx="3886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4724400" y="3732212"/>
              <a:ext cx="3886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4724400" y="3960812"/>
              <a:ext cx="3886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4724400" y="4189412"/>
              <a:ext cx="3886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4724400" y="4418012"/>
              <a:ext cx="3886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724400" y="4646612"/>
              <a:ext cx="3886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4724400" y="4875212"/>
              <a:ext cx="3886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5400000">
              <a:off x="3504406" y="3123406"/>
              <a:ext cx="3810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>
              <a:off x="3733006" y="3123406"/>
              <a:ext cx="3810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3961606" y="3123406"/>
              <a:ext cx="3810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4190206" y="3123406"/>
              <a:ext cx="3810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>
              <a:off x="4418806" y="3123406"/>
              <a:ext cx="3810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>
              <a:off x="4647406" y="3123406"/>
              <a:ext cx="3810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>
              <a:off x="4876006" y="3123406"/>
              <a:ext cx="3810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>
              <a:off x="5104606" y="3123406"/>
              <a:ext cx="3810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333206" y="3123406"/>
              <a:ext cx="3810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561806" y="3123406"/>
              <a:ext cx="3810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791994" y="3123406"/>
              <a:ext cx="3810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5400000">
              <a:off x="6019006" y="3123406"/>
              <a:ext cx="3810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>
              <a:off x="6249194" y="3123406"/>
              <a:ext cx="3810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6476206" y="3123406"/>
              <a:ext cx="3810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8458200" y="77218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/>
                <a:t>π</a:t>
              </a:r>
              <a:endParaRPr lang="en-US" sz="16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419600" y="49646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4876800" y="1295400"/>
            <a:ext cx="533400" cy="445532"/>
            <a:chOff x="4876800" y="1295400"/>
            <a:chExt cx="533400" cy="445532"/>
          </a:xfrm>
        </p:grpSpPr>
        <p:sp>
          <p:nvSpPr>
            <p:cNvPr id="13" name="Multiply 12"/>
            <p:cNvSpPr/>
            <p:nvPr/>
          </p:nvSpPr>
          <p:spPr>
            <a:xfrm>
              <a:off x="4876800" y="12954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6705600" y="1371600"/>
            <a:ext cx="609600" cy="381000"/>
            <a:chOff x="6705600" y="1371600"/>
            <a:chExt cx="609600" cy="381000"/>
          </a:xfrm>
        </p:grpSpPr>
        <p:sp>
          <p:nvSpPr>
            <p:cNvPr id="94" name="Multiply 93"/>
            <p:cNvSpPr/>
            <p:nvPr/>
          </p:nvSpPr>
          <p:spPr>
            <a:xfrm>
              <a:off x="6705600" y="15240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6858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2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5791200" y="1752600"/>
            <a:ext cx="533400" cy="381000"/>
            <a:chOff x="5791200" y="1752600"/>
            <a:chExt cx="533400" cy="381000"/>
          </a:xfrm>
        </p:grpSpPr>
        <p:sp>
          <p:nvSpPr>
            <p:cNvPr id="14" name="Multiply 13"/>
            <p:cNvSpPr/>
            <p:nvPr/>
          </p:nvSpPr>
          <p:spPr>
            <a:xfrm>
              <a:off x="5791200" y="17526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5867400" y="17642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3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7620000" y="1981200"/>
            <a:ext cx="609600" cy="381000"/>
            <a:chOff x="7620000" y="1981200"/>
            <a:chExt cx="609600" cy="381000"/>
          </a:xfrm>
        </p:grpSpPr>
        <p:sp>
          <p:nvSpPr>
            <p:cNvPr id="95" name="Multiply 94"/>
            <p:cNvSpPr/>
            <p:nvPr/>
          </p:nvSpPr>
          <p:spPr>
            <a:xfrm>
              <a:off x="7620000" y="19812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772400" y="19928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4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5334000" y="2209800"/>
            <a:ext cx="533400" cy="381000"/>
            <a:chOff x="5334000" y="2209800"/>
            <a:chExt cx="533400" cy="381000"/>
          </a:xfrm>
        </p:grpSpPr>
        <p:sp>
          <p:nvSpPr>
            <p:cNvPr id="15" name="Multiply 14"/>
            <p:cNvSpPr/>
            <p:nvPr/>
          </p:nvSpPr>
          <p:spPr>
            <a:xfrm>
              <a:off x="5334000" y="22098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5410200" y="22214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5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7162800" y="2438400"/>
            <a:ext cx="533400" cy="381000"/>
            <a:chOff x="7162800" y="2438400"/>
            <a:chExt cx="533400" cy="381000"/>
          </a:xfrm>
        </p:grpSpPr>
        <p:sp>
          <p:nvSpPr>
            <p:cNvPr id="96" name="Multiply 95"/>
            <p:cNvSpPr/>
            <p:nvPr/>
          </p:nvSpPr>
          <p:spPr>
            <a:xfrm>
              <a:off x="7162800" y="24384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7239000" y="24500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6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6248400" y="2667000"/>
            <a:ext cx="609600" cy="381000"/>
            <a:chOff x="6248400" y="2667000"/>
            <a:chExt cx="609600" cy="381000"/>
          </a:xfrm>
        </p:grpSpPr>
        <p:sp>
          <p:nvSpPr>
            <p:cNvPr id="16" name="Multiply 15"/>
            <p:cNvSpPr/>
            <p:nvPr/>
          </p:nvSpPr>
          <p:spPr>
            <a:xfrm>
              <a:off x="6248400" y="26670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400800" y="26786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7</a:t>
              </a: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8077200" y="2895600"/>
            <a:ext cx="533400" cy="381000"/>
            <a:chOff x="8077200" y="2895600"/>
            <a:chExt cx="533400" cy="381000"/>
          </a:xfrm>
        </p:grpSpPr>
        <p:sp>
          <p:nvSpPr>
            <p:cNvPr id="97" name="Multiply 96"/>
            <p:cNvSpPr/>
            <p:nvPr/>
          </p:nvSpPr>
          <p:spPr>
            <a:xfrm>
              <a:off x="8077200" y="28956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8153400" y="29072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8</a:t>
              </a: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5105400" y="3124200"/>
            <a:ext cx="609600" cy="381000"/>
            <a:chOff x="5105400" y="3124200"/>
            <a:chExt cx="609600" cy="381000"/>
          </a:xfrm>
        </p:grpSpPr>
        <p:sp>
          <p:nvSpPr>
            <p:cNvPr id="17" name="Multiply 16"/>
            <p:cNvSpPr/>
            <p:nvPr/>
          </p:nvSpPr>
          <p:spPr>
            <a:xfrm>
              <a:off x="5105400" y="31242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257800" y="31358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9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6934200" y="3352800"/>
            <a:ext cx="609600" cy="381000"/>
            <a:chOff x="6934200" y="3352800"/>
            <a:chExt cx="609600" cy="381000"/>
          </a:xfrm>
        </p:grpSpPr>
        <p:sp>
          <p:nvSpPr>
            <p:cNvPr id="98" name="Multiply 97"/>
            <p:cNvSpPr/>
            <p:nvPr/>
          </p:nvSpPr>
          <p:spPr>
            <a:xfrm>
              <a:off x="6934200" y="33528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7010400" y="3364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10</a:t>
              </a: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6019800" y="3581400"/>
            <a:ext cx="609600" cy="381000"/>
            <a:chOff x="6019800" y="3581400"/>
            <a:chExt cx="609600" cy="381000"/>
          </a:xfrm>
        </p:grpSpPr>
        <p:sp>
          <p:nvSpPr>
            <p:cNvPr id="18" name="Multiply 17"/>
            <p:cNvSpPr/>
            <p:nvPr/>
          </p:nvSpPr>
          <p:spPr>
            <a:xfrm>
              <a:off x="6019800" y="35814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6096000" y="35930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11</a:t>
              </a: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7848600" y="3810000"/>
            <a:ext cx="609600" cy="445532"/>
            <a:chOff x="7848600" y="3810000"/>
            <a:chExt cx="609600" cy="445532"/>
          </a:xfrm>
        </p:grpSpPr>
        <p:sp>
          <p:nvSpPr>
            <p:cNvPr id="99" name="Multiply 98"/>
            <p:cNvSpPr/>
            <p:nvPr/>
          </p:nvSpPr>
          <p:spPr>
            <a:xfrm>
              <a:off x="7848600" y="38100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7924800" y="3886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12</a:t>
              </a: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5562600" y="4038600"/>
            <a:ext cx="609600" cy="381000"/>
            <a:chOff x="5562600" y="4038600"/>
            <a:chExt cx="609600" cy="381000"/>
          </a:xfrm>
        </p:grpSpPr>
        <p:sp>
          <p:nvSpPr>
            <p:cNvPr id="20" name="Multiply 19"/>
            <p:cNvSpPr/>
            <p:nvPr/>
          </p:nvSpPr>
          <p:spPr>
            <a:xfrm>
              <a:off x="5562600" y="40386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5638800" y="40502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13</a:t>
              </a: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7391400" y="4267200"/>
            <a:ext cx="609600" cy="381000"/>
            <a:chOff x="7391400" y="4267200"/>
            <a:chExt cx="609600" cy="381000"/>
          </a:xfrm>
        </p:grpSpPr>
        <p:sp>
          <p:nvSpPr>
            <p:cNvPr id="101" name="Multiply 100"/>
            <p:cNvSpPr/>
            <p:nvPr/>
          </p:nvSpPr>
          <p:spPr>
            <a:xfrm>
              <a:off x="7391400" y="42672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7467600" y="42788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14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6477000" y="4495800"/>
            <a:ext cx="609600" cy="381000"/>
            <a:chOff x="6477000" y="4495800"/>
            <a:chExt cx="609600" cy="381000"/>
          </a:xfrm>
        </p:grpSpPr>
        <p:sp>
          <p:nvSpPr>
            <p:cNvPr id="19" name="Multiply 18"/>
            <p:cNvSpPr/>
            <p:nvPr/>
          </p:nvSpPr>
          <p:spPr>
            <a:xfrm>
              <a:off x="6477000" y="44958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6553200" y="4507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15</a:t>
              </a: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8305800" y="4724400"/>
            <a:ext cx="609600" cy="381000"/>
            <a:chOff x="8305800" y="4724400"/>
            <a:chExt cx="609600" cy="381000"/>
          </a:xfrm>
        </p:grpSpPr>
        <p:sp>
          <p:nvSpPr>
            <p:cNvPr id="100" name="Multiply 99"/>
            <p:cNvSpPr/>
            <p:nvPr/>
          </p:nvSpPr>
          <p:spPr>
            <a:xfrm>
              <a:off x="8305800" y="47244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8382000" y="47360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16</a:t>
              </a:r>
            </a:p>
          </p:txBody>
        </p:sp>
      </p:grpSp>
      <p:sp>
        <p:nvSpPr>
          <p:cNvPr id="207" name="Rounded Rectangle 206"/>
          <p:cNvSpPr/>
          <p:nvPr/>
        </p:nvSpPr>
        <p:spPr>
          <a:xfrm>
            <a:off x="381000" y="838200"/>
            <a:ext cx="3962400" cy="12192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Maintain an array A[</a:t>
            </a:r>
            <a:r>
              <a:rPr lang="en-US" sz="2200" dirty="0" smtClean="0">
                <a:solidFill>
                  <a:schemeClr val="tx1"/>
                </a:solidFill>
                <a:latin typeface="Arial Rounded MT Bold" pitchFamily="34" charset="0"/>
              </a:rPr>
              <a:t>n</a:t>
            </a:r>
            <a:r>
              <a:rPr lang="en-US" sz="2200" dirty="0" smtClean="0">
                <a:solidFill>
                  <a:schemeClr val="tx1"/>
                </a:solidFill>
              </a:rPr>
              <a:t>] under: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update(</a:t>
            </a:r>
            <a:r>
              <a:rPr lang="en-US" sz="2200" dirty="0" err="1" smtClean="0">
                <a:solidFill>
                  <a:srgbClr val="FF0000"/>
                </a:solidFill>
                <a:latin typeface="Arial Rounded MT Bold" pitchFamily="34" charset="0"/>
              </a:rPr>
              <a:t>i</a:t>
            </a:r>
            <a:r>
              <a:rPr lang="en-US" sz="2200" dirty="0" smtClean="0">
                <a:solidFill>
                  <a:srgbClr val="FF0000"/>
                </a:solidFill>
              </a:rPr>
              <a:t>, </a:t>
            </a:r>
            <a:r>
              <a:rPr lang="el-GR" sz="2200" dirty="0" smtClean="0">
                <a:solidFill>
                  <a:srgbClr val="FF0000"/>
                </a:solidFill>
              </a:rPr>
              <a:t>Δ</a:t>
            </a:r>
            <a:r>
              <a:rPr lang="en-US" sz="2200" dirty="0" smtClean="0">
                <a:solidFill>
                  <a:srgbClr val="FF0000"/>
                </a:solidFill>
              </a:rPr>
              <a:t>)</a:t>
            </a:r>
            <a:r>
              <a:rPr lang="en-US" sz="2200" dirty="0" smtClean="0">
                <a:solidFill>
                  <a:schemeClr val="tx1"/>
                </a:solidFill>
              </a:rPr>
              <a:t>:  	A[</a:t>
            </a:r>
            <a:r>
              <a:rPr lang="en-US" sz="2200" dirty="0" err="1" smtClean="0">
                <a:solidFill>
                  <a:schemeClr val="tx1"/>
                </a:solidFill>
                <a:latin typeface="Arial Rounded MT Bold" pitchFamily="34" charset="0"/>
              </a:rPr>
              <a:t>i</a:t>
            </a:r>
            <a:r>
              <a:rPr lang="en-US" sz="2200" dirty="0" smtClean="0">
                <a:solidFill>
                  <a:schemeClr val="tx1"/>
                </a:solidFill>
              </a:rPr>
              <a:t>] += </a:t>
            </a:r>
            <a:r>
              <a:rPr lang="el-GR" sz="2200" dirty="0" smtClean="0">
                <a:solidFill>
                  <a:schemeClr val="tx1"/>
                </a:solidFill>
              </a:rPr>
              <a:t>Δ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sum(</a:t>
            </a:r>
            <a:r>
              <a:rPr lang="en-US" sz="2200" dirty="0" err="1" smtClean="0">
                <a:solidFill>
                  <a:srgbClr val="FF0000"/>
                </a:solidFill>
                <a:latin typeface="Arial Rounded MT Bold" pitchFamily="34" charset="0"/>
              </a:rPr>
              <a:t>i</a:t>
            </a:r>
            <a:r>
              <a:rPr lang="en-US" sz="2200" dirty="0" smtClean="0">
                <a:solidFill>
                  <a:srgbClr val="FF0000"/>
                </a:solidFill>
              </a:rPr>
              <a:t>)</a:t>
            </a:r>
            <a:r>
              <a:rPr lang="en-US" sz="2200" dirty="0" smtClean="0">
                <a:solidFill>
                  <a:schemeClr val="tx1"/>
                </a:solidFill>
              </a:rPr>
              <a:t>:	     return A[0] + … + A[</a:t>
            </a:r>
            <a:r>
              <a:rPr lang="en-US" sz="2200" dirty="0" err="1" smtClean="0">
                <a:solidFill>
                  <a:schemeClr val="tx1"/>
                </a:solidFill>
                <a:latin typeface="Arial Rounded MT Bold" pitchFamily="34" charset="0"/>
              </a:rPr>
              <a:t>i</a:t>
            </a:r>
            <a:r>
              <a:rPr lang="en-US" sz="2200" dirty="0" smtClean="0">
                <a:solidFill>
                  <a:schemeClr val="tx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9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6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ounded Rectangle 119"/>
          <p:cNvSpPr/>
          <p:nvPr/>
        </p:nvSpPr>
        <p:spPr>
          <a:xfrm>
            <a:off x="4648200" y="2286000"/>
            <a:ext cx="4038600" cy="838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120"/>
          <p:cNvSpPr/>
          <p:nvPr/>
        </p:nvSpPr>
        <p:spPr>
          <a:xfrm>
            <a:off x="4648200" y="3200400"/>
            <a:ext cx="4038600" cy="838200"/>
          </a:xfrm>
          <a:prstGeom prst="roundRect">
            <a:avLst/>
          </a:prstGeom>
          <a:blipFill dpi="0" rotWithShape="1">
            <a:blip r:embed="rId3">
              <a:alphaModFix amt="89000"/>
            </a:blip>
            <a:srcRect/>
            <a:tile tx="0" ty="0" sx="100000" sy="100000" flip="none" algn="tl"/>
          </a:blip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3048794" y="3124200"/>
            <a:ext cx="38092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3276600" y="3124200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2782094" y="3162300"/>
            <a:ext cx="3885406" cy="7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724400" y="14462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724400" y="16748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724400" y="19034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724400" y="21320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724400" y="23606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724400" y="25908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724400" y="28178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724400" y="30464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724400" y="32766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724400" y="35036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724400" y="37322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724400" y="39608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724400" y="41894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724400" y="44180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724400" y="46466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724400" y="48752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3504406" y="31234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3733006" y="31234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3961606" y="31234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4190206" y="31234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4418806" y="31234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4647406" y="31234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4876006" y="31234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5104606" y="31234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5333206" y="31234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5561806" y="31234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5791994" y="31234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6019006" y="31234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6249194" y="31234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6476206" y="31234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4419600" y="4964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</a:p>
        </p:txBody>
      </p:sp>
      <p:pic>
        <p:nvPicPr>
          <p:cNvPr id="118" name="Picture 3" descr="C:\Documents and Settings\mip\Local Settings\Temporary Internet Files\Content.IE5\41MVKX23\MCj042419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7547" y="304800"/>
            <a:ext cx="927653" cy="762000"/>
          </a:xfrm>
          <a:prstGeom prst="rect">
            <a:avLst/>
          </a:prstGeom>
          <a:noFill/>
        </p:spPr>
      </p:pic>
      <p:grpSp>
        <p:nvGrpSpPr>
          <p:cNvPr id="134" name="Group 133"/>
          <p:cNvGrpSpPr/>
          <p:nvPr/>
        </p:nvGrpSpPr>
        <p:grpSpPr>
          <a:xfrm>
            <a:off x="3048000" y="1219200"/>
            <a:ext cx="1447800" cy="2819400"/>
            <a:chOff x="3048000" y="1219200"/>
            <a:chExt cx="1447800" cy="2819400"/>
          </a:xfrm>
        </p:grpSpPr>
        <p:cxnSp>
          <p:nvCxnSpPr>
            <p:cNvPr id="123" name="Straight Connector 122"/>
            <p:cNvCxnSpPr/>
            <p:nvPr/>
          </p:nvCxnSpPr>
          <p:spPr>
            <a:xfrm rot="5400000">
              <a:off x="2096294" y="2171700"/>
              <a:ext cx="1904206" cy="79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16200000" flipH="1">
              <a:off x="3695699" y="1714499"/>
              <a:ext cx="990600" cy="1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6200000" flipH="1">
              <a:off x="3771902" y="3619500"/>
              <a:ext cx="838199" cy="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Multiply 130"/>
            <p:cNvSpPr/>
            <p:nvPr/>
          </p:nvSpPr>
          <p:spPr>
            <a:xfrm>
              <a:off x="3886200" y="3124200"/>
              <a:ext cx="609600" cy="228600"/>
            </a:xfrm>
            <a:prstGeom prst="mathMultiply">
              <a:avLst>
                <a:gd name="adj1" fmla="val 16313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2" name="Multiply 131"/>
            <p:cNvSpPr/>
            <p:nvPr/>
          </p:nvSpPr>
          <p:spPr>
            <a:xfrm>
              <a:off x="3886200" y="2057400"/>
              <a:ext cx="609600" cy="228600"/>
            </a:xfrm>
            <a:prstGeom prst="mathMultiply">
              <a:avLst>
                <a:gd name="adj1" fmla="val 16313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7959" y="228600"/>
            <a:ext cx="105264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4724400" y="1219200"/>
            <a:ext cx="3962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/>
          <p:cNvGrpSpPr/>
          <p:nvPr/>
        </p:nvGrpSpPr>
        <p:grpSpPr>
          <a:xfrm>
            <a:off x="4876800" y="1295400"/>
            <a:ext cx="3657600" cy="3657600"/>
            <a:chOff x="4876800" y="1295400"/>
            <a:chExt cx="3657600" cy="3657600"/>
          </a:xfrm>
        </p:grpSpPr>
        <p:sp>
          <p:nvSpPr>
            <p:cNvPr id="8" name="Multiply 7"/>
            <p:cNvSpPr/>
            <p:nvPr/>
          </p:nvSpPr>
          <p:spPr>
            <a:xfrm>
              <a:off x="4876800" y="12954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Multiply 8"/>
            <p:cNvSpPr/>
            <p:nvPr/>
          </p:nvSpPr>
          <p:spPr>
            <a:xfrm>
              <a:off x="5791200" y="17526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Multiply 9"/>
            <p:cNvSpPr/>
            <p:nvPr/>
          </p:nvSpPr>
          <p:spPr>
            <a:xfrm>
              <a:off x="5334000" y="22098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Multiply 10"/>
            <p:cNvSpPr/>
            <p:nvPr/>
          </p:nvSpPr>
          <p:spPr>
            <a:xfrm>
              <a:off x="6248400" y="26670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Multiply 11"/>
            <p:cNvSpPr/>
            <p:nvPr/>
          </p:nvSpPr>
          <p:spPr>
            <a:xfrm>
              <a:off x="5105400" y="31242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Multiply 12"/>
            <p:cNvSpPr/>
            <p:nvPr/>
          </p:nvSpPr>
          <p:spPr>
            <a:xfrm>
              <a:off x="6019800" y="35814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Multiply 13"/>
            <p:cNvSpPr/>
            <p:nvPr/>
          </p:nvSpPr>
          <p:spPr>
            <a:xfrm>
              <a:off x="6477000" y="44958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Multiply 14"/>
            <p:cNvSpPr/>
            <p:nvPr/>
          </p:nvSpPr>
          <p:spPr>
            <a:xfrm>
              <a:off x="5562600" y="40386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" name="Multiply 60"/>
            <p:cNvSpPr/>
            <p:nvPr/>
          </p:nvSpPr>
          <p:spPr>
            <a:xfrm>
              <a:off x="6705600" y="15240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" name="Multiply 61"/>
            <p:cNvSpPr/>
            <p:nvPr/>
          </p:nvSpPr>
          <p:spPr>
            <a:xfrm>
              <a:off x="7620000" y="19812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Multiply 62"/>
            <p:cNvSpPr/>
            <p:nvPr/>
          </p:nvSpPr>
          <p:spPr>
            <a:xfrm>
              <a:off x="7162800" y="24384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Multiply 63"/>
            <p:cNvSpPr/>
            <p:nvPr/>
          </p:nvSpPr>
          <p:spPr>
            <a:xfrm>
              <a:off x="8077200" y="28956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Multiply 64"/>
            <p:cNvSpPr/>
            <p:nvPr/>
          </p:nvSpPr>
          <p:spPr>
            <a:xfrm>
              <a:off x="6934200" y="33528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" name="Multiply 65"/>
            <p:cNvSpPr/>
            <p:nvPr/>
          </p:nvSpPr>
          <p:spPr>
            <a:xfrm>
              <a:off x="7848600" y="38100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" name="Multiply 66"/>
            <p:cNvSpPr/>
            <p:nvPr/>
          </p:nvSpPr>
          <p:spPr>
            <a:xfrm>
              <a:off x="8305800" y="47244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Multiply 67"/>
            <p:cNvSpPr/>
            <p:nvPr/>
          </p:nvSpPr>
          <p:spPr>
            <a:xfrm>
              <a:off x="7391400" y="4267200"/>
              <a:ext cx="228600" cy="2286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953000" y="1371600"/>
            <a:ext cx="3962400" cy="3733800"/>
            <a:chOff x="4953000" y="1371600"/>
            <a:chExt cx="3962400" cy="3733800"/>
          </a:xfrm>
        </p:grpSpPr>
        <p:sp>
          <p:nvSpPr>
            <p:cNvPr id="102" name="TextBox 101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858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67400" y="17642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3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772400" y="19928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4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410200" y="22214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5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239000" y="24500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400800" y="26786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7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153400" y="29072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8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257800" y="31358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9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010400" y="3364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10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096000" y="35930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11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638800" y="40502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13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467600" y="42788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14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3200" y="4507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16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382000" y="47360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17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924800" y="3886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aseline="-25000" dirty="0" smtClean="0">
                  <a:solidFill>
                    <a:srgbClr val="FF0000"/>
                  </a:solidFill>
                  <a:latin typeface="Arial Rounded MT Bold" pitchFamily="34" charset="0"/>
                </a:rPr>
                <a:t>12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2362200" y="152400"/>
            <a:ext cx="2667000" cy="458047"/>
            <a:chOff x="2362200" y="152400"/>
            <a:chExt cx="2667000" cy="458047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2362200" y="152400"/>
              <a:ext cx="2667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5100000">
              <a:off x="3054096" y="325617"/>
              <a:ext cx="382572" cy="3613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/>
            <p:nvPr/>
          </p:nvSpPr>
          <p:spPr>
            <a:xfrm>
              <a:off x="3200400" y="533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3" name="Straight Connector 152"/>
            <p:cNvCxnSpPr/>
            <p:nvPr/>
          </p:nvCxnSpPr>
          <p:spPr>
            <a:xfrm rot="5100000">
              <a:off x="4425696" y="326464"/>
              <a:ext cx="382572" cy="3613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/>
            <p:cNvSpPr/>
            <p:nvPr/>
          </p:nvSpPr>
          <p:spPr>
            <a:xfrm>
              <a:off x="4581144" y="53424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152400" y="4774049"/>
            <a:ext cx="4495800" cy="1169551"/>
            <a:chOff x="152400" y="4774049"/>
            <a:chExt cx="4495800" cy="1169551"/>
          </a:xfrm>
        </p:grpSpPr>
        <p:sp>
          <p:nvSpPr>
            <p:cNvPr id="139" name="Rounded Rectangle 138"/>
            <p:cNvSpPr/>
            <p:nvPr/>
          </p:nvSpPr>
          <p:spPr>
            <a:xfrm>
              <a:off x="2057400" y="5562600"/>
              <a:ext cx="1219200" cy="304800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 Rounded MT Bold" pitchFamily="34" charset="0"/>
                </a:rPr>
                <a:t>t</a:t>
              </a:r>
              <a:r>
                <a:rPr lang="en-US" sz="2000" dirty="0" smtClean="0">
                  <a:solidFill>
                    <a:schemeClr val="tx1"/>
                  </a:solidFill>
                </a:rPr>
                <a:t> = 5, …, 8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1828800" y="5181600"/>
              <a:ext cx="1295400" cy="304800"/>
            </a:xfrm>
            <a:prstGeom prst="roundRect">
              <a:avLst/>
            </a:prstGeom>
            <a:blipFill dpi="0" rotWithShape="1">
              <a:blip r:embed="rId3">
                <a:alphaModFix amt="89000"/>
              </a:blip>
              <a:srcRect/>
              <a:tile tx="0" ty="0" sx="100000" sy="100000" flip="none" algn="tl"/>
            </a:blip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 Rounded MT Bold" pitchFamily="34" charset="0"/>
                </a:rPr>
                <a:t>t</a:t>
              </a:r>
              <a:r>
                <a:rPr lang="en-US" sz="2000" dirty="0" smtClean="0">
                  <a:solidFill>
                    <a:schemeClr val="tx1"/>
                  </a:solidFill>
                </a:rPr>
                <a:t> = 9,…,12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152400" y="4774049"/>
              <a:ext cx="4495800" cy="1169551"/>
              <a:chOff x="152400" y="4926449"/>
              <a:chExt cx="4495800" cy="1169551"/>
            </a:xfrm>
          </p:grpSpPr>
          <p:sp>
            <p:nvSpPr>
              <p:cNvPr id="157" name="TextBox 156"/>
              <p:cNvSpPr txBox="1"/>
              <p:nvPr/>
            </p:nvSpPr>
            <p:spPr>
              <a:xfrm>
                <a:off x="152400" y="4926449"/>
                <a:ext cx="449580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Communication ≈ # memory locations</a:t>
                </a:r>
              </a:p>
              <a:p>
                <a:r>
                  <a:rPr lang="en-US" sz="300" dirty="0" smtClean="0"/>
                  <a:t/>
                </a:r>
                <a:br>
                  <a:rPr lang="en-US" sz="300" dirty="0" smtClean="0"/>
                </a:br>
                <a:r>
                  <a:rPr lang="en-US" sz="2000" dirty="0" smtClean="0"/>
                  <a:t>  </a:t>
                </a:r>
                <a:r>
                  <a:rPr lang="en-US" sz="2000" b="1" dirty="0" smtClean="0"/>
                  <a:t>* </a:t>
                </a:r>
                <a:r>
                  <a:rPr lang="en-US" sz="2000" dirty="0" smtClean="0"/>
                  <a:t>read during </a:t>
                </a:r>
              </a:p>
              <a:p>
                <a:r>
                  <a:rPr lang="en-US" sz="700" dirty="0" smtClean="0"/>
                  <a:t/>
                </a:r>
                <a:br>
                  <a:rPr lang="en-US" sz="700" dirty="0" smtClean="0"/>
                </a:br>
                <a:r>
                  <a:rPr lang="en-US" sz="2000" dirty="0" smtClean="0"/>
                  <a:t>  * written during </a:t>
                </a:r>
              </a:p>
            </p:txBody>
          </p:sp>
          <p:sp>
            <p:nvSpPr>
              <p:cNvPr id="158" name="Rounded Rectangle 157"/>
              <p:cNvSpPr/>
              <p:nvPr/>
            </p:nvSpPr>
            <p:spPr>
              <a:xfrm>
                <a:off x="2057400" y="5715000"/>
                <a:ext cx="1219200" cy="304800"/>
              </a:xfrm>
              <a:prstGeom prst="roundRect">
                <a:avLst/>
              </a:prstGeom>
              <a:blipFill>
                <a:blip r:embed="rId2"/>
                <a:tile tx="0" ty="0" sx="100000" sy="100000" flip="none" algn="tl"/>
              </a:blip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Arial Rounded MT Bold" pitchFamily="34" charset="0"/>
                  </a:rPr>
                  <a:t>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= 5, …, 8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ounded Rectangle 158"/>
              <p:cNvSpPr/>
              <p:nvPr/>
            </p:nvSpPr>
            <p:spPr>
              <a:xfrm>
                <a:off x="1828800" y="5334000"/>
                <a:ext cx="1295400" cy="304800"/>
              </a:xfrm>
              <a:prstGeom prst="roundRect">
                <a:avLst/>
              </a:prstGeom>
              <a:blipFill dpi="0" rotWithShape="1">
                <a:blip r:embed="rId3">
                  <a:alphaModFix amt="89000"/>
                </a:blip>
                <a:srcRect/>
                <a:tile tx="0" ty="0" sx="100000" sy="100000" flip="none" algn="tl"/>
              </a:blip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Arial Rounded MT Bold" pitchFamily="34" charset="0"/>
                  </a:rPr>
                  <a:t>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= 9,…,12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1" name="Group 160"/>
          <p:cNvGrpSpPr/>
          <p:nvPr/>
        </p:nvGrpSpPr>
        <p:grpSpPr>
          <a:xfrm>
            <a:off x="152400" y="4267200"/>
            <a:ext cx="4419600" cy="400110"/>
            <a:chOff x="152400" y="4267200"/>
            <a:chExt cx="4419600" cy="400110"/>
          </a:xfrm>
        </p:grpSpPr>
        <p:sp>
          <p:nvSpPr>
            <p:cNvPr id="138" name="Rounded Rectangle 137"/>
            <p:cNvSpPr/>
            <p:nvPr/>
          </p:nvSpPr>
          <p:spPr>
            <a:xfrm>
              <a:off x="2971800" y="4343400"/>
              <a:ext cx="1295400" cy="304800"/>
            </a:xfrm>
            <a:prstGeom prst="roundRect">
              <a:avLst/>
            </a:prstGeom>
            <a:blipFill dpi="0" rotWithShape="1">
              <a:blip r:embed="rId3">
                <a:alphaModFix amt="89000"/>
              </a:blip>
              <a:srcRect/>
              <a:tile tx="0" ty="0" sx="100000" sy="100000" flip="none" algn="tl"/>
            </a:blip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 Rounded MT Bold" pitchFamily="34" charset="0"/>
                </a:rPr>
                <a:t>t</a:t>
              </a:r>
              <a:r>
                <a:rPr lang="en-US" sz="2000" dirty="0" smtClean="0">
                  <a:solidFill>
                    <a:schemeClr val="tx1"/>
                  </a:solidFill>
                </a:rPr>
                <a:t> = 9,…,12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52400" y="4267200"/>
              <a:ext cx="441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dirty="0" smtClean="0">
                  <a:solidFill>
                    <a:prstClr val="black"/>
                  </a:solidFill>
                </a:rPr>
                <a:t>How can Mac help PC run                         ?</a:t>
              </a:r>
            </a:p>
          </p:txBody>
        </p:sp>
      </p:grpSp>
      <p:sp>
        <p:nvSpPr>
          <p:cNvPr id="163" name="Rounded Rectangle 162"/>
          <p:cNvSpPr/>
          <p:nvPr/>
        </p:nvSpPr>
        <p:spPr>
          <a:xfrm>
            <a:off x="152400" y="4800600"/>
            <a:ext cx="4191000" cy="1219200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6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6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12734</TotalTime>
  <Words>1206</Words>
  <Application>Microsoft Office PowerPoint</Application>
  <PresentationFormat>On-screen Show (4:3)</PresentationFormat>
  <Paragraphs>420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Limits of Data Structures</vt:lpstr>
      <vt:lpstr>MIT: The beginning</vt:lpstr>
      <vt:lpstr>The partial sums problem</vt:lpstr>
      <vt:lpstr>Now show Ω(lg n) needed…</vt:lpstr>
      <vt:lpstr>Results</vt:lpstr>
      <vt:lpstr>What kind of “lower bound”?</vt:lpstr>
      <vt:lpstr>Begin Proof</vt:lpstr>
      <vt:lpstr>Slide 8</vt:lpstr>
      <vt:lpstr>Slide 9</vt:lpstr>
      <vt:lpstr>Slide 10</vt:lpstr>
      <vt:lpstr>Slide 11</vt:lpstr>
      <vt:lpstr>The general principle</vt:lpstr>
      <vt:lpstr>Recap</vt:lpstr>
      <vt:lpstr>Putting it all together</vt:lpstr>
      <vt:lpstr>Q.E.D.</vt:lpstr>
      <vt:lpstr>How about static data structures?</vt:lpstr>
      <vt:lpstr>Lower bounds, pre-2006 </vt:lpstr>
      <vt:lpstr>Lower bounds Pre-2006 </vt:lpstr>
      <vt:lpstr>Slide 19</vt:lpstr>
      <vt:lpstr>Slide 20</vt:lpstr>
      <vt:lpstr>Slide 21</vt:lpstr>
      <vt:lpstr>Since then…</vt:lpstr>
      <vt:lpstr>Packet Forwarding/ Predecessor Search </vt:lpstr>
      <vt:lpstr>Predecessor Search: Timeline</vt:lpstr>
      <vt:lpstr>Lower Bound Creed</vt:lpstr>
      <vt:lpstr>Change of topic: Quad-trees</vt:lpstr>
      <vt:lpstr>Quad-trees</vt:lpstr>
      <vt:lpstr>Slide 28</vt:lpstr>
      <vt:lpstr>Other Directions…</vt:lpstr>
      <vt:lpstr>Questions?</vt:lpstr>
      <vt:lpstr>Slide 31</vt:lpstr>
      <vt:lpstr>Distributed source coding (I)</vt:lpstr>
      <vt:lpstr>Distributed source coding (II)</vt:lpstr>
      <vt:lpstr>Distributed source coding (III)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Limits of Data Structures</dc:title>
  <dc:creator/>
  <cp:lastModifiedBy>Mihai Patrascu</cp:lastModifiedBy>
  <cp:revision>390</cp:revision>
  <dcterms:created xsi:type="dcterms:W3CDTF">2006-08-16T00:00:00Z</dcterms:created>
  <dcterms:modified xsi:type="dcterms:W3CDTF">2008-03-03T16:32:08Z</dcterms:modified>
</cp:coreProperties>
</file>