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7"/>
  </p:notesMasterIdLst>
  <p:sldIdLst>
    <p:sldId id="256" r:id="rId2"/>
    <p:sldId id="304" r:id="rId3"/>
    <p:sldId id="352" r:id="rId4"/>
    <p:sldId id="349" r:id="rId5"/>
    <p:sldId id="353" r:id="rId6"/>
    <p:sldId id="345" r:id="rId7"/>
    <p:sldId id="346" r:id="rId8"/>
    <p:sldId id="298" r:id="rId9"/>
    <p:sldId id="350" r:id="rId10"/>
    <p:sldId id="328" r:id="rId11"/>
    <p:sldId id="299" r:id="rId12"/>
    <p:sldId id="300" r:id="rId13"/>
    <p:sldId id="348" r:id="rId14"/>
    <p:sldId id="261" r:id="rId15"/>
    <p:sldId id="263" r:id="rId16"/>
    <p:sldId id="295" r:id="rId17"/>
    <p:sldId id="332" r:id="rId18"/>
    <p:sldId id="271" r:id="rId19"/>
    <p:sldId id="267" r:id="rId20"/>
    <p:sldId id="270" r:id="rId21"/>
    <p:sldId id="268" r:id="rId22"/>
    <p:sldId id="274" r:id="rId23"/>
    <p:sldId id="337" r:id="rId24"/>
    <p:sldId id="288" r:id="rId25"/>
    <p:sldId id="278" r:id="rId26"/>
    <p:sldId id="285" r:id="rId27"/>
    <p:sldId id="354" r:id="rId28"/>
    <p:sldId id="355" r:id="rId29"/>
    <p:sldId id="335" r:id="rId30"/>
    <p:sldId id="284" r:id="rId31"/>
    <p:sldId id="334" r:id="rId32"/>
    <p:sldId id="305" r:id="rId33"/>
    <p:sldId id="336" r:id="rId34"/>
    <p:sldId id="306" r:id="rId35"/>
    <p:sldId id="326" r:id="rId36"/>
    <p:sldId id="308" r:id="rId37"/>
    <p:sldId id="309" r:id="rId38"/>
    <p:sldId id="310" r:id="rId39"/>
    <p:sldId id="311" r:id="rId40"/>
    <p:sldId id="312" r:id="rId41"/>
    <p:sldId id="356" r:id="rId42"/>
    <p:sldId id="313" r:id="rId43"/>
    <p:sldId id="314" r:id="rId44"/>
    <p:sldId id="315" r:id="rId45"/>
    <p:sldId id="316" r:id="rId46"/>
    <p:sldId id="320" r:id="rId47"/>
    <p:sldId id="318" r:id="rId48"/>
    <p:sldId id="347" r:id="rId49"/>
    <p:sldId id="330" r:id="rId50"/>
    <p:sldId id="329" r:id="rId51"/>
    <p:sldId id="293" r:id="rId52"/>
    <p:sldId id="331" r:id="rId53"/>
    <p:sldId id="279" r:id="rId54"/>
    <p:sldId id="290" r:id="rId55"/>
    <p:sldId id="29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8"/>
    <a:srgbClr val="EE1D23"/>
    <a:srgbClr val="292B8F"/>
    <a:srgbClr val="00C8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37" autoAdjust="0"/>
    <p:restoredTop sz="78794" autoAdjust="0"/>
  </p:normalViewPr>
  <p:slideViewPr>
    <p:cSldViewPr>
      <p:cViewPr varScale="1">
        <p:scale>
          <a:sx n="74" d="100"/>
          <a:sy n="74" d="100"/>
        </p:scale>
        <p:origin x="143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4AA30-8D7B-4338-808B-0B0D19A5530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052FD-4776-40DC-AA9E-E22A96B5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2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9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4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30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0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3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55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85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11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10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27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2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5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06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E3464-AF22-E843-A894-78E49D51821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46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95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3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01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5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82AC1-D2DD-A44F-8EAA-0E938D41EF76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1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8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0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9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6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4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6413"/>
            <a:ext cx="7924800" cy="1069975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3200400" cy="365125"/>
          </a:xfrm>
        </p:spPr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5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0" y="6492875"/>
            <a:ext cx="3200400" cy="365125"/>
          </a:xfrm>
        </p:spPr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3200400" cy="365125"/>
          </a:xfrm>
        </p:spPr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15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252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1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9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3200400" cy="365125"/>
          </a:xfrm>
        </p:spPr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6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75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53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8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Michael Rubinstein, MIT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3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5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emf"/><Relationship Id="rId5" Type="http://schemas.openxmlformats.org/officeDocument/2006/relationships/image" Target="../media/image10.jpg"/><Relationship Id="rId10" Type="http://schemas.openxmlformats.org/officeDocument/2006/relationships/image" Target="../media/image15.emf"/><Relationship Id="rId4" Type="http://schemas.openxmlformats.org/officeDocument/2006/relationships/image" Target="../media/image9.jpg"/><Relationship Id="rId9" Type="http://schemas.openxmlformats.org/officeDocument/2006/relationships/image" Target="../media/image14.emf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image" Target="../media/image3.png"/><Relationship Id="rId3" Type="http://schemas.microsoft.com/office/2007/relationships/media" Target="../media/media2.wmv"/><Relationship Id="rId7" Type="http://schemas.microsoft.com/office/2007/relationships/media" Target="../media/media4.wmv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7.png"/><Relationship Id="rId2" Type="http://schemas.openxmlformats.org/officeDocument/2006/relationships/video" Target="../media/media1.wmv"/><Relationship Id="rId16" Type="http://schemas.openxmlformats.org/officeDocument/2006/relationships/image" Target="../media/image6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slideLayout" Target="../slideLayouts/slideLayout2.xml"/><Relationship Id="rId5" Type="http://schemas.microsoft.com/office/2007/relationships/media" Target="../media/media3.wmv"/><Relationship Id="rId15" Type="http://schemas.openxmlformats.org/officeDocument/2006/relationships/image" Target="../media/image5.png"/><Relationship Id="rId10" Type="http://schemas.openxmlformats.org/officeDocument/2006/relationships/video" Target="../media/media5.wmv"/><Relationship Id="rId4" Type="http://schemas.openxmlformats.org/officeDocument/2006/relationships/video" Target="../media/media2.wmv"/><Relationship Id="rId9" Type="http://schemas.microsoft.com/office/2007/relationships/media" Target="../media/media5.wmv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290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2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32" Type="http://schemas.openxmlformats.org/officeDocument/2006/relationships/image" Target="../media/image119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11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gif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gif"/><Relationship Id="rId11" Type="http://schemas.openxmlformats.org/officeDocument/2006/relationships/image" Target="../media/image128.gif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98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emf"/><Relationship Id="rId5" Type="http://schemas.openxmlformats.org/officeDocument/2006/relationships/image" Target="../media/image10.jpg"/><Relationship Id="rId10" Type="http://schemas.openxmlformats.org/officeDocument/2006/relationships/image" Target="../media/image15.emf"/><Relationship Id="rId4" Type="http://schemas.openxmlformats.org/officeDocument/2006/relationships/image" Target="../media/image9.jpg"/><Relationship Id="rId9" Type="http://schemas.openxmlformats.org/officeDocument/2006/relationships/image" Target="../media/image14.emf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emf"/><Relationship Id="rId5" Type="http://schemas.openxmlformats.org/officeDocument/2006/relationships/image" Target="../media/image10.jpg"/><Relationship Id="rId10" Type="http://schemas.openxmlformats.org/officeDocument/2006/relationships/image" Target="../media/image15.emf"/><Relationship Id="rId4" Type="http://schemas.openxmlformats.org/officeDocument/2006/relationships/image" Target="../media/image9.jpg"/><Relationship Id="rId9" Type="http://schemas.openxmlformats.org/officeDocument/2006/relationships/image" Target="../media/image14.emf"/><Relationship Id="rId1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0.png"/><Relationship Id="rId5" Type="http://schemas.openxmlformats.org/officeDocument/2006/relationships/image" Target="../media/image1680.png"/><Relationship Id="rId4" Type="http://schemas.openxmlformats.org/officeDocument/2006/relationships/image" Target="../media/image16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13" Type="http://schemas.openxmlformats.org/officeDocument/2006/relationships/image" Target="../media/image189.emf"/><Relationship Id="rId18" Type="http://schemas.openxmlformats.org/officeDocument/2006/relationships/image" Target="../media/image194.emf"/><Relationship Id="rId26" Type="http://schemas.openxmlformats.org/officeDocument/2006/relationships/image" Target="../media/image199.emf"/><Relationship Id="rId3" Type="http://schemas.openxmlformats.org/officeDocument/2006/relationships/image" Target="../media/image13.emf"/><Relationship Id="rId21" Type="http://schemas.openxmlformats.org/officeDocument/2006/relationships/image" Target="../media/image197.emf"/><Relationship Id="rId7" Type="http://schemas.openxmlformats.org/officeDocument/2006/relationships/image" Target="../media/image183.emf"/><Relationship Id="rId12" Type="http://schemas.openxmlformats.org/officeDocument/2006/relationships/image" Target="../media/image188.emf"/><Relationship Id="rId17" Type="http://schemas.openxmlformats.org/officeDocument/2006/relationships/image" Target="../media/image193.emf"/><Relationship Id="rId25" Type="http://schemas.openxmlformats.org/officeDocument/2006/relationships/image" Target="../media/image198.emf"/><Relationship Id="rId2" Type="http://schemas.openxmlformats.org/officeDocument/2006/relationships/image" Target="../media/image12.emf"/><Relationship Id="rId16" Type="http://schemas.openxmlformats.org/officeDocument/2006/relationships/image" Target="../media/image192.emf"/><Relationship Id="rId20" Type="http://schemas.openxmlformats.org/officeDocument/2006/relationships/image" Target="../media/image19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11" Type="http://schemas.openxmlformats.org/officeDocument/2006/relationships/image" Target="../media/image187.emf"/><Relationship Id="rId24" Type="http://schemas.openxmlformats.org/officeDocument/2006/relationships/image" Target="../media/image17.emf"/><Relationship Id="rId5" Type="http://schemas.openxmlformats.org/officeDocument/2006/relationships/image" Target="../media/image182.emf"/><Relationship Id="rId15" Type="http://schemas.openxmlformats.org/officeDocument/2006/relationships/image" Target="../media/image191.emf"/><Relationship Id="rId23" Type="http://schemas.openxmlformats.org/officeDocument/2006/relationships/image" Target="../media/image16.emf"/><Relationship Id="rId10" Type="http://schemas.openxmlformats.org/officeDocument/2006/relationships/image" Target="../media/image186.emf"/><Relationship Id="rId19" Type="http://schemas.openxmlformats.org/officeDocument/2006/relationships/image" Target="../media/image195.emf"/><Relationship Id="rId4" Type="http://schemas.openxmlformats.org/officeDocument/2006/relationships/image" Target="../media/image181.emf"/><Relationship Id="rId9" Type="http://schemas.openxmlformats.org/officeDocument/2006/relationships/image" Target="../media/image185.emf"/><Relationship Id="rId14" Type="http://schemas.openxmlformats.org/officeDocument/2006/relationships/image" Target="../media/image190.emf"/><Relationship Id="rId22" Type="http://schemas.openxmlformats.org/officeDocument/2006/relationships/image" Target="../media/image1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emf"/><Relationship Id="rId13" Type="http://schemas.openxmlformats.org/officeDocument/2006/relationships/image" Target="../media/image207.emf"/><Relationship Id="rId18" Type="http://schemas.openxmlformats.org/officeDocument/2006/relationships/image" Target="../media/image212.emf"/><Relationship Id="rId26" Type="http://schemas.openxmlformats.org/officeDocument/2006/relationships/image" Target="../media/image220.emf"/><Relationship Id="rId3" Type="http://schemas.openxmlformats.org/officeDocument/2006/relationships/image" Target="../media/image13.emf"/><Relationship Id="rId21" Type="http://schemas.openxmlformats.org/officeDocument/2006/relationships/image" Target="../media/image215.emf"/><Relationship Id="rId7" Type="http://schemas.openxmlformats.org/officeDocument/2006/relationships/image" Target="../media/image201.emf"/><Relationship Id="rId12" Type="http://schemas.openxmlformats.org/officeDocument/2006/relationships/image" Target="../media/image206.emf"/><Relationship Id="rId17" Type="http://schemas.openxmlformats.org/officeDocument/2006/relationships/image" Target="../media/image211.emf"/><Relationship Id="rId25" Type="http://schemas.openxmlformats.org/officeDocument/2006/relationships/image" Target="../media/image219.emf"/><Relationship Id="rId2" Type="http://schemas.openxmlformats.org/officeDocument/2006/relationships/image" Target="../media/image12.emf"/><Relationship Id="rId16" Type="http://schemas.openxmlformats.org/officeDocument/2006/relationships/image" Target="../media/image210.emf"/><Relationship Id="rId20" Type="http://schemas.openxmlformats.org/officeDocument/2006/relationships/image" Target="../media/image2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emf"/><Relationship Id="rId11" Type="http://schemas.openxmlformats.org/officeDocument/2006/relationships/image" Target="../media/image205.emf"/><Relationship Id="rId24" Type="http://schemas.openxmlformats.org/officeDocument/2006/relationships/image" Target="../media/image218.emf"/><Relationship Id="rId5" Type="http://schemas.openxmlformats.org/officeDocument/2006/relationships/image" Target="../media/image182.emf"/><Relationship Id="rId15" Type="http://schemas.openxmlformats.org/officeDocument/2006/relationships/image" Target="../media/image209.emf"/><Relationship Id="rId23" Type="http://schemas.openxmlformats.org/officeDocument/2006/relationships/image" Target="../media/image217.emf"/><Relationship Id="rId10" Type="http://schemas.openxmlformats.org/officeDocument/2006/relationships/image" Target="../media/image204.emf"/><Relationship Id="rId19" Type="http://schemas.openxmlformats.org/officeDocument/2006/relationships/image" Target="../media/image213.emf"/><Relationship Id="rId4" Type="http://schemas.openxmlformats.org/officeDocument/2006/relationships/image" Target="../media/image181.emf"/><Relationship Id="rId9" Type="http://schemas.openxmlformats.org/officeDocument/2006/relationships/image" Target="../media/image203.emf"/><Relationship Id="rId14" Type="http://schemas.openxmlformats.org/officeDocument/2006/relationships/image" Target="../media/image208.emf"/><Relationship Id="rId22" Type="http://schemas.openxmlformats.org/officeDocument/2006/relationships/image" Target="../media/image216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01.emf"/><Relationship Id="rId18" Type="http://schemas.openxmlformats.org/officeDocument/2006/relationships/image" Target="../media/image219.emf"/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12" Type="http://schemas.openxmlformats.org/officeDocument/2006/relationships/image" Target="../media/image200.emf"/><Relationship Id="rId17" Type="http://schemas.openxmlformats.org/officeDocument/2006/relationships/image" Target="../media/image218.emf"/><Relationship Id="rId2" Type="http://schemas.openxmlformats.org/officeDocument/2006/relationships/image" Target="../media/image12.emf"/><Relationship Id="rId16" Type="http://schemas.openxmlformats.org/officeDocument/2006/relationships/image" Target="../media/image2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emf"/><Relationship Id="rId11" Type="http://schemas.openxmlformats.org/officeDocument/2006/relationships/image" Target="../media/image199.emf"/><Relationship Id="rId5" Type="http://schemas.openxmlformats.org/officeDocument/2006/relationships/image" Target="../media/image183.emf"/><Relationship Id="rId15" Type="http://schemas.openxmlformats.org/officeDocument/2006/relationships/image" Target="../media/image216.emf"/><Relationship Id="rId10" Type="http://schemas.openxmlformats.org/officeDocument/2006/relationships/image" Target="../media/image198.emf"/><Relationship Id="rId19" Type="http://schemas.openxmlformats.org/officeDocument/2006/relationships/image" Target="../media/image220.emf"/><Relationship Id="rId4" Type="http://schemas.openxmlformats.org/officeDocument/2006/relationships/image" Target="../media/image14.emf"/><Relationship Id="rId9" Type="http://schemas.openxmlformats.org/officeDocument/2006/relationships/image" Target="../media/image17.emf"/><Relationship Id="rId14" Type="http://schemas.openxmlformats.org/officeDocument/2006/relationships/image" Target="../media/image20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201.emf"/><Relationship Id="rId26" Type="http://schemas.openxmlformats.org/officeDocument/2006/relationships/image" Target="../media/image233.gif"/><Relationship Id="rId3" Type="http://schemas.openxmlformats.org/officeDocument/2006/relationships/image" Target="../media/image58.png"/><Relationship Id="rId21" Type="http://schemas.openxmlformats.org/officeDocument/2006/relationships/image" Target="../media/image217.emf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200.emf"/><Relationship Id="rId25" Type="http://schemas.openxmlformats.org/officeDocument/2006/relationships/image" Target="../media/image232.png"/><Relationship Id="rId2" Type="http://schemas.openxmlformats.org/officeDocument/2006/relationships/image" Target="../media/image180.png"/><Relationship Id="rId16" Type="http://schemas.openxmlformats.org/officeDocument/2006/relationships/image" Target="../media/image13.emf"/><Relationship Id="rId20" Type="http://schemas.openxmlformats.org/officeDocument/2006/relationships/image" Target="../media/image2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220.emf"/><Relationship Id="rId5" Type="http://schemas.openxmlformats.org/officeDocument/2006/relationships/image" Target="../media/image60.png"/><Relationship Id="rId15" Type="http://schemas.openxmlformats.org/officeDocument/2006/relationships/image" Target="../media/image12.emf"/><Relationship Id="rId23" Type="http://schemas.openxmlformats.org/officeDocument/2006/relationships/image" Target="../media/image219.emf"/><Relationship Id="rId10" Type="http://schemas.openxmlformats.org/officeDocument/2006/relationships/image" Target="../media/image65.png"/><Relationship Id="rId19" Type="http://schemas.openxmlformats.org/officeDocument/2006/relationships/image" Target="../media/image202.emf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21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31.png"/><Relationship Id="rId3" Type="http://schemas.openxmlformats.org/officeDocument/2006/relationships/image" Target="../media/image2210.png"/><Relationship Id="rId7" Type="http://schemas.openxmlformats.org/officeDocument/2006/relationships/image" Target="../media/image238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5" Type="http://schemas.openxmlformats.org/officeDocument/2006/relationships/image" Target="../media/image233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Relationship Id="rId14" Type="http://schemas.openxmlformats.org/officeDocument/2006/relationships/image" Target="../media/image2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0.png"/><Relationship Id="rId4" Type="http://schemas.openxmlformats.org/officeDocument/2006/relationships/image" Target="../media/image2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gif"/><Relationship Id="rId2" Type="http://schemas.openxmlformats.org/officeDocument/2006/relationships/image" Target="../media/image35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59025"/>
            <a:ext cx="79248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Joint Inference in Image Databases</a:t>
            </a:r>
            <a:br>
              <a:rPr lang="en-US" dirty="0" smtClean="0"/>
            </a:br>
            <a:r>
              <a:rPr lang="en-US" dirty="0" smtClean="0"/>
              <a:t>via Dense Correspondence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Michael Rubinstein</a:t>
            </a:r>
          </a:p>
          <a:p>
            <a:r>
              <a:rPr lang="en-US" dirty="0" smtClean="0"/>
              <a:t>MIT CSAIL</a:t>
            </a:r>
          </a:p>
          <a:p>
            <a:r>
              <a:rPr lang="en-US" dirty="0" smtClean="0"/>
              <a:t>(while interning at Microsoft Research)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30244" y="6475412"/>
            <a:ext cx="302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Some slides borrowed from Ce Liu</a:t>
            </a:r>
            <a:endParaRPr lang="en-US" sz="1600" dirty="0"/>
          </a:p>
        </p:txBody>
      </p:sp>
      <p:pic>
        <p:nvPicPr>
          <p:cNvPr id="7" name="Picture 1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7699" cy="10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58330" y="117557"/>
            <a:ext cx="1676400" cy="348269"/>
            <a:chOff x="7543800" y="125496"/>
            <a:chExt cx="1478313" cy="307117"/>
          </a:xfrm>
        </p:grpSpPr>
        <p:pic>
          <p:nvPicPr>
            <p:cNvPr id="8" name="Picture 18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597" y="127813"/>
              <a:ext cx="1092516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7543800" y="125496"/>
              <a:ext cx="304800" cy="307117"/>
              <a:chOff x="6019800" y="130638"/>
              <a:chExt cx="539750" cy="54385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019800" y="130638"/>
                <a:ext cx="252885" cy="252885"/>
              </a:xfrm>
              <a:prstGeom prst="rect">
                <a:avLst/>
              </a:prstGeom>
              <a:solidFill>
                <a:srgbClr val="F254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306665" y="130638"/>
                <a:ext cx="252885" cy="252885"/>
              </a:xfrm>
              <a:prstGeom prst="rect">
                <a:avLst/>
              </a:prstGeom>
              <a:solidFill>
                <a:srgbClr val="85B80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019800" y="421607"/>
                <a:ext cx="252885" cy="252885"/>
              </a:xfrm>
              <a:prstGeom prst="rect">
                <a:avLst/>
              </a:prstGeom>
              <a:solidFill>
                <a:srgbClr val="01A4F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306665" y="421607"/>
                <a:ext cx="252885" cy="252885"/>
              </a:xfrm>
              <a:prstGeom prst="rect">
                <a:avLst/>
              </a:prstGeom>
              <a:solidFill>
                <a:srgbClr val="FFB90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98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Joint Inference for Image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5608331" cy="4983163"/>
          </a:xfrm>
          <a:solidFill>
            <a:schemeClr val="bg1"/>
          </a:solidFill>
        </p:spPr>
        <p:txBody>
          <a:bodyPr/>
          <a:lstStyle/>
          <a:p>
            <a:r>
              <a:rPr lang="en-US" u="sng" dirty="0" smtClean="0"/>
              <a:t>Weakly supervised</a:t>
            </a:r>
          </a:p>
          <a:p>
            <a:pPr marL="0" indent="0">
              <a:buNone/>
            </a:pPr>
            <a:r>
              <a:rPr lang="en-US" b="1" dirty="0" smtClean="0"/>
              <a:t>Annotation </a:t>
            </a:r>
            <a:r>
              <a:rPr lang="en-US" b="1" dirty="0"/>
              <a:t>Propagation </a:t>
            </a:r>
            <a:r>
              <a:rPr lang="en-US" dirty="0"/>
              <a:t>in Large Image </a:t>
            </a:r>
            <a:r>
              <a:rPr lang="en-US" dirty="0" smtClean="0"/>
              <a:t>Databases    via </a:t>
            </a:r>
            <a:r>
              <a:rPr lang="en-US" dirty="0"/>
              <a:t>Dense Image </a:t>
            </a:r>
            <a:r>
              <a:rPr lang="en-US" dirty="0" smtClean="0"/>
              <a:t>Correspondence (ECCV 2012)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With Ce Liu, William T. Freeman</a:t>
            </a:r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u="sng" dirty="0" smtClean="0"/>
          </a:p>
          <a:p>
            <a:r>
              <a:rPr lang="en-US" u="sng" dirty="0" smtClean="0"/>
              <a:t>Unsupervised</a:t>
            </a:r>
          </a:p>
          <a:p>
            <a:pPr marL="0" indent="0">
              <a:buNone/>
            </a:pPr>
            <a:r>
              <a:rPr lang="en-US" dirty="0" smtClean="0"/>
              <a:t>Unsupervised </a:t>
            </a:r>
            <a:r>
              <a:rPr lang="en-US" dirty="0"/>
              <a:t>Joint </a:t>
            </a:r>
            <a:r>
              <a:rPr lang="en-US" b="1" dirty="0"/>
              <a:t>Object Discovery and Segmentation</a:t>
            </a:r>
            <a:r>
              <a:rPr lang="en-US" dirty="0"/>
              <a:t> in Internet </a:t>
            </a:r>
            <a:r>
              <a:rPr lang="en-US" dirty="0" smtClean="0"/>
              <a:t>Images (CVPR 2013)</a:t>
            </a:r>
          </a:p>
          <a:p>
            <a:pPr marL="0" lvl="1" indent="0">
              <a:buNone/>
            </a:pPr>
            <a:r>
              <a:rPr lang="en-US" sz="1600" dirty="0" smtClean="0"/>
              <a:t>    With Armand Joulin, Johannes Kopf, Ce Liu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AutoShape 2" descr="Ce Li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3" y="2590800"/>
            <a:ext cx="63373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90800"/>
            <a:ext cx="771868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68" y="5375982"/>
            <a:ext cx="803378" cy="87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5373575"/>
            <a:ext cx="771868" cy="87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8"/>
          <a:stretch/>
        </p:blipFill>
        <p:spPr>
          <a:xfrm>
            <a:off x="1875993" y="5375982"/>
            <a:ext cx="704651" cy="87241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24600" y="3941413"/>
            <a:ext cx="2611040" cy="1697387"/>
            <a:chOff x="1731664" y="1197581"/>
            <a:chExt cx="3549740" cy="23076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1664" y="1197581"/>
              <a:ext cx="894340" cy="1133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8046" y="1200629"/>
              <a:ext cx="1339470" cy="113385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7078" y="1200629"/>
              <a:ext cx="1194325" cy="11338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31664" y="2371344"/>
              <a:ext cx="894340" cy="113385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8046" y="2371344"/>
              <a:ext cx="1339470" cy="113385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87078" y="2371344"/>
              <a:ext cx="1194326" cy="1133856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6324600" y="1455894"/>
            <a:ext cx="2717885" cy="1287306"/>
            <a:chOff x="410420" y="1854200"/>
            <a:chExt cx="6649741" cy="3149600"/>
          </a:xfrm>
        </p:grpSpPr>
        <p:pic>
          <p:nvPicPr>
            <p:cNvPr id="25" name="Picture 24" descr="Screen shot 2012-06-12 at 11.24.56 P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0420" y="1854200"/>
              <a:ext cx="3149601" cy="314960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3679112" y="1854200"/>
              <a:ext cx="3381049" cy="3149600"/>
              <a:chOff x="5701907" y="2133050"/>
              <a:chExt cx="3367416" cy="3136900"/>
            </a:xfrm>
          </p:grpSpPr>
          <p:pic>
            <p:nvPicPr>
              <p:cNvPr id="27" name="Picture 26" descr="Screen shot 2012-06-12 at 11.25.02 PM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1907" y="2133050"/>
                <a:ext cx="3124200" cy="3136900"/>
              </a:xfrm>
              <a:prstGeom prst="rect">
                <a:avLst/>
              </a:prstGeom>
            </p:spPr>
          </p:pic>
          <p:sp>
            <p:nvSpPr>
              <p:cNvPr id="28" name="TextBox 15"/>
              <p:cNvSpPr txBox="1"/>
              <p:nvPr/>
            </p:nvSpPr>
            <p:spPr>
              <a:xfrm>
                <a:off x="6350469" y="2431795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sky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16"/>
              <p:cNvSpPr txBox="1"/>
              <p:nvPr/>
            </p:nvSpPr>
            <p:spPr>
              <a:xfrm>
                <a:off x="7498958" y="3471547"/>
                <a:ext cx="1445760" cy="824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mountain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17"/>
              <p:cNvSpPr txBox="1"/>
              <p:nvPr/>
            </p:nvSpPr>
            <p:spPr>
              <a:xfrm>
                <a:off x="7920834" y="43783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rock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18"/>
              <p:cNvSpPr txBox="1"/>
              <p:nvPr/>
            </p:nvSpPr>
            <p:spPr>
              <a:xfrm>
                <a:off x="6141048" y="42259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sea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368300" y="3429000"/>
            <a:ext cx="8699500" cy="2971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6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 Propagation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28376" y="2057400"/>
            <a:ext cx="7475068" cy="4549006"/>
            <a:chOff x="5400999" y="3528194"/>
            <a:chExt cx="21458384" cy="13058653"/>
          </a:xfrm>
        </p:grpSpPr>
        <p:sp>
          <p:nvSpPr>
            <p:cNvPr id="4" name="Rectangle 3"/>
            <p:cNvSpPr/>
            <p:nvPr/>
          </p:nvSpPr>
          <p:spPr>
            <a:xfrm>
              <a:off x="5400999" y="3528194"/>
              <a:ext cx="21458384" cy="13058653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" name="Picture 17" descr="C:\Users\Miki\Documents\Projects\annotation\code\paper\teaser\000561_se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518706" y="4129886"/>
              <a:ext cx="2257275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033075" y="6427659"/>
              <a:ext cx="3168532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mountain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26" descr="C:\Users\Miki\Documents\Projects\annotation\code\paper\teaser\001263_se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456493" y="8258934"/>
              <a:ext cx="2257273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2" descr="C:\Users\Miki\Documents\Projects\annotation\code\paper\teaser\001038_se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518711" y="12336183"/>
              <a:ext cx="2257270" cy="223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3" descr="C:\Users\Miki\Documents\Projects\annotation\code\paper\teaser\001122_se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1481100" y="4180905"/>
              <a:ext cx="2257272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C:\Users\Miki\Documents\Projects\annotation\code\paper\teaser\000774_se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1447185" y="8256488"/>
              <a:ext cx="2257272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8" descr="C:\Users\Miki\Documents\Projects\annotation\code\paper\teaser\000650_seg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1481101" y="12336188"/>
              <a:ext cx="2257271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:\Users\Miki\Documents\Projects\annotation\code\paper\teaser\001816_seg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50"/>
            <a:stretch/>
          </p:blipFill>
          <p:spPr bwMode="auto">
            <a:xfrm>
              <a:off x="16471631" y="4205213"/>
              <a:ext cx="2245966" cy="223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C:\Users\Miki\Documents\Projects\annotation\code\paper\teaser\002395_seg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6460324" y="12336188"/>
              <a:ext cx="2257273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7" descr="C:\Users\Miki\Documents\Projects\annotation\code\paper\teaser\001914_seg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1472180" y="4205213"/>
              <a:ext cx="2257276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5" descr="C:\Users\Miki\Documents\Projects\annotation\code\paper\teaser\002543_seg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1523493" y="8258934"/>
              <a:ext cx="2254807" cy="223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C:\Users\Miki\Documents\Projects\annotation\code\paper\teaser\002597_seg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1472184" y="12338889"/>
              <a:ext cx="2257272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0935944" y="14551069"/>
              <a:ext cx="3315418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bridge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8" name="Picture 5" descr="C:\Users\Miki\Documents\Projects\annotation\code\paper\teaser\002090_seg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0" y="8256488"/>
              <a:ext cx="4519475" cy="224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5651009" y="10459496"/>
              <a:ext cx="3875900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sidewalk, road, car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tree, sky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7040" y="10481652"/>
              <a:ext cx="3015569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mountain</a:t>
              </a:r>
              <a:r>
                <a:rPr lang="en-US" sz="1200" dirty="0">
                  <a:ea typeface="Segoe UI" pitchFamily="34" charset="0"/>
                  <a:cs typeface="Segoe UI" pitchFamily="34" charset="0"/>
                </a:rPr>
                <a:t/>
              </a:r>
              <a:br>
                <a:rPr lang="en-US" sz="1200" dirty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96918" y="1295400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6919" y="1150203"/>
            <a:ext cx="8694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ea typeface="Segoe UI" pitchFamily="34" charset="0"/>
                <a:cs typeface="Segoe UI" pitchFamily="34" charset="0"/>
              </a:rPr>
              <a:t>Input:</a:t>
            </a:r>
            <a:r>
              <a:rPr lang="en-US" sz="2400" dirty="0" smtClean="0">
                <a:ea typeface="Segoe UI" pitchFamily="34" charset="0"/>
                <a:cs typeface="Segoe UI" pitchFamily="34" charset="0"/>
              </a:rPr>
              <a:t> A </a:t>
            </a:r>
            <a:r>
              <a:rPr lang="en-US" sz="2400" dirty="0">
                <a:ea typeface="Segoe UI" pitchFamily="34" charset="0"/>
                <a:cs typeface="Segoe UI" pitchFamily="34" charset="0"/>
              </a:rPr>
              <a:t>large database of images where only some are tagged and very few are densely </a:t>
            </a:r>
            <a:r>
              <a:rPr lang="en-US" sz="2400" dirty="0" smtClean="0">
                <a:ea typeface="Segoe UI" pitchFamily="34" charset="0"/>
                <a:cs typeface="Segoe UI" pitchFamily="34" charset="0"/>
              </a:rPr>
              <a:t>labeled</a:t>
            </a:r>
            <a:endParaRPr lang="en-US" sz="2200" dirty="0"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 Propagation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30301" y="2057400"/>
            <a:ext cx="8483399" cy="4549006"/>
            <a:chOff x="5400999" y="3528194"/>
            <a:chExt cx="24352962" cy="13058653"/>
          </a:xfrm>
        </p:grpSpPr>
        <p:sp>
          <p:nvSpPr>
            <p:cNvPr id="3" name="Rectangle 2"/>
            <p:cNvSpPr/>
            <p:nvPr/>
          </p:nvSpPr>
          <p:spPr>
            <a:xfrm>
              <a:off x="5400999" y="3528194"/>
              <a:ext cx="21458384" cy="13058653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" name="Picture 40" descr="C:\Users\Miki\Documents\Projects\annotation\code\paper\teaser\legen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5447" y="4999785"/>
              <a:ext cx="2318514" cy="999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7" descr="C:\Users\Miki\Documents\Projects\annotation\code\paper\teaser\000561_se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706" y="4129886"/>
              <a:ext cx="4514540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091514" y="6427659"/>
              <a:ext cx="3051650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mountain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26" descr="C:\Users\Miki\Documents\Projects\annotation\code\paper\teaser\001263_se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493" y="8258934"/>
              <a:ext cx="4514547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17041" y="10481652"/>
              <a:ext cx="3015569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mountain</a:t>
              </a:r>
              <a:r>
                <a:rPr lang="en-US" sz="1200" dirty="0">
                  <a:ea typeface="Segoe UI" pitchFamily="34" charset="0"/>
                  <a:cs typeface="Segoe UI" pitchFamily="34" charset="0"/>
                </a:rPr>
                <a:t/>
              </a:r>
              <a:br>
                <a:rPr lang="en-US" sz="1200" dirty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9" name="Picture 22" descr="C:\Users\Miki\Documents\Projects\annotation\code\paper\teaser\001038_se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711" y="12336183"/>
              <a:ext cx="4514540" cy="223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426666" y="14597723"/>
              <a:ext cx="4447980" cy="1855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staircase, sky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road, plant, door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>
                  <a:ea typeface="Segoe UI" pitchFamily="34" charset="0"/>
                  <a:cs typeface="Segoe UI" pitchFamily="34" charset="0"/>
                </a:rPr>
                <a:t>sidewalk, </a:t>
              </a: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car, building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23" descr="C:\Users\Miki\Documents\Projects\annotation\code\paper\teaser\001122_se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1100" y="4180905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008956" y="6449206"/>
              <a:ext cx="3053307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road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car, building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" name="Picture 20" descr="C:\Users\Miki\Documents\Projects\annotation\code\paper\teaser\000774_se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7185" y="8256488"/>
              <a:ext cx="4514545" cy="223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0871227" y="10481655"/>
              <a:ext cx="3784969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sidewalk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road, car, building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8" descr="C:\Users\Miki\Documents\Projects\annotation\code\paper\teaser\000650_se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1101" y="12336188"/>
              <a:ext cx="4514543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0684126" y="14613725"/>
              <a:ext cx="3706744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person, mountain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7" name="Picture 6" descr="C:\Users\Miki\Documents\Projects\annotation\code\paper\teaser\001816_se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1" y="4205213"/>
              <a:ext cx="4514548" cy="223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5983151" y="6428265"/>
              <a:ext cx="3148469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plant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grass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4" descr="C:\Users\Miki\Documents\Projects\annotation\code\paper\teaser\002395_se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0324" y="12336188"/>
              <a:ext cx="4514547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6303172" y="14671525"/>
              <a:ext cx="2716647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building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1" name="Picture 7" descr="C:\Users\Miki\Documents\Projects\annotation\code\paper\teaser\001914_se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180" y="4205213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0801509" y="6440419"/>
              <a:ext cx="3668274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mountain, field,</a:t>
              </a:r>
            </a:p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sky, tree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3" name="Picture 15" descr="C:\Users\Miki\Documents\Projects\annotation\code\paper\teaser\002543_se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3493" y="8258934"/>
              <a:ext cx="4509614" cy="223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1104772" y="10459496"/>
              <a:ext cx="2780703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car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16" descr="C:\Users\Miki\Documents\Projects\annotation\code\paper\teaser\002597_seg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184" y="12338889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0935945" y="14551069"/>
              <a:ext cx="3315418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bridge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7" name="Picture 5" descr="C:\Users\Miki\Documents\Projects\annotation\code\paper\teaser\002090_seg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0" y="8256488"/>
              <a:ext cx="4519475" cy="224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5651010" y="10459496"/>
              <a:ext cx="3875900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sidewalk, road, car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tree, sky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96919" y="1169313"/>
            <a:ext cx="8008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ea typeface="Segoe UI" pitchFamily="34" charset="0"/>
                <a:cs typeface="Segoe UI" pitchFamily="34" charset="0"/>
              </a:rPr>
              <a:t>Output:</a:t>
            </a:r>
            <a:r>
              <a:rPr lang="en-US" sz="2200" dirty="0" smtClean="0">
                <a:ea typeface="Segoe UI" pitchFamily="34" charset="0"/>
                <a:cs typeface="Segoe UI" pitchFamily="34" charset="0"/>
              </a:rPr>
              <a:t> The </a:t>
            </a:r>
            <a:r>
              <a:rPr lang="en-US" sz="2200" dirty="0">
                <a:ea typeface="Segoe UI" pitchFamily="34" charset="0"/>
                <a:cs typeface="Segoe UI" pitchFamily="34" charset="0"/>
              </a:rPr>
              <a:t>same database with all the pixels labeled and all the images tagged</a:t>
            </a:r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Dense pixel/region labeling is important!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201"/>
            <a:ext cx="47244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Enhanced image search</a:t>
            </a:r>
          </a:p>
          <a:p>
            <a:pPr lvl="1"/>
            <a:r>
              <a:rPr lang="en-US" dirty="0" smtClean="0"/>
              <a:t>Mark region related to the user query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Ensure versatility in the returned images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More powerful queries E.g</a:t>
            </a:r>
            <a:r>
              <a:rPr lang="en-US" dirty="0"/>
              <a:t>. “find images with a building occupying </a:t>
            </a:r>
            <a:r>
              <a:rPr lang="en-US" dirty="0" smtClean="0"/>
              <a:t>30% </a:t>
            </a:r>
            <a:r>
              <a:rPr lang="en-US" dirty="0"/>
              <a:t>of the image and located in </a:t>
            </a:r>
            <a:r>
              <a:rPr lang="en-US" dirty="0" smtClean="0"/>
              <a:t>the bottom right”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Constructing training sets for detectors/classifiers</a:t>
            </a:r>
          </a:p>
        </p:txBody>
      </p:sp>
      <p:pic>
        <p:nvPicPr>
          <p:cNvPr id="12290" name="Picture 2" descr="C:\Users\Miki\MIT\Fellowships\MSR 2012\figures\bing_building_mocku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799"/>
            <a:ext cx="3557257" cy="32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82" y="4796616"/>
            <a:ext cx="1885586" cy="1223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26" y="4796616"/>
            <a:ext cx="1634174" cy="1223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5293" y="6142408"/>
            <a:ext cx="1131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PASCAL 2012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 Propagation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 smtClean="0"/>
                  <a:t>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/>
                  <a:t> that maximizes the probability</a:t>
                </a:r>
              </a:p>
              <a:p>
                <a:pPr marL="0" indent="0"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𝑃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</a:rPr>
                        <m:t>𝐶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Ω</m:t>
                      </m:r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 algn="ctr">
                  <a:buNone/>
                </a:pPr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Assumptions:</a:t>
                </a:r>
              </a:p>
              <a:p>
                <a:pPr lvl="1" indent="-342900">
                  <a:buFont typeface="+mj-lt"/>
                  <a:buAutoNum type="arabicPeriod"/>
                </a:pPr>
                <a:r>
                  <a:rPr lang="en-US" dirty="0" smtClean="0"/>
                  <a:t>Each word has distinct visual appearance</a:t>
                </a:r>
              </a:p>
              <a:p>
                <a:pPr lvl="1" indent="-342900">
                  <a:buFont typeface="+mj-lt"/>
                  <a:buAutoNum type="arabicPeriod"/>
                </a:pPr>
                <a:r>
                  <a:rPr lang="en-US" dirty="0" smtClean="0"/>
                  <a:t>Neighboring pixels in an image tend to have the same annotation</a:t>
                </a:r>
              </a:p>
              <a:p>
                <a:pPr lvl="1" indent="-342900">
                  <a:buFont typeface="+mj-lt"/>
                  <a:buAutoNum type="arabicPeriod"/>
                </a:pPr>
                <a:r>
                  <a:rPr lang="en-US" dirty="0" smtClean="0"/>
                  <a:t>Similar visual patterns across different images should have similar annotation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39224" y="2721550"/>
            <a:ext cx="140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All pixel-wise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labels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1710" y="3235215"/>
            <a:ext cx="1308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Input image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database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429000"/>
            <a:ext cx="1405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Partial image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tags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2629" y="2724834"/>
            <a:ext cx="2382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Given pixel labels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(very few, maybe none)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75119" y="2254313"/>
            <a:ext cx="680833" cy="599903"/>
          </a:xfrm>
          <a:prstGeom prst="straightConnector1">
            <a:avLst/>
          </a:prstGeom>
          <a:ln w="31750">
            <a:solidFill>
              <a:srgbClr val="0070C0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0"/>
          </p:cNvCxnSpPr>
          <p:nvPr/>
        </p:nvCxnSpPr>
        <p:spPr>
          <a:xfrm flipV="1">
            <a:off x="3775735" y="2263366"/>
            <a:ext cx="624249" cy="971849"/>
          </a:xfrm>
          <a:prstGeom prst="straightConnector1">
            <a:avLst/>
          </a:prstGeom>
          <a:ln w="31750">
            <a:solidFill>
              <a:srgbClr val="0070C0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flipH="1" flipV="1">
            <a:off x="4800600" y="2263366"/>
            <a:ext cx="474253" cy="1165634"/>
          </a:xfrm>
          <a:prstGeom prst="straightConnector1">
            <a:avLst/>
          </a:prstGeom>
          <a:ln w="31750">
            <a:solidFill>
              <a:srgbClr val="0070C0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214796" y="2254313"/>
            <a:ext cx="652604" cy="690133"/>
          </a:xfrm>
          <a:prstGeom prst="straightConnector1">
            <a:avLst/>
          </a:prstGeom>
          <a:ln w="31750">
            <a:solidFill>
              <a:srgbClr val="0070C0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The objective function (in energy form)</a:t>
                </a:r>
                <a:br>
                  <a:rPr lang="en-US" dirty="0" smtClean="0"/>
                </a:br>
                <a:endParaRPr lang="en-US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b="1" i="1" smtClean="0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1600" b="0" i="1" smtClean="0">
                                          <a:solidFill>
                                            <a:srgbClr val="EE1D2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600" b="1" i="1" smtClean="0">
                                          <a:solidFill>
                                            <a:srgbClr val="EE1D23"/>
                                          </a:solidFill>
                                          <a:latin typeface="Cambria Math"/>
                                        </a:rPr>
                                        <m:t>𝒒</m:t>
                                      </m:r>
                                      <m:r>
                                        <a:rPr lang="en-US" sz="1600" b="0" i="1" smtClean="0">
                                          <a:solidFill>
                                            <a:srgbClr val="EE1D23"/>
                                          </a:solidFill>
                                          <a:latin typeface="Cambria Math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EE1D2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solidFill>
                                                <a:srgbClr val="EE1D23"/>
                                              </a:solidFill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 smtClean="0">
                                              <a:solidFill>
                                                <a:srgbClr val="EE1D23"/>
                                              </a:solidFill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EE1D2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b="0" i="0" smtClean="0">
                                              <a:solidFill>
                                                <a:srgbClr val="EE1D23"/>
                                              </a:solidFill>
                                              <a:latin typeface="Cambria Math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solidFill>
                                                <a:srgbClr val="EE1D23"/>
                                              </a:solidFill>
                                              <a:latin typeface="Cambria Math"/>
                                            </a:rPr>
                                            <m:t>𝑖𝑛𝑡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EE1D2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600" i="1" smtClean="0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b="1" i="1" smtClean="0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e>
                                          </m:d>
                                          <m:r>
                                            <a:rPr lang="en-US" sz="1600" i="1">
                                              <a:solidFill>
                                                <a:srgbClr val="EE1D23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600" i="1" smtClean="0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b="1" i="1" smtClean="0">
                                                  <a:solidFill>
                                                    <a:srgbClr val="EE1D23"/>
                                                  </a:solidFill>
                                                  <a:latin typeface="Cambria Math"/>
                                                </a:rPr>
                                                <m:t>𝒒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1600" b="0" i="1" smtClean="0">
                                          <a:solidFill>
                                            <a:srgbClr val="292B8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rgbClr val="292B8F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sz="1600" b="0" i="1" smtClean="0">
                                          <a:solidFill>
                                            <a:srgbClr val="292B8F"/>
                                          </a:solidFill>
                                          <a:latin typeface="Cambria Math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b="0" i="0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/>
                                            </a:rPr>
                                            <m:t>𝑒𝑥𝑡</m:t>
                                          </m:r>
                                        </m:sub>
                                      </m:sSub>
                                      <m:r>
                                        <a:rPr lang="en-US" sz="1600" b="0" i="1" smtClean="0">
                                          <a:solidFill>
                                            <a:srgbClr val="292B8F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e>
                                      </m:d>
                                      <m:r>
                                        <a:rPr lang="en-US" sz="1600" b="0" i="1" smtClean="0">
                                          <a:solidFill>
                                            <a:srgbClr val="292B8F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solidFill>
                                                <a:srgbClr val="292B8F"/>
                                              </a:solidFill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1600" b="0" i="1" smtClean="0">
                                      <a:solidFill>
                                        <a:srgbClr val="292B8F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1600" b="1" i="1">
                                      <a:solidFill>
                                        <a:srgbClr val="292B8F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  <m:r>
                                    <a:rPr lang="en-US" sz="1600" i="1">
                                      <a:solidFill>
                                        <a:srgbClr val="292B8F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292B8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rgbClr val="292B8F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292B8F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292B8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solidFill>
                                            <a:srgbClr val="292B8F"/>
                                          </a:solidFill>
                                          <a:latin typeface="Cambria Math"/>
                                        </a:rPr>
                                        <m:t>𝒑</m:t>
                                      </m:r>
                                    </m:e>
                                  </m:d>
                                  <m:r>
                                    <a:rPr lang="en-US" sz="1600" b="0" i="1" smtClean="0">
                                      <a:solidFill>
                                        <a:srgbClr val="292B8F"/>
                                      </a:solidFill>
                                      <a:latin typeface="Cambria Math"/>
                                    </a:rPr>
                                    <m:t>))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1600" b="0" dirty="0" smtClean="0"/>
              </a:p>
              <a:p>
                <a:pPr marL="0" indent="0" algn="ctr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Assumptions</a:t>
                </a:r>
                <a:r>
                  <a:rPr lang="en-US" dirty="0"/>
                  <a:t>:</a:t>
                </a:r>
              </a:p>
              <a:p>
                <a:pPr lvl="1" indent="-34290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Each word has distinct visual appearance</a:t>
                </a:r>
              </a:p>
              <a:p>
                <a:pPr lvl="1" indent="-342900">
                  <a:buFont typeface="+mj-lt"/>
                  <a:buAutoNum type="arabicPeriod"/>
                </a:pPr>
                <a:r>
                  <a:rPr lang="en-US" dirty="0">
                    <a:solidFill>
                      <a:srgbClr val="FF0000"/>
                    </a:solidFill>
                  </a:rPr>
                  <a:t>Neighboring pixels in an image tend to have the same annotation</a:t>
                </a:r>
              </a:p>
              <a:p>
                <a:pPr lvl="1" indent="-342900">
                  <a:buFont typeface="+mj-lt"/>
                  <a:buAutoNum type="arabicPeriod"/>
                </a:pPr>
                <a:r>
                  <a:rPr lang="en-US" dirty="0">
                    <a:solidFill>
                      <a:srgbClr val="292B8F"/>
                    </a:solidFill>
                  </a:rPr>
                  <a:t>Similar visual patterns across different images should have similar annotation</a:t>
                </a:r>
              </a:p>
              <a:p>
                <a:pPr marL="0" indent="0">
                  <a:buNone/>
                </a:pPr>
                <a:endParaRPr lang="en-US" sz="1800" i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ket 6"/>
          <p:cNvSpPr/>
          <p:nvPr/>
        </p:nvSpPr>
        <p:spPr>
          <a:xfrm rot="5400000">
            <a:off x="2648722" y="2210090"/>
            <a:ext cx="98527" cy="875720"/>
          </a:xfrm>
          <a:prstGeom prst="rightBracket">
            <a:avLst>
              <a:gd name="adj" fmla="val 119762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31779" y="2781967"/>
                <a:ext cx="162102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B050"/>
                    </a:solidFill>
                    <a:ea typeface="Segoe UI" pitchFamily="34" charset="0"/>
                    <a:cs typeface="Times New Roman" panose="02020603050405020304" pitchFamily="18" charset="0"/>
                  </a:rPr>
                  <a:t>Local </a:t>
                </a:r>
                <a:r>
                  <a:rPr lang="en-US" sz="1600" dirty="0">
                    <a:solidFill>
                      <a:srgbClr val="00B050"/>
                    </a:solidFill>
                    <a:ea typeface="Segoe UI" pitchFamily="34" charset="0"/>
                    <a:cs typeface="Times New Roman" panose="02020603050405020304" pitchFamily="18" charset="0"/>
                  </a:rPr>
                  <a:t>evidence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~ </m:t>
                    </m:r>
                    <m:r>
                      <a:rPr lang="en-US" sz="16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1600" dirty="0">
                    <a:solidFill>
                      <a:srgbClr val="00B050"/>
                    </a:solidFill>
                    <a:ea typeface="Segoe UI" pitchFamily="34" charset="0"/>
                    <a:cs typeface="Times New Roman" panose="02020603050405020304" pitchFamily="18" charset="0"/>
                  </a:rPr>
                  <a:t>(word |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16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6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lang="en-US" sz="16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00B050"/>
                    </a:solidFill>
                    <a:ea typeface="Segoe UI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endParaRPr lang="en-US" sz="1600" dirty="0">
                  <a:solidFill>
                    <a:srgbClr val="00B050"/>
                  </a:solidFill>
                  <a:ea typeface="Segoe UI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779" y="2781967"/>
                <a:ext cx="1621021" cy="830997"/>
              </a:xfrm>
              <a:prstGeom prst="rect">
                <a:avLst/>
              </a:prstGeom>
              <a:blipFill rotWithShape="0">
                <a:blip r:embed="rId3"/>
                <a:stretch>
                  <a:fillRect t="-2190" r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ket 8"/>
          <p:cNvSpPr/>
          <p:nvPr/>
        </p:nvSpPr>
        <p:spPr>
          <a:xfrm rot="5400000">
            <a:off x="4341979" y="1726820"/>
            <a:ext cx="110196" cy="1853928"/>
          </a:xfrm>
          <a:prstGeom prst="rightBracket">
            <a:avLst>
              <a:gd name="adj" fmla="val 119762"/>
            </a:avLst>
          </a:prstGeom>
          <a:ln w="25400">
            <a:solidFill>
              <a:srgbClr val="EE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3304378" y="2793635"/>
            <a:ext cx="2334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EE1D23"/>
                </a:solidFill>
                <a:ea typeface="Segoe UI" pitchFamily="34" charset="0"/>
                <a:cs typeface="Segoe UI" pitchFamily="34" charset="0"/>
              </a:rPr>
              <a:t>Intra-image regularization</a:t>
            </a:r>
            <a:endParaRPr lang="en-US" sz="1600" dirty="0">
              <a:solidFill>
                <a:srgbClr val="EE1D23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ight Bracket 10"/>
          <p:cNvSpPr/>
          <p:nvPr/>
        </p:nvSpPr>
        <p:spPr>
          <a:xfrm rot="5400000">
            <a:off x="6841003" y="1320284"/>
            <a:ext cx="110196" cy="2666999"/>
          </a:xfrm>
          <a:prstGeom prst="rightBracket">
            <a:avLst>
              <a:gd name="adj" fmla="val 119762"/>
            </a:avLst>
          </a:prstGeom>
          <a:ln w="25400">
            <a:solidFill>
              <a:srgbClr val="292B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C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6390" y="2824412"/>
            <a:ext cx="2247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92B8F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Inter-image regularization</a:t>
            </a:r>
            <a:endParaRPr lang="en-US" sz="1400" dirty="0">
              <a:solidFill>
                <a:srgbClr val="292B8F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943600" y="3429000"/>
                <a:ext cx="3124200" cy="872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600" b="1" i="1">
                            <a:latin typeface="Cambria Math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1600" dirty="0"/>
                  <a:t> - pixels neighboring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𝒑</m:t>
                    </m:r>
                  </m:oMath>
                </a14:m>
                <a:endParaRPr lang="en-US" sz="16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i="1" dirty="0"/>
                  <a:t> - </a:t>
                </a:r>
                <a:r>
                  <a:rPr lang="en-US" sz="1600" dirty="0"/>
                  <a:t>images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16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600" i="1" dirty="0"/>
                  <a:t> - dense correspondence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3429000"/>
                <a:ext cx="3124200" cy="872868"/>
              </a:xfrm>
              <a:prstGeom prst="rect">
                <a:avLst/>
              </a:prstGeom>
              <a:blipFill rotWithShape="0">
                <a:blip r:embed="rId4"/>
                <a:stretch>
                  <a:fillRect t="-1399" b="-5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Relative to Previous 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objective function (in energy form)</a:t>
                </a:r>
                <a:br>
                  <a:rPr lang="en-US" dirty="0" smtClean="0"/>
                </a:br>
                <a:endParaRPr lang="en-US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b="1" i="1" smtClean="0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 smtClean="0"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600" b="1" i="1" smtClean="0">
                                          <a:latin typeface="Cambria Math"/>
                                        </a:rPr>
                                        <m:t>𝒒</m:t>
                                      </m:r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 smtClean="0"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b="0" i="0" smtClean="0">
                                              <a:latin typeface="Cambria Math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𝑖𝑛𝑡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e>
                                          </m:d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b="1" i="1" smtClean="0">
                                                  <a:latin typeface="Cambria Math"/>
                                                </a:rPr>
                                                <m:t>𝒒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b="0" i="0" smtClean="0">
                                              <a:latin typeface="Cambria Math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𝑒𝑥𝑡</m:t>
                                          </m:r>
                                        </m:sub>
                                      </m:s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 smtClean="0"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e>
                                      </m:d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𝒑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</a:rPr>
                                        <m:t>𝒑</m:t>
                                      </m:r>
                                    </m:e>
                                  </m:d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))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1600" b="0" dirty="0" smtClean="0"/>
              </a:p>
              <a:p>
                <a:pPr marL="0" indent="0" algn="ctr">
                  <a:buNone/>
                </a:pPr>
                <a:endParaRPr lang="en-US" sz="1600" b="0" dirty="0" smtClean="0"/>
              </a:p>
              <a:p>
                <a:pPr marL="0" indent="0" algn="ctr">
                  <a:buNone/>
                </a:pPr>
                <a:endParaRPr lang="en-US" sz="16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66800" y="3402449"/>
            <a:ext cx="159364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Barnard et al. 2001</a:t>
            </a:r>
          </a:p>
          <a:p>
            <a:r>
              <a:rPr lang="en-US" sz="1400" dirty="0" err="1" smtClean="0">
                <a:solidFill>
                  <a:schemeClr val="tx2"/>
                </a:solidFill>
              </a:rPr>
              <a:t>Duygulu</a:t>
            </a:r>
            <a:r>
              <a:rPr lang="en-US" sz="1400" dirty="0" smtClean="0">
                <a:solidFill>
                  <a:schemeClr val="tx2"/>
                </a:solidFill>
              </a:rPr>
              <a:t> et al. 2002</a:t>
            </a:r>
          </a:p>
          <a:p>
            <a:r>
              <a:rPr lang="en-US" sz="1400" dirty="0" err="1" smtClean="0">
                <a:solidFill>
                  <a:schemeClr val="tx2"/>
                </a:solidFill>
              </a:rPr>
              <a:t>Blei</a:t>
            </a:r>
            <a:r>
              <a:rPr lang="en-US" sz="1400" dirty="0" smtClean="0">
                <a:solidFill>
                  <a:schemeClr val="tx2"/>
                </a:solidFill>
              </a:rPr>
              <a:t> et al. 2003</a:t>
            </a:r>
          </a:p>
          <a:p>
            <a:r>
              <a:rPr lang="en-US" sz="1400" dirty="0" err="1" smtClean="0">
                <a:solidFill>
                  <a:schemeClr val="tx2"/>
                </a:solidFill>
              </a:rPr>
              <a:t>Feng</a:t>
            </a:r>
            <a:r>
              <a:rPr lang="en-US" sz="1400" dirty="0" smtClean="0">
                <a:solidFill>
                  <a:schemeClr val="tx2"/>
                </a:solidFill>
              </a:rPr>
              <a:t> et al. 2004</a:t>
            </a:r>
          </a:p>
          <a:p>
            <a:r>
              <a:rPr lang="en-US" sz="1400" dirty="0">
                <a:solidFill>
                  <a:schemeClr val="tx2"/>
                </a:solidFill>
              </a:rPr>
              <a:t>Barnard et al. </a:t>
            </a:r>
            <a:r>
              <a:rPr lang="en-US" sz="1400" dirty="0" smtClean="0">
                <a:solidFill>
                  <a:schemeClr val="tx2"/>
                </a:solidFill>
              </a:rPr>
              <a:t>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3402449"/>
            <a:ext cx="1625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2"/>
                </a:solidFill>
              </a:rPr>
              <a:t>Shotton</a:t>
            </a:r>
            <a:r>
              <a:rPr lang="en-US" sz="1400" dirty="0" smtClean="0">
                <a:solidFill>
                  <a:schemeClr val="accent2"/>
                </a:solidFill>
              </a:rPr>
              <a:t> et al. 2006</a:t>
            </a:r>
          </a:p>
          <a:p>
            <a:r>
              <a:rPr lang="en-US" sz="1400" dirty="0" err="1" smtClean="0">
                <a:solidFill>
                  <a:schemeClr val="accent2"/>
                </a:solidFill>
              </a:rPr>
              <a:t>Shotton</a:t>
            </a:r>
            <a:r>
              <a:rPr lang="en-US" sz="1400" dirty="0" smtClean="0">
                <a:solidFill>
                  <a:schemeClr val="accent2"/>
                </a:solidFill>
              </a:rPr>
              <a:t> et al. 2008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3402449"/>
            <a:ext cx="1204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Liu et al. 2009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0" name="Right Bracket 9"/>
          <p:cNvSpPr/>
          <p:nvPr/>
        </p:nvSpPr>
        <p:spPr>
          <a:xfrm rot="5400000">
            <a:off x="2637283" y="2324862"/>
            <a:ext cx="114300" cy="874776"/>
          </a:xfrm>
          <a:prstGeom prst="rightBracket">
            <a:avLst>
              <a:gd name="adj" fmla="val 162462"/>
            </a:avLst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ight Bracket 10"/>
          <p:cNvSpPr/>
          <p:nvPr/>
        </p:nvSpPr>
        <p:spPr>
          <a:xfrm rot="5400000">
            <a:off x="3700272" y="1444752"/>
            <a:ext cx="114300" cy="3000755"/>
          </a:xfrm>
          <a:prstGeom prst="rightBracket">
            <a:avLst>
              <a:gd name="adj" fmla="val 162462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Right Bracket 11"/>
          <p:cNvSpPr/>
          <p:nvPr/>
        </p:nvSpPr>
        <p:spPr>
          <a:xfrm rot="5400000">
            <a:off x="5734050" y="735330"/>
            <a:ext cx="114302" cy="4876801"/>
          </a:xfrm>
          <a:prstGeom prst="rightBracket">
            <a:avLst>
              <a:gd name="adj" fmla="val 162462"/>
            </a:avLst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445798" y="1746463"/>
            <a:ext cx="346180" cy="914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457200" y="4854799"/>
            <a:ext cx="2847254" cy="1541001"/>
            <a:chOff x="457200" y="4854799"/>
            <a:chExt cx="2847254" cy="1541001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609" y="4854799"/>
              <a:ext cx="2008435" cy="1261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57200" y="6149579"/>
              <a:ext cx="2847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/>
                <a:t>Matching Words and Pictures </a:t>
              </a:r>
              <a:r>
                <a:rPr lang="en-US" sz="1000" dirty="0"/>
                <a:t>[Barnard et al. </a:t>
              </a:r>
              <a:r>
                <a:rPr lang="en-US" sz="1000" dirty="0" smtClean="0"/>
                <a:t>2003]</a:t>
              </a:r>
              <a:endParaRPr lang="en-US" sz="1000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81400" y="4276253"/>
            <a:ext cx="1946367" cy="2365768"/>
            <a:chOff x="3581400" y="4276253"/>
            <a:chExt cx="1946367" cy="23657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7171" y="4276253"/>
              <a:ext cx="1604113" cy="204159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581400" y="6395800"/>
              <a:ext cx="1946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TextonBoost</a:t>
              </a:r>
              <a:r>
                <a:rPr lang="en-US" sz="1000" i="1" dirty="0" smtClean="0"/>
                <a:t> </a:t>
              </a:r>
              <a:r>
                <a:rPr lang="en-US" sz="1000" dirty="0" smtClean="0"/>
                <a:t>[</a:t>
              </a:r>
              <a:r>
                <a:rPr lang="en-US" sz="1000" dirty="0" err="1" smtClean="0"/>
                <a:t>Shotton</a:t>
              </a:r>
              <a:r>
                <a:rPr lang="en-US" sz="1000" dirty="0" smtClean="0"/>
                <a:t> et </a:t>
              </a:r>
              <a:r>
                <a:rPr lang="en-US" sz="1000" dirty="0"/>
                <a:t>al. </a:t>
              </a:r>
              <a:r>
                <a:rPr lang="en-US" sz="1000" dirty="0" smtClean="0"/>
                <a:t>2006]</a:t>
              </a:r>
              <a:endParaRPr lang="en-US" sz="1000" i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54001" y="4286431"/>
            <a:ext cx="3284739" cy="2379719"/>
            <a:chOff x="5754001" y="4286431"/>
            <a:chExt cx="3284739" cy="23797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4001" y="4286431"/>
              <a:ext cx="3284739" cy="21093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092373" y="6419929"/>
              <a:ext cx="17604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Label Transfer [Liu et </a:t>
              </a:r>
              <a:r>
                <a:rPr lang="en-US" sz="1000" dirty="0"/>
                <a:t>al. </a:t>
              </a:r>
              <a:r>
                <a:rPr lang="en-US" sz="1000" dirty="0" smtClean="0"/>
                <a:t>2009]</a:t>
              </a:r>
              <a:endParaRPr lang="en-US" sz="1000" i="1" dirty="0"/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Pixel-wise image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477576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Text-to-Image Correspondence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Can use labeled images to train appearance model, but most of the images are tagged and not labeled</a:t>
            </a:r>
          </a:p>
          <a:p>
            <a:r>
              <a:rPr lang="en-US" dirty="0" smtClean="0"/>
              <a:t>Utilize visual </a:t>
            </a:r>
            <a:r>
              <a:rPr lang="en-US" dirty="0"/>
              <a:t>commonalities among images with similar </a:t>
            </a:r>
            <a:r>
              <a:rPr lang="en-US" dirty="0" smtClean="0"/>
              <a:t>tags</a:t>
            </a:r>
          </a:p>
          <a:p>
            <a:endParaRPr lang="en-US" dirty="0"/>
          </a:p>
        </p:txBody>
      </p:sp>
      <p:pic>
        <p:nvPicPr>
          <p:cNvPr id="5" name="Picture 2" descr="C:\Users\Miki\Documents\Projects\annotation\CVPR2012\paper\figures\model_posterior\sour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50" y="16002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23309" y="3810000"/>
            <a:ext cx="2039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cs typeface="Times New Roman" pitchFamily="18" charset="0"/>
              </a:rPr>
              <a:t>grass, mountain, sky, tree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4204096" y="2512188"/>
            <a:ext cx="404086" cy="385823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53000" y="1600200"/>
            <a:ext cx="2209800" cy="2209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949505" y="1610686"/>
            <a:ext cx="1627464" cy="705642"/>
          </a:xfrm>
          <a:custGeom>
            <a:avLst/>
            <a:gdLst>
              <a:gd name="connsiteX0" fmla="*/ 0 w 1627464"/>
              <a:gd name="connsiteY0" fmla="*/ 671120 h 705642"/>
              <a:gd name="connsiteX1" fmla="*/ 251669 w 1627464"/>
              <a:gd name="connsiteY1" fmla="*/ 687897 h 705642"/>
              <a:gd name="connsiteX2" fmla="*/ 402671 w 1627464"/>
              <a:gd name="connsiteY2" fmla="*/ 453006 h 705642"/>
              <a:gd name="connsiteX3" fmla="*/ 612396 w 1627464"/>
              <a:gd name="connsiteY3" fmla="*/ 402672 h 705642"/>
              <a:gd name="connsiteX4" fmla="*/ 939567 w 1627464"/>
              <a:gd name="connsiteY4" fmla="*/ 302004 h 705642"/>
              <a:gd name="connsiteX5" fmla="*/ 1459684 w 1627464"/>
              <a:gd name="connsiteY5" fmla="*/ 545285 h 705642"/>
              <a:gd name="connsiteX6" fmla="*/ 1627464 w 1627464"/>
              <a:gd name="connsiteY6" fmla="*/ 0 h 70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7464" h="705642">
                <a:moveTo>
                  <a:pt x="0" y="671120"/>
                </a:moveTo>
                <a:cubicBezTo>
                  <a:pt x="92278" y="697684"/>
                  <a:pt x="184557" y="724249"/>
                  <a:pt x="251669" y="687897"/>
                </a:cubicBezTo>
                <a:cubicBezTo>
                  <a:pt x="318781" y="651545"/>
                  <a:pt x="342550" y="500543"/>
                  <a:pt x="402671" y="453006"/>
                </a:cubicBezTo>
                <a:cubicBezTo>
                  <a:pt x="462792" y="405469"/>
                  <a:pt x="522913" y="427839"/>
                  <a:pt x="612396" y="402672"/>
                </a:cubicBezTo>
                <a:cubicBezTo>
                  <a:pt x="701879" y="377505"/>
                  <a:pt x="798352" y="278235"/>
                  <a:pt x="939567" y="302004"/>
                </a:cubicBezTo>
                <a:cubicBezTo>
                  <a:pt x="1080782" y="325773"/>
                  <a:pt x="1345035" y="595619"/>
                  <a:pt x="1459684" y="545285"/>
                </a:cubicBezTo>
                <a:cubicBezTo>
                  <a:pt x="1574333" y="494951"/>
                  <a:pt x="1600898" y="247475"/>
                  <a:pt x="1627464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963160" y="2032000"/>
            <a:ext cx="1091120" cy="1447800"/>
          </a:xfrm>
          <a:custGeom>
            <a:avLst/>
            <a:gdLst>
              <a:gd name="connsiteX0" fmla="*/ 518160 w 1091120"/>
              <a:gd name="connsiteY0" fmla="*/ 0 h 1447800"/>
              <a:gd name="connsiteX1" fmla="*/ 711200 w 1091120"/>
              <a:gd name="connsiteY1" fmla="*/ 309880 h 1447800"/>
              <a:gd name="connsiteX2" fmla="*/ 1010920 w 1091120"/>
              <a:gd name="connsiteY2" fmla="*/ 436880 h 1447800"/>
              <a:gd name="connsiteX3" fmla="*/ 1082040 w 1091120"/>
              <a:gd name="connsiteY3" fmla="*/ 660400 h 1447800"/>
              <a:gd name="connsiteX4" fmla="*/ 848360 w 1091120"/>
              <a:gd name="connsiteY4" fmla="*/ 833120 h 1447800"/>
              <a:gd name="connsiteX5" fmla="*/ 635000 w 1091120"/>
              <a:gd name="connsiteY5" fmla="*/ 1041400 h 1447800"/>
              <a:gd name="connsiteX6" fmla="*/ 614680 w 1091120"/>
              <a:gd name="connsiteY6" fmla="*/ 1325880 h 1447800"/>
              <a:gd name="connsiteX7" fmla="*/ 0 w 1091120"/>
              <a:gd name="connsiteY7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120" h="1447800">
                <a:moveTo>
                  <a:pt x="518160" y="0"/>
                </a:moveTo>
                <a:cubicBezTo>
                  <a:pt x="573616" y="118533"/>
                  <a:pt x="629073" y="237067"/>
                  <a:pt x="711200" y="309880"/>
                </a:cubicBezTo>
                <a:cubicBezTo>
                  <a:pt x="793327" y="382693"/>
                  <a:pt x="949113" y="378460"/>
                  <a:pt x="1010920" y="436880"/>
                </a:cubicBezTo>
                <a:cubicBezTo>
                  <a:pt x="1072727" y="495300"/>
                  <a:pt x="1109133" y="594360"/>
                  <a:pt x="1082040" y="660400"/>
                </a:cubicBezTo>
                <a:cubicBezTo>
                  <a:pt x="1054947" y="726440"/>
                  <a:pt x="922867" y="769620"/>
                  <a:pt x="848360" y="833120"/>
                </a:cubicBezTo>
                <a:cubicBezTo>
                  <a:pt x="773853" y="896620"/>
                  <a:pt x="673947" y="959273"/>
                  <a:pt x="635000" y="1041400"/>
                </a:cubicBezTo>
                <a:cubicBezTo>
                  <a:pt x="596053" y="1123527"/>
                  <a:pt x="720513" y="1258147"/>
                  <a:pt x="614680" y="1325880"/>
                </a:cubicBezTo>
                <a:cubicBezTo>
                  <a:pt x="508847" y="1393613"/>
                  <a:pt x="254423" y="1420706"/>
                  <a:pt x="0" y="14478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72760" y="3362960"/>
            <a:ext cx="228321" cy="441960"/>
          </a:xfrm>
          <a:custGeom>
            <a:avLst/>
            <a:gdLst>
              <a:gd name="connsiteX0" fmla="*/ 0 w 228321"/>
              <a:gd name="connsiteY0" fmla="*/ 0 h 441960"/>
              <a:gd name="connsiteX1" fmla="*/ 208280 w 228321"/>
              <a:gd name="connsiteY1" fmla="*/ 116840 h 441960"/>
              <a:gd name="connsiteX2" fmla="*/ 208280 w 228321"/>
              <a:gd name="connsiteY2" fmla="*/ 44196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321" h="441960">
                <a:moveTo>
                  <a:pt x="0" y="0"/>
                </a:moveTo>
                <a:cubicBezTo>
                  <a:pt x="86783" y="21590"/>
                  <a:pt x="173567" y="43180"/>
                  <a:pt x="208280" y="116840"/>
                </a:cubicBezTo>
                <a:cubicBezTo>
                  <a:pt x="242993" y="190500"/>
                  <a:pt x="225636" y="316230"/>
                  <a:pt x="208280" y="44196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836920" y="2844800"/>
            <a:ext cx="1046498" cy="960120"/>
          </a:xfrm>
          <a:custGeom>
            <a:avLst/>
            <a:gdLst>
              <a:gd name="connsiteX0" fmla="*/ 0 w 1046498"/>
              <a:gd name="connsiteY0" fmla="*/ 0 h 960120"/>
              <a:gd name="connsiteX1" fmla="*/ 350520 w 1046498"/>
              <a:gd name="connsiteY1" fmla="*/ 137160 h 960120"/>
              <a:gd name="connsiteX2" fmla="*/ 614680 w 1046498"/>
              <a:gd name="connsiteY2" fmla="*/ 264160 h 960120"/>
              <a:gd name="connsiteX3" fmla="*/ 858520 w 1046498"/>
              <a:gd name="connsiteY3" fmla="*/ 157480 h 960120"/>
              <a:gd name="connsiteX4" fmla="*/ 1046480 w 1046498"/>
              <a:gd name="connsiteY4" fmla="*/ 320040 h 960120"/>
              <a:gd name="connsiteX5" fmla="*/ 848360 w 1046498"/>
              <a:gd name="connsiteY5" fmla="*/ 563880 h 960120"/>
              <a:gd name="connsiteX6" fmla="*/ 447040 w 1046498"/>
              <a:gd name="connsiteY6" fmla="*/ 543560 h 960120"/>
              <a:gd name="connsiteX7" fmla="*/ 370840 w 1046498"/>
              <a:gd name="connsiteY7" fmla="*/ 675640 h 960120"/>
              <a:gd name="connsiteX8" fmla="*/ 457200 w 1046498"/>
              <a:gd name="connsiteY8" fmla="*/ 797560 h 960120"/>
              <a:gd name="connsiteX9" fmla="*/ 579120 w 1046498"/>
              <a:gd name="connsiteY9" fmla="*/ 853440 h 960120"/>
              <a:gd name="connsiteX10" fmla="*/ 568960 w 1046498"/>
              <a:gd name="connsiteY10" fmla="*/ 96012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498" h="960120">
                <a:moveTo>
                  <a:pt x="0" y="0"/>
                </a:moveTo>
                <a:cubicBezTo>
                  <a:pt x="124036" y="46566"/>
                  <a:pt x="248073" y="93133"/>
                  <a:pt x="350520" y="137160"/>
                </a:cubicBezTo>
                <a:cubicBezTo>
                  <a:pt x="452967" y="181187"/>
                  <a:pt x="530013" y="260773"/>
                  <a:pt x="614680" y="264160"/>
                </a:cubicBezTo>
                <a:cubicBezTo>
                  <a:pt x="699347" y="267547"/>
                  <a:pt x="786553" y="148167"/>
                  <a:pt x="858520" y="157480"/>
                </a:cubicBezTo>
                <a:cubicBezTo>
                  <a:pt x="930487" y="166793"/>
                  <a:pt x="1048173" y="252307"/>
                  <a:pt x="1046480" y="320040"/>
                </a:cubicBezTo>
                <a:cubicBezTo>
                  <a:pt x="1044787" y="387773"/>
                  <a:pt x="948267" y="526627"/>
                  <a:pt x="848360" y="563880"/>
                </a:cubicBezTo>
                <a:cubicBezTo>
                  <a:pt x="748453" y="601133"/>
                  <a:pt x="526627" y="524933"/>
                  <a:pt x="447040" y="543560"/>
                </a:cubicBezTo>
                <a:cubicBezTo>
                  <a:pt x="367453" y="562187"/>
                  <a:pt x="369147" y="633307"/>
                  <a:pt x="370840" y="675640"/>
                </a:cubicBezTo>
                <a:cubicBezTo>
                  <a:pt x="372533" y="717973"/>
                  <a:pt x="422487" y="767927"/>
                  <a:pt x="457200" y="797560"/>
                </a:cubicBezTo>
                <a:cubicBezTo>
                  <a:pt x="491913" y="827193"/>
                  <a:pt x="560493" y="826347"/>
                  <a:pt x="579120" y="853440"/>
                </a:cubicBezTo>
                <a:cubicBezTo>
                  <a:pt x="597747" y="880533"/>
                  <a:pt x="568960" y="960120"/>
                  <a:pt x="568960" y="96012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441440" y="2138680"/>
            <a:ext cx="711200" cy="635000"/>
          </a:xfrm>
          <a:custGeom>
            <a:avLst/>
            <a:gdLst>
              <a:gd name="connsiteX0" fmla="*/ 0 w 711200"/>
              <a:gd name="connsiteY0" fmla="*/ 0 h 635000"/>
              <a:gd name="connsiteX1" fmla="*/ 142240 w 711200"/>
              <a:gd name="connsiteY1" fmla="*/ 274320 h 635000"/>
              <a:gd name="connsiteX2" fmla="*/ 386080 w 711200"/>
              <a:gd name="connsiteY2" fmla="*/ 325120 h 635000"/>
              <a:gd name="connsiteX3" fmla="*/ 548640 w 711200"/>
              <a:gd name="connsiteY3" fmla="*/ 553720 h 635000"/>
              <a:gd name="connsiteX4" fmla="*/ 711200 w 711200"/>
              <a:gd name="connsiteY4" fmla="*/ 6350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00" h="635000">
                <a:moveTo>
                  <a:pt x="0" y="0"/>
                </a:moveTo>
                <a:cubicBezTo>
                  <a:pt x="38946" y="110066"/>
                  <a:pt x="77893" y="220133"/>
                  <a:pt x="142240" y="274320"/>
                </a:cubicBezTo>
                <a:cubicBezTo>
                  <a:pt x="206587" y="328507"/>
                  <a:pt x="318347" y="278553"/>
                  <a:pt x="386080" y="325120"/>
                </a:cubicBezTo>
                <a:cubicBezTo>
                  <a:pt x="453813" y="371687"/>
                  <a:pt x="494453" y="502073"/>
                  <a:pt x="548640" y="553720"/>
                </a:cubicBezTo>
                <a:cubicBezTo>
                  <a:pt x="602827" y="605367"/>
                  <a:pt x="711200" y="635000"/>
                  <a:pt x="711200" y="6350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847840" y="3266440"/>
            <a:ext cx="309880" cy="137160"/>
          </a:xfrm>
          <a:custGeom>
            <a:avLst/>
            <a:gdLst>
              <a:gd name="connsiteX0" fmla="*/ 0 w 309880"/>
              <a:gd name="connsiteY0" fmla="*/ 0 h 137160"/>
              <a:gd name="connsiteX1" fmla="*/ 167640 w 309880"/>
              <a:gd name="connsiteY1" fmla="*/ 111760 h 137160"/>
              <a:gd name="connsiteX2" fmla="*/ 309880 w 309880"/>
              <a:gd name="connsiteY2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880" h="137160">
                <a:moveTo>
                  <a:pt x="0" y="0"/>
                </a:moveTo>
                <a:cubicBezTo>
                  <a:pt x="57996" y="44450"/>
                  <a:pt x="115993" y="88900"/>
                  <a:pt x="167640" y="111760"/>
                </a:cubicBezTo>
                <a:cubicBezTo>
                  <a:pt x="219287" y="134620"/>
                  <a:pt x="264583" y="135890"/>
                  <a:pt x="309880" y="13716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570110" y="2453640"/>
            <a:ext cx="218081" cy="553720"/>
          </a:xfrm>
          <a:custGeom>
            <a:avLst/>
            <a:gdLst>
              <a:gd name="connsiteX0" fmla="*/ 84690 w 218081"/>
              <a:gd name="connsiteY0" fmla="*/ 553720 h 553720"/>
              <a:gd name="connsiteX1" fmla="*/ 3410 w 218081"/>
              <a:gd name="connsiteY1" fmla="*/ 309880 h 553720"/>
              <a:gd name="connsiteX2" fmla="*/ 186290 w 218081"/>
              <a:gd name="connsiteY2" fmla="*/ 106680 h 553720"/>
              <a:gd name="connsiteX3" fmla="*/ 216770 w 218081"/>
              <a:gd name="connsiteY3" fmla="*/ 0 h 5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081" h="553720">
                <a:moveTo>
                  <a:pt x="84690" y="553720"/>
                </a:moveTo>
                <a:cubicBezTo>
                  <a:pt x="35583" y="469053"/>
                  <a:pt x="-13523" y="384387"/>
                  <a:pt x="3410" y="309880"/>
                </a:cubicBezTo>
                <a:cubicBezTo>
                  <a:pt x="20343" y="235373"/>
                  <a:pt x="150730" y="158327"/>
                  <a:pt x="186290" y="106680"/>
                </a:cubicBezTo>
                <a:cubicBezTo>
                  <a:pt x="221850" y="55033"/>
                  <a:pt x="219310" y="27516"/>
                  <a:pt x="21677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38218" y="161068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10712" y="184733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216652" y="258901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49372" y="23357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8191" y="274242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805641" y="308177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216652" y="343715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64678" y="343715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0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Text-to-Image Correspondence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Image features (nothing new here; used what worked best…)</a:t>
                </a:r>
              </a:p>
              <a:p>
                <a:pPr lvl="1"/>
                <a:r>
                  <a:rPr lang="en-US" dirty="0" smtClean="0"/>
                  <a:t>Structure: SIFT (multiple scales) + HOG</a:t>
                </a:r>
              </a:p>
              <a:p>
                <a:pPr lvl="1"/>
                <a:r>
                  <a:rPr lang="en-US" dirty="0" smtClean="0"/>
                  <a:t>Color: 7x7 patches in L*a*b color space (</a:t>
                </a:r>
                <a:r>
                  <a:rPr lang="en-US" dirty="0" err="1" smtClean="0"/>
                  <a:t>unquantized</a:t>
                </a:r>
                <a:r>
                  <a:rPr lang="en-US" dirty="0" smtClean="0"/>
                  <a:t>)</a:t>
                </a:r>
              </a:p>
              <a:p>
                <a:pPr marL="457200" lvl="1" indent="0">
                  <a:buNone/>
                </a:pPr>
                <a:r>
                  <a:rPr lang="en-US" dirty="0" smtClean="0">
                    <a:sym typeface="Wingdings" pitchFamily="2" charset="2"/>
                  </a:rPr>
                  <a:t> 527D descriptor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  <a:sym typeface="Wingdings" pitchFamily="2" charset="2"/>
                          </a:rPr>
                          <m:t>𝒑</m:t>
                        </m:r>
                      </m:e>
                    </m:d>
                  </m:oMath>
                </a14:m>
                <a:r>
                  <a:rPr lang="en-US" dirty="0" smtClean="0"/>
                  <a:t> for every pixel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𝒑</m:t>
                    </m:r>
                  </m:oMath>
                </a14:m>
                <a:r>
                  <a:rPr lang="en-US" dirty="0" smtClean="0"/>
                  <a:t> in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We use PCA to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</a:rPr>
                      <m:t>𝒑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to 50D, capturing approx. 80% of variance</a:t>
                </a:r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Appearance Model (simple; others can be used)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𝒑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;</m:t>
                          </m:r>
                          <m:r>
                            <a:rPr lang="en-US" sz="1600" b="1" i="0" smtClean="0">
                              <a:latin typeface="Cambria Math"/>
                            </a:rPr>
                            <m:t>𝚯</m:t>
                          </m:r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𝑙</m:t>
                                  </m:r>
                                </m:sub>
                              </m:sSub>
                              <m:nary>
                                <m:naryPr>
                                  <m:chr m:val="∑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𝑀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𝑙</m:t>
                                      </m:r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 smtClean="0">
                                          <a:latin typeface="Cambria Math"/>
                                        </a:rPr>
                                        <m:t>𝒑</m:t>
                                      </m:r>
                                    </m:e>
                                  </m:d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𝑙</m:t>
                                      </m:r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0" smtClean="0">
                                          <a:latin typeface="Cambria Math"/>
                                        </a:rPr>
                                        <m:t>𝚺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𝑙</m:t>
                                      </m:r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  <m:r>
                        <a:rPr lang="en-US" sz="16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𝜖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𝑁</m:t>
                      </m:r>
                      <m:r>
                        <a:rPr lang="en-US" sz="16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/>
                            </a:rPr>
                            <m:t>𝒑</m:t>
                          </m:r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/>
                            </a:rPr>
                            <m:t>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𝜖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0" smtClean="0">
                              <a:latin typeface="Cambria Math"/>
                            </a:rPr>
                            <m:t>𝚺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𝜖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sz="1600" dirty="0"/>
              </a:p>
              <a:p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>
                  <a:buFontTx/>
                  <a:buChar char="-"/>
                </a:pPr>
                <a:endParaRPr lang="en-US" dirty="0"/>
              </a:p>
              <a:p>
                <a:pPr lvl="1">
                  <a:buFontTx/>
                  <a:buChar char="-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 t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ket 4"/>
          <p:cNvSpPr/>
          <p:nvPr/>
        </p:nvSpPr>
        <p:spPr>
          <a:xfrm rot="5400000">
            <a:off x="4191000" y="3352800"/>
            <a:ext cx="76200" cy="2971800"/>
          </a:xfrm>
          <a:prstGeom prst="rightBracket">
            <a:avLst>
              <a:gd name="adj" fmla="val 162462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3100" y="4876800"/>
            <a:ext cx="2151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GMM for every word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(in descriptor space)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ight Bracket 8"/>
          <p:cNvSpPr/>
          <p:nvPr/>
        </p:nvSpPr>
        <p:spPr>
          <a:xfrm rot="5400000">
            <a:off x="6758150" y="4014951"/>
            <a:ext cx="76199" cy="1647500"/>
          </a:xfrm>
          <a:prstGeom prst="rightBracket">
            <a:avLst>
              <a:gd name="adj" fmla="val 162462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4877554"/>
            <a:ext cx="1452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Noise model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(“unlabeled”)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36825" y="5960358"/>
                <a:ext cx="65243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>
                        <a:latin typeface="Cambria Math"/>
                      </a:rPr>
                      <m:t>𝚯</m:t>
                    </m:r>
                    <m:r>
                      <a:rPr lang="en-US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𝑙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𝑙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=1: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𝐿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𝜖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/>
                              </a:rPr>
                              <m:t>𝜽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,…,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/>
                              </a:rPr>
                              <m:t>𝜽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𝐿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/>
                              </a:rPr>
                              <m:t>𝜽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/>
                  <a:t> – the parameters of the model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25" y="5960358"/>
                <a:ext cx="6524300" cy="338554"/>
              </a:xfrm>
              <a:prstGeom prst="rect">
                <a:avLst/>
              </a:prstGeom>
              <a:blipFill rotWithShape="0">
                <a:blip r:embed="rId4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096000" cy="4983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Throughout the year (and my PhD thesis): </a:t>
            </a:r>
            <a:r>
              <a:rPr lang="en-US" b="1" dirty="0" smtClean="0"/>
              <a:t>Video Magnification</a:t>
            </a:r>
          </a:p>
          <a:p>
            <a:endParaRPr lang="en-US" dirty="0"/>
          </a:p>
          <a:p>
            <a:pPr lvl="1"/>
            <a:r>
              <a:rPr lang="en-US" dirty="0" smtClean="0"/>
              <a:t>Motion </a:t>
            </a:r>
            <a:r>
              <a:rPr lang="en-US" dirty="0" err="1" smtClean="0"/>
              <a:t>Denoising</a:t>
            </a:r>
            <a:r>
              <a:rPr lang="en-US" dirty="0" smtClean="0"/>
              <a:t> (CVPR’11)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Eulerian</a:t>
            </a:r>
            <a:r>
              <a:rPr lang="en-US" dirty="0" smtClean="0"/>
              <a:t> Video Magnification (SIGGRAPH’12)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Phase-based Video Motion Processing (SIGGRAPH’13)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talk: what I work on during the summers</a:t>
            </a:r>
          </a:p>
          <a:p>
            <a:pPr lvl="1"/>
            <a:r>
              <a:rPr lang="en-US" dirty="0" smtClean="0"/>
              <a:t>Ce Liu’s (MSR) line of work on dense image correspondence and label transfer</a:t>
            </a:r>
            <a:endParaRPr lang="en-US" dirty="0"/>
          </a:p>
        </p:txBody>
      </p:sp>
      <p:pic>
        <p:nvPicPr>
          <p:cNvPr id="9" name="fa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24270" y="2438399"/>
            <a:ext cx="1038649" cy="1180005"/>
          </a:xfrm>
          <a:prstGeom prst="rect">
            <a:avLst/>
          </a:prstGeom>
        </p:spPr>
      </p:pic>
      <p:pic>
        <p:nvPicPr>
          <p:cNvPr id="10" name="babysleep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12500" r="9375"/>
          <a:stretch/>
        </p:blipFill>
        <p:spPr>
          <a:xfrm>
            <a:off x="7450665" y="2441031"/>
            <a:ext cx="1635241" cy="1177373"/>
          </a:xfrm>
          <a:prstGeom prst="rect">
            <a:avLst/>
          </a:prstGeom>
        </p:spPr>
      </p:pic>
      <p:pic>
        <p:nvPicPr>
          <p:cNvPr id="11" name="sprout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23099" y="1371599"/>
            <a:ext cx="2762807" cy="1001877"/>
          </a:xfrm>
          <a:prstGeom prst="rect">
            <a:avLst/>
          </a:prstGeom>
        </p:spPr>
      </p:pic>
      <p:pic>
        <p:nvPicPr>
          <p:cNvPr id="14" name="candle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84177" y="3692515"/>
            <a:ext cx="1501729" cy="1336685"/>
          </a:xfrm>
          <a:prstGeom prst="rect">
            <a:avLst/>
          </a:prstGeom>
        </p:spPr>
      </p:pic>
      <p:pic>
        <p:nvPicPr>
          <p:cNvPr id="15" name="crane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23099" y="3692515"/>
            <a:ext cx="1203017" cy="133668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Appearance Model</a:t>
            </a:r>
            <a:endParaRPr lang="en-US" dirty="0"/>
          </a:p>
        </p:txBody>
      </p:sp>
      <p:pic>
        <p:nvPicPr>
          <p:cNvPr id="6" name="Picture 2" descr="C:\Users\Miki\Documents\Projects\annotation\code\image_graph\001755_posterior_gr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6" y="3505200"/>
            <a:ext cx="1889490" cy="18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iki\Documents\Projects\annotation\code\image_graph\001755_posterior_mount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62" y="3505200"/>
            <a:ext cx="1889490" cy="18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iki\Documents\Projects\annotation\code\image_graph\001755_posterior_sk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36" y="3505200"/>
            <a:ext cx="1889490" cy="18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Miki\Documents\Projects\annotation\code\image_graph\001755_posterior_tre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10" y="3505200"/>
            <a:ext cx="1889490" cy="18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iki\Documents\Projects\annotation\CVPR2012\paper\figures\model_posterior\sour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77506"/>
            <a:ext cx="1854984" cy="185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9" descr="C:\Users\Miki\Projects\annotation\code\paper\image_correspondence\001755_MAP_mode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94" y="1177506"/>
            <a:ext cx="1867058" cy="18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C:\Users\Miki\Projects\annotation\code\paper\image_correspondence\legen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579" y="1462047"/>
            <a:ext cx="694421" cy="12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55904" y="3044564"/>
            <a:ext cx="1597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cs typeface="Times New Roman" pitchFamily="18" charset="0"/>
              </a:rPr>
              <a:t>MAP appearance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5065" y="5394690"/>
            <a:ext cx="606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cs typeface="Times New Roman" pitchFamily="18" charset="0"/>
              </a:rPr>
              <a:t>grass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1443" y="5402531"/>
            <a:ext cx="988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cs typeface="Times New Roman" pitchFamily="18" charset="0"/>
              </a:rPr>
              <a:t>mountain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15499" y="5394690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cs typeface="Times New Roman" pitchFamily="18" charset="0"/>
              </a:rPr>
              <a:t>sky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3657" y="5401745"/>
            <a:ext cx="528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cs typeface="Times New Roman" pitchFamily="18" charset="0"/>
              </a:rPr>
              <a:t>tree</a:t>
            </a:r>
            <a:endParaRPr lang="en-US" sz="16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18678" y="6107668"/>
                <a:ext cx="70015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LMO dataset [Russell et al. 2008] – 2688 images</a:t>
                </a:r>
                <a:r>
                  <a:rPr lang="en-US" sz="1600" dirty="0"/>
                  <a:t>, </a:t>
                </a:r>
                <a:r>
                  <a:rPr lang="en-US" sz="1600" dirty="0" smtClean="0"/>
                  <a:t>33 words,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=0.5,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=0.01)</m:t>
                    </m:r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678" y="6107668"/>
                <a:ext cx="7001597" cy="338554"/>
              </a:xfrm>
              <a:prstGeom prst="rect">
                <a:avLst/>
              </a:prstGeom>
              <a:blipFill rotWithShape="1">
                <a:blip r:embed="rId10"/>
                <a:stretch>
                  <a:fillRect l="-523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Appearance Model Results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02" y="1219201"/>
            <a:ext cx="3560498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3634005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01" y="2895602"/>
            <a:ext cx="3687019" cy="150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2862372"/>
            <a:ext cx="363400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02" y="4572002"/>
            <a:ext cx="3636697" cy="151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4572002"/>
            <a:ext cx="3733798" cy="153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18678" y="6107668"/>
                <a:ext cx="70015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LMO dataset [Russell et al. 2008] – 2688 images</a:t>
                </a:r>
                <a:r>
                  <a:rPr lang="en-US" sz="1600" dirty="0"/>
                  <a:t>, </a:t>
                </a:r>
                <a:r>
                  <a:rPr lang="en-US" sz="1600" dirty="0" smtClean="0"/>
                  <a:t>33 words,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=0.5,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=0.01)</m:t>
                    </m:r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678" y="6107668"/>
                <a:ext cx="7001597" cy="338554"/>
              </a:xfrm>
              <a:prstGeom prst="rect">
                <a:avLst/>
              </a:prstGeom>
              <a:blipFill rotWithShape="1">
                <a:blip r:embed="rId9"/>
                <a:stretch>
                  <a:fillRect l="-523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202136" cy="49831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EM-style coordinate descent, iterating between estimating the appearance model (learning) and tag propagation (inference)</a:t>
            </a:r>
          </a:p>
          <a:p>
            <a:endParaRPr lang="en-US" dirty="0" smtClean="0"/>
          </a:p>
          <a:p>
            <a:r>
              <a:rPr lang="en-US" dirty="0" smtClean="0"/>
              <a:t>Partition message passing into intra- and inter-image updates</a:t>
            </a:r>
          </a:p>
          <a:p>
            <a:pPr lvl="1"/>
            <a:r>
              <a:rPr lang="en-US" dirty="0" err="1" smtClean="0"/>
              <a:t>GrabCut</a:t>
            </a:r>
            <a:r>
              <a:rPr lang="en-US" dirty="0" smtClean="0"/>
              <a:t>-like process for intra-image message passing</a:t>
            </a:r>
          </a:p>
          <a:p>
            <a:pPr lvl="1"/>
            <a:r>
              <a:rPr lang="en-US" dirty="0" smtClean="0"/>
              <a:t>Parallel inter-image message passing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13" y="1295400"/>
            <a:ext cx="5496574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3714" y="1752600"/>
            <a:ext cx="5496574" cy="4572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23714" y="2209800"/>
            <a:ext cx="5496574" cy="76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6517" y="1761271"/>
            <a:ext cx="179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Appearance Modeling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1745" y="2511623"/>
            <a:ext cx="1071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Propagation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 rot="1768869">
            <a:off x="8151172" y="2069048"/>
            <a:ext cx="419100" cy="405864"/>
          </a:xfrm>
          <a:prstGeom prst="arc">
            <a:avLst>
              <a:gd name="adj1" fmla="val 15834688"/>
              <a:gd name="adj2" fmla="val 3269925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1977492">
            <a:off x="7941623" y="2069047"/>
            <a:ext cx="419100" cy="405864"/>
          </a:xfrm>
          <a:prstGeom prst="arc">
            <a:avLst>
              <a:gd name="adj1" fmla="val 15834688"/>
              <a:gd name="adj2" fmla="val 3269925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Inference 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0068" y="3022738"/>
            <a:ext cx="3298221" cy="799569"/>
            <a:chOff x="4350068" y="3022738"/>
            <a:chExt cx="3298221" cy="799569"/>
          </a:xfrm>
        </p:grpSpPr>
        <p:pic>
          <p:nvPicPr>
            <p:cNvPr id="215" name="Picture 115" descr="C:\Users\Miki\Projects\annotation\code\paper\image_correspondence\001755_posterior_gras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068" y="302273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116" descr="C:\Users\Miki\Projects\annotation\code\paper\image_correspondence\001755_posterior_mountai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52" y="302273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7" name="Picture 117" descr="C:\Users\Miki\Projects\annotation\code\paper\image_correspondence\001755_posterior_sk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836" y="3022739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118" descr="C:\Users\Miki\Projects\annotation\code\paper\image_correspondence\001755_posterior_tre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719" y="3022738"/>
              <a:ext cx="799570" cy="79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57200" y="3934178"/>
            <a:ext cx="3904839" cy="2729726"/>
            <a:chOff x="457200" y="3934178"/>
            <a:chExt cx="3904839" cy="2729726"/>
          </a:xfrm>
        </p:grpSpPr>
        <p:grpSp>
          <p:nvGrpSpPr>
            <p:cNvPr id="160" name="Group 159"/>
            <p:cNvGrpSpPr/>
            <p:nvPr/>
          </p:nvGrpSpPr>
          <p:grpSpPr>
            <a:xfrm>
              <a:off x="457200" y="4802912"/>
              <a:ext cx="659274" cy="658857"/>
              <a:chOff x="1351267" y="5513343"/>
              <a:chExt cx="928763" cy="928176"/>
            </a:xfrm>
          </p:grpSpPr>
          <p:pic>
            <p:nvPicPr>
              <p:cNvPr id="136" name="Picture 135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30"/>
              <a:stretch/>
            </p:blipFill>
            <p:spPr bwMode="auto">
              <a:xfrm>
                <a:off x="1351267" y="5513343"/>
                <a:ext cx="928763" cy="928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8" name="Straight Arrow Connector 137"/>
              <p:cNvCxnSpPr/>
              <p:nvPr/>
            </p:nvCxnSpPr>
            <p:spPr>
              <a:xfrm flipV="1">
                <a:off x="1815647" y="5552997"/>
                <a:ext cx="1" cy="4244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V="1">
                <a:off x="1819458" y="5975907"/>
                <a:ext cx="422473" cy="7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4" name="Picture 88" descr="C:\Users\Miki\Projects\annotation\code\paper\image_correspondence\2_00168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970" y="393417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89" descr="C:\Users\Miki\Projects\annotation\code\paper\image_correspondence\3_00179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970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90" descr="C:\Users\Miki\Projects\annotation\code\paper\image_correspondence\4_00185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970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92" descr="C:\Users\Miki\Projects\annotation\code\paper\image_correspondence\2_001683-flow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582" y="393417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93" descr="C:\Users\Miki\Projects\annotation\code\paper\image_correspondence\3_001798-flow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582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94" descr="C:\Users\Miki\Projects\annotation\code\paper\image_correspondence\4_001856-flow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582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96" descr="C:\Users\Miki\Projects\annotation\code\paper\image_correspondence\2_001683-warped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964" y="393417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97" descr="C:\Users\Miki\Projects\annotation\code\paper\image_correspondence\3_001798-warped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964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98" descr="C:\Users\Miki\Projects\annotation\code\paper\image_correspondence\4_001856-warped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964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0" name="TextBox 219"/>
            <p:cNvSpPr txBox="1"/>
            <p:nvPr/>
          </p:nvSpPr>
          <p:spPr>
            <a:xfrm>
              <a:off x="1447800" y="6399515"/>
              <a:ext cx="7713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cs typeface="Times New Roman" pitchFamily="18" charset="0"/>
                </a:rPr>
                <a:t>Neighbors</a:t>
              </a:r>
              <a:endParaRPr lang="en-US" sz="1100" dirty="0">
                <a:cs typeface="Times New Roman" pitchFamily="18" charset="0"/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62200" y="6402294"/>
              <a:ext cx="833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cs typeface="Times New Roman" pitchFamily="18" charset="0"/>
                </a:rPr>
                <a:t>Dense corr.</a:t>
              </a:r>
              <a:endParaRPr lang="en-US" sz="1100" dirty="0">
                <a:cs typeface="Times New Roman" pitchFamily="18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124200" y="6399514"/>
              <a:ext cx="12378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cs typeface="Times New Roman" pitchFamily="18" charset="0"/>
                </a:rPr>
                <a:t>Neighbors warped</a:t>
              </a:r>
              <a:endParaRPr lang="en-US" sz="1100" dirty="0"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50069" y="3934178"/>
            <a:ext cx="3298220" cy="2729725"/>
            <a:chOff x="4350069" y="3934178"/>
            <a:chExt cx="3298220" cy="2729725"/>
          </a:xfrm>
        </p:grpSpPr>
        <p:pic>
          <p:nvPicPr>
            <p:cNvPr id="203" name="Picture 103" descr="C:\Users\Miki\Projects\annotation\code\paper\image_correspondence\001683_posterior_grass_warped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069" y="393417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104" descr="C:\Users\Miki\Projects\annotation\code\paper\image_correspondence\001683_posterior_mountain_warped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51" y="3934179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105" descr="C:\Users\Miki\Projects\annotation\code\paper\image_correspondence\001683_posterior_sky_warped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836" y="3934179"/>
              <a:ext cx="799568" cy="799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106" descr="C:\Users\Miki\Projects\annotation\code\paper\image_correspondence\001683_posterior_tree_warped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719" y="3934178"/>
              <a:ext cx="799569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107" descr="C:\Users\Miki\Projects\annotation\code\paper\image_correspondence\001798_posterior_grass_warped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069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108" descr="C:\Users\Miki\Projects\annotation\code\paper\image_correspondence\001798_posterior_mountain_warped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51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109" descr="C:\Users\Miki\Projects\annotation\code\paper\image_correspondence\001798_posterior_sky_warped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836" y="4767062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110" descr="C:\Users\Miki\Projects\annotation\code\paper\image_correspondence\001798_posterior_tree_warped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720" y="4767062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111" descr="C:\Users\Miki\Projects\annotation\code\paper\image_correspondence\001856_posterior_grass_warped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069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112" descr="C:\Users\Miki\Projects\annotation\code\paper\image_correspondence\001856_posterior_mountain_warped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51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113" descr="C:\Users\Miki\Projects\annotation\code\paper\image_correspondence\001856_posterior_sky_warped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836" y="5599945"/>
              <a:ext cx="799569" cy="79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114" descr="C:\Users\Miki\Projects\annotation\code\paper\image_correspondence\001856_posterior_tree_warped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721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4" name="TextBox 223"/>
            <p:cNvSpPr txBox="1"/>
            <p:nvPr/>
          </p:nvSpPr>
          <p:spPr>
            <a:xfrm>
              <a:off x="5181402" y="6402293"/>
              <a:ext cx="20649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cs typeface="Times New Roman" pitchFamily="18" charset="0"/>
                </a:rPr>
                <a:t>Neighbors local evidence warped</a:t>
              </a:r>
              <a:endParaRPr lang="en-US" sz="1100" dirty="0">
                <a:cs typeface="Times New Roman" pitchFamily="18" charset="0"/>
              </a:endParaRPr>
            </a:p>
          </p:txBody>
        </p:sp>
      </p:grpSp>
      <p:sp>
        <p:nvSpPr>
          <p:cNvPr id="226" name="TextBox 225"/>
          <p:cNvSpPr txBox="1"/>
          <p:nvPr/>
        </p:nvSpPr>
        <p:spPr>
          <a:xfrm>
            <a:off x="2667000" y="3200400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cs typeface="Times New Roman" pitchFamily="18" charset="0"/>
              </a:rPr>
              <a:t>Input </a:t>
            </a:r>
            <a:r>
              <a:rPr lang="en-US" sz="1200" dirty="0">
                <a:cs typeface="Times New Roman" pitchFamily="18" charset="0"/>
              </a:rPr>
              <a:t>i</a:t>
            </a:r>
            <a:r>
              <a:rPr lang="en-US" sz="1200" dirty="0" smtClean="0">
                <a:cs typeface="Times New Roman" pitchFamily="18" charset="0"/>
              </a:rPr>
              <a:t>mage local</a:t>
            </a:r>
          </a:p>
          <a:p>
            <a:pPr algn="ctr"/>
            <a:r>
              <a:rPr lang="en-US" sz="1200" dirty="0" smtClean="0">
                <a:cs typeface="Times New Roman" pitchFamily="18" charset="0"/>
              </a:rPr>
              <a:t>evidence</a:t>
            </a:r>
            <a:endParaRPr lang="en-US" sz="1200" dirty="0">
              <a:cs typeface="Times New Roman" pitchFamily="18" charset="0"/>
            </a:endParaRPr>
          </a:p>
        </p:txBody>
      </p:sp>
      <p:cxnSp>
        <p:nvCxnSpPr>
          <p:cNvPr id="227" name="Straight Arrow Connector 226"/>
          <p:cNvCxnSpPr>
            <a:stCxn id="226" idx="3"/>
          </p:cNvCxnSpPr>
          <p:nvPr/>
        </p:nvCxnSpPr>
        <p:spPr>
          <a:xfrm>
            <a:off x="3933693" y="3431233"/>
            <a:ext cx="308058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93186" y="1066800"/>
            <a:ext cx="1600199" cy="1890657"/>
            <a:chOff x="893186" y="1066800"/>
            <a:chExt cx="1600199" cy="1890657"/>
          </a:xfrm>
        </p:grpSpPr>
        <p:pic>
          <p:nvPicPr>
            <p:cNvPr id="163" name="Picture 2" descr="C:\Users\Miki\Documents\Projects\annotation\CVPR2012\paper\figures\model_posterior\source.pn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186" y="1066800"/>
              <a:ext cx="1600199" cy="16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9" name="TextBox 228"/>
            <p:cNvSpPr txBox="1"/>
            <p:nvPr/>
          </p:nvSpPr>
          <p:spPr>
            <a:xfrm>
              <a:off x="1162622" y="2649680"/>
              <a:ext cx="10584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cs typeface="Times New Roman" pitchFamily="18" charset="0"/>
                </a:rPr>
                <a:t>Input image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43200" y="1066800"/>
            <a:ext cx="1600199" cy="1907976"/>
            <a:chOff x="2743200" y="1066800"/>
            <a:chExt cx="1600199" cy="1907976"/>
          </a:xfrm>
        </p:grpSpPr>
        <p:pic>
          <p:nvPicPr>
            <p:cNvPr id="53" name="Picture 119" descr="C:\Users\Miki\Projects\annotation\code\paper\image_correspondence\001755_MAP_model.pn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066800"/>
              <a:ext cx="1600199" cy="16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" name="TextBox 229"/>
            <p:cNvSpPr txBox="1"/>
            <p:nvPr/>
          </p:nvSpPr>
          <p:spPr>
            <a:xfrm>
              <a:off x="2826821" y="2666999"/>
              <a:ext cx="1432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cs typeface="Times New Roman" pitchFamily="18" charset="0"/>
                </a:rPr>
                <a:t>MAP appearance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86273" y="1066180"/>
            <a:ext cx="1576625" cy="1890640"/>
            <a:chOff x="4595575" y="1066800"/>
            <a:chExt cx="1576625" cy="1890640"/>
          </a:xfrm>
        </p:grpSpPr>
        <p:pic>
          <p:nvPicPr>
            <p:cNvPr id="15362" name="Picture 2" descr="C:\Users\Miki\Projects\annotation\code\Figures\tmp2\001755_MAP_inference.png"/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31"/>
            <a:stretch/>
          </p:blipFill>
          <p:spPr bwMode="auto">
            <a:xfrm>
              <a:off x="4595575" y="1066800"/>
              <a:ext cx="1576625" cy="16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1" name="TextBox 230"/>
            <p:cNvSpPr txBox="1"/>
            <p:nvPr/>
          </p:nvSpPr>
          <p:spPr>
            <a:xfrm>
              <a:off x="4645322" y="2649663"/>
              <a:ext cx="1477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cs typeface="Times New Roman" pitchFamily="18" charset="0"/>
                </a:rPr>
                <a:t>+ Intra-image reg.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50261" y="1066182"/>
            <a:ext cx="1592259" cy="1890638"/>
            <a:chOff x="6408741" y="1066801"/>
            <a:chExt cx="1592259" cy="1890638"/>
          </a:xfrm>
        </p:grpSpPr>
        <p:pic>
          <p:nvPicPr>
            <p:cNvPr id="15363" name="Picture 3" descr="C:\Users\Miki\Projects\annotation\code\Figures\tmp2\001755_MAP_inference.png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367"/>
            <a:stretch/>
          </p:blipFill>
          <p:spPr bwMode="auto">
            <a:xfrm>
              <a:off x="6408741" y="1066801"/>
              <a:ext cx="1592259" cy="16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2" name="TextBox 231"/>
            <p:cNvSpPr txBox="1"/>
            <p:nvPr/>
          </p:nvSpPr>
          <p:spPr>
            <a:xfrm>
              <a:off x="6456909" y="2649662"/>
              <a:ext cx="1482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cs typeface="Times New Roman" pitchFamily="18" charset="0"/>
                </a:rPr>
                <a:t>+ Inter-image reg.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pic>
        <p:nvPicPr>
          <p:cNvPr id="51" name="Picture 3" descr="C:\Users\Miki\Projects\annotation\code\Figures\tmp2\001755_MAP_inference.pn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0" t="23809" r="-3574" b="23810"/>
          <a:stretch/>
        </p:blipFill>
        <p:spPr bwMode="auto">
          <a:xfrm>
            <a:off x="8231485" y="151314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stronger local evidence to weaker local evidence</a:t>
            </a:r>
            <a:endParaRPr lang="en-US" dirty="0"/>
          </a:p>
        </p:txBody>
      </p:sp>
      <p:pic>
        <p:nvPicPr>
          <p:cNvPr id="13314" name="Picture 2" descr="C:\Users\Miki\Projects\annotation\data\SUN\images\0065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Miki\Projects\annotation\experiments\20110912\LMO_rho_t=0.5_rho_l=0.05\segmentation_tag\0009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3" y="4223014"/>
            <a:ext cx="2567341" cy="10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Miki\Projects\annotation\experiments\20110912\Spatial Regularization\0032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8" r="17335"/>
          <a:stretch/>
        </p:blipFill>
        <p:spPr bwMode="auto">
          <a:xfrm>
            <a:off x="3810000" y="990600"/>
            <a:ext cx="167698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Miki\Projects\annotation\code\warp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90" y="4231640"/>
            <a:ext cx="1057813" cy="10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iki\Projects\annotation\code\Figures\results\LMO\train\00032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4"/>
          <a:stretch/>
        </p:blipFill>
        <p:spPr bwMode="auto">
          <a:xfrm>
            <a:off x="6094590" y="995681"/>
            <a:ext cx="2516010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Miki\Projects\annotation\code\warp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90" y="3121853"/>
            <a:ext cx="1057813" cy="10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Miki\Projects\annotation\code\Figures\tmp_LMO\unlabeled\00018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2" y="3112867"/>
            <a:ext cx="2567340" cy="106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Miki\Projects\annotation\experiments\20110912\Spatial Regularization\all\0018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3" y="5334000"/>
            <a:ext cx="2576709" cy="10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Miki\Projects\annotation\code\warp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90" y="5354367"/>
            <a:ext cx="1046433" cy="10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37169" y="2672080"/>
            <a:ext cx="1058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Input image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4156" y="2672080"/>
            <a:ext cx="2585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Local evidence + intra-image reg.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2667000"/>
            <a:ext cx="1482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+ Inter-image reg.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9504" y="6397822"/>
            <a:ext cx="909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neighbors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5365507" y="6397823"/>
            <a:ext cx="126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Times New Roman" pitchFamily="18" charset="0"/>
              </a:rPr>
              <a:t>warp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on SUN</a:t>
            </a:r>
            <a:endParaRPr lang="en-US" dirty="0"/>
          </a:p>
        </p:txBody>
      </p:sp>
      <p:pic>
        <p:nvPicPr>
          <p:cNvPr id="5122" name="Picture 2" descr="C:\Users\Miki\Projects\annotation\code\Figures\results\LMO\test\0021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11" y="3526405"/>
            <a:ext cx="2902789" cy="116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ki\Projects\annotation\code\Figures\results\LMO\test\0004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264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iki\Projects\annotation\code\Figures\results\LMO\test\00087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118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iki\Projects\annotation\code\Figures\results\SUN\test\0000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24" y="4856311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Miki\Projects\annotation\code\Figures\results\SUN\test\0025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50436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Miki\Projects\annotation\code\Figures\results\SUN\test\0002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18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Miki\Projects\annotation\code\Figures\results\SUN\train\00442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118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Miki\Projects\annotation\code\Figures\supplemental\LMO\0007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218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Miki\Projects\annotation\code\Figures\supplemental\LMO\00208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25" y="3526405"/>
            <a:ext cx="2895599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Miki\Projects\annotation\code\Figures\supplemental\SUN\00125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856311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Miki\Projects\annotation\code\Figures\supplemental\SUN\00613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24" y="2250436"/>
            <a:ext cx="2895600" cy="116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8678" y="6107668"/>
                <a:ext cx="67066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SUN dataset [Xiao et al. 2010] - </a:t>
                </a:r>
                <a:r>
                  <a:rPr lang="en-US" sz="1600" dirty="0"/>
                  <a:t>9556 images, 522 </a:t>
                </a:r>
                <a:r>
                  <a:rPr lang="en-US" sz="1600" dirty="0" smtClean="0"/>
                  <a:t>words,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=0.5,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=0.05)</m:t>
                    </m:r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678" y="6107668"/>
                <a:ext cx="6706644" cy="338554"/>
              </a:xfrm>
              <a:prstGeom prst="rect">
                <a:avLst/>
              </a:prstGeom>
              <a:blipFill rotWithShape="1">
                <a:blip r:embed="rId13"/>
                <a:stretch>
                  <a:fillRect l="-545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36" name="Picture 16" descr="C:\Users\Miki\Projects\annotation\code\Figures\results\LMO\test\00251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2250436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</a:t>
            </a:r>
            <a:r>
              <a:rPr lang="en-US" dirty="0"/>
              <a:t>of other methods </a:t>
            </a:r>
            <a:r>
              <a:rPr lang="en-US" dirty="0" smtClean="0"/>
              <a:t>drops with very few labeled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Comparison </a:t>
            </a:r>
            <a:r>
              <a:rPr lang="en-US" dirty="0"/>
              <a:t>with Semantic </a:t>
            </a:r>
            <a:r>
              <a:rPr lang="en-US" dirty="0" err="1"/>
              <a:t>Texton</a:t>
            </a:r>
            <a:r>
              <a:rPr lang="en-US" dirty="0"/>
              <a:t> Forests (STF</a:t>
            </a:r>
            <a:r>
              <a:rPr lang="en-US" dirty="0" smtClean="0"/>
              <a:t>) [</a:t>
            </a:r>
            <a:r>
              <a:rPr lang="en-US" dirty="0" err="1" smtClean="0"/>
              <a:t>Shotton</a:t>
            </a:r>
            <a:r>
              <a:rPr lang="en-US" dirty="0" smtClean="0"/>
              <a:t> et al. 2008]</a:t>
            </a:r>
            <a:endParaRPr lang="en-US" dirty="0"/>
          </a:p>
        </p:txBody>
      </p:sp>
      <p:pic>
        <p:nvPicPr>
          <p:cNvPr id="10243" name="Picture 3" descr="C:\Users\Miki\Projects\annotation\code\Figures\STF_compare\LMO\0012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41" y="205452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iki\Projects\annotation\code\Figures\STF_compare\LMO\0008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941" y="205452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iki\Projects\annotation\code\Figures\STF_compare\LMO\0000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3" y="205452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2" y="4797725"/>
            <a:ext cx="174355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2" y="3426125"/>
            <a:ext cx="174355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C:\Users\Miki\Projects\annotation\code\Figures\STF_compare\SUN\00122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941" y="205452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63" y="4797725"/>
            <a:ext cx="1695888" cy="122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63" y="3426125"/>
            <a:ext cx="183396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41" y="4797725"/>
            <a:ext cx="174355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41" y="3426125"/>
            <a:ext cx="169964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 descr="C:\Users\Miki\Projects\annotation\code\Figures\STF_compare\LMO\00230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41" y="2067464"/>
            <a:ext cx="1209136" cy="12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42" y="4797725"/>
            <a:ext cx="1713854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08" y="3426126"/>
            <a:ext cx="1713854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941" y="3426125"/>
            <a:ext cx="1759059" cy="12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811" y="4797725"/>
            <a:ext cx="174356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144270" y="2502754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Input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66620" y="3866449"/>
            <a:ext cx="47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STF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303608" y="5238048"/>
            <a:ext cx="94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AP (ours)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Quantitative Evaluation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Labeling evaluated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\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en-US" dirty="0" smtClean="0"/>
                  <a:t> = </a:t>
                </a:r>
                <a:r>
                  <a:rPr lang="en-US" dirty="0" err="1" smtClean="0"/>
                  <a:t>avg</a:t>
                </a:r>
                <a:r>
                  <a:rPr lang="en-US" dirty="0" smtClean="0"/>
                  <a:t> pixel recognition rate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dirty="0" smtClean="0"/>
                  <a:t> = class-</a:t>
                </a:r>
                <a:r>
                  <a:rPr lang="en-US" dirty="0" err="1" smtClean="0"/>
                  <a:t>avg</a:t>
                </a:r>
                <a:r>
                  <a:rPr lang="en-US" dirty="0" smtClean="0"/>
                  <a:t> pixel recognition rate</a:t>
                </a:r>
              </a:p>
              <a:p>
                <a:r>
                  <a:rPr lang="en-US" dirty="0" smtClean="0"/>
                  <a:t>Tagging evaluated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\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dirty="0" smtClean="0"/>
                  <a:t> = precision (ratio of correctly inferred tags)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dirty="0" smtClean="0"/>
                  <a:t> = class-</a:t>
                </a:r>
                <a:r>
                  <a:rPr lang="en-US" dirty="0" err="1" smtClean="0"/>
                  <a:t>avg</a:t>
                </a:r>
                <a:r>
                  <a:rPr lang="en-US" dirty="0" smtClean="0"/>
                  <a:t> precision</a:t>
                </a:r>
              </a:p>
              <a:p>
                <a:pPr lvl="1"/>
                <a:r>
                  <a:rPr lang="en-US" dirty="0" smtClean="0"/>
                  <a:t>R = recall (ratio of tags that were inferred)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dirty="0" smtClean="0"/>
                  <a:t> = class-</a:t>
                </a:r>
                <a:r>
                  <a:rPr lang="en-US" dirty="0" err="1" smtClean="0"/>
                  <a:t>avg</a:t>
                </a:r>
                <a:r>
                  <a:rPr lang="en-US" dirty="0" smtClean="0"/>
                  <a:t> recall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68997"/>
            <a:ext cx="8229600" cy="142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5786120"/>
            <a:ext cx="132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Results on LMO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863507" y="5791200"/>
            <a:ext cx="1289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Results on SUN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81000" y="60960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AP-RF uses extremely randomized trees [</a:t>
            </a:r>
            <a:r>
              <a:rPr lang="en-US" sz="1000" dirty="0" err="1" smtClean="0"/>
              <a:t>Geurts</a:t>
            </a:r>
            <a:r>
              <a:rPr lang="en-US" sz="1000" dirty="0"/>
              <a:t> </a:t>
            </a:r>
            <a:r>
              <a:rPr lang="en-US" sz="1000" dirty="0" smtClean="0"/>
              <a:t>et al. 2006]</a:t>
            </a:r>
          </a:p>
          <a:p>
            <a:r>
              <a:rPr lang="en-US" sz="1000" dirty="0" smtClean="0"/>
              <a:t>AP-NN uses nearest neighbor matching using </a:t>
            </a:r>
            <a:r>
              <a:rPr lang="en-US" sz="1000" dirty="0" err="1" smtClean="0"/>
              <a:t>PatchMatch</a:t>
            </a:r>
            <a:r>
              <a:rPr lang="en-US" sz="1000" dirty="0" smtClean="0"/>
              <a:t> [Barnes et al. 2009]</a:t>
            </a:r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9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on ESP and IAPR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8" name="Picture 4" descr="C:\Users\Miki\Projects\annotation\code\Figures\supplemental\ESP\12707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20" y="2204152"/>
            <a:ext cx="3332780" cy="9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iki\Projects\annotation\code\Figures\supplemental\ESP\1347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83190"/>
            <a:ext cx="2399618" cy="99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Miki\Projects\annotation\code\Figures\supplemental\ESP\21119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287" y="1048501"/>
            <a:ext cx="3521529" cy="93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Miki\Projects\annotation\code\Figures\supplemental\ESP\2112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61710"/>
            <a:ext cx="3505200" cy="92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Miki\Projects\annotation\code\Figures\results\ESP\1724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298380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Miki\Projects\annotation\code\Figures\results\ESP\16506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65" y="1048501"/>
            <a:ext cx="1924535" cy="100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32501" y="3200400"/>
                <a:ext cx="68789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ESP [Von </a:t>
                </a:r>
                <a:r>
                  <a:rPr lang="en-US" sz="1600" dirty="0" err="1" smtClean="0"/>
                  <a:t>Ahn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and </a:t>
                </a:r>
                <a:r>
                  <a:rPr lang="en-US" sz="1600" dirty="0" err="1" smtClean="0"/>
                  <a:t>Dabbish</a:t>
                </a:r>
                <a:r>
                  <a:rPr lang="en-US" sz="1600" dirty="0" smtClean="0"/>
                  <a:t>, 2004] – 21,846 images, 269 words,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=0.9,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501" y="3200400"/>
                <a:ext cx="6878999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532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5" name="Picture 11" descr="C:\Users\Miki\Projects\annotation\code\Figures\results\IAPR\00001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43" y="3800557"/>
            <a:ext cx="3667565" cy="11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Miki\Projects\annotation\code\Figures\results\IAPR\00003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33" y="3800557"/>
            <a:ext cx="3667567" cy="11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Miki\Projects\annotation\code\Figures\results\IAPR\00640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34" y="4954306"/>
            <a:ext cx="3667566" cy="11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Miki\Projects\annotation\code\Figures\results\IAPR\00030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43" y="4943558"/>
            <a:ext cx="3702091" cy="115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330600" y="6183868"/>
                <a:ext cx="64828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IAPR [</a:t>
                </a:r>
                <a:r>
                  <a:rPr lang="en-US" sz="1600" dirty="0" err="1" smtClean="0"/>
                  <a:t>Grubinger</a:t>
                </a:r>
                <a:r>
                  <a:rPr lang="en-US" sz="1600" dirty="0" smtClean="0"/>
                  <a:t> et al., 2006] – 19,805 images, 291 words,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=0.9,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=0)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600" y="6183868"/>
                <a:ext cx="6482800" cy="338554"/>
              </a:xfrm>
              <a:prstGeom prst="rect">
                <a:avLst/>
              </a:prstGeom>
              <a:blipFill rotWithShape="0">
                <a:blip r:embed="rId13"/>
                <a:stretch>
                  <a:fillRect l="-470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Failures</a:t>
            </a:r>
            <a:endParaRPr lang="en-US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3" y="1351009"/>
            <a:ext cx="3413263" cy="138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04" y="1342258"/>
            <a:ext cx="4403939" cy="138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 descr="C:\Users\Miki\Projects\annotation\code\Figures\supplemental\failures\SUN\00013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60" y="3389735"/>
            <a:ext cx="3380693" cy="13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Miki\Projects\annotation\code\Figures\supplemental\failures\SUN\00927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60" y="4831767"/>
            <a:ext cx="3380693" cy="13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C:\Users\Miki\Projects\annotation\code\Figures\ttttmp\0086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76" y="3407154"/>
            <a:ext cx="1323568" cy="132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C:\Users\Miki\Projects\annotation\code\Figures\ttttmp\00022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03" y="4849681"/>
            <a:ext cx="1324941" cy="13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2732674"/>
            <a:ext cx="315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visual appearance (SUN)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30270" y="2732674"/>
            <a:ext cx="221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Abstract words (IAPR)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49118" y="6291218"/>
            <a:ext cx="381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Incorrect image correspondence (SUN)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69504" y="4085670"/>
            <a:ext cx="345296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69504" y="5512320"/>
            <a:ext cx="345296" cy="0"/>
          </a:xfrm>
          <a:prstGeom prst="straightConnector1">
            <a:avLst/>
          </a:prstGeom>
          <a:ln w="412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Joint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Inference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for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Image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5608331" cy="4983163"/>
          </a:xfrm>
          <a:solidFill>
            <a:schemeClr val="bg1"/>
          </a:solidFill>
        </p:spPr>
        <p:txBody>
          <a:bodyPr/>
          <a:lstStyle/>
          <a:p>
            <a:r>
              <a:rPr lang="en-US" u="sng" dirty="0" smtClean="0"/>
              <a:t>Weakly supervised</a:t>
            </a:r>
          </a:p>
          <a:p>
            <a:pPr marL="0" indent="0">
              <a:buNone/>
            </a:pPr>
            <a:r>
              <a:rPr lang="en-US" b="1" dirty="0" smtClean="0"/>
              <a:t>Annotation </a:t>
            </a:r>
            <a:r>
              <a:rPr lang="en-US" b="1" dirty="0"/>
              <a:t>Propagation </a:t>
            </a:r>
            <a:r>
              <a:rPr lang="en-US" dirty="0"/>
              <a:t>in Large Image </a:t>
            </a:r>
            <a:r>
              <a:rPr lang="en-US" dirty="0" smtClean="0"/>
              <a:t>Databases    via </a:t>
            </a:r>
            <a:r>
              <a:rPr lang="en-US" dirty="0"/>
              <a:t>Dense Image </a:t>
            </a:r>
            <a:r>
              <a:rPr lang="en-US" dirty="0" smtClean="0"/>
              <a:t>Correspondence (ECCV 2012)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With Ce Liu, William T. Freeman</a:t>
            </a:r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u="sng" dirty="0" smtClean="0"/>
          </a:p>
          <a:p>
            <a:r>
              <a:rPr lang="en-US" u="sng" dirty="0" smtClean="0"/>
              <a:t>Unsupervised</a:t>
            </a:r>
          </a:p>
          <a:p>
            <a:pPr marL="0" indent="0">
              <a:buNone/>
            </a:pPr>
            <a:r>
              <a:rPr lang="en-US" dirty="0" smtClean="0"/>
              <a:t>Unsupervised </a:t>
            </a:r>
            <a:r>
              <a:rPr lang="en-US" dirty="0"/>
              <a:t>Joint </a:t>
            </a:r>
            <a:r>
              <a:rPr lang="en-US" b="1" dirty="0"/>
              <a:t>Object Discovery and Segmentation</a:t>
            </a:r>
            <a:r>
              <a:rPr lang="en-US" dirty="0"/>
              <a:t> in Internet </a:t>
            </a:r>
            <a:r>
              <a:rPr lang="en-US" dirty="0" smtClean="0"/>
              <a:t>Images (CVPR 2013)</a:t>
            </a:r>
          </a:p>
          <a:p>
            <a:pPr marL="0" lvl="1" indent="0">
              <a:buNone/>
            </a:pPr>
            <a:r>
              <a:rPr lang="en-US" sz="1600" dirty="0" smtClean="0"/>
              <a:t>    With Armand Joulin, Johannes Kopf, Ce Liu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AutoShape 2" descr="Ce Li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3" y="2590800"/>
            <a:ext cx="62865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90800"/>
            <a:ext cx="771868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68" y="5375982"/>
            <a:ext cx="803378" cy="87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5373575"/>
            <a:ext cx="771868" cy="87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8"/>
          <a:stretch/>
        </p:blipFill>
        <p:spPr>
          <a:xfrm>
            <a:off x="1875993" y="5375982"/>
            <a:ext cx="704651" cy="87241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24600" y="3941413"/>
            <a:ext cx="2611040" cy="1697387"/>
            <a:chOff x="1731664" y="1197581"/>
            <a:chExt cx="3549740" cy="23076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1664" y="1197581"/>
              <a:ext cx="894340" cy="1133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8046" y="1200629"/>
              <a:ext cx="1339470" cy="113385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7078" y="1200629"/>
              <a:ext cx="1194325" cy="11338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31664" y="2371344"/>
              <a:ext cx="894340" cy="113385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8046" y="2371344"/>
              <a:ext cx="1339470" cy="113385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87078" y="2371344"/>
              <a:ext cx="1194326" cy="1133856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6324600" y="1455894"/>
            <a:ext cx="2717885" cy="1287306"/>
            <a:chOff x="410420" y="1854200"/>
            <a:chExt cx="6649741" cy="3149600"/>
          </a:xfrm>
        </p:grpSpPr>
        <p:pic>
          <p:nvPicPr>
            <p:cNvPr id="25" name="Picture 24" descr="Screen shot 2012-06-12 at 11.24.56 P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0420" y="1854200"/>
              <a:ext cx="3149601" cy="314960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3679112" y="1854200"/>
              <a:ext cx="3381049" cy="3149600"/>
              <a:chOff x="5701907" y="2133050"/>
              <a:chExt cx="3367416" cy="3136900"/>
            </a:xfrm>
          </p:grpSpPr>
          <p:pic>
            <p:nvPicPr>
              <p:cNvPr id="27" name="Picture 26" descr="Screen shot 2012-06-12 at 11.25.02 PM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1907" y="2133050"/>
                <a:ext cx="3124200" cy="3136900"/>
              </a:xfrm>
              <a:prstGeom prst="rect">
                <a:avLst/>
              </a:prstGeom>
            </p:spPr>
          </p:pic>
          <p:sp>
            <p:nvSpPr>
              <p:cNvPr id="28" name="TextBox 15"/>
              <p:cNvSpPr txBox="1"/>
              <p:nvPr/>
            </p:nvSpPr>
            <p:spPr>
              <a:xfrm>
                <a:off x="6350469" y="2431795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sky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16"/>
              <p:cNvSpPr txBox="1"/>
              <p:nvPr/>
            </p:nvSpPr>
            <p:spPr>
              <a:xfrm>
                <a:off x="7498958" y="3471547"/>
                <a:ext cx="1445760" cy="824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mountain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17"/>
              <p:cNvSpPr txBox="1"/>
              <p:nvPr/>
            </p:nvSpPr>
            <p:spPr>
              <a:xfrm>
                <a:off x="7920834" y="43783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rock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18"/>
              <p:cNvSpPr txBox="1"/>
              <p:nvPr/>
            </p:nvSpPr>
            <p:spPr>
              <a:xfrm>
                <a:off x="6141048" y="42259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sea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Inter-image edges help!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And see our paper for more analysis…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3787398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Joint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Inference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for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Large Image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5608331" cy="4983163"/>
          </a:xfrm>
          <a:solidFill>
            <a:schemeClr val="bg1"/>
          </a:solidFill>
        </p:spPr>
        <p:txBody>
          <a:bodyPr/>
          <a:lstStyle/>
          <a:p>
            <a:r>
              <a:rPr lang="en-US" u="sng" dirty="0" smtClean="0"/>
              <a:t>Weakly supervised</a:t>
            </a:r>
          </a:p>
          <a:p>
            <a:pPr marL="0" indent="0">
              <a:buNone/>
            </a:pPr>
            <a:r>
              <a:rPr lang="en-US" b="1" dirty="0" smtClean="0"/>
              <a:t>Annotation </a:t>
            </a:r>
            <a:r>
              <a:rPr lang="en-US" b="1" dirty="0"/>
              <a:t>Propagation </a:t>
            </a:r>
            <a:r>
              <a:rPr lang="en-US" dirty="0"/>
              <a:t>in Large Image </a:t>
            </a:r>
            <a:r>
              <a:rPr lang="en-US" dirty="0" smtClean="0"/>
              <a:t>Databases    via </a:t>
            </a:r>
            <a:r>
              <a:rPr lang="en-US" dirty="0"/>
              <a:t>Dense Image </a:t>
            </a:r>
            <a:r>
              <a:rPr lang="en-US" dirty="0" smtClean="0"/>
              <a:t>Correspondence (ECCV 2012)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With Ce Liu, William T. Freeman</a:t>
            </a:r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u="sng" dirty="0" smtClean="0"/>
          </a:p>
          <a:p>
            <a:r>
              <a:rPr lang="en-US" u="sng" dirty="0" smtClean="0"/>
              <a:t>Unsupervised</a:t>
            </a:r>
          </a:p>
          <a:p>
            <a:pPr marL="0" indent="0">
              <a:buNone/>
            </a:pPr>
            <a:r>
              <a:rPr lang="en-US" dirty="0" smtClean="0"/>
              <a:t>Unsupervised </a:t>
            </a:r>
            <a:r>
              <a:rPr lang="en-US" dirty="0"/>
              <a:t>Joint </a:t>
            </a:r>
            <a:r>
              <a:rPr lang="en-US" b="1" dirty="0"/>
              <a:t>Object Discovery and Segmentation</a:t>
            </a:r>
            <a:r>
              <a:rPr lang="en-US" dirty="0"/>
              <a:t> in Internet </a:t>
            </a:r>
            <a:r>
              <a:rPr lang="en-US" dirty="0" smtClean="0"/>
              <a:t>Images (CVPR 2013)</a:t>
            </a:r>
          </a:p>
          <a:p>
            <a:pPr marL="0" lvl="1" indent="0">
              <a:buNone/>
            </a:pPr>
            <a:r>
              <a:rPr lang="en-US" sz="1600" dirty="0" smtClean="0"/>
              <a:t>    With Armand Joulin, Johannes Kopf, Ce Liu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AutoShape 2" descr="Ce Li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81" y="2590800"/>
            <a:ext cx="62865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90800"/>
            <a:ext cx="771868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68" y="5375982"/>
            <a:ext cx="803378" cy="87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5373575"/>
            <a:ext cx="771868" cy="87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8"/>
          <a:stretch/>
        </p:blipFill>
        <p:spPr>
          <a:xfrm>
            <a:off x="1875993" y="5375982"/>
            <a:ext cx="704651" cy="87241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24600" y="3941413"/>
            <a:ext cx="2611040" cy="1697387"/>
            <a:chOff x="1731664" y="1197581"/>
            <a:chExt cx="3549740" cy="23076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1664" y="1197581"/>
              <a:ext cx="894340" cy="1133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8046" y="1200629"/>
              <a:ext cx="1339470" cy="113385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7078" y="1200629"/>
              <a:ext cx="1194325" cy="11338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31664" y="2371344"/>
              <a:ext cx="894340" cy="113385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8046" y="2371344"/>
              <a:ext cx="1339470" cy="113385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87078" y="2371344"/>
              <a:ext cx="1194326" cy="1133856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6324600" y="1455894"/>
            <a:ext cx="2717885" cy="1287306"/>
            <a:chOff x="410420" y="1854200"/>
            <a:chExt cx="6649741" cy="3149600"/>
          </a:xfrm>
        </p:grpSpPr>
        <p:pic>
          <p:nvPicPr>
            <p:cNvPr id="25" name="Picture 24" descr="Screen shot 2012-06-12 at 11.24.56 P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0420" y="1854200"/>
              <a:ext cx="3149601" cy="314960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3679112" y="1854200"/>
              <a:ext cx="3381049" cy="3149600"/>
              <a:chOff x="5701907" y="2133050"/>
              <a:chExt cx="3367416" cy="3136900"/>
            </a:xfrm>
          </p:grpSpPr>
          <p:pic>
            <p:nvPicPr>
              <p:cNvPr id="27" name="Picture 26" descr="Screen shot 2012-06-12 at 11.25.02 PM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1907" y="2133050"/>
                <a:ext cx="3124200" cy="3136900"/>
              </a:xfrm>
              <a:prstGeom prst="rect">
                <a:avLst/>
              </a:prstGeom>
            </p:spPr>
          </p:pic>
          <p:sp>
            <p:nvSpPr>
              <p:cNvPr id="28" name="TextBox 15"/>
              <p:cNvSpPr txBox="1"/>
              <p:nvPr/>
            </p:nvSpPr>
            <p:spPr>
              <a:xfrm>
                <a:off x="6350469" y="2431795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sky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16"/>
              <p:cNvSpPr txBox="1"/>
              <p:nvPr/>
            </p:nvSpPr>
            <p:spPr>
              <a:xfrm>
                <a:off x="7498958" y="3471547"/>
                <a:ext cx="1445760" cy="824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mountain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17"/>
              <p:cNvSpPr txBox="1"/>
              <p:nvPr/>
            </p:nvSpPr>
            <p:spPr>
              <a:xfrm>
                <a:off x="7920834" y="43783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rock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18"/>
              <p:cNvSpPr txBox="1"/>
              <p:nvPr/>
            </p:nvSpPr>
            <p:spPr>
              <a:xfrm>
                <a:off x="6141048" y="42259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sea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368300" y="838200"/>
            <a:ext cx="8699500" cy="2971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Object discovery and co-segmentation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09800" y="2133600"/>
            <a:ext cx="457200" cy="53340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5800" y="1941878"/>
            <a:ext cx="1682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Query expansion &amp; image search</a:t>
            </a:r>
            <a:endParaRPr lang="en-US" sz="1400" dirty="0"/>
          </a:p>
        </p:txBody>
      </p:sp>
      <p:sp>
        <p:nvSpPr>
          <p:cNvPr id="11" name="Rounded Rectangle 10"/>
          <p:cNvSpPr/>
          <p:nvPr/>
        </p:nvSpPr>
        <p:spPr>
          <a:xfrm>
            <a:off x="2371645" y="1536284"/>
            <a:ext cx="1001662" cy="52111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93166" y="3503657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Object discovery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10000" y="4038600"/>
            <a:ext cx="914400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19806" y="2715689"/>
            <a:ext cx="3137794" cy="2694511"/>
            <a:chOff x="370070" y="2698103"/>
            <a:chExt cx="3137794" cy="2694511"/>
          </a:xfrm>
        </p:grpSpPr>
        <p:sp>
          <p:nvSpPr>
            <p:cNvPr id="8" name="TextBox 7"/>
            <p:cNvSpPr txBox="1"/>
            <p:nvPr/>
          </p:nvSpPr>
          <p:spPr>
            <a:xfrm>
              <a:off x="474786" y="5084837"/>
              <a:ext cx="2887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Images downloaded from the Internet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070" y="2698103"/>
              <a:ext cx="3137794" cy="237619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862739" y="2698102"/>
            <a:ext cx="3158008" cy="2694512"/>
            <a:chOff x="4759966" y="2698102"/>
            <a:chExt cx="3158008" cy="2694512"/>
          </a:xfrm>
        </p:grpSpPr>
        <p:sp>
          <p:nvSpPr>
            <p:cNvPr id="7" name="TextBox 6"/>
            <p:cNvSpPr txBox="1"/>
            <p:nvPr/>
          </p:nvSpPr>
          <p:spPr>
            <a:xfrm>
              <a:off x="4964724" y="5084837"/>
              <a:ext cx="27350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Our automatic segmentation results</a:t>
              </a:r>
              <a:endParaRPr lang="en-US" sz="14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9966" y="2698102"/>
              <a:ext cx="3158008" cy="237619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709944" y="4131291"/>
            <a:ext cx="3761735" cy="2650509"/>
            <a:chOff x="5638800" y="3674091"/>
            <a:chExt cx="3761735" cy="265050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1200" y="3674091"/>
              <a:ext cx="3158008" cy="237289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638800" y="6047601"/>
              <a:ext cx="37617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State of the art co-segmentation [Joulin et al. CVPR 2012]</a:t>
              </a:r>
              <a:endParaRPr lang="en-US" sz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276" y="6172200"/>
            <a:ext cx="4592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M. Rubinstein et al. Unsupervised joint object discovery and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Segmentation in Internet images. CVPR 2013 (to appear)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8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2.77778E-7 -0.18981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Datasets with “noise”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Co-segmentation methods assume all images contain the object, but real-world datasets also contain objects that are visually different!</a:t>
            </a:r>
          </a:p>
          <a:p>
            <a:endParaRPr lang="en-US" dirty="0" smtClean="0"/>
          </a:p>
          <a:p>
            <a:r>
              <a:rPr lang="en-US" dirty="0" smtClean="0"/>
              <a:t>Somehow, need to figure out what’s “common” in the dataset.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709944" y="4131291"/>
            <a:ext cx="3763659" cy="2650509"/>
            <a:chOff x="5638800" y="3674091"/>
            <a:chExt cx="3763659" cy="26505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1200" y="3674091"/>
              <a:ext cx="3158008" cy="237289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38800" y="6047601"/>
              <a:ext cx="3763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State of the art co-segmentation [Joulin et al. CVPR 2012]</a:t>
              </a:r>
              <a:endParaRPr lang="en-US" sz="12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image graph is your friend!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4792"/>
            <a:ext cx="8305800" cy="560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0" y="457200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Image graph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Formulation is very </a:t>
            </a:r>
            <a:r>
              <a:rPr lang="en-US" dirty="0"/>
              <a:t>s</a:t>
            </a:r>
            <a:r>
              <a:rPr lang="en-US" dirty="0" smtClean="0"/>
              <a:t>imilar!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pixel belongs to the “common” object if: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It is salient within its own image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It has many similar pixels in other images (with respect to smooth transformations)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46694" y="4495800"/>
                <a:ext cx="7838492" cy="94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𝑖𝑛𝑡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∈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𝑖𝑛𝑡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</m:d>
                                    </m:e>
                                  </m:nary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𝑒𝑥𝑡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𝑒𝑥𝑡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</m:e>
                                  </m:nary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/>
                                    </a:rPr>
                                    <m:t>))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94" y="4495800"/>
                <a:ext cx="7838492" cy="9478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0903" y="5518759"/>
            <a:ext cx="174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All </a:t>
            </a:r>
            <a:r>
              <a:rPr lang="en-US" b="1" dirty="0" smtClean="0">
                <a:solidFill>
                  <a:srgbClr val="0070C0"/>
                </a:solidFill>
              </a:rPr>
              <a:t>binary masks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90600" y="3427957"/>
            <a:ext cx="182880" cy="459906"/>
          </a:xfrm>
          <a:prstGeom prst="straightConnector1">
            <a:avLst/>
          </a:prstGeom>
          <a:ln w="31750">
            <a:solidFill>
              <a:schemeClr val="accent1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809542" y="3466182"/>
            <a:ext cx="235034" cy="431993"/>
          </a:xfrm>
          <a:prstGeom prst="straightConnector1">
            <a:avLst/>
          </a:prstGeom>
          <a:ln w="31750">
            <a:solidFill>
              <a:schemeClr val="accent1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2895600"/>
                <a:ext cx="8763000" cy="839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sz="16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b="1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6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𝒒</m:t>
                                      </m:r>
                                      <m: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𝑖𝑛𝑡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e>
                                          </m:d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/>
                                                </a:rPr>
                                                <m:t>𝒒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  <m:r>
                                    <a:rPr lang="en-US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𝑒𝑥𝑡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e>
                                      </m:d>
                                      <m: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1600" b="1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  <m:r>
                                    <a:rPr lang="en-US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𝒑</m:t>
                                      </m:r>
                                    </m:e>
                                  </m:d>
                                  <m:r>
                                    <a:rPr lang="en-US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))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895600"/>
                <a:ext cx="8763000" cy="83971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2079" y="2597393"/>
            <a:ext cx="514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Recall: objective function for annotation propagation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61659" y="5916702"/>
                <a:ext cx="4480714" cy="731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𝑠𝑎𝑙𝑖𝑒𝑛𝑐𝑦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𝑚𝑎𝑡𝑐h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eqArr>
                        </m:e>
                      </m:d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</m:m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659" y="5916702"/>
                <a:ext cx="4480714" cy="7318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1327" y="3855385"/>
            <a:ext cx="140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All pixel-wise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labels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8505" y="5105400"/>
            <a:ext cx="182880" cy="459906"/>
          </a:xfrm>
          <a:prstGeom prst="straightConnector1">
            <a:avLst/>
          </a:prstGeom>
          <a:ln w="31750">
            <a:solidFill>
              <a:schemeClr val="accent1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44575" y="3891790"/>
                <a:ext cx="25585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Txt2img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(word |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)</a:t>
                </a:r>
              </a:p>
              <a:p>
                <a:pPr algn="ctr"/>
                <a:r>
                  <a:rPr lang="en-US" dirty="0" smtClean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575" y="3891790"/>
                <a:ext cx="2558586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190" t="-4717" r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 flipH="1" flipV="1">
            <a:off x="2705215" y="5105400"/>
            <a:ext cx="190386" cy="434057"/>
          </a:xfrm>
          <a:prstGeom prst="straightConnector1">
            <a:avLst/>
          </a:prstGeom>
          <a:ln w="31750">
            <a:solidFill>
              <a:schemeClr val="accent1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33963" y="5518759"/>
            <a:ext cx="2278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Foreground likelihood</a:t>
            </a:r>
            <a:endParaRPr lang="en-US" b="1" dirty="0">
              <a:solidFill>
                <a:srgbClr val="0070C0"/>
              </a:solidFill>
            </a:endParaRP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133" y="6272498"/>
            <a:ext cx="3585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saliency measure we use:</a:t>
            </a:r>
          </a:p>
          <a:p>
            <a:r>
              <a:rPr lang="en-US" sz="1400" dirty="0" smtClean="0"/>
              <a:t>Contrast-based saliency [Cheng et al. CVPR’11]</a:t>
            </a:r>
            <a:endParaRPr lang="en-US" sz="14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9" grpId="0"/>
      <p:bldP spid="14" grpId="0"/>
      <p:bldP spid="17" grpId="0"/>
      <p:bldP spid="22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032" y="76200"/>
            <a:ext cx="8305800" cy="8683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One of these things is not like the others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64" y="971949"/>
            <a:ext cx="894340" cy="1133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046" y="974997"/>
            <a:ext cx="1339470" cy="1133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664" y="2139173"/>
            <a:ext cx="89434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046" y="2139173"/>
            <a:ext cx="1339470" cy="1133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078" y="974997"/>
            <a:ext cx="1194325" cy="1133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5982" y="974997"/>
            <a:ext cx="1260677" cy="1133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1862" y="974997"/>
            <a:ext cx="1418262" cy="1133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7078" y="2139173"/>
            <a:ext cx="1194325" cy="1133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982" y="2139173"/>
            <a:ext cx="1260677" cy="1133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1862" y="2139173"/>
            <a:ext cx="1418262" cy="1133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1664" y="3303869"/>
            <a:ext cx="894340" cy="11338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8046" y="3305197"/>
            <a:ext cx="1339470" cy="1133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7078" y="3305197"/>
            <a:ext cx="1194325" cy="1133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45982" y="3305197"/>
            <a:ext cx="1260677" cy="11338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71862" y="3305197"/>
            <a:ext cx="1418262" cy="1133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664" y="4468565"/>
            <a:ext cx="894340" cy="1133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88046" y="4464276"/>
            <a:ext cx="1339470" cy="1133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87078" y="4464276"/>
            <a:ext cx="1194325" cy="1133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45982" y="4468565"/>
            <a:ext cx="1260677" cy="11338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71862" y="4464276"/>
            <a:ext cx="1418262" cy="1133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31664" y="5629733"/>
            <a:ext cx="894340" cy="11338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046" y="5629733"/>
            <a:ext cx="1339470" cy="11338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87078" y="5629733"/>
            <a:ext cx="1194326" cy="11338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45982" y="5629733"/>
            <a:ext cx="1260677" cy="11338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71862" y="5629733"/>
            <a:ext cx="1418262" cy="11338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73244" y="1753157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39012" y="2919395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Saliency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811260" y="3859065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Warped </a:t>
            </a:r>
          </a:p>
          <a:p>
            <a:pPr algn="ctr"/>
            <a:r>
              <a:rPr lang="en-US" sz="1600" dirty="0" smtClean="0"/>
              <a:t>neighbor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754419" y="5010549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Matching</a:t>
            </a:r>
          </a:p>
          <a:p>
            <a:pPr algn="ctr"/>
            <a:r>
              <a:rPr lang="en-US" sz="1600" dirty="0" smtClean="0"/>
              <a:t>Score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415819" y="6379158"/>
            <a:ext cx="13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Segmentation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032" y="76200"/>
            <a:ext cx="8305800" cy="8683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One of these things is not like the others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216" y="971949"/>
            <a:ext cx="894340" cy="1133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36" y="974997"/>
            <a:ext cx="1339470" cy="1133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216" y="2139173"/>
            <a:ext cx="89434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336" y="2139173"/>
            <a:ext cx="1339470" cy="11338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73244" y="1753157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39012" y="2919395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Saliency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811260" y="3859065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Warped </a:t>
            </a:r>
          </a:p>
          <a:p>
            <a:pPr algn="ctr"/>
            <a:r>
              <a:rPr lang="en-US" sz="1600" dirty="0" smtClean="0"/>
              <a:t>neighbor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754419" y="5010549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Matching</a:t>
            </a:r>
          </a:p>
          <a:p>
            <a:pPr algn="ctr"/>
            <a:r>
              <a:rPr lang="en-US" sz="1600" dirty="0" smtClean="0"/>
              <a:t>Score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415819" y="6379158"/>
            <a:ext cx="13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Segmentation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224" y="971949"/>
            <a:ext cx="894340" cy="1133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056" y="974997"/>
            <a:ext cx="760856" cy="11338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3016" y="967407"/>
            <a:ext cx="840946" cy="11338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8224" y="2141569"/>
            <a:ext cx="894340" cy="11338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0056" y="2143772"/>
            <a:ext cx="760856" cy="11338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3016" y="2137491"/>
            <a:ext cx="840946" cy="11338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3016" y="3300984"/>
            <a:ext cx="840946" cy="11338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0056" y="3300984"/>
            <a:ext cx="760856" cy="11338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8224" y="3300984"/>
            <a:ext cx="894340" cy="11338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8216" y="3300984"/>
            <a:ext cx="894340" cy="11338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8336" y="3300984"/>
            <a:ext cx="1339470" cy="11338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8216" y="4471416"/>
            <a:ext cx="894340" cy="1133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88336" y="4471416"/>
            <a:ext cx="1339470" cy="11338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78224" y="4471416"/>
            <a:ext cx="894340" cy="11338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20056" y="4471416"/>
            <a:ext cx="760856" cy="11338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43016" y="4471416"/>
            <a:ext cx="840946" cy="11338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28216" y="5632704"/>
            <a:ext cx="894340" cy="11338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632704"/>
            <a:ext cx="1339470" cy="113385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78224" y="5632704"/>
            <a:ext cx="894340" cy="11338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20056" y="5632704"/>
            <a:ext cx="760856" cy="113385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43016" y="5632704"/>
            <a:ext cx="840946" cy="113385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9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One of these things is not like the others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64" y="1197581"/>
            <a:ext cx="894340" cy="11338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046" y="1200629"/>
            <a:ext cx="1339470" cy="11338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078" y="1200629"/>
            <a:ext cx="1194325" cy="113385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982" y="1200629"/>
            <a:ext cx="1260677" cy="113385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862" y="1200629"/>
            <a:ext cx="1418262" cy="11338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664" y="2371344"/>
            <a:ext cx="894340" cy="11338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8046" y="2371344"/>
            <a:ext cx="1339470" cy="11338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7078" y="2371344"/>
            <a:ext cx="1194326" cy="113385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982" y="2371344"/>
            <a:ext cx="1260677" cy="11338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1862" y="2371344"/>
            <a:ext cx="1418262" cy="113385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216" y="3968496"/>
            <a:ext cx="894340" cy="11338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36" y="3971544"/>
            <a:ext cx="1339470" cy="11338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8224" y="3968496"/>
            <a:ext cx="894340" cy="11338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0056" y="3971544"/>
            <a:ext cx="760856" cy="11338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3016" y="3963954"/>
            <a:ext cx="840946" cy="11338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8216" y="5138768"/>
            <a:ext cx="894340" cy="113385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8336" y="5138768"/>
            <a:ext cx="1339470" cy="113385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78224" y="5138768"/>
            <a:ext cx="894340" cy="113385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0056" y="5138768"/>
            <a:ext cx="760856" cy="113385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3016" y="5138768"/>
            <a:ext cx="840946" cy="1133856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59032" y="2645884"/>
            <a:ext cx="1374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Horse = signal</a:t>
            </a:r>
          </a:p>
          <a:p>
            <a:pPr algn="ctr"/>
            <a:r>
              <a:rPr lang="en-US" sz="1600" dirty="0" smtClean="0"/>
              <a:t>Face = noise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73452" y="5413308"/>
            <a:ext cx="1314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Horse = noise</a:t>
            </a:r>
          </a:p>
          <a:p>
            <a:pPr algn="ctr"/>
            <a:r>
              <a:rPr lang="en-US" sz="1600" dirty="0" smtClean="0"/>
              <a:t>Face = signal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on MSRC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876800"/>
            <a:ext cx="6591300" cy="1545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406" y="1371600"/>
            <a:ext cx="4438650" cy="33360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2600" y="846468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MR9"/>
              </a:rPr>
              <a:t>14 </a:t>
            </a:r>
            <a:r>
              <a:rPr lang="en-US" sz="1400" dirty="0">
                <a:latin typeface="NimbusRomNo9L-Regu"/>
              </a:rPr>
              <a:t>object </a:t>
            </a:r>
            <a:r>
              <a:rPr lang="en-US" sz="1400" dirty="0" smtClean="0">
                <a:latin typeface="NimbusRomNo9L-Regu"/>
              </a:rPr>
              <a:t>classes, ~</a:t>
            </a:r>
            <a:r>
              <a:rPr lang="en-US" sz="1400" dirty="0" smtClean="0">
                <a:latin typeface="CMR9"/>
              </a:rPr>
              <a:t>30 </a:t>
            </a:r>
            <a:r>
              <a:rPr lang="en-US" sz="1400" dirty="0">
                <a:latin typeface="NimbusRomNo9L-Regu"/>
              </a:rPr>
              <a:t>images per class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Videos vs. Image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we want to infer properties of pixels/regions</a:t>
            </a:r>
          </a:p>
          <a:p>
            <a:pPr lvl="1"/>
            <a:r>
              <a:rPr lang="en-US" dirty="0" smtClean="0"/>
              <a:t>Semantic segmentation, geometry (depth), image enhancement, …</a:t>
            </a:r>
          </a:p>
          <a:p>
            <a:endParaRPr lang="en-US" dirty="0" smtClean="0"/>
          </a:p>
          <a:p>
            <a:r>
              <a:rPr lang="en-US" dirty="0" smtClean="0"/>
              <a:t>Recent advances allow us to treat a set of images like videos!</a:t>
            </a:r>
          </a:p>
          <a:p>
            <a:pPr lvl="1"/>
            <a:r>
              <a:rPr lang="en-US" dirty="0"/>
              <a:t>Correspondence between </a:t>
            </a:r>
            <a:r>
              <a:rPr lang="en-US" b="1" u="sng" dirty="0"/>
              <a:t>adjacent frames in videos</a:t>
            </a:r>
            <a:r>
              <a:rPr lang="en-US" dirty="0"/>
              <a:t>: optical flow, layer models, </a:t>
            </a:r>
            <a:r>
              <a:rPr lang="en-US" dirty="0" smtClean="0"/>
              <a:t>tracking, …</a:t>
            </a:r>
            <a:endParaRPr lang="en-US" dirty="0"/>
          </a:p>
          <a:p>
            <a:pPr lvl="1"/>
            <a:r>
              <a:rPr lang="en-US" dirty="0"/>
              <a:t>Correspondence between </a:t>
            </a:r>
            <a:r>
              <a:rPr lang="en-US" b="1" u="sng" dirty="0"/>
              <a:t>similar </a:t>
            </a:r>
            <a:r>
              <a:rPr lang="en-US" b="1" u="sng" dirty="0" smtClean="0"/>
              <a:t>images in databases</a:t>
            </a:r>
            <a:r>
              <a:rPr lang="en-US" dirty="0" smtClean="0"/>
              <a:t>: Feature Matching, graph matching, Spatial Pyramid Matching (SPM), SIFT flow, …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19602"/>
            <a:ext cx="2702585" cy="179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2719817" cy="179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0" y="5086525"/>
            <a:ext cx="280944" cy="2264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17360" y="5126257"/>
            <a:ext cx="280944" cy="2264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3328944" y="5199740"/>
            <a:ext cx="3488416" cy="49345"/>
          </a:xfrm>
          <a:prstGeom prst="straightConnector1">
            <a:avLst/>
          </a:prstGeom>
          <a:ln w="317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34640" y="5524313"/>
            <a:ext cx="280943" cy="54315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27800" y="5564045"/>
            <a:ext cx="280943" cy="54315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3115583" y="5795892"/>
            <a:ext cx="3412217" cy="62793"/>
          </a:xfrm>
          <a:prstGeom prst="straightConnector1">
            <a:avLst/>
          </a:prstGeom>
          <a:ln w="317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on </a:t>
            </a:r>
            <a:r>
              <a:rPr lang="en-US" dirty="0" err="1" smtClean="0"/>
              <a:t>iCoseg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1601"/>
            <a:ext cx="5105400" cy="3227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800600"/>
            <a:ext cx="7324926" cy="167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846468"/>
            <a:ext cx="449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MR9"/>
              </a:rPr>
              <a:t>30 </a:t>
            </a:r>
            <a:r>
              <a:rPr lang="en-US" sz="1400" dirty="0">
                <a:latin typeface="NimbusRomNo9L-Regu"/>
              </a:rPr>
              <a:t>object </a:t>
            </a:r>
            <a:r>
              <a:rPr lang="en-US" sz="1400" dirty="0" smtClean="0">
                <a:latin typeface="NimbusRomNo9L-Regu"/>
              </a:rPr>
              <a:t>classes, varying number of images </a:t>
            </a:r>
            <a:r>
              <a:rPr lang="en-US" sz="1400" dirty="0">
                <a:latin typeface="NimbusRomNo9L-Regu"/>
              </a:rPr>
              <a:t>per class</a:t>
            </a:r>
            <a:endParaRPr lang="en-US"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with Object Co-segmentation  </a:t>
            </a:r>
            <a:r>
              <a:rPr lang="en-US" sz="1800" dirty="0" smtClean="0"/>
              <a:t>[Vicente et al. CVPR’11]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5631668" cy="2453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219200"/>
            <a:ext cx="3276600" cy="55396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6399"/>
            <a:ext cx="8991600" cy="345362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3" y="1600200"/>
            <a:ext cx="8869416" cy="3505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Airplane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68310"/>
            <a:ext cx="8879305" cy="308469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on the Internet Dataset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362200" y="1219200"/>
            <a:ext cx="4571999" cy="3649153"/>
            <a:chOff x="2133600" y="1130059"/>
            <a:chExt cx="5286109" cy="42191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3600" y="1130059"/>
              <a:ext cx="5286109" cy="36576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56329" y="4787659"/>
              <a:ext cx="789910" cy="35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Source</a:t>
              </a:r>
              <a:endParaRPr lang="en-US" sz="14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64507" y="4787659"/>
              <a:ext cx="1086452" cy="533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Joulin et al. </a:t>
              </a:r>
            </a:p>
            <a:p>
              <a:pPr algn="ctr"/>
              <a:r>
                <a:rPr lang="en-US" sz="1200" dirty="0" smtClean="0"/>
                <a:t>CVPR’10</a:t>
              </a:r>
              <a:endParaRPr lang="en-US" sz="1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19354" y="4797839"/>
              <a:ext cx="1086452" cy="533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Joulin et al. </a:t>
              </a:r>
            </a:p>
            <a:p>
              <a:pPr algn="ctr"/>
              <a:r>
                <a:rPr lang="en-US" sz="1200" dirty="0" smtClean="0"/>
                <a:t>CVPR’12</a:t>
              </a:r>
              <a:endParaRPr lang="en-US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48863" y="4797577"/>
              <a:ext cx="994038" cy="551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Kim et al. </a:t>
              </a:r>
            </a:p>
            <a:p>
              <a:pPr algn="ctr"/>
              <a:r>
                <a:rPr lang="en-US" sz="1200" dirty="0" smtClean="0"/>
                <a:t>ICCV’11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78986" y="4797277"/>
              <a:ext cx="617546" cy="35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Ours</a:t>
              </a:r>
              <a:endParaRPr lang="en-US" sz="1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029200"/>
            <a:ext cx="4120010" cy="1600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5407223"/>
            <a:ext cx="1424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 “background”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5635823"/>
            <a:ext cx="138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 “foreground”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11" idx="3"/>
          </p:cNvCxnSpPr>
          <p:nvPr/>
        </p:nvCxnSpPr>
        <p:spPr>
          <a:xfrm flipV="1">
            <a:off x="2262308" y="5540721"/>
            <a:ext cx="417518" cy="203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59590" y="5745960"/>
            <a:ext cx="417518" cy="203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5940119" cy="4983163"/>
          </a:xfrm>
        </p:spPr>
        <p:txBody>
          <a:bodyPr>
            <a:noAutofit/>
          </a:bodyPr>
          <a:lstStyle/>
          <a:p>
            <a:r>
              <a:rPr lang="en-US" dirty="0" smtClean="0"/>
              <a:t>Joint inference over large-scale image databases through correspondence seems promising!</a:t>
            </a:r>
          </a:p>
          <a:p>
            <a:pPr lvl="1"/>
            <a:r>
              <a:rPr lang="en-US" dirty="0"/>
              <a:t>Inference over HUGE graphical models becoming more and more </a:t>
            </a:r>
            <a:r>
              <a:rPr lang="en-US" dirty="0" smtClean="0"/>
              <a:t>feasible</a:t>
            </a:r>
            <a:endParaRPr lang="en-US" dirty="0"/>
          </a:p>
          <a:p>
            <a:pPr lvl="1"/>
            <a:r>
              <a:rPr lang="en-US" dirty="0" smtClean="0"/>
              <a:t>Dense image correspondence (SIFT flow, and others) is becoming a mature technology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Joint inference for weakly-labeled image databases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Annotation Propagation: Partial tags + very few (possibly none) pixel labels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Object discovery and segmentation: only assuming some underlying “common object”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64" y="1143000"/>
            <a:ext cx="2460549" cy="165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470963" y="3988940"/>
            <a:ext cx="2460549" cy="1497460"/>
            <a:chOff x="5174764" y="3528194"/>
            <a:chExt cx="21684619" cy="13197000"/>
          </a:xfrm>
        </p:grpSpPr>
        <p:sp>
          <p:nvSpPr>
            <p:cNvPr id="9" name="Rectangle 8"/>
            <p:cNvSpPr/>
            <p:nvPr/>
          </p:nvSpPr>
          <p:spPr>
            <a:xfrm>
              <a:off x="5400999" y="3528194"/>
              <a:ext cx="21458384" cy="13058653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17" descr="C:\Users\Miki\Documents\Projects\annotation\code\paper\teaser\000561_se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706" y="4129886"/>
              <a:ext cx="4514540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769345" y="6427662"/>
              <a:ext cx="3695998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mountain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" name="Picture 26" descr="C:\Users\Miki\Documents\Projects\annotation\code\paper\teaser\001263_se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493" y="8258934"/>
              <a:ext cx="4514547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682986" y="10481654"/>
              <a:ext cx="3683679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sky, mountain</a:t>
              </a:r>
              <a:r>
                <a:rPr lang="en-US" sz="400" dirty="0">
                  <a:ea typeface="Segoe UI" pitchFamily="34" charset="0"/>
                  <a:cs typeface="Segoe UI" pitchFamily="34" charset="0"/>
                </a:rPr>
                <a:t/>
              </a:r>
              <a:br>
                <a:rPr lang="en-US" sz="400" dirty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22" descr="C:\Users\Miki\Documents\Projects\annotation\code\paper\teaser\001038_se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711" y="12336183"/>
              <a:ext cx="4514540" cy="223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174764" y="14597719"/>
              <a:ext cx="4951797" cy="2127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staircase, sky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road, plant, door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>
                  <a:ea typeface="Segoe UI" pitchFamily="34" charset="0"/>
                  <a:cs typeface="Segoe UI" pitchFamily="34" charset="0"/>
                </a:rPr>
                <a:t>sidewalk, </a:t>
              </a: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car, building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7" name="Picture 23" descr="C:\Users\Miki\Documents\Projects\annotation\code\paper\teaser\001122_se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1100" y="4180905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0681458" y="6449205"/>
              <a:ext cx="3708310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road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car, building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20" descr="C:\Users\Miki\Documents\Projects\annotation\code\paper\teaser\000774_se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7185" y="8256488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583294" y="10481653"/>
              <a:ext cx="4360833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sidewalk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road, car, building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1" name="Picture 18" descr="C:\Users\Miki\Documents\Projects\annotation\code\paper\teaser\000650_se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1101" y="12336188"/>
              <a:ext cx="4514543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0394017" y="14613725"/>
              <a:ext cx="4286963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person, mountain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3" name="Picture 6" descr="C:\Users\Miki\Documents\Projects\annotation\code\paper\teaser\001816_se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1" y="4205213"/>
              <a:ext cx="4514548" cy="223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5660144" y="6428268"/>
              <a:ext cx="3794492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plant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grass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14" descr="C:\Users\Miki\Documents\Projects\annotation\code\paper\teaser\002395_se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0324" y="12336188"/>
              <a:ext cx="4514547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5961241" y="14671528"/>
              <a:ext cx="3400516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sky, building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7" name="Picture 7" descr="C:\Users\Miki\Documents\Projects\annotation\code\paper\teaser\001914_se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180" y="4205213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0510636" y="6440419"/>
              <a:ext cx="4250027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mountain, field,</a:t>
              </a:r>
            </a:p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building, sky, tree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9" name="Picture 15" descr="C:\Users\Miki\Documents\Projects\annotation\code\paper\teaser\002543_se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3493" y="8258934"/>
              <a:ext cx="4509614" cy="223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0764091" y="10459495"/>
              <a:ext cx="3462075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car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building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1" name="Picture 16" descr="C:\Users\Miki\Documents\Projects\annotation\code\paper\teaser\002597_seg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184" y="12338889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20641004" y="14551068"/>
              <a:ext cx="3905306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sky, river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building, bridge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3" name="Picture 5" descr="C:\Users\Miki\Documents\Projects\annotation\code\paper\teaser\002090_seg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0" y="8256488"/>
              <a:ext cx="4519475" cy="224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5383925" y="10459495"/>
              <a:ext cx="4410080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sidewalk, road, car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building, tree, sky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96634" y="5562600"/>
            <a:ext cx="2434878" cy="1134306"/>
            <a:chOff x="1728216" y="3963954"/>
            <a:chExt cx="4955746" cy="23086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28216" y="3968496"/>
              <a:ext cx="894340" cy="113385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688336" y="3971544"/>
              <a:ext cx="1339470" cy="113385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78224" y="3968496"/>
              <a:ext cx="894340" cy="113385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020056" y="3971544"/>
              <a:ext cx="760856" cy="113385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843016" y="3963954"/>
              <a:ext cx="840946" cy="113385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728216" y="5138768"/>
              <a:ext cx="894340" cy="113385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688336" y="5138768"/>
              <a:ext cx="1339470" cy="113385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078224" y="5138768"/>
              <a:ext cx="894340" cy="1133856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020056" y="5138768"/>
              <a:ext cx="760856" cy="113385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843016" y="5138768"/>
              <a:ext cx="840946" cy="113385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479007" y="2895600"/>
            <a:ext cx="2452505" cy="873512"/>
            <a:chOff x="6229182" y="1811761"/>
            <a:chExt cx="3643801" cy="129781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229182" y="1814019"/>
              <a:ext cx="1774069" cy="1284671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pic>
          <p:nvPicPr>
            <p:cNvPr id="47" name="Picture 46" descr="D:\Documents\MSRNE\GIF\car1-rgb.gif"/>
            <p:cNvPicPr>
              <a:picLocks noChangeAspect="1" noChangeArrowheads="1" noCrop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8080758" y="1811761"/>
              <a:ext cx="1792225" cy="1297818"/>
            </a:xfrm>
            <a:prstGeom prst="rect">
              <a:avLst/>
            </a:prstGeom>
            <a:noFill/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57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Michael Rubinstein</a:t>
            </a:r>
          </a:p>
          <a:p>
            <a:r>
              <a:rPr lang="en-US" dirty="0" smtClean="0"/>
              <a:t>MIT CSAIL</a:t>
            </a:r>
          </a:p>
        </p:txBody>
      </p:sp>
      <p:pic>
        <p:nvPicPr>
          <p:cNvPr id="12" name="Picture 1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7699" cy="10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358330" y="117557"/>
            <a:ext cx="1676400" cy="348269"/>
            <a:chOff x="7543800" y="125496"/>
            <a:chExt cx="1478313" cy="307117"/>
          </a:xfrm>
        </p:grpSpPr>
        <p:pic>
          <p:nvPicPr>
            <p:cNvPr id="14" name="Picture 18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597" y="127813"/>
              <a:ext cx="1092516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7543800" y="125496"/>
              <a:ext cx="304800" cy="307117"/>
              <a:chOff x="6019800" y="130638"/>
              <a:chExt cx="539750" cy="54385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019800" y="130638"/>
                <a:ext cx="252885" cy="252885"/>
              </a:xfrm>
              <a:prstGeom prst="rect">
                <a:avLst/>
              </a:prstGeom>
              <a:solidFill>
                <a:srgbClr val="F254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306665" y="130638"/>
                <a:ext cx="252885" cy="252885"/>
              </a:xfrm>
              <a:prstGeom prst="rect">
                <a:avLst/>
              </a:prstGeom>
              <a:solidFill>
                <a:srgbClr val="85B80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019800" y="421607"/>
                <a:ext cx="252885" cy="252885"/>
              </a:xfrm>
              <a:prstGeom prst="rect">
                <a:avLst/>
              </a:prstGeom>
              <a:solidFill>
                <a:srgbClr val="01A4F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306665" y="421607"/>
                <a:ext cx="252885" cy="252885"/>
              </a:xfrm>
              <a:prstGeom prst="rect">
                <a:avLst/>
              </a:prstGeom>
              <a:solidFill>
                <a:srgbClr val="FFB90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77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Text-based Image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338" name="Picture 2" descr="C:\Users\Miki\Projects\annotation\presentation\building-Microso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1"/>
            <a:ext cx="852653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Large-scale Inference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u="sng" dirty="0" smtClean="0"/>
                  <a:t>Data term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𝒑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=−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/>
                                </a:rPr>
                                <m:t>;</m:t>
                              </m:r>
                              <m:r>
                                <a:rPr lang="en-US" sz="1600" b="1" i="0" smtClean="0">
                                  <a:latin typeface="Cambria Math"/>
                                </a:rPr>
                                <m:t>𝚯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1600" i="1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log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𝒑</m:t>
                              </m:r>
                            </m:e>
                          </m:d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</m:e>
                      </m:func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𝑐</m:t>
                              </m:r>
                            </m:sup>
                          </m:sSubSup>
                          <m:r>
                            <a:rPr lang="en-US" sz="1600" i="1">
                              <a:latin typeface="Cambria Math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/>
                            </a:rPr>
                            <m:t>𝒑</m:t>
                          </m:r>
                          <m:r>
                            <a:rPr lang="en-US" sz="1600" i="1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b="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𝑙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1400" dirty="0" smtClean="0"/>
                  <a:t> - spatial prior </a:t>
                </a:r>
                <a:r>
                  <a:rPr lang="en-US" sz="1400" dirty="0"/>
                  <a:t>(global</a:t>
                </a:r>
                <a:r>
                  <a:rPr lang="en-US" sz="1400" dirty="0" smtClean="0"/>
                  <a:t>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  <m:r>
                          <a:rPr lang="en-US" sz="1400" i="1">
                            <a:latin typeface="Cambria Math"/>
                          </a:rPr>
                          <m:t>,</m:t>
                        </m:r>
                        <m:r>
                          <a:rPr lang="en-US" sz="1400" i="1">
                            <a:latin typeface="Cambria Math"/>
                          </a:rPr>
                          <m:t>𝑙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𝑐</m:t>
                        </m:r>
                      </m:sup>
                    </m:sSubSup>
                  </m:oMath>
                </a14:m>
                <a:r>
                  <a:rPr lang="en-US" sz="1400" dirty="0" smtClean="0"/>
                  <a:t> - color prior (image)</a:t>
                </a:r>
                <a:r>
                  <a:rPr lang="en-US" u="sng" dirty="0" smtClean="0"/>
                  <a:t/>
                </a:r>
                <a:br>
                  <a:rPr lang="en-US" u="sng" dirty="0" smtClean="0"/>
                </a:br>
                <a:endParaRPr lang="en-US" u="sng" dirty="0" smtClean="0"/>
              </a:p>
              <a:p>
                <a:r>
                  <a:rPr lang="en-US" u="sng" dirty="0" smtClean="0"/>
                  <a:t>Inter-Image regularization</a:t>
                </a: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,</m:t>
                    </m:r>
                    <m:r>
                      <a:rPr lang="en-US" sz="1600" b="0" i="1" smtClean="0">
                        <a:latin typeface="Cambria Math"/>
                      </a:rPr>
                      <m:t>  </m:t>
                    </m:r>
                    <m:r>
                      <a:rPr lang="en-US" sz="1600" b="1" i="1" smtClean="0">
                        <a:latin typeface="Cambria Math"/>
                      </a:rPr>
                      <m:t>𝒑</m:t>
                    </m:r>
                    <m:r>
                      <a:rPr lang="en-US" sz="1600" b="0" i="1" smtClean="0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,  </m:t>
                    </m:r>
                    <m:r>
                      <a:rPr lang="en-US" sz="1600" b="1" i="1">
                        <a:latin typeface="Cambria Math"/>
                      </a:rPr>
                      <m:t>𝒓</m:t>
                    </m:r>
                    <m:r>
                      <a:rPr lang="en-US" sz="1600" i="1">
                        <a:latin typeface="Cambria Math"/>
                      </a:rPr>
                      <m:t>=</m:t>
                    </m:r>
                    <m:r>
                      <a:rPr lang="en-US" sz="1600" b="1" i="1">
                        <a:latin typeface="Cambria Math"/>
                      </a:rPr>
                      <m:t>𝒑</m:t>
                    </m:r>
                    <m:r>
                      <a:rPr lang="en-US" sz="16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(</m:t>
                    </m:r>
                    <m:r>
                      <a:rPr lang="en-US" sz="1600" b="1" i="1">
                        <a:latin typeface="Cambria Math"/>
                      </a:rPr>
                      <m:t>𝒑</m:t>
                    </m:r>
                    <m:r>
                      <a:rPr lang="en-US" sz="1600" i="1">
                        <a:latin typeface="Cambria Math"/>
                      </a:rPr>
                      <m:t>)</m:t>
                    </m:r>
                  </m:oMath>
                </a14:m>
                <a:endParaRPr lang="en-US" sz="1600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sz="1600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𝑒𝑥𝑡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𝒑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𝒓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latin typeface="Cambria Math"/>
                        </a:rPr>
                        <m:t>𝛿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sz="1600" b="0" i="0" smtClean="0">
                          <a:latin typeface="Cambria Math"/>
                        </a:rPr>
                        <m:t>exp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0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 marL="0" indent="0">
                  <a:buNone/>
                </a:pPr>
                <a:endParaRPr lang="en-US" sz="16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en-US" sz="1600" b="1" dirty="0" smtClean="0"/>
              </a:p>
              <a:p>
                <a:r>
                  <a:rPr lang="en-US" u="sng" dirty="0" smtClean="0"/>
                  <a:t>Intra-image regularization</a:t>
                </a: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sz="1400" b="1" i="0" smtClean="0">
                        <a:latin typeface="Cambria Math"/>
                      </a:rPr>
                      <m:t>𝐩</m:t>
                    </m:r>
                    <m:r>
                      <a:rPr lang="en-US" sz="1400" b="0" i="0" smtClean="0">
                        <a:latin typeface="Cambria Math"/>
                      </a:rPr>
                      <m:t>,</m:t>
                    </m:r>
                    <m:r>
                      <a:rPr lang="en-US" sz="1400" b="1" i="0" smtClean="0">
                        <a:latin typeface="Cambria Math"/>
                      </a:rPr>
                      <m:t>𝐪</m:t>
                    </m:r>
                    <m:r>
                      <a:rPr lang="en-US" sz="1400" b="0" i="1" smtClean="0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,  </m:t>
                    </m:r>
                    <m:r>
                      <a:rPr lang="en-US" sz="1400" b="1" i="1">
                        <a:latin typeface="Cambria Math"/>
                      </a:rPr>
                      <m:t>𝒒</m:t>
                    </m:r>
                    <m:r>
                      <a:rPr lang="en-US" sz="1400" i="1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400" b="1" i="1">
                            <a:latin typeface="Cambria Math"/>
                          </a:rPr>
                          <m:t>𝒑</m:t>
                        </m:r>
                      </m:sub>
                    </m:sSub>
                  </m:oMath>
                </a14:m>
                <a:endParaRPr lang="en-US" sz="1400" dirty="0" smtClean="0"/>
              </a:p>
              <a:p>
                <a:pPr marL="0" lvl="1" indent="0">
                  <a:buNone/>
                </a:pPr>
                <a:endParaRPr lang="en-US" sz="1600" i="1" dirty="0" smtClean="0">
                  <a:latin typeface="Cambria Math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𝒑</m:t>
                              </m:r>
                            </m:e>
                          </m:d>
                          <m:r>
                            <a:rPr lang="en-US" sz="1600" i="1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  <m:r>
                            <a:rPr lang="en-US" sz="1600" i="1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/>
                        </a:rPr>
                        <m:t>=</m:t>
                      </m:r>
                      <m:r>
                        <a:rPr lang="en-US" sz="1600" i="1">
                          <a:latin typeface="Cambria Math"/>
                        </a:rPr>
                        <m:t>𝛿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exp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𝒒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1600" b="1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 t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7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Correspondence-driven Approaches to Computer </a:t>
            </a:r>
            <a:r>
              <a:rPr lang="en-US" dirty="0"/>
              <a:t>V</a:t>
            </a:r>
            <a:r>
              <a:rPr lang="en-US" dirty="0" smtClean="0"/>
              <a:t>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Scene parsing, Image Enhancement, Geometry (depth) inference, …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48097"/>
            <a:ext cx="8915400" cy="1414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196486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2196486"/>
            <a:ext cx="12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match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66148" y="1919487"/>
            <a:ext cx="1484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Annotation of</a:t>
            </a:r>
          </a:p>
          <a:p>
            <a:pPr algn="ctr"/>
            <a:r>
              <a:rPr lang="en-US" dirty="0" smtClean="0"/>
              <a:t>best match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84209" y="1921259"/>
            <a:ext cx="1225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Warp to</a:t>
            </a:r>
          </a:p>
          <a:p>
            <a:pPr algn="ctr"/>
            <a:r>
              <a:rPr lang="en-US" dirty="0" smtClean="0"/>
              <a:t>best match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33962" y="1919487"/>
            <a:ext cx="91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Label</a:t>
            </a:r>
          </a:p>
          <a:p>
            <a:pPr algn="ctr"/>
            <a:r>
              <a:rPr lang="en-US" dirty="0" smtClean="0"/>
              <a:t>transfer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75618" y="2178765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92527" y="3962400"/>
            <a:ext cx="19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al. TPAMI’11</a:t>
            </a:r>
            <a:endParaRPr lang="en-US" dirty="0"/>
          </a:p>
        </p:txBody>
      </p:sp>
      <p:pic>
        <p:nvPicPr>
          <p:cNvPr id="13" name="Picture 12" descr="i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601" y="4762925"/>
            <a:ext cx="1376849" cy="174423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92"/>
          <p:cNvGrpSpPr/>
          <p:nvPr/>
        </p:nvGrpSpPr>
        <p:grpSpPr>
          <a:xfrm>
            <a:off x="3525590" y="4496768"/>
            <a:ext cx="1274470" cy="2225400"/>
            <a:chOff x="3635468" y="1600199"/>
            <a:chExt cx="2039618" cy="356145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15" name="Picture 14" descr="candidate_warped-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6377" y="3752225"/>
              <a:ext cx="1957700" cy="13060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 descr="candidate_warped-0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7437" y="1676885"/>
              <a:ext cx="1957700" cy="13060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Double Bracket 16"/>
            <p:cNvSpPr/>
            <p:nvPr/>
          </p:nvSpPr>
          <p:spPr>
            <a:xfrm>
              <a:off x="3635468" y="1600199"/>
              <a:ext cx="2039618" cy="3561459"/>
            </a:xfrm>
            <a:prstGeom prst="bracketPair">
              <a:avLst>
                <a:gd name="adj" fmla="val 5996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grpSp>
          <p:nvGrpSpPr>
            <p:cNvPr id="18" name="Group 16"/>
            <p:cNvGrpSpPr/>
            <p:nvPr/>
          </p:nvGrpSpPr>
          <p:grpSpPr>
            <a:xfrm>
              <a:off x="4591890" y="3032059"/>
              <a:ext cx="87834" cy="685800"/>
              <a:chOff x="1620089" y="2651060"/>
              <a:chExt cx="87834" cy="685800"/>
            </a:xfrm>
          </p:grpSpPr>
          <p:sp>
            <p:nvSpPr>
              <p:cNvPr id="19" name="Oval 18"/>
              <p:cNvSpPr/>
              <p:nvPr/>
            </p:nvSpPr>
            <p:spPr>
              <a:xfrm rot="5400000">
                <a:off x="1620090" y="265106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>
                  <a:solidFill>
                    <a:prstClr val="white"/>
                  </a:solidFill>
                </a:endParaRPr>
              </a:p>
              <a:p>
                <a:pPr algn="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 rot="5400000">
                <a:off x="1620090" y="295586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>
                  <a:solidFill>
                    <a:prstClr val="white"/>
                  </a:solidFill>
                </a:endParaRPr>
              </a:p>
              <a:p>
                <a:pPr algn="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 rot="5400000">
                <a:off x="1620089" y="324902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>
                  <a:solidFill>
                    <a:prstClr val="white"/>
                  </a:solidFill>
                </a:endParaRPr>
              </a:p>
              <a:p>
                <a:pPr algn="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2" name="Picture 21" descr="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34572"/>
            <a:ext cx="1301532" cy="17497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6914005" y="6455320"/>
            <a:ext cx="2153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Karsch</a:t>
            </a:r>
            <a:r>
              <a:rPr lang="en-US" dirty="0" smtClean="0">
                <a:solidFill>
                  <a:srgbClr val="000000"/>
                </a:solidFill>
              </a:rPr>
              <a:t> et al. ECCV’12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45574" y="4378301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332" y="4126837"/>
            <a:ext cx="199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Warped candidates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320340" y="4378301"/>
            <a:ext cx="154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Inferred depth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Image-wise Word Prior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sz="1800" dirty="0" smtClean="0"/>
                  <a:t>Prior inspired by [</a:t>
                </a:r>
                <a:r>
                  <a:rPr lang="en-US" sz="1800" dirty="0" err="1" smtClean="0"/>
                  <a:t>Makadia</a:t>
                </a:r>
                <a:r>
                  <a:rPr lang="en-US" sz="1800" dirty="0" smtClean="0"/>
                  <a:t> et al. 2010], and is similar to the ILP in [</a:t>
                </a:r>
                <a:r>
                  <a:rPr lang="en-US" sz="1800" dirty="0" err="1" smtClean="0"/>
                  <a:t>Shotton</a:t>
                </a:r>
                <a:r>
                  <a:rPr lang="en-US" sz="1800" dirty="0" smtClean="0"/>
                  <a:t> et al. 2008]</a:t>
                </a:r>
                <a:br>
                  <a:rPr lang="en-US" sz="1800" dirty="0" smtClean="0"/>
                </a:br>
                <a:endParaRPr lang="en-US" sz="1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𝛽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1600" b="0" i="1" smtClean="0">
                          <a:latin typeface="Cambria Math"/>
                        </a:rPr>
                        <m:t>𝛿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𝛽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𝑜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𝑙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1600" b="0" i="1" dirty="0" smtClean="0"/>
              </a:p>
              <a:p>
                <a:pPr marL="0" indent="0">
                  <a:buNone/>
                </a:pPr>
                <a:r>
                  <a:rPr lang="en-US" sz="16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𝑍</m:t>
                    </m:r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b="0" i="1" smtClean="0">
                            <a:latin typeface="Cambria Math"/>
                          </a:rPr>
                          <m:t>𝑗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2" name="Picture 4" descr="C:\Users\Miki\Projects\annotation\code\Figures\tmp2\001485_MAP_mod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10207"/>
            <a:ext cx="251851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Miki\Projects\annotation\code\Figures\tmp2\148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0207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Miki\Projects\annotation\code\Figures\tmp2\001485_MAP_mod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1110208"/>
            <a:ext cx="25784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Miki\Projects\annotation\code\Figures\ttttmp\00128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5410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Miki\Projects\annotation\code\Figures\ttttmp\00138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C:\Users\Miki\Projects\annotation\code\Figures\ttttmp\00148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:\Users\Miki\Projects\annotation\code\Figures\ttttmp\00148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410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C:\Users\Miki\Projects\annotation\code\Figures\ttttmp\00154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20650" y="2874310"/>
                <a:ext cx="1228926" cy="40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sz="1400" i="1">
                              <a:latin typeface="Cambria Math"/>
                            </a:rPr>
                            <m:t>𝑃</m:t>
                          </m:r>
                          <m:r>
                            <a:rPr lang="en-US" sz="14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𝒑</m:t>
                              </m:r>
                            </m:e>
                          </m:d>
                          <m:r>
                            <a:rPr lang="en-US" sz="1400" i="1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650" y="2874310"/>
                <a:ext cx="1228926" cy="40229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325089" y="2862807"/>
                <a:ext cx="2209195" cy="40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1" i="1">
                                          <a:latin typeface="Cambria Math"/>
                                        </a:rPr>
                                        <m:t>𝒑</m:t>
                                      </m:r>
                                    </m:e>
                                  </m:d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sz="14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089" y="2862807"/>
                <a:ext cx="2209195" cy="40229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22" y="4800599"/>
            <a:ext cx="2171378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89660" y="6182264"/>
                <a:ext cx="11452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Neighbors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660" y="6182264"/>
                <a:ext cx="1145250" cy="307777"/>
              </a:xfrm>
              <a:prstGeom prst="rect">
                <a:avLst/>
              </a:prstGeom>
              <a:blipFill rotWithShape="0">
                <a:blip r:embed="rId15"/>
                <a:stretch>
                  <a:fillRect l="-1596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248400" y="6167927"/>
                <a:ext cx="4144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6167927"/>
                <a:ext cx="414472" cy="30777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455636" y="805934"/>
            <a:ext cx="1043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 prior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7600" y="806736"/>
            <a:ext cx="1329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Without prior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Choosing Images for Human Annotation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495800" cy="350519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Use “Image Hubs” that have many similar images in the image graph to propagate labels efficiently</a:t>
            </a:r>
          </a:p>
          <a:p>
            <a:endParaRPr lang="en-US" dirty="0"/>
          </a:p>
          <a:p>
            <a:r>
              <a:rPr lang="en-US" dirty="0"/>
              <a:t>Computed </a:t>
            </a:r>
            <a:r>
              <a:rPr lang="en-US" dirty="0" smtClean="0"/>
              <a:t>automatically over the image graph using visual </a:t>
            </a:r>
            <a:r>
              <a:rPr lang="en-US" dirty="0" err="1" smtClean="0"/>
              <a:t>pagerank</a:t>
            </a:r>
            <a:r>
              <a:rPr lang="en-US" dirty="0" smtClean="0"/>
              <a:t> </a:t>
            </a:r>
            <a:r>
              <a:rPr lang="en-US" dirty="0"/>
              <a:t>[Jing and </a:t>
            </a:r>
            <a:r>
              <a:rPr lang="en-US" dirty="0" err="1"/>
              <a:t>Baluja</a:t>
            </a:r>
            <a:r>
              <a:rPr lang="en-US" dirty="0"/>
              <a:t> </a:t>
            </a:r>
            <a:r>
              <a:rPr lang="en-US" dirty="0" smtClean="0"/>
              <a:t>2008]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1" y="4800600"/>
            <a:ext cx="8915400" cy="90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422547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8262" y="5864423"/>
            <a:ext cx="3528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Top-ranked image hubs + their </a:t>
            </a:r>
            <a:r>
              <a:rPr lang="en-US" sz="1400" dirty="0" err="1" smtClean="0"/>
              <a:t>pagerank</a:t>
            </a:r>
            <a:r>
              <a:rPr lang="en-US" sz="1400" dirty="0" smtClean="0"/>
              <a:t> score</a:t>
            </a:r>
            <a:endParaRPr lang="en-US" sz="1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828800"/>
            <a:ext cx="4800600" cy="28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4114800"/>
            <a:ext cx="2312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graph for LMO dataset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Recognition rates on LMO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91" y="1219200"/>
            <a:ext cx="3200400" cy="247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33250"/>
            <a:ext cx="2925792" cy="247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43283"/>
            <a:ext cx="3001991" cy="263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19800" y="3654623"/>
                <a:ext cx="13251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→</m:t>
                    </m:r>
                  </m:oMath>
                </a14:m>
                <a:r>
                  <a:rPr lang="en-US" sz="1400" dirty="0" smtClean="0"/>
                  <a:t> less frequent</a:t>
                </a:r>
                <a:endParaRPr lang="en-US" sz="1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654623"/>
                <a:ext cx="1325171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020113" y="5638800"/>
            <a:ext cx="233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True</a:t>
            </a:r>
            <a:r>
              <a:rPr lang="en-US" dirty="0" smtClean="0"/>
              <a:t> tag co-occurrence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6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to </a:t>
            </a:r>
            <a:r>
              <a:rPr lang="en-US" dirty="0" err="1" smtClean="0"/>
              <a:t>Makadia</a:t>
            </a:r>
            <a:r>
              <a:rPr lang="en-US" dirty="0" smtClean="0"/>
              <a:t> et al.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048000"/>
                <a:ext cx="4724400" cy="30781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𝑃𝑅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=0.1,0.2,…,0.9</m:t>
                    </m:r>
                  </m:oMath>
                </a14:m>
                <a:r>
                  <a:rPr lang="en-US" dirty="0" smtClean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=0.1⋅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Labeling an image takes 50 sec on average [</a:t>
                </a:r>
                <a:r>
                  <a:rPr lang="en-US" dirty="0" err="1" smtClean="0"/>
                  <a:t>Vijayanarasimhan</a:t>
                </a:r>
                <a:r>
                  <a:rPr lang="en-US" dirty="0" smtClean="0"/>
                  <a:t> and </a:t>
                </a:r>
                <a:r>
                  <a:rPr lang="en-US" dirty="0" err="1" smtClean="0"/>
                  <a:t>Grauman</a:t>
                </a:r>
                <a:r>
                  <a:rPr lang="en-US" dirty="0" smtClean="0"/>
                  <a:t> 2011], and assume tagging takes 20 sec.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048000"/>
                <a:ext cx="4724400" cy="3078163"/>
              </a:xfrm>
              <a:blipFill rotWithShape="1">
                <a:blip r:embed="rId2"/>
                <a:stretch>
                  <a:fillRect l="-1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178160"/>
            <a:ext cx="5299075" cy="80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1981200"/>
            <a:ext cx="2181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Results on ESP and IAPR</a:t>
            </a:r>
            <a:endParaRPr lang="en-US" sz="1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95600"/>
            <a:ext cx="314615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5543534"/>
            <a:ext cx="2428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SUN dataset (9556 images)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Estimated Spatial Prior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82650"/>
            <a:ext cx="5086350" cy="57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Running Times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Parallel implementation using MATLAB and C++, running on a 3-node cluster with total 36 CPU cores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LMO: 19 hours (7 hours preprocess + 12 hours annotation propagation)</a:t>
            </a:r>
          </a:p>
          <a:p>
            <a:r>
              <a:rPr lang="en-US" dirty="0" smtClean="0"/>
              <a:t>SUN: 41 hours (15 hours preprocess + 12 hours annotation propagation)</a:t>
            </a:r>
          </a:p>
          <a:p>
            <a:r>
              <a:rPr lang="en-US" dirty="0" smtClean="0"/>
              <a:t>ESP: ~4.5 days</a:t>
            </a:r>
          </a:p>
          <a:p>
            <a:r>
              <a:rPr lang="en-US" dirty="0" smtClean="0"/>
              <a:t>IAPR: ~4 days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Sparse inter-image edges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62400"/>
            <a:ext cx="372400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Dense Image </a:t>
            </a: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C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orrespondence is Challenging...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dirty="0" smtClean="0">
                <a:ea typeface="ＭＳ Ｐゴシック" pitchFamily="-65" charset="-128"/>
                <a:cs typeface="ＭＳ Ｐゴシック" pitchFamily="-65" charset="-128"/>
              </a:rPr>
              <a:t>Challenges of finding dense correspondences for images pairs</a:t>
            </a:r>
          </a:p>
          <a:p>
            <a:pPr eaLnBrk="1" hangingPunct="1"/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066800" y="2667000"/>
            <a:ext cx="3360738" cy="1527175"/>
            <a:chOff x="609601" y="1891268"/>
            <a:chExt cx="3951515" cy="17949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1" y="1891268"/>
              <a:ext cx="1894562" cy="1371405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6554" y="1891268"/>
              <a:ext cx="1894562" cy="1371405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sp>
          <p:nvSpPr>
            <p:cNvPr id="19476" name="TextBox 7"/>
            <p:cNvSpPr txBox="1">
              <a:spLocks noChangeArrowheads="1"/>
            </p:cNvSpPr>
            <p:nvPr/>
          </p:nvSpPr>
          <p:spPr bwMode="auto">
            <a:xfrm>
              <a:off x="838200" y="3288267"/>
              <a:ext cx="3453502" cy="397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Changing perspective, occlusions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654550" y="2667000"/>
            <a:ext cx="3346450" cy="1516063"/>
            <a:chOff x="4828031" y="1891268"/>
            <a:chExt cx="3934969" cy="17822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8031" y="1891268"/>
              <a:ext cx="1892817" cy="1371683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0183" y="1891268"/>
              <a:ext cx="1892817" cy="1371683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sp>
          <p:nvSpPr>
            <p:cNvPr id="19473" name="TextBox 10"/>
            <p:cNvSpPr txBox="1">
              <a:spLocks noChangeArrowheads="1"/>
            </p:cNvSpPr>
            <p:nvPr/>
          </p:nvSpPr>
          <p:spPr bwMode="auto">
            <a:xfrm>
              <a:off x="4828031" y="3275568"/>
              <a:ext cx="3934969" cy="397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Multiple objects; no global transform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066800" y="4302125"/>
            <a:ext cx="3363913" cy="1539875"/>
            <a:chOff x="609600" y="3962400"/>
            <a:chExt cx="3953908" cy="180942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" y="3962400"/>
              <a:ext cx="1897652" cy="1372922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65856" y="3962400"/>
              <a:ext cx="1897652" cy="1372922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sp>
          <p:nvSpPr>
            <p:cNvPr id="19470" name="TextBox 13"/>
            <p:cNvSpPr txBox="1">
              <a:spLocks noChangeArrowheads="1"/>
            </p:cNvSpPr>
            <p:nvPr/>
          </p:nvSpPr>
          <p:spPr bwMode="auto">
            <a:xfrm>
              <a:off x="609600" y="5373833"/>
              <a:ext cx="3953908" cy="39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Background clutter</a:t>
              </a: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4573588" y="4302125"/>
            <a:ext cx="3421062" cy="1550988"/>
            <a:chOff x="4732892" y="3962400"/>
            <a:chExt cx="4021616" cy="182274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28067" y="3962400"/>
              <a:ext cx="1896038" cy="1373120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58470" y="3962400"/>
              <a:ext cx="1896038" cy="1373120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sp>
          <p:nvSpPr>
            <p:cNvPr id="19467" name="TextBox 16"/>
            <p:cNvSpPr txBox="1">
              <a:spLocks noChangeArrowheads="1"/>
            </p:cNvSpPr>
            <p:nvPr/>
          </p:nvSpPr>
          <p:spPr bwMode="auto">
            <a:xfrm>
              <a:off x="4732892" y="5387041"/>
              <a:ext cx="3953908" cy="39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Intra-class variation</a:t>
              </a: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…but Good </a:t>
            </a:r>
            <a:r>
              <a:rPr lang="en-US" dirty="0"/>
              <a:t>S</a:t>
            </a:r>
            <a:r>
              <a:rPr lang="en-US" dirty="0" smtClean="0"/>
              <a:t>olutions </a:t>
            </a:r>
            <a:r>
              <a:rPr lang="en-US" dirty="0"/>
              <a:t>E</a:t>
            </a:r>
            <a:r>
              <a:rPr lang="en-US" dirty="0" smtClean="0"/>
              <a:t>xist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83163"/>
          </a:xfrm>
        </p:spPr>
        <p:txBody>
          <a:bodyPr/>
          <a:lstStyle/>
          <a:p>
            <a:r>
              <a:rPr lang="en-US" dirty="0" smtClean="0"/>
              <a:t>E.g. SIFT </a:t>
            </a:r>
            <a:r>
              <a:rPr lang="en-US" dirty="0"/>
              <a:t>Flow [Liu et al. TPAMI </a:t>
            </a:r>
            <a:r>
              <a:rPr lang="en-US" dirty="0" smtClean="0"/>
              <a:t>2011] </a:t>
            </a:r>
          </a:p>
          <a:p>
            <a:pPr lvl="1"/>
            <a:r>
              <a:rPr lang="en-US" dirty="0" smtClean="0"/>
              <a:t>Other algorithms exist, but this is the one we’ll use here</a:t>
            </a:r>
            <a:endParaRPr lang="en-US" dirty="0"/>
          </a:p>
        </p:txBody>
      </p:sp>
      <p:pic>
        <p:nvPicPr>
          <p:cNvPr id="12290" name="Picture 2" descr="C:\Documents\Presentation\Beijing-12-2011\car\car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3" y="2024261"/>
            <a:ext cx="1245727" cy="9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\Presentation\Beijing-12-2011\car\ca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304875"/>
            <a:ext cx="1304258" cy="99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uments\Presentation\Beijing-12-2011\car\ca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57" y="3304875"/>
            <a:ext cx="1304258" cy="9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Documents\Presentation\Beijing-12-2011\car\car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4373728"/>
            <a:ext cx="1304258" cy="9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Documents\Presentation\Beijing-12-2011\car\car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59" y="4365961"/>
            <a:ext cx="1309019" cy="99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Documents\Presentation\Beijing-12-2011\car\car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5444211"/>
            <a:ext cx="1299499" cy="99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Documents\Presentation\Beijing-12-2011\car\car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16" y="5448972"/>
            <a:ext cx="1309019" cy="9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Documents\Presentation\Beijing-12-2011\car\unwarp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2" y="3280630"/>
            <a:ext cx="1303915" cy="98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Documents\Presentation\Beijing-12-2011\car\unwarp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9" y="3280630"/>
            <a:ext cx="1308674" cy="9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Documents\Presentation\Beijing-12-2011\car\unwarp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8" y="4329339"/>
            <a:ext cx="1308674" cy="9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Documents\Presentation\Beijing-12-2011\car\unwarp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41" y="4331718"/>
            <a:ext cx="1308674" cy="9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C:\Documents\Presentation\Beijing-12-2011\car\unwarp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4" y="5395633"/>
            <a:ext cx="1303915" cy="98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C:\Documents\Presentation\Beijing-12-2011\car\unwarp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23" y="5395633"/>
            <a:ext cx="1308674" cy="9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C:\Documents\Presentation\Beijing-12-2011\car\average_warpe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533" y="3933598"/>
            <a:ext cx="1248716" cy="94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C:\Documents\Presentation\Beijing-12-2011\car\average_unwarped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58" y="3938654"/>
            <a:ext cx="1258982" cy="95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888" y="2968823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 image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51449" y="6443230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Nearest neighbors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031111" y="6461666"/>
            <a:ext cx="218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Nearest neighbors (warped)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501024" y="4876800"/>
            <a:ext cx="210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Average</a:t>
            </a:r>
          </a:p>
          <a:p>
            <a:pPr algn="ctr"/>
            <a:r>
              <a:rPr lang="en-US" sz="1400" dirty="0" smtClean="0"/>
              <a:t>(before warping)</a:t>
            </a: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837449" y="5504659"/>
            <a:ext cx="1842063" cy="1274964"/>
            <a:chOff x="2667000" y="4834193"/>
            <a:chExt cx="1842063" cy="1274964"/>
          </a:xfrm>
        </p:grpSpPr>
        <p:pic>
          <p:nvPicPr>
            <p:cNvPr id="12305" name="Picture 17" descr="C:\Documents\Presentation\Beijing-12-2011\car\car_unwarped.gif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206" y="4834193"/>
              <a:ext cx="1265273" cy="957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667000" y="5801380"/>
              <a:ext cx="18420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Flip (before warping)</a:t>
              </a:r>
              <a:endParaRPr lang="en-US" sz="14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041712" y="4876800"/>
            <a:ext cx="210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Average</a:t>
            </a:r>
          </a:p>
          <a:p>
            <a:pPr algn="ctr"/>
            <a:r>
              <a:rPr lang="en-US" sz="1400" dirty="0" smtClean="0"/>
              <a:t>(after warping)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7397093" y="5504660"/>
            <a:ext cx="1625820" cy="1277140"/>
            <a:chOff x="7518181" y="4834194"/>
            <a:chExt cx="1625820" cy="1277140"/>
          </a:xfrm>
        </p:grpSpPr>
        <p:pic>
          <p:nvPicPr>
            <p:cNvPr id="12308" name="Picture 20" descr="C:\Documents\Presentation\Beijing-12-2011\car\car_warped.gif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0621" y="4834194"/>
              <a:ext cx="1265273" cy="9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518181" y="5803557"/>
              <a:ext cx="1625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Flip (after warping)</a:t>
              </a:r>
              <a:endParaRPr lang="en-US" sz="14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</a:t>
            </a:r>
            <a:r>
              <a:rPr lang="en-US" i="1" dirty="0"/>
              <a:t>d</a:t>
            </a:r>
            <a:r>
              <a:rPr lang="en-US" i="1" dirty="0" smtClean="0"/>
              <a:t>ensely</a:t>
            </a:r>
            <a:r>
              <a:rPr lang="en-US" dirty="0" smtClean="0"/>
              <a:t> label </a:t>
            </a:r>
            <a:r>
              <a:rPr lang="en-US" dirty="0"/>
              <a:t>n</a:t>
            </a:r>
            <a:r>
              <a:rPr lang="en-US" dirty="0" smtClean="0"/>
              <a:t>ew images?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49560" y="2997708"/>
            <a:ext cx="533400" cy="5334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570522" y="1324585"/>
            <a:ext cx="1668356" cy="1219643"/>
            <a:chOff x="2827444" y="2246638"/>
            <a:chExt cx="2761525" cy="2018798"/>
          </a:xfrm>
        </p:grpSpPr>
        <p:sp>
          <p:nvSpPr>
            <p:cNvPr id="6" name="Rectangle 5"/>
            <p:cNvSpPr/>
            <p:nvPr/>
          </p:nvSpPr>
          <p:spPr>
            <a:xfrm>
              <a:off x="3429000" y="2246638"/>
              <a:ext cx="533400" cy="533400"/>
            </a:xfrm>
            <a:prstGeom prst="rect">
              <a:avLst/>
            </a:prstGeom>
            <a:solidFill>
              <a:srgbClr val="66FF3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6200" y="2513338"/>
              <a:ext cx="533400" cy="533400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9515" y="2513338"/>
              <a:ext cx="533400" cy="533400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16215" y="2896105"/>
              <a:ext cx="533400" cy="53340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19500" y="3120920"/>
              <a:ext cx="533400" cy="533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32423" y="2887022"/>
              <a:ext cx="533400" cy="533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45208" y="2780038"/>
              <a:ext cx="533400" cy="533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13364" y="2970287"/>
              <a:ext cx="533400" cy="5334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03527" y="3356720"/>
              <a:ext cx="533400" cy="5334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69699" y="3613580"/>
              <a:ext cx="533400" cy="533400"/>
            </a:xfrm>
            <a:prstGeom prst="rect">
              <a:avLst/>
            </a:prstGeom>
            <a:solidFill>
              <a:srgbClr val="00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51311" y="3732036"/>
              <a:ext cx="533400" cy="53340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78646" y="2580395"/>
              <a:ext cx="5334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55569" y="3429000"/>
              <a:ext cx="533400" cy="533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27444" y="3246895"/>
              <a:ext cx="533400" cy="533400"/>
            </a:xfrm>
            <a:prstGeom prst="rect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17129" y="3389387"/>
              <a:ext cx="533400" cy="533400"/>
            </a:xfrm>
            <a:prstGeom prst="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465575" y="2971800"/>
            <a:ext cx="1887130" cy="609600"/>
          </a:xfrm>
          <a:prstGeom prst="roundRect">
            <a:avLst/>
          </a:prstGeom>
          <a:noFill/>
          <a:ln w="19050">
            <a:solidFill>
              <a:srgbClr val="FFB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Image correspondence + information transfer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38400" y="3276600"/>
            <a:ext cx="9906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410200" y="3276051"/>
            <a:ext cx="9906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90505" y="2667000"/>
            <a:ext cx="0" cy="22860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24000" y="3603171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Query image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6252550" y="3603171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+ transferred info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5410200" y="1707192"/>
            <a:ext cx="204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Annotated database</a:t>
            </a:r>
          </a:p>
          <a:p>
            <a:pPr algn="ctr"/>
            <a:r>
              <a:rPr lang="en-US" sz="1400" dirty="0" smtClean="0"/>
              <a:t>(label, depth, motion, …)</a:t>
            </a:r>
            <a:endParaRPr lang="en-US" sz="14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762000" y="4651938"/>
            <a:ext cx="1858090" cy="1818060"/>
            <a:chOff x="762000" y="4651938"/>
            <a:chExt cx="1858090" cy="1818060"/>
          </a:xfrm>
        </p:grpSpPr>
        <p:grpSp>
          <p:nvGrpSpPr>
            <p:cNvPr id="72" name="Group 71"/>
            <p:cNvGrpSpPr/>
            <p:nvPr/>
          </p:nvGrpSpPr>
          <p:grpSpPr>
            <a:xfrm>
              <a:off x="762000" y="4651938"/>
              <a:ext cx="1668356" cy="1219643"/>
              <a:chOff x="762000" y="4651938"/>
              <a:chExt cx="1668356" cy="1219643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125426" y="4651938"/>
                <a:ext cx="322250" cy="322250"/>
              </a:xfrm>
              <a:prstGeom prst="rect">
                <a:avLst/>
              </a:prstGeom>
              <a:solidFill>
                <a:srgbClr val="66FF33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401640" y="4813063"/>
                <a:ext cx="322250" cy="322250"/>
              </a:xfrm>
              <a:prstGeom prst="rect">
                <a:avLst/>
              </a:prstGeom>
              <a:solidFill>
                <a:srgbClr val="FFC000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6163" y="4813063"/>
                <a:ext cx="322250" cy="322250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057288" y="5044309"/>
                <a:ext cx="322250" cy="322250"/>
              </a:xfrm>
              <a:prstGeom prst="rect">
                <a:avLst/>
              </a:prstGeom>
              <a:solidFill>
                <a:schemeClr val="tx1">
                  <a:lumMod val="75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240515" y="5180129"/>
                <a:ext cx="322250" cy="3222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671223" y="5038822"/>
                <a:ext cx="322250" cy="32225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739361" y="4974188"/>
                <a:ext cx="322250" cy="32225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297222" y="5089126"/>
                <a:ext cx="322250" cy="322250"/>
              </a:xfrm>
              <a:prstGeom prst="rect">
                <a:avLst/>
              </a:prstGeom>
              <a:solidFill>
                <a:schemeClr val="accent5">
                  <a:lumMod val="75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68379" y="5322586"/>
                <a:ext cx="322250" cy="322250"/>
              </a:xfrm>
              <a:prstGeom prst="rect">
                <a:avLst/>
              </a:prstGeom>
              <a:solidFill>
                <a:schemeClr val="bg2">
                  <a:lumMod val="50000"/>
                  <a:lumOff val="5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814571" y="5477767"/>
                <a:ext cx="322250" cy="322250"/>
              </a:xfrm>
              <a:prstGeom prst="rect">
                <a:avLst/>
              </a:prstGeom>
              <a:solidFill>
                <a:srgbClr val="00FF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259733" y="5549331"/>
                <a:ext cx="322250" cy="32225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940805" y="4853575"/>
                <a:ext cx="322250" cy="32225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108106" y="5366254"/>
                <a:ext cx="322250" cy="3222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62000" y="5256236"/>
                <a:ext cx="322250" cy="322250"/>
              </a:xfrm>
              <a:prstGeom prst="rect">
                <a:avLst/>
              </a:prstGeom>
              <a:solidFill>
                <a:srgbClr val="FF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359911" y="5342322"/>
                <a:ext cx="322250" cy="322250"/>
              </a:xfrm>
              <a:prstGeom prst="rect">
                <a:avLst/>
              </a:prstGeom>
              <a:solidFill>
                <a:schemeClr val="accent5"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778307" y="5946778"/>
              <a:ext cx="18417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Unannotated (partially annotated) database</a:t>
              </a:r>
              <a:endParaRPr lang="en-US" sz="14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477000" y="4648200"/>
            <a:ext cx="2362200" cy="1603177"/>
            <a:chOff x="6477000" y="4648200"/>
            <a:chExt cx="2362200" cy="1603177"/>
          </a:xfrm>
        </p:grpSpPr>
        <p:grpSp>
          <p:nvGrpSpPr>
            <p:cNvPr id="28" name="Group 27"/>
            <p:cNvGrpSpPr/>
            <p:nvPr/>
          </p:nvGrpSpPr>
          <p:grpSpPr>
            <a:xfrm>
              <a:off x="6477000" y="4648200"/>
              <a:ext cx="1668356" cy="1219643"/>
              <a:chOff x="2827444" y="2246638"/>
              <a:chExt cx="2761525" cy="201879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429000" y="2246638"/>
                <a:ext cx="533400" cy="533400"/>
              </a:xfrm>
              <a:prstGeom prst="rect">
                <a:avLst/>
              </a:prstGeom>
              <a:solidFill>
                <a:srgbClr val="66FF3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886200" y="2513338"/>
                <a:ext cx="533400" cy="5334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049515" y="2513338"/>
                <a:ext cx="533400" cy="5334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316215" y="2896105"/>
                <a:ext cx="533400" cy="53340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619500" y="3120920"/>
                <a:ext cx="533400" cy="5334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332423" y="2887022"/>
                <a:ext cx="533400" cy="5334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445208" y="2780038"/>
                <a:ext cx="533400" cy="5334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713364" y="2970287"/>
                <a:ext cx="533400" cy="5334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003527" y="3356720"/>
                <a:ext cx="533400" cy="533400"/>
              </a:xfrm>
              <a:prstGeom prst="rect">
                <a:avLst/>
              </a:prstGeom>
              <a:solidFill>
                <a:schemeClr val="bg2">
                  <a:lumMod val="50000"/>
                  <a:lumOff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569699" y="3613580"/>
                <a:ext cx="533400" cy="533400"/>
              </a:xfrm>
              <a:prstGeom prst="rect">
                <a:avLst/>
              </a:prstGeom>
              <a:solidFill>
                <a:srgbClr val="00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651311" y="3732036"/>
                <a:ext cx="533400" cy="53340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778646" y="2580395"/>
                <a:ext cx="5334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055569" y="3429000"/>
                <a:ext cx="533400" cy="5334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827444" y="3246895"/>
                <a:ext cx="533400" cy="533400"/>
              </a:xfrm>
              <a:prstGeom prst="rect">
                <a:avLst/>
              </a:prstGeom>
              <a:solidFill>
                <a:srgbClr val="FF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817129" y="3389387"/>
                <a:ext cx="533400" cy="53340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6629400" y="59436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Database +propagated info</a:t>
              </a:r>
              <a:endParaRPr lang="en-US" sz="1400" dirty="0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1738371" y="3009351"/>
            <a:ext cx="533400" cy="533400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3458119" y="5097118"/>
            <a:ext cx="1887130" cy="609600"/>
          </a:xfrm>
          <a:prstGeom prst="roundRect">
            <a:avLst/>
          </a:prstGeom>
          <a:noFill/>
          <a:ln w="19050">
            <a:solidFill>
              <a:srgbClr val="FFB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Image correspondence + joint inference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2514600" y="5401918"/>
            <a:ext cx="9144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410200" y="5411376"/>
            <a:ext cx="9144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 rot="19387406">
            <a:off x="2660093" y="2376952"/>
            <a:ext cx="3726296" cy="4371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Well Explored</a:t>
            </a:r>
            <a:endParaRPr lang="en-US" sz="2800" dirty="0"/>
          </a:p>
        </p:txBody>
      </p:sp>
      <p:sp>
        <p:nvSpPr>
          <p:cNvPr id="69" name="Rounded Rectangle 68"/>
          <p:cNvSpPr/>
          <p:nvPr/>
        </p:nvSpPr>
        <p:spPr>
          <a:xfrm rot="19387406">
            <a:off x="2659512" y="5180718"/>
            <a:ext cx="3726296" cy="4371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Less Explored</a:t>
            </a:r>
            <a:endParaRPr lang="en-US" sz="2800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21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Joint Inference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28" y="4608124"/>
            <a:ext cx="1556873" cy="154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776" y="2955157"/>
            <a:ext cx="1539232" cy="15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392" y="917270"/>
            <a:ext cx="1563489" cy="154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98" y="2747478"/>
            <a:ext cx="1551361" cy="155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45" y="4608124"/>
            <a:ext cx="1551361" cy="155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45460" y="6400800"/>
            <a:ext cx="2455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Images by Antonio </a:t>
            </a:r>
            <a:r>
              <a:rPr lang="en-US" sz="1600" dirty="0" err="1" smtClean="0"/>
              <a:t>Torralba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33087" y="4409501"/>
            <a:ext cx="886313" cy="570343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948509" y="1981200"/>
            <a:ext cx="808598" cy="685800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572000" y="1689919"/>
            <a:ext cx="770633" cy="62681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7132444" y="2100277"/>
            <a:ext cx="640948" cy="719123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400800" y="4648339"/>
            <a:ext cx="914400" cy="838061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233" y="1039991"/>
            <a:ext cx="1539231" cy="155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2948683" y="4643919"/>
            <a:ext cx="1510301" cy="616450"/>
          </a:xfrm>
          <a:custGeom>
            <a:avLst/>
            <a:gdLst>
              <a:gd name="connsiteX0" fmla="*/ 10274 w 1510301"/>
              <a:gd name="connsiteY0" fmla="*/ 0 h 616450"/>
              <a:gd name="connsiteX1" fmla="*/ 1489753 w 1510301"/>
              <a:gd name="connsiteY1" fmla="*/ 10274 h 616450"/>
              <a:gd name="connsiteX2" fmla="*/ 1510301 w 1510301"/>
              <a:gd name="connsiteY2" fmla="*/ 616450 h 616450"/>
              <a:gd name="connsiteX3" fmla="*/ 1366463 w 1510301"/>
              <a:gd name="connsiteY3" fmla="*/ 565079 h 616450"/>
              <a:gd name="connsiteX4" fmla="*/ 1191802 w 1510301"/>
              <a:gd name="connsiteY4" fmla="*/ 595901 h 616450"/>
              <a:gd name="connsiteX5" fmla="*/ 1068513 w 1510301"/>
              <a:gd name="connsiteY5" fmla="*/ 606175 h 616450"/>
              <a:gd name="connsiteX6" fmla="*/ 842481 w 1510301"/>
              <a:gd name="connsiteY6" fmla="*/ 585627 h 616450"/>
              <a:gd name="connsiteX7" fmla="*/ 698643 w 1510301"/>
              <a:gd name="connsiteY7" fmla="*/ 585627 h 616450"/>
              <a:gd name="connsiteX8" fmla="*/ 606175 w 1510301"/>
              <a:gd name="connsiteY8" fmla="*/ 595901 h 616450"/>
              <a:gd name="connsiteX9" fmla="*/ 431515 w 1510301"/>
              <a:gd name="connsiteY9" fmla="*/ 544530 h 616450"/>
              <a:gd name="connsiteX10" fmla="*/ 205483 w 1510301"/>
              <a:gd name="connsiteY10" fmla="*/ 554805 h 616450"/>
              <a:gd name="connsiteX11" fmla="*/ 0 w 1510301"/>
              <a:gd name="connsiteY11" fmla="*/ 595901 h 616450"/>
              <a:gd name="connsiteX12" fmla="*/ 10274 w 1510301"/>
              <a:gd name="connsiteY12" fmla="*/ 0 h 61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10301" h="616450">
                <a:moveTo>
                  <a:pt x="10274" y="0"/>
                </a:moveTo>
                <a:lnTo>
                  <a:pt x="1489753" y="10274"/>
                </a:lnTo>
                <a:lnTo>
                  <a:pt x="1510301" y="616450"/>
                </a:lnTo>
                <a:lnTo>
                  <a:pt x="1366463" y="565079"/>
                </a:lnTo>
                <a:lnTo>
                  <a:pt x="1191802" y="595901"/>
                </a:lnTo>
                <a:lnTo>
                  <a:pt x="1068513" y="606175"/>
                </a:lnTo>
                <a:lnTo>
                  <a:pt x="842481" y="585627"/>
                </a:lnTo>
                <a:lnTo>
                  <a:pt x="698643" y="585627"/>
                </a:lnTo>
                <a:lnTo>
                  <a:pt x="606175" y="595901"/>
                </a:lnTo>
                <a:lnTo>
                  <a:pt x="431515" y="544530"/>
                </a:lnTo>
                <a:lnTo>
                  <a:pt x="205483" y="554805"/>
                </a:lnTo>
                <a:lnTo>
                  <a:pt x="0" y="595901"/>
                </a:lnTo>
                <a:lnTo>
                  <a:pt x="10274" y="0"/>
                </a:lnTo>
                <a:close/>
              </a:path>
            </a:pathLst>
          </a:custGeom>
          <a:solidFill>
            <a:srgbClr val="0000C8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22953" y="5257402"/>
            <a:ext cx="228600" cy="228600"/>
          </a:xfrm>
          <a:prstGeom prst="rect">
            <a:avLst/>
          </a:prstGeom>
          <a:solidFill>
            <a:srgbClr val="0000C8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746" y="5183771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sky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3210674" y="5650787"/>
            <a:ext cx="1243173" cy="462337"/>
          </a:xfrm>
          <a:custGeom>
            <a:avLst/>
            <a:gdLst>
              <a:gd name="connsiteX0" fmla="*/ 0 w 1243173"/>
              <a:gd name="connsiteY0" fmla="*/ 462337 h 462337"/>
              <a:gd name="connsiteX1" fmla="*/ 277402 w 1243173"/>
              <a:gd name="connsiteY1" fmla="*/ 215757 h 462337"/>
              <a:gd name="connsiteX2" fmla="*/ 421240 w 1243173"/>
              <a:gd name="connsiteY2" fmla="*/ 20548 h 462337"/>
              <a:gd name="connsiteX3" fmla="*/ 595901 w 1243173"/>
              <a:gd name="connsiteY3" fmla="*/ 0 h 462337"/>
              <a:gd name="connsiteX4" fmla="*/ 893851 w 1243173"/>
              <a:gd name="connsiteY4" fmla="*/ 123290 h 462337"/>
              <a:gd name="connsiteX5" fmla="*/ 1171253 w 1243173"/>
              <a:gd name="connsiteY5" fmla="*/ 287676 h 462337"/>
              <a:gd name="connsiteX6" fmla="*/ 1243173 w 1243173"/>
              <a:gd name="connsiteY6" fmla="*/ 328773 h 462337"/>
              <a:gd name="connsiteX7" fmla="*/ 1222624 w 1243173"/>
              <a:gd name="connsiteY7" fmla="*/ 462337 h 462337"/>
              <a:gd name="connsiteX8" fmla="*/ 0 w 1243173"/>
              <a:gd name="connsiteY8" fmla="*/ 462337 h 46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3173" h="462337">
                <a:moveTo>
                  <a:pt x="0" y="462337"/>
                </a:moveTo>
                <a:lnTo>
                  <a:pt x="277402" y="215757"/>
                </a:lnTo>
                <a:lnTo>
                  <a:pt x="421240" y="20548"/>
                </a:lnTo>
                <a:lnTo>
                  <a:pt x="595901" y="0"/>
                </a:lnTo>
                <a:lnTo>
                  <a:pt x="893851" y="123290"/>
                </a:lnTo>
                <a:lnTo>
                  <a:pt x="1171253" y="287676"/>
                </a:lnTo>
                <a:lnTo>
                  <a:pt x="1243173" y="328773"/>
                </a:lnTo>
                <a:lnTo>
                  <a:pt x="1222624" y="462337"/>
                </a:lnTo>
                <a:lnTo>
                  <a:pt x="0" y="462337"/>
                </a:lnTo>
                <a:close/>
              </a:path>
            </a:pathLst>
          </a:custGeom>
          <a:solidFill>
            <a:schemeClr val="bg1">
              <a:lumMod val="50000"/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26090" y="5691057"/>
            <a:ext cx="2286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32821" y="5620691"/>
            <a:ext cx="61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904126" y="2774022"/>
            <a:ext cx="1510301" cy="821933"/>
          </a:xfrm>
          <a:custGeom>
            <a:avLst/>
            <a:gdLst>
              <a:gd name="connsiteX0" fmla="*/ 0 w 1510301"/>
              <a:gd name="connsiteY0" fmla="*/ 0 h 821933"/>
              <a:gd name="connsiteX1" fmla="*/ 1510301 w 1510301"/>
              <a:gd name="connsiteY1" fmla="*/ 0 h 821933"/>
              <a:gd name="connsiteX2" fmla="*/ 1510301 w 1510301"/>
              <a:gd name="connsiteY2" fmla="*/ 503434 h 821933"/>
              <a:gd name="connsiteX3" fmla="*/ 770562 w 1510301"/>
              <a:gd name="connsiteY3" fmla="*/ 821933 h 821933"/>
              <a:gd name="connsiteX4" fmla="*/ 493159 w 1510301"/>
              <a:gd name="connsiteY4" fmla="*/ 780836 h 821933"/>
              <a:gd name="connsiteX5" fmla="*/ 287676 w 1510301"/>
              <a:gd name="connsiteY5" fmla="*/ 811659 h 821933"/>
              <a:gd name="connsiteX6" fmla="*/ 20548 w 1510301"/>
              <a:gd name="connsiteY6" fmla="*/ 678095 h 821933"/>
              <a:gd name="connsiteX7" fmla="*/ 0 w 1510301"/>
              <a:gd name="connsiteY7" fmla="*/ 0 h 82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0301" h="821933">
                <a:moveTo>
                  <a:pt x="0" y="0"/>
                </a:moveTo>
                <a:lnTo>
                  <a:pt x="1510301" y="0"/>
                </a:lnTo>
                <a:lnTo>
                  <a:pt x="1510301" y="503434"/>
                </a:lnTo>
                <a:lnTo>
                  <a:pt x="770562" y="821933"/>
                </a:lnTo>
                <a:lnTo>
                  <a:pt x="493159" y="780836"/>
                </a:lnTo>
                <a:lnTo>
                  <a:pt x="287676" y="811659"/>
                </a:lnTo>
                <a:lnTo>
                  <a:pt x="20548" y="678095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14400" y="3678148"/>
            <a:ext cx="1500027" cy="595901"/>
          </a:xfrm>
          <a:custGeom>
            <a:avLst/>
            <a:gdLst>
              <a:gd name="connsiteX0" fmla="*/ 0 w 1500027"/>
              <a:gd name="connsiteY0" fmla="*/ 82194 h 595901"/>
              <a:gd name="connsiteX1" fmla="*/ 431515 w 1500027"/>
              <a:gd name="connsiteY1" fmla="*/ 10274 h 595901"/>
              <a:gd name="connsiteX2" fmla="*/ 811658 w 1500027"/>
              <a:gd name="connsiteY2" fmla="*/ 0 h 595901"/>
              <a:gd name="connsiteX3" fmla="*/ 1479479 w 1500027"/>
              <a:gd name="connsiteY3" fmla="*/ 123290 h 595901"/>
              <a:gd name="connsiteX4" fmla="*/ 1500027 w 1500027"/>
              <a:gd name="connsiteY4" fmla="*/ 575353 h 595901"/>
              <a:gd name="connsiteX5" fmla="*/ 10274 w 1500027"/>
              <a:gd name="connsiteY5" fmla="*/ 595901 h 595901"/>
              <a:gd name="connsiteX6" fmla="*/ 0 w 1500027"/>
              <a:gd name="connsiteY6" fmla="*/ 82194 h 59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0027" h="595901">
                <a:moveTo>
                  <a:pt x="0" y="82194"/>
                </a:moveTo>
                <a:lnTo>
                  <a:pt x="431515" y="10274"/>
                </a:lnTo>
                <a:lnTo>
                  <a:pt x="811658" y="0"/>
                </a:lnTo>
                <a:lnTo>
                  <a:pt x="1479479" y="123290"/>
                </a:lnTo>
                <a:lnTo>
                  <a:pt x="1500027" y="575353"/>
                </a:lnTo>
                <a:lnTo>
                  <a:pt x="10274" y="595901"/>
                </a:lnTo>
                <a:lnTo>
                  <a:pt x="0" y="82194"/>
                </a:lnTo>
                <a:close/>
              </a:path>
            </a:pathLst>
          </a:custGeom>
          <a:solidFill>
            <a:schemeClr val="bg1">
              <a:lumMod val="50000"/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938409" y="2137025"/>
            <a:ext cx="1500027" cy="421240"/>
          </a:xfrm>
          <a:custGeom>
            <a:avLst/>
            <a:gdLst>
              <a:gd name="connsiteX0" fmla="*/ 0 w 1500027"/>
              <a:gd name="connsiteY0" fmla="*/ 133564 h 421240"/>
              <a:gd name="connsiteX1" fmla="*/ 441789 w 1500027"/>
              <a:gd name="connsiteY1" fmla="*/ 41096 h 421240"/>
              <a:gd name="connsiteX2" fmla="*/ 719191 w 1500027"/>
              <a:gd name="connsiteY2" fmla="*/ 0 h 421240"/>
              <a:gd name="connsiteX3" fmla="*/ 1489753 w 1500027"/>
              <a:gd name="connsiteY3" fmla="*/ 41096 h 421240"/>
              <a:gd name="connsiteX4" fmla="*/ 1500027 w 1500027"/>
              <a:gd name="connsiteY4" fmla="*/ 410966 h 421240"/>
              <a:gd name="connsiteX5" fmla="*/ 0 w 1500027"/>
              <a:gd name="connsiteY5" fmla="*/ 421240 h 421240"/>
              <a:gd name="connsiteX6" fmla="*/ 0 w 1500027"/>
              <a:gd name="connsiteY6" fmla="*/ 133564 h 42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0027" h="421240">
                <a:moveTo>
                  <a:pt x="0" y="133564"/>
                </a:moveTo>
                <a:lnTo>
                  <a:pt x="441789" y="41096"/>
                </a:lnTo>
                <a:lnTo>
                  <a:pt x="719191" y="0"/>
                </a:lnTo>
                <a:lnTo>
                  <a:pt x="1489753" y="41096"/>
                </a:lnTo>
                <a:lnTo>
                  <a:pt x="1500027" y="410966"/>
                </a:lnTo>
                <a:lnTo>
                  <a:pt x="0" y="421240"/>
                </a:lnTo>
                <a:lnTo>
                  <a:pt x="0" y="133564"/>
                </a:lnTo>
                <a:close/>
              </a:path>
            </a:pathLst>
          </a:custGeom>
          <a:solidFill>
            <a:schemeClr val="bg1">
              <a:lumMod val="50000"/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938409" y="1058238"/>
            <a:ext cx="1500027" cy="976045"/>
          </a:xfrm>
          <a:custGeom>
            <a:avLst/>
            <a:gdLst>
              <a:gd name="connsiteX0" fmla="*/ 0 w 1500027"/>
              <a:gd name="connsiteY0" fmla="*/ 0 h 976045"/>
              <a:gd name="connsiteX1" fmla="*/ 1489753 w 1500027"/>
              <a:gd name="connsiteY1" fmla="*/ 0 h 976045"/>
              <a:gd name="connsiteX2" fmla="*/ 1500027 w 1500027"/>
              <a:gd name="connsiteY2" fmla="*/ 544531 h 976045"/>
              <a:gd name="connsiteX3" fmla="*/ 1304818 w 1500027"/>
              <a:gd name="connsiteY3" fmla="*/ 729465 h 976045"/>
              <a:gd name="connsiteX4" fmla="*/ 1058238 w 1500027"/>
              <a:gd name="connsiteY4" fmla="*/ 791110 h 976045"/>
              <a:gd name="connsiteX5" fmla="*/ 893852 w 1500027"/>
              <a:gd name="connsiteY5" fmla="*/ 750014 h 976045"/>
              <a:gd name="connsiteX6" fmla="*/ 832207 w 1500027"/>
              <a:gd name="connsiteY6" fmla="*/ 719191 h 976045"/>
              <a:gd name="connsiteX7" fmla="*/ 801384 w 1500027"/>
              <a:gd name="connsiteY7" fmla="*/ 893852 h 976045"/>
              <a:gd name="connsiteX8" fmla="*/ 719191 w 1500027"/>
              <a:gd name="connsiteY8" fmla="*/ 945223 h 976045"/>
              <a:gd name="connsiteX9" fmla="*/ 277402 w 1500027"/>
              <a:gd name="connsiteY9" fmla="*/ 976045 h 976045"/>
              <a:gd name="connsiteX10" fmla="*/ 10274 w 1500027"/>
              <a:gd name="connsiteY10" fmla="*/ 863029 h 976045"/>
              <a:gd name="connsiteX11" fmla="*/ 0 w 1500027"/>
              <a:gd name="connsiteY11" fmla="*/ 0 h 9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0027" h="976045">
                <a:moveTo>
                  <a:pt x="0" y="0"/>
                </a:moveTo>
                <a:lnTo>
                  <a:pt x="1489753" y="0"/>
                </a:lnTo>
                <a:lnTo>
                  <a:pt x="1500027" y="544531"/>
                </a:lnTo>
                <a:lnTo>
                  <a:pt x="1304818" y="729465"/>
                </a:lnTo>
                <a:lnTo>
                  <a:pt x="1058238" y="791110"/>
                </a:lnTo>
                <a:lnTo>
                  <a:pt x="893852" y="750014"/>
                </a:lnTo>
                <a:lnTo>
                  <a:pt x="832207" y="719191"/>
                </a:lnTo>
                <a:lnTo>
                  <a:pt x="801384" y="893852"/>
                </a:lnTo>
                <a:lnTo>
                  <a:pt x="719191" y="945223"/>
                </a:lnTo>
                <a:lnTo>
                  <a:pt x="277402" y="976045"/>
                </a:lnTo>
                <a:lnTo>
                  <a:pt x="10274" y="863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537771" y="934948"/>
            <a:ext cx="1510301" cy="996594"/>
          </a:xfrm>
          <a:custGeom>
            <a:avLst/>
            <a:gdLst>
              <a:gd name="connsiteX0" fmla="*/ 0 w 1510301"/>
              <a:gd name="connsiteY0" fmla="*/ 0 h 996594"/>
              <a:gd name="connsiteX1" fmla="*/ 1500027 w 1510301"/>
              <a:gd name="connsiteY1" fmla="*/ 0 h 996594"/>
              <a:gd name="connsiteX2" fmla="*/ 1510301 w 1510301"/>
              <a:gd name="connsiteY2" fmla="*/ 421241 h 996594"/>
              <a:gd name="connsiteX3" fmla="*/ 1150705 w 1510301"/>
              <a:gd name="connsiteY3" fmla="*/ 739740 h 996594"/>
              <a:gd name="connsiteX4" fmla="*/ 934948 w 1510301"/>
              <a:gd name="connsiteY4" fmla="*/ 750014 h 996594"/>
              <a:gd name="connsiteX5" fmla="*/ 811658 w 1510301"/>
              <a:gd name="connsiteY5" fmla="*/ 996594 h 996594"/>
              <a:gd name="connsiteX6" fmla="*/ 482885 w 1510301"/>
              <a:gd name="connsiteY6" fmla="*/ 934949 h 996594"/>
              <a:gd name="connsiteX7" fmla="*/ 164386 w 1510301"/>
              <a:gd name="connsiteY7" fmla="*/ 750014 h 996594"/>
              <a:gd name="connsiteX8" fmla="*/ 20548 w 1510301"/>
              <a:gd name="connsiteY8" fmla="*/ 719191 h 996594"/>
              <a:gd name="connsiteX9" fmla="*/ 0 w 1510301"/>
              <a:gd name="connsiteY9" fmla="*/ 0 h 99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0301" h="996594">
                <a:moveTo>
                  <a:pt x="0" y="0"/>
                </a:moveTo>
                <a:lnTo>
                  <a:pt x="1500027" y="0"/>
                </a:lnTo>
                <a:lnTo>
                  <a:pt x="1510301" y="421241"/>
                </a:lnTo>
                <a:lnTo>
                  <a:pt x="1150705" y="739740"/>
                </a:lnTo>
                <a:lnTo>
                  <a:pt x="934948" y="750014"/>
                </a:lnTo>
                <a:lnTo>
                  <a:pt x="811658" y="996594"/>
                </a:lnTo>
                <a:lnTo>
                  <a:pt x="482885" y="934949"/>
                </a:lnTo>
                <a:lnTo>
                  <a:pt x="164386" y="750014"/>
                </a:lnTo>
                <a:lnTo>
                  <a:pt x="20548" y="719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537771" y="2054831"/>
            <a:ext cx="1500027" cy="380144"/>
          </a:xfrm>
          <a:custGeom>
            <a:avLst/>
            <a:gdLst>
              <a:gd name="connsiteX0" fmla="*/ 0 w 1500027"/>
              <a:gd name="connsiteY0" fmla="*/ 236306 h 380144"/>
              <a:gd name="connsiteX1" fmla="*/ 750013 w 1500027"/>
              <a:gd name="connsiteY1" fmla="*/ 0 h 380144"/>
              <a:gd name="connsiteX2" fmla="*/ 1500027 w 1500027"/>
              <a:gd name="connsiteY2" fmla="*/ 277403 h 380144"/>
              <a:gd name="connsiteX3" fmla="*/ 1500027 w 1500027"/>
              <a:gd name="connsiteY3" fmla="*/ 359596 h 380144"/>
              <a:gd name="connsiteX4" fmla="*/ 0 w 1500027"/>
              <a:gd name="connsiteY4" fmla="*/ 380144 h 380144"/>
              <a:gd name="connsiteX5" fmla="*/ 0 w 1500027"/>
              <a:gd name="connsiteY5" fmla="*/ 236306 h 38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027" h="380144">
                <a:moveTo>
                  <a:pt x="0" y="236306"/>
                </a:moveTo>
                <a:lnTo>
                  <a:pt x="750013" y="0"/>
                </a:lnTo>
                <a:lnTo>
                  <a:pt x="1500027" y="277403"/>
                </a:lnTo>
                <a:lnTo>
                  <a:pt x="1500027" y="359596"/>
                </a:lnTo>
                <a:lnTo>
                  <a:pt x="0" y="380144"/>
                </a:lnTo>
                <a:lnTo>
                  <a:pt x="0" y="236306"/>
                </a:lnTo>
                <a:close/>
              </a:path>
            </a:pathLst>
          </a:custGeom>
          <a:solidFill>
            <a:schemeClr val="bg1">
              <a:lumMod val="50000"/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7017249" y="2989780"/>
            <a:ext cx="1500027" cy="934948"/>
          </a:xfrm>
          <a:custGeom>
            <a:avLst/>
            <a:gdLst>
              <a:gd name="connsiteX0" fmla="*/ 0 w 1500027"/>
              <a:gd name="connsiteY0" fmla="*/ 0 h 934948"/>
              <a:gd name="connsiteX1" fmla="*/ 1500027 w 1500027"/>
              <a:gd name="connsiteY1" fmla="*/ 0 h 934948"/>
              <a:gd name="connsiteX2" fmla="*/ 1500027 w 1500027"/>
              <a:gd name="connsiteY2" fmla="*/ 267128 h 934948"/>
              <a:gd name="connsiteX3" fmla="*/ 1017142 w 1500027"/>
              <a:gd name="connsiteY3" fmla="*/ 719191 h 934948"/>
              <a:gd name="connsiteX4" fmla="*/ 904126 w 1500027"/>
              <a:gd name="connsiteY4" fmla="*/ 626723 h 934948"/>
              <a:gd name="connsiteX5" fmla="*/ 739740 w 1500027"/>
              <a:gd name="connsiteY5" fmla="*/ 688368 h 934948"/>
              <a:gd name="connsiteX6" fmla="*/ 575353 w 1500027"/>
              <a:gd name="connsiteY6" fmla="*/ 934948 h 934948"/>
              <a:gd name="connsiteX7" fmla="*/ 277403 w 1500027"/>
              <a:gd name="connsiteY7" fmla="*/ 770562 h 934948"/>
              <a:gd name="connsiteX8" fmla="*/ 0 w 1500027"/>
              <a:gd name="connsiteY8" fmla="*/ 585627 h 934948"/>
              <a:gd name="connsiteX9" fmla="*/ 0 w 1500027"/>
              <a:gd name="connsiteY9" fmla="*/ 0 h 93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0027" h="934948">
                <a:moveTo>
                  <a:pt x="0" y="0"/>
                </a:moveTo>
                <a:lnTo>
                  <a:pt x="1500027" y="0"/>
                </a:lnTo>
                <a:lnTo>
                  <a:pt x="1500027" y="267128"/>
                </a:lnTo>
                <a:lnTo>
                  <a:pt x="1017142" y="719191"/>
                </a:lnTo>
                <a:lnTo>
                  <a:pt x="904126" y="626723"/>
                </a:lnTo>
                <a:lnTo>
                  <a:pt x="739740" y="688368"/>
                </a:lnTo>
                <a:lnTo>
                  <a:pt x="575353" y="934948"/>
                </a:lnTo>
                <a:lnTo>
                  <a:pt x="277403" y="770562"/>
                </a:lnTo>
                <a:lnTo>
                  <a:pt x="0" y="5856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027524" y="4048018"/>
            <a:ext cx="1469204" cy="431515"/>
          </a:xfrm>
          <a:custGeom>
            <a:avLst/>
            <a:gdLst>
              <a:gd name="connsiteX0" fmla="*/ 0 w 1469204"/>
              <a:gd name="connsiteY0" fmla="*/ 82193 h 431515"/>
              <a:gd name="connsiteX1" fmla="*/ 400692 w 1469204"/>
              <a:gd name="connsiteY1" fmla="*/ 10274 h 431515"/>
              <a:gd name="connsiteX2" fmla="*/ 688368 w 1469204"/>
              <a:gd name="connsiteY2" fmla="*/ 0 h 431515"/>
              <a:gd name="connsiteX3" fmla="*/ 1469204 w 1469204"/>
              <a:gd name="connsiteY3" fmla="*/ 410966 h 431515"/>
              <a:gd name="connsiteX4" fmla="*/ 10274 w 1469204"/>
              <a:gd name="connsiteY4" fmla="*/ 431515 h 431515"/>
              <a:gd name="connsiteX5" fmla="*/ 0 w 1469204"/>
              <a:gd name="connsiteY5" fmla="*/ 82193 h 43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9204" h="431515">
                <a:moveTo>
                  <a:pt x="0" y="82193"/>
                </a:moveTo>
                <a:lnTo>
                  <a:pt x="400692" y="10274"/>
                </a:lnTo>
                <a:lnTo>
                  <a:pt x="688368" y="0"/>
                </a:lnTo>
                <a:lnTo>
                  <a:pt x="1469204" y="410966"/>
                </a:lnTo>
                <a:lnTo>
                  <a:pt x="10274" y="431515"/>
                </a:lnTo>
                <a:lnTo>
                  <a:pt x="0" y="82193"/>
                </a:lnTo>
                <a:close/>
              </a:path>
            </a:pathLst>
          </a:custGeom>
          <a:solidFill>
            <a:schemeClr val="bg1">
              <a:lumMod val="50000"/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952144" y="4643919"/>
            <a:ext cx="1027416" cy="760288"/>
          </a:xfrm>
          <a:custGeom>
            <a:avLst/>
            <a:gdLst>
              <a:gd name="connsiteX0" fmla="*/ 0 w 1027416"/>
              <a:gd name="connsiteY0" fmla="*/ 0 h 760288"/>
              <a:gd name="connsiteX1" fmla="*/ 1017141 w 1027416"/>
              <a:gd name="connsiteY1" fmla="*/ 0 h 760288"/>
              <a:gd name="connsiteX2" fmla="*/ 1027416 w 1027416"/>
              <a:gd name="connsiteY2" fmla="*/ 318499 h 760288"/>
              <a:gd name="connsiteX3" fmla="*/ 729465 w 1027416"/>
              <a:gd name="connsiteY3" fmla="*/ 410966 h 760288"/>
              <a:gd name="connsiteX4" fmla="*/ 554804 w 1027416"/>
              <a:gd name="connsiteY4" fmla="*/ 410966 h 760288"/>
              <a:gd name="connsiteX5" fmla="*/ 339047 w 1027416"/>
              <a:gd name="connsiteY5" fmla="*/ 554805 h 760288"/>
              <a:gd name="connsiteX6" fmla="*/ 256854 w 1027416"/>
              <a:gd name="connsiteY6" fmla="*/ 667820 h 760288"/>
              <a:gd name="connsiteX7" fmla="*/ 41096 w 1027416"/>
              <a:gd name="connsiteY7" fmla="*/ 760288 h 760288"/>
              <a:gd name="connsiteX8" fmla="*/ 0 w 1027416"/>
              <a:gd name="connsiteY8" fmla="*/ 0 h 76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416" h="760288">
                <a:moveTo>
                  <a:pt x="0" y="0"/>
                </a:moveTo>
                <a:lnTo>
                  <a:pt x="1017141" y="0"/>
                </a:lnTo>
                <a:lnTo>
                  <a:pt x="1027416" y="318499"/>
                </a:lnTo>
                <a:lnTo>
                  <a:pt x="729465" y="410966"/>
                </a:lnTo>
                <a:lnTo>
                  <a:pt x="554804" y="410966"/>
                </a:lnTo>
                <a:lnTo>
                  <a:pt x="339047" y="554805"/>
                </a:lnTo>
                <a:lnTo>
                  <a:pt x="256854" y="667820"/>
                </a:lnTo>
                <a:lnTo>
                  <a:pt x="41096" y="7602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828854" y="5722706"/>
            <a:ext cx="934948" cy="410966"/>
          </a:xfrm>
          <a:custGeom>
            <a:avLst/>
            <a:gdLst>
              <a:gd name="connsiteX0" fmla="*/ 143838 w 934948"/>
              <a:gd name="connsiteY0" fmla="*/ 0 h 410966"/>
              <a:gd name="connsiteX1" fmla="*/ 431515 w 934948"/>
              <a:gd name="connsiteY1" fmla="*/ 20548 h 410966"/>
              <a:gd name="connsiteX2" fmla="*/ 934948 w 934948"/>
              <a:gd name="connsiteY2" fmla="*/ 390418 h 410966"/>
              <a:gd name="connsiteX3" fmla="*/ 0 w 934948"/>
              <a:gd name="connsiteY3" fmla="*/ 410966 h 410966"/>
              <a:gd name="connsiteX4" fmla="*/ 143838 w 934948"/>
              <a:gd name="connsiteY4" fmla="*/ 0 h 41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948" h="410966">
                <a:moveTo>
                  <a:pt x="143838" y="0"/>
                </a:moveTo>
                <a:lnTo>
                  <a:pt x="431515" y="20548"/>
                </a:lnTo>
                <a:lnTo>
                  <a:pt x="934948" y="390418"/>
                </a:lnTo>
                <a:lnTo>
                  <a:pt x="0" y="410966"/>
                </a:lnTo>
                <a:lnTo>
                  <a:pt x="143838" y="0"/>
                </a:lnTo>
                <a:close/>
              </a:path>
            </a:pathLst>
          </a:custGeom>
          <a:solidFill>
            <a:schemeClr val="bg1">
              <a:lumMod val="50000"/>
              <a:alpha val="7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1935829" y="4409501"/>
            <a:ext cx="893909" cy="570343"/>
          </a:xfrm>
          <a:prstGeom prst="straightConnector1">
            <a:avLst/>
          </a:prstGeom>
          <a:ln w="76200">
            <a:solidFill>
              <a:srgbClr val="C00000"/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956991" y="1981200"/>
            <a:ext cx="800116" cy="679807"/>
          </a:xfrm>
          <a:prstGeom prst="straightConnector1">
            <a:avLst/>
          </a:prstGeom>
          <a:ln w="76200">
            <a:solidFill>
              <a:srgbClr val="C00000"/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627223" y="1679645"/>
            <a:ext cx="724979" cy="72955"/>
          </a:xfrm>
          <a:prstGeom prst="straightConnector1">
            <a:avLst/>
          </a:prstGeom>
          <a:ln w="76200">
            <a:solidFill>
              <a:srgbClr val="C00000"/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132444" y="2100277"/>
            <a:ext cx="640948" cy="718427"/>
          </a:xfrm>
          <a:prstGeom prst="straightConnector1">
            <a:avLst/>
          </a:prstGeom>
          <a:ln w="76200">
            <a:solidFill>
              <a:srgbClr val="C00000"/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400800" y="4655723"/>
            <a:ext cx="914400" cy="830279"/>
          </a:xfrm>
          <a:prstGeom prst="straightConnector1">
            <a:avLst/>
          </a:prstGeom>
          <a:ln w="76200">
            <a:solidFill>
              <a:srgbClr val="C00000"/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48"/>
          <p:cNvSpPr/>
          <p:nvPr/>
        </p:nvSpPr>
        <p:spPr>
          <a:xfrm>
            <a:off x="7756990" y="3400747"/>
            <a:ext cx="770972" cy="979734"/>
          </a:xfrm>
          <a:custGeom>
            <a:avLst/>
            <a:gdLst>
              <a:gd name="connsiteX0" fmla="*/ 760287 w 770562"/>
              <a:gd name="connsiteY0" fmla="*/ 0 h 873303"/>
              <a:gd name="connsiteX1" fmla="*/ 0 w 770562"/>
              <a:gd name="connsiteY1" fmla="*/ 431514 h 873303"/>
              <a:gd name="connsiteX2" fmla="*/ 41096 w 770562"/>
              <a:gd name="connsiteY2" fmla="*/ 585627 h 873303"/>
              <a:gd name="connsiteX3" fmla="*/ 770562 w 770562"/>
              <a:gd name="connsiteY3" fmla="*/ 873303 h 873303"/>
              <a:gd name="connsiteX4" fmla="*/ 760287 w 770562"/>
              <a:gd name="connsiteY4" fmla="*/ 0 h 873303"/>
              <a:gd name="connsiteX0" fmla="*/ 760287 w 781264"/>
              <a:gd name="connsiteY0" fmla="*/ 0 h 957114"/>
              <a:gd name="connsiteX1" fmla="*/ 0 w 781264"/>
              <a:gd name="connsiteY1" fmla="*/ 431514 h 957114"/>
              <a:gd name="connsiteX2" fmla="*/ 41096 w 781264"/>
              <a:gd name="connsiteY2" fmla="*/ 585627 h 957114"/>
              <a:gd name="connsiteX3" fmla="*/ 781264 w 781264"/>
              <a:gd name="connsiteY3" fmla="*/ 957114 h 957114"/>
              <a:gd name="connsiteX4" fmla="*/ 760287 w 781264"/>
              <a:gd name="connsiteY4" fmla="*/ 0 h 957114"/>
              <a:gd name="connsiteX0" fmla="*/ 803096 w 803096"/>
              <a:gd name="connsiteY0" fmla="*/ 0 h 999020"/>
              <a:gd name="connsiteX1" fmla="*/ 0 w 803096"/>
              <a:gd name="connsiteY1" fmla="*/ 473420 h 999020"/>
              <a:gd name="connsiteX2" fmla="*/ 41096 w 803096"/>
              <a:gd name="connsiteY2" fmla="*/ 627533 h 999020"/>
              <a:gd name="connsiteX3" fmla="*/ 781264 w 803096"/>
              <a:gd name="connsiteY3" fmla="*/ 999020 h 999020"/>
              <a:gd name="connsiteX4" fmla="*/ 803096 w 803096"/>
              <a:gd name="connsiteY4" fmla="*/ 0 h 999020"/>
              <a:gd name="connsiteX0" fmla="*/ 762000 w 762000"/>
              <a:gd name="connsiteY0" fmla="*/ 0 h 999020"/>
              <a:gd name="connsiteX1" fmla="*/ 1713 w 762000"/>
              <a:gd name="connsiteY1" fmla="*/ 536279 h 999020"/>
              <a:gd name="connsiteX2" fmla="*/ 0 w 762000"/>
              <a:gd name="connsiteY2" fmla="*/ 627533 h 999020"/>
              <a:gd name="connsiteX3" fmla="*/ 740168 w 762000"/>
              <a:gd name="connsiteY3" fmla="*/ 999020 h 999020"/>
              <a:gd name="connsiteX4" fmla="*/ 762000 w 762000"/>
              <a:gd name="connsiteY4" fmla="*/ 0 h 999020"/>
              <a:gd name="connsiteX0" fmla="*/ 803096 w 803096"/>
              <a:gd name="connsiteY0" fmla="*/ 0 h 999020"/>
              <a:gd name="connsiteX1" fmla="*/ 0 w 803096"/>
              <a:gd name="connsiteY1" fmla="*/ 536279 h 999020"/>
              <a:gd name="connsiteX2" fmla="*/ 41096 w 803096"/>
              <a:gd name="connsiteY2" fmla="*/ 627533 h 999020"/>
              <a:gd name="connsiteX3" fmla="*/ 781264 w 803096"/>
              <a:gd name="connsiteY3" fmla="*/ 999020 h 999020"/>
              <a:gd name="connsiteX4" fmla="*/ 803096 w 803096"/>
              <a:gd name="connsiteY4" fmla="*/ 0 h 999020"/>
              <a:gd name="connsiteX0" fmla="*/ 803096 w 803096"/>
              <a:gd name="connsiteY0" fmla="*/ 0 h 999020"/>
              <a:gd name="connsiteX1" fmla="*/ 0 w 803096"/>
              <a:gd name="connsiteY1" fmla="*/ 536279 h 999020"/>
              <a:gd name="connsiteX2" fmla="*/ 41096 w 803096"/>
              <a:gd name="connsiteY2" fmla="*/ 679915 h 999020"/>
              <a:gd name="connsiteX3" fmla="*/ 781264 w 803096"/>
              <a:gd name="connsiteY3" fmla="*/ 999020 h 999020"/>
              <a:gd name="connsiteX4" fmla="*/ 803096 w 803096"/>
              <a:gd name="connsiteY4" fmla="*/ 0 h 99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096" h="999020">
                <a:moveTo>
                  <a:pt x="803096" y="0"/>
                </a:moveTo>
                <a:lnTo>
                  <a:pt x="0" y="536279"/>
                </a:lnTo>
                <a:lnTo>
                  <a:pt x="41096" y="679915"/>
                </a:lnTo>
                <a:lnTo>
                  <a:pt x="781264" y="999020"/>
                </a:lnTo>
                <a:lnTo>
                  <a:pt x="803096" y="0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22953" y="6113124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24379" y="6031468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building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7132444" y="2099582"/>
            <a:ext cx="624546" cy="712434"/>
          </a:xfrm>
          <a:prstGeom prst="straightConnector1">
            <a:avLst/>
          </a:prstGeom>
          <a:ln w="76200">
            <a:solidFill>
              <a:srgbClr val="C00000"/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6452171" y="1520575"/>
            <a:ext cx="595901" cy="760288"/>
          </a:xfrm>
          <a:custGeom>
            <a:avLst/>
            <a:gdLst>
              <a:gd name="connsiteX0" fmla="*/ 585627 w 595901"/>
              <a:gd name="connsiteY0" fmla="*/ 0 h 760288"/>
              <a:gd name="connsiteX1" fmla="*/ 0 w 595901"/>
              <a:gd name="connsiteY1" fmla="*/ 400692 h 760288"/>
              <a:gd name="connsiteX2" fmla="*/ 0 w 595901"/>
              <a:gd name="connsiteY2" fmla="*/ 513708 h 760288"/>
              <a:gd name="connsiteX3" fmla="*/ 595901 w 595901"/>
              <a:gd name="connsiteY3" fmla="*/ 760288 h 760288"/>
              <a:gd name="connsiteX4" fmla="*/ 585627 w 595901"/>
              <a:gd name="connsiteY4" fmla="*/ 0 h 76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01" h="760288">
                <a:moveTo>
                  <a:pt x="585627" y="0"/>
                </a:moveTo>
                <a:lnTo>
                  <a:pt x="0" y="400692"/>
                </a:lnTo>
                <a:lnTo>
                  <a:pt x="0" y="513708"/>
                </a:lnTo>
                <a:lnTo>
                  <a:pt x="595901" y="760288"/>
                </a:lnTo>
                <a:lnTo>
                  <a:pt x="585627" y="0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2418" y="4654193"/>
            <a:ext cx="1315092" cy="1171254"/>
          </a:xfrm>
          <a:custGeom>
            <a:avLst/>
            <a:gdLst>
              <a:gd name="connsiteX0" fmla="*/ 10274 w 965771"/>
              <a:gd name="connsiteY0" fmla="*/ 626724 h 1171254"/>
              <a:gd name="connsiteX1" fmla="*/ 0 w 965771"/>
              <a:gd name="connsiteY1" fmla="*/ 986319 h 1171254"/>
              <a:gd name="connsiteX2" fmla="*/ 585627 w 965771"/>
              <a:gd name="connsiteY2" fmla="*/ 955497 h 1171254"/>
              <a:gd name="connsiteX3" fmla="*/ 965771 w 965771"/>
              <a:gd name="connsiteY3" fmla="*/ 1171254 h 1171254"/>
              <a:gd name="connsiteX4" fmla="*/ 955497 w 965771"/>
              <a:gd name="connsiteY4" fmla="*/ 0 h 1171254"/>
              <a:gd name="connsiteX5" fmla="*/ 719191 w 965771"/>
              <a:gd name="connsiteY5" fmla="*/ 0 h 1171254"/>
              <a:gd name="connsiteX6" fmla="*/ 698643 w 965771"/>
              <a:gd name="connsiteY6" fmla="*/ 380144 h 1171254"/>
              <a:gd name="connsiteX7" fmla="*/ 10274 w 965771"/>
              <a:gd name="connsiteY7" fmla="*/ 626724 h 1171254"/>
              <a:gd name="connsiteX0" fmla="*/ 0 w 1315092"/>
              <a:gd name="connsiteY0" fmla="*/ 821933 h 1171254"/>
              <a:gd name="connsiteX1" fmla="*/ 349321 w 1315092"/>
              <a:gd name="connsiteY1" fmla="*/ 986319 h 1171254"/>
              <a:gd name="connsiteX2" fmla="*/ 934948 w 1315092"/>
              <a:gd name="connsiteY2" fmla="*/ 955497 h 1171254"/>
              <a:gd name="connsiteX3" fmla="*/ 1315092 w 1315092"/>
              <a:gd name="connsiteY3" fmla="*/ 1171254 h 1171254"/>
              <a:gd name="connsiteX4" fmla="*/ 1304818 w 1315092"/>
              <a:gd name="connsiteY4" fmla="*/ 0 h 1171254"/>
              <a:gd name="connsiteX5" fmla="*/ 1068512 w 1315092"/>
              <a:gd name="connsiteY5" fmla="*/ 0 h 1171254"/>
              <a:gd name="connsiteX6" fmla="*/ 1047964 w 1315092"/>
              <a:gd name="connsiteY6" fmla="*/ 380144 h 1171254"/>
              <a:gd name="connsiteX7" fmla="*/ 0 w 1315092"/>
              <a:gd name="connsiteY7" fmla="*/ 821933 h 1171254"/>
              <a:gd name="connsiteX0" fmla="*/ 0 w 1315092"/>
              <a:gd name="connsiteY0" fmla="*/ 821933 h 1171254"/>
              <a:gd name="connsiteX1" fmla="*/ 71919 w 1315092"/>
              <a:gd name="connsiteY1" fmla="*/ 1027416 h 1171254"/>
              <a:gd name="connsiteX2" fmla="*/ 934948 w 1315092"/>
              <a:gd name="connsiteY2" fmla="*/ 955497 h 1171254"/>
              <a:gd name="connsiteX3" fmla="*/ 1315092 w 1315092"/>
              <a:gd name="connsiteY3" fmla="*/ 1171254 h 1171254"/>
              <a:gd name="connsiteX4" fmla="*/ 1304818 w 1315092"/>
              <a:gd name="connsiteY4" fmla="*/ 0 h 1171254"/>
              <a:gd name="connsiteX5" fmla="*/ 1068512 w 1315092"/>
              <a:gd name="connsiteY5" fmla="*/ 0 h 1171254"/>
              <a:gd name="connsiteX6" fmla="*/ 1047964 w 1315092"/>
              <a:gd name="connsiteY6" fmla="*/ 380144 h 1171254"/>
              <a:gd name="connsiteX7" fmla="*/ 0 w 1315092"/>
              <a:gd name="connsiteY7" fmla="*/ 821933 h 117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5092" h="1171254">
                <a:moveTo>
                  <a:pt x="0" y="821933"/>
                </a:moveTo>
                <a:lnTo>
                  <a:pt x="71919" y="1027416"/>
                </a:lnTo>
                <a:lnTo>
                  <a:pt x="934948" y="955497"/>
                </a:lnTo>
                <a:lnTo>
                  <a:pt x="1315092" y="1171254"/>
                </a:lnTo>
                <a:cubicBezTo>
                  <a:pt x="1311667" y="780836"/>
                  <a:pt x="1308243" y="390418"/>
                  <a:pt x="1304818" y="0"/>
                </a:cubicBezTo>
                <a:lnTo>
                  <a:pt x="1068512" y="0"/>
                </a:lnTo>
                <a:lnTo>
                  <a:pt x="1047964" y="380144"/>
                </a:lnTo>
                <a:lnTo>
                  <a:pt x="0" y="821933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5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11" grpId="0" animBg="1"/>
      <p:bldP spid="27" grpId="0" animBg="1"/>
      <p:bldP spid="29" grpId="0"/>
      <p:bldP spid="12" grpId="0" animBg="1"/>
      <p:bldP spid="14" grpId="0" animBg="1"/>
      <p:bldP spid="16" grpId="0" animBg="1"/>
      <p:bldP spid="17" grpId="0" animBg="1"/>
      <p:bldP spid="18" grpId="0" animBg="1"/>
      <p:bldP spid="25" grpId="0" animBg="1"/>
      <p:bldP spid="30" grpId="0" animBg="1"/>
      <p:bldP spid="31" grpId="0" animBg="1"/>
      <p:bldP spid="33" grpId="0" animBg="1"/>
      <p:bldP spid="34" grpId="0" animBg="1"/>
      <p:bldP spid="49" grpId="0" animBg="1"/>
      <p:bldP spid="54" grpId="0" animBg="1"/>
      <p:bldP spid="55" grpId="0"/>
      <p:bldP spid="61" grpId="0" animBg="1"/>
      <p:bldP spid="6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8889</TotalTime>
  <Words>2149</Words>
  <Application>Microsoft Office PowerPoint</Application>
  <PresentationFormat>On-screen Show (4:3)</PresentationFormat>
  <Paragraphs>582</Paragraphs>
  <Slides>55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ＭＳ Ｐゴシック</vt:lpstr>
      <vt:lpstr>Arial</vt:lpstr>
      <vt:lpstr>Calibri</vt:lpstr>
      <vt:lpstr>Cambria Math</vt:lpstr>
      <vt:lpstr>CMR9</vt:lpstr>
      <vt:lpstr>NimbusRomNo9L-Regu</vt:lpstr>
      <vt:lpstr>Segoe UI</vt:lpstr>
      <vt:lpstr>Times New Roman</vt:lpstr>
      <vt:lpstr>Wingdings</vt:lpstr>
      <vt:lpstr>1_Office Theme</vt:lpstr>
      <vt:lpstr>Joint Inference in Image Databases via Dense Correspondence </vt:lpstr>
      <vt:lpstr>My work</vt:lpstr>
      <vt:lpstr>Joint Inference for Image Databases</vt:lpstr>
      <vt:lpstr>Videos vs. Image Datasets</vt:lpstr>
      <vt:lpstr>Correspondence-driven Approaches to Computer Vision</vt:lpstr>
      <vt:lpstr>Dense Image Correspondence is Challenging...</vt:lpstr>
      <vt:lpstr>…but Good Solutions Exist</vt:lpstr>
      <vt:lpstr>How to densely label new images?</vt:lpstr>
      <vt:lpstr>Joint Inference</vt:lpstr>
      <vt:lpstr>Joint Inference for Image Databases</vt:lpstr>
      <vt:lpstr>Annotation Propagation</vt:lpstr>
      <vt:lpstr>Annotation Propagation</vt:lpstr>
      <vt:lpstr>Dense pixel/region labeling is important!</vt:lpstr>
      <vt:lpstr>Annotation Propagation</vt:lpstr>
      <vt:lpstr>Formulation</vt:lpstr>
      <vt:lpstr>Relative to Previous Work</vt:lpstr>
      <vt:lpstr>Pixel-wise image graph</vt:lpstr>
      <vt:lpstr>Text-to-Image Correspondence</vt:lpstr>
      <vt:lpstr>Text-to-Image Correspondence</vt:lpstr>
      <vt:lpstr>Appearance Model</vt:lpstr>
      <vt:lpstr>Appearance Model Results</vt:lpstr>
      <vt:lpstr>Optimization</vt:lpstr>
      <vt:lpstr>Inference Results</vt:lpstr>
      <vt:lpstr>From stronger local evidence to weaker local evidence</vt:lpstr>
      <vt:lpstr>Results on SUN</vt:lpstr>
      <vt:lpstr>Performance of other methods drops with very few labeled images</vt:lpstr>
      <vt:lpstr>Quantitative Evaluation</vt:lpstr>
      <vt:lpstr>Results on ESP and IAPR</vt:lpstr>
      <vt:lpstr>Failures</vt:lpstr>
      <vt:lpstr>Inter-image edges help!</vt:lpstr>
      <vt:lpstr>Joint Inference for Large Image Databases</vt:lpstr>
      <vt:lpstr>Object discovery and co-segmentation</vt:lpstr>
      <vt:lpstr>Datasets with “noise”</vt:lpstr>
      <vt:lpstr>The image graph is your friend!</vt:lpstr>
      <vt:lpstr>Formulation is very similar!</vt:lpstr>
      <vt:lpstr>One of these things is not like the others</vt:lpstr>
      <vt:lpstr>One of these things is not like the others</vt:lpstr>
      <vt:lpstr>One of these things is not like the others</vt:lpstr>
      <vt:lpstr>Evaluation on MSRC</vt:lpstr>
      <vt:lpstr>Evaluation on iCoseg</vt:lpstr>
      <vt:lpstr>Comparison with Object Co-segmentation  [Vicente et al. CVPR’11]</vt:lpstr>
      <vt:lpstr>Car</vt:lpstr>
      <vt:lpstr>Horse</vt:lpstr>
      <vt:lpstr>Airplane</vt:lpstr>
      <vt:lpstr>Comparison on the Internet Dataset</vt:lpstr>
      <vt:lpstr>Conclusion</vt:lpstr>
      <vt:lpstr>Thank you!</vt:lpstr>
      <vt:lpstr>Text-based Image Search</vt:lpstr>
      <vt:lpstr>Large-scale Inference</vt:lpstr>
      <vt:lpstr>Image-wise Word Prior</vt:lpstr>
      <vt:lpstr>Choosing Images for Human Annotation</vt:lpstr>
      <vt:lpstr>Recognition rates on LMO</vt:lpstr>
      <vt:lpstr>Comparison to Makadia et al.</vt:lpstr>
      <vt:lpstr>Estimated Spatial Prior</vt:lpstr>
      <vt:lpstr>Running Times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Annotation Propagation in Large Image Databases via Dense Image Correspondence</dc:title>
  <dc:creator>Miki</dc:creator>
  <cp:lastModifiedBy>Miki Rubinstein</cp:lastModifiedBy>
  <cp:revision>331</cp:revision>
  <dcterms:created xsi:type="dcterms:W3CDTF">2006-08-16T00:00:00Z</dcterms:created>
  <dcterms:modified xsi:type="dcterms:W3CDTF">2013-05-19T17:40:46Z</dcterms:modified>
</cp:coreProperties>
</file>