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304" r:id="rId3"/>
    <p:sldId id="349" r:id="rId4"/>
    <p:sldId id="345" r:id="rId5"/>
    <p:sldId id="346" r:id="rId6"/>
    <p:sldId id="353" r:id="rId7"/>
    <p:sldId id="298" r:id="rId8"/>
    <p:sldId id="384" r:id="rId9"/>
    <p:sldId id="386" r:id="rId10"/>
    <p:sldId id="376" r:id="rId11"/>
    <p:sldId id="299" r:id="rId12"/>
    <p:sldId id="300" r:id="rId13"/>
    <p:sldId id="348" r:id="rId14"/>
    <p:sldId id="332" r:id="rId15"/>
    <p:sldId id="337" r:id="rId16"/>
    <p:sldId id="381" r:id="rId17"/>
    <p:sldId id="288" r:id="rId18"/>
    <p:sldId id="278" r:id="rId19"/>
    <p:sldId id="385" r:id="rId20"/>
    <p:sldId id="367" r:id="rId21"/>
    <p:sldId id="372" r:id="rId22"/>
    <p:sldId id="389" r:id="rId23"/>
    <p:sldId id="388" r:id="rId24"/>
    <p:sldId id="306" r:id="rId25"/>
    <p:sldId id="383" r:id="rId26"/>
    <p:sldId id="377" r:id="rId27"/>
    <p:sldId id="378" r:id="rId28"/>
    <p:sldId id="380" r:id="rId29"/>
    <p:sldId id="313" r:id="rId30"/>
    <p:sldId id="314" r:id="rId31"/>
    <p:sldId id="315" r:id="rId32"/>
    <p:sldId id="320" r:id="rId33"/>
    <p:sldId id="31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8"/>
    <a:srgbClr val="EE1D23"/>
    <a:srgbClr val="292B8F"/>
    <a:srgbClr val="00C8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7" autoAdjust="0"/>
    <p:restoredTop sz="78794" autoAdjust="0"/>
  </p:normalViewPr>
  <p:slideViewPr>
    <p:cSldViewPr>
      <p:cViewPr varScale="1">
        <p:scale>
          <a:sx n="74" d="100"/>
          <a:sy n="74" d="100"/>
        </p:scale>
        <p:origin x="1421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4AA30-8D7B-4338-808B-0B0D19A55305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052FD-4776-40DC-AA9E-E22A96B5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2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19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11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32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10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8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97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E3464-AF22-E843-A894-78E49D51821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4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5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82AC1-D2DD-A44F-8EAA-0E938D41EF76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12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65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81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9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14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6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052FD-4776-40DC-AA9E-E22A96B56A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4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6413"/>
            <a:ext cx="7924800" cy="1069975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Michael Rubinstein, MIT EECS RQE, March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9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8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54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Michael Rubinstein, MIT EECS RQE, March 2012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4215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9252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1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9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755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53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96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90600"/>
            <a:ext cx="83820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Michael Rubinstein, MIT EECS RQE, March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3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54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45.png"/><Relationship Id="rId3" Type="http://schemas.openxmlformats.org/officeDocument/2006/relationships/image" Target="../media/image35.jpg"/><Relationship Id="rId7" Type="http://schemas.openxmlformats.org/officeDocument/2006/relationships/image" Target="../media/image39.emf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emf"/><Relationship Id="rId5" Type="http://schemas.openxmlformats.org/officeDocument/2006/relationships/image" Target="../media/image37.jpg"/><Relationship Id="rId10" Type="http://schemas.openxmlformats.org/officeDocument/2006/relationships/image" Target="../media/image42.emf"/><Relationship Id="rId4" Type="http://schemas.openxmlformats.org/officeDocument/2006/relationships/image" Target="../media/image36.jpg"/><Relationship Id="rId9" Type="http://schemas.openxmlformats.org/officeDocument/2006/relationships/image" Target="../media/image41.emf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3" Type="http://schemas.openxmlformats.org/officeDocument/2006/relationships/image" Target="../media/image66.png"/><Relationship Id="rId21" Type="http://schemas.openxmlformats.org/officeDocument/2006/relationships/image" Target="../media/image83.png"/><Relationship Id="rId7" Type="http://schemas.openxmlformats.org/officeDocument/2006/relationships/image" Target="../media/image27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32" Type="http://schemas.openxmlformats.org/officeDocument/2006/relationships/image" Target="../media/image94.png"/><Relationship Id="rId5" Type="http://schemas.openxmlformats.org/officeDocument/2006/relationships/image" Target="../media/image68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28" Type="http://schemas.openxmlformats.org/officeDocument/2006/relationships/image" Target="../media/image90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31" Type="http://schemas.openxmlformats.org/officeDocument/2006/relationships/image" Target="../media/image93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Relationship Id="rId30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gif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gif"/><Relationship Id="rId11" Type="http://schemas.openxmlformats.org/officeDocument/2006/relationships/image" Target="../media/image104.gif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45.png"/><Relationship Id="rId3" Type="http://schemas.openxmlformats.org/officeDocument/2006/relationships/image" Target="../media/image35.jpg"/><Relationship Id="rId7" Type="http://schemas.openxmlformats.org/officeDocument/2006/relationships/image" Target="../media/image39.emf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emf"/><Relationship Id="rId5" Type="http://schemas.openxmlformats.org/officeDocument/2006/relationships/image" Target="../media/image37.jpg"/><Relationship Id="rId10" Type="http://schemas.openxmlformats.org/officeDocument/2006/relationships/image" Target="../media/image42.emf"/><Relationship Id="rId4" Type="http://schemas.openxmlformats.org/officeDocument/2006/relationships/image" Target="../media/image36.jpg"/><Relationship Id="rId9" Type="http://schemas.openxmlformats.org/officeDocument/2006/relationships/image" Target="../media/image41.emf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file:///D:\Presentations\Joint%20Inference\babysleeping.wmv" TargetMode="External"/><Relationship Id="rId7" Type="http://schemas.openxmlformats.org/officeDocument/2006/relationships/image" Target="../media/image3.png"/><Relationship Id="rId2" Type="http://schemas.openxmlformats.org/officeDocument/2006/relationships/video" Target="file:///D:\Presentations\Joint%20Inference\face.wmv" TargetMode="External"/><Relationship Id="rId1" Type="http://schemas.microsoft.com/office/2007/relationships/media" Target="file:///D:\Presentations\Joint%20Inference\face.wmv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file:///D:\Presentations\Joint%20Inference\babysleeping.wmv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13" Type="http://schemas.openxmlformats.org/officeDocument/2006/relationships/image" Target="../media/image131.emf"/><Relationship Id="rId18" Type="http://schemas.openxmlformats.org/officeDocument/2006/relationships/image" Target="../media/image136.emf"/><Relationship Id="rId26" Type="http://schemas.openxmlformats.org/officeDocument/2006/relationships/image" Target="../media/image141.emf"/><Relationship Id="rId3" Type="http://schemas.openxmlformats.org/officeDocument/2006/relationships/image" Target="../media/image40.emf"/><Relationship Id="rId21" Type="http://schemas.openxmlformats.org/officeDocument/2006/relationships/image" Target="../media/image139.emf"/><Relationship Id="rId7" Type="http://schemas.openxmlformats.org/officeDocument/2006/relationships/image" Target="../media/image125.emf"/><Relationship Id="rId12" Type="http://schemas.openxmlformats.org/officeDocument/2006/relationships/image" Target="../media/image130.emf"/><Relationship Id="rId17" Type="http://schemas.openxmlformats.org/officeDocument/2006/relationships/image" Target="../media/image135.emf"/><Relationship Id="rId25" Type="http://schemas.openxmlformats.org/officeDocument/2006/relationships/image" Target="../media/image140.emf"/><Relationship Id="rId2" Type="http://schemas.openxmlformats.org/officeDocument/2006/relationships/image" Target="../media/image39.emf"/><Relationship Id="rId16" Type="http://schemas.openxmlformats.org/officeDocument/2006/relationships/image" Target="../media/image134.emf"/><Relationship Id="rId20" Type="http://schemas.openxmlformats.org/officeDocument/2006/relationships/image" Target="../media/image13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emf"/><Relationship Id="rId11" Type="http://schemas.openxmlformats.org/officeDocument/2006/relationships/image" Target="../media/image129.emf"/><Relationship Id="rId24" Type="http://schemas.openxmlformats.org/officeDocument/2006/relationships/image" Target="../media/image44.emf"/><Relationship Id="rId5" Type="http://schemas.openxmlformats.org/officeDocument/2006/relationships/image" Target="../media/image124.emf"/><Relationship Id="rId15" Type="http://schemas.openxmlformats.org/officeDocument/2006/relationships/image" Target="../media/image133.emf"/><Relationship Id="rId23" Type="http://schemas.openxmlformats.org/officeDocument/2006/relationships/image" Target="../media/image43.emf"/><Relationship Id="rId10" Type="http://schemas.openxmlformats.org/officeDocument/2006/relationships/image" Target="../media/image128.emf"/><Relationship Id="rId19" Type="http://schemas.openxmlformats.org/officeDocument/2006/relationships/image" Target="../media/image137.emf"/><Relationship Id="rId4" Type="http://schemas.openxmlformats.org/officeDocument/2006/relationships/image" Target="../media/image123.emf"/><Relationship Id="rId9" Type="http://schemas.openxmlformats.org/officeDocument/2006/relationships/image" Target="../media/image127.emf"/><Relationship Id="rId14" Type="http://schemas.openxmlformats.org/officeDocument/2006/relationships/image" Target="../media/image132.emf"/><Relationship Id="rId22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emf"/><Relationship Id="rId13" Type="http://schemas.openxmlformats.org/officeDocument/2006/relationships/image" Target="../media/image149.emf"/><Relationship Id="rId18" Type="http://schemas.openxmlformats.org/officeDocument/2006/relationships/image" Target="../media/image154.emf"/><Relationship Id="rId26" Type="http://schemas.openxmlformats.org/officeDocument/2006/relationships/image" Target="../media/image162.emf"/><Relationship Id="rId3" Type="http://schemas.openxmlformats.org/officeDocument/2006/relationships/image" Target="../media/image40.emf"/><Relationship Id="rId21" Type="http://schemas.openxmlformats.org/officeDocument/2006/relationships/image" Target="../media/image157.emf"/><Relationship Id="rId7" Type="http://schemas.openxmlformats.org/officeDocument/2006/relationships/image" Target="../media/image143.emf"/><Relationship Id="rId12" Type="http://schemas.openxmlformats.org/officeDocument/2006/relationships/image" Target="../media/image148.emf"/><Relationship Id="rId17" Type="http://schemas.openxmlformats.org/officeDocument/2006/relationships/image" Target="../media/image153.emf"/><Relationship Id="rId25" Type="http://schemas.openxmlformats.org/officeDocument/2006/relationships/image" Target="../media/image161.emf"/><Relationship Id="rId2" Type="http://schemas.openxmlformats.org/officeDocument/2006/relationships/image" Target="../media/image39.emf"/><Relationship Id="rId16" Type="http://schemas.openxmlformats.org/officeDocument/2006/relationships/image" Target="../media/image152.emf"/><Relationship Id="rId20" Type="http://schemas.openxmlformats.org/officeDocument/2006/relationships/image" Target="../media/image15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emf"/><Relationship Id="rId11" Type="http://schemas.openxmlformats.org/officeDocument/2006/relationships/image" Target="../media/image147.emf"/><Relationship Id="rId24" Type="http://schemas.openxmlformats.org/officeDocument/2006/relationships/image" Target="../media/image160.emf"/><Relationship Id="rId5" Type="http://schemas.openxmlformats.org/officeDocument/2006/relationships/image" Target="../media/image124.emf"/><Relationship Id="rId15" Type="http://schemas.openxmlformats.org/officeDocument/2006/relationships/image" Target="../media/image151.emf"/><Relationship Id="rId23" Type="http://schemas.openxmlformats.org/officeDocument/2006/relationships/image" Target="../media/image159.emf"/><Relationship Id="rId10" Type="http://schemas.openxmlformats.org/officeDocument/2006/relationships/image" Target="../media/image146.emf"/><Relationship Id="rId19" Type="http://schemas.openxmlformats.org/officeDocument/2006/relationships/image" Target="../media/image155.emf"/><Relationship Id="rId4" Type="http://schemas.openxmlformats.org/officeDocument/2006/relationships/image" Target="../media/image123.emf"/><Relationship Id="rId9" Type="http://schemas.openxmlformats.org/officeDocument/2006/relationships/image" Target="../media/image145.emf"/><Relationship Id="rId14" Type="http://schemas.openxmlformats.org/officeDocument/2006/relationships/image" Target="../media/image150.emf"/><Relationship Id="rId22" Type="http://schemas.openxmlformats.org/officeDocument/2006/relationships/image" Target="../media/image15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143.emf"/><Relationship Id="rId18" Type="http://schemas.openxmlformats.org/officeDocument/2006/relationships/image" Target="../media/image161.emf"/><Relationship Id="rId3" Type="http://schemas.openxmlformats.org/officeDocument/2006/relationships/image" Target="../media/image40.emf"/><Relationship Id="rId7" Type="http://schemas.openxmlformats.org/officeDocument/2006/relationships/image" Target="../media/image42.emf"/><Relationship Id="rId12" Type="http://schemas.openxmlformats.org/officeDocument/2006/relationships/image" Target="../media/image142.emf"/><Relationship Id="rId17" Type="http://schemas.openxmlformats.org/officeDocument/2006/relationships/image" Target="../media/image160.emf"/><Relationship Id="rId2" Type="http://schemas.openxmlformats.org/officeDocument/2006/relationships/image" Target="../media/image39.emf"/><Relationship Id="rId16" Type="http://schemas.openxmlformats.org/officeDocument/2006/relationships/image" Target="../media/image15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emf"/><Relationship Id="rId11" Type="http://schemas.openxmlformats.org/officeDocument/2006/relationships/image" Target="../media/image141.emf"/><Relationship Id="rId5" Type="http://schemas.openxmlformats.org/officeDocument/2006/relationships/image" Target="../media/image125.emf"/><Relationship Id="rId15" Type="http://schemas.openxmlformats.org/officeDocument/2006/relationships/image" Target="../media/image158.emf"/><Relationship Id="rId10" Type="http://schemas.openxmlformats.org/officeDocument/2006/relationships/image" Target="../media/image140.emf"/><Relationship Id="rId19" Type="http://schemas.openxmlformats.org/officeDocument/2006/relationships/image" Target="../media/image162.emf"/><Relationship Id="rId4" Type="http://schemas.openxmlformats.org/officeDocument/2006/relationships/image" Target="../media/image41.emf"/><Relationship Id="rId9" Type="http://schemas.openxmlformats.org/officeDocument/2006/relationships/image" Target="../media/image44.emf"/><Relationship Id="rId14" Type="http://schemas.openxmlformats.org/officeDocument/2006/relationships/image" Target="../media/image14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143.emf"/><Relationship Id="rId26" Type="http://schemas.openxmlformats.org/officeDocument/2006/relationships/image" Target="../media/image26.gif"/><Relationship Id="rId3" Type="http://schemas.openxmlformats.org/officeDocument/2006/relationships/image" Target="../media/image47.png"/><Relationship Id="rId21" Type="http://schemas.openxmlformats.org/officeDocument/2006/relationships/image" Target="../media/image159.em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142.emf"/><Relationship Id="rId25" Type="http://schemas.openxmlformats.org/officeDocument/2006/relationships/image" Target="../media/image166.png"/><Relationship Id="rId2" Type="http://schemas.openxmlformats.org/officeDocument/2006/relationships/image" Target="../media/image122.png"/><Relationship Id="rId16" Type="http://schemas.openxmlformats.org/officeDocument/2006/relationships/image" Target="../media/image40.emf"/><Relationship Id="rId20" Type="http://schemas.openxmlformats.org/officeDocument/2006/relationships/image" Target="../media/image1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162.emf"/><Relationship Id="rId5" Type="http://schemas.openxmlformats.org/officeDocument/2006/relationships/image" Target="../media/image49.png"/><Relationship Id="rId15" Type="http://schemas.openxmlformats.org/officeDocument/2006/relationships/image" Target="../media/image39.emf"/><Relationship Id="rId23" Type="http://schemas.openxmlformats.org/officeDocument/2006/relationships/image" Target="../media/image161.emf"/><Relationship Id="rId10" Type="http://schemas.openxmlformats.org/officeDocument/2006/relationships/image" Target="../media/image54.png"/><Relationship Id="rId19" Type="http://schemas.openxmlformats.org/officeDocument/2006/relationships/image" Target="../media/image144.emf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16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2.gif"/><Relationship Id="rId18" Type="http://schemas.openxmlformats.org/officeDocument/2006/relationships/image" Target="../media/image15.jpg"/><Relationship Id="rId3" Type="http://schemas.openxmlformats.org/officeDocument/2006/relationships/image" Target="../media/image8.jpg"/><Relationship Id="rId21" Type="http://schemas.openxmlformats.org/officeDocument/2006/relationships/image" Target="../media/image26.gif"/><Relationship Id="rId7" Type="http://schemas.openxmlformats.org/officeDocument/2006/relationships/image" Target="../media/image10.jpg"/><Relationship Id="rId12" Type="http://schemas.openxmlformats.org/officeDocument/2006/relationships/image" Target="../media/image21.jpg"/><Relationship Id="rId17" Type="http://schemas.openxmlformats.org/officeDocument/2006/relationships/image" Target="../media/image24.gif"/><Relationship Id="rId2" Type="http://schemas.openxmlformats.org/officeDocument/2006/relationships/image" Target="../media/image7.jpg"/><Relationship Id="rId16" Type="http://schemas.openxmlformats.org/officeDocument/2006/relationships/image" Target="../media/image23.jpg"/><Relationship Id="rId20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11" Type="http://schemas.openxmlformats.org/officeDocument/2006/relationships/image" Target="../media/image12.jpg"/><Relationship Id="rId5" Type="http://schemas.openxmlformats.org/officeDocument/2006/relationships/image" Target="../media/image18.jpg"/><Relationship Id="rId15" Type="http://schemas.openxmlformats.org/officeDocument/2006/relationships/image" Target="../media/image14.jpg"/><Relationship Id="rId10" Type="http://schemas.openxmlformats.org/officeDocument/2006/relationships/image" Target="../media/image11.jpg"/><Relationship Id="rId19" Type="http://schemas.openxmlformats.org/officeDocument/2006/relationships/image" Target="../media/image16.jpg"/><Relationship Id="rId4" Type="http://schemas.openxmlformats.org/officeDocument/2006/relationships/image" Target="../media/image17.gif"/><Relationship Id="rId9" Type="http://schemas.openxmlformats.org/officeDocument/2006/relationships/image" Target="../media/image20.gif"/><Relationship Id="rId14" Type="http://schemas.openxmlformats.org/officeDocument/2006/relationships/image" Target="../media/image13.jpg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59025"/>
            <a:ext cx="79248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Joint Inference in Image Databases</a:t>
            </a:r>
            <a:br>
              <a:rPr lang="en-US" dirty="0" smtClean="0"/>
            </a:br>
            <a:r>
              <a:rPr lang="en-US" dirty="0" smtClean="0"/>
              <a:t>via Dense Correspondence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447800"/>
          </a:xfrm>
        </p:spPr>
        <p:txBody>
          <a:bodyPr>
            <a:normAutofit/>
          </a:bodyPr>
          <a:lstStyle/>
          <a:p>
            <a:r>
              <a:rPr lang="en-US" dirty="0" smtClean="0"/>
              <a:t>Michael Rubinstein</a:t>
            </a:r>
          </a:p>
          <a:p>
            <a:r>
              <a:rPr lang="en-US" dirty="0" smtClean="0"/>
              <a:t>MIT CSAIL</a:t>
            </a:r>
          </a:p>
          <a:p>
            <a:r>
              <a:rPr lang="en-US" dirty="0" smtClean="0"/>
              <a:t>(while interning at Microsoft Research)</a:t>
            </a:r>
          </a:p>
        </p:txBody>
      </p:sp>
      <p:pic>
        <p:nvPicPr>
          <p:cNvPr id="7" name="Picture 1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7699" cy="10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358330" y="117557"/>
            <a:ext cx="1676400" cy="348269"/>
            <a:chOff x="7543800" y="125496"/>
            <a:chExt cx="1478313" cy="307117"/>
          </a:xfrm>
        </p:grpSpPr>
        <p:pic>
          <p:nvPicPr>
            <p:cNvPr id="8" name="Picture 18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597" y="127813"/>
              <a:ext cx="1092516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7543800" y="125496"/>
              <a:ext cx="304800" cy="307117"/>
              <a:chOff x="6019800" y="130638"/>
              <a:chExt cx="539750" cy="54385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019800" y="130638"/>
                <a:ext cx="252885" cy="252885"/>
              </a:xfrm>
              <a:prstGeom prst="rect">
                <a:avLst/>
              </a:prstGeom>
              <a:solidFill>
                <a:srgbClr val="F254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306665" y="130638"/>
                <a:ext cx="252885" cy="252885"/>
              </a:xfrm>
              <a:prstGeom prst="rect">
                <a:avLst/>
              </a:prstGeom>
              <a:solidFill>
                <a:srgbClr val="85B80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019800" y="421607"/>
                <a:ext cx="252885" cy="252885"/>
              </a:xfrm>
              <a:prstGeom prst="rect">
                <a:avLst/>
              </a:prstGeom>
              <a:solidFill>
                <a:srgbClr val="01A4F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306665" y="421607"/>
                <a:ext cx="252885" cy="252885"/>
              </a:xfrm>
              <a:prstGeom prst="rect">
                <a:avLst/>
              </a:prstGeom>
              <a:solidFill>
                <a:srgbClr val="FFB90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98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Joint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Inference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for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Image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974164" cy="5135563"/>
          </a:xfrm>
          <a:solidFill>
            <a:schemeClr val="bg1"/>
          </a:solidFill>
        </p:spPr>
        <p:txBody>
          <a:bodyPr/>
          <a:lstStyle/>
          <a:p>
            <a:r>
              <a:rPr lang="en-US" u="sng" dirty="0" smtClean="0"/>
              <a:t>Weakly supervised</a:t>
            </a:r>
          </a:p>
          <a:p>
            <a:pPr marL="0" indent="0">
              <a:buNone/>
            </a:pPr>
            <a:r>
              <a:rPr lang="en-US" b="1" dirty="0" smtClean="0"/>
              <a:t>Annotation </a:t>
            </a:r>
            <a:r>
              <a:rPr lang="en-US" b="1" dirty="0"/>
              <a:t>Propagation </a:t>
            </a:r>
            <a:r>
              <a:rPr lang="en-US" dirty="0"/>
              <a:t>in Large Image </a:t>
            </a:r>
            <a:r>
              <a:rPr lang="en-US" dirty="0" smtClean="0"/>
              <a:t>Databases via </a:t>
            </a:r>
            <a:r>
              <a:rPr lang="en-US" dirty="0"/>
              <a:t>Dense Image </a:t>
            </a:r>
            <a:r>
              <a:rPr lang="en-US" dirty="0" smtClean="0"/>
              <a:t>Correspondence (ECCV 2012)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With Ce Liu, William T. Freeman</a:t>
            </a:r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u="sng" dirty="0" smtClean="0"/>
          </a:p>
          <a:p>
            <a:r>
              <a:rPr lang="en-US" u="sng" dirty="0" smtClean="0"/>
              <a:t>Unsupervised</a:t>
            </a:r>
          </a:p>
          <a:p>
            <a:pPr marL="0" indent="0">
              <a:buNone/>
            </a:pPr>
            <a:r>
              <a:rPr lang="en-US" dirty="0" smtClean="0"/>
              <a:t>Unsupervised </a:t>
            </a:r>
            <a:r>
              <a:rPr lang="en-US" dirty="0"/>
              <a:t>Joint </a:t>
            </a:r>
            <a:r>
              <a:rPr lang="en-US" b="1" dirty="0"/>
              <a:t>Object Discovery and Segmentation</a:t>
            </a:r>
            <a:r>
              <a:rPr lang="en-US" dirty="0"/>
              <a:t> in Internet </a:t>
            </a:r>
            <a:r>
              <a:rPr lang="en-US" dirty="0" smtClean="0"/>
              <a:t>Images (CVPR 2013)</a:t>
            </a:r>
          </a:p>
          <a:p>
            <a:pPr marL="0" lvl="1" indent="0">
              <a:buNone/>
            </a:pPr>
            <a:r>
              <a:rPr lang="en-US" sz="1600" dirty="0" smtClean="0"/>
              <a:t>    With </a:t>
            </a:r>
            <a:r>
              <a:rPr lang="en-US" sz="1600" dirty="0"/>
              <a:t>Ce </a:t>
            </a:r>
            <a:r>
              <a:rPr lang="en-US" sz="1600" dirty="0" smtClean="0"/>
              <a:t>Liu, Armand Joulin, Johannes Kopf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AutoShape 2" descr="Ce Li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93" y="2590800"/>
            <a:ext cx="62865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90800"/>
            <a:ext cx="771868" cy="83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441562"/>
            <a:ext cx="803378" cy="872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08" y="5439155"/>
            <a:ext cx="771868" cy="874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8"/>
          <a:stretch/>
        </p:blipFill>
        <p:spPr>
          <a:xfrm>
            <a:off x="2687906" y="5441562"/>
            <a:ext cx="704651" cy="87241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355061" y="4267200"/>
            <a:ext cx="2611040" cy="1697387"/>
            <a:chOff x="1731664" y="1197581"/>
            <a:chExt cx="3549740" cy="23076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1664" y="1197581"/>
              <a:ext cx="894340" cy="11338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8046" y="1200629"/>
              <a:ext cx="1339470" cy="113385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87078" y="1200629"/>
              <a:ext cx="1194325" cy="113385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31664" y="2371344"/>
              <a:ext cx="894340" cy="113385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8046" y="2371344"/>
              <a:ext cx="1339470" cy="113385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87078" y="2371344"/>
              <a:ext cx="1194326" cy="1133856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6355061" y="1447800"/>
            <a:ext cx="2717885" cy="1287306"/>
            <a:chOff x="410420" y="1854200"/>
            <a:chExt cx="6649741" cy="3149600"/>
          </a:xfrm>
        </p:grpSpPr>
        <p:pic>
          <p:nvPicPr>
            <p:cNvPr id="25" name="Picture 24" descr="Screen shot 2012-06-12 at 11.24.56 PM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0420" y="1854200"/>
              <a:ext cx="3149601" cy="314960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3679112" y="1854200"/>
              <a:ext cx="3381049" cy="3149600"/>
              <a:chOff x="5701907" y="2133050"/>
              <a:chExt cx="3367416" cy="3136900"/>
            </a:xfrm>
          </p:grpSpPr>
          <p:pic>
            <p:nvPicPr>
              <p:cNvPr id="27" name="Picture 26" descr="Screen shot 2012-06-12 at 11.25.02 PM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01907" y="2133050"/>
                <a:ext cx="3124200" cy="3136900"/>
              </a:xfrm>
              <a:prstGeom prst="rect">
                <a:avLst/>
              </a:prstGeom>
            </p:spPr>
          </p:pic>
          <p:sp>
            <p:nvSpPr>
              <p:cNvPr id="28" name="TextBox 15"/>
              <p:cNvSpPr txBox="1"/>
              <p:nvPr/>
            </p:nvSpPr>
            <p:spPr>
              <a:xfrm>
                <a:off x="6350469" y="2431795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sky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16"/>
              <p:cNvSpPr txBox="1"/>
              <p:nvPr/>
            </p:nvSpPr>
            <p:spPr>
              <a:xfrm>
                <a:off x="7498958" y="3471547"/>
                <a:ext cx="1445760" cy="824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mountain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17"/>
              <p:cNvSpPr txBox="1"/>
              <p:nvPr/>
            </p:nvSpPr>
            <p:spPr>
              <a:xfrm>
                <a:off x="7920834" y="4378360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rock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18"/>
              <p:cNvSpPr txBox="1"/>
              <p:nvPr/>
            </p:nvSpPr>
            <p:spPr>
              <a:xfrm>
                <a:off x="6141048" y="4225960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sea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980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Annotation Propagation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28376" y="2057400"/>
            <a:ext cx="7475068" cy="4549006"/>
            <a:chOff x="5400999" y="3528194"/>
            <a:chExt cx="21458384" cy="13058653"/>
          </a:xfrm>
        </p:grpSpPr>
        <p:sp>
          <p:nvSpPr>
            <p:cNvPr id="4" name="Rectangle 3"/>
            <p:cNvSpPr/>
            <p:nvPr/>
          </p:nvSpPr>
          <p:spPr>
            <a:xfrm>
              <a:off x="5400999" y="3528194"/>
              <a:ext cx="21458384" cy="13058653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5" name="Picture 17" descr="C:\Users\Miki\Documents\Projects\annotation\code\paper\teaser\000561_se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518706" y="4129886"/>
              <a:ext cx="2257275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033075" y="6427659"/>
              <a:ext cx="3168532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river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mountain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7" name="Picture 26" descr="C:\Users\Miki\Documents\Projects\annotation\code\paper\teaser\001263_se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456493" y="8258934"/>
              <a:ext cx="2257273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2" descr="C:\Users\Miki\Documents\Projects\annotation\code\paper\teaser\001038_se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518711" y="12336183"/>
              <a:ext cx="2257270" cy="223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3" descr="C:\Users\Miki\Documents\Projects\annotation\code\paper\teaser\001122_seg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1481100" y="4180905"/>
              <a:ext cx="2257272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C:\Users\Miki\Documents\Projects\annotation\code\paper\teaser\000774_se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1447185" y="8256488"/>
              <a:ext cx="2257272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8" descr="C:\Users\Miki\Documents\Projects\annotation\code\paper\teaser\000650_seg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1481101" y="12336188"/>
              <a:ext cx="2257271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C:\Users\Miki\Documents\Projects\annotation\code\paper\teaser\001816_seg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50"/>
            <a:stretch/>
          </p:blipFill>
          <p:spPr bwMode="auto">
            <a:xfrm>
              <a:off x="16471631" y="4205213"/>
              <a:ext cx="2245966" cy="2239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C:\Users\Miki\Documents\Projects\annotation\code\paper\teaser\002395_seg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6460324" y="12336188"/>
              <a:ext cx="2257273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7" descr="C:\Users\Miki\Documents\Projects\annotation\code\paper\teaser\001914_seg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21472180" y="4205213"/>
              <a:ext cx="2257276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5" descr="C:\Users\Miki\Documents\Projects\annotation\code\paper\teaser\002543_seg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21523493" y="8258934"/>
              <a:ext cx="2254807" cy="2237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 descr="C:\Users\Miki\Documents\Projects\annotation\code\paper\teaser\002597_seg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21472184" y="12338889"/>
              <a:ext cx="2257272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0935944" y="14551069"/>
              <a:ext cx="3315418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sky, river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building, bridge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8" name="Picture 5" descr="C:\Users\Miki\Documents\Projects\annotation\code\paper\teaser\002090_seg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1630" y="8256488"/>
              <a:ext cx="4519475" cy="224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5651009" y="10459496"/>
              <a:ext cx="3875900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sidewalk, road, car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building, tree, sky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17040" y="10481652"/>
              <a:ext cx="3015569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sky, mountain</a:t>
              </a:r>
              <a:r>
                <a:rPr lang="en-US" sz="1200" dirty="0">
                  <a:ea typeface="Segoe UI" pitchFamily="34" charset="0"/>
                  <a:cs typeface="Segoe UI" pitchFamily="34" charset="0"/>
                </a:rPr>
                <a:t/>
              </a:r>
              <a:br>
                <a:rPr lang="en-US" sz="1200" dirty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96918" y="1295400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dirty="0"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6919" y="1066800"/>
            <a:ext cx="8694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>
                <a:ea typeface="Segoe UI" pitchFamily="34" charset="0"/>
                <a:cs typeface="Segoe UI" pitchFamily="34" charset="0"/>
              </a:rPr>
              <a:t>Input:</a:t>
            </a:r>
            <a:r>
              <a:rPr lang="en-US" sz="2200" dirty="0" smtClean="0">
                <a:ea typeface="Segoe UI" pitchFamily="34" charset="0"/>
                <a:cs typeface="Segoe UI" pitchFamily="34" charset="0"/>
              </a:rPr>
              <a:t> A </a:t>
            </a:r>
            <a:r>
              <a:rPr lang="en-US" sz="2200" dirty="0">
                <a:ea typeface="Segoe UI" pitchFamily="34" charset="0"/>
                <a:cs typeface="Segoe UI" pitchFamily="34" charset="0"/>
              </a:rPr>
              <a:t>large database of images where only some are tagged and very few </a:t>
            </a:r>
            <a:r>
              <a:rPr lang="en-US" sz="2200" dirty="0" smtClean="0">
                <a:ea typeface="Segoe UI" pitchFamily="34" charset="0"/>
                <a:cs typeface="Segoe UI" pitchFamily="34" charset="0"/>
              </a:rPr>
              <a:t>(possibly none) are </a:t>
            </a:r>
            <a:r>
              <a:rPr lang="en-US" sz="2200" dirty="0">
                <a:ea typeface="Segoe UI" pitchFamily="34" charset="0"/>
                <a:cs typeface="Segoe UI" pitchFamily="34" charset="0"/>
              </a:rPr>
              <a:t>densely </a:t>
            </a:r>
            <a:r>
              <a:rPr lang="en-US" sz="2200" dirty="0" smtClean="0">
                <a:ea typeface="Segoe UI" pitchFamily="34" charset="0"/>
                <a:cs typeface="Segoe UI" pitchFamily="34" charset="0"/>
              </a:rPr>
              <a:t>labeled</a:t>
            </a:r>
            <a:endParaRPr lang="en-US" sz="2200" dirty="0"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6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Annotation Propagation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30301" y="2057400"/>
            <a:ext cx="8483399" cy="4549006"/>
            <a:chOff x="5400999" y="3528194"/>
            <a:chExt cx="24352962" cy="13058653"/>
          </a:xfrm>
        </p:grpSpPr>
        <p:sp>
          <p:nvSpPr>
            <p:cNvPr id="3" name="Rectangle 2"/>
            <p:cNvSpPr/>
            <p:nvPr/>
          </p:nvSpPr>
          <p:spPr>
            <a:xfrm>
              <a:off x="5400999" y="3528194"/>
              <a:ext cx="21458384" cy="13058653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4" name="Picture 40" descr="C:\Users\Miki\Documents\Projects\annotation\code\paper\teaser\legen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5447" y="4999785"/>
              <a:ext cx="2318514" cy="9993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7" descr="C:\Users\Miki\Documents\Projects\annotation\code\paper\teaser\000561_se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706" y="4129886"/>
              <a:ext cx="4514540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091514" y="6427659"/>
              <a:ext cx="3051650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river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mountain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7" name="Picture 26" descr="C:\Users\Miki\Documents\Projects\annotation\code\paper\teaser\001263_se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493" y="8258934"/>
              <a:ext cx="4514547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017041" y="10481652"/>
              <a:ext cx="3015569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sky, mountain</a:t>
              </a:r>
              <a:r>
                <a:rPr lang="en-US" sz="1200" dirty="0">
                  <a:ea typeface="Segoe UI" pitchFamily="34" charset="0"/>
                  <a:cs typeface="Segoe UI" pitchFamily="34" charset="0"/>
                </a:rPr>
                <a:t/>
              </a:r>
              <a:br>
                <a:rPr lang="en-US" sz="1200" dirty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9" name="Picture 22" descr="C:\Users\Miki\Documents\Projects\annotation\code\paper\teaser\001038_se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711" y="12336183"/>
              <a:ext cx="4514540" cy="223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426666" y="14597723"/>
              <a:ext cx="4447980" cy="1855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staircase, sky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road, plant, door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>
                  <a:ea typeface="Segoe UI" pitchFamily="34" charset="0"/>
                  <a:cs typeface="Segoe UI" pitchFamily="34" charset="0"/>
                </a:rPr>
                <a:t>sidewalk, </a:t>
              </a: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car, building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" name="Picture 23" descr="C:\Users\Miki\Documents\Projects\annotation\code\paper\teaser\001122_se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1100" y="4180905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1008956" y="6449206"/>
              <a:ext cx="3053307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road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car, building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3" name="Picture 20" descr="C:\Users\Miki\Documents\Projects\annotation\code\paper\teaser\000774_se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7185" y="8256488"/>
              <a:ext cx="4514545" cy="223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0871227" y="10481655"/>
              <a:ext cx="3784969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sidewalk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road, car, building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18" descr="C:\Users\Miki\Documents\Projects\annotation\code\paper\teaser\000650_se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1101" y="12336188"/>
              <a:ext cx="4514543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0684126" y="14613725"/>
              <a:ext cx="3706744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river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person, mountain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7" name="Picture 6" descr="C:\Users\Miki\Documents\Projects\annotation\code\paper\teaser\001816_se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1631" y="4205213"/>
              <a:ext cx="4514548" cy="2239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5983151" y="6428265"/>
              <a:ext cx="3148469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plant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grass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4" descr="C:\Users\Miki\Documents\Projects\annotation\code\paper\teaser\002395_se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0324" y="12336188"/>
              <a:ext cx="4514547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6303172" y="14671525"/>
              <a:ext cx="2716647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sky, building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1" name="Picture 7" descr="C:\Users\Miki\Documents\Projects\annotation\code\paper\teaser\001914_se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2180" y="4205213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0801509" y="6440419"/>
              <a:ext cx="3668274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mountain, field,</a:t>
              </a:r>
            </a:p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building, sky, tree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3" name="Picture 15" descr="C:\Users\Miki\Documents\Projects\annotation\code\paper\teaser\002543_seg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3493" y="8258934"/>
              <a:ext cx="4509614" cy="2237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1104772" y="10459496"/>
              <a:ext cx="2780703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tree, sky, car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building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16" descr="C:\Users\Miki\Documents\Projects\annotation\code\paper\teaser\002597_seg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2184" y="12338889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0935945" y="14551069"/>
              <a:ext cx="3315418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sky, river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building, bridge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7" name="Picture 5" descr="C:\Users\Miki\Documents\Projects\annotation\code\paper\teaser\002090_seg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1630" y="8256488"/>
              <a:ext cx="4519475" cy="224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5651010" y="10459496"/>
              <a:ext cx="3875900" cy="1325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sidewalk, road, car</a:t>
              </a:r>
              <a:br>
                <a:rPr lang="en-US" sz="12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1200" dirty="0" smtClean="0">
                  <a:ea typeface="Segoe UI" pitchFamily="34" charset="0"/>
                  <a:cs typeface="Segoe UI" pitchFamily="34" charset="0"/>
                </a:rPr>
                <a:t>building, tree, sky</a:t>
              </a:r>
              <a:endParaRPr lang="en-US" sz="1200" dirty="0"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96919" y="1066800"/>
            <a:ext cx="8008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>
                <a:ea typeface="Segoe UI" pitchFamily="34" charset="0"/>
                <a:cs typeface="Segoe UI" pitchFamily="34" charset="0"/>
              </a:rPr>
              <a:t>Output:</a:t>
            </a:r>
            <a:r>
              <a:rPr lang="en-US" sz="2200" dirty="0" smtClean="0">
                <a:ea typeface="Segoe UI" pitchFamily="34" charset="0"/>
                <a:cs typeface="Segoe UI" pitchFamily="34" charset="0"/>
              </a:rPr>
              <a:t> The </a:t>
            </a:r>
            <a:r>
              <a:rPr lang="en-US" sz="2200" dirty="0">
                <a:ea typeface="Segoe UI" pitchFamily="34" charset="0"/>
                <a:cs typeface="Segoe UI" pitchFamily="34" charset="0"/>
              </a:rPr>
              <a:t>same database with all the pixels labeled and all the images tagged</a:t>
            </a:r>
          </a:p>
        </p:txBody>
      </p:sp>
    </p:spTree>
    <p:extLst>
      <p:ext uri="{BB962C8B-B14F-4D97-AF65-F5344CB8AC3E}">
        <p14:creationId xmlns:p14="http://schemas.microsoft.com/office/powerpoint/2010/main" val="16985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Dense pixel/region labeling is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201"/>
            <a:ext cx="47244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Enhanced image search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Constructing training sets for detectors/classifiers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Image editing</a:t>
            </a:r>
          </a:p>
          <a:p>
            <a:pPr lvl="1"/>
            <a:r>
              <a:rPr lang="en-US" dirty="0" smtClean="0"/>
              <a:t>User edit propagation</a:t>
            </a:r>
          </a:p>
        </p:txBody>
      </p:sp>
      <p:pic>
        <p:nvPicPr>
          <p:cNvPr id="12290" name="Picture 2" descr="C:\Users\Miki\MIT\Fellowships\MSR 2012\figures\bing_building_mocku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45"/>
          <a:stretch/>
        </p:blipFill>
        <p:spPr bwMode="auto">
          <a:xfrm>
            <a:off x="4953000" y="762370"/>
            <a:ext cx="3583818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64839"/>
            <a:ext cx="1885586" cy="1223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44" y="2964839"/>
            <a:ext cx="1634174" cy="1223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00153" y="4188023"/>
            <a:ext cx="1131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PASCAL 2012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4572000"/>
            <a:ext cx="3570056" cy="19300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00153" y="6502061"/>
            <a:ext cx="1661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HaCohen</a:t>
            </a:r>
            <a:r>
              <a:rPr lang="en-US" sz="1400" dirty="0" smtClean="0"/>
              <a:t> et al.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081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Pixel-wise image graph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44000" cy="4775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38400" y="831541"/>
                <a:ext cx="39914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egoe UI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ea typeface="Segoe UI" pitchFamily="34" charset="0"/>
                    <a:cs typeface="Times New Roman" panose="02020603050405020304" pitchFamily="18" charset="0"/>
                  </a:rPr>
                  <a:t>(word |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egoe UI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egoe UI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egoe UI" pitchFamily="34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egoe UI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ea typeface="Segoe UI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dirty="0" smtClean="0">
                    <a:solidFill>
                      <a:srgbClr val="00B050"/>
                    </a:solidFill>
                    <a:ea typeface="Segoe UI" pitchFamily="34" charset="0"/>
                    <a:cs typeface="Times New Roman" panose="02020603050405020304" pitchFamily="18" charset="0"/>
                  </a:rPr>
                  <a:t> – using machine learning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831541"/>
                <a:ext cx="3991477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45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H="1">
            <a:off x="2819400" y="1295400"/>
            <a:ext cx="22860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5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Inference Results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50068" y="3022738"/>
            <a:ext cx="3298221" cy="799569"/>
            <a:chOff x="4350068" y="3022738"/>
            <a:chExt cx="3298221" cy="799569"/>
          </a:xfrm>
        </p:grpSpPr>
        <p:pic>
          <p:nvPicPr>
            <p:cNvPr id="215" name="Picture 115" descr="C:\Users\Miki\Projects\annotation\code\paper\image_correspondence\001755_posterior_gras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068" y="3022738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" name="Picture 116" descr="C:\Users\Miki\Projects\annotation\code\paper\image_correspondence\001755_posterior_mountai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952" y="3022738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7" name="Picture 117" descr="C:\Users\Miki\Projects\annotation\code\paper\image_correspondence\001755_posterior_sky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836" y="3022739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" name="Picture 118" descr="C:\Users\Miki\Projects\annotation\code\paper\image_correspondence\001755_posterior_tre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719" y="3022738"/>
              <a:ext cx="799570" cy="79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57200" y="3934178"/>
            <a:ext cx="3904839" cy="2729726"/>
            <a:chOff x="457200" y="3934178"/>
            <a:chExt cx="3904839" cy="2729726"/>
          </a:xfrm>
        </p:grpSpPr>
        <p:grpSp>
          <p:nvGrpSpPr>
            <p:cNvPr id="160" name="Group 159"/>
            <p:cNvGrpSpPr/>
            <p:nvPr/>
          </p:nvGrpSpPr>
          <p:grpSpPr>
            <a:xfrm>
              <a:off x="457200" y="4802912"/>
              <a:ext cx="659274" cy="658857"/>
              <a:chOff x="1351267" y="5513343"/>
              <a:chExt cx="928763" cy="928176"/>
            </a:xfrm>
          </p:grpSpPr>
          <p:pic>
            <p:nvPicPr>
              <p:cNvPr id="136" name="Picture 135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530"/>
              <a:stretch/>
            </p:blipFill>
            <p:spPr bwMode="auto">
              <a:xfrm>
                <a:off x="1351267" y="5513343"/>
                <a:ext cx="928763" cy="928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8" name="Straight Arrow Connector 137"/>
              <p:cNvCxnSpPr/>
              <p:nvPr/>
            </p:nvCxnSpPr>
            <p:spPr>
              <a:xfrm flipV="1">
                <a:off x="1815647" y="5552997"/>
                <a:ext cx="1" cy="4244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V="1">
                <a:off x="1819458" y="5975907"/>
                <a:ext cx="422473" cy="7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4" name="Picture 88" descr="C:\Users\Miki\Projects\annotation\code\paper\image_correspondence\2_00168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970" y="3934178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" name="Picture 89" descr="C:\Users\Miki\Projects\annotation\code\paper\image_correspondence\3_00179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970" y="4767061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90" descr="C:\Users\Miki\Projects\annotation\code\paper\image_correspondence\4_001856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970" y="5599945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92" descr="C:\Users\Miki\Projects\annotation\code\paper\image_correspondence\2_001683-flow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582" y="3934178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93" descr="C:\Users\Miki\Projects\annotation\code\paper\image_correspondence\3_001798-flow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582" y="4767061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94" descr="C:\Users\Miki\Projects\annotation\code\paper\image_correspondence\4_001856-flow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582" y="5599945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96" descr="C:\Users\Miki\Projects\annotation\code\paper\image_correspondence\2_001683-warped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964" y="3934178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97" descr="C:\Users\Miki\Projects\annotation\code\paper\image_correspondence\3_001798-warped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964" y="4767061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2" name="Picture 98" descr="C:\Users\Miki\Projects\annotation\code\paper\image_correspondence\4_001856-warped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964" y="5599945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0" name="TextBox 219"/>
            <p:cNvSpPr txBox="1"/>
            <p:nvPr/>
          </p:nvSpPr>
          <p:spPr>
            <a:xfrm>
              <a:off x="1447800" y="6399515"/>
              <a:ext cx="7713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cs typeface="Times New Roman" pitchFamily="18" charset="0"/>
                </a:rPr>
                <a:t>Neighbors</a:t>
              </a:r>
              <a:endParaRPr lang="en-US" sz="1100" dirty="0">
                <a:cs typeface="Times New Roman" pitchFamily="18" charset="0"/>
              </a:endParaRP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62200" y="6402294"/>
              <a:ext cx="833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cs typeface="Times New Roman" pitchFamily="18" charset="0"/>
                </a:rPr>
                <a:t>Dense corr.</a:t>
              </a:r>
              <a:endParaRPr lang="en-US" sz="1100" dirty="0">
                <a:cs typeface="Times New Roman" pitchFamily="18" charset="0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3124200" y="6399514"/>
              <a:ext cx="12378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cs typeface="Times New Roman" pitchFamily="18" charset="0"/>
                </a:rPr>
                <a:t>Neighbors warped</a:t>
              </a:r>
              <a:endParaRPr lang="en-US" sz="1100" dirty="0"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50069" y="3934178"/>
            <a:ext cx="3298220" cy="2729725"/>
            <a:chOff x="4350069" y="3934178"/>
            <a:chExt cx="3298220" cy="2729725"/>
          </a:xfrm>
        </p:grpSpPr>
        <p:pic>
          <p:nvPicPr>
            <p:cNvPr id="203" name="Picture 103" descr="C:\Users\Miki\Projects\annotation\code\paper\image_correspondence\001683_posterior_grass_warped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069" y="3934178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" name="Picture 104" descr="C:\Users\Miki\Projects\annotation\code\paper\image_correspondence\001683_posterior_mountain_warped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951" y="3934179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105" descr="C:\Users\Miki\Projects\annotation\code\paper\image_correspondence\001683_posterior_sky_warped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836" y="3934179"/>
              <a:ext cx="799568" cy="799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" name="Picture 106" descr="C:\Users\Miki\Projects\annotation\code\paper\image_correspondence\001683_posterior_tree_warped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719" y="3934178"/>
              <a:ext cx="799569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" name="Picture 107" descr="C:\Users\Miki\Projects\annotation\code\paper\image_correspondence\001798_posterior_grass_warped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069" y="4767061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" name="Picture 108" descr="C:\Users\Miki\Projects\annotation\code\paper\image_correspondence\001798_posterior_mountain_warped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951" y="4767061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" name="Picture 109" descr="C:\Users\Miki\Projects\annotation\code\paper\image_correspondence\001798_posterior_sky_warped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836" y="4767062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" name="Picture 110" descr="C:\Users\Miki\Projects\annotation\code\paper\image_correspondence\001798_posterior_tree_warped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720" y="4767062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" name="Picture 111" descr="C:\Users\Miki\Projects\annotation\code\paper\image_correspondence\001856_posterior_grass_warped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069" y="5599945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" name="Picture 112" descr="C:\Users\Miki\Projects\annotation\code\paper\image_correspondence\001856_posterior_mountain_warped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951" y="5599945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" name="Picture 113" descr="C:\Users\Miki\Projects\annotation\code\paper\image_correspondence\001856_posterior_sky_warped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836" y="5599945"/>
              <a:ext cx="799569" cy="79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" name="Picture 114" descr="C:\Users\Miki\Projects\annotation\code\paper\image_correspondence\001856_posterior_tree_warped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721" y="5599945"/>
              <a:ext cx="799568" cy="799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4" name="TextBox 223"/>
            <p:cNvSpPr txBox="1"/>
            <p:nvPr/>
          </p:nvSpPr>
          <p:spPr>
            <a:xfrm>
              <a:off x="5181402" y="6402293"/>
              <a:ext cx="20649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cs typeface="Times New Roman" pitchFamily="18" charset="0"/>
                </a:rPr>
                <a:t>Neighbors local evidence warped</a:t>
              </a:r>
              <a:endParaRPr lang="en-US" sz="1100" dirty="0">
                <a:cs typeface="Times New Roman" pitchFamily="18" charset="0"/>
              </a:endParaRPr>
            </a:p>
          </p:txBody>
        </p:sp>
      </p:grpSp>
      <p:sp>
        <p:nvSpPr>
          <p:cNvPr id="226" name="TextBox 225"/>
          <p:cNvSpPr txBox="1"/>
          <p:nvPr/>
        </p:nvSpPr>
        <p:spPr>
          <a:xfrm>
            <a:off x="2667000" y="3200400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cs typeface="Times New Roman" pitchFamily="18" charset="0"/>
              </a:rPr>
              <a:t>Input </a:t>
            </a:r>
            <a:r>
              <a:rPr lang="en-US" sz="1200" dirty="0">
                <a:cs typeface="Times New Roman" pitchFamily="18" charset="0"/>
              </a:rPr>
              <a:t>i</a:t>
            </a:r>
            <a:r>
              <a:rPr lang="en-US" sz="1200" dirty="0" smtClean="0">
                <a:cs typeface="Times New Roman" pitchFamily="18" charset="0"/>
              </a:rPr>
              <a:t>mage local</a:t>
            </a:r>
          </a:p>
          <a:p>
            <a:pPr algn="ctr"/>
            <a:r>
              <a:rPr lang="en-US" sz="1200" dirty="0" smtClean="0">
                <a:cs typeface="Times New Roman" pitchFamily="18" charset="0"/>
              </a:rPr>
              <a:t>evidence</a:t>
            </a:r>
            <a:endParaRPr lang="en-US" sz="1200" dirty="0">
              <a:cs typeface="Times New Roman" pitchFamily="18" charset="0"/>
            </a:endParaRPr>
          </a:p>
        </p:txBody>
      </p:sp>
      <p:cxnSp>
        <p:nvCxnSpPr>
          <p:cNvPr id="227" name="Straight Arrow Connector 226"/>
          <p:cNvCxnSpPr>
            <a:stCxn id="226" idx="3"/>
          </p:cNvCxnSpPr>
          <p:nvPr/>
        </p:nvCxnSpPr>
        <p:spPr>
          <a:xfrm>
            <a:off x="3933693" y="3431233"/>
            <a:ext cx="308058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893186" y="1066800"/>
            <a:ext cx="1600199" cy="1890657"/>
            <a:chOff x="893186" y="1066800"/>
            <a:chExt cx="1600199" cy="1890657"/>
          </a:xfrm>
        </p:grpSpPr>
        <p:pic>
          <p:nvPicPr>
            <p:cNvPr id="163" name="Picture 2" descr="C:\Users\Miki\Documents\Projects\annotation\CVPR2012\paper\figures\model_posterior\source.pn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186" y="1066800"/>
              <a:ext cx="1600199" cy="16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9" name="TextBox 228"/>
            <p:cNvSpPr txBox="1"/>
            <p:nvPr/>
          </p:nvSpPr>
          <p:spPr>
            <a:xfrm>
              <a:off x="1162622" y="2649680"/>
              <a:ext cx="10584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cs typeface="Times New Roman" pitchFamily="18" charset="0"/>
                </a:rPr>
                <a:t>Input image</a:t>
              </a:r>
              <a:endParaRPr lang="en-US" sz="1400" dirty="0"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43200" y="1066800"/>
            <a:ext cx="1600199" cy="1907976"/>
            <a:chOff x="2743200" y="1066800"/>
            <a:chExt cx="1600199" cy="1907976"/>
          </a:xfrm>
        </p:grpSpPr>
        <p:pic>
          <p:nvPicPr>
            <p:cNvPr id="53" name="Picture 119" descr="C:\Users\Miki\Projects\annotation\code\paper\image_correspondence\001755_MAP_model.png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066800"/>
              <a:ext cx="1600199" cy="16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" name="TextBox 229"/>
            <p:cNvSpPr txBox="1"/>
            <p:nvPr/>
          </p:nvSpPr>
          <p:spPr>
            <a:xfrm>
              <a:off x="2826821" y="2666999"/>
              <a:ext cx="1432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cs typeface="Times New Roman" pitchFamily="18" charset="0"/>
                </a:rPr>
                <a:t>MAP appearance</a:t>
              </a:r>
              <a:endParaRPr lang="en-US" sz="1400" dirty="0"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86273" y="1066180"/>
            <a:ext cx="1576625" cy="1890640"/>
            <a:chOff x="4595575" y="1066800"/>
            <a:chExt cx="1576625" cy="1890640"/>
          </a:xfrm>
        </p:grpSpPr>
        <p:pic>
          <p:nvPicPr>
            <p:cNvPr id="15362" name="Picture 2" descr="C:\Users\Miki\Projects\annotation\code\Figures\tmp2\001755_MAP_inference.png"/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031"/>
            <a:stretch/>
          </p:blipFill>
          <p:spPr bwMode="auto">
            <a:xfrm>
              <a:off x="4595575" y="1066800"/>
              <a:ext cx="1576625" cy="16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1" name="TextBox 230"/>
            <p:cNvSpPr txBox="1"/>
            <p:nvPr/>
          </p:nvSpPr>
          <p:spPr>
            <a:xfrm>
              <a:off x="4645322" y="2649663"/>
              <a:ext cx="1477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cs typeface="Times New Roman" pitchFamily="18" charset="0"/>
                </a:rPr>
                <a:t>+ Intra-image reg.</a:t>
              </a:r>
              <a:endParaRPr lang="en-US" sz="1400" dirty="0"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50261" y="1066182"/>
            <a:ext cx="1592259" cy="1890638"/>
            <a:chOff x="6408741" y="1066801"/>
            <a:chExt cx="1592259" cy="1890638"/>
          </a:xfrm>
        </p:grpSpPr>
        <p:pic>
          <p:nvPicPr>
            <p:cNvPr id="15363" name="Picture 3" descr="C:\Users\Miki\Projects\annotation\code\Figures\tmp2\001755_MAP_inference.png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367"/>
            <a:stretch/>
          </p:blipFill>
          <p:spPr bwMode="auto">
            <a:xfrm>
              <a:off x="6408741" y="1066801"/>
              <a:ext cx="1592259" cy="16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2" name="TextBox 231"/>
            <p:cNvSpPr txBox="1"/>
            <p:nvPr/>
          </p:nvSpPr>
          <p:spPr>
            <a:xfrm>
              <a:off x="6456909" y="2649662"/>
              <a:ext cx="14820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cs typeface="Times New Roman" pitchFamily="18" charset="0"/>
                </a:rPr>
                <a:t>+ Inter-image reg.</a:t>
              </a:r>
              <a:endParaRPr lang="en-US" sz="1400" dirty="0">
                <a:cs typeface="Times New Roman" pitchFamily="18" charset="0"/>
              </a:endParaRPr>
            </a:p>
          </p:txBody>
        </p:sp>
      </p:grpSp>
      <p:pic>
        <p:nvPicPr>
          <p:cNvPr id="51" name="Picture 3" descr="C:\Users\Miki\Projects\annotation\code\Figures\tmp2\001755_MAP_inference.pn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0" t="23809" r="-3574" b="23810"/>
          <a:stretch/>
        </p:blipFill>
        <p:spPr bwMode="auto">
          <a:xfrm>
            <a:off x="8231485" y="1513149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0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b="1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Coordinate descent, iterating between estimating the appearance model (learning) and tag propagation (inference)</a:t>
            </a:r>
          </a:p>
          <a:p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Lots of engineering, but nothing revolutionary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Partition message passing into intra- and inter-image updates</a:t>
            </a:r>
          </a:p>
          <a:p>
            <a:pPr lvl="1"/>
            <a:r>
              <a:rPr lang="en-US" dirty="0" smtClean="0"/>
              <a:t>Intra-image message passing on separate cores</a:t>
            </a:r>
          </a:p>
          <a:p>
            <a:pPr lvl="1"/>
            <a:r>
              <a:rPr lang="en-US" dirty="0" smtClean="0"/>
              <a:t>Parallel inter-image message passing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5496574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1" y="1548224"/>
            <a:ext cx="5496574" cy="372016"/>
          </a:xfrm>
          <a:prstGeom prst="rect">
            <a:avLst/>
          </a:prstGeom>
          <a:solidFill>
            <a:schemeClr val="accent6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1" y="1920240"/>
            <a:ext cx="5496574" cy="762000"/>
          </a:xfrm>
          <a:prstGeom prst="rect">
            <a:avLst/>
          </a:prstGeom>
          <a:solidFill>
            <a:srgbClr val="00B0F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16804" y="1532671"/>
            <a:ext cx="1823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Appearance Modeling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2032" y="2283023"/>
            <a:ext cx="1091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</a:rPr>
              <a:t>Propagation</a:t>
            </a:r>
            <a:endParaRPr lang="en-US" sz="1400" b="1" dirty="0">
              <a:solidFill>
                <a:srgbClr val="00B0F0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 rot="1768869">
            <a:off x="7851459" y="1840448"/>
            <a:ext cx="419100" cy="405864"/>
          </a:xfrm>
          <a:prstGeom prst="arc">
            <a:avLst>
              <a:gd name="adj1" fmla="val 15834688"/>
              <a:gd name="adj2" fmla="val 3269925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1977492">
            <a:off x="7641910" y="1840447"/>
            <a:ext cx="419100" cy="405864"/>
          </a:xfrm>
          <a:prstGeom prst="arc">
            <a:avLst>
              <a:gd name="adj1" fmla="val 15834688"/>
              <a:gd name="adj2" fmla="val 3269925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0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stronger local evidence to weaker local evidence</a:t>
            </a:r>
            <a:endParaRPr lang="en-US" dirty="0"/>
          </a:p>
        </p:txBody>
      </p:sp>
      <p:pic>
        <p:nvPicPr>
          <p:cNvPr id="13314" name="Picture 2" descr="C:\Users\Miki\Projects\annotation\data\SUN\images\0065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Miki\Projects\annotation\experiments\20110912\LMO_rho_t=0.5_rho_l=0.05\segmentation_tag\0009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23" y="4223014"/>
            <a:ext cx="2567341" cy="10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Miki\Projects\annotation\experiments\20110912\Spatial Regularization\0032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8" r="17335"/>
          <a:stretch/>
        </p:blipFill>
        <p:spPr bwMode="auto">
          <a:xfrm>
            <a:off x="3810000" y="990600"/>
            <a:ext cx="167698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Miki\Projects\annotation\code\warp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90" y="4231640"/>
            <a:ext cx="1057813" cy="10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Miki\Projects\annotation\code\Figures\results\LMO\train\00032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4"/>
          <a:stretch/>
        </p:blipFill>
        <p:spPr bwMode="auto">
          <a:xfrm>
            <a:off x="6094590" y="995681"/>
            <a:ext cx="2516010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Miki\Projects\annotation\code\warp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90" y="3121853"/>
            <a:ext cx="1057813" cy="10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Miki\Projects\annotation\code\Figures\tmp_LMO\unlabeled\00018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22" y="3112867"/>
            <a:ext cx="2567340" cy="106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Miki\Projects\annotation\experiments\20110912\Spatial Regularization\all\0018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23" y="5334000"/>
            <a:ext cx="2576709" cy="106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Miki\Projects\annotation\code\warp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90" y="5354367"/>
            <a:ext cx="1046433" cy="104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37169" y="2672080"/>
            <a:ext cx="1058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 New Roman" pitchFamily="18" charset="0"/>
              </a:rPr>
              <a:t>Input image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4156" y="2672080"/>
            <a:ext cx="2585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 New Roman" pitchFamily="18" charset="0"/>
              </a:rPr>
              <a:t>Local evidence + intra-image reg.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2667000"/>
            <a:ext cx="1482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 New Roman" pitchFamily="18" charset="0"/>
              </a:rPr>
              <a:t>+ Inter-image reg.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9504" y="6397822"/>
            <a:ext cx="909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 New Roman" pitchFamily="18" charset="0"/>
              </a:rPr>
              <a:t>neighbors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5365507" y="6397823"/>
            <a:ext cx="126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Times New Roman" pitchFamily="18" charset="0"/>
              </a:rPr>
              <a:t>warp</a:t>
            </a:r>
            <a:endParaRPr lang="en-US" sz="1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</a:t>
            </a:r>
            <a:r>
              <a:rPr lang="en-US" smtClean="0"/>
              <a:t>on SUN Dataset</a:t>
            </a:r>
            <a:endParaRPr lang="en-US" dirty="0"/>
          </a:p>
        </p:txBody>
      </p:sp>
      <p:pic>
        <p:nvPicPr>
          <p:cNvPr id="5122" name="Picture 2" descr="C:\Users\Miki\Projects\annotation\code\Figures\results\LMO\test\0021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11" y="3526405"/>
            <a:ext cx="2902789" cy="116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iki\Projects\annotation\code\Figures\results\LMO\test\0004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26405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iki\Projects\annotation\code\Figures\results\LMO\test\00087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11805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iki\Projects\annotation\code\Figures\results\SUN\test\0000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24" y="4856311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Miki\Projects\annotation\code\Figures\results\SUN\test\0025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50436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Miki\Projects\annotation\code\Figures\results\SUN\test\0002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11805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Miki\Projects\annotation\code\Figures\results\SUN\train\00442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11805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Miki\Projects\annotation\code\Figures\supplemental\LMO\0007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21805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Miki\Projects\annotation\code\Figures\supplemental\LMO\00208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25" y="3526405"/>
            <a:ext cx="2895599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Miki\Projects\annotation\code\Figures\supplemental\SUN\001258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856311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Miki\Projects\annotation\code\Figures\supplemental\SUN\00613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24" y="2250436"/>
            <a:ext cx="2895600" cy="116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6096000"/>
            <a:ext cx="4802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SUN dataset [Xiao et al. 2010] - </a:t>
            </a:r>
            <a:r>
              <a:rPr lang="en-US" sz="1600" dirty="0"/>
              <a:t>9556 images, 522 </a:t>
            </a:r>
            <a:r>
              <a:rPr lang="en-US" sz="1600" dirty="0" smtClean="0"/>
              <a:t>labels</a:t>
            </a:r>
            <a:endParaRPr lang="en-US" sz="1600" dirty="0"/>
          </a:p>
        </p:txBody>
      </p:sp>
      <p:pic>
        <p:nvPicPr>
          <p:cNvPr id="5136" name="Picture 16" descr="C:\Users\Miki\Projects\annotation\code\Figures\results\LMO\test\00251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2250436"/>
            <a:ext cx="2895600" cy="11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7222" y="2613392"/>
            <a:ext cx="6539291" cy="1631216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u="sng" dirty="0" smtClean="0"/>
              <a:t>Textual tags</a:t>
            </a:r>
            <a:r>
              <a:rPr lang="en-US" sz="2000" dirty="0" smtClean="0"/>
              <a:t> available for only </a:t>
            </a:r>
            <a:r>
              <a:rPr lang="en-US" sz="2000" b="1" u="sng" dirty="0" smtClean="0"/>
              <a:t>half</a:t>
            </a:r>
            <a:r>
              <a:rPr lang="en-US" sz="2000" dirty="0" smtClean="0"/>
              <a:t> the images in database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No detectors (e.g. sky detector, person detector, …)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No prior knowledge on labels, their locations, etc.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078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Joint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Inference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for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Image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974164" cy="5135563"/>
          </a:xfrm>
          <a:solidFill>
            <a:schemeClr val="bg1"/>
          </a:solidFill>
        </p:spPr>
        <p:txBody>
          <a:bodyPr/>
          <a:lstStyle/>
          <a:p>
            <a:r>
              <a:rPr lang="en-US" u="sng" dirty="0" smtClean="0"/>
              <a:t>Weakly supervised</a:t>
            </a:r>
          </a:p>
          <a:p>
            <a:pPr marL="0" indent="0">
              <a:buNone/>
            </a:pPr>
            <a:r>
              <a:rPr lang="en-US" b="1" dirty="0" smtClean="0"/>
              <a:t>Annotation </a:t>
            </a:r>
            <a:r>
              <a:rPr lang="en-US" b="1" dirty="0"/>
              <a:t>Propagation </a:t>
            </a:r>
            <a:r>
              <a:rPr lang="en-US" dirty="0"/>
              <a:t>in Large Image </a:t>
            </a:r>
            <a:r>
              <a:rPr lang="en-US" dirty="0" smtClean="0"/>
              <a:t>Databases via </a:t>
            </a:r>
            <a:r>
              <a:rPr lang="en-US" dirty="0"/>
              <a:t>Dense Image </a:t>
            </a:r>
            <a:r>
              <a:rPr lang="en-US" dirty="0" smtClean="0"/>
              <a:t>Correspondence (ECCV 2012)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With Ce Liu, William T. Freeman</a:t>
            </a:r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u="sng" dirty="0" smtClean="0"/>
          </a:p>
          <a:p>
            <a:r>
              <a:rPr lang="en-US" u="sng" dirty="0" smtClean="0"/>
              <a:t>Unsupervised</a:t>
            </a:r>
          </a:p>
          <a:p>
            <a:pPr marL="0" indent="0">
              <a:buNone/>
            </a:pPr>
            <a:r>
              <a:rPr lang="en-US" dirty="0" smtClean="0"/>
              <a:t>Unsupervised </a:t>
            </a:r>
            <a:r>
              <a:rPr lang="en-US" dirty="0"/>
              <a:t>Joint </a:t>
            </a:r>
            <a:r>
              <a:rPr lang="en-US" b="1" dirty="0"/>
              <a:t>Object Discovery and Segmentation</a:t>
            </a:r>
            <a:r>
              <a:rPr lang="en-US" dirty="0"/>
              <a:t> in Internet </a:t>
            </a:r>
            <a:r>
              <a:rPr lang="en-US" dirty="0" smtClean="0"/>
              <a:t>Images (CVPR 2013)</a:t>
            </a:r>
          </a:p>
          <a:p>
            <a:pPr marL="0" lvl="1" indent="0">
              <a:buNone/>
            </a:pPr>
            <a:r>
              <a:rPr lang="en-US" sz="1600" dirty="0" smtClean="0"/>
              <a:t>    With </a:t>
            </a:r>
            <a:r>
              <a:rPr lang="en-US" sz="1600" dirty="0"/>
              <a:t>Ce </a:t>
            </a:r>
            <a:r>
              <a:rPr lang="en-US" sz="1600" dirty="0" smtClean="0"/>
              <a:t>Liu, Armand Joulin, Johannes Kopf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AutoShape 2" descr="Ce Li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93" y="2590800"/>
            <a:ext cx="62865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90800"/>
            <a:ext cx="771868" cy="83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441562"/>
            <a:ext cx="803378" cy="872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08" y="5439155"/>
            <a:ext cx="771868" cy="874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8"/>
          <a:stretch/>
        </p:blipFill>
        <p:spPr>
          <a:xfrm>
            <a:off x="2687906" y="5441562"/>
            <a:ext cx="704651" cy="87241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355061" y="4267200"/>
            <a:ext cx="2611040" cy="1697387"/>
            <a:chOff x="1731664" y="1197581"/>
            <a:chExt cx="3549740" cy="23076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1664" y="1197581"/>
              <a:ext cx="894340" cy="11338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8046" y="1200629"/>
              <a:ext cx="1339470" cy="113385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87078" y="1200629"/>
              <a:ext cx="1194325" cy="113385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31664" y="2371344"/>
              <a:ext cx="894340" cy="113385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8046" y="2371344"/>
              <a:ext cx="1339470" cy="113385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87078" y="2371344"/>
              <a:ext cx="1194326" cy="1133856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6355061" y="1447800"/>
            <a:ext cx="2717885" cy="1287306"/>
            <a:chOff x="410420" y="1854200"/>
            <a:chExt cx="6649741" cy="3149600"/>
          </a:xfrm>
        </p:grpSpPr>
        <p:pic>
          <p:nvPicPr>
            <p:cNvPr id="25" name="Picture 24" descr="Screen shot 2012-06-12 at 11.24.56 PM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0420" y="1854200"/>
              <a:ext cx="3149601" cy="314960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3679112" y="1854200"/>
              <a:ext cx="3381049" cy="3149600"/>
              <a:chOff x="5701907" y="2133050"/>
              <a:chExt cx="3367416" cy="3136900"/>
            </a:xfrm>
          </p:grpSpPr>
          <p:pic>
            <p:nvPicPr>
              <p:cNvPr id="27" name="Picture 26" descr="Screen shot 2012-06-12 at 11.25.02 PM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01907" y="2133050"/>
                <a:ext cx="3124200" cy="3136900"/>
              </a:xfrm>
              <a:prstGeom prst="rect">
                <a:avLst/>
              </a:prstGeom>
            </p:spPr>
          </p:pic>
          <p:sp>
            <p:nvSpPr>
              <p:cNvPr id="28" name="TextBox 15"/>
              <p:cNvSpPr txBox="1"/>
              <p:nvPr/>
            </p:nvSpPr>
            <p:spPr>
              <a:xfrm>
                <a:off x="6350469" y="2431795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sky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16"/>
              <p:cNvSpPr txBox="1"/>
              <p:nvPr/>
            </p:nvSpPr>
            <p:spPr>
              <a:xfrm>
                <a:off x="7498958" y="3471547"/>
                <a:ext cx="1445760" cy="824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mountain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17"/>
              <p:cNvSpPr txBox="1"/>
              <p:nvPr/>
            </p:nvSpPr>
            <p:spPr>
              <a:xfrm>
                <a:off x="7920834" y="4378360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rock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18"/>
              <p:cNvSpPr txBox="1"/>
              <p:nvPr/>
            </p:nvSpPr>
            <p:spPr>
              <a:xfrm>
                <a:off x="6141048" y="4225960"/>
                <a:ext cx="1148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sea</a:t>
                </a:r>
              </a:p>
              <a:p>
                <a:endParaRPr lang="en-US" sz="800" dirty="0" smtClean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3" name="Rectangle 32"/>
          <p:cNvSpPr/>
          <p:nvPr/>
        </p:nvSpPr>
        <p:spPr>
          <a:xfrm>
            <a:off x="152400" y="838200"/>
            <a:ext cx="8915400" cy="2971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1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My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Throughout the year (and my PhD thesis): </a:t>
            </a:r>
            <a:r>
              <a:rPr lang="en-US" b="1" dirty="0" smtClean="0"/>
              <a:t>Temporal Video Analysis and Visualization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This short talk: my work during the summers (MSR 2011, 2012)</a:t>
            </a:r>
          </a:p>
          <a:p>
            <a:pPr lvl="1"/>
            <a:r>
              <a:rPr lang="en-US" dirty="0" smtClean="0"/>
              <a:t>Inference in large, weakly-annotated image databases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fa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849" y="1979996"/>
            <a:ext cx="4703351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4276" y="4628502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Pulse signal amplified</a:t>
            </a:r>
            <a:endParaRPr lang="en-US" b="1" dirty="0"/>
          </a:p>
        </p:txBody>
      </p:sp>
      <p:pic>
        <p:nvPicPr>
          <p:cNvPr id="7" name="babysleep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1559807"/>
            <a:ext cx="3137427" cy="3550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344" y="5117068"/>
            <a:ext cx="290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Breathing motions amplified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72729" y="1979996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ource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9179" y="1552580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ource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Object discovery and Co-segmentation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u="sng" dirty="0" smtClean="0"/>
          </a:p>
          <a:p>
            <a:r>
              <a:rPr lang="en-US" b="1" u="sng" dirty="0" smtClean="0"/>
              <a:t>Input</a:t>
            </a:r>
            <a:r>
              <a:rPr lang="en-US" dirty="0" smtClean="0"/>
              <a:t>: A set of images containing some “common object”</a:t>
            </a:r>
          </a:p>
          <a:p>
            <a:endParaRPr lang="en-US" dirty="0"/>
          </a:p>
          <a:p>
            <a:r>
              <a:rPr lang="en-US" b="1" u="sng" dirty="0" smtClean="0"/>
              <a:t>Output</a:t>
            </a:r>
            <a:r>
              <a:rPr lang="en-US" dirty="0" smtClean="0"/>
              <a:t>: Every pixel in the dataset marked as belonging or not belonging to the “common object”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No additional information on the images or the object class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4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discovery and Co-segmentation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209800" y="1524000"/>
            <a:ext cx="457200" cy="53340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6800" y="1513459"/>
            <a:ext cx="1458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search</a:t>
            </a:r>
            <a:endParaRPr lang="en-US" sz="1600" dirty="0"/>
          </a:p>
        </p:txBody>
      </p:sp>
      <p:sp>
        <p:nvSpPr>
          <p:cNvPr id="11" name="Rounded Rectangle 10"/>
          <p:cNvSpPr/>
          <p:nvPr/>
        </p:nvSpPr>
        <p:spPr>
          <a:xfrm>
            <a:off x="2371645" y="926684"/>
            <a:ext cx="1001662" cy="52111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“Car”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02509" y="2618019"/>
            <a:ext cx="1314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Object discovery</a:t>
            </a:r>
            <a:r>
              <a:rPr lang="en-US" sz="1400" dirty="0"/>
              <a:t> </a:t>
            </a:r>
            <a:r>
              <a:rPr lang="en-US" sz="1400" dirty="0" smtClean="0"/>
              <a:t>and segmentation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810000" y="3429000"/>
            <a:ext cx="914400" cy="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519806" y="2106089"/>
            <a:ext cx="3137794" cy="2694511"/>
            <a:chOff x="370070" y="2698103"/>
            <a:chExt cx="3137794" cy="2694511"/>
          </a:xfrm>
        </p:grpSpPr>
        <p:sp>
          <p:nvSpPr>
            <p:cNvPr id="8" name="TextBox 7"/>
            <p:cNvSpPr txBox="1"/>
            <p:nvPr/>
          </p:nvSpPr>
          <p:spPr>
            <a:xfrm>
              <a:off x="474786" y="5084837"/>
              <a:ext cx="2887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Images downloaded from the Internet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070" y="2698103"/>
              <a:ext cx="3137794" cy="2376193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862739" y="2088502"/>
            <a:ext cx="3158008" cy="2694512"/>
            <a:chOff x="4759966" y="2698102"/>
            <a:chExt cx="3158008" cy="2694512"/>
          </a:xfrm>
        </p:grpSpPr>
        <p:sp>
          <p:nvSpPr>
            <p:cNvPr id="7" name="TextBox 6"/>
            <p:cNvSpPr txBox="1"/>
            <p:nvPr/>
          </p:nvSpPr>
          <p:spPr>
            <a:xfrm>
              <a:off x="4964724" y="5084837"/>
              <a:ext cx="27350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Our automatic segmentation results</a:t>
              </a:r>
              <a:endParaRPr lang="en-US" sz="14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9966" y="2698102"/>
              <a:ext cx="3158008" cy="237619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709944" y="3886200"/>
            <a:ext cx="3761735" cy="2650509"/>
            <a:chOff x="5638800" y="3674091"/>
            <a:chExt cx="3761735" cy="265050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1200" y="3674091"/>
              <a:ext cx="3158008" cy="237289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638800" y="6047601"/>
              <a:ext cx="37617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State of the art co-segmentation [Joulin et al. CVPR 2012]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21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2.77778E-7 -0.15649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Benchmark “plane” Dataset (MSRC)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6616"/>
          <a:stretch/>
        </p:blipFill>
        <p:spPr>
          <a:xfrm>
            <a:off x="609600" y="1524000"/>
            <a:ext cx="796359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Real-world “plane” Dataset (Internet Search)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8200"/>
            <a:ext cx="7544163" cy="58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1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1" y="528243"/>
            <a:ext cx="8932479" cy="602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Image Graph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9000" y="457200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Image graph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Pixels (features) belonging to the common object should be: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b="1" i="1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2400" b="1" i="1" dirty="0" smtClean="0"/>
              <a:t>Salient</a:t>
            </a:r>
            <a:r>
              <a:rPr lang="en-US" b="1" i="1" dirty="0" smtClean="0"/>
              <a:t> - </a:t>
            </a:r>
            <a:r>
              <a:rPr lang="en-US" dirty="0" smtClean="0"/>
              <a:t>Dissimilar to other pixels (features) in </a:t>
            </a:r>
            <a:r>
              <a:rPr lang="en-US" u="sng" dirty="0" smtClean="0"/>
              <a:t>their image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b="1" i="1" dirty="0" smtClean="0"/>
          </a:p>
          <a:p>
            <a:pPr marL="800100" lvl="1" indent="-342900">
              <a:buFont typeface="+mj-lt"/>
              <a:buAutoNum type="arabicPeriod"/>
            </a:pPr>
            <a:endParaRPr lang="en-US" sz="2000" b="1" i="1" dirty="0" smtClean="0"/>
          </a:p>
          <a:p>
            <a:pPr marL="800100" lvl="1" indent="-342900">
              <a:buFont typeface="+mj-lt"/>
              <a:buAutoNum type="arabicPeriod"/>
            </a:pPr>
            <a:endParaRPr lang="en-US" sz="2000" b="1" i="1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2400" b="1" i="1" dirty="0" smtClean="0"/>
              <a:t>Sparse</a:t>
            </a:r>
            <a:r>
              <a:rPr lang="en-US" dirty="0" smtClean="0"/>
              <a:t> - Similar to other pixels (features) in </a:t>
            </a:r>
            <a:r>
              <a:rPr lang="en-US" u="sng" dirty="0" smtClean="0"/>
              <a:t>other images</a:t>
            </a:r>
            <a:r>
              <a:rPr lang="en-US" dirty="0" smtClean="0"/>
              <a:t>  (with respect to smooth transformations)</a:t>
            </a:r>
            <a:endParaRPr lang="en-US" u="sng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247114" y="2343090"/>
            <a:ext cx="507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Captured by </a:t>
            </a:r>
            <a:r>
              <a:rPr lang="en-US" sz="2400" dirty="0" smtClean="0">
                <a:solidFill>
                  <a:srgbClr val="0070C0"/>
                </a:solidFill>
              </a:rPr>
              <a:t>image </a:t>
            </a:r>
            <a:r>
              <a:rPr lang="en-US" sz="2400" b="1" i="1" dirty="0" smtClean="0">
                <a:solidFill>
                  <a:srgbClr val="0070C0"/>
                </a:solidFill>
              </a:rPr>
              <a:t>saliency measures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47114" y="4262735"/>
            <a:ext cx="5839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Captured by (</a:t>
            </a:r>
            <a:r>
              <a:rPr lang="en-US" sz="2400" dirty="0" smtClean="0">
                <a:solidFill>
                  <a:srgbClr val="0070C0"/>
                </a:solidFill>
              </a:rPr>
              <a:t>dense) </a:t>
            </a:r>
            <a:r>
              <a:rPr lang="en-US" sz="2400" b="1" dirty="0" smtClean="0">
                <a:solidFill>
                  <a:srgbClr val="0070C0"/>
                </a:solidFill>
              </a:rPr>
              <a:t>image </a:t>
            </a:r>
            <a:r>
              <a:rPr lang="en-US" sz="2400" b="1" dirty="0">
                <a:solidFill>
                  <a:srgbClr val="0070C0"/>
                </a:solidFill>
              </a:rPr>
              <a:t>correspondence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2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One of these things is not like the others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64" y="971949"/>
            <a:ext cx="894340" cy="1133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046" y="974997"/>
            <a:ext cx="1339470" cy="1133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664" y="2139173"/>
            <a:ext cx="894340" cy="113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046" y="2139173"/>
            <a:ext cx="1339470" cy="1133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078" y="974997"/>
            <a:ext cx="1194325" cy="1133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5982" y="974997"/>
            <a:ext cx="1260677" cy="1133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1862" y="974997"/>
            <a:ext cx="1418262" cy="1133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7078" y="2139173"/>
            <a:ext cx="1194325" cy="1133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5982" y="2139173"/>
            <a:ext cx="1260677" cy="1133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1862" y="2139173"/>
            <a:ext cx="1418262" cy="11338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1664" y="3303869"/>
            <a:ext cx="894340" cy="11338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8046" y="3305197"/>
            <a:ext cx="1339470" cy="1133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87078" y="3305197"/>
            <a:ext cx="1194325" cy="11338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45982" y="3305197"/>
            <a:ext cx="1260677" cy="11338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71862" y="3305197"/>
            <a:ext cx="1418262" cy="1133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1664" y="4468565"/>
            <a:ext cx="894340" cy="11338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88046" y="4464276"/>
            <a:ext cx="1339470" cy="1133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87078" y="4464276"/>
            <a:ext cx="1194325" cy="11338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45982" y="4468565"/>
            <a:ext cx="1260677" cy="11338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71862" y="4464276"/>
            <a:ext cx="1418262" cy="11338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31664" y="5629733"/>
            <a:ext cx="894340" cy="11338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046" y="5629733"/>
            <a:ext cx="1339470" cy="11338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87078" y="5629733"/>
            <a:ext cx="1194326" cy="11338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45982" y="5629733"/>
            <a:ext cx="1260677" cy="11338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671862" y="5629733"/>
            <a:ext cx="1418262" cy="113385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73244" y="1753157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839012" y="2919395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Saliency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811260" y="3859065"/>
            <a:ext cx="915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Warped </a:t>
            </a:r>
          </a:p>
          <a:p>
            <a:pPr algn="ctr"/>
            <a:r>
              <a:rPr lang="en-US" sz="1600" dirty="0" smtClean="0"/>
              <a:t>neighbor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754419" y="5010549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Matching</a:t>
            </a:r>
          </a:p>
          <a:p>
            <a:pPr algn="ctr"/>
            <a:r>
              <a:rPr lang="en-US" sz="1600" dirty="0" smtClean="0"/>
              <a:t>Score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415819" y="6379158"/>
            <a:ext cx="131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Segmentation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852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One of these things is not like the others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216" y="971949"/>
            <a:ext cx="894340" cy="1133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36" y="974997"/>
            <a:ext cx="1339470" cy="1133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216" y="2139173"/>
            <a:ext cx="894340" cy="113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336" y="2139173"/>
            <a:ext cx="1339470" cy="113385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73244" y="1753157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839012" y="2919395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Saliency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811260" y="3859065"/>
            <a:ext cx="915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Warped </a:t>
            </a:r>
          </a:p>
          <a:p>
            <a:pPr algn="ctr"/>
            <a:r>
              <a:rPr lang="en-US" sz="1600" dirty="0" smtClean="0"/>
              <a:t>neighbor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754419" y="5010549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Matching</a:t>
            </a:r>
          </a:p>
          <a:p>
            <a:pPr algn="ctr"/>
            <a:r>
              <a:rPr lang="en-US" sz="1600" dirty="0" smtClean="0"/>
              <a:t>Score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415819" y="6379158"/>
            <a:ext cx="131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Segmentation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8224" y="971949"/>
            <a:ext cx="894340" cy="1133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056" y="974997"/>
            <a:ext cx="760856" cy="11338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3016" y="967407"/>
            <a:ext cx="840946" cy="11338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8224" y="2141569"/>
            <a:ext cx="894340" cy="11338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0056" y="2143772"/>
            <a:ext cx="760856" cy="11338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3016" y="2137491"/>
            <a:ext cx="840946" cy="11338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43016" y="3300984"/>
            <a:ext cx="840946" cy="11338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0056" y="3300984"/>
            <a:ext cx="760856" cy="113385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8224" y="3300984"/>
            <a:ext cx="894340" cy="11338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8216" y="3300984"/>
            <a:ext cx="894340" cy="11338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8336" y="3300984"/>
            <a:ext cx="1339470" cy="11338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8216" y="4471416"/>
            <a:ext cx="894340" cy="11338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88336" y="4471416"/>
            <a:ext cx="1339470" cy="11338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78224" y="4471416"/>
            <a:ext cx="894340" cy="11338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20056" y="4471416"/>
            <a:ext cx="760856" cy="113385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43016" y="4471416"/>
            <a:ext cx="840946" cy="11338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28216" y="5632704"/>
            <a:ext cx="894340" cy="11338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632704"/>
            <a:ext cx="1339470" cy="113385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78224" y="5632704"/>
            <a:ext cx="894340" cy="11338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20056" y="5632704"/>
            <a:ext cx="760856" cy="113385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43016" y="5632704"/>
            <a:ext cx="840946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One of these things is not like the others</a:t>
            </a:r>
            <a:endParaRPr lang="en-US" sz="28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64" y="1197581"/>
            <a:ext cx="894340" cy="113385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046" y="1200629"/>
            <a:ext cx="1339470" cy="113385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078" y="1200629"/>
            <a:ext cx="1194325" cy="113385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982" y="1200629"/>
            <a:ext cx="1260677" cy="113385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862" y="1200629"/>
            <a:ext cx="1418262" cy="113385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1664" y="2371344"/>
            <a:ext cx="894340" cy="11338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8046" y="2371344"/>
            <a:ext cx="1339470" cy="11338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7078" y="2371344"/>
            <a:ext cx="1194326" cy="113385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5982" y="2371344"/>
            <a:ext cx="1260677" cy="11338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1862" y="2371344"/>
            <a:ext cx="1418262" cy="113385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216" y="3968496"/>
            <a:ext cx="894340" cy="11338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36" y="3971544"/>
            <a:ext cx="1339470" cy="11338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8224" y="3968496"/>
            <a:ext cx="894340" cy="11338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0056" y="3971544"/>
            <a:ext cx="760856" cy="11338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43016" y="3963954"/>
            <a:ext cx="840946" cy="11338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8216" y="5138768"/>
            <a:ext cx="894340" cy="113385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8336" y="5138768"/>
            <a:ext cx="1339470" cy="113385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78224" y="5138768"/>
            <a:ext cx="894340" cy="113385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0056" y="5138768"/>
            <a:ext cx="760856" cy="113385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43016" y="5138768"/>
            <a:ext cx="840946" cy="1133856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973244" y="2743200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Horse</a:t>
            </a:r>
            <a:endParaRPr lang="en-US" sz="1600" dirty="0"/>
          </a:p>
        </p:txBody>
      </p:sp>
      <p:sp>
        <p:nvSpPr>
          <p:cNvPr id="75" name="TextBox 74"/>
          <p:cNvSpPr txBox="1"/>
          <p:nvPr/>
        </p:nvSpPr>
        <p:spPr>
          <a:xfrm>
            <a:off x="972432" y="5528846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404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 (</a:t>
            </a:r>
            <a:r>
              <a:rPr lang="en-US" dirty="0" smtClean="0"/>
              <a:t>4,347 images, 11% noise)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872"/>
            <a:ext cx="9144000" cy="609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5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Videos vs. Image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we want to infer properties of pixels/regions</a:t>
            </a:r>
          </a:p>
          <a:p>
            <a:pPr lvl="1"/>
            <a:r>
              <a:rPr lang="en-US" dirty="0" smtClean="0"/>
              <a:t>Semantics, layers, geometry </a:t>
            </a:r>
            <a:r>
              <a:rPr lang="en-US" dirty="0"/>
              <a:t>(depth), </a:t>
            </a:r>
            <a:r>
              <a:rPr lang="en-US" dirty="0" smtClean="0"/>
              <a:t>motion, …</a:t>
            </a:r>
          </a:p>
          <a:p>
            <a:endParaRPr lang="en-US" dirty="0"/>
          </a:p>
          <a:p>
            <a:r>
              <a:rPr lang="en-US" dirty="0" smtClean="0"/>
              <a:t>Recent </a:t>
            </a:r>
            <a:r>
              <a:rPr lang="en-US" dirty="0"/>
              <a:t>advances allow us to </a:t>
            </a:r>
            <a:r>
              <a:rPr lang="en-US" b="1" dirty="0">
                <a:solidFill>
                  <a:srgbClr val="0070C0"/>
                </a:solidFill>
              </a:rPr>
              <a:t>treat a set of images like videos</a:t>
            </a:r>
            <a:r>
              <a:rPr lang="en-US" dirty="0" smtClean="0"/>
              <a:t>!</a:t>
            </a:r>
            <a:endParaRPr lang="en-US" dirty="0"/>
          </a:p>
          <a:p>
            <a:pPr lvl="1"/>
            <a:r>
              <a:rPr lang="en-US" dirty="0" smtClean="0"/>
              <a:t>Correspondence </a:t>
            </a:r>
            <a:r>
              <a:rPr lang="en-US" dirty="0"/>
              <a:t>between </a:t>
            </a:r>
            <a:r>
              <a:rPr lang="en-US" b="1" u="sng" dirty="0"/>
              <a:t>adjacent frames in videos</a:t>
            </a:r>
            <a:r>
              <a:rPr lang="en-US" dirty="0"/>
              <a:t>: optical flow, layer models, </a:t>
            </a:r>
            <a:r>
              <a:rPr lang="en-US" dirty="0" smtClean="0"/>
              <a:t>tracking, …</a:t>
            </a:r>
            <a:endParaRPr lang="en-US" dirty="0"/>
          </a:p>
          <a:p>
            <a:pPr lvl="1"/>
            <a:r>
              <a:rPr lang="en-US" dirty="0" smtClean="0"/>
              <a:t>Correspondence </a:t>
            </a:r>
            <a:r>
              <a:rPr lang="en-US" dirty="0"/>
              <a:t>between </a:t>
            </a:r>
            <a:r>
              <a:rPr lang="en-US" b="1" u="sng" dirty="0"/>
              <a:t>similar </a:t>
            </a:r>
            <a:r>
              <a:rPr lang="en-US" b="1" u="sng" dirty="0" smtClean="0"/>
              <a:t>images in databases</a:t>
            </a:r>
            <a:r>
              <a:rPr lang="en-US" dirty="0" smtClean="0"/>
              <a:t>: Feature Matching, graph matching, Spatial Pyramid Matching (SPM), SIFT flow, …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19602"/>
            <a:ext cx="2702585" cy="179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2719817" cy="179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0" y="5086525"/>
            <a:ext cx="280944" cy="2264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17360" y="5126257"/>
            <a:ext cx="280944" cy="2264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3328944" y="5199740"/>
            <a:ext cx="3488416" cy="49345"/>
          </a:xfrm>
          <a:prstGeom prst="straightConnector1">
            <a:avLst/>
          </a:prstGeom>
          <a:ln w="3175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34640" y="5524313"/>
            <a:ext cx="280943" cy="54315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27800" y="5564045"/>
            <a:ext cx="280943" cy="54315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3115583" y="5795892"/>
            <a:ext cx="3412217" cy="62793"/>
          </a:xfrm>
          <a:prstGeom prst="straightConnector1">
            <a:avLst/>
          </a:prstGeom>
          <a:ln w="3175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76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Horse (6,381 images, 7% noise)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112"/>
            <a:ext cx="9144000" cy="609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Airplane (4,542 images, 18% noise)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601"/>
            <a:ext cx="9144000" cy="556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7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5940119" cy="4983163"/>
          </a:xfrm>
        </p:spPr>
        <p:txBody>
          <a:bodyPr>
            <a:noAutofit/>
          </a:bodyPr>
          <a:lstStyle/>
          <a:p>
            <a:r>
              <a:rPr lang="en-US" dirty="0" smtClean="0"/>
              <a:t>Labels in big visual data are often unavailable/noisy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Dense image correspondence (SIFT flow, and others) useful to capture structure, resolve visual ambiguity</a:t>
            </a:r>
          </a:p>
          <a:p>
            <a:pPr lvl="1"/>
            <a:r>
              <a:rPr lang="en-US" dirty="0" smtClean="0"/>
              <a:t>Becoming a mature technology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Joint inference for weakly-labeled image databases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Annotation Propagation: partial tags + very few (possibly none) pixel labels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Object discovery and segmentation: only assuming some underlying “common object”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64" y="609600"/>
            <a:ext cx="2460549" cy="165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470963" y="3760340"/>
            <a:ext cx="2460549" cy="1497460"/>
            <a:chOff x="5174764" y="3528194"/>
            <a:chExt cx="21684619" cy="13197000"/>
          </a:xfrm>
        </p:grpSpPr>
        <p:sp>
          <p:nvSpPr>
            <p:cNvPr id="9" name="Rectangle 8"/>
            <p:cNvSpPr/>
            <p:nvPr/>
          </p:nvSpPr>
          <p:spPr>
            <a:xfrm>
              <a:off x="5400999" y="3528194"/>
              <a:ext cx="21458384" cy="13058653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" name="Picture 17" descr="C:\Users\Miki\Documents\Projects\annotation\code\paper\teaser\000561_se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706" y="4129886"/>
              <a:ext cx="4514540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769345" y="6427662"/>
              <a:ext cx="3695998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sky, river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mountain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3" name="Picture 26" descr="C:\Users\Miki\Documents\Projects\annotation\code\paper\teaser\001263_se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493" y="8258934"/>
              <a:ext cx="4514547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682986" y="10481654"/>
              <a:ext cx="3683679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sky, mountain</a:t>
              </a:r>
              <a:r>
                <a:rPr lang="en-US" sz="400" dirty="0">
                  <a:ea typeface="Segoe UI" pitchFamily="34" charset="0"/>
                  <a:cs typeface="Segoe UI" pitchFamily="34" charset="0"/>
                </a:rPr>
                <a:t/>
              </a:r>
              <a:br>
                <a:rPr lang="en-US" sz="400" dirty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22" descr="C:\Users\Miki\Documents\Projects\annotation\code\paper\teaser\001038_se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711" y="12336183"/>
              <a:ext cx="4514540" cy="223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174764" y="14597719"/>
              <a:ext cx="4951797" cy="2127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staircase, sky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road, plant, door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>
                  <a:ea typeface="Segoe UI" pitchFamily="34" charset="0"/>
                  <a:cs typeface="Segoe UI" pitchFamily="34" charset="0"/>
                </a:rPr>
                <a:t>sidewalk, </a:t>
              </a: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car, building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7" name="Picture 23" descr="C:\Users\Miki\Documents\Projects\annotation\code\paper\teaser\001122_se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1100" y="4180905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0681458" y="6449205"/>
              <a:ext cx="3708310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sky, road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car, building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20" descr="C:\Users\Miki\Documents\Projects\annotation\code\paper\teaser\000774_se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7185" y="8256488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0583294" y="10481653"/>
              <a:ext cx="4360833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sky, sidewalk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road, car, building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1" name="Picture 18" descr="C:\Users\Miki\Documents\Projects\annotation\code\paper\teaser\000650_se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1101" y="12336188"/>
              <a:ext cx="4514543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0394017" y="14613725"/>
              <a:ext cx="4286963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sky, river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person, mountain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3" name="Picture 6" descr="C:\Users\Miki\Documents\Projects\annotation\code\paper\teaser\001816_se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1631" y="4205213"/>
              <a:ext cx="4514548" cy="2239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5660144" y="6428268"/>
              <a:ext cx="3794492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sky, plant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grass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14" descr="C:\Users\Miki\Documents\Projects\annotation\code\paper\teaser\002395_se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0324" y="12336188"/>
              <a:ext cx="4514547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5961241" y="14671528"/>
              <a:ext cx="3400516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sky, building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7" name="Picture 7" descr="C:\Users\Miki\Documents\Projects\annotation\code\paper\teaser\001914_se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2180" y="4205213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0510636" y="6440419"/>
              <a:ext cx="4250027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mountain, field,</a:t>
              </a:r>
            </a:p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building, sky, tree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9" name="Picture 15" descr="C:\Users\Miki\Documents\Projects\annotation\code\paper\teaser\002543_seg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3493" y="8258934"/>
              <a:ext cx="4509614" cy="2237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0764091" y="10459495"/>
              <a:ext cx="3462075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tree, sky, car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building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31" name="Picture 16" descr="C:\Users\Miki\Documents\Projects\annotation\code\paper\teaser\002597_seg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2184" y="12338889"/>
              <a:ext cx="4514544" cy="223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20641004" y="14551068"/>
              <a:ext cx="3905306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sky, river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building, bridge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33" name="Picture 5" descr="C:\Users\Miki\Documents\Projects\annotation\code\paper\teaser\002090_seg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1630" y="8256488"/>
              <a:ext cx="4519475" cy="224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15383925" y="10459495"/>
              <a:ext cx="4410080" cy="1654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sidewalk, road, car</a:t>
              </a:r>
              <a:br>
                <a:rPr lang="en-US" sz="400" dirty="0" smtClean="0">
                  <a:ea typeface="Segoe UI" pitchFamily="34" charset="0"/>
                  <a:cs typeface="Segoe UI" pitchFamily="34" charset="0"/>
                </a:rPr>
              </a:br>
              <a:r>
                <a:rPr lang="en-US" sz="400" dirty="0" smtClean="0">
                  <a:ea typeface="Segoe UI" pitchFamily="34" charset="0"/>
                  <a:cs typeface="Segoe UI" pitchFamily="34" charset="0"/>
                </a:rPr>
                <a:t>building, tree, sky</a:t>
              </a:r>
              <a:endParaRPr lang="en-US" sz="400" dirty="0"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96634" y="5562600"/>
            <a:ext cx="2434878" cy="1134306"/>
            <a:chOff x="1728216" y="3963954"/>
            <a:chExt cx="4955746" cy="23086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28216" y="3968496"/>
              <a:ext cx="894340" cy="113385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688336" y="3971544"/>
              <a:ext cx="1339470" cy="113385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78224" y="3968496"/>
              <a:ext cx="894340" cy="113385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020056" y="3971544"/>
              <a:ext cx="760856" cy="113385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843016" y="3963954"/>
              <a:ext cx="840946" cy="1133856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728216" y="5138768"/>
              <a:ext cx="894340" cy="113385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688336" y="5138768"/>
              <a:ext cx="1339470" cy="113385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078224" y="5138768"/>
              <a:ext cx="894340" cy="1133856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020056" y="5138768"/>
              <a:ext cx="760856" cy="1133856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843016" y="5138768"/>
              <a:ext cx="840946" cy="113385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479007" y="2514600"/>
            <a:ext cx="2452505" cy="873512"/>
            <a:chOff x="6229182" y="1811761"/>
            <a:chExt cx="3643801" cy="129781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229182" y="1814019"/>
              <a:ext cx="1774069" cy="1284671"/>
            </a:xfrm>
            <a:prstGeom prst="rect">
              <a:avLst/>
            </a:prstGeom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pic>
          <p:nvPicPr>
            <p:cNvPr id="47" name="Picture 46" descr="D:\Documents\MSRNE\GIF\car1-rgb.gif"/>
            <p:cNvPicPr>
              <a:picLocks noChangeAspect="1" noChangeArrowheads="1" noCrop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8080758" y="1811761"/>
              <a:ext cx="1792225" cy="129781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8378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057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Michael Rubinstein</a:t>
            </a:r>
          </a:p>
          <a:p>
            <a:r>
              <a:rPr lang="en-US" dirty="0" smtClean="0"/>
              <a:t>MIT CSAIL</a:t>
            </a:r>
          </a:p>
        </p:txBody>
      </p:sp>
      <p:pic>
        <p:nvPicPr>
          <p:cNvPr id="12" name="Picture 1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7699" cy="10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358330" y="117557"/>
            <a:ext cx="1676400" cy="348269"/>
            <a:chOff x="7543800" y="125496"/>
            <a:chExt cx="1478313" cy="307117"/>
          </a:xfrm>
        </p:grpSpPr>
        <p:pic>
          <p:nvPicPr>
            <p:cNvPr id="14" name="Picture 18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597" y="127813"/>
              <a:ext cx="1092516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7543800" y="125496"/>
              <a:ext cx="304800" cy="307117"/>
              <a:chOff x="6019800" y="130638"/>
              <a:chExt cx="539750" cy="543854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019800" y="130638"/>
                <a:ext cx="252885" cy="252885"/>
              </a:xfrm>
              <a:prstGeom prst="rect">
                <a:avLst/>
              </a:prstGeom>
              <a:solidFill>
                <a:srgbClr val="F254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306665" y="130638"/>
                <a:ext cx="252885" cy="252885"/>
              </a:xfrm>
              <a:prstGeom prst="rect">
                <a:avLst/>
              </a:prstGeom>
              <a:solidFill>
                <a:srgbClr val="85B80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019800" y="421607"/>
                <a:ext cx="252885" cy="252885"/>
              </a:xfrm>
              <a:prstGeom prst="rect">
                <a:avLst/>
              </a:prstGeom>
              <a:solidFill>
                <a:srgbClr val="01A4F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306665" y="421607"/>
                <a:ext cx="252885" cy="252885"/>
              </a:xfrm>
              <a:prstGeom prst="rect">
                <a:avLst/>
              </a:prstGeom>
              <a:solidFill>
                <a:srgbClr val="FFB90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77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Image </a:t>
            </a:r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C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orrespondence is Challenging…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5" y="915423"/>
            <a:ext cx="1501909" cy="1087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15423"/>
            <a:ext cx="1501910" cy="10875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5" y="3261604"/>
            <a:ext cx="1500189" cy="10863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61604"/>
            <a:ext cx="1496255" cy="10834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5" y="2088300"/>
            <a:ext cx="1500189" cy="10863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86559"/>
            <a:ext cx="1496255" cy="10834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5" y="4443884"/>
            <a:ext cx="1501909" cy="10875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443884"/>
            <a:ext cx="1496255" cy="10834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632361"/>
            <a:ext cx="1496255" cy="10834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5" y="5632361"/>
            <a:ext cx="1501909" cy="1087589"/>
          </a:xfrm>
          <a:prstGeom prst="rect">
            <a:avLst/>
          </a:prstGeom>
        </p:spPr>
      </p:pic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4648200" y="2459013"/>
            <a:ext cx="2937181" cy="33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Changing perspective, occlusions</a:t>
            </a:r>
          </a:p>
        </p:txBody>
      </p:sp>
      <p:sp>
        <p:nvSpPr>
          <p:cNvPr id="32" name="TextBox 10"/>
          <p:cNvSpPr txBox="1">
            <a:spLocks noChangeArrowheads="1"/>
          </p:cNvSpPr>
          <p:nvPr/>
        </p:nvSpPr>
        <p:spPr bwMode="auto">
          <a:xfrm>
            <a:off x="4648200" y="1283925"/>
            <a:ext cx="3346450" cy="33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Multiple objects; no global transform</a:t>
            </a:r>
          </a:p>
        </p:txBody>
      </p:sp>
      <p:sp>
        <p:nvSpPr>
          <p:cNvPr id="33" name="TextBox 13"/>
          <p:cNvSpPr txBox="1">
            <a:spLocks noChangeArrowheads="1"/>
          </p:cNvSpPr>
          <p:nvPr/>
        </p:nvSpPr>
        <p:spPr bwMode="auto">
          <a:xfrm>
            <a:off x="4648200" y="6004758"/>
            <a:ext cx="2180433" cy="3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Background clutter</a:t>
            </a:r>
          </a:p>
        </p:txBody>
      </p:sp>
      <p:sp>
        <p:nvSpPr>
          <p:cNvPr id="34" name="TextBox 16"/>
          <p:cNvSpPr txBox="1">
            <a:spLocks noChangeArrowheads="1"/>
          </p:cNvSpPr>
          <p:nvPr/>
        </p:nvSpPr>
        <p:spPr bwMode="auto">
          <a:xfrm>
            <a:off x="4648200" y="4175725"/>
            <a:ext cx="2341115" cy="33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Intra-class variation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7282" y="636332"/>
            <a:ext cx="698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Query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2477885" y="636332"/>
            <a:ext cx="1112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Best match</a:t>
            </a:r>
            <a:endParaRPr lang="en-US" sz="1600" dirty="0"/>
          </a:p>
        </p:txBody>
      </p:sp>
      <p:sp>
        <p:nvSpPr>
          <p:cNvPr id="7" name="Right Brace 6"/>
          <p:cNvSpPr/>
          <p:nvPr/>
        </p:nvSpPr>
        <p:spPr>
          <a:xfrm>
            <a:off x="4267200" y="1110283"/>
            <a:ext cx="152400" cy="685800"/>
          </a:xfrm>
          <a:prstGeom prst="rightBrace">
            <a:avLst>
              <a:gd name="adj1" fmla="val 4495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Brace 35"/>
          <p:cNvSpPr/>
          <p:nvPr/>
        </p:nvSpPr>
        <p:spPr>
          <a:xfrm>
            <a:off x="4267200" y="2293560"/>
            <a:ext cx="152400" cy="685800"/>
          </a:xfrm>
          <a:prstGeom prst="rightBrace">
            <a:avLst>
              <a:gd name="adj1" fmla="val 4495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Brace 36"/>
          <p:cNvSpPr/>
          <p:nvPr/>
        </p:nvSpPr>
        <p:spPr>
          <a:xfrm>
            <a:off x="4267200" y="3489924"/>
            <a:ext cx="152400" cy="1767875"/>
          </a:xfrm>
          <a:prstGeom prst="rightBrace">
            <a:avLst>
              <a:gd name="adj1" fmla="val 4495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Brace 37"/>
          <p:cNvSpPr/>
          <p:nvPr/>
        </p:nvSpPr>
        <p:spPr>
          <a:xfrm>
            <a:off x="4267200" y="5831208"/>
            <a:ext cx="152400" cy="685800"/>
          </a:xfrm>
          <a:prstGeom prst="rightBrace">
            <a:avLst>
              <a:gd name="adj1" fmla="val 4495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…but Good </a:t>
            </a:r>
            <a:r>
              <a:rPr lang="en-US" dirty="0"/>
              <a:t>S</a:t>
            </a:r>
            <a:r>
              <a:rPr lang="en-US" dirty="0" smtClean="0"/>
              <a:t>olutions </a:t>
            </a:r>
            <a:r>
              <a:rPr lang="en-US" dirty="0"/>
              <a:t>E</a:t>
            </a:r>
            <a:r>
              <a:rPr lang="en-US" dirty="0" smtClean="0"/>
              <a:t>xist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5" y="915423"/>
            <a:ext cx="1501909" cy="1087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15423"/>
            <a:ext cx="1501910" cy="10875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24567"/>
            <a:ext cx="1489283" cy="10784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913681"/>
            <a:ext cx="1504315" cy="1089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5" y="3261604"/>
            <a:ext cx="1500189" cy="1086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61604"/>
            <a:ext cx="1496255" cy="1083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25" y="3259435"/>
            <a:ext cx="1507490" cy="1091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3791"/>
            <a:ext cx="1489283" cy="10784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5" y="2088300"/>
            <a:ext cx="1500189" cy="10863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86559"/>
            <a:ext cx="1496255" cy="1083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2086559"/>
            <a:ext cx="1504314" cy="10893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86559"/>
            <a:ext cx="1489283" cy="1078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5" y="4443884"/>
            <a:ext cx="1501909" cy="10875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443884"/>
            <a:ext cx="1496255" cy="10834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25" y="4443884"/>
            <a:ext cx="1491228" cy="10798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441023"/>
            <a:ext cx="1489283" cy="107844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765492" y="320374"/>
            <a:ext cx="3376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SIFT Flow</a:t>
            </a:r>
            <a:r>
              <a:rPr lang="en-US" dirty="0"/>
              <a:t> [Liu et al. TPAMI 2011]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632361"/>
            <a:ext cx="1496255" cy="10834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5" y="5632361"/>
            <a:ext cx="1501909" cy="1087589"/>
          </a:xfrm>
          <a:prstGeom prst="rect">
            <a:avLst/>
          </a:prstGeom>
        </p:spPr>
      </p:pic>
      <p:pic>
        <p:nvPicPr>
          <p:cNvPr id="12288" name="Picture 1228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25" y="5632361"/>
            <a:ext cx="1491228" cy="1079855"/>
          </a:xfrm>
          <a:prstGeom prst="rect">
            <a:avLst/>
          </a:prstGeom>
        </p:spPr>
      </p:pic>
      <p:pic>
        <p:nvPicPr>
          <p:cNvPr id="12289" name="Picture 1228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632361"/>
            <a:ext cx="1489283" cy="107844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107282" y="636332"/>
            <a:ext cx="698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Query</a:t>
            </a:r>
            <a:endParaRPr lang="en-US" sz="1600" dirty="0"/>
          </a:p>
        </p:txBody>
      </p:sp>
      <p:sp>
        <p:nvSpPr>
          <p:cNvPr id="52" name="Rectangle 51"/>
          <p:cNvSpPr/>
          <p:nvPr/>
        </p:nvSpPr>
        <p:spPr>
          <a:xfrm>
            <a:off x="2477885" y="636332"/>
            <a:ext cx="1112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Best match</a:t>
            </a:r>
            <a:endParaRPr lang="en-US" sz="1600" dirty="0"/>
          </a:p>
        </p:txBody>
      </p:sp>
      <p:pic>
        <p:nvPicPr>
          <p:cNvPr id="54" name="Picture 53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0"/>
          <a:stretch/>
        </p:blipFill>
        <p:spPr bwMode="auto">
          <a:xfrm>
            <a:off x="4419600" y="162006"/>
            <a:ext cx="659274" cy="65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5" name="Straight Arrow Connector 54"/>
          <p:cNvCxnSpPr/>
          <p:nvPr/>
        </p:nvCxnSpPr>
        <p:spPr>
          <a:xfrm flipV="1">
            <a:off x="4749236" y="190154"/>
            <a:ext cx="1" cy="3012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4751941" y="490353"/>
            <a:ext cx="299889" cy="5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TextBox 12296"/>
          <p:cNvSpPr txBox="1"/>
          <p:nvPr/>
        </p:nvSpPr>
        <p:spPr>
          <a:xfrm>
            <a:off x="4995858" y="315056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727947" y="22192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9981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Correspondence-driven Approaches to Computer Vision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28" y="1771610"/>
            <a:ext cx="8915400" cy="1414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728" y="1419999"/>
            <a:ext cx="7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53728" y="1419999"/>
            <a:ext cx="12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Best match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9676" y="1143000"/>
            <a:ext cx="1484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Annotation of</a:t>
            </a:r>
          </a:p>
          <a:p>
            <a:pPr algn="ctr"/>
            <a:r>
              <a:rPr lang="en-US" dirty="0" smtClean="0"/>
              <a:t>best match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37737" y="1144772"/>
            <a:ext cx="1225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Warp to</a:t>
            </a:r>
          </a:p>
          <a:p>
            <a:pPr algn="ctr"/>
            <a:r>
              <a:rPr lang="en-US" dirty="0" smtClean="0"/>
              <a:t>best match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87490" y="1143000"/>
            <a:ext cx="91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Label</a:t>
            </a:r>
          </a:p>
          <a:p>
            <a:pPr algn="ctr"/>
            <a:r>
              <a:rPr lang="en-US" dirty="0" smtClean="0"/>
              <a:t>transfer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29146" y="1402278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46055" y="3185913"/>
            <a:ext cx="19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et al. TPAMI’11</a:t>
            </a:r>
            <a:endParaRPr lang="en-US" dirty="0"/>
          </a:p>
        </p:txBody>
      </p:sp>
      <p:pic>
        <p:nvPicPr>
          <p:cNvPr id="13" name="Picture 12" descr="i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601" y="4611561"/>
            <a:ext cx="1376849" cy="174423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 92"/>
          <p:cNvGrpSpPr/>
          <p:nvPr/>
        </p:nvGrpSpPr>
        <p:grpSpPr>
          <a:xfrm>
            <a:off x="3484602" y="3922609"/>
            <a:ext cx="1615033" cy="2820070"/>
            <a:chOff x="3635468" y="1600199"/>
            <a:chExt cx="2039618" cy="356145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15" name="Picture 14" descr="candidate_warped-0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6377" y="3752225"/>
              <a:ext cx="1957700" cy="13060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Picture 15" descr="candidate_warped-0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7437" y="1676885"/>
              <a:ext cx="1957700" cy="13060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Double Bracket 16"/>
            <p:cNvSpPr/>
            <p:nvPr/>
          </p:nvSpPr>
          <p:spPr>
            <a:xfrm>
              <a:off x="3635468" y="1600199"/>
              <a:ext cx="2039618" cy="3561459"/>
            </a:xfrm>
            <a:prstGeom prst="bracketPair">
              <a:avLst>
                <a:gd name="adj" fmla="val 5996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grpSp>
          <p:nvGrpSpPr>
            <p:cNvPr id="18" name="Group 16"/>
            <p:cNvGrpSpPr/>
            <p:nvPr/>
          </p:nvGrpSpPr>
          <p:grpSpPr>
            <a:xfrm>
              <a:off x="4591890" y="3032059"/>
              <a:ext cx="87834" cy="685800"/>
              <a:chOff x="1620089" y="2651060"/>
              <a:chExt cx="87834" cy="685800"/>
            </a:xfrm>
          </p:grpSpPr>
          <p:sp>
            <p:nvSpPr>
              <p:cNvPr id="19" name="Oval 18"/>
              <p:cNvSpPr/>
              <p:nvPr/>
            </p:nvSpPr>
            <p:spPr>
              <a:xfrm rot="5400000">
                <a:off x="1620090" y="265106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>
                  <a:solidFill>
                    <a:prstClr val="white"/>
                  </a:solidFill>
                </a:endParaRPr>
              </a:p>
              <a:p>
                <a:pPr algn="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 rot="5400000">
                <a:off x="1620090" y="295586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>
                  <a:solidFill>
                    <a:prstClr val="white"/>
                  </a:solidFill>
                </a:endParaRPr>
              </a:p>
              <a:p>
                <a:pPr algn="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 rot="5400000">
                <a:off x="1620089" y="3249027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>
                  <a:solidFill>
                    <a:prstClr val="white"/>
                  </a:solidFill>
                </a:endParaRPr>
              </a:p>
              <a:p>
                <a:pPr algn="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2" name="Picture 21" descr="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22" y="4613218"/>
            <a:ext cx="1301532" cy="17497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ectangle 24"/>
          <p:cNvSpPr/>
          <p:nvPr/>
        </p:nvSpPr>
        <p:spPr>
          <a:xfrm>
            <a:off x="6914005" y="6392193"/>
            <a:ext cx="2153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Karsch</a:t>
            </a:r>
            <a:r>
              <a:rPr lang="en-US" dirty="0" smtClean="0">
                <a:solidFill>
                  <a:srgbClr val="000000"/>
                </a:solidFill>
              </a:rPr>
              <a:t> et al. ECCV’12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845574" y="4226937"/>
            <a:ext cx="7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82462" y="3505200"/>
            <a:ext cx="310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Warped candidates and depths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975762" y="4256947"/>
            <a:ext cx="154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Inferred depth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56398" y="524177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24" name="Right Arrow 23"/>
          <p:cNvSpPr/>
          <p:nvPr/>
        </p:nvSpPr>
        <p:spPr>
          <a:xfrm>
            <a:off x="5346444" y="5304536"/>
            <a:ext cx="512022" cy="39769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</a:t>
            </a:r>
            <a:r>
              <a:rPr lang="en-US" i="1" dirty="0"/>
              <a:t>d</a:t>
            </a:r>
            <a:r>
              <a:rPr lang="en-US" i="1" dirty="0" smtClean="0"/>
              <a:t>ensely</a:t>
            </a:r>
            <a:r>
              <a:rPr lang="en-US" dirty="0" smtClean="0"/>
              <a:t> label </a:t>
            </a:r>
            <a:r>
              <a:rPr lang="en-US" dirty="0"/>
              <a:t>n</a:t>
            </a:r>
            <a:r>
              <a:rPr lang="en-US" dirty="0" smtClean="0"/>
              <a:t>ew images?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49560" y="2838085"/>
            <a:ext cx="533400" cy="5334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570522" y="1164962"/>
            <a:ext cx="1668356" cy="1219643"/>
            <a:chOff x="2827444" y="2246638"/>
            <a:chExt cx="2761525" cy="2018798"/>
          </a:xfrm>
        </p:grpSpPr>
        <p:sp>
          <p:nvSpPr>
            <p:cNvPr id="6" name="Rectangle 5"/>
            <p:cNvSpPr/>
            <p:nvPr/>
          </p:nvSpPr>
          <p:spPr>
            <a:xfrm>
              <a:off x="3429000" y="2246638"/>
              <a:ext cx="533400" cy="533400"/>
            </a:xfrm>
            <a:prstGeom prst="rect">
              <a:avLst/>
            </a:prstGeom>
            <a:solidFill>
              <a:srgbClr val="66FF3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86200" y="2513338"/>
              <a:ext cx="533400" cy="533400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9515" y="2513338"/>
              <a:ext cx="533400" cy="533400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16215" y="2896105"/>
              <a:ext cx="533400" cy="53340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19500" y="3120920"/>
              <a:ext cx="533400" cy="533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32423" y="2887022"/>
              <a:ext cx="533400" cy="533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45208" y="2780038"/>
              <a:ext cx="533400" cy="533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13364" y="2970287"/>
              <a:ext cx="533400" cy="5334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03527" y="3356720"/>
              <a:ext cx="533400" cy="533400"/>
            </a:xfrm>
            <a:prstGeom prst="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69699" y="3613580"/>
              <a:ext cx="533400" cy="533400"/>
            </a:xfrm>
            <a:prstGeom prst="rect">
              <a:avLst/>
            </a:prstGeom>
            <a:solidFill>
              <a:srgbClr val="00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651311" y="3732036"/>
              <a:ext cx="533400" cy="533400"/>
            </a:xfrm>
            <a:prstGeom prst="rect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778646" y="2580395"/>
              <a:ext cx="5334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55569" y="3429000"/>
              <a:ext cx="533400" cy="5334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27444" y="3246895"/>
              <a:ext cx="533400" cy="533400"/>
            </a:xfrm>
            <a:prstGeom prst="rect">
              <a:avLst/>
            </a:prstGeom>
            <a:solidFill>
              <a:srgbClr val="FF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17129" y="3389387"/>
              <a:ext cx="533400" cy="533400"/>
            </a:xfrm>
            <a:prstGeom prst="rect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465575" y="2812177"/>
            <a:ext cx="1887130" cy="609600"/>
          </a:xfrm>
          <a:prstGeom prst="roundRect">
            <a:avLst/>
          </a:prstGeom>
          <a:noFill/>
          <a:ln w="19050">
            <a:solidFill>
              <a:srgbClr val="FFB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Image correspondence + information transfer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438400" y="3116977"/>
            <a:ext cx="990600" cy="0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410200" y="3116428"/>
            <a:ext cx="990600" cy="0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390505" y="2507377"/>
            <a:ext cx="0" cy="228600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524000" y="3443548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Query image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6252550" y="3443548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+ transferred info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5410200" y="1547569"/>
            <a:ext cx="204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Annotated database</a:t>
            </a:r>
          </a:p>
          <a:p>
            <a:pPr algn="ctr"/>
            <a:r>
              <a:rPr lang="en-US" sz="1400" dirty="0" smtClean="0"/>
              <a:t>(class, depth, motion, …)</a:t>
            </a:r>
            <a:endParaRPr lang="en-US" sz="1400" dirty="0"/>
          </a:p>
        </p:txBody>
      </p:sp>
      <p:sp>
        <p:nvSpPr>
          <p:cNvPr id="65" name="Rectangle 64"/>
          <p:cNvSpPr/>
          <p:nvPr/>
        </p:nvSpPr>
        <p:spPr>
          <a:xfrm>
            <a:off x="1738371" y="2849728"/>
            <a:ext cx="533400" cy="533400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 rot="19387406">
            <a:off x="2660093" y="2217329"/>
            <a:ext cx="3726296" cy="4371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Well Explored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12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iki\Projects\annotation\presentation\building-Microso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6040"/>
            <a:ext cx="6019800" cy="344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Big Visual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90882" y="374860"/>
            <a:ext cx="4216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Pixel labels usually unavailable!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4" descr="C:\Users\Miki\AppData\Local\Temp\SNAGHTML10d0828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276601"/>
            <a:ext cx="5486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4506560"/>
            <a:ext cx="1197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Internet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539588" y="2797570"/>
            <a:ext cx="232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Photo collections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994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</a:t>
            </a:r>
            <a:r>
              <a:rPr lang="en-US" i="1" dirty="0"/>
              <a:t>d</a:t>
            </a:r>
            <a:r>
              <a:rPr lang="en-US" i="1" dirty="0" smtClean="0"/>
              <a:t>ensely</a:t>
            </a:r>
            <a:r>
              <a:rPr lang="en-US" dirty="0" smtClean="0"/>
              <a:t> label </a:t>
            </a:r>
            <a:r>
              <a:rPr lang="en-US" dirty="0"/>
              <a:t>n</a:t>
            </a:r>
            <a:r>
              <a:rPr lang="en-US" dirty="0" smtClean="0"/>
              <a:t>ew images?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49560" y="2838085"/>
            <a:ext cx="533400" cy="5334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570522" y="1164962"/>
            <a:ext cx="1668356" cy="1219643"/>
            <a:chOff x="2827444" y="2246638"/>
            <a:chExt cx="2761525" cy="2018798"/>
          </a:xfrm>
        </p:grpSpPr>
        <p:sp>
          <p:nvSpPr>
            <p:cNvPr id="6" name="Rectangle 5"/>
            <p:cNvSpPr/>
            <p:nvPr/>
          </p:nvSpPr>
          <p:spPr>
            <a:xfrm>
              <a:off x="3429000" y="2246638"/>
              <a:ext cx="533400" cy="533400"/>
            </a:xfrm>
            <a:prstGeom prst="rect">
              <a:avLst/>
            </a:prstGeom>
            <a:solidFill>
              <a:srgbClr val="66FF3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86200" y="2513338"/>
              <a:ext cx="533400" cy="533400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9515" y="2513338"/>
              <a:ext cx="533400" cy="533400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16215" y="2896105"/>
              <a:ext cx="533400" cy="53340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19500" y="3120920"/>
              <a:ext cx="533400" cy="533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32423" y="2887022"/>
              <a:ext cx="533400" cy="533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45208" y="2780038"/>
              <a:ext cx="533400" cy="533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13364" y="2970287"/>
              <a:ext cx="533400" cy="5334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03527" y="3356720"/>
              <a:ext cx="533400" cy="533400"/>
            </a:xfrm>
            <a:prstGeom prst="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69699" y="3613580"/>
              <a:ext cx="533400" cy="533400"/>
            </a:xfrm>
            <a:prstGeom prst="rect">
              <a:avLst/>
            </a:prstGeom>
            <a:solidFill>
              <a:srgbClr val="00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651311" y="3732036"/>
              <a:ext cx="533400" cy="533400"/>
            </a:xfrm>
            <a:prstGeom prst="rect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778646" y="2580395"/>
              <a:ext cx="5334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55569" y="3429000"/>
              <a:ext cx="533400" cy="5334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27444" y="3246895"/>
              <a:ext cx="533400" cy="533400"/>
            </a:xfrm>
            <a:prstGeom prst="rect">
              <a:avLst/>
            </a:prstGeom>
            <a:solidFill>
              <a:srgbClr val="FF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17129" y="3389387"/>
              <a:ext cx="533400" cy="533400"/>
            </a:xfrm>
            <a:prstGeom prst="rect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465575" y="2812177"/>
            <a:ext cx="1887130" cy="609600"/>
          </a:xfrm>
          <a:prstGeom prst="roundRect">
            <a:avLst/>
          </a:prstGeom>
          <a:noFill/>
          <a:ln w="19050">
            <a:solidFill>
              <a:srgbClr val="FFB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Image correspondence + information transfer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438400" y="3116977"/>
            <a:ext cx="990600" cy="0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410200" y="3116428"/>
            <a:ext cx="990600" cy="0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390505" y="2507377"/>
            <a:ext cx="0" cy="228600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524000" y="3443548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Query image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6252550" y="3443548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+ transferred info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5410200" y="1547569"/>
            <a:ext cx="204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Annotated database</a:t>
            </a:r>
          </a:p>
          <a:p>
            <a:pPr algn="ctr"/>
            <a:r>
              <a:rPr lang="en-US" sz="1400" dirty="0" smtClean="0"/>
              <a:t>(class, depth, motion, …)</a:t>
            </a:r>
            <a:endParaRPr lang="en-US" sz="1400" dirty="0"/>
          </a:p>
        </p:txBody>
      </p:sp>
      <p:grpSp>
        <p:nvGrpSpPr>
          <p:cNvPr id="73" name="Group 72"/>
          <p:cNvGrpSpPr/>
          <p:nvPr/>
        </p:nvGrpSpPr>
        <p:grpSpPr>
          <a:xfrm>
            <a:off x="762000" y="4584149"/>
            <a:ext cx="1858090" cy="1818060"/>
            <a:chOff x="762000" y="4651938"/>
            <a:chExt cx="1858090" cy="1818060"/>
          </a:xfrm>
        </p:grpSpPr>
        <p:grpSp>
          <p:nvGrpSpPr>
            <p:cNvPr id="72" name="Group 71"/>
            <p:cNvGrpSpPr/>
            <p:nvPr/>
          </p:nvGrpSpPr>
          <p:grpSpPr>
            <a:xfrm>
              <a:off x="762000" y="4651938"/>
              <a:ext cx="1668356" cy="1219643"/>
              <a:chOff x="762000" y="4651938"/>
              <a:chExt cx="1668356" cy="1219643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1125426" y="4651938"/>
                <a:ext cx="322250" cy="322250"/>
              </a:xfrm>
              <a:prstGeom prst="rect">
                <a:avLst/>
              </a:prstGeom>
              <a:solidFill>
                <a:srgbClr val="66FF33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401640" y="4813063"/>
                <a:ext cx="322250" cy="322250"/>
              </a:xfrm>
              <a:prstGeom prst="rect">
                <a:avLst/>
              </a:prstGeom>
              <a:solidFill>
                <a:srgbClr val="FFC000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6163" y="4813063"/>
                <a:ext cx="322250" cy="322250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057288" y="5044309"/>
                <a:ext cx="322250" cy="322250"/>
              </a:xfrm>
              <a:prstGeom prst="rect">
                <a:avLst/>
              </a:prstGeom>
              <a:solidFill>
                <a:schemeClr val="tx1">
                  <a:lumMod val="75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240515" y="5180129"/>
                <a:ext cx="322250" cy="32225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671223" y="5038822"/>
                <a:ext cx="322250" cy="32225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739361" y="4974188"/>
                <a:ext cx="322250" cy="32225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297222" y="5089126"/>
                <a:ext cx="322250" cy="322250"/>
              </a:xfrm>
              <a:prstGeom prst="rect">
                <a:avLst/>
              </a:prstGeom>
              <a:solidFill>
                <a:schemeClr val="accent5">
                  <a:lumMod val="75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868379" y="5322586"/>
                <a:ext cx="322250" cy="322250"/>
              </a:xfrm>
              <a:prstGeom prst="rect">
                <a:avLst/>
              </a:prstGeom>
              <a:solidFill>
                <a:schemeClr val="bg2">
                  <a:lumMod val="50000"/>
                  <a:lumOff val="50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814571" y="5477767"/>
                <a:ext cx="322250" cy="322250"/>
              </a:xfrm>
              <a:prstGeom prst="rect">
                <a:avLst/>
              </a:prstGeom>
              <a:solidFill>
                <a:srgbClr val="00FF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259733" y="5549331"/>
                <a:ext cx="322250" cy="32225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940805" y="4853575"/>
                <a:ext cx="322250" cy="32225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108106" y="5366254"/>
                <a:ext cx="322250" cy="3222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62000" y="5256236"/>
                <a:ext cx="322250" cy="322250"/>
              </a:xfrm>
              <a:prstGeom prst="rect">
                <a:avLst/>
              </a:prstGeom>
              <a:solidFill>
                <a:srgbClr val="FF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359911" y="5342322"/>
                <a:ext cx="322250" cy="322250"/>
              </a:xfrm>
              <a:prstGeom prst="rect">
                <a:avLst/>
              </a:prstGeom>
              <a:solidFill>
                <a:schemeClr val="accent5"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778307" y="5946778"/>
              <a:ext cx="18417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Unannotated (partially annotated) database</a:t>
              </a:r>
              <a:endParaRPr lang="en-US" sz="1400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477000" y="4580411"/>
            <a:ext cx="2362200" cy="1603177"/>
            <a:chOff x="6477000" y="4648200"/>
            <a:chExt cx="2362200" cy="1603177"/>
          </a:xfrm>
        </p:grpSpPr>
        <p:grpSp>
          <p:nvGrpSpPr>
            <p:cNvPr id="28" name="Group 27"/>
            <p:cNvGrpSpPr/>
            <p:nvPr/>
          </p:nvGrpSpPr>
          <p:grpSpPr>
            <a:xfrm>
              <a:off x="6477000" y="4648200"/>
              <a:ext cx="1668356" cy="1219643"/>
              <a:chOff x="2827444" y="2246638"/>
              <a:chExt cx="2761525" cy="201879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3429000" y="2246638"/>
                <a:ext cx="533400" cy="533400"/>
              </a:xfrm>
              <a:prstGeom prst="rect">
                <a:avLst/>
              </a:prstGeom>
              <a:solidFill>
                <a:srgbClr val="66FF3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886200" y="2513338"/>
                <a:ext cx="533400" cy="5334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049515" y="2513338"/>
                <a:ext cx="533400" cy="533400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316215" y="2896105"/>
                <a:ext cx="533400" cy="53340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619500" y="3120920"/>
                <a:ext cx="533400" cy="5334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332423" y="2887022"/>
                <a:ext cx="533400" cy="5334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445208" y="2780038"/>
                <a:ext cx="533400" cy="5334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713364" y="2970287"/>
                <a:ext cx="533400" cy="5334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003527" y="3356720"/>
                <a:ext cx="533400" cy="533400"/>
              </a:xfrm>
              <a:prstGeom prst="rect">
                <a:avLst/>
              </a:prstGeom>
              <a:solidFill>
                <a:schemeClr val="bg2">
                  <a:lumMod val="50000"/>
                  <a:lumOff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569699" y="3613580"/>
                <a:ext cx="533400" cy="533400"/>
              </a:xfrm>
              <a:prstGeom prst="rect">
                <a:avLst/>
              </a:prstGeom>
              <a:solidFill>
                <a:srgbClr val="00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651311" y="3732036"/>
                <a:ext cx="533400" cy="533400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778646" y="2580395"/>
                <a:ext cx="5334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055569" y="3429000"/>
                <a:ext cx="533400" cy="5334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827444" y="3246895"/>
                <a:ext cx="533400" cy="533400"/>
              </a:xfrm>
              <a:prstGeom prst="rect">
                <a:avLst/>
              </a:prstGeom>
              <a:solidFill>
                <a:srgbClr val="FF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817129" y="3389387"/>
                <a:ext cx="533400" cy="533400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6629400" y="5943600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Database +propagated info</a:t>
              </a:r>
              <a:endParaRPr lang="en-US" sz="1400" dirty="0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1738371" y="2849728"/>
            <a:ext cx="533400" cy="533400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3458119" y="5029329"/>
            <a:ext cx="1887130" cy="609600"/>
          </a:xfrm>
          <a:prstGeom prst="roundRect">
            <a:avLst/>
          </a:prstGeom>
          <a:noFill/>
          <a:ln w="19050">
            <a:solidFill>
              <a:srgbClr val="FFB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Image correspondence + joint inference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2514600" y="5334129"/>
            <a:ext cx="914400" cy="0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410200" y="5343587"/>
            <a:ext cx="914400" cy="0"/>
          </a:xfrm>
          <a:prstGeom prst="straightConnector1">
            <a:avLst/>
          </a:prstGeom>
          <a:ln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 rot="19387406">
            <a:off x="2660093" y="2217329"/>
            <a:ext cx="3726296" cy="4371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Well Explored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051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11375</TotalTime>
  <Words>1097</Words>
  <Application>Microsoft Office PowerPoint</Application>
  <PresentationFormat>On-screen Show (4:3)</PresentationFormat>
  <Paragraphs>285</Paragraphs>
  <Slides>33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ＭＳ Ｐゴシック</vt:lpstr>
      <vt:lpstr>Arial</vt:lpstr>
      <vt:lpstr>Calibri</vt:lpstr>
      <vt:lpstr>Cambria Math</vt:lpstr>
      <vt:lpstr>Segoe UI</vt:lpstr>
      <vt:lpstr>Times New Roman</vt:lpstr>
      <vt:lpstr>Wingdings</vt:lpstr>
      <vt:lpstr>1_Office Theme</vt:lpstr>
      <vt:lpstr>Joint Inference in Image Databases via Dense Correspondence </vt:lpstr>
      <vt:lpstr>My work</vt:lpstr>
      <vt:lpstr>Videos vs. Image Datasets</vt:lpstr>
      <vt:lpstr>Image Correspondence is Challenging…</vt:lpstr>
      <vt:lpstr>…but Good Solutions Exist</vt:lpstr>
      <vt:lpstr>Correspondence-driven Approaches to Computer Vision</vt:lpstr>
      <vt:lpstr>How to densely label new images?</vt:lpstr>
      <vt:lpstr>Big Visual Data</vt:lpstr>
      <vt:lpstr>How to densely label new images?</vt:lpstr>
      <vt:lpstr>Joint Inference for Image Databases</vt:lpstr>
      <vt:lpstr>Annotation Propagation</vt:lpstr>
      <vt:lpstr>Annotation Propagation</vt:lpstr>
      <vt:lpstr>Dense pixel/region labeling is important</vt:lpstr>
      <vt:lpstr>Pixel-wise image graph</vt:lpstr>
      <vt:lpstr>Inference Results</vt:lpstr>
      <vt:lpstr>Optimization</vt:lpstr>
      <vt:lpstr>From stronger local evidence to weaker local evidence</vt:lpstr>
      <vt:lpstr>Results on SUN Dataset</vt:lpstr>
      <vt:lpstr>Joint Inference for Image Databases</vt:lpstr>
      <vt:lpstr>Object discovery and Co-segmentation</vt:lpstr>
      <vt:lpstr>Object discovery and Co-segmentation</vt:lpstr>
      <vt:lpstr>Benchmark “plane” Dataset (MSRC)</vt:lpstr>
      <vt:lpstr>Real-world “plane” Dataset (Internet Search)</vt:lpstr>
      <vt:lpstr>Image Graph</vt:lpstr>
      <vt:lpstr>Basic Idea</vt:lpstr>
      <vt:lpstr>One of these things is not like the others</vt:lpstr>
      <vt:lpstr>One of these things is not like the others</vt:lpstr>
      <vt:lpstr>One of these things is not like the others</vt:lpstr>
      <vt:lpstr>Car (4,347 images, 11% noise)</vt:lpstr>
      <vt:lpstr>Horse (6,381 images, 7% noise)</vt:lpstr>
      <vt:lpstr>Airplane (4,542 images, 18% noise)</vt:lpstr>
      <vt:lpstr>Conclusion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Annotation Propagation in Large Image Databases via Dense Image Correspondence</dc:title>
  <dc:creator>Miki</dc:creator>
  <cp:lastModifiedBy>Miki Rubinstein</cp:lastModifiedBy>
  <cp:revision>401</cp:revision>
  <dcterms:created xsi:type="dcterms:W3CDTF">2006-08-16T00:00:00Z</dcterms:created>
  <dcterms:modified xsi:type="dcterms:W3CDTF">2013-11-21T23:31:53Z</dcterms:modified>
</cp:coreProperties>
</file>