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2"/>
  </p:notesMasterIdLst>
  <p:sldIdLst>
    <p:sldId id="256" r:id="rId2"/>
    <p:sldId id="393" r:id="rId3"/>
    <p:sldId id="394" r:id="rId4"/>
    <p:sldId id="395" r:id="rId5"/>
    <p:sldId id="396" r:id="rId6"/>
    <p:sldId id="397" r:id="rId7"/>
    <p:sldId id="398" r:id="rId8"/>
    <p:sldId id="257" r:id="rId9"/>
    <p:sldId id="293" r:id="rId10"/>
    <p:sldId id="266" r:id="rId11"/>
    <p:sldId id="334" r:id="rId12"/>
    <p:sldId id="400" r:id="rId13"/>
    <p:sldId id="402" r:id="rId14"/>
    <p:sldId id="273" r:id="rId15"/>
    <p:sldId id="275" r:id="rId16"/>
    <p:sldId id="278" r:id="rId17"/>
    <p:sldId id="25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5" r:id="rId30"/>
    <p:sldId id="336" r:id="rId31"/>
    <p:sldId id="296" r:id="rId32"/>
    <p:sldId id="291" r:id="rId33"/>
    <p:sldId id="297" r:id="rId34"/>
    <p:sldId id="298" r:id="rId35"/>
    <p:sldId id="337" r:id="rId36"/>
    <p:sldId id="338" r:id="rId37"/>
    <p:sldId id="425" r:id="rId38"/>
    <p:sldId id="426" r:id="rId39"/>
    <p:sldId id="299" r:id="rId40"/>
    <p:sldId id="292" r:id="rId41"/>
    <p:sldId id="328" r:id="rId42"/>
    <p:sldId id="325" r:id="rId43"/>
    <p:sldId id="326" r:id="rId44"/>
    <p:sldId id="327" r:id="rId45"/>
    <p:sldId id="340" r:id="rId46"/>
    <p:sldId id="341" r:id="rId47"/>
    <p:sldId id="342" r:id="rId48"/>
    <p:sldId id="309" r:id="rId49"/>
    <p:sldId id="301" r:id="rId50"/>
    <p:sldId id="304" r:id="rId51"/>
    <p:sldId id="343" r:id="rId52"/>
    <p:sldId id="302" r:id="rId53"/>
    <p:sldId id="315" r:id="rId54"/>
    <p:sldId id="329" r:id="rId55"/>
    <p:sldId id="313" r:id="rId56"/>
    <p:sldId id="330" r:id="rId57"/>
    <p:sldId id="331" r:id="rId58"/>
    <p:sldId id="345" r:id="rId59"/>
    <p:sldId id="420" r:id="rId60"/>
    <p:sldId id="348" r:id="rId61"/>
    <p:sldId id="382" r:id="rId62"/>
    <p:sldId id="317" r:id="rId63"/>
    <p:sldId id="320" r:id="rId64"/>
    <p:sldId id="318" r:id="rId65"/>
    <p:sldId id="319" r:id="rId66"/>
    <p:sldId id="349" r:id="rId67"/>
    <p:sldId id="404" r:id="rId68"/>
    <p:sldId id="405" r:id="rId69"/>
    <p:sldId id="406" r:id="rId70"/>
    <p:sldId id="407" r:id="rId71"/>
    <p:sldId id="408" r:id="rId72"/>
    <p:sldId id="409" r:id="rId73"/>
    <p:sldId id="410" r:id="rId74"/>
    <p:sldId id="411" r:id="rId75"/>
    <p:sldId id="412" r:id="rId76"/>
    <p:sldId id="413" r:id="rId77"/>
    <p:sldId id="419" r:id="rId78"/>
    <p:sldId id="414" r:id="rId79"/>
    <p:sldId id="415" r:id="rId80"/>
    <p:sldId id="418" r:id="rId81"/>
    <p:sldId id="350" r:id="rId82"/>
    <p:sldId id="352" r:id="rId83"/>
    <p:sldId id="392" r:id="rId84"/>
    <p:sldId id="353" r:id="rId85"/>
    <p:sldId id="373" r:id="rId86"/>
    <p:sldId id="265" r:id="rId87"/>
    <p:sldId id="277" r:id="rId88"/>
    <p:sldId id="270" r:id="rId89"/>
    <p:sldId id="354" r:id="rId90"/>
    <p:sldId id="376" r:id="rId91"/>
    <p:sldId id="377" r:id="rId92"/>
    <p:sldId id="379" r:id="rId93"/>
    <p:sldId id="380" r:id="rId94"/>
    <p:sldId id="390" r:id="rId95"/>
    <p:sldId id="366" r:id="rId96"/>
    <p:sldId id="378" r:id="rId97"/>
    <p:sldId id="367" r:id="rId98"/>
    <p:sldId id="368" r:id="rId99"/>
    <p:sldId id="272" r:id="rId100"/>
    <p:sldId id="403" r:id="rId1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2" autoAdjust="0"/>
    <p:restoredTop sz="73979" autoAdjust="0"/>
  </p:normalViewPr>
  <p:slideViewPr>
    <p:cSldViewPr>
      <p:cViewPr>
        <p:scale>
          <a:sx n="66" d="100"/>
          <a:sy n="66" d="100"/>
        </p:scale>
        <p:origin x="-2011" y="-2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5E8B85B-B2F6-4A6E-8E56-0600C7698F7A}" type="datetimeFigureOut">
              <a:rPr lang="en-US"/>
              <a:pPr>
                <a:defRPr/>
              </a:pPr>
              <a:t>3/15/2011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4E73C9-9987-458B-8627-485A1DF20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0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CF1F2C-BA41-41E6-849C-64A34A8E6A5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4E54AD-110D-4023-82D7-D767C5ED68DA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3AFE84A-8420-4F98-BA6C-6A0255D4CDD4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3E7616-E748-4BD7-A70A-B538AF76E5F7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808C04-0FBF-4DF9-A499-AE09E9023898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9CBB726-5B7E-48B7-8D0A-96BDE6EA3D32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DB1FAD4-F4AE-449B-AF81-A72467C3B3FD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417E8E-22E3-4452-A7E9-56A9D6773C0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C95591D-4E1A-4A60-B4BD-B538D1345F5B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E210B-84BE-4CEF-AB10-9FA0300CE3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27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8D94F49-EE14-4FA8-96D8-77CEF1B4DDA8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Well-posed problem: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1. A solution exists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2. The solution is unique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3. The solution depends continuously on the data (numerical stability/conditioning)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286A56-872A-4740-AA0E-DE6A1318292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E73C9-9987-458B-8627-485A1DF2097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4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C0570-0189-4AEF-A6D7-E41EF29C3AF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90F75F-AECE-498D-AF0F-219DD5478BC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86E694-42D5-4D9A-B293-85477855138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531F9-666A-4FE7-A2B5-C80C227F08A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SAI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36538"/>
            <a:ext cx="23590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8890" y="4302153"/>
            <a:ext cx="5756905" cy="433685"/>
          </a:xfrm>
        </p:spPr>
        <p:txBody>
          <a:bodyPr/>
          <a:lstStyle>
            <a:lvl1pPr marL="0" indent="0">
              <a:buFontTx/>
              <a:buNone/>
              <a:defRPr sz="25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8890" y="2498025"/>
            <a:ext cx="5410104" cy="1094914"/>
          </a:xfrm>
        </p:spPr>
        <p:txBody>
          <a:bodyPr lIns="57808" tIns="23122" rIns="57808" bIns="23122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189640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59641" y="1153604"/>
            <a:ext cx="5025997" cy="17558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72464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3269" y="416337"/>
            <a:ext cx="2115489" cy="24575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32891" y="416337"/>
            <a:ext cx="2421661" cy="24575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21975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69672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6" y="4406238"/>
            <a:ext cx="7772689" cy="1036992"/>
          </a:xfrm>
        </p:spPr>
        <p:txBody>
          <a:bodyPr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06" y="2907134"/>
            <a:ext cx="7772689" cy="333944"/>
          </a:xfrm>
        </p:spPr>
        <p:txBody>
          <a:bodyPr anchor="b"/>
          <a:lstStyle>
            <a:lvl1pPr marL="0" indent="0">
              <a:buNone/>
              <a:defRPr sz="1800"/>
            </a:lvl1pPr>
            <a:lvl2pPr marL="416222" indent="0">
              <a:buNone/>
              <a:defRPr sz="1600"/>
            </a:lvl2pPr>
            <a:lvl3pPr marL="832442" indent="0">
              <a:buNone/>
              <a:defRPr sz="1500"/>
            </a:lvl3pPr>
            <a:lvl4pPr marL="1248665" indent="0">
              <a:buNone/>
              <a:defRPr sz="1300"/>
            </a:lvl4pPr>
            <a:lvl5pPr marL="1664884" indent="0">
              <a:buNone/>
              <a:defRPr sz="1300"/>
            </a:lvl5pPr>
            <a:lvl6pPr marL="2081105" indent="0">
              <a:buNone/>
              <a:defRPr sz="1300"/>
            </a:lvl6pPr>
            <a:lvl7pPr marL="2497326" indent="0">
              <a:buNone/>
              <a:defRPr sz="1300"/>
            </a:lvl7pPr>
            <a:lvl8pPr marL="2913548" indent="0">
              <a:buNone/>
              <a:defRPr sz="1300"/>
            </a:lvl8pPr>
            <a:lvl9pPr marL="332976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62132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802" y="1153604"/>
            <a:ext cx="4150058" cy="21067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80" y="1153604"/>
            <a:ext cx="4150058" cy="21067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96859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2" y="274670"/>
            <a:ext cx="8230756" cy="43723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22" y="1535244"/>
            <a:ext cx="4040238" cy="69404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6222" indent="0">
              <a:buNone/>
              <a:defRPr sz="1800" b="1"/>
            </a:lvl2pPr>
            <a:lvl3pPr marL="832442" indent="0">
              <a:buNone/>
              <a:defRPr sz="1600" b="1"/>
            </a:lvl3pPr>
            <a:lvl4pPr marL="1248665" indent="0">
              <a:buNone/>
              <a:defRPr sz="1500" b="1"/>
            </a:lvl4pPr>
            <a:lvl5pPr marL="1664884" indent="0">
              <a:buNone/>
              <a:defRPr sz="1500" b="1"/>
            </a:lvl5pPr>
            <a:lvl6pPr marL="2081105" indent="0">
              <a:buNone/>
              <a:defRPr sz="1500" b="1"/>
            </a:lvl6pPr>
            <a:lvl7pPr marL="2497326" indent="0">
              <a:buNone/>
              <a:defRPr sz="1500" b="1"/>
            </a:lvl7pPr>
            <a:lvl8pPr marL="2913548" indent="0">
              <a:buNone/>
              <a:defRPr sz="1500" b="1"/>
            </a:lvl8pPr>
            <a:lvl9pPr marL="332976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22" y="2174206"/>
            <a:ext cx="4040238" cy="187590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96" y="1535244"/>
            <a:ext cx="4041682" cy="69404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6222" indent="0">
              <a:buNone/>
              <a:defRPr sz="1800" b="1"/>
            </a:lvl2pPr>
            <a:lvl3pPr marL="832442" indent="0">
              <a:buNone/>
              <a:defRPr sz="1600" b="1"/>
            </a:lvl3pPr>
            <a:lvl4pPr marL="1248665" indent="0">
              <a:buNone/>
              <a:defRPr sz="1500" b="1"/>
            </a:lvl4pPr>
            <a:lvl5pPr marL="1664884" indent="0">
              <a:buNone/>
              <a:defRPr sz="1500" b="1"/>
            </a:lvl5pPr>
            <a:lvl6pPr marL="2081105" indent="0">
              <a:buNone/>
              <a:defRPr sz="1500" b="1"/>
            </a:lvl6pPr>
            <a:lvl7pPr marL="2497326" indent="0">
              <a:buNone/>
              <a:defRPr sz="1500" b="1"/>
            </a:lvl7pPr>
            <a:lvl8pPr marL="2913548" indent="0">
              <a:buNone/>
              <a:defRPr sz="1500" b="1"/>
            </a:lvl8pPr>
            <a:lvl9pPr marL="332976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96" y="2174206"/>
            <a:ext cx="4041682" cy="187590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69419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1125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76630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223"/>
            <a:ext cx="3008503" cy="56053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46" y="273224"/>
            <a:ext cx="5112432" cy="242066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25" y="1435497"/>
            <a:ext cx="3008503" cy="264694"/>
          </a:xfrm>
        </p:spPr>
        <p:txBody>
          <a:bodyPr/>
          <a:lstStyle>
            <a:lvl1pPr marL="0" indent="0">
              <a:buNone/>
              <a:defRPr sz="1300"/>
            </a:lvl1pPr>
            <a:lvl2pPr marL="416222" indent="0">
              <a:buNone/>
              <a:defRPr sz="1100"/>
            </a:lvl2pPr>
            <a:lvl3pPr marL="832442" indent="0">
              <a:buNone/>
              <a:defRPr sz="900"/>
            </a:lvl3pPr>
            <a:lvl4pPr marL="1248665" indent="0">
              <a:buNone/>
              <a:defRPr sz="800"/>
            </a:lvl4pPr>
            <a:lvl5pPr marL="1664884" indent="0">
              <a:buNone/>
              <a:defRPr sz="800"/>
            </a:lvl5pPr>
            <a:lvl6pPr marL="2081105" indent="0">
              <a:buNone/>
              <a:defRPr sz="800"/>
            </a:lvl6pPr>
            <a:lvl7pPr marL="2497326" indent="0">
              <a:buNone/>
              <a:defRPr sz="800"/>
            </a:lvl7pPr>
            <a:lvl8pPr marL="2913548" indent="0">
              <a:buNone/>
              <a:defRPr sz="800"/>
            </a:lvl8pPr>
            <a:lvl9pPr marL="332976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81136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10" y="4800892"/>
            <a:ext cx="5486689" cy="31950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10" y="612941"/>
            <a:ext cx="5486689" cy="486293"/>
          </a:xfrm>
        </p:spPr>
        <p:txBody>
          <a:bodyPr/>
          <a:lstStyle>
            <a:lvl1pPr marL="0" indent="0">
              <a:buNone/>
              <a:defRPr sz="2900"/>
            </a:lvl1pPr>
            <a:lvl2pPr marL="416222" indent="0">
              <a:buNone/>
              <a:defRPr sz="2500"/>
            </a:lvl2pPr>
            <a:lvl3pPr marL="832442" indent="0">
              <a:buNone/>
              <a:defRPr sz="2200"/>
            </a:lvl3pPr>
            <a:lvl4pPr marL="1248665" indent="0">
              <a:buNone/>
              <a:defRPr sz="1800"/>
            </a:lvl4pPr>
            <a:lvl5pPr marL="1664884" indent="0">
              <a:buNone/>
              <a:defRPr sz="1800"/>
            </a:lvl5pPr>
            <a:lvl6pPr marL="2081105" indent="0">
              <a:buNone/>
              <a:defRPr sz="1800"/>
            </a:lvl6pPr>
            <a:lvl7pPr marL="2497326" indent="0">
              <a:buNone/>
              <a:defRPr sz="1800"/>
            </a:lvl7pPr>
            <a:lvl8pPr marL="2913548" indent="0">
              <a:buNone/>
              <a:defRPr sz="1800"/>
            </a:lvl8pPr>
            <a:lvl9pPr marL="332976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10" y="5367572"/>
            <a:ext cx="5486689" cy="264694"/>
          </a:xfrm>
        </p:spPr>
        <p:txBody>
          <a:bodyPr/>
          <a:lstStyle>
            <a:lvl1pPr marL="0" indent="0">
              <a:buNone/>
              <a:defRPr sz="1300"/>
            </a:lvl1pPr>
            <a:lvl2pPr marL="416222" indent="0">
              <a:buNone/>
              <a:defRPr sz="1100"/>
            </a:lvl2pPr>
            <a:lvl3pPr marL="832442" indent="0">
              <a:buNone/>
              <a:defRPr sz="900"/>
            </a:lvl3pPr>
            <a:lvl4pPr marL="1248665" indent="0">
              <a:buNone/>
              <a:defRPr sz="800"/>
            </a:lvl4pPr>
            <a:lvl5pPr marL="1664884" indent="0">
              <a:buNone/>
              <a:defRPr sz="800"/>
            </a:lvl5pPr>
            <a:lvl6pPr marL="2081105" indent="0">
              <a:buNone/>
              <a:defRPr sz="800"/>
            </a:lvl6pPr>
            <a:lvl7pPr marL="2497326" indent="0">
              <a:buNone/>
              <a:defRPr sz="800"/>
            </a:lvl7pPr>
            <a:lvl8pPr marL="2913548" indent="0">
              <a:buNone/>
              <a:defRPr sz="800"/>
            </a:lvl8pPr>
            <a:lvl9pPr marL="332976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21463"/>
            <a:ext cx="5618163" cy="23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20117"/>
      </p:ext>
    </p:extLst>
  </p:cSld>
  <p:clrMapOvr>
    <a:masterClrMapping/>
  </p:clrMapOvr>
  <p:transition advTm="2850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154113"/>
            <a:ext cx="84391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823" tIns="41912" rIns="83823" bIns="41912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65288" y="415925"/>
            <a:ext cx="71437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3246" tIns="41623" rIns="83246" bIns="41623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3317" name="Picture 187" descr="CSAIL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87313"/>
            <a:ext cx="965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1463"/>
            <a:ext cx="5618163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3823" tIns="41912" rIns="83823" bIns="41912" numCol="1" anchor="ctr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rgbClr val="288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advTm="28500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latin typeface="Helvetica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latin typeface="Helvetica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latin typeface="Helvetica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latin typeface="Helvetica" pitchFamily="34" charset="0"/>
        </a:defRPr>
      </a:lvl5pPr>
      <a:lvl6pPr marL="416229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latin typeface="Helvetica" pitchFamily="34" charset="0"/>
        </a:defRPr>
      </a:lvl6pPr>
      <a:lvl7pPr marL="832456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latin typeface="Helvetica" pitchFamily="34" charset="0"/>
        </a:defRPr>
      </a:lvl7pPr>
      <a:lvl8pPr marL="1248685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latin typeface="Helvetica" pitchFamily="34" charset="0"/>
        </a:defRPr>
      </a:lvl8pPr>
      <a:lvl9pPr marL="1664912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333399"/>
          </a:solidFill>
          <a:latin typeface="Helvetica" pitchFamily="34" charset="0"/>
        </a:defRPr>
      </a:lvl9pPr>
    </p:titleStyle>
    <p:bodyStyle>
      <a:lvl1pPr marL="258763" indent="-2587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612775" indent="-2492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900">
          <a:solidFill>
            <a:schemeClr val="tx1"/>
          </a:solidFill>
          <a:latin typeface="+mn-lt"/>
        </a:defRPr>
      </a:lvl2pPr>
      <a:lvl3pPr marL="874713" indent="-1571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*"/>
        <a:defRPr sz="1900" b="1">
          <a:solidFill>
            <a:schemeClr val="tx1"/>
          </a:solidFill>
          <a:latin typeface="+mn-lt"/>
        </a:defRPr>
      </a:lvl3pPr>
      <a:lvl4pPr marL="1135063" indent="-1555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</a:defRPr>
      </a:lvl4pPr>
      <a:lvl5pPr marL="1395413" indent="-1555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5pPr>
      <a:lvl6pPr marL="1812326" indent="-15608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6pPr>
      <a:lvl7pPr marL="2228554" indent="-15608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7pPr>
      <a:lvl8pPr marL="2644782" indent="-15608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8pPr>
      <a:lvl9pPr marL="3061010" indent="-15608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324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6229" algn="l" defTabSz="8324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32456" algn="l" defTabSz="8324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685" algn="l" defTabSz="8324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64912" algn="l" defTabSz="8324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81140" algn="l" defTabSz="8324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97367" algn="l" defTabSz="8324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13596" algn="l" defTabSz="8324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29824" algn="l" defTabSz="83245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6.png"/><Relationship Id="rId4" Type="http://schemas.openxmlformats.org/officeDocument/2006/relationships/image" Target="../media/image63.jpeg"/><Relationship Id="rId9" Type="http://schemas.openxmlformats.org/officeDocument/2006/relationships/image" Target="../media/image6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video" Target="file:///C:\Users\Miki\Documents\Talks\SeamCarving\BicycleCarving.WMV" TargetMode="External"/><Relationship Id="rId7" Type="http://schemas.openxmlformats.org/officeDocument/2006/relationships/image" Target="../media/image59.png"/><Relationship Id="rId2" Type="http://schemas.microsoft.com/office/2007/relationships/media" Target="file:///C:\Users\Miki\Documents\Talks\SeamCarving\BicycleCarving.WMV" TargetMode="Externa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Miki\Documents\Talks\SeamCarving\layout.wmv" TargetMode="External"/><Relationship Id="rId1" Type="http://schemas.microsoft.com/office/2007/relationships/media" Target="file:///C:\Users\Miki\Documents\Talks\SeamCarving\layout.wmv" TargetMode="Externa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0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5.jpeg"/><Relationship Id="rId7" Type="http://schemas.openxmlformats.org/officeDocument/2006/relationships/image" Target="../media/image98.pn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3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6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6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12.jpeg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10.png"/><Relationship Id="rId4" Type="http://schemas.openxmlformats.org/officeDocument/2006/relationships/oleObject" Target="../embeddings/oleObject1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20.png"/><Relationship Id="rId2" Type="http://schemas.openxmlformats.org/officeDocument/2006/relationships/hyperlink" Target="file:///C:\Users\Miki\Documents\Talks\SeamCarving\twoPeopleSea.ex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file:///C:\Users\Miki\Documents\Talks\SeamCarving\snow.exe" TargetMode="External"/><Relationship Id="rId5" Type="http://schemas.openxmlformats.org/officeDocument/2006/relationships/image" Target="../media/image126.jpeg"/><Relationship Id="rId4" Type="http://schemas.openxmlformats.org/officeDocument/2006/relationships/hyperlink" Target="twoPeopleSea.exe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3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wmf"/><Relationship Id="rId4" Type="http://schemas.openxmlformats.org/officeDocument/2006/relationships/image" Target="../media/image14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7" Type="http://schemas.openxmlformats.org/officeDocument/2006/relationships/image" Target="../media/image162.png"/><Relationship Id="rId2" Type="http://schemas.openxmlformats.org/officeDocument/2006/relationships/video" Target="file:///C:\Users\Miki\Documents\Talks\SeamCarving\sns_editing.avi" TargetMode="External"/><Relationship Id="rId1" Type="http://schemas.microsoft.com/office/2007/relationships/media" Target="file:///C:\Users\Miki\Documents\Talks\SeamCarving\sns_editing.avi" TargetMode="External"/><Relationship Id="rId6" Type="http://schemas.openxmlformats.org/officeDocument/2006/relationships/image" Target="../media/image16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.wm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176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75.jpe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wm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77.png"/><Relationship Id="rId5" Type="http://schemas.openxmlformats.org/officeDocument/2006/relationships/image" Target="../media/image59.png"/><Relationship Id="rId4" Type="http://schemas.openxmlformats.org/officeDocument/2006/relationships/oleObject" Target="../embeddings/oleObject18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media" Target="file:///C:\Users\Miki\Documents\Talks\SeamCarving\roadski_expanded_retarget.WMV" TargetMode="External"/><Relationship Id="rId7" Type="http://schemas.openxmlformats.org/officeDocument/2006/relationships/image" Target="../media/image185.png"/><Relationship Id="rId2" Type="http://schemas.openxmlformats.org/officeDocument/2006/relationships/video" Target="file:///C:\Users\Miki\Documents\Talks\SeamCarving\roadski_expanded_rescaled.WMV" TargetMode="External"/><Relationship Id="rId1" Type="http://schemas.microsoft.com/office/2007/relationships/media" Target="file:///C:\Users\Miki\Documents\Talks\SeamCarving\roadski_expanded_rescaled.WMV" TargetMode="External"/><Relationship Id="rId6" Type="http://schemas.openxmlformats.org/officeDocument/2006/relationships/image" Target="../media/image184.png"/><Relationship Id="rId5" Type="http://schemas.openxmlformats.org/officeDocument/2006/relationships/slideLayout" Target="../slideLayouts/slideLayout6.xml"/><Relationship Id="rId4" Type="http://schemas.openxmlformats.org/officeDocument/2006/relationships/video" Target="file:///C:\Users\Miki\Documents\Talks\SeamCarving\roadski_expanded_retarget.WMV" TargetMode="Externa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microsoft.com/office/2007/relationships/media" Target="file:///C:\Users\Miki\Documents\Talks\SeamCarving\video3_retarget_gcut_mie.WMV" TargetMode="External"/><Relationship Id="rId7" Type="http://schemas.openxmlformats.org/officeDocument/2006/relationships/slideLayout" Target="../slideLayouts/slideLayout6.xml"/><Relationship Id="rId2" Type="http://schemas.openxmlformats.org/officeDocument/2006/relationships/video" Target="file:///C:\Users\Miki\Documents\Talks\SeamCarving\video3_retarget_gcut_me.WMV" TargetMode="External"/><Relationship Id="rId1" Type="http://schemas.microsoft.com/office/2007/relationships/media" Target="file:///C:\Users\Miki\Documents\Talks\SeamCarving\video3_retarget_gcut_me.WMV" TargetMode="External"/><Relationship Id="rId6" Type="http://schemas.openxmlformats.org/officeDocument/2006/relationships/video" Target="file:///C:\Users\Miki\Documents\Talks\SeamCarving\dynamic_seams.WMV" TargetMode="External"/><Relationship Id="rId5" Type="http://schemas.microsoft.com/office/2007/relationships/media" Target="file:///C:\Users\Miki\Documents\Talks\SeamCarving\dynamic_seams.WMV" TargetMode="External"/><Relationship Id="rId10" Type="http://schemas.openxmlformats.org/officeDocument/2006/relationships/image" Target="../media/image188.png"/><Relationship Id="rId4" Type="http://schemas.openxmlformats.org/officeDocument/2006/relationships/video" Target="file:///C:\Users\Miki\Documents\Talks\SeamCarving\video3_retarget_gcut_mie.WMV" TargetMode="External"/><Relationship Id="rId9" Type="http://schemas.openxmlformats.org/officeDocument/2006/relationships/image" Target="../media/image18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Miki\Documents\Talks\SeamCarving\rat-multisize.WMV" TargetMode="External"/><Relationship Id="rId1" Type="http://schemas.microsoft.com/office/2007/relationships/media" Target="file:///C:\Users\Miki\Documents\Talks\SeamCarving\rat-multisize.WMV" TargetMode="External"/><Relationship Id="rId4" Type="http://schemas.openxmlformats.org/officeDocument/2006/relationships/image" Target="../media/image18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Miki\Documents\Talks\SeamCarving\dancing3_removal.WMV" TargetMode="External"/><Relationship Id="rId1" Type="http://schemas.microsoft.com/office/2007/relationships/media" Target="file:///C:\Users\Miki\Documents\Talks\SeamCarving\dancing3_removal.WMV" TargetMode="External"/><Relationship Id="rId4" Type="http://schemas.openxmlformats.org/officeDocument/2006/relationships/image" Target="../media/image19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://help.adobe.com/en_US/Photoshop/11.0/WS6F81C45F-2AC0-4685-8FFD-DBA374BF21CD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ubtitle 1"/>
          <p:cNvSpPr>
            <a:spLocks noGrp="1"/>
          </p:cNvSpPr>
          <p:nvPr>
            <p:ph type="subTitle" idx="1"/>
          </p:nvPr>
        </p:nvSpPr>
        <p:spPr>
          <a:xfrm>
            <a:off x="3159125" y="4495800"/>
            <a:ext cx="5756275" cy="892175"/>
          </a:xfrm>
        </p:spPr>
        <p:txBody>
          <a:bodyPr/>
          <a:lstStyle/>
          <a:p>
            <a:pPr algn="ctr"/>
            <a:r>
              <a:rPr lang="en-US" dirty="0" smtClean="0"/>
              <a:t>Michael Rubinstein</a:t>
            </a:r>
          </a:p>
          <a:p>
            <a:pPr algn="ctr"/>
            <a:r>
              <a:rPr lang="en-US" dirty="0" smtClean="0"/>
              <a:t>MIT</a:t>
            </a:r>
          </a:p>
        </p:txBody>
      </p:sp>
      <p:sp>
        <p:nvSpPr>
          <p:cNvPr id="25603" name="Title 2"/>
          <p:cNvSpPr>
            <a:spLocks noGrp="1"/>
          </p:cNvSpPr>
          <p:nvPr>
            <p:ph type="ctrTitle"/>
          </p:nvPr>
        </p:nvSpPr>
        <p:spPr>
          <a:xfrm>
            <a:off x="2274425" y="2286000"/>
            <a:ext cx="6412375" cy="1511712"/>
          </a:xfrm>
        </p:spPr>
        <p:txBody>
          <a:bodyPr/>
          <a:lstStyle/>
          <a:p>
            <a:r>
              <a:rPr lang="en-US" sz="3200" dirty="0" smtClean="0"/>
              <a:t>	 Seam-Carving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and Content-driven Retargeting of Images (and Video)</a:t>
            </a:r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4191000" y="6335713"/>
            <a:ext cx="4724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Helvetica" pitchFamily="34" charset="0"/>
              </a:rPr>
              <a:t>Some slides </a:t>
            </a:r>
            <a:r>
              <a:rPr lang="en-US" sz="1400" dirty="0" smtClean="0">
                <a:latin typeface="Helvetica" pitchFamily="34" charset="0"/>
              </a:rPr>
              <a:t>borrowed from </a:t>
            </a:r>
            <a:r>
              <a:rPr lang="en-US" sz="1400" dirty="0">
                <a:latin typeface="Helvetica" pitchFamily="34" charset="0"/>
              </a:rPr>
              <a:t>Ariel Shamir and </a:t>
            </a:r>
            <a:r>
              <a:rPr lang="en-US" sz="1400" dirty="0" err="1">
                <a:latin typeface="Helvetica" pitchFamily="34" charset="0"/>
              </a:rPr>
              <a:t>Shai</a:t>
            </a:r>
            <a:r>
              <a:rPr lang="en-US" sz="1400" dirty="0">
                <a:latin typeface="Helvetica" pitchFamily="34" charset="0"/>
              </a:rPr>
              <a:t> </a:t>
            </a:r>
            <a:r>
              <a:rPr lang="en-US" sz="1400" dirty="0" err="1">
                <a:latin typeface="Helvetica" pitchFamily="34" charset="0"/>
              </a:rPr>
              <a:t>Avidan</a:t>
            </a:r>
            <a:endParaRPr lang="en-US" sz="1400" dirty="0">
              <a:latin typeface="Helvetica" pitchFamily="34" charset="0"/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2832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Importance (Saliency) Measures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5162550"/>
          </a:xfrm>
        </p:spPr>
        <p:txBody>
          <a:bodyPr/>
          <a:lstStyle/>
          <a:p>
            <a:r>
              <a:rPr lang="en-US" dirty="0" smtClean="0"/>
              <a:t>A function S: p </a:t>
            </a:r>
            <a:r>
              <a:rPr lang="en-US" dirty="0" smtClean="0">
                <a:sym typeface="Wingdings" pitchFamily="2" charset="2"/>
              </a:rPr>
              <a:t> [0,1]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More sophisticated: attention models, eye tracking (gazing studies), face detectors, 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6388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6629400" y="3059113"/>
            <a:ext cx="153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pitchFamily="34" charset="0"/>
              </a:rPr>
              <a:t>Wang et al. 2008</a:t>
            </a: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19600"/>
            <a:ext cx="29718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5181600" cy="171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Box 10"/>
          <p:cNvSpPr txBox="1">
            <a:spLocks noChangeArrowheads="1"/>
          </p:cNvSpPr>
          <p:nvPr/>
        </p:nvSpPr>
        <p:spPr bwMode="auto">
          <a:xfrm>
            <a:off x="228600" y="6172200"/>
            <a:ext cx="472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pitchFamily="34" charset="0"/>
              </a:rPr>
              <a:t>Judd et al. ICCV09 </a:t>
            </a:r>
            <a:r>
              <a:rPr lang="en-US" sz="1400" i="1">
                <a:latin typeface="Helvetica" pitchFamily="34" charset="0"/>
              </a:rPr>
              <a:t>Learning to predict where people look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431925"/>
            <a:ext cx="8131175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92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Retargeting Framework</a:t>
            </a:r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533400" y="1524000"/>
            <a:ext cx="3962400" cy="646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>
                <a:latin typeface="Helvetica" pitchFamily="34" charset="0"/>
              </a:rPr>
              <a:t>Define an energy function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E(I)</a:t>
            </a:r>
          </a:p>
          <a:p>
            <a:pPr eaLnBrk="1" hangingPunct="1"/>
            <a:r>
              <a:rPr lang="en-US">
                <a:latin typeface="Helvetica" pitchFamily="34" charset="0"/>
              </a:rPr>
              <a:t>	(interest, importance, saliency)</a:t>
            </a:r>
          </a:p>
        </p:txBody>
      </p:sp>
      <p:sp>
        <p:nvSpPr>
          <p:cNvPr id="35844" name="Right Arrow 6"/>
          <p:cNvSpPr>
            <a:spLocks noChangeArrowheads="1"/>
          </p:cNvSpPr>
          <p:nvPr/>
        </p:nvSpPr>
        <p:spPr bwMode="auto">
          <a:xfrm>
            <a:off x="4724400" y="1600200"/>
            <a:ext cx="7620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5715000" y="1524000"/>
            <a:ext cx="2971800" cy="646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2. Use some operator(s) to change the image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358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2057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2667000"/>
            <a:ext cx="755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2032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Right Arrow 11"/>
          <p:cNvSpPr>
            <a:spLocks noChangeArrowheads="1"/>
          </p:cNvSpPr>
          <p:nvPr/>
        </p:nvSpPr>
        <p:spPr bwMode="auto">
          <a:xfrm>
            <a:off x="2590800" y="2743200"/>
            <a:ext cx="457200" cy="63023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5850" name="Right Arrow 12"/>
          <p:cNvSpPr>
            <a:spLocks noChangeArrowheads="1"/>
          </p:cNvSpPr>
          <p:nvPr/>
        </p:nvSpPr>
        <p:spPr bwMode="auto">
          <a:xfrm flipV="1">
            <a:off x="5568950" y="2743200"/>
            <a:ext cx="838200" cy="630238"/>
          </a:xfrm>
          <a:prstGeom prst="rightArrow">
            <a:avLst>
              <a:gd name="adj1" fmla="val 50000"/>
              <a:gd name="adj2" fmla="val 49960"/>
            </a:avLst>
          </a:prstGeom>
          <a:solidFill>
            <a:schemeClr val="accent1"/>
          </a:solidFill>
          <a:ln w="28575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5851" name="TextBox 13"/>
          <p:cNvSpPr txBox="1">
            <a:spLocks noChangeArrowheads="1"/>
          </p:cNvSpPr>
          <p:nvPr/>
        </p:nvSpPr>
        <p:spPr bwMode="auto">
          <a:xfrm>
            <a:off x="5257800" y="33528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i="1" dirty="0">
                <a:latin typeface="Helvetica" pitchFamily="34" charset="0"/>
              </a:rPr>
              <a:t>Recompose</a:t>
            </a:r>
          </a:p>
        </p:txBody>
      </p:sp>
      <p:sp>
        <p:nvSpPr>
          <p:cNvPr id="35852" name="TextBox 15"/>
          <p:cNvSpPr txBox="1">
            <a:spLocks noChangeArrowheads="1"/>
          </p:cNvSpPr>
          <p:nvPr/>
        </p:nvSpPr>
        <p:spPr bwMode="auto">
          <a:xfrm>
            <a:off x="7793038" y="2819400"/>
            <a:ext cx="1350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pitchFamily="34" charset="0"/>
              </a:rPr>
              <a:t>Setlur et al.</a:t>
            </a:r>
          </a:p>
          <a:p>
            <a:pPr algn="ctr" eaLnBrk="1" hangingPunct="1"/>
            <a:r>
              <a:rPr lang="en-US">
                <a:latin typeface="Helvetica" pitchFamily="34" charset="0"/>
              </a:rPr>
              <a:t>[2005]</a:t>
            </a:r>
          </a:p>
        </p:txBody>
      </p:sp>
      <p:pic>
        <p:nvPicPr>
          <p:cNvPr id="358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16764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4" name="Right Arrow 17"/>
          <p:cNvSpPr>
            <a:spLocks noChangeArrowheads="1"/>
          </p:cNvSpPr>
          <p:nvPr/>
        </p:nvSpPr>
        <p:spPr bwMode="auto">
          <a:xfrm>
            <a:off x="2590800" y="4191000"/>
            <a:ext cx="457200" cy="63023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3585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14800"/>
            <a:ext cx="11160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7" name="Right Arrow 21"/>
          <p:cNvSpPr>
            <a:spLocks noChangeArrowheads="1"/>
          </p:cNvSpPr>
          <p:nvPr/>
        </p:nvSpPr>
        <p:spPr bwMode="auto">
          <a:xfrm flipV="1">
            <a:off x="5562600" y="4191000"/>
            <a:ext cx="838200" cy="630238"/>
          </a:xfrm>
          <a:prstGeom prst="rightArrow">
            <a:avLst>
              <a:gd name="adj1" fmla="val 50000"/>
              <a:gd name="adj2" fmla="val 49960"/>
            </a:avLst>
          </a:prstGeom>
          <a:solidFill>
            <a:schemeClr val="accent1"/>
          </a:solidFill>
          <a:ln w="28575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5858" name="TextBox 22"/>
          <p:cNvSpPr txBox="1">
            <a:spLocks noChangeArrowheads="1"/>
          </p:cNvSpPr>
          <p:nvPr/>
        </p:nvSpPr>
        <p:spPr bwMode="auto">
          <a:xfrm>
            <a:off x="5638800" y="4800600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i="1">
                <a:latin typeface="Helvetica" pitchFamily="34" charset="0"/>
              </a:rPr>
              <a:t>Crop</a:t>
            </a:r>
          </a:p>
        </p:txBody>
      </p:sp>
      <p:sp>
        <p:nvSpPr>
          <p:cNvPr id="35859" name="TextBox 23"/>
          <p:cNvSpPr txBox="1">
            <a:spLocks noChangeArrowheads="1"/>
          </p:cNvSpPr>
          <p:nvPr/>
        </p:nvSpPr>
        <p:spPr bwMode="auto">
          <a:xfrm>
            <a:off x="7793038" y="4267200"/>
            <a:ext cx="1350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pitchFamily="34" charset="0"/>
              </a:rPr>
              <a:t>Santella et al. [2005]</a:t>
            </a:r>
          </a:p>
        </p:txBody>
      </p:sp>
      <p:pic>
        <p:nvPicPr>
          <p:cNvPr id="358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95938"/>
            <a:ext cx="22098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1" name="Right Arrow 25"/>
          <p:cNvSpPr>
            <a:spLocks noChangeArrowheads="1"/>
          </p:cNvSpPr>
          <p:nvPr/>
        </p:nvSpPr>
        <p:spPr bwMode="auto">
          <a:xfrm>
            <a:off x="2590800" y="5618163"/>
            <a:ext cx="457200" cy="6302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3586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562600"/>
            <a:ext cx="22113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3" name="Right Arrow 30"/>
          <p:cNvSpPr>
            <a:spLocks noChangeArrowheads="1"/>
          </p:cNvSpPr>
          <p:nvPr/>
        </p:nvSpPr>
        <p:spPr bwMode="auto">
          <a:xfrm flipV="1">
            <a:off x="5562600" y="5573713"/>
            <a:ext cx="838200" cy="630237"/>
          </a:xfrm>
          <a:prstGeom prst="rightArrow">
            <a:avLst>
              <a:gd name="adj1" fmla="val 50000"/>
              <a:gd name="adj2" fmla="val 49960"/>
            </a:avLst>
          </a:prstGeom>
          <a:solidFill>
            <a:schemeClr val="accent1"/>
          </a:solidFill>
          <a:ln w="28575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5864" name="TextBox 31"/>
          <p:cNvSpPr txBox="1">
            <a:spLocks noChangeArrowheads="1"/>
          </p:cNvSpPr>
          <p:nvPr/>
        </p:nvSpPr>
        <p:spPr bwMode="auto">
          <a:xfrm>
            <a:off x="5638800" y="6183313"/>
            <a:ext cx="757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i="1">
                <a:latin typeface="Helvetica" pitchFamily="34" charset="0"/>
              </a:rPr>
              <a:t>Warp</a:t>
            </a:r>
          </a:p>
        </p:txBody>
      </p:sp>
      <p:pic>
        <p:nvPicPr>
          <p:cNvPr id="3586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10200"/>
            <a:ext cx="1408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6" name="TextBox 33"/>
          <p:cNvSpPr txBox="1">
            <a:spLocks noChangeArrowheads="1"/>
          </p:cNvSpPr>
          <p:nvPr/>
        </p:nvSpPr>
        <p:spPr bwMode="auto">
          <a:xfrm>
            <a:off x="7772400" y="5602288"/>
            <a:ext cx="1350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pitchFamily="34" charset="0"/>
              </a:rPr>
              <a:t>Gal et al. [2006]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dirty="0" smtClean="0"/>
              <a:t>Previous Retargeting Approaches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4008794"/>
          </a:xfrm>
        </p:spPr>
        <p:txBody>
          <a:bodyPr/>
          <a:lstStyle/>
          <a:p>
            <a:r>
              <a:rPr lang="en-US" dirty="0" smtClean="0"/>
              <a:t>Optimal Cropping Window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For videos: “Pan and scan”</a:t>
            </a:r>
          </a:p>
          <a:p>
            <a:pPr marL="363537" lvl="1" indent="0">
              <a:buNone/>
            </a:pPr>
            <a:r>
              <a:rPr lang="en-US" dirty="0" smtClean="0"/>
              <a:t>	Still done manually in the movie industry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4681172"/>
            <a:ext cx="8733366" cy="1842739"/>
            <a:chOff x="228600" y="4681172"/>
            <a:chExt cx="8733366" cy="1842739"/>
          </a:xfrm>
        </p:grpSpPr>
        <p:pic>
          <p:nvPicPr>
            <p:cNvPr id="1484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681172"/>
              <a:ext cx="3352800" cy="1410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84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780" y="4949142"/>
              <a:ext cx="15240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848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4953000"/>
              <a:ext cx="15240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848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770" y="4949142"/>
              <a:ext cx="15240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ight Arrow 4"/>
            <p:cNvSpPr/>
            <p:nvPr/>
          </p:nvSpPr>
          <p:spPr bwMode="auto">
            <a:xfrm>
              <a:off x="3678820" y="5214572"/>
              <a:ext cx="359780" cy="762000"/>
            </a:xfrm>
            <a:prstGeom prst="rightArrow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4008" tIns="27432" rIns="64008" bIns="27432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71800" y="6216134"/>
              <a:ext cx="5990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Liu and </a:t>
              </a:r>
              <a:r>
                <a:rPr lang="en-US" sz="1400" dirty="0" err="1" smtClean="0"/>
                <a:t>Gleicher</a:t>
              </a:r>
              <a:r>
                <a:rPr lang="en-US" sz="1400" dirty="0" smtClean="0"/>
                <a:t>, </a:t>
              </a:r>
              <a:r>
                <a:rPr lang="en-US" sz="1400" b="1" dirty="0"/>
                <a:t>Video Retargeting: Automating Pan and </a:t>
              </a:r>
              <a:r>
                <a:rPr lang="en-US" sz="1400" b="1" dirty="0" smtClean="0"/>
                <a:t>Scan (2006)</a:t>
              </a:r>
              <a:endParaRPr lang="en-US" sz="1400" dirty="0"/>
            </a:p>
          </p:txBody>
        </p:sp>
      </p:grpSp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606550"/>
            <a:ext cx="2755900" cy="198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6550"/>
            <a:ext cx="2776779" cy="198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870667" y="1676400"/>
            <a:ext cx="1126211" cy="1199346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64008" tIns="27432" rIns="64008" bIns="27432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27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-6.0592E-6 C 0.02621 0.0023 0.05225 -0.0014 0.07847 -0.00348 C 0.09947 -0.00718 0.11944 -0.01203 0.14062 -0.01365 C 0.14687 -0.0118 0.14999 -0.0118 0.1519 -0.00348 C 0.15156 0.00045 0.15242 0.00508 0.15069 0.00832 C 0.14808 0.01341 0.14062 0.01364 0.1368 0.01502 C 0.13038 0.01734 0.12482 0.02243 0.11788 0.02358 C 0.10902 0.02497 0.09999 0.02543 0.09114 0.02682 C 0.07638 0.03422 0.05989 0.03283 0.04444 0.03376 C 0.02777 0.03723 0.0118 0.0407 -0.00504 0.04208 C -0.00799 0.04255 -0.01268 0.04 -0.01389 0.0437 C -0.01667 0.05203 -0.01268 0.0703 -0.00626 0.07585 C -0.00417 0.0777 0.00451 0.07885 0.0052 0.07909 C 0.01909 0.08602 0.03107 0.07354 0.04444 0.07238 C 0.05659 0.07145 0.06892 0.07122 0.08107 0.07076 C 0.1019 0.06197 0.09288 0.06521 0.14062 0.07076 C 0.1434 0.07099 0.14288 0.0777 0.14444 0.08094 C 0.14218 0.08926 0.14461 0.08487 0.1368 0.08764 C 0.1342 0.08857 0.12916 0.09088 0.12916 0.09088 C 0.11649 0.10244 0.12569 0.09551 0.09253 0.09273 C 0.06683 0.09042 0.04114 0.08741 0.01527 0.08602 C -8.05556E-6 0.08001 -0.00955 0.08625 -0.02396 0.08926 C -0.02327 0.09435 -0.02396 0.10036 -0.02153 0.10453 C -0.01962 0.10776 -0.01546 0.10684 -0.01251 0.10776 C -0.00035 0.11609 0.00069 0.12071 0.01527 0.12303 C 0.02795 0.12187 0.04062 0.12071 0.05329 0.11956 C 0.08576 0.11655 0.15069 0.11632 0.15069 0.11632 C 0.15451 0.11586 0.1585 0.11632 0.16215 0.1147 C 0.16336 0.11401 0.1592 0.11424 0.15833 0.11285 C 0.15746 0.11146 0.15815 0.10869 0.15711 0.10776 C 0.15277 0.10383 0.14027 0.10337 0.1368 0.10291 C 0.13072 0.09736 0.11683 0.09481 0.10885 0.09273 C 0.10763 0.09157 0.10659 0.08996 0.1052 0.08926 C 0.09913 0.08579 0.09999 0.09088 0.09999 0.08417 " pathEditMode="relative" ptsTypes="ffffffffffffffff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Cropping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0" y="3962400"/>
            <a:ext cx="4190139" cy="190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62" y="3930650"/>
            <a:ext cx="36122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12"/>
          <p:cNvSpPr>
            <a:spLocks noChangeArrowheads="1"/>
          </p:cNvSpPr>
          <p:nvPr/>
        </p:nvSpPr>
        <p:spPr bwMode="auto">
          <a:xfrm>
            <a:off x="959762" y="3962400"/>
            <a:ext cx="2365075" cy="1908352"/>
          </a:xfrm>
          <a:prstGeom prst="rect">
            <a:avLst/>
          </a:prstGeom>
          <a:noFill/>
          <a:ln w="63500" algn="ctr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0728" name="Rectangle 14"/>
          <p:cNvSpPr>
            <a:spLocks noChangeArrowheads="1"/>
          </p:cNvSpPr>
          <p:nvPr/>
        </p:nvSpPr>
        <p:spPr bwMode="auto">
          <a:xfrm>
            <a:off x="5379362" y="3930650"/>
            <a:ext cx="2365075" cy="1908352"/>
          </a:xfrm>
          <a:prstGeom prst="rect">
            <a:avLst/>
          </a:prstGeom>
          <a:noFill/>
          <a:ln w="63500" algn="ctr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307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984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Rectangle 16"/>
          <p:cNvSpPr>
            <a:spLocks noChangeArrowheads="1"/>
          </p:cNvSpPr>
          <p:nvPr/>
        </p:nvSpPr>
        <p:spPr bwMode="auto">
          <a:xfrm>
            <a:off x="3124200" y="1600200"/>
            <a:ext cx="2667000" cy="1600200"/>
          </a:xfrm>
          <a:prstGeom prst="rect">
            <a:avLst/>
          </a:prstGeom>
          <a:noFill/>
          <a:ln w="63500" algn="ctr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76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dirty="0" smtClean="0"/>
              <a:t>Seam Carving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5195272"/>
          </a:xfrm>
        </p:spPr>
        <p:txBody>
          <a:bodyPr/>
          <a:lstStyle/>
          <a:p>
            <a:r>
              <a:rPr lang="en-US" dirty="0" smtClean="0"/>
              <a:t>Assume m x n </a:t>
            </a:r>
            <a:r>
              <a:rPr lang="en-US" dirty="0" smtClean="0">
                <a:sym typeface="Wingdings" pitchFamily="2" charset="2"/>
              </a:rPr>
              <a:t> m x n’, n’&lt;n  	(summarization)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Basic Idea: remove unimportant pixels from the image</a:t>
            </a:r>
          </a:p>
          <a:p>
            <a:pPr lvl="1"/>
            <a:r>
              <a:rPr lang="en-US" dirty="0" smtClean="0"/>
              <a:t>Unimportant = pixels with less “energy”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Intuition for gradient-based energy:</a:t>
            </a:r>
          </a:p>
          <a:p>
            <a:pPr lvl="1"/>
            <a:r>
              <a:rPr lang="en-US" dirty="0" smtClean="0"/>
              <a:t>Preserve strong contours</a:t>
            </a:r>
          </a:p>
          <a:p>
            <a:pPr lvl="1"/>
            <a:r>
              <a:rPr lang="en-US" dirty="0" smtClean="0"/>
              <a:t>Human vision more sensitive to edges – so try remove content from smoother areas</a:t>
            </a:r>
          </a:p>
          <a:p>
            <a:pPr lvl="1"/>
            <a:r>
              <a:rPr lang="en-US" dirty="0" smtClean="0"/>
              <a:t>Simple, enough for producing some nice results</a:t>
            </a:r>
          </a:p>
          <a:p>
            <a:pPr lvl="1"/>
            <a:r>
              <a:rPr lang="en-US" dirty="0" smtClean="0"/>
              <a:t>See their paper for more measures they have used</a:t>
            </a:r>
          </a:p>
          <a:p>
            <a:pPr lvl="1"/>
            <a:endParaRPr lang="en-US" dirty="0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2838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Pixel Removal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066800"/>
            <a:ext cx="42624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2468563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76400" y="6183313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Optimal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3830638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81413" y="6172200"/>
            <a:ext cx="21852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Helvetica" pitchFamily="34" charset="0"/>
              </a:rPr>
              <a:t>Least-energy </a:t>
            </a:r>
            <a:r>
              <a:rPr lang="en-US" dirty="0" smtClean="0">
                <a:latin typeface="Helvetica" pitchFamily="34" charset="0"/>
              </a:rPr>
              <a:t>pixels</a:t>
            </a:r>
          </a:p>
          <a:p>
            <a:pPr eaLnBrk="1" hangingPunct="1"/>
            <a:r>
              <a:rPr lang="en-US" dirty="0" smtClean="0">
                <a:latin typeface="Helvetica" pitchFamily="34" charset="0"/>
              </a:rPr>
              <a:t>(per row)</a:t>
            </a:r>
            <a:endParaRPr lang="en-US" dirty="0">
              <a:latin typeface="Helvetica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810000"/>
            <a:ext cx="18827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27725" y="6172200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Least-energy columns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pPr eaLnBrk="1" hangingPunct="1"/>
            <a:r>
              <a:rPr lang="en-US" smtClean="0"/>
              <a:t>A Seam</a:t>
            </a:r>
          </a:p>
        </p:txBody>
      </p:sp>
      <p:sp>
        <p:nvSpPr>
          <p:cNvPr id="1029" name="Content Placeholder 12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693737"/>
          </a:xfrm>
        </p:spPr>
        <p:txBody>
          <a:bodyPr/>
          <a:lstStyle/>
          <a:p>
            <a:r>
              <a:rPr lang="en-US" dirty="0" smtClean="0"/>
              <a:t>A connected path of pixels from top to bottom (or left to right). Exactly one in each row</a:t>
            </a: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990600" y="3771900"/>
            <a:ext cx="3362325" cy="22193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1004888" y="3797300"/>
          <a:ext cx="3314700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Photo Editor Photo" r:id="rId4" imgW="4382112" imgH="2857899" progId="">
                  <p:embed/>
                </p:oleObj>
              </mc:Choice>
              <mc:Fallback>
                <p:oleObj name="Photo Editor Photo" r:id="rId4" imgW="4382112" imgH="2857899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3797300"/>
                        <a:ext cx="3314700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>
                                <a:alpha val="39999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21"/>
          <p:cNvGrpSpPr>
            <a:grpSpLocks/>
          </p:cNvGrpSpPr>
          <p:nvPr/>
        </p:nvGrpSpPr>
        <p:grpSpPr bwMode="auto">
          <a:xfrm>
            <a:off x="2286000" y="2971800"/>
            <a:ext cx="6248400" cy="3505200"/>
            <a:chOff x="1440" y="960"/>
            <a:chExt cx="3936" cy="2208"/>
          </a:xfrm>
        </p:grpSpPr>
        <p:sp>
          <p:nvSpPr>
            <p:cNvPr id="1035" name="Rectangle 16"/>
            <p:cNvSpPr>
              <a:spLocks noChangeArrowheads="1"/>
            </p:cNvSpPr>
            <p:nvPr/>
          </p:nvSpPr>
          <p:spPr bwMode="auto">
            <a:xfrm>
              <a:off x="1440" y="1920"/>
              <a:ext cx="43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1036" name="Line 17"/>
            <p:cNvSpPr>
              <a:spLocks noChangeShapeType="1"/>
            </p:cNvSpPr>
            <p:nvPr/>
          </p:nvSpPr>
          <p:spPr bwMode="auto">
            <a:xfrm flipV="1">
              <a:off x="1440" y="960"/>
              <a:ext cx="1824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Line 18"/>
            <p:cNvSpPr>
              <a:spLocks noChangeShapeType="1"/>
            </p:cNvSpPr>
            <p:nvPr/>
          </p:nvSpPr>
          <p:spPr bwMode="auto">
            <a:xfrm>
              <a:off x="1440" y="2400"/>
              <a:ext cx="1824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Line 19"/>
            <p:cNvSpPr>
              <a:spLocks noChangeShapeType="1"/>
            </p:cNvSpPr>
            <p:nvPr/>
          </p:nvSpPr>
          <p:spPr bwMode="auto">
            <a:xfrm flipV="1">
              <a:off x="1872" y="960"/>
              <a:ext cx="3504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Line 20"/>
            <p:cNvSpPr>
              <a:spLocks noChangeShapeType="1"/>
            </p:cNvSpPr>
            <p:nvPr/>
          </p:nvSpPr>
          <p:spPr bwMode="auto">
            <a:xfrm>
              <a:off x="1872" y="2400"/>
              <a:ext cx="3504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27" name="Object 15"/>
            <p:cNvGraphicFramePr>
              <a:graphicFrameLocks noChangeAspect="1"/>
            </p:cNvGraphicFramePr>
            <p:nvPr/>
          </p:nvGraphicFramePr>
          <p:xfrm>
            <a:off x="3264" y="960"/>
            <a:ext cx="2108" cy="2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" name="Photo Editor Photo" r:id="rId6" imgW="3400900" imgH="3561905" progId="">
                    <p:embed/>
                  </p:oleObj>
                </mc:Choice>
                <mc:Fallback>
                  <p:oleObj name="Photo Editor Photo" r:id="rId6" imgW="3400900" imgH="3561905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960"/>
                          <a:ext cx="2108" cy="220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FFFF">
                                  <a:alpha val="39999"/>
                                </a:srgbClr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6781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68008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Seams in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2884487"/>
          </a:xfrm>
        </p:spPr>
        <p:txBody>
          <a:bodyPr>
            <a:normAutofit fontScale="92500" lnSpcReduction="10000"/>
          </a:bodyPr>
          <a:lstStyle/>
          <a:p>
            <a:pPr marL="260142" indent="-260142" eaLnBrk="1" hangingPunct="1">
              <a:buFont typeface="Wingdings" pitchFamily="2" charset="2"/>
              <a:buChar char="§"/>
              <a:defRPr/>
            </a:pPr>
            <a:r>
              <a:rPr lang="en-US" sz="2400" dirty="0" err="1" smtClean="0"/>
              <a:t>Efros</a:t>
            </a:r>
            <a:r>
              <a:rPr lang="en-US" sz="2400" dirty="0" smtClean="0"/>
              <a:t> &amp; Freeman [2001] – Texture synthesis</a:t>
            </a:r>
          </a:p>
          <a:p>
            <a:pPr marL="260142" indent="-260142" eaLnBrk="1" hangingPunct="1">
              <a:buFont typeface="Wingdings" pitchFamily="2" charset="2"/>
              <a:buChar char="§"/>
              <a:defRPr/>
            </a:pPr>
            <a:r>
              <a:rPr lang="en-US" sz="2400" dirty="0" err="1" smtClean="0"/>
              <a:t>Kwatra</a:t>
            </a:r>
            <a:r>
              <a:rPr lang="en-US" sz="2400" dirty="0" smtClean="0"/>
              <a:t> et al. [2003] – Image and video synthesis</a:t>
            </a:r>
          </a:p>
          <a:p>
            <a:pPr marL="260142" indent="-260142" eaLnBrk="1" hangingPunct="1">
              <a:buFont typeface="Wingdings" pitchFamily="2" charset="2"/>
              <a:buChar char="§"/>
              <a:defRPr/>
            </a:pPr>
            <a:r>
              <a:rPr lang="en-US" sz="2400" dirty="0" err="1" smtClean="0"/>
              <a:t>Agarwala</a:t>
            </a:r>
            <a:r>
              <a:rPr lang="en-US" sz="2400" dirty="0" smtClean="0"/>
              <a:t> et al. [2004] – Digital Photomontage</a:t>
            </a:r>
          </a:p>
          <a:p>
            <a:pPr marL="260142" indent="-260142" eaLnBrk="1" hangingPunct="1">
              <a:buFont typeface="Wingdings" pitchFamily="2" charset="2"/>
              <a:buChar char="§"/>
              <a:defRPr/>
            </a:pPr>
            <a:r>
              <a:rPr lang="en-US" sz="2400" dirty="0" smtClean="0"/>
              <a:t>Perez et al. [2003] – Poisson Image Editing</a:t>
            </a:r>
          </a:p>
          <a:p>
            <a:pPr marL="260142" indent="-260142" eaLnBrk="1" hangingPunct="1">
              <a:buFont typeface="Wingdings" pitchFamily="2" charset="2"/>
              <a:buChar char="§"/>
              <a:defRPr/>
            </a:pPr>
            <a:r>
              <a:rPr lang="en-US" sz="2400" dirty="0" err="1" smtClean="0"/>
              <a:t>Jia</a:t>
            </a:r>
            <a:r>
              <a:rPr lang="en-US" sz="2400" dirty="0" smtClean="0"/>
              <a:t> et al. [2006] – Drag-and-Drop Pasting</a:t>
            </a:r>
          </a:p>
          <a:p>
            <a:pPr marL="260142" indent="-260142" eaLnBrk="1" hangingPunct="1">
              <a:buFont typeface="Wingdings" pitchFamily="2" charset="2"/>
              <a:buChar char="§"/>
              <a:defRPr/>
            </a:pPr>
            <a:r>
              <a:rPr lang="en-US" sz="2400" dirty="0" err="1" smtClean="0"/>
              <a:t>Rother</a:t>
            </a:r>
            <a:r>
              <a:rPr lang="en-US" sz="2400" dirty="0" smtClean="0"/>
              <a:t> et al. [2006] – Auto-Collage</a:t>
            </a:r>
          </a:p>
          <a:p>
            <a:pPr marL="260142" indent="-260142" eaLnBrk="1" hangingPunct="1">
              <a:buFont typeface="Wingdings" pitchFamily="2" charset="2"/>
              <a:buChar char="§"/>
              <a:defRPr/>
            </a:pPr>
            <a:r>
              <a:rPr lang="en-US" sz="2400" dirty="0" smtClean="0"/>
              <a:t>Wang and Cohen [2006] – simultaneous matting and compositing</a:t>
            </a:r>
          </a:p>
          <a:p>
            <a:pPr marL="260142" indent="-260142">
              <a:defRPr/>
            </a:pP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28800" y="2286000"/>
            <a:ext cx="5257800" cy="1041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defRPr/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Mostly used for composition of two (or more) images or patches…</a:t>
            </a:r>
          </a:p>
        </p:txBody>
      </p:sp>
      <p:sp>
        <p:nvSpPr>
          <p:cNvPr id="38917" name="TextBox 6"/>
          <p:cNvSpPr txBox="1">
            <a:spLocks noChangeArrowheads="1"/>
          </p:cNvSpPr>
          <p:nvPr/>
        </p:nvSpPr>
        <p:spPr bwMode="auto">
          <a:xfrm>
            <a:off x="4935538" y="6096000"/>
            <a:ext cx="4056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pitchFamily="34" charset="0"/>
              </a:rPr>
              <a:t>Agarwala et al., </a:t>
            </a:r>
            <a:r>
              <a:rPr lang="en-US" sz="1400" i="1">
                <a:latin typeface="Helvetica" pitchFamily="34" charset="0"/>
              </a:rPr>
              <a:t>Interactive Digital Photomontage</a:t>
            </a:r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78486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Seam?</a:t>
            </a:r>
          </a:p>
        </p:txBody>
      </p:sp>
      <p:pic>
        <p:nvPicPr>
          <p:cNvPr id="39939" name="Picture 15" descr="bicycl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305050"/>
            <a:ext cx="4381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Freeform 10"/>
          <p:cNvSpPr>
            <a:spLocks/>
          </p:cNvSpPr>
          <p:nvPr/>
        </p:nvSpPr>
        <p:spPr bwMode="auto">
          <a:xfrm>
            <a:off x="4970463" y="2303463"/>
            <a:ext cx="811212" cy="2843212"/>
          </a:xfrm>
          <a:custGeom>
            <a:avLst/>
            <a:gdLst>
              <a:gd name="T0" fmla="*/ 0 w 511"/>
              <a:gd name="T1" fmla="*/ 0 h 1791"/>
              <a:gd name="T2" fmla="*/ 2147483647 w 511"/>
              <a:gd name="T3" fmla="*/ 2147483647 h 1791"/>
              <a:gd name="T4" fmla="*/ 2147483647 w 511"/>
              <a:gd name="T5" fmla="*/ 2147483647 h 1791"/>
              <a:gd name="T6" fmla="*/ 2147483647 w 511"/>
              <a:gd name="T7" fmla="*/ 2147483647 h 1791"/>
              <a:gd name="T8" fmla="*/ 2147483647 w 511"/>
              <a:gd name="T9" fmla="*/ 2147483647 h 1791"/>
              <a:gd name="T10" fmla="*/ 2147483647 w 511"/>
              <a:gd name="T11" fmla="*/ 2147483647 h 1791"/>
              <a:gd name="T12" fmla="*/ 2147483647 w 511"/>
              <a:gd name="T13" fmla="*/ 2147483647 h 1791"/>
              <a:gd name="T14" fmla="*/ 2147483647 w 511"/>
              <a:gd name="T15" fmla="*/ 2147483647 h 1791"/>
              <a:gd name="T16" fmla="*/ 2147483647 w 511"/>
              <a:gd name="T17" fmla="*/ 2147483647 h 17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1"/>
              <a:gd name="T28" fmla="*/ 0 h 1791"/>
              <a:gd name="T29" fmla="*/ 511 w 511"/>
              <a:gd name="T30" fmla="*/ 1791 h 179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1" h="1791">
                <a:moveTo>
                  <a:pt x="0" y="0"/>
                </a:moveTo>
                <a:cubicBezTo>
                  <a:pt x="46" y="37"/>
                  <a:pt x="196" y="164"/>
                  <a:pt x="277" y="223"/>
                </a:cubicBezTo>
                <a:cubicBezTo>
                  <a:pt x="358" y="282"/>
                  <a:pt x="505" y="301"/>
                  <a:pt x="487" y="355"/>
                </a:cubicBezTo>
                <a:cubicBezTo>
                  <a:pt x="469" y="409"/>
                  <a:pt x="184" y="466"/>
                  <a:pt x="169" y="547"/>
                </a:cubicBezTo>
                <a:cubicBezTo>
                  <a:pt x="154" y="628"/>
                  <a:pt x="364" y="766"/>
                  <a:pt x="397" y="841"/>
                </a:cubicBezTo>
                <a:cubicBezTo>
                  <a:pt x="430" y="916"/>
                  <a:pt x="351" y="914"/>
                  <a:pt x="367" y="997"/>
                </a:cubicBezTo>
                <a:cubicBezTo>
                  <a:pt x="383" y="1080"/>
                  <a:pt x="511" y="1227"/>
                  <a:pt x="493" y="1339"/>
                </a:cubicBezTo>
                <a:cubicBezTo>
                  <a:pt x="475" y="1451"/>
                  <a:pt x="336" y="1594"/>
                  <a:pt x="261" y="1669"/>
                </a:cubicBezTo>
                <a:cubicBezTo>
                  <a:pt x="186" y="1744"/>
                  <a:pt x="87" y="1766"/>
                  <a:pt x="42" y="179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038475" y="2293938"/>
            <a:ext cx="760413" cy="2859087"/>
          </a:xfrm>
          <a:custGeom>
            <a:avLst/>
            <a:gdLst>
              <a:gd name="T0" fmla="*/ 0 w 479"/>
              <a:gd name="T1" fmla="*/ 0 h 1801"/>
              <a:gd name="T2" fmla="*/ 2147483647 w 479"/>
              <a:gd name="T3" fmla="*/ 2147483647 h 1801"/>
              <a:gd name="T4" fmla="*/ 2147483647 w 479"/>
              <a:gd name="T5" fmla="*/ 2147483647 h 1801"/>
              <a:gd name="T6" fmla="*/ 2147483647 w 479"/>
              <a:gd name="T7" fmla="*/ 2147483647 h 1801"/>
              <a:gd name="T8" fmla="*/ 2147483647 w 479"/>
              <a:gd name="T9" fmla="*/ 2147483647 h 1801"/>
              <a:gd name="T10" fmla="*/ 2147483647 w 479"/>
              <a:gd name="T11" fmla="*/ 2147483647 h 1801"/>
              <a:gd name="T12" fmla="*/ 2147483647 w 479"/>
              <a:gd name="T13" fmla="*/ 2147483647 h 1801"/>
              <a:gd name="T14" fmla="*/ 2147483647 w 479"/>
              <a:gd name="T15" fmla="*/ 2147483647 h 18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9"/>
              <a:gd name="T25" fmla="*/ 0 h 1801"/>
              <a:gd name="T26" fmla="*/ 479 w 479"/>
              <a:gd name="T27" fmla="*/ 1801 h 180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9" h="1801">
                <a:moveTo>
                  <a:pt x="0" y="0"/>
                </a:moveTo>
                <a:cubicBezTo>
                  <a:pt x="3" y="77"/>
                  <a:pt x="2" y="326"/>
                  <a:pt x="18" y="463"/>
                </a:cubicBezTo>
                <a:cubicBezTo>
                  <a:pt x="34" y="600"/>
                  <a:pt x="34" y="749"/>
                  <a:pt x="96" y="823"/>
                </a:cubicBezTo>
                <a:cubicBezTo>
                  <a:pt x="158" y="897"/>
                  <a:pt x="327" y="853"/>
                  <a:pt x="390" y="907"/>
                </a:cubicBezTo>
                <a:cubicBezTo>
                  <a:pt x="453" y="961"/>
                  <a:pt x="469" y="1067"/>
                  <a:pt x="474" y="1147"/>
                </a:cubicBezTo>
                <a:cubicBezTo>
                  <a:pt x="479" y="1227"/>
                  <a:pt x="436" y="1320"/>
                  <a:pt x="420" y="1387"/>
                </a:cubicBezTo>
                <a:cubicBezTo>
                  <a:pt x="404" y="1454"/>
                  <a:pt x="374" y="1480"/>
                  <a:pt x="378" y="1549"/>
                </a:cubicBezTo>
                <a:cubicBezTo>
                  <a:pt x="382" y="1618"/>
                  <a:pt x="430" y="1749"/>
                  <a:pt x="444" y="180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4156075" y="2314575"/>
            <a:ext cx="568325" cy="2876550"/>
          </a:xfrm>
          <a:custGeom>
            <a:avLst/>
            <a:gdLst>
              <a:gd name="T0" fmla="*/ 2147483647 w 358"/>
              <a:gd name="T1" fmla="*/ 0 h 1812"/>
              <a:gd name="T2" fmla="*/ 2147483647 w 358"/>
              <a:gd name="T3" fmla="*/ 2147483647 h 1812"/>
              <a:gd name="T4" fmla="*/ 2147483647 w 358"/>
              <a:gd name="T5" fmla="*/ 2147483647 h 1812"/>
              <a:gd name="T6" fmla="*/ 2147483647 w 358"/>
              <a:gd name="T7" fmla="*/ 2147483647 h 1812"/>
              <a:gd name="T8" fmla="*/ 2147483647 w 358"/>
              <a:gd name="T9" fmla="*/ 2147483647 h 1812"/>
              <a:gd name="T10" fmla="*/ 2147483647 w 358"/>
              <a:gd name="T11" fmla="*/ 2147483647 h 1812"/>
              <a:gd name="T12" fmla="*/ 2147483647 w 358"/>
              <a:gd name="T13" fmla="*/ 2147483647 h 1812"/>
              <a:gd name="T14" fmla="*/ 2147483647 w 358"/>
              <a:gd name="T15" fmla="*/ 2147483647 h 1812"/>
              <a:gd name="T16" fmla="*/ 2147483647 w 358"/>
              <a:gd name="T17" fmla="*/ 2147483647 h 18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8"/>
              <a:gd name="T28" fmla="*/ 0 h 1812"/>
              <a:gd name="T29" fmla="*/ 358 w 358"/>
              <a:gd name="T30" fmla="*/ 1812 h 18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8" h="1812">
                <a:moveTo>
                  <a:pt x="304" y="0"/>
                </a:moveTo>
                <a:cubicBezTo>
                  <a:pt x="302" y="63"/>
                  <a:pt x="313" y="300"/>
                  <a:pt x="292" y="378"/>
                </a:cubicBezTo>
                <a:cubicBezTo>
                  <a:pt x="271" y="456"/>
                  <a:pt x="192" y="438"/>
                  <a:pt x="178" y="468"/>
                </a:cubicBezTo>
                <a:cubicBezTo>
                  <a:pt x="164" y="498"/>
                  <a:pt x="234" y="464"/>
                  <a:pt x="208" y="558"/>
                </a:cubicBezTo>
                <a:cubicBezTo>
                  <a:pt x="182" y="652"/>
                  <a:pt x="44" y="913"/>
                  <a:pt x="22" y="1032"/>
                </a:cubicBezTo>
                <a:cubicBezTo>
                  <a:pt x="0" y="1151"/>
                  <a:pt x="73" y="1217"/>
                  <a:pt x="76" y="1272"/>
                </a:cubicBezTo>
                <a:cubicBezTo>
                  <a:pt x="79" y="1327"/>
                  <a:pt x="3" y="1294"/>
                  <a:pt x="40" y="1362"/>
                </a:cubicBezTo>
                <a:cubicBezTo>
                  <a:pt x="77" y="1430"/>
                  <a:pt x="245" y="1605"/>
                  <a:pt x="298" y="1680"/>
                </a:cubicBezTo>
                <a:cubicBezTo>
                  <a:pt x="351" y="1755"/>
                  <a:pt x="346" y="1785"/>
                  <a:pt x="358" y="18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39943" name="AutoShape 16"/>
          <p:cNvSpPr>
            <a:spLocks noChangeArrowheads="1"/>
          </p:cNvSpPr>
          <p:nvPr/>
        </p:nvSpPr>
        <p:spPr bwMode="auto">
          <a:xfrm rot="5400000">
            <a:off x="4191000" y="1524000"/>
            <a:ext cx="457200" cy="914400"/>
          </a:xfrm>
          <a:prstGeom prst="rightArrow">
            <a:avLst>
              <a:gd name="adj1" fmla="val 50000"/>
              <a:gd name="adj2" fmla="val 53125"/>
            </a:avLst>
          </a:prstGeom>
          <a:solidFill>
            <a:srgbClr val="00FFFF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39944" name="AutoShape 17"/>
          <p:cNvSpPr>
            <a:spLocks noChangeArrowheads="1"/>
          </p:cNvSpPr>
          <p:nvPr/>
        </p:nvSpPr>
        <p:spPr bwMode="auto">
          <a:xfrm rot="5400000">
            <a:off x="4343400" y="5029200"/>
            <a:ext cx="457200" cy="914400"/>
          </a:xfrm>
          <a:prstGeom prst="rightArrow">
            <a:avLst>
              <a:gd name="adj1" fmla="val 50000"/>
              <a:gd name="adj2" fmla="val 53125"/>
            </a:avLst>
          </a:prstGeom>
          <a:solidFill>
            <a:srgbClr val="00FFFF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 animBg="1"/>
      <p:bldP spid="41995" grpId="0" animBg="1"/>
      <p:bldP spid="4199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Optimal Seam</a:t>
            </a:r>
          </a:p>
        </p:txBody>
      </p:sp>
      <p:pic>
        <p:nvPicPr>
          <p:cNvPr id="2053" name="Picture 25" descr="bicycle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300288"/>
            <a:ext cx="4381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small_bike_l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286000"/>
            <a:ext cx="43815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Freeform 11"/>
          <p:cNvSpPr>
            <a:spLocks/>
          </p:cNvSpPr>
          <p:nvPr/>
        </p:nvSpPr>
        <p:spPr bwMode="auto">
          <a:xfrm>
            <a:off x="4159250" y="2300288"/>
            <a:ext cx="571500" cy="2860675"/>
          </a:xfrm>
          <a:custGeom>
            <a:avLst/>
            <a:gdLst>
              <a:gd name="T0" fmla="*/ 2147483647 w 360"/>
              <a:gd name="T1" fmla="*/ 0 h 1802"/>
              <a:gd name="T2" fmla="*/ 2147483647 w 360"/>
              <a:gd name="T3" fmla="*/ 2147483647 h 1802"/>
              <a:gd name="T4" fmla="*/ 2147483647 w 360"/>
              <a:gd name="T5" fmla="*/ 2147483647 h 1802"/>
              <a:gd name="T6" fmla="*/ 2147483647 w 360"/>
              <a:gd name="T7" fmla="*/ 2147483647 h 1802"/>
              <a:gd name="T8" fmla="*/ 2147483647 w 360"/>
              <a:gd name="T9" fmla="*/ 2147483647 h 1802"/>
              <a:gd name="T10" fmla="*/ 2147483647 w 360"/>
              <a:gd name="T11" fmla="*/ 2147483647 h 1802"/>
              <a:gd name="T12" fmla="*/ 2147483647 w 360"/>
              <a:gd name="T13" fmla="*/ 2147483647 h 1802"/>
              <a:gd name="T14" fmla="*/ 2147483647 w 360"/>
              <a:gd name="T15" fmla="*/ 2147483647 h 1802"/>
              <a:gd name="T16" fmla="*/ 2147483647 w 360"/>
              <a:gd name="T17" fmla="*/ 2147483647 h 1802"/>
              <a:gd name="T18" fmla="*/ 2147483647 w 360"/>
              <a:gd name="T19" fmla="*/ 2147483647 h 1802"/>
              <a:gd name="T20" fmla="*/ 2147483647 w 360"/>
              <a:gd name="T21" fmla="*/ 2147483647 h 1802"/>
              <a:gd name="T22" fmla="*/ 2147483647 w 360"/>
              <a:gd name="T23" fmla="*/ 2147483647 h 1802"/>
              <a:gd name="T24" fmla="*/ 2147483647 w 360"/>
              <a:gd name="T25" fmla="*/ 2147483647 h 1802"/>
              <a:gd name="T26" fmla="*/ 2147483647 w 360"/>
              <a:gd name="T27" fmla="*/ 2147483647 h 1802"/>
              <a:gd name="T28" fmla="*/ 2147483647 w 360"/>
              <a:gd name="T29" fmla="*/ 2147483647 h 1802"/>
              <a:gd name="T30" fmla="*/ 2147483647 w 360"/>
              <a:gd name="T31" fmla="*/ 2147483647 h 1802"/>
              <a:gd name="T32" fmla="*/ 2147483647 w 360"/>
              <a:gd name="T33" fmla="*/ 2147483647 h 1802"/>
              <a:gd name="T34" fmla="*/ 2147483647 w 360"/>
              <a:gd name="T35" fmla="*/ 2147483647 h 1802"/>
              <a:gd name="T36" fmla="*/ 2147483647 w 360"/>
              <a:gd name="T37" fmla="*/ 2147483647 h 1802"/>
              <a:gd name="T38" fmla="*/ 2147483647 w 360"/>
              <a:gd name="T39" fmla="*/ 2147483647 h 1802"/>
              <a:gd name="T40" fmla="*/ 2147483647 w 360"/>
              <a:gd name="T41" fmla="*/ 2147483647 h 1802"/>
              <a:gd name="T42" fmla="*/ 2147483647 w 360"/>
              <a:gd name="T43" fmla="*/ 2147483647 h 1802"/>
              <a:gd name="T44" fmla="*/ 2147483647 w 360"/>
              <a:gd name="T45" fmla="*/ 2147483647 h 1802"/>
              <a:gd name="T46" fmla="*/ 2147483647 w 360"/>
              <a:gd name="T47" fmla="*/ 2147483647 h 1802"/>
              <a:gd name="T48" fmla="*/ 2147483647 w 360"/>
              <a:gd name="T49" fmla="*/ 2147483647 h 1802"/>
              <a:gd name="T50" fmla="*/ 2147483647 w 360"/>
              <a:gd name="T51" fmla="*/ 2147483647 h 1802"/>
              <a:gd name="T52" fmla="*/ 2147483647 w 360"/>
              <a:gd name="T53" fmla="*/ 2147483647 h 1802"/>
              <a:gd name="T54" fmla="*/ 2147483647 w 360"/>
              <a:gd name="T55" fmla="*/ 2147483647 h 1802"/>
              <a:gd name="T56" fmla="*/ 2147483647 w 360"/>
              <a:gd name="T57" fmla="*/ 2147483647 h 1802"/>
              <a:gd name="T58" fmla="*/ 2147483647 w 360"/>
              <a:gd name="T59" fmla="*/ 2147483647 h 1802"/>
              <a:gd name="T60" fmla="*/ 2147483647 w 360"/>
              <a:gd name="T61" fmla="*/ 2147483647 h 1802"/>
              <a:gd name="T62" fmla="*/ 2147483647 w 360"/>
              <a:gd name="T63" fmla="*/ 2147483647 h 1802"/>
              <a:gd name="T64" fmla="*/ 2147483647 w 360"/>
              <a:gd name="T65" fmla="*/ 2147483647 h 18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60"/>
              <a:gd name="T100" fmla="*/ 0 h 1802"/>
              <a:gd name="T101" fmla="*/ 360 w 360"/>
              <a:gd name="T102" fmla="*/ 1802 h 180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60" h="1802">
                <a:moveTo>
                  <a:pt x="284" y="0"/>
                </a:moveTo>
                <a:cubicBezTo>
                  <a:pt x="276" y="34"/>
                  <a:pt x="259" y="31"/>
                  <a:pt x="278" y="60"/>
                </a:cubicBezTo>
                <a:cubicBezTo>
                  <a:pt x="280" y="68"/>
                  <a:pt x="281" y="76"/>
                  <a:pt x="284" y="84"/>
                </a:cubicBezTo>
                <a:cubicBezTo>
                  <a:pt x="287" y="91"/>
                  <a:pt x="294" y="95"/>
                  <a:pt x="296" y="102"/>
                </a:cubicBezTo>
                <a:cubicBezTo>
                  <a:pt x="306" y="133"/>
                  <a:pt x="304" y="167"/>
                  <a:pt x="314" y="198"/>
                </a:cubicBezTo>
                <a:cubicBezTo>
                  <a:pt x="319" y="233"/>
                  <a:pt x="331" y="252"/>
                  <a:pt x="296" y="264"/>
                </a:cubicBezTo>
                <a:cubicBezTo>
                  <a:pt x="294" y="296"/>
                  <a:pt x="301" y="330"/>
                  <a:pt x="290" y="360"/>
                </a:cubicBezTo>
                <a:cubicBezTo>
                  <a:pt x="285" y="374"/>
                  <a:pt x="254" y="384"/>
                  <a:pt x="254" y="384"/>
                </a:cubicBezTo>
                <a:cubicBezTo>
                  <a:pt x="241" y="423"/>
                  <a:pt x="204" y="440"/>
                  <a:pt x="176" y="468"/>
                </a:cubicBezTo>
                <a:cubicBezTo>
                  <a:pt x="183" y="496"/>
                  <a:pt x="188" y="506"/>
                  <a:pt x="212" y="522"/>
                </a:cubicBezTo>
                <a:cubicBezTo>
                  <a:pt x="206" y="566"/>
                  <a:pt x="221" y="628"/>
                  <a:pt x="182" y="654"/>
                </a:cubicBezTo>
                <a:cubicBezTo>
                  <a:pt x="175" y="703"/>
                  <a:pt x="146" y="798"/>
                  <a:pt x="110" y="834"/>
                </a:cubicBezTo>
                <a:cubicBezTo>
                  <a:pt x="96" y="877"/>
                  <a:pt x="135" y="851"/>
                  <a:pt x="98" y="888"/>
                </a:cubicBezTo>
                <a:cubicBezTo>
                  <a:pt x="90" y="909"/>
                  <a:pt x="89" y="933"/>
                  <a:pt x="80" y="954"/>
                </a:cubicBezTo>
                <a:cubicBezTo>
                  <a:pt x="77" y="962"/>
                  <a:pt x="67" y="965"/>
                  <a:pt x="62" y="972"/>
                </a:cubicBezTo>
                <a:cubicBezTo>
                  <a:pt x="53" y="983"/>
                  <a:pt x="46" y="996"/>
                  <a:pt x="38" y="1008"/>
                </a:cubicBezTo>
                <a:cubicBezTo>
                  <a:pt x="25" y="1028"/>
                  <a:pt x="28" y="1053"/>
                  <a:pt x="14" y="1074"/>
                </a:cubicBezTo>
                <a:cubicBezTo>
                  <a:pt x="12" y="1084"/>
                  <a:pt x="10" y="1094"/>
                  <a:pt x="8" y="1104"/>
                </a:cubicBezTo>
                <a:cubicBezTo>
                  <a:pt x="6" y="1110"/>
                  <a:pt x="0" y="1116"/>
                  <a:pt x="2" y="1122"/>
                </a:cubicBezTo>
                <a:cubicBezTo>
                  <a:pt x="7" y="1136"/>
                  <a:pt x="26" y="1158"/>
                  <a:pt x="26" y="1158"/>
                </a:cubicBezTo>
                <a:cubicBezTo>
                  <a:pt x="28" y="1168"/>
                  <a:pt x="28" y="1178"/>
                  <a:pt x="32" y="1188"/>
                </a:cubicBezTo>
                <a:cubicBezTo>
                  <a:pt x="35" y="1195"/>
                  <a:pt x="42" y="1199"/>
                  <a:pt x="44" y="1206"/>
                </a:cubicBezTo>
                <a:cubicBezTo>
                  <a:pt x="52" y="1231"/>
                  <a:pt x="54" y="1259"/>
                  <a:pt x="62" y="1284"/>
                </a:cubicBezTo>
                <a:cubicBezTo>
                  <a:pt x="60" y="1296"/>
                  <a:pt x="61" y="1309"/>
                  <a:pt x="56" y="1320"/>
                </a:cubicBezTo>
                <a:cubicBezTo>
                  <a:pt x="53" y="1326"/>
                  <a:pt x="40" y="1325"/>
                  <a:pt x="38" y="1332"/>
                </a:cubicBezTo>
                <a:cubicBezTo>
                  <a:pt x="35" y="1340"/>
                  <a:pt x="42" y="1348"/>
                  <a:pt x="44" y="1356"/>
                </a:cubicBezTo>
                <a:cubicBezTo>
                  <a:pt x="52" y="1385"/>
                  <a:pt x="69" y="1424"/>
                  <a:pt x="98" y="1434"/>
                </a:cubicBezTo>
                <a:cubicBezTo>
                  <a:pt x="110" y="1471"/>
                  <a:pt x="113" y="1478"/>
                  <a:pt x="146" y="1500"/>
                </a:cubicBezTo>
                <a:cubicBezTo>
                  <a:pt x="162" y="1524"/>
                  <a:pt x="182" y="1550"/>
                  <a:pt x="206" y="1566"/>
                </a:cubicBezTo>
                <a:cubicBezTo>
                  <a:pt x="234" y="1608"/>
                  <a:pt x="216" y="1630"/>
                  <a:pt x="272" y="1644"/>
                </a:cubicBezTo>
                <a:cubicBezTo>
                  <a:pt x="300" y="1686"/>
                  <a:pt x="317" y="1689"/>
                  <a:pt x="350" y="1722"/>
                </a:cubicBezTo>
                <a:cubicBezTo>
                  <a:pt x="360" y="1751"/>
                  <a:pt x="344" y="1773"/>
                  <a:pt x="344" y="1800"/>
                </a:cubicBezTo>
                <a:cubicBezTo>
                  <a:pt x="344" y="1802"/>
                  <a:pt x="348" y="1800"/>
                  <a:pt x="350" y="180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47800" y="5257800"/>
            <a:ext cx="6248400" cy="884238"/>
            <a:chOff x="1447800" y="5257800"/>
            <a:chExt cx="6248400" cy="884238"/>
          </a:xfrm>
        </p:grpSpPr>
        <p:graphicFrame>
          <p:nvGraphicFramePr>
            <p:cNvPr id="2050" name="Object 11"/>
            <p:cNvGraphicFramePr>
              <a:graphicFrameLocks noChangeAspect="1"/>
            </p:cNvGraphicFramePr>
            <p:nvPr/>
          </p:nvGraphicFramePr>
          <p:xfrm>
            <a:off x="5105400" y="5334000"/>
            <a:ext cx="25908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" name="Equation" r:id="rId6" imgW="1079280" imgH="317160" progId="Equation.3">
                    <p:embed/>
                  </p:oleObj>
                </mc:Choice>
                <mc:Fallback>
                  <p:oleObj name="Equation" r:id="rId6" imgW="1079280" imgH="31716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5400" y="5334000"/>
                          <a:ext cx="2590800" cy="762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12"/>
            <p:cNvGraphicFramePr>
              <a:graphicFrameLocks noChangeAspect="1"/>
            </p:cNvGraphicFramePr>
            <p:nvPr/>
          </p:nvGraphicFramePr>
          <p:xfrm>
            <a:off x="1447800" y="5257800"/>
            <a:ext cx="3109912" cy="884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0" name="Equation" r:id="rId8" imgW="1295280" imgH="368280" progId="Equation.3">
                    <p:embed/>
                  </p:oleObj>
                </mc:Choice>
                <mc:Fallback>
                  <p:oleObj name="Equation" r:id="rId8" imgW="1295280" imgH="36828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800" y="5257800"/>
                          <a:ext cx="3109912" cy="884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8" name="AutoShape 23"/>
            <p:cNvSpPr>
              <a:spLocks noChangeArrowheads="1"/>
            </p:cNvSpPr>
            <p:nvPr/>
          </p:nvSpPr>
          <p:spPr bwMode="auto">
            <a:xfrm>
              <a:off x="4648200" y="5486400"/>
              <a:ext cx="381000" cy="304800"/>
            </a:xfrm>
            <a:prstGeom prst="rightArrow">
              <a:avLst>
                <a:gd name="adj1" fmla="val 50000"/>
                <a:gd name="adj2" fmla="val 66406"/>
              </a:avLst>
            </a:prstGeom>
            <a:solidFill>
              <a:srgbClr val="00FFFF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Display Devices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33" y="1540144"/>
            <a:ext cx="1543557" cy="125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71" y="5370884"/>
            <a:ext cx="1559272" cy="12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72" y="5370883"/>
            <a:ext cx="1020905" cy="102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49" y="5323963"/>
            <a:ext cx="1280118" cy="12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96"/>
          <a:stretch/>
        </p:blipFill>
        <p:spPr bwMode="auto">
          <a:xfrm>
            <a:off x="5958339" y="3577049"/>
            <a:ext cx="941147" cy="128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39" y="5478071"/>
            <a:ext cx="1595164" cy="122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24" y="3281774"/>
            <a:ext cx="1041548" cy="153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40" y="3449365"/>
            <a:ext cx="1052060" cy="140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40" y="3449365"/>
            <a:ext cx="1300058" cy="123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49" y="1623552"/>
            <a:ext cx="1595164" cy="109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55" y="1446651"/>
            <a:ext cx="1535345" cy="153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91" y="3449365"/>
            <a:ext cx="964693" cy="148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The Optimal Seam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2825750"/>
          </a:xfrm>
        </p:spPr>
        <p:txBody>
          <a:bodyPr/>
          <a:lstStyle/>
          <a:p>
            <a:r>
              <a:rPr lang="en-US" smtClean="0"/>
              <a:t>The recursion relation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Can be solved efficiently using dynamic programming in</a:t>
            </a:r>
          </a:p>
          <a:p>
            <a:endParaRPr lang="en-US" smtClean="0"/>
          </a:p>
          <a:p>
            <a:pPr lvl="1">
              <a:buFontTx/>
              <a:buNone/>
            </a:pPr>
            <a:r>
              <a:rPr lang="en-US" smtClean="0"/>
              <a:t>	(s=3 in the original algorithm)</a:t>
            </a:r>
          </a:p>
        </p:txBody>
      </p:sp>
      <p:graphicFrame>
        <p:nvGraphicFramePr>
          <p:cNvPr id="3074" name="Object 37"/>
          <p:cNvGraphicFramePr>
            <a:graphicFrameLocks noChangeAspect="1"/>
          </p:cNvGraphicFramePr>
          <p:nvPr/>
        </p:nvGraphicFramePr>
        <p:xfrm>
          <a:off x="1008063" y="1752600"/>
          <a:ext cx="70516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" name="Equation" r:id="rId3" imgW="3822480" imgH="215640" progId="Equation.3">
                  <p:embed/>
                </p:oleObj>
              </mc:Choice>
              <mc:Fallback>
                <p:oleObj name="Equation" r:id="rId3" imgW="3822480" imgH="21564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1752600"/>
                        <a:ext cx="7051675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85800" y="3124200"/>
          <a:ext cx="12636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2" name="Equation" r:id="rId5" imgW="685800" imgH="203040" progId="Equation.3">
                  <p:embed/>
                </p:oleObj>
              </mc:Choice>
              <mc:Fallback>
                <p:oleObj name="Equation" r:id="rId5" imgW="68580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124200"/>
                        <a:ext cx="126365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Dynamic Programming</a:t>
            </a:r>
          </a:p>
        </p:txBody>
      </p:sp>
      <p:sp>
        <p:nvSpPr>
          <p:cNvPr id="40963" name="Content Placeholder 8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1003300"/>
          </a:xfrm>
        </p:spPr>
        <p:txBody>
          <a:bodyPr/>
          <a:lstStyle/>
          <a:p>
            <a:r>
              <a:rPr lang="en-US" smtClean="0"/>
              <a:t>Invariant property:</a:t>
            </a:r>
          </a:p>
          <a:p>
            <a:pPr lvl="1"/>
            <a:r>
              <a:rPr lang="en-US" smtClean="0"/>
              <a:t>M(i,j) = minimal cost of a seam going through (i,j) (satisfying the seam properties)</a:t>
            </a:r>
          </a:p>
        </p:txBody>
      </p:sp>
      <p:graphicFrame>
        <p:nvGraphicFramePr>
          <p:cNvPr id="18471" name="Group 39"/>
          <p:cNvGraphicFramePr>
            <a:graphicFrameLocks noGrp="1"/>
          </p:cNvGraphicFramePr>
          <p:nvPr/>
        </p:nvGraphicFramePr>
        <p:xfrm>
          <a:off x="1754188" y="2590800"/>
          <a:ext cx="3884612" cy="3370264"/>
        </p:xfrm>
        <a:graphic>
          <a:graphicData uri="http://schemas.openxmlformats.org/drawingml/2006/table">
            <a:tbl>
              <a:tblPr/>
              <a:tblGrid>
                <a:gridCol w="971550"/>
                <a:gridCol w="971550"/>
                <a:gridCol w="969962"/>
                <a:gridCol w="97155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2368" name="Line 32"/>
          <p:cNvSpPr>
            <a:spLocks noChangeShapeType="1"/>
          </p:cNvSpPr>
          <p:nvPr/>
        </p:nvSpPr>
        <p:spPr bwMode="auto">
          <a:xfrm>
            <a:off x="2362200" y="3276600"/>
            <a:ext cx="609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69" name="Line 33"/>
          <p:cNvSpPr>
            <a:spLocks noChangeShapeType="1"/>
          </p:cNvSpPr>
          <p:nvPr/>
        </p:nvSpPr>
        <p:spPr bwMode="auto">
          <a:xfrm flipH="1">
            <a:off x="3352800" y="3352800"/>
            <a:ext cx="685800" cy="493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70" name="Line 34"/>
          <p:cNvSpPr>
            <a:spLocks noChangeShapeType="1"/>
          </p:cNvSpPr>
          <p:nvPr/>
        </p:nvSpPr>
        <p:spPr bwMode="auto">
          <a:xfrm>
            <a:off x="3200400" y="33528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68" grpId="0" animBg="1"/>
      <p:bldP spid="142369" grpId="0" animBg="1"/>
      <p:bldP spid="1423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Helvetica" pitchFamily="34" charset="0"/>
              </a:rPr>
              <a:t> </a:t>
            </a: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Dynamic Programming </a:t>
            </a:r>
          </a:p>
        </p:txBody>
      </p:sp>
      <p:graphicFrame>
        <p:nvGraphicFramePr>
          <p:cNvPr id="106536" name="Group 40"/>
          <p:cNvGraphicFramePr>
            <a:graphicFrameLocks noGrp="1"/>
          </p:cNvGraphicFramePr>
          <p:nvPr/>
        </p:nvGraphicFramePr>
        <p:xfrm>
          <a:off x="1754188" y="2590800"/>
          <a:ext cx="3884612" cy="3370264"/>
        </p:xfrm>
        <a:graphic>
          <a:graphicData uri="http://schemas.openxmlformats.org/drawingml/2006/table">
            <a:tbl>
              <a:tblPr/>
              <a:tblGrid>
                <a:gridCol w="971550"/>
                <a:gridCol w="971550"/>
                <a:gridCol w="969962"/>
                <a:gridCol w="97155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2+5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28" name="Line 32"/>
          <p:cNvSpPr>
            <a:spLocks noChangeShapeType="1"/>
          </p:cNvSpPr>
          <p:nvPr/>
        </p:nvSpPr>
        <p:spPr bwMode="auto">
          <a:xfrm>
            <a:off x="2362200" y="3276600"/>
            <a:ext cx="609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 flipH="1">
            <a:off x="3352800" y="3352800"/>
            <a:ext cx="685800" cy="493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0" name="Line 34"/>
          <p:cNvSpPr>
            <a:spLocks noChangeShapeType="1"/>
          </p:cNvSpPr>
          <p:nvPr/>
        </p:nvSpPr>
        <p:spPr bwMode="auto">
          <a:xfrm>
            <a:off x="3200400" y="33528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37"/>
          <p:cNvGraphicFramePr>
            <a:graphicFrameLocks noChangeAspect="1"/>
          </p:cNvGraphicFramePr>
          <p:nvPr/>
        </p:nvGraphicFramePr>
        <p:xfrm>
          <a:off x="1008063" y="1752600"/>
          <a:ext cx="70516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" name="Equation" r:id="rId3" imgW="3822480" imgH="215640" progId="Equation.3">
                  <p:embed/>
                </p:oleObj>
              </mc:Choice>
              <mc:Fallback>
                <p:oleObj name="Equation" r:id="rId3" imgW="3822480" imgH="21564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1752600"/>
                        <a:ext cx="7051675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Helvetica" pitchFamily="34" charset="0"/>
              </a:rPr>
              <a:t> 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Dynamic Programming </a:t>
            </a:r>
          </a:p>
        </p:txBody>
      </p:sp>
      <p:graphicFrame>
        <p:nvGraphicFramePr>
          <p:cNvPr id="109609" name="Group 41"/>
          <p:cNvGraphicFramePr>
            <a:graphicFrameLocks noGrp="1"/>
          </p:cNvGraphicFramePr>
          <p:nvPr/>
        </p:nvGraphicFramePr>
        <p:xfrm>
          <a:off x="1754188" y="2590800"/>
          <a:ext cx="3884612" cy="3370264"/>
        </p:xfrm>
        <a:graphic>
          <a:graphicData uri="http://schemas.openxmlformats.org/drawingml/2006/table">
            <a:tbl>
              <a:tblPr/>
              <a:tblGrid>
                <a:gridCol w="971550"/>
                <a:gridCol w="971550"/>
                <a:gridCol w="969962"/>
                <a:gridCol w="97155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3+3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52" name="Line 32"/>
          <p:cNvSpPr>
            <a:spLocks noChangeShapeType="1"/>
          </p:cNvSpPr>
          <p:nvPr/>
        </p:nvSpPr>
        <p:spPr bwMode="auto">
          <a:xfrm>
            <a:off x="3352800" y="3276600"/>
            <a:ext cx="609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 flipH="1">
            <a:off x="4343400" y="3352800"/>
            <a:ext cx="685800" cy="493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4191000" y="33528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22" name="Object 37"/>
          <p:cNvGraphicFramePr>
            <a:graphicFrameLocks noChangeAspect="1"/>
          </p:cNvGraphicFramePr>
          <p:nvPr/>
        </p:nvGraphicFramePr>
        <p:xfrm>
          <a:off x="1008063" y="1752600"/>
          <a:ext cx="70516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Equation" r:id="rId3" imgW="3822480" imgH="215640" progId="Equation.3">
                  <p:embed/>
                </p:oleObj>
              </mc:Choice>
              <mc:Fallback>
                <p:oleObj name="Equation" r:id="rId3" imgW="3822480" imgH="21564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1752600"/>
                        <a:ext cx="7051675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Helvetica" pitchFamily="34" charset="0"/>
              </a:rPr>
              <a:t> </a:t>
            </a: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Dynamic Programming </a:t>
            </a:r>
          </a:p>
        </p:txBody>
      </p:sp>
      <p:graphicFrame>
        <p:nvGraphicFramePr>
          <p:cNvPr id="110635" name="Group 43"/>
          <p:cNvGraphicFramePr>
            <a:graphicFrameLocks noGrp="1"/>
          </p:cNvGraphicFramePr>
          <p:nvPr/>
        </p:nvGraphicFramePr>
        <p:xfrm>
          <a:off x="1754188" y="2590800"/>
          <a:ext cx="3884612" cy="3370264"/>
        </p:xfrm>
        <a:graphic>
          <a:graphicData uri="http://schemas.openxmlformats.org/drawingml/2006/table">
            <a:tbl>
              <a:tblPr/>
              <a:tblGrid>
                <a:gridCol w="971550"/>
                <a:gridCol w="971550"/>
                <a:gridCol w="969962"/>
                <a:gridCol w="97155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8+8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7" name="Line 32"/>
          <p:cNvSpPr>
            <a:spLocks noChangeShapeType="1"/>
          </p:cNvSpPr>
          <p:nvPr/>
        </p:nvSpPr>
        <p:spPr bwMode="auto">
          <a:xfrm>
            <a:off x="4267200" y="5029200"/>
            <a:ext cx="609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5105400" y="5105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6" name="Object 37"/>
          <p:cNvGraphicFramePr>
            <a:graphicFrameLocks noChangeAspect="1"/>
          </p:cNvGraphicFramePr>
          <p:nvPr/>
        </p:nvGraphicFramePr>
        <p:xfrm>
          <a:off x="1008063" y="1752600"/>
          <a:ext cx="70516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0" name="Equation" r:id="rId4" imgW="3822480" imgH="215640" progId="Equation.3">
                  <p:embed/>
                </p:oleObj>
              </mc:Choice>
              <mc:Fallback>
                <p:oleObj name="Equation" r:id="rId4" imgW="3822480" imgH="21564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1752600"/>
                        <a:ext cx="7051675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Helvetica" pitchFamily="34" charset="0"/>
              </a:rPr>
              <a:t> 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Searching for Minimum</a:t>
            </a:r>
          </a:p>
        </p:txBody>
      </p:sp>
      <p:sp>
        <p:nvSpPr>
          <p:cNvPr id="41988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Backtrack (can store choices along the path, but do not have to)</a:t>
            </a:r>
          </a:p>
        </p:txBody>
      </p:sp>
      <p:graphicFrame>
        <p:nvGraphicFramePr>
          <p:cNvPr id="114722" name="Group 34"/>
          <p:cNvGraphicFramePr>
            <a:graphicFrameLocks noGrp="1"/>
          </p:cNvGraphicFramePr>
          <p:nvPr/>
        </p:nvGraphicFramePr>
        <p:xfrm>
          <a:off x="1754188" y="2590800"/>
          <a:ext cx="3884612" cy="3370264"/>
        </p:xfrm>
        <a:graphic>
          <a:graphicData uri="http://schemas.openxmlformats.org/drawingml/2006/table">
            <a:tbl>
              <a:tblPr/>
              <a:tblGrid>
                <a:gridCol w="971550"/>
                <a:gridCol w="971550"/>
                <a:gridCol w="969962"/>
                <a:gridCol w="97155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2370" name="Line 34"/>
          <p:cNvSpPr>
            <a:spLocks noChangeShapeType="1"/>
          </p:cNvSpPr>
          <p:nvPr/>
        </p:nvSpPr>
        <p:spPr bwMode="auto">
          <a:xfrm>
            <a:off x="3200400" y="6019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Helvetica" pitchFamily="34" charset="0"/>
              </a:rPr>
              <a:t> 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Backtracking the Seam </a:t>
            </a:r>
          </a:p>
        </p:txBody>
      </p:sp>
      <p:graphicFrame>
        <p:nvGraphicFramePr>
          <p:cNvPr id="112676" name="Group 36"/>
          <p:cNvGraphicFramePr>
            <a:graphicFrameLocks noGrp="1"/>
          </p:cNvGraphicFramePr>
          <p:nvPr/>
        </p:nvGraphicFramePr>
        <p:xfrm>
          <a:off x="1754188" y="2590800"/>
          <a:ext cx="3884612" cy="3370264"/>
        </p:xfrm>
        <a:graphic>
          <a:graphicData uri="http://schemas.openxmlformats.org/drawingml/2006/table">
            <a:tbl>
              <a:tblPr/>
              <a:tblGrid>
                <a:gridCol w="971550"/>
                <a:gridCol w="971550"/>
                <a:gridCol w="969962"/>
                <a:gridCol w="97155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2370" name="Line 34"/>
          <p:cNvSpPr>
            <a:spLocks noChangeShapeType="1"/>
          </p:cNvSpPr>
          <p:nvPr/>
        </p:nvSpPr>
        <p:spPr bwMode="auto">
          <a:xfrm>
            <a:off x="3200400" y="5029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Helvetica" pitchFamily="34" charset="0"/>
              </a:rPr>
              <a:t> 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Backtracking the Seam</a:t>
            </a:r>
          </a:p>
        </p:txBody>
      </p:sp>
      <p:graphicFrame>
        <p:nvGraphicFramePr>
          <p:cNvPr id="111660" name="Group 44"/>
          <p:cNvGraphicFramePr>
            <a:graphicFrameLocks noGrp="1"/>
          </p:cNvGraphicFramePr>
          <p:nvPr/>
        </p:nvGraphicFramePr>
        <p:xfrm>
          <a:off x="1754188" y="2590800"/>
          <a:ext cx="3884612" cy="3370264"/>
        </p:xfrm>
        <a:graphic>
          <a:graphicData uri="http://schemas.openxmlformats.org/drawingml/2006/table">
            <a:tbl>
              <a:tblPr/>
              <a:tblGrid>
                <a:gridCol w="971550"/>
                <a:gridCol w="971550"/>
                <a:gridCol w="969962"/>
                <a:gridCol w="97155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2370" name="Line 34"/>
          <p:cNvSpPr>
            <a:spLocks noChangeShapeType="1"/>
          </p:cNvSpPr>
          <p:nvPr/>
        </p:nvSpPr>
        <p:spPr bwMode="auto">
          <a:xfrm>
            <a:off x="3200400" y="5029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Line 34"/>
          <p:cNvSpPr>
            <a:spLocks noChangeShapeType="1"/>
          </p:cNvSpPr>
          <p:nvPr/>
        </p:nvSpPr>
        <p:spPr bwMode="auto">
          <a:xfrm flipH="1">
            <a:off x="3505200" y="41910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70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Helvetica" pitchFamily="34" charset="0"/>
              </a:rPr>
              <a:t> 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Backtracking the Seam</a:t>
            </a:r>
          </a:p>
        </p:txBody>
      </p:sp>
      <p:graphicFrame>
        <p:nvGraphicFramePr>
          <p:cNvPr id="113668" name="Group 4"/>
          <p:cNvGraphicFramePr>
            <a:graphicFrameLocks noGrp="1"/>
          </p:cNvGraphicFramePr>
          <p:nvPr/>
        </p:nvGraphicFramePr>
        <p:xfrm>
          <a:off x="1754188" y="2590800"/>
          <a:ext cx="3884612" cy="3370264"/>
        </p:xfrm>
        <a:graphic>
          <a:graphicData uri="http://schemas.openxmlformats.org/drawingml/2006/table">
            <a:tbl>
              <a:tblPr/>
              <a:tblGrid>
                <a:gridCol w="971550"/>
                <a:gridCol w="971550"/>
                <a:gridCol w="969962"/>
                <a:gridCol w="97155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宋体" pitchFamily="2" charset="-122"/>
                        </a:rPr>
                        <a:t>16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2370" name="Line 34"/>
          <p:cNvSpPr>
            <a:spLocks noChangeShapeType="1"/>
          </p:cNvSpPr>
          <p:nvPr/>
        </p:nvSpPr>
        <p:spPr bwMode="auto">
          <a:xfrm>
            <a:off x="3200400" y="5029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Line 34"/>
          <p:cNvSpPr>
            <a:spLocks noChangeShapeType="1"/>
          </p:cNvSpPr>
          <p:nvPr/>
        </p:nvSpPr>
        <p:spPr bwMode="auto">
          <a:xfrm flipH="1">
            <a:off x="3505200" y="41910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Line 34"/>
          <p:cNvSpPr>
            <a:spLocks noChangeShapeType="1"/>
          </p:cNvSpPr>
          <p:nvPr/>
        </p:nvSpPr>
        <p:spPr bwMode="auto">
          <a:xfrm flipH="1">
            <a:off x="4495800" y="33528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70" grpId="0" animBg="1"/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H &amp; V Cost Maps</a:t>
            </a:r>
          </a:p>
        </p:txBody>
      </p:sp>
      <p:pic>
        <p:nvPicPr>
          <p:cNvPr id="46083" name="Picture 15" descr="small_bike_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339850"/>
            <a:ext cx="2209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16"/>
          <p:cNvSpPr>
            <a:spLocks noChangeArrowheads="1"/>
          </p:cNvSpPr>
          <p:nvPr/>
        </p:nvSpPr>
        <p:spPr bwMode="auto">
          <a:xfrm flipV="1">
            <a:off x="7848600" y="1409700"/>
            <a:ext cx="152400" cy="14478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46085" name="Text Box 17"/>
          <p:cNvSpPr txBox="1">
            <a:spLocks noChangeArrowheads="1"/>
          </p:cNvSpPr>
          <p:nvPr/>
        </p:nvSpPr>
        <p:spPr bwMode="auto">
          <a:xfrm>
            <a:off x="8001000" y="2324100"/>
            <a:ext cx="636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i="1">
                <a:latin typeface="Helvetica" pitchFamily="34" charset="0"/>
              </a:rPr>
              <a:t>Low cost</a:t>
            </a:r>
          </a:p>
        </p:txBody>
      </p:sp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8001000" y="1295400"/>
            <a:ext cx="695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i="1">
                <a:latin typeface="Helvetica" pitchFamily="34" charset="0"/>
              </a:rPr>
              <a:t>High cost</a:t>
            </a:r>
          </a:p>
        </p:txBody>
      </p:sp>
      <p:sp>
        <p:nvSpPr>
          <p:cNvPr id="46087" name="Rectangle 29"/>
          <p:cNvSpPr>
            <a:spLocks noChangeArrowheads="1"/>
          </p:cNvSpPr>
          <p:nvPr/>
        </p:nvSpPr>
        <p:spPr bwMode="auto">
          <a:xfrm>
            <a:off x="7772400" y="1333500"/>
            <a:ext cx="990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pic>
        <p:nvPicPr>
          <p:cNvPr id="50207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339850"/>
            <a:ext cx="22098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9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339850"/>
            <a:ext cx="2209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Freeform 12"/>
          <p:cNvSpPr>
            <a:spLocks/>
          </p:cNvSpPr>
          <p:nvPr/>
        </p:nvSpPr>
        <p:spPr bwMode="auto">
          <a:xfrm>
            <a:off x="6334125" y="3413125"/>
            <a:ext cx="487363" cy="2416175"/>
          </a:xfrm>
          <a:custGeom>
            <a:avLst/>
            <a:gdLst>
              <a:gd name="T0" fmla="*/ 2147483647 w 360"/>
              <a:gd name="T1" fmla="*/ 0 h 1802"/>
              <a:gd name="T2" fmla="*/ 2147483647 w 360"/>
              <a:gd name="T3" fmla="*/ 2147483647 h 1802"/>
              <a:gd name="T4" fmla="*/ 2147483647 w 360"/>
              <a:gd name="T5" fmla="*/ 2147483647 h 1802"/>
              <a:gd name="T6" fmla="*/ 2147483647 w 360"/>
              <a:gd name="T7" fmla="*/ 2147483647 h 1802"/>
              <a:gd name="T8" fmla="*/ 2147483647 w 360"/>
              <a:gd name="T9" fmla="*/ 2147483647 h 1802"/>
              <a:gd name="T10" fmla="*/ 2147483647 w 360"/>
              <a:gd name="T11" fmla="*/ 2147483647 h 1802"/>
              <a:gd name="T12" fmla="*/ 2147483647 w 360"/>
              <a:gd name="T13" fmla="*/ 2147483647 h 1802"/>
              <a:gd name="T14" fmla="*/ 2147483647 w 360"/>
              <a:gd name="T15" fmla="*/ 2147483647 h 1802"/>
              <a:gd name="T16" fmla="*/ 2147483647 w 360"/>
              <a:gd name="T17" fmla="*/ 2147483647 h 1802"/>
              <a:gd name="T18" fmla="*/ 2147483647 w 360"/>
              <a:gd name="T19" fmla="*/ 2147483647 h 1802"/>
              <a:gd name="T20" fmla="*/ 2147483647 w 360"/>
              <a:gd name="T21" fmla="*/ 2147483647 h 1802"/>
              <a:gd name="T22" fmla="*/ 2147483647 w 360"/>
              <a:gd name="T23" fmla="*/ 2147483647 h 1802"/>
              <a:gd name="T24" fmla="*/ 2147483647 w 360"/>
              <a:gd name="T25" fmla="*/ 2147483647 h 1802"/>
              <a:gd name="T26" fmla="*/ 2147483647 w 360"/>
              <a:gd name="T27" fmla="*/ 2147483647 h 1802"/>
              <a:gd name="T28" fmla="*/ 2147483647 w 360"/>
              <a:gd name="T29" fmla="*/ 2147483647 h 1802"/>
              <a:gd name="T30" fmla="*/ 2147483647 w 360"/>
              <a:gd name="T31" fmla="*/ 2147483647 h 1802"/>
              <a:gd name="T32" fmla="*/ 2147483647 w 360"/>
              <a:gd name="T33" fmla="*/ 2147483647 h 1802"/>
              <a:gd name="T34" fmla="*/ 2147483647 w 360"/>
              <a:gd name="T35" fmla="*/ 2147483647 h 1802"/>
              <a:gd name="T36" fmla="*/ 2147483647 w 360"/>
              <a:gd name="T37" fmla="*/ 2147483647 h 1802"/>
              <a:gd name="T38" fmla="*/ 2147483647 w 360"/>
              <a:gd name="T39" fmla="*/ 2147483647 h 1802"/>
              <a:gd name="T40" fmla="*/ 2147483647 w 360"/>
              <a:gd name="T41" fmla="*/ 2147483647 h 1802"/>
              <a:gd name="T42" fmla="*/ 2147483647 w 360"/>
              <a:gd name="T43" fmla="*/ 2147483647 h 1802"/>
              <a:gd name="T44" fmla="*/ 2147483647 w 360"/>
              <a:gd name="T45" fmla="*/ 2147483647 h 1802"/>
              <a:gd name="T46" fmla="*/ 2147483647 w 360"/>
              <a:gd name="T47" fmla="*/ 2147483647 h 1802"/>
              <a:gd name="T48" fmla="*/ 2147483647 w 360"/>
              <a:gd name="T49" fmla="*/ 2147483647 h 1802"/>
              <a:gd name="T50" fmla="*/ 2147483647 w 360"/>
              <a:gd name="T51" fmla="*/ 2147483647 h 1802"/>
              <a:gd name="T52" fmla="*/ 2147483647 w 360"/>
              <a:gd name="T53" fmla="*/ 2147483647 h 1802"/>
              <a:gd name="T54" fmla="*/ 2147483647 w 360"/>
              <a:gd name="T55" fmla="*/ 2147483647 h 1802"/>
              <a:gd name="T56" fmla="*/ 2147483647 w 360"/>
              <a:gd name="T57" fmla="*/ 2147483647 h 1802"/>
              <a:gd name="T58" fmla="*/ 2147483647 w 360"/>
              <a:gd name="T59" fmla="*/ 2147483647 h 1802"/>
              <a:gd name="T60" fmla="*/ 2147483647 w 360"/>
              <a:gd name="T61" fmla="*/ 2147483647 h 1802"/>
              <a:gd name="T62" fmla="*/ 2147483647 w 360"/>
              <a:gd name="T63" fmla="*/ 2147483647 h 1802"/>
              <a:gd name="T64" fmla="*/ 2147483647 w 360"/>
              <a:gd name="T65" fmla="*/ 2147483647 h 180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60"/>
              <a:gd name="T100" fmla="*/ 0 h 1802"/>
              <a:gd name="T101" fmla="*/ 360 w 360"/>
              <a:gd name="T102" fmla="*/ 1802 h 180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60" h="1802">
                <a:moveTo>
                  <a:pt x="284" y="0"/>
                </a:moveTo>
                <a:cubicBezTo>
                  <a:pt x="276" y="34"/>
                  <a:pt x="259" y="31"/>
                  <a:pt x="278" y="60"/>
                </a:cubicBezTo>
                <a:cubicBezTo>
                  <a:pt x="280" y="68"/>
                  <a:pt x="281" y="76"/>
                  <a:pt x="284" y="84"/>
                </a:cubicBezTo>
                <a:cubicBezTo>
                  <a:pt x="287" y="91"/>
                  <a:pt x="294" y="95"/>
                  <a:pt x="296" y="102"/>
                </a:cubicBezTo>
                <a:cubicBezTo>
                  <a:pt x="306" y="133"/>
                  <a:pt x="304" y="167"/>
                  <a:pt x="314" y="198"/>
                </a:cubicBezTo>
                <a:cubicBezTo>
                  <a:pt x="319" y="233"/>
                  <a:pt x="331" y="252"/>
                  <a:pt x="296" y="264"/>
                </a:cubicBezTo>
                <a:cubicBezTo>
                  <a:pt x="294" y="296"/>
                  <a:pt x="301" y="330"/>
                  <a:pt x="290" y="360"/>
                </a:cubicBezTo>
                <a:cubicBezTo>
                  <a:pt x="285" y="374"/>
                  <a:pt x="254" y="384"/>
                  <a:pt x="254" y="384"/>
                </a:cubicBezTo>
                <a:cubicBezTo>
                  <a:pt x="241" y="423"/>
                  <a:pt x="204" y="440"/>
                  <a:pt x="176" y="468"/>
                </a:cubicBezTo>
                <a:cubicBezTo>
                  <a:pt x="183" y="496"/>
                  <a:pt x="188" y="506"/>
                  <a:pt x="212" y="522"/>
                </a:cubicBezTo>
                <a:cubicBezTo>
                  <a:pt x="206" y="566"/>
                  <a:pt x="221" y="628"/>
                  <a:pt x="182" y="654"/>
                </a:cubicBezTo>
                <a:cubicBezTo>
                  <a:pt x="175" y="703"/>
                  <a:pt x="146" y="798"/>
                  <a:pt x="110" y="834"/>
                </a:cubicBezTo>
                <a:cubicBezTo>
                  <a:pt x="96" y="877"/>
                  <a:pt x="135" y="851"/>
                  <a:pt x="98" y="888"/>
                </a:cubicBezTo>
                <a:cubicBezTo>
                  <a:pt x="90" y="909"/>
                  <a:pt x="89" y="933"/>
                  <a:pt x="80" y="954"/>
                </a:cubicBezTo>
                <a:cubicBezTo>
                  <a:pt x="77" y="962"/>
                  <a:pt x="67" y="965"/>
                  <a:pt x="62" y="972"/>
                </a:cubicBezTo>
                <a:cubicBezTo>
                  <a:pt x="53" y="983"/>
                  <a:pt x="46" y="996"/>
                  <a:pt x="38" y="1008"/>
                </a:cubicBezTo>
                <a:cubicBezTo>
                  <a:pt x="25" y="1028"/>
                  <a:pt x="28" y="1053"/>
                  <a:pt x="14" y="1074"/>
                </a:cubicBezTo>
                <a:cubicBezTo>
                  <a:pt x="12" y="1084"/>
                  <a:pt x="10" y="1094"/>
                  <a:pt x="8" y="1104"/>
                </a:cubicBezTo>
                <a:cubicBezTo>
                  <a:pt x="6" y="1110"/>
                  <a:pt x="0" y="1116"/>
                  <a:pt x="2" y="1122"/>
                </a:cubicBezTo>
                <a:cubicBezTo>
                  <a:pt x="7" y="1136"/>
                  <a:pt x="26" y="1158"/>
                  <a:pt x="26" y="1158"/>
                </a:cubicBezTo>
                <a:cubicBezTo>
                  <a:pt x="28" y="1168"/>
                  <a:pt x="28" y="1178"/>
                  <a:pt x="32" y="1188"/>
                </a:cubicBezTo>
                <a:cubicBezTo>
                  <a:pt x="35" y="1195"/>
                  <a:pt x="42" y="1199"/>
                  <a:pt x="44" y="1206"/>
                </a:cubicBezTo>
                <a:cubicBezTo>
                  <a:pt x="52" y="1231"/>
                  <a:pt x="54" y="1259"/>
                  <a:pt x="62" y="1284"/>
                </a:cubicBezTo>
                <a:cubicBezTo>
                  <a:pt x="60" y="1296"/>
                  <a:pt x="61" y="1309"/>
                  <a:pt x="56" y="1320"/>
                </a:cubicBezTo>
                <a:cubicBezTo>
                  <a:pt x="53" y="1326"/>
                  <a:pt x="40" y="1325"/>
                  <a:pt x="38" y="1332"/>
                </a:cubicBezTo>
                <a:cubicBezTo>
                  <a:pt x="35" y="1340"/>
                  <a:pt x="42" y="1348"/>
                  <a:pt x="44" y="1356"/>
                </a:cubicBezTo>
                <a:cubicBezTo>
                  <a:pt x="52" y="1385"/>
                  <a:pt x="69" y="1424"/>
                  <a:pt x="98" y="1434"/>
                </a:cubicBezTo>
                <a:cubicBezTo>
                  <a:pt x="110" y="1471"/>
                  <a:pt x="113" y="1478"/>
                  <a:pt x="146" y="1500"/>
                </a:cubicBezTo>
                <a:cubicBezTo>
                  <a:pt x="162" y="1524"/>
                  <a:pt x="182" y="1550"/>
                  <a:pt x="206" y="1566"/>
                </a:cubicBezTo>
                <a:cubicBezTo>
                  <a:pt x="234" y="1608"/>
                  <a:pt x="216" y="1630"/>
                  <a:pt x="272" y="1644"/>
                </a:cubicBezTo>
                <a:cubicBezTo>
                  <a:pt x="300" y="1686"/>
                  <a:pt x="317" y="1689"/>
                  <a:pt x="350" y="1722"/>
                </a:cubicBezTo>
                <a:cubicBezTo>
                  <a:pt x="360" y="1751"/>
                  <a:pt x="344" y="1773"/>
                  <a:pt x="344" y="1800"/>
                </a:cubicBezTo>
                <a:cubicBezTo>
                  <a:pt x="344" y="1802"/>
                  <a:pt x="348" y="1800"/>
                  <a:pt x="350" y="1800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762000" y="3532188"/>
            <a:ext cx="3667125" cy="249237"/>
          </a:xfrm>
          <a:custGeom>
            <a:avLst/>
            <a:gdLst>
              <a:gd name="T0" fmla="*/ 0 w 2772"/>
              <a:gd name="T1" fmla="*/ 2147483647 h 185"/>
              <a:gd name="T2" fmla="*/ 2147483647 w 2772"/>
              <a:gd name="T3" fmla="*/ 2147483647 h 185"/>
              <a:gd name="T4" fmla="*/ 2147483647 w 2772"/>
              <a:gd name="T5" fmla="*/ 2147483647 h 185"/>
              <a:gd name="T6" fmla="*/ 2147483647 w 2772"/>
              <a:gd name="T7" fmla="*/ 2147483647 h 185"/>
              <a:gd name="T8" fmla="*/ 2147483647 w 2772"/>
              <a:gd name="T9" fmla="*/ 2147483647 h 185"/>
              <a:gd name="T10" fmla="*/ 2147483647 w 2772"/>
              <a:gd name="T11" fmla="*/ 2147483647 h 185"/>
              <a:gd name="T12" fmla="*/ 2147483647 w 2772"/>
              <a:gd name="T13" fmla="*/ 2147483647 h 185"/>
              <a:gd name="T14" fmla="*/ 2147483647 w 2772"/>
              <a:gd name="T15" fmla="*/ 2147483647 h 185"/>
              <a:gd name="T16" fmla="*/ 2147483647 w 2772"/>
              <a:gd name="T17" fmla="*/ 2147483647 h 185"/>
              <a:gd name="T18" fmla="*/ 2147483647 w 2772"/>
              <a:gd name="T19" fmla="*/ 2147483647 h 185"/>
              <a:gd name="T20" fmla="*/ 2147483647 w 2772"/>
              <a:gd name="T21" fmla="*/ 2147483647 h 185"/>
              <a:gd name="T22" fmla="*/ 2147483647 w 2772"/>
              <a:gd name="T23" fmla="*/ 2147483647 h 185"/>
              <a:gd name="T24" fmla="*/ 2147483647 w 2772"/>
              <a:gd name="T25" fmla="*/ 2147483647 h 185"/>
              <a:gd name="T26" fmla="*/ 2147483647 w 2772"/>
              <a:gd name="T27" fmla="*/ 2147483647 h 185"/>
              <a:gd name="T28" fmla="*/ 2147483647 w 2772"/>
              <a:gd name="T29" fmla="*/ 2147483647 h 185"/>
              <a:gd name="T30" fmla="*/ 2147483647 w 2772"/>
              <a:gd name="T31" fmla="*/ 2147483647 h 185"/>
              <a:gd name="T32" fmla="*/ 2147483647 w 2772"/>
              <a:gd name="T33" fmla="*/ 2147483647 h 185"/>
              <a:gd name="T34" fmla="*/ 2147483647 w 2772"/>
              <a:gd name="T35" fmla="*/ 2147483647 h 185"/>
              <a:gd name="T36" fmla="*/ 2147483647 w 2772"/>
              <a:gd name="T37" fmla="*/ 2147483647 h 185"/>
              <a:gd name="T38" fmla="*/ 2147483647 w 2772"/>
              <a:gd name="T39" fmla="*/ 2147483647 h 185"/>
              <a:gd name="T40" fmla="*/ 2147483647 w 2772"/>
              <a:gd name="T41" fmla="*/ 2147483647 h 185"/>
              <a:gd name="T42" fmla="*/ 2147483647 w 2772"/>
              <a:gd name="T43" fmla="*/ 2147483647 h 185"/>
              <a:gd name="T44" fmla="*/ 2147483647 w 2772"/>
              <a:gd name="T45" fmla="*/ 2147483647 h 185"/>
              <a:gd name="T46" fmla="*/ 2147483647 w 2772"/>
              <a:gd name="T47" fmla="*/ 2147483647 h 185"/>
              <a:gd name="T48" fmla="*/ 2147483647 w 2772"/>
              <a:gd name="T49" fmla="*/ 2147483647 h 185"/>
              <a:gd name="T50" fmla="*/ 2147483647 w 2772"/>
              <a:gd name="T51" fmla="*/ 2147483647 h 185"/>
              <a:gd name="T52" fmla="*/ 2147483647 w 2772"/>
              <a:gd name="T53" fmla="*/ 2147483647 h 185"/>
              <a:gd name="T54" fmla="*/ 2147483647 w 2772"/>
              <a:gd name="T55" fmla="*/ 2147483647 h 185"/>
              <a:gd name="T56" fmla="*/ 2147483647 w 2772"/>
              <a:gd name="T57" fmla="*/ 2147483647 h 185"/>
              <a:gd name="T58" fmla="*/ 2147483647 w 2772"/>
              <a:gd name="T59" fmla="*/ 2147483647 h 185"/>
              <a:gd name="T60" fmla="*/ 2147483647 w 2772"/>
              <a:gd name="T61" fmla="*/ 2147483647 h 185"/>
              <a:gd name="T62" fmla="*/ 2147483647 w 2772"/>
              <a:gd name="T63" fmla="*/ 2147483647 h 185"/>
              <a:gd name="T64" fmla="*/ 2147483647 w 2772"/>
              <a:gd name="T65" fmla="*/ 2147483647 h 185"/>
              <a:gd name="T66" fmla="*/ 2147483647 w 2772"/>
              <a:gd name="T67" fmla="*/ 2147483647 h 185"/>
              <a:gd name="T68" fmla="*/ 2147483647 w 2772"/>
              <a:gd name="T69" fmla="*/ 2147483647 h 185"/>
              <a:gd name="T70" fmla="*/ 2147483647 w 2772"/>
              <a:gd name="T71" fmla="*/ 2147483647 h 185"/>
              <a:gd name="T72" fmla="*/ 2147483647 w 2772"/>
              <a:gd name="T73" fmla="*/ 2147483647 h 185"/>
              <a:gd name="T74" fmla="*/ 2147483647 w 2772"/>
              <a:gd name="T75" fmla="*/ 2147483647 h 185"/>
              <a:gd name="T76" fmla="*/ 2147483647 w 2772"/>
              <a:gd name="T77" fmla="*/ 2147483647 h 185"/>
              <a:gd name="T78" fmla="*/ 2147483647 w 2772"/>
              <a:gd name="T79" fmla="*/ 2147483647 h 185"/>
              <a:gd name="T80" fmla="*/ 2147483647 w 2772"/>
              <a:gd name="T81" fmla="*/ 2147483647 h 185"/>
              <a:gd name="T82" fmla="*/ 2147483647 w 2772"/>
              <a:gd name="T83" fmla="*/ 2147483647 h 185"/>
              <a:gd name="T84" fmla="*/ 2147483647 w 2772"/>
              <a:gd name="T85" fmla="*/ 2147483647 h 185"/>
              <a:gd name="T86" fmla="*/ 2147483647 w 2772"/>
              <a:gd name="T87" fmla="*/ 2147483647 h 185"/>
              <a:gd name="T88" fmla="*/ 2147483647 w 2772"/>
              <a:gd name="T89" fmla="*/ 2147483647 h 18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72"/>
              <a:gd name="T136" fmla="*/ 0 h 185"/>
              <a:gd name="T137" fmla="*/ 2772 w 2772"/>
              <a:gd name="T138" fmla="*/ 185 h 18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72" h="185">
                <a:moveTo>
                  <a:pt x="0" y="7"/>
                </a:moveTo>
                <a:cubicBezTo>
                  <a:pt x="22" y="0"/>
                  <a:pt x="32" y="8"/>
                  <a:pt x="54" y="1"/>
                </a:cubicBezTo>
                <a:cubicBezTo>
                  <a:pt x="96" y="15"/>
                  <a:pt x="78" y="17"/>
                  <a:pt x="108" y="7"/>
                </a:cubicBezTo>
                <a:cubicBezTo>
                  <a:pt x="132" y="11"/>
                  <a:pt x="146" y="12"/>
                  <a:pt x="168" y="19"/>
                </a:cubicBezTo>
                <a:cubicBezTo>
                  <a:pt x="180" y="23"/>
                  <a:pt x="204" y="31"/>
                  <a:pt x="204" y="31"/>
                </a:cubicBezTo>
                <a:cubicBezTo>
                  <a:pt x="246" y="20"/>
                  <a:pt x="249" y="19"/>
                  <a:pt x="300" y="25"/>
                </a:cubicBezTo>
                <a:cubicBezTo>
                  <a:pt x="337" y="37"/>
                  <a:pt x="370" y="37"/>
                  <a:pt x="408" y="31"/>
                </a:cubicBezTo>
                <a:cubicBezTo>
                  <a:pt x="439" y="0"/>
                  <a:pt x="476" y="14"/>
                  <a:pt x="516" y="1"/>
                </a:cubicBezTo>
                <a:cubicBezTo>
                  <a:pt x="550" y="10"/>
                  <a:pt x="540" y="21"/>
                  <a:pt x="570" y="31"/>
                </a:cubicBezTo>
                <a:cubicBezTo>
                  <a:pt x="582" y="27"/>
                  <a:pt x="599" y="8"/>
                  <a:pt x="606" y="19"/>
                </a:cubicBezTo>
                <a:cubicBezTo>
                  <a:pt x="610" y="25"/>
                  <a:pt x="611" y="35"/>
                  <a:pt x="618" y="37"/>
                </a:cubicBezTo>
                <a:cubicBezTo>
                  <a:pt x="635" y="43"/>
                  <a:pt x="654" y="41"/>
                  <a:pt x="672" y="43"/>
                </a:cubicBezTo>
                <a:cubicBezTo>
                  <a:pt x="699" y="52"/>
                  <a:pt x="723" y="66"/>
                  <a:pt x="750" y="73"/>
                </a:cubicBezTo>
                <a:cubicBezTo>
                  <a:pt x="821" y="65"/>
                  <a:pt x="793" y="69"/>
                  <a:pt x="840" y="37"/>
                </a:cubicBezTo>
                <a:cubicBezTo>
                  <a:pt x="846" y="39"/>
                  <a:pt x="852" y="40"/>
                  <a:pt x="858" y="43"/>
                </a:cubicBezTo>
                <a:cubicBezTo>
                  <a:pt x="864" y="46"/>
                  <a:pt x="869" y="53"/>
                  <a:pt x="876" y="55"/>
                </a:cubicBezTo>
                <a:cubicBezTo>
                  <a:pt x="911" y="68"/>
                  <a:pt x="948" y="70"/>
                  <a:pt x="984" y="79"/>
                </a:cubicBezTo>
                <a:cubicBezTo>
                  <a:pt x="1021" y="70"/>
                  <a:pt x="1035" y="86"/>
                  <a:pt x="1068" y="97"/>
                </a:cubicBezTo>
                <a:cubicBezTo>
                  <a:pt x="1082" y="95"/>
                  <a:pt x="1096" y="95"/>
                  <a:pt x="1110" y="91"/>
                </a:cubicBezTo>
                <a:cubicBezTo>
                  <a:pt x="1119" y="89"/>
                  <a:pt x="1125" y="79"/>
                  <a:pt x="1134" y="79"/>
                </a:cubicBezTo>
                <a:cubicBezTo>
                  <a:pt x="1143" y="79"/>
                  <a:pt x="1150" y="87"/>
                  <a:pt x="1158" y="91"/>
                </a:cubicBezTo>
                <a:cubicBezTo>
                  <a:pt x="1177" y="99"/>
                  <a:pt x="1198" y="102"/>
                  <a:pt x="1218" y="109"/>
                </a:cubicBezTo>
                <a:cubicBezTo>
                  <a:pt x="1247" y="99"/>
                  <a:pt x="1274" y="106"/>
                  <a:pt x="1302" y="115"/>
                </a:cubicBezTo>
                <a:cubicBezTo>
                  <a:pt x="1330" y="106"/>
                  <a:pt x="1351" y="92"/>
                  <a:pt x="1380" y="85"/>
                </a:cubicBezTo>
                <a:cubicBezTo>
                  <a:pt x="1404" y="49"/>
                  <a:pt x="1398" y="63"/>
                  <a:pt x="1428" y="73"/>
                </a:cubicBezTo>
                <a:cubicBezTo>
                  <a:pt x="1445" y="79"/>
                  <a:pt x="1465" y="79"/>
                  <a:pt x="1482" y="85"/>
                </a:cubicBezTo>
                <a:cubicBezTo>
                  <a:pt x="1507" y="68"/>
                  <a:pt x="1518" y="79"/>
                  <a:pt x="1548" y="85"/>
                </a:cubicBezTo>
                <a:cubicBezTo>
                  <a:pt x="1556" y="97"/>
                  <a:pt x="1560" y="111"/>
                  <a:pt x="1578" y="109"/>
                </a:cubicBezTo>
                <a:cubicBezTo>
                  <a:pt x="1591" y="108"/>
                  <a:pt x="1614" y="97"/>
                  <a:pt x="1614" y="97"/>
                </a:cubicBezTo>
                <a:cubicBezTo>
                  <a:pt x="1636" y="75"/>
                  <a:pt x="1641" y="67"/>
                  <a:pt x="1668" y="85"/>
                </a:cubicBezTo>
                <a:cubicBezTo>
                  <a:pt x="1693" y="77"/>
                  <a:pt x="1707" y="92"/>
                  <a:pt x="1734" y="97"/>
                </a:cubicBezTo>
                <a:cubicBezTo>
                  <a:pt x="1760" y="114"/>
                  <a:pt x="1767" y="105"/>
                  <a:pt x="1794" y="91"/>
                </a:cubicBezTo>
                <a:cubicBezTo>
                  <a:pt x="1809" y="101"/>
                  <a:pt x="1812" y="105"/>
                  <a:pt x="1830" y="109"/>
                </a:cubicBezTo>
                <a:cubicBezTo>
                  <a:pt x="1854" y="114"/>
                  <a:pt x="1902" y="121"/>
                  <a:pt x="1902" y="121"/>
                </a:cubicBezTo>
                <a:cubicBezTo>
                  <a:pt x="1938" y="115"/>
                  <a:pt x="1950" y="113"/>
                  <a:pt x="1980" y="133"/>
                </a:cubicBezTo>
                <a:cubicBezTo>
                  <a:pt x="2002" y="131"/>
                  <a:pt x="2024" y="132"/>
                  <a:pt x="2046" y="127"/>
                </a:cubicBezTo>
                <a:cubicBezTo>
                  <a:pt x="2070" y="122"/>
                  <a:pt x="2094" y="99"/>
                  <a:pt x="2118" y="91"/>
                </a:cubicBezTo>
                <a:cubicBezTo>
                  <a:pt x="2156" y="104"/>
                  <a:pt x="2128" y="120"/>
                  <a:pt x="2172" y="109"/>
                </a:cubicBezTo>
                <a:cubicBezTo>
                  <a:pt x="2223" y="185"/>
                  <a:pt x="2269" y="125"/>
                  <a:pt x="2316" y="109"/>
                </a:cubicBezTo>
                <a:cubicBezTo>
                  <a:pt x="2364" y="125"/>
                  <a:pt x="2347" y="128"/>
                  <a:pt x="2406" y="121"/>
                </a:cubicBezTo>
                <a:cubicBezTo>
                  <a:pt x="2437" y="141"/>
                  <a:pt x="2460" y="124"/>
                  <a:pt x="2490" y="109"/>
                </a:cubicBezTo>
                <a:cubicBezTo>
                  <a:pt x="2539" y="121"/>
                  <a:pt x="2585" y="144"/>
                  <a:pt x="2634" y="151"/>
                </a:cubicBezTo>
                <a:cubicBezTo>
                  <a:pt x="2652" y="179"/>
                  <a:pt x="2648" y="184"/>
                  <a:pt x="2700" y="163"/>
                </a:cubicBezTo>
                <a:cubicBezTo>
                  <a:pt x="2706" y="161"/>
                  <a:pt x="2701" y="149"/>
                  <a:pt x="2706" y="145"/>
                </a:cubicBezTo>
                <a:cubicBezTo>
                  <a:pt x="2727" y="130"/>
                  <a:pt x="2749" y="133"/>
                  <a:pt x="2772" y="133"/>
                </a:cubicBez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573588" y="2667000"/>
            <a:ext cx="1919287" cy="3357563"/>
            <a:chOff x="3163" y="2016"/>
            <a:chExt cx="1209" cy="2115"/>
          </a:xfrm>
        </p:grpSpPr>
        <p:sp>
          <p:nvSpPr>
            <p:cNvPr id="46097" name="Text Box 20"/>
            <p:cNvSpPr txBox="1">
              <a:spLocks noChangeArrowheads="1"/>
            </p:cNvSpPr>
            <p:nvPr/>
          </p:nvSpPr>
          <p:spPr bwMode="auto">
            <a:xfrm>
              <a:off x="3163" y="3840"/>
              <a:ext cx="120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2400" i="1">
                  <a:solidFill>
                    <a:schemeClr val="bg2"/>
                  </a:solidFill>
                  <a:latin typeface="Helvetica" pitchFamily="34" charset="0"/>
                </a:rPr>
                <a:t>Vertical Cost</a:t>
              </a:r>
            </a:p>
          </p:txBody>
        </p:sp>
        <p:sp>
          <p:nvSpPr>
            <p:cNvPr id="46098" name="AutoShape 27"/>
            <p:cNvSpPr>
              <a:spLocks noChangeArrowheads="1"/>
            </p:cNvSpPr>
            <p:nvPr/>
          </p:nvSpPr>
          <p:spPr bwMode="auto">
            <a:xfrm rot="2598919">
              <a:off x="3984" y="2016"/>
              <a:ext cx="240" cy="192"/>
            </a:xfrm>
            <a:prstGeom prst="rightArrow">
              <a:avLst>
                <a:gd name="adj1" fmla="val 50000"/>
                <a:gd name="adj2" fmla="val 66406"/>
              </a:avLst>
            </a:prstGeom>
            <a:solidFill>
              <a:srgbClr val="BBE0E3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58788" y="2667000"/>
            <a:ext cx="2979737" cy="3357563"/>
            <a:chOff x="571" y="2016"/>
            <a:chExt cx="1877" cy="2115"/>
          </a:xfrm>
        </p:grpSpPr>
        <p:sp>
          <p:nvSpPr>
            <p:cNvPr id="46095" name="Text Box 19"/>
            <p:cNvSpPr txBox="1">
              <a:spLocks noChangeArrowheads="1"/>
            </p:cNvSpPr>
            <p:nvPr/>
          </p:nvSpPr>
          <p:spPr bwMode="auto">
            <a:xfrm>
              <a:off x="571" y="3840"/>
              <a:ext cx="144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2400" i="1">
                  <a:solidFill>
                    <a:schemeClr val="bg2"/>
                  </a:solidFill>
                  <a:latin typeface="Helvetica" pitchFamily="34" charset="0"/>
                </a:rPr>
                <a:t>Horizontal Cost</a:t>
              </a:r>
            </a:p>
          </p:txBody>
        </p:sp>
        <p:sp>
          <p:nvSpPr>
            <p:cNvPr id="46096" name="AutoShape 28"/>
            <p:cNvSpPr>
              <a:spLocks noChangeArrowheads="1"/>
            </p:cNvSpPr>
            <p:nvPr/>
          </p:nvSpPr>
          <p:spPr bwMode="auto">
            <a:xfrm rot="19001081" flipH="1">
              <a:off x="2208" y="2016"/>
              <a:ext cx="240" cy="192"/>
            </a:xfrm>
            <a:prstGeom prst="rightArrow">
              <a:avLst>
                <a:gd name="adj1" fmla="val 50000"/>
                <a:gd name="adj2" fmla="val 66406"/>
              </a:avLst>
            </a:prstGeom>
            <a:solidFill>
              <a:srgbClr val="BBE0E3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22083 0.372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18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0209"/>
                                        </p:tgtEl>
                                      </p:cBhvr>
                                      <p:by x="167000" y="167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22084 0.3729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0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18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0207"/>
                                        </p:tgtEl>
                                      </p:cBhvr>
                                      <p:by x="167000" y="167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8" grpId="0" animBg="1"/>
      <p:bldP spid="501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Retargeting</a:t>
            </a:r>
            <a:endParaRPr lang="en-US" dirty="0"/>
          </a:p>
        </p:txBody>
      </p:sp>
      <p:pic>
        <p:nvPicPr>
          <p:cNvPr id="6146" name="Picture 2" descr="C:\Users\Michael\Documents\bbc_mob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86" y="1760738"/>
            <a:ext cx="1651315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chael\Documents\bb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4769486" cy="39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0840" y="5796163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76798" y="5763897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iPhone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91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7143750" cy="438150"/>
          </a:xfrm>
        </p:spPr>
        <p:txBody>
          <a:bodyPr/>
          <a:lstStyle/>
          <a:p>
            <a:pPr eaLnBrk="1" hangingPunct="1"/>
            <a:r>
              <a:rPr lang="en-US" smtClean="0"/>
              <a:t>Seam Carving</a:t>
            </a:r>
            <a:endParaRPr lang="en-US" sz="2000" smtClean="0"/>
          </a:p>
        </p:txBody>
      </p:sp>
      <p:sp>
        <p:nvSpPr>
          <p:cNvPr id="7172" name="Rectangle 9"/>
          <p:cNvSpPr>
            <a:spLocks noChangeArrowheads="1"/>
          </p:cNvSpPr>
          <p:nvPr/>
        </p:nvSpPr>
        <p:spPr bwMode="auto">
          <a:xfrm>
            <a:off x="990600" y="2404097"/>
            <a:ext cx="3505200" cy="229950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graphicFrame>
        <p:nvGraphicFramePr>
          <p:cNvPr id="7170" name="Object 12"/>
          <p:cNvGraphicFramePr>
            <a:graphicFrameLocks noChangeAspect="1"/>
          </p:cNvGraphicFramePr>
          <p:nvPr/>
        </p:nvGraphicFramePr>
        <p:xfrm>
          <a:off x="5180013" y="1905000"/>
          <a:ext cx="334645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7" name="Photo Editor Photo" r:id="rId6" imgW="3400900" imgH="3561905" progId="">
                  <p:embed/>
                </p:oleObj>
              </mc:Choice>
              <mc:Fallback>
                <p:oleObj name="Photo Editor Photo" r:id="rId6" imgW="3400900" imgH="3561905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013" y="1905000"/>
                        <a:ext cx="3346450" cy="3505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>
                                <a:alpha val="39999"/>
                              </a:srgb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icycleCarving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" y="2417601"/>
            <a:ext cx="3505200" cy="2286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dirty="0" smtClean="0"/>
              <a:t>The Seam-Carving Algorithm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2254250"/>
          </a:xfr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marL="260142" indent="-260142">
              <a:buFontTx/>
              <a:buNone/>
              <a:defRPr/>
            </a:pPr>
            <a:r>
              <a:rPr lang="en-US" dirty="0" smtClean="0"/>
              <a:t>SEAM-CARVING(</a:t>
            </a:r>
            <a:r>
              <a:rPr lang="en-US" dirty="0" err="1" smtClean="0"/>
              <a:t>im,n</a:t>
            </a:r>
            <a:r>
              <a:rPr lang="en-US" dirty="0" smtClean="0"/>
              <a:t>’) // size(</a:t>
            </a:r>
            <a:r>
              <a:rPr lang="en-US" dirty="0" err="1" smtClean="0"/>
              <a:t>im</a:t>
            </a:r>
            <a:r>
              <a:rPr lang="en-US" dirty="0" smtClean="0"/>
              <a:t>) = </a:t>
            </a:r>
            <a:r>
              <a:rPr lang="en-US" dirty="0" err="1" smtClean="0"/>
              <a:t>mxn</a:t>
            </a:r>
            <a:endParaRPr lang="en-US" dirty="0" smtClean="0"/>
          </a:p>
          <a:p>
            <a:pPr marL="457200" indent="-457200">
              <a:buFontTx/>
              <a:buAutoNum type="arabicPeriod"/>
              <a:defRPr/>
            </a:pPr>
            <a:r>
              <a:rPr lang="en-US" dirty="0" smtClean="0">
                <a:sym typeface="Wingdings" pitchFamily="2" charset="2"/>
              </a:rPr>
              <a:t>Do (n-n’) times</a:t>
            </a:r>
          </a:p>
          <a:p>
            <a:pPr marL="811284" lvl="1" indent="-457200">
              <a:buFontTx/>
              <a:buNone/>
              <a:defRPr/>
            </a:pPr>
            <a:r>
              <a:rPr lang="en-US" dirty="0" smtClean="0"/>
              <a:t>2.1.	 E </a:t>
            </a:r>
            <a:r>
              <a:rPr lang="en-US" dirty="0" smtClean="0">
                <a:sym typeface="Wingdings" pitchFamily="2" charset="2"/>
              </a:rPr>
              <a:t> </a:t>
            </a:r>
            <a:r>
              <a:rPr lang="en-US" dirty="0" smtClean="0"/>
              <a:t>Compute energy map on </a:t>
            </a:r>
            <a:r>
              <a:rPr lang="en-US" dirty="0" err="1" smtClean="0"/>
              <a:t>im</a:t>
            </a:r>
            <a:endParaRPr lang="en-US" dirty="0" smtClean="0"/>
          </a:p>
          <a:p>
            <a:pPr marL="811284" lvl="1" indent="-457200">
              <a:buFontTx/>
              <a:buNone/>
              <a:defRPr/>
            </a:pPr>
            <a:r>
              <a:rPr lang="en-US" dirty="0" smtClean="0"/>
              <a:t>2.2.  s </a:t>
            </a:r>
            <a:r>
              <a:rPr lang="en-US" dirty="0" smtClean="0">
                <a:sym typeface="Wingdings" pitchFamily="2" charset="2"/>
              </a:rPr>
              <a:t> </a:t>
            </a:r>
            <a:r>
              <a:rPr lang="en-US" dirty="0" smtClean="0"/>
              <a:t>Find optimal seam in E</a:t>
            </a:r>
          </a:p>
          <a:p>
            <a:pPr marL="811284" lvl="1" indent="-457200">
              <a:buFontTx/>
              <a:buNone/>
              <a:defRPr/>
            </a:pPr>
            <a:r>
              <a:rPr lang="en-US" dirty="0" smtClean="0"/>
              <a:t>2.3. </a:t>
            </a:r>
            <a:r>
              <a:rPr lang="en-US" dirty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 </a:t>
            </a:r>
            <a:r>
              <a:rPr lang="en-US" dirty="0" smtClean="0"/>
              <a:t>Remove s from </a:t>
            </a:r>
            <a:r>
              <a:rPr lang="en-US" dirty="0" err="1" smtClean="0"/>
              <a:t>im</a:t>
            </a: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Return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352425" y="4114800"/>
            <a:ext cx="8437563" cy="24209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83823" tIns="41912" rIns="83823" bIns="41912">
            <a:spAutoFit/>
          </a:bodyPr>
          <a:lstStyle/>
          <a:p>
            <a:pPr marL="260142" indent="-260142" eaLnBrk="0" hangingPunct="0">
              <a:lnSpc>
                <a:spcPct val="90000"/>
              </a:lnSpc>
              <a:spcBef>
                <a:spcPct val="3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200" b="1" kern="0" dirty="0">
                <a:latin typeface="+mn-lt"/>
                <a:cs typeface="+mn-cs"/>
                <a:sym typeface="Wingdings" pitchFamily="2" charset="2"/>
              </a:rPr>
              <a:t>For vertical resize: transpose the image</a:t>
            </a:r>
          </a:p>
          <a:p>
            <a:pPr marL="260142" indent="-260142" eaLnBrk="0" hangingPunct="0">
              <a:lnSpc>
                <a:spcPct val="90000"/>
              </a:lnSpc>
              <a:spcBef>
                <a:spcPct val="30000"/>
              </a:spcBef>
              <a:buSzPct val="100000"/>
              <a:buFont typeface="Arial" pitchFamily="34" charset="0"/>
              <a:buChar char="•"/>
              <a:defRPr/>
            </a:pPr>
            <a:endParaRPr lang="en-US" sz="2200" b="1" kern="0" dirty="0">
              <a:latin typeface="+mn-lt"/>
              <a:cs typeface="+mn-cs"/>
            </a:endParaRPr>
          </a:p>
          <a:p>
            <a:pPr marL="260142" indent="-260142" eaLnBrk="0" hangingPunct="0">
              <a:lnSpc>
                <a:spcPct val="90000"/>
              </a:lnSpc>
              <a:spcBef>
                <a:spcPct val="3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200" b="1" kern="0" dirty="0">
                <a:latin typeface="+mn-lt"/>
                <a:cs typeface="+mn-cs"/>
              </a:rPr>
              <a:t>Running time:</a:t>
            </a:r>
          </a:p>
          <a:p>
            <a:pPr marL="717342" lvl="1" indent="-260142" eaLnBrk="0" hangingPunct="0">
              <a:lnSpc>
                <a:spcPct val="90000"/>
              </a:lnSpc>
              <a:spcBef>
                <a:spcPct val="30000"/>
              </a:spcBef>
              <a:buSzPct val="100000"/>
              <a:defRPr/>
            </a:pPr>
            <a:r>
              <a:rPr lang="en-US" sz="2200" b="1" kern="0" dirty="0">
                <a:latin typeface="+mn-lt"/>
                <a:cs typeface="+mn-cs"/>
              </a:rPr>
              <a:t>2.1	O(</a:t>
            </a:r>
            <a:r>
              <a:rPr lang="en-US" sz="2200" b="1" kern="0" dirty="0" err="1">
                <a:latin typeface="+mn-lt"/>
                <a:cs typeface="+mn-cs"/>
              </a:rPr>
              <a:t>mn</a:t>
            </a:r>
            <a:r>
              <a:rPr lang="en-US" sz="2200" b="1" kern="0" dirty="0">
                <a:latin typeface="+mn-lt"/>
                <a:cs typeface="+mn-cs"/>
              </a:rPr>
              <a:t>) 2.2 O(</a:t>
            </a:r>
            <a:r>
              <a:rPr lang="en-US" sz="2200" b="1" kern="0" dirty="0" err="1">
                <a:latin typeface="+mn-lt"/>
                <a:cs typeface="+mn-cs"/>
              </a:rPr>
              <a:t>mn</a:t>
            </a:r>
            <a:r>
              <a:rPr lang="en-US" sz="2200" b="1" kern="0" dirty="0">
                <a:latin typeface="+mn-lt"/>
                <a:cs typeface="+mn-cs"/>
              </a:rPr>
              <a:t>) 2.3 O(</a:t>
            </a:r>
            <a:r>
              <a:rPr lang="en-US" sz="2200" b="1" kern="0" dirty="0" err="1">
                <a:latin typeface="+mn-lt"/>
                <a:cs typeface="+mn-cs"/>
              </a:rPr>
              <a:t>mn</a:t>
            </a:r>
            <a:r>
              <a:rPr lang="en-US" sz="2200" b="1" kern="0" dirty="0">
                <a:latin typeface="+mn-lt"/>
                <a:cs typeface="+mn-cs"/>
              </a:rPr>
              <a:t>)</a:t>
            </a:r>
          </a:p>
          <a:p>
            <a:pPr marL="717342" lvl="1" indent="-260142" eaLnBrk="0" hangingPunct="0">
              <a:lnSpc>
                <a:spcPct val="90000"/>
              </a:lnSpc>
              <a:spcBef>
                <a:spcPct val="30000"/>
              </a:spcBef>
              <a:buSzPct val="100000"/>
              <a:buFont typeface="Wingdings" pitchFamily="2" charset="2"/>
              <a:buChar char="è"/>
              <a:defRPr/>
            </a:pPr>
            <a:r>
              <a:rPr lang="en-US" sz="2200" b="1" kern="0" dirty="0">
                <a:latin typeface="+mn-lt"/>
                <a:cs typeface="+mn-cs"/>
                <a:sym typeface="Wingdings" pitchFamily="2" charset="2"/>
              </a:rPr>
              <a:t>O(</a:t>
            </a:r>
            <a:r>
              <a:rPr lang="en-US" sz="2200" b="1" kern="0" dirty="0" err="1">
                <a:latin typeface="+mn-lt"/>
                <a:cs typeface="+mn-cs"/>
                <a:sym typeface="Wingdings" pitchFamily="2" charset="2"/>
              </a:rPr>
              <a:t>dmn</a:t>
            </a:r>
            <a:r>
              <a:rPr lang="en-US" sz="2200" b="1" kern="0" dirty="0">
                <a:latin typeface="+mn-lt"/>
                <a:cs typeface="+mn-cs"/>
                <a:sym typeface="Wingdings" pitchFamily="2" charset="2"/>
              </a:rPr>
              <a:t>)   </a:t>
            </a:r>
            <a:r>
              <a:rPr lang="en-US" sz="2200" b="1" kern="0" dirty="0" smtClean="0">
                <a:latin typeface="+mn-lt"/>
                <a:cs typeface="+mn-cs"/>
                <a:sym typeface="Wingdings" pitchFamily="2" charset="2"/>
              </a:rPr>
              <a:t>d=n-n’</a:t>
            </a:r>
            <a:endParaRPr lang="en-US" sz="2200" b="1" kern="0" dirty="0">
              <a:latin typeface="+mn-lt"/>
              <a:cs typeface="+mn-cs"/>
              <a:sym typeface="Wingdings" pitchFamily="2" charset="2"/>
            </a:endParaRPr>
          </a:p>
          <a:p>
            <a:pPr marL="260142" indent="-260142" eaLnBrk="0" hangingPunct="0">
              <a:lnSpc>
                <a:spcPct val="90000"/>
              </a:lnSpc>
              <a:spcBef>
                <a:spcPct val="30000"/>
              </a:spcBef>
              <a:buSzPct val="100000"/>
              <a:buFont typeface="Arial" pitchFamily="34" charset="0"/>
              <a:buChar char="•"/>
              <a:defRPr/>
            </a:pPr>
            <a:endParaRPr lang="en-US" sz="2200" b="1" kern="0" dirty="0">
              <a:latin typeface="+mn-lt"/>
              <a:cs typeface="+mn-cs"/>
              <a:sym typeface="Wingdings" pitchFamily="2" charset="2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67" y="990600"/>
            <a:ext cx="35274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Changing Aspect Ratio</a:t>
            </a:r>
          </a:p>
        </p:txBody>
      </p:sp>
      <p:pic>
        <p:nvPicPr>
          <p:cNvPr id="48131" name="Picture 3" descr="small_bike_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019300"/>
            <a:ext cx="4381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small_bike_retar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019300"/>
            <a:ext cx="3429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Changing Aspect Ratio</a:t>
            </a:r>
          </a:p>
        </p:txBody>
      </p:sp>
      <p:pic>
        <p:nvPicPr>
          <p:cNvPr id="49155" name="Picture 6" descr="boatCity_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371316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 descr="boatCity_retar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4038"/>
            <a:ext cx="37131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8" descr="boatCity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37338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3"/>
          <p:cNvSpPr txBox="1">
            <a:spLocks noChangeArrowheads="1"/>
          </p:cNvSpPr>
          <p:nvPr/>
        </p:nvSpPr>
        <p:spPr bwMode="auto">
          <a:xfrm>
            <a:off x="5638800" y="3430588"/>
            <a:ext cx="2136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Helvetica" pitchFamily="34" charset="0"/>
                <a:cs typeface="Times New Roman" pitchFamily="18" charset="0"/>
              </a:rPr>
              <a:t>Seam Carving</a:t>
            </a:r>
          </a:p>
        </p:txBody>
      </p:sp>
      <p:sp>
        <p:nvSpPr>
          <p:cNvPr id="49159" name="Text Box 4"/>
          <p:cNvSpPr txBox="1">
            <a:spLocks noChangeArrowheads="1"/>
          </p:cNvSpPr>
          <p:nvPr/>
        </p:nvSpPr>
        <p:spPr bwMode="auto">
          <a:xfrm>
            <a:off x="6138863" y="5407025"/>
            <a:ext cx="1195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Helvetica" pitchFamily="34" charset="0"/>
                <a:cs typeface="Times New Roman" pitchFamily="18" charset="0"/>
              </a:rPr>
              <a:t>Scaling</a:t>
            </a:r>
          </a:p>
        </p:txBody>
      </p:sp>
      <p:sp>
        <p:nvSpPr>
          <p:cNvPr id="49160" name="Text Box 5"/>
          <p:cNvSpPr txBox="1">
            <a:spLocks noChangeArrowheads="1"/>
          </p:cNvSpPr>
          <p:nvPr/>
        </p:nvSpPr>
        <p:spPr bwMode="auto">
          <a:xfrm>
            <a:off x="1752600" y="5102225"/>
            <a:ext cx="1247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Helvetica" pitchFamily="34" charset="0"/>
                <a:cs typeface="Times New Roman" pitchFamily="18" charset="0"/>
              </a:rPr>
              <a:t>Original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Changing Aspect ratio</a:t>
            </a:r>
          </a:p>
        </p:txBody>
      </p:sp>
      <p:pic>
        <p:nvPicPr>
          <p:cNvPr id="50179" name="Picture 3" descr="waterf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259138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waterfall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79825"/>
            <a:ext cx="16224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waterfallNarr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3630613"/>
            <a:ext cx="16256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waterfallSca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592513"/>
            <a:ext cx="1611313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267200" y="5867400"/>
            <a:ext cx="96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Seams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553200" y="5867400"/>
            <a:ext cx="109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Scaling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752600" y="5867400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Cropping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Changing Aspect Ratio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28750"/>
            <a:ext cx="7620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410200"/>
            <a:ext cx="630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7010400" y="5410200"/>
            <a:ext cx="10969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Scaling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Changing Aspect Ratio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62050"/>
            <a:ext cx="73787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6142038" y="5638800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Scaling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 Enhancement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7724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61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Seam Carving in the Gradient Domain</a:t>
            </a:r>
          </a:p>
        </p:txBody>
      </p:sp>
      <p:pic>
        <p:nvPicPr>
          <p:cNvPr id="6553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371600"/>
            <a:ext cx="592455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94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2319337"/>
          </a:xfrm>
        </p:spPr>
        <p:txBody>
          <a:bodyPr/>
          <a:lstStyle/>
          <a:p>
            <a:r>
              <a:rPr lang="en-US" dirty="0" smtClean="0"/>
              <a:t>Q: Will the result be the same if the image is flipped upside down?</a:t>
            </a:r>
          </a:p>
          <a:p>
            <a:r>
              <a:rPr lang="en-US" dirty="0" smtClean="0"/>
              <a:t>A: Yes (up to numerical stability)</a:t>
            </a:r>
          </a:p>
          <a:p>
            <a:endParaRPr lang="en-US" dirty="0" smtClean="0"/>
          </a:p>
          <a:p>
            <a:r>
              <a:rPr lang="en-US" dirty="0" smtClean="0"/>
              <a:t>Q: Can we improve the running time?</a:t>
            </a:r>
          </a:p>
          <a:p>
            <a:r>
              <a:rPr lang="en-US" dirty="0" smtClean="0"/>
              <a:t>A: Yes. by factor (account for locality of operations)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Layout</a:t>
            </a:r>
            <a:endParaRPr lang="en-US" dirty="0"/>
          </a:p>
        </p:txBody>
      </p:sp>
      <p:pic>
        <p:nvPicPr>
          <p:cNvPr id="8" name="layo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219200"/>
            <a:ext cx="6400800" cy="50560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17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/>
          <p:cNvSpPr>
            <a:spLocks noChangeArrowheads="1"/>
          </p:cNvSpPr>
          <p:nvPr/>
        </p:nvSpPr>
        <p:spPr bwMode="auto">
          <a:xfrm>
            <a:off x="1371600" y="2209800"/>
            <a:ext cx="6324600" cy="3505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Local Operator</a:t>
            </a:r>
          </a:p>
        </p:txBody>
      </p:sp>
      <p:pic>
        <p:nvPicPr>
          <p:cNvPr id="146436" name="Picture 4" descr="leftHal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90800"/>
            <a:ext cx="23526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5" descr="rightHal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2590800"/>
            <a:ext cx="25431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Freeform 6"/>
          <p:cNvSpPr>
            <a:spLocks/>
          </p:cNvSpPr>
          <p:nvPr/>
        </p:nvSpPr>
        <p:spPr bwMode="auto">
          <a:xfrm>
            <a:off x="4191000" y="2578100"/>
            <a:ext cx="534988" cy="2865438"/>
          </a:xfrm>
          <a:custGeom>
            <a:avLst/>
            <a:gdLst>
              <a:gd name="T0" fmla="*/ 2147483647 w 337"/>
              <a:gd name="T1" fmla="*/ 2147483647 h 1805"/>
              <a:gd name="T2" fmla="*/ 2147483647 w 337"/>
              <a:gd name="T3" fmla="*/ 2147483647 h 1805"/>
              <a:gd name="T4" fmla="*/ 2147483647 w 337"/>
              <a:gd name="T5" fmla="*/ 2147483647 h 1805"/>
              <a:gd name="T6" fmla="*/ 2147483647 w 337"/>
              <a:gd name="T7" fmla="*/ 2147483647 h 1805"/>
              <a:gd name="T8" fmla="*/ 2147483647 w 337"/>
              <a:gd name="T9" fmla="*/ 2147483647 h 1805"/>
              <a:gd name="T10" fmla="*/ 2147483647 w 337"/>
              <a:gd name="T11" fmla="*/ 2147483647 h 1805"/>
              <a:gd name="T12" fmla="*/ 2147483647 w 337"/>
              <a:gd name="T13" fmla="*/ 2147483647 h 1805"/>
              <a:gd name="T14" fmla="*/ 2147483647 w 337"/>
              <a:gd name="T15" fmla="*/ 2147483647 h 1805"/>
              <a:gd name="T16" fmla="*/ 2147483647 w 337"/>
              <a:gd name="T17" fmla="*/ 2147483647 h 1805"/>
              <a:gd name="T18" fmla="*/ 2147483647 w 337"/>
              <a:gd name="T19" fmla="*/ 2147483647 h 1805"/>
              <a:gd name="T20" fmla="*/ 0 w 337"/>
              <a:gd name="T21" fmla="*/ 2147483647 h 1805"/>
              <a:gd name="T22" fmla="*/ 2147483647 w 337"/>
              <a:gd name="T23" fmla="*/ 2147483647 h 1805"/>
              <a:gd name="T24" fmla="*/ 2147483647 w 337"/>
              <a:gd name="T25" fmla="*/ 2147483647 h 1805"/>
              <a:gd name="T26" fmla="*/ 2147483647 w 337"/>
              <a:gd name="T27" fmla="*/ 2147483647 h 1805"/>
              <a:gd name="T28" fmla="*/ 2147483647 w 337"/>
              <a:gd name="T29" fmla="*/ 2147483647 h 1805"/>
              <a:gd name="T30" fmla="*/ 2147483647 w 337"/>
              <a:gd name="T31" fmla="*/ 2147483647 h 1805"/>
              <a:gd name="T32" fmla="*/ 2147483647 w 337"/>
              <a:gd name="T33" fmla="*/ 2147483647 h 1805"/>
              <a:gd name="T34" fmla="*/ 2147483647 w 337"/>
              <a:gd name="T35" fmla="*/ 2147483647 h 1805"/>
              <a:gd name="T36" fmla="*/ 2147483647 w 337"/>
              <a:gd name="T37" fmla="*/ 2147483647 h 1805"/>
              <a:gd name="T38" fmla="*/ 2147483647 w 337"/>
              <a:gd name="T39" fmla="*/ 2147483647 h 1805"/>
              <a:gd name="T40" fmla="*/ 2147483647 w 337"/>
              <a:gd name="T41" fmla="*/ 2147483647 h 1805"/>
              <a:gd name="T42" fmla="*/ 2147483647 w 337"/>
              <a:gd name="T43" fmla="*/ 2147483647 h 1805"/>
              <a:gd name="T44" fmla="*/ 2147483647 w 337"/>
              <a:gd name="T45" fmla="*/ 2147483647 h 1805"/>
              <a:gd name="T46" fmla="*/ 2147483647 w 337"/>
              <a:gd name="T47" fmla="*/ 2147483647 h 1805"/>
              <a:gd name="T48" fmla="*/ 2147483647 w 337"/>
              <a:gd name="T49" fmla="*/ 2147483647 h 1805"/>
              <a:gd name="T50" fmla="*/ 2147483647 w 337"/>
              <a:gd name="T51" fmla="*/ 2147483647 h 1805"/>
              <a:gd name="T52" fmla="*/ 2147483647 w 337"/>
              <a:gd name="T53" fmla="*/ 2147483647 h 1805"/>
              <a:gd name="T54" fmla="*/ 2147483647 w 337"/>
              <a:gd name="T55" fmla="*/ 2147483647 h 1805"/>
              <a:gd name="T56" fmla="*/ 2147483647 w 337"/>
              <a:gd name="T57" fmla="*/ 2147483647 h 1805"/>
              <a:gd name="T58" fmla="*/ 2147483647 w 337"/>
              <a:gd name="T59" fmla="*/ 2147483647 h 1805"/>
              <a:gd name="T60" fmla="*/ 2147483647 w 337"/>
              <a:gd name="T61" fmla="*/ 2147483647 h 1805"/>
              <a:gd name="T62" fmla="*/ 2147483647 w 337"/>
              <a:gd name="T63" fmla="*/ 2147483647 h 1805"/>
              <a:gd name="T64" fmla="*/ 2147483647 w 337"/>
              <a:gd name="T65" fmla="*/ 2147483647 h 1805"/>
              <a:gd name="T66" fmla="*/ 2147483647 w 337"/>
              <a:gd name="T67" fmla="*/ 2147483647 h 180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37"/>
              <a:gd name="T103" fmla="*/ 0 h 1805"/>
              <a:gd name="T104" fmla="*/ 337 w 337"/>
              <a:gd name="T105" fmla="*/ 1805 h 180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37" h="1805">
                <a:moveTo>
                  <a:pt x="69" y="5"/>
                </a:moveTo>
                <a:cubicBezTo>
                  <a:pt x="61" y="39"/>
                  <a:pt x="62" y="0"/>
                  <a:pt x="81" y="29"/>
                </a:cubicBezTo>
                <a:cubicBezTo>
                  <a:pt x="83" y="37"/>
                  <a:pt x="90" y="33"/>
                  <a:pt x="93" y="41"/>
                </a:cubicBezTo>
                <a:cubicBezTo>
                  <a:pt x="96" y="48"/>
                  <a:pt x="127" y="52"/>
                  <a:pt x="129" y="59"/>
                </a:cubicBezTo>
                <a:cubicBezTo>
                  <a:pt x="139" y="90"/>
                  <a:pt x="116" y="94"/>
                  <a:pt x="126" y="125"/>
                </a:cubicBezTo>
                <a:cubicBezTo>
                  <a:pt x="131" y="160"/>
                  <a:pt x="194" y="155"/>
                  <a:pt x="159" y="167"/>
                </a:cubicBezTo>
                <a:cubicBezTo>
                  <a:pt x="157" y="199"/>
                  <a:pt x="125" y="206"/>
                  <a:pt x="114" y="236"/>
                </a:cubicBezTo>
                <a:cubicBezTo>
                  <a:pt x="109" y="250"/>
                  <a:pt x="108" y="341"/>
                  <a:pt x="108" y="341"/>
                </a:cubicBezTo>
                <a:cubicBezTo>
                  <a:pt x="95" y="380"/>
                  <a:pt x="210" y="448"/>
                  <a:pt x="182" y="476"/>
                </a:cubicBezTo>
                <a:cubicBezTo>
                  <a:pt x="189" y="504"/>
                  <a:pt x="135" y="493"/>
                  <a:pt x="159" y="509"/>
                </a:cubicBezTo>
                <a:cubicBezTo>
                  <a:pt x="153" y="553"/>
                  <a:pt x="39" y="711"/>
                  <a:pt x="0" y="737"/>
                </a:cubicBezTo>
                <a:cubicBezTo>
                  <a:pt x="63" y="818"/>
                  <a:pt x="88" y="832"/>
                  <a:pt x="58" y="874"/>
                </a:cubicBezTo>
                <a:cubicBezTo>
                  <a:pt x="48" y="894"/>
                  <a:pt x="40" y="895"/>
                  <a:pt x="39" y="908"/>
                </a:cubicBezTo>
                <a:cubicBezTo>
                  <a:pt x="36" y="916"/>
                  <a:pt x="41" y="937"/>
                  <a:pt x="36" y="944"/>
                </a:cubicBezTo>
                <a:cubicBezTo>
                  <a:pt x="27" y="955"/>
                  <a:pt x="38" y="992"/>
                  <a:pt x="30" y="1004"/>
                </a:cubicBezTo>
                <a:cubicBezTo>
                  <a:pt x="17" y="1024"/>
                  <a:pt x="34" y="1061"/>
                  <a:pt x="20" y="1082"/>
                </a:cubicBezTo>
                <a:cubicBezTo>
                  <a:pt x="18" y="1092"/>
                  <a:pt x="16" y="1102"/>
                  <a:pt x="14" y="1112"/>
                </a:cubicBezTo>
                <a:cubicBezTo>
                  <a:pt x="12" y="1118"/>
                  <a:pt x="22" y="1139"/>
                  <a:pt x="24" y="1145"/>
                </a:cubicBezTo>
                <a:cubicBezTo>
                  <a:pt x="29" y="1159"/>
                  <a:pt x="32" y="1166"/>
                  <a:pt x="32" y="1166"/>
                </a:cubicBezTo>
                <a:cubicBezTo>
                  <a:pt x="34" y="1176"/>
                  <a:pt x="34" y="1186"/>
                  <a:pt x="38" y="1196"/>
                </a:cubicBezTo>
                <a:cubicBezTo>
                  <a:pt x="41" y="1203"/>
                  <a:pt x="67" y="1225"/>
                  <a:pt x="69" y="1232"/>
                </a:cubicBezTo>
                <a:cubicBezTo>
                  <a:pt x="74" y="1246"/>
                  <a:pt x="60" y="1255"/>
                  <a:pt x="60" y="1265"/>
                </a:cubicBezTo>
                <a:cubicBezTo>
                  <a:pt x="60" y="1275"/>
                  <a:pt x="68" y="1282"/>
                  <a:pt x="68" y="1292"/>
                </a:cubicBezTo>
                <a:cubicBezTo>
                  <a:pt x="66" y="1304"/>
                  <a:pt x="67" y="1317"/>
                  <a:pt x="62" y="1328"/>
                </a:cubicBezTo>
                <a:cubicBezTo>
                  <a:pt x="59" y="1334"/>
                  <a:pt x="46" y="1333"/>
                  <a:pt x="44" y="1340"/>
                </a:cubicBezTo>
                <a:cubicBezTo>
                  <a:pt x="41" y="1348"/>
                  <a:pt x="76" y="1377"/>
                  <a:pt x="78" y="1385"/>
                </a:cubicBezTo>
                <a:cubicBezTo>
                  <a:pt x="86" y="1414"/>
                  <a:pt x="31" y="1411"/>
                  <a:pt x="60" y="1421"/>
                </a:cubicBezTo>
                <a:cubicBezTo>
                  <a:pt x="72" y="1458"/>
                  <a:pt x="105" y="1501"/>
                  <a:pt x="138" y="1523"/>
                </a:cubicBezTo>
                <a:cubicBezTo>
                  <a:pt x="154" y="1547"/>
                  <a:pt x="153" y="1549"/>
                  <a:pt x="177" y="1565"/>
                </a:cubicBezTo>
                <a:cubicBezTo>
                  <a:pt x="243" y="1631"/>
                  <a:pt x="253" y="1689"/>
                  <a:pt x="309" y="1703"/>
                </a:cubicBezTo>
                <a:cubicBezTo>
                  <a:pt x="337" y="1745"/>
                  <a:pt x="276" y="1694"/>
                  <a:pt x="309" y="1727"/>
                </a:cubicBezTo>
                <a:cubicBezTo>
                  <a:pt x="308" y="1751"/>
                  <a:pt x="325" y="1732"/>
                  <a:pt x="321" y="1739"/>
                </a:cubicBezTo>
                <a:cubicBezTo>
                  <a:pt x="317" y="1746"/>
                  <a:pt x="292" y="1761"/>
                  <a:pt x="282" y="1772"/>
                </a:cubicBezTo>
                <a:cubicBezTo>
                  <a:pt x="282" y="1774"/>
                  <a:pt x="256" y="1805"/>
                  <a:pt x="258" y="1805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pic>
        <p:nvPicPr>
          <p:cNvPr id="146439" name="Picture 7" descr="bicycle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90800"/>
            <a:ext cx="4381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9323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09531 -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23 -1.11111E-6 L 2.5E-6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31 -1.11111E-6 L 8.33333E-7 -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6323" name="Content Placeholder 3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3435350"/>
          </a:xfrm>
        </p:spPr>
        <p:txBody>
          <a:bodyPr/>
          <a:lstStyle/>
          <a:p>
            <a:r>
              <a:rPr lang="en-US" dirty="0" smtClean="0"/>
              <a:t>Q: Will the result be the same if the image is flipped upside down?</a:t>
            </a:r>
          </a:p>
          <a:p>
            <a:r>
              <a:rPr lang="en-US" dirty="0" smtClean="0"/>
              <a:t>A: Yes (up to numerical stability)</a:t>
            </a:r>
          </a:p>
          <a:p>
            <a:endParaRPr lang="en-US" dirty="0" smtClean="0"/>
          </a:p>
          <a:p>
            <a:r>
              <a:rPr lang="en-US" dirty="0" smtClean="0"/>
              <a:t>Q: Can we improve the running time?</a:t>
            </a:r>
          </a:p>
          <a:p>
            <a:r>
              <a:rPr lang="en-US" dirty="0" smtClean="0"/>
              <a:t>A: By factor (local operations)</a:t>
            </a:r>
          </a:p>
          <a:p>
            <a:endParaRPr lang="en-US" dirty="0" smtClean="0"/>
          </a:p>
          <a:p>
            <a:r>
              <a:rPr lang="en-US" dirty="0" smtClean="0"/>
              <a:t>Q: What happens to the overall energy in the image during seam carving?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Preserved Energy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533400" y="3657600"/>
          <a:ext cx="1747838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9" name="Photo Editor Photo" r:id="rId3" imgW="4761905" imgH="3572374" progId="">
                  <p:embed/>
                </p:oleObj>
              </mc:Choice>
              <mc:Fallback>
                <p:oleObj name="Photo Editor Photo" r:id="rId3" imgW="4761905" imgH="357237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657600"/>
                        <a:ext cx="1747838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>
                                <a:alpha val="39999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2667000" y="3657600"/>
          <a:ext cx="1747838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0" name="Photo Editor Photo" r:id="rId5" imgW="4761905" imgH="3572374" progId="">
                  <p:embed/>
                </p:oleObj>
              </mc:Choice>
              <mc:Fallback>
                <p:oleObj name="Photo Editor Photo" r:id="rId5" imgW="4761905" imgH="3572374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657600"/>
                        <a:ext cx="1747838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>
                                <a:alpha val="39999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1752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17478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christmas_origin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2381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11"/>
          <p:cNvSpPr txBox="1">
            <a:spLocks noChangeArrowheads="1"/>
          </p:cNvSpPr>
          <p:nvPr/>
        </p:nvSpPr>
        <p:spPr bwMode="auto">
          <a:xfrm>
            <a:off x="1143000" y="4891088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Times" pitchFamily="18" charset="0"/>
              </a:rPr>
              <a:t>10%</a:t>
            </a:r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3276600" y="4891088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Times" pitchFamily="18" charset="0"/>
              </a:rPr>
              <a:t>30%</a:t>
            </a:r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5410200" y="4891088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Times" pitchFamily="18" charset="0"/>
              </a:rPr>
              <a:t>40%</a:t>
            </a:r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7467600" y="4891088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Times" pitchFamily="18" charset="0"/>
              </a:rPr>
              <a:t>75%</a:t>
            </a:r>
          </a:p>
        </p:txBody>
      </p:sp>
      <p:pic>
        <p:nvPicPr>
          <p:cNvPr id="8204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AutoShape 18"/>
          <p:cNvSpPr>
            <a:spLocks noChangeArrowheads="1"/>
          </p:cNvSpPr>
          <p:nvPr/>
        </p:nvSpPr>
        <p:spPr bwMode="auto">
          <a:xfrm>
            <a:off x="4191000" y="2133600"/>
            <a:ext cx="381000" cy="304800"/>
          </a:xfrm>
          <a:prstGeom prst="rightArrow">
            <a:avLst>
              <a:gd name="adj1" fmla="val 50000"/>
              <a:gd name="adj2" fmla="val 66406"/>
            </a:avLst>
          </a:prstGeom>
          <a:solidFill>
            <a:srgbClr val="BBE0E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8206" name="Rectangle 20"/>
          <p:cNvSpPr>
            <a:spLocks noChangeArrowheads="1"/>
          </p:cNvSpPr>
          <p:nvPr/>
        </p:nvSpPr>
        <p:spPr bwMode="auto">
          <a:xfrm>
            <a:off x="5486400" y="3048000"/>
            <a:ext cx="1063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i="1">
                <a:latin typeface="Times New Roman" pitchFamily="18" charset="0"/>
                <a:cs typeface="Times New Roman" pitchFamily="18" charset="0"/>
              </a:rPr>
              <a:t>Energy</a:t>
            </a:r>
          </a:p>
        </p:txBody>
      </p:sp>
      <p:sp>
        <p:nvSpPr>
          <p:cNvPr id="8207" name="Rectangle 5"/>
          <p:cNvSpPr>
            <a:spLocks noChangeArrowheads="1"/>
          </p:cNvSpPr>
          <p:nvPr/>
        </p:nvSpPr>
        <p:spPr bwMode="auto">
          <a:xfrm>
            <a:off x="1295400" y="5105400"/>
            <a:ext cx="655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Helvetica" pitchFamily="34" charset="0"/>
              </a:rPr>
              <a:t>While resizing: remove </a:t>
            </a:r>
            <a:r>
              <a:rPr lang="en-US" sz="2400" b="1" i="1">
                <a:latin typeface="Helvetica" pitchFamily="34" charset="0"/>
              </a:rPr>
              <a:t>as many</a:t>
            </a:r>
            <a:r>
              <a:rPr lang="en-US" sz="2400">
                <a:latin typeface="Helvetica" pitchFamily="34" charset="0"/>
              </a:rPr>
              <a:t> low energy pixels and </a:t>
            </a:r>
            <a:r>
              <a:rPr lang="en-US" sz="2400" b="1" i="1">
                <a:latin typeface="Helvetica" pitchFamily="34" charset="0"/>
              </a:rPr>
              <a:t>as few</a:t>
            </a:r>
            <a:r>
              <a:rPr lang="en-US" sz="2400">
                <a:latin typeface="Helvetica" pitchFamily="34" charset="0"/>
              </a:rPr>
              <a:t> high energy pixels!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Preserved Energy</a:t>
            </a: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295400" y="5089525"/>
            <a:ext cx="655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Helvetica" pitchFamily="34" charset="0"/>
              </a:rPr>
              <a:t>While resizing: remove </a:t>
            </a:r>
            <a:r>
              <a:rPr lang="en-US" sz="2400" b="1" i="1">
                <a:latin typeface="Helvetica" pitchFamily="34" charset="0"/>
              </a:rPr>
              <a:t>as many</a:t>
            </a:r>
            <a:r>
              <a:rPr lang="en-US" sz="2400">
                <a:latin typeface="Helvetica" pitchFamily="34" charset="0"/>
              </a:rPr>
              <a:t> low energy pixels and </a:t>
            </a:r>
            <a:r>
              <a:rPr lang="en-US" sz="2400" b="1" i="1">
                <a:latin typeface="Helvetica" pitchFamily="34" charset="0"/>
              </a:rPr>
              <a:t>as few</a:t>
            </a:r>
            <a:r>
              <a:rPr lang="en-US" sz="2400">
                <a:latin typeface="Helvetica" pitchFamily="34" charset="0"/>
              </a:rPr>
              <a:t> high energy pixels!</a:t>
            </a:r>
          </a:p>
        </p:txBody>
      </p:sp>
      <p:sp>
        <p:nvSpPr>
          <p:cNvPr id="143366" name="Rectangle 6"/>
          <p:cNvSpPr>
            <a:spLocks noChangeArrowheads="1"/>
          </p:cNvSpPr>
          <p:nvPr/>
        </p:nvSpPr>
        <p:spPr bwMode="auto">
          <a:xfrm>
            <a:off x="1295400" y="2574925"/>
            <a:ext cx="655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Helvetica" pitchFamily="34" charset="0"/>
              </a:rPr>
              <a:t>If we measure the average energy of pixels in the image after applying a resizing operator…</a:t>
            </a:r>
          </a:p>
        </p:txBody>
      </p:sp>
      <p:sp>
        <p:nvSpPr>
          <p:cNvPr id="143367" name="Rectangle 7"/>
          <p:cNvSpPr>
            <a:spLocks noChangeArrowheads="1"/>
          </p:cNvSpPr>
          <p:nvPr/>
        </p:nvSpPr>
        <p:spPr bwMode="auto">
          <a:xfrm>
            <a:off x="1222375" y="3794125"/>
            <a:ext cx="440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Helvetica" pitchFamily="34" charset="0"/>
                <a:sym typeface="Wingdings" pitchFamily="2" charset="2"/>
              </a:rPr>
              <a:t>…the average should increase!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0" y="4708525"/>
            <a:ext cx="7086600" cy="1371600"/>
            <a:chOff x="144" y="3264"/>
            <a:chExt cx="4464" cy="864"/>
          </a:xfrm>
        </p:grpSpPr>
        <p:sp>
          <p:nvSpPr>
            <p:cNvPr id="57353" name="Line 13"/>
            <p:cNvSpPr>
              <a:spLocks noChangeShapeType="1"/>
            </p:cNvSpPr>
            <p:nvPr/>
          </p:nvSpPr>
          <p:spPr bwMode="auto">
            <a:xfrm>
              <a:off x="1248" y="3264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4" name="Text Box 14"/>
            <p:cNvSpPr txBox="1">
              <a:spLocks noChangeArrowheads="1"/>
            </p:cNvSpPr>
            <p:nvPr/>
          </p:nvSpPr>
          <p:spPr bwMode="auto">
            <a:xfrm>
              <a:off x="144" y="3264"/>
              <a:ext cx="1042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/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Average Pixel Energy</a:t>
              </a:r>
            </a:p>
          </p:txBody>
        </p:sp>
        <p:sp>
          <p:nvSpPr>
            <p:cNvPr id="57355" name="Line 15"/>
            <p:cNvSpPr>
              <a:spLocks noChangeShapeType="1"/>
            </p:cNvSpPr>
            <p:nvPr/>
          </p:nvSpPr>
          <p:spPr bwMode="auto">
            <a:xfrm>
              <a:off x="1248" y="4032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6" name="Text Box 16"/>
            <p:cNvSpPr txBox="1">
              <a:spLocks noChangeArrowheads="1"/>
            </p:cNvSpPr>
            <p:nvPr/>
          </p:nvSpPr>
          <p:spPr bwMode="auto">
            <a:xfrm>
              <a:off x="3024" y="3840"/>
              <a:ext cx="15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Image Reduction</a:t>
              </a:r>
            </a:p>
          </p:txBody>
        </p:sp>
      </p:grpSp>
      <p:sp>
        <p:nvSpPr>
          <p:cNvPr id="143377" name="Freeform 17"/>
          <p:cNvSpPr>
            <a:spLocks/>
          </p:cNvSpPr>
          <p:nvPr/>
        </p:nvSpPr>
        <p:spPr bwMode="auto">
          <a:xfrm>
            <a:off x="2514600" y="4860925"/>
            <a:ext cx="2133600" cy="1066800"/>
          </a:xfrm>
          <a:custGeom>
            <a:avLst/>
            <a:gdLst>
              <a:gd name="T0" fmla="*/ 0 w 1344"/>
              <a:gd name="T1" fmla="*/ 2147483647 h 672"/>
              <a:gd name="T2" fmla="*/ 2147483647 w 1344"/>
              <a:gd name="T3" fmla="*/ 2147483647 h 672"/>
              <a:gd name="T4" fmla="*/ 2147483647 w 1344"/>
              <a:gd name="T5" fmla="*/ 2147483647 h 672"/>
              <a:gd name="T6" fmla="*/ 2147483647 w 1344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672"/>
              <a:gd name="T14" fmla="*/ 1344 w 1344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672">
                <a:moveTo>
                  <a:pt x="0" y="672"/>
                </a:moveTo>
                <a:lnTo>
                  <a:pt x="462" y="372"/>
                </a:lnTo>
                <a:lnTo>
                  <a:pt x="1032" y="198"/>
                </a:lnTo>
                <a:lnTo>
                  <a:pt x="1344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-0.53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/>
      <p:bldP spid="143366" grpId="0"/>
      <p:bldP spid="143367" grpId="0"/>
      <p:bldP spid="14337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Preserved Energy</a:t>
            </a:r>
          </a:p>
        </p:txBody>
      </p:sp>
      <p:sp>
        <p:nvSpPr>
          <p:cNvPr id="58371" name="Rectangle 61"/>
          <p:cNvSpPr>
            <a:spLocks noChangeArrowheads="1"/>
          </p:cNvSpPr>
          <p:nvPr/>
        </p:nvSpPr>
        <p:spPr bwMode="auto">
          <a:xfrm>
            <a:off x="3581400" y="457200"/>
            <a:ext cx="533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pic>
        <p:nvPicPr>
          <p:cNvPr id="58372" name="Picture 59" descr="Graph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2925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 descr="christmas_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3063"/>
            <a:ext cx="23812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rate_distortion_christmas_pix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4208463"/>
            <a:ext cx="14287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rate_distortion_christmas_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208463"/>
            <a:ext cx="14287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 descr="rate_distortion_christmas_optim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4208463"/>
            <a:ext cx="23812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rate_distortion_christmas_colum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4208463"/>
            <a:ext cx="14287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" descr="rate_distortion_christmas_se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208463"/>
            <a:ext cx="14287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57175" y="5953125"/>
            <a:ext cx="1447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rgbClr val="00FFFF"/>
                </a:solidFill>
                <a:latin typeface="Arial Black" pitchFamily="34" charset="0"/>
              </a:rPr>
              <a:t>crop</a:t>
            </a:r>
            <a:endParaRPr lang="en-US" sz="2400" baseline="-25000">
              <a:solidFill>
                <a:srgbClr val="00FFFF"/>
              </a:solidFill>
              <a:latin typeface="Arial Black" pitchFamily="34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828800" y="5953125"/>
            <a:ext cx="1447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rgbClr val="FF0000"/>
                </a:solidFill>
                <a:latin typeface="Arial Black" pitchFamily="34" charset="0"/>
              </a:rPr>
              <a:t>column</a:t>
            </a:r>
            <a:endParaRPr lang="en-US" sz="2400" baseline="-2500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3409950" y="5953125"/>
            <a:ext cx="1447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chemeClr val="tx2"/>
                </a:solidFill>
                <a:latin typeface="Arial Black" pitchFamily="34" charset="0"/>
              </a:rPr>
              <a:t>seam</a:t>
            </a:r>
            <a:endParaRPr lang="en-US" sz="2400" baseline="-25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4981575" y="5953125"/>
            <a:ext cx="142875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rgbClr val="00FF00"/>
                </a:solidFill>
                <a:latin typeface="Arial Black" pitchFamily="34" charset="0"/>
              </a:rPr>
              <a:t>pixel</a:t>
            </a:r>
            <a:endParaRPr lang="en-US" sz="2400" baseline="-2500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6781800" y="6019800"/>
            <a:ext cx="1676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rgbClr val="FF33CC"/>
                </a:solidFill>
                <a:latin typeface="Arial Black" pitchFamily="34" charset="0"/>
              </a:rPr>
              <a:t>optimal</a:t>
            </a:r>
            <a:endParaRPr lang="en-US" sz="2400" baseline="-25000">
              <a:solidFill>
                <a:srgbClr val="FF33CC"/>
              </a:solidFill>
              <a:latin typeface="Arial Black" pitchFamily="34" charset="0"/>
            </a:endParaRPr>
          </a:p>
        </p:txBody>
      </p:sp>
      <p:pic>
        <p:nvPicPr>
          <p:cNvPr id="41" name="Picture 22" descr="Graph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533400"/>
            <a:ext cx="39814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1" descr="Graph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533400"/>
            <a:ext cx="39814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0" descr="Graph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533400"/>
            <a:ext cx="39814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9" descr="Graph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533400"/>
            <a:ext cx="39814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 descr="rate_distortion_christmas_grap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397192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9" name="Text Box 17"/>
          <p:cNvSpPr txBox="1">
            <a:spLocks noChangeArrowheads="1"/>
          </p:cNvSpPr>
          <p:nvPr/>
        </p:nvSpPr>
        <p:spPr bwMode="auto">
          <a:xfrm>
            <a:off x="5257800" y="35052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Image Reduction</a:t>
            </a:r>
          </a:p>
        </p:txBody>
      </p:sp>
      <p:sp>
        <p:nvSpPr>
          <p:cNvPr id="58390" name="Text Box 16"/>
          <p:cNvSpPr txBox="1">
            <a:spLocks noChangeArrowheads="1"/>
          </p:cNvSpPr>
          <p:nvPr/>
        </p:nvSpPr>
        <p:spPr bwMode="auto">
          <a:xfrm>
            <a:off x="3146425" y="2209800"/>
            <a:ext cx="1654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Average Pixel Energy</a:t>
            </a:r>
          </a:p>
        </p:txBody>
      </p:sp>
      <p:sp>
        <p:nvSpPr>
          <p:cNvPr id="58391" name="Line 60"/>
          <p:cNvSpPr>
            <a:spLocks noChangeShapeType="1"/>
          </p:cNvSpPr>
          <p:nvPr/>
        </p:nvSpPr>
        <p:spPr bwMode="auto">
          <a:xfrm>
            <a:off x="7543800" y="3733800"/>
            <a:ext cx="838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2" name="Line 62"/>
          <p:cNvSpPr>
            <a:spLocks noChangeShapeType="1"/>
          </p:cNvSpPr>
          <p:nvPr/>
        </p:nvSpPr>
        <p:spPr bwMode="auto">
          <a:xfrm flipV="1">
            <a:off x="4594225" y="1143000"/>
            <a:ext cx="0" cy="1143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3" name="AutoShape 63"/>
          <p:cNvSpPr>
            <a:spLocks/>
          </p:cNvSpPr>
          <p:nvPr/>
        </p:nvSpPr>
        <p:spPr bwMode="auto">
          <a:xfrm rot="5400000">
            <a:off x="1409700" y="266700"/>
            <a:ext cx="304800" cy="2362200"/>
          </a:xfrm>
          <a:prstGeom prst="leftBrace">
            <a:avLst>
              <a:gd name="adj1" fmla="val 6458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Both Dimensions?</a:t>
            </a:r>
          </a:p>
        </p:txBody>
      </p:sp>
      <p:sp>
        <p:nvSpPr>
          <p:cNvPr id="4101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295400"/>
            <a:ext cx="8415338" cy="2514600"/>
          </a:xfrm>
        </p:spPr>
        <p:txBody>
          <a:bodyPr>
            <a:normAutofit fontScale="92500" lnSpcReduction="10000"/>
          </a:bodyPr>
          <a:lstStyle/>
          <a:p>
            <a:pPr marL="260142" indent="-260142" eaLnBrk="1" hangingPunct="1">
              <a:defRPr/>
            </a:pPr>
            <a:r>
              <a:rPr lang="en-US" sz="2800" dirty="0" smtClean="0"/>
              <a:t>m x n </a:t>
            </a:r>
            <a:r>
              <a:rPr lang="en-US" sz="2800" dirty="0" smtClean="0">
                <a:sym typeface="Wingdings" pitchFamily="2" charset="2"/>
              </a:rPr>
              <a:t> m’ x n’</a:t>
            </a:r>
          </a:p>
          <a:p>
            <a:pPr marL="260142" indent="-260142" eaLnBrk="1" hangingPunct="1">
              <a:defRPr/>
            </a:pPr>
            <a:endParaRPr lang="en-US" sz="2500" dirty="0" smtClean="0"/>
          </a:p>
          <a:p>
            <a:pPr marL="260142" indent="-260142" eaLnBrk="1" hangingPunct="1">
              <a:defRPr/>
            </a:pPr>
            <a:r>
              <a:rPr lang="en-US" sz="2500" dirty="0" smtClean="0"/>
              <a:t>Remove </a:t>
            </a:r>
            <a:r>
              <a:rPr lang="en-US" sz="2500" dirty="0"/>
              <a:t>horizontal seam first?</a:t>
            </a:r>
          </a:p>
          <a:p>
            <a:pPr marL="260142" indent="-260142" eaLnBrk="1" hangingPunct="1">
              <a:defRPr/>
            </a:pPr>
            <a:r>
              <a:rPr lang="en-US" sz="2500" dirty="0"/>
              <a:t>Remove vertical seams first?</a:t>
            </a:r>
          </a:p>
          <a:p>
            <a:pPr marL="260142" indent="-260142" eaLnBrk="1" hangingPunct="1">
              <a:defRPr/>
            </a:pPr>
            <a:r>
              <a:rPr lang="en-US" sz="2500" dirty="0"/>
              <a:t>Alternate between the two?</a:t>
            </a:r>
          </a:p>
          <a:p>
            <a:pPr marL="260142" indent="-260142" eaLnBrk="1" hangingPunct="1">
              <a:defRPr/>
            </a:pPr>
            <a:r>
              <a:rPr lang="en-US" sz="2500" dirty="0"/>
              <a:t>The optimal order can be found! </a:t>
            </a:r>
            <a:r>
              <a:rPr lang="en-US" sz="2500" dirty="0">
                <a:sym typeface="Wingdings" pitchFamily="2" charset="2"/>
              </a:rPr>
              <a:t> Dynamic </a:t>
            </a:r>
            <a:r>
              <a:rPr lang="en-US" sz="2500" dirty="0" err="1" smtClean="0">
                <a:sym typeface="Wingdings" pitchFamily="2" charset="2"/>
              </a:rPr>
              <a:t>Prog</a:t>
            </a:r>
            <a:r>
              <a:rPr lang="en-US" sz="2500" dirty="0" smtClean="0">
                <a:sym typeface="Wingdings" pitchFamily="2" charset="2"/>
              </a:rPr>
              <a:t> (again</a:t>
            </a:r>
            <a:r>
              <a:rPr lang="en-US" sz="2500" dirty="0">
                <a:sym typeface="Wingdings" pitchFamily="2" charset="2"/>
              </a:rPr>
              <a:t>)</a:t>
            </a:r>
            <a:endParaRPr lang="en-US" sz="2500" dirty="0"/>
          </a:p>
        </p:txBody>
      </p:sp>
      <p:pic>
        <p:nvPicPr>
          <p:cNvPr id="4102" name="Picture 5" descr="butterfly_retarget_optim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98988"/>
            <a:ext cx="20796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AutoShape 8"/>
          <p:cNvSpPr>
            <a:spLocks noChangeArrowheads="1"/>
          </p:cNvSpPr>
          <p:nvPr/>
        </p:nvSpPr>
        <p:spPr bwMode="auto">
          <a:xfrm>
            <a:off x="5105400" y="4979988"/>
            <a:ext cx="381000" cy="304800"/>
          </a:xfrm>
          <a:prstGeom prst="rightArrow">
            <a:avLst>
              <a:gd name="adj1" fmla="val 50000"/>
              <a:gd name="adj2" fmla="val 66406"/>
            </a:avLst>
          </a:prstGeom>
          <a:solidFill>
            <a:srgbClr val="BBE0E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1143000" y="3810000"/>
          <a:ext cx="3657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Bitmap Image" r:id="rId5" imgW="5172797" imgH="3772427" progId="Paint.Picture">
                  <p:embed/>
                </p:oleObj>
              </mc:Choice>
              <mc:Fallback>
                <p:oleObj name="Bitmap Image" r:id="rId5" imgW="5172797" imgH="3772427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810000"/>
                        <a:ext cx="3657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39999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  <p:bldP spid="410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2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Retargeting in Both Dimensions</a:t>
            </a:r>
          </a:p>
        </p:txBody>
      </p:sp>
      <p:sp>
        <p:nvSpPr>
          <p:cNvPr id="10244" name="Content Placeholder 3"/>
          <p:cNvSpPr>
            <a:spLocks noGrp="1"/>
          </p:cNvSpPr>
          <p:nvPr>
            <p:ph idx="1"/>
          </p:nvPr>
        </p:nvSpPr>
        <p:spPr>
          <a:xfrm>
            <a:off x="381000" y="1219200"/>
            <a:ext cx="8439150" cy="2014538"/>
          </a:xfrm>
        </p:spPr>
        <p:txBody>
          <a:bodyPr/>
          <a:lstStyle/>
          <a:p>
            <a:r>
              <a:rPr lang="en-US" smtClean="0"/>
              <a:t>The recursion relation: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60563"/>
            <a:ext cx="64770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butterfly_retarget_optim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98988"/>
            <a:ext cx="20796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AutoShape 8"/>
          <p:cNvSpPr>
            <a:spLocks noChangeArrowheads="1"/>
          </p:cNvSpPr>
          <p:nvPr/>
        </p:nvSpPr>
        <p:spPr bwMode="auto">
          <a:xfrm>
            <a:off x="5105400" y="4979988"/>
            <a:ext cx="381000" cy="304800"/>
          </a:xfrm>
          <a:prstGeom prst="rightArrow">
            <a:avLst>
              <a:gd name="adj1" fmla="val 50000"/>
              <a:gd name="adj2" fmla="val 66406"/>
            </a:avLst>
          </a:prstGeom>
          <a:solidFill>
            <a:srgbClr val="BBE0E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graphicFrame>
        <p:nvGraphicFramePr>
          <p:cNvPr id="10242" name="Object 9"/>
          <p:cNvGraphicFramePr>
            <a:graphicFrameLocks noChangeAspect="1"/>
          </p:cNvGraphicFramePr>
          <p:nvPr/>
        </p:nvGraphicFramePr>
        <p:xfrm>
          <a:off x="1143000" y="3810000"/>
          <a:ext cx="3657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9" name="Bitmap Image" r:id="rId5" imgW="5172797" imgH="3772427" progId="Paint.Picture">
                  <p:embed/>
                </p:oleObj>
              </mc:Choice>
              <mc:Fallback>
                <p:oleObj name="Bitmap Image" r:id="rId5" imgW="5172797" imgH="3772427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810000"/>
                        <a:ext cx="3657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39999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Optimal Order Map</a:t>
            </a:r>
          </a:p>
        </p:txBody>
      </p:sp>
      <p:graphicFrame>
        <p:nvGraphicFramePr>
          <p:cNvPr id="128003" name="Group 3"/>
          <p:cNvGraphicFramePr>
            <a:graphicFrameLocks noGrp="1"/>
          </p:cNvGraphicFramePr>
          <p:nvPr/>
        </p:nvGraphicFramePr>
        <p:xfrm>
          <a:off x="1524000" y="1879600"/>
          <a:ext cx="6096000" cy="4064002"/>
        </p:xfrm>
        <a:graphic>
          <a:graphicData uri="http://schemas.openxmlformats.org/drawingml/2006/table">
            <a:tbl>
              <a:tblPr/>
              <a:tblGrid>
                <a:gridCol w="1016000"/>
                <a:gridCol w="1003300"/>
                <a:gridCol w="1028700"/>
                <a:gridCol w="1016000"/>
                <a:gridCol w="1016000"/>
                <a:gridCol w="10160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???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41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46" name="Text Box 54"/>
          <p:cNvSpPr txBox="1">
            <a:spLocks noChangeArrowheads="1"/>
          </p:cNvSpPr>
          <p:nvPr/>
        </p:nvSpPr>
        <p:spPr bwMode="auto">
          <a:xfrm rot="-5400000">
            <a:off x="-912019" y="3818732"/>
            <a:ext cx="3748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Removal of 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horizontal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 seams</a:t>
            </a:r>
          </a:p>
        </p:txBody>
      </p:sp>
      <p:sp>
        <p:nvSpPr>
          <p:cNvPr id="59447" name="Text Box 55"/>
          <p:cNvSpPr txBox="1">
            <a:spLocks noChangeArrowheads="1"/>
          </p:cNvSpPr>
          <p:nvPr/>
        </p:nvSpPr>
        <p:spPr bwMode="auto">
          <a:xfrm>
            <a:off x="2400300" y="1247775"/>
            <a:ext cx="3389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Removal of 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vertical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 seams</a:t>
            </a:r>
          </a:p>
        </p:txBody>
      </p:sp>
      <p:sp>
        <p:nvSpPr>
          <p:cNvPr id="59448" name="AutoShape 56"/>
          <p:cNvSpPr>
            <a:spLocks noChangeArrowheads="1"/>
          </p:cNvSpPr>
          <p:nvPr/>
        </p:nvSpPr>
        <p:spPr bwMode="auto">
          <a:xfrm rot="5400000">
            <a:off x="1758951" y="2581275"/>
            <a:ext cx="544512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49" name="AutoShape 57"/>
          <p:cNvSpPr>
            <a:spLocks noChangeArrowheads="1"/>
          </p:cNvSpPr>
          <p:nvPr/>
        </p:nvSpPr>
        <p:spPr bwMode="auto">
          <a:xfrm rot="5400000">
            <a:off x="1758950" y="3265488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0" name="AutoShape 58"/>
          <p:cNvSpPr>
            <a:spLocks noChangeArrowheads="1"/>
          </p:cNvSpPr>
          <p:nvPr/>
        </p:nvSpPr>
        <p:spPr bwMode="auto">
          <a:xfrm rot="5400000">
            <a:off x="1758950" y="3929063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1" name="AutoShape 59"/>
          <p:cNvSpPr>
            <a:spLocks noChangeArrowheads="1"/>
          </p:cNvSpPr>
          <p:nvPr/>
        </p:nvSpPr>
        <p:spPr bwMode="auto">
          <a:xfrm rot="5400000">
            <a:off x="1758950" y="4602163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2" name="AutoShape 60"/>
          <p:cNvSpPr>
            <a:spLocks noChangeArrowheads="1"/>
          </p:cNvSpPr>
          <p:nvPr/>
        </p:nvSpPr>
        <p:spPr bwMode="auto">
          <a:xfrm rot="5400000">
            <a:off x="1758950" y="5303838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3" name="AutoShape 61"/>
          <p:cNvSpPr>
            <a:spLocks noChangeArrowheads="1"/>
          </p:cNvSpPr>
          <p:nvPr/>
        </p:nvSpPr>
        <p:spPr bwMode="auto">
          <a:xfrm rot="5400000">
            <a:off x="2746376" y="5299075"/>
            <a:ext cx="544512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4" name="AutoShape 62"/>
          <p:cNvSpPr>
            <a:spLocks noChangeArrowheads="1"/>
          </p:cNvSpPr>
          <p:nvPr/>
        </p:nvSpPr>
        <p:spPr bwMode="auto">
          <a:xfrm rot="5400000">
            <a:off x="3771900" y="5303838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5" name="AutoShape 63"/>
          <p:cNvSpPr>
            <a:spLocks noChangeArrowheads="1"/>
          </p:cNvSpPr>
          <p:nvPr/>
        </p:nvSpPr>
        <p:spPr bwMode="auto">
          <a:xfrm>
            <a:off x="2746375" y="1922463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6" name="AutoShape 64"/>
          <p:cNvSpPr>
            <a:spLocks noChangeArrowheads="1"/>
          </p:cNvSpPr>
          <p:nvPr/>
        </p:nvSpPr>
        <p:spPr bwMode="auto">
          <a:xfrm>
            <a:off x="3770313" y="1922463"/>
            <a:ext cx="544512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7" name="AutoShape 65"/>
          <p:cNvSpPr>
            <a:spLocks noChangeArrowheads="1"/>
          </p:cNvSpPr>
          <p:nvPr/>
        </p:nvSpPr>
        <p:spPr bwMode="auto">
          <a:xfrm>
            <a:off x="4775200" y="1922463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8" name="AutoShape 66"/>
          <p:cNvSpPr>
            <a:spLocks noChangeArrowheads="1"/>
          </p:cNvSpPr>
          <p:nvPr/>
        </p:nvSpPr>
        <p:spPr bwMode="auto">
          <a:xfrm rot="5400000">
            <a:off x="2746375" y="2595563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59" name="AutoShape 67"/>
          <p:cNvSpPr>
            <a:spLocks noChangeArrowheads="1"/>
          </p:cNvSpPr>
          <p:nvPr/>
        </p:nvSpPr>
        <p:spPr bwMode="auto">
          <a:xfrm rot="5400000">
            <a:off x="2746375" y="3249613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60" name="AutoShape 68"/>
          <p:cNvSpPr>
            <a:spLocks noChangeArrowheads="1"/>
          </p:cNvSpPr>
          <p:nvPr/>
        </p:nvSpPr>
        <p:spPr bwMode="auto">
          <a:xfrm rot="5400000">
            <a:off x="2746375" y="3903663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61" name="AutoShape 69"/>
          <p:cNvSpPr>
            <a:spLocks noChangeArrowheads="1"/>
          </p:cNvSpPr>
          <p:nvPr/>
        </p:nvSpPr>
        <p:spPr bwMode="auto">
          <a:xfrm>
            <a:off x="2744788" y="4630738"/>
            <a:ext cx="544512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62" name="AutoShape 70"/>
          <p:cNvSpPr>
            <a:spLocks noChangeArrowheads="1"/>
          </p:cNvSpPr>
          <p:nvPr/>
        </p:nvSpPr>
        <p:spPr bwMode="auto">
          <a:xfrm>
            <a:off x="3770313" y="2614613"/>
            <a:ext cx="544512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63" name="AutoShape 71"/>
          <p:cNvSpPr>
            <a:spLocks noChangeArrowheads="1"/>
          </p:cNvSpPr>
          <p:nvPr/>
        </p:nvSpPr>
        <p:spPr bwMode="auto">
          <a:xfrm>
            <a:off x="3770313" y="3259138"/>
            <a:ext cx="544512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64" name="AutoShape 72"/>
          <p:cNvSpPr>
            <a:spLocks noChangeArrowheads="1"/>
          </p:cNvSpPr>
          <p:nvPr/>
        </p:nvSpPr>
        <p:spPr bwMode="auto">
          <a:xfrm rot="5400000">
            <a:off x="3770312" y="4649788"/>
            <a:ext cx="544513" cy="592138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65" name="AutoShape 73"/>
          <p:cNvSpPr>
            <a:spLocks noChangeArrowheads="1"/>
          </p:cNvSpPr>
          <p:nvPr/>
        </p:nvSpPr>
        <p:spPr bwMode="auto">
          <a:xfrm rot="5400000">
            <a:off x="3771900" y="3951288"/>
            <a:ext cx="544513" cy="592137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66" name="AutoShape 74"/>
          <p:cNvSpPr>
            <a:spLocks noChangeArrowheads="1"/>
          </p:cNvSpPr>
          <p:nvPr/>
        </p:nvSpPr>
        <p:spPr bwMode="auto">
          <a:xfrm>
            <a:off x="4775200" y="2600325"/>
            <a:ext cx="544513" cy="592138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59467" name="AutoShape 75"/>
          <p:cNvSpPr>
            <a:spLocks noChangeArrowheads="1"/>
          </p:cNvSpPr>
          <p:nvPr/>
        </p:nvSpPr>
        <p:spPr bwMode="auto">
          <a:xfrm rot="5400000">
            <a:off x="4776788" y="3263900"/>
            <a:ext cx="544512" cy="592138"/>
          </a:xfrm>
          <a:prstGeom prst="leftArrow">
            <a:avLst>
              <a:gd name="adj1" fmla="val 43593"/>
              <a:gd name="adj2" fmla="val 50829"/>
            </a:avLst>
          </a:prstGeom>
          <a:solidFill>
            <a:srgbClr val="00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128083" name="Line 83"/>
          <p:cNvSpPr>
            <a:spLocks noChangeShapeType="1"/>
          </p:cNvSpPr>
          <p:nvPr/>
        </p:nvSpPr>
        <p:spPr bwMode="auto">
          <a:xfrm flipV="1">
            <a:off x="5105400" y="2870200"/>
            <a:ext cx="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4" name="Line 84"/>
          <p:cNvSpPr>
            <a:spLocks noChangeShapeType="1"/>
          </p:cNvSpPr>
          <p:nvPr/>
        </p:nvSpPr>
        <p:spPr bwMode="auto">
          <a:xfrm flipV="1">
            <a:off x="4038600" y="2908300"/>
            <a:ext cx="1066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5" name="Line 85"/>
          <p:cNvSpPr>
            <a:spLocks noChangeShapeType="1"/>
          </p:cNvSpPr>
          <p:nvPr/>
        </p:nvSpPr>
        <p:spPr bwMode="auto">
          <a:xfrm flipV="1">
            <a:off x="3048000" y="2908300"/>
            <a:ext cx="990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6" name="Line 86"/>
          <p:cNvSpPr>
            <a:spLocks noChangeShapeType="1"/>
          </p:cNvSpPr>
          <p:nvPr/>
        </p:nvSpPr>
        <p:spPr bwMode="auto">
          <a:xfrm flipV="1">
            <a:off x="3048000" y="2222500"/>
            <a:ext cx="0" cy="7143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7" name="Line 87"/>
          <p:cNvSpPr>
            <a:spLocks noChangeShapeType="1"/>
          </p:cNvSpPr>
          <p:nvPr/>
        </p:nvSpPr>
        <p:spPr bwMode="auto">
          <a:xfrm flipV="1">
            <a:off x="2057400" y="2222500"/>
            <a:ext cx="990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4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0"/>
            <a:ext cx="313372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83" grpId="0" animBg="1"/>
      <p:bldP spid="128084" grpId="0" animBg="1"/>
      <p:bldP spid="128085" grpId="0" animBg="1"/>
      <p:bldP spid="128086" grpId="0" animBg="1"/>
      <p:bldP spid="12808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Optimal?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154113"/>
            <a:ext cx="8439150" cy="4064000"/>
          </a:xfrm>
        </p:spPr>
        <p:txBody>
          <a:bodyPr/>
          <a:lstStyle/>
          <a:p>
            <a:r>
              <a:rPr lang="en-US" dirty="0" smtClean="0"/>
              <a:t>In a greedy sense…</a:t>
            </a:r>
          </a:p>
          <a:p>
            <a:endParaRPr lang="en-US" dirty="0" smtClean="0"/>
          </a:p>
          <a:p>
            <a:r>
              <a:rPr lang="en-US" dirty="0" smtClean="0"/>
              <a:t>Seam costs are not absolute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Consider HVV (how many possibly orderings?)</a:t>
            </a:r>
          </a:p>
          <a:p>
            <a:pPr lvl="1"/>
            <a:r>
              <a:rPr lang="en-US" dirty="0" smtClean="0"/>
              <a:t>Cost(V) on HV not necessarily equal Cost(V) on VH</a:t>
            </a:r>
          </a:p>
          <a:p>
            <a:pPr lvl="1"/>
            <a:r>
              <a:rPr lang="en-US" dirty="0" smtClean="0"/>
              <a:t>But we keep track of only one: min(HV,VH)…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042813"/>
              </p:ext>
            </p:extLst>
          </p:nvPr>
        </p:nvGraphicFramePr>
        <p:xfrm>
          <a:off x="2743200" y="4572000"/>
          <a:ext cx="3505199" cy="1066800"/>
        </p:xfrm>
        <a:graphic>
          <a:graphicData uri="http://schemas.openxmlformats.org/drawingml/2006/table">
            <a:tbl>
              <a:tblPr/>
              <a:tblGrid>
                <a:gridCol w="654304"/>
                <a:gridCol w="1749261"/>
                <a:gridCol w="1101634"/>
              </a:tblGrid>
              <a:tr h="5340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VV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2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min(HV,VH)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10193" y="4132162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Seams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250895" y="493297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Seams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Expansion (Synthesis)</a:t>
            </a:r>
          </a:p>
        </p:txBody>
      </p:sp>
      <p:pic>
        <p:nvPicPr>
          <p:cNvPr id="11269" name="Picture 2" descr="edo_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24463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5"/>
          <p:cNvGraphicFramePr>
            <a:graphicFrameLocks noChangeAspect="1"/>
          </p:cNvGraphicFramePr>
          <p:nvPr/>
        </p:nvGraphicFramePr>
        <p:xfrm>
          <a:off x="1162050" y="1971675"/>
          <a:ext cx="240982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3" name="Photo Editor Photo" r:id="rId4" imgW="3543795" imgH="5504762" progId="">
                  <p:embed/>
                </p:oleObj>
              </mc:Choice>
              <mc:Fallback>
                <p:oleObj name="Photo Editor Photo" r:id="rId4" imgW="3543795" imgH="5504762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1971675"/>
                        <a:ext cx="240982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>
                                <a:alpha val="39999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4752975" y="1981200"/>
          <a:ext cx="346075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4" name="Photo Editor Photo" r:id="rId6" imgW="5076190" imgH="5477640" progId="">
                  <p:embed/>
                </p:oleObj>
              </mc:Choice>
              <mc:Fallback>
                <p:oleObj name="Photo Editor Photo" r:id="rId6" imgW="5076190" imgH="54776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975" y="1981200"/>
                        <a:ext cx="346075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>
                                <a:alpha val="39999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981200"/>
            <a:ext cx="2419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3963988" y="3733800"/>
            <a:ext cx="381000" cy="304800"/>
          </a:xfrm>
          <a:prstGeom prst="rightArrow">
            <a:avLst>
              <a:gd name="adj1" fmla="val 50000"/>
              <a:gd name="adj2" fmla="val 66406"/>
            </a:avLst>
          </a:prstGeom>
          <a:solidFill>
            <a:srgbClr val="BBE0E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5" name="Picture 6" descr="C:\Documents and Settings\Administrator\My Documents\Projects\vidret\presentation\Sig08Fastforward\iphone-ap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r="17073" b="-2"/>
          <a:stretch>
            <a:fillRect/>
          </a:stretch>
        </p:blipFill>
        <p:spPr bwMode="auto">
          <a:xfrm>
            <a:off x="884238" y="3462338"/>
            <a:ext cx="24288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65239" y="3867149"/>
            <a:ext cx="1554162" cy="2074863"/>
            <a:chOff x="1265239" y="3867149"/>
            <a:chExt cx="1554162" cy="2074863"/>
          </a:xfrm>
        </p:grpSpPr>
        <p:sp>
          <p:nvSpPr>
            <p:cNvPr id="6" name="Rectangle 5"/>
            <p:cNvSpPr/>
            <p:nvPr/>
          </p:nvSpPr>
          <p:spPr bwMode="auto">
            <a:xfrm>
              <a:off x="1265239" y="3867149"/>
              <a:ext cx="1554162" cy="2074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377" name="TextBox 25"/>
            <p:cNvSpPr txBox="1">
              <a:spLocks noChangeArrowheads="1"/>
            </p:cNvSpPr>
            <p:nvPr/>
          </p:nvSpPr>
          <p:spPr bwMode="auto">
            <a:xfrm>
              <a:off x="1752758" y="4492942"/>
              <a:ext cx="528540" cy="767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 b="1"/>
                <a:t>?</a:t>
              </a:r>
            </a:p>
          </p:txBody>
        </p:sp>
      </p:grp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dirty="0" smtClean="0"/>
              <a:t>Simple Media Retargeting Operators</a:t>
            </a:r>
          </a:p>
        </p:txBody>
      </p:sp>
      <p:pic>
        <p:nvPicPr>
          <p:cNvPr id="16388" name="Picture 14" descr="C:\miki\multiop\movie\intro\sn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1525588"/>
            <a:ext cx="3095625" cy="2062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962400" y="3746500"/>
            <a:ext cx="4995863" cy="3035300"/>
            <a:chOff x="638176" y="4743297"/>
            <a:chExt cx="3200400" cy="2006600"/>
          </a:xfrm>
        </p:grpSpPr>
        <p:pic>
          <p:nvPicPr>
            <p:cNvPr id="15372" name="Picture 9" descr="C:\Documents and Settings\Administrator\My Documents\Projects\vidret\presentation\Sig08Fastforward\tv3_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76" y="4743297"/>
              <a:ext cx="3200400" cy="200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60212" y="4827255"/>
              <a:ext cx="2971582" cy="1371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90838" y="5275845"/>
              <a:ext cx="529312" cy="76944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b="1" dirty="0"/>
                <a:t>?</a:t>
              </a:r>
            </a:p>
          </p:txBody>
        </p:sp>
      </p:grpSp>
      <p:pic>
        <p:nvPicPr>
          <p:cNvPr id="277508" name="Picture 4" descr="C:\Documents and Settings\Administrator\Desktop\snow-cr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86200"/>
            <a:ext cx="464343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Documents and Settings\Administrator\Desktop\snow-scl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3886200"/>
            <a:ext cx="46434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04800" y="2983468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smtClean="0"/>
              <a:t>Letterboxing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1274434" y="3890963"/>
            <a:ext cx="1554162" cy="20748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" name="Picture 14" descr="C:\miki\multiop\movie\intro\sn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8605" y="4419642"/>
            <a:ext cx="1527430" cy="10175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6394" name="Picture 10" descr="C:\Documents and Settings\Administrator\Desktop\snow-sc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2" y="3890963"/>
            <a:ext cx="15446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09976" y="2983468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72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 animBg="1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Expansion – take 2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/>
          <a:stretch>
            <a:fillRect/>
          </a:stretch>
        </p:blipFill>
        <p:spPr bwMode="auto">
          <a:xfrm>
            <a:off x="4814888" y="1981200"/>
            <a:ext cx="34147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2" descr="C:\Users\Michael\Desktop\tes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24336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3963988" y="3733800"/>
            <a:ext cx="381000" cy="304800"/>
          </a:xfrm>
          <a:prstGeom prst="rightArrow">
            <a:avLst>
              <a:gd name="adj1" fmla="val 50000"/>
              <a:gd name="adj2" fmla="val 66406"/>
            </a:avLst>
          </a:prstGeom>
          <a:solidFill>
            <a:srgbClr val="BBE0E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pic>
        <p:nvPicPr>
          <p:cNvPr id="159745" name="Picture 1" descr="C:\Users\Michael\Desktop\imret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34290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9177" y="576180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Enlarged or Reduced?</a:t>
            </a:r>
          </a:p>
        </p:txBody>
      </p:sp>
      <p:pic>
        <p:nvPicPr>
          <p:cNvPr id="62467" name="Picture 4" descr="FujiW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828800"/>
            <a:ext cx="388461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Fu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259556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Combined Insert and Remove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8919" r="1302" b="48576"/>
          <a:stretch>
            <a:fillRect/>
          </a:stretch>
        </p:blipFill>
        <p:spPr bwMode="auto">
          <a:xfrm>
            <a:off x="4191000" y="2286000"/>
            <a:ext cx="441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Kyoto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3376613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54649" r="1302" b="2847"/>
          <a:stretch>
            <a:fillRect/>
          </a:stretch>
        </p:blipFill>
        <p:spPr bwMode="auto">
          <a:xfrm>
            <a:off x="4267200" y="4572000"/>
            <a:ext cx="441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019800" y="5638800"/>
            <a:ext cx="1195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Helvetica" pitchFamily="34" charset="0"/>
                <a:cs typeface="Times New Roman" pitchFamily="18" charset="0"/>
              </a:rPr>
              <a:t>Scaling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4953000" y="3429000"/>
            <a:ext cx="334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latin typeface="Helvetica" pitchFamily="34" charset="0"/>
                <a:cs typeface="Times New Roman" pitchFamily="18" charset="0"/>
              </a:rPr>
              <a:t>Insert &amp; remove seams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2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Multi-Size Images</a:t>
            </a:r>
          </a:p>
        </p:txBody>
      </p:sp>
      <p:sp>
        <p:nvSpPr>
          <p:cNvPr id="68611" name="Content Placeholder 3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1857436"/>
          </a:xfrm>
        </p:spPr>
        <p:txBody>
          <a:bodyPr/>
          <a:lstStyle/>
          <a:p>
            <a:r>
              <a:rPr lang="en-US" dirty="0" smtClean="0"/>
              <a:t>We can create a new </a:t>
            </a:r>
            <a:r>
              <a:rPr lang="en-US" i="1" u="sng" dirty="0" smtClean="0"/>
              <a:t>representation</a:t>
            </a:r>
            <a:r>
              <a:rPr lang="en-US" dirty="0" smtClean="0"/>
              <a:t> of an image that will allow adapting it to different sizes!</a:t>
            </a:r>
          </a:p>
          <a:p>
            <a:endParaRPr lang="en-US" dirty="0" smtClean="0"/>
          </a:p>
          <a:p>
            <a:pPr marL="820737" lvl="1" indent="-457200">
              <a:buFont typeface="+mj-lt"/>
              <a:buAutoNum type="arabicPeriod"/>
            </a:pPr>
            <a:r>
              <a:rPr lang="en-US" dirty="0" err="1" smtClean="0"/>
              <a:t>Precompute</a:t>
            </a:r>
            <a:r>
              <a:rPr lang="en-US" dirty="0" smtClean="0"/>
              <a:t> all seams once</a:t>
            </a:r>
          </a:p>
          <a:p>
            <a:pPr marL="820737" lvl="1" indent="-457200">
              <a:buFont typeface="+mj-lt"/>
              <a:buAutoNum type="arabicPeriod"/>
            </a:pPr>
            <a:r>
              <a:rPr lang="en-US" dirty="0" err="1" smtClean="0"/>
              <a:t>Realtime</a:t>
            </a:r>
            <a:r>
              <a:rPr lang="en-US" dirty="0" smtClean="0"/>
              <a:t> resizing / transmit with content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Multi-Size Images</a:t>
            </a:r>
          </a:p>
        </p:txBody>
      </p:sp>
      <p:pic>
        <p:nvPicPr>
          <p:cNvPr id="69635" name="Picture 3" descr="Foliage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797175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FoliageColInd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 descr="FoliageRowInd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8" name="Group 22"/>
          <p:cNvGrpSpPr>
            <a:grpSpLocks/>
          </p:cNvGrpSpPr>
          <p:nvPr/>
        </p:nvGrpSpPr>
        <p:grpSpPr bwMode="auto">
          <a:xfrm>
            <a:off x="657225" y="1504950"/>
            <a:ext cx="2238375" cy="1085850"/>
            <a:chOff x="480" y="3204"/>
            <a:chExt cx="1410" cy="684"/>
          </a:xfrm>
        </p:grpSpPr>
        <p:sp>
          <p:nvSpPr>
            <p:cNvPr id="69642" name="Rectangle 17"/>
            <p:cNvSpPr>
              <a:spLocks noChangeArrowheads="1"/>
            </p:cNvSpPr>
            <p:nvPr/>
          </p:nvSpPr>
          <p:spPr bwMode="auto">
            <a:xfrm>
              <a:off x="480" y="3204"/>
              <a:ext cx="1410" cy="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69643" name="Rectangle 7"/>
            <p:cNvSpPr>
              <a:spLocks noChangeArrowheads="1"/>
            </p:cNvSpPr>
            <p:nvPr/>
          </p:nvSpPr>
          <p:spPr bwMode="auto">
            <a:xfrm>
              <a:off x="552" y="3348"/>
              <a:ext cx="73" cy="7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69644" name="Rectangle 9"/>
            <p:cNvSpPr>
              <a:spLocks noChangeArrowheads="1"/>
            </p:cNvSpPr>
            <p:nvPr/>
          </p:nvSpPr>
          <p:spPr bwMode="auto">
            <a:xfrm>
              <a:off x="552" y="3672"/>
              <a:ext cx="73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69645" name="Rectangle 10"/>
            <p:cNvSpPr>
              <a:spLocks noChangeArrowheads="1"/>
            </p:cNvSpPr>
            <p:nvPr/>
          </p:nvSpPr>
          <p:spPr bwMode="auto">
            <a:xfrm>
              <a:off x="552" y="3564"/>
              <a:ext cx="73" cy="7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69646" name="Rectangle 11"/>
            <p:cNvSpPr>
              <a:spLocks noChangeArrowheads="1"/>
            </p:cNvSpPr>
            <p:nvPr/>
          </p:nvSpPr>
          <p:spPr bwMode="auto">
            <a:xfrm>
              <a:off x="552" y="3456"/>
              <a:ext cx="73" cy="7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69647" name="Rectangle 12"/>
            <p:cNvSpPr>
              <a:spLocks noChangeArrowheads="1"/>
            </p:cNvSpPr>
            <p:nvPr/>
          </p:nvSpPr>
          <p:spPr bwMode="auto">
            <a:xfrm>
              <a:off x="552" y="3780"/>
              <a:ext cx="73" cy="7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69648" name="Rectangle 13"/>
            <p:cNvSpPr>
              <a:spLocks noChangeArrowheads="1"/>
            </p:cNvSpPr>
            <p:nvPr/>
          </p:nvSpPr>
          <p:spPr bwMode="auto">
            <a:xfrm>
              <a:off x="552" y="3240"/>
              <a:ext cx="73" cy="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69649" name="Text Box 14"/>
            <p:cNvSpPr txBox="1">
              <a:spLocks noChangeArrowheads="1"/>
            </p:cNvSpPr>
            <p:nvPr/>
          </p:nvSpPr>
          <p:spPr bwMode="auto">
            <a:xfrm>
              <a:off x="661" y="3255"/>
              <a:ext cx="115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600" i="1">
                  <a:latin typeface="Times" pitchFamily="18" charset="0"/>
                </a:rPr>
                <a:t>First to be removed </a:t>
              </a:r>
            </a:p>
          </p:txBody>
        </p:sp>
        <p:sp>
          <p:nvSpPr>
            <p:cNvPr id="69650" name="Text Box 15"/>
            <p:cNvSpPr txBox="1">
              <a:spLocks noChangeArrowheads="1"/>
            </p:cNvSpPr>
            <p:nvPr/>
          </p:nvSpPr>
          <p:spPr bwMode="auto">
            <a:xfrm>
              <a:off x="661" y="3676"/>
              <a:ext cx="11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600" i="1">
                  <a:latin typeface="Times" pitchFamily="18" charset="0"/>
                </a:rPr>
                <a:t>Last to be removed </a:t>
              </a:r>
            </a:p>
          </p:txBody>
        </p:sp>
        <p:sp>
          <p:nvSpPr>
            <p:cNvPr id="69651" name="Text Box 16"/>
            <p:cNvSpPr txBox="1">
              <a:spLocks noChangeArrowheads="1"/>
            </p:cNvSpPr>
            <p:nvPr/>
          </p:nvSpPr>
          <p:spPr bwMode="auto">
            <a:xfrm rot="-5400000">
              <a:off x="519" y="3273"/>
              <a:ext cx="55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4000" i="1">
                  <a:latin typeface="Times" pitchFamily="18" charset="0"/>
                </a:rPr>
                <a:t>…</a:t>
              </a:r>
            </a:p>
          </p:txBody>
        </p:sp>
      </p:grpSp>
      <p:sp>
        <p:nvSpPr>
          <p:cNvPr id="69639" name="AutoShape 19"/>
          <p:cNvSpPr>
            <a:spLocks noChangeArrowheads="1"/>
          </p:cNvSpPr>
          <p:nvPr/>
        </p:nvSpPr>
        <p:spPr bwMode="auto">
          <a:xfrm rot="2598919">
            <a:off x="3810000" y="4495800"/>
            <a:ext cx="381000" cy="304800"/>
          </a:xfrm>
          <a:prstGeom prst="rightArrow">
            <a:avLst>
              <a:gd name="adj1" fmla="val 50000"/>
              <a:gd name="adj2" fmla="val 66406"/>
            </a:avLst>
          </a:prstGeom>
          <a:solidFill>
            <a:srgbClr val="BBE0E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69640" name="AutoShape 20"/>
          <p:cNvSpPr>
            <a:spLocks noChangeArrowheads="1"/>
          </p:cNvSpPr>
          <p:nvPr/>
        </p:nvSpPr>
        <p:spPr bwMode="auto">
          <a:xfrm rot="19001081" flipV="1">
            <a:off x="3810000" y="3276600"/>
            <a:ext cx="381000" cy="304800"/>
          </a:xfrm>
          <a:prstGeom prst="rightArrow">
            <a:avLst>
              <a:gd name="adj1" fmla="val 50000"/>
              <a:gd name="adj2" fmla="val 66406"/>
            </a:avLst>
          </a:prstGeom>
          <a:solidFill>
            <a:srgbClr val="BBE0E3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2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Multi-Size Image Representation</a:t>
            </a:r>
          </a:p>
        </p:txBody>
      </p:sp>
      <p:pic>
        <p:nvPicPr>
          <p:cNvPr id="70659" name="Picture 2" descr="C:\Users\Michael\Documents\work\vidret\application\work\Image Projects\foliage\r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43211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 descr="FoliageRowInd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4953000" y="3200400"/>
            <a:ext cx="60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>
                <a:latin typeface="Helvetica" pitchFamily="34" charset="0"/>
              </a:rPr>
              <a:t>+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Multi-Size Image Representation</a:t>
            </a:r>
          </a:p>
        </p:txBody>
      </p:sp>
      <p:pic>
        <p:nvPicPr>
          <p:cNvPr id="71684" name="Picture 5" descr="C:\Users\Michael\Documents\work\vidret\application\work\Image Projects\twoPeopleSea\img.jpg">
            <a:hlinkClick r:id="rId2" action="ppaction://program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276600" cy="218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6800" y="3985622"/>
            <a:ext cx="3299446" cy="2186578"/>
            <a:chOff x="1600200" y="1519872"/>
            <a:chExt cx="2859227" cy="1894840"/>
          </a:xfrm>
        </p:grpSpPr>
        <p:pic>
          <p:nvPicPr>
            <p:cNvPr id="7" name="Picture 2" descr="C:\Users\Michael\Documents\Projects\vidret\application\work\Image Projects\twoPeopleSea\img.jpg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0"/>
              <a:ext cx="1295399" cy="1890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Michael\Documents\Projects\vidret\application\work\Image Projects\twoPeopleSea\img.jpg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029" y="2037988"/>
              <a:ext cx="1295398" cy="862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600200" y="1524000"/>
              <a:ext cx="1295399" cy="18907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4680" y="1519872"/>
              <a:ext cx="1295399" cy="18907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4" descr="C:\miki\multiop\movie\intro\snow.png">
            <a:hlinkClick r:id="rId6" action="ppaction://program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1523999"/>
            <a:ext cx="3276600" cy="21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dirty="0" smtClean="0"/>
              <a:t>2D Multi-Size Representation?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2868612"/>
          </a:xfrm>
        </p:spPr>
        <p:txBody>
          <a:bodyPr/>
          <a:lstStyle/>
          <a:p>
            <a:r>
              <a:rPr lang="en-US" dirty="0" smtClean="0"/>
              <a:t>Consistent index maps (see appendix in their paper)</a:t>
            </a:r>
          </a:p>
          <a:p>
            <a:endParaRPr lang="en-US" dirty="0" smtClean="0"/>
          </a:p>
          <a:p>
            <a:r>
              <a:rPr lang="en-US" dirty="0" smtClean="0"/>
              <a:t>Alternatives</a:t>
            </a:r>
          </a:p>
          <a:p>
            <a:pPr lvl="1"/>
            <a:r>
              <a:rPr lang="en-US" dirty="0" smtClean="0"/>
              <a:t>Use seams in one direction, row/column seams in the other direction</a:t>
            </a:r>
          </a:p>
          <a:p>
            <a:pPr lvl="1"/>
            <a:r>
              <a:rPr lang="en-US" dirty="0" smtClean="0"/>
              <a:t>Compute seams in one direction and use them to constrain seams in the other direction</a:t>
            </a:r>
          </a:p>
          <a:p>
            <a:pPr marL="717550" lvl="2" indent="0">
              <a:buNone/>
            </a:pPr>
            <a:r>
              <a:rPr lang="en-US" dirty="0" smtClean="0"/>
              <a:t>- If you can do that you’ll have a nice publication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dirty="0" smtClean="0"/>
              <a:t>Auxiliary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1608137"/>
          </a:xfrm>
        </p:spPr>
        <p:txBody>
          <a:bodyPr/>
          <a:lstStyle/>
          <a:p>
            <a:r>
              <a:rPr lang="en-US" dirty="0" smtClean="0"/>
              <a:t>Recall our seam equation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348545"/>
              </p:ext>
            </p:extLst>
          </p:nvPr>
        </p:nvGraphicFramePr>
        <p:xfrm>
          <a:off x="1008063" y="1905000"/>
          <a:ext cx="70516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03" name="Equation" r:id="rId3" imgW="3822700" imgH="215900" progId="Equation.3">
                  <p:embed/>
                </p:oleObj>
              </mc:Choice>
              <mc:Fallback>
                <p:oleObj name="Equation" r:id="rId3" imgW="3822700" imgH="2159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1905000"/>
                        <a:ext cx="705167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84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Content-aware Retargeting Operators</a:t>
            </a:r>
          </a:p>
        </p:txBody>
      </p:sp>
      <p:pic>
        <p:nvPicPr>
          <p:cNvPr id="17416" name="Picture 3" descr="C:\Documents and Settings\Administrator\Desktop\snow-awa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600200"/>
            <a:ext cx="154781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Administrator\Desktop\snow-awa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1600200"/>
            <a:ext cx="46434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C:\Documents and Settings\Administrator\Desktop\snow-sc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3886200"/>
            <a:ext cx="46434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C:\Documents and Settings\Administrator\Desktop\snow-sc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3886200"/>
            <a:ext cx="15478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11"/>
          <p:cNvSpPr txBox="1">
            <a:spLocks noChangeArrowheads="1"/>
          </p:cNvSpPr>
          <p:nvPr/>
        </p:nvSpPr>
        <p:spPr bwMode="auto">
          <a:xfrm>
            <a:off x="76200" y="2438400"/>
            <a:ext cx="1069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/>
              <a:t>Content-</a:t>
            </a:r>
          </a:p>
          <a:p>
            <a:pPr algn="ctr" eaLnBrk="1" hangingPunct="1"/>
            <a:r>
              <a:rPr lang="en-US" i="1" dirty="0"/>
              <a:t>aware</a:t>
            </a:r>
          </a:p>
        </p:txBody>
      </p:sp>
      <p:sp>
        <p:nvSpPr>
          <p:cNvPr id="16393" name="TextBox 12"/>
          <p:cNvSpPr txBox="1">
            <a:spLocks noChangeArrowheads="1"/>
          </p:cNvSpPr>
          <p:nvPr/>
        </p:nvSpPr>
        <p:spPr bwMode="auto">
          <a:xfrm>
            <a:off x="88900" y="4495800"/>
            <a:ext cx="1082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/>
              <a:t>Content-</a:t>
            </a:r>
          </a:p>
          <a:p>
            <a:pPr algn="ctr" eaLnBrk="1" hangingPunct="1"/>
            <a:r>
              <a:rPr lang="en-US" i="1" dirty="0"/>
              <a:t>oblivious</a:t>
            </a:r>
          </a:p>
        </p:txBody>
      </p:sp>
      <p:sp>
        <p:nvSpPr>
          <p:cNvPr id="14" name="Freeform 13"/>
          <p:cNvSpPr/>
          <p:nvPr/>
        </p:nvSpPr>
        <p:spPr>
          <a:xfrm>
            <a:off x="4775200" y="1752600"/>
            <a:ext cx="1028700" cy="1743075"/>
          </a:xfrm>
          <a:custGeom>
            <a:avLst/>
            <a:gdLst>
              <a:gd name="connsiteX0" fmla="*/ 165100 w 1028700"/>
              <a:gd name="connsiteY0" fmla="*/ 1447800 h 1743044"/>
              <a:gd name="connsiteX1" fmla="*/ 114300 w 1028700"/>
              <a:gd name="connsiteY1" fmla="*/ 1181100 h 1743044"/>
              <a:gd name="connsiteX2" fmla="*/ 152400 w 1028700"/>
              <a:gd name="connsiteY2" fmla="*/ 825500 h 1743044"/>
              <a:gd name="connsiteX3" fmla="*/ 0 w 1028700"/>
              <a:gd name="connsiteY3" fmla="*/ 533400 h 1743044"/>
              <a:gd name="connsiteX4" fmla="*/ 63500 w 1028700"/>
              <a:gd name="connsiteY4" fmla="*/ 393700 h 1743044"/>
              <a:gd name="connsiteX5" fmla="*/ 215900 w 1028700"/>
              <a:gd name="connsiteY5" fmla="*/ 254000 h 1743044"/>
              <a:gd name="connsiteX6" fmla="*/ 203200 w 1028700"/>
              <a:gd name="connsiteY6" fmla="*/ 76200 h 1743044"/>
              <a:gd name="connsiteX7" fmla="*/ 558800 w 1028700"/>
              <a:gd name="connsiteY7" fmla="*/ 0 h 1743044"/>
              <a:gd name="connsiteX8" fmla="*/ 698500 w 1028700"/>
              <a:gd name="connsiteY8" fmla="*/ 215900 h 1743044"/>
              <a:gd name="connsiteX9" fmla="*/ 774700 w 1028700"/>
              <a:gd name="connsiteY9" fmla="*/ 292100 h 1743044"/>
              <a:gd name="connsiteX10" fmla="*/ 812800 w 1028700"/>
              <a:gd name="connsiteY10" fmla="*/ 342900 h 1743044"/>
              <a:gd name="connsiteX11" fmla="*/ 889000 w 1028700"/>
              <a:gd name="connsiteY11" fmla="*/ 482600 h 1743044"/>
              <a:gd name="connsiteX12" fmla="*/ 876300 w 1028700"/>
              <a:gd name="connsiteY12" fmla="*/ 685800 h 1743044"/>
              <a:gd name="connsiteX13" fmla="*/ 863600 w 1028700"/>
              <a:gd name="connsiteY13" fmla="*/ 723900 h 1743044"/>
              <a:gd name="connsiteX14" fmla="*/ 774700 w 1028700"/>
              <a:gd name="connsiteY14" fmla="*/ 927100 h 1743044"/>
              <a:gd name="connsiteX15" fmla="*/ 876300 w 1028700"/>
              <a:gd name="connsiteY15" fmla="*/ 1155700 h 1743044"/>
              <a:gd name="connsiteX16" fmla="*/ 952500 w 1028700"/>
              <a:gd name="connsiteY16" fmla="*/ 1422400 h 1743044"/>
              <a:gd name="connsiteX17" fmla="*/ 965200 w 1028700"/>
              <a:gd name="connsiteY17" fmla="*/ 1473200 h 1743044"/>
              <a:gd name="connsiteX18" fmla="*/ 1028700 w 1028700"/>
              <a:gd name="connsiteY18" fmla="*/ 1689100 h 1743044"/>
              <a:gd name="connsiteX19" fmla="*/ 876300 w 1028700"/>
              <a:gd name="connsiteY19" fmla="*/ 1739900 h 1743044"/>
              <a:gd name="connsiteX20" fmla="*/ 711200 w 1028700"/>
              <a:gd name="connsiteY20" fmla="*/ 1612900 h 1743044"/>
              <a:gd name="connsiteX21" fmla="*/ 647700 w 1028700"/>
              <a:gd name="connsiteY21" fmla="*/ 1422400 h 1743044"/>
              <a:gd name="connsiteX22" fmla="*/ 596900 w 1028700"/>
              <a:gd name="connsiteY22" fmla="*/ 1231900 h 1743044"/>
              <a:gd name="connsiteX23" fmla="*/ 533400 w 1028700"/>
              <a:gd name="connsiteY23" fmla="*/ 1206500 h 1743044"/>
              <a:gd name="connsiteX24" fmla="*/ 495300 w 1028700"/>
              <a:gd name="connsiteY24" fmla="*/ 1524000 h 1743044"/>
              <a:gd name="connsiteX25" fmla="*/ 419100 w 1028700"/>
              <a:gd name="connsiteY25" fmla="*/ 1612900 h 1743044"/>
              <a:gd name="connsiteX26" fmla="*/ 406400 w 1028700"/>
              <a:gd name="connsiteY26" fmla="*/ 1612900 h 1743044"/>
              <a:gd name="connsiteX27" fmla="*/ 342900 w 1028700"/>
              <a:gd name="connsiteY27" fmla="*/ 1460500 h 1743044"/>
              <a:gd name="connsiteX28" fmla="*/ 165100 w 1028700"/>
              <a:gd name="connsiteY28" fmla="*/ 1447800 h 174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00" h="1743044">
                <a:moveTo>
                  <a:pt x="165100" y="1447800"/>
                </a:moveTo>
                <a:lnTo>
                  <a:pt x="114300" y="1181100"/>
                </a:lnTo>
                <a:lnTo>
                  <a:pt x="152400" y="825500"/>
                </a:lnTo>
                <a:lnTo>
                  <a:pt x="0" y="533400"/>
                </a:lnTo>
                <a:lnTo>
                  <a:pt x="63500" y="393700"/>
                </a:lnTo>
                <a:lnTo>
                  <a:pt x="215900" y="254000"/>
                </a:lnTo>
                <a:lnTo>
                  <a:pt x="203200" y="76200"/>
                </a:lnTo>
                <a:lnTo>
                  <a:pt x="558800" y="0"/>
                </a:lnTo>
                <a:lnTo>
                  <a:pt x="698500" y="215900"/>
                </a:lnTo>
                <a:cubicBezTo>
                  <a:pt x="723900" y="241300"/>
                  <a:pt x="750835" y="265252"/>
                  <a:pt x="774700" y="292100"/>
                </a:cubicBezTo>
                <a:cubicBezTo>
                  <a:pt x="889584" y="421344"/>
                  <a:pt x="755511" y="285611"/>
                  <a:pt x="812800" y="342900"/>
                </a:cubicBezTo>
                <a:cubicBezTo>
                  <a:pt x="891178" y="473530"/>
                  <a:pt x="889000" y="420531"/>
                  <a:pt x="889000" y="482600"/>
                </a:cubicBezTo>
                <a:cubicBezTo>
                  <a:pt x="884767" y="550333"/>
                  <a:pt x="883404" y="618307"/>
                  <a:pt x="876300" y="685800"/>
                </a:cubicBezTo>
                <a:cubicBezTo>
                  <a:pt x="874899" y="699113"/>
                  <a:pt x="863600" y="723900"/>
                  <a:pt x="863600" y="723900"/>
                </a:cubicBezTo>
                <a:lnTo>
                  <a:pt x="774700" y="927100"/>
                </a:lnTo>
                <a:cubicBezTo>
                  <a:pt x="878103" y="1146830"/>
                  <a:pt x="876300" y="1063463"/>
                  <a:pt x="876300" y="1155700"/>
                </a:cubicBezTo>
                <a:cubicBezTo>
                  <a:pt x="901700" y="1244600"/>
                  <a:pt x="926612" y="1333641"/>
                  <a:pt x="952500" y="1422400"/>
                </a:cubicBezTo>
                <a:cubicBezTo>
                  <a:pt x="966539" y="1470533"/>
                  <a:pt x="965200" y="1445210"/>
                  <a:pt x="965200" y="1473200"/>
                </a:cubicBezTo>
                <a:lnTo>
                  <a:pt x="1028700" y="1689100"/>
                </a:lnTo>
                <a:cubicBezTo>
                  <a:pt x="893839" y="1743044"/>
                  <a:pt x="947294" y="1739900"/>
                  <a:pt x="876300" y="1739900"/>
                </a:cubicBezTo>
                <a:lnTo>
                  <a:pt x="711200" y="1612900"/>
                </a:lnTo>
                <a:lnTo>
                  <a:pt x="647700" y="1422400"/>
                </a:lnTo>
                <a:lnTo>
                  <a:pt x="596900" y="1231900"/>
                </a:lnTo>
                <a:lnTo>
                  <a:pt x="533400" y="1206500"/>
                </a:lnTo>
                <a:lnTo>
                  <a:pt x="495300" y="1524000"/>
                </a:lnTo>
                <a:cubicBezTo>
                  <a:pt x="478892" y="1671670"/>
                  <a:pt x="518900" y="1646167"/>
                  <a:pt x="419100" y="1612900"/>
                </a:cubicBezTo>
                <a:cubicBezTo>
                  <a:pt x="415084" y="1611561"/>
                  <a:pt x="410633" y="1612900"/>
                  <a:pt x="406400" y="1612900"/>
                </a:cubicBezTo>
                <a:cubicBezTo>
                  <a:pt x="341148" y="1469346"/>
                  <a:pt x="342900" y="1524352"/>
                  <a:pt x="342900" y="1460500"/>
                </a:cubicBezTo>
                <a:lnTo>
                  <a:pt x="165100" y="1447800"/>
                </a:ln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498600" y="1765300"/>
            <a:ext cx="914400" cy="1743075"/>
          </a:xfrm>
          <a:custGeom>
            <a:avLst/>
            <a:gdLst>
              <a:gd name="connsiteX0" fmla="*/ 165100 w 1028700"/>
              <a:gd name="connsiteY0" fmla="*/ 1447800 h 1743044"/>
              <a:gd name="connsiteX1" fmla="*/ 114300 w 1028700"/>
              <a:gd name="connsiteY1" fmla="*/ 1181100 h 1743044"/>
              <a:gd name="connsiteX2" fmla="*/ 152400 w 1028700"/>
              <a:gd name="connsiteY2" fmla="*/ 825500 h 1743044"/>
              <a:gd name="connsiteX3" fmla="*/ 0 w 1028700"/>
              <a:gd name="connsiteY3" fmla="*/ 533400 h 1743044"/>
              <a:gd name="connsiteX4" fmla="*/ 63500 w 1028700"/>
              <a:gd name="connsiteY4" fmla="*/ 393700 h 1743044"/>
              <a:gd name="connsiteX5" fmla="*/ 215900 w 1028700"/>
              <a:gd name="connsiteY5" fmla="*/ 254000 h 1743044"/>
              <a:gd name="connsiteX6" fmla="*/ 203200 w 1028700"/>
              <a:gd name="connsiteY6" fmla="*/ 76200 h 1743044"/>
              <a:gd name="connsiteX7" fmla="*/ 558800 w 1028700"/>
              <a:gd name="connsiteY7" fmla="*/ 0 h 1743044"/>
              <a:gd name="connsiteX8" fmla="*/ 698500 w 1028700"/>
              <a:gd name="connsiteY8" fmla="*/ 215900 h 1743044"/>
              <a:gd name="connsiteX9" fmla="*/ 774700 w 1028700"/>
              <a:gd name="connsiteY9" fmla="*/ 292100 h 1743044"/>
              <a:gd name="connsiteX10" fmla="*/ 812800 w 1028700"/>
              <a:gd name="connsiteY10" fmla="*/ 342900 h 1743044"/>
              <a:gd name="connsiteX11" fmla="*/ 889000 w 1028700"/>
              <a:gd name="connsiteY11" fmla="*/ 482600 h 1743044"/>
              <a:gd name="connsiteX12" fmla="*/ 876300 w 1028700"/>
              <a:gd name="connsiteY12" fmla="*/ 685800 h 1743044"/>
              <a:gd name="connsiteX13" fmla="*/ 863600 w 1028700"/>
              <a:gd name="connsiteY13" fmla="*/ 723900 h 1743044"/>
              <a:gd name="connsiteX14" fmla="*/ 774700 w 1028700"/>
              <a:gd name="connsiteY14" fmla="*/ 927100 h 1743044"/>
              <a:gd name="connsiteX15" fmla="*/ 876300 w 1028700"/>
              <a:gd name="connsiteY15" fmla="*/ 1155700 h 1743044"/>
              <a:gd name="connsiteX16" fmla="*/ 952500 w 1028700"/>
              <a:gd name="connsiteY16" fmla="*/ 1422400 h 1743044"/>
              <a:gd name="connsiteX17" fmla="*/ 965200 w 1028700"/>
              <a:gd name="connsiteY17" fmla="*/ 1473200 h 1743044"/>
              <a:gd name="connsiteX18" fmla="*/ 1028700 w 1028700"/>
              <a:gd name="connsiteY18" fmla="*/ 1689100 h 1743044"/>
              <a:gd name="connsiteX19" fmla="*/ 876300 w 1028700"/>
              <a:gd name="connsiteY19" fmla="*/ 1739900 h 1743044"/>
              <a:gd name="connsiteX20" fmla="*/ 711200 w 1028700"/>
              <a:gd name="connsiteY20" fmla="*/ 1612900 h 1743044"/>
              <a:gd name="connsiteX21" fmla="*/ 647700 w 1028700"/>
              <a:gd name="connsiteY21" fmla="*/ 1422400 h 1743044"/>
              <a:gd name="connsiteX22" fmla="*/ 596900 w 1028700"/>
              <a:gd name="connsiteY22" fmla="*/ 1231900 h 1743044"/>
              <a:gd name="connsiteX23" fmla="*/ 533400 w 1028700"/>
              <a:gd name="connsiteY23" fmla="*/ 1206500 h 1743044"/>
              <a:gd name="connsiteX24" fmla="*/ 495300 w 1028700"/>
              <a:gd name="connsiteY24" fmla="*/ 1524000 h 1743044"/>
              <a:gd name="connsiteX25" fmla="*/ 419100 w 1028700"/>
              <a:gd name="connsiteY25" fmla="*/ 1612900 h 1743044"/>
              <a:gd name="connsiteX26" fmla="*/ 406400 w 1028700"/>
              <a:gd name="connsiteY26" fmla="*/ 1612900 h 1743044"/>
              <a:gd name="connsiteX27" fmla="*/ 342900 w 1028700"/>
              <a:gd name="connsiteY27" fmla="*/ 1460500 h 1743044"/>
              <a:gd name="connsiteX28" fmla="*/ 165100 w 1028700"/>
              <a:gd name="connsiteY28" fmla="*/ 1447800 h 174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28700" h="1743044">
                <a:moveTo>
                  <a:pt x="165100" y="1447800"/>
                </a:moveTo>
                <a:lnTo>
                  <a:pt x="114300" y="1181100"/>
                </a:lnTo>
                <a:lnTo>
                  <a:pt x="152400" y="825500"/>
                </a:lnTo>
                <a:lnTo>
                  <a:pt x="0" y="533400"/>
                </a:lnTo>
                <a:lnTo>
                  <a:pt x="63500" y="393700"/>
                </a:lnTo>
                <a:lnTo>
                  <a:pt x="215900" y="254000"/>
                </a:lnTo>
                <a:lnTo>
                  <a:pt x="203200" y="76200"/>
                </a:lnTo>
                <a:lnTo>
                  <a:pt x="558800" y="0"/>
                </a:lnTo>
                <a:lnTo>
                  <a:pt x="698500" y="215900"/>
                </a:lnTo>
                <a:cubicBezTo>
                  <a:pt x="723900" y="241300"/>
                  <a:pt x="750835" y="265252"/>
                  <a:pt x="774700" y="292100"/>
                </a:cubicBezTo>
                <a:cubicBezTo>
                  <a:pt x="889584" y="421344"/>
                  <a:pt x="755511" y="285611"/>
                  <a:pt x="812800" y="342900"/>
                </a:cubicBezTo>
                <a:cubicBezTo>
                  <a:pt x="891178" y="473530"/>
                  <a:pt x="889000" y="420531"/>
                  <a:pt x="889000" y="482600"/>
                </a:cubicBezTo>
                <a:cubicBezTo>
                  <a:pt x="884767" y="550333"/>
                  <a:pt x="883404" y="618307"/>
                  <a:pt x="876300" y="685800"/>
                </a:cubicBezTo>
                <a:cubicBezTo>
                  <a:pt x="874899" y="699113"/>
                  <a:pt x="863600" y="723900"/>
                  <a:pt x="863600" y="723900"/>
                </a:cubicBezTo>
                <a:lnTo>
                  <a:pt x="774700" y="927100"/>
                </a:lnTo>
                <a:cubicBezTo>
                  <a:pt x="878103" y="1146830"/>
                  <a:pt x="876300" y="1063463"/>
                  <a:pt x="876300" y="1155700"/>
                </a:cubicBezTo>
                <a:cubicBezTo>
                  <a:pt x="901700" y="1244600"/>
                  <a:pt x="926612" y="1333641"/>
                  <a:pt x="952500" y="1422400"/>
                </a:cubicBezTo>
                <a:cubicBezTo>
                  <a:pt x="966539" y="1470533"/>
                  <a:pt x="965200" y="1445210"/>
                  <a:pt x="965200" y="1473200"/>
                </a:cubicBezTo>
                <a:lnTo>
                  <a:pt x="1028700" y="1689100"/>
                </a:lnTo>
                <a:cubicBezTo>
                  <a:pt x="893839" y="1743044"/>
                  <a:pt x="947294" y="1739900"/>
                  <a:pt x="876300" y="1739900"/>
                </a:cubicBezTo>
                <a:lnTo>
                  <a:pt x="711200" y="1612900"/>
                </a:lnTo>
                <a:lnTo>
                  <a:pt x="647700" y="1422400"/>
                </a:lnTo>
                <a:lnTo>
                  <a:pt x="596900" y="1231900"/>
                </a:lnTo>
                <a:lnTo>
                  <a:pt x="533400" y="1206500"/>
                </a:lnTo>
                <a:lnTo>
                  <a:pt x="495300" y="1524000"/>
                </a:lnTo>
                <a:cubicBezTo>
                  <a:pt x="478892" y="1671670"/>
                  <a:pt x="518900" y="1646167"/>
                  <a:pt x="419100" y="1612900"/>
                </a:cubicBezTo>
                <a:cubicBezTo>
                  <a:pt x="415084" y="1611561"/>
                  <a:pt x="410633" y="1612900"/>
                  <a:pt x="406400" y="1612900"/>
                </a:cubicBezTo>
                <a:cubicBezTo>
                  <a:pt x="341148" y="1469346"/>
                  <a:pt x="342900" y="1524352"/>
                  <a:pt x="342900" y="1460500"/>
                </a:cubicBezTo>
                <a:lnTo>
                  <a:pt x="165100" y="1447800"/>
                </a:ln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19400" y="1447800"/>
            <a:ext cx="1317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</a:rPr>
              <a:t>“Important”</a:t>
            </a:r>
          </a:p>
          <a:p>
            <a:pPr algn="ctr" eaLnBrk="1" hangingPunct="1"/>
            <a:r>
              <a:rPr lang="en-US">
                <a:solidFill>
                  <a:srgbClr val="FF0000"/>
                </a:solidFill>
              </a:rPr>
              <a:t>content</a:t>
            </a:r>
          </a:p>
        </p:txBody>
      </p:sp>
      <p:cxnSp>
        <p:nvCxnSpPr>
          <p:cNvPr id="18" name="Straight Arrow Connector 17"/>
          <p:cNvCxnSpPr>
            <a:endCxn id="15" idx="10"/>
          </p:cNvCxnSpPr>
          <p:nvPr/>
        </p:nvCxnSpPr>
        <p:spPr>
          <a:xfrm rot="10800000" flipV="1">
            <a:off x="2220913" y="1905000"/>
            <a:ext cx="674687" cy="203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4"/>
          </p:cNvCxnSpPr>
          <p:nvPr/>
        </p:nvCxnSpPr>
        <p:spPr>
          <a:xfrm>
            <a:off x="4038600" y="1905000"/>
            <a:ext cx="800100" cy="2413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4" grpId="0" animBg="1"/>
      <p:bldP spid="14" grpId="1" animBg="1"/>
      <p:bldP spid="15" grpId="0" animBg="1"/>
      <p:bldP spid="15" grpId="1" animBg="1"/>
      <p:bldP spid="16" grpId="0"/>
      <p:bldP spid="16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With face detector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257300"/>
            <a:ext cx="62547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735975" y="3680750"/>
            <a:ext cx="2895600" cy="25336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none" lIns="64008" tIns="27432" rIns="64008" bIns="27432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With User Constraints</a:t>
            </a:r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117600"/>
            <a:ext cx="705485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Object Removal</a:t>
            </a:r>
          </a:p>
        </p:txBody>
      </p:sp>
      <p:pic>
        <p:nvPicPr>
          <p:cNvPr id="109571" name="Picture 3" descr="CoupleNoGi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1371600"/>
            <a:ext cx="25336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Cou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1371600"/>
            <a:ext cx="31718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8" descr="CoupleWei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371600"/>
            <a:ext cx="31718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 Removal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438400"/>
            <a:ext cx="91376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 the Missing Shoe!</a:t>
            </a:r>
          </a:p>
        </p:txBody>
      </p:sp>
      <p:pic>
        <p:nvPicPr>
          <p:cNvPr id="77827" name="Picture 3" descr="ShoeRemov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995738"/>
            <a:ext cx="35512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ShoeRemov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3995738"/>
            <a:ext cx="35512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ShoeRemov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335088"/>
            <a:ext cx="35512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 descr="sho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295400"/>
            <a:ext cx="355123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</a:t>
            </a:r>
          </a:p>
        </p:txBody>
      </p:sp>
      <p:pic>
        <p:nvPicPr>
          <p:cNvPr id="78851" name="Picture 3" descr="ShoeRemov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4025900"/>
            <a:ext cx="35512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ShoeRemov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4025900"/>
            <a:ext cx="35512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ShoeRemov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365250"/>
            <a:ext cx="35512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sho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325563"/>
            <a:ext cx="355123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Oval 7"/>
          <p:cNvSpPr>
            <a:spLocks noChangeArrowheads="1"/>
          </p:cNvSpPr>
          <p:nvPr/>
        </p:nvSpPr>
        <p:spPr bwMode="auto">
          <a:xfrm>
            <a:off x="6324600" y="1143000"/>
            <a:ext cx="914400" cy="1143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78856" name="Oval 8"/>
          <p:cNvSpPr>
            <a:spLocks noChangeArrowheads="1"/>
          </p:cNvSpPr>
          <p:nvPr/>
        </p:nvSpPr>
        <p:spPr bwMode="auto">
          <a:xfrm>
            <a:off x="1219200" y="4038600"/>
            <a:ext cx="914400" cy="1143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78857" name="Oval 9"/>
          <p:cNvSpPr>
            <a:spLocks noChangeArrowheads="1"/>
          </p:cNvSpPr>
          <p:nvPr/>
        </p:nvSpPr>
        <p:spPr bwMode="auto">
          <a:xfrm>
            <a:off x="6400800" y="4876800"/>
            <a:ext cx="914400" cy="1143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78858" name="Line 10"/>
          <p:cNvSpPr>
            <a:spLocks noChangeShapeType="1"/>
          </p:cNvSpPr>
          <p:nvPr/>
        </p:nvSpPr>
        <p:spPr bwMode="auto">
          <a:xfrm flipH="1">
            <a:off x="2514600" y="1752600"/>
            <a:ext cx="3810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 flipH="1" flipV="1">
            <a:off x="2743200" y="2819400"/>
            <a:ext cx="3733800" cy="2286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 flipV="1">
            <a:off x="1676400" y="1905000"/>
            <a:ext cx="152400" cy="21336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</a:t>
            </a: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71563"/>
            <a:ext cx="7848600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5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Preserved Energy - Revisited</a:t>
            </a:r>
          </a:p>
        </p:txBody>
      </p:sp>
      <p:sp>
        <p:nvSpPr>
          <p:cNvPr id="86019" name="Rectangle 61"/>
          <p:cNvSpPr>
            <a:spLocks noChangeArrowheads="1"/>
          </p:cNvSpPr>
          <p:nvPr/>
        </p:nvSpPr>
        <p:spPr bwMode="auto">
          <a:xfrm>
            <a:off x="3581400" y="457200"/>
            <a:ext cx="533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pic>
        <p:nvPicPr>
          <p:cNvPr id="86020" name="Picture 3" descr="christmas_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24063"/>
            <a:ext cx="23812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rate_distortion_christmas_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4589463"/>
            <a:ext cx="14287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 descr="rate_distortion_christmas_c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589463"/>
            <a:ext cx="14287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7" descr="rate_distortion_christmas_optim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4589463"/>
            <a:ext cx="23812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8" descr="rate_distortion_christmas_colum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4589463"/>
            <a:ext cx="14287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9" descr="rate_distortion_christmas_se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589463"/>
            <a:ext cx="14287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257175" y="6334125"/>
            <a:ext cx="1447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rgbClr val="00FFFF"/>
                </a:solidFill>
                <a:latin typeface="Arial Black" pitchFamily="34" charset="0"/>
              </a:rPr>
              <a:t>crop</a:t>
            </a:r>
            <a:endParaRPr lang="en-US" sz="2400" baseline="-25000">
              <a:solidFill>
                <a:srgbClr val="00FFFF"/>
              </a:solidFill>
              <a:latin typeface="Arial Black" pitchFamily="34" charset="0"/>
            </a:endParaRP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1828800" y="6334125"/>
            <a:ext cx="1447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rgbClr val="FF0000"/>
                </a:solidFill>
                <a:latin typeface="Arial Black" pitchFamily="34" charset="0"/>
              </a:rPr>
              <a:t>column</a:t>
            </a:r>
            <a:endParaRPr lang="en-US" sz="2400" baseline="-2500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3409950" y="6334125"/>
            <a:ext cx="1447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chemeClr val="tx2"/>
                </a:solidFill>
                <a:latin typeface="Arial Black" pitchFamily="34" charset="0"/>
              </a:rPr>
              <a:t>seam</a:t>
            </a:r>
            <a:endParaRPr lang="en-US" sz="2400" baseline="-25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4981575" y="6334125"/>
            <a:ext cx="142875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rgbClr val="00FF00"/>
                </a:solidFill>
                <a:latin typeface="Arial Black" pitchFamily="34" charset="0"/>
              </a:rPr>
              <a:t>pixel</a:t>
            </a:r>
            <a:endParaRPr lang="en-US" sz="2400" baseline="-2500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781800" y="6400800"/>
            <a:ext cx="1676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>
                <a:solidFill>
                  <a:srgbClr val="FF33CC"/>
                </a:solidFill>
                <a:latin typeface="Arial Black" pitchFamily="34" charset="0"/>
              </a:rPr>
              <a:t>optimal</a:t>
            </a:r>
            <a:endParaRPr lang="en-US" sz="2400" baseline="-25000">
              <a:solidFill>
                <a:srgbClr val="FF33CC"/>
              </a:solidFill>
              <a:latin typeface="Arial Black" pitchFamily="34" charset="0"/>
            </a:endParaRPr>
          </a:p>
        </p:txBody>
      </p:sp>
      <p:pic>
        <p:nvPicPr>
          <p:cNvPr id="86031" name="Picture 4" descr="rate_distortion_christmas_grap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84250"/>
            <a:ext cx="397192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2" name="Text Box 17"/>
          <p:cNvSpPr txBox="1">
            <a:spLocks noChangeArrowheads="1"/>
          </p:cNvSpPr>
          <p:nvPr/>
        </p:nvSpPr>
        <p:spPr bwMode="auto">
          <a:xfrm>
            <a:off x="5257800" y="38862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Image Reduction</a:t>
            </a:r>
          </a:p>
        </p:txBody>
      </p:sp>
      <p:sp>
        <p:nvSpPr>
          <p:cNvPr id="86033" name="Text Box 16"/>
          <p:cNvSpPr txBox="1">
            <a:spLocks noChangeArrowheads="1"/>
          </p:cNvSpPr>
          <p:nvPr/>
        </p:nvSpPr>
        <p:spPr bwMode="auto">
          <a:xfrm>
            <a:off x="3146425" y="2590800"/>
            <a:ext cx="1654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sz="2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Average Pixel Energy</a:t>
            </a:r>
          </a:p>
        </p:txBody>
      </p:sp>
      <p:sp>
        <p:nvSpPr>
          <p:cNvPr id="86034" name="Line 60"/>
          <p:cNvSpPr>
            <a:spLocks noChangeShapeType="1"/>
          </p:cNvSpPr>
          <p:nvPr/>
        </p:nvSpPr>
        <p:spPr bwMode="auto">
          <a:xfrm>
            <a:off x="7543800" y="4114800"/>
            <a:ext cx="838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5" name="Line 62"/>
          <p:cNvSpPr>
            <a:spLocks noChangeShapeType="1"/>
          </p:cNvSpPr>
          <p:nvPr/>
        </p:nvSpPr>
        <p:spPr bwMode="auto">
          <a:xfrm flipV="1">
            <a:off x="4594225" y="1524000"/>
            <a:ext cx="0" cy="1143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6" name="AutoShape 63"/>
          <p:cNvSpPr>
            <a:spLocks/>
          </p:cNvSpPr>
          <p:nvPr/>
        </p:nvSpPr>
        <p:spPr bwMode="auto">
          <a:xfrm rot="5400000">
            <a:off x="1409700" y="647700"/>
            <a:ext cx="304800" cy="2362200"/>
          </a:xfrm>
          <a:prstGeom prst="leftBrace">
            <a:avLst>
              <a:gd name="adj1" fmla="val 6458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26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Inserted Energy</a:t>
            </a:r>
          </a:p>
        </p:txBody>
      </p:sp>
      <p:pic>
        <p:nvPicPr>
          <p:cNvPr id="87043" name="Picture 3" descr="C:\Users\Michael\Documents\work\vidret\paper\figures\vase_seam_z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3434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9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Minimize Inserted Energy</a:t>
            </a:r>
          </a:p>
        </p:txBody>
      </p:sp>
      <p:sp>
        <p:nvSpPr>
          <p:cNvPr id="88067" name="Content Placeholder 3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1100305"/>
          </a:xfrm>
        </p:spPr>
        <p:txBody>
          <a:bodyPr/>
          <a:lstStyle/>
          <a:p>
            <a:pPr algn="just"/>
            <a:endParaRPr lang="en-US" dirty="0" smtClean="0"/>
          </a:p>
          <a:p>
            <a:pPr algn="just"/>
            <a:r>
              <a:rPr lang="en-US" dirty="0" smtClean="0"/>
              <a:t>Instead of removing the seam of least energy, remove the seam that </a:t>
            </a:r>
            <a:r>
              <a:rPr lang="en-US" i="1" u="sng" dirty="0" smtClean="0"/>
              <a:t>inserts the least energy </a:t>
            </a:r>
            <a:r>
              <a:rPr lang="en-US" dirty="0" smtClean="0"/>
              <a:t>to the image 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55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pPr eaLnBrk="1" hangingPunct="1"/>
            <a:r>
              <a:rPr lang="en-US" smtClean="0"/>
              <a:t>Content-aware Retargeting</a:t>
            </a:r>
          </a:p>
        </p:txBody>
      </p:sp>
      <p:sp>
        <p:nvSpPr>
          <p:cNvPr id="17412" name="TextBox 7"/>
          <p:cNvSpPr txBox="1">
            <a:spLocks noChangeArrowheads="1"/>
          </p:cNvSpPr>
          <p:nvPr/>
        </p:nvSpPr>
        <p:spPr bwMode="auto">
          <a:xfrm>
            <a:off x="914400" y="5040313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Input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5410200" y="38862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Crop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3200400" y="38862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Scale</a:t>
            </a:r>
          </a:p>
        </p:txBody>
      </p:sp>
      <p:sp>
        <p:nvSpPr>
          <p:cNvPr id="18443" name="TextBox 10"/>
          <p:cNvSpPr txBox="1">
            <a:spLocks noChangeArrowheads="1"/>
          </p:cNvSpPr>
          <p:nvPr/>
        </p:nvSpPr>
        <p:spPr bwMode="auto">
          <a:xfrm>
            <a:off x="7162800" y="3886200"/>
            <a:ext cx="169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Content-aware</a:t>
            </a:r>
          </a:p>
        </p:txBody>
      </p:sp>
      <p:pic>
        <p:nvPicPr>
          <p:cNvPr id="17416" name="Picture 12" descr="C:\Documents and Settings\Administrator\Desktop\bo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 descr="C:\Documents and Settings\Administrator\Desktop\boat-multi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09800"/>
            <a:ext cx="20574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 descr="C:\Documents and Settings\Administrator\Desktop\boat-c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20574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5" descr="C:\Documents and Settings\Administrator\Desktop\boat-sc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09800"/>
            <a:ext cx="20574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15"/>
          <p:cNvSpPr/>
          <p:nvPr/>
        </p:nvSpPr>
        <p:spPr>
          <a:xfrm>
            <a:off x="228600" y="2997200"/>
            <a:ext cx="2108200" cy="1320800"/>
          </a:xfrm>
          <a:custGeom>
            <a:avLst/>
            <a:gdLst>
              <a:gd name="connsiteX0" fmla="*/ 0 w 2108200"/>
              <a:gd name="connsiteY0" fmla="*/ 88900 h 1321352"/>
              <a:gd name="connsiteX1" fmla="*/ 635000 w 2108200"/>
              <a:gd name="connsiteY1" fmla="*/ 50800 h 1321352"/>
              <a:gd name="connsiteX2" fmla="*/ 1435100 w 2108200"/>
              <a:gd name="connsiteY2" fmla="*/ 12700 h 1321352"/>
              <a:gd name="connsiteX3" fmla="*/ 2108200 w 2108200"/>
              <a:gd name="connsiteY3" fmla="*/ 0 h 1321352"/>
              <a:gd name="connsiteX4" fmla="*/ 2108200 w 2108200"/>
              <a:gd name="connsiteY4" fmla="*/ 1308100 h 1321352"/>
              <a:gd name="connsiteX5" fmla="*/ 1778000 w 2108200"/>
              <a:gd name="connsiteY5" fmla="*/ 1320800 h 1321352"/>
              <a:gd name="connsiteX6" fmla="*/ 1511300 w 2108200"/>
              <a:gd name="connsiteY6" fmla="*/ 1193800 h 1321352"/>
              <a:gd name="connsiteX7" fmla="*/ 1257300 w 2108200"/>
              <a:gd name="connsiteY7" fmla="*/ 1028700 h 1321352"/>
              <a:gd name="connsiteX8" fmla="*/ 863600 w 2108200"/>
              <a:gd name="connsiteY8" fmla="*/ 889000 h 1321352"/>
              <a:gd name="connsiteX9" fmla="*/ 723900 w 2108200"/>
              <a:gd name="connsiteY9" fmla="*/ 901700 h 1321352"/>
              <a:gd name="connsiteX10" fmla="*/ 546100 w 2108200"/>
              <a:gd name="connsiteY10" fmla="*/ 800100 h 1321352"/>
              <a:gd name="connsiteX11" fmla="*/ 254000 w 2108200"/>
              <a:gd name="connsiteY11" fmla="*/ 685800 h 1321352"/>
              <a:gd name="connsiteX12" fmla="*/ 12700 w 2108200"/>
              <a:gd name="connsiteY12" fmla="*/ 698500 h 1321352"/>
              <a:gd name="connsiteX13" fmla="*/ 0 w 2108200"/>
              <a:gd name="connsiteY13" fmla="*/ 88900 h 132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8200" h="1321352">
                <a:moveTo>
                  <a:pt x="0" y="88900"/>
                </a:moveTo>
                <a:lnTo>
                  <a:pt x="635000" y="50800"/>
                </a:lnTo>
                <a:lnTo>
                  <a:pt x="1435100" y="12700"/>
                </a:lnTo>
                <a:lnTo>
                  <a:pt x="2108200" y="0"/>
                </a:lnTo>
                <a:lnTo>
                  <a:pt x="2108200" y="1308100"/>
                </a:lnTo>
                <a:cubicBezTo>
                  <a:pt x="1803412" y="1321352"/>
                  <a:pt x="1913559" y="1320800"/>
                  <a:pt x="1778000" y="1320800"/>
                </a:cubicBezTo>
                <a:cubicBezTo>
                  <a:pt x="1520214" y="1191907"/>
                  <a:pt x="1618660" y="1193800"/>
                  <a:pt x="1511300" y="1193800"/>
                </a:cubicBezTo>
                <a:cubicBezTo>
                  <a:pt x="1266506" y="1026310"/>
                  <a:pt x="1367459" y="1028700"/>
                  <a:pt x="1257300" y="1028700"/>
                </a:cubicBezTo>
                <a:cubicBezTo>
                  <a:pt x="872325" y="887543"/>
                  <a:pt x="1011568" y="889000"/>
                  <a:pt x="863600" y="889000"/>
                </a:cubicBezTo>
                <a:lnTo>
                  <a:pt x="723900" y="901700"/>
                </a:lnTo>
                <a:cubicBezTo>
                  <a:pt x="564455" y="795404"/>
                  <a:pt x="632554" y="800100"/>
                  <a:pt x="546100" y="800100"/>
                </a:cubicBezTo>
                <a:cubicBezTo>
                  <a:pt x="271618" y="682465"/>
                  <a:pt x="376120" y="685800"/>
                  <a:pt x="254000" y="685800"/>
                </a:cubicBezTo>
                <a:lnTo>
                  <a:pt x="12700" y="698500"/>
                </a:lnTo>
                <a:lnTo>
                  <a:pt x="0" y="88900"/>
                </a:lnTo>
                <a:close/>
              </a:path>
            </a:pathLst>
          </a:custGeom>
          <a:solidFill>
            <a:srgbClr val="00B050">
              <a:alpha val="3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48000" y="4572000"/>
            <a:ext cx="190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B050"/>
                </a:solidFill>
              </a:rPr>
              <a:t>“less-Important”</a:t>
            </a:r>
          </a:p>
          <a:p>
            <a:pPr algn="ctr" eaLnBrk="1" hangingPunct="1"/>
            <a:r>
              <a:rPr lang="en-US">
                <a:solidFill>
                  <a:srgbClr val="00B050"/>
                </a:solidFill>
              </a:rPr>
              <a:t>content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2057400" y="4038600"/>
            <a:ext cx="990600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09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8442" grpId="0"/>
      <p:bldP spid="18443" grpId="0"/>
      <p:bldP spid="16" grpId="0" animBg="1"/>
      <p:bldP spid="16" grpId="1" animBg="1"/>
      <p:bldP spid="17" grpId="0"/>
      <p:bldP spid="17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pPr eaLnBrk="1" hangingPunct="1"/>
            <a:r>
              <a:rPr lang="en-US" smtClean="0"/>
              <a:t>Tracking Inserted Energy</a:t>
            </a:r>
            <a:endParaRPr lang="en-US" baseline="-25000" smtClean="0"/>
          </a:p>
        </p:txBody>
      </p:sp>
      <p:sp>
        <p:nvSpPr>
          <p:cNvPr id="89091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</a:pPr>
            <a:endParaRPr lang="en-US" sz="2800" smtClean="0"/>
          </a:p>
          <a:p>
            <a:pPr eaLnBrk="1" hangingPunct="1">
              <a:buFont typeface="Wingdings" pitchFamily="2" charset="2"/>
              <a:buChar char="§"/>
            </a:pPr>
            <a:endParaRPr lang="en-US" sz="2800" smtClean="0"/>
          </a:p>
          <a:p>
            <a:pPr eaLnBrk="1" hangingPunct="1">
              <a:buFont typeface="Wingdings" pitchFamily="2" charset="2"/>
              <a:buChar char="§"/>
            </a:pPr>
            <a:endParaRPr lang="en-US" sz="2800" smtClean="0"/>
          </a:p>
          <a:p>
            <a:pPr eaLnBrk="1" hangingPunct="1">
              <a:buFont typeface="Wingdings" pitchFamily="2" charset="2"/>
              <a:buChar char="§"/>
            </a:pPr>
            <a:endParaRPr lang="en-US" sz="2800" smtClean="0"/>
          </a:p>
          <a:p>
            <a:pPr eaLnBrk="1" hangingPunct="1">
              <a:buFont typeface="Wingdings" pitchFamily="2" charset="2"/>
              <a:buChar char="§"/>
            </a:pPr>
            <a:endParaRPr lang="en-US" sz="2800" smtClean="0"/>
          </a:p>
          <a:p>
            <a:pPr eaLnBrk="1" hangingPunct="1">
              <a:buFont typeface="Wingdings" pitchFamily="2" charset="2"/>
              <a:buChar char="§"/>
            </a:pPr>
            <a:endParaRPr lang="en-US" sz="2800" smtClean="0"/>
          </a:p>
          <a:p>
            <a:pPr eaLnBrk="1" hangingPunct="1">
              <a:buFont typeface="Wingdings" pitchFamily="2" charset="2"/>
              <a:buChar char="§"/>
            </a:pPr>
            <a:endParaRPr lang="en-US" sz="2800" smtClean="0"/>
          </a:p>
          <a:p>
            <a:pPr eaLnBrk="1" hangingPunct="1">
              <a:buFont typeface="Wingdings" pitchFamily="2" charset="2"/>
              <a:buChar char="§"/>
            </a:pPr>
            <a:endParaRPr lang="en-US" sz="2800" smtClean="0"/>
          </a:p>
          <a:p>
            <a:pPr eaLnBrk="1" hangingPunct="1">
              <a:buFont typeface="Wingdings" pitchFamily="2" charset="2"/>
              <a:buChar char="§"/>
            </a:pPr>
            <a:r>
              <a:rPr lang="en-US" sz="2800" smtClean="0"/>
              <a:t>Three possibilities when removing pixel P</a:t>
            </a:r>
            <a:r>
              <a:rPr lang="en-US" sz="2800" baseline="-25000" smtClean="0"/>
              <a:t>i,j</a:t>
            </a:r>
            <a:endParaRPr lang="en-US" sz="2800" smtClean="0"/>
          </a:p>
        </p:txBody>
      </p:sp>
      <p:sp>
        <p:nvSpPr>
          <p:cNvPr id="89092" name="Rectangle 7"/>
          <p:cNvSpPr>
            <a:spLocks noChangeArrowheads="1"/>
          </p:cNvSpPr>
          <p:nvPr/>
        </p:nvSpPr>
        <p:spPr bwMode="auto">
          <a:xfrm>
            <a:off x="3021013" y="35052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89093" name="Rectangle 8"/>
          <p:cNvSpPr>
            <a:spLocks noChangeArrowheads="1"/>
          </p:cNvSpPr>
          <p:nvPr/>
        </p:nvSpPr>
        <p:spPr bwMode="auto">
          <a:xfrm>
            <a:off x="4173538" y="35052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89094" name="Rectangle 9"/>
          <p:cNvSpPr>
            <a:spLocks noChangeArrowheads="1"/>
          </p:cNvSpPr>
          <p:nvPr/>
        </p:nvSpPr>
        <p:spPr bwMode="auto">
          <a:xfrm>
            <a:off x="5326063" y="35052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i,j+1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89095" name="Rectangle 10"/>
          <p:cNvSpPr>
            <a:spLocks noChangeArrowheads="1"/>
          </p:cNvSpPr>
          <p:nvPr/>
        </p:nvSpPr>
        <p:spPr bwMode="auto">
          <a:xfrm>
            <a:off x="3021013" y="22098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89096" name="Rectangle 11"/>
          <p:cNvSpPr>
            <a:spLocks noChangeArrowheads="1"/>
          </p:cNvSpPr>
          <p:nvPr/>
        </p:nvSpPr>
        <p:spPr bwMode="auto">
          <a:xfrm>
            <a:off x="4173538" y="22098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89097" name="Rectangle 12"/>
          <p:cNvSpPr>
            <a:spLocks noChangeArrowheads="1"/>
          </p:cNvSpPr>
          <p:nvPr/>
        </p:nvSpPr>
        <p:spPr bwMode="auto">
          <a:xfrm>
            <a:off x="4175125" y="3505200"/>
            <a:ext cx="1150938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89098" name="Rectangle 13"/>
          <p:cNvSpPr>
            <a:spLocks noChangeArrowheads="1"/>
          </p:cNvSpPr>
          <p:nvPr/>
        </p:nvSpPr>
        <p:spPr bwMode="auto">
          <a:xfrm>
            <a:off x="5326063" y="22098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i-1,j+1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89099" name="Rectangle 14"/>
          <p:cNvSpPr>
            <a:spLocks noChangeArrowheads="1"/>
          </p:cNvSpPr>
          <p:nvPr/>
        </p:nvSpPr>
        <p:spPr bwMode="auto">
          <a:xfrm>
            <a:off x="3022600" y="2209800"/>
            <a:ext cx="1150938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89100" name="Line 15"/>
          <p:cNvSpPr>
            <a:spLocks noChangeShapeType="1"/>
          </p:cNvSpPr>
          <p:nvPr/>
        </p:nvSpPr>
        <p:spPr bwMode="auto">
          <a:xfrm>
            <a:off x="3886200" y="3268663"/>
            <a:ext cx="576263" cy="50323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1" name="Line 16"/>
          <p:cNvSpPr>
            <a:spLocks noChangeShapeType="1"/>
          </p:cNvSpPr>
          <p:nvPr/>
        </p:nvSpPr>
        <p:spPr bwMode="auto">
          <a:xfrm flipH="1">
            <a:off x="5062538" y="3252788"/>
            <a:ext cx="576262" cy="50323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2" name="Line 17"/>
          <p:cNvSpPr>
            <a:spLocks noChangeShapeType="1"/>
          </p:cNvSpPr>
          <p:nvPr/>
        </p:nvSpPr>
        <p:spPr bwMode="auto">
          <a:xfrm>
            <a:off x="4749800" y="3182938"/>
            <a:ext cx="0" cy="62706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19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Pixel P</a:t>
            </a:r>
            <a:r>
              <a:rPr lang="en-US" baseline="-25000" smtClean="0"/>
              <a:t>i,j</a:t>
            </a:r>
            <a:r>
              <a:rPr lang="en-US" smtClean="0"/>
              <a:t> : Left Seam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52600" y="5029200"/>
            <a:ext cx="6324600" cy="284163"/>
            <a:chOff x="1104" y="3168"/>
            <a:chExt cx="3984" cy="179"/>
          </a:xfrm>
        </p:grpSpPr>
        <p:pic>
          <p:nvPicPr>
            <p:cNvPr id="901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78" b="70276"/>
            <a:stretch>
              <a:fillRect/>
            </a:stretch>
          </p:blipFill>
          <p:spPr bwMode="auto">
            <a:xfrm>
              <a:off x="1104" y="3168"/>
              <a:ext cx="240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51" t="2953" b="64174"/>
            <a:stretch>
              <a:fillRect/>
            </a:stretch>
          </p:blipFill>
          <p:spPr bwMode="auto">
            <a:xfrm>
              <a:off x="3352" y="3180"/>
              <a:ext cx="173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3021013" y="35052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6791" name="Rectangle 7"/>
          <p:cNvSpPr>
            <a:spLocks noChangeArrowheads="1"/>
          </p:cNvSpPr>
          <p:nvPr/>
        </p:nvSpPr>
        <p:spPr bwMode="auto">
          <a:xfrm>
            <a:off x="4173538" y="35052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90118" name="Rectangle 8"/>
          <p:cNvSpPr>
            <a:spLocks noChangeArrowheads="1"/>
          </p:cNvSpPr>
          <p:nvPr/>
        </p:nvSpPr>
        <p:spPr bwMode="auto">
          <a:xfrm>
            <a:off x="5326063" y="35052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i,j+1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6793" name="Rectangle 9"/>
          <p:cNvSpPr>
            <a:spLocks noChangeArrowheads="1"/>
          </p:cNvSpPr>
          <p:nvPr/>
        </p:nvSpPr>
        <p:spPr bwMode="auto">
          <a:xfrm>
            <a:off x="3021013" y="22098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90120" name="Rectangle 10"/>
          <p:cNvSpPr>
            <a:spLocks noChangeArrowheads="1"/>
          </p:cNvSpPr>
          <p:nvPr/>
        </p:nvSpPr>
        <p:spPr bwMode="auto">
          <a:xfrm>
            <a:off x="4173538" y="22098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6795" name="Rectangle 11"/>
          <p:cNvSpPr>
            <a:spLocks noChangeArrowheads="1"/>
          </p:cNvSpPr>
          <p:nvPr/>
        </p:nvSpPr>
        <p:spPr bwMode="auto">
          <a:xfrm>
            <a:off x="4175125" y="3505200"/>
            <a:ext cx="1150938" cy="1295400"/>
          </a:xfrm>
          <a:prstGeom prst="rect">
            <a:avLst/>
          </a:prstGeom>
          <a:solidFill>
            <a:srgbClr val="FF5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90122" name="Rectangle 12"/>
          <p:cNvSpPr>
            <a:spLocks noChangeArrowheads="1"/>
          </p:cNvSpPr>
          <p:nvPr/>
        </p:nvSpPr>
        <p:spPr bwMode="auto">
          <a:xfrm>
            <a:off x="5326063" y="22098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i-1,j+1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6797" name="Rectangle 13"/>
          <p:cNvSpPr>
            <a:spLocks noChangeArrowheads="1"/>
          </p:cNvSpPr>
          <p:nvPr/>
        </p:nvSpPr>
        <p:spPr bwMode="auto">
          <a:xfrm>
            <a:off x="3022600" y="2209800"/>
            <a:ext cx="1150938" cy="1295400"/>
          </a:xfrm>
          <a:prstGeom prst="rect">
            <a:avLst/>
          </a:prstGeom>
          <a:solidFill>
            <a:srgbClr val="FF5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6798" name="Line 14"/>
          <p:cNvSpPr>
            <a:spLocks noChangeShapeType="1"/>
          </p:cNvSpPr>
          <p:nvPr/>
        </p:nvSpPr>
        <p:spPr bwMode="auto">
          <a:xfrm>
            <a:off x="3886200" y="3268663"/>
            <a:ext cx="576263" cy="50323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99" name="Line 15"/>
          <p:cNvSpPr>
            <a:spLocks noChangeShapeType="1"/>
          </p:cNvSpPr>
          <p:nvPr/>
        </p:nvSpPr>
        <p:spPr bwMode="auto">
          <a:xfrm rot="-5400000">
            <a:off x="4678363" y="41529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00" name="Line 16"/>
          <p:cNvSpPr>
            <a:spLocks noChangeShapeType="1"/>
          </p:cNvSpPr>
          <p:nvPr/>
        </p:nvSpPr>
        <p:spPr bwMode="auto">
          <a:xfrm>
            <a:off x="4175125" y="3505200"/>
            <a:ext cx="11525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25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6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4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246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246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246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246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246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62549E-6 L 0.12622 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6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-0.06632 4.44444E-6 C -0.09619 4.44444E-6 -0.13247 0.04699 -0.13247 0.08611 L -0.13247 0.17222 " pathEditMode="relative" rAng="0" ptsTypes="FfFF">
                                      <p:cBhvr>
                                        <p:cTn id="45" dur="2000" fill="hold"/>
                                        <p:tgtEl>
                                          <p:spTgt spid="246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0" y="86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7" dur="2000" fill="hold"/>
                                        <p:tgtEl>
                                          <p:spTgt spid="246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46799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0.23038 0.2666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6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133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46800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90" grpId="0" animBg="1"/>
      <p:bldP spid="246791" grpId="0" animBg="1"/>
      <p:bldP spid="246793" grpId="0" animBg="1"/>
      <p:bldP spid="246795" grpId="0" animBg="1"/>
      <p:bldP spid="246795" grpId="1" animBg="1"/>
      <p:bldP spid="246797" grpId="0" animBg="1"/>
      <p:bldP spid="246797" grpId="1" animBg="1"/>
      <p:bldP spid="246798" grpId="0" animBg="1"/>
      <p:bldP spid="246798" grpId="1" animBg="1"/>
      <p:bldP spid="246799" grpId="0" animBg="1"/>
      <p:bldP spid="246799" grpId="1" animBg="1"/>
      <p:bldP spid="246799" grpId="2" animBg="1"/>
      <p:bldP spid="246799" grpId="3" animBg="1"/>
      <p:bldP spid="246800" grpId="0" animBg="1"/>
      <p:bldP spid="246800" grpId="1" animBg="1"/>
      <p:bldP spid="246800" grpId="2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Pixel P</a:t>
            </a:r>
            <a:r>
              <a:rPr lang="en-US" baseline="-25000" smtClean="0"/>
              <a:t>i,j</a:t>
            </a:r>
            <a:r>
              <a:rPr lang="en-US" smtClean="0"/>
              <a:t> : Right Seam</a:t>
            </a:r>
          </a:p>
        </p:txBody>
      </p:sp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5326063" y="3509963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i,j+1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4171950" y="3509963"/>
            <a:ext cx="1150938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3021013" y="3509963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7814" name="Rectangle 6"/>
          <p:cNvSpPr>
            <a:spLocks noChangeArrowheads="1"/>
          </p:cNvSpPr>
          <p:nvPr/>
        </p:nvSpPr>
        <p:spPr bwMode="auto">
          <a:xfrm>
            <a:off x="5324475" y="2214563"/>
            <a:ext cx="1150938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i-1,j+1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4171950" y="2214563"/>
            <a:ext cx="1150938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4173538" y="3509963"/>
            <a:ext cx="1150937" cy="1295400"/>
          </a:xfrm>
          <a:prstGeom prst="rect">
            <a:avLst/>
          </a:prstGeom>
          <a:solidFill>
            <a:srgbClr val="FF5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3021013" y="2214563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7818" name="Rectangle 10"/>
          <p:cNvSpPr>
            <a:spLocks noChangeArrowheads="1"/>
          </p:cNvSpPr>
          <p:nvPr/>
        </p:nvSpPr>
        <p:spPr bwMode="auto">
          <a:xfrm>
            <a:off x="5326063" y="2214563"/>
            <a:ext cx="1150937" cy="1295400"/>
          </a:xfrm>
          <a:prstGeom prst="rect">
            <a:avLst/>
          </a:prstGeom>
          <a:solidFill>
            <a:srgbClr val="FF5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i-1,j+1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7819" name="Line 11"/>
          <p:cNvSpPr>
            <a:spLocks noChangeShapeType="1"/>
          </p:cNvSpPr>
          <p:nvPr/>
        </p:nvSpPr>
        <p:spPr bwMode="auto">
          <a:xfrm flipH="1">
            <a:off x="5037138" y="3273425"/>
            <a:ext cx="576262" cy="503238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52600" y="5005388"/>
            <a:ext cx="6324600" cy="309562"/>
            <a:chOff x="1104" y="3153"/>
            <a:chExt cx="3984" cy="195"/>
          </a:xfrm>
        </p:grpSpPr>
        <p:pic>
          <p:nvPicPr>
            <p:cNvPr id="91152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99" r="39278" b="-984"/>
            <a:stretch>
              <a:fillRect/>
            </a:stretch>
          </p:blipFill>
          <p:spPr bwMode="auto">
            <a:xfrm>
              <a:off x="1104" y="3153"/>
              <a:ext cx="2404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53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25" t="71457"/>
            <a:stretch>
              <a:fillRect/>
            </a:stretch>
          </p:blipFill>
          <p:spPr bwMode="auto">
            <a:xfrm>
              <a:off x="3351" y="3190"/>
              <a:ext cx="173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7823" name="Line 15"/>
          <p:cNvSpPr>
            <a:spLocks noChangeShapeType="1"/>
          </p:cNvSpPr>
          <p:nvPr/>
        </p:nvSpPr>
        <p:spPr bwMode="auto">
          <a:xfrm rot="-5400000">
            <a:off x="3543300" y="41529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24" name="Line 16"/>
          <p:cNvSpPr>
            <a:spLocks noChangeShapeType="1"/>
          </p:cNvSpPr>
          <p:nvPr/>
        </p:nvSpPr>
        <p:spPr bwMode="auto">
          <a:xfrm>
            <a:off x="4175125" y="3505200"/>
            <a:ext cx="11525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55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4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47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47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62549E-6 L -0.12604 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7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7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0833 0.1722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478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86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5" dur="2000" fill="hold"/>
                                        <p:tgtEl>
                                          <p:spTgt spid="2478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47823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0.23038 0.2666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7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133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47824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 animBg="1"/>
      <p:bldP spid="247812" grpId="0" animBg="1"/>
      <p:bldP spid="247814" grpId="0" animBg="1"/>
      <p:bldP spid="247816" grpId="0" animBg="1"/>
      <p:bldP spid="247816" grpId="1" animBg="1"/>
      <p:bldP spid="247818" grpId="0" animBg="1"/>
      <p:bldP spid="247818" grpId="1" animBg="1"/>
      <p:bldP spid="247819" grpId="0" animBg="1"/>
      <p:bldP spid="247819" grpId="1" animBg="1"/>
      <p:bldP spid="247823" grpId="0" animBg="1"/>
      <p:bldP spid="247823" grpId="1" animBg="1"/>
      <p:bldP spid="247823" grpId="2" animBg="1"/>
      <p:bldP spid="247823" grpId="3" animBg="1"/>
      <p:bldP spid="247824" grpId="0" animBg="1"/>
      <p:bldP spid="247824" grpId="1" animBg="1"/>
      <p:bldP spid="247824" grpId="2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Pixel P</a:t>
            </a:r>
            <a:r>
              <a:rPr lang="en-US" baseline="-25000" smtClean="0"/>
              <a:t>i,j</a:t>
            </a:r>
            <a:r>
              <a:rPr lang="en-US" smtClean="0"/>
              <a:t> : Vertical Seam</a:t>
            </a:r>
          </a:p>
        </p:txBody>
      </p:sp>
      <p:sp>
        <p:nvSpPr>
          <p:cNvPr id="248835" name="Rectangle 3"/>
          <p:cNvSpPr>
            <a:spLocks noChangeArrowheads="1"/>
          </p:cNvSpPr>
          <p:nvPr/>
        </p:nvSpPr>
        <p:spPr bwMode="auto">
          <a:xfrm>
            <a:off x="3021013" y="35052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4173538" y="35052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5326063" y="35052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i,j+1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8838" name="Rectangle 6"/>
          <p:cNvSpPr>
            <a:spLocks noChangeArrowheads="1"/>
          </p:cNvSpPr>
          <p:nvPr/>
        </p:nvSpPr>
        <p:spPr bwMode="auto">
          <a:xfrm>
            <a:off x="4175125" y="2209800"/>
            <a:ext cx="1150938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8839" name="Rectangle 7"/>
          <p:cNvSpPr>
            <a:spLocks noChangeArrowheads="1"/>
          </p:cNvSpPr>
          <p:nvPr/>
        </p:nvSpPr>
        <p:spPr bwMode="auto">
          <a:xfrm>
            <a:off x="3024188" y="22098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i-1,j-1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8840" name="Rectangle 8"/>
          <p:cNvSpPr>
            <a:spLocks noChangeArrowheads="1"/>
          </p:cNvSpPr>
          <p:nvPr/>
        </p:nvSpPr>
        <p:spPr bwMode="auto">
          <a:xfrm>
            <a:off x="4175125" y="3505200"/>
            <a:ext cx="1150938" cy="1295400"/>
          </a:xfrm>
          <a:prstGeom prst="rect">
            <a:avLst/>
          </a:prstGeom>
          <a:solidFill>
            <a:srgbClr val="FF5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326063" y="2209800"/>
            <a:ext cx="1150937" cy="1295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i-1,j+1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8842" name="Rectangle 10"/>
          <p:cNvSpPr>
            <a:spLocks noChangeArrowheads="1"/>
          </p:cNvSpPr>
          <p:nvPr/>
        </p:nvSpPr>
        <p:spPr bwMode="auto">
          <a:xfrm>
            <a:off x="4175125" y="2209800"/>
            <a:ext cx="1150938" cy="1295400"/>
          </a:xfrm>
          <a:prstGeom prst="rect">
            <a:avLst/>
          </a:prstGeom>
          <a:solidFill>
            <a:srgbClr val="FF5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800" b="1">
                <a:latin typeface="Helvetica" pitchFamily="34" charset="0"/>
              </a:rPr>
              <a:t>p</a:t>
            </a:r>
            <a:r>
              <a:rPr lang="en-US" sz="2800" b="1" baseline="-25000">
                <a:latin typeface="Helvetica" pitchFamily="34" charset="0"/>
              </a:rPr>
              <a:t>i-1,j</a:t>
            </a:r>
          </a:p>
          <a:p>
            <a:pPr algn="ctr"/>
            <a:endParaRPr lang="en-US">
              <a:latin typeface="Helvetica" pitchFamily="34" charset="0"/>
            </a:endParaRPr>
          </a:p>
        </p:txBody>
      </p:sp>
      <p:sp>
        <p:nvSpPr>
          <p:cNvPr id="248843" name="Line 11"/>
          <p:cNvSpPr>
            <a:spLocks noChangeShapeType="1"/>
          </p:cNvSpPr>
          <p:nvPr/>
        </p:nvSpPr>
        <p:spPr bwMode="auto">
          <a:xfrm>
            <a:off x="4749800" y="3144838"/>
            <a:ext cx="0" cy="62706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884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8" r="37914" b="35826"/>
          <a:stretch>
            <a:fillRect/>
          </a:stretch>
        </p:blipFill>
        <p:spPr bwMode="auto">
          <a:xfrm>
            <a:off x="2971800" y="5105400"/>
            <a:ext cx="3902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45" name="Line 13"/>
          <p:cNvSpPr>
            <a:spLocks noChangeShapeType="1"/>
          </p:cNvSpPr>
          <p:nvPr/>
        </p:nvSpPr>
        <p:spPr bwMode="auto">
          <a:xfrm rot="-5400000">
            <a:off x="4678363" y="41529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83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8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248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62549E-6 L 0.12622 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841E-6 L 0.12587 -4.81841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8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00086 0.183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8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248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48845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animBg="1"/>
      <p:bldP spid="248836" grpId="0" animBg="1"/>
      <p:bldP spid="248838" grpId="0" animBg="1"/>
      <p:bldP spid="248839" grpId="0" animBg="1"/>
      <p:bldP spid="248840" grpId="0" animBg="1"/>
      <p:bldP spid="248840" grpId="1" animBg="1"/>
      <p:bldP spid="248842" grpId="0" animBg="1"/>
      <p:bldP spid="248842" grpId="1" animBg="1"/>
      <p:bldP spid="248843" grpId="0" animBg="1"/>
      <p:bldP spid="248843" grpId="1" animBg="1"/>
      <p:bldP spid="248845" grpId="0" animBg="1"/>
      <p:bldP spid="248845" grpId="1" animBg="1"/>
      <p:bldP spid="248845" grpId="2" animBg="1"/>
      <p:bldP spid="248845" grpId="3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Old “Backward” Energy</a:t>
            </a:r>
          </a:p>
        </p:txBody>
      </p:sp>
      <p:grpSp>
        <p:nvGrpSpPr>
          <p:cNvPr id="93187" name="Group 4"/>
          <p:cNvGrpSpPr>
            <a:grpSpLocks/>
          </p:cNvGrpSpPr>
          <p:nvPr/>
        </p:nvGrpSpPr>
        <p:grpSpPr bwMode="auto">
          <a:xfrm>
            <a:off x="1219200" y="1371600"/>
            <a:ext cx="5778500" cy="1282700"/>
            <a:chOff x="768" y="3168"/>
            <a:chExt cx="3640" cy="808"/>
          </a:xfrm>
        </p:grpSpPr>
        <p:pic>
          <p:nvPicPr>
            <p:cNvPr id="9319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168"/>
              <a:ext cx="3640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4" name="Text Box 6"/>
            <p:cNvSpPr txBox="1">
              <a:spLocks noChangeArrowheads="1"/>
            </p:cNvSpPr>
            <p:nvPr/>
          </p:nvSpPr>
          <p:spPr bwMode="auto">
            <a:xfrm>
              <a:off x="1450" y="3471"/>
              <a:ext cx="163" cy="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</p:grpSp>
      <p:grpSp>
        <p:nvGrpSpPr>
          <p:cNvPr id="93188" name="Group 7"/>
          <p:cNvGrpSpPr>
            <a:grpSpLocks/>
          </p:cNvGrpSpPr>
          <p:nvPr/>
        </p:nvGrpSpPr>
        <p:grpSpPr bwMode="auto">
          <a:xfrm>
            <a:off x="5334000" y="1600200"/>
            <a:ext cx="1447800" cy="914400"/>
            <a:chOff x="3360" y="3312"/>
            <a:chExt cx="912" cy="576"/>
          </a:xfrm>
        </p:grpSpPr>
        <p:sp>
          <p:nvSpPr>
            <p:cNvPr id="93190" name="Rectangle 8"/>
            <p:cNvSpPr>
              <a:spLocks noChangeArrowheads="1"/>
            </p:cNvSpPr>
            <p:nvPr/>
          </p:nvSpPr>
          <p:spPr bwMode="auto">
            <a:xfrm>
              <a:off x="3600" y="3312"/>
              <a:ext cx="672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93191" name="Rectangle 9"/>
            <p:cNvSpPr>
              <a:spLocks noChangeArrowheads="1"/>
            </p:cNvSpPr>
            <p:nvPr/>
          </p:nvSpPr>
          <p:spPr bwMode="auto">
            <a:xfrm>
              <a:off x="3360" y="3504"/>
              <a:ext cx="72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  <p:sp>
          <p:nvSpPr>
            <p:cNvPr id="93192" name="Rectangle 10"/>
            <p:cNvSpPr>
              <a:spLocks noChangeArrowheads="1"/>
            </p:cNvSpPr>
            <p:nvPr/>
          </p:nvSpPr>
          <p:spPr bwMode="auto">
            <a:xfrm>
              <a:off x="3600" y="3696"/>
              <a:ext cx="672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Helvetica" pitchFamily="34" charset="0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60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New </a:t>
            </a:r>
            <a:r>
              <a:rPr lang="en-US" u="sng" smtClean="0"/>
              <a:t>Forward </a:t>
            </a:r>
            <a:r>
              <a:rPr lang="en-US" smtClean="0"/>
              <a:t>Looking Energy</a:t>
            </a:r>
          </a:p>
        </p:txBody>
      </p:sp>
      <p:pic>
        <p:nvPicPr>
          <p:cNvPr id="94211" name="Picture 4" descr="MI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709863"/>
            <a:ext cx="176371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5" descr="M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706688"/>
            <a:ext cx="1760537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6" descr="M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09863"/>
            <a:ext cx="1763713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57785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xt Box 8"/>
          <p:cNvSpPr txBox="1">
            <a:spLocks noChangeArrowheads="1"/>
          </p:cNvSpPr>
          <p:nvPr/>
        </p:nvSpPr>
        <p:spPr bwMode="auto">
          <a:xfrm>
            <a:off x="2301875" y="1852613"/>
            <a:ext cx="258763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grpSp>
        <p:nvGrpSpPr>
          <p:cNvPr id="94216" name="Group 9"/>
          <p:cNvGrpSpPr>
            <a:grpSpLocks/>
          </p:cNvGrpSpPr>
          <p:nvPr/>
        </p:nvGrpSpPr>
        <p:grpSpPr bwMode="auto">
          <a:xfrm>
            <a:off x="990600" y="1377950"/>
            <a:ext cx="2286000" cy="1282700"/>
            <a:chOff x="624" y="1212"/>
            <a:chExt cx="1440" cy="808"/>
          </a:xfrm>
        </p:grpSpPr>
        <p:pic>
          <p:nvPicPr>
            <p:cNvPr id="94218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220"/>
            <a:stretch>
              <a:fillRect/>
            </a:stretch>
          </p:blipFill>
          <p:spPr bwMode="auto">
            <a:xfrm>
              <a:off x="1344" y="1212"/>
              <a:ext cx="720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4219" name="Group 11"/>
            <p:cNvGrpSpPr>
              <a:grpSpLocks/>
            </p:cNvGrpSpPr>
            <p:nvPr/>
          </p:nvGrpSpPr>
          <p:grpSpPr bwMode="auto">
            <a:xfrm>
              <a:off x="624" y="1344"/>
              <a:ext cx="912" cy="576"/>
              <a:chOff x="3360" y="3312"/>
              <a:chExt cx="912" cy="576"/>
            </a:xfrm>
          </p:grpSpPr>
          <p:sp>
            <p:nvSpPr>
              <p:cNvPr id="94220" name="Rectangle 12"/>
              <p:cNvSpPr>
                <a:spLocks noChangeArrowheads="1"/>
              </p:cNvSpPr>
              <p:nvPr/>
            </p:nvSpPr>
            <p:spPr bwMode="auto">
              <a:xfrm>
                <a:off x="3600" y="3312"/>
                <a:ext cx="672" cy="1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Helvetica" pitchFamily="34" charset="0"/>
                </a:endParaRPr>
              </a:p>
            </p:txBody>
          </p:sp>
          <p:sp>
            <p:nvSpPr>
              <p:cNvPr id="94221" name="Rectangle 13"/>
              <p:cNvSpPr>
                <a:spLocks noChangeArrowheads="1"/>
              </p:cNvSpPr>
              <p:nvPr/>
            </p:nvSpPr>
            <p:spPr bwMode="auto">
              <a:xfrm>
                <a:off x="3360" y="3504"/>
                <a:ext cx="720" cy="1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Helvetica" pitchFamily="34" charset="0"/>
                </a:endParaRPr>
              </a:p>
            </p:txBody>
          </p:sp>
          <p:sp>
            <p:nvSpPr>
              <p:cNvPr id="94222" name="Rectangle 14"/>
              <p:cNvSpPr>
                <a:spLocks noChangeArrowheads="1"/>
              </p:cNvSpPr>
              <p:nvPr/>
            </p:nvSpPr>
            <p:spPr bwMode="auto">
              <a:xfrm>
                <a:off x="3600" y="3696"/>
                <a:ext cx="672" cy="1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Helvetica" pitchFamily="34" charset="0"/>
                </a:endParaRPr>
              </a:p>
            </p:txBody>
          </p:sp>
        </p:grp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99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Adding “Pixel Energy”</a:t>
            </a:r>
          </a:p>
        </p:txBody>
      </p:sp>
      <p:pic>
        <p:nvPicPr>
          <p:cNvPr id="9523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3038"/>
            <a:ext cx="54864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Footer Placeholder 3"/>
          <p:cNvSpPr txBox="1">
            <a:spLocks noGrp="1"/>
          </p:cNvSpPr>
          <p:nvPr/>
        </p:nvSpPr>
        <p:spPr bwMode="auto">
          <a:xfrm>
            <a:off x="3124200" y="56991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latin typeface="Helvetica" pitchFamily="34" charset="0"/>
              </a:rPr>
              <a:t> </a:t>
            </a:r>
          </a:p>
        </p:txBody>
      </p:sp>
      <p:pic>
        <p:nvPicPr>
          <p:cNvPr id="95237" name="Picture 4" descr="MI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2709863"/>
            <a:ext cx="176371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 descr="MI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706688"/>
            <a:ext cx="1760537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6" descr="M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09863"/>
            <a:ext cx="1763713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60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885217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50688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552" y="52212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505885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Backward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9149" y="506401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13487" y="149173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Backward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80200" y="57589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7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</a:p>
        </p:txBody>
      </p:sp>
      <p:pic>
        <p:nvPicPr>
          <p:cNvPr id="96259" name="Picture 2" descr="C:\Users\Michael\Documents\work\vidret\paper\figures\Bench3Compa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533400"/>
            <a:ext cx="5297487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3" descr="C:\Users\Michael\Documents\work\vidret\paper\figures\bench3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4114800"/>
            <a:ext cx="34004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4" descr="C:\Users\Michael\Documents\work\vidret\paper\figures\bench3MI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4146550"/>
            <a:ext cx="3368675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45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Backward vs. Forward</a:t>
            </a:r>
          </a:p>
        </p:txBody>
      </p:sp>
      <p:sp>
        <p:nvSpPr>
          <p:cNvPr id="97283" name="TextBox 6"/>
          <p:cNvSpPr txBox="1">
            <a:spLocks noChangeArrowheads="1"/>
          </p:cNvSpPr>
          <p:nvPr/>
        </p:nvSpPr>
        <p:spPr bwMode="auto">
          <a:xfrm>
            <a:off x="1752600" y="5954713"/>
            <a:ext cx="119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Backward</a:t>
            </a:r>
          </a:p>
        </p:txBody>
      </p:sp>
      <p:sp>
        <p:nvSpPr>
          <p:cNvPr id="97284" name="TextBox 7"/>
          <p:cNvSpPr txBox="1">
            <a:spLocks noChangeArrowheads="1"/>
          </p:cNvSpPr>
          <p:nvPr/>
        </p:nvSpPr>
        <p:spPr bwMode="auto">
          <a:xfrm>
            <a:off x="6248400" y="5953125"/>
            <a:ext cx="103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Forward</a:t>
            </a:r>
          </a:p>
        </p:txBody>
      </p:sp>
      <p:pic>
        <p:nvPicPr>
          <p:cNvPr id="97285" name="Picture 5" descr="C:\Documents and Settings\Administrator\My Documents\Projects\vidret\results\images\rain_retarget-m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49513"/>
            <a:ext cx="3810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7" descr="C:\Documents and Settings\Administrator\My Documents\Projects\vidret\results\images\rain_retarget-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49513"/>
            <a:ext cx="3810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1" descr="C:\Users\Michael\Documents\work\vidret\website\results\images\r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23860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43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Image Retargeting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1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346075" y="1154113"/>
                <a:ext cx="8439150" cy="2766915"/>
              </a:xfrm>
            </p:spPr>
            <p:txBody>
              <a:bodyPr/>
              <a:lstStyle/>
              <a:p>
                <a:r>
                  <a:rPr lang="en-US" dirty="0" smtClean="0"/>
                  <a:t>Problem statement:</a:t>
                </a:r>
              </a:p>
              <a:p>
                <a:pPr lvl="1"/>
                <a:r>
                  <a:rPr lang="en-US" dirty="0" smtClean="0"/>
                  <a:t>Input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nxm</a:t>
                </a:r>
                <a:r>
                  <a:rPr lang="en-US" dirty="0" smtClean="0"/>
                  <a:t>, and new size </a:t>
                </a:r>
                <a:r>
                  <a:rPr lang="en-US" dirty="0" err="1" smtClean="0"/>
                  <a:t>n’xm</a:t>
                </a:r>
                <a:r>
                  <a:rPr lang="en-US" dirty="0" smtClean="0"/>
                  <a:t>’</a:t>
                </a:r>
              </a:p>
              <a:p>
                <a:pPr lvl="1"/>
                <a:r>
                  <a:rPr lang="en-US" dirty="0" smtClean="0"/>
                  <a:t>Output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dirty="0" smtClean="0"/>
                  <a:t> of size </a:t>
                </a:r>
                <a:r>
                  <a:rPr lang="en-US" dirty="0" err="1" smtClean="0"/>
                  <a:t>n’xm</a:t>
                </a:r>
                <a:r>
                  <a:rPr lang="en-US" dirty="0" smtClean="0"/>
                  <a:t>’ which will be “good representative” of the original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To date, no agreed definition, or measure, as to what a good representative is in this context!</a:t>
                </a:r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2771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6075" y="1154113"/>
                <a:ext cx="8439150" cy="2766915"/>
              </a:xfrm>
              <a:blipFill rotWithShape="1">
                <a:blip r:embed="rId2"/>
                <a:stretch>
                  <a:fillRect l="-939" t="-2423" r="-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</a:p>
        </p:txBody>
      </p:sp>
      <p:pic>
        <p:nvPicPr>
          <p:cNvPr id="100355" name="Picture 4" descr="C:\Users\Michael\Documents\work\vidret\website\results\images\gladiator-res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1242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5" descr="C:\Users\Michael\Documents\work\vidret\website\results\images\ratatoui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73200"/>
            <a:ext cx="5080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6" descr="C:\Users\Michael\Documents\work\vidret\website\results\images\ratatouille-res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83000"/>
            <a:ext cx="5118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54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Discrete vs. Continuous</a:t>
            </a:r>
          </a:p>
        </p:txBody>
      </p:sp>
      <p:pic>
        <p:nvPicPr>
          <p:cNvPr id="808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54313"/>
            <a:ext cx="14478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54313"/>
            <a:ext cx="23352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AutoShape 13"/>
          <p:cNvSpPr>
            <a:spLocks noChangeArrowheads="1"/>
          </p:cNvSpPr>
          <p:nvPr/>
        </p:nvSpPr>
        <p:spPr bwMode="auto">
          <a:xfrm>
            <a:off x="2743200" y="3516313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80 h 21600"/>
              <a:gd name="T14" fmla="*/ 16882 w 21600"/>
              <a:gd name="T15" fmla="*/ 1692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275" y="0"/>
                </a:moveTo>
                <a:lnTo>
                  <a:pt x="13275" y="4680"/>
                </a:lnTo>
                <a:lnTo>
                  <a:pt x="3375" y="4680"/>
                </a:lnTo>
                <a:lnTo>
                  <a:pt x="3375" y="16920"/>
                </a:lnTo>
                <a:lnTo>
                  <a:pt x="13275" y="16920"/>
                </a:lnTo>
                <a:lnTo>
                  <a:pt x="132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80"/>
                </a:moveTo>
                <a:lnTo>
                  <a:pt x="1350" y="16920"/>
                </a:lnTo>
                <a:lnTo>
                  <a:pt x="2700" y="16920"/>
                </a:lnTo>
                <a:lnTo>
                  <a:pt x="2700" y="4680"/>
                </a:lnTo>
                <a:close/>
              </a:path>
              <a:path w="21600" h="21600">
                <a:moveTo>
                  <a:pt x="0" y="4680"/>
                </a:moveTo>
                <a:lnTo>
                  <a:pt x="0" y="16920"/>
                </a:lnTo>
                <a:lnTo>
                  <a:pt x="675" y="16920"/>
                </a:lnTo>
                <a:lnTo>
                  <a:pt x="675" y="4680"/>
                </a:lnTo>
                <a:close/>
              </a:path>
            </a:pathLst>
          </a:cu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80902" name="TextBox 6"/>
          <p:cNvSpPr txBox="1">
            <a:spLocks noChangeArrowheads="1"/>
          </p:cNvSpPr>
          <p:nvPr/>
        </p:nvSpPr>
        <p:spPr bwMode="auto">
          <a:xfrm>
            <a:off x="2057400" y="518160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Helvetica" pitchFamily="34" charset="0"/>
              </a:rPr>
              <a:t>Continuous</a:t>
            </a:r>
          </a:p>
        </p:txBody>
      </p:sp>
      <p:pic>
        <p:nvPicPr>
          <p:cNvPr id="80903" name="Picture 9" descr="C:\Documents and Settings\Administrator\Desktop\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55813"/>
            <a:ext cx="274320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10" descr="C:\Documents and Settings\Administrator\Desktop\Picture3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56100"/>
            <a:ext cx="2743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AutoShape 13"/>
          <p:cNvSpPr>
            <a:spLocks noChangeArrowheads="1"/>
          </p:cNvSpPr>
          <p:nvPr/>
        </p:nvSpPr>
        <p:spPr bwMode="auto">
          <a:xfrm rot="5400000">
            <a:off x="6743700" y="3771900"/>
            <a:ext cx="6858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80 h 21600"/>
              <a:gd name="T14" fmla="*/ 16882 w 21600"/>
              <a:gd name="T15" fmla="*/ 1692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275" y="0"/>
                </a:moveTo>
                <a:lnTo>
                  <a:pt x="13275" y="4680"/>
                </a:lnTo>
                <a:lnTo>
                  <a:pt x="3375" y="4680"/>
                </a:lnTo>
                <a:lnTo>
                  <a:pt x="3375" y="16920"/>
                </a:lnTo>
                <a:lnTo>
                  <a:pt x="13275" y="16920"/>
                </a:lnTo>
                <a:lnTo>
                  <a:pt x="132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80"/>
                </a:moveTo>
                <a:lnTo>
                  <a:pt x="1350" y="16920"/>
                </a:lnTo>
                <a:lnTo>
                  <a:pt x="2700" y="16920"/>
                </a:lnTo>
                <a:lnTo>
                  <a:pt x="2700" y="4680"/>
                </a:lnTo>
                <a:close/>
              </a:path>
              <a:path w="21600" h="21600">
                <a:moveTo>
                  <a:pt x="0" y="4680"/>
                </a:moveTo>
                <a:lnTo>
                  <a:pt x="0" y="16920"/>
                </a:lnTo>
                <a:lnTo>
                  <a:pt x="675" y="16920"/>
                </a:lnTo>
                <a:lnTo>
                  <a:pt x="675" y="4680"/>
                </a:lnTo>
                <a:close/>
              </a:path>
            </a:pathLst>
          </a:cu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Helvetica" pitchFamily="34" charset="0"/>
            </a:endParaRPr>
          </a:p>
        </p:txBody>
      </p:sp>
      <p:sp>
        <p:nvSpPr>
          <p:cNvPr id="80906" name="TextBox 15"/>
          <p:cNvSpPr txBox="1">
            <a:spLocks noChangeArrowheads="1"/>
          </p:cNvSpPr>
          <p:nvPr/>
        </p:nvSpPr>
        <p:spPr bwMode="auto">
          <a:xfrm>
            <a:off x="457200" y="2438400"/>
            <a:ext cx="158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pitchFamily="34" charset="0"/>
              </a:rPr>
              <a:t>[Wang et al 2008]</a:t>
            </a:r>
          </a:p>
        </p:txBody>
      </p:sp>
      <p:sp>
        <p:nvSpPr>
          <p:cNvPr id="80907" name="TextBox 11"/>
          <p:cNvSpPr txBox="1">
            <a:spLocks noChangeArrowheads="1"/>
          </p:cNvSpPr>
          <p:nvPr/>
        </p:nvSpPr>
        <p:spPr bwMode="auto">
          <a:xfrm>
            <a:off x="5638800" y="1749425"/>
            <a:ext cx="2241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pitchFamily="34" charset="0"/>
              </a:rPr>
              <a:t>[Avidan and Shamir 2007]</a:t>
            </a:r>
          </a:p>
        </p:txBody>
      </p:sp>
      <p:sp>
        <p:nvSpPr>
          <p:cNvPr id="80908" name="TextBox 13"/>
          <p:cNvSpPr txBox="1">
            <a:spLocks noChangeArrowheads="1"/>
          </p:cNvSpPr>
          <p:nvPr/>
        </p:nvSpPr>
        <p:spPr bwMode="auto">
          <a:xfrm>
            <a:off x="6553200" y="5791200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latin typeface="Helvetica" pitchFamily="34" charset="0"/>
              </a:rPr>
              <a:t>Discrete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Non-homogeneous Scaling</a:t>
            </a:r>
          </a:p>
        </p:txBody>
      </p:sp>
      <p:sp>
        <p:nvSpPr>
          <p:cNvPr id="81924" name="TextBox 15"/>
          <p:cNvSpPr txBox="1">
            <a:spLocks noChangeArrowheads="1"/>
          </p:cNvSpPr>
          <p:nvPr/>
        </p:nvSpPr>
        <p:spPr bwMode="auto">
          <a:xfrm>
            <a:off x="6629400" y="4812268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Helvetica" pitchFamily="34" charset="0"/>
              </a:rPr>
              <a:t>Scale-and-Stretch</a:t>
            </a:r>
            <a:endParaRPr lang="en-US" dirty="0">
              <a:latin typeface="Helvetica" pitchFamily="34" charset="0"/>
            </a:endParaRPr>
          </a:p>
        </p:txBody>
      </p:sp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74875"/>
            <a:ext cx="6056418" cy="259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60125"/>
            <a:ext cx="2362200" cy="259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4343400" y="4812268"/>
            <a:ext cx="1646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Helvetica" pitchFamily="34" charset="0"/>
              </a:rPr>
              <a:t>Seam Carving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ns_edit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648200" y="18288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ns_resizing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Non-homogeneous Scaling</a:t>
            </a:r>
          </a:p>
        </p:txBody>
      </p:sp>
      <p:sp>
        <p:nvSpPr>
          <p:cNvPr id="82950" name="TextBox 15"/>
          <p:cNvSpPr txBox="1">
            <a:spLocks noChangeArrowheads="1"/>
          </p:cNvSpPr>
          <p:nvPr/>
        </p:nvSpPr>
        <p:spPr bwMode="auto">
          <a:xfrm>
            <a:off x="7315200" y="5184212"/>
            <a:ext cx="158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Helvetica" pitchFamily="34" charset="0"/>
              </a:rPr>
              <a:t>[Wang et al 2008]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Bidirectional Similarity </a:t>
            </a:r>
            <a:r>
              <a:rPr lang="en-US" sz="1600" dirty="0" smtClean="0"/>
              <a:t>[</a:t>
            </a:r>
            <a:r>
              <a:rPr lang="en-US" sz="1600" dirty="0" err="1" smtClean="0"/>
              <a:t>Simakov</a:t>
            </a:r>
            <a:r>
              <a:rPr lang="en-US" sz="1600" dirty="0" smtClean="0"/>
              <a:t> et al. CVPR 08]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6700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71575"/>
            <a:ext cx="7134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20050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2867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0"/>
            <a:ext cx="1409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Bidirectional Similarity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2438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30480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24384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28913"/>
            <a:ext cx="253365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dirty="0" smtClean="0"/>
              <a:t>From Images to Video</a:t>
            </a:r>
            <a:r>
              <a:rPr lang="en-US" dirty="0"/>
              <a:t>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3227387"/>
          </a:xfrm>
        </p:spPr>
        <p:txBody>
          <a:bodyPr/>
          <a:lstStyle/>
          <a:p>
            <a:pPr marL="260142" indent="-260142">
              <a:defRPr/>
            </a:pPr>
            <a:r>
              <a:rPr lang="en-US" dirty="0" smtClean="0"/>
              <a:t>In general, video processing is a much (much!) harder problem</a:t>
            </a:r>
          </a:p>
          <a:p>
            <a:pPr marL="260142" indent="-260142">
              <a:buFontTx/>
              <a:buNone/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Cardinality</a:t>
            </a:r>
          </a:p>
          <a:p>
            <a:pPr marL="811284" lvl="1" indent="-457200">
              <a:defRPr/>
            </a:pPr>
            <a:r>
              <a:rPr lang="en-US" dirty="0" smtClean="0"/>
              <a:t>Suppose 1min of video x 30 fps = 1800 frames</a:t>
            </a:r>
          </a:p>
          <a:p>
            <a:pPr marL="811284" lvl="1" indent="-457200">
              <a:defRPr/>
            </a:pPr>
            <a:r>
              <a:rPr lang="en-US" dirty="0" smtClean="0"/>
              <a:t>Say your algorithm processes an image in 1 minute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ym typeface="Wingdings" pitchFamily="2" charset="2"/>
              </a:rPr>
              <a:t>30 hours !!</a:t>
            </a:r>
            <a:endParaRPr lang="en-US" b="1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Dimensionality/algorithmic</a:t>
            </a:r>
          </a:p>
          <a:p>
            <a:pPr marL="811284" lvl="1" indent="-457200">
              <a:defRPr/>
            </a:pPr>
            <a:r>
              <a:rPr lang="en-US" dirty="0" smtClean="0"/>
              <a:t>Temporal coherency: human visual system is highly sensitive to motion!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pPr eaLnBrk="1" hangingPunct="1"/>
            <a:r>
              <a:rPr lang="en-US" smtClean="0"/>
              <a:t>Seam-Carving Video?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Naive… frame by frame independently </a:t>
            </a:r>
          </a:p>
        </p:txBody>
      </p:sp>
      <p:pic>
        <p:nvPicPr>
          <p:cNvPr id="156685" name="Picture 13" descr="Clipboard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t="25714" r="12831" b="26666"/>
          <a:stretch>
            <a:fillRect/>
          </a:stretch>
        </p:blipFill>
        <p:spPr bwMode="auto">
          <a:xfrm>
            <a:off x="1219200" y="2438400"/>
            <a:ext cx="396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6" name="Picture 14" descr="Clipboard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t="25714" r="12831" b="26666"/>
          <a:stretch>
            <a:fillRect/>
          </a:stretch>
        </p:blipFill>
        <p:spPr bwMode="auto">
          <a:xfrm>
            <a:off x="2438400" y="3276600"/>
            <a:ext cx="396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7" name="Picture 15" descr="Clipboard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25714" r="12857" b="26666"/>
          <a:stretch>
            <a:fillRect/>
          </a:stretch>
        </p:blipFill>
        <p:spPr bwMode="auto">
          <a:xfrm>
            <a:off x="3733800" y="4114800"/>
            <a:ext cx="396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486400" y="2362200"/>
            <a:ext cx="2514600" cy="1676400"/>
            <a:chOff x="3552" y="1824"/>
            <a:chExt cx="1584" cy="1056"/>
          </a:xfrm>
        </p:grpSpPr>
        <p:sp>
          <p:nvSpPr>
            <p:cNvPr id="102409" name="Line 16"/>
            <p:cNvSpPr>
              <a:spLocks noChangeShapeType="1"/>
            </p:cNvSpPr>
            <p:nvPr/>
          </p:nvSpPr>
          <p:spPr bwMode="auto">
            <a:xfrm>
              <a:off x="3552" y="1824"/>
              <a:ext cx="1584" cy="1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10" name="Text Box 17"/>
            <p:cNvSpPr txBox="1">
              <a:spLocks noChangeArrowheads="1"/>
            </p:cNvSpPr>
            <p:nvPr/>
          </p:nvSpPr>
          <p:spPr bwMode="auto">
            <a:xfrm>
              <a:off x="4128" y="2016"/>
              <a:ext cx="4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latin typeface="Helvetica" pitchFamily="34" charset="0"/>
                </a:rPr>
                <a:t>Time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Frame-by-frame Seam-Carving</a:t>
            </a:r>
          </a:p>
        </p:txBody>
      </p:sp>
      <p:pic>
        <p:nvPicPr>
          <p:cNvPr id="5" name="video1_retarget_independent_seam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411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video1_retarget_independen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2057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Box 6"/>
          <p:cNvSpPr txBox="1">
            <a:spLocks noChangeArrowheads="1"/>
          </p:cNvSpPr>
          <p:nvPr/>
        </p:nvSpPr>
        <p:spPr bwMode="auto">
          <a:xfrm>
            <a:off x="1752600" y="4343400"/>
            <a:ext cx="177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Helvetica" pitchFamily="34" charset="0"/>
              </a:rPr>
              <a:t>*Representative seams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From 2D to 3D</a:t>
            </a:r>
          </a:p>
        </p:txBody>
      </p:sp>
      <p:graphicFrame>
        <p:nvGraphicFramePr>
          <p:cNvPr id="12290" name="Object 12"/>
          <p:cNvGraphicFramePr>
            <a:graphicFrameLocks noChangeAspect="1"/>
          </p:cNvGraphicFramePr>
          <p:nvPr/>
        </p:nvGraphicFramePr>
        <p:xfrm>
          <a:off x="571500" y="2127250"/>
          <a:ext cx="2247900" cy="235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7" name="Photo Editor Photo" r:id="rId4" imgW="3400900" imgH="3561905" progId="">
                  <p:embed/>
                </p:oleObj>
              </mc:Choice>
              <mc:Fallback>
                <p:oleObj name="Photo Editor Photo" r:id="rId4" imgW="3400900" imgH="3561905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127250"/>
                        <a:ext cx="2247900" cy="2354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>
                                <a:alpha val="39999"/>
                              </a:srgb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609600" y="4506913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1D paths in images</a:t>
            </a:r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4800600" y="4876800"/>
            <a:ext cx="307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2D manifolds in video cubes</a:t>
            </a:r>
          </a:p>
        </p:txBody>
      </p:sp>
      <p:pic>
        <p:nvPicPr>
          <p:cNvPr id="12294" name="Picture 5" descr="basketball3DSe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3"/>
          <a:stretch>
            <a:fillRect/>
          </a:stretch>
        </p:blipFill>
        <p:spPr bwMode="auto">
          <a:xfrm>
            <a:off x="3505200" y="1524000"/>
            <a:ext cx="54864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ight Arrow 12"/>
          <p:cNvSpPr>
            <a:spLocks noChangeArrowheads="1"/>
          </p:cNvSpPr>
          <p:nvPr/>
        </p:nvSpPr>
        <p:spPr bwMode="auto">
          <a:xfrm>
            <a:off x="2971800" y="3200400"/>
            <a:ext cx="7620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dirty="0" smtClean="0"/>
              <a:t>Image/Video Retargeting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4590491"/>
          </a:xfrm>
        </p:spPr>
        <p:txBody>
          <a:bodyPr/>
          <a:lstStyle/>
          <a:p>
            <a:pPr marL="260142" indent="-260142">
              <a:defRPr/>
            </a:pPr>
            <a:r>
              <a:rPr lang="en-US" dirty="0" smtClean="0"/>
              <a:t>In large, we would expect: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0" dirty="0" smtClean="0"/>
              <a:t>Adhere to the </a:t>
            </a:r>
            <a:r>
              <a:rPr lang="en-US" dirty="0" smtClean="0"/>
              <a:t>geometric constraints </a:t>
            </a:r>
            <a:r>
              <a:rPr lang="en-US" b="0" dirty="0" smtClean="0"/>
              <a:t>(display/aspect ratio)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0" dirty="0" smtClean="0"/>
              <a:t>Preserve the </a:t>
            </a:r>
            <a:r>
              <a:rPr lang="en-US" dirty="0" smtClean="0"/>
              <a:t>important </a:t>
            </a:r>
            <a:r>
              <a:rPr lang="en-US" i="1" dirty="0" smtClean="0"/>
              <a:t>content</a:t>
            </a:r>
            <a:r>
              <a:rPr lang="en-US" b="0" dirty="0" smtClean="0"/>
              <a:t> and </a:t>
            </a:r>
            <a:r>
              <a:rPr lang="en-US" b="0" i="1" dirty="0" smtClean="0"/>
              <a:t>structures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Limit </a:t>
            </a:r>
            <a:r>
              <a:rPr lang="en-US" i="1" dirty="0" smtClean="0"/>
              <a:t>artifacts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Perhaps a new representation that will support different sizes?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60142" indent="-260142">
              <a:defRPr/>
            </a:pPr>
            <a:r>
              <a:rPr lang="en-US" smtClean="0"/>
              <a:t>Very Ill-posed</a:t>
            </a:r>
            <a:r>
              <a:rPr lang="en-US" dirty="0" smtClean="0"/>
              <a:t>!</a:t>
            </a:r>
          </a:p>
          <a:p>
            <a:pPr marL="614226" lvl="1" indent="-250026">
              <a:defRPr/>
            </a:pPr>
            <a:r>
              <a:rPr lang="en-US" dirty="0" smtClean="0"/>
              <a:t>How do we define important? Is there a universal ground truth?</a:t>
            </a:r>
          </a:p>
          <a:p>
            <a:pPr marL="614226" lvl="1" indent="-250026">
              <a:defRPr/>
            </a:pPr>
            <a:r>
              <a:rPr lang="en-US" dirty="0" smtClean="0"/>
              <a:t>Would different viewers think the same about a retargeted image?</a:t>
            </a:r>
          </a:p>
          <a:p>
            <a:pPr marL="614226" lvl="1" indent="-250026">
              <a:defRPr/>
            </a:pPr>
            <a:r>
              <a:rPr lang="en-US" dirty="0" smtClean="0"/>
              <a:t>What about artistic impression in the original content?</a:t>
            </a:r>
          </a:p>
          <a:p>
            <a:pPr marL="260142" indent="-260142"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2254250"/>
          </a:xfrm>
        </p:spPr>
        <p:txBody>
          <a:bodyPr/>
          <a:lstStyle/>
          <a:p>
            <a:pPr marL="260142" indent="-260142">
              <a:defRPr/>
            </a:pPr>
            <a:r>
              <a:rPr lang="en-US" dirty="0" smtClean="0"/>
              <a:t>Dynamic Programming no longer applicable</a:t>
            </a:r>
          </a:p>
          <a:p>
            <a:pPr marL="614226" lvl="1" indent="-250026">
              <a:defRPr/>
            </a:pPr>
            <a:r>
              <a:rPr lang="en-US" dirty="0" smtClean="0"/>
              <a:t>Reduction to min-cut graph problem</a:t>
            </a:r>
          </a:p>
          <a:p>
            <a:pPr marL="260142" indent="-260142">
              <a:buFontTx/>
              <a:buNone/>
              <a:defRPr/>
            </a:pPr>
            <a:endParaRPr lang="en-US" dirty="0" smtClean="0"/>
          </a:p>
          <a:p>
            <a:pPr marL="260142" indent="-260142">
              <a:defRPr/>
            </a:pPr>
            <a:r>
              <a:rPr lang="en-US" dirty="0" smtClean="0"/>
              <a:t>Cut must fulfill seam constraints</a:t>
            </a:r>
          </a:p>
          <a:p>
            <a:pPr marL="811284" lvl="1" indent="-457200">
              <a:buFont typeface="+mj-lt"/>
              <a:buAutoNum type="arabicPeriod"/>
              <a:defRPr/>
            </a:pPr>
            <a:r>
              <a:rPr lang="en-US" i="1" dirty="0" smtClean="0"/>
              <a:t>Monotonic</a:t>
            </a:r>
            <a:r>
              <a:rPr lang="en-US" dirty="0" smtClean="0"/>
              <a:t> (cut each row exactly once)</a:t>
            </a:r>
          </a:p>
          <a:p>
            <a:pPr marL="811284" lvl="1" indent="-457200">
              <a:buFont typeface="+mj-lt"/>
              <a:buAutoNum type="arabicPeriod"/>
              <a:defRPr/>
            </a:pPr>
            <a:r>
              <a:rPr lang="en-US" dirty="0" smtClean="0"/>
              <a:t>Connected</a:t>
            </a:r>
          </a:p>
        </p:txBody>
      </p:sp>
      <p:sp>
        <p:nvSpPr>
          <p:cNvPr id="104452" name="Right Brace 5"/>
          <p:cNvSpPr>
            <a:spLocks/>
          </p:cNvSpPr>
          <p:nvPr/>
        </p:nvSpPr>
        <p:spPr bwMode="auto">
          <a:xfrm>
            <a:off x="5562600" y="2286000"/>
            <a:ext cx="609600" cy="1066800"/>
          </a:xfrm>
          <a:prstGeom prst="rightBrace">
            <a:avLst>
              <a:gd name="adj1" fmla="val 8337"/>
              <a:gd name="adj2" fmla="val 50000"/>
            </a:avLst>
          </a:prstGeom>
          <a:solidFill>
            <a:schemeClr val="bg1"/>
          </a:solidFill>
          <a:ln w="28575" algn="ctr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4453" name="TextBox 6"/>
          <p:cNvSpPr txBox="1">
            <a:spLocks noChangeArrowheads="1"/>
          </p:cNvSpPr>
          <p:nvPr/>
        </p:nvSpPr>
        <p:spPr bwMode="auto">
          <a:xfrm>
            <a:off x="6400800" y="2438400"/>
            <a:ext cx="1865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Cut should be a </a:t>
            </a:r>
          </a:p>
          <a:p>
            <a:pPr eaLnBrk="1" hangingPunct="1"/>
            <a:r>
              <a:rPr lang="en-US">
                <a:latin typeface="Helvetica" pitchFamily="34" charset="0"/>
              </a:rPr>
              <a:t>function!</a:t>
            </a:r>
          </a:p>
        </p:txBody>
      </p:sp>
      <p:pic>
        <p:nvPicPr>
          <p:cNvPr id="1044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61404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 Construction</a:t>
            </a:r>
          </a:p>
        </p:txBody>
      </p:sp>
      <p:sp>
        <p:nvSpPr>
          <p:cNvPr id="105475" name="Oval 4"/>
          <p:cNvSpPr>
            <a:spLocks noChangeArrowheads="1"/>
          </p:cNvSpPr>
          <p:nvPr/>
        </p:nvSpPr>
        <p:spPr bwMode="auto">
          <a:xfrm>
            <a:off x="25908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76" name="Oval 5"/>
          <p:cNvSpPr>
            <a:spLocks noChangeArrowheads="1"/>
          </p:cNvSpPr>
          <p:nvPr/>
        </p:nvSpPr>
        <p:spPr bwMode="auto">
          <a:xfrm>
            <a:off x="39624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77" name="Oval 6"/>
          <p:cNvSpPr>
            <a:spLocks noChangeArrowheads="1"/>
          </p:cNvSpPr>
          <p:nvPr/>
        </p:nvSpPr>
        <p:spPr bwMode="auto">
          <a:xfrm>
            <a:off x="53340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78" name="Oval 7"/>
          <p:cNvSpPr>
            <a:spLocks noChangeArrowheads="1"/>
          </p:cNvSpPr>
          <p:nvPr/>
        </p:nvSpPr>
        <p:spPr bwMode="auto">
          <a:xfrm>
            <a:off x="67056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5479" name="Straight Arrow Connector 9"/>
          <p:cNvCxnSpPr>
            <a:cxnSpLocks noChangeShapeType="1"/>
          </p:cNvCxnSpPr>
          <p:nvPr/>
        </p:nvCxnSpPr>
        <p:spPr bwMode="auto">
          <a:xfrm>
            <a:off x="3048000" y="17526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80" name="Straight Arrow Connector 11"/>
          <p:cNvCxnSpPr>
            <a:cxnSpLocks noChangeShapeType="1"/>
          </p:cNvCxnSpPr>
          <p:nvPr/>
        </p:nvCxnSpPr>
        <p:spPr bwMode="auto">
          <a:xfrm>
            <a:off x="4419600" y="17526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81" name="Straight Arrow Connector 12"/>
          <p:cNvCxnSpPr>
            <a:cxnSpLocks noChangeShapeType="1"/>
          </p:cNvCxnSpPr>
          <p:nvPr/>
        </p:nvCxnSpPr>
        <p:spPr bwMode="auto">
          <a:xfrm>
            <a:off x="5791200" y="17526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482" name="Oval 13"/>
          <p:cNvSpPr>
            <a:spLocks noChangeArrowheads="1"/>
          </p:cNvSpPr>
          <p:nvPr/>
        </p:nvSpPr>
        <p:spPr bwMode="auto">
          <a:xfrm>
            <a:off x="25908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83" name="Oval 14"/>
          <p:cNvSpPr>
            <a:spLocks noChangeArrowheads="1"/>
          </p:cNvSpPr>
          <p:nvPr/>
        </p:nvSpPr>
        <p:spPr bwMode="auto">
          <a:xfrm>
            <a:off x="39624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84" name="Oval 15"/>
          <p:cNvSpPr>
            <a:spLocks noChangeArrowheads="1"/>
          </p:cNvSpPr>
          <p:nvPr/>
        </p:nvSpPr>
        <p:spPr bwMode="auto">
          <a:xfrm>
            <a:off x="53340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85" name="Oval 16"/>
          <p:cNvSpPr>
            <a:spLocks noChangeArrowheads="1"/>
          </p:cNvSpPr>
          <p:nvPr/>
        </p:nvSpPr>
        <p:spPr bwMode="auto">
          <a:xfrm>
            <a:off x="67056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5486" name="Straight Arrow Connector 17"/>
          <p:cNvCxnSpPr>
            <a:cxnSpLocks noChangeShapeType="1"/>
          </p:cNvCxnSpPr>
          <p:nvPr/>
        </p:nvCxnSpPr>
        <p:spPr bwMode="auto">
          <a:xfrm>
            <a:off x="3048000" y="28956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87" name="Straight Arrow Connector 18"/>
          <p:cNvCxnSpPr>
            <a:cxnSpLocks noChangeShapeType="1"/>
          </p:cNvCxnSpPr>
          <p:nvPr/>
        </p:nvCxnSpPr>
        <p:spPr bwMode="auto">
          <a:xfrm>
            <a:off x="4419600" y="28956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88" name="Straight Arrow Connector 19"/>
          <p:cNvCxnSpPr>
            <a:cxnSpLocks noChangeShapeType="1"/>
          </p:cNvCxnSpPr>
          <p:nvPr/>
        </p:nvCxnSpPr>
        <p:spPr bwMode="auto">
          <a:xfrm>
            <a:off x="5791200" y="28956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489" name="Oval 27"/>
          <p:cNvSpPr>
            <a:spLocks noChangeArrowheads="1"/>
          </p:cNvSpPr>
          <p:nvPr/>
        </p:nvSpPr>
        <p:spPr bwMode="auto">
          <a:xfrm>
            <a:off x="25908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90" name="Oval 28"/>
          <p:cNvSpPr>
            <a:spLocks noChangeArrowheads="1"/>
          </p:cNvSpPr>
          <p:nvPr/>
        </p:nvSpPr>
        <p:spPr bwMode="auto">
          <a:xfrm>
            <a:off x="39624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91" name="Oval 29"/>
          <p:cNvSpPr>
            <a:spLocks noChangeArrowheads="1"/>
          </p:cNvSpPr>
          <p:nvPr/>
        </p:nvSpPr>
        <p:spPr bwMode="auto">
          <a:xfrm>
            <a:off x="53340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92" name="Oval 30"/>
          <p:cNvSpPr>
            <a:spLocks noChangeArrowheads="1"/>
          </p:cNvSpPr>
          <p:nvPr/>
        </p:nvSpPr>
        <p:spPr bwMode="auto">
          <a:xfrm>
            <a:off x="67056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5493" name="Straight Arrow Connector 31"/>
          <p:cNvCxnSpPr>
            <a:cxnSpLocks noChangeShapeType="1"/>
          </p:cNvCxnSpPr>
          <p:nvPr/>
        </p:nvCxnSpPr>
        <p:spPr bwMode="auto">
          <a:xfrm>
            <a:off x="3048000" y="40386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4" name="Straight Arrow Connector 32"/>
          <p:cNvCxnSpPr>
            <a:cxnSpLocks noChangeShapeType="1"/>
          </p:cNvCxnSpPr>
          <p:nvPr/>
        </p:nvCxnSpPr>
        <p:spPr bwMode="auto">
          <a:xfrm>
            <a:off x="4419600" y="40386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5" name="Straight Arrow Connector 33"/>
          <p:cNvCxnSpPr>
            <a:cxnSpLocks noChangeShapeType="1"/>
          </p:cNvCxnSpPr>
          <p:nvPr/>
        </p:nvCxnSpPr>
        <p:spPr bwMode="auto">
          <a:xfrm>
            <a:off x="5791200" y="40386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496" name="Oval 34"/>
          <p:cNvSpPr>
            <a:spLocks noChangeArrowheads="1"/>
          </p:cNvSpPr>
          <p:nvPr/>
        </p:nvSpPr>
        <p:spPr bwMode="auto">
          <a:xfrm>
            <a:off x="12954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497" name="Oval 35"/>
          <p:cNvSpPr>
            <a:spLocks noChangeArrowheads="1"/>
          </p:cNvSpPr>
          <p:nvPr/>
        </p:nvSpPr>
        <p:spPr bwMode="auto">
          <a:xfrm>
            <a:off x="80010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5498" name="Straight Arrow Connector 36"/>
          <p:cNvCxnSpPr>
            <a:cxnSpLocks noChangeShapeType="1"/>
            <a:stCxn id="105496" idx="7"/>
            <a:endCxn id="105475" idx="3"/>
          </p:cNvCxnSpPr>
          <p:nvPr/>
        </p:nvCxnSpPr>
        <p:spPr bwMode="auto">
          <a:xfrm rot="5400000" flipH="1" flipV="1">
            <a:off x="1762125" y="1838325"/>
            <a:ext cx="819150" cy="9715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9" name="Straight Arrow Connector 38"/>
          <p:cNvCxnSpPr>
            <a:cxnSpLocks noChangeShapeType="1"/>
            <a:stCxn id="105496" idx="6"/>
            <a:endCxn id="105482" idx="2"/>
          </p:cNvCxnSpPr>
          <p:nvPr/>
        </p:nvCxnSpPr>
        <p:spPr bwMode="auto">
          <a:xfrm>
            <a:off x="1752600" y="2895600"/>
            <a:ext cx="8382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0" name="Straight Arrow Connector 41"/>
          <p:cNvCxnSpPr>
            <a:cxnSpLocks noChangeShapeType="1"/>
            <a:stCxn id="105496" idx="5"/>
            <a:endCxn id="105489" idx="1"/>
          </p:cNvCxnSpPr>
          <p:nvPr/>
        </p:nvCxnSpPr>
        <p:spPr bwMode="auto">
          <a:xfrm rot="16200000" flipH="1">
            <a:off x="1762125" y="2981325"/>
            <a:ext cx="819150" cy="9715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1" name="Straight Arrow Connector 44"/>
          <p:cNvCxnSpPr>
            <a:cxnSpLocks noChangeShapeType="1"/>
            <a:stCxn id="105478" idx="6"/>
            <a:endCxn id="105497" idx="1"/>
          </p:cNvCxnSpPr>
          <p:nvPr/>
        </p:nvCxnSpPr>
        <p:spPr bwMode="auto">
          <a:xfrm>
            <a:off x="7162800" y="1752600"/>
            <a:ext cx="904875" cy="981075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2" name="Straight Arrow Connector 47"/>
          <p:cNvCxnSpPr>
            <a:cxnSpLocks noChangeShapeType="1"/>
            <a:stCxn id="105485" idx="6"/>
            <a:endCxn id="105497" idx="2"/>
          </p:cNvCxnSpPr>
          <p:nvPr/>
        </p:nvCxnSpPr>
        <p:spPr bwMode="auto">
          <a:xfrm>
            <a:off x="7162800" y="2895600"/>
            <a:ext cx="8382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3" name="Straight Arrow Connector 50"/>
          <p:cNvCxnSpPr>
            <a:cxnSpLocks noChangeShapeType="1"/>
            <a:stCxn id="105492" idx="6"/>
            <a:endCxn id="105497" idx="3"/>
          </p:cNvCxnSpPr>
          <p:nvPr/>
        </p:nvCxnSpPr>
        <p:spPr bwMode="auto">
          <a:xfrm flipV="1">
            <a:off x="7162800" y="3057525"/>
            <a:ext cx="904875" cy="981075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4" name="Straight Arrow Connector 53"/>
          <p:cNvCxnSpPr>
            <a:cxnSpLocks noChangeShapeType="1"/>
            <a:stCxn id="105482" idx="0"/>
            <a:endCxn id="105475" idx="4"/>
          </p:cNvCxnSpPr>
          <p:nvPr/>
        </p:nvCxnSpPr>
        <p:spPr bwMode="auto">
          <a:xfrm rot="5400000" flipH="1" flipV="1">
            <a:off x="2476501" y="2324100"/>
            <a:ext cx="685800" cy="3175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5" name="Straight Arrow Connector 57"/>
          <p:cNvCxnSpPr>
            <a:cxnSpLocks noChangeShapeType="1"/>
          </p:cNvCxnSpPr>
          <p:nvPr/>
        </p:nvCxnSpPr>
        <p:spPr bwMode="auto">
          <a:xfrm rot="5400000" flipH="1" flipV="1">
            <a:off x="3848894" y="2323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6" name="Straight Arrow Connector 58"/>
          <p:cNvCxnSpPr>
            <a:cxnSpLocks noChangeShapeType="1"/>
          </p:cNvCxnSpPr>
          <p:nvPr/>
        </p:nvCxnSpPr>
        <p:spPr bwMode="auto">
          <a:xfrm rot="5400000" flipH="1" flipV="1">
            <a:off x="5220494" y="2323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7" name="Straight Arrow Connector 59"/>
          <p:cNvCxnSpPr>
            <a:cxnSpLocks noChangeShapeType="1"/>
          </p:cNvCxnSpPr>
          <p:nvPr/>
        </p:nvCxnSpPr>
        <p:spPr bwMode="auto">
          <a:xfrm rot="5400000" flipH="1" flipV="1">
            <a:off x="6592094" y="2323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8" name="Straight Arrow Connector 60"/>
          <p:cNvCxnSpPr>
            <a:cxnSpLocks noChangeShapeType="1"/>
          </p:cNvCxnSpPr>
          <p:nvPr/>
        </p:nvCxnSpPr>
        <p:spPr bwMode="auto">
          <a:xfrm rot="5400000" flipH="1" flipV="1">
            <a:off x="24772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9" name="Straight Arrow Connector 61"/>
          <p:cNvCxnSpPr>
            <a:cxnSpLocks noChangeShapeType="1"/>
          </p:cNvCxnSpPr>
          <p:nvPr/>
        </p:nvCxnSpPr>
        <p:spPr bwMode="auto">
          <a:xfrm rot="5400000" flipH="1" flipV="1">
            <a:off x="38488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10" name="Straight Arrow Connector 62"/>
          <p:cNvCxnSpPr>
            <a:cxnSpLocks noChangeShapeType="1"/>
          </p:cNvCxnSpPr>
          <p:nvPr/>
        </p:nvCxnSpPr>
        <p:spPr bwMode="auto">
          <a:xfrm rot="5400000" flipH="1" flipV="1">
            <a:off x="52204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11" name="Straight Arrow Connector 63"/>
          <p:cNvCxnSpPr>
            <a:cxnSpLocks noChangeShapeType="1"/>
          </p:cNvCxnSpPr>
          <p:nvPr/>
        </p:nvCxnSpPr>
        <p:spPr bwMode="auto">
          <a:xfrm rot="5400000" flipH="1" flipV="1">
            <a:off x="65920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5512" name="Picture 2" descr="C:\Users\Michael\Documents\IDC\msc\Thesis\thesis\vidret-figures\GC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26368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513" name="Freeform 70"/>
          <p:cNvSpPr>
            <a:spLocks noChangeArrowheads="1"/>
          </p:cNvSpPr>
          <p:nvPr/>
        </p:nvSpPr>
        <p:spPr bwMode="auto">
          <a:xfrm>
            <a:off x="3417888" y="1479550"/>
            <a:ext cx="2901950" cy="3397250"/>
          </a:xfrm>
          <a:custGeom>
            <a:avLst/>
            <a:gdLst>
              <a:gd name="T0" fmla="*/ 2837848 w 2900795"/>
              <a:gd name="T1" fmla="*/ 0 h 3397827"/>
              <a:gd name="T2" fmla="*/ 2858639 w 2900795"/>
              <a:gd name="T3" fmla="*/ 966190 h 3397827"/>
              <a:gd name="T4" fmla="*/ 2577973 w 2900795"/>
              <a:gd name="T5" fmla="*/ 1921993 h 3397827"/>
              <a:gd name="T6" fmla="*/ 1632024 w 2900795"/>
              <a:gd name="T7" fmla="*/ 1963550 h 3397827"/>
              <a:gd name="T8" fmla="*/ 1320173 w 2900795"/>
              <a:gd name="T9" fmla="*/ 1018136 h 3397827"/>
              <a:gd name="T10" fmla="*/ 291062 w 2900795"/>
              <a:gd name="T11" fmla="*/ 914245 h 3397827"/>
              <a:gd name="T12" fmla="*/ 62371 w 2900795"/>
              <a:gd name="T13" fmla="*/ 1786934 h 3397827"/>
              <a:gd name="T14" fmla="*/ 10395 w 2900795"/>
              <a:gd name="T15" fmla="*/ 3397250 h 33978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00795"/>
              <a:gd name="T25" fmla="*/ 0 h 3397827"/>
              <a:gd name="T26" fmla="*/ 2900795 w 2900795"/>
              <a:gd name="T27" fmla="*/ 3397827 h 33978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00795" h="3397827">
                <a:moveTo>
                  <a:pt x="2836718" y="0"/>
                </a:moveTo>
                <a:cubicBezTo>
                  <a:pt x="2868756" y="322984"/>
                  <a:pt x="2900795" y="645968"/>
                  <a:pt x="2857500" y="966354"/>
                </a:cubicBezTo>
                <a:cubicBezTo>
                  <a:pt x="2814205" y="1286740"/>
                  <a:pt x="2781301" y="1756063"/>
                  <a:pt x="2576946" y="1922318"/>
                </a:cubicBezTo>
                <a:cubicBezTo>
                  <a:pt x="2372592" y="2088573"/>
                  <a:pt x="1840923" y="2114550"/>
                  <a:pt x="1631373" y="1963882"/>
                </a:cubicBezTo>
                <a:cubicBezTo>
                  <a:pt x="1421823" y="1813214"/>
                  <a:pt x="1543050" y="1193223"/>
                  <a:pt x="1319646" y="1018309"/>
                </a:cubicBezTo>
                <a:cubicBezTo>
                  <a:pt x="1096242" y="843395"/>
                  <a:pt x="500496" y="786246"/>
                  <a:pt x="290946" y="914400"/>
                </a:cubicBezTo>
                <a:cubicBezTo>
                  <a:pt x="81396" y="1042554"/>
                  <a:pt x="109105" y="1373332"/>
                  <a:pt x="62346" y="1787236"/>
                </a:cubicBezTo>
                <a:cubicBezTo>
                  <a:pt x="15587" y="2201140"/>
                  <a:pt x="0" y="3155373"/>
                  <a:pt x="10391" y="3397827"/>
                </a:cubicBezTo>
              </a:path>
            </a:pathLst>
          </a:custGeom>
          <a:noFill/>
          <a:ln w="63500" algn="ctr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5514" name="TextBox 73"/>
          <p:cNvSpPr txBox="1">
            <a:spLocks noChangeArrowheads="1"/>
          </p:cNvSpPr>
          <p:nvPr/>
        </p:nvSpPr>
        <p:spPr bwMode="auto">
          <a:xfrm>
            <a:off x="3886200" y="5105400"/>
            <a:ext cx="2503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latin typeface="Helvetica" pitchFamily="34" charset="0"/>
              </a:rPr>
              <a:t>Not monotonic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 Construction</a:t>
            </a:r>
          </a:p>
        </p:txBody>
      </p:sp>
      <p:sp>
        <p:nvSpPr>
          <p:cNvPr id="106499" name="Oval 4"/>
          <p:cNvSpPr>
            <a:spLocks noChangeArrowheads="1"/>
          </p:cNvSpPr>
          <p:nvPr/>
        </p:nvSpPr>
        <p:spPr bwMode="auto">
          <a:xfrm>
            <a:off x="25908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00" name="Oval 5"/>
          <p:cNvSpPr>
            <a:spLocks noChangeArrowheads="1"/>
          </p:cNvSpPr>
          <p:nvPr/>
        </p:nvSpPr>
        <p:spPr bwMode="auto">
          <a:xfrm>
            <a:off x="39624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01" name="Oval 6"/>
          <p:cNvSpPr>
            <a:spLocks noChangeArrowheads="1"/>
          </p:cNvSpPr>
          <p:nvPr/>
        </p:nvSpPr>
        <p:spPr bwMode="auto">
          <a:xfrm>
            <a:off x="53340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02" name="Oval 7"/>
          <p:cNvSpPr>
            <a:spLocks noChangeArrowheads="1"/>
          </p:cNvSpPr>
          <p:nvPr/>
        </p:nvSpPr>
        <p:spPr bwMode="auto">
          <a:xfrm>
            <a:off x="67056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6503" name="Straight Arrow Connector 9"/>
          <p:cNvCxnSpPr>
            <a:cxnSpLocks noChangeShapeType="1"/>
          </p:cNvCxnSpPr>
          <p:nvPr/>
        </p:nvCxnSpPr>
        <p:spPr bwMode="auto">
          <a:xfrm>
            <a:off x="3048000" y="1676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04" name="Straight Arrow Connector 11"/>
          <p:cNvCxnSpPr>
            <a:cxnSpLocks noChangeShapeType="1"/>
          </p:cNvCxnSpPr>
          <p:nvPr/>
        </p:nvCxnSpPr>
        <p:spPr bwMode="auto">
          <a:xfrm>
            <a:off x="4419600" y="1676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05" name="Straight Arrow Connector 12"/>
          <p:cNvCxnSpPr>
            <a:cxnSpLocks noChangeShapeType="1"/>
          </p:cNvCxnSpPr>
          <p:nvPr/>
        </p:nvCxnSpPr>
        <p:spPr bwMode="auto">
          <a:xfrm>
            <a:off x="5791200" y="1676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506" name="Oval 13"/>
          <p:cNvSpPr>
            <a:spLocks noChangeArrowheads="1"/>
          </p:cNvSpPr>
          <p:nvPr/>
        </p:nvSpPr>
        <p:spPr bwMode="auto">
          <a:xfrm>
            <a:off x="25908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07" name="Oval 14"/>
          <p:cNvSpPr>
            <a:spLocks noChangeArrowheads="1"/>
          </p:cNvSpPr>
          <p:nvPr/>
        </p:nvSpPr>
        <p:spPr bwMode="auto">
          <a:xfrm>
            <a:off x="39624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08" name="Oval 15"/>
          <p:cNvSpPr>
            <a:spLocks noChangeArrowheads="1"/>
          </p:cNvSpPr>
          <p:nvPr/>
        </p:nvSpPr>
        <p:spPr bwMode="auto">
          <a:xfrm>
            <a:off x="53340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09" name="Oval 16"/>
          <p:cNvSpPr>
            <a:spLocks noChangeArrowheads="1"/>
          </p:cNvSpPr>
          <p:nvPr/>
        </p:nvSpPr>
        <p:spPr bwMode="auto">
          <a:xfrm>
            <a:off x="67056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6510" name="Straight Arrow Connector 17"/>
          <p:cNvCxnSpPr>
            <a:cxnSpLocks noChangeShapeType="1"/>
          </p:cNvCxnSpPr>
          <p:nvPr/>
        </p:nvCxnSpPr>
        <p:spPr bwMode="auto">
          <a:xfrm>
            <a:off x="3048000" y="2819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11" name="Straight Arrow Connector 18"/>
          <p:cNvCxnSpPr>
            <a:cxnSpLocks noChangeShapeType="1"/>
          </p:cNvCxnSpPr>
          <p:nvPr/>
        </p:nvCxnSpPr>
        <p:spPr bwMode="auto">
          <a:xfrm>
            <a:off x="4419600" y="2819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12" name="Straight Arrow Connector 19"/>
          <p:cNvCxnSpPr>
            <a:cxnSpLocks noChangeShapeType="1"/>
          </p:cNvCxnSpPr>
          <p:nvPr/>
        </p:nvCxnSpPr>
        <p:spPr bwMode="auto">
          <a:xfrm>
            <a:off x="5791200" y="2819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513" name="Oval 27"/>
          <p:cNvSpPr>
            <a:spLocks noChangeArrowheads="1"/>
          </p:cNvSpPr>
          <p:nvPr/>
        </p:nvSpPr>
        <p:spPr bwMode="auto">
          <a:xfrm>
            <a:off x="25908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14" name="Oval 28"/>
          <p:cNvSpPr>
            <a:spLocks noChangeArrowheads="1"/>
          </p:cNvSpPr>
          <p:nvPr/>
        </p:nvSpPr>
        <p:spPr bwMode="auto">
          <a:xfrm>
            <a:off x="39624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15" name="Oval 29"/>
          <p:cNvSpPr>
            <a:spLocks noChangeArrowheads="1"/>
          </p:cNvSpPr>
          <p:nvPr/>
        </p:nvSpPr>
        <p:spPr bwMode="auto">
          <a:xfrm>
            <a:off x="53340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16" name="Oval 30"/>
          <p:cNvSpPr>
            <a:spLocks noChangeArrowheads="1"/>
          </p:cNvSpPr>
          <p:nvPr/>
        </p:nvSpPr>
        <p:spPr bwMode="auto">
          <a:xfrm>
            <a:off x="67056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6517" name="Straight Arrow Connector 31"/>
          <p:cNvCxnSpPr>
            <a:cxnSpLocks noChangeShapeType="1"/>
          </p:cNvCxnSpPr>
          <p:nvPr/>
        </p:nvCxnSpPr>
        <p:spPr bwMode="auto">
          <a:xfrm>
            <a:off x="3048000" y="3962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18" name="Straight Arrow Connector 32"/>
          <p:cNvCxnSpPr>
            <a:cxnSpLocks noChangeShapeType="1"/>
          </p:cNvCxnSpPr>
          <p:nvPr/>
        </p:nvCxnSpPr>
        <p:spPr bwMode="auto">
          <a:xfrm>
            <a:off x="4419600" y="3962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19" name="Straight Arrow Connector 33"/>
          <p:cNvCxnSpPr>
            <a:cxnSpLocks noChangeShapeType="1"/>
          </p:cNvCxnSpPr>
          <p:nvPr/>
        </p:nvCxnSpPr>
        <p:spPr bwMode="auto">
          <a:xfrm>
            <a:off x="5791200" y="3962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520" name="Oval 34"/>
          <p:cNvSpPr>
            <a:spLocks noChangeArrowheads="1"/>
          </p:cNvSpPr>
          <p:nvPr/>
        </p:nvSpPr>
        <p:spPr bwMode="auto">
          <a:xfrm>
            <a:off x="12954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21" name="Oval 35"/>
          <p:cNvSpPr>
            <a:spLocks noChangeArrowheads="1"/>
          </p:cNvSpPr>
          <p:nvPr/>
        </p:nvSpPr>
        <p:spPr bwMode="auto">
          <a:xfrm>
            <a:off x="80010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6522" name="Straight Arrow Connector 36"/>
          <p:cNvCxnSpPr>
            <a:cxnSpLocks noChangeShapeType="1"/>
            <a:stCxn id="106520" idx="7"/>
            <a:endCxn id="106499" idx="3"/>
          </p:cNvCxnSpPr>
          <p:nvPr/>
        </p:nvCxnSpPr>
        <p:spPr bwMode="auto">
          <a:xfrm rot="5400000" flipH="1" flipV="1">
            <a:off x="1762125" y="1838325"/>
            <a:ext cx="819150" cy="9715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3" name="Straight Arrow Connector 38"/>
          <p:cNvCxnSpPr>
            <a:cxnSpLocks noChangeShapeType="1"/>
            <a:stCxn id="106520" idx="6"/>
            <a:endCxn id="106506" idx="2"/>
          </p:cNvCxnSpPr>
          <p:nvPr/>
        </p:nvCxnSpPr>
        <p:spPr bwMode="auto">
          <a:xfrm>
            <a:off x="1752600" y="2895600"/>
            <a:ext cx="8382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4" name="Straight Arrow Connector 41"/>
          <p:cNvCxnSpPr>
            <a:cxnSpLocks noChangeShapeType="1"/>
            <a:stCxn id="106520" idx="5"/>
            <a:endCxn id="106513" idx="1"/>
          </p:cNvCxnSpPr>
          <p:nvPr/>
        </p:nvCxnSpPr>
        <p:spPr bwMode="auto">
          <a:xfrm rot="16200000" flipH="1">
            <a:off x="1762125" y="2981325"/>
            <a:ext cx="819150" cy="9715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5" name="Straight Arrow Connector 44"/>
          <p:cNvCxnSpPr>
            <a:cxnSpLocks noChangeShapeType="1"/>
            <a:stCxn id="106502" idx="6"/>
            <a:endCxn id="106521" idx="1"/>
          </p:cNvCxnSpPr>
          <p:nvPr/>
        </p:nvCxnSpPr>
        <p:spPr bwMode="auto">
          <a:xfrm>
            <a:off x="7162800" y="1752600"/>
            <a:ext cx="904875" cy="981075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6" name="Straight Arrow Connector 47"/>
          <p:cNvCxnSpPr>
            <a:cxnSpLocks noChangeShapeType="1"/>
            <a:stCxn id="106509" idx="6"/>
            <a:endCxn id="106521" idx="2"/>
          </p:cNvCxnSpPr>
          <p:nvPr/>
        </p:nvCxnSpPr>
        <p:spPr bwMode="auto">
          <a:xfrm>
            <a:off x="7162800" y="2895600"/>
            <a:ext cx="8382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7" name="Straight Arrow Connector 50"/>
          <p:cNvCxnSpPr>
            <a:cxnSpLocks noChangeShapeType="1"/>
            <a:stCxn id="106516" idx="6"/>
            <a:endCxn id="106521" idx="3"/>
          </p:cNvCxnSpPr>
          <p:nvPr/>
        </p:nvCxnSpPr>
        <p:spPr bwMode="auto">
          <a:xfrm flipV="1">
            <a:off x="7162800" y="3057525"/>
            <a:ext cx="904875" cy="981075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8" name="Straight Arrow Connector 53"/>
          <p:cNvCxnSpPr>
            <a:cxnSpLocks noChangeShapeType="1"/>
            <a:stCxn id="106506" idx="0"/>
            <a:endCxn id="106499" idx="4"/>
          </p:cNvCxnSpPr>
          <p:nvPr/>
        </p:nvCxnSpPr>
        <p:spPr bwMode="auto">
          <a:xfrm rot="5400000" flipH="1" flipV="1">
            <a:off x="2476501" y="2324100"/>
            <a:ext cx="685800" cy="3175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9" name="Straight Arrow Connector 57"/>
          <p:cNvCxnSpPr>
            <a:cxnSpLocks noChangeShapeType="1"/>
          </p:cNvCxnSpPr>
          <p:nvPr/>
        </p:nvCxnSpPr>
        <p:spPr bwMode="auto">
          <a:xfrm rot="5400000" flipH="1" flipV="1">
            <a:off x="3848894" y="2323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0" name="Straight Arrow Connector 58"/>
          <p:cNvCxnSpPr>
            <a:cxnSpLocks noChangeShapeType="1"/>
          </p:cNvCxnSpPr>
          <p:nvPr/>
        </p:nvCxnSpPr>
        <p:spPr bwMode="auto">
          <a:xfrm rot="5400000" flipH="1" flipV="1">
            <a:off x="5220494" y="2323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1" name="Straight Arrow Connector 59"/>
          <p:cNvCxnSpPr>
            <a:cxnSpLocks noChangeShapeType="1"/>
          </p:cNvCxnSpPr>
          <p:nvPr/>
        </p:nvCxnSpPr>
        <p:spPr bwMode="auto">
          <a:xfrm rot="5400000" flipH="1" flipV="1">
            <a:off x="6592094" y="2323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2" name="Straight Arrow Connector 60"/>
          <p:cNvCxnSpPr>
            <a:cxnSpLocks noChangeShapeType="1"/>
          </p:cNvCxnSpPr>
          <p:nvPr/>
        </p:nvCxnSpPr>
        <p:spPr bwMode="auto">
          <a:xfrm rot="5400000" flipH="1" flipV="1">
            <a:off x="24772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3" name="Straight Arrow Connector 61"/>
          <p:cNvCxnSpPr>
            <a:cxnSpLocks noChangeShapeType="1"/>
          </p:cNvCxnSpPr>
          <p:nvPr/>
        </p:nvCxnSpPr>
        <p:spPr bwMode="auto">
          <a:xfrm rot="5400000" flipH="1" flipV="1">
            <a:off x="38488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4" name="Straight Arrow Connector 62"/>
          <p:cNvCxnSpPr>
            <a:cxnSpLocks noChangeShapeType="1"/>
          </p:cNvCxnSpPr>
          <p:nvPr/>
        </p:nvCxnSpPr>
        <p:spPr bwMode="auto">
          <a:xfrm rot="5400000" flipH="1" flipV="1">
            <a:off x="52204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5" name="Straight Arrow Connector 63"/>
          <p:cNvCxnSpPr>
            <a:cxnSpLocks noChangeShapeType="1"/>
          </p:cNvCxnSpPr>
          <p:nvPr/>
        </p:nvCxnSpPr>
        <p:spPr bwMode="auto">
          <a:xfrm rot="5400000" flipH="1" flipV="1">
            <a:off x="65920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6536" name="Picture 3" descr="C:\Users\Michael\Documents\IDC\msc\Thesis\thesis\vidret-figures\GC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2667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6537" name="Straight Arrow Connector 46"/>
          <p:cNvCxnSpPr>
            <a:cxnSpLocks noChangeShapeType="1"/>
          </p:cNvCxnSpPr>
          <p:nvPr/>
        </p:nvCxnSpPr>
        <p:spPr bwMode="auto">
          <a:xfrm rot="10800000">
            <a:off x="3048000" y="1905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8" name="Straight Arrow Connector 49"/>
          <p:cNvCxnSpPr>
            <a:cxnSpLocks noChangeShapeType="1"/>
          </p:cNvCxnSpPr>
          <p:nvPr/>
        </p:nvCxnSpPr>
        <p:spPr bwMode="auto">
          <a:xfrm rot="10800000">
            <a:off x="4419600" y="1905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9" name="Straight Arrow Connector 51"/>
          <p:cNvCxnSpPr>
            <a:cxnSpLocks noChangeShapeType="1"/>
          </p:cNvCxnSpPr>
          <p:nvPr/>
        </p:nvCxnSpPr>
        <p:spPr bwMode="auto">
          <a:xfrm rot="10800000">
            <a:off x="5791200" y="1905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40" name="Straight Arrow Connector 52"/>
          <p:cNvCxnSpPr>
            <a:cxnSpLocks noChangeShapeType="1"/>
          </p:cNvCxnSpPr>
          <p:nvPr/>
        </p:nvCxnSpPr>
        <p:spPr bwMode="auto">
          <a:xfrm rot="10800000">
            <a:off x="3048000" y="3048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41" name="Straight Arrow Connector 54"/>
          <p:cNvCxnSpPr>
            <a:cxnSpLocks noChangeShapeType="1"/>
          </p:cNvCxnSpPr>
          <p:nvPr/>
        </p:nvCxnSpPr>
        <p:spPr bwMode="auto">
          <a:xfrm rot="10800000">
            <a:off x="4419600" y="3048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42" name="Straight Arrow Connector 55"/>
          <p:cNvCxnSpPr>
            <a:cxnSpLocks noChangeShapeType="1"/>
          </p:cNvCxnSpPr>
          <p:nvPr/>
        </p:nvCxnSpPr>
        <p:spPr bwMode="auto">
          <a:xfrm rot="10800000">
            <a:off x="5791200" y="3048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43" name="Straight Arrow Connector 56"/>
          <p:cNvCxnSpPr>
            <a:cxnSpLocks noChangeShapeType="1"/>
          </p:cNvCxnSpPr>
          <p:nvPr/>
        </p:nvCxnSpPr>
        <p:spPr bwMode="auto">
          <a:xfrm rot="10800000">
            <a:off x="3048000" y="4191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44" name="Straight Arrow Connector 65"/>
          <p:cNvCxnSpPr>
            <a:cxnSpLocks noChangeShapeType="1"/>
          </p:cNvCxnSpPr>
          <p:nvPr/>
        </p:nvCxnSpPr>
        <p:spPr bwMode="auto">
          <a:xfrm rot="10800000">
            <a:off x="4419600" y="4191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45" name="Straight Arrow Connector 66"/>
          <p:cNvCxnSpPr>
            <a:cxnSpLocks noChangeShapeType="1"/>
          </p:cNvCxnSpPr>
          <p:nvPr/>
        </p:nvCxnSpPr>
        <p:spPr bwMode="auto">
          <a:xfrm rot="10800000">
            <a:off x="5791200" y="4191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546" name="Freeform 69"/>
          <p:cNvSpPr>
            <a:spLocks noChangeArrowheads="1"/>
          </p:cNvSpPr>
          <p:nvPr/>
        </p:nvSpPr>
        <p:spPr bwMode="auto">
          <a:xfrm>
            <a:off x="3235325" y="1423988"/>
            <a:ext cx="3081338" cy="3438525"/>
          </a:xfrm>
          <a:custGeom>
            <a:avLst/>
            <a:gdLst>
              <a:gd name="T0" fmla="*/ 2927184 w 3080905"/>
              <a:gd name="T1" fmla="*/ 0 h 3439390"/>
              <a:gd name="T2" fmla="*/ 2999931 w 3080905"/>
              <a:gd name="T3" fmla="*/ 1111548 h 3439390"/>
              <a:gd name="T4" fmla="*/ 2906399 w 3080905"/>
              <a:gd name="T5" fmla="*/ 1921834 h 3439390"/>
              <a:gd name="T6" fmla="*/ 1950304 w 3080905"/>
              <a:gd name="T7" fmla="*/ 2150377 h 3439390"/>
              <a:gd name="T8" fmla="*/ 318700 w 3080905"/>
              <a:gd name="T9" fmla="*/ 2264649 h 3439390"/>
              <a:gd name="T10" fmla="*/ 38105 w 3080905"/>
              <a:gd name="T11" fmla="*/ 3438525 h 34393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80905"/>
              <a:gd name="T19" fmla="*/ 0 h 3439390"/>
              <a:gd name="T20" fmla="*/ 3080905 w 3080905"/>
              <a:gd name="T21" fmla="*/ 3439390 h 34393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80905" h="3439390">
                <a:moveTo>
                  <a:pt x="2926773" y="0"/>
                </a:moveTo>
                <a:cubicBezTo>
                  <a:pt x="2964873" y="395720"/>
                  <a:pt x="3002973" y="791441"/>
                  <a:pt x="2999509" y="1111827"/>
                </a:cubicBezTo>
                <a:cubicBezTo>
                  <a:pt x="2996045" y="1432213"/>
                  <a:pt x="3080905" y="1749136"/>
                  <a:pt x="2905991" y="1922318"/>
                </a:cubicBezTo>
                <a:cubicBezTo>
                  <a:pt x="2731077" y="2095500"/>
                  <a:pt x="2381251" y="2093768"/>
                  <a:pt x="1950028" y="2150918"/>
                </a:cubicBezTo>
                <a:cubicBezTo>
                  <a:pt x="1518805" y="2208068"/>
                  <a:pt x="637310" y="2050473"/>
                  <a:pt x="318655" y="2265218"/>
                </a:cubicBezTo>
                <a:cubicBezTo>
                  <a:pt x="0" y="2479963"/>
                  <a:pt x="53686" y="3222913"/>
                  <a:pt x="38100" y="3439390"/>
                </a:cubicBezTo>
              </a:path>
            </a:pathLst>
          </a:custGeom>
          <a:noFill/>
          <a:ln w="63500" algn="ctr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6547" name="TextBox 73"/>
          <p:cNvSpPr txBox="1">
            <a:spLocks noChangeArrowheads="1"/>
          </p:cNvSpPr>
          <p:nvPr/>
        </p:nvSpPr>
        <p:spPr bwMode="auto">
          <a:xfrm>
            <a:off x="3886200" y="5105400"/>
            <a:ext cx="4303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latin typeface="Helvetica" pitchFamily="34" charset="0"/>
              </a:rPr>
              <a:t>Monotonic, not connected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 Construction</a:t>
            </a:r>
          </a:p>
        </p:txBody>
      </p:sp>
      <p:sp>
        <p:nvSpPr>
          <p:cNvPr id="107523" name="Oval 4"/>
          <p:cNvSpPr>
            <a:spLocks noChangeArrowheads="1"/>
          </p:cNvSpPr>
          <p:nvPr/>
        </p:nvSpPr>
        <p:spPr bwMode="auto">
          <a:xfrm>
            <a:off x="25908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24" name="Oval 5"/>
          <p:cNvSpPr>
            <a:spLocks noChangeArrowheads="1"/>
          </p:cNvSpPr>
          <p:nvPr/>
        </p:nvSpPr>
        <p:spPr bwMode="auto">
          <a:xfrm>
            <a:off x="39624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25" name="Oval 6"/>
          <p:cNvSpPr>
            <a:spLocks noChangeArrowheads="1"/>
          </p:cNvSpPr>
          <p:nvPr/>
        </p:nvSpPr>
        <p:spPr bwMode="auto">
          <a:xfrm>
            <a:off x="53340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26" name="Oval 7"/>
          <p:cNvSpPr>
            <a:spLocks noChangeArrowheads="1"/>
          </p:cNvSpPr>
          <p:nvPr/>
        </p:nvSpPr>
        <p:spPr bwMode="auto">
          <a:xfrm>
            <a:off x="6705600" y="1524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7527" name="Straight Arrow Connector 9"/>
          <p:cNvCxnSpPr>
            <a:cxnSpLocks noChangeShapeType="1"/>
          </p:cNvCxnSpPr>
          <p:nvPr/>
        </p:nvCxnSpPr>
        <p:spPr bwMode="auto">
          <a:xfrm>
            <a:off x="3048000" y="1676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28" name="Straight Arrow Connector 11"/>
          <p:cNvCxnSpPr>
            <a:cxnSpLocks noChangeShapeType="1"/>
          </p:cNvCxnSpPr>
          <p:nvPr/>
        </p:nvCxnSpPr>
        <p:spPr bwMode="auto">
          <a:xfrm>
            <a:off x="4419600" y="1676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29" name="Straight Arrow Connector 12"/>
          <p:cNvCxnSpPr>
            <a:cxnSpLocks noChangeShapeType="1"/>
          </p:cNvCxnSpPr>
          <p:nvPr/>
        </p:nvCxnSpPr>
        <p:spPr bwMode="auto">
          <a:xfrm>
            <a:off x="5791200" y="1676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30" name="Oval 13"/>
          <p:cNvSpPr>
            <a:spLocks noChangeArrowheads="1"/>
          </p:cNvSpPr>
          <p:nvPr/>
        </p:nvSpPr>
        <p:spPr bwMode="auto">
          <a:xfrm>
            <a:off x="25908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31" name="Oval 14"/>
          <p:cNvSpPr>
            <a:spLocks noChangeArrowheads="1"/>
          </p:cNvSpPr>
          <p:nvPr/>
        </p:nvSpPr>
        <p:spPr bwMode="auto">
          <a:xfrm>
            <a:off x="39624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32" name="Oval 15"/>
          <p:cNvSpPr>
            <a:spLocks noChangeArrowheads="1"/>
          </p:cNvSpPr>
          <p:nvPr/>
        </p:nvSpPr>
        <p:spPr bwMode="auto">
          <a:xfrm>
            <a:off x="53340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33" name="Oval 16"/>
          <p:cNvSpPr>
            <a:spLocks noChangeArrowheads="1"/>
          </p:cNvSpPr>
          <p:nvPr/>
        </p:nvSpPr>
        <p:spPr bwMode="auto">
          <a:xfrm>
            <a:off x="67056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7534" name="Straight Arrow Connector 17"/>
          <p:cNvCxnSpPr>
            <a:cxnSpLocks noChangeShapeType="1"/>
          </p:cNvCxnSpPr>
          <p:nvPr/>
        </p:nvCxnSpPr>
        <p:spPr bwMode="auto">
          <a:xfrm>
            <a:off x="3048000" y="2819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35" name="Straight Arrow Connector 18"/>
          <p:cNvCxnSpPr>
            <a:cxnSpLocks noChangeShapeType="1"/>
          </p:cNvCxnSpPr>
          <p:nvPr/>
        </p:nvCxnSpPr>
        <p:spPr bwMode="auto">
          <a:xfrm>
            <a:off x="4419600" y="2819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36" name="Straight Arrow Connector 19"/>
          <p:cNvCxnSpPr>
            <a:cxnSpLocks noChangeShapeType="1"/>
          </p:cNvCxnSpPr>
          <p:nvPr/>
        </p:nvCxnSpPr>
        <p:spPr bwMode="auto">
          <a:xfrm>
            <a:off x="5791200" y="2819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37" name="Oval 27"/>
          <p:cNvSpPr>
            <a:spLocks noChangeArrowheads="1"/>
          </p:cNvSpPr>
          <p:nvPr/>
        </p:nvSpPr>
        <p:spPr bwMode="auto">
          <a:xfrm>
            <a:off x="25908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38" name="Oval 28"/>
          <p:cNvSpPr>
            <a:spLocks noChangeArrowheads="1"/>
          </p:cNvSpPr>
          <p:nvPr/>
        </p:nvSpPr>
        <p:spPr bwMode="auto">
          <a:xfrm>
            <a:off x="39624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39" name="Oval 29"/>
          <p:cNvSpPr>
            <a:spLocks noChangeArrowheads="1"/>
          </p:cNvSpPr>
          <p:nvPr/>
        </p:nvSpPr>
        <p:spPr bwMode="auto">
          <a:xfrm>
            <a:off x="53340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40" name="Oval 30"/>
          <p:cNvSpPr>
            <a:spLocks noChangeArrowheads="1"/>
          </p:cNvSpPr>
          <p:nvPr/>
        </p:nvSpPr>
        <p:spPr bwMode="auto">
          <a:xfrm>
            <a:off x="6705600" y="3810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7541" name="Straight Arrow Connector 31"/>
          <p:cNvCxnSpPr>
            <a:cxnSpLocks noChangeShapeType="1"/>
          </p:cNvCxnSpPr>
          <p:nvPr/>
        </p:nvCxnSpPr>
        <p:spPr bwMode="auto">
          <a:xfrm>
            <a:off x="3048000" y="3962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42" name="Straight Arrow Connector 32"/>
          <p:cNvCxnSpPr>
            <a:cxnSpLocks noChangeShapeType="1"/>
          </p:cNvCxnSpPr>
          <p:nvPr/>
        </p:nvCxnSpPr>
        <p:spPr bwMode="auto">
          <a:xfrm>
            <a:off x="4419600" y="3962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43" name="Straight Arrow Connector 33"/>
          <p:cNvCxnSpPr>
            <a:cxnSpLocks noChangeShapeType="1"/>
          </p:cNvCxnSpPr>
          <p:nvPr/>
        </p:nvCxnSpPr>
        <p:spPr bwMode="auto">
          <a:xfrm>
            <a:off x="5791200" y="39624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44" name="Oval 34"/>
          <p:cNvSpPr>
            <a:spLocks noChangeArrowheads="1"/>
          </p:cNvSpPr>
          <p:nvPr/>
        </p:nvSpPr>
        <p:spPr bwMode="auto">
          <a:xfrm>
            <a:off x="12954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07545" name="Oval 35"/>
          <p:cNvSpPr>
            <a:spLocks noChangeArrowheads="1"/>
          </p:cNvSpPr>
          <p:nvPr/>
        </p:nvSpPr>
        <p:spPr bwMode="auto">
          <a:xfrm>
            <a:off x="8001000" y="2667000"/>
            <a:ext cx="457200" cy="457200"/>
          </a:xfrm>
          <a:prstGeom prst="ellipse">
            <a:avLst/>
          </a:prstGeom>
          <a:solidFill>
            <a:schemeClr val="tx1"/>
          </a:solidFill>
          <a:ln w="50800" algn="ctr">
            <a:solidFill>
              <a:srgbClr val="000000"/>
            </a:solidFill>
            <a:round/>
            <a:headEnd/>
            <a:tailEnd type="triangl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cxnSp>
        <p:nvCxnSpPr>
          <p:cNvPr id="107546" name="Straight Arrow Connector 36"/>
          <p:cNvCxnSpPr>
            <a:cxnSpLocks noChangeShapeType="1"/>
            <a:stCxn id="107544" idx="7"/>
            <a:endCxn id="107523" idx="3"/>
          </p:cNvCxnSpPr>
          <p:nvPr/>
        </p:nvCxnSpPr>
        <p:spPr bwMode="auto">
          <a:xfrm rot="5400000" flipH="1" flipV="1">
            <a:off x="1762125" y="1838325"/>
            <a:ext cx="819150" cy="9715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47" name="Straight Arrow Connector 38"/>
          <p:cNvCxnSpPr>
            <a:cxnSpLocks noChangeShapeType="1"/>
            <a:stCxn id="107544" idx="6"/>
            <a:endCxn id="107530" idx="2"/>
          </p:cNvCxnSpPr>
          <p:nvPr/>
        </p:nvCxnSpPr>
        <p:spPr bwMode="auto">
          <a:xfrm>
            <a:off x="1752600" y="2895600"/>
            <a:ext cx="8382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48" name="Straight Arrow Connector 41"/>
          <p:cNvCxnSpPr>
            <a:cxnSpLocks noChangeShapeType="1"/>
            <a:stCxn id="107544" idx="5"/>
            <a:endCxn id="107537" idx="1"/>
          </p:cNvCxnSpPr>
          <p:nvPr/>
        </p:nvCxnSpPr>
        <p:spPr bwMode="auto">
          <a:xfrm rot="16200000" flipH="1">
            <a:off x="1762125" y="2981325"/>
            <a:ext cx="819150" cy="9715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49" name="Straight Arrow Connector 44"/>
          <p:cNvCxnSpPr>
            <a:cxnSpLocks noChangeShapeType="1"/>
            <a:stCxn id="107526" idx="6"/>
            <a:endCxn id="107545" idx="1"/>
          </p:cNvCxnSpPr>
          <p:nvPr/>
        </p:nvCxnSpPr>
        <p:spPr bwMode="auto">
          <a:xfrm>
            <a:off x="7162800" y="1752600"/>
            <a:ext cx="904875" cy="981075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0" name="Straight Arrow Connector 47"/>
          <p:cNvCxnSpPr>
            <a:cxnSpLocks noChangeShapeType="1"/>
            <a:stCxn id="107533" idx="6"/>
            <a:endCxn id="107545" idx="2"/>
          </p:cNvCxnSpPr>
          <p:nvPr/>
        </p:nvCxnSpPr>
        <p:spPr bwMode="auto">
          <a:xfrm>
            <a:off x="7162800" y="2895600"/>
            <a:ext cx="8382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1" name="Straight Arrow Connector 50"/>
          <p:cNvCxnSpPr>
            <a:cxnSpLocks noChangeShapeType="1"/>
            <a:stCxn id="107540" idx="6"/>
            <a:endCxn id="107545" idx="3"/>
          </p:cNvCxnSpPr>
          <p:nvPr/>
        </p:nvCxnSpPr>
        <p:spPr bwMode="auto">
          <a:xfrm flipV="1">
            <a:off x="7162800" y="3057525"/>
            <a:ext cx="904875" cy="981075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2" name="Straight Arrow Connector 53"/>
          <p:cNvCxnSpPr>
            <a:cxnSpLocks noChangeShapeType="1"/>
            <a:stCxn id="107530" idx="0"/>
            <a:endCxn id="107523" idx="4"/>
          </p:cNvCxnSpPr>
          <p:nvPr/>
        </p:nvCxnSpPr>
        <p:spPr bwMode="auto">
          <a:xfrm rot="5400000" flipH="1" flipV="1">
            <a:off x="2476501" y="2324100"/>
            <a:ext cx="685800" cy="3175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3" name="Straight Arrow Connector 57"/>
          <p:cNvCxnSpPr>
            <a:cxnSpLocks noChangeShapeType="1"/>
          </p:cNvCxnSpPr>
          <p:nvPr/>
        </p:nvCxnSpPr>
        <p:spPr bwMode="auto">
          <a:xfrm rot="5400000" flipH="1" flipV="1">
            <a:off x="3848894" y="2323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4" name="Straight Arrow Connector 58"/>
          <p:cNvCxnSpPr>
            <a:cxnSpLocks noChangeShapeType="1"/>
          </p:cNvCxnSpPr>
          <p:nvPr/>
        </p:nvCxnSpPr>
        <p:spPr bwMode="auto">
          <a:xfrm rot="5400000" flipH="1" flipV="1">
            <a:off x="5220494" y="2323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5" name="Straight Arrow Connector 59"/>
          <p:cNvCxnSpPr>
            <a:cxnSpLocks noChangeShapeType="1"/>
          </p:cNvCxnSpPr>
          <p:nvPr/>
        </p:nvCxnSpPr>
        <p:spPr bwMode="auto">
          <a:xfrm rot="5400000" flipH="1" flipV="1">
            <a:off x="6592094" y="2323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6" name="Straight Arrow Connector 60"/>
          <p:cNvCxnSpPr>
            <a:cxnSpLocks noChangeShapeType="1"/>
          </p:cNvCxnSpPr>
          <p:nvPr/>
        </p:nvCxnSpPr>
        <p:spPr bwMode="auto">
          <a:xfrm rot="5400000" flipH="1" flipV="1">
            <a:off x="24772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7" name="Straight Arrow Connector 61"/>
          <p:cNvCxnSpPr>
            <a:cxnSpLocks noChangeShapeType="1"/>
          </p:cNvCxnSpPr>
          <p:nvPr/>
        </p:nvCxnSpPr>
        <p:spPr bwMode="auto">
          <a:xfrm rot="5400000" flipH="1" flipV="1">
            <a:off x="38488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8" name="Straight Arrow Connector 62"/>
          <p:cNvCxnSpPr>
            <a:cxnSpLocks noChangeShapeType="1"/>
          </p:cNvCxnSpPr>
          <p:nvPr/>
        </p:nvCxnSpPr>
        <p:spPr bwMode="auto">
          <a:xfrm rot="5400000" flipH="1" flipV="1">
            <a:off x="52204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59" name="Straight Arrow Connector 63"/>
          <p:cNvCxnSpPr>
            <a:cxnSpLocks noChangeShapeType="1"/>
          </p:cNvCxnSpPr>
          <p:nvPr/>
        </p:nvCxnSpPr>
        <p:spPr bwMode="auto">
          <a:xfrm rot="5400000" flipH="1" flipV="1">
            <a:off x="6592094" y="3466306"/>
            <a:ext cx="6858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7560" name="Picture 4" descr="C:\Users\Michael\Documents\IDC\msc\Thesis\thesis\vidret-figures\GC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269716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7561" name="Straight Arrow Connector 46"/>
          <p:cNvCxnSpPr>
            <a:cxnSpLocks noChangeShapeType="1"/>
          </p:cNvCxnSpPr>
          <p:nvPr/>
        </p:nvCxnSpPr>
        <p:spPr bwMode="auto">
          <a:xfrm rot="10800000">
            <a:off x="3048000" y="1905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62" name="Straight Arrow Connector 49"/>
          <p:cNvCxnSpPr>
            <a:cxnSpLocks noChangeShapeType="1"/>
          </p:cNvCxnSpPr>
          <p:nvPr/>
        </p:nvCxnSpPr>
        <p:spPr bwMode="auto">
          <a:xfrm rot="10800000">
            <a:off x="4419600" y="1905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63" name="Straight Arrow Connector 51"/>
          <p:cNvCxnSpPr>
            <a:cxnSpLocks noChangeShapeType="1"/>
          </p:cNvCxnSpPr>
          <p:nvPr/>
        </p:nvCxnSpPr>
        <p:spPr bwMode="auto">
          <a:xfrm rot="10800000">
            <a:off x="5791200" y="1905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64" name="Straight Arrow Connector 52"/>
          <p:cNvCxnSpPr>
            <a:cxnSpLocks noChangeShapeType="1"/>
          </p:cNvCxnSpPr>
          <p:nvPr/>
        </p:nvCxnSpPr>
        <p:spPr bwMode="auto">
          <a:xfrm rot="10800000">
            <a:off x="3048000" y="3048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65" name="Straight Arrow Connector 54"/>
          <p:cNvCxnSpPr>
            <a:cxnSpLocks noChangeShapeType="1"/>
          </p:cNvCxnSpPr>
          <p:nvPr/>
        </p:nvCxnSpPr>
        <p:spPr bwMode="auto">
          <a:xfrm rot="10800000">
            <a:off x="4419600" y="3048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66" name="Straight Arrow Connector 55"/>
          <p:cNvCxnSpPr>
            <a:cxnSpLocks noChangeShapeType="1"/>
          </p:cNvCxnSpPr>
          <p:nvPr/>
        </p:nvCxnSpPr>
        <p:spPr bwMode="auto">
          <a:xfrm rot="10800000">
            <a:off x="5791200" y="3048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67" name="Straight Arrow Connector 56"/>
          <p:cNvCxnSpPr>
            <a:cxnSpLocks noChangeShapeType="1"/>
          </p:cNvCxnSpPr>
          <p:nvPr/>
        </p:nvCxnSpPr>
        <p:spPr bwMode="auto">
          <a:xfrm rot="10800000">
            <a:off x="3048000" y="4191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68" name="Straight Arrow Connector 65"/>
          <p:cNvCxnSpPr>
            <a:cxnSpLocks noChangeShapeType="1"/>
          </p:cNvCxnSpPr>
          <p:nvPr/>
        </p:nvCxnSpPr>
        <p:spPr bwMode="auto">
          <a:xfrm rot="10800000">
            <a:off x="4419600" y="4191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69" name="Straight Arrow Connector 66"/>
          <p:cNvCxnSpPr>
            <a:cxnSpLocks noChangeShapeType="1"/>
          </p:cNvCxnSpPr>
          <p:nvPr/>
        </p:nvCxnSpPr>
        <p:spPr bwMode="auto">
          <a:xfrm rot="10800000">
            <a:off x="5791200" y="4191000"/>
            <a:ext cx="914400" cy="158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0" name="Straight Arrow Connector 67"/>
          <p:cNvCxnSpPr>
            <a:cxnSpLocks noChangeShapeType="1"/>
            <a:stCxn id="107531" idx="1"/>
            <a:endCxn id="107523" idx="5"/>
          </p:cNvCxnSpPr>
          <p:nvPr/>
        </p:nvCxnSpPr>
        <p:spPr bwMode="auto">
          <a:xfrm rot="16200000" flipV="1">
            <a:off x="3095625" y="1800225"/>
            <a:ext cx="819150" cy="10477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1" name="Straight Arrow Connector 71"/>
          <p:cNvCxnSpPr>
            <a:cxnSpLocks noChangeShapeType="1"/>
            <a:stCxn id="107524" idx="3"/>
            <a:endCxn id="107530" idx="7"/>
          </p:cNvCxnSpPr>
          <p:nvPr/>
        </p:nvCxnSpPr>
        <p:spPr bwMode="auto">
          <a:xfrm rot="5400000">
            <a:off x="3095625" y="1800225"/>
            <a:ext cx="819150" cy="10477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2" name="Straight Arrow Connector 75"/>
          <p:cNvCxnSpPr>
            <a:cxnSpLocks noChangeShapeType="1"/>
          </p:cNvCxnSpPr>
          <p:nvPr/>
        </p:nvCxnSpPr>
        <p:spPr bwMode="auto">
          <a:xfrm rot="16200000" flipV="1">
            <a:off x="4457700" y="1809750"/>
            <a:ext cx="819150" cy="10477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3" name="Straight Arrow Connector 76"/>
          <p:cNvCxnSpPr>
            <a:cxnSpLocks noChangeShapeType="1"/>
          </p:cNvCxnSpPr>
          <p:nvPr/>
        </p:nvCxnSpPr>
        <p:spPr bwMode="auto">
          <a:xfrm rot="5400000">
            <a:off x="4457700" y="1809750"/>
            <a:ext cx="819150" cy="10477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4" name="Straight Arrow Connector 77"/>
          <p:cNvCxnSpPr>
            <a:cxnSpLocks noChangeShapeType="1"/>
          </p:cNvCxnSpPr>
          <p:nvPr/>
        </p:nvCxnSpPr>
        <p:spPr bwMode="auto">
          <a:xfrm rot="16200000" flipV="1">
            <a:off x="5829300" y="1809750"/>
            <a:ext cx="819150" cy="10477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5" name="Straight Arrow Connector 78"/>
          <p:cNvCxnSpPr>
            <a:cxnSpLocks noChangeShapeType="1"/>
          </p:cNvCxnSpPr>
          <p:nvPr/>
        </p:nvCxnSpPr>
        <p:spPr bwMode="auto">
          <a:xfrm rot="5400000">
            <a:off x="5829300" y="1809750"/>
            <a:ext cx="819150" cy="10477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6" name="Straight Arrow Connector 79"/>
          <p:cNvCxnSpPr>
            <a:cxnSpLocks noChangeShapeType="1"/>
          </p:cNvCxnSpPr>
          <p:nvPr/>
        </p:nvCxnSpPr>
        <p:spPr bwMode="auto">
          <a:xfrm rot="16200000" flipV="1">
            <a:off x="3086100" y="2933700"/>
            <a:ext cx="819150" cy="10477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7" name="Straight Arrow Connector 80"/>
          <p:cNvCxnSpPr>
            <a:cxnSpLocks noChangeShapeType="1"/>
          </p:cNvCxnSpPr>
          <p:nvPr/>
        </p:nvCxnSpPr>
        <p:spPr bwMode="auto">
          <a:xfrm rot="5400000">
            <a:off x="3086100" y="2933700"/>
            <a:ext cx="819150" cy="1047750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8" name="Straight Arrow Connector 81"/>
          <p:cNvCxnSpPr>
            <a:cxnSpLocks noChangeShapeType="1"/>
          </p:cNvCxnSpPr>
          <p:nvPr/>
        </p:nvCxnSpPr>
        <p:spPr bwMode="auto">
          <a:xfrm rot="16200000" flipV="1">
            <a:off x="4448969" y="2942431"/>
            <a:ext cx="819150" cy="104933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79" name="Straight Arrow Connector 82"/>
          <p:cNvCxnSpPr>
            <a:cxnSpLocks noChangeShapeType="1"/>
          </p:cNvCxnSpPr>
          <p:nvPr/>
        </p:nvCxnSpPr>
        <p:spPr bwMode="auto">
          <a:xfrm rot="5400000">
            <a:off x="4448969" y="2942431"/>
            <a:ext cx="819150" cy="104933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80" name="Straight Arrow Connector 83"/>
          <p:cNvCxnSpPr>
            <a:cxnSpLocks noChangeShapeType="1"/>
          </p:cNvCxnSpPr>
          <p:nvPr/>
        </p:nvCxnSpPr>
        <p:spPr bwMode="auto">
          <a:xfrm rot="16200000" flipV="1">
            <a:off x="5820569" y="2942431"/>
            <a:ext cx="819150" cy="104933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81" name="Straight Arrow Connector 84"/>
          <p:cNvCxnSpPr>
            <a:cxnSpLocks noChangeShapeType="1"/>
          </p:cNvCxnSpPr>
          <p:nvPr/>
        </p:nvCxnSpPr>
        <p:spPr bwMode="auto">
          <a:xfrm rot="5400000">
            <a:off x="5820569" y="2942431"/>
            <a:ext cx="819150" cy="1049338"/>
          </a:xfrm>
          <a:prstGeom prst="straightConnector1">
            <a:avLst/>
          </a:prstGeom>
          <a:noFill/>
          <a:ln w="50800" algn="ctr">
            <a:solidFill>
              <a:srgbClr val="00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82" name="Freeform 85"/>
          <p:cNvSpPr>
            <a:spLocks noChangeArrowheads="1"/>
          </p:cNvSpPr>
          <p:nvPr/>
        </p:nvSpPr>
        <p:spPr bwMode="auto">
          <a:xfrm>
            <a:off x="4803775" y="1346200"/>
            <a:ext cx="1560513" cy="3548063"/>
          </a:xfrm>
          <a:custGeom>
            <a:avLst/>
            <a:gdLst>
              <a:gd name="T0" fmla="*/ 1426563 w 1560844"/>
              <a:gd name="T1" fmla="*/ 0 h 3547068"/>
              <a:gd name="T2" fmla="*/ 1486841 w 1560844"/>
              <a:gd name="T3" fmla="*/ 1417216 h 3547068"/>
              <a:gd name="T4" fmla="*/ 984530 w 1560844"/>
              <a:gd name="T5" fmla="*/ 2161002 h 3547068"/>
              <a:gd name="T6" fmla="*/ 170786 w 1560844"/>
              <a:gd name="T7" fmla="*/ 2251462 h 3547068"/>
              <a:gd name="T8" fmla="*/ 0 w 1560844"/>
              <a:gd name="T9" fmla="*/ 3548063 h 35470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0844"/>
              <a:gd name="T16" fmla="*/ 0 h 3547068"/>
              <a:gd name="T17" fmla="*/ 1560844 w 1560844"/>
              <a:gd name="T18" fmla="*/ 3547068 h 35470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0844" h="3547068">
                <a:moveTo>
                  <a:pt x="1426866" y="0"/>
                </a:moveTo>
                <a:cubicBezTo>
                  <a:pt x="1493855" y="528376"/>
                  <a:pt x="1560844" y="1056752"/>
                  <a:pt x="1487156" y="1416818"/>
                </a:cubicBezTo>
                <a:cubicBezTo>
                  <a:pt x="1413468" y="1776884"/>
                  <a:pt x="1204128" y="2021394"/>
                  <a:pt x="984739" y="2160396"/>
                </a:cubicBezTo>
                <a:cubicBezTo>
                  <a:pt x="765350" y="2299398"/>
                  <a:pt x="334945" y="2019719"/>
                  <a:pt x="170822" y="2250831"/>
                </a:cubicBezTo>
                <a:cubicBezTo>
                  <a:pt x="6699" y="2481943"/>
                  <a:pt x="73688" y="3299209"/>
                  <a:pt x="0" y="3547068"/>
                </a:cubicBezTo>
              </a:path>
            </a:pathLst>
          </a:custGeom>
          <a:noFill/>
          <a:ln w="63500" algn="ctr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4008" tIns="27432" rIns="64008" bIns="27432" anchor="ctr">
            <a:spAutoFit/>
          </a:bodyPr>
          <a:lstStyle/>
          <a:p>
            <a:pPr eaLnBrk="0" hangingPunct="0">
              <a:lnSpc>
                <a:spcPct val="85000"/>
              </a:lnSpc>
            </a:pPr>
            <a:endParaRPr lang="en-US" sz="200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161794" name="Picture 2" descr="C:\Users\Michael\Documents\IDC\msc\Thesis\thesis\vidret-figures\GForwar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27538"/>
            <a:ext cx="292417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3886200" y="5105400"/>
            <a:ext cx="1863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>
                <a:latin typeface="Helvetica" pitchFamily="34" charset="0"/>
              </a:rPr>
              <a:t>Backward </a:t>
            </a:r>
          </a:p>
          <a:p>
            <a:pPr algn="ctr" eaLnBrk="1" hangingPunct="1"/>
            <a:r>
              <a:rPr lang="en-US" sz="2800">
                <a:latin typeface="Helvetica" pitchFamily="34" charset="0"/>
              </a:rPr>
              <a:t>Energy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3886200" y="5105400"/>
            <a:ext cx="1504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>
                <a:latin typeface="Helvetica" pitchFamily="34" charset="0"/>
              </a:rPr>
              <a:t>Forward</a:t>
            </a:r>
          </a:p>
          <a:p>
            <a:pPr algn="ctr" eaLnBrk="1" hangingPunct="1"/>
            <a:r>
              <a:rPr lang="en-US" sz="2800">
                <a:latin typeface="Helvetica" pitchFamily="34" charset="0"/>
              </a:rPr>
              <a:t>Energy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Multiresolution Graph Cut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066800"/>
            <a:ext cx="85979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Rectangle 4"/>
          <p:cNvSpPr>
            <a:spLocks noChangeArrowheads="1"/>
          </p:cNvSpPr>
          <p:nvPr/>
        </p:nvSpPr>
        <p:spPr bwMode="auto">
          <a:xfrm>
            <a:off x="6553200" y="5867400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Lombaert et al. [2005]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533400" y="219551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Rescale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533400" y="4862513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Helvetica" pitchFamily="34" charset="0"/>
              </a:rPr>
              <a:t>Retarget</a:t>
            </a:r>
          </a:p>
        </p:txBody>
      </p:sp>
      <p:pic>
        <p:nvPicPr>
          <p:cNvPr id="2" name="roadski_expanded_rescal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1143000"/>
            <a:ext cx="7004277" cy="2451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oadski_expanded_retarge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599" y="3810000"/>
            <a:ext cx="7018057" cy="245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</a:p>
        </p:txBody>
      </p:sp>
      <p:pic>
        <p:nvPicPr>
          <p:cNvPr id="2" name="video3_retarget_gcut_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2831068"/>
            <a:ext cx="2882954" cy="3276600"/>
          </a:xfrm>
          <a:prstGeom prst="rect">
            <a:avLst/>
          </a:prstGeom>
        </p:spPr>
      </p:pic>
      <p:pic>
        <p:nvPicPr>
          <p:cNvPr id="3" name="video3_retarget_gcut_mi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3506" y="2824316"/>
            <a:ext cx="2888894" cy="3283352"/>
          </a:xfrm>
          <a:prstGeom prst="rect">
            <a:avLst/>
          </a:prstGeom>
        </p:spPr>
      </p:pic>
      <p:pic>
        <p:nvPicPr>
          <p:cNvPr id="5" name="dynamic_seams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57798" y="457200"/>
            <a:ext cx="3325091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8995" y="61076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Backward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6107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228407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Multi-size Video</a:t>
            </a:r>
          </a:p>
        </p:txBody>
      </p:sp>
      <p:pic>
        <p:nvPicPr>
          <p:cNvPr id="3" name="rat-multisiz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057400"/>
            <a:ext cx="8709790" cy="2971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 Removal…</a:t>
            </a:r>
          </a:p>
        </p:txBody>
      </p:sp>
      <p:pic>
        <p:nvPicPr>
          <p:cNvPr id="2" name="dancing3_remov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524000"/>
            <a:ext cx="6248400" cy="416491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1665288" y="415925"/>
            <a:ext cx="7143750" cy="438150"/>
          </a:xfrm>
        </p:spPr>
        <p:txBody>
          <a:bodyPr/>
          <a:lstStyle/>
          <a:p>
            <a:r>
              <a:rPr lang="en-US" smtClean="0"/>
              <a:t>References</a:t>
            </a:r>
          </a:p>
        </p:txBody>
      </p:sp>
      <p:sp>
        <p:nvSpPr>
          <p:cNvPr id="114691" name="Content Placeholder 3"/>
          <p:cNvSpPr>
            <a:spLocks noGrp="1"/>
          </p:cNvSpPr>
          <p:nvPr>
            <p:ph idx="1"/>
          </p:nvPr>
        </p:nvSpPr>
        <p:spPr>
          <a:xfrm>
            <a:off x="346075" y="1154113"/>
            <a:ext cx="8439150" cy="5476888"/>
          </a:xfrm>
        </p:spPr>
        <p:txBody>
          <a:bodyPr/>
          <a:lstStyle/>
          <a:p>
            <a:r>
              <a:rPr lang="en-US" sz="1600" dirty="0" smtClean="0"/>
              <a:t>Seam Carving for Content-Aware Image Resizing – </a:t>
            </a:r>
            <a:r>
              <a:rPr lang="en-US" sz="1600" dirty="0" err="1" smtClean="0"/>
              <a:t>Avidan</a:t>
            </a:r>
            <a:r>
              <a:rPr lang="en-US" sz="1600" dirty="0" smtClean="0"/>
              <a:t> and Shamir 2007</a:t>
            </a:r>
          </a:p>
          <a:p>
            <a:r>
              <a:rPr lang="en-US" sz="1600" dirty="0" smtClean="0"/>
              <a:t>Content-driven Video Retargeting – Wolf et al. 2007</a:t>
            </a:r>
          </a:p>
          <a:p>
            <a:r>
              <a:rPr lang="en-US" sz="1600" dirty="0" smtClean="0"/>
              <a:t>Improved Seam Carving for Video Retargeting – Rubinstein et al. 2008</a:t>
            </a:r>
          </a:p>
          <a:p>
            <a:r>
              <a:rPr lang="en-US" sz="1600" i="1" dirty="0" smtClean="0"/>
              <a:t>Optimized Scale</a:t>
            </a:r>
            <a:r>
              <a:rPr lang="en-US" sz="1600" dirty="0" smtClean="0"/>
              <a:t>-and-</a:t>
            </a:r>
            <a:r>
              <a:rPr lang="en-US" sz="1600" i="1" dirty="0" smtClean="0"/>
              <a:t>Stretch</a:t>
            </a:r>
            <a:r>
              <a:rPr lang="en-US" sz="1600" dirty="0" smtClean="0"/>
              <a:t> for Image Resizing – Wang et al. 2008</a:t>
            </a:r>
          </a:p>
          <a:p>
            <a:r>
              <a:rPr lang="en-US" sz="1600" dirty="0" smtClean="0"/>
              <a:t>Summarizing Visual Data Using Bidirectional Similarity – </a:t>
            </a:r>
            <a:r>
              <a:rPr lang="en-US" sz="1600" dirty="0" err="1" smtClean="0"/>
              <a:t>Simakov</a:t>
            </a:r>
            <a:r>
              <a:rPr lang="en-US" sz="1600" dirty="0" smtClean="0"/>
              <a:t> et al. 2008</a:t>
            </a:r>
          </a:p>
          <a:p>
            <a:r>
              <a:rPr lang="en-US" sz="1600" dirty="0" smtClean="0"/>
              <a:t>Multi-operator Media Retargeting – Rubinstein et al. 2009</a:t>
            </a:r>
          </a:p>
          <a:p>
            <a:r>
              <a:rPr lang="en-US" sz="1600" dirty="0" smtClean="0"/>
              <a:t>Shift-Map Image Editing – </a:t>
            </a:r>
            <a:r>
              <a:rPr lang="en-US" sz="1600" dirty="0" err="1" smtClean="0"/>
              <a:t>Pritch</a:t>
            </a:r>
            <a:r>
              <a:rPr lang="en-US" sz="1600" dirty="0" smtClean="0"/>
              <a:t> et al. 2009</a:t>
            </a:r>
          </a:p>
          <a:p>
            <a:r>
              <a:rPr lang="en-US" sz="1600" dirty="0" smtClean="0"/>
              <a:t>Energy-Based Image Deformation – </a:t>
            </a:r>
            <a:r>
              <a:rPr lang="en-US" sz="1600" dirty="0" err="1" smtClean="0"/>
              <a:t>Karni</a:t>
            </a:r>
            <a:r>
              <a:rPr lang="en-US" sz="1600" dirty="0" smtClean="0"/>
              <a:t> et al. 2009</a:t>
            </a:r>
          </a:p>
          <a:p>
            <a:endParaRPr lang="en-US" sz="1600" dirty="0" smtClean="0"/>
          </a:p>
          <a:p>
            <a:r>
              <a:rPr lang="en-US" sz="1600" dirty="0" smtClean="0"/>
              <a:t>Seam carving in Photoshop CS4: </a:t>
            </a:r>
            <a:r>
              <a:rPr lang="en-US" sz="1600" dirty="0" smtClean="0">
                <a:hlinkClick r:id="rId2"/>
              </a:rPr>
              <a:t>http://help.adobe.com/en_US/Photoshop/11.0/WS6F81C45F-2AC0-4685-8FFD-DBA374BF21CD.html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Michael Rubinstein — MIT CSAIL  – mrub@mit.edu</a:t>
            </a:r>
            <a:endParaRPr lang="en-US" sz="8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LS-VG-light">
  <a:themeElements>
    <a:clrScheme name="">
      <a:dk1>
        <a:srgbClr val="000000"/>
      </a:dk1>
      <a:lt1>
        <a:srgbClr val="FFFFFF"/>
      </a:lt1>
      <a:dk2>
        <a:srgbClr val="3333FF"/>
      </a:dk2>
      <a:lt2>
        <a:srgbClr val="5F5F5F"/>
      </a:lt2>
      <a:accent1>
        <a:srgbClr val="FFFF99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FFCA"/>
      </a:accent5>
      <a:accent6>
        <a:srgbClr val="E70000"/>
      </a:accent6>
      <a:hlink>
        <a:srgbClr val="4D4D4D"/>
      </a:hlink>
      <a:folHlink>
        <a:srgbClr val="EAEAEA"/>
      </a:folHlink>
    </a:clrScheme>
    <a:fontScheme name="SLS-VG-ligh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lg"/>
        </a:ln>
        <a:effectLst/>
      </a:spPr>
      <a:bodyPr vert="horz" wrap="none" lIns="64008" tIns="27432" rIns="64008" bIns="27432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lg"/>
        </a:ln>
        <a:effectLst/>
      </a:spPr>
      <a:bodyPr vert="horz" wrap="none" lIns="64008" tIns="27432" rIns="64008" bIns="27432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SLS-VG-ligh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S-VG-light 2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S-VG-ligh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S-VG-light 4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S-VG-light 5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S-VG-light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S-VG-light 7">
        <a:dk1>
          <a:srgbClr val="FFFFFF"/>
        </a:dk1>
        <a:lt1>
          <a:srgbClr val="FFFFFF"/>
        </a:lt1>
        <a:dk2>
          <a:srgbClr val="FFFF00"/>
        </a:dk2>
        <a:lt2>
          <a:srgbClr val="919191"/>
        </a:lt2>
        <a:accent1>
          <a:srgbClr val="FC0128"/>
        </a:accent1>
        <a:accent2>
          <a:srgbClr val="063DE8"/>
        </a:accent2>
        <a:accent3>
          <a:srgbClr val="FFFFFF"/>
        </a:accent3>
        <a:accent4>
          <a:srgbClr val="DADADA"/>
        </a:accent4>
        <a:accent5>
          <a:srgbClr val="FDAAAC"/>
        </a:accent5>
        <a:accent6>
          <a:srgbClr val="0536D2"/>
        </a:accent6>
        <a:hlink>
          <a:srgbClr val="00DFCA"/>
        </a:hlink>
        <a:folHlink>
          <a:srgbClr val="EAEC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S-VG-light 8">
        <a:dk1>
          <a:srgbClr val="777777"/>
        </a:dk1>
        <a:lt1>
          <a:srgbClr val="FFFFFF"/>
        </a:lt1>
        <a:dk2>
          <a:srgbClr val="FFFFCC"/>
        </a:dk2>
        <a:lt2>
          <a:srgbClr val="FFFF00"/>
        </a:lt2>
        <a:accent1>
          <a:srgbClr val="FFFF99"/>
        </a:accent1>
        <a:accent2>
          <a:srgbClr val="800000"/>
        </a:accent2>
        <a:accent3>
          <a:srgbClr val="FFFFE2"/>
        </a:accent3>
        <a:accent4>
          <a:srgbClr val="DADADA"/>
        </a:accent4>
        <a:accent5>
          <a:srgbClr val="FFFFCA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S-VG-light 9">
        <a:dk1>
          <a:srgbClr val="000000"/>
        </a:dk1>
        <a:lt1>
          <a:srgbClr val="FFFFFF"/>
        </a:lt1>
        <a:dk2>
          <a:srgbClr val="3333FF"/>
        </a:dk2>
        <a:lt2>
          <a:srgbClr val="777777"/>
        </a:lt2>
        <a:accent1>
          <a:srgbClr val="FFFF99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FFCA"/>
        </a:accent5>
        <a:accent6>
          <a:srgbClr val="E70000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3333FF"/>
    </a:dk2>
    <a:lt2>
      <a:srgbClr val="5F5F5F"/>
    </a:lt2>
    <a:accent1>
      <a:srgbClr val="FFFF99"/>
    </a:accent1>
    <a:accent2>
      <a:srgbClr val="FF0000"/>
    </a:accent2>
    <a:accent3>
      <a:srgbClr val="FFFFFF"/>
    </a:accent3>
    <a:accent4>
      <a:srgbClr val="000000"/>
    </a:accent4>
    <a:accent5>
      <a:srgbClr val="FFFFCA"/>
    </a:accent5>
    <a:accent6>
      <a:srgbClr val="E70000"/>
    </a:accent6>
    <a:hlink>
      <a:srgbClr val="4D4D4D"/>
    </a:hlink>
    <a:folHlink>
      <a:srgbClr val="EAEAE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3483</TotalTime>
  <Words>2359</Words>
  <Application>Microsoft Office PowerPoint</Application>
  <PresentationFormat>On-screen Show (4:3)</PresentationFormat>
  <Paragraphs>696</Paragraphs>
  <Slides>100</Slides>
  <Notes>19</Notes>
  <HiddenSlides>0</HiddenSlides>
  <MMClips>13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1_SLS-VG-light</vt:lpstr>
      <vt:lpstr>Photo Editor Photo</vt:lpstr>
      <vt:lpstr>Equation</vt:lpstr>
      <vt:lpstr>Bitmap Image</vt:lpstr>
      <vt:lpstr>  Seam-Carving  and Content-driven Retargeting of Images (and Video)</vt:lpstr>
      <vt:lpstr>Display Devices</vt:lpstr>
      <vt:lpstr>Content Retargeting</vt:lpstr>
      <vt:lpstr>Page Layout</vt:lpstr>
      <vt:lpstr>Simple Media Retargeting Operators</vt:lpstr>
      <vt:lpstr>Content-aware Retargeting Operators</vt:lpstr>
      <vt:lpstr>Content-aware Retargeting</vt:lpstr>
      <vt:lpstr>Image Retargeting</vt:lpstr>
      <vt:lpstr>Image/Video Retargeting</vt:lpstr>
      <vt:lpstr>Importance (Saliency) Measures</vt:lpstr>
      <vt:lpstr>General Retargeting Framework</vt:lpstr>
      <vt:lpstr>Previous Retargeting Approaches</vt:lpstr>
      <vt:lpstr>Cropping</vt:lpstr>
      <vt:lpstr>Seam Carving</vt:lpstr>
      <vt:lpstr>Pixel Removal</vt:lpstr>
      <vt:lpstr>A Seam</vt:lpstr>
      <vt:lpstr>Seams in Images</vt:lpstr>
      <vt:lpstr>Finding the Seam?</vt:lpstr>
      <vt:lpstr>The Optimal Seam</vt:lpstr>
      <vt:lpstr>The Optimal Seam</vt:lpstr>
      <vt:lpstr>Dynamic Programming</vt:lpstr>
      <vt:lpstr>Dynamic Programming </vt:lpstr>
      <vt:lpstr>Dynamic Programming </vt:lpstr>
      <vt:lpstr>Dynamic Programming </vt:lpstr>
      <vt:lpstr>Searching for Minimum</vt:lpstr>
      <vt:lpstr>Backtracking the Seam </vt:lpstr>
      <vt:lpstr>Backtracking the Seam</vt:lpstr>
      <vt:lpstr>Backtracking the Seam</vt:lpstr>
      <vt:lpstr>H &amp; V Cost Maps</vt:lpstr>
      <vt:lpstr>Seam Carving</vt:lpstr>
      <vt:lpstr>The Seam-Carving Algorithm</vt:lpstr>
      <vt:lpstr>Changing Aspect Ratio</vt:lpstr>
      <vt:lpstr>Changing Aspect Ratio</vt:lpstr>
      <vt:lpstr>Changing Aspect ratio</vt:lpstr>
      <vt:lpstr>Changing Aspect Ratio</vt:lpstr>
      <vt:lpstr>Changing Aspect Ratio</vt:lpstr>
      <vt:lpstr>Content Enhancement</vt:lpstr>
      <vt:lpstr>Seam Carving in the Gradient Domain</vt:lpstr>
      <vt:lpstr>Questions?</vt:lpstr>
      <vt:lpstr>A Local Operator</vt:lpstr>
      <vt:lpstr>Questions?</vt:lpstr>
      <vt:lpstr>Preserved Energy</vt:lpstr>
      <vt:lpstr>Preserved Energy</vt:lpstr>
      <vt:lpstr>Preserved Energy</vt:lpstr>
      <vt:lpstr>Both Dimensions?</vt:lpstr>
      <vt:lpstr>Retargeting in Both Dimensions</vt:lpstr>
      <vt:lpstr>Optimal Order Map</vt:lpstr>
      <vt:lpstr>Optimal?</vt:lpstr>
      <vt:lpstr>Image Expansion (Synthesis)</vt:lpstr>
      <vt:lpstr>Image Expansion – take 2</vt:lpstr>
      <vt:lpstr>Enlarged or Reduced?</vt:lpstr>
      <vt:lpstr>Combined Insert and Remove</vt:lpstr>
      <vt:lpstr>Questions?</vt:lpstr>
      <vt:lpstr>Multi-Size Images</vt:lpstr>
      <vt:lpstr>Multi-Size Images</vt:lpstr>
      <vt:lpstr>Multi-Size Image Representation</vt:lpstr>
      <vt:lpstr>Multi-Size Image Representation</vt:lpstr>
      <vt:lpstr>2D Multi-Size Representation?</vt:lpstr>
      <vt:lpstr>Auxiliary Energy</vt:lpstr>
      <vt:lpstr>With face detector</vt:lpstr>
      <vt:lpstr>With User Constraints</vt:lpstr>
      <vt:lpstr>Object Removal</vt:lpstr>
      <vt:lpstr>Object Removal</vt:lpstr>
      <vt:lpstr>Find the Missing Shoe!</vt:lpstr>
      <vt:lpstr>Solution</vt:lpstr>
      <vt:lpstr>Limitations</vt:lpstr>
      <vt:lpstr>Preserved Energy - Revisited</vt:lpstr>
      <vt:lpstr>Inserted Energy</vt:lpstr>
      <vt:lpstr>Minimize Inserted Energy</vt:lpstr>
      <vt:lpstr>Tracking Inserted Energy</vt:lpstr>
      <vt:lpstr>Pixel Pi,j : Left Seam</vt:lpstr>
      <vt:lpstr>Pixel Pi,j : Right Seam</vt:lpstr>
      <vt:lpstr>Pixel Pi,j : Vertical Seam</vt:lpstr>
      <vt:lpstr>Old “Backward” Energy</vt:lpstr>
      <vt:lpstr>New Forward Looking Energy</vt:lpstr>
      <vt:lpstr>Adding “Pixel Energy”</vt:lpstr>
      <vt:lpstr>Results</vt:lpstr>
      <vt:lpstr>Results</vt:lpstr>
      <vt:lpstr>Backward vs. Forward</vt:lpstr>
      <vt:lpstr>Results</vt:lpstr>
      <vt:lpstr>Discrete vs. Continuous</vt:lpstr>
      <vt:lpstr>Non-homogeneous Scaling</vt:lpstr>
      <vt:lpstr>Non-homogeneous Scaling</vt:lpstr>
      <vt:lpstr>Bidirectional Similarity [Simakov et al. CVPR 08]</vt:lpstr>
      <vt:lpstr>Bidirectional Similarity</vt:lpstr>
      <vt:lpstr>From Images to Videos</vt:lpstr>
      <vt:lpstr>Seam-Carving Video?</vt:lpstr>
      <vt:lpstr>Frame-by-frame Seam-Carving</vt:lpstr>
      <vt:lpstr>From 2D to 3D</vt:lpstr>
      <vt:lpstr>Challenges</vt:lpstr>
      <vt:lpstr>Graph Construction</vt:lpstr>
      <vt:lpstr>Graph Construction</vt:lpstr>
      <vt:lpstr>Graph Construction</vt:lpstr>
      <vt:lpstr>Multiresolution Graph Cut</vt:lpstr>
      <vt:lpstr>Results</vt:lpstr>
      <vt:lpstr>Results</vt:lpstr>
      <vt:lpstr>Multi-size Video</vt:lpstr>
      <vt:lpstr>Object Removal…</vt:lpstr>
      <vt:lpstr>References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Seam-Carving and Content-Aware Media Retargeting</dc:title>
  <dc:creator>Michael</dc:creator>
  <cp:lastModifiedBy>Michael Rubinstein</cp:lastModifiedBy>
  <cp:revision>294</cp:revision>
  <dcterms:created xsi:type="dcterms:W3CDTF">2006-08-16T00:00:00Z</dcterms:created>
  <dcterms:modified xsi:type="dcterms:W3CDTF">2011-03-15T21:35:40Z</dcterms:modified>
</cp:coreProperties>
</file>