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4" r:id="rId3"/>
    <p:sldId id="261" r:id="rId4"/>
    <p:sldId id="273" r:id="rId5"/>
    <p:sldId id="275" r:id="rId6"/>
    <p:sldId id="263" r:id="rId7"/>
    <p:sldId id="262" r:id="rId8"/>
    <p:sldId id="272" r:id="rId9"/>
    <p:sldId id="265" r:id="rId10"/>
    <p:sldId id="266" r:id="rId11"/>
    <p:sldId id="267" r:id="rId12"/>
    <p:sldId id="292" r:id="rId13"/>
    <p:sldId id="276" r:id="rId14"/>
    <p:sldId id="277" r:id="rId15"/>
    <p:sldId id="278" r:id="rId16"/>
    <p:sldId id="291" r:id="rId17"/>
    <p:sldId id="279" r:id="rId18"/>
    <p:sldId id="280" r:id="rId19"/>
    <p:sldId id="281" r:id="rId20"/>
    <p:sldId id="283" r:id="rId21"/>
    <p:sldId id="284" r:id="rId22"/>
    <p:sldId id="285" r:id="rId23"/>
    <p:sldId id="286" r:id="rId24"/>
    <p:sldId id="287" r:id="rId25"/>
    <p:sldId id="288" r:id="rId26"/>
    <p:sldId id="289"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E46C0A"/>
    <a:srgbClr val="FFFFFF"/>
    <a:srgbClr val="EFD1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79273" autoAdjust="0"/>
  </p:normalViewPr>
  <p:slideViewPr>
    <p:cSldViewPr>
      <p:cViewPr varScale="1">
        <p:scale>
          <a:sx n="57" d="100"/>
          <a:sy n="57" d="100"/>
        </p:scale>
        <p:origin x="-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7255-A818-40A3-9D4C-C6EF87966AFE}" type="datetimeFigureOut">
              <a:rPr lang="en-US" smtClean="0"/>
              <a:pPr/>
              <a:t>10/23/2007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94ABE-B205-4086-BE0E-69E34640D6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today: to cast IR in terms of PIM.  We’re using techniques from HCIR.  Show what’s working and what</a:t>
            </a:r>
            <a:r>
              <a:rPr lang="en-US" baseline="0" dirty="0" smtClean="0"/>
              <a:t> we need help with</a:t>
            </a:r>
            <a:r>
              <a:rPr lang="en-US" dirty="0" smtClean="0"/>
              <a:t>.  Direct IR energies towards PIM, direct PIM energy towards</a:t>
            </a:r>
            <a:r>
              <a:rPr lang="en-US" baseline="0" dirty="0" smtClean="0"/>
              <a:t> IR.</a:t>
            </a:r>
            <a:endParaRPr lang="en-US" dirty="0"/>
          </a:p>
        </p:txBody>
      </p:sp>
      <p:sp>
        <p:nvSpPr>
          <p:cNvPr id="4" name="Slide Number Placeholder 3"/>
          <p:cNvSpPr>
            <a:spLocks noGrp="1"/>
          </p:cNvSpPr>
          <p:nvPr>
            <p:ph type="sldNum" sz="quarter" idx="10"/>
          </p:nvPr>
        </p:nvSpPr>
        <p:spPr/>
        <p:txBody>
          <a:bodyPr/>
          <a:lstStyle/>
          <a:p>
            <a:fld id="{99694ABE-B205-4086-BE0E-69E34640D6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to summarize some of the interesting</a:t>
            </a:r>
            <a:r>
              <a:rPr lang="en-US" baseline="0" dirty="0" smtClean="0"/>
              <a:t> findings we had, </a:t>
            </a:r>
            <a:r>
              <a:rPr lang="en-US" baseline="0" dirty="0" err="1" smtClean="0"/>
              <a:t>w.r.t</a:t>
            </a:r>
            <a:r>
              <a:rPr lang="en-US" baseline="0" dirty="0" smtClean="0"/>
              <a:t>. roles that </a:t>
            </a:r>
            <a:r>
              <a:rPr lang="en-US" baseline="0" dirty="0" err="1" smtClean="0"/>
              <a:t>infoscraps</a:t>
            </a:r>
            <a:r>
              <a:rPr lang="en-US" baseline="0" dirty="0" smtClean="0"/>
              <a:t> play</a:t>
            </a:r>
            <a:endParaRPr lang="en-US" dirty="0"/>
          </a:p>
        </p:txBody>
      </p:sp>
      <p:sp>
        <p:nvSpPr>
          <p:cNvPr id="4" name="Slide Number Placeholder 3"/>
          <p:cNvSpPr>
            <a:spLocks noGrp="1"/>
          </p:cNvSpPr>
          <p:nvPr>
            <p:ph type="sldNum" sz="quarter" idx="10"/>
          </p:nvPr>
        </p:nvSpPr>
        <p:spPr/>
        <p:txBody>
          <a:bodyPr/>
          <a:lstStyle/>
          <a:p>
            <a:fld id="{99694ABE-B205-4086-BE0E-69E34640D6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might not want to be ranked highly a year after creation, b/c they were intended to be thrown away or transferred anyway</a:t>
            </a:r>
            <a:endParaRPr lang="en-US" dirty="0"/>
          </a:p>
        </p:txBody>
      </p:sp>
      <p:sp>
        <p:nvSpPr>
          <p:cNvPr id="4" name="Slide Number Placeholder 3"/>
          <p:cNvSpPr>
            <a:spLocks noGrp="1"/>
          </p:cNvSpPr>
          <p:nvPr>
            <p:ph type="sldNum" sz="quarter" idx="10"/>
          </p:nvPr>
        </p:nvSpPr>
        <p:spPr/>
        <p:txBody>
          <a:bodyPr/>
          <a:lstStyle/>
          <a:p>
            <a:fld id="{99694ABE-B205-4086-BE0E-69E34640D6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We built a system called Jourknow, tailored towards these needs, and especially designed to service the information scrap space.  I’m going to describe the Jourknow system and its particular design points to follow.</a:t>
            </a:r>
          </a:p>
        </p:txBody>
      </p:sp>
      <p:sp>
        <p:nvSpPr>
          <p:cNvPr id="70660" name="Slide Number Placeholder 3"/>
          <p:cNvSpPr>
            <a:spLocks noGrp="1"/>
          </p:cNvSpPr>
          <p:nvPr>
            <p:ph type="sldNum" sz="quarter" idx="5"/>
          </p:nvPr>
        </p:nvSpPr>
        <p:spPr/>
        <p:txBody>
          <a:bodyPr/>
          <a:lstStyle/>
          <a:p>
            <a:pPr>
              <a:defRPr/>
            </a:pPr>
            <a:fld id="{50AFF992-8388-4BAE-B7B6-D38D8CC7F260}" type="slidenum">
              <a:rPr lang="en-US" smtClean="0">
                <a:ea typeface="MS PGothic" pitchFamily="34" charset="-128"/>
              </a:rPr>
              <a:pPr>
                <a:defRPr/>
              </a:pPr>
              <a:t>13</a:t>
            </a:fld>
            <a:endParaRPr lang="en-US"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A2693E3C-DBC4-4CE8-AE8F-2747550C8A82}" type="slidenum">
              <a:rPr lang="en-US" smtClean="0">
                <a:ea typeface="MS PGothic" pitchFamily="34" charset="-128"/>
              </a:rPr>
              <a:pPr>
                <a:defRPr/>
              </a:pPr>
              <a:t>14</a:t>
            </a:fld>
            <a:endParaRPr lang="en-US" smtClean="0">
              <a:ea typeface="MS PGothic" pitchFamily="34" charset="-128"/>
            </a:endParaRPr>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xfrm>
            <a:off x="685800" y="4343400"/>
            <a:ext cx="5486400" cy="4114800"/>
          </a:xfrm>
          <a:noFill/>
          <a:ln/>
        </p:spPr>
        <p:txBody>
          <a:bodyPr/>
          <a:lstStyle/>
          <a:p>
            <a:pPr eaLnBrk="1" hangingPunct="1">
              <a:spcBef>
                <a:spcPct val="0"/>
              </a:spcBef>
            </a:pPr>
            <a:endParaRPr lang="en-US" dirty="0" smtClean="0"/>
          </a:p>
        </p:txBody>
      </p:sp>
      <p:sp>
        <p:nvSpPr>
          <p:cNvPr id="737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2D2757-5640-4021-BBC4-35D7CC944C7E}" type="slidenum">
              <a:rPr lang="en-US" sz="1200" i="0">
                <a:latin typeface="Calibri" pitchFamily="34" charset="0"/>
              </a:rPr>
              <a:pPr algn="r"/>
              <a:t>14</a:t>
            </a:fld>
            <a:endParaRPr lang="en-US" sz="1200" i="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C4BB9CF8-2183-4B55-9877-21A6FCC27369}" type="slidenum">
              <a:rPr lang="en-US" smtClean="0">
                <a:ea typeface="MS PGothic" pitchFamily="34" charset="-128"/>
              </a:rPr>
              <a:pPr>
                <a:defRPr/>
              </a:pPr>
              <a:t>15</a:t>
            </a:fld>
            <a:endParaRPr lang="en-US" smtClean="0">
              <a:ea typeface="MS PGothic" pitchFamily="34" charset="-128"/>
            </a:endParaRPr>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xfrm>
            <a:off x="685800" y="4343400"/>
            <a:ext cx="5486400" cy="4114800"/>
          </a:xfrm>
          <a:noFill/>
          <a:ln/>
        </p:spPr>
        <p:txBody>
          <a:bodyPr/>
          <a:lstStyle/>
          <a:p>
            <a:pPr eaLnBrk="1" hangingPunct="1">
              <a:spcBef>
                <a:spcPct val="0"/>
              </a:spcBef>
            </a:pPr>
            <a:r>
              <a:rPr lang="en-US" smtClean="0"/>
              <a:t>Hotkey invokation</a:t>
            </a:r>
          </a:p>
          <a:p>
            <a:pPr eaLnBrk="1" hangingPunct="1">
              <a:spcBef>
                <a:spcPct val="0"/>
              </a:spcBef>
            </a:pPr>
            <a:r>
              <a:rPr lang="en-US" smtClean="0"/>
              <a:t>Flow, Chick sent me holly</a:t>
            </a:r>
          </a:p>
        </p:txBody>
      </p:sp>
      <p:sp>
        <p:nvSpPr>
          <p:cNvPr id="747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046A2A-D99A-4969-9F94-DB5E6466D100}" type="slidenum">
              <a:rPr lang="en-US" sz="1200" i="0">
                <a:latin typeface="Calibri" pitchFamily="34" charset="0"/>
              </a:rPr>
              <a:pPr algn="r"/>
              <a:t>15</a:t>
            </a:fld>
            <a:endParaRPr lang="en-US" sz="1200" i="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cases, the entire info content is what you are seeking (a </a:t>
            </a:r>
            <a:r>
              <a:rPr lang="en-US" dirty="0" err="1" smtClean="0"/>
              <a:t>mac</a:t>
            </a:r>
            <a:r>
              <a:rPr lang="en-US" dirty="0" smtClean="0"/>
              <a:t> address) so if you had _any_ query that would find the content, it would mean you already knew that answer before searching.</a:t>
            </a:r>
          </a:p>
        </p:txBody>
      </p:sp>
      <p:sp>
        <p:nvSpPr>
          <p:cNvPr id="66564" name="Slide Number Placeholder 3"/>
          <p:cNvSpPr>
            <a:spLocks noGrp="1"/>
          </p:cNvSpPr>
          <p:nvPr>
            <p:ph type="sldNum" sz="quarter" idx="5"/>
          </p:nvPr>
        </p:nvSpPr>
        <p:spPr/>
        <p:txBody>
          <a:bodyPr/>
          <a:lstStyle/>
          <a:p>
            <a:pPr>
              <a:defRPr/>
            </a:pPr>
            <a:fld id="{E70B9D99-D960-48F0-A6F2-A016B1CA1B09}" type="slidenum">
              <a:rPr lang="en-US" smtClean="0">
                <a:ea typeface="MS PGothic" pitchFamily="34" charset="-128"/>
              </a:rPr>
              <a:pPr>
                <a:defRPr/>
              </a:pPr>
              <a:t>16</a:t>
            </a:fld>
            <a:endParaRPr lang="en-US"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p:txBody>
          <a:bodyPr/>
          <a:lstStyle/>
          <a:p>
            <a:pPr>
              <a:defRPr/>
            </a:pPr>
            <a:fld id="{227AACA6-BA62-4FD6-972F-7E221923F643}" type="slidenum">
              <a:rPr lang="en-US" smtClean="0">
                <a:ea typeface="MS PGothic" pitchFamily="34" charset="-128"/>
              </a:rPr>
              <a:pPr>
                <a:defRPr/>
              </a:pPr>
              <a:t>17</a:t>
            </a:fld>
            <a:endParaRPr lang="en-US" smtClean="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[write description here]</a:t>
            </a:r>
          </a:p>
        </p:txBody>
      </p:sp>
      <p:sp>
        <p:nvSpPr>
          <p:cNvPr id="74756" name="Slide Number Placeholder 3"/>
          <p:cNvSpPr>
            <a:spLocks noGrp="1"/>
          </p:cNvSpPr>
          <p:nvPr>
            <p:ph type="sldNum" sz="quarter" idx="5"/>
          </p:nvPr>
        </p:nvSpPr>
        <p:spPr/>
        <p:txBody>
          <a:bodyPr/>
          <a:lstStyle/>
          <a:p>
            <a:pPr>
              <a:defRPr/>
            </a:pPr>
            <a:fld id="{86451814-0C7A-4F34-9B3E-53E4E9532AE5}" type="slidenum">
              <a:rPr lang="en-US" smtClean="0">
                <a:ea typeface="MS PGothic" pitchFamily="34" charset="-128"/>
              </a:rPr>
              <a:pPr>
                <a:defRPr/>
              </a:pPr>
              <a:t>18</a:t>
            </a:fld>
            <a:endParaRPr lang="en-US"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smtClean="0"/>
              <a:t>The approach we take in our paper is a ‘pidgin’ language compromising between human flexibility and computer comprehension.  The user has the option to type in either completely free text, or one of these pidgin languages.  Here we have written a meeting recognizer similar to Google Calendar Quick Add.  The phrase is parsed as the user types, and the system gives interactive feedback as the recognition occurs.  The user can then inspect the text to identify recognized structure in the text.</a:t>
            </a:r>
          </a:p>
        </p:txBody>
      </p:sp>
      <p:sp>
        <p:nvSpPr>
          <p:cNvPr id="75780" name="Slide Number Placeholder 3"/>
          <p:cNvSpPr>
            <a:spLocks noGrp="1"/>
          </p:cNvSpPr>
          <p:nvPr>
            <p:ph type="sldNum" sz="quarter" idx="5"/>
          </p:nvPr>
        </p:nvSpPr>
        <p:spPr/>
        <p:txBody>
          <a:bodyPr/>
          <a:lstStyle/>
          <a:p>
            <a:pPr>
              <a:defRPr/>
            </a:pPr>
            <a:fld id="{CD21C71F-2993-4DD8-BF04-4C7E074F683C}" type="slidenum">
              <a:rPr lang="en-US" smtClean="0">
                <a:ea typeface="MS PGothic" pitchFamily="34" charset="-128"/>
              </a:rPr>
              <a:pPr>
                <a:defRPr/>
              </a:pPr>
              <a:t>19</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So, first of all, what is personal information management?  [click] We can plan our days and [click] receive reminders, [click] remember people who might offer us jobs later, [click] work our data into hierarchies to organize it so that we can find it later, and [click] all sorts of unique things like figure out what’s for dinner tonight.</a:t>
            </a:r>
          </a:p>
        </p:txBody>
      </p:sp>
      <p:sp>
        <p:nvSpPr>
          <p:cNvPr id="60420" name="Slide Number Placeholder 3"/>
          <p:cNvSpPr>
            <a:spLocks noGrp="1"/>
          </p:cNvSpPr>
          <p:nvPr>
            <p:ph type="sldNum" sz="quarter" idx="5"/>
          </p:nvPr>
        </p:nvSpPr>
        <p:spPr/>
        <p:txBody>
          <a:bodyPr/>
          <a:lstStyle/>
          <a:p>
            <a:pPr>
              <a:defRPr/>
            </a:pPr>
            <a:fld id="{74E6EB55-D7B7-4A16-8A50-168B55197CC5}" type="slidenum">
              <a:rPr lang="en-US" smtClean="0">
                <a:ea typeface="MS PGothic" pitchFamily="34" charset="-128"/>
              </a:rPr>
              <a:pPr>
                <a:defRPr/>
              </a:pPr>
              <a:t>2</a:t>
            </a:fld>
            <a:endParaRPr lang="en-US"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t>In many ways, the purpose of the Pidgin languages</a:t>
            </a:r>
            <a:r>
              <a:rPr lang="en-US" baseline="0" dirty="0" smtClean="0"/>
              <a:t> within Jourknow is to help the user generate some structure for help with later retrieval.  Apps are good at this, so we can push.</a:t>
            </a:r>
            <a:endParaRPr lang="en-US" dirty="0" smtClean="0"/>
          </a:p>
        </p:txBody>
      </p:sp>
      <p:sp>
        <p:nvSpPr>
          <p:cNvPr id="77828" name="Slide Number Placeholder 3"/>
          <p:cNvSpPr>
            <a:spLocks noGrp="1"/>
          </p:cNvSpPr>
          <p:nvPr>
            <p:ph type="sldNum" sz="quarter" idx="5"/>
          </p:nvPr>
        </p:nvSpPr>
        <p:spPr/>
        <p:txBody>
          <a:bodyPr/>
          <a:lstStyle/>
          <a:p>
            <a:pPr>
              <a:defRPr/>
            </a:pPr>
            <a:fld id="{5170EA27-5432-4AB9-BC81-ED36EB9495A3}" type="slidenum">
              <a:rPr lang="en-US" smtClean="0">
                <a:ea typeface="MS PGothic" pitchFamily="34" charset="-128"/>
              </a:rPr>
              <a:pPr>
                <a:defRPr/>
              </a:pPr>
              <a:t>20</a:t>
            </a:fld>
            <a:endParaRPr lang="en-US" smtClean="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t>Swapping out to a newer iteration of the interface…</a:t>
            </a:r>
          </a:p>
          <a:p>
            <a:r>
              <a:rPr lang="en-US" dirty="0" smtClean="0"/>
              <a:t>Here we utilize faceted</a:t>
            </a:r>
            <a:r>
              <a:rPr lang="en-US" baseline="0" dirty="0" smtClean="0"/>
              <a:t> browsing techniques. </a:t>
            </a:r>
            <a:r>
              <a:rPr lang="en-US" dirty="0" smtClean="0"/>
              <a:t>filter notes back down to just content of interest.  We provide the same hooks you just </a:t>
            </a:r>
            <a:r>
              <a:rPr lang="en-US" dirty="0" err="1" smtClean="0"/>
              <a:t>sawy</a:t>
            </a:r>
            <a:r>
              <a:rPr lang="en-US" dirty="0" smtClean="0"/>
              <a:t> -- thus find notes taken at Starbucks, or while listening to Aerosmith.</a:t>
            </a:r>
          </a:p>
          <a:p>
            <a:endParaRPr lang="en-US" dirty="0" smtClean="0"/>
          </a:p>
          <a:p>
            <a:r>
              <a:rPr lang="en-US" dirty="0" smtClean="0"/>
              <a:t>Here we take the set of notes…</a:t>
            </a:r>
          </a:p>
        </p:txBody>
      </p:sp>
      <p:sp>
        <p:nvSpPr>
          <p:cNvPr id="78852" name="Slide Number Placeholder 3"/>
          <p:cNvSpPr>
            <a:spLocks noGrp="1"/>
          </p:cNvSpPr>
          <p:nvPr>
            <p:ph type="sldNum" sz="quarter" idx="5"/>
          </p:nvPr>
        </p:nvSpPr>
        <p:spPr/>
        <p:txBody>
          <a:bodyPr/>
          <a:lstStyle/>
          <a:p>
            <a:pPr>
              <a:defRPr/>
            </a:pPr>
            <a:fld id="{A540AD58-ADB3-4419-8956-3A59EDCDFD5F}" type="slidenum">
              <a:rPr lang="en-US" smtClean="0">
                <a:ea typeface="MS PGothic" pitchFamily="34" charset="-128"/>
              </a:rPr>
              <a:pPr>
                <a:defRPr/>
              </a:pPr>
              <a:t>21</a:t>
            </a:fld>
            <a:endParaRPr lang="en-US"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And ask to show only notes taken while on the wonderfully reliable Wayport Meeting</a:t>
            </a:r>
          </a:p>
        </p:txBody>
      </p:sp>
      <p:sp>
        <p:nvSpPr>
          <p:cNvPr id="79876" name="Slide Number Placeholder 3"/>
          <p:cNvSpPr>
            <a:spLocks noGrp="1"/>
          </p:cNvSpPr>
          <p:nvPr>
            <p:ph type="sldNum" sz="quarter" idx="5"/>
          </p:nvPr>
        </p:nvSpPr>
        <p:spPr/>
        <p:txBody>
          <a:bodyPr/>
          <a:lstStyle/>
          <a:p>
            <a:pPr>
              <a:defRPr/>
            </a:pPr>
            <a:fld id="{45D2FE6C-66B5-47B8-8087-638CB9F3BD38}" type="slidenum">
              <a:rPr lang="en-US" smtClean="0">
                <a:ea typeface="MS PGothic" pitchFamily="34" charset="-128"/>
              </a:rPr>
              <a:pPr>
                <a:defRPr/>
              </a:pPr>
              <a:t>22</a:t>
            </a:fld>
            <a:endParaRPr lang="en-US"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t>And here look only for notes edited at 4am on the 7</a:t>
            </a:r>
            <a:r>
              <a:rPr lang="en-US" baseline="30000" smtClean="0"/>
              <a:t>th</a:t>
            </a:r>
            <a:r>
              <a:rPr lang="en-US" smtClean="0"/>
              <a:t>.  I assure you, we were just up early for our morning run.</a:t>
            </a:r>
          </a:p>
        </p:txBody>
      </p:sp>
      <p:sp>
        <p:nvSpPr>
          <p:cNvPr id="80900" name="Slide Number Placeholder 3"/>
          <p:cNvSpPr>
            <a:spLocks noGrp="1"/>
          </p:cNvSpPr>
          <p:nvPr>
            <p:ph type="sldNum" sz="quarter" idx="5"/>
          </p:nvPr>
        </p:nvSpPr>
        <p:spPr/>
        <p:txBody>
          <a:bodyPr/>
          <a:lstStyle/>
          <a:p>
            <a:pPr>
              <a:defRPr/>
            </a:pPr>
            <a:fld id="{4476F41F-52AA-485A-B03C-A878EA12B429}" type="slidenum">
              <a:rPr lang="en-US" smtClean="0">
                <a:ea typeface="MS PGothic" pitchFamily="34" charset="-128"/>
              </a:rPr>
              <a:pPr>
                <a:defRPr/>
              </a:pPr>
              <a:t>23</a:t>
            </a:fld>
            <a:endParaRPr lang="en-US" smtClean="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t>Now</a:t>
            </a:r>
            <a:r>
              <a:rPr lang="en-US" baseline="0" dirty="0" smtClean="0"/>
              <a:t> we can consider facets on arbitrary data types too.  </a:t>
            </a:r>
            <a:r>
              <a:rPr lang="en-US" dirty="0" smtClean="0"/>
              <a:t>Having captured some thoughts on restaurants, the user can then use a right-click interaction to accumulate the information across his or her notes.  By right-clicking on the item Mike’s Pastries [click], Jourknow joins all the information it knows about Mike’s pastries.  Likewise, by clicking on “restaurant” [click], it displays information on all restaurant items.</a:t>
            </a:r>
          </a:p>
        </p:txBody>
      </p:sp>
      <p:sp>
        <p:nvSpPr>
          <p:cNvPr id="81924" name="Slide Number Placeholder 3"/>
          <p:cNvSpPr>
            <a:spLocks noGrp="1"/>
          </p:cNvSpPr>
          <p:nvPr>
            <p:ph type="sldNum" sz="quarter" idx="5"/>
          </p:nvPr>
        </p:nvSpPr>
        <p:spPr/>
        <p:txBody>
          <a:bodyPr/>
          <a:lstStyle/>
          <a:p>
            <a:pPr>
              <a:defRPr/>
            </a:pPr>
            <a:fld id="{C2915B7A-B90B-40D9-A17B-6820FEC9380A}" type="slidenum">
              <a:rPr lang="en-US" smtClean="0">
                <a:ea typeface="MS PGothic" pitchFamily="34" charset="-128"/>
              </a:rPr>
              <a:pPr>
                <a:defRPr/>
              </a:pPr>
              <a:t>24</a:t>
            </a:fld>
            <a:endParaRPr lang="en-US" smtClean="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E98585CB-3EBA-4288-8A7F-E68D09BB6B62}" type="slidenum">
              <a:rPr lang="en-US" smtClean="0">
                <a:ea typeface="MS PGothic" pitchFamily="34" charset="-128"/>
              </a:rPr>
              <a:pPr>
                <a:defRPr/>
              </a:pPr>
              <a:t>25</a:t>
            </a:fld>
            <a:endParaRPr lang="en-US" smtClean="0">
              <a:ea typeface="MS PGothic" pitchFamily="34"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[laugh?]</a:t>
            </a:r>
            <a:r>
              <a:rPr lang="en-US" baseline="0" dirty="0" smtClean="0"/>
              <a:t>.  </a:t>
            </a:r>
          </a:p>
          <a:p>
            <a:endParaRPr lang="en-US" baseline="0" dirty="0" smtClean="0"/>
          </a:p>
          <a:p>
            <a:r>
              <a:rPr lang="en-US" baseline="0" dirty="0" smtClean="0"/>
              <a:t>OK, so it sounds like PIM is Outlook.  But WE’RE interested in the things that we typically have a lot of trouble getting control over.  Those are…</a:t>
            </a:r>
          </a:p>
        </p:txBody>
      </p:sp>
      <p:sp>
        <p:nvSpPr>
          <p:cNvPr id="4" name="Slide Number Placeholder 3"/>
          <p:cNvSpPr>
            <a:spLocks noGrp="1"/>
          </p:cNvSpPr>
          <p:nvPr>
            <p:ph type="sldNum" sz="quarter" idx="10"/>
          </p:nvPr>
        </p:nvSpPr>
        <p:spPr/>
        <p:txBody>
          <a:bodyPr/>
          <a:lstStyle/>
          <a:p>
            <a:fld id="{99694ABE-B205-4086-BE0E-69E34640D6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smtClean="0"/>
              <a:t>information that escapes our applications.  We call these “information scraps” – they are things that show up [click] scribbled into notebooks, into text files, in emails to yourself, and so on.  Inside these</a:t>
            </a:r>
            <a:r>
              <a:rPr lang="en-US" baseline="0" dirty="0" smtClean="0"/>
              <a:t> scraps is [click] some typical information and some not-so-typical information </a:t>
            </a:r>
            <a:r>
              <a:rPr lang="en-US" dirty="0" smtClean="0"/>
              <a:t>– calendar appointments and reminders, contact information, notes and brainstorms, as well as less traditionally supported types such as how-</a:t>
            </a:r>
            <a:r>
              <a:rPr lang="en-US" dirty="0" err="1" smtClean="0"/>
              <a:t>tos</a:t>
            </a:r>
            <a:r>
              <a:rPr lang="en-US" dirty="0" smtClean="0"/>
              <a:t> and recipes.</a:t>
            </a:r>
          </a:p>
        </p:txBody>
      </p:sp>
      <p:sp>
        <p:nvSpPr>
          <p:cNvPr id="61444" name="Slide Number Placeholder 3"/>
          <p:cNvSpPr>
            <a:spLocks noGrp="1"/>
          </p:cNvSpPr>
          <p:nvPr>
            <p:ph type="sldNum" sz="quarter" idx="5"/>
          </p:nvPr>
        </p:nvSpPr>
        <p:spPr/>
        <p:txBody>
          <a:bodyPr/>
          <a:lstStyle/>
          <a:p>
            <a:pPr>
              <a:defRPr/>
            </a:pPr>
            <a:fld id="{ADA9037F-C497-4F3E-A12C-C875E3AE03DF}" type="slidenum">
              <a:rPr lang="en-US" smtClean="0">
                <a:ea typeface="MS PGothic" pitchFamily="34" charset="-128"/>
              </a:rPr>
              <a:pPr>
                <a:defRPr/>
              </a:pPr>
              <a:t>6</a:t>
            </a:fld>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interesting because</a:t>
            </a:r>
            <a:r>
              <a:rPr lang="en-US" baseline="0" dirty="0" smtClean="0"/>
              <a:t> </a:t>
            </a:r>
            <a:r>
              <a:rPr lang="en-US" dirty="0" smtClean="0"/>
              <a:t>they are HARD.</a:t>
            </a:r>
          </a:p>
          <a:p>
            <a:endParaRPr lang="en-US" dirty="0" smtClean="0"/>
          </a:p>
          <a:p>
            <a:r>
              <a:rPr lang="en-US" dirty="0" smtClean="0"/>
              <a:t>What do you index?  The contents?  </a:t>
            </a:r>
            <a:r>
              <a:rPr lang="en-US" baseline="0" dirty="0" smtClean="0"/>
              <a:t>There’s so little as to have almost no content.  (IR problem.)  </a:t>
            </a:r>
            <a:r>
              <a:rPr lang="en-US" dirty="0" smtClean="0"/>
              <a:t>Well, looking at this</a:t>
            </a:r>
            <a:r>
              <a:rPr lang="en-US" baseline="0" dirty="0" smtClean="0"/>
              <a:t> one, it’s not clear exactly what you should be indexing and how you should be interpreting it. (Guesses for what it is?) If stuff nearby shows up in an index, it won’t make sense to the user.</a:t>
            </a:r>
          </a:p>
          <a:p>
            <a:endParaRPr lang="en-US" baseline="0" dirty="0" smtClean="0"/>
          </a:p>
          <a:p>
            <a:r>
              <a:rPr lang="en-US" baseline="0" dirty="0" smtClean="0"/>
              <a:t>[click for search</a:t>
            </a:r>
          </a:p>
          <a:p>
            <a:endParaRPr lang="en-US" baseline="0" dirty="0" smtClean="0"/>
          </a:p>
          <a:p>
            <a:r>
              <a:rPr lang="en-US" baseline="0" dirty="0" smtClean="0"/>
              <a:t>How would you think to search for it again?  “What are the guitar tabs to Stereotypical Rock Song?”</a:t>
            </a:r>
          </a:p>
        </p:txBody>
      </p:sp>
      <p:sp>
        <p:nvSpPr>
          <p:cNvPr id="4" name="Slide Number Placeholder 3"/>
          <p:cNvSpPr>
            <a:spLocks noGrp="1"/>
          </p:cNvSpPr>
          <p:nvPr>
            <p:ph type="sldNum" sz="quarter" idx="10"/>
          </p:nvPr>
        </p:nvSpPr>
        <p:spPr/>
        <p:txBody>
          <a:bodyPr/>
          <a:lstStyle/>
          <a:p>
            <a:fld id="{99694ABE-B205-4086-BE0E-69E34640D6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hard problems, both from an IR perspective and an HCI perspective</a:t>
            </a:r>
            <a:r>
              <a:rPr lang="en-US" baseline="0" dirty="0" smtClean="0"/>
              <a:t>.  Model of “retrieving documents from a corpus” is inappropriate.</a:t>
            </a:r>
            <a:endParaRPr lang="en-US" dirty="0"/>
          </a:p>
        </p:txBody>
      </p:sp>
      <p:sp>
        <p:nvSpPr>
          <p:cNvPr id="4" name="Slide Number Placeholder 3"/>
          <p:cNvSpPr>
            <a:spLocks noGrp="1"/>
          </p:cNvSpPr>
          <p:nvPr>
            <p:ph type="sldNum" sz="quarter" idx="10"/>
          </p:nvPr>
        </p:nvSpPr>
        <p:spPr/>
        <p:txBody>
          <a:bodyPr/>
          <a:lstStyle/>
          <a:p>
            <a:fld id="{99694ABE-B205-4086-BE0E-69E34640D6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94ABE-B205-4086-BE0E-69E34640D6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3A76F-10D7-4EAD-9A60-F09555A54FCC}" type="datetimeFigureOut">
              <a:rPr lang="en-US" smtClean="0"/>
              <a:pPr/>
              <a:t>10/23/2007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7A2DA-6FF2-4BDC-9076-4D707313791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Delicious" pitchFamily="50" charset="0"/>
              </a:defRPr>
            </a:lvl1pPr>
          </a:lstStyle>
          <a:p>
            <a:fld id="{EC53A76F-10D7-4EAD-9A60-F09555A54FCC}" type="datetimeFigureOut">
              <a:rPr lang="en-US" smtClean="0"/>
              <a:pPr/>
              <a:t>10/23/2007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Delicious" pitchFamily="5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Delicious" pitchFamily="50" charset="0"/>
              </a:defRPr>
            </a:lvl1pPr>
          </a:lstStyle>
          <a:p>
            <a:fld id="{4DE7A2DA-6FF2-4BDC-9076-4D7073137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Delicious"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Delicious"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Delicious"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Delicious"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Delicious"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Deliciou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file:///C:\Users\msbernst\Documents\Information%20Scraps\UIST%20Talk\journo-context-1.wmv"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Users\msbernst\Documents\Information%20Scraps\UIST%20Talk\journo-pidgin-slice-1.wmv"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Personal Information Management,</a:t>
            </a:r>
            <a:br>
              <a:rPr lang="en-US" dirty="0" smtClean="0"/>
            </a:br>
            <a:r>
              <a:rPr lang="en-US" dirty="0" smtClean="0"/>
              <a:t>Personal Information Retrieval?</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Michael Bernstein, Max Van </a:t>
            </a:r>
            <a:r>
              <a:rPr lang="en-US" dirty="0" err="1" smtClean="0"/>
              <a:t>Kleek</a:t>
            </a:r>
            <a:r>
              <a:rPr lang="en-US" dirty="0" smtClean="0"/>
              <a:t>, </a:t>
            </a:r>
            <a:br>
              <a:rPr lang="en-US" dirty="0" smtClean="0"/>
            </a:br>
            <a:r>
              <a:rPr lang="en-US" dirty="0" smtClean="0"/>
              <a:t>David R. Karger, mc </a:t>
            </a:r>
            <a:r>
              <a:rPr lang="en-US" dirty="0" err="1" smtClean="0"/>
              <a:t>schraefel</a:t>
            </a:r>
            <a:endParaRPr lang="en-US" dirty="0" smtClean="0"/>
          </a:p>
          <a:p>
            <a:endParaRPr lang="en-US" dirty="0"/>
          </a:p>
          <a:p>
            <a:r>
              <a:rPr lang="en-US" dirty="0" smtClean="0"/>
              <a:t>{</a:t>
            </a:r>
            <a:r>
              <a:rPr lang="en-US" dirty="0" err="1" smtClean="0"/>
              <a:t>msbernst</a:t>
            </a:r>
            <a:r>
              <a:rPr lang="en-US" dirty="0" smtClean="0"/>
              <a:t>, </a:t>
            </a:r>
            <a:r>
              <a:rPr lang="en-US" dirty="0" err="1" smtClean="0"/>
              <a:t>emax</a:t>
            </a:r>
            <a:r>
              <a:rPr lang="en-US" dirty="0" smtClean="0"/>
              <a:t>}@</a:t>
            </a:r>
            <a:r>
              <a:rPr lang="en-US" dirty="0" err="1" smtClean="0"/>
              <a:t>csail.mit.edu</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Ethnographic Study</a:t>
            </a:r>
            <a:endParaRPr lang="en-US" dirty="0"/>
          </a:p>
        </p:txBody>
      </p:sp>
      <p:sp>
        <p:nvSpPr>
          <p:cNvPr id="3" name="Content Placeholder 2"/>
          <p:cNvSpPr>
            <a:spLocks noGrp="1"/>
          </p:cNvSpPr>
          <p:nvPr>
            <p:ph idx="1"/>
          </p:nvPr>
        </p:nvSpPr>
        <p:spPr/>
        <p:txBody>
          <a:bodyPr/>
          <a:lstStyle/>
          <a:p>
            <a:r>
              <a:rPr lang="en-US" dirty="0" smtClean="0"/>
              <a:t>27 participants, mainly knowledge workers</a:t>
            </a:r>
          </a:p>
          <a:p>
            <a:r>
              <a:rPr lang="en-US" dirty="0" smtClean="0"/>
              <a:t>Method: semi-structured interviews and artifact examinations</a:t>
            </a:r>
          </a:p>
          <a:p>
            <a:r>
              <a:rPr lang="en-US" dirty="0" smtClean="0"/>
              <a:t>Goal: learn more about existing information scrap practice</a:t>
            </a:r>
            <a:endParaRPr lang="en-US" dirty="0"/>
          </a:p>
        </p:txBody>
      </p:sp>
      <p:sp>
        <p:nvSpPr>
          <p:cNvPr id="4" name="TextBox 20"/>
          <p:cNvSpPr txBox="1">
            <a:spLocks noChangeArrowheads="1"/>
          </p:cNvSpPr>
          <p:nvPr/>
        </p:nvSpPr>
        <p:spPr bwMode="auto">
          <a:xfrm>
            <a:off x="0" y="6534150"/>
            <a:ext cx="2749663" cy="369332"/>
          </a:xfrm>
          <a:prstGeom prst="rect">
            <a:avLst/>
          </a:prstGeom>
          <a:noFill/>
          <a:ln w="9525">
            <a:noFill/>
            <a:miter lim="800000"/>
            <a:headEnd/>
            <a:tailEnd/>
          </a:ln>
        </p:spPr>
        <p:txBody>
          <a:bodyPr wrap="none">
            <a:spAutoFit/>
          </a:bodyPr>
          <a:lstStyle/>
          <a:p>
            <a:pPr eaLnBrk="0" hangingPunct="0"/>
            <a:r>
              <a:rPr lang="en-US" i="0" dirty="0">
                <a:solidFill>
                  <a:schemeClr val="bg1">
                    <a:lumMod val="50000"/>
                  </a:schemeClr>
                </a:solidFill>
                <a:latin typeface="Delicious" pitchFamily="50" charset="0"/>
              </a:rPr>
              <a:t>[in submission to ACM TOIS]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that Information Scraps Play</a:t>
            </a:r>
            <a:endParaRPr lang="en-US" dirty="0"/>
          </a:p>
        </p:txBody>
      </p:sp>
      <p:pic>
        <p:nvPicPr>
          <p:cNvPr id="5127" name="Picture 7" descr="C:\Users\msbernst\Documents\Information Scraps\TOIS\Roles.png"/>
          <p:cNvPicPr>
            <a:picLocks noChangeAspect="1" noChangeArrowheads="1"/>
          </p:cNvPicPr>
          <p:nvPr/>
        </p:nvPicPr>
        <p:blipFill>
          <a:blip r:embed="rId3" cstate="print"/>
          <a:srcRect/>
          <a:stretch>
            <a:fillRect/>
          </a:stretch>
        </p:blipFill>
        <p:spPr bwMode="auto">
          <a:xfrm>
            <a:off x="685800" y="1447800"/>
            <a:ext cx="7696200" cy="51308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57400"/>
            <a:ext cx="8001000" cy="1815882"/>
          </a:xfrm>
          <a:prstGeom prst="rect">
            <a:avLst/>
          </a:prstGeom>
          <a:noFill/>
        </p:spPr>
        <p:txBody>
          <a:bodyPr wrap="square" rtlCol="0">
            <a:spAutoFit/>
          </a:bodyPr>
          <a:lstStyle/>
          <a:p>
            <a:pPr algn="ctr"/>
            <a:r>
              <a:rPr lang="en-US" sz="5600" dirty="0" smtClean="0"/>
              <a:t>What can we do</a:t>
            </a:r>
            <a:br>
              <a:rPr lang="en-US" sz="5600" dirty="0" smtClean="0"/>
            </a:br>
            <a:r>
              <a:rPr lang="en-US" sz="5600" dirty="0" smtClean="0"/>
              <a:t>about this?</a:t>
            </a:r>
            <a:endParaRPr lang="en-US" sz="56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sbernst\Documents\Information Scraps\UIST 2007\figures\uistthing\pics\figure-thing.gif"/>
          <p:cNvPicPr>
            <a:picLocks noChangeAspect="1" noChangeArrowheads="1"/>
          </p:cNvPicPr>
          <p:nvPr/>
        </p:nvPicPr>
        <p:blipFill>
          <a:blip r:embed="rId3"/>
          <a:srcRect t="3098"/>
          <a:stretch>
            <a:fillRect/>
          </a:stretch>
        </p:blipFill>
        <p:spPr bwMode="auto">
          <a:xfrm>
            <a:off x="1828800" y="990600"/>
            <a:ext cx="5316538" cy="5721350"/>
          </a:xfrm>
          <a:prstGeom prst="rect">
            <a:avLst/>
          </a:prstGeom>
          <a:noFill/>
          <a:ln w="9525">
            <a:noFill/>
            <a:miter lim="800000"/>
            <a:headEnd/>
            <a:tailEnd/>
          </a:ln>
        </p:spPr>
      </p:pic>
      <p:sp>
        <p:nvSpPr>
          <p:cNvPr id="3" name="Title 1"/>
          <p:cNvSpPr txBox="1">
            <a:spLocks/>
          </p:cNvSpPr>
          <p:nvPr/>
        </p:nvSpPr>
        <p:spPr bwMode="auto">
          <a:xfrm>
            <a:off x="457200" y="0"/>
            <a:ext cx="8229600" cy="1143000"/>
          </a:xfrm>
          <a:prstGeom prst="rect">
            <a:avLst/>
          </a:prstGeom>
          <a:noFill/>
          <a:ln w="9525">
            <a:noFill/>
            <a:miter lim="800000"/>
            <a:headEnd/>
            <a:tailEnd/>
          </a:ln>
        </p:spPr>
        <p:txBody>
          <a:bodyPr anchor="ctr"/>
          <a:lstStyle/>
          <a:p>
            <a:pPr algn="ctr">
              <a:defRPr/>
            </a:pPr>
            <a:r>
              <a:rPr lang="en-US" sz="4400" i="0" kern="0" dirty="0">
                <a:latin typeface="Delicious" pitchFamily="50" charset="0"/>
                <a:ea typeface="+mj-ea"/>
                <a:cs typeface="+mj-cs"/>
              </a:rPr>
              <a:t>Jourknow</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ounded Rectangle 23"/>
          <p:cNvSpPr>
            <a:spLocks noChangeArrowheads="1"/>
          </p:cNvSpPr>
          <p:nvPr/>
        </p:nvSpPr>
        <p:spPr bwMode="auto">
          <a:xfrm>
            <a:off x="2209800" y="4953000"/>
            <a:ext cx="2286000" cy="1554163"/>
          </a:xfrm>
          <a:prstGeom prst="roundRect">
            <a:avLst>
              <a:gd name="adj" fmla="val 16667"/>
            </a:avLst>
          </a:prstGeom>
          <a:solidFill>
            <a:srgbClr val="5A4A82"/>
          </a:solidFill>
          <a:ln w="9525" algn="ctr">
            <a:noFill/>
            <a:round/>
            <a:headEnd/>
            <a:tailEnd/>
          </a:ln>
        </p:spPr>
        <p:txBody>
          <a:bodyPr wrap="none">
            <a:spAutoFit/>
          </a:bodyPr>
          <a:lstStyle/>
          <a:p>
            <a:pPr eaLnBrk="0" hangingPunct="0"/>
            <a:endParaRPr lang="en-US"/>
          </a:p>
        </p:txBody>
      </p:sp>
      <p:sp>
        <p:nvSpPr>
          <p:cNvPr id="16387" name="Title 1"/>
          <p:cNvSpPr>
            <a:spLocks noGrp="1"/>
          </p:cNvSpPr>
          <p:nvPr>
            <p:ph type="title" idx="4294967295"/>
          </p:nvPr>
        </p:nvSpPr>
        <p:spPr>
          <a:xfrm>
            <a:off x="457200" y="0"/>
            <a:ext cx="8229600" cy="1143000"/>
          </a:xfrm>
        </p:spPr>
        <p:txBody>
          <a:bodyPr/>
          <a:lstStyle/>
          <a:p>
            <a:pPr eaLnBrk="1" hangingPunct="1"/>
            <a:r>
              <a:rPr lang="en-US" dirty="0" smtClean="0"/>
              <a:t>Jourknow</a:t>
            </a:r>
          </a:p>
        </p:txBody>
      </p:sp>
      <p:sp>
        <p:nvSpPr>
          <p:cNvPr id="4" name="Rectangle 3"/>
          <p:cNvSpPr/>
          <p:nvPr/>
        </p:nvSpPr>
        <p:spPr bwMode="auto">
          <a:xfrm>
            <a:off x="304800" y="1219200"/>
            <a:ext cx="42291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dirty="0">
              <a:latin typeface="Delicious" pitchFamily="50" charset="0"/>
            </a:endParaRPr>
          </a:p>
        </p:txBody>
      </p:sp>
      <p:sp>
        <p:nvSpPr>
          <p:cNvPr id="5" name="Rectangle 4"/>
          <p:cNvSpPr/>
          <p:nvPr/>
        </p:nvSpPr>
        <p:spPr bwMode="auto">
          <a:xfrm>
            <a:off x="4533900" y="1219200"/>
            <a:ext cx="42291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latin typeface="Delicious" pitchFamily="50" charset="0"/>
            </a:endParaRPr>
          </a:p>
        </p:txBody>
      </p:sp>
      <p:sp>
        <p:nvSpPr>
          <p:cNvPr id="6" name="Rectangle 5"/>
          <p:cNvSpPr/>
          <p:nvPr/>
        </p:nvSpPr>
        <p:spPr bwMode="auto">
          <a:xfrm>
            <a:off x="304800" y="3886200"/>
            <a:ext cx="42291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latin typeface="Delicious" pitchFamily="50" charset="0"/>
            </a:endParaRPr>
          </a:p>
        </p:txBody>
      </p:sp>
      <p:sp>
        <p:nvSpPr>
          <p:cNvPr id="7" name="Rectangle 6"/>
          <p:cNvSpPr/>
          <p:nvPr/>
        </p:nvSpPr>
        <p:spPr bwMode="auto">
          <a:xfrm>
            <a:off x="4533900" y="3886200"/>
            <a:ext cx="42291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latin typeface="Delicious" pitchFamily="50" charset="0"/>
            </a:endParaRPr>
          </a:p>
        </p:txBody>
      </p:sp>
      <p:pic>
        <p:nvPicPr>
          <p:cNvPr id="16392" name="Picture 2" descr="C:\Users\msbernst\Documents\Information Scraps\UIST 2007\figures\uistthing\pics\contextview.png"/>
          <p:cNvPicPr>
            <a:picLocks noChangeAspect="1" noChangeArrowheads="1"/>
          </p:cNvPicPr>
          <p:nvPr/>
        </p:nvPicPr>
        <p:blipFill>
          <a:blip r:embed="rId3"/>
          <a:srcRect l="1331" t="8688" r="29872" b="52174"/>
          <a:stretch>
            <a:fillRect/>
          </a:stretch>
        </p:blipFill>
        <p:spPr bwMode="auto">
          <a:xfrm>
            <a:off x="4767263" y="1531938"/>
            <a:ext cx="3738562" cy="2338387"/>
          </a:xfrm>
          <a:prstGeom prst="rect">
            <a:avLst/>
          </a:prstGeom>
          <a:noFill/>
          <a:ln w="9525">
            <a:noFill/>
            <a:miter lim="800000"/>
            <a:headEnd/>
            <a:tailEnd/>
          </a:ln>
        </p:spPr>
      </p:pic>
      <p:sp>
        <p:nvSpPr>
          <p:cNvPr id="16393" name="TextBox 10"/>
          <p:cNvSpPr txBox="1">
            <a:spLocks noChangeArrowheads="1"/>
          </p:cNvSpPr>
          <p:nvPr/>
        </p:nvSpPr>
        <p:spPr bwMode="auto">
          <a:xfrm>
            <a:off x="4572000" y="1219200"/>
            <a:ext cx="881063" cy="369888"/>
          </a:xfrm>
          <a:prstGeom prst="rect">
            <a:avLst/>
          </a:prstGeom>
          <a:noFill/>
          <a:ln w="9525">
            <a:noFill/>
            <a:miter lim="800000"/>
            <a:headEnd/>
            <a:tailEnd/>
          </a:ln>
        </p:spPr>
        <p:txBody>
          <a:bodyPr wrap="none">
            <a:spAutoFit/>
          </a:bodyPr>
          <a:lstStyle/>
          <a:p>
            <a:r>
              <a:rPr lang="en-US" sz="1800" b="1" i="0">
                <a:latin typeface="Delicious" pitchFamily="50" charset="0"/>
              </a:rPr>
              <a:t>Context</a:t>
            </a:r>
          </a:p>
        </p:txBody>
      </p:sp>
      <p:sp>
        <p:nvSpPr>
          <p:cNvPr id="16394" name="TextBox 11"/>
          <p:cNvSpPr txBox="1">
            <a:spLocks noChangeArrowheads="1"/>
          </p:cNvSpPr>
          <p:nvPr/>
        </p:nvSpPr>
        <p:spPr bwMode="auto">
          <a:xfrm>
            <a:off x="304800" y="3886200"/>
            <a:ext cx="1798638" cy="369888"/>
          </a:xfrm>
          <a:prstGeom prst="rect">
            <a:avLst/>
          </a:prstGeom>
          <a:noFill/>
          <a:ln w="9525">
            <a:noFill/>
            <a:miter lim="800000"/>
            <a:headEnd/>
            <a:tailEnd/>
          </a:ln>
        </p:spPr>
        <p:txBody>
          <a:bodyPr wrap="none">
            <a:spAutoFit/>
          </a:bodyPr>
          <a:lstStyle/>
          <a:p>
            <a:r>
              <a:rPr lang="en-US" sz="1800" b="1" i="0">
                <a:latin typeface="Delicious" pitchFamily="50" charset="0"/>
              </a:rPr>
              <a:t>Structure Capture</a:t>
            </a:r>
          </a:p>
        </p:txBody>
      </p:sp>
      <p:sp>
        <p:nvSpPr>
          <p:cNvPr id="16395" name="TextBox 12"/>
          <p:cNvSpPr txBox="1">
            <a:spLocks noChangeArrowheads="1"/>
          </p:cNvSpPr>
          <p:nvPr/>
        </p:nvSpPr>
        <p:spPr bwMode="auto">
          <a:xfrm>
            <a:off x="4572000" y="3886200"/>
            <a:ext cx="2162175" cy="369888"/>
          </a:xfrm>
          <a:prstGeom prst="rect">
            <a:avLst/>
          </a:prstGeom>
          <a:noFill/>
          <a:ln w="9525">
            <a:noFill/>
            <a:miter lim="800000"/>
            <a:headEnd/>
            <a:tailEnd/>
          </a:ln>
        </p:spPr>
        <p:txBody>
          <a:bodyPr wrap="none">
            <a:spAutoFit/>
          </a:bodyPr>
          <a:lstStyle/>
          <a:p>
            <a:r>
              <a:rPr lang="en-US" sz="1800" b="1" i="0">
                <a:latin typeface="Delicious" pitchFamily="50" charset="0"/>
              </a:rPr>
              <a:t>Structure Exploitation</a:t>
            </a:r>
          </a:p>
        </p:txBody>
      </p:sp>
      <p:pic>
        <p:nvPicPr>
          <p:cNvPr id="16396" name="Picture 5"/>
          <p:cNvPicPr>
            <a:picLocks noChangeAspect="1" noChangeArrowheads="1"/>
          </p:cNvPicPr>
          <p:nvPr/>
        </p:nvPicPr>
        <p:blipFill>
          <a:blip r:embed="rId4"/>
          <a:srcRect l="62402" t="31662" r="10669" b="17967"/>
          <a:stretch>
            <a:fillRect/>
          </a:stretch>
        </p:blipFill>
        <p:spPr bwMode="auto">
          <a:xfrm>
            <a:off x="319088" y="1233488"/>
            <a:ext cx="4202112" cy="2644775"/>
          </a:xfrm>
          <a:prstGeom prst="rect">
            <a:avLst/>
          </a:prstGeom>
          <a:noFill/>
          <a:ln w="9525">
            <a:noFill/>
            <a:miter lim="800000"/>
            <a:headEnd/>
            <a:tailEnd/>
          </a:ln>
        </p:spPr>
      </p:pic>
      <p:sp>
        <p:nvSpPr>
          <p:cNvPr id="19" name="Rectangle 18"/>
          <p:cNvSpPr/>
          <p:nvPr/>
        </p:nvSpPr>
        <p:spPr>
          <a:xfrm>
            <a:off x="317500" y="1227138"/>
            <a:ext cx="4202113" cy="265906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latin typeface="Delicious" pitchFamily="50" charset="0"/>
            </a:endParaRPr>
          </a:p>
        </p:txBody>
      </p:sp>
      <p:sp>
        <p:nvSpPr>
          <p:cNvPr id="16398" name="TextBox 9"/>
          <p:cNvSpPr txBox="1">
            <a:spLocks noChangeArrowheads="1"/>
          </p:cNvSpPr>
          <p:nvPr/>
        </p:nvSpPr>
        <p:spPr bwMode="auto">
          <a:xfrm>
            <a:off x="304800" y="1219200"/>
            <a:ext cx="1263650" cy="369888"/>
          </a:xfrm>
          <a:prstGeom prst="rect">
            <a:avLst/>
          </a:prstGeom>
          <a:noFill/>
          <a:ln w="9525">
            <a:noFill/>
            <a:miter lim="800000"/>
            <a:headEnd/>
            <a:tailEnd/>
          </a:ln>
        </p:spPr>
        <p:txBody>
          <a:bodyPr wrap="none">
            <a:spAutoFit/>
          </a:bodyPr>
          <a:lstStyle/>
          <a:p>
            <a:r>
              <a:rPr lang="en-US" sz="1800" b="1" i="0">
                <a:latin typeface="Delicious" pitchFamily="50" charset="0"/>
              </a:rPr>
              <a:t>Quick Entry</a:t>
            </a:r>
          </a:p>
        </p:txBody>
      </p:sp>
      <p:pic>
        <p:nvPicPr>
          <p:cNvPr id="16399" name="Picture 13" descr="Fast Note Entry.JPG"/>
          <p:cNvPicPr>
            <a:picLocks noChangeAspect="1"/>
          </p:cNvPicPr>
          <p:nvPr/>
        </p:nvPicPr>
        <p:blipFill>
          <a:blip r:embed="rId5"/>
          <a:srcRect/>
          <a:stretch>
            <a:fillRect/>
          </a:stretch>
        </p:blipFill>
        <p:spPr bwMode="auto">
          <a:xfrm>
            <a:off x="1066800" y="2209800"/>
            <a:ext cx="2514600" cy="800100"/>
          </a:xfrm>
          <a:prstGeom prst="rect">
            <a:avLst/>
          </a:prstGeom>
          <a:noFill/>
          <a:ln w="9525">
            <a:noFill/>
            <a:miter lim="800000"/>
            <a:headEnd/>
            <a:tailEnd/>
          </a:ln>
        </p:spPr>
      </p:pic>
      <p:sp>
        <p:nvSpPr>
          <p:cNvPr id="16400" name="Freeform 20"/>
          <p:cNvSpPr>
            <a:spLocks noChangeArrowheads="1"/>
          </p:cNvSpPr>
          <p:nvPr/>
        </p:nvSpPr>
        <p:spPr bwMode="auto">
          <a:xfrm>
            <a:off x="5638800" y="5257800"/>
            <a:ext cx="1393825" cy="1076325"/>
          </a:xfrm>
          <a:custGeom>
            <a:avLst/>
            <a:gdLst>
              <a:gd name="T0" fmla="*/ 0 w 1394460"/>
              <a:gd name="T1" fmla="*/ 0 h 1076960"/>
              <a:gd name="T2" fmla="*/ 235576 w 1394460"/>
              <a:gd name="T3" fmla="*/ 964321 h 1076960"/>
              <a:gd name="T4" fmla="*/ 1390654 w 1394460"/>
              <a:gd name="T5" fmla="*/ 653005 h 1076960"/>
              <a:gd name="T6" fmla="*/ 0 60000 65536"/>
              <a:gd name="T7" fmla="*/ 0 60000 65536"/>
              <a:gd name="T8" fmla="*/ 0 60000 65536"/>
              <a:gd name="T9" fmla="*/ 0 w 1394460"/>
              <a:gd name="T10" fmla="*/ 0 h 1076960"/>
              <a:gd name="T11" fmla="*/ 1394460 w 1394460"/>
              <a:gd name="T12" fmla="*/ 1076960 h 1076960"/>
            </a:gdLst>
            <a:ahLst/>
            <a:cxnLst>
              <a:cxn ang="T6">
                <a:pos x="T0" y="T1"/>
              </a:cxn>
              <a:cxn ang="T7">
                <a:pos x="T2" y="T3"/>
              </a:cxn>
              <a:cxn ang="T8">
                <a:pos x="T4" y="T5"/>
              </a:cxn>
            </a:cxnLst>
            <a:rect l="T9" t="T10" r="T11" b="T12"/>
            <a:pathLst>
              <a:path w="1394460" h="1076960">
                <a:moveTo>
                  <a:pt x="0" y="0"/>
                </a:moveTo>
                <a:cubicBezTo>
                  <a:pt x="1905" y="429260"/>
                  <a:pt x="3810" y="858520"/>
                  <a:pt x="236220" y="967740"/>
                </a:cubicBezTo>
                <a:cubicBezTo>
                  <a:pt x="468630" y="1076960"/>
                  <a:pt x="931545" y="866140"/>
                  <a:pt x="1394460" y="655320"/>
                </a:cubicBezTo>
              </a:path>
            </a:pathLst>
          </a:custGeom>
          <a:noFill/>
          <a:ln w="50800" algn="ctr">
            <a:solidFill>
              <a:schemeClr val="tx1"/>
            </a:solidFill>
            <a:round/>
            <a:headEnd/>
            <a:tailEnd type="triangle" w="med" len="med"/>
          </a:ln>
        </p:spPr>
        <p:txBody>
          <a:bodyPr wrap="none">
            <a:spAutoFit/>
          </a:bodyPr>
          <a:lstStyle/>
          <a:p>
            <a:pPr eaLnBrk="0" hangingPunct="0"/>
            <a:endParaRPr lang="en-US"/>
          </a:p>
        </p:txBody>
      </p:sp>
      <p:pic>
        <p:nvPicPr>
          <p:cNvPr id="16401" name="Picture 17"/>
          <p:cNvPicPr>
            <a:picLocks noChangeAspect="1" noChangeArrowheads="1"/>
          </p:cNvPicPr>
          <p:nvPr/>
        </p:nvPicPr>
        <p:blipFill>
          <a:blip r:embed="rId6"/>
          <a:srcRect/>
          <a:stretch>
            <a:fillRect/>
          </a:stretch>
        </p:blipFill>
        <p:spPr bwMode="auto">
          <a:xfrm>
            <a:off x="7162800" y="5410200"/>
            <a:ext cx="1362075" cy="542925"/>
          </a:xfrm>
          <a:prstGeom prst="rect">
            <a:avLst/>
          </a:prstGeom>
          <a:noFill/>
          <a:ln w="9525" algn="ctr">
            <a:solidFill>
              <a:schemeClr val="tx1"/>
            </a:solidFill>
            <a:miter lim="800000"/>
            <a:headEnd/>
            <a:tailEnd/>
          </a:ln>
        </p:spPr>
      </p:pic>
      <p:pic>
        <p:nvPicPr>
          <p:cNvPr id="16402" name="Picture 18"/>
          <p:cNvPicPr>
            <a:picLocks noChangeAspect="1" noChangeArrowheads="1"/>
          </p:cNvPicPr>
          <p:nvPr/>
        </p:nvPicPr>
        <p:blipFill>
          <a:blip r:embed="rId7"/>
          <a:srcRect/>
          <a:stretch>
            <a:fillRect/>
          </a:stretch>
        </p:blipFill>
        <p:spPr bwMode="auto">
          <a:xfrm>
            <a:off x="7696200" y="4572000"/>
            <a:ext cx="685800" cy="685800"/>
          </a:xfrm>
          <a:prstGeom prst="rect">
            <a:avLst/>
          </a:prstGeom>
          <a:noFill/>
          <a:ln w="9525" algn="ctr">
            <a:noFill/>
            <a:miter lim="800000"/>
            <a:headEnd/>
            <a:tailEnd/>
          </a:ln>
        </p:spPr>
      </p:pic>
      <p:sp>
        <p:nvSpPr>
          <p:cNvPr id="16403" name="TextBox 19"/>
          <p:cNvSpPr txBox="1">
            <a:spLocks noChangeArrowheads="1"/>
          </p:cNvSpPr>
          <p:nvPr/>
        </p:nvSpPr>
        <p:spPr bwMode="auto">
          <a:xfrm>
            <a:off x="304800" y="4267200"/>
            <a:ext cx="3657600" cy="708025"/>
          </a:xfrm>
          <a:prstGeom prst="rect">
            <a:avLst/>
          </a:prstGeom>
          <a:noFill/>
          <a:ln w="9525">
            <a:noFill/>
            <a:miter lim="800000"/>
            <a:headEnd/>
            <a:tailEnd/>
          </a:ln>
        </p:spPr>
        <p:txBody>
          <a:bodyPr>
            <a:spAutoFit/>
          </a:bodyPr>
          <a:lstStyle/>
          <a:p>
            <a:r>
              <a:rPr lang="en-US" sz="2000" i="0">
                <a:latin typeface="Delicious" pitchFamily="50" charset="0"/>
              </a:rPr>
              <a:t>“meeting with Kwasi at 5pm about camping”</a:t>
            </a:r>
          </a:p>
        </p:txBody>
      </p:sp>
      <p:sp>
        <p:nvSpPr>
          <p:cNvPr id="16404" name="TextBox 21"/>
          <p:cNvSpPr txBox="1">
            <a:spLocks noChangeArrowheads="1"/>
          </p:cNvSpPr>
          <p:nvPr/>
        </p:nvSpPr>
        <p:spPr bwMode="auto">
          <a:xfrm>
            <a:off x="2409825" y="5029200"/>
            <a:ext cx="1752600" cy="708025"/>
          </a:xfrm>
          <a:prstGeom prst="rect">
            <a:avLst/>
          </a:prstGeom>
          <a:noFill/>
          <a:ln w="9525">
            <a:noFill/>
            <a:miter lim="800000"/>
            <a:headEnd/>
            <a:tailEnd/>
          </a:ln>
        </p:spPr>
        <p:txBody>
          <a:bodyPr>
            <a:spAutoFit/>
          </a:bodyPr>
          <a:lstStyle/>
          <a:p>
            <a:r>
              <a:rPr lang="en-US" sz="2000" i="0">
                <a:solidFill>
                  <a:schemeClr val="bg1"/>
                </a:solidFill>
                <a:latin typeface="Delicious" pitchFamily="50" charset="0"/>
              </a:rPr>
              <a:t>Type: Meeting</a:t>
            </a:r>
          </a:p>
          <a:p>
            <a:r>
              <a:rPr lang="en-US" sz="2000" i="0">
                <a:solidFill>
                  <a:schemeClr val="bg1"/>
                </a:solidFill>
                <a:latin typeface="Delicious" pitchFamily="50" charset="0"/>
              </a:rPr>
              <a:t>Time: 5pm</a:t>
            </a:r>
          </a:p>
        </p:txBody>
      </p:sp>
      <p:sp>
        <p:nvSpPr>
          <p:cNvPr id="16405" name="TextBox 22"/>
          <p:cNvSpPr txBox="1">
            <a:spLocks noChangeArrowheads="1"/>
          </p:cNvSpPr>
          <p:nvPr/>
        </p:nvSpPr>
        <p:spPr bwMode="auto">
          <a:xfrm>
            <a:off x="2409825" y="5616575"/>
            <a:ext cx="1933575" cy="708025"/>
          </a:xfrm>
          <a:prstGeom prst="rect">
            <a:avLst/>
          </a:prstGeom>
          <a:noFill/>
          <a:ln w="9525">
            <a:noFill/>
            <a:miter lim="800000"/>
            <a:headEnd/>
            <a:tailEnd/>
          </a:ln>
        </p:spPr>
        <p:txBody>
          <a:bodyPr wrap="none">
            <a:spAutoFit/>
          </a:bodyPr>
          <a:lstStyle/>
          <a:p>
            <a:r>
              <a:rPr lang="en-US" sz="2000" i="0">
                <a:solidFill>
                  <a:schemeClr val="bg1"/>
                </a:solidFill>
                <a:latin typeface="Delicious" pitchFamily="50" charset="0"/>
              </a:rPr>
              <a:t>Attendees: Kwasi</a:t>
            </a:r>
          </a:p>
          <a:p>
            <a:r>
              <a:rPr lang="en-US" sz="2000" i="0">
                <a:solidFill>
                  <a:schemeClr val="bg1"/>
                </a:solidFill>
                <a:latin typeface="Delicious" pitchFamily="50" charset="0"/>
              </a:rPr>
              <a:t>Topic: Camping</a:t>
            </a:r>
          </a:p>
        </p:txBody>
      </p:sp>
      <p:sp>
        <p:nvSpPr>
          <p:cNvPr id="16406" name="Freeform 20"/>
          <p:cNvSpPr>
            <a:spLocks noChangeArrowheads="1"/>
          </p:cNvSpPr>
          <p:nvPr/>
        </p:nvSpPr>
        <p:spPr bwMode="auto">
          <a:xfrm>
            <a:off x="762000" y="4943475"/>
            <a:ext cx="1393825" cy="1076325"/>
          </a:xfrm>
          <a:custGeom>
            <a:avLst/>
            <a:gdLst>
              <a:gd name="T0" fmla="*/ 0 w 1394460"/>
              <a:gd name="T1" fmla="*/ 0 h 1076960"/>
              <a:gd name="T2" fmla="*/ 235576 w 1394460"/>
              <a:gd name="T3" fmla="*/ 964321 h 1076960"/>
              <a:gd name="T4" fmla="*/ 1390654 w 1394460"/>
              <a:gd name="T5" fmla="*/ 653005 h 1076960"/>
              <a:gd name="T6" fmla="*/ 0 60000 65536"/>
              <a:gd name="T7" fmla="*/ 0 60000 65536"/>
              <a:gd name="T8" fmla="*/ 0 60000 65536"/>
              <a:gd name="T9" fmla="*/ 0 w 1394460"/>
              <a:gd name="T10" fmla="*/ 0 h 1076960"/>
              <a:gd name="T11" fmla="*/ 1394460 w 1394460"/>
              <a:gd name="T12" fmla="*/ 1076960 h 1076960"/>
            </a:gdLst>
            <a:ahLst/>
            <a:cxnLst>
              <a:cxn ang="T6">
                <a:pos x="T0" y="T1"/>
              </a:cxn>
              <a:cxn ang="T7">
                <a:pos x="T2" y="T3"/>
              </a:cxn>
              <a:cxn ang="T8">
                <a:pos x="T4" y="T5"/>
              </a:cxn>
            </a:cxnLst>
            <a:rect l="T9" t="T10" r="T11" b="T12"/>
            <a:pathLst>
              <a:path w="1394460" h="1076960">
                <a:moveTo>
                  <a:pt x="0" y="0"/>
                </a:moveTo>
                <a:cubicBezTo>
                  <a:pt x="1905" y="429260"/>
                  <a:pt x="3810" y="858520"/>
                  <a:pt x="236220" y="967740"/>
                </a:cubicBezTo>
                <a:cubicBezTo>
                  <a:pt x="468630" y="1076960"/>
                  <a:pt x="931545" y="866140"/>
                  <a:pt x="1394460" y="655320"/>
                </a:cubicBezTo>
              </a:path>
            </a:pathLst>
          </a:custGeom>
          <a:noFill/>
          <a:ln w="50800" algn="ctr">
            <a:solidFill>
              <a:schemeClr val="tx1"/>
            </a:solidFill>
            <a:round/>
            <a:headEnd/>
            <a:tailEnd type="triangle" w="med" len="med"/>
          </a:ln>
        </p:spPr>
        <p:txBody>
          <a:bodyPr wrap="none">
            <a:spAutoFit/>
          </a:bodyPr>
          <a:lstStyle/>
          <a:p>
            <a:pPr eaLnBrk="0" hangingPunct="0"/>
            <a:endParaRPr lang="en-US"/>
          </a:p>
        </p:txBody>
      </p:sp>
      <p:sp>
        <p:nvSpPr>
          <p:cNvPr id="16407" name="Rounded Rectangle 25"/>
          <p:cNvSpPr>
            <a:spLocks noChangeArrowheads="1"/>
          </p:cNvSpPr>
          <p:nvPr/>
        </p:nvSpPr>
        <p:spPr bwMode="auto">
          <a:xfrm>
            <a:off x="4648200" y="4267200"/>
            <a:ext cx="2286000" cy="1554163"/>
          </a:xfrm>
          <a:prstGeom prst="roundRect">
            <a:avLst>
              <a:gd name="adj" fmla="val 16667"/>
            </a:avLst>
          </a:prstGeom>
          <a:solidFill>
            <a:srgbClr val="5A4A82"/>
          </a:solidFill>
          <a:ln w="9525" algn="ctr">
            <a:noFill/>
            <a:round/>
            <a:headEnd/>
            <a:tailEnd/>
          </a:ln>
        </p:spPr>
        <p:txBody>
          <a:bodyPr wrap="none">
            <a:spAutoFit/>
          </a:bodyPr>
          <a:lstStyle/>
          <a:p>
            <a:pPr eaLnBrk="0" hangingPunct="0"/>
            <a:endParaRPr lang="en-US"/>
          </a:p>
        </p:txBody>
      </p:sp>
      <p:sp>
        <p:nvSpPr>
          <p:cNvPr id="16408" name="TextBox 26"/>
          <p:cNvSpPr txBox="1">
            <a:spLocks noChangeArrowheads="1"/>
          </p:cNvSpPr>
          <p:nvPr/>
        </p:nvSpPr>
        <p:spPr bwMode="auto">
          <a:xfrm>
            <a:off x="4848225" y="4343400"/>
            <a:ext cx="1752600" cy="708025"/>
          </a:xfrm>
          <a:prstGeom prst="rect">
            <a:avLst/>
          </a:prstGeom>
          <a:noFill/>
          <a:ln w="9525">
            <a:noFill/>
            <a:miter lim="800000"/>
            <a:headEnd/>
            <a:tailEnd/>
          </a:ln>
        </p:spPr>
        <p:txBody>
          <a:bodyPr>
            <a:spAutoFit/>
          </a:bodyPr>
          <a:lstStyle/>
          <a:p>
            <a:r>
              <a:rPr lang="en-US" sz="2000" i="0">
                <a:solidFill>
                  <a:schemeClr val="bg1"/>
                </a:solidFill>
                <a:latin typeface="Delicious" pitchFamily="50" charset="0"/>
              </a:rPr>
              <a:t>Type: Meeting</a:t>
            </a:r>
          </a:p>
          <a:p>
            <a:r>
              <a:rPr lang="en-US" sz="2000" i="0">
                <a:solidFill>
                  <a:schemeClr val="bg1"/>
                </a:solidFill>
                <a:latin typeface="Delicious" pitchFamily="50" charset="0"/>
              </a:rPr>
              <a:t>Time: 5pm</a:t>
            </a:r>
          </a:p>
        </p:txBody>
      </p:sp>
      <p:sp>
        <p:nvSpPr>
          <p:cNvPr id="16409" name="TextBox 27"/>
          <p:cNvSpPr txBox="1">
            <a:spLocks noChangeArrowheads="1"/>
          </p:cNvSpPr>
          <p:nvPr/>
        </p:nvSpPr>
        <p:spPr bwMode="auto">
          <a:xfrm>
            <a:off x="4848225" y="4930775"/>
            <a:ext cx="1933575" cy="708025"/>
          </a:xfrm>
          <a:prstGeom prst="rect">
            <a:avLst/>
          </a:prstGeom>
          <a:noFill/>
          <a:ln w="9525">
            <a:noFill/>
            <a:miter lim="800000"/>
            <a:headEnd/>
            <a:tailEnd/>
          </a:ln>
        </p:spPr>
        <p:txBody>
          <a:bodyPr wrap="none">
            <a:spAutoFit/>
          </a:bodyPr>
          <a:lstStyle/>
          <a:p>
            <a:r>
              <a:rPr lang="en-US" sz="2000" i="0">
                <a:solidFill>
                  <a:schemeClr val="bg1"/>
                </a:solidFill>
                <a:latin typeface="Delicious" pitchFamily="50" charset="0"/>
              </a:rPr>
              <a:t>Attendees: Kwasi</a:t>
            </a:r>
          </a:p>
          <a:p>
            <a:r>
              <a:rPr lang="en-US" sz="2000" i="0">
                <a:solidFill>
                  <a:schemeClr val="bg1"/>
                </a:solidFill>
                <a:latin typeface="Delicious" pitchFamily="50" charset="0"/>
              </a:rPr>
              <a:t>Topic: Camping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685800" y="0"/>
            <a:ext cx="7772400" cy="1143000"/>
          </a:xfrm>
        </p:spPr>
        <p:txBody>
          <a:bodyPr/>
          <a:lstStyle/>
          <a:p>
            <a:pPr eaLnBrk="1" hangingPunct="1"/>
            <a:r>
              <a:rPr lang="en-US" smtClean="0"/>
              <a:t>Quick Entry</a:t>
            </a:r>
          </a:p>
        </p:txBody>
      </p:sp>
      <p:grpSp>
        <p:nvGrpSpPr>
          <p:cNvPr id="19" name="Group 18"/>
          <p:cNvGrpSpPr/>
          <p:nvPr/>
        </p:nvGrpSpPr>
        <p:grpSpPr>
          <a:xfrm>
            <a:off x="1333500" y="2286000"/>
            <a:ext cx="6477000" cy="2514600"/>
            <a:chOff x="1524000" y="2286000"/>
            <a:chExt cx="6477000" cy="2514600"/>
          </a:xfrm>
        </p:grpSpPr>
        <p:sp>
          <p:nvSpPr>
            <p:cNvPr id="5" name="Rounded Rectangle 4"/>
            <p:cNvSpPr/>
            <p:nvPr/>
          </p:nvSpPr>
          <p:spPr>
            <a:xfrm>
              <a:off x="1524000" y="2286000"/>
              <a:ext cx="6477000" cy="2514600"/>
            </a:xfrm>
            <a:prstGeom prst="roundRect">
              <a:avLst/>
            </a:prstGeom>
            <a:gradFill>
              <a:gsLst>
                <a:gs pos="0">
                  <a:srgbClr val="FDF8B9"/>
                </a:gs>
                <a:gs pos="35000">
                  <a:srgbClr val="FFFEA8"/>
                </a:gs>
                <a:gs pos="100000">
                  <a:srgbClr val="FEFBD6"/>
                </a:gs>
              </a:gsLst>
            </a:gra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i="0" dirty="0"/>
            </a:p>
          </p:txBody>
        </p:sp>
        <p:sp>
          <p:nvSpPr>
            <p:cNvPr id="17412" name="TextBox 5"/>
            <p:cNvSpPr txBox="1">
              <a:spLocks noChangeArrowheads="1"/>
            </p:cNvSpPr>
            <p:nvPr/>
          </p:nvSpPr>
          <p:spPr bwMode="auto">
            <a:xfrm>
              <a:off x="1981200" y="2362200"/>
              <a:ext cx="2776538" cy="554038"/>
            </a:xfrm>
            <a:prstGeom prst="rect">
              <a:avLst/>
            </a:prstGeom>
            <a:noFill/>
            <a:ln w="9525">
              <a:noFill/>
              <a:miter lim="800000"/>
              <a:headEnd/>
              <a:tailEnd/>
            </a:ln>
          </p:spPr>
          <p:txBody>
            <a:bodyPr wrap="none">
              <a:spAutoFit/>
            </a:bodyPr>
            <a:lstStyle/>
            <a:p>
              <a:r>
                <a:rPr lang="en-US" sz="3000" i="0"/>
                <a:t>Enter New Note:</a:t>
              </a:r>
            </a:p>
          </p:txBody>
        </p:sp>
        <p:sp>
          <p:nvSpPr>
            <p:cNvPr id="7" name="Rectangle 6"/>
            <p:cNvSpPr/>
            <p:nvPr/>
          </p:nvSpPr>
          <p:spPr>
            <a:xfrm>
              <a:off x="2057400" y="2971800"/>
              <a:ext cx="5257800" cy="12954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dirty="0"/>
            </a:p>
          </p:txBody>
        </p:sp>
        <p:sp>
          <p:nvSpPr>
            <p:cNvPr id="17414" name="TextBox 7"/>
            <p:cNvSpPr txBox="1">
              <a:spLocks noChangeArrowheads="1"/>
            </p:cNvSpPr>
            <p:nvPr/>
          </p:nvSpPr>
          <p:spPr bwMode="auto">
            <a:xfrm>
              <a:off x="2057400" y="2971800"/>
              <a:ext cx="3048000" cy="369888"/>
            </a:xfrm>
            <a:prstGeom prst="rect">
              <a:avLst/>
            </a:prstGeom>
            <a:noFill/>
            <a:ln w="9525">
              <a:noFill/>
              <a:miter lim="800000"/>
              <a:headEnd/>
              <a:tailEnd/>
            </a:ln>
          </p:spPr>
          <p:txBody>
            <a:bodyPr wrap="none">
              <a:spAutoFit/>
            </a:bodyPr>
            <a:lstStyle/>
            <a:p>
              <a:r>
                <a:rPr lang="en-US" sz="1800" i="0"/>
                <a:t>regina’s phone (617) 555-1234</a:t>
              </a:r>
            </a:p>
          </p:txBody>
        </p:sp>
      </p:grpSp>
      <p:grpSp>
        <p:nvGrpSpPr>
          <p:cNvPr id="2" name="Group 12"/>
          <p:cNvGrpSpPr>
            <a:grpSpLocks/>
          </p:cNvGrpSpPr>
          <p:nvPr/>
        </p:nvGrpSpPr>
        <p:grpSpPr bwMode="auto">
          <a:xfrm>
            <a:off x="2514600" y="5257800"/>
            <a:ext cx="4114800" cy="685800"/>
            <a:chOff x="762000" y="457200"/>
            <a:chExt cx="4114800" cy="685800"/>
          </a:xfrm>
        </p:grpSpPr>
        <p:sp>
          <p:nvSpPr>
            <p:cNvPr id="10" name="Rounded Rectangle 9"/>
            <p:cNvSpPr/>
            <p:nvPr/>
          </p:nvSpPr>
          <p:spPr>
            <a:xfrm>
              <a:off x="762000" y="457200"/>
              <a:ext cx="838200" cy="6858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800" i="0" dirty="0"/>
                <a:t>Ctrl</a:t>
              </a:r>
            </a:p>
          </p:txBody>
        </p:sp>
        <p:sp>
          <p:nvSpPr>
            <p:cNvPr id="11" name="Rounded Rectangle 10"/>
            <p:cNvSpPr/>
            <p:nvPr/>
          </p:nvSpPr>
          <p:spPr>
            <a:xfrm>
              <a:off x="1600200" y="457200"/>
              <a:ext cx="838200" cy="6858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800" i="0" dirty="0"/>
                <a:t>Alt</a:t>
              </a:r>
            </a:p>
          </p:txBody>
        </p:sp>
        <p:sp>
          <p:nvSpPr>
            <p:cNvPr id="12" name="Rounded Rectangle 11"/>
            <p:cNvSpPr/>
            <p:nvPr/>
          </p:nvSpPr>
          <p:spPr>
            <a:xfrm>
              <a:off x="2438400" y="457200"/>
              <a:ext cx="2438400" cy="6858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800" i="0" dirty="0"/>
                <a:t>Spacebar</a:t>
              </a:r>
            </a:p>
          </p:txBody>
        </p:sp>
      </p:grpSp>
      <p:pic>
        <p:nvPicPr>
          <p:cNvPr id="21513" name="Picture 5"/>
          <p:cNvPicPr>
            <a:picLocks noChangeAspect="1" noChangeArrowheads="1"/>
          </p:cNvPicPr>
          <p:nvPr/>
        </p:nvPicPr>
        <p:blipFill>
          <a:blip r:embed="rId3"/>
          <a:srcRect l="73058" t="34525" b="14153"/>
          <a:stretch>
            <a:fillRect/>
          </a:stretch>
        </p:blipFill>
        <p:spPr bwMode="auto">
          <a:xfrm>
            <a:off x="914400" y="1371600"/>
            <a:ext cx="7369175" cy="4724400"/>
          </a:xfrm>
          <a:prstGeom prst="rect">
            <a:avLst/>
          </a:prstGeom>
          <a:noFill/>
          <a:ln w="9525">
            <a:noFill/>
            <a:miter lim="800000"/>
            <a:headEnd/>
            <a:tailEnd/>
          </a:ln>
        </p:spPr>
      </p:pic>
      <p:grpSp>
        <p:nvGrpSpPr>
          <p:cNvPr id="3" name="Group 18"/>
          <p:cNvGrpSpPr>
            <a:grpSpLocks/>
          </p:cNvGrpSpPr>
          <p:nvPr/>
        </p:nvGrpSpPr>
        <p:grpSpPr bwMode="auto">
          <a:xfrm>
            <a:off x="914400" y="1371600"/>
            <a:ext cx="7391400" cy="4724400"/>
            <a:chOff x="838200" y="2133600"/>
            <a:chExt cx="7391400" cy="4724400"/>
          </a:xfrm>
        </p:grpSpPr>
        <p:sp>
          <p:nvSpPr>
            <p:cNvPr id="15" name="Rectangle 14"/>
            <p:cNvSpPr/>
            <p:nvPr/>
          </p:nvSpPr>
          <p:spPr>
            <a:xfrm>
              <a:off x="838200" y="2133600"/>
              <a:ext cx="5426075" cy="47244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p>
          </p:txBody>
        </p:sp>
        <p:sp>
          <p:nvSpPr>
            <p:cNvPr id="16" name="Rectangle 15"/>
            <p:cNvSpPr/>
            <p:nvPr/>
          </p:nvSpPr>
          <p:spPr>
            <a:xfrm>
              <a:off x="6262688" y="2133600"/>
              <a:ext cx="1928812" cy="3827463"/>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p>
          </p:txBody>
        </p:sp>
        <p:sp>
          <p:nvSpPr>
            <p:cNvPr id="17" name="Rectangle 16"/>
            <p:cNvSpPr/>
            <p:nvPr/>
          </p:nvSpPr>
          <p:spPr>
            <a:xfrm>
              <a:off x="6262688" y="6581775"/>
              <a:ext cx="1966912" cy="27622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i="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fade">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229600" cy="3124200"/>
          </a:xfrm>
        </p:spPr>
        <p:txBody>
          <a:bodyPr/>
          <a:lstStyle/>
          <a:p>
            <a:pPr lvl="1">
              <a:defRPr/>
            </a:pPr>
            <a:r>
              <a:rPr lang="en-US" dirty="0" smtClean="0">
                <a:ea typeface="+mn-ea"/>
              </a:rPr>
              <a:t>People </a:t>
            </a:r>
            <a:r>
              <a:rPr lang="en-US" sz="2000" dirty="0" smtClean="0">
                <a:solidFill>
                  <a:schemeClr val="tx1">
                    <a:lumMod val="50000"/>
                    <a:lumOff val="50000"/>
                  </a:schemeClr>
                </a:solidFill>
                <a:ea typeface="+mn-ea"/>
                <a:cs typeface="+mn-cs"/>
              </a:rPr>
              <a:t>[</a:t>
            </a:r>
            <a:r>
              <a:rPr lang="en-US" sz="2000" dirty="0" err="1" smtClean="0">
                <a:solidFill>
                  <a:schemeClr val="tx1">
                    <a:lumMod val="50000"/>
                    <a:lumOff val="50000"/>
                  </a:schemeClr>
                </a:solidFill>
                <a:ea typeface="+mn-ea"/>
                <a:cs typeface="+mn-cs"/>
              </a:rPr>
              <a:t>Cutrell</a:t>
            </a:r>
            <a:r>
              <a:rPr lang="en-US" sz="2000" dirty="0" smtClean="0">
                <a:solidFill>
                  <a:schemeClr val="tx1">
                    <a:lumMod val="50000"/>
                    <a:lumOff val="50000"/>
                  </a:schemeClr>
                </a:solidFill>
                <a:ea typeface="+mn-ea"/>
                <a:cs typeface="+mn-cs"/>
              </a:rPr>
              <a:t>]</a:t>
            </a:r>
          </a:p>
          <a:p>
            <a:pPr lvl="1">
              <a:defRPr/>
            </a:pPr>
            <a:r>
              <a:rPr lang="en-US" dirty="0" smtClean="0">
                <a:ea typeface="+mn-ea"/>
              </a:rPr>
              <a:t>Time </a:t>
            </a:r>
            <a:r>
              <a:rPr lang="en-US" sz="2000" dirty="0" smtClean="0">
                <a:solidFill>
                  <a:schemeClr val="tx1">
                    <a:lumMod val="50000"/>
                    <a:lumOff val="50000"/>
                  </a:schemeClr>
                </a:solidFill>
                <a:ea typeface="+mn-ea"/>
                <a:cs typeface="+mn-cs"/>
              </a:rPr>
              <a:t>[</a:t>
            </a:r>
            <a:r>
              <a:rPr lang="en-US" sz="2000" dirty="0" err="1" smtClean="0">
                <a:solidFill>
                  <a:schemeClr val="tx1">
                    <a:lumMod val="50000"/>
                    <a:lumOff val="50000"/>
                  </a:schemeClr>
                </a:solidFill>
                <a:ea typeface="+mn-ea"/>
                <a:cs typeface="+mn-cs"/>
              </a:rPr>
              <a:t>Ringel</a:t>
            </a:r>
            <a:r>
              <a:rPr lang="en-US" sz="2000" dirty="0" smtClean="0">
                <a:solidFill>
                  <a:schemeClr val="tx1">
                    <a:lumMod val="50000"/>
                    <a:lumOff val="50000"/>
                  </a:schemeClr>
                </a:solidFill>
                <a:ea typeface="+mn-ea"/>
                <a:cs typeface="+mn-cs"/>
              </a:rPr>
              <a:t>]</a:t>
            </a:r>
          </a:p>
          <a:p>
            <a:pPr lvl="1">
              <a:defRPr/>
            </a:pPr>
            <a:r>
              <a:rPr lang="en-US" dirty="0" smtClean="0">
                <a:ea typeface="+mn-ea"/>
              </a:rPr>
              <a:t>Pictures </a:t>
            </a:r>
            <a:r>
              <a:rPr lang="en-US" sz="2000" dirty="0" smtClean="0">
                <a:solidFill>
                  <a:schemeClr val="tx1">
                    <a:lumMod val="50000"/>
                    <a:lumOff val="50000"/>
                  </a:schemeClr>
                </a:solidFill>
                <a:ea typeface="+mn-ea"/>
                <a:cs typeface="+mn-cs"/>
              </a:rPr>
              <a:t>[</a:t>
            </a:r>
            <a:r>
              <a:rPr lang="en-US" sz="2000" dirty="0" err="1" smtClean="0">
                <a:solidFill>
                  <a:schemeClr val="tx1">
                    <a:lumMod val="50000"/>
                    <a:lumOff val="50000"/>
                  </a:schemeClr>
                </a:solidFill>
                <a:ea typeface="+mn-ea"/>
                <a:cs typeface="+mn-cs"/>
              </a:rPr>
              <a:t>Sellen</a:t>
            </a:r>
            <a:r>
              <a:rPr lang="en-US" sz="2000" dirty="0" smtClean="0">
                <a:solidFill>
                  <a:schemeClr val="tx1">
                    <a:lumMod val="50000"/>
                    <a:lumOff val="50000"/>
                  </a:schemeClr>
                </a:solidFill>
                <a:ea typeface="+mn-ea"/>
                <a:cs typeface="+mn-cs"/>
              </a:rPr>
              <a:t>]</a:t>
            </a:r>
          </a:p>
          <a:p>
            <a:pPr lvl="1">
              <a:defRPr/>
            </a:pPr>
            <a:r>
              <a:rPr lang="en-US" dirty="0" smtClean="0">
                <a:ea typeface="+mn-ea"/>
              </a:rPr>
              <a:t>Location </a:t>
            </a:r>
            <a:r>
              <a:rPr lang="en-US" sz="2000" dirty="0" smtClean="0">
                <a:solidFill>
                  <a:schemeClr val="tx1">
                    <a:lumMod val="50000"/>
                    <a:lumOff val="50000"/>
                  </a:schemeClr>
                </a:solidFill>
                <a:ea typeface="+mn-ea"/>
                <a:cs typeface="+mn-cs"/>
              </a:rPr>
              <a:t>[Rhodes]</a:t>
            </a:r>
          </a:p>
        </p:txBody>
      </p:sp>
      <p:sp>
        <p:nvSpPr>
          <p:cNvPr id="11268" name="TextBox 3"/>
          <p:cNvSpPr txBox="1">
            <a:spLocks noChangeArrowheads="1"/>
          </p:cNvSpPr>
          <p:nvPr/>
        </p:nvSpPr>
        <p:spPr bwMode="auto">
          <a:xfrm>
            <a:off x="304800" y="1219200"/>
            <a:ext cx="8610600" cy="1016000"/>
          </a:xfrm>
          <a:prstGeom prst="rect">
            <a:avLst/>
          </a:prstGeom>
          <a:noFill/>
          <a:ln w="9525">
            <a:noFill/>
            <a:miter lim="800000"/>
            <a:headEnd/>
            <a:tailEnd/>
          </a:ln>
        </p:spPr>
        <p:txBody>
          <a:bodyPr>
            <a:spAutoFit/>
          </a:bodyPr>
          <a:lstStyle/>
          <a:p>
            <a:pPr eaLnBrk="0" hangingPunct="0"/>
            <a:r>
              <a:rPr lang="en-US" sz="3000" i="0">
                <a:latin typeface="Delicious" pitchFamily="50" charset="0"/>
              </a:rPr>
              <a:t>We often remember aspects of our data extrinsic to the bits themselves</a:t>
            </a:r>
          </a:p>
        </p:txBody>
      </p:sp>
      <p:pic>
        <p:nvPicPr>
          <p:cNvPr id="11269" name="Picture 5" descr="C:\Users\msbernst\Documents\Information Scraps\TOIS\interviews\p13\P1010740.JPG"/>
          <p:cNvPicPr>
            <a:picLocks noChangeAspect="1" noChangeArrowheads="1"/>
          </p:cNvPicPr>
          <p:nvPr/>
        </p:nvPicPr>
        <p:blipFill>
          <a:blip r:embed="rId3"/>
          <a:srcRect/>
          <a:stretch>
            <a:fillRect/>
          </a:stretch>
        </p:blipFill>
        <p:spPr bwMode="auto">
          <a:xfrm>
            <a:off x="3581400" y="2720975"/>
            <a:ext cx="5127625" cy="3222625"/>
          </a:xfrm>
          <a:prstGeom prst="rect">
            <a:avLst/>
          </a:prstGeom>
          <a:noFill/>
          <a:ln w="9525">
            <a:noFill/>
            <a:miter lim="800000"/>
            <a:headEnd/>
            <a:tailEnd/>
          </a:ln>
        </p:spPr>
      </p:pic>
      <p:sp>
        <p:nvSpPr>
          <p:cNvPr id="7" name="Title 1"/>
          <p:cNvSpPr txBox="1">
            <a:spLocks/>
          </p:cNvSpPr>
          <p:nvPr/>
        </p:nvSpPr>
        <p:spPr>
          <a:xfrm>
            <a:off x="685800" y="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Delicious" pitchFamily="50" charset="0"/>
                <a:ea typeface="+mj-ea"/>
                <a:cs typeface="+mj-cs"/>
              </a:rPr>
              <a:t>Context</a:t>
            </a:r>
            <a:endParaRPr kumimoji="0" lang="en-US" sz="4400" b="0" i="0" u="none" strike="noStrike" kern="1200" cap="none" spc="0" normalizeH="0" baseline="0" noProof="0" dirty="0" smtClean="0">
              <a:ln>
                <a:noFill/>
              </a:ln>
              <a:solidFill>
                <a:schemeClr val="tx1"/>
              </a:solidFill>
              <a:effectLst/>
              <a:uLnTx/>
              <a:uFillTx/>
              <a:latin typeface="Delicious" pitchFamily="50" charset="0"/>
              <a:ea typeface="+mj-ea"/>
              <a:cs typeface="+mj-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0"/>
            <a:ext cx="7772400" cy="1143000"/>
          </a:xfrm>
        </p:spPr>
        <p:txBody>
          <a:bodyPr/>
          <a:lstStyle/>
          <a:p>
            <a:r>
              <a:rPr lang="en-US" dirty="0" smtClean="0"/>
              <a:t>Context</a:t>
            </a:r>
          </a:p>
        </p:txBody>
      </p:sp>
      <p:sp>
        <p:nvSpPr>
          <p:cNvPr id="18435" name="Content Placeholder 2"/>
          <p:cNvSpPr>
            <a:spLocks noGrp="1"/>
          </p:cNvSpPr>
          <p:nvPr>
            <p:ph idx="1"/>
          </p:nvPr>
        </p:nvSpPr>
        <p:spPr>
          <a:xfrm>
            <a:off x="685800" y="1371600"/>
            <a:ext cx="4495800" cy="4800600"/>
          </a:xfrm>
        </p:spPr>
        <p:txBody>
          <a:bodyPr/>
          <a:lstStyle/>
          <a:p>
            <a:r>
              <a:rPr lang="en-US" smtClean="0"/>
              <a:t>Automatic context capture and association with note contents</a:t>
            </a:r>
          </a:p>
          <a:p>
            <a:r>
              <a:rPr lang="en-US" smtClean="0"/>
              <a:t>Useful for re-contextualizing the note to divine its contents, or in re-finding the note</a:t>
            </a:r>
          </a:p>
        </p:txBody>
      </p:sp>
      <p:pic>
        <p:nvPicPr>
          <p:cNvPr id="18436" name="Picture 6" descr="C:\Users\msbernst\Documents\Information Scraps\UIST 2007\figures\uistthing\pics\contextview.png"/>
          <p:cNvPicPr>
            <a:picLocks noChangeAspect="1" noChangeArrowheads="1"/>
          </p:cNvPicPr>
          <p:nvPr/>
        </p:nvPicPr>
        <p:blipFill>
          <a:blip r:embed="rId3"/>
          <a:srcRect t="3252"/>
          <a:stretch>
            <a:fillRect/>
          </a:stretch>
        </p:blipFill>
        <p:spPr bwMode="auto">
          <a:xfrm>
            <a:off x="5186363" y="1371600"/>
            <a:ext cx="3652837" cy="3886200"/>
          </a:xfrm>
          <a:prstGeom prst="rect">
            <a:avLst/>
          </a:prstGeom>
          <a:noFill/>
          <a:ln w="9525">
            <a:noFill/>
            <a:miter lim="800000"/>
            <a:headEnd/>
            <a:tailEnd/>
          </a:ln>
        </p:spPr>
      </p:pic>
      <p:sp>
        <p:nvSpPr>
          <p:cNvPr id="18437" name="TextBox 8"/>
          <p:cNvSpPr txBox="1">
            <a:spLocks noChangeArrowheads="1"/>
          </p:cNvSpPr>
          <p:nvPr/>
        </p:nvSpPr>
        <p:spPr bwMode="auto">
          <a:xfrm>
            <a:off x="430213" y="6443663"/>
            <a:ext cx="8512175" cy="338137"/>
          </a:xfrm>
          <a:prstGeom prst="rect">
            <a:avLst/>
          </a:prstGeom>
          <a:noFill/>
          <a:ln w="9525">
            <a:noFill/>
            <a:miter lim="800000"/>
            <a:headEnd/>
            <a:tailEnd/>
          </a:ln>
        </p:spPr>
        <p:txBody>
          <a:bodyPr wrap="none">
            <a:spAutoFit/>
          </a:bodyPr>
          <a:lstStyle/>
          <a:p>
            <a:pPr eaLnBrk="0" hangingPunct="0"/>
            <a:r>
              <a:rPr lang="en-US" sz="1600" i="0" dirty="0">
                <a:solidFill>
                  <a:schemeClr val="bg1">
                    <a:lumMod val="50000"/>
                  </a:schemeClr>
                </a:solidFill>
                <a:latin typeface="Delicious" pitchFamily="50" charset="0"/>
              </a:rPr>
              <a:t>[Landmarks: </a:t>
            </a:r>
            <a:r>
              <a:rPr lang="en-US" sz="1600" i="0" dirty="0" err="1">
                <a:solidFill>
                  <a:schemeClr val="bg1">
                    <a:lumMod val="50000"/>
                  </a:schemeClr>
                </a:solidFill>
                <a:latin typeface="Delicious" pitchFamily="50" charset="0"/>
              </a:rPr>
              <a:t>Ringel</a:t>
            </a:r>
            <a:r>
              <a:rPr lang="en-US" sz="1600" i="0" dirty="0">
                <a:solidFill>
                  <a:schemeClr val="bg1">
                    <a:lumMod val="50000"/>
                  </a:schemeClr>
                </a:solidFill>
                <a:latin typeface="Delicious" pitchFamily="50" charset="0"/>
              </a:rPr>
              <a:t>], [</a:t>
            </a:r>
            <a:r>
              <a:rPr lang="en-US" sz="1600" i="0" dirty="0" err="1">
                <a:solidFill>
                  <a:schemeClr val="bg1">
                    <a:lumMod val="50000"/>
                  </a:schemeClr>
                </a:solidFill>
                <a:latin typeface="Delicious" pitchFamily="50" charset="0"/>
              </a:rPr>
              <a:t>SenseCam</a:t>
            </a:r>
            <a:r>
              <a:rPr lang="en-US" sz="1600" i="0" dirty="0">
                <a:solidFill>
                  <a:schemeClr val="bg1">
                    <a:lumMod val="50000"/>
                  </a:schemeClr>
                </a:solidFill>
                <a:latin typeface="Delicious" pitchFamily="50" charset="0"/>
              </a:rPr>
              <a:t>: </a:t>
            </a:r>
            <a:r>
              <a:rPr lang="en-US" sz="1600" i="0" dirty="0" err="1">
                <a:solidFill>
                  <a:schemeClr val="bg1">
                    <a:lumMod val="50000"/>
                  </a:schemeClr>
                </a:solidFill>
                <a:latin typeface="Delicious" pitchFamily="50" charset="0"/>
              </a:rPr>
              <a:t>Gemmell</a:t>
            </a:r>
            <a:r>
              <a:rPr lang="en-US" sz="1600" i="0" dirty="0">
                <a:solidFill>
                  <a:schemeClr val="bg1">
                    <a:lumMod val="50000"/>
                  </a:schemeClr>
                </a:solidFill>
                <a:latin typeface="Delicious" pitchFamily="50" charset="0"/>
              </a:rPr>
              <a:t>], [Chitty Chatty: </a:t>
            </a:r>
            <a:r>
              <a:rPr lang="en-US" sz="1600" i="0" dirty="0" err="1">
                <a:solidFill>
                  <a:schemeClr val="bg1">
                    <a:lumMod val="50000"/>
                  </a:schemeClr>
                </a:solidFill>
                <a:latin typeface="Delicious" pitchFamily="50" charset="0"/>
              </a:rPr>
              <a:t>Kalnikaite</a:t>
            </a:r>
            <a:r>
              <a:rPr lang="en-US" sz="1600" i="0" dirty="0">
                <a:solidFill>
                  <a:schemeClr val="bg1">
                    <a:lumMod val="50000"/>
                  </a:schemeClr>
                </a:solidFill>
                <a:latin typeface="Delicious" pitchFamily="50" charset="0"/>
              </a:rPr>
              <a:t>], [Remembrance Agent: Rhodes]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ourno-context-1.wmv">
            <a:hlinkClick r:id="" action="ppaction://media"/>
          </p:cNvPr>
          <p:cNvPicPr>
            <a:picLocks noRot="1" noChangeAspect="1"/>
          </p:cNvPicPr>
          <p:nvPr>
            <a:videoFile r:link="rId1"/>
          </p:nvPr>
        </p:nvPicPr>
        <p:blipFill>
          <a:blip r:embed="rId4"/>
          <a:srcRect/>
          <a:stretch>
            <a:fillRect/>
          </a:stretch>
        </p:blipFill>
        <p:spPr bwMode="auto">
          <a:xfrm>
            <a:off x="33338" y="876300"/>
            <a:ext cx="9077325" cy="510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1143000"/>
          </a:xfrm>
        </p:spPr>
        <p:txBody>
          <a:bodyPr/>
          <a:lstStyle/>
          <a:p>
            <a:r>
              <a:rPr lang="en-US" smtClean="0"/>
              <a:t>Structure Capture – Pidgin</a:t>
            </a:r>
          </a:p>
        </p:txBody>
      </p:sp>
      <p:pic>
        <p:nvPicPr>
          <p:cNvPr id="6" name="journo-pidgin-slice-1.wmv">
            <a:hlinkClick r:id="" action="ppaction://media"/>
          </p:cNvPr>
          <p:cNvPicPr>
            <a:picLocks noRot="1" noChangeAspect="1"/>
          </p:cNvPicPr>
          <p:nvPr>
            <a:videoFile r:link="rId1"/>
          </p:nvPr>
        </p:nvPicPr>
        <p:blipFill>
          <a:blip r:embed="rId4"/>
          <a:srcRect/>
          <a:stretch>
            <a:fillRect/>
          </a:stretch>
        </p:blipFill>
        <p:spPr bwMode="auto">
          <a:xfrm>
            <a:off x="0" y="1181100"/>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28575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Delicious" pitchFamily="50" charset="0"/>
                <a:ea typeface="+mj-ea"/>
                <a:cs typeface="+mj-cs"/>
              </a:rPr>
              <a:t>What is PIM?</a:t>
            </a:r>
          </a:p>
        </p:txBody>
      </p:sp>
      <p:pic>
        <p:nvPicPr>
          <p:cNvPr id="4" name="Picture 5" descr="C:\Users\msbernst\Documents\Information Scraps\TOIS\interviews\p5\snapshot of iCal.png"/>
          <p:cNvPicPr>
            <a:picLocks noChangeAspect="1" noChangeArrowheads="1"/>
          </p:cNvPicPr>
          <p:nvPr/>
        </p:nvPicPr>
        <p:blipFill>
          <a:blip r:embed="rId3"/>
          <a:srcRect/>
          <a:stretch>
            <a:fillRect/>
          </a:stretch>
        </p:blipFill>
        <p:spPr bwMode="auto">
          <a:xfrm>
            <a:off x="836613" y="0"/>
            <a:ext cx="7392987" cy="6861175"/>
          </a:xfrm>
          <a:prstGeom prst="rect">
            <a:avLst/>
          </a:prstGeom>
          <a:noFill/>
          <a:ln w="9525">
            <a:noFill/>
            <a:miter lim="800000"/>
            <a:headEnd/>
            <a:tailEnd/>
          </a:ln>
        </p:spPr>
      </p:pic>
      <p:pic>
        <p:nvPicPr>
          <p:cNvPr id="5" name="Picture 4" descr="C:\Users\msbernst\Documents\Information Scraps\UIST Talk\Contacts.JPG"/>
          <p:cNvPicPr>
            <a:picLocks noChangeAspect="1" noChangeArrowheads="1"/>
          </p:cNvPicPr>
          <p:nvPr/>
        </p:nvPicPr>
        <p:blipFill>
          <a:blip r:embed="rId4"/>
          <a:srcRect/>
          <a:stretch>
            <a:fillRect/>
          </a:stretch>
        </p:blipFill>
        <p:spPr bwMode="auto">
          <a:xfrm>
            <a:off x="0" y="98425"/>
            <a:ext cx="9144000" cy="6683375"/>
          </a:xfrm>
          <a:prstGeom prst="rect">
            <a:avLst/>
          </a:prstGeom>
          <a:noFill/>
          <a:ln w="9525">
            <a:noFill/>
            <a:miter lim="800000"/>
            <a:headEnd/>
            <a:tailEnd/>
          </a:ln>
        </p:spPr>
      </p:pic>
      <p:pic>
        <p:nvPicPr>
          <p:cNvPr id="6" name="Picture 2" descr="C:\Users\msbernst\Documents\Information Scraps\UIST Talk\Folder.JP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7" name="Picture 3" descr="C:\Users\msbernst\Documents\Information Scraps\UIST Talk\Recipes.JPG"/>
          <p:cNvPicPr>
            <a:picLocks noChangeAspect="1" noChangeArrowheads="1"/>
          </p:cNvPicPr>
          <p:nvPr/>
        </p:nvPicPr>
        <p:blipFill>
          <a:blip r:embed="rId6"/>
          <a:srcRect/>
          <a:stretch>
            <a:fillRect/>
          </a:stretch>
        </p:blipFill>
        <p:spPr bwMode="auto">
          <a:xfrm>
            <a:off x="990600" y="990600"/>
            <a:ext cx="7086600" cy="53530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43000"/>
          </a:xfrm>
        </p:spPr>
        <p:txBody>
          <a:bodyPr>
            <a:normAutofit fontScale="90000"/>
          </a:bodyPr>
          <a:lstStyle/>
          <a:p>
            <a:pPr>
              <a:lnSpc>
                <a:spcPct val="90000"/>
              </a:lnSpc>
            </a:pPr>
            <a:r>
              <a:rPr lang="en-US" smtClean="0"/>
              <a:t>Structure Exploitation: </a:t>
            </a:r>
            <a:br>
              <a:rPr lang="en-US" smtClean="0"/>
            </a:br>
            <a:r>
              <a:rPr lang="en-US" smtClean="0"/>
              <a:t>Application Push</a:t>
            </a:r>
          </a:p>
        </p:txBody>
      </p:sp>
      <p:sp>
        <p:nvSpPr>
          <p:cNvPr id="22531" name="TextBox 4"/>
          <p:cNvSpPr txBox="1">
            <a:spLocks noChangeArrowheads="1"/>
          </p:cNvSpPr>
          <p:nvPr/>
        </p:nvSpPr>
        <p:spPr bwMode="auto">
          <a:xfrm>
            <a:off x="381000" y="1447800"/>
            <a:ext cx="6326188" cy="554038"/>
          </a:xfrm>
          <a:prstGeom prst="rect">
            <a:avLst/>
          </a:prstGeom>
          <a:noFill/>
          <a:ln w="9525">
            <a:noFill/>
            <a:miter lim="800000"/>
            <a:headEnd/>
            <a:tailEnd/>
          </a:ln>
        </p:spPr>
        <p:txBody>
          <a:bodyPr wrap="none">
            <a:spAutoFit/>
          </a:bodyPr>
          <a:lstStyle/>
          <a:p>
            <a:r>
              <a:rPr lang="en-US" sz="3000" i="0">
                <a:latin typeface="Delicious" pitchFamily="50" charset="0"/>
              </a:rPr>
              <a:t>meeting w/ karger at 5 about my thesis</a:t>
            </a:r>
          </a:p>
        </p:txBody>
      </p:sp>
      <p:pic>
        <p:nvPicPr>
          <p:cNvPr id="21508" name="Picture 4"/>
          <p:cNvPicPr>
            <a:picLocks noChangeAspect="1" noChangeArrowheads="1"/>
          </p:cNvPicPr>
          <p:nvPr/>
        </p:nvPicPr>
        <p:blipFill>
          <a:blip r:embed="rId3"/>
          <a:srcRect/>
          <a:stretch>
            <a:fillRect/>
          </a:stretch>
        </p:blipFill>
        <p:spPr bwMode="auto">
          <a:xfrm>
            <a:off x="3595688" y="2743200"/>
            <a:ext cx="3490912" cy="2009403"/>
          </a:xfrm>
          <a:prstGeom prst="rect">
            <a:avLst/>
          </a:prstGeom>
          <a:ln>
            <a:noFill/>
          </a:ln>
          <a:effectLst>
            <a:softEdge rad="112500"/>
          </a:effectLst>
        </p:spPr>
      </p:pic>
      <p:sp>
        <p:nvSpPr>
          <p:cNvPr id="22533" name="Freeform 20"/>
          <p:cNvSpPr>
            <a:spLocks noChangeArrowheads="1"/>
          </p:cNvSpPr>
          <p:nvPr/>
        </p:nvSpPr>
        <p:spPr bwMode="auto">
          <a:xfrm>
            <a:off x="1981200" y="2057400"/>
            <a:ext cx="1828800" cy="2743200"/>
          </a:xfrm>
          <a:custGeom>
            <a:avLst/>
            <a:gdLst>
              <a:gd name="T0" fmla="*/ 0 w 1394460"/>
              <a:gd name="T1" fmla="*/ 0 h 1076960"/>
              <a:gd name="T2" fmla="*/ 405551 w 1394460"/>
              <a:gd name="T3" fmla="*/ 6263969 h 1076960"/>
              <a:gd name="T4" fmla="*/ 2394060 w 1394460"/>
              <a:gd name="T5" fmla="*/ 4241745 h 1076960"/>
              <a:gd name="T6" fmla="*/ 0 60000 65536"/>
              <a:gd name="T7" fmla="*/ 0 60000 65536"/>
              <a:gd name="T8" fmla="*/ 0 60000 65536"/>
              <a:gd name="T9" fmla="*/ 0 w 1394460"/>
              <a:gd name="T10" fmla="*/ 0 h 1076960"/>
              <a:gd name="T11" fmla="*/ 1394460 w 1394460"/>
              <a:gd name="T12" fmla="*/ 1076960 h 1076960"/>
            </a:gdLst>
            <a:ahLst/>
            <a:cxnLst>
              <a:cxn ang="T6">
                <a:pos x="T0" y="T1"/>
              </a:cxn>
              <a:cxn ang="T7">
                <a:pos x="T2" y="T3"/>
              </a:cxn>
              <a:cxn ang="T8">
                <a:pos x="T4" y="T5"/>
              </a:cxn>
            </a:cxnLst>
            <a:rect l="T9" t="T10" r="T11" b="T12"/>
            <a:pathLst>
              <a:path w="1394460" h="1076960">
                <a:moveTo>
                  <a:pt x="0" y="0"/>
                </a:moveTo>
                <a:cubicBezTo>
                  <a:pt x="1905" y="429260"/>
                  <a:pt x="3810" y="858520"/>
                  <a:pt x="236220" y="967740"/>
                </a:cubicBezTo>
                <a:cubicBezTo>
                  <a:pt x="468630" y="1076960"/>
                  <a:pt x="931545" y="866140"/>
                  <a:pt x="1394460" y="655320"/>
                </a:cubicBezTo>
              </a:path>
            </a:pathLst>
          </a:custGeom>
          <a:noFill/>
          <a:ln w="50800" algn="ctr">
            <a:solidFill>
              <a:schemeClr val="tx1"/>
            </a:solidFill>
            <a:round/>
            <a:headEnd/>
            <a:tailEnd type="triangle" w="med" len="med"/>
          </a:ln>
        </p:spPr>
        <p:txBody>
          <a:bodyPr wrap="none">
            <a:spAutoFit/>
          </a:bodyPr>
          <a:lstStyle/>
          <a:p>
            <a:pPr eaLnBrk="0" hangingPunct="0"/>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C:\Users\msbernst\Documents\Information Scraps\UIST Talk\Picture 13.png"/>
          <p:cNvPicPr>
            <a:picLocks noChangeAspect="1" noChangeArrowheads="1"/>
          </p:cNvPicPr>
          <p:nvPr/>
        </p:nvPicPr>
        <p:blipFill>
          <a:blip r:embed="rId3"/>
          <a:srcRect/>
          <a:stretch>
            <a:fillRect/>
          </a:stretch>
        </p:blipFill>
        <p:spPr bwMode="auto">
          <a:xfrm>
            <a:off x="1524000" y="1003300"/>
            <a:ext cx="6249988" cy="5867400"/>
          </a:xfrm>
          <a:prstGeom prst="rect">
            <a:avLst/>
          </a:prstGeom>
          <a:noFill/>
          <a:ln w="9525">
            <a:noFill/>
            <a:miter lim="800000"/>
            <a:headEnd/>
            <a:tailEnd/>
          </a:ln>
        </p:spPr>
      </p:pic>
      <p:sp>
        <p:nvSpPr>
          <p:cNvPr id="23555" name="Title 1"/>
          <p:cNvSpPr>
            <a:spLocks noGrp="1"/>
          </p:cNvSpPr>
          <p:nvPr>
            <p:ph type="title"/>
          </p:nvPr>
        </p:nvSpPr>
        <p:spPr>
          <a:xfrm>
            <a:off x="0" y="0"/>
            <a:ext cx="9144000" cy="1143000"/>
          </a:xfrm>
        </p:spPr>
        <p:txBody>
          <a:bodyPr>
            <a:normAutofit fontScale="90000"/>
          </a:bodyPr>
          <a:lstStyle/>
          <a:p>
            <a:pPr>
              <a:lnSpc>
                <a:spcPct val="90000"/>
              </a:lnSpc>
            </a:pPr>
            <a:r>
              <a:rPr lang="en-US" smtClean="0"/>
              <a:t>Structure Exploitation: </a:t>
            </a:r>
            <a:br>
              <a:rPr lang="en-US" smtClean="0"/>
            </a:br>
            <a:r>
              <a:rPr lang="en-US" smtClean="0"/>
              <a:t>Faceted Browsing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sbernst\Documents\Information Scraps\UIST Talk\Picture 14.png"/>
          <p:cNvPicPr>
            <a:picLocks noChangeAspect="1" noChangeArrowheads="1"/>
          </p:cNvPicPr>
          <p:nvPr/>
        </p:nvPicPr>
        <p:blipFill>
          <a:blip r:embed="rId3"/>
          <a:srcRect/>
          <a:stretch>
            <a:fillRect/>
          </a:stretch>
        </p:blipFill>
        <p:spPr bwMode="auto">
          <a:xfrm>
            <a:off x="1520825" y="1066800"/>
            <a:ext cx="6175375" cy="5791200"/>
          </a:xfrm>
          <a:prstGeom prst="rect">
            <a:avLst/>
          </a:prstGeom>
          <a:noFill/>
          <a:ln w="9525">
            <a:noFill/>
            <a:miter lim="800000"/>
            <a:headEnd/>
            <a:tailEnd/>
          </a:ln>
        </p:spPr>
      </p:pic>
      <p:sp>
        <p:nvSpPr>
          <p:cNvPr id="5" name="Rectangle 4"/>
          <p:cNvSpPr>
            <a:spLocks noChangeArrowheads="1"/>
          </p:cNvSpPr>
          <p:nvPr/>
        </p:nvSpPr>
        <p:spPr bwMode="auto">
          <a:xfrm>
            <a:off x="6409191" y="4968875"/>
            <a:ext cx="1189037" cy="152400"/>
          </a:xfrm>
          <a:prstGeom prst="rect">
            <a:avLst/>
          </a:prstGeom>
          <a:solidFill>
            <a:srgbClr val="FFC000">
              <a:alpha val="61176"/>
            </a:srgbClr>
          </a:solidFill>
          <a:ln w="9525" algn="ctr">
            <a:noFill/>
            <a:round/>
            <a:headEnd/>
            <a:tailEnd/>
          </a:ln>
        </p:spPr>
        <p:txBody>
          <a:bodyPr wrap="none">
            <a:spAutoFit/>
          </a:bodyPr>
          <a:lstStyle/>
          <a:p>
            <a:pPr eaLnBrk="0" hangingPunct="0"/>
            <a:endParaRPr lang="en-US"/>
          </a:p>
        </p:txBody>
      </p:sp>
      <p:sp>
        <p:nvSpPr>
          <p:cNvPr id="24580" name="Title 1"/>
          <p:cNvSpPr>
            <a:spLocks noGrp="1"/>
          </p:cNvSpPr>
          <p:nvPr>
            <p:ph type="title"/>
          </p:nvPr>
        </p:nvSpPr>
        <p:spPr>
          <a:xfrm>
            <a:off x="0" y="0"/>
            <a:ext cx="9144000" cy="1143000"/>
          </a:xfrm>
        </p:spPr>
        <p:txBody>
          <a:bodyPr>
            <a:normAutofit fontScale="90000"/>
          </a:bodyPr>
          <a:lstStyle/>
          <a:p>
            <a:pPr>
              <a:lnSpc>
                <a:spcPct val="90000"/>
              </a:lnSpc>
            </a:pPr>
            <a:r>
              <a:rPr lang="en-US" smtClean="0"/>
              <a:t>Structure Exploitation: </a:t>
            </a:r>
            <a:br>
              <a:rPr lang="en-US" smtClean="0"/>
            </a:br>
            <a:r>
              <a:rPr lang="en-US" smtClean="0"/>
              <a:t>Faceted Browsing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sbernst\Documents\Information Scraps\UIST Talk\Picture 15.png"/>
          <p:cNvPicPr>
            <a:picLocks noChangeAspect="1" noChangeArrowheads="1"/>
          </p:cNvPicPr>
          <p:nvPr/>
        </p:nvPicPr>
        <p:blipFill>
          <a:blip r:embed="rId3"/>
          <a:srcRect/>
          <a:stretch>
            <a:fillRect/>
          </a:stretch>
        </p:blipFill>
        <p:spPr bwMode="auto">
          <a:xfrm>
            <a:off x="1501775" y="1066800"/>
            <a:ext cx="6140450" cy="5791200"/>
          </a:xfrm>
          <a:prstGeom prst="rect">
            <a:avLst/>
          </a:prstGeom>
          <a:noFill/>
          <a:ln w="9525">
            <a:noFill/>
            <a:miter lim="800000"/>
            <a:headEnd/>
            <a:tailEnd/>
          </a:ln>
        </p:spPr>
      </p:pic>
      <p:sp>
        <p:nvSpPr>
          <p:cNvPr id="5" name="Rectangle 4"/>
          <p:cNvSpPr>
            <a:spLocks noChangeArrowheads="1"/>
          </p:cNvSpPr>
          <p:nvPr/>
        </p:nvSpPr>
        <p:spPr bwMode="auto">
          <a:xfrm>
            <a:off x="6370638" y="2362200"/>
            <a:ext cx="1096962" cy="152400"/>
          </a:xfrm>
          <a:prstGeom prst="rect">
            <a:avLst/>
          </a:prstGeom>
          <a:solidFill>
            <a:srgbClr val="FFC000">
              <a:alpha val="61176"/>
            </a:srgbClr>
          </a:solidFill>
          <a:ln w="9525" algn="ctr">
            <a:noFill/>
            <a:round/>
            <a:headEnd/>
            <a:tailEnd/>
          </a:ln>
        </p:spPr>
        <p:txBody>
          <a:bodyPr wrap="none">
            <a:spAutoFit/>
          </a:bodyPr>
          <a:lstStyle/>
          <a:p>
            <a:pPr eaLnBrk="0" hangingPunct="0"/>
            <a:endParaRPr lang="en-US"/>
          </a:p>
        </p:txBody>
      </p:sp>
      <p:sp>
        <p:nvSpPr>
          <p:cNvPr id="25604" name="Title 1"/>
          <p:cNvSpPr>
            <a:spLocks noGrp="1"/>
          </p:cNvSpPr>
          <p:nvPr>
            <p:ph type="title"/>
          </p:nvPr>
        </p:nvSpPr>
        <p:spPr>
          <a:xfrm>
            <a:off x="0" y="0"/>
            <a:ext cx="9144000" cy="1143000"/>
          </a:xfrm>
        </p:spPr>
        <p:txBody>
          <a:bodyPr>
            <a:normAutofit fontScale="90000"/>
          </a:bodyPr>
          <a:lstStyle/>
          <a:p>
            <a:pPr>
              <a:lnSpc>
                <a:spcPct val="90000"/>
              </a:lnSpc>
            </a:pPr>
            <a:r>
              <a:rPr lang="en-US" smtClean="0"/>
              <a:t>Structure Exploitation: </a:t>
            </a:r>
            <a:br>
              <a:rPr lang="en-US" smtClean="0"/>
            </a:br>
            <a:r>
              <a:rPr lang="en-US" smtClean="0"/>
              <a:t>Faceted Browsing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p:spPr>
        <p:txBody>
          <a:bodyPr>
            <a:normAutofit fontScale="90000"/>
          </a:bodyPr>
          <a:lstStyle/>
          <a:p>
            <a:r>
              <a:rPr lang="en-US" dirty="0" smtClean="0"/>
              <a:t>Structure Exploitation: </a:t>
            </a:r>
            <a:br>
              <a:rPr lang="en-US" dirty="0" smtClean="0"/>
            </a:br>
            <a:r>
              <a:rPr lang="en-US" dirty="0" smtClean="0"/>
              <a:t>Pidgin Inspection</a:t>
            </a:r>
          </a:p>
        </p:txBody>
      </p:sp>
      <p:pic>
        <p:nvPicPr>
          <p:cNvPr id="26627" name="Picture 2" descr="C:\Users\msbernst\Documents\Information Scraps\UIST Talk\turtledove.JPG"/>
          <p:cNvPicPr>
            <a:picLocks noChangeAspect="1" noChangeArrowheads="1"/>
          </p:cNvPicPr>
          <p:nvPr/>
        </p:nvPicPr>
        <p:blipFill>
          <a:blip r:embed="rId3"/>
          <a:srcRect r="95"/>
          <a:stretch>
            <a:fillRect/>
          </a:stretch>
        </p:blipFill>
        <p:spPr bwMode="auto">
          <a:xfrm>
            <a:off x="762000" y="1762125"/>
            <a:ext cx="7602538" cy="733425"/>
          </a:xfrm>
          <a:prstGeom prst="rect">
            <a:avLst/>
          </a:prstGeom>
          <a:noFill/>
          <a:ln w="9525">
            <a:noFill/>
            <a:miter lim="800000"/>
            <a:headEnd/>
            <a:tailEnd/>
          </a:ln>
        </p:spPr>
      </p:pic>
      <p:pic>
        <p:nvPicPr>
          <p:cNvPr id="8195" name="Picture 3" descr="C:\Users\msbernst\Documents\Information Scraps\UIST Talk\turtledove2.JPG"/>
          <p:cNvPicPr>
            <a:picLocks noChangeAspect="1" noChangeArrowheads="1"/>
          </p:cNvPicPr>
          <p:nvPr/>
        </p:nvPicPr>
        <p:blipFill>
          <a:blip r:embed="rId4"/>
          <a:srcRect l="209" t="694" r="250"/>
          <a:stretch>
            <a:fillRect/>
          </a:stretch>
        </p:blipFill>
        <p:spPr bwMode="auto">
          <a:xfrm>
            <a:off x="762000" y="2686050"/>
            <a:ext cx="7594600" cy="1362075"/>
          </a:xfrm>
          <a:prstGeom prst="rect">
            <a:avLst/>
          </a:prstGeom>
          <a:noFill/>
          <a:ln w="9525">
            <a:noFill/>
            <a:miter lim="800000"/>
            <a:headEnd/>
            <a:tailEnd/>
          </a:ln>
        </p:spPr>
      </p:pic>
      <p:pic>
        <p:nvPicPr>
          <p:cNvPr id="8196" name="Picture 4" descr="C:\Users\msbernst\Documents\Information Scraps\UIST Talk\turtledove3.JPG"/>
          <p:cNvPicPr>
            <a:picLocks noChangeAspect="1" noChangeArrowheads="1"/>
          </p:cNvPicPr>
          <p:nvPr/>
        </p:nvPicPr>
        <p:blipFill>
          <a:blip r:embed="rId5"/>
          <a:srcRect l="333" t="961" r="218"/>
          <a:stretch>
            <a:fillRect/>
          </a:stretch>
        </p:blipFill>
        <p:spPr bwMode="auto">
          <a:xfrm>
            <a:off x="762000" y="4276725"/>
            <a:ext cx="7596188" cy="981075"/>
          </a:xfrm>
          <a:prstGeom prst="rect">
            <a:avLst/>
          </a:prstGeom>
          <a:noFill/>
          <a:ln w="9525">
            <a:noFill/>
            <a:miter lim="800000"/>
            <a:headEnd/>
            <a:tailEnd/>
          </a:ln>
        </p:spPr>
      </p:pic>
      <p:sp>
        <p:nvSpPr>
          <p:cNvPr id="10" name="Rounded Rectangle 9"/>
          <p:cNvSpPr>
            <a:spLocks noChangeArrowheads="1"/>
          </p:cNvSpPr>
          <p:nvPr/>
        </p:nvSpPr>
        <p:spPr bwMode="auto">
          <a:xfrm>
            <a:off x="1419225" y="2033588"/>
            <a:ext cx="685800" cy="152400"/>
          </a:xfrm>
          <a:prstGeom prst="roundRect">
            <a:avLst>
              <a:gd name="adj" fmla="val 16667"/>
            </a:avLst>
          </a:prstGeom>
          <a:solidFill>
            <a:srgbClr val="FFC000">
              <a:alpha val="49019"/>
            </a:srgbClr>
          </a:solidFill>
          <a:ln w="9525" algn="ctr">
            <a:noFill/>
            <a:round/>
            <a:headEnd/>
            <a:tailEnd/>
          </a:ln>
        </p:spPr>
        <p:txBody>
          <a:bodyPr wrap="none">
            <a:spAutoFit/>
          </a:bodyPr>
          <a:lstStyle/>
          <a:p>
            <a:pPr eaLnBrk="0" hangingPunct="0"/>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5E-6 2.22222E-6 L -0.06424 2.22222E-6 " pathEditMode="relative" rAng="0" ptsTypes="AA">
                                      <p:cBhvr>
                                        <p:cTn id="16" dur="500" fill="hold"/>
                                        <p:tgtEl>
                                          <p:spTgt spid="10"/>
                                        </p:tgtEl>
                                        <p:attrNameLst>
                                          <p:attrName>ppt_x</p:attrName>
                                          <p:attrName>ppt_y</p:attrName>
                                        </p:attrNameLst>
                                      </p:cBhvr>
                                      <p:rCtr x="-32" y="0"/>
                                    </p:animMotion>
                                  </p:childTnLst>
                                </p:cTn>
                              </p:par>
                              <p:par>
                                <p:cTn id="17" presetID="6" presetClass="emph" presetSubtype="0" fill="hold" grpId="2" nodeType="withEffect">
                                  <p:stCondLst>
                                    <p:cond delay="0"/>
                                  </p:stCondLst>
                                  <p:childTnLst>
                                    <p:animScale>
                                      <p:cBhvr>
                                        <p:cTn id="18" dur="500" fill="hold"/>
                                        <p:tgtEl>
                                          <p:spTgt spid="10"/>
                                        </p:tgtEl>
                                      </p:cBhvr>
                                      <p:by x="75000" y="100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064369" y="697523"/>
            <a:ext cx="1236785" cy="181708"/>
          </a:xfrm>
          <a:prstGeom prst="rect">
            <a:avLst/>
          </a:prstGeom>
          <a:solidFill>
            <a:srgbClr val="BFCA8C"/>
          </a:solidFill>
          <a:ln w="9525">
            <a:noFill/>
            <a:miter lim="800000"/>
            <a:headEnd/>
            <a:tailEnd/>
          </a:ln>
        </p:spPr>
        <p:txBody>
          <a:bodyPr wrap="none" anchor="ctr"/>
          <a:lstStyle/>
          <a:p>
            <a:pPr algn="ctr"/>
            <a:endParaRPr lang="en-US" i="0"/>
          </a:p>
        </p:txBody>
      </p:sp>
      <p:sp>
        <p:nvSpPr>
          <p:cNvPr id="27651" name="Rectangle 3"/>
          <p:cNvSpPr>
            <a:spLocks noChangeArrowheads="1"/>
          </p:cNvSpPr>
          <p:nvPr/>
        </p:nvSpPr>
        <p:spPr bwMode="auto">
          <a:xfrm>
            <a:off x="6324600" y="695325"/>
            <a:ext cx="1295400" cy="228600"/>
          </a:xfrm>
          <a:prstGeom prst="rect">
            <a:avLst/>
          </a:prstGeom>
          <a:solidFill>
            <a:srgbClr val="F9D7AF"/>
          </a:solidFill>
          <a:ln w="9525">
            <a:noFill/>
            <a:miter lim="800000"/>
            <a:headEnd/>
            <a:tailEnd/>
          </a:ln>
        </p:spPr>
        <p:txBody>
          <a:bodyPr wrap="none" anchor="ctr"/>
          <a:lstStyle/>
          <a:p>
            <a:pPr algn="ctr"/>
            <a:endParaRPr lang="en-US" i="0"/>
          </a:p>
        </p:txBody>
      </p:sp>
      <p:sp>
        <p:nvSpPr>
          <p:cNvPr id="27652" name="Rectangle 4"/>
          <p:cNvSpPr>
            <a:spLocks noChangeArrowheads="1"/>
          </p:cNvSpPr>
          <p:nvPr/>
        </p:nvSpPr>
        <p:spPr bwMode="auto">
          <a:xfrm>
            <a:off x="5638800" y="438150"/>
            <a:ext cx="762000" cy="228600"/>
          </a:xfrm>
          <a:prstGeom prst="rect">
            <a:avLst/>
          </a:prstGeom>
          <a:solidFill>
            <a:srgbClr val="FFFF00"/>
          </a:solidFill>
          <a:ln w="9525">
            <a:noFill/>
            <a:miter lim="800000"/>
            <a:headEnd/>
            <a:tailEnd/>
          </a:ln>
        </p:spPr>
        <p:txBody>
          <a:bodyPr wrap="none" anchor="ctr"/>
          <a:lstStyle/>
          <a:p>
            <a:pPr algn="ctr"/>
            <a:endParaRPr lang="en-US" i="0"/>
          </a:p>
        </p:txBody>
      </p:sp>
      <p:sp>
        <p:nvSpPr>
          <p:cNvPr id="27653" name="Text Box 5"/>
          <p:cNvSpPr txBox="1">
            <a:spLocks noChangeArrowheads="1"/>
          </p:cNvSpPr>
          <p:nvPr/>
        </p:nvSpPr>
        <p:spPr bwMode="auto">
          <a:xfrm>
            <a:off x="4876800" y="381000"/>
            <a:ext cx="3003550" cy="581025"/>
          </a:xfrm>
          <a:prstGeom prst="rect">
            <a:avLst/>
          </a:prstGeom>
          <a:noFill/>
          <a:ln w="9525">
            <a:noFill/>
            <a:miter lim="800000"/>
            <a:headEnd/>
            <a:tailEnd/>
          </a:ln>
        </p:spPr>
        <p:txBody>
          <a:bodyPr wrap="none">
            <a:spAutoFit/>
          </a:bodyPr>
          <a:lstStyle/>
          <a:p>
            <a:r>
              <a:rPr lang="en-US" sz="1600" i="0" dirty="0"/>
              <a:t>meeting with mc</a:t>
            </a:r>
          </a:p>
          <a:p>
            <a:r>
              <a:rPr lang="en-US" sz="1600" i="0" dirty="0"/>
              <a:t>   at her office at 5pm tomorrow</a:t>
            </a:r>
          </a:p>
        </p:txBody>
      </p:sp>
      <p:sp>
        <p:nvSpPr>
          <p:cNvPr id="27654" name="Rectangle 6"/>
          <p:cNvSpPr>
            <a:spLocks noChangeArrowheads="1"/>
          </p:cNvSpPr>
          <p:nvPr/>
        </p:nvSpPr>
        <p:spPr bwMode="auto">
          <a:xfrm>
            <a:off x="6400800" y="1143000"/>
            <a:ext cx="1752600" cy="1603375"/>
          </a:xfrm>
          <a:prstGeom prst="rect">
            <a:avLst/>
          </a:prstGeom>
          <a:noFill/>
          <a:ln w="9525">
            <a:solidFill>
              <a:schemeClr val="tx1"/>
            </a:solidFill>
            <a:miter lim="800000"/>
            <a:headEnd/>
            <a:tailEnd/>
          </a:ln>
        </p:spPr>
        <p:txBody>
          <a:bodyPr>
            <a:spAutoFit/>
          </a:bodyPr>
          <a:lstStyle/>
          <a:p>
            <a:r>
              <a:rPr lang="en-US" sz="900" b="1" i="0"/>
              <a:t>BEGIN</a:t>
            </a:r>
            <a:r>
              <a:rPr lang="en-US" sz="900" i="0"/>
              <a:t>:VCALENDAR</a:t>
            </a:r>
          </a:p>
          <a:p>
            <a:r>
              <a:rPr lang="en-US" sz="900" b="1" i="0"/>
              <a:t>VERSION</a:t>
            </a:r>
            <a:r>
              <a:rPr lang="en-US" sz="900" i="0"/>
              <a:t>:1.0</a:t>
            </a:r>
          </a:p>
          <a:p>
            <a:r>
              <a:rPr lang="en-US" sz="900" b="1" i="0"/>
              <a:t>BEGIN</a:t>
            </a:r>
            <a:r>
              <a:rPr lang="en-US" sz="900" i="0"/>
              <a:t>:VEVENT</a:t>
            </a:r>
          </a:p>
          <a:p>
            <a:r>
              <a:rPr lang="en-US" sz="900" b="1" i="0"/>
              <a:t>CATEGORIES</a:t>
            </a:r>
            <a:r>
              <a:rPr lang="en-US" sz="900" i="0"/>
              <a:t>:MEETING</a:t>
            </a:r>
          </a:p>
          <a:p>
            <a:r>
              <a:rPr lang="en-US" sz="900" b="1" i="0"/>
              <a:t>STATUS</a:t>
            </a:r>
            <a:r>
              <a:rPr lang="en-US" sz="900" i="0"/>
              <a:t>:CONFIRMED</a:t>
            </a:r>
          </a:p>
          <a:p>
            <a:r>
              <a:rPr lang="en-US" sz="900" b="1" i="0"/>
              <a:t>DTSTART</a:t>
            </a:r>
            <a:r>
              <a:rPr lang="en-US" sz="900" i="0"/>
              <a:t>: 20071010T1700Z</a:t>
            </a:r>
          </a:p>
          <a:p>
            <a:r>
              <a:rPr lang="en-US" sz="900" b="1" i="0"/>
              <a:t>SUMMARY</a:t>
            </a:r>
            <a:r>
              <a:rPr lang="en-US" sz="900" i="0"/>
              <a:t>: Meeting with mc</a:t>
            </a:r>
          </a:p>
          <a:p>
            <a:r>
              <a:rPr lang="en-US" sz="900" b="1" i="0"/>
              <a:t>LOCATION: </a:t>
            </a:r>
            <a:r>
              <a:rPr lang="en-US" sz="900" i="0"/>
              <a:t>her office</a:t>
            </a:r>
          </a:p>
          <a:p>
            <a:r>
              <a:rPr lang="en-US" sz="900" b="1" i="0"/>
              <a:t>CLASS</a:t>
            </a:r>
            <a:r>
              <a:rPr lang="en-US" sz="900" i="0"/>
              <a:t>:PUBLIC</a:t>
            </a:r>
          </a:p>
          <a:p>
            <a:r>
              <a:rPr lang="en-US" sz="900" b="1" i="0"/>
              <a:t>END</a:t>
            </a:r>
            <a:r>
              <a:rPr lang="en-US" sz="900" i="0"/>
              <a:t>:VEVENT</a:t>
            </a:r>
          </a:p>
          <a:p>
            <a:r>
              <a:rPr lang="en-US" sz="900" b="1" i="0"/>
              <a:t>END</a:t>
            </a:r>
            <a:r>
              <a:rPr lang="en-US" sz="900" i="0"/>
              <a:t>:VCALENDAR</a:t>
            </a:r>
          </a:p>
        </p:txBody>
      </p:sp>
      <p:sp>
        <p:nvSpPr>
          <p:cNvPr id="27655" name="AutoShape 7"/>
          <p:cNvSpPr>
            <a:spLocks noChangeArrowheads="1"/>
          </p:cNvSpPr>
          <p:nvPr/>
        </p:nvSpPr>
        <p:spPr bwMode="auto">
          <a:xfrm flipV="1">
            <a:off x="6096000" y="1066800"/>
            <a:ext cx="381000" cy="381000"/>
          </a:xfrm>
          <a:custGeom>
            <a:avLst/>
            <a:gdLst>
              <a:gd name="T0" fmla="*/ 1464228755 w 21600"/>
              <a:gd name="T1" fmla="*/ 0 h 21600"/>
              <a:gd name="T2" fmla="*/ 1464228755 w 21600"/>
              <a:gd name="T3" fmla="*/ 1176921839 h 21600"/>
              <a:gd name="T4" fmla="*/ 313347974 w 21600"/>
              <a:gd name="T5" fmla="*/ 2090924422 h 21600"/>
              <a:gd name="T6" fmla="*/ 2090924422 w 21600"/>
              <a:gd name="T7" fmla="*/ 58846091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7656" name="Text Box 8"/>
          <p:cNvSpPr txBox="1">
            <a:spLocks noChangeArrowheads="1"/>
          </p:cNvSpPr>
          <p:nvPr/>
        </p:nvSpPr>
        <p:spPr bwMode="auto">
          <a:xfrm>
            <a:off x="2819400" y="1752600"/>
            <a:ext cx="2681288" cy="830263"/>
          </a:xfrm>
          <a:prstGeom prst="rect">
            <a:avLst/>
          </a:prstGeom>
          <a:noFill/>
          <a:ln w="9525">
            <a:noFill/>
            <a:miter lim="800000"/>
            <a:headEnd/>
            <a:tailEnd/>
          </a:ln>
        </p:spPr>
        <p:txBody>
          <a:bodyPr wrap="none">
            <a:spAutoFit/>
          </a:bodyPr>
          <a:lstStyle/>
          <a:p>
            <a:r>
              <a:rPr lang="en-US" b="1" i="0">
                <a:latin typeface="Delicious" pitchFamily="50" charset="0"/>
              </a:rPr>
              <a:t>Structure extraction:</a:t>
            </a:r>
          </a:p>
          <a:p>
            <a:r>
              <a:rPr lang="en-US" b="1" i="0">
                <a:latin typeface="Delicious" pitchFamily="50" charset="0"/>
              </a:rPr>
              <a:t>pidgins</a:t>
            </a:r>
          </a:p>
        </p:txBody>
      </p:sp>
      <p:pic>
        <p:nvPicPr>
          <p:cNvPr id="27657" name="Picture 9" descr="Picture 1"/>
          <p:cNvPicPr>
            <a:picLocks noChangeAspect="1" noChangeArrowheads="1"/>
          </p:cNvPicPr>
          <p:nvPr/>
        </p:nvPicPr>
        <p:blipFill>
          <a:blip r:embed="rId3"/>
          <a:srcRect l="5304" t="5579" r="8508" b="31081"/>
          <a:stretch>
            <a:fillRect/>
          </a:stretch>
        </p:blipFill>
        <p:spPr bwMode="auto">
          <a:xfrm>
            <a:off x="381000" y="3657600"/>
            <a:ext cx="3054350" cy="1600200"/>
          </a:xfrm>
          <a:prstGeom prst="rect">
            <a:avLst/>
          </a:prstGeom>
          <a:noFill/>
          <a:ln w="9525">
            <a:noFill/>
            <a:miter lim="800000"/>
            <a:headEnd/>
            <a:tailEnd/>
          </a:ln>
        </p:spPr>
      </p:pic>
      <p:pic>
        <p:nvPicPr>
          <p:cNvPr id="27658" name="Picture 10" descr="thumb5"/>
          <p:cNvPicPr>
            <a:picLocks noChangeAspect="1" noChangeArrowheads="1"/>
          </p:cNvPicPr>
          <p:nvPr/>
        </p:nvPicPr>
        <p:blipFill>
          <a:blip r:embed="rId4"/>
          <a:srcRect l="53465" t="40047" b="7062"/>
          <a:stretch>
            <a:fillRect/>
          </a:stretch>
        </p:blipFill>
        <p:spPr bwMode="auto">
          <a:xfrm>
            <a:off x="2578100" y="3319463"/>
            <a:ext cx="1917700" cy="1563687"/>
          </a:xfrm>
          <a:prstGeom prst="rect">
            <a:avLst/>
          </a:prstGeom>
          <a:noFill/>
          <a:ln w="9525">
            <a:noFill/>
            <a:miter lim="800000"/>
            <a:headEnd/>
            <a:tailEnd/>
          </a:ln>
        </p:spPr>
      </p:pic>
      <p:sp>
        <p:nvSpPr>
          <p:cNvPr id="27659" name="Text Box 11"/>
          <p:cNvSpPr txBox="1">
            <a:spLocks noChangeArrowheads="1"/>
          </p:cNvSpPr>
          <p:nvPr/>
        </p:nvSpPr>
        <p:spPr bwMode="auto">
          <a:xfrm>
            <a:off x="685800" y="5257800"/>
            <a:ext cx="5711825" cy="830263"/>
          </a:xfrm>
          <a:prstGeom prst="rect">
            <a:avLst/>
          </a:prstGeom>
          <a:noFill/>
          <a:ln w="9525">
            <a:noFill/>
            <a:miter lim="800000"/>
            <a:headEnd/>
            <a:tailEnd/>
          </a:ln>
        </p:spPr>
        <p:txBody>
          <a:bodyPr wrap="none">
            <a:spAutoFit/>
          </a:bodyPr>
          <a:lstStyle/>
          <a:p>
            <a:r>
              <a:rPr lang="en-US" b="1" i="0">
                <a:latin typeface="Delicious" pitchFamily="50" charset="0"/>
              </a:rPr>
              <a:t>Text and Context :</a:t>
            </a:r>
          </a:p>
          <a:p>
            <a:r>
              <a:rPr lang="en-US" i="0">
                <a:latin typeface="Delicious" pitchFamily="50" charset="0"/>
              </a:rPr>
              <a:t>Activity capture, mining and correspondence</a:t>
            </a:r>
          </a:p>
        </p:txBody>
      </p:sp>
      <p:sp>
        <p:nvSpPr>
          <p:cNvPr id="27660" name="AutoShape 12"/>
          <p:cNvSpPr>
            <a:spLocks noChangeArrowheads="1"/>
          </p:cNvSpPr>
          <p:nvPr/>
        </p:nvSpPr>
        <p:spPr bwMode="auto">
          <a:xfrm>
            <a:off x="4648200" y="4114800"/>
            <a:ext cx="533400" cy="381000"/>
          </a:xfrm>
          <a:prstGeom prst="rightArrow">
            <a:avLst>
              <a:gd name="adj1" fmla="val 50000"/>
              <a:gd name="adj2" fmla="val 35000"/>
            </a:avLst>
          </a:prstGeom>
          <a:noFill/>
          <a:ln w="9525">
            <a:solidFill>
              <a:schemeClr val="tx1"/>
            </a:solidFill>
            <a:miter lim="800000"/>
            <a:headEnd/>
            <a:tailEnd/>
          </a:ln>
        </p:spPr>
        <p:txBody>
          <a:bodyPr wrap="none" anchor="ctr"/>
          <a:lstStyle/>
          <a:p>
            <a:endParaRPr lang="en-US"/>
          </a:p>
        </p:txBody>
      </p:sp>
      <p:pic>
        <p:nvPicPr>
          <p:cNvPr id="27661" name="Picture 13" descr="contextpane"/>
          <p:cNvPicPr>
            <a:picLocks noChangeAspect="1" noChangeArrowheads="1"/>
          </p:cNvPicPr>
          <p:nvPr/>
        </p:nvPicPr>
        <p:blipFill>
          <a:blip r:embed="rId5"/>
          <a:srcRect/>
          <a:stretch>
            <a:fillRect/>
          </a:stretch>
        </p:blipFill>
        <p:spPr bwMode="auto">
          <a:xfrm>
            <a:off x="5334000" y="3200400"/>
            <a:ext cx="2971800" cy="2132013"/>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and Open Questions</a:t>
            </a:r>
            <a:endParaRPr lang="en-US" dirty="0"/>
          </a:p>
        </p:txBody>
      </p:sp>
      <p:sp>
        <p:nvSpPr>
          <p:cNvPr id="3" name="Content Placeholder 2"/>
          <p:cNvSpPr>
            <a:spLocks noGrp="1"/>
          </p:cNvSpPr>
          <p:nvPr>
            <p:ph idx="1"/>
          </p:nvPr>
        </p:nvSpPr>
        <p:spPr/>
        <p:txBody>
          <a:bodyPr/>
          <a:lstStyle/>
          <a:p>
            <a:r>
              <a:rPr lang="en-US" dirty="0" smtClean="0"/>
              <a:t>Faceted browsing scaling to large numbers of contextual facets</a:t>
            </a:r>
          </a:p>
          <a:p>
            <a:r>
              <a:rPr lang="en-US" dirty="0" smtClean="0"/>
              <a:t>Additional tools and techniques</a:t>
            </a:r>
          </a:p>
          <a:p>
            <a:r>
              <a:rPr lang="en-US" dirty="0" smtClean="0"/>
              <a:t>Bringing together HCI and IR in a difficult domain to see where innovation might lie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dirty="0" smtClean="0"/>
              <a:t>Thank you!</a:t>
            </a:r>
            <a:endParaRPr lang="en-US" dirty="0"/>
          </a:p>
        </p:txBody>
      </p:sp>
      <p:sp>
        <p:nvSpPr>
          <p:cNvPr id="4" name="TextBox 3"/>
          <p:cNvSpPr txBox="1"/>
          <p:nvPr/>
        </p:nvSpPr>
        <p:spPr>
          <a:xfrm>
            <a:off x="609600" y="5562600"/>
            <a:ext cx="8305800" cy="1015663"/>
          </a:xfrm>
          <a:prstGeom prst="rect">
            <a:avLst/>
          </a:prstGeom>
          <a:noFill/>
        </p:spPr>
        <p:txBody>
          <a:bodyPr wrap="square" rtlCol="0">
            <a:spAutoFit/>
          </a:bodyPr>
          <a:lstStyle/>
          <a:p>
            <a:pPr algn="r"/>
            <a:r>
              <a:rPr lang="en-US" sz="3000" dirty="0" smtClean="0">
                <a:solidFill>
                  <a:schemeClr val="bg1">
                    <a:lumMod val="50000"/>
                  </a:schemeClr>
                </a:solidFill>
              </a:rPr>
              <a:t>jourknow.csail.mit.edu</a:t>
            </a:r>
          </a:p>
          <a:p>
            <a:pPr algn="r"/>
            <a:r>
              <a:rPr lang="en-US" sz="3000" dirty="0" smtClean="0">
                <a:solidFill>
                  <a:schemeClr val="bg1">
                    <a:lumMod val="50000"/>
                  </a:schemeClr>
                </a:solidFill>
              </a:rPr>
              <a:t>jourknow@csail.mit.edu</a:t>
            </a:r>
            <a:endParaRPr lang="en-US" sz="30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05800" cy="5016758"/>
          </a:xfrm>
          <a:prstGeom prst="rect">
            <a:avLst/>
          </a:prstGeom>
          <a:noFill/>
        </p:spPr>
        <p:txBody>
          <a:bodyPr wrap="square" rtlCol="0">
            <a:spAutoFit/>
          </a:bodyPr>
          <a:lstStyle/>
          <a:p>
            <a:r>
              <a:rPr lang="en-US" sz="3200" b="1" dirty="0" smtClean="0"/>
              <a:t>Personal information management </a:t>
            </a:r>
            <a:r>
              <a:rPr lang="en-US" sz="3200" dirty="0" smtClean="0"/>
              <a:t>or PIM is both the practice and the study of the activities people perform to acquire, organize, maintain, retrieve, use, and control the distribution of information items such as documents (paper-based and digital), Web pages, and email messages for everyday use to complete tasks (work-related and not) and to fulfill a person’s various roles (as parent, employee, friend, member of community, etc.).</a:t>
            </a:r>
            <a:endParaRPr lang="en-US" sz="3200" dirty="0"/>
          </a:p>
        </p:txBody>
      </p:sp>
      <p:sp>
        <p:nvSpPr>
          <p:cNvPr id="6" name="TextBox 5"/>
          <p:cNvSpPr txBox="1"/>
          <p:nvPr/>
        </p:nvSpPr>
        <p:spPr>
          <a:xfrm>
            <a:off x="5562600" y="5181600"/>
            <a:ext cx="3352800" cy="430887"/>
          </a:xfrm>
          <a:prstGeom prst="rect">
            <a:avLst/>
          </a:prstGeom>
          <a:noFill/>
        </p:spPr>
        <p:txBody>
          <a:bodyPr wrap="square" rtlCol="0">
            <a:spAutoFit/>
          </a:bodyPr>
          <a:lstStyle/>
          <a:p>
            <a:pPr algn="r"/>
            <a:r>
              <a:rPr lang="en-US" sz="2200" dirty="0" smtClean="0">
                <a:solidFill>
                  <a:schemeClr val="bg1">
                    <a:lumMod val="50000"/>
                  </a:schemeClr>
                </a:solidFill>
              </a:rPr>
              <a:t>[Jones and </a:t>
            </a:r>
            <a:r>
              <a:rPr lang="en-US" sz="2200" dirty="0" err="1" smtClean="0">
                <a:solidFill>
                  <a:schemeClr val="bg1">
                    <a:lumMod val="50000"/>
                  </a:schemeClr>
                </a:solidFill>
              </a:rPr>
              <a:t>Teevan</a:t>
            </a:r>
            <a:r>
              <a:rPr lang="en-US" sz="2200" dirty="0" smtClean="0">
                <a:solidFill>
                  <a:schemeClr val="bg1">
                    <a:lumMod val="50000"/>
                  </a:schemeClr>
                </a:solidFill>
              </a:rPr>
              <a:t> 2007]</a:t>
            </a:r>
            <a:endParaRPr lang="en-US" sz="22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05800" cy="3046988"/>
          </a:xfrm>
          <a:prstGeom prst="rect">
            <a:avLst/>
          </a:prstGeom>
          <a:noFill/>
        </p:spPr>
        <p:txBody>
          <a:bodyPr wrap="square" rtlCol="0">
            <a:spAutoFit/>
          </a:bodyPr>
          <a:lstStyle/>
          <a:p>
            <a:r>
              <a:rPr lang="en-US" sz="3200" b="1" dirty="0" smtClean="0"/>
              <a:t>Personal information management</a:t>
            </a:r>
            <a:r>
              <a:rPr lang="en-US" sz="3200" dirty="0" smtClean="0"/>
              <a:t> is both the practice and the study of the activities people perform to acquire, organize, maintain, retrieve, use, and control the distribution of information items such as documents […], Web pages, and email messages […]</a:t>
            </a:r>
          </a:p>
        </p:txBody>
      </p:sp>
      <p:sp>
        <p:nvSpPr>
          <p:cNvPr id="6" name="TextBox 5"/>
          <p:cNvSpPr txBox="1"/>
          <p:nvPr/>
        </p:nvSpPr>
        <p:spPr>
          <a:xfrm>
            <a:off x="5562600" y="3429000"/>
            <a:ext cx="3352800" cy="430887"/>
          </a:xfrm>
          <a:prstGeom prst="rect">
            <a:avLst/>
          </a:prstGeom>
          <a:noFill/>
        </p:spPr>
        <p:txBody>
          <a:bodyPr wrap="square" rtlCol="0">
            <a:spAutoFit/>
          </a:bodyPr>
          <a:lstStyle/>
          <a:p>
            <a:pPr algn="r"/>
            <a:r>
              <a:rPr lang="en-US" sz="2200" dirty="0" smtClean="0">
                <a:solidFill>
                  <a:schemeClr val="bg1">
                    <a:lumMod val="50000"/>
                  </a:schemeClr>
                </a:solidFill>
              </a:rPr>
              <a:t>[Jones and </a:t>
            </a:r>
            <a:r>
              <a:rPr lang="en-US" sz="2200" dirty="0" err="1" smtClean="0">
                <a:solidFill>
                  <a:schemeClr val="bg1">
                    <a:lumMod val="50000"/>
                  </a:schemeClr>
                </a:solidFill>
              </a:rPr>
              <a:t>Teevan</a:t>
            </a:r>
            <a:r>
              <a:rPr lang="en-US" sz="2200" dirty="0" smtClean="0">
                <a:solidFill>
                  <a:schemeClr val="bg1">
                    <a:lumMod val="50000"/>
                  </a:schemeClr>
                </a:solidFill>
              </a:rPr>
              <a:t> 2007]</a:t>
            </a:r>
            <a:endParaRPr lang="en-US" sz="22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05800" cy="1077218"/>
          </a:xfrm>
          <a:prstGeom prst="rect">
            <a:avLst/>
          </a:prstGeom>
          <a:noFill/>
        </p:spPr>
        <p:txBody>
          <a:bodyPr wrap="square" rtlCol="0">
            <a:spAutoFit/>
          </a:bodyPr>
          <a:lstStyle/>
          <a:p>
            <a:r>
              <a:rPr lang="en-US" sz="3200" b="1" dirty="0" smtClean="0"/>
              <a:t>Personal information management</a:t>
            </a:r>
            <a:r>
              <a:rPr lang="en-US" sz="3200" dirty="0" smtClean="0"/>
              <a:t> means getting control over your life.</a:t>
            </a:r>
          </a:p>
        </p:txBody>
      </p:sp>
      <p:sp>
        <p:nvSpPr>
          <p:cNvPr id="6" name="TextBox 5"/>
          <p:cNvSpPr txBox="1"/>
          <p:nvPr/>
        </p:nvSpPr>
        <p:spPr>
          <a:xfrm>
            <a:off x="2209800" y="1371600"/>
            <a:ext cx="6934200" cy="430887"/>
          </a:xfrm>
          <a:prstGeom prst="rect">
            <a:avLst/>
          </a:prstGeom>
          <a:noFill/>
        </p:spPr>
        <p:txBody>
          <a:bodyPr wrap="square" rtlCol="0">
            <a:spAutoFit/>
          </a:bodyPr>
          <a:lstStyle/>
          <a:p>
            <a:pPr algn="r"/>
            <a:r>
              <a:rPr lang="en-US" sz="2200" dirty="0" smtClean="0">
                <a:solidFill>
                  <a:schemeClr val="bg1">
                    <a:lumMod val="50000"/>
                  </a:schemeClr>
                </a:solidFill>
              </a:rPr>
              <a:t>[Michael Bernstein, personal communication, 10/23/2007]</a:t>
            </a:r>
            <a:endParaRPr lang="en-US" sz="22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4"/>
          <p:cNvSpPr>
            <a:spLocks noChangeArrowheads="1"/>
          </p:cNvSpPr>
          <p:nvPr/>
        </p:nvSpPr>
        <p:spPr bwMode="auto">
          <a:xfrm>
            <a:off x="3810000" y="6019800"/>
            <a:ext cx="5334000" cy="862013"/>
          </a:xfrm>
          <a:prstGeom prst="rect">
            <a:avLst/>
          </a:prstGeom>
          <a:noFill/>
          <a:ln w="9525" algn="ctr">
            <a:noFill/>
            <a:round/>
            <a:headEnd/>
            <a:tailEnd/>
          </a:ln>
        </p:spPr>
        <p:txBody>
          <a:bodyPr>
            <a:spAutoFit/>
          </a:bodyPr>
          <a:lstStyle/>
          <a:p>
            <a:pPr algn="r" eaLnBrk="0" hangingPunct="0"/>
            <a:r>
              <a:rPr lang="en-US" sz="5000" i="0">
                <a:latin typeface="Delicious" pitchFamily="50" charset="0"/>
              </a:rPr>
              <a:t>Information Scraps</a:t>
            </a:r>
          </a:p>
        </p:txBody>
      </p:sp>
      <p:pic>
        <p:nvPicPr>
          <p:cNvPr id="6147" name="Picture 6" descr="C:\Users\msbernst\Documents\Information Scraps\UIST Talk\roles.png"/>
          <p:cNvPicPr>
            <a:picLocks noChangeAspect="1" noChangeArrowheads="1"/>
          </p:cNvPicPr>
          <p:nvPr/>
        </p:nvPicPr>
        <p:blipFill>
          <a:blip r:embed="rId3"/>
          <a:srcRect/>
          <a:stretch>
            <a:fillRect/>
          </a:stretch>
        </p:blipFill>
        <p:spPr bwMode="auto">
          <a:xfrm>
            <a:off x="0" y="0"/>
            <a:ext cx="9144000" cy="6096000"/>
          </a:xfrm>
          <a:prstGeom prst="rect">
            <a:avLst/>
          </a:prstGeom>
          <a:noFill/>
          <a:ln w="9525">
            <a:noFill/>
            <a:miter lim="800000"/>
            <a:headEnd/>
            <a:tailEnd/>
          </a:ln>
        </p:spPr>
      </p:pic>
      <p:sp>
        <p:nvSpPr>
          <p:cNvPr id="6148" name="TextBox 20"/>
          <p:cNvSpPr txBox="1">
            <a:spLocks noChangeArrowheads="1"/>
          </p:cNvSpPr>
          <p:nvPr/>
        </p:nvSpPr>
        <p:spPr bwMode="auto">
          <a:xfrm>
            <a:off x="0" y="6534150"/>
            <a:ext cx="2330450" cy="323850"/>
          </a:xfrm>
          <a:prstGeom prst="rect">
            <a:avLst/>
          </a:prstGeom>
          <a:noFill/>
          <a:ln w="9525">
            <a:noFill/>
            <a:miter lim="800000"/>
            <a:headEnd/>
            <a:tailEnd/>
          </a:ln>
        </p:spPr>
        <p:txBody>
          <a:bodyPr wrap="none">
            <a:spAutoFit/>
          </a:bodyPr>
          <a:lstStyle/>
          <a:p>
            <a:pPr eaLnBrk="0" hangingPunct="0"/>
            <a:r>
              <a:rPr lang="en-US" sz="1500" i="0" dirty="0">
                <a:latin typeface="Delicious" pitchFamily="50" charset="0"/>
              </a:rPr>
              <a:t>[in submission to ACM TOIS]</a:t>
            </a:r>
          </a:p>
        </p:txBody>
      </p:sp>
      <p:sp>
        <p:nvSpPr>
          <p:cNvPr id="11" name="Rectangle 10"/>
          <p:cNvSpPr/>
          <p:nvPr/>
        </p:nvSpPr>
        <p:spPr bwMode="auto">
          <a:xfrm>
            <a:off x="990600" y="304800"/>
            <a:ext cx="1752600" cy="8302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a:p>
            <a:pPr algn="ctr" eaLnBrk="0" hangingPunct="0">
              <a:defRPr/>
            </a:pPr>
            <a:endParaRPr lang="en-US" i="0" dirty="0">
              <a:latin typeface="Delicious" pitchFamily="50" charset="0"/>
              <a:ea typeface="ＭＳ Ｐゴシック" pitchFamily="16" charset="-128"/>
            </a:endParaRPr>
          </a:p>
        </p:txBody>
      </p:sp>
      <p:sp>
        <p:nvSpPr>
          <p:cNvPr id="17" name="Rectangle 16"/>
          <p:cNvSpPr/>
          <p:nvPr/>
        </p:nvSpPr>
        <p:spPr bwMode="auto">
          <a:xfrm>
            <a:off x="4229100" y="304800"/>
            <a:ext cx="1219200" cy="4619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12" name="Rectangle 11"/>
          <p:cNvSpPr/>
          <p:nvPr/>
        </p:nvSpPr>
        <p:spPr bwMode="auto">
          <a:xfrm>
            <a:off x="1752600" y="1981200"/>
            <a:ext cx="2286000" cy="4619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13" name="Rectangle 12"/>
          <p:cNvSpPr/>
          <p:nvPr/>
        </p:nvSpPr>
        <p:spPr bwMode="auto">
          <a:xfrm>
            <a:off x="6629400" y="300038"/>
            <a:ext cx="1828800" cy="461962"/>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7182" name="TextBox 19"/>
          <p:cNvSpPr txBox="1">
            <a:spLocks noChangeArrowheads="1"/>
          </p:cNvSpPr>
          <p:nvPr/>
        </p:nvSpPr>
        <p:spPr bwMode="auto">
          <a:xfrm>
            <a:off x="6702425" y="304800"/>
            <a:ext cx="1755775" cy="461963"/>
          </a:xfrm>
          <a:prstGeom prst="rect">
            <a:avLst/>
          </a:prstGeom>
          <a:noFill/>
          <a:ln w="9525">
            <a:noFill/>
            <a:miter lim="800000"/>
            <a:headEnd/>
            <a:tailEnd/>
          </a:ln>
        </p:spPr>
        <p:txBody>
          <a:bodyPr wrap="none">
            <a:spAutoFit/>
          </a:bodyPr>
          <a:lstStyle/>
          <a:p>
            <a:pPr eaLnBrk="0" hangingPunct="0"/>
            <a:r>
              <a:rPr lang="en-US" sz="2300" i="0">
                <a:latin typeface="Delicious" pitchFamily="50" charset="0"/>
              </a:rPr>
              <a:t>Paper Scraps</a:t>
            </a:r>
          </a:p>
        </p:txBody>
      </p:sp>
      <p:sp>
        <p:nvSpPr>
          <p:cNvPr id="14" name="Rectangle 13"/>
          <p:cNvSpPr/>
          <p:nvPr/>
        </p:nvSpPr>
        <p:spPr bwMode="auto">
          <a:xfrm>
            <a:off x="1066800" y="3276600"/>
            <a:ext cx="1828800" cy="4619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15" name="Rectangle 14"/>
          <p:cNvSpPr/>
          <p:nvPr/>
        </p:nvSpPr>
        <p:spPr bwMode="auto">
          <a:xfrm>
            <a:off x="3733800" y="3276600"/>
            <a:ext cx="1981200" cy="4619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16" name="Rectangle 15"/>
          <p:cNvSpPr/>
          <p:nvPr/>
        </p:nvSpPr>
        <p:spPr bwMode="auto">
          <a:xfrm>
            <a:off x="6819900" y="3276600"/>
            <a:ext cx="1371600" cy="461963"/>
          </a:xfrm>
          <a:prstGeom prst="rect">
            <a:avLst/>
          </a:prstGeom>
          <a:solidFill>
            <a:srgbClr val="FFFFFF">
              <a:alpha val="80000"/>
            </a:srgbClr>
          </a:solidFill>
          <a:ln w="9525" cap="flat" cmpd="sng" algn="ctr">
            <a:solidFill>
              <a:schemeClr val="bg2">
                <a:lumMod val="75000"/>
              </a:schemeClr>
            </a:solidFill>
            <a:prstDash val="solid"/>
            <a:round/>
            <a:headEnd type="none" w="med" len="med"/>
            <a:tailEnd type="none" w="med" len="med"/>
          </a:ln>
          <a:effectLst/>
        </p:spPr>
        <p:txBody>
          <a:bodyPr>
            <a:spAutoFit/>
          </a:bodyPr>
          <a:lstStyle/>
          <a:p>
            <a:pPr algn="ctr" eaLnBrk="0" hangingPunct="0">
              <a:defRPr/>
            </a:pPr>
            <a:endParaRPr lang="en-US" i="0" dirty="0">
              <a:latin typeface="Delicious" pitchFamily="50" charset="0"/>
              <a:ea typeface="ＭＳ Ｐゴシック" pitchFamily="16" charset="-128"/>
            </a:endParaRPr>
          </a:p>
        </p:txBody>
      </p:sp>
      <p:sp>
        <p:nvSpPr>
          <p:cNvPr id="18" name="TextBox 17"/>
          <p:cNvSpPr txBox="1">
            <a:spLocks noChangeArrowheads="1"/>
          </p:cNvSpPr>
          <p:nvPr/>
        </p:nvSpPr>
        <p:spPr bwMode="auto">
          <a:xfrm>
            <a:off x="1128713" y="457200"/>
            <a:ext cx="1476375" cy="461963"/>
          </a:xfrm>
          <a:prstGeom prst="rect">
            <a:avLst/>
          </a:prstGeom>
          <a:noFill/>
          <a:ln w="9525">
            <a:noFill/>
            <a:miter lim="800000"/>
            <a:headEnd/>
            <a:tailEnd/>
          </a:ln>
        </p:spPr>
        <p:txBody>
          <a:bodyPr wrap="none">
            <a:spAutoFit/>
          </a:bodyPr>
          <a:lstStyle/>
          <a:p>
            <a:pPr algn="ctr" eaLnBrk="0" hangingPunct="0"/>
            <a:r>
              <a:rPr lang="en-US" sz="2300" i="0">
                <a:latin typeface="Delicious" pitchFamily="50" charset="0"/>
              </a:rPr>
              <a:t>Notebooks</a:t>
            </a:r>
          </a:p>
        </p:txBody>
      </p:sp>
      <p:sp>
        <p:nvSpPr>
          <p:cNvPr id="5134" name="TextBox 18"/>
          <p:cNvSpPr txBox="1">
            <a:spLocks noChangeArrowheads="1"/>
          </p:cNvSpPr>
          <p:nvPr/>
        </p:nvSpPr>
        <p:spPr bwMode="auto">
          <a:xfrm>
            <a:off x="1875043" y="1981200"/>
            <a:ext cx="2032929" cy="446276"/>
          </a:xfrm>
          <a:prstGeom prst="rect">
            <a:avLst/>
          </a:prstGeom>
          <a:noFill/>
          <a:ln w="9525">
            <a:noFill/>
            <a:miter lim="800000"/>
            <a:headEnd/>
            <a:tailEnd/>
          </a:ln>
        </p:spPr>
        <p:txBody>
          <a:bodyPr wrap="none">
            <a:spAutoFit/>
          </a:bodyPr>
          <a:lstStyle/>
          <a:p>
            <a:pPr algn="ctr" eaLnBrk="0" hangingPunct="0"/>
            <a:r>
              <a:rPr lang="en-US" sz="2300" i="0">
                <a:latin typeface="Delicious" pitchFamily="50" charset="0"/>
              </a:rPr>
              <a:t>Wikis and Blogs</a:t>
            </a:r>
          </a:p>
        </p:txBody>
      </p:sp>
      <p:sp>
        <p:nvSpPr>
          <p:cNvPr id="20" name="TextBox 19"/>
          <p:cNvSpPr txBox="1">
            <a:spLocks noChangeArrowheads="1"/>
          </p:cNvSpPr>
          <p:nvPr/>
        </p:nvSpPr>
        <p:spPr bwMode="auto">
          <a:xfrm>
            <a:off x="4367213" y="304800"/>
            <a:ext cx="942975" cy="461963"/>
          </a:xfrm>
          <a:prstGeom prst="rect">
            <a:avLst/>
          </a:prstGeom>
          <a:noFill/>
          <a:ln w="9525">
            <a:noFill/>
            <a:miter lim="800000"/>
            <a:headEnd/>
            <a:tailEnd/>
          </a:ln>
        </p:spPr>
        <p:txBody>
          <a:bodyPr wrap="none">
            <a:spAutoFit/>
          </a:bodyPr>
          <a:lstStyle/>
          <a:p>
            <a:pPr eaLnBrk="0" hangingPunct="0"/>
            <a:r>
              <a:rPr lang="en-US" sz="2300" i="0">
                <a:latin typeface="Delicious" pitchFamily="50" charset="0"/>
              </a:rPr>
              <a:t>E-mail</a:t>
            </a:r>
          </a:p>
        </p:txBody>
      </p:sp>
      <p:sp>
        <p:nvSpPr>
          <p:cNvPr id="21" name="TextBox 20"/>
          <p:cNvSpPr txBox="1">
            <a:spLocks noChangeArrowheads="1"/>
          </p:cNvSpPr>
          <p:nvPr/>
        </p:nvSpPr>
        <p:spPr bwMode="auto">
          <a:xfrm>
            <a:off x="1109663" y="3276600"/>
            <a:ext cx="1709737" cy="461963"/>
          </a:xfrm>
          <a:prstGeom prst="rect">
            <a:avLst/>
          </a:prstGeom>
          <a:noFill/>
          <a:ln w="9525">
            <a:noFill/>
            <a:miter lim="800000"/>
            <a:headEnd/>
            <a:tailEnd/>
          </a:ln>
        </p:spPr>
        <p:txBody>
          <a:bodyPr wrap="none">
            <a:spAutoFit/>
          </a:bodyPr>
          <a:lstStyle/>
          <a:p>
            <a:pPr algn="ctr" eaLnBrk="0" hangingPunct="0"/>
            <a:r>
              <a:rPr lang="en-US" sz="2300" i="0">
                <a:latin typeface="Delicious" pitchFamily="50" charset="0"/>
              </a:rPr>
              <a:t>Whiteboards</a:t>
            </a:r>
          </a:p>
        </p:txBody>
      </p:sp>
      <p:sp>
        <p:nvSpPr>
          <p:cNvPr id="22" name="TextBox 21"/>
          <p:cNvSpPr txBox="1">
            <a:spLocks noChangeArrowheads="1"/>
          </p:cNvSpPr>
          <p:nvPr/>
        </p:nvSpPr>
        <p:spPr bwMode="auto">
          <a:xfrm>
            <a:off x="3969885" y="3276600"/>
            <a:ext cx="1552028" cy="446276"/>
          </a:xfrm>
          <a:prstGeom prst="rect">
            <a:avLst/>
          </a:prstGeom>
          <a:noFill/>
          <a:ln w="9525">
            <a:noFill/>
            <a:miter lim="800000"/>
            <a:headEnd/>
            <a:tailEnd/>
          </a:ln>
        </p:spPr>
        <p:txBody>
          <a:bodyPr wrap="none">
            <a:spAutoFit/>
          </a:bodyPr>
          <a:lstStyle/>
          <a:p>
            <a:pPr algn="ctr" eaLnBrk="0" hangingPunct="0"/>
            <a:r>
              <a:rPr lang="en-US" sz="2300" i="0">
                <a:latin typeface="Delicious" pitchFamily="50" charset="0"/>
              </a:rPr>
              <a:t>Cell Phones</a:t>
            </a:r>
          </a:p>
        </p:txBody>
      </p:sp>
      <p:sp>
        <p:nvSpPr>
          <p:cNvPr id="23" name="TextBox 22"/>
          <p:cNvSpPr txBox="1">
            <a:spLocks noChangeArrowheads="1"/>
          </p:cNvSpPr>
          <p:nvPr/>
        </p:nvSpPr>
        <p:spPr bwMode="auto">
          <a:xfrm>
            <a:off x="6937375" y="3276600"/>
            <a:ext cx="1136650" cy="461963"/>
          </a:xfrm>
          <a:prstGeom prst="rect">
            <a:avLst/>
          </a:prstGeom>
          <a:noFill/>
          <a:ln w="9525">
            <a:noFill/>
            <a:miter lim="800000"/>
            <a:headEnd/>
            <a:tailEnd/>
          </a:ln>
        </p:spPr>
        <p:txBody>
          <a:bodyPr wrap="none">
            <a:spAutoFit/>
          </a:bodyPr>
          <a:lstStyle/>
          <a:p>
            <a:pPr algn="ctr" eaLnBrk="0" hangingPunct="0"/>
            <a:r>
              <a:rPr lang="en-US" sz="2300" i="0">
                <a:latin typeface="Delicious" pitchFamily="50" charset="0"/>
              </a:rPr>
              <a:t>todo.txt</a:t>
            </a:r>
          </a:p>
        </p:txBody>
      </p:sp>
      <p:sp>
        <p:nvSpPr>
          <p:cNvPr id="24" name="TextBox 23"/>
          <p:cNvSpPr txBox="1">
            <a:spLocks noChangeArrowheads="1"/>
          </p:cNvSpPr>
          <p:nvPr/>
        </p:nvSpPr>
        <p:spPr bwMode="auto">
          <a:xfrm>
            <a:off x="990600" y="304800"/>
            <a:ext cx="1752600" cy="830263"/>
          </a:xfrm>
          <a:prstGeom prst="rect">
            <a:avLst/>
          </a:prstGeom>
          <a:noFill/>
          <a:ln w="9525">
            <a:noFill/>
            <a:miter lim="800000"/>
            <a:headEnd/>
            <a:tailEnd/>
          </a:ln>
        </p:spPr>
        <p:txBody>
          <a:bodyPr>
            <a:spAutoFit/>
          </a:bodyPr>
          <a:lstStyle/>
          <a:p>
            <a:pPr algn="ctr" eaLnBrk="0" hangingPunct="0"/>
            <a:r>
              <a:rPr lang="en-US" sz="2300" i="0" dirty="0" smtClean="0">
                <a:latin typeface="Delicious" pitchFamily="50" charset="0"/>
              </a:rPr>
              <a:t>Contact </a:t>
            </a:r>
            <a:r>
              <a:rPr lang="en-US" sz="2300" i="0" dirty="0">
                <a:latin typeface="Delicious" pitchFamily="50" charset="0"/>
              </a:rPr>
              <a:t>Information</a:t>
            </a:r>
          </a:p>
        </p:txBody>
      </p:sp>
      <p:sp>
        <p:nvSpPr>
          <p:cNvPr id="25" name="TextBox 24"/>
          <p:cNvSpPr txBox="1">
            <a:spLocks noChangeArrowheads="1"/>
          </p:cNvSpPr>
          <p:nvPr/>
        </p:nvSpPr>
        <p:spPr bwMode="auto">
          <a:xfrm>
            <a:off x="1981200" y="1981200"/>
            <a:ext cx="1752600" cy="461963"/>
          </a:xfrm>
          <a:prstGeom prst="rect">
            <a:avLst/>
          </a:prstGeom>
          <a:noFill/>
          <a:ln w="9525">
            <a:noFill/>
            <a:miter lim="800000"/>
            <a:headEnd/>
            <a:tailEnd/>
          </a:ln>
        </p:spPr>
        <p:txBody>
          <a:bodyPr>
            <a:spAutoFit/>
          </a:bodyPr>
          <a:lstStyle/>
          <a:p>
            <a:pPr algn="ctr" eaLnBrk="0" hangingPunct="0"/>
            <a:r>
              <a:rPr lang="en-US" sz="2300" i="0">
                <a:latin typeface="Delicious" pitchFamily="50" charset="0"/>
              </a:rPr>
              <a:t>How-tos</a:t>
            </a:r>
          </a:p>
        </p:txBody>
      </p:sp>
      <p:sp>
        <p:nvSpPr>
          <p:cNvPr id="26" name="TextBox 25"/>
          <p:cNvSpPr txBox="1">
            <a:spLocks noChangeArrowheads="1"/>
          </p:cNvSpPr>
          <p:nvPr/>
        </p:nvSpPr>
        <p:spPr bwMode="auto">
          <a:xfrm>
            <a:off x="6653213" y="304800"/>
            <a:ext cx="1752600" cy="461963"/>
          </a:xfrm>
          <a:prstGeom prst="rect">
            <a:avLst/>
          </a:prstGeom>
          <a:noFill/>
          <a:ln w="9525">
            <a:noFill/>
            <a:miter lim="800000"/>
            <a:headEnd/>
            <a:tailEnd/>
          </a:ln>
        </p:spPr>
        <p:txBody>
          <a:bodyPr>
            <a:spAutoFit/>
          </a:bodyPr>
          <a:lstStyle/>
          <a:p>
            <a:pPr algn="ctr" eaLnBrk="0" hangingPunct="0"/>
            <a:r>
              <a:rPr lang="en-US" sz="2300" i="0" dirty="0">
                <a:latin typeface="Delicious" pitchFamily="50" charset="0"/>
              </a:rPr>
              <a:t>Brainstorms</a:t>
            </a:r>
          </a:p>
        </p:txBody>
      </p:sp>
      <p:sp>
        <p:nvSpPr>
          <p:cNvPr id="27" name="TextBox 26"/>
          <p:cNvSpPr txBox="1">
            <a:spLocks noChangeArrowheads="1"/>
          </p:cNvSpPr>
          <p:nvPr/>
        </p:nvSpPr>
        <p:spPr bwMode="auto">
          <a:xfrm>
            <a:off x="1103313" y="3276600"/>
            <a:ext cx="1752600" cy="461963"/>
          </a:xfrm>
          <a:prstGeom prst="rect">
            <a:avLst/>
          </a:prstGeom>
          <a:noFill/>
          <a:ln w="9525">
            <a:noFill/>
            <a:miter lim="800000"/>
            <a:headEnd/>
            <a:tailEnd/>
          </a:ln>
        </p:spPr>
        <p:txBody>
          <a:bodyPr>
            <a:spAutoFit/>
          </a:bodyPr>
          <a:lstStyle/>
          <a:p>
            <a:pPr algn="ctr" eaLnBrk="0" hangingPunct="0"/>
            <a:r>
              <a:rPr lang="en-US" sz="2300" i="0">
                <a:latin typeface="Delicious" pitchFamily="50" charset="0"/>
              </a:rPr>
              <a:t>Sketches</a:t>
            </a:r>
          </a:p>
        </p:txBody>
      </p:sp>
      <p:sp>
        <p:nvSpPr>
          <p:cNvPr id="28" name="TextBox 27"/>
          <p:cNvSpPr txBox="1">
            <a:spLocks noChangeArrowheads="1"/>
          </p:cNvSpPr>
          <p:nvPr/>
        </p:nvSpPr>
        <p:spPr bwMode="auto">
          <a:xfrm>
            <a:off x="3783013" y="3276600"/>
            <a:ext cx="1905000" cy="461963"/>
          </a:xfrm>
          <a:prstGeom prst="rect">
            <a:avLst/>
          </a:prstGeom>
          <a:noFill/>
          <a:ln w="9525">
            <a:noFill/>
            <a:miter lim="800000"/>
            <a:headEnd/>
            <a:tailEnd/>
          </a:ln>
        </p:spPr>
        <p:txBody>
          <a:bodyPr>
            <a:spAutoFit/>
          </a:bodyPr>
          <a:lstStyle/>
          <a:p>
            <a:pPr algn="ctr" eaLnBrk="0" hangingPunct="0"/>
            <a:r>
              <a:rPr lang="en-US" sz="2300" i="0" dirty="0">
                <a:latin typeface="Delicious" pitchFamily="50" charset="0"/>
              </a:rPr>
              <a:t>Appointments</a:t>
            </a:r>
          </a:p>
        </p:txBody>
      </p:sp>
      <p:sp>
        <p:nvSpPr>
          <p:cNvPr id="29" name="TextBox 28"/>
          <p:cNvSpPr txBox="1">
            <a:spLocks noChangeArrowheads="1"/>
          </p:cNvSpPr>
          <p:nvPr/>
        </p:nvSpPr>
        <p:spPr bwMode="auto">
          <a:xfrm>
            <a:off x="3962400" y="304800"/>
            <a:ext cx="1752600" cy="461963"/>
          </a:xfrm>
          <a:prstGeom prst="rect">
            <a:avLst/>
          </a:prstGeom>
          <a:noFill/>
          <a:ln w="9525">
            <a:noFill/>
            <a:miter lim="800000"/>
            <a:headEnd/>
            <a:tailEnd/>
          </a:ln>
        </p:spPr>
        <p:txBody>
          <a:bodyPr>
            <a:spAutoFit/>
          </a:bodyPr>
          <a:lstStyle/>
          <a:p>
            <a:pPr algn="ctr" eaLnBrk="0" hangingPunct="0"/>
            <a:r>
              <a:rPr lang="en-US" sz="2300" i="0">
                <a:latin typeface="Delicious" pitchFamily="50" charset="0"/>
              </a:rPr>
              <a:t>Recipes</a:t>
            </a:r>
          </a:p>
        </p:txBody>
      </p:sp>
      <p:sp>
        <p:nvSpPr>
          <p:cNvPr id="30" name="TextBox 29"/>
          <p:cNvSpPr txBox="1">
            <a:spLocks noChangeArrowheads="1"/>
          </p:cNvSpPr>
          <p:nvPr/>
        </p:nvSpPr>
        <p:spPr bwMode="auto">
          <a:xfrm>
            <a:off x="6553200" y="3276600"/>
            <a:ext cx="1905000" cy="461963"/>
          </a:xfrm>
          <a:prstGeom prst="rect">
            <a:avLst/>
          </a:prstGeom>
          <a:noFill/>
          <a:ln w="9525">
            <a:noFill/>
            <a:miter lim="800000"/>
            <a:headEnd/>
            <a:tailEnd/>
          </a:ln>
        </p:spPr>
        <p:txBody>
          <a:bodyPr>
            <a:spAutoFit/>
          </a:bodyPr>
          <a:lstStyle/>
          <a:p>
            <a:pPr algn="ctr" eaLnBrk="0" hangingPunct="0"/>
            <a:r>
              <a:rPr lang="en-US" sz="2300" i="0">
                <a:latin typeface="Delicious" pitchFamily="50" charset="0"/>
              </a:rPr>
              <a:t>How-tos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5134"/>
                                        </p:tgtEl>
                                        <p:attrNameLst>
                                          <p:attrName>style.visibility</p:attrName>
                                        </p:attrNameLst>
                                      </p:cBhvr>
                                      <p:to>
                                        <p:strVal val="visible"/>
                                      </p:to>
                                    </p:set>
                                    <p:animEffect transition="in" filter="fade">
                                      <p:cBhvr>
                                        <p:cTn id="31" dur="500"/>
                                        <p:tgtEl>
                                          <p:spTgt spid="5134"/>
                                        </p:tgtEl>
                                      </p:cBhvr>
                                    </p:animEffect>
                                  </p:childTnLst>
                                </p:cTn>
                              </p:par>
                              <p:par>
                                <p:cTn id="32" presetID="10" presetClass="entr" presetSubtype="0" fill="hold" nodeType="withEffect">
                                  <p:stCondLst>
                                    <p:cond delay="0"/>
                                  </p:stCondLst>
                                  <p:childTnLst>
                                    <p:set>
                                      <p:cBhvr>
                                        <p:cTn id="33" dur="1" fill="hold">
                                          <p:stCondLst>
                                            <p:cond delay="0"/>
                                          </p:stCondLst>
                                        </p:cTn>
                                        <p:tgtEl>
                                          <p:spTgt spid="7182"/>
                                        </p:tgtEl>
                                        <p:attrNameLst>
                                          <p:attrName>style.visibility</p:attrName>
                                        </p:attrNameLst>
                                      </p:cBhvr>
                                      <p:to>
                                        <p:strVal val="visible"/>
                                      </p:to>
                                    </p:set>
                                    <p:animEffect transition="in" filter="fade">
                                      <p:cBhvr>
                                        <p:cTn id="34" dur="500"/>
                                        <p:tgtEl>
                                          <p:spTgt spid="7182"/>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7182"/>
                                        </p:tgtEl>
                                      </p:cBhvr>
                                    </p:animEffect>
                                    <p:set>
                                      <p:cBhvr>
                                        <p:cTn id="57" dur="1" fill="hold">
                                          <p:stCondLst>
                                            <p:cond delay="499"/>
                                          </p:stCondLst>
                                        </p:cTn>
                                        <p:tgtEl>
                                          <p:spTgt spid="7182"/>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5134"/>
                                        </p:tgtEl>
                                      </p:cBhvr>
                                    </p:animEffect>
                                    <p:set>
                                      <p:cBhvr>
                                        <p:cTn id="63" dur="1" fill="hold">
                                          <p:stCondLst>
                                            <p:cond delay="499"/>
                                          </p:stCondLst>
                                        </p:cTn>
                                        <p:tgtEl>
                                          <p:spTgt spid="5134"/>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2" grpId="0" animBg="1"/>
      <p:bldP spid="13" grpId="0" animBg="1"/>
      <p:bldP spid="7182" grpId="0"/>
      <p:bldP spid="14" grpId="0" animBg="1"/>
      <p:bldP spid="15" grpId="0" animBg="1"/>
      <p:bldP spid="16" grpId="0" animBg="1"/>
      <p:bldP spid="18" grpId="0"/>
      <p:bldP spid="5134" grpId="0"/>
      <p:bldP spid="20" grpId="0"/>
      <p:bldP spid="21" grpId="0"/>
      <p:bldP spid="22" grpId="0"/>
      <p:bldP spid="23" grpId="0"/>
      <p:bldP spid="2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sbernst\Documents\Information Scraps\TOIS\Infoscrap Examples No Labels.pn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
        <p:nvSpPr>
          <p:cNvPr id="6" name="TextBox 5"/>
          <p:cNvSpPr txBox="1"/>
          <p:nvPr/>
        </p:nvSpPr>
        <p:spPr>
          <a:xfrm>
            <a:off x="5181600" y="457200"/>
            <a:ext cx="3886200" cy="2400657"/>
          </a:xfrm>
          <a:prstGeom prst="rect">
            <a:avLst/>
          </a:prstGeom>
          <a:noFill/>
        </p:spPr>
        <p:txBody>
          <a:bodyPr wrap="square" rtlCol="0">
            <a:spAutoFit/>
          </a:bodyPr>
          <a:lstStyle/>
          <a:p>
            <a:pPr algn="ctr"/>
            <a:r>
              <a:rPr lang="en-US" sz="5000" dirty="0" smtClean="0"/>
              <a:t>What should the IR system index?</a:t>
            </a:r>
          </a:p>
        </p:txBody>
      </p:sp>
      <p:sp>
        <p:nvSpPr>
          <p:cNvPr id="7" name="Rectangle 6"/>
          <p:cNvSpPr/>
          <p:nvPr/>
        </p:nvSpPr>
        <p:spPr>
          <a:xfrm>
            <a:off x="5257800" y="3581400"/>
            <a:ext cx="3810000" cy="2400657"/>
          </a:xfrm>
          <a:prstGeom prst="rect">
            <a:avLst/>
          </a:prstGeom>
        </p:spPr>
        <p:txBody>
          <a:bodyPr wrap="square">
            <a:spAutoFit/>
          </a:bodyPr>
          <a:lstStyle/>
          <a:p>
            <a:pPr algn="ctr"/>
            <a:r>
              <a:rPr lang="en-US" sz="5000" dirty="0"/>
              <a:t>How will the user search for it again?</a:t>
            </a:r>
          </a:p>
        </p:txBody>
      </p:sp>
      <p:grpSp>
        <p:nvGrpSpPr>
          <p:cNvPr id="12" name="Group 11"/>
          <p:cNvGrpSpPr/>
          <p:nvPr/>
        </p:nvGrpSpPr>
        <p:grpSpPr>
          <a:xfrm>
            <a:off x="-76200" y="19050"/>
            <a:ext cx="5286375" cy="6858000"/>
            <a:chOff x="-76200" y="19050"/>
            <a:chExt cx="5286375" cy="6858000"/>
          </a:xfrm>
        </p:grpSpPr>
        <p:sp>
          <p:nvSpPr>
            <p:cNvPr id="9" name="Rectangle 8"/>
            <p:cNvSpPr/>
            <p:nvPr/>
          </p:nvSpPr>
          <p:spPr>
            <a:xfrm>
              <a:off x="2695575" y="19050"/>
              <a:ext cx="25146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2152650"/>
              <a:ext cx="2771775" cy="4724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447800" y="228600"/>
            <a:ext cx="990600" cy="762000"/>
          </a:xfrm>
          <a:prstGeom prst="rect">
            <a:avLst/>
          </a:prstGeom>
          <a:noFill/>
          <a:ln w="38100">
            <a:solidFill>
              <a:srgbClr val="E46C0A">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685800"/>
            <a:ext cx="762000" cy="304800"/>
          </a:xfrm>
          <a:prstGeom prst="rect">
            <a:avLst/>
          </a:prstGeom>
          <a:noFill/>
          <a:ln w="38100">
            <a:solidFill>
              <a:srgbClr val="E46C0A">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280852"/>
            <a:ext cx="533400" cy="404948"/>
          </a:xfrm>
          <a:prstGeom prst="rect">
            <a:avLst/>
          </a:prstGeom>
          <a:noFill/>
          <a:ln w="38100">
            <a:solidFill>
              <a:srgbClr val="E46C0A">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HCIR in </a:t>
            </a:r>
            <a:r>
              <a:rPr lang="en-US" dirty="0" smtClean="0"/>
              <a:t>PIM</a:t>
            </a:r>
            <a:endParaRPr lang="en-US" dirty="0"/>
          </a:p>
        </p:txBody>
      </p:sp>
      <p:sp>
        <p:nvSpPr>
          <p:cNvPr id="3" name="Content Placeholder 2"/>
          <p:cNvSpPr>
            <a:spLocks noGrp="1"/>
          </p:cNvSpPr>
          <p:nvPr>
            <p:ph idx="1"/>
          </p:nvPr>
        </p:nvSpPr>
        <p:spPr/>
        <p:txBody>
          <a:bodyPr>
            <a:normAutofit/>
          </a:bodyPr>
          <a:lstStyle/>
          <a:p>
            <a:r>
              <a:rPr lang="en-US" dirty="0" smtClean="0"/>
              <a:t>We are </a:t>
            </a:r>
            <a:r>
              <a:rPr lang="en-US" b="1" dirty="0" smtClean="0"/>
              <a:t>not</a:t>
            </a:r>
            <a:r>
              <a:rPr lang="en-US" dirty="0" smtClean="0"/>
              <a:t> retrieving documents from a corpus!</a:t>
            </a:r>
          </a:p>
          <a:p>
            <a:pPr lvl="1"/>
            <a:r>
              <a:rPr lang="en-US" dirty="0" smtClean="0"/>
              <a:t>Retrieval, Reorganization, </a:t>
            </a:r>
            <a:r>
              <a:rPr lang="en-US" dirty="0" smtClean="0"/>
              <a:t>Reminding</a:t>
            </a:r>
          </a:p>
          <a:p>
            <a:r>
              <a:rPr lang="en-US" dirty="0" smtClean="0"/>
              <a:t>Very short, incomplete text in unusual language</a:t>
            </a:r>
          </a:p>
          <a:p>
            <a:r>
              <a:rPr lang="en-US" dirty="0" smtClean="0"/>
              <a:t>Importance of lightweight interaction</a:t>
            </a:r>
          </a:p>
          <a:p>
            <a:r>
              <a:rPr lang="en-US" dirty="0" smtClean="0"/>
              <a:t>User has intimate knowledge of the corpus</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Motivation</a:t>
            </a:r>
          </a:p>
          <a:p>
            <a:r>
              <a:rPr lang="en-US" dirty="0" smtClean="0"/>
              <a:t>Ethnographic Investigation</a:t>
            </a:r>
          </a:p>
          <a:p>
            <a:r>
              <a:rPr lang="en-US" dirty="0" smtClean="0"/>
              <a:t>System design</a:t>
            </a:r>
          </a:p>
          <a:p>
            <a:r>
              <a:rPr lang="en-US" dirty="0" smtClean="0"/>
              <a:t>Reflection</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1361</Words>
  <Application>Microsoft Office PowerPoint</Application>
  <PresentationFormat>On-screen Show (4:3)</PresentationFormat>
  <Paragraphs>168</Paragraphs>
  <Slides>27</Slides>
  <Notes>27</Notes>
  <HiddenSlides>1</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Personal Information Management, Personal Information Retrieval?</vt:lpstr>
      <vt:lpstr>Slide 2</vt:lpstr>
      <vt:lpstr>Slide 3</vt:lpstr>
      <vt:lpstr>Slide 4</vt:lpstr>
      <vt:lpstr>Slide 5</vt:lpstr>
      <vt:lpstr>Slide 6</vt:lpstr>
      <vt:lpstr>Slide 7</vt:lpstr>
      <vt:lpstr>HCIR in PIM</vt:lpstr>
      <vt:lpstr>Outline</vt:lpstr>
      <vt:lpstr>Ethnographic Study</vt:lpstr>
      <vt:lpstr>Roles that Information Scraps Play</vt:lpstr>
      <vt:lpstr>Slide 12</vt:lpstr>
      <vt:lpstr>Slide 13</vt:lpstr>
      <vt:lpstr>Jourknow</vt:lpstr>
      <vt:lpstr>Quick Entry</vt:lpstr>
      <vt:lpstr>Slide 16</vt:lpstr>
      <vt:lpstr>Context</vt:lpstr>
      <vt:lpstr>Slide 18</vt:lpstr>
      <vt:lpstr>Structure Capture – Pidgin</vt:lpstr>
      <vt:lpstr>Structure Exploitation:  Application Push</vt:lpstr>
      <vt:lpstr>Structure Exploitation:  Faceted Browsing</vt:lpstr>
      <vt:lpstr>Structure Exploitation:  Faceted Browsing</vt:lpstr>
      <vt:lpstr>Structure Exploitation:  Faceted Browsing</vt:lpstr>
      <vt:lpstr>Structure Exploitation:  Pidgin Inspection</vt:lpstr>
      <vt:lpstr>Slide 25</vt:lpstr>
      <vt:lpstr>Reflections and Open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Information Mangement, Personal Information Retrieval?</dc:title>
  <dc:creator>Michael Bernstein</dc:creator>
  <cp:lastModifiedBy>Michael Bernstein</cp:lastModifiedBy>
  <cp:revision>60</cp:revision>
  <dcterms:created xsi:type="dcterms:W3CDTF">2007-10-21T18:19:48Z</dcterms:created>
  <dcterms:modified xsi:type="dcterms:W3CDTF">2007-10-24T02:02:41Z</dcterms:modified>
</cp:coreProperties>
</file>