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88" r:id="rId2"/>
    <p:sldId id="262" r:id="rId3"/>
    <p:sldId id="264" r:id="rId4"/>
    <p:sldId id="265" r:id="rId5"/>
    <p:sldId id="266" r:id="rId6"/>
    <p:sldId id="268" r:id="rId7"/>
    <p:sldId id="269" r:id="rId8"/>
    <p:sldId id="270" r:id="rId9"/>
    <p:sldId id="284" r:id="rId10"/>
    <p:sldId id="272" r:id="rId11"/>
    <p:sldId id="285" r:id="rId12"/>
    <p:sldId id="282" r:id="rId13"/>
    <p:sldId id="283" r:id="rId14"/>
    <p:sldId id="258" r:id="rId15"/>
    <p:sldId id="259" r:id="rId16"/>
    <p:sldId id="260" r:id="rId17"/>
    <p:sldId id="273" r:id="rId18"/>
    <p:sldId id="274" r:id="rId19"/>
    <p:sldId id="275" r:id="rId20"/>
    <p:sldId id="286" r:id="rId21"/>
    <p:sldId id="289" r:id="rId22"/>
    <p:sldId id="276" r:id="rId23"/>
    <p:sldId id="277" r:id="rId24"/>
    <p:sldId id="278" r:id="rId25"/>
    <p:sldId id="279" r:id="rId26"/>
    <p:sldId id="280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70"/>
    <a:srgbClr val="FFFF00"/>
    <a:srgbClr val="F6F6F6"/>
    <a:srgbClr val="AD7717"/>
    <a:srgbClr val="10253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568" autoAdjust="0"/>
    <p:restoredTop sz="94660"/>
  </p:normalViewPr>
  <p:slideViewPr>
    <p:cSldViewPr>
      <p:cViewPr>
        <p:scale>
          <a:sx n="90" d="100"/>
          <a:sy n="90" d="100"/>
        </p:scale>
        <p:origin x="-152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A7000-3ABF-4DB0-AC1B-3632AA10D090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D259-DF37-4D23-B06C-C9ED19228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can read this note, think</a:t>
            </a:r>
            <a:r>
              <a:rPr lang="en-US" baseline="0" dirty="0" smtClean="0"/>
              <a:t> about ways we can use a projector without that awkward </a:t>
            </a:r>
            <a:r>
              <a:rPr lang="en-US" baseline="0" smtClean="0"/>
              <a:t>“projecting-but-not-in-presentation-mode-yet” moment.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0D259-DF37-4D23-B06C-C9ED192289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explicit task groupings – they emerge as gestalt</a:t>
            </a:r>
            <a:r>
              <a:rPr lang="en-US" baseline="0" dirty="0" smtClean="0"/>
              <a:t> groupings from the 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0D259-DF37-4D23-B06C-C9ED1922895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explicit task groupings – they emerge as gestalt</a:t>
            </a:r>
            <a:r>
              <a:rPr lang="en-US" baseline="0" dirty="0" smtClean="0"/>
              <a:t> groupings from </a:t>
            </a:r>
            <a:r>
              <a:rPr lang="en-US" baseline="0" smtClean="0"/>
              <a:t>the visualization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0D259-DF37-4D23-B06C-C9ED1922895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explicit task groupings – they emerge as gestalt</a:t>
            </a:r>
            <a:r>
              <a:rPr lang="en-US" baseline="0" dirty="0" smtClean="0"/>
              <a:t> groupings from </a:t>
            </a:r>
            <a:r>
              <a:rPr lang="en-US" baseline="0" smtClean="0"/>
              <a:t>the visualization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0D259-DF37-4D23-B06C-C9ED1922895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342B6-6FFE-4A45-9A89-3EC131342F66}" type="slidenum">
              <a:rPr lang="en-US"/>
              <a:pPr/>
              <a:t>20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[pause] This is not my desktop.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0D259-DF37-4D23-B06C-C9ED192289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windows</a:t>
            </a:r>
            <a:r>
              <a:rPr lang="en-US" baseline="0" dirty="0" smtClean="0"/>
              <a:t> </a:t>
            </a:r>
            <a:r>
              <a:rPr lang="en-US" baseline="0" smtClean="0"/>
              <a:t>at once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0D259-DF37-4D23-B06C-C9ED192289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0D259-DF37-4D23-B06C-C9ED1922895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0D259-DF37-4D23-B06C-C9ED1922895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0D259-DF37-4D23-B06C-C9ED1922895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ED776-A94A-4647-98CB-04458D85F916}" type="slidenum">
              <a:rPr lang="en-US"/>
              <a:pPr/>
              <a:t>14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292E0-9BFF-4A0B-B601-D9314F43AE04}" type="slidenum">
              <a:rPr lang="en-US"/>
              <a:pPr/>
              <a:t>15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342B6-6FFE-4A45-9A89-3EC131342F66}" type="slidenum">
              <a:rPr lang="en-US"/>
              <a:pPr/>
              <a:t>16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4951-E891-455A-8FE5-9ABE732F2BD5}" type="datetime1">
              <a:rPr lang="en-US" smtClean="0"/>
              <a:pPr/>
              <a:t>10/22/2008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EC5-11D5-4761-BECE-31F0CCFB3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7A8F-4688-4608-A838-3373314D2812}" type="datetime1">
              <a:rPr lang="en-US" smtClean="0"/>
              <a:pPr/>
              <a:t>10/22/2008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EC5-11D5-4761-BECE-31F0CCFB3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01F-6498-4621-84E7-0B4614AC9D8F}" type="datetime1">
              <a:rPr lang="en-US" smtClean="0"/>
              <a:pPr/>
              <a:t>10/22/2008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EC5-11D5-4761-BECE-31F0CCFB3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2481-1E50-48C1-A9B6-3F08A18A289C}" type="datetime1">
              <a:rPr lang="en-US" smtClean="0"/>
              <a:pPr/>
              <a:t>10/22/2008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EC5-11D5-4761-BECE-31F0CCFB3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67A3-940C-42DE-BE93-09E12CD1F492}" type="datetime1">
              <a:rPr lang="en-US" smtClean="0"/>
              <a:pPr/>
              <a:t>10/22/2008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EC5-11D5-4761-BECE-31F0CCFB3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6E7-CFAC-4BE2-B7A2-C6A17723566C}" type="datetime1">
              <a:rPr lang="en-US" smtClean="0"/>
              <a:pPr/>
              <a:t>10/22/2008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EC5-11D5-4761-BECE-31F0CCFB3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455B-E945-40FB-86BC-B1A4509D85A5}" type="datetime1">
              <a:rPr lang="en-US" smtClean="0"/>
              <a:pPr/>
              <a:t>10/22/2008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EC5-11D5-4761-BECE-31F0CCFB3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C77-C4DA-4524-9183-EF93E775D35A}" type="datetime1">
              <a:rPr lang="en-US" smtClean="0"/>
              <a:pPr/>
              <a:t>10/22/2008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EC5-11D5-4761-BECE-31F0CCFB3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63DC-4A28-43FA-80C2-B33FAC8C28E3}" type="datetime1">
              <a:rPr lang="en-US" smtClean="0"/>
              <a:pPr/>
              <a:t>10/22/2008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EC5-11D5-4761-BECE-31F0CCFB3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424E-815C-4901-AEF8-FB64F6524511}" type="datetime1">
              <a:rPr lang="en-US" smtClean="0"/>
              <a:pPr/>
              <a:t>10/22/2008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EC5-11D5-4761-BECE-31F0CCFB3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91A5-0549-44DF-86F3-C854F7421754}" type="datetime1">
              <a:rPr lang="en-US" smtClean="0"/>
              <a:pPr/>
              <a:t>10/22/2008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UIST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0EC5-11D5-4761-BECE-31F0CCFB3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91970"/>
                </a:solidFill>
                <a:latin typeface="Myriad Pro" pitchFamily="34" charset="0"/>
              </a:defRPr>
            </a:lvl1pPr>
          </a:lstStyle>
          <a:p>
            <a:fld id="{61D940F8-CFB4-41B5-8166-5D5214BBD99C}" type="datetime1">
              <a:rPr lang="en-US" smtClean="0"/>
              <a:pPr/>
              <a:t>10/22/2008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91970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UIST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1970"/>
                </a:solidFill>
                <a:latin typeface="Myriad Pro" pitchFamily="34" charset="0"/>
              </a:defRPr>
            </a:lvl1pPr>
          </a:lstStyle>
          <a:p>
            <a:fld id="{69A60EC5-11D5-4761-BECE-31F0CCFB3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91970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91970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91970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91970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91970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91970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5295" t="9711" r="19608" b="18276"/>
          <a:stretch>
            <a:fillRect/>
          </a:stretch>
        </p:blipFill>
        <p:spPr bwMode="auto">
          <a:xfrm>
            <a:off x="304800" y="685800"/>
            <a:ext cx="3276600" cy="25146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3" name="Group 10"/>
          <p:cNvGrpSpPr/>
          <p:nvPr/>
        </p:nvGrpSpPr>
        <p:grpSpPr>
          <a:xfrm>
            <a:off x="1988426" y="775184"/>
            <a:ext cx="1541388" cy="1077421"/>
            <a:chOff x="4038600" y="838200"/>
            <a:chExt cx="3016101" cy="210772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9397" t="63613" r="47210" b="22995"/>
            <a:stretch>
              <a:fillRect/>
            </a:stretch>
          </p:blipFill>
          <p:spPr bwMode="auto">
            <a:xfrm>
              <a:off x="4038600" y="838200"/>
              <a:ext cx="838200" cy="67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9397" t="63613" r="47210" b="22995"/>
            <a:stretch>
              <a:fillRect/>
            </a:stretch>
          </p:blipFill>
          <p:spPr bwMode="auto">
            <a:xfrm>
              <a:off x="6216501" y="2275367"/>
              <a:ext cx="838200" cy="67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648200"/>
          <a:ext cx="91440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191970"/>
                          </a:solidFill>
                          <a:latin typeface="Myriad Pro" pitchFamily="34" charset="0"/>
                        </a:rPr>
                        <a:t>Michael Bernstein</a:t>
                      </a:r>
                    </a:p>
                    <a:p>
                      <a:pPr algn="ctr"/>
                      <a:r>
                        <a:rPr lang="en-US" sz="2200" dirty="0" smtClean="0">
                          <a:solidFill>
                            <a:srgbClr val="191970"/>
                          </a:solidFill>
                          <a:latin typeface="Myriad Pro" pitchFamily="34" charset="0"/>
                        </a:rPr>
                        <a:t>Computer Science</a:t>
                      </a:r>
                    </a:p>
                    <a:p>
                      <a:pPr algn="ctr"/>
                      <a:r>
                        <a:rPr lang="en-US" sz="2200" dirty="0" smtClean="0">
                          <a:solidFill>
                            <a:srgbClr val="191970"/>
                          </a:solidFill>
                          <a:latin typeface="Myriad Pro" pitchFamily="34" charset="0"/>
                        </a:rPr>
                        <a:t>MIT</a:t>
                      </a:r>
                      <a:endParaRPr lang="en-US" sz="2200" dirty="0">
                        <a:solidFill>
                          <a:srgbClr val="191970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191970"/>
                          </a:solidFill>
                          <a:latin typeface="Myriad Pro" pitchFamily="34" charset="0"/>
                        </a:rPr>
                        <a:t>Jeff Shrager</a:t>
                      </a:r>
                    </a:p>
                    <a:p>
                      <a:pPr algn="ctr"/>
                      <a:r>
                        <a:rPr lang="en-US" sz="2200" dirty="0" smtClean="0">
                          <a:solidFill>
                            <a:srgbClr val="191970"/>
                          </a:solidFill>
                          <a:latin typeface="Myriad Pro" pitchFamily="34" charset="0"/>
                        </a:rPr>
                        <a:t>Symbolic</a:t>
                      </a:r>
                      <a:r>
                        <a:rPr lang="en-US" sz="2200" baseline="0" dirty="0" smtClean="0">
                          <a:solidFill>
                            <a:srgbClr val="191970"/>
                          </a:solidFill>
                          <a:latin typeface="Myriad Pro" pitchFamily="34" charset="0"/>
                        </a:rPr>
                        <a:t> Systems</a:t>
                      </a:r>
                    </a:p>
                    <a:p>
                      <a:pPr algn="ctr"/>
                      <a:r>
                        <a:rPr lang="en-US" sz="2200" baseline="0" dirty="0" smtClean="0">
                          <a:solidFill>
                            <a:srgbClr val="191970"/>
                          </a:solidFill>
                          <a:latin typeface="Myriad Pro" pitchFamily="34" charset="0"/>
                        </a:rPr>
                        <a:t>Stanford University</a:t>
                      </a:r>
                      <a:endParaRPr lang="en-US" sz="2200" dirty="0">
                        <a:solidFill>
                          <a:srgbClr val="191970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191970"/>
                          </a:solidFill>
                          <a:latin typeface="Myriad Pro" pitchFamily="34" charset="0"/>
                        </a:rPr>
                        <a:t>Terry Winograd</a:t>
                      </a:r>
                    </a:p>
                    <a:p>
                      <a:pPr algn="ctr"/>
                      <a:r>
                        <a:rPr lang="en-US" sz="2200" dirty="0" smtClean="0">
                          <a:solidFill>
                            <a:srgbClr val="191970"/>
                          </a:solidFill>
                          <a:latin typeface="Myriad Pro" pitchFamily="34" charset="0"/>
                        </a:rPr>
                        <a:t>Computer</a:t>
                      </a:r>
                      <a:r>
                        <a:rPr lang="en-US" sz="2200" baseline="0" dirty="0" smtClean="0">
                          <a:solidFill>
                            <a:srgbClr val="191970"/>
                          </a:solidFill>
                          <a:latin typeface="Myriad Pro" pitchFamily="34" charset="0"/>
                        </a:rPr>
                        <a:t> Science</a:t>
                      </a:r>
                    </a:p>
                    <a:p>
                      <a:pPr algn="ctr"/>
                      <a:r>
                        <a:rPr lang="en-US" sz="2200" baseline="0" dirty="0" smtClean="0">
                          <a:solidFill>
                            <a:srgbClr val="191970"/>
                          </a:solidFill>
                          <a:latin typeface="Myriad Pro" pitchFamily="34" charset="0"/>
                        </a:rPr>
                        <a:t>Stanford University</a:t>
                      </a:r>
                      <a:endParaRPr lang="en-US" sz="2200" dirty="0">
                        <a:solidFill>
                          <a:srgbClr val="191970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0" y="533400"/>
            <a:ext cx="31172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191970"/>
                </a:solidFill>
                <a:latin typeface="Myriad Pro" pitchFamily="34" charset="0"/>
              </a:rPr>
              <a:t>Taskposé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1600200"/>
            <a:ext cx="533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Exploring Fluid Boundaries in an Associative Window Visualization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Classification Can Be The Wrong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316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When asked which task would be correct:</a:t>
            </a:r>
            <a:br>
              <a:rPr lang="en-US" sz="3500" dirty="0" smtClean="0"/>
            </a:br>
            <a:r>
              <a:rPr lang="en-US" sz="3500" dirty="0" smtClean="0"/>
              <a:t>“Users are often not 100% sure themselves </a:t>
            </a:r>
            <a:br>
              <a:rPr lang="en-US" sz="3500" dirty="0" smtClean="0"/>
            </a:br>
            <a:r>
              <a:rPr lang="en-US" sz="3500" dirty="0" smtClean="0"/>
              <a:t>or may provide different answers in different contexts. Users are often able to tell the system </a:t>
            </a:r>
            <a:br>
              <a:rPr lang="en-US" sz="3500" dirty="0" smtClean="0"/>
            </a:br>
            <a:r>
              <a:rPr lang="en-US" sz="3500" dirty="0" smtClean="0"/>
              <a:t>what it is </a:t>
            </a:r>
            <a:r>
              <a:rPr lang="en-US" sz="3500" i="1" dirty="0" smtClean="0"/>
              <a:t>not</a:t>
            </a:r>
            <a:r>
              <a:rPr lang="en-US" sz="3500" dirty="0" smtClean="0"/>
              <a:t>, but not what it </a:t>
            </a:r>
            <a:r>
              <a:rPr lang="en-US" sz="3500" i="1" dirty="0" smtClean="0"/>
              <a:t>is</a:t>
            </a:r>
            <a:r>
              <a:rPr lang="en-US" sz="3500" dirty="0" smtClean="0"/>
              <a:t>.”</a:t>
            </a:r>
          </a:p>
          <a:p>
            <a:pPr marL="0" indent="0" algn="r">
              <a:buNone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Stumpf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2005], emphasis added</a:t>
            </a: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510145" y="1793175"/>
            <a:ext cx="1357746" cy="190262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 rot="1513736">
            <a:off x="1856530" y="2066773"/>
            <a:ext cx="318654" cy="558975"/>
          </a:xfrm>
          <a:prstGeom prst="downArrow">
            <a:avLst>
              <a:gd name="adj1" fmla="val 50000"/>
              <a:gd name="adj2" fmla="val 51515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6276109" y="1793175"/>
            <a:ext cx="1357746" cy="190262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9" name="AutoShape 27"/>
          <p:cNvSpPr>
            <a:spLocks noChangeArrowheads="1"/>
          </p:cNvSpPr>
          <p:nvPr/>
        </p:nvSpPr>
        <p:spPr bwMode="auto">
          <a:xfrm rot="19893487">
            <a:off x="6971880" y="2099548"/>
            <a:ext cx="318654" cy="558975"/>
          </a:xfrm>
          <a:prstGeom prst="downArrow">
            <a:avLst>
              <a:gd name="adj1" fmla="val 50000"/>
              <a:gd name="adj2" fmla="val 51515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267200" y="2174175"/>
            <a:ext cx="732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191970"/>
                </a:solidFill>
                <a:latin typeface="Myriad Pro" pitchFamily="34" charset="0"/>
              </a:rPr>
              <a:t>vs.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 rot="16200000">
            <a:off x="1633519" y="2988659"/>
            <a:ext cx="692543" cy="113392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2" name="Text Box 21"/>
          <p:cNvSpPr txBox="1">
            <a:spLocks noChangeArrowheads="1"/>
          </p:cNvSpPr>
          <p:nvPr/>
        </p:nvSpPr>
        <p:spPr bwMode="auto">
          <a:xfrm rot="16200000">
            <a:off x="976213" y="2989379"/>
            <a:ext cx="693982" cy="113392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 rot="16200000">
            <a:off x="1514416" y="2988952"/>
            <a:ext cx="693128" cy="113392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 rot="16200000">
            <a:off x="2294579" y="2989379"/>
            <a:ext cx="693982" cy="113392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5" name="Group 39"/>
          <p:cNvGrpSpPr/>
          <p:nvPr/>
        </p:nvGrpSpPr>
        <p:grpSpPr>
          <a:xfrm>
            <a:off x="3130027" y="2698229"/>
            <a:ext cx="226783" cy="694837"/>
            <a:chOff x="7156844" y="4188681"/>
            <a:chExt cx="615555" cy="1885984"/>
          </a:xfrm>
          <a:solidFill>
            <a:srgbClr val="191970"/>
          </a:solidFill>
        </p:grpSpPr>
        <p:sp>
          <p:nvSpPr>
            <p:cNvPr id="76" name="Text Box 23"/>
            <p:cNvSpPr txBox="1">
              <a:spLocks noChangeArrowheads="1"/>
            </p:cNvSpPr>
            <p:nvPr/>
          </p:nvSpPr>
          <p:spPr bwMode="auto">
            <a:xfrm rot="16200000">
              <a:off x="6368901" y="4978944"/>
              <a:ext cx="1883664" cy="30777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000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77" name="Text Box 25"/>
            <p:cNvSpPr txBox="1">
              <a:spLocks noChangeArrowheads="1"/>
            </p:cNvSpPr>
            <p:nvPr/>
          </p:nvSpPr>
          <p:spPr bwMode="auto">
            <a:xfrm rot="16200000">
              <a:off x="6676679" y="4976624"/>
              <a:ext cx="1883664" cy="30777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000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78" name="Text Box 26"/>
          <p:cNvSpPr txBox="1">
            <a:spLocks noChangeArrowheads="1"/>
          </p:cNvSpPr>
          <p:nvPr/>
        </p:nvSpPr>
        <p:spPr bwMode="auto">
          <a:xfrm rot="16200000">
            <a:off x="2182285" y="2989379"/>
            <a:ext cx="693982" cy="113392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1588168" y="2849662"/>
            <a:ext cx="0" cy="589548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Line 10"/>
          <p:cNvSpPr>
            <a:spLocks noChangeShapeType="1"/>
          </p:cNvSpPr>
          <p:nvPr/>
        </p:nvSpPr>
        <p:spPr bwMode="auto">
          <a:xfrm>
            <a:off x="2246146" y="2849662"/>
            <a:ext cx="0" cy="589548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>
            <a:off x="2907632" y="2849662"/>
            <a:ext cx="0" cy="589548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914400" y="2617663"/>
            <a:ext cx="2667000" cy="878911"/>
            <a:chOff x="914400" y="2617663"/>
            <a:chExt cx="2667000" cy="878911"/>
          </a:xfrm>
        </p:grpSpPr>
        <p:sp>
          <p:nvSpPr>
            <p:cNvPr id="62" name="Line 4"/>
            <p:cNvSpPr>
              <a:spLocks noChangeShapeType="1"/>
            </p:cNvSpPr>
            <p:nvPr/>
          </p:nvSpPr>
          <p:spPr bwMode="auto">
            <a:xfrm>
              <a:off x="964722" y="2626289"/>
              <a:ext cx="0" cy="870285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"/>
            <p:cNvSpPr>
              <a:spLocks noChangeShapeType="1"/>
            </p:cNvSpPr>
            <p:nvPr/>
          </p:nvSpPr>
          <p:spPr bwMode="auto">
            <a:xfrm flipH="1">
              <a:off x="914400" y="3439210"/>
              <a:ext cx="2667000" cy="0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>
              <a:off x="1586414" y="2849662"/>
              <a:ext cx="0" cy="589548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2247900" y="2849662"/>
              <a:ext cx="0" cy="589548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2905877" y="2849662"/>
              <a:ext cx="0" cy="589548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5"/>
            <p:cNvSpPr>
              <a:spLocks noChangeShapeType="1"/>
            </p:cNvSpPr>
            <p:nvPr/>
          </p:nvSpPr>
          <p:spPr bwMode="auto">
            <a:xfrm>
              <a:off x="3529644" y="2617663"/>
              <a:ext cx="0" cy="870285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" name="Text Box 20"/>
          <p:cNvSpPr txBox="1">
            <a:spLocks noChangeArrowheads="1"/>
          </p:cNvSpPr>
          <p:nvPr/>
        </p:nvSpPr>
        <p:spPr bwMode="auto">
          <a:xfrm rot="16200000">
            <a:off x="6357919" y="2988659"/>
            <a:ext cx="692543" cy="113392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0" name="Text Box 21"/>
          <p:cNvSpPr txBox="1">
            <a:spLocks noChangeArrowheads="1"/>
          </p:cNvSpPr>
          <p:nvPr/>
        </p:nvSpPr>
        <p:spPr bwMode="auto">
          <a:xfrm rot="16200000">
            <a:off x="5653306" y="2989379"/>
            <a:ext cx="693982" cy="113392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1" name="Text Box 22"/>
          <p:cNvSpPr txBox="1">
            <a:spLocks noChangeArrowheads="1"/>
          </p:cNvSpPr>
          <p:nvPr/>
        </p:nvSpPr>
        <p:spPr bwMode="auto">
          <a:xfrm rot="16200000">
            <a:off x="6238816" y="2988952"/>
            <a:ext cx="693128" cy="113392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2" name="Text Box 24"/>
          <p:cNvSpPr txBox="1">
            <a:spLocks noChangeArrowheads="1"/>
          </p:cNvSpPr>
          <p:nvPr/>
        </p:nvSpPr>
        <p:spPr bwMode="auto">
          <a:xfrm rot="16200000">
            <a:off x="7018979" y="2989379"/>
            <a:ext cx="693982" cy="113392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63" name="Group 39"/>
          <p:cNvGrpSpPr/>
          <p:nvPr/>
        </p:nvGrpSpPr>
        <p:grpSpPr>
          <a:xfrm>
            <a:off x="7854416" y="2698229"/>
            <a:ext cx="226782" cy="694837"/>
            <a:chOff x="7156844" y="4188681"/>
            <a:chExt cx="615555" cy="1885984"/>
          </a:xfrm>
          <a:solidFill>
            <a:srgbClr val="191970"/>
          </a:solidFill>
        </p:grpSpPr>
        <p:sp>
          <p:nvSpPr>
            <p:cNvPr id="175" name="Text Box 23"/>
            <p:cNvSpPr txBox="1">
              <a:spLocks noChangeArrowheads="1"/>
            </p:cNvSpPr>
            <p:nvPr/>
          </p:nvSpPr>
          <p:spPr bwMode="auto">
            <a:xfrm rot="16200000">
              <a:off x="6368901" y="4978944"/>
              <a:ext cx="1883664" cy="30777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000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176" name="Text Box 25"/>
            <p:cNvSpPr txBox="1">
              <a:spLocks noChangeArrowheads="1"/>
            </p:cNvSpPr>
            <p:nvPr/>
          </p:nvSpPr>
          <p:spPr bwMode="auto">
            <a:xfrm rot="16200000">
              <a:off x="6676679" y="4976624"/>
              <a:ext cx="1883664" cy="30777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000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64" name="Text Box 26"/>
          <p:cNvSpPr txBox="1">
            <a:spLocks noChangeArrowheads="1"/>
          </p:cNvSpPr>
          <p:nvPr/>
        </p:nvSpPr>
        <p:spPr bwMode="auto">
          <a:xfrm rot="16200000">
            <a:off x="6906685" y="2989379"/>
            <a:ext cx="693982" cy="113392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638800" y="2617663"/>
            <a:ext cx="2667000" cy="878911"/>
            <a:chOff x="914400" y="2617663"/>
            <a:chExt cx="2667000" cy="878911"/>
          </a:xfrm>
        </p:grpSpPr>
        <p:sp>
          <p:nvSpPr>
            <p:cNvPr id="52" name="Line 4"/>
            <p:cNvSpPr>
              <a:spLocks noChangeShapeType="1"/>
            </p:cNvSpPr>
            <p:nvPr/>
          </p:nvSpPr>
          <p:spPr bwMode="auto">
            <a:xfrm>
              <a:off x="964722" y="2626289"/>
              <a:ext cx="0" cy="870285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 flipH="1">
              <a:off x="914400" y="3439210"/>
              <a:ext cx="2667000" cy="0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>
              <a:off x="1586414" y="2849662"/>
              <a:ext cx="0" cy="589548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>
              <a:off x="2247900" y="2849662"/>
              <a:ext cx="0" cy="589548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2905877" y="2849662"/>
              <a:ext cx="0" cy="589548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529644" y="2617663"/>
              <a:ext cx="0" cy="870285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575" y="1524000"/>
            <a:ext cx="2943225" cy="39243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24100"/>
            <a:ext cx="2707863" cy="23241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 l="4035" r="8723"/>
          <a:stretch>
            <a:fillRect/>
          </a:stretch>
        </p:blipFill>
        <p:spPr bwMode="auto">
          <a:xfrm>
            <a:off x="6151179" y="2814638"/>
            <a:ext cx="2840421" cy="13430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“Buying a Birthday Gift”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4457700" y="2819400"/>
            <a:ext cx="609600" cy="990600"/>
          </a:xfrm>
          <a:prstGeom prst="downArrow">
            <a:avLst>
              <a:gd name="adj1" fmla="val 50000"/>
              <a:gd name="adj2" fmla="val 51515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0" y="2872769"/>
            <a:ext cx="38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191970"/>
                </a:solidFill>
                <a:latin typeface="Myriad Pro" pitchFamily="34" charset="0"/>
              </a:rPr>
              <a:t>?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1181100" y="3810000"/>
            <a:ext cx="0" cy="2362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2971800" y="4512625"/>
            <a:ext cx="0" cy="1600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2967038" y="4512625"/>
            <a:ext cx="0" cy="1600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4757738" y="4512625"/>
            <a:ext cx="0" cy="1600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762500" y="4512625"/>
            <a:ext cx="0" cy="1600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6553200" y="4512625"/>
            <a:ext cx="0" cy="1600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6548438" y="4512625"/>
            <a:ext cx="0" cy="1600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8339138" y="3810000"/>
            <a:ext cx="0" cy="2362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200" y="1066800"/>
            <a:ext cx="4546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assigning each window to a relevant task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 rot="16200000">
            <a:off x="3094895" y="4976990"/>
            <a:ext cx="1879757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Firefox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 rot="16200000">
            <a:off x="1310780" y="4978944"/>
            <a:ext cx="1883664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Microsoft Excel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 rot="16200000">
            <a:off x="2771615" y="4977784"/>
            <a:ext cx="1881345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Firefox 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 rot="16200000">
            <a:off x="4889202" y="4978944"/>
            <a:ext cx="1883664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iTunes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156844" y="4188681"/>
            <a:ext cx="615555" cy="1885984"/>
            <a:chOff x="7156844" y="4188681"/>
            <a:chExt cx="615555" cy="1885984"/>
          </a:xfrm>
          <a:solidFill>
            <a:srgbClr val="191970"/>
          </a:solidFill>
        </p:grpSpPr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 rot="16200000">
              <a:off x="6368901" y="4978944"/>
              <a:ext cx="1883664" cy="30777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latin typeface="Myriad Pro" pitchFamily="34" charset="0"/>
                </a:rPr>
                <a:t>Firefox</a:t>
              </a:r>
              <a:endParaRPr lang="en-US" sz="2000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 rot="16200000">
              <a:off x="6676679" y="4976624"/>
              <a:ext cx="1883664" cy="30777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latin typeface="Myriad Pro" pitchFamily="34" charset="0"/>
                </a:rPr>
                <a:t>AIM</a:t>
              </a:r>
              <a:endParaRPr lang="en-US" sz="2000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43" name="Text Box 26"/>
          <p:cNvSpPr txBox="1">
            <a:spLocks noChangeArrowheads="1"/>
          </p:cNvSpPr>
          <p:nvPr/>
        </p:nvSpPr>
        <p:spPr bwMode="auto">
          <a:xfrm rot="16200000">
            <a:off x="4584402" y="4978944"/>
            <a:ext cx="1883664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Outlook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3276600" y="1981200"/>
            <a:ext cx="2895600" cy="461665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Microsoft Word</a:t>
            </a:r>
            <a:endParaRPr lang="en-US" sz="3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H="1">
            <a:off x="1143000" y="6112825"/>
            <a:ext cx="7239000" cy="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 rot="16200000">
            <a:off x="3094895" y="4976990"/>
            <a:ext cx="1879757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Firefox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 rot="16200000">
            <a:off x="1310780" y="4978944"/>
            <a:ext cx="1883664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Microsoft Excel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 rot="16200000">
            <a:off x="2771615" y="4977784"/>
            <a:ext cx="1881345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Firefox 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 rot="16200000">
            <a:off x="4889202" y="4978944"/>
            <a:ext cx="1883664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iTunes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56844" y="4188681"/>
            <a:ext cx="615555" cy="1885984"/>
            <a:chOff x="7156844" y="4188681"/>
            <a:chExt cx="615555" cy="1885984"/>
          </a:xfrm>
          <a:solidFill>
            <a:srgbClr val="191970"/>
          </a:solidFill>
        </p:grpSpPr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 rot="16200000">
              <a:off x="6368901" y="4978944"/>
              <a:ext cx="1883664" cy="30777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latin typeface="Myriad Pro" pitchFamily="34" charset="0"/>
                </a:rPr>
                <a:t>Firefox</a:t>
              </a:r>
              <a:endParaRPr lang="en-US" sz="2000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 rot="16200000">
              <a:off x="6676679" y="4976624"/>
              <a:ext cx="1883664" cy="30777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latin typeface="Myriad Pro" pitchFamily="34" charset="0"/>
                </a:rPr>
                <a:t>AIM</a:t>
              </a:r>
              <a:endParaRPr lang="en-US" sz="2000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3" name="Text Box 26"/>
          <p:cNvSpPr txBox="1">
            <a:spLocks noChangeArrowheads="1"/>
          </p:cNvSpPr>
          <p:nvPr/>
        </p:nvSpPr>
        <p:spPr bwMode="auto">
          <a:xfrm rot="16200000">
            <a:off x="4584402" y="4978944"/>
            <a:ext cx="1883664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Outlook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276600" y="1981200"/>
            <a:ext cx="2895600" cy="461665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Microsoft Word</a:t>
            </a:r>
            <a:endParaRPr lang="en-US" sz="3000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3000" y="3810000"/>
            <a:ext cx="7239000" cy="2362200"/>
            <a:chOff x="1143000" y="3810000"/>
            <a:chExt cx="7239000" cy="2362200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181100" y="3810000"/>
              <a:ext cx="0" cy="2362200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H="1">
              <a:off x="1143000" y="6112825"/>
              <a:ext cx="7239000" cy="0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971800" y="4512625"/>
              <a:ext cx="0" cy="1600200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2967038" y="4512625"/>
              <a:ext cx="0" cy="1600200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4757738" y="4512625"/>
              <a:ext cx="0" cy="1600200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4762500" y="4512625"/>
              <a:ext cx="0" cy="1600200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6553200" y="4512625"/>
              <a:ext cx="0" cy="1600200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6548438" y="4512625"/>
              <a:ext cx="0" cy="1600200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8339138" y="3810000"/>
              <a:ext cx="0" cy="2362200"/>
            </a:xfrm>
            <a:prstGeom prst="line">
              <a:avLst/>
            </a:prstGeom>
            <a:noFill/>
            <a:ln w="1143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200" y="1066800"/>
            <a:ext cx="5601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a continuous measure of two windows’ relatedness</a:t>
            </a:r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4457700" y="2819400"/>
            <a:ext cx="609600" cy="990600"/>
          </a:xfrm>
          <a:prstGeom prst="downArrow">
            <a:avLst>
              <a:gd name="adj1" fmla="val 50000"/>
              <a:gd name="adj2" fmla="val 51515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572000" y="2872769"/>
            <a:ext cx="38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191970"/>
                </a:solidFill>
                <a:latin typeface="Myriad Pro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435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17135 3.7037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0809 1.8518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06701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07465 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  <p:bldP spid="6" grpId="1" animBg="1"/>
      <p:bldP spid="6" grpId="2" animBg="1"/>
      <p:bldP spid="31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68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-25589" y="1"/>
            <a:ext cx="9195179" cy="6858000"/>
            <a:chOff x="295275" y="261257"/>
            <a:chExt cx="8534400" cy="6365174"/>
          </a:xfrm>
        </p:grpSpPr>
        <p:pic>
          <p:nvPicPr>
            <p:cNvPr id="716804" name="Picture 4"/>
            <p:cNvPicPr>
              <a:picLocks noChangeAspect="1" noChangeArrowheads="1"/>
            </p:cNvPicPr>
            <p:nvPr/>
          </p:nvPicPr>
          <p:blipFill>
            <a:blip r:embed="rId3"/>
            <a:srcRect t="3826" b="2950"/>
            <a:stretch>
              <a:fillRect/>
            </a:stretch>
          </p:blipFill>
          <p:spPr bwMode="auto">
            <a:xfrm>
              <a:off x="295275" y="261257"/>
              <a:ext cx="8534400" cy="6365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 l="39397" t="63613" r="47210" b="22995"/>
            <a:stretch>
              <a:fillRect/>
            </a:stretch>
          </p:blipFill>
          <p:spPr bwMode="auto">
            <a:xfrm>
              <a:off x="2393950" y="1498600"/>
              <a:ext cx="838200" cy="67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/>
            <a:srcRect l="39397" t="63613" r="47210" b="22995"/>
            <a:stretch>
              <a:fillRect/>
            </a:stretch>
          </p:blipFill>
          <p:spPr bwMode="auto">
            <a:xfrm>
              <a:off x="4457700" y="1411356"/>
              <a:ext cx="838200" cy="67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98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-27432" y="0"/>
            <a:ext cx="9198864" cy="6858000"/>
            <a:chOff x="292100" y="262538"/>
            <a:chExt cx="8537575" cy="6361980"/>
          </a:xfrm>
        </p:grpSpPr>
        <p:pic>
          <p:nvPicPr>
            <p:cNvPr id="719876" name="Picture 4"/>
            <p:cNvPicPr>
              <a:picLocks noChangeAspect="1" noChangeArrowheads="1"/>
            </p:cNvPicPr>
            <p:nvPr/>
          </p:nvPicPr>
          <p:blipFill>
            <a:blip r:embed="rId3"/>
            <a:srcRect t="3844" b="3000"/>
            <a:stretch>
              <a:fillRect/>
            </a:stretch>
          </p:blipFill>
          <p:spPr bwMode="auto">
            <a:xfrm>
              <a:off x="292100" y="262538"/>
              <a:ext cx="8537575" cy="63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/>
            <a:srcRect l="39397" t="63613" r="47210" b="22995"/>
            <a:stretch>
              <a:fillRect/>
            </a:stretch>
          </p:blipFill>
          <p:spPr bwMode="auto">
            <a:xfrm>
              <a:off x="3597412" y="1616205"/>
              <a:ext cx="838200" cy="67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/>
            <a:srcRect l="39397" t="63613" r="47210" b="22995"/>
            <a:stretch>
              <a:fillRect/>
            </a:stretch>
          </p:blipFill>
          <p:spPr bwMode="auto">
            <a:xfrm>
              <a:off x="6041066" y="2906233"/>
              <a:ext cx="838200" cy="67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37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-27432" y="0"/>
            <a:ext cx="9198864" cy="6858000"/>
            <a:chOff x="292100" y="262599"/>
            <a:chExt cx="8537575" cy="6363459"/>
          </a:xfrm>
        </p:grpSpPr>
        <p:pic>
          <p:nvPicPr>
            <p:cNvPr id="713732" name="Picture 4"/>
            <p:cNvPicPr>
              <a:picLocks noChangeAspect="1" noChangeArrowheads="1"/>
            </p:cNvPicPr>
            <p:nvPr/>
          </p:nvPicPr>
          <p:blipFill>
            <a:blip r:embed="rId3"/>
            <a:srcRect t="3844" b="3000"/>
            <a:stretch>
              <a:fillRect/>
            </a:stretch>
          </p:blipFill>
          <p:spPr bwMode="auto">
            <a:xfrm>
              <a:off x="292100" y="262599"/>
              <a:ext cx="8537575" cy="6363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10"/>
            <p:cNvGrpSpPr/>
            <p:nvPr/>
          </p:nvGrpSpPr>
          <p:grpSpPr>
            <a:xfrm>
              <a:off x="4076298" y="838200"/>
              <a:ext cx="2978403" cy="2107727"/>
              <a:chOff x="4076298" y="838200"/>
              <a:chExt cx="2978403" cy="2107727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 l="39397" t="63613" r="47210" b="22995"/>
              <a:stretch>
                <a:fillRect/>
              </a:stretch>
            </p:blipFill>
            <p:spPr bwMode="auto">
              <a:xfrm>
                <a:off x="4076298" y="838200"/>
                <a:ext cx="838200" cy="670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 l="39397" t="63613" r="47210" b="22995"/>
              <a:stretch>
                <a:fillRect/>
              </a:stretch>
            </p:blipFill>
            <p:spPr bwMode="auto">
              <a:xfrm>
                <a:off x="6216501" y="2275367"/>
                <a:ext cx="838200" cy="670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27432" y="0"/>
            <a:ext cx="9198864" cy="6858000"/>
            <a:chOff x="292100" y="262599"/>
            <a:chExt cx="8537575" cy="6363459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/>
            <a:srcRect t="3844" b="3000"/>
            <a:stretch>
              <a:fillRect/>
            </a:stretch>
          </p:blipFill>
          <p:spPr bwMode="auto">
            <a:xfrm>
              <a:off x="292100" y="262599"/>
              <a:ext cx="8537575" cy="6363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9" name="Group 10"/>
            <p:cNvGrpSpPr/>
            <p:nvPr/>
          </p:nvGrpSpPr>
          <p:grpSpPr>
            <a:xfrm>
              <a:off x="4076298" y="838200"/>
              <a:ext cx="2978403" cy="2107727"/>
              <a:chOff x="4076298" y="838200"/>
              <a:chExt cx="2978403" cy="2107727"/>
            </a:xfrm>
          </p:grpSpPr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 l="39397" t="63613" r="47210" b="22995"/>
              <a:stretch>
                <a:fillRect/>
              </a:stretch>
            </p:blipFill>
            <p:spPr bwMode="auto">
              <a:xfrm>
                <a:off x="4076298" y="838200"/>
                <a:ext cx="838200" cy="670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 l="39397" t="63613" r="47210" b="22995"/>
              <a:stretch>
                <a:fillRect/>
              </a:stretch>
            </p:blipFill>
            <p:spPr bwMode="auto">
              <a:xfrm>
                <a:off x="6216501" y="2275367"/>
                <a:ext cx="838200" cy="670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3" name="Rectangle 12"/>
          <p:cNvSpPr/>
          <p:nvPr/>
        </p:nvSpPr>
        <p:spPr>
          <a:xfrm>
            <a:off x="-1" y="0"/>
            <a:ext cx="9372601" cy="7010400"/>
          </a:xfrm>
          <a:prstGeom prst="rect">
            <a:avLst/>
          </a:prstGeom>
          <a:solidFill>
            <a:srgbClr val="10253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28600" y="0"/>
            <a:ext cx="599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related windows move near each other</a:t>
            </a: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/>
          <a:srcRect l="39436" t="63878" r="47033" b="22979"/>
          <a:stretch>
            <a:fillRect/>
          </a:stretch>
        </p:blipFill>
        <p:spPr bwMode="auto">
          <a:xfrm>
            <a:off x="3599214" y="4424823"/>
            <a:ext cx="1244699" cy="9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/>
          <a:srcRect l="53082" t="61539" r="33394" b="25434"/>
          <a:stretch>
            <a:fillRect/>
          </a:stretch>
        </p:blipFill>
        <p:spPr bwMode="auto">
          <a:xfrm>
            <a:off x="4854546" y="4252631"/>
            <a:ext cx="1244009" cy="9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/>
          <a:srcRect l="66417" t="58232" r="24494" b="30345"/>
          <a:stretch>
            <a:fillRect/>
          </a:stretch>
        </p:blipFill>
        <p:spPr bwMode="auto">
          <a:xfrm>
            <a:off x="6081156" y="4009187"/>
            <a:ext cx="836106" cy="84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-27432" y="0"/>
            <a:ext cx="9198864" cy="6858000"/>
            <a:chOff x="292100" y="262599"/>
            <a:chExt cx="8537575" cy="6363459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/>
            <a:srcRect t="3844" b="3000"/>
            <a:stretch>
              <a:fillRect/>
            </a:stretch>
          </p:blipFill>
          <p:spPr bwMode="auto">
            <a:xfrm>
              <a:off x="292100" y="262599"/>
              <a:ext cx="8537575" cy="6363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0"/>
            <p:cNvGrpSpPr/>
            <p:nvPr/>
          </p:nvGrpSpPr>
          <p:grpSpPr>
            <a:xfrm>
              <a:off x="4076298" y="838200"/>
              <a:ext cx="2978403" cy="2107727"/>
              <a:chOff x="4076298" y="838200"/>
              <a:chExt cx="2978403" cy="2107727"/>
            </a:xfrm>
          </p:grpSpPr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 l="39397" t="63613" r="47210" b="22995"/>
              <a:stretch>
                <a:fillRect/>
              </a:stretch>
            </p:blipFill>
            <p:spPr bwMode="auto">
              <a:xfrm>
                <a:off x="4076298" y="838200"/>
                <a:ext cx="838200" cy="670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 l="39397" t="63613" r="47210" b="22995"/>
              <a:stretch>
                <a:fillRect/>
              </a:stretch>
            </p:blipFill>
            <p:spPr bwMode="auto">
              <a:xfrm>
                <a:off x="6216501" y="2275367"/>
                <a:ext cx="838200" cy="670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2" name="Rectangle 11"/>
          <p:cNvSpPr/>
          <p:nvPr/>
        </p:nvSpPr>
        <p:spPr>
          <a:xfrm>
            <a:off x="-76200" y="0"/>
            <a:ext cx="9220200" cy="6934200"/>
          </a:xfrm>
          <a:prstGeom prst="rect">
            <a:avLst/>
          </a:prstGeom>
          <a:solidFill>
            <a:srgbClr val="10253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685799" y="2133600"/>
            <a:ext cx="2819400" cy="2057400"/>
          </a:xfrm>
          <a:prstGeom prst="straightConnector1">
            <a:avLst/>
          </a:prstGeom>
          <a:ln w="38100">
            <a:solidFill>
              <a:schemeClr val="accent6"/>
            </a:solidFill>
            <a:round/>
            <a:headEnd type="stealth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 l="16866" t="39036" r="69390" b="46377"/>
          <a:stretch>
            <a:fillRect/>
          </a:stretch>
        </p:blipFill>
        <p:spPr bwMode="auto">
          <a:xfrm>
            <a:off x="1524000" y="2590800"/>
            <a:ext cx="1264310" cy="10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28600" y="0"/>
            <a:ext cx="6714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windows may belong to multiple groupings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-27432" y="0"/>
            <a:ext cx="9198864" cy="6858000"/>
            <a:chOff x="292100" y="262599"/>
            <a:chExt cx="8537575" cy="6363459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/>
            <a:srcRect t="3844" b="3000"/>
            <a:stretch>
              <a:fillRect/>
            </a:stretch>
          </p:blipFill>
          <p:spPr bwMode="auto">
            <a:xfrm>
              <a:off x="292100" y="262599"/>
              <a:ext cx="8537575" cy="6363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0"/>
            <p:cNvGrpSpPr/>
            <p:nvPr/>
          </p:nvGrpSpPr>
          <p:grpSpPr>
            <a:xfrm>
              <a:off x="4076298" y="838200"/>
              <a:ext cx="2978403" cy="2107727"/>
              <a:chOff x="4076298" y="838200"/>
              <a:chExt cx="2978403" cy="2107727"/>
            </a:xfrm>
          </p:grpSpPr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 l="39397" t="63613" r="47210" b="22995"/>
              <a:stretch>
                <a:fillRect/>
              </a:stretch>
            </p:blipFill>
            <p:spPr bwMode="auto">
              <a:xfrm>
                <a:off x="4076298" y="838200"/>
                <a:ext cx="838200" cy="670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 l="39397" t="63613" r="47210" b="22995"/>
              <a:stretch>
                <a:fillRect/>
              </a:stretch>
            </p:blipFill>
            <p:spPr bwMode="auto">
              <a:xfrm>
                <a:off x="6216501" y="2275367"/>
                <a:ext cx="838200" cy="670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10253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 l="30442" t="53635" r="60419" b="37417"/>
          <a:stretch>
            <a:fillRect/>
          </a:stretch>
        </p:blipFill>
        <p:spPr bwMode="auto">
          <a:xfrm>
            <a:off x="2782200" y="3661934"/>
            <a:ext cx="840728" cy="65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rot="5400000">
            <a:off x="3383364" y="4898067"/>
            <a:ext cx="1676398" cy="1"/>
          </a:xfrm>
          <a:prstGeom prst="straightConnector1">
            <a:avLst/>
          </a:prstGeom>
          <a:ln w="50800">
            <a:solidFill>
              <a:schemeClr val="accent6"/>
            </a:solidFill>
            <a:round/>
            <a:headEnd type="stealth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307584" y="4876800"/>
            <a:ext cx="1828800" cy="1588"/>
          </a:xfrm>
          <a:prstGeom prst="straightConnector1">
            <a:avLst/>
          </a:prstGeom>
          <a:ln w="50800">
            <a:solidFill>
              <a:schemeClr val="accent6"/>
            </a:solidFill>
            <a:round/>
            <a:headEnd type="stealth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 l="39644" t="63878" r="47033" b="22979"/>
          <a:stretch>
            <a:fillRect/>
          </a:stretch>
        </p:blipFill>
        <p:spPr bwMode="auto">
          <a:xfrm>
            <a:off x="3618331" y="4414286"/>
            <a:ext cx="1225582" cy="9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Straight Arrow Connector 37"/>
          <p:cNvCxnSpPr>
            <a:endCxn id="14" idx="0"/>
          </p:cNvCxnSpPr>
          <p:nvPr/>
        </p:nvCxnSpPr>
        <p:spPr>
          <a:xfrm rot="16200000" flipH="1">
            <a:off x="3050606" y="3509976"/>
            <a:ext cx="301752" cy="2164"/>
          </a:xfrm>
          <a:prstGeom prst="straightConnector1">
            <a:avLst/>
          </a:prstGeom>
          <a:ln w="50800">
            <a:solidFill>
              <a:schemeClr val="accent6"/>
            </a:solidFill>
            <a:round/>
            <a:headEnd type="none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497348" y="3996904"/>
            <a:ext cx="304800" cy="1588"/>
          </a:xfrm>
          <a:prstGeom prst="straightConnector1">
            <a:avLst/>
          </a:prstGeom>
          <a:ln w="50800">
            <a:solidFill>
              <a:schemeClr val="accent6"/>
            </a:solidFill>
            <a:round/>
            <a:headEnd type="none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 flipV="1">
            <a:off x="3616568" y="3996904"/>
            <a:ext cx="304800" cy="1588"/>
          </a:xfrm>
          <a:prstGeom prst="straightConnector1">
            <a:avLst/>
          </a:prstGeom>
          <a:ln w="50800">
            <a:solidFill>
              <a:schemeClr val="accent6"/>
            </a:solidFill>
            <a:round/>
            <a:headEnd type="none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4" idx="2"/>
          </p:cNvCxnSpPr>
          <p:nvPr/>
        </p:nvCxnSpPr>
        <p:spPr>
          <a:xfrm rot="5400000" flipH="1" flipV="1">
            <a:off x="3050606" y="4470443"/>
            <a:ext cx="301752" cy="2164"/>
          </a:xfrm>
          <a:prstGeom prst="straightConnector1">
            <a:avLst/>
          </a:prstGeom>
          <a:ln w="50800">
            <a:solidFill>
              <a:schemeClr val="accent6"/>
            </a:solidFill>
            <a:round/>
            <a:headEnd type="none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" y="0"/>
            <a:ext cx="7714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large thumbnails anchor more important windows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0" y="480235"/>
            <a:ext cx="913686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19850" y="6288076"/>
            <a:ext cx="3124200" cy="276999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Myriad Pro" pitchFamily="34" charset="0"/>
              </a:rPr>
              <a:t>http://blog.strawberryice.org.uk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76200" y="-228600"/>
            <a:ext cx="8229600" cy="990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Artifacts of information work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6553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[Hutchings et al. 2004, Czerwinski et al. 2004, Gonzales &amp; Mark 2004]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732" name="Picture 4"/>
          <p:cNvPicPr>
            <a:picLocks noChangeAspect="1" noChangeArrowheads="1"/>
          </p:cNvPicPr>
          <p:nvPr/>
        </p:nvPicPr>
        <p:blipFill>
          <a:blip r:embed="rId3"/>
          <a:srcRect t="3844" b="3000"/>
          <a:stretch>
            <a:fillRect/>
          </a:stretch>
        </p:blipFill>
        <p:spPr bwMode="auto">
          <a:xfrm>
            <a:off x="-23060" y="0"/>
            <a:ext cx="91988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Rectangle 51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10253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4042972" y="620334"/>
            <a:ext cx="3220375" cy="2271531"/>
            <a:chOff x="4065833" y="838200"/>
            <a:chExt cx="2988868" cy="210772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/>
            <a:srcRect l="39397" t="63613" r="47210" b="22995"/>
            <a:stretch>
              <a:fillRect/>
            </a:stretch>
          </p:blipFill>
          <p:spPr bwMode="auto">
            <a:xfrm>
              <a:off x="4065833" y="838200"/>
              <a:ext cx="838200" cy="67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/>
            <a:srcRect l="39397" t="63613" r="47210" b="22995"/>
            <a:stretch>
              <a:fillRect/>
            </a:stretch>
          </p:blipFill>
          <p:spPr bwMode="auto">
            <a:xfrm>
              <a:off x="6216501" y="2275367"/>
              <a:ext cx="838200" cy="67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23" name="Straight Connector 22"/>
          <p:cNvCxnSpPr>
            <a:endCxn id="10" idx="1"/>
          </p:cNvCxnSpPr>
          <p:nvPr/>
        </p:nvCxnSpPr>
        <p:spPr>
          <a:xfrm>
            <a:off x="4993930" y="2399639"/>
            <a:ext cx="1366293" cy="130890"/>
          </a:xfrm>
          <a:prstGeom prst="line">
            <a:avLst/>
          </a:prstGeom>
          <a:ln w="1905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984273" y="1268532"/>
            <a:ext cx="1062395" cy="808689"/>
          </a:xfrm>
          <a:prstGeom prst="line">
            <a:avLst/>
          </a:prstGeom>
          <a:ln w="1905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4164709" y="1696966"/>
            <a:ext cx="699015" cy="21855"/>
          </a:xfrm>
          <a:prstGeom prst="line">
            <a:avLst/>
          </a:prstGeom>
          <a:ln w="1905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4952561" y="1353104"/>
            <a:ext cx="1411241" cy="824543"/>
          </a:xfrm>
          <a:prstGeom prst="line">
            <a:avLst/>
          </a:prstGeom>
          <a:ln w="1905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6194665" y="1606806"/>
            <a:ext cx="903830" cy="248423"/>
          </a:xfrm>
          <a:prstGeom prst="line">
            <a:avLst/>
          </a:prstGeom>
          <a:ln w="1905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4953001" y="940828"/>
            <a:ext cx="1088383" cy="49772"/>
          </a:xfrm>
          <a:prstGeom prst="line">
            <a:avLst/>
          </a:prstGeom>
          <a:ln w="1905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0"/>
            <a:ext cx="5821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laid out via a spring-embedded graph</a:t>
            </a: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/>
          <a:srcRect l="45490" t="31791" r="45545" b="59363"/>
          <a:stretch>
            <a:fillRect/>
          </a:stretch>
        </p:blipFill>
        <p:spPr bwMode="auto">
          <a:xfrm>
            <a:off x="4165290" y="2057400"/>
            <a:ext cx="824643" cy="65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/>
          <a:srcRect l="65691" t="12125" r="24697" b="79126"/>
          <a:stretch>
            <a:fillRect/>
          </a:stretch>
        </p:blipFill>
        <p:spPr bwMode="auto">
          <a:xfrm>
            <a:off x="6019800" y="609600"/>
            <a:ext cx="884208" cy="6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Values to Calculate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Window Importance</a:t>
            </a:r>
            <a:br>
              <a:rPr lang="en-US" dirty="0" smtClean="0"/>
            </a:b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WindowRank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algorithm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Pairwise</a:t>
            </a:r>
            <a:r>
              <a:rPr lang="en-US" dirty="0" smtClean="0"/>
              <a:t> Window Association</a:t>
            </a:r>
            <a:br>
              <a:rPr lang="en-US" dirty="0" smtClean="0"/>
            </a:b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WindowRank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-weighted switch ratios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638800" y="1524000"/>
            <a:ext cx="2133600" cy="1143000"/>
            <a:chOff x="5375696" y="1600200"/>
            <a:chExt cx="2133600" cy="1143000"/>
          </a:xfrm>
        </p:grpSpPr>
        <p:sp>
          <p:nvSpPr>
            <p:cNvPr id="25" name="Rounded Rectangle 24"/>
            <p:cNvSpPr/>
            <p:nvPr/>
          </p:nvSpPr>
          <p:spPr>
            <a:xfrm>
              <a:off x="5375696" y="1600200"/>
              <a:ext cx="2133600" cy="1143000"/>
            </a:xfrm>
            <a:prstGeom prst="roundRect">
              <a:avLst/>
            </a:prstGeom>
            <a:solidFill>
              <a:srgbClr val="19197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/>
            <a:srcRect l="30442" t="53635" r="60419" b="37417"/>
            <a:stretch>
              <a:fillRect/>
            </a:stretch>
          </p:blipFill>
          <p:spPr bwMode="auto">
            <a:xfrm>
              <a:off x="5640284" y="1973395"/>
              <a:ext cx="483463" cy="378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" name="Straight Arrow Connector 4"/>
            <p:cNvCxnSpPr/>
            <p:nvPr/>
          </p:nvCxnSpPr>
          <p:spPr>
            <a:xfrm rot="5400000">
              <a:off x="6380356" y="2158408"/>
              <a:ext cx="964017" cy="1"/>
            </a:xfrm>
            <a:prstGeom prst="straightConnector1">
              <a:avLst/>
            </a:prstGeom>
            <a:ln w="38100">
              <a:solidFill>
                <a:schemeClr val="accent6"/>
              </a:solidFill>
              <a:round/>
              <a:headEnd type="stealth"/>
              <a:tailEnd type="stealt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6336779" y="2146178"/>
              <a:ext cx="1051656" cy="913"/>
            </a:xfrm>
            <a:prstGeom prst="straightConnector1">
              <a:avLst/>
            </a:prstGeom>
            <a:ln w="38100">
              <a:solidFill>
                <a:schemeClr val="accent6"/>
              </a:solidFill>
              <a:round/>
              <a:headEnd type="stealth"/>
              <a:tailEnd type="stealt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/>
            <a:srcRect l="39436" t="63878" r="47033" b="22979"/>
            <a:stretch>
              <a:fillRect/>
            </a:stretch>
          </p:blipFill>
          <p:spPr bwMode="auto">
            <a:xfrm>
              <a:off x="6504481" y="1880208"/>
              <a:ext cx="715767" cy="55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Arrow Connector 7"/>
            <p:cNvCxnSpPr>
              <a:endCxn id="4" idx="0"/>
            </p:cNvCxnSpPr>
            <p:nvPr/>
          </p:nvCxnSpPr>
          <p:spPr>
            <a:xfrm rot="16200000" flipH="1">
              <a:off x="5794632" y="1886011"/>
              <a:ext cx="173523" cy="1244"/>
            </a:xfrm>
            <a:prstGeom prst="straightConnector1">
              <a:avLst/>
            </a:prstGeom>
            <a:ln w="38100">
              <a:solidFill>
                <a:schemeClr val="accent6"/>
              </a:solidFill>
              <a:round/>
              <a:headEnd type="none"/>
              <a:tailEnd type="stealt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486400" y="2146178"/>
              <a:ext cx="175276" cy="913"/>
            </a:xfrm>
            <a:prstGeom prst="straightConnector1">
              <a:avLst/>
            </a:prstGeom>
            <a:ln w="38100">
              <a:solidFill>
                <a:schemeClr val="accent6"/>
              </a:solidFill>
              <a:round/>
              <a:headEnd type="none"/>
              <a:tailEnd type="stealt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6120090" y="2146178"/>
              <a:ext cx="175276" cy="913"/>
            </a:xfrm>
            <a:prstGeom prst="straightConnector1">
              <a:avLst/>
            </a:prstGeom>
            <a:ln w="38100">
              <a:solidFill>
                <a:schemeClr val="accent6"/>
              </a:solidFill>
              <a:round/>
              <a:headEnd type="none"/>
              <a:tailEnd type="stealt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4" idx="2"/>
            </p:cNvCxnSpPr>
            <p:nvPr/>
          </p:nvCxnSpPr>
          <p:spPr>
            <a:xfrm rot="5400000" flipH="1" flipV="1">
              <a:off x="5794632" y="2438330"/>
              <a:ext cx="173523" cy="1244"/>
            </a:xfrm>
            <a:prstGeom prst="straightConnector1">
              <a:avLst/>
            </a:prstGeom>
            <a:ln w="38100">
              <a:solidFill>
                <a:schemeClr val="accent6"/>
              </a:solidFill>
              <a:round/>
              <a:headEnd type="none"/>
              <a:tailEnd type="stealt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324600" y="3022122"/>
            <a:ext cx="1447800" cy="1143000"/>
            <a:chOff x="7450348" y="3167330"/>
            <a:chExt cx="1447800" cy="1143000"/>
          </a:xfrm>
        </p:grpSpPr>
        <p:sp>
          <p:nvSpPr>
            <p:cNvPr id="26" name="Rounded Rectangle 25"/>
            <p:cNvSpPr/>
            <p:nvPr/>
          </p:nvSpPr>
          <p:spPr>
            <a:xfrm>
              <a:off x="7450348" y="3167330"/>
              <a:ext cx="1447800" cy="1143000"/>
            </a:xfrm>
            <a:prstGeom prst="roundRect">
              <a:avLst/>
            </a:prstGeom>
            <a:solidFill>
              <a:srgbClr val="19197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663130" y="3362860"/>
              <a:ext cx="1090361" cy="772734"/>
              <a:chOff x="5257800" y="3037266"/>
              <a:chExt cx="3220375" cy="2282265"/>
            </a:xfrm>
          </p:grpSpPr>
          <p:grpSp>
            <p:nvGrpSpPr>
              <p:cNvPr id="12" name="Group 10"/>
              <p:cNvGrpSpPr/>
              <p:nvPr/>
            </p:nvGrpSpPr>
            <p:grpSpPr>
              <a:xfrm>
                <a:off x="5257800" y="3048000"/>
                <a:ext cx="3220375" cy="2271531"/>
                <a:chOff x="4065833" y="838200"/>
                <a:chExt cx="2988868" cy="2107727"/>
              </a:xfrm>
            </p:grpSpPr>
            <p:pic>
              <p:nvPicPr>
                <p:cNvPr id="13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9397" t="63613" r="47210" b="22995"/>
                <a:stretch>
                  <a:fillRect/>
                </a:stretch>
              </p:blipFill>
              <p:spPr bwMode="auto">
                <a:xfrm>
                  <a:off x="4065833" y="838200"/>
                  <a:ext cx="838200" cy="6705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9397" t="63613" r="47210" b="22995"/>
                <a:stretch>
                  <a:fillRect/>
                </a:stretch>
              </p:blipFill>
              <p:spPr bwMode="auto">
                <a:xfrm>
                  <a:off x="6216501" y="2275367"/>
                  <a:ext cx="838200" cy="6705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6208758" y="4827305"/>
                <a:ext cx="1366293" cy="130890"/>
              </a:xfrm>
              <a:prstGeom prst="line">
                <a:avLst/>
              </a:prstGeom>
              <a:ln w="1905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6199101" y="3696198"/>
                <a:ext cx="1062395" cy="808689"/>
              </a:xfrm>
              <a:prstGeom prst="line">
                <a:avLst/>
              </a:prstGeom>
              <a:ln w="1905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V="1">
                <a:off x="5379537" y="4124632"/>
                <a:ext cx="699015" cy="21855"/>
              </a:xfrm>
              <a:prstGeom prst="line">
                <a:avLst/>
              </a:prstGeom>
              <a:ln w="1905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6167389" y="3780770"/>
                <a:ext cx="1411241" cy="824543"/>
              </a:xfrm>
              <a:prstGeom prst="line">
                <a:avLst/>
              </a:prstGeom>
              <a:ln w="1905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V="1">
                <a:off x="7409493" y="4034472"/>
                <a:ext cx="903830" cy="248423"/>
              </a:xfrm>
              <a:prstGeom prst="line">
                <a:avLst/>
              </a:prstGeom>
              <a:ln w="1905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 flipV="1">
                <a:off x="6167829" y="3368494"/>
                <a:ext cx="1088383" cy="49772"/>
              </a:xfrm>
              <a:prstGeom prst="line">
                <a:avLst/>
              </a:prstGeom>
              <a:ln w="1905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5490" t="31791" r="45545" b="59363"/>
              <a:stretch>
                <a:fillRect/>
              </a:stretch>
            </p:blipFill>
            <p:spPr bwMode="auto">
              <a:xfrm>
                <a:off x="5380118" y="4485066"/>
                <a:ext cx="824643" cy="651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5691" t="12125" r="24697" b="79126"/>
              <a:stretch>
                <a:fillRect/>
              </a:stretch>
            </p:blipFill>
            <p:spPr bwMode="auto">
              <a:xfrm>
                <a:off x="7234628" y="3037266"/>
                <a:ext cx="884208" cy="644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WindowRank Algorithm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2590800"/>
          <a:ext cx="8286750" cy="1104900"/>
        </p:xfrm>
        <a:graphic>
          <a:graphicData uri="http://schemas.openxmlformats.org/presentationml/2006/ole">
            <p:oleObj spid="_x0000_s1028" name="Equation" r:id="rId3" imgW="4000320" imgH="533160" progId="Equation.3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3657600"/>
            <a:ext cx="289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1970"/>
                </a:solidFill>
                <a:latin typeface="Myriad Pro" pitchFamily="34" charset="0"/>
              </a:rPr>
              <a:t>…proportional to the number of switches X made to the window of interest.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3657600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1970"/>
                </a:solidFill>
                <a:latin typeface="Myriad Pro" pitchFamily="34" charset="0"/>
              </a:rPr>
              <a:t>For each other Window X,</a:t>
            </a:r>
          </a:p>
          <a:p>
            <a:r>
              <a:rPr lang="en-US" dirty="0" smtClean="0">
                <a:solidFill>
                  <a:srgbClr val="191970"/>
                </a:solidFill>
                <a:latin typeface="Myriad Pro" pitchFamily="34" charset="0"/>
              </a:rPr>
              <a:t>inherit X’s WindowRank…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62002" y="5276088"/>
            <a:ext cx="2057399" cy="1131332"/>
            <a:chOff x="762002" y="5276088"/>
            <a:chExt cx="2057399" cy="113133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/>
            <a:srcRect l="30442" t="53635" r="60419" b="37417"/>
            <a:stretch>
              <a:fillRect/>
            </a:stretch>
          </p:blipFill>
          <p:spPr bwMode="auto">
            <a:xfrm>
              <a:off x="1295401" y="5276088"/>
              <a:ext cx="990600" cy="776141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762002" y="6038088"/>
              <a:ext cx="2057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91970"/>
                  </a:solidFill>
                  <a:latin typeface="Myriad Pro" pitchFamily="34" charset="0"/>
                </a:rPr>
                <a:t>WindowRank = 100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86001" y="4800600"/>
            <a:ext cx="4038600" cy="1770888"/>
            <a:chOff x="2286001" y="4800600"/>
            <a:chExt cx="4038600" cy="1770888"/>
          </a:xfrm>
        </p:grpSpPr>
        <p:cxnSp>
          <p:nvCxnSpPr>
            <p:cNvPr id="18" name="Straight Arrow Connector 17"/>
            <p:cNvCxnSpPr>
              <a:stCxn id="9" idx="3"/>
              <a:endCxn id="12" idx="1"/>
            </p:cNvCxnSpPr>
            <p:nvPr/>
          </p:nvCxnSpPr>
          <p:spPr>
            <a:xfrm flipV="1">
              <a:off x="2286001" y="5152644"/>
              <a:ext cx="3124200" cy="511515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3"/>
              <a:endCxn id="14" idx="1"/>
            </p:cNvCxnSpPr>
            <p:nvPr/>
          </p:nvCxnSpPr>
          <p:spPr>
            <a:xfrm>
              <a:off x="2286001" y="5664159"/>
              <a:ext cx="3124200" cy="55487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21055915">
              <a:off x="2803153" y="5123688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91970"/>
                  </a:solidFill>
                  <a:latin typeface="Myriad Pro" pitchFamily="34" charset="0"/>
                </a:rPr>
                <a:t>25% of switches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569547">
              <a:off x="2803023" y="5654033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91970"/>
                  </a:solidFill>
                  <a:latin typeface="Myriad Pro" pitchFamily="34" charset="0"/>
                </a:rPr>
                <a:t>75% of switches</a:t>
              </a: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/>
            <a:srcRect l="39436" t="63878" r="47033" b="22979"/>
            <a:stretch>
              <a:fillRect/>
            </a:stretch>
          </p:blipFill>
          <p:spPr bwMode="auto">
            <a:xfrm>
              <a:off x="5410201" y="4800600"/>
              <a:ext cx="905758" cy="704088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/>
            <a:srcRect l="53082" t="61539" r="33394" b="25434"/>
            <a:stretch>
              <a:fillRect/>
            </a:stretch>
          </p:blipFill>
          <p:spPr bwMode="auto">
            <a:xfrm>
              <a:off x="5410201" y="5866581"/>
              <a:ext cx="914400" cy="704907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6248400" y="4971288"/>
            <a:ext cx="2057399" cy="1429512"/>
            <a:chOff x="6248400" y="4971288"/>
            <a:chExt cx="2057399" cy="1429512"/>
          </a:xfrm>
        </p:grpSpPr>
        <p:sp>
          <p:nvSpPr>
            <p:cNvPr id="24" name="TextBox 23"/>
            <p:cNvSpPr txBox="1"/>
            <p:nvPr/>
          </p:nvSpPr>
          <p:spPr>
            <a:xfrm>
              <a:off x="6248400" y="4971288"/>
              <a:ext cx="2057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91970"/>
                  </a:solidFill>
                  <a:latin typeface="Myriad Pro" pitchFamily="34" charset="0"/>
                </a:rPr>
                <a:t>WindowRank += 25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6031468"/>
              <a:ext cx="2057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91970"/>
                  </a:solidFill>
                  <a:latin typeface="Myriad Pro" pitchFamily="34" charset="0"/>
                </a:rPr>
                <a:t>WindowRank += 75</a:t>
              </a: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12954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Measure of window importance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PageRank</a:t>
            </a:r>
            <a:r>
              <a:rPr lang="en-US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algorithm run on a window switch graph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Window Association Algorithm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Simple proof-of-concept association algorithm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Weights window switch ratios by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WindowRank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15913" y="3703638"/>
          <a:ext cx="8523287" cy="1630362"/>
        </p:xfrm>
        <a:graphic>
          <a:graphicData uri="http://schemas.openxmlformats.org/presentationml/2006/ole">
            <p:oleObj spid="_x0000_s43010" name="Equation" r:id="rId3" imgW="4114800" imgH="78732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2800" y="2801540"/>
            <a:ext cx="2514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1970"/>
                </a:solidFill>
                <a:latin typeface="Myriad Pro" pitchFamily="34" charset="0"/>
              </a:rPr>
              <a:t>Window A’s vote is the ratio of switches it made to B…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1" y="2810470"/>
            <a:ext cx="2971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91970"/>
                </a:solidFill>
                <a:latin typeface="Myriad Pro" pitchFamily="34" charset="0"/>
              </a:rPr>
              <a:t>…proportional to its WindowRank when compared to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Field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10 undergraduate students were asked to use Taskposé one hour a day for one week on their main computer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Actual median usage was 40.8 hours, using Taskposé to switch windows 156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General support for an association-based window switch visualization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Window </a:t>
            </a:r>
            <a:r>
              <a:rPr lang="en-US" dirty="0" smtClean="0"/>
              <a:t>importance tracking </a:t>
            </a:r>
            <a:r>
              <a:rPr lang="en-US" sz="2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(6.0 / 7) </a:t>
            </a:r>
            <a:r>
              <a:rPr lang="en-US" dirty="0" smtClean="0"/>
              <a:t>and relationship tracking </a:t>
            </a:r>
            <a:r>
              <a:rPr lang="en-US" sz="2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(5.5 / 7)</a:t>
            </a:r>
            <a:r>
              <a:rPr lang="en-US" dirty="0" smtClean="0"/>
              <a:t> are useful</a:t>
            </a:r>
            <a:endParaRPr lang="en-US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Importance tracking is accurate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(5.5 / 7)</a:t>
            </a:r>
            <a:r>
              <a:rPr lang="en-US" sz="2000" i="1" dirty="0" smtClean="0"/>
              <a:t> </a:t>
            </a:r>
            <a:r>
              <a:rPr lang="en-US" dirty="0" smtClean="0"/>
              <a:t>but  relationship tracking needs improvement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(4.0 / 7)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Improve association algorithms via machine learning techniques such as distance metric learning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Design a one-dimensional visualization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Directly compare a classificatory visualization to an associative visualization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5295" t="9711" r="19608" b="18276"/>
          <a:stretch>
            <a:fillRect/>
          </a:stretch>
        </p:blipFill>
        <p:spPr bwMode="auto">
          <a:xfrm>
            <a:off x="304800" y="685800"/>
            <a:ext cx="3276600" cy="25146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2" name="Group 10"/>
          <p:cNvGrpSpPr/>
          <p:nvPr/>
        </p:nvGrpSpPr>
        <p:grpSpPr>
          <a:xfrm>
            <a:off x="1988426" y="775184"/>
            <a:ext cx="1541388" cy="1077421"/>
            <a:chOff x="4038600" y="838200"/>
            <a:chExt cx="3016101" cy="210772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39397" t="63613" r="47210" b="22995"/>
            <a:stretch>
              <a:fillRect/>
            </a:stretch>
          </p:blipFill>
          <p:spPr bwMode="auto">
            <a:xfrm>
              <a:off x="4038600" y="838200"/>
              <a:ext cx="838200" cy="67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39397" t="63613" r="47210" b="22995"/>
            <a:stretch>
              <a:fillRect/>
            </a:stretch>
          </p:blipFill>
          <p:spPr bwMode="auto">
            <a:xfrm>
              <a:off x="6216501" y="2275367"/>
              <a:ext cx="838200" cy="67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3810000" y="533400"/>
            <a:ext cx="31172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191970"/>
                </a:solidFill>
                <a:latin typeface="Myriad Pro" pitchFamily="34" charset="0"/>
              </a:rPr>
              <a:t>Taskposé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1600200"/>
            <a:ext cx="533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Exploring Fluid Boundaries in an Associative Window Visualization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257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91970"/>
                </a:solidFill>
                <a:latin typeface="Myriad Pro" pitchFamily="34" charset="0"/>
              </a:rPr>
              <a:t>Special thanks to Todd Davies, Scott </a:t>
            </a:r>
            <a:r>
              <a:rPr lang="en-US" sz="2400" dirty="0" err="1" smtClean="0">
                <a:solidFill>
                  <a:srgbClr val="191970"/>
                </a:solidFill>
                <a:latin typeface="Myriad Pro" pitchFamily="34" charset="0"/>
              </a:rPr>
              <a:t>Klemmer</a:t>
            </a:r>
            <a:r>
              <a:rPr lang="en-US" sz="2400" dirty="0" smtClean="0">
                <a:solidFill>
                  <a:srgbClr val="191970"/>
                </a:solidFill>
                <a:latin typeface="Myriad Pro" pitchFamily="34" charset="0"/>
              </a:rPr>
              <a:t>, the Symbolic</a:t>
            </a:r>
            <a:br>
              <a:rPr lang="en-US" sz="2400" dirty="0" smtClean="0">
                <a:solidFill>
                  <a:srgbClr val="191970"/>
                </a:solidFill>
                <a:latin typeface="Myriad Pro" pitchFamily="34" charset="0"/>
              </a:rPr>
            </a:br>
            <a:r>
              <a:rPr lang="en-US" sz="2400" dirty="0" smtClean="0">
                <a:solidFill>
                  <a:srgbClr val="191970"/>
                </a:solidFill>
                <a:latin typeface="Myriad Pro" pitchFamily="34" charset="0"/>
              </a:rPr>
              <a:t>Systems Program and </a:t>
            </a:r>
            <a:r>
              <a:rPr lang="en-US" sz="2400" dirty="0" smtClean="0">
                <a:solidFill>
                  <a:srgbClr val="191970"/>
                </a:solidFill>
                <a:latin typeface="Myriad Pro" pitchFamily="34" charset="0"/>
              </a:rPr>
              <a:t>the Stanford HCI Group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91970"/>
                </a:solidFill>
                <a:latin typeface="Myriad Pro" pitchFamily="34" charset="0"/>
              </a:rPr>
              <a:t>Michael Bernstein</a:t>
            </a:r>
          </a:p>
          <a:p>
            <a:r>
              <a:rPr lang="en-US" sz="3200" dirty="0" smtClean="0">
                <a:solidFill>
                  <a:srgbClr val="191970"/>
                </a:solidFill>
                <a:latin typeface="Myriad Pro" pitchFamily="34" charset="0"/>
              </a:rPr>
              <a:t>msbernst@mit.edu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1053"/>
            <a:ext cx="91440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43600" y="6288077"/>
            <a:ext cx="3200400" cy="276999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Myriad Pro" pitchFamily="34" charset="0"/>
              </a:rPr>
              <a:t>http://flickr.com/photos/judxapp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76200" y="-2286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Artifacts of information work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6553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[Hutchings et al. 2004, Czerwinski et al. 2004, Gonzales &amp; Mark 2004]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 l="763" t="-107" r="127" b="244"/>
          <a:stretch>
            <a:fillRect/>
          </a:stretch>
        </p:blipFill>
        <p:spPr bwMode="auto">
          <a:xfrm>
            <a:off x="383876" y="588034"/>
            <a:ext cx="8376249" cy="6193766"/>
          </a:xfrm>
          <a:prstGeom prst="rect">
            <a:avLst/>
          </a:prstGeom>
          <a:noFill/>
          <a:ln w="12700">
            <a:solidFill>
              <a:srgbClr val="19197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900" y="0"/>
            <a:ext cx="6819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smtClean="0">
                <a:solidFill>
                  <a:srgbClr val="191970"/>
                </a:solidFill>
                <a:latin typeface="Myriad Pro" pitchFamily="34" charset="0"/>
              </a:rPr>
              <a:t>Rooms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[Henderson &amp; Card 1986]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0"/>
            <a:ext cx="6819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smtClean="0">
                <a:solidFill>
                  <a:srgbClr val="191970"/>
                </a:solidFill>
                <a:latin typeface="Myriad Pro" pitchFamily="34" charset="0"/>
              </a:rPr>
              <a:t>Task Gallery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[Robertson et al. 2000]</a:t>
            </a:r>
          </a:p>
        </p:txBody>
      </p:sp>
      <p:pic>
        <p:nvPicPr>
          <p:cNvPr id="7" name="Picture 4" descr="D:\Data\Talks\CHI2000\images\T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0366" y="610328"/>
            <a:ext cx="7843269" cy="6095272"/>
          </a:xfrm>
          <a:prstGeom prst="rect">
            <a:avLst/>
          </a:prstGeom>
          <a:noFill/>
          <a:ln>
            <a:solidFill>
              <a:srgbClr val="19197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0"/>
            <a:ext cx="6819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err="1" smtClean="0">
                <a:solidFill>
                  <a:srgbClr val="191970"/>
                </a:solidFill>
                <a:latin typeface="Myriad Pro" pitchFamily="34" charset="0"/>
              </a:rPr>
              <a:t>GroupBar</a:t>
            </a:r>
            <a:r>
              <a:rPr lang="en-US" sz="4000" dirty="0" smtClean="0">
                <a:solidFill>
                  <a:srgbClr val="191970"/>
                </a:solidFill>
                <a:latin typeface="Myriad Pro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[Smith et al. 2003]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688" y="1219200"/>
            <a:ext cx="1952625" cy="4648200"/>
          </a:xfrm>
          <a:prstGeom prst="rect">
            <a:avLst/>
          </a:prstGeom>
          <a:noFill/>
          <a:ln w="9525">
            <a:solidFill>
              <a:srgbClr val="19197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0"/>
            <a:ext cx="6819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err="1" smtClean="0">
                <a:solidFill>
                  <a:srgbClr val="191970"/>
                </a:solidFill>
                <a:latin typeface="Myriad Pro" pitchFamily="34" charset="0"/>
              </a:rPr>
              <a:t>WindowScape</a:t>
            </a:r>
            <a:r>
              <a:rPr lang="en-US" sz="4000" dirty="0" smtClean="0">
                <a:solidFill>
                  <a:srgbClr val="191970"/>
                </a:solidFill>
                <a:latin typeface="Myriad Pro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[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Tashman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2006]</a:t>
            </a:r>
          </a:p>
        </p:txBody>
      </p:sp>
      <p:pic>
        <p:nvPicPr>
          <p:cNvPr id="20481" name="Picture 1" descr="C:\Users\msbernst\Downloads\cool, generic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715000"/>
          </a:xfrm>
          <a:prstGeom prst="rect">
            <a:avLst/>
          </a:prstGeom>
          <a:noFill/>
          <a:ln>
            <a:solidFill>
              <a:srgbClr val="19197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0"/>
            <a:ext cx="6819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err="1" smtClean="0">
                <a:solidFill>
                  <a:srgbClr val="191970"/>
                </a:solidFill>
                <a:latin typeface="Myriad Pro" pitchFamily="34" charset="0"/>
              </a:rPr>
              <a:t>TaskTracer</a:t>
            </a:r>
            <a:r>
              <a:rPr lang="en-US" sz="4000" dirty="0" smtClean="0">
                <a:solidFill>
                  <a:srgbClr val="191970"/>
                </a:solidFill>
                <a:latin typeface="Myriad Pro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[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Dragunov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et al. 2004]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752600"/>
            <a:ext cx="617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257800" y="1828800"/>
            <a:ext cx="1557670" cy="223284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4457700" y="2819400"/>
            <a:ext cx="609600" cy="990600"/>
          </a:xfrm>
          <a:prstGeom prst="downArrow">
            <a:avLst>
              <a:gd name="adj1" fmla="val 50000"/>
              <a:gd name="adj2" fmla="val 51515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5249" y="2872769"/>
            <a:ext cx="3810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191970"/>
                </a:solidFill>
                <a:latin typeface="Myriad Pro" pitchFamily="34" charset="0"/>
              </a:rPr>
              <a:t>?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1181100" y="3810000"/>
            <a:ext cx="0" cy="2362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2971800" y="4512625"/>
            <a:ext cx="0" cy="1600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2967038" y="4512625"/>
            <a:ext cx="0" cy="1600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4757738" y="4512625"/>
            <a:ext cx="0" cy="1600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762500" y="4512625"/>
            <a:ext cx="0" cy="1600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6553200" y="4512625"/>
            <a:ext cx="0" cy="1600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6548438" y="4512625"/>
            <a:ext cx="0" cy="1600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8339138" y="3810000"/>
            <a:ext cx="0" cy="236220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200" y="1066800"/>
            <a:ext cx="4546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assigning each window to a relevant task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 rot="16200000">
            <a:off x="3094895" y="4976990"/>
            <a:ext cx="1879757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Firefox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 rot="16200000">
            <a:off x="1310780" y="4978944"/>
            <a:ext cx="1883664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Microsoft Excel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 rot="16200000">
            <a:off x="2771615" y="4977784"/>
            <a:ext cx="1881345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Firefox 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 rot="16200000">
            <a:off x="4889202" y="4978944"/>
            <a:ext cx="1883664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iTunes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5" name="Group 39"/>
          <p:cNvGrpSpPr/>
          <p:nvPr/>
        </p:nvGrpSpPr>
        <p:grpSpPr>
          <a:xfrm>
            <a:off x="7156844" y="4188681"/>
            <a:ext cx="615555" cy="1885984"/>
            <a:chOff x="7156844" y="4188681"/>
            <a:chExt cx="615555" cy="1885984"/>
          </a:xfrm>
          <a:solidFill>
            <a:srgbClr val="191970"/>
          </a:solidFill>
        </p:grpSpPr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 rot="16200000">
              <a:off x="6368901" y="4978944"/>
              <a:ext cx="1883664" cy="30777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latin typeface="Myriad Pro" pitchFamily="34" charset="0"/>
                </a:rPr>
                <a:t>Firefox</a:t>
              </a:r>
              <a:endParaRPr lang="en-US" sz="2000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 rot="16200000">
              <a:off x="6676679" y="4976624"/>
              <a:ext cx="1883664" cy="30777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latin typeface="Myriad Pro" pitchFamily="34" charset="0"/>
                </a:rPr>
                <a:t>AIM</a:t>
              </a:r>
              <a:endParaRPr lang="en-US" sz="2000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43" name="Text Box 26"/>
          <p:cNvSpPr txBox="1">
            <a:spLocks noChangeArrowheads="1"/>
          </p:cNvSpPr>
          <p:nvPr/>
        </p:nvSpPr>
        <p:spPr bwMode="auto">
          <a:xfrm rot="16200000">
            <a:off x="4584402" y="4978944"/>
            <a:ext cx="1883664" cy="307777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Myriad Pro" pitchFamily="34" charset="0"/>
              </a:rPr>
              <a:t>Outlook</a:t>
            </a:r>
            <a:endParaRPr lang="en-US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3276600" y="1981200"/>
            <a:ext cx="2895600" cy="461665"/>
          </a:xfrm>
          <a:prstGeom prst="rect">
            <a:avLst/>
          </a:prstGeom>
          <a:solidFill>
            <a:srgbClr val="19197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Microsoft Word</a:t>
            </a:r>
            <a:endParaRPr lang="en-US" sz="3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H="1">
            <a:off x="1143000" y="6112825"/>
            <a:ext cx="7239000" cy="0"/>
          </a:xfrm>
          <a:prstGeom prst="line">
            <a:avLst/>
          </a:prstGeom>
          <a:noFill/>
          <a:ln w="1143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>
                <a:lumMod val="95000"/>
              </a:schemeClr>
            </a:solidFill>
            <a:latin typeface="Myriad Pro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3713</TotalTime>
  <Words>534</Words>
  <Application>Microsoft Office PowerPoint</Application>
  <PresentationFormat>On-screen Show (4:3)</PresentationFormat>
  <Paragraphs>119</Paragraphs>
  <Slides>27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Slide 1</vt:lpstr>
      <vt:lpstr>Artifacts of information work </vt:lpstr>
      <vt:lpstr>Artifacts of information work </vt:lpstr>
      <vt:lpstr>Slide 4</vt:lpstr>
      <vt:lpstr>+</vt:lpstr>
      <vt:lpstr>Slide 6</vt:lpstr>
      <vt:lpstr>Slide 7</vt:lpstr>
      <vt:lpstr>Slide 8</vt:lpstr>
      <vt:lpstr>Classification</vt:lpstr>
      <vt:lpstr>Classification Can Be The Wrong Model</vt:lpstr>
      <vt:lpstr>“Buying a Birthday Gift”</vt:lpstr>
      <vt:lpstr>Classification</vt:lpstr>
      <vt:lpstr>Association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Values to Calculate</vt:lpstr>
      <vt:lpstr>WindowRank Algorithm</vt:lpstr>
      <vt:lpstr>Window Association Algorithm</vt:lpstr>
      <vt:lpstr>Field Study</vt:lpstr>
      <vt:lpstr>Lessons Learned</vt:lpstr>
      <vt:lpstr>Future Work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Taskpose The subtitle goes here</dc:title>
  <dc:creator>msbernst</dc:creator>
  <cp:lastModifiedBy>msbernst</cp:lastModifiedBy>
  <cp:revision>332</cp:revision>
  <dcterms:created xsi:type="dcterms:W3CDTF">2008-10-11T20:37:09Z</dcterms:created>
  <dcterms:modified xsi:type="dcterms:W3CDTF">2008-10-22T18:12:15Z</dcterms:modified>
</cp:coreProperties>
</file>