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3.xml" ContentType="application/vnd.openxmlformats-officedocument.presentationml.notesSlide+xml"/>
  <Override PartName="/ppt/tags/tag36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732" r:id="rId1"/>
  </p:sldMasterIdLst>
  <p:notesMasterIdLst>
    <p:notesMasterId r:id="rId71"/>
  </p:notesMasterIdLst>
  <p:handoutMasterIdLst>
    <p:handoutMasterId r:id="rId72"/>
  </p:handoutMasterIdLst>
  <p:sldIdLst>
    <p:sldId id="256" r:id="rId2"/>
    <p:sldId id="461" r:id="rId3"/>
    <p:sldId id="381" r:id="rId4"/>
    <p:sldId id="382" r:id="rId5"/>
    <p:sldId id="383" r:id="rId6"/>
    <p:sldId id="390" r:id="rId7"/>
    <p:sldId id="387" r:id="rId8"/>
    <p:sldId id="385" r:id="rId9"/>
    <p:sldId id="388" r:id="rId10"/>
    <p:sldId id="389" r:id="rId11"/>
    <p:sldId id="391" r:id="rId12"/>
    <p:sldId id="465" r:id="rId13"/>
    <p:sldId id="403" r:id="rId14"/>
    <p:sldId id="462" r:id="rId15"/>
    <p:sldId id="455" r:id="rId16"/>
    <p:sldId id="395" r:id="rId17"/>
    <p:sldId id="396" r:id="rId18"/>
    <p:sldId id="398" r:id="rId19"/>
    <p:sldId id="399" r:id="rId20"/>
    <p:sldId id="481" r:id="rId21"/>
    <p:sldId id="405" r:id="rId22"/>
    <p:sldId id="443" r:id="rId23"/>
    <p:sldId id="406" r:id="rId24"/>
    <p:sldId id="407" r:id="rId25"/>
    <p:sldId id="408" r:id="rId26"/>
    <p:sldId id="409" r:id="rId27"/>
    <p:sldId id="446" r:id="rId28"/>
    <p:sldId id="412" r:id="rId29"/>
    <p:sldId id="410" r:id="rId30"/>
    <p:sldId id="411" r:id="rId31"/>
    <p:sldId id="448" r:id="rId32"/>
    <p:sldId id="445" r:id="rId33"/>
    <p:sldId id="414" r:id="rId34"/>
    <p:sldId id="444" r:id="rId35"/>
    <p:sldId id="467" r:id="rId36"/>
    <p:sldId id="468" r:id="rId37"/>
    <p:sldId id="413" r:id="rId38"/>
    <p:sldId id="415" r:id="rId39"/>
    <p:sldId id="417" r:id="rId40"/>
    <p:sldId id="418" r:id="rId41"/>
    <p:sldId id="419" r:id="rId42"/>
    <p:sldId id="420" r:id="rId43"/>
    <p:sldId id="425" r:id="rId44"/>
    <p:sldId id="434" r:id="rId45"/>
    <p:sldId id="416" r:id="rId46"/>
    <p:sldId id="441" r:id="rId47"/>
    <p:sldId id="421" r:id="rId48"/>
    <p:sldId id="422" r:id="rId49"/>
    <p:sldId id="463" r:id="rId50"/>
    <p:sldId id="423" r:id="rId51"/>
    <p:sldId id="476" r:id="rId52"/>
    <p:sldId id="477" r:id="rId53"/>
    <p:sldId id="478" r:id="rId54"/>
    <p:sldId id="426" r:id="rId55"/>
    <p:sldId id="427" r:id="rId56"/>
    <p:sldId id="482" r:id="rId57"/>
    <p:sldId id="428" r:id="rId58"/>
    <p:sldId id="429" r:id="rId59"/>
    <p:sldId id="431" r:id="rId60"/>
    <p:sldId id="430" r:id="rId61"/>
    <p:sldId id="432" r:id="rId62"/>
    <p:sldId id="469" r:id="rId63"/>
    <p:sldId id="480" r:id="rId64"/>
    <p:sldId id="440" r:id="rId65"/>
    <p:sldId id="470" r:id="rId66"/>
    <p:sldId id="458" r:id="rId67"/>
    <p:sldId id="459" r:id="rId68"/>
    <p:sldId id="460" r:id="rId69"/>
    <p:sldId id="379" r:id="rId7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73"/>
      <p:bold r:id="rId74"/>
      <p:italic r:id="rId75"/>
      <p:boldItalic r:id="rId76"/>
    </p:embeddedFont>
    <p:embeddedFont>
      <p:font typeface="Book Antiqua" panose="02040602050305030304" pitchFamily="18" charset="0"/>
      <p:regular r:id="rId77"/>
      <p:bold r:id="rId78"/>
      <p:italic r:id="rId79"/>
      <p:boldItalic r:id="rId80"/>
    </p:embeddedFont>
    <p:embeddedFont>
      <p:font typeface="Cambria Math" panose="02040503050406030204" pitchFamily="18" charset="0"/>
      <p:regular r:id="rId81"/>
    </p:embeddedFont>
    <p:embeddedFont>
      <p:font typeface="David" panose="020E0502060401010101" pitchFamily="34" charset="-79"/>
      <p:regular r:id="rId82"/>
      <p:bold r:id="rId83"/>
    </p:embeddedFont>
  </p:embeddedFontLst>
  <p:custDataLst>
    <p:tags r:id="rId84"/>
  </p:custDataLst>
  <p:defaultTextStyle>
    <a:defPPr>
      <a:defRPr lang="he-IL"/>
    </a:defPPr>
    <a:lvl1pPr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FFCC"/>
    <a:srgbClr val="FFFF99"/>
    <a:srgbClr val="CC0000"/>
    <a:srgbClr val="003399"/>
    <a:srgbClr val="FF9900"/>
    <a:srgbClr val="FFCC66"/>
    <a:srgbClr val="FFFF66"/>
    <a:srgbClr val="CC00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918" autoAdjust="0"/>
    <p:restoredTop sz="68777" autoAdjust="0"/>
  </p:normalViewPr>
  <p:slideViewPr>
    <p:cSldViewPr>
      <p:cViewPr varScale="1">
        <p:scale>
          <a:sx n="62" d="100"/>
          <a:sy n="62" d="100"/>
        </p:scale>
        <p:origin x="-22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19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font" Target="fonts/font4.fntdata"/><Relationship Id="rId84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font" Target="fonts/font2.fntdata"/><Relationship Id="rId79" Type="http://schemas.openxmlformats.org/officeDocument/2006/relationships/font" Target="fonts/font7.fntdata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10.fntdata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5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80" Type="http://schemas.openxmlformats.org/officeDocument/2006/relationships/font" Target="fonts/font8.fntdata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font" Target="fonts/font3.fntdata"/><Relationship Id="rId83" Type="http://schemas.openxmlformats.org/officeDocument/2006/relationships/font" Target="fonts/font11.fntdata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1.fntdata"/><Relationship Id="rId78" Type="http://schemas.openxmlformats.org/officeDocument/2006/relationships/font" Target="fonts/font6.fntdata"/><Relationship Id="rId81" Type="http://schemas.openxmlformats.org/officeDocument/2006/relationships/font" Target="fonts/font9.fntdata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7B290-5CC2-48DA-B8F4-37E86391C601}" type="datetimeFigureOut">
              <a:rPr lang="en-US" smtClean="0"/>
              <a:t>5/13/2014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66CBA-2B6E-4BC0-A106-3F519F32B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513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073330F-EABB-472A-9ACF-EB17B94EA6A9}" type="datetimeFigureOut">
              <a:rPr lang="he-IL" smtClean="0"/>
              <a:t>י"ג/אייר/תשע"ד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3575E78-D058-4F35-9DD3-0E5AD040CA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0917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5E78-D058-4F35-9DD3-0E5AD040CAD2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62327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5E78-D058-4F35-9DD3-0E5AD040CAD2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2609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5E78-D058-4F35-9DD3-0E5AD040CAD2}" type="slidenum">
              <a:rPr lang="he-IL" smtClean="0"/>
              <a:t>67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657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575E78-D058-4F35-9DD3-0E5AD040CAD2}" type="slidenum">
              <a:rPr lang="he-IL" smtClean="0"/>
              <a:t>69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6442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FC7ED5-E6CA-432F-9305-3657F29F542D}" type="slidenum">
              <a:rPr lang="he-IL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36B3FE-44A1-4806-8358-07D1D197CDAF}" type="slidenum">
              <a:rPr lang="he-IL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4B133-664B-4B3F-B514-AA7D9C908865}" type="slidenum">
              <a:rPr lang="he-IL" smtClean="0"/>
              <a:pPr/>
              <a:t>‹#›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41151-6B4C-4B4A-AAFE-E2D642155229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7FE50F-25B8-4C0D-87FA-99408176FE86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8D8EF-194A-42DB-97F2-9D8B5CFEB492}" type="slidenum">
              <a:rPr lang="he-IL" smtClean="0"/>
              <a:pPr/>
              <a:t>‹#›</a:t>
            </a:fld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8A0C4-445F-41A1-81FA-ACBE9BE4B881}" type="slidenum">
              <a:rPr lang="he-IL" smtClean="0"/>
              <a:pPr/>
              <a:t>‹#›</a:t>
            </a:fld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C598-C625-4FCF-A395-CE56EE0C6716}" type="slidenum">
              <a:rPr lang="he-IL" smtClean="0"/>
              <a:pPr/>
              <a:t>‹#›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5A75A-9DD7-4DAA-83AE-73D187CB650F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172D7-96A3-45C9-BB09-24020CDC6AB2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25C2E-D0CC-44AB-9583-DD5D5C71E182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86C4E58-04D3-48A3-90F7-0D6B66FF65E7}" type="slidenum">
              <a:rPr lang="he-IL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sldNum="0" hdr="0" ftr="0" dt="0"/>
  <p:txStyles>
    <p:titleStyle>
      <a:lvl1pPr algn="ctr" defTabSz="914400" rtl="1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6576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r" defTabSz="914400" rtl="1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7" Type="http://schemas.openxmlformats.org/officeDocument/2006/relationships/image" Target="../media/image2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310.png"/><Relationship Id="rId5" Type="http://schemas.openxmlformats.org/officeDocument/2006/relationships/image" Target="../media/image221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7" Type="http://schemas.openxmlformats.org/officeDocument/2006/relationships/image" Target="../media/image2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2310.png"/><Relationship Id="rId5" Type="http://schemas.openxmlformats.org/officeDocument/2006/relationships/image" Target="../media/image2210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6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70.png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31.png"/><Relationship Id="rId4" Type="http://schemas.openxmlformats.org/officeDocument/2006/relationships/image" Target="../media/image7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78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20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82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6" Type="http://schemas.openxmlformats.org/officeDocument/2006/relationships/image" Target="../media/image860.png"/><Relationship Id="rId5" Type="http://schemas.openxmlformats.org/officeDocument/2006/relationships/image" Target="../media/image850.png"/><Relationship Id="rId10" Type="http://schemas.openxmlformats.org/officeDocument/2006/relationships/image" Target="../media/image90.png"/><Relationship Id="rId4" Type="http://schemas.openxmlformats.org/officeDocument/2006/relationships/image" Target="../media/image840.png"/><Relationship Id="rId9" Type="http://schemas.openxmlformats.org/officeDocument/2006/relationships/image" Target="../media/image89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49.png"/><Relationship Id="rId3" Type="http://schemas.openxmlformats.org/officeDocument/2006/relationships/image" Target="../media/image910.png"/><Relationship Id="rId7" Type="http://schemas.openxmlformats.org/officeDocument/2006/relationships/image" Target="../media/image95.png"/><Relationship Id="rId12" Type="http://schemas.openxmlformats.org/officeDocument/2006/relationships/image" Target="../media/image4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940.png"/><Relationship Id="rId11" Type="http://schemas.openxmlformats.org/officeDocument/2006/relationships/image" Target="../media/image99.png"/><Relationship Id="rId5" Type="http://schemas.openxmlformats.org/officeDocument/2006/relationships/image" Target="../media/image930.png"/><Relationship Id="rId10" Type="http://schemas.openxmlformats.org/officeDocument/2006/relationships/image" Target="../media/image98.png"/><Relationship Id="rId4" Type="http://schemas.openxmlformats.org/officeDocument/2006/relationships/image" Target="../media/image920.png"/><Relationship Id="rId9" Type="http://schemas.openxmlformats.org/officeDocument/2006/relationships/image" Target="../media/image9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3" Type="http://schemas.openxmlformats.org/officeDocument/2006/relationships/image" Target="../media/image22.wmf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5" Type="http://schemas.openxmlformats.org/officeDocument/2006/relationships/image" Target="../media/image101.png"/><Relationship Id="rId10" Type="http://schemas.openxmlformats.org/officeDocument/2006/relationships/image" Target="../media/image106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13" Type="http://schemas.openxmlformats.org/officeDocument/2006/relationships/image" Target="../media/image125.pn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12" Type="http://schemas.openxmlformats.org/officeDocument/2006/relationships/image" Target="../media/image124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11" Type="http://schemas.openxmlformats.org/officeDocument/2006/relationships/image" Target="../media/image123.png"/><Relationship Id="rId5" Type="http://schemas.openxmlformats.org/officeDocument/2006/relationships/image" Target="../media/image118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26.png"/><Relationship Id="rId7" Type="http://schemas.openxmlformats.org/officeDocument/2006/relationships/image" Target="../media/image1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119.png"/><Relationship Id="rId5" Type="http://schemas.openxmlformats.org/officeDocument/2006/relationships/image" Target="../media/image127.png"/><Relationship Id="rId10" Type="http://schemas.openxmlformats.org/officeDocument/2006/relationships/image" Target="../media/image115.png"/><Relationship Id="rId4" Type="http://schemas.openxmlformats.org/officeDocument/2006/relationships/image" Target="../media/image117.png"/><Relationship Id="rId9" Type="http://schemas.openxmlformats.org/officeDocument/2006/relationships/image" Target="../media/image129.png"/></Relationships>
</file>

<file path=ppt/slides/_rels/slide4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3.png"/><Relationship Id="rId34" Type="http://schemas.openxmlformats.org/officeDocument/2006/relationships/image" Target="../media/image181.png"/><Relationship Id="rId25" Type="http://schemas.openxmlformats.org/officeDocument/2006/relationships/image" Target="../media/image172.png"/><Relationship Id="rId33" Type="http://schemas.openxmlformats.org/officeDocument/2006/relationships/image" Target="../media/image180.png"/><Relationship Id="rId29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171.png"/><Relationship Id="rId32" Type="http://schemas.openxmlformats.org/officeDocument/2006/relationships/image" Target="../media/image179.png"/><Relationship Id="rId23" Type="http://schemas.openxmlformats.org/officeDocument/2006/relationships/image" Target="../media/image170.png"/><Relationship Id="rId28" Type="http://schemas.openxmlformats.org/officeDocument/2006/relationships/image" Target="../media/image175.png"/><Relationship Id="rId31" Type="http://schemas.openxmlformats.org/officeDocument/2006/relationships/image" Target="../media/image178.png"/><Relationship Id="rId27" Type="http://schemas.openxmlformats.org/officeDocument/2006/relationships/image" Target="../media/image174.png"/><Relationship Id="rId30" Type="http://schemas.openxmlformats.org/officeDocument/2006/relationships/image" Target="../media/image177.png"/><Relationship Id="rId35" Type="http://schemas.openxmlformats.org/officeDocument/2006/relationships/image" Target="../media/image18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1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1.png"/><Relationship Id="rId11" Type="http://schemas.openxmlformats.org/officeDocument/2006/relationships/image" Target="../media/image134.png"/><Relationship Id="rId5" Type="http://schemas.openxmlformats.org/officeDocument/2006/relationships/image" Target="../media/image1281.png"/><Relationship Id="rId10" Type="http://schemas.openxmlformats.org/officeDocument/2006/relationships/image" Target="../media/image133.png"/><Relationship Id="rId4" Type="http://schemas.openxmlformats.org/officeDocument/2006/relationships/image" Target="../media/image1271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350.png"/><Relationship Id="rId18" Type="http://schemas.openxmlformats.org/officeDocument/2006/relationships/image" Target="../media/image140.png"/><Relationship Id="rId3" Type="http://schemas.openxmlformats.org/officeDocument/2006/relationships/image" Target="../media/image1260.png"/><Relationship Id="rId7" Type="http://schemas.openxmlformats.org/officeDocument/2006/relationships/image" Target="../media/image1290.png"/><Relationship Id="rId12" Type="http://schemas.openxmlformats.org/officeDocument/2006/relationships/image" Target="../media/image1340.png"/><Relationship Id="rId17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8.png"/><Relationship Id="rId1" Type="http://schemas.openxmlformats.org/officeDocument/2006/relationships/tags" Target="../tags/tag24.xml"/><Relationship Id="rId6" Type="http://schemas.openxmlformats.org/officeDocument/2006/relationships/image" Target="../media/image1280.png"/><Relationship Id="rId11" Type="http://schemas.openxmlformats.org/officeDocument/2006/relationships/image" Target="../media/image1330.png"/><Relationship Id="rId5" Type="http://schemas.openxmlformats.org/officeDocument/2006/relationships/image" Target="../media/image1270.png"/><Relationship Id="rId15" Type="http://schemas.openxmlformats.org/officeDocument/2006/relationships/image" Target="../media/image1370.png"/><Relationship Id="rId10" Type="http://schemas.openxmlformats.org/officeDocument/2006/relationships/image" Target="../media/image1320.png"/><Relationship Id="rId19" Type="http://schemas.openxmlformats.org/officeDocument/2006/relationships/image" Target="../media/image141.png"/><Relationship Id="rId4" Type="http://schemas.openxmlformats.org/officeDocument/2006/relationships/image" Target="../media/image22.wmf"/><Relationship Id="rId9" Type="http://schemas.openxmlformats.org/officeDocument/2006/relationships/image" Target="../media/image1310.png"/><Relationship Id="rId14" Type="http://schemas.openxmlformats.org/officeDocument/2006/relationships/image" Target="../media/image136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0.png"/><Relationship Id="rId13" Type="http://schemas.openxmlformats.org/officeDocument/2006/relationships/image" Target="../media/image1350.png"/><Relationship Id="rId18" Type="http://schemas.openxmlformats.org/officeDocument/2006/relationships/image" Target="../media/image140.png"/><Relationship Id="rId3" Type="http://schemas.openxmlformats.org/officeDocument/2006/relationships/image" Target="../media/image1260.png"/><Relationship Id="rId21" Type="http://schemas.openxmlformats.org/officeDocument/2006/relationships/image" Target="../media/image51.png"/><Relationship Id="rId7" Type="http://schemas.openxmlformats.org/officeDocument/2006/relationships/image" Target="../media/image1290.png"/><Relationship Id="rId12" Type="http://schemas.openxmlformats.org/officeDocument/2006/relationships/image" Target="../media/image1340.png"/><Relationship Id="rId17" Type="http://schemas.openxmlformats.org/officeDocument/2006/relationships/image" Target="../media/image13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8.png"/><Relationship Id="rId20" Type="http://schemas.openxmlformats.org/officeDocument/2006/relationships/image" Target="../media/image50.png"/><Relationship Id="rId1" Type="http://schemas.openxmlformats.org/officeDocument/2006/relationships/tags" Target="../tags/tag27.xml"/><Relationship Id="rId6" Type="http://schemas.openxmlformats.org/officeDocument/2006/relationships/image" Target="../media/image1280.png"/><Relationship Id="rId11" Type="http://schemas.openxmlformats.org/officeDocument/2006/relationships/image" Target="../media/image1330.png"/><Relationship Id="rId5" Type="http://schemas.openxmlformats.org/officeDocument/2006/relationships/image" Target="../media/image1270.png"/><Relationship Id="rId15" Type="http://schemas.openxmlformats.org/officeDocument/2006/relationships/image" Target="../media/image1370.png"/><Relationship Id="rId10" Type="http://schemas.openxmlformats.org/officeDocument/2006/relationships/image" Target="../media/image1320.png"/><Relationship Id="rId19" Type="http://schemas.openxmlformats.org/officeDocument/2006/relationships/image" Target="../media/image141.png"/><Relationship Id="rId4" Type="http://schemas.openxmlformats.org/officeDocument/2006/relationships/image" Target="../media/image22.wmf"/><Relationship Id="rId9" Type="http://schemas.openxmlformats.org/officeDocument/2006/relationships/image" Target="../media/image1310.png"/><Relationship Id="rId14" Type="http://schemas.openxmlformats.org/officeDocument/2006/relationships/image" Target="../media/image136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49.png"/><Relationship Id="rId4" Type="http://schemas.openxmlformats.org/officeDocument/2006/relationships/image" Target="../media/image1480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4.png"/><Relationship Id="rId7" Type="http://schemas.openxmlformats.org/officeDocument/2006/relationships/image" Target="../media/image5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62.png"/><Relationship Id="rId9" Type="http://schemas.openxmlformats.org/officeDocument/2006/relationships/image" Target="../media/image59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4.png"/><Relationship Id="rId7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11" Type="http://schemas.openxmlformats.org/officeDocument/2006/relationships/image" Target="../media/image61.png"/><Relationship Id="rId5" Type="http://schemas.openxmlformats.org/officeDocument/2006/relationships/image" Target="../media/image58.png"/><Relationship Id="rId10" Type="http://schemas.openxmlformats.org/officeDocument/2006/relationships/image" Target="../media/image60.png"/><Relationship Id="rId4" Type="http://schemas.openxmlformats.org/officeDocument/2006/relationships/image" Target="../media/image63.png"/><Relationship Id="rId9" Type="http://schemas.openxmlformats.org/officeDocument/2006/relationships/image" Target="../media/image57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8.png"/><Relationship Id="rId13" Type="http://schemas.openxmlformats.org/officeDocument/2006/relationships/image" Target="../media/image193.png"/><Relationship Id="rId3" Type="http://schemas.openxmlformats.org/officeDocument/2006/relationships/image" Target="../media/image183.png"/><Relationship Id="rId7" Type="http://schemas.openxmlformats.org/officeDocument/2006/relationships/image" Target="../media/image187.png"/><Relationship Id="rId12" Type="http://schemas.openxmlformats.org/officeDocument/2006/relationships/image" Target="../media/image19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6.png"/><Relationship Id="rId1" Type="http://schemas.openxmlformats.org/officeDocument/2006/relationships/tags" Target="../tags/tag31.xml"/><Relationship Id="rId6" Type="http://schemas.openxmlformats.org/officeDocument/2006/relationships/image" Target="../media/image186.png"/><Relationship Id="rId11" Type="http://schemas.openxmlformats.org/officeDocument/2006/relationships/image" Target="../media/image191.png"/><Relationship Id="rId5" Type="http://schemas.openxmlformats.org/officeDocument/2006/relationships/image" Target="../media/image185.png"/><Relationship Id="rId15" Type="http://schemas.openxmlformats.org/officeDocument/2006/relationships/image" Target="../media/image195.png"/><Relationship Id="rId10" Type="http://schemas.openxmlformats.org/officeDocument/2006/relationships/image" Target="../media/image190.png"/><Relationship Id="rId4" Type="http://schemas.openxmlformats.org/officeDocument/2006/relationships/image" Target="../media/image184.png"/><Relationship Id="rId9" Type="http://schemas.openxmlformats.org/officeDocument/2006/relationships/image" Target="../media/image189.png"/><Relationship Id="rId14" Type="http://schemas.openxmlformats.org/officeDocument/2006/relationships/image" Target="../media/image194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1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1.png"/><Relationship Id="rId11" Type="http://schemas.openxmlformats.org/officeDocument/2006/relationships/image" Target="../media/image134.png"/><Relationship Id="rId5" Type="http://schemas.openxmlformats.org/officeDocument/2006/relationships/image" Target="../media/image1281.png"/><Relationship Id="rId10" Type="http://schemas.openxmlformats.org/officeDocument/2006/relationships/image" Target="../media/image133.png"/><Relationship Id="rId4" Type="http://schemas.openxmlformats.org/officeDocument/2006/relationships/image" Target="../media/image1271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54.png"/><Relationship Id="rId1" Type="http://schemas.openxmlformats.org/officeDocument/2006/relationships/tags" Target="../tags/tag32.xml"/><Relationship Id="rId6" Type="http://schemas.openxmlformats.org/officeDocument/2006/relationships/image" Target="../media/image111.png"/><Relationship Id="rId5" Type="http://schemas.openxmlformats.org/officeDocument/2006/relationships/image" Target="../media/image17.png"/><Relationship Id="rId15" Type="http://schemas.openxmlformats.org/officeDocument/2006/relationships/image" Target="../media/image153.png"/><Relationship Id="rId4" Type="http://schemas.openxmlformats.org/officeDocument/2006/relationships/image" Target="../media/image33.png"/><Relationship Id="rId14" Type="http://schemas.openxmlformats.org/officeDocument/2006/relationships/image" Target="../media/image152.pn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1.png"/><Relationship Id="rId7" Type="http://schemas.openxmlformats.org/officeDocument/2006/relationships/image" Target="../media/image152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154.png"/><Relationship Id="rId9" Type="http://schemas.openxmlformats.org/officeDocument/2006/relationships/image" Target="../media/image153.png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2.png"/><Relationship Id="rId3" Type="http://schemas.openxmlformats.org/officeDocument/2006/relationships/image" Target="../media/image217.png"/><Relationship Id="rId7" Type="http://schemas.openxmlformats.org/officeDocument/2006/relationships/image" Target="../media/image221.png"/><Relationship Id="rId2" Type="http://schemas.openxmlformats.org/officeDocument/2006/relationships/image" Target="../media/image2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5" Type="http://schemas.openxmlformats.org/officeDocument/2006/relationships/image" Target="../media/image219.png"/><Relationship Id="rId10" Type="http://schemas.openxmlformats.org/officeDocument/2006/relationships/image" Target="../media/image224.png"/><Relationship Id="rId4" Type="http://schemas.openxmlformats.org/officeDocument/2006/relationships/image" Target="../media/image218.png"/><Relationship Id="rId9" Type="http://schemas.openxmlformats.org/officeDocument/2006/relationships/image" Target="../media/image2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/Relationships>
</file>

<file path=ppt/slides/_rels/slide6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8.png"/><Relationship Id="rId18" Type="http://schemas.openxmlformats.org/officeDocument/2006/relationships/image" Target="../media/image223.png"/><Relationship Id="rId21" Type="http://schemas.openxmlformats.org/officeDocument/2006/relationships/image" Target="../media/image230.png"/><Relationship Id="rId12" Type="http://schemas.openxmlformats.org/officeDocument/2006/relationships/image" Target="../media/image217.png"/><Relationship Id="rId17" Type="http://schemas.openxmlformats.org/officeDocument/2006/relationships/image" Target="../media/image227.png"/><Relationship Id="rId16" Type="http://schemas.openxmlformats.org/officeDocument/2006/relationships/image" Target="../media/image226.png"/><Relationship Id="rId20" Type="http://schemas.openxmlformats.org/officeDocument/2006/relationships/image" Target="../media/image22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6.png"/><Relationship Id="rId15" Type="http://schemas.openxmlformats.org/officeDocument/2006/relationships/image" Target="../media/image225.png"/><Relationship Id="rId23" Type="http://schemas.openxmlformats.org/officeDocument/2006/relationships/image" Target="../media/image232.png"/><Relationship Id="rId19" Type="http://schemas.openxmlformats.org/officeDocument/2006/relationships/image" Target="../media/image228.png"/><Relationship Id="rId14" Type="http://schemas.openxmlformats.org/officeDocument/2006/relationships/image" Target="../media/image219.png"/><Relationship Id="rId22" Type="http://schemas.openxmlformats.org/officeDocument/2006/relationships/image" Target="../media/image23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png"/><Relationship Id="rId3" Type="http://schemas.openxmlformats.org/officeDocument/2006/relationships/image" Target="../media/image17.png"/><Relationship Id="rId7" Type="http://schemas.openxmlformats.org/officeDocument/2006/relationships/image" Target="../media/image15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202.png"/><Relationship Id="rId5" Type="http://schemas.openxmlformats.org/officeDocument/2006/relationships/image" Target="../media/image201.png"/><Relationship Id="rId4" Type="http://schemas.openxmlformats.org/officeDocument/2006/relationships/image" Target="../media/image111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83.png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6" Type="http://schemas.openxmlformats.org/officeDocument/2006/relationships/image" Target="../media/image85.png"/><Relationship Id="rId5" Type="http://schemas.openxmlformats.org/officeDocument/2006/relationships/image" Target="../media/image22.wmf"/><Relationship Id="rId10" Type="http://schemas.openxmlformats.org/officeDocument/2006/relationships/image" Target="../media/image91.png"/><Relationship Id="rId4" Type="http://schemas.openxmlformats.org/officeDocument/2006/relationships/image" Target="../media/image84.png"/><Relationship Id="rId9" Type="http://schemas.openxmlformats.org/officeDocument/2006/relationships/image" Target="../media/image8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85.png"/><Relationship Id="rId4" Type="http://schemas.openxmlformats.org/officeDocument/2006/relationships/image" Target="../media/image22.wmf"/><Relationship Id="rId9" Type="http://schemas.openxmlformats.org/officeDocument/2006/relationships/image" Target="../media/image91.png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png"/><Relationship Id="rId3" Type="http://schemas.openxmlformats.org/officeDocument/2006/relationships/image" Target="../media/image243.png"/><Relationship Id="rId7" Type="http://schemas.openxmlformats.org/officeDocument/2006/relationships/image" Target="../media/image247.png"/><Relationship Id="rId12" Type="http://schemas.openxmlformats.org/officeDocument/2006/relationships/image" Target="../media/image25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6" Type="http://schemas.openxmlformats.org/officeDocument/2006/relationships/image" Target="../media/image246.png"/><Relationship Id="rId11" Type="http://schemas.openxmlformats.org/officeDocument/2006/relationships/image" Target="../media/image252.png"/><Relationship Id="rId5" Type="http://schemas.openxmlformats.org/officeDocument/2006/relationships/image" Target="../media/image245.png"/><Relationship Id="rId10" Type="http://schemas.openxmlformats.org/officeDocument/2006/relationships/image" Target="../media/image251.png"/><Relationship Id="rId4" Type="http://schemas.openxmlformats.org/officeDocument/2006/relationships/image" Target="../media/image244.png"/><Relationship Id="rId9" Type="http://schemas.openxmlformats.org/officeDocument/2006/relationships/image" Target="../media/image250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11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1.png"/><Relationship Id="rId5" Type="http://schemas.openxmlformats.org/officeDocument/2006/relationships/image" Target="../media/image15.png"/><Relationship Id="rId4" Type="http://schemas.openxmlformats.org/officeDocument/2006/relationships/image" Target="../media/image14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1124744"/>
            <a:ext cx="8640960" cy="3384376"/>
          </a:xfrm>
        </p:spPr>
        <p:txBody>
          <a:bodyPr/>
          <a:lstStyle/>
          <a:p>
            <a:r>
              <a:rPr lang="en-US" sz="4400" dirty="0"/>
              <a:t>From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the </a:t>
            </a:r>
            <a:r>
              <a:rPr lang="en-US" sz="4400" dirty="0"/>
              <a:t>Impossibility of Obfuscation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to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a New Non-Black-Box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Simulation </a:t>
            </a:r>
            <a:r>
              <a:rPr lang="en-US" sz="4400" dirty="0"/>
              <a:t>Technique</a:t>
            </a:r>
            <a:endParaRPr lang="he-IL" sz="4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5301208"/>
            <a:ext cx="6400800" cy="1227366"/>
          </a:xfrm>
        </p:spPr>
        <p:txBody>
          <a:bodyPr/>
          <a:lstStyle/>
          <a:p>
            <a:pPr algn="l" rtl="0"/>
            <a:r>
              <a:rPr lang="en-US" dirty="0" smtClean="0"/>
              <a:t>Nir Bitansky and Omer Paneth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56"/>
    </mc:Choice>
    <mc:Fallback xmlns="">
      <p:transition spd="slow" advTm="1715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6156176" y="3221390"/>
            <a:ext cx="2088232" cy="1215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5576" y="3221390"/>
            <a:ext cx="3960440" cy="12157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309392" y="3512243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309392" y="3844784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309392" y="4160315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104837" y="3800275"/>
            <a:ext cx="619291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059974" cy="1054250"/>
          </a:xfrm>
        </p:spPr>
        <p:txBody>
          <a:bodyPr/>
          <a:lstStyle/>
          <a:p>
            <a:pPr algn="l"/>
            <a:r>
              <a:rPr lang="en-US" dirty="0" smtClean="0"/>
              <a:t>Non-Black-Box Simulator</a:t>
            </a:r>
            <a:endParaRPr lang="en-US" dirty="0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56" y="3284984"/>
            <a:ext cx="81071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08956" y="3284984"/>
                <a:ext cx="810715" cy="1080120"/>
              </a:xfrm>
              <a:prstGeom prst="rect">
                <a:avLst/>
              </a:prstGeom>
              <a:solidFill>
                <a:srgbClr val="FF9999">
                  <a:alpha val="90000"/>
                </a:srgbClr>
              </a:solidFill>
              <a:ln w="3175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956" y="3284984"/>
                <a:ext cx="810715" cy="10801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31750">
                <a:solidFill>
                  <a:schemeClr val="tx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1763687" y="3350022"/>
            <a:ext cx="273630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+mn-lt"/>
                <a:cs typeface="+mn-cs"/>
              </a:rPr>
              <a:t>Non Black Box Simulator</a:t>
            </a:r>
            <a:endParaRPr lang="he-IL" sz="2800" dirty="0">
              <a:latin typeface="+mn-lt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5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179"/>
    </mc:Choice>
    <mc:Fallback xmlns="">
      <p:transition spd="slow" advTm="77179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 rtl="0">
              <a:buNone/>
            </a:pPr>
            <a:r>
              <a:rPr lang="en-US" sz="4000" dirty="0" smtClean="0"/>
              <a:t>Can </a:t>
            </a:r>
            <a:r>
              <a:rPr lang="en-US" sz="4000" u="sng" dirty="0" smtClean="0"/>
              <a:t>Non-Black-Box</a:t>
            </a:r>
            <a:r>
              <a:rPr lang="en-US" sz="4000" dirty="0" smtClean="0"/>
              <a:t> </a:t>
            </a:r>
            <a:r>
              <a:rPr lang="en-US" sz="4000" dirty="0"/>
              <a:t>Simulation </a:t>
            </a:r>
            <a:r>
              <a:rPr lang="en-US" sz="4000" dirty="0" smtClean="0"/>
              <a:t>really achieve </a:t>
            </a:r>
            <a:r>
              <a:rPr lang="en-US" sz="4000" b="1" dirty="0" smtClean="0"/>
              <a:t>more</a:t>
            </a:r>
            <a:r>
              <a:rPr lang="en-US" sz="4000" dirty="0" smtClean="0"/>
              <a:t> than </a:t>
            </a:r>
          </a:p>
          <a:p>
            <a:pPr marL="0" indent="0" algn="ctr" rtl="0">
              <a:buNone/>
            </a:pPr>
            <a:r>
              <a:rPr lang="en-US" sz="4000" u="sng" dirty="0" smtClean="0"/>
              <a:t>Black-Box</a:t>
            </a:r>
            <a:r>
              <a:rPr lang="en-US" sz="4000" dirty="0" smtClean="0"/>
              <a:t> Simulation?</a:t>
            </a:r>
            <a:endParaRPr lang="en-US" sz="40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sz="4400" dirty="0"/>
              <a:t>Black-Box </a:t>
            </a:r>
            <a:r>
              <a:rPr lang="en-US" sz="4400" dirty="0" smtClean="0"/>
              <a:t>vs</a:t>
            </a:r>
            <a:r>
              <a:rPr lang="en-US" sz="4400" dirty="0"/>
              <a:t>. Non-Black-Box</a:t>
            </a:r>
          </a:p>
        </p:txBody>
      </p:sp>
    </p:spTree>
    <p:extLst>
      <p:ext uri="{BB962C8B-B14F-4D97-AF65-F5344CB8AC3E}">
        <p14:creationId xmlns:p14="http://schemas.microsoft.com/office/powerpoint/2010/main" val="401227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17"/>
    </mc:Choice>
    <mc:Fallback xmlns="">
      <p:transition spd="slow" advTm="25217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508104" y="3806550"/>
            <a:ext cx="2520280" cy="91859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sz="4400" dirty="0"/>
              <a:t>Black-Box </a:t>
            </a:r>
            <a:r>
              <a:rPr lang="en-US" sz="4400" dirty="0" smtClean="0"/>
              <a:t>vs</a:t>
            </a:r>
            <a:r>
              <a:rPr lang="en-US" sz="4400" dirty="0"/>
              <a:t>. Non-Black-Box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99592" y="1700808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Constant-round public-coin ZK</a:t>
            </a:r>
          </a:p>
          <a:p>
            <a:pPr algn="ctr"/>
            <a:r>
              <a:rPr lang="en-US" sz="2800" dirty="0" smtClean="0"/>
              <a:t>(for NP, with negligible soundness error)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99592" y="4688708"/>
            <a:ext cx="3240360" cy="1575762"/>
            <a:chOff x="899592" y="3429000"/>
            <a:chExt cx="3240360" cy="1590928"/>
          </a:xfrm>
        </p:grpSpPr>
        <p:sp>
          <p:nvSpPr>
            <p:cNvPr id="11" name="Rectangle 10"/>
            <p:cNvSpPr/>
            <p:nvPr/>
          </p:nvSpPr>
          <p:spPr>
            <a:xfrm>
              <a:off x="899592" y="3429000"/>
              <a:ext cx="2520280" cy="12157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Black Box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Simulator</a:t>
              </a:r>
              <a:endParaRPr lang="he-IL" sz="2800" dirty="0">
                <a:solidFill>
                  <a:schemeClr val="tx1"/>
                </a:solidFill>
              </a:endParaRPr>
            </a:p>
          </p:txBody>
        </p:sp>
        <p:pic>
          <p:nvPicPr>
            <p:cNvPr id="12" name="Picture 13" descr="C:\Users\Omer\AppData\Local\Microsoft\Windows\Temporary Internet Files\Content.IE5\YLXGTI9L\MC900439584[1]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096" y="3911919"/>
              <a:ext cx="1308856" cy="1108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oup 12"/>
          <p:cNvGrpSpPr/>
          <p:nvPr/>
        </p:nvGrpSpPr>
        <p:grpSpPr>
          <a:xfrm>
            <a:off x="5508104" y="4691759"/>
            <a:ext cx="3240360" cy="1575762"/>
            <a:chOff x="5724128" y="3429000"/>
            <a:chExt cx="3240360" cy="1590928"/>
          </a:xfrm>
        </p:grpSpPr>
        <p:sp>
          <p:nvSpPr>
            <p:cNvPr id="14" name="Rectangle 13"/>
            <p:cNvSpPr/>
            <p:nvPr/>
          </p:nvSpPr>
          <p:spPr>
            <a:xfrm>
              <a:off x="5724128" y="3429000"/>
              <a:ext cx="2520280" cy="12157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Non Black Box</a:t>
              </a:r>
              <a:r>
                <a:rPr lang="en-US" sz="2800" dirty="0" smtClean="0"/>
                <a:t> </a:t>
              </a:r>
              <a:r>
                <a:rPr lang="en-US" sz="2800" dirty="0" smtClean="0">
                  <a:solidFill>
                    <a:schemeClr val="tx1"/>
                  </a:solidFill>
                </a:rPr>
                <a:t>Simulator</a:t>
              </a:r>
              <a:endParaRPr lang="he-IL" sz="2800" dirty="0">
                <a:solidFill>
                  <a:schemeClr val="tx1"/>
                </a:solidFill>
              </a:endParaRPr>
            </a:p>
          </p:txBody>
        </p:sp>
        <p:pic>
          <p:nvPicPr>
            <p:cNvPr id="15" name="Picture 38" descr="C:\Users\Omer\AppData\Local\Microsoft\Windows\Temporary Internet Files\Content.IE5\1AOF12NR\MC900441310[1]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651776"/>
              <a:ext cx="136815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TextBox 17"/>
          <p:cNvSpPr txBox="1"/>
          <p:nvPr/>
        </p:nvSpPr>
        <p:spPr>
          <a:xfrm>
            <a:off x="5508104" y="3749306"/>
            <a:ext cx="2520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CRHF + PCP</a:t>
            </a:r>
          </a:p>
          <a:p>
            <a:pPr algn="ctr"/>
            <a:r>
              <a:rPr lang="en-US" sz="2800" dirty="0" smtClean="0"/>
              <a:t>Argument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6036043"/>
            <a:ext cx="4176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smtClean="0"/>
              <a:t>[</a:t>
            </a:r>
            <a:r>
              <a:rPr lang="en-US" sz="2800" dirty="0" err="1" smtClean="0"/>
              <a:t>Goldreich</a:t>
            </a:r>
            <a:r>
              <a:rPr lang="en-US" sz="2800" dirty="0" err="1"/>
              <a:t>-</a:t>
            </a:r>
            <a:r>
              <a:rPr lang="en-US" sz="2800" dirty="0" err="1" smtClean="0"/>
              <a:t>Krawczyk</a:t>
            </a:r>
            <a:r>
              <a:rPr lang="en-US" sz="2800" dirty="0" smtClean="0"/>
              <a:t> 90]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5868144" y="6036043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smtClean="0"/>
              <a:t>[Barak 01]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395536" y="3082315"/>
            <a:ext cx="8352928" cy="1210781"/>
          </a:xfrm>
          <a:prstGeom prst="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5536" y="3082315"/>
            <a:ext cx="83529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3600" u="sng" dirty="0" smtClean="0"/>
              <a:t>Not</a:t>
            </a:r>
            <a:r>
              <a:rPr lang="en-US" sz="3600" dirty="0" smtClean="0"/>
              <a:t> considering 3-round ZK from KEA</a:t>
            </a:r>
          </a:p>
          <a:p>
            <a:pPr algn="ctr" rtl="0"/>
            <a:r>
              <a:rPr lang="en-US" sz="3200" dirty="0" smtClean="0"/>
              <a:t>[</a:t>
            </a:r>
            <a:r>
              <a:rPr lang="en-US" sz="3200" dirty="0" err="1" smtClean="0"/>
              <a:t>Hada</a:t>
            </a:r>
            <a:r>
              <a:rPr lang="en-US" sz="3200" dirty="0" smtClean="0"/>
              <a:t>-Tanaka 98, </a:t>
            </a:r>
            <a:r>
              <a:rPr lang="en-US" sz="3200" dirty="0" err="1" smtClean="0"/>
              <a:t>Bellare</a:t>
            </a:r>
            <a:r>
              <a:rPr lang="en-US" sz="3200" dirty="0" smtClean="0"/>
              <a:t>-Palacio 04]</a:t>
            </a:r>
            <a:endParaRPr lang="en-US" sz="2800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47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2612"/>
    </mc:Choice>
    <mc:Fallback xmlns="">
      <p:transition spd="slow" advTm="152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23" grpId="0"/>
      <p:bldP spid="24" grpId="0"/>
      <p:bldP spid="22" grpId="0" animBg="1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Black-Box </a:t>
            </a:r>
            <a:r>
              <a:rPr lang="en-US" sz="4400" dirty="0" smtClean="0"/>
              <a:t>vs</a:t>
            </a:r>
            <a:r>
              <a:rPr lang="en-US" sz="4400" dirty="0"/>
              <a:t>. Non-Black-Box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218656"/>
              </p:ext>
            </p:extLst>
          </p:nvPr>
        </p:nvGraphicFramePr>
        <p:xfrm>
          <a:off x="611560" y="3140968"/>
          <a:ext cx="7992890" cy="34747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53816"/>
                <a:gridCol w="1839074"/>
              </a:tblGrid>
              <a:tr h="36832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Constant-round public-coin ZK</a:t>
                      </a:r>
                      <a:r>
                        <a:rPr lang="en-US" sz="20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GK90,B01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832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Resettably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-sound ZK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BGGL01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832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Constant-round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bounded-concurrent ZK and MPC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B01,PR03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83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Constant-round ZK with strict polynomial-time simulation\knowledge extraction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BL02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832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Simultaneously resettable ZK and MPC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DGS09,GM11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832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Constant-round </a:t>
                      </a:r>
                      <a:r>
                        <a:rPr lang="en-US" sz="2000" b="0" i="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covert MPC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GJ10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832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Constant-round </a:t>
                      </a:r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public-coin parallel ZK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PRT11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68328"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i="0" u="none" strike="noStrike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Simultaneously resettable WI proof of knowledge</a:t>
                      </a:r>
                      <a:endParaRPr lang="en-US" sz="2000" b="0" i="0" u="none" strike="noStrike" kern="1200" baseline="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COSV12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827584" y="1781230"/>
            <a:ext cx="2880320" cy="1215722"/>
            <a:chOff x="899592" y="3429000"/>
            <a:chExt cx="3240360" cy="1590928"/>
          </a:xfrm>
        </p:grpSpPr>
        <p:sp>
          <p:nvSpPr>
            <p:cNvPr id="17" name="Rectangle 16"/>
            <p:cNvSpPr/>
            <p:nvPr/>
          </p:nvSpPr>
          <p:spPr>
            <a:xfrm>
              <a:off x="899592" y="3429000"/>
              <a:ext cx="2520280" cy="12157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Black Box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Simulator</a:t>
              </a:r>
              <a:endParaRPr lang="he-IL" sz="2400" dirty="0">
                <a:solidFill>
                  <a:schemeClr val="tx1"/>
                </a:solidFill>
              </a:endParaRPr>
            </a:p>
          </p:txBody>
        </p:sp>
        <p:pic>
          <p:nvPicPr>
            <p:cNvPr id="18" name="Picture 13" descr="C:\Users\Omer\AppData\Local\Microsoft\Windows\Temporary Internet Files\Content.IE5\YLXGTI9L\MC900439584[1]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096" y="3911919"/>
              <a:ext cx="1308856" cy="1108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5652120" y="1781230"/>
            <a:ext cx="2880320" cy="1215722"/>
            <a:chOff x="5724128" y="3429000"/>
            <a:chExt cx="3240360" cy="1590928"/>
          </a:xfrm>
        </p:grpSpPr>
        <p:sp>
          <p:nvSpPr>
            <p:cNvPr id="20" name="Rectangle 19"/>
            <p:cNvSpPr/>
            <p:nvPr/>
          </p:nvSpPr>
          <p:spPr>
            <a:xfrm>
              <a:off x="5724128" y="3429000"/>
              <a:ext cx="2520280" cy="12157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Non Black Box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Simulator</a:t>
              </a:r>
              <a:endParaRPr lang="he-IL" sz="2400" dirty="0">
                <a:solidFill>
                  <a:schemeClr val="tx1"/>
                </a:solidFill>
              </a:endParaRPr>
            </a:p>
          </p:txBody>
        </p:sp>
        <p:pic>
          <p:nvPicPr>
            <p:cNvPr id="21" name="Picture 38" descr="C:\Users\Omer\AppData\Local\Microsoft\Windows\Temporary Internet Files\Content.IE5\1AOF12NR\MC900441310[1]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651776"/>
              <a:ext cx="136815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8362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643"/>
    </mc:Choice>
    <mc:Fallback xmlns="">
      <p:transition spd="slow" advTm="69643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Down Arrow Callout 22"/>
          <p:cNvSpPr/>
          <p:nvPr/>
        </p:nvSpPr>
        <p:spPr>
          <a:xfrm>
            <a:off x="1115616" y="1772816"/>
            <a:ext cx="6912768" cy="2304256"/>
          </a:xfrm>
          <a:prstGeom prst="downArrowCallout">
            <a:avLst>
              <a:gd name="adj1" fmla="val 18464"/>
              <a:gd name="adj2" fmla="val 18931"/>
              <a:gd name="adj3" fmla="val 22199"/>
              <a:gd name="adj4" fmla="val 613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Non-Black-Box Simulation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17008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1" fontAlgn="t" latinLnBrk="0" hangingPunct="1">
              <a:lnSpc>
                <a:spcPct val="150000"/>
              </a:lnSpc>
            </a:pPr>
            <a:r>
              <a:rPr lang="en-US" sz="2800" dirty="0" smtClean="0"/>
              <a:t>BGGL01,B01,PR03,BL02,DGS9,</a:t>
            </a:r>
            <a:r>
              <a:rPr lang="en-US" sz="2800" dirty="0"/>
              <a:t>GS09</a:t>
            </a:r>
            <a:r>
              <a:rPr lang="en-US" sz="2800" dirty="0" smtClean="0"/>
              <a:t>,</a:t>
            </a:r>
          </a:p>
          <a:p>
            <a:pPr algn="ctr" rtl="0" eaLnBrk="1" fontAlgn="t" latinLnBrk="0" hangingPunct="1">
              <a:lnSpc>
                <a:spcPct val="150000"/>
              </a:lnSpc>
            </a:pPr>
            <a:r>
              <a:rPr lang="en-US" sz="2800" dirty="0" smtClean="0"/>
              <a:t>GM11,GJ10,PRT11,COSV12…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16578" y="4200709"/>
            <a:ext cx="171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Barak 01</a:t>
            </a:r>
            <a:endParaRPr lang="en-US" sz="2800" dirty="0"/>
          </a:p>
        </p:txBody>
      </p:sp>
      <p:sp>
        <p:nvSpPr>
          <p:cNvPr id="2" name="Rectangle 1"/>
          <p:cNvSpPr/>
          <p:nvPr/>
        </p:nvSpPr>
        <p:spPr>
          <a:xfrm>
            <a:off x="3716578" y="4149081"/>
            <a:ext cx="1710844" cy="59504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716578" y="4200709"/>
            <a:ext cx="17108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/>
              <a:t>Barak 01</a:t>
            </a:r>
          </a:p>
        </p:txBody>
      </p:sp>
    </p:spTree>
    <p:extLst>
      <p:ext uri="{BB962C8B-B14F-4D97-AF65-F5344CB8AC3E}">
        <p14:creationId xmlns:p14="http://schemas.microsoft.com/office/powerpoint/2010/main" val="105642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633"/>
    </mc:Choice>
    <mc:Fallback xmlns="">
      <p:transition spd="slow" advTm="2863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Callout 23"/>
          <p:cNvSpPr/>
          <p:nvPr/>
        </p:nvSpPr>
        <p:spPr>
          <a:xfrm>
            <a:off x="3716578" y="4149080"/>
            <a:ext cx="1710844" cy="1203757"/>
          </a:xfrm>
          <a:prstGeom prst="downArrowCallout">
            <a:avLst>
              <a:gd name="adj1" fmla="val 25000"/>
              <a:gd name="adj2" fmla="val 23558"/>
              <a:gd name="adj3" fmla="val 25000"/>
              <a:gd name="adj4" fmla="val 4880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Callout 22"/>
          <p:cNvSpPr/>
          <p:nvPr/>
        </p:nvSpPr>
        <p:spPr>
          <a:xfrm>
            <a:off x="1115616" y="1772816"/>
            <a:ext cx="6912768" cy="2304256"/>
          </a:xfrm>
          <a:prstGeom prst="downArrowCallout">
            <a:avLst>
              <a:gd name="adj1" fmla="val 18464"/>
              <a:gd name="adj2" fmla="val 18931"/>
              <a:gd name="adj3" fmla="val 22199"/>
              <a:gd name="adj4" fmla="val 613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Non-Black-Box Simulation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17008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1" fontAlgn="t" latinLnBrk="0" hangingPunct="1">
              <a:lnSpc>
                <a:spcPct val="150000"/>
              </a:lnSpc>
            </a:pPr>
            <a:r>
              <a:rPr lang="en-US" sz="2800" dirty="0" smtClean="0"/>
              <a:t>BGGL01,B01,PR03,BL02,DGS9,</a:t>
            </a:r>
            <a:r>
              <a:rPr lang="en-US" sz="2800" dirty="0"/>
              <a:t>GS09</a:t>
            </a:r>
            <a:r>
              <a:rPr lang="en-US" sz="2800" dirty="0" smtClean="0"/>
              <a:t>,</a:t>
            </a:r>
          </a:p>
          <a:p>
            <a:pPr algn="ctr" rtl="0" eaLnBrk="1" fontAlgn="t" latinLnBrk="0" hangingPunct="1">
              <a:lnSpc>
                <a:spcPct val="150000"/>
              </a:lnSpc>
            </a:pPr>
            <a:r>
              <a:rPr lang="en-US" sz="2800" dirty="0" smtClean="0"/>
              <a:t>GM11,GJ10,PRT11,COSV12…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16578" y="4200709"/>
            <a:ext cx="171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Barak 01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2915816" y="5445224"/>
            <a:ext cx="3312368" cy="8112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13556" y="5589240"/>
            <a:ext cx="299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CRHF + PCP</a:t>
            </a:r>
            <a:endParaRPr lang="en-US" sz="2800" dirty="0"/>
          </a:p>
        </p:txBody>
      </p:sp>
      <p:pic>
        <p:nvPicPr>
          <p:cNvPr id="1034" name="Picture 10" descr="C:\Users\Omer\AppData\Local\Microsoft\Windows\Temporary Internet Files\Content.IE5\1AOF12NR\MC900352095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1397000" cy="1787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6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94"/>
    </mc:Choice>
    <mc:Fallback xmlns="">
      <p:transition spd="slow" advTm="30894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 Barak’s ZK Protocol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3648" y="3212976"/>
                <a:ext cx="864096" cy="2808312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12976"/>
                <a:ext cx="864096" cy="2808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20272" y="3212976"/>
                <a:ext cx="864096" cy="2808312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212976"/>
                <a:ext cx="864096" cy="28083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 title="\"/>
          <p:cNvCxnSpPr/>
          <p:nvPr/>
        </p:nvCxnSpPr>
        <p:spPr>
          <a:xfrm flipH="1">
            <a:off x="2267744" y="3573016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 title="\"/>
          <p:cNvCxnSpPr/>
          <p:nvPr/>
        </p:nvCxnSpPr>
        <p:spPr>
          <a:xfrm flipH="1">
            <a:off x="2267744" y="3897052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title="\"/>
          <p:cNvCxnSpPr/>
          <p:nvPr/>
        </p:nvCxnSpPr>
        <p:spPr>
          <a:xfrm flipH="1">
            <a:off x="2267744" y="4185084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 title="\"/>
          <p:cNvCxnSpPr/>
          <p:nvPr/>
        </p:nvCxnSpPr>
        <p:spPr>
          <a:xfrm flipH="1">
            <a:off x="2267744" y="4977172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title="\"/>
          <p:cNvCxnSpPr/>
          <p:nvPr/>
        </p:nvCxnSpPr>
        <p:spPr>
          <a:xfrm flipH="1">
            <a:off x="2267744" y="5301208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title="\"/>
          <p:cNvCxnSpPr/>
          <p:nvPr/>
        </p:nvCxnSpPr>
        <p:spPr>
          <a:xfrm flipH="1">
            <a:off x="2267744" y="5589240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99792" y="3289191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Generation protocol for trapdoor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289191"/>
                <a:ext cx="3888432" cy="12157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99792" y="4693347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Witness indistinguishable proof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he-IL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693347"/>
                <a:ext cx="3888432" cy="1215722"/>
              </a:xfrm>
              <a:prstGeom prst="rect">
                <a:avLst/>
              </a:prstGeom>
              <a:blipFill rotWithShape="1">
                <a:blip r:embed="rId8"/>
                <a:stretch>
                  <a:fillRect t="-2475" r="-93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899592" y="175365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 u="sng" dirty="0" smtClean="0"/>
              <a:t>The FLS paradigm:</a:t>
            </a:r>
            <a:r>
              <a:rPr lang="en-US" sz="2800" dirty="0" smtClean="0"/>
              <a:t>  </a:t>
            </a:r>
            <a:r>
              <a:rPr lang="en-US" sz="2400" dirty="0" smtClean="0"/>
              <a:t>[</a:t>
            </a:r>
            <a:r>
              <a:rPr lang="en-US" sz="2400" dirty="0" err="1" smtClean="0"/>
              <a:t>Feige</a:t>
            </a:r>
            <a:r>
              <a:rPr lang="en-US" sz="2400" dirty="0" smtClean="0"/>
              <a:t>-</a:t>
            </a:r>
            <a:r>
              <a:rPr lang="en-US" sz="2400" dirty="0" err="1" smtClean="0"/>
              <a:t>Lapidot</a:t>
            </a:r>
            <a:r>
              <a:rPr lang="en-US" sz="2400" dirty="0" smtClean="0"/>
              <a:t>-Shamir 99]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9272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303"/>
    </mc:Choice>
    <mc:Fallback xmlns="">
      <p:transition spd="slow" advTm="663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9" grpId="0" animBg="1"/>
      <p:bldP spid="21" grpId="0" animBg="1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 Barak’s ZK Protocol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3648" y="3212976"/>
                <a:ext cx="864096" cy="2808312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212976"/>
                <a:ext cx="864096" cy="280831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20272" y="3212976"/>
                <a:ext cx="864096" cy="2808312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3212976"/>
                <a:ext cx="864096" cy="28083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 title="\"/>
          <p:cNvCxnSpPr/>
          <p:nvPr/>
        </p:nvCxnSpPr>
        <p:spPr>
          <a:xfrm flipH="1">
            <a:off x="2267744" y="3573016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 title="\"/>
          <p:cNvCxnSpPr/>
          <p:nvPr/>
        </p:nvCxnSpPr>
        <p:spPr>
          <a:xfrm flipH="1">
            <a:off x="2267744" y="3897052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title="\"/>
          <p:cNvCxnSpPr/>
          <p:nvPr/>
        </p:nvCxnSpPr>
        <p:spPr>
          <a:xfrm flipH="1">
            <a:off x="2267744" y="4185084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 title="\"/>
          <p:cNvCxnSpPr/>
          <p:nvPr/>
        </p:nvCxnSpPr>
        <p:spPr>
          <a:xfrm flipH="1">
            <a:off x="2267744" y="4977172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title="\"/>
          <p:cNvCxnSpPr/>
          <p:nvPr/>
        </p:nvCxnSpPr>
        <p:spPr>
          <a:xfrm flipH="1">
            <a:off x="2267744" y="5301208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title="\"/>
          <p:cNvCxnSpPr/>
          <p:nvPr/>
        </p:nvCxnSpPr>
        <p:spPr>
          <a:xfrm flipH="1">
            <a:off x="2267744" y="5589240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99792" y="3289191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chemeClr val="tx1"/>
                    </a:solidFill>
                  </a:rPr>
                  <a:t>Generation protocol for trapdoor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289191"/>
                <a:ext cx="3888432" cy="121572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2699792" y="4693347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u="sng" dirty="0" smtClean="0">
                    <a:solidFill>
                      <a:schemeClr val="tx1"/>
                    </a:solidFill>
                  </a:rPr>
                  <a:t>Witness indistinguishable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proof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he-IL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𝒫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“knows”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693347"/>
                <a:ext cx="3888432" cy="1215722"/>
              </a:xfrm>
              <a:prstGeom prst="rect">
                <a:avLst/>
              </a:prstGeom>
              <a:blipFill rotWithShape="1">
                <a:blip r:embed="rId8"/>
                <a:stretch>
                  <a:fillRect t="-2475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/>
          <p:cNvSpPr txBox="1"/>
          <p:nvPr/>
        </p:nvSpPr>
        <p:spPr>
          <a:xfrm>
            <a:off x="899592" y="1753652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 u="sng" dirty="0" smtClean="0"/>
              <a:t>The FLS paradigm:</a:t>
            </a:r>
            <a:r>
              <a:rPr lang="en-US" sz="2800" dirty="0" smtClean="0"/>
              <a:t>  </a:t>
            </a:r>
            <a:r>
              <a:rPr lang="en-US" sz="2400" dirty="0" smtClean="0"/>
              <a:t>[</a:t>
            </a:r>
            <a:r>
              <a:rPr lang="en-US" sz="2400" dirty="0" err="1" smtClean="0"/>
              <a:t>Feige</a:t>
            </a:r>
            <a:r>
              <a:rPr lang="en-US" sz="2400" dirty="0" smtClean="0"/>
              <a:t>-</a:t>
            </a:r>
            <a:r>
              <a:rPr lang="en-US" sz="2400" dirty="0" err="1" smtClean="0"/>
              <a:t>Lapidot</a:t>
            </a:r>
            <a:r>
              <a:rPr lang="en-US" sz="2400" dirty="0" smtClean="0"/>
              <a:t>-Shamir 99]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ular Callout 1"/>
              <p:cNvSpPr/>
              <p:nvPr/>
            </p:nvSpPr>
            <p:spPr>
              <a:xfrm>
                <a:off x="2411760" y="2492896"/>
                <a:ext cx="6408712" cy="1637372"/>
              </a:xfrm>
              <a:prstGeom prst="wedgeRoundRectCallout">
                <a:avLst>
                  <a:gd name="adj1" fmla="val 3841"/>
                  <a:gd name="adj2" fmla="val 87466"/>
                  <a:gd name="adj3" fmla="val 16667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A proof generated using a </a:t>
                </a:r>
                <a:r>
                  <a:rPr lang="en-US" sz="2400" u="sng" dirty="0" smtClean="0">
                    <a:solidFill>
                      <a:schemeClr val="tx1"/>
                    </a:solidFill>
                  </a:rPr>
                  <a:t>witness for </a:t>
                </a:r>
                <a14:m>
                  <m:oMath xmlns:m="http://schemas.openxmlformats.org/officeDocument/2006/math">
                    <m:r>
                      <a:rPr lang="en-US" sz="2400" i="1" u="sng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 u="sng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 u="sng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u="sng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and a proof generated using the </a:t>
                </a:r>
                <a:r>
                  <a:rPr lang="en-US" sz="2400" u="sng" dirty="0" smtClean="0">
                    <a:solidFill>
                      <a:schemeClr val="tx1"/>
                    </a:solidFill>
                  </a:rPr>
                  <a:t>trapdoor </a:t>
                </a:r>
                <a14:m>
                  <m:oMath xmlns:m="http://schemas.openxmlformats.org/officeDocument/2006/math">
                    <m:r>
                      <a:rPr lang="en-US" sz="2400" b="0" i="1" u="sng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</m:oMath>
                </a14:m>
                <a:r>
                  <a:rPr lang="en-US" sz="2400" u="sng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are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indistinguishable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ounded Rectangular Callout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492896"/>
                <a:ext cx="6408712" cy="1637372"/>
              </a:xfrm>
              <a:prstGeom prst="wedgeRoundRectCallout">
                <a:avLst>
                  <a:gd name="adj1" fmla="val 3841"/>
                  <a:gd name="adj2" fmla="val 87466"/>
                  <a:gd name="adj3" fmla="val 16667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0846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211"/>
    </mc:Choice>
    <mc:Fallback xmlns="">
      <p:transition spd="slow" advTm="682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Barak’s ZK Protocol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1988840"/>
                <a:ext cx="7992888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rtl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Q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: Can we have a trapdoor generation protocol where </a:t>
                </a:r>
                <a14:m>
                  <m:oMath xmlns:m="http://schemas.openxmlformats.org/officeDocument/2006/math">
                    <m:r>
                      <a:rPr lang="he-IL" sz="3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𝒱</m:t>
                    </m:r>
                  </m:oMath>
                </a14:m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 is public-coin?</a:t>
                </a:r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endParaRPr>
              </a:p>
              <a:p>
                <a:pPr marL="0" indent="0" rtl="0">
                  <a:lnSpc>
                    <a:spcPct val="150000"/>
                  </a:lnSpc>
                  <a:buNone/>
                </a:pPr>
                <a:endPara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endParaRPr>
              </a:p>
              <a:p>
                <a:pPr marL="0" indent="0" rtl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A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: 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Not using black-box simulation.</a:t>
                </a:r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88840"/>
                <a:ext cx="7992888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2288" r="-3204" b="-3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104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626"/>
    </mc:Choice>
    <mc:Fallback xmlns="">
      <p:transition spd="slow" advTm="35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 Barak’s ZK Protocol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11560" y="1988840"/>
                <a:ext cx="7992888" cy="41630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rtl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Q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: Can we have a trapdoor generation protocol where </a:t>
                </a:r>
                <a14:m>
                  <m:oMath xmlns:m="http://schemas.openxmlformats.org/officeDocument/2006/math">
                    <m:r>
                      <a:rPr lang="he-IL" sz="360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ambria Math"/>
                      </a:rPr>
                      <m:t>𝒱</m:t>
                    </m:r>
                  </m:oMath>
                </a14:m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 is public-coin?</a:t>
                </a:r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endParaRPr>
              </a:p>
              <a:p>
                <a:pPr marL="0" indent="0" rtl="0">
                  <a:lnSpc>
                    <a:spcPct val="150000"/>
                  </a:lnSpc>
                  <a:buNone/>
                </a:pPr>
                <a:endParaRPr lang="en-US" sz="3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endParaRPr>
              </a:p>
              <a:p>
                <a:pPr marL="0" indent="0" rtl="0">
                  <a:lnSpc>
                    <a:spcPct val="150000"/>
                  </a:lnSpc>
                  <a:buNone/>
                </a:pPr>
                <a:r>
                  <a:rPr lang="en-US" sz="3600" b="1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A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: (Barak 01) Yes</a:t>
                </a: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! </a:t>
                </a:r>
              </a:p>
              <a:p>
                <a:pPr marL="0" indent="0" rtl="0">
                  <a:lnSpc>
                    <a:spcPct val="150000"/>
                  </a:lnSpc>
                  <a:buNone/>
                </a:pP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Trapdoor is the entire code of</a:t>
                </a: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he-IL" sz="3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𝒱</m:t>
                        </m:r>
                      </m:e>
                      <m:sup>
                        <m:r>
                          <a:rPr lang="en-US" sz="3600" b="0" i="0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1988840"/>
                <a:ext cx="7992888" cy="4163063"/>
              </a:xfrm>
              <a:prstGeom prst="rect">
                <a:avLst/>
              </a:prstGeom>
              <a:blipFill rotWithShape="1">
                <a:blip r:embed="rId2"/>
                <a:stretch>
                  <a:fillRect l="-2288" r="-3204" b="-4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3809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857"/>
    </mc:Choice>
    <mc:Fallback xmlns="">
      <p:transition spd="slow" advTm="3485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5536" y="2276873"/>
            <a:ext cx="8352927" cy="2160240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000" dirty="0" smtClean="0"/>
              <a:t>Assuming OT there </a:t>
            </a:r>
            <a:r>
              <a:rPr lang="en-US" sz="4000" dirty="0"/>
              <a:t>exist </a:t>
            </a:r>
            <a:r>
              <a:rPr lang="en-US" sz="4000" dirty="0" smtClean="0"/>
              <a:t>a </a:t>
            </a:r>
          </a:p>
          <a:p>
            <a:pPr marL="0" indent="0" algn="ctr" rtl="0">
              <a:buNone/>
            </a:pPr>
            <a:r>
              <a:rPr lang="en-US" sz="4000" dirty="0" err="1" smtClean="0"/>
              <a:t>resettably</a:t>
            </a:r>
            <a:r>
              <a:rPr lang="en-US" sz="4000" dirty="0" smtClean="0"/>
              <a:t>-sound ZK protocol</a:t>
            </a:r>
            <a:endParaRPr lang="en-US" sz="4000" dirty="0"/>
          </a:p>
          <a:p>
            <a:pPr marL="0" indent="0" algn="ctr" rtl="0">
              <a:buNone/>
            </a:pPr>
            <a:endParaRPr lang="en-US" sz="3600" dirty="0"/>
          </a:p>
          <a:p>
            <a:pPr marL="0" indent="0" algn="ctr" rtl="0">
              <a:buNone/>
            </a:pPr>
            <a:endParaRPr lang="en-US" sz="36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 rtl="0"/>
            <a:r>
              <a:rPr lang="en-US" sz="4400" dirty="0" smtClean="0"/>
              <a:t>The Result</a:t>
            </a:r>
            <a:endParaRPr lang="en-US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5536" y="4445497"/>
            <a:ext cx="8352927" cy="1503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 rtl="0">
              <a:buNone/>
            </a:pPr>
            <a:r>
              <a:rPr lang="en-US" sz="3600" dirty="0" smtClean="0"/>
              <a:t>(Previous constructions of </a:t>
            </a:r>
          </a:p>
          <a:p>
            <a:pPr marL="0" indent="0" algn="l" rtl="0">
              <a:buNone/>
            </a:pPr>
            <a:r>
              <a:rPr lang="en-US" sz="3600" dirty="0" err="1" smtClean="0"/>
              <a:t>resettably</a:t>
            </a:r>
            <a:r>
              <a:rPr lang="en-US" sz="3600" dirty="0" smtClean="0"/>
              <a:t>-sound </a:t>
            </a:r>
            <a:r>
              <a:rPr lang="en-US" sz="3600" dirty="0"/>
              <a:t>ZK </a:t>
            </a:r>
            <a:r>
              <a:rPr lang="en-US" sz="3600" dirty="0" smtClean="0"/>
              <a:t>relied on CRHF)</a:t>
            </a:r>
          </a:p>
          <a:p>
            <a:pPr marL="0" indent="0" algn="ctr" rtl="0">
              <a:buFont typeface="Wingdings" pitchFamily="2" charset="2"/>
              <a:buNone/>
            </a:pPr>
            <a:endParaRPr lang="en-US" sz="3600" dirty="0" smtClean="0"/>
          </a:p>
          <a:p>
            <a:pPr marL="0" indent="0" algn="ctr" rtl="0">
              <a:buFont typeface="Wingdings" pitchFamily="2" charset="2"/>
              <a:buNone/>
            </a:pP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7294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564"/>
    </mc:Choice>
    <mc:Fallback xmlns="">
      <p:transition spd="slow" advTm="5556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Problem of “Long” Trapdoor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403648" y="2924944"/>
                <a:ext cx="864096" cy="237626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2924944"/>
                <a:ext cx="864096" cy="237626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020272" y="2924944"/>
                <a:ext cx="864096" cy="237626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924944"/>
                <a:ext cx="864096" cy="23762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 title="\"/>
          <p:cNvCxnSpPr/>
          <p:nvPr/>
        </p:nvCxnSpPr>
        <p:spPr>
          <a:xfrm flipH="1">
            <a:off x="2267744" y="4257092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 title="\"/>
          <p:cNvCxnSpPr/>
          <p:nvPr/>
        </p:nvCxnSpPr>
        <p:spPr>
          <a:xfrm flipH="1">
            <a:off x="2267744" y="4581128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 title="\"/>
          <p:cNvCxnSpPr/>
          <p:nvPr/>
        </p:nvCxnSpPr>
        <p:spPr>
          <a:xfrm flipH="1">
            <a:off x="2267744" y="4869160"/>
            <a:ext cx="47525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699792" y="3973267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Witness indistinguishable proof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he-IL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𝑇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3973267"/>
                <a:ext cx="3888432" cy="1215722"/>
              </a:xfrm>
              <a:prstGeom prst="rect">
                <a:avLst/>
              </a:prstGeom>
              <a:blipFill rotWithShape="1">
                <a:blip r:embed="rId5"/>
                <a:stretch>
                  <a:fillRect t="-2475" r="-936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0" y="1548081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(Or: problem of “short” messages)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val Callout 15"/>
              <p:cNvSpPr/>
              <p:nvPr/>
            </p:nvSpPr>
            <p:spPr>
              <a:xfrm>
                <a:off x="2771800" y="5445224"/>
                <a:ext cx="3888432" cy="1296144"/>
              </a:xfrm>
              <a:prstGeom prst="wedgeEllipseCallout">
                <a:avLst>
                  <a:gd name="adj1" fmla="val 27004"/>
                  <a:gd name="adj2" fmla="val -77960"/>
                </a:avLst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𝒱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is an </a:t>
                </a:r>
                <a:r>
                  <a:rPr lang="en-US" sz="2400" u="sng" dirty="0" smtClean="0">
                    <a:solidFill>
                      <a:schemeClr val="tx1"/>
                    </a:solidFill>
                  </a:rPr>
                  <a:t>arbitrary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polynomial</a:t>
                </a:r>
              </a:p>
            </p:txBody>
          </p:sp>
        </mc:Choice>
        <mc:Fallback xmlns="">
          <p:sp>
            <p:nvSpPr>
              <p:cNvPr id="16" name="Oval Callout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445224"/>
                <a:ext cx="3888432" cy="1296144"/>
              </a:xfrm>
              <a:prstGeom prst="wedgeEllipseCallout">
                <a:avLst>
                  <a:gd name="adj1" fmla="val 27004"/>
                  <a:gd name="adj2" fmla="val -77960"/>
                </a:avLst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630260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597"/>
    </mc:Choice>
    <mc:Fallback xmlns="">
      <p:transition spd="slow" advTm="645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855441"/>
            <a:ext cx="7776864" cy="4525887"/>
          </a:xfrm>
        </p:spPr>
        <p:txBody>
          <a:bodyPr>
            <a:normAutofit/>
          </a:bodyPr>
          <a:lstStyle/>
          <a:p>
            <a:pPr marL="0" indent="0" algn="l" rtl="0">
              <a:buNone/>
            </a:pPr>
            <a:r>
              <a:rPr lang="en-US" sz="3600" dirty="0" smtClean="0"/>
              <a:t>Fixing the problem:</a:t>
            </a:r>
          </a:p>
          <a:p>
            <a:pPr marL="0" indent="0" algn="l" rtl="0">
              <a:buNone/>
            </a:pPr>
            <a:endParaRPr lang="en-US" sz="2800" dirty="0" smtClean="0"/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Use a </a:t>
            </a:r>
            <a:r>
              <a:rPr lang="en-US" sz="2800" i="1" dirty="0" smtClean="0"/>
              <a:t>Universal Argument</a:t>
            </a:r>
            <a:r>
              <a:rPr lang="en-US" sz="2800" dirty="0" smtClean="0"/>
              <a:t> – a </a:t>
            </a:r>
            <a:r>
              <a:rPr lang="en-US" sz="2800" u="sng" dirty="0" smtClean="0"/>
              <a:t>succinct</a:t>
            </a:r>
            <a:r>
              <a:rPr lang="en-US" sz="2800" dirty="0" smtClean="0">
                <a:solidFill>
                  <a:schemeClr val="tx1"/>
                </a:solidFill>
              </a:rPr>
              <a:t> witness indistinguishable proof</a:t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based on PCPs </a:t>
            </a:r>
            <a:r>
              <a:rPr lang="en-US" dirty="0" smtClean="0">
                <a:solidFill>
                  <a:schemeClr val="tx1"/>
                </a:solidFill>
              </a:rPr>
              <a:t>[</a:t>
            </a:r>
            <a:r>
              <a:rPr lang="en-US" dirty="0" err="1" smtClean="0">
                <a:solidFill>
                  <a:schemeClr val="tx1"/>
                </a:solidFill>
              </a:rPr>
              <a:t>kilian</a:t>
            </a:r>
            <a:r>
              <a:rPr lang="en-US" dirty="0" smtClean="0">
                <a:solidFill>
                  <a:schemeClr val="tx1"/>
                </a:solidFill>
              </a:rPr>
              <a:t> 92, Barak-</a:t>
            </a:r>
            <a:r>
              <a:rPr lang="en-US" dirty="0" err="1" smtClean="0"/>
              <a:t>Goldreich</a:t>
            </a:r>
            <a:r>
              <a:rPr lang="en-US" dirty="0" smtClean="0"/>
              <a:t> 08</a:t>
            </a:r>
            <a:r>
              <a:rPr lang="en-US" dirty="0" smtClean="0">
                <a:solidFill>
                  <a:schemeClr val="tx1"/>
                </a:solidFill>
              </a:rPr>
              <a:t>]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en-US" sz="2800" dirty="0" smtClean="0">
              <a:solidFill>
                <a:schemeClr val="tx1"/>
              </a:solidFill>
            </a:endParaRPr>
          </a:p>
          <a:p>
            <a:pPr marL="514350" indent="-514350" algn="l" rtl="0">
              <a:buFont typeface="+mj-lt"/>
              <a:buAutoNum type="arabicPeriod"/>
            </a:pPr>
            <a:r>
              <a:rPr lang="en-US" sz="2800" dirty="0" smtClean="0"/>
              <a:t>Use a </a:t>
            </a:r>
            <a:r>
              <a:rPr lang="en-US" sz="2800" i="1" dirty="0" smtClean="0"/>
              <a:t>collision-resistant hash function</a:t>
            </a:r>
            <a:r>
              <a:rPr lang="en-US" sz="2800" dirty="0" smtClean="0"/>
              <a:t> to give a </a:t>
            </a:r>
            <a:r>
              <a:rPr lang="en-US" sz="2800" u="sng" dirty="0" smtClean="0"/>
              <a:t>shrinking</a:t>
            </a:r>
            <a:r>
              <a:rPr lang="en-US" sz="2800" dirty="0" smtClean="0"/>
              <a:t> commitment to trapdoor.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dirty="0"/>
              <a:t>Barak’s ZK Protocol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962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1797"/>
    </mc:Choice>
    <mc:Fallback xmlns="">
      <p:transition spd="slow" advTm="61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Down Arrow Callout 23"/>
          <p:cNvSpPr/>
          <p:nvPr/>
        </p:nvSpPr>
        <p:spPr>
          <a:xfrm>
            <a:off x="3716578" y="4149080"/>
            <a:ext cx="1710844" cy="1203757"/>
          </a:xfrm>
          <a:prstGeom prst="downArrowCallout">
            <a:avLst>
              <a:gd name="adj1" fmla="val 25000"/>
              <a:gd name="adj2" fmla="val 23558"/>
              <a:gd name="adj3" fmla="val 25000"/>
              <a:gd name="adj4" fmla="val 48806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Callout 22"/>
          <p:cNvSpPr/>
          <p:nvPr/>
        </p:nvSpPr>
        <p:spPr>
          <a:xfrm>
            <a:off x="1115616" y="1772816"/>
            <a:ext cx="6912768" cy="2304256"/>
          </a:xfrm>
          <a:prstGeom prst="downArrowCallout">
            <a:avLst>
              <a:gd name="adj1" fmla="val 18464"/>
              <a:gd name="adj2" fmla="val 18931"/>
              <a:gd name="adj3" fmla="val 22199"/>
              <a:gd name="adj4" fmla="val 61367"/>
            </a:avLst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Non-Black-Box Simulation</a:t>
            </a:r>
            <a:endParaRPr lang="en-US" sz="4800" dirty="0"/>
          </a:p>
        </p:txBody>
      </p:sp>
      <p:sp>
        <p:nvSpPr>
          <p:cNvPr id="4" name="Rectangle 3"/>
          <p:cNvSpPr/>
          <p:nvPr/>
        </p:nvSpPr>
        <p:spPr>
          <a:xfrm>
            <a:off x="0" y="1700808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 eaLnBrk="1" fontAlgn="t" latinLnBrk="0" hangingPunct="1">
              <a:lnSpc>
                <a:spcPct val="150000"/>
              </a:lnSpc>
            </a:pPr>
            <a:r>
              <a:rPr lang="en-US" sz="2800" dirty="0" smtClean="0"/>
              <a:t>BGGL01,B01,PR03,BL02,DGS9,</a:t>
            </a:r>
            <a:r>
              <a:rPr lang="en-US" sz="2800" dirty="0"/>
              <a:t>GS09</a:t>
            </a:r>
            <a:r>
              <a:rPr lang="en-US" sz="2800" dirty="0" smtClean="0"/>
              <a:t>,</a:t>
            </a:r>
          </a:p>
          <a:p>
            <a:pPr algn="ctr" rtl="0" eaLnBrk="1" fontAlgn="t" latinLnBrk="0" hangingPunct="1">
              <a:lnSpc>
                <a:spcPct val="150000"/>
              </a:lnSpc>
            </a:pPr>
            <a:r>
              <a:rPr lang="en-US" sz="2800" dirty="0" smtClean="0"/>
              <a:t>GM11,GJ10,PRT11,COSV12…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3716578" y="4200709"/>
            <a:ext cx="17108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Barak 01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2843808" y="5445224"/>
            <a:ext cx="3312368" cy="81125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3013556" y="5589240"/>
            <a:ext cx="2998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CRHF + UA\PCP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322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327"/>
    </mc:Choice>
    <mc:Fallback xmlns="">
      <p:transition spd="slow" advTm="38327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539553" y="1414330"/>
            <a:ext cx="8064896" cy="4534949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4000" dirty="0" smtClean="0"/>
              <a:t>Are Barak’s techniques inherent in non-black-box simulation?</a:t>
            </a:r>
          </a:p>
          <a:p>
            <a:pPr marL="0" indent="0" algn="ctr" rtl="0">
              <a:buNone/>
            </a:pPr>
            <a:endParaRPr lang="en-US" sz="4000" dirty="0" smtClean="0"/>
          </a:p>
          <a:p>
            <a:pPr marL="0" indent="0" algn="ctr" rtl="0">
              <a:buNone/>
            </a:pPr>
            <a:r>
              <a:rPr lang="en-US" sz="4000" dirty="0"/>
              <a:t>Can </a:t>
            </a:r>
            <a:r>
              <a:rPr lang="en-US" sz="4000" dirty="0" smtClean="0"/>
              <a:t>its applications be </a:t>
            </a:r>
            <a:r>
              <a:rPr lang="en-US" sz="4000" dirty="0"/>
              <a:t>achieved without collision-resistant </a:t>
            </a:r>
            <a:r>
              <a:rPr lang="en-US" sz="4000" dirty="0" smtClean="0"/>
              <a:t>hashing and universal arguments?</a:t>
            </a:r>
            <a:endParaRPr lang="en-US" sz="4000" dirty="0"/>
          </a:p>
          <a:p>
            <a:pPr marL="0" indent="0" algn="ctr" rtl="0">
              <a:buNone/>
            </a:pPr>
            <a:endParaRPr lang="en-US" sz="3600" dirty="0"/>
          </a:p>
          <a:p>
            <a:pPr marL="0" indent="0" algn="ctr" rtl="0">
              <a:buNone/>
            </a:pP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5423445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n-lt"/>
                <a:cs typeface="+mn-cs"/>
              </a:rPr>
              <a:t>Yes!</a:t>
            </a:r>
            <a:endParaRPr lang="en-US" sz="4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08304" y="2708920"/>
            <a:ext cx="15841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C00000"/>
                </a:solidFill>
                <a:latin typeface="+mn-lt"/>
                <a:cs typeface="+mn-cs"/>
              </a:rPr>
              <a:t>No!</a:t>
            </a:r>
            <a:endParaRPr lang="en-US" sz="4000" dirty="0">
              <a:solidFill>
                <a:srgbClr val="C00000"/>
              </a:solidFill>
              <a:latin typeface="+mn-lt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7125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365"/>
    </mc:Choice>
    <mc:Fallback xmlns="">
      <p:transition spd="slow" advTm="293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smtClean="0"/>
              <a:t>Resettable Protocols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11760" y="3068960"/>
            <a:ext cx="3244770" cy="2592288"/>
            <a:chOff x="4932040" y="3429000"/>
            <a:chExt cx="2808312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6" idx="3"/>
            </p:cNvCxnSpPr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5652120" y="3062291"/>
                <a:ext cx="998391" cy="2592288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𝐵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062291"/>
                <a:ext cx="998391" cy="25922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5470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97"/>
    </mc:Choice>
    <mc:Fallback xmlns="">
      <p:transition spd="slow" advTm="16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2411759" y="3080798"/>
                <a:ext cx="998391" cy="2580448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59" y="3080798"/>
                <a:ext cx="998391" cy="258044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smtClean="0"/>
              <a:t>Resettable Protocols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411760" y="3068960"/>
            <a:ext cx="3244770" cy="2592288"/>
            <a:chOff x="4932040" y="3429000"/>
            <a:chExt cx="2808312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𝐴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Rectangle 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6" idx="3"/>
            </p:cNvCxnSpPr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6200000">
            <a:off x="4848781" y="3872299"/>
            <a:ext cx="2592288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Round Same Side Corner Rectangle 22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Snip and Round Single Corner Rectangle 23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11591" y="2228737"/>
              <a:ext cx="1435916" cy="3337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08681" y="3284984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97799" y="4046845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99" y="4046845"/>
                <a:ext cx="65555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143567" y="381055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9052" y="381055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62084" y="381055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70638" y="335699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76124" y="335699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9156" y="335699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/>
          <p:cNvCxnSpPr/>
          <p:nvPr/>
        </p:nvCxnSpPr>
        <p:spPr>
          <a:xfrm rot="16200000" flipH="1">
            <a:off x="5911550" y="3447101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3" idx="0"/>
            <a:endCxn id="29" idx="0"/>
          </p:cNvCxnSpPr>
          <p:nvPr/>
        </p:nvCxnSpPr>
        <p:spPr>
          <a:xfrm rot="16200000" flipH="1">
            <a:off x="5816739" y="3447310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6200000" flipH="1">
            <a:off x="6028147" y="3444011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376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59"/>
    </mc:Choice>
    <mc:Fallback xmlns="">
      <p:transition spd="slow" advTm="4159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V="1">
            <a:off x="6636838" y="4907741"/>
            <a:ext cx="93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smtClean="0"/>
              <a:t>Resettable Protocols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10150" y="3654314"/>
            <a:ext cx="2246379" cy="1505199"/>
            <a:chOff x="5796136" y="3933056"/>
            <a:chExt cx="1944216" cy="12961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6200000">
            <a:off x="4848781" y="3872299"/>
            <a:ext cx="2592288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Round Same Side Corner Rectangle 22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Snip and Round Single Corner Rectangle 23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17805" y="2228738"/>
              <a:ext cx="1425988" cy="305462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08681" y="3284984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97799" y="4046845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99" y="4046845"/>
                <a:ext cx="65555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6143567" y="381055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6249052" y="381055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6362084" y="381055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5870638" y="335699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5976124" y="335699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6089156" y="335699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Elbow Connector 35"/>
          <p:cNvCxnSpPr/>
          <p:nvPr/>
        </p:nvCxnSpPr>
        <p:spPr>
          <a:xfrm rot="16200000" flipH="1">
            <a:off x="5911550" y="3447101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stCxn id="33" idx="0"/>
            <a:endCxn id="29" idx="0"/>
          </p:cNvCxnSpPr>
          <p:nvPr/>
        </p:nvCxnSpPr>
        <p:spPr>
          <a:xfrm rot="16200000" flipH="1">
            <a:off x="5816739" y="3447310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rot="16200000" flipH="1">
            <a:off x="6028147" y="3444011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421481" y="3070816"/>
                <a:ext cx="998391" cy="259043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81" y="3070816"/>
                <a:ext cx="998391" cy="25904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4" name="Picture 16" descr="C:\Users\Omer\AppData\Local\Microsoft\Windows\Temporary Internet Files\Content.IE5\YA1QO09E\MC90043392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11" y="4797152"/>
            <a:ext cx="801513" cy="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4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50"/>
    </mc:Choice>
    <mc:Fallback xmlns="">
      <p:transition spd="slow" advTm="3115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smtClean="0"/>
              <a:t>Resettable ZK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10150" y="3654314"/>
            <a:ext cx="2246379" cy="1505199"/>
            <a:chOff x="5796136" y="3933056"/>
            <a:chExt cx="1944216" cy="12961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652120" y="3070816"/>
                <a:ext cx="998391" cy="259043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070816"/>
                <a:ext cx="998391" cy="25904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51920" y="2556193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556193"/>
                <a:ext cx="136815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83568" y="148478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800" dirty="0" smtClean="0"/>
              <a:t>[</a:t>
            </a:r>
            <a:r>
              <a:rPr lang="it-IT" sz="2800" dirty="0" smtClean="0"/>
              <a:t>Canetti-Goldreich-Goldwasser-Micali 00</a:t>
            </a:r>
            <a:r>
              <a:rPr lang="en-US" sz="2800" dirty="0" smtClean="0"/>
              <a:t>]</a:t>
            </a:r>
            <a:endParaRPr lang="en-US" sz="2800" dirty="0"/>
          </a:p>
        </p:txBody>
      </p:sp>
      <p:pic>
        <p:nvPicPr>
          <p:cNvPr id="27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08629" flipH="1" flipV="1">
            <a:off x="1459621" y="4907741"/>
            <a:ext cx="93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/>
          <p:cNvGrpSpPr/>
          <p:nvPr/>
        </p:nvGrpSpPr>
        <p:grpSpPr>
          <a:xfrm rot="16200000">
            <a:off x="1608421" y="3872299"/>
            <a:ext cx="2592289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" name="Round Same Side Corner Rectangle 30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2" name="Snip and Round Single Corner Rectangle 31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11591" y="2228738"/>
              <a:ext cx="1435916" cy="3337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557439" y="4046845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7439" y="4046845"/>
                <a:ext cx="65555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16" descr="C:\Users\Omer\AppData\Local\Microsoft\Windows\Temporary Internet Files\Content.IE5\YA1QO09E\MC90043392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351" y="4797152"/>
            <a:ext cx="801513" cy="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568321" y="3284984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903207" y="381055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3008692" y="381055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3121724" y="381055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630278" y="335699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735764" y="335699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2848796" y="335699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4" name="Elbow Connector 53"/>
          <p:cNvCxnSpPr/>
          <p:nvPr/>
        </p:nvCxnSpPr>
        <p:spPr>
          <a:xfrm rot="16200000" flipH="1">
            <a:off x="2671190" y="3447101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40" idx="0"/>
            <a:endCxn id="37" idx="0"/>
          </p:cNvCxnSpPr>
          <p:nvPr/>
        </p:nvCxnSpPr>
        <p:spPr>
          <a:xfrm rot="16200000" flipH="1">
            <a:off x="2576379" y="3447310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/>
          <p:nvPr/>
        </p:nvCxnSpPr>
        <p:spPr>
          <a:xfrm rot="16200000" flipH="1">
            <a:off x="2787787" y="3444011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43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179"/>
    </mc:Choice>
    <mc:Fallback xmlns="">
      <p:transition spd="slow" advTm="28179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3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V="1">
            <a:off x="6636838" y="4907741"/>
            <a:ext cx="93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err="1" smtClean="0"/>
              <a:t>Resettably</a:t>
            </a:r>
            <a:r>
              <a:rPr lang="en-US" sz="4400" dirty="0" smtClean="0"/>
              <a:t>-Sound ZK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3410150" y="3654314"/>
            <a:ext cx="2246379" cy="1505199"/>
            <a:chOff x="5796136" y="3933056"/>
            <a:chExt cx="1944216" cy="1296144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 rot="16200000">
            <a:off x="4848781" y="3872299"/>
            <a:ext cx="2592288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3" name="Round Same Side Corner Rectangle 22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4" name="Snip and Round Single Corner Rectangle 23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6811788" y="2228738"/>
              <a:ext cx="1432002" cy="2985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797799" y="4046845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799" y="4046845"/>
                <a:ext cx="655553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2421481" y="3070816"/>
                <a:ext cx="998391" cy="259043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1481" y="3070816"/>
                <a:ext cx="998391" cy="25904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64" name="Picture 16" descr="C:\Users\Omer\AppData\Local\Microsoft\Windows\Temporary Internet Files\Content.IE5\YA1QO09E\MC900433920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711" y="4797152"/>
            <a:ext cx="801513" cy="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3851920" y="2556193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556193"/>
                <a:ext cx="136815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5808681" y="3284984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6143567" y="381055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6249052" y="381055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362084" y="381055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870638" y="335699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976124" y="335699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089156" y="335699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Elbow Connector 50"/>
          <p:cNvCxnSpPr/>
          <p:nvPr/>
        </p:nvCxnSpPr>
        <p:spPr>
          <a:xfrm rot="16200000" flipH="1">
            <a:off x="5911550" y="3447101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48" idx="0"/>
            <a:endCxn id="44" idx="0"/>
          </p:cNvCxnSpPr>
          <p:nvPr/>
        </p:nvCxnSpPr>
        <p:spPr>
          <a:xfrm rot="16200000" flipH="1">
            <a:off x="5816739" y="3447310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/>
          <p:nvPr/>
        </p:nvCxnSpPr>
        <p:spPr>
          <a:xfrm rot="16200000" flipH="1">
            <a:off x="6028147" y="3444011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83568" y="1484784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en-US" sz="2800" dirty="0" smtClean="0"/>
              <a:t>[</a:t>
            </a:r>
            <a:r>
              <a:rPr lang="en-US" sz="2800" dirty="0" err="1" smtClean="0"/>
              <a:t>Micali-Reyzin</a:t>
            </a:r>
            <a:r>
              <a:rPr lang="en-US" sz="2800" dirty="0" smtClean="0"/>
              <a:t> 01,</a:t>
            </a:r>
          </a:p>
          <a:p>
            <a:pPr rtl="0"/>
            <a:r>
              <a:rPr lang="en-US" sz="2800" dirty="0" smtClean="0"/>
              <a:t>Barak-</a:t>
            </a:r>
            <a:r>
              <a:rPr lang="en-US" sz="2800" dirty="0" err="1" smtClean="0"/>
              <a:t>Goldreich</a:t>
            </a:r>
            <a:r>
              <a:rPr lang="en-US" sz="2800" dirty="0" smtClean="0"/>
              <a:t>-</a:t>
            </a:r>
            <a:r>
              <a:rPr lang="en-US" sz="2800" dirty="0" err="1" smtClean="0"/>
              <a:t>Goldwasser-Lindell</a:t>
            </a:r>
            <a:r>
              <a:rPr lang="en-US" sz="2800" dirty="0" smtClean="0"/>
              <a:t> 01]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268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508"/>
    </mc:Choice>
    <mc:Fallback xmlns="">
      <p:transition spd="slow" advTm="24508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err="1" smtClean="0"/>
              <a:t>Resettably</a:t>
            </a:r>
            <a:r>
              <a:rPr lang="en-US" sz="4400" dirty="0" smtClean="0"/>
              <a:t>-Sound ZK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9" y="1745521"/>
            <a:ext cx="79262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 dirty="0" smtClean="0"/>
              <a:t>[Barak-Goldreich-Goldwasser-Lindell01, </a:t>
            </a:r>
            <a:r>
              <a:rPr lang="en-US" sz="2800" dirty="0" err="1" smtClean="0"/>
              <a:t>Goldreich-Krawczyk</a:t>
            </a:r>
            <a:r>
              <a:rPr lang="en-US" sz="2800" dirty="0" smtClean="0"/>
              <a:t> </a:t>
            </a:r>
            <a:r>
              <a:rPr lang="en-US" sz="2800" dirty="0"/>
              <a:t>90</a:t>
            </a:r>
            <a:r>
              <a:rPr lang="en-US" sz="2800" dirty="0" smtClean="0"/>
              <a:t>]</a:t>
            </a:r>
            <a:endParaRPr lang="en-US" sz="2800" dirty="0"/>
          </a:p>
          <a:p>
            <a:pPr rtl="0"/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3568" y="3510298"/>
            <a:ext cx="3564364" cy="2006934"/>
            <a:chOff x="2411760" y="3429000"/>
            <a:chExt cx="4225969" cy="2592288"/>
          </a:xfrm>
        </p:grpSpPr>
        <p:grpSp>
          <p:nvGrpSpPr>
            <p:cNvPr id="5" name="Group 4"/>
            <p:cNvGrpSpPr/>
            <p:nvPr/>
          </p:nvGrpSpPr>
          <p:grpSpPr>
            <a:xfrm>
              <a:off x="3410150" y="4014354"/>
              <a:ext cx="2246379" cy="1505199"/>
              <a:chOff x="5796136" y="3933056"/>
              <a:chExt cx="1944216" cy="129614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5796136" y="3933056"/>
                <a:ext cx="194421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5796136" y="4545124"/>
                <a:ext cx="194421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796136" y="5229200"/>
                <a:ext cx="194421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 rot="16200000">
              <a:off x="4848781" y="4232339"/>
              <a:ext cx="2592288" cy="985609"/>
              <a:chOff x="6804247" y="2096852"/>
              <a:chExt cx="1449882" cy="63007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3" name="Round Same Side Corner Rectangle 22"/>
              <p:cNvSpPr/>
              <p:nvPr/>
            </p:nvSpPr>
            <p:spPr>
              <a:xfrm>
                <a:off x="6804248" y="2096852"/>
                <a:ext cx="1449881" cy="324036"/>
              </a:xfrm>
              <a:prstGeom prst="round2Same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" name="Snip and Round Single Corner Rectangle 23"/>
              <p:cNvSpPr/>
              <p:nvPr/>
            </p:nvSpPr>
            <p:spPr>
              <a:xfrm rot="10800000">
                <a:off x="6804247" y="2420888"/>
                <a:ext cx="1449881" cy="306034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11592" y="2228738"/>
                <a:ext cx="1431628" cy="31795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97799" y="4406885"/>
                  <a:ext cx="65555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m:oMathPara>
                  </a14:m>
                  <a:endParaRPr lang="he-IL" sz="32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799" y="4406885"/>
                  <a:ext cx="655553" cy="584775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5808681" y="3645024"/>
              <a:ext cx="673409" cy="648072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43567" y="4170597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49052" y="4170596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62084" y="4170596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70638" y="3717032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76124" y="3717031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9156" y="3717031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Elbow Connector 50"/>
            <p:cNvCxnSpPr/>
            <p:nvPr/>
          </p:nvCxnSpPr>
          <p:spPr>
            <a:xfrm rot="16200000" flipH="1">
              <a:off x="5911550" y="3807141"/>
              <a:ext cx="489569" cy="309348"/>
            </a:xfrm>
            <a:prstGeom prst="bentConnector4">
              <a:avLst>
                <a:gd name="adj1" fmla="val 52188"/>
                <a:gd name="adj2" fmla="val 938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48" idx="0"/>
              <a:endCxn id="44" idx="0"/>
            </p:cNvCxnSpPr>
            <p:nvPr/>
          </p:nvCxnSpPr>
          <p:spPr>
            <a:xfrm rot="16200000" flipH="1">
              <a:off x="5816739" y="3807350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16200000" flipH="1">
              <a:off x="6028147" y="3804051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411760" y="3429000"/>
                  <a:ext cx="998391" cy="259228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𝒫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3429000"/>
                  <a:ext cx="998391" cy="2592288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7" name="Group 66"/>
          <p:cNvGrpSpPr/>
          <p:nvPr/>
        </p:nvGrpSpPr>
        <p:grpSpPr>
          <a:xfrm>
            <a:off x="5213354" y="3761166"/>
            <a:ext cx="3528392" cy="1668146"/>
            <a:chOff x="899592" y="3429000"/>
            <a:chExt cx="3240360" cy="1590928"/>
          </a:xfrm>
        </p:grpSpPr>
        <p:sp>
          <p:nvSpPr>
            <p:cNvPr id="68" name="Rectangle 67"/>
            <p:cNvSpPr/>
            <p:nvPr/>
          </p:nvSpPr>
          <p:spPr>
            <a:xfrm>
              <a:off x="899592" y="3429000"/>
              <a:ext cx="2520280" cy="12157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Black Box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Simulator</a:t>
              </a:r>
              <a:endParaRPr lang="he-IL" sz="2400" dirty="0">
                <a:solidFill>
                  <a:schemeClr val="tx1"/>
                </a:solidFill>
              </a:endParaRPr>
            </a:p>
          </p:txBody>
        </p:sp>
        <p:pic>
          <p:nvPicPr>
            <p:cNvPr id="69" name="Picture 13" descr="C:\Users\Omer\AppData\Local\Microsoft\Windows\Temporary Internet Files\Content.IE5\YLXGTI9L\MC900439584[1]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096" y="3911919"/>
              <a:ext cx="1308856" cy="1108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7885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36"/>
    </mc:Choice>
    <mc:Fallback xmlns="">
      <p:transition spd="slow" advTm="2403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Zero-Knowledge Proofs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99792" y="4005064"/>
            <a:ext cx="3384376" cy="2016224"/>
            <a:chOff x="4932040" y="3429000"/>
            <a:chExt cx="3672408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𝒫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7740352" y="3429000"/>
                  <a:ext cx="864096" cy="223224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352" y="3429000"/>
                  <a:ext cx="864096" cy="2232248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1"/>
              <a:endCxn id="5" idx="3"/>
            </p:cNvCxnSpPr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07904" y="3212976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212976"/>
                <a:ext cx="1368152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/>
          <p:cNvSpPr/>
          <p:nvPr/>
        </p:nvSpPr>
        <p:spPr>
          <a:xfrm>
            <a:off x="297777" y="2170720"/>
            <a:ext cx="2402015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Zero </a:t>
            </a:r>
          </a:p>
          <a:p>
            <a:pPr algn="ctr"/>
            <a:r>
              <a:rPr lang="en-US" sz="3200" dirty="0">
                <a:solidFill>
                  <a:schemeClr val="accent5"/>
                </a:solidFill>
              </a:rPr>
              <a:t>Knowledge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084168" y="2170720"/>
            <a:ext cx="2402015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Soundness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907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708"/>
    </mc:Choice>
    <mc:Fallback xmlns="">
      <p:transition spd="slow" advTm="157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err="1" smtClean="0"/>
              <a:t>Resettably</a:t>
            </a:r>
            <a:r>
              <a:rPr lang="en-US" sz="4400" dirty="0" smtClean="0"/>
              <a:t>-Sound ZK</a:t>
            </a:r>
            <a:endParaRPr lang="en-US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1589636" y="3092249"/>
            <a:ext cx="2058699" cy="876814"/>
            <a:chOff x="5796136" y="3933056"/>
            <a:chExt cx="1944216" cy="870413"/>
          </a:xfrm>
        </p:grpSpPr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5796136" y="4374572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4803469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83568" y="2586099"/>
                <a:ext cx="914978" cy="1679411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2586099"/>
                <a:ext cx="914978" cy="16794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3644294" y="2584490"/>
            <a:ext cx="903264" cy="1681020"/>
            <a:chOff x="5652120" y="3068960"/>
            <a:chExt cx="985609" cy="2592288"/>
          </a:xfrm>
        </p:grpSpPr>
        <p:grpSp>
          <p:nvGrpSpPr>
            <p:cNvPr id="26" name="Group 25"/>
            <p:cNvGrpSpPr/>
            <p:nvPr/>
          </p:nvGrpSpPr>
          <p:grpSpPr>
            <a:xfrm rot="16200000">
              <a:off x="4848781" y="3872299"/>
              <a:ext cx="2592288" cy="985609"/>
              <a:chOff x="6804247" y="2096852"/>
              <a:chExt cx="1449882" cy="63007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3" name="Round Same Side Corner Rectangle 22"/>
              <p:cNvSpPr/>
              <p:nvPr/>
            </p:nvSpPr>
            <p:spPr>
              <a:xfrm>
                <a:off x="6804248" y="2096852"/>
                <a:ext cx="1449881" cy="324036"/>
              </a:xfrm>
              <a:prstGeom prst="round2Same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" name="Snip and Round Single Corner Rectangle 23"/>
              <p:cNvSpPr/>
              <p:nvPr/>
            </p:nvSpPr>
            <p:spPr>
              <a:xfrm rot="10800000">
                <a:off x="6804247" y="2420888"/>
                <a:ext cx="1449881" cy="306034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11592" y="2228738"/>
                <a:ext cx="1429863" cy="320132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97799" y="4046845"/>
                  <a:ext cx="65555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m:oMathPara>
                  </a14:m>
                  <a:endParaRPr lang="he-IL" sz="32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799" y="4046845"/>
                  <a:ext cx="655553" cy="58477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5808681" y="3284984"/>
              <a:ext cx="673409" cy="648072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43567" y="3810557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49052" y="3810556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62084" y="3810556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70638" y="3356992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76124" y="3356991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9156" y="3356991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Elbow Connector 50"/>
            <p:cNvCxnSpPr/>
            <p:nvPr/>
          </p:nvCxnSpPr>
          <p:spPr>
            <a:xfrm rot="16200000" flipH="1">
              <a:off x="5911550" y="3447101"/>
              <a:ext cx="489569" cy="309348"/>
            </a:xfrm>
            <a:prstGeom prst="bentConnector4">
              <a:avLst>
                <a:gd name="adj1" fmla="val 52188"/>
                <a:gd name="adj2" fmla="val 938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48" idx="0"/>
              <a:endCxn id="44" idx="0"/>
            </p:cNvCxnSpPr>
            <p:nvPr/>
          </p:nvCxnSpPr>
          <p:spPr>
            <a:xfrm rot="16200000" flipH="1">
              <a:off x="5816739" y="3447310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16200000" flipH="1">
              <a:off x="6028147" y="3444011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296626" y="2060848"/>
            <a:ext cx="603840" cy="893147"/>
            <a:chOff x="5652121" y="3068953"/>
            <a:chExt cx="985609" cy="2592289"/>
          </a:xfrm>
        </p:grpSpPr>
        <p:grpSp>
          <p:nvGrpSpPr>
            <p:cNvPr id="31" name="Group 30"/>
            <p:cNvGrpSpPr/>
            <p:nvPr/>
          </p:nvGrpSpPr>
          <p:grpSpPr>
            <a:xfrm rot="16200000">
              <a:off x="4848781" y="3872293"/>
              <a:ext cx="2592289" cy="985609"/>
              <a:chOff x="6804247" y="2096852"/>
              <a:chExt cx="1449882" cy="63007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54" name="Round Same Side Corner Rectangle 53"/>
              <p:cNvSpPr/>
              <p:nvPr/>
            </p:nvSpPr>
            <p:spPr>
              <a:xfrm>
                <a:off x="6804248" y="2096852"/>
                <a:ext cx="1449881" cy="324036"/>
              </a:xfrm>
              <a:prstGeom prst="round2Same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5" name="Snip and Round Single Corner Rectangle 54"/>
              <p:cNvSpPr/>
              <p:nvPr/>
            </p:nvSpPr>
            <p:spPr>
              <a:xfrm rot="10800000">
                <a:off x="6804247" y="2420888"/>
                <a:ext cx="1449881" cy="306034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830331" y="2228732"/>
                <a:ext cx="1412389" cy="33375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797799" y="4046845"/>
                  <a:ext cx="655552" cy="1162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2400" i="1"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m:oMathPara>
                  </a14:m>
                  <a:endParaRPr lang="he-IL" sz="24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799" y="4046845"/>
                  <a:ext cx="655552" cy="1162331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5385" b="-121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Rectangle 32"/>
            <p:cNvSpPr/>
            <p:nvPr/>
          </p:nvSpPr>
          <p:spPr>
            <a:xfrm>
              <a:off x="5808681" y="3284984"/>
              <a:ext cx="673409" cy="648072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143567" y="3810557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49052" y="3810556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362084" y="3810556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870638" y="3356992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5976124" y="3356991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6089156" y="3356991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" name="Elbow Connector 39"/>
            <p:cNvCxnSpPr/>
            <p:nvPr/>
          </p:nvCxnSpPr>
          <p:spPr>
            <a:xfrm rot="16200000" flipH="1">
              <a:off x="5911550" y="3447101"/>
              <a:ext cx="489569" cy="309348"/>
            </a:xfrm>
            <a:prstGeom prst="bentConnector4">
              <a:avLst>
                <a:gd name="adj1" fmla="val 52188"/>
                <a:gd name="adj2" fmla="val 938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40"/>
            <p:cNvCxnSpPr>
              <a:stCxn id="37" idx="0"/>
              <a:endCxn id="34" idx="0"/>
            </p:cNvCxnSpPr>
            <p:nvPr/>
          </p:nvCxnSpPr>
          <p:spPr>
            <a:xfrm rot="16200000" flipH="1">
              <a:off x="5816739" y="3447310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Elbow Connector 45"/>
            <p:cNvCxnSpPr/>
            <p:nvPr/>
          </p:nvCxnSpPr>
          <p:spPr>
            <a:xfrm rot="16200000" flipH="1">
              <a:off x="6028147" y="3444011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Rectangle 56"/>
          <p:cNvSpPr/>
          <p:nvPr/>
        </p:nvSpPr>
        <p:spPr>
          <a:xfrm>
            <a:off x="3563888" y="5003101"/>
            <a:ext cx="2160240" cy="12157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Black Box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Simulator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6559443" y="4983215"/>
            <a:ext cx="1900989" cy="1215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6743332" y="5274068"/>
            <a:ext cx="15730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>
            <a:off x="6743332" y="5606609"/>
            <a:ext cx="15730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6743332" y="5922140"/>
            <a:ext cx="157308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5868144" y="5629600"/>
            <a:ext cx="511279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335799" y="4437112"/>
                <a:ext cx="676361" cy="681635"/>
              </a:xfrm>
              <a:prstGeom prst="rect">
                <a:avLst/>
              </a:prstGeom>
              <a:solidFill>
                <a:srgbClr val="FF9999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799" y="4437112"/>
                <a:ext cx="676361" cy="68163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7" name="Group 66"/>
          <p:cNvGrpSpPr/>
          <p:nvPr/>
        </p:nvGrpSpPr>
        <p:grpSpPr>
          <a:xfrm>
            <a:off x="6509498" y="1988840"/>
            <a:ext cx="2238966" cy="1136215"/>
            <a:chOff x="899592" y="3429000"/>
            <a:chExt cx="3240360" cy="1590928"/>
          </a:xfrm>
        </p:grpSpPr>
        <p:sp>
          <p:nvSpPr>
            <p:cNvPr id="68" name="Rectangle 67"/>
            <p:cNvSpPr/>
            <p:nvPr/>
          </p:nvSpPr>
          <p:spPr>
            <a:xfrm>
              <a:off x="899592" y="3429000"/>
              <a:ext cx="2520280" cy="12157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Black Box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Simulator</a:t>
              </a:r>
              <a:endParaRPr lang="he-IL" sz="2400" dirty="0">
                <a:solidFill>
                  <a:schemeClr val="tx1"/>
                </a:solidFill>
              </a:endParaRPr>
            </a:p>
          </p:txBody>
        </p:sp>
        <p:pic>
          <p:nvPicPr>
            <p:cNvPr id="69" name="Picture 13" descr="C:\Users\Omer\AppData\Local\Microsoft\Windows\Temporary Internet Files\Content.IE5\YLXGTI9L\MC900439584[1]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1096" y="3911919"/>
              <a:ext cx="1308856" cy="11080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3245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651"/>
    </mc:Choice>
    <mc:Fallback xmlns="">
      <p:transition spd="slow" advTm="566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sz="4400" dirty="0" err="1" smtClean="0"/>
              <a:t>Resettably</a:t>
            </a:r>
            <a:r>
              <a:rPr lang="en-US" sz="4400" dirty="0" smtClean="0"/>
              <a:t>-Sound ZK</a:t>
            </a:r>
            <a:endParaRPr lang="en-U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683569" y="1745521"/>
            <a:ext cx="7926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 dirty="0" smtClean="0"/>
              <a:t>[Barak-</a:t>
            </a:r>
            <a:r>
              <a:rPr lang="en-US" sz="2800" dirty="0" err="1" smtClean="0"/>
              <a:t>Goldreich</a:t>
            </a:r>
            <a:r>
              <a:rPr lang="en-US" sz="2800" dirty="0" smtClean="0"/>
              <a:t>-</a:t>
            </a:r>
            <a:r>
              <a:rPr lang="en-US" sz="2800" dirty="0" err="1" smtClean="0"/>
              <a:t>Goldwasser-Lindell</a:t>
            </a:r>
            <a:r>
              <a:rPr lang="en-US" sz="2800" dirty="0" smtClean="0"/>
              <a:t> 01]</a:t>
            </a:r>
            <a:endParaRPr lang="en-US" sz="2800" dirty="0"/>
          </a:p>
          <a:p>
            <a:pPr rtl="0"/>
            <a:endParaRPr lang="en-US" sz="24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683568" y="3212976"/>
            <a:ext cx="3564364" cy="2006934"/>
            <a:chOff x="2411760" y="3429000"/>
            <a:chExt cx="4225969" cy="2592288"/>
          </a:xfrm>
        </p:grpSpPr>
        <p:grpSp>
          <p:nvGrpSpPr>
            <p:cNvPr id="5" name="Group 4"/>
            <p:cNvGrpSpPr/>
            <p:nvPr/>
          </p:nvGrpSpPr>
          <p:grpSpPr>
            <a:xfrm>
              <a:off x="3410150" y="4014354"/>
              <a:ext cx="2246379" cy="1505199"/>
              <a:chOff x="5796136" y="3933056"/>
              <a:chExt cx="1944216" cy="1296144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5796136" y="3933056"/>
                <a:ext cx="194421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H="1">
                <a:off x="5796136" y="4545124"/>
                <a:ext cx="194421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5796136" y="5229200"/>
                <a:ext cx="1944216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oup 25"/>
            <p:cNvGrpSpPr/>
            <p:nvPr/>
          </p:nvGrpSpPr>
          <p:grpSpPr>
            <a:xfrm rot="16200000">
              <a:off x="4848781" y="4232339"/>
              <a:ext cx="2592288" cy="985609"/>
              <a:chOff x="6804247" y="2096852"/>
              <a:chExt cx="1449882" cy="630070"/>
            </a:xfrm>
            <a:solidFill>
              <a:schemeClr val="accent2">
                <a:lumMod val="40000"/>
                <a:lumOff val="60000"/>
              </a:schemeClr>
            </a:solidFill>
          </p:grpSpPr>
          <p:sp>
            <p:nvSpPr>
              <p:cNvPr id="23" name="Round Same Side Corner Rectangle 22"/>
              <p:cNvSpPr/>
              <p:nvPr/>
            </p:nvSpPr>
            <p:spPr>
              <a:xfrm>
                <a:off x="6804248" y="2096852"/>
                <a:ext cx="1449881" cy="324036"/>
              </a:xfrm>
              <a:prstGeom prst="round2Same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4" name="Snip and Round Single Corner Rectangle 23"/>
              <p:cNvSpPr/>
              <p:nvPr/>
            </p:nvSpPr>
            <p:spPr>
              <a:xfrm rot="10800000">
                <a:off x="6804247" y="2420888"/>
                <a:ext cx="1449881" cy="306034"/>
              </a:xfrm>
              <a:prstGeom prst="snipRoundRect">
                <a:avLst>
                  <a:gd name="adj1" fmla="val 16667"/>
                  <a:gd name="adj2" fmla="val 50000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6811592" y="2228738"/>
                <a:ext cx="1431628" cy="317954"/>
              </a:xfrm>
              <a:prstGeom prst="rect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/>
                <p:cNvSpPr txBox="1"/>
                <p:nvPr/>
              </p:nvSpPr>
              <p:spPr>
                <a:xfrm>
                  <a:off x="5797799" y="4406885"/>
                  <a:ext cx="65555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m:oMathPara>
                  </a14:m>
                  <a:endParaRPr lang="he-IL" sz="3200" dirty="0"/>
                </a:p>
              </p:txBody>
            </p:sp>
          </mc:Choice>
          <mc:Fallback xmlns="">
            <p:sp>
              <p:nvSpPr>
                <p:cNvPr id="28" name="TextBox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799" y="4406885"/>
                  <a:ext cx="655553" cy="58477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3" name="Rectangle 42"/>
            <p:cNvSpPr/>
            <p:nvPr/>
          </p:nvSpPr>
          <p:spPr>
            <a:xfrm>
              <a:off x="5808681" y="3645024"/>
              <a:ext cx="673409" cy="648072"/>
            </a:xfrm>
            <a:prstGeom prst="rect">
              <a:avLst/>
            </a:prstGeom>
            <a:solidFill>
              <a:srgbClr val="FF9900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6143567" y="4170597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6249052" y="4170596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362084" y="4170596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5870638" y="3717032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976124" y="3717031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089156" y="3717031"/>
              <a:ext cx="72839" cy="720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1" name="Elbow Connector 50"/>
            <p:cNvCxnSpPr/>
            <p:nvPr/>
          </p:nvCxnSpPr>
          <p:spPr>
            <a:xfrm rot="16200000" flipH="1">
              <a:off x="5911550" y="3807141"/>
              <a:ext cx="489569" cy="309348"/>
            </a:xfrm>
            <a:prstGeom prst="bentConnector4">
              <a:avLst>
                <a:gd name="adj1" fmla="val 52188"/>
                <a:gd name="adj2" fmla="val 93844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Elbow Connector 51"/>
            <p:cNvCxnSpPr>
              <a:stCxn id="48" idx="0"/>
              <a:endCxn id="44" idx="0"/>
            </p:cNvCxnSpPr>
            <p:nvPr/>
          </p:nvCxnSpPr>
          <p:spPr>
            <a:xfrm rot="16200000" flipH="1">
              <a:off x="5816739" y="3807350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Elbow Connector 52"/>
            <p:cNvCxnSpPr/>
            <p:nvPr/>
          </p:nvCxnSpPr>
          <p:spPr>
            <a:xfrm rot="16200000" flipH="1">
              <a:off x="6028147" y="3804051"/>
              <a:ext cx="453565" cy="272929"/>
            </a:xfrm>
            <a:prstGeom prst="bentConnector3">
              <a:avLst>
                <a:gd name="adj1" fmla="val 56330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Rectangle 59"/>
                <p:cNvSpPr/>
                <p:nvPr/>
              </p:nvSpPr>
              <p:spPr>
                <a:xfrm>
                  <a:off x="2411760" y="3429000"/>
                  <a:ext cx="998391" cy="259228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𝒫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60" name="Rectangle 5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11760" y="3429000"/>
                  <a:ext cx="998391" cy="259228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oup 28"/>
          <p:cNvGrpSpPr/>
          <p:nvPr/>
        </p:nvGrpSpPr>
        <p:grpSpPr>
          <a:xfrm>
            <a:off x="5220072" y="3480884"/>
            <a:ext cx="3528392" cy="1667018"/>
            <a:chOff x="5724128" y="3429000"/>
            <a:chExt cx="3240360" cy="1590929"/>
          </a:xfrm>
        </p:grpSpPr>
        <p:sp>
          <p:nvSpPr>
            <p:cNvPr id="30" name="Rectangle 29"/>
            <p:cNvSpPr/>
            <p:nvPr/>
          </p:nvSpPr>
          <p:spPr>
            <a:xfrm>
              <a:off x="5724128" y="3429000"/>
              <a:ext cx="2520280" cy="1215722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Non Black Box</a:t>
              </a:r>
              <a:r>
                <a:rPr lang="en-US" sz="2400" dirty="0" smtClean="0"/>
                <a:t> </a:t>
              </a:r>
              <a:r>
                <a:rPr lang="en-US" sz="2400" dirty="0" smtClean="0">
                  <a:solidFill>
                    <a:schemeClr val="tx1"/>
                  </a:solidFill>
                </a:rPr>
                <a:t>Simulator</a:t>
              </a:r>
              <a:endParaRPr lang="he-IL" sz="2400" dirty="0">
                <a:solidFill>
                  <a:schemeClr val="tx1"/>
                </a:solidFill>
              </a:endParaRPr>
            </a:p>
          </p:txBody>
        </p:sp>
        <p:pic>
          <p:nvPicPr>
            <p:cNvPr id="31" name="Picture 38" descr="C:\Users\Omer\AppData\Local\Microsoft\Windows\Temporary Internet Files\Content.IE5\1AOF12NR\MC900441310[1]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651777"/>
              <a:ext cx="1368152" cy="1368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TextBox 31"/>
          <p:cNvSpPr txBox="1"/>
          <p:nvPr/>
        </p:nvSpPr>
        <p:spPr>
          <a:xfrm>
            <a:off x="4860032" y="5013176"/>
            <a:ext cx="36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en-US" sz="2800" dirty="0" smtClean="0"/>
              <a:t>Using CRHF and UA</a:t>
            </a:r>
            <a:endParaRPr lang="en-US" sz="2800" dirty="0"/>
          </a:p>
          <a:p>
            <a:pPr algn="ctr" rtl="0"/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14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941"/>
    </mc:Choice>
    <mc:Fallback xmlns="">
      <p:transition spd="slow" advTm="229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7" cy="2160240"/>
          </a:xfrm>
        </p:spPr>
        <p:txBody>
          <a:bodyPr>
            <a:noAutofit/>
          </a:bodyPr>
          <a:lstStyle/>
          <a:p>
            <a:pPr marL="0" indent="0" algn="ctr" rtl="0">
              <a:buNone/>
            </a:pPr>
            <a:r>
              <a:rPr lang="en-US" sz="3600" dirty="0" smtClean="0"/>
              <a:t>Assuming only OT there </a:t>
            </a:r>
            <a:r>
              <a:rPr lang="en-US" sz="3600" dirty="0"/>
              <a:t>exist </a:t>
            </a:r>
            <a:r>
              <a:rPr lang="en-US" sz="3600" dirty="0" smtClean="0"/>
              <a:t>a constant-round </a:t>
            </a:r>
            <a:r>
              <a:rPr lang="en-US" sz="3600" dirty="0" err="1" smtClean="0"/>
              <a:t>resettably</a:t>
            </a:r>
            <a:r>
              <a:rPr lang="en-US" sz="3600" dirty="0" smtClean="0"/>
              <a:t>-sound ZK protocol that does not make use of UA.</a:t>
            </a:r>
            <a:endParaRPr lang="en-US" sz="3600" dirty="0"/>
          </a:p>
          <a:p>
            <a:pPr marL="0" indent="0" algn="ctr" rtl="0">
              <a:buNone/>
            </a:pPr>
            <a:endParaRPr lang="en-US" sz="3600" dirty="0"/>
          </a:p>
          <a:p>
            <a:pPr marL="0" indent="0" algn="ctr" rtl="0">
              <a:buNone/>
            </a:pPr>
            <a:endParaRPr lang="en-US" sz="3600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 rtl="0"/>
            <a:r>
              <a:rPr lang="en-US" sz="4400" dirty="0" smtClean="0"/>
              <a:t>The Result</a:t>
            </a:r>
            <a:endParaRPr lang="en-US" sz="3600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395536" y="4725144"/>
            <a:ext cx="8352927" cy="21602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5760" indent="-3657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r" defTabSz="914400" rtl="1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0">
              <a:buNone/>
            </a:pPr>
            <a:r>
              <a:rPr lang="en-US" sz="3200" dirty="0" smtClean="0"/>
              <a:t>A new non-black-box simulation technique from the Impossibility </a:t>
            </a:r>
            <a:r>
              <a:rPr lang="en-US" sz="3200" dirty="0"/>
              <a:t>of Obfuscation </a:t>
            </a:r>
            <a:endParaRPr lang="en-US" sz="3200" dirty="0" smtClean="0"/>
          </a:p>
          <a:p>
            <a:pPr marL="0" indent="0" algn="ctr" rtl="0">
              <a:buFont typeface="Wingdings" pitchFamily="2" charset="2"/>
              <a:buNone/>
            </a:pPr>
            <a:endParaRPr lang="en-US" sz="3200" dirty="0" smtClean="0"/>
          </a:p>
          <a:p>
            <a:pPr marL="0" indent="0" algn="ctr" rtl="0">
              <a:buFont typeface="Wingdings" pitchFamily="2" charset="2"/>
              <a:buNone/>
            </a:pPr>
            <a:endParaRPr lang="en-US" sz="32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688490" y="378904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1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rtl="1" eaLnBrk="1" hangingPunct="1">
              <a:defRPr>
                <a:solidFill>
                  <a:schemeClr val="tx2"/>
                </a:solidFill>
              </a:defRPr>
            </a:lvl2pPr>
            <a:lvl3pPr rtl="1" eaLnBrk="1" hangingPunct="1">
              <a:defRPr>
                <a:solidFill>
                  <a:schemeClr val="tx2"/>
                </a:solidFill>
              </a:defRPr>
            </a:lvl3pPr>
            <a:lvl4pPr rtl="1" eaLnBrk="1" hangingPunct="1">
              <a:defRPr>
                <a:solidFill>
                  <a:schemeClr val="tx2"/>
                </a:solidFill>
              </a:defRPr>
            </a:lvl4pPr>
            <a:lvl5pPr rtl="1" eaLnBrk="1" hangingPunct="1">
              <a:defRPr>
                <a:solidFill>
                  <a:schemeClr val="tx2"/>
                </a:solidFill>
              </a:defRPr>
            </a:lvl5pPr>
            <a:lvl6pPr rtl="1" eaLnBrk="1" hangingPunct="1">
              <a:defRPr>
                <a:solidFill>
                  <a:schemeClr val="tx2"/>
                </a:solidFill>
              </a:defRPr>
            </a:lvl6pPr>
            <a:lvl7pPr rtl="1" eaLnBrk="1" hangingPunct="1">
              <a:defRPr>
                <a:solidFill>
                  <a:schemeClr val="tx2"/>
                </a:solidFill>
              </a:defRPr>
            </a:lvl7pPr>
            <a:lvl8pPr rtl="1" eaLnBrk="1" hangingPunct="1">
              <a:defRPr>
                <a:solidFill>
                  <a:schemeClr val="tx2"/>
                </a:solidFill>
              </a:defRPr>
            </a:lvl8pPr>
            <a:lvl9pPr rtl="1" eaLnBrk="1" hangingPunct="1">
              <a:defRPr>
                <a:solidFill>
                  <a:schemeClr val="tx2"/>
                </a:solidFill>
              </a:defRPr>
            </a:lvl9pPr>
          </a:lstStyle>
          <a:p>
            <a:pPr algn="l" rtl="0"/>
            <a:r>
              <a:rPr lang="en-US" sz="4000" dirty="0" smtClean="0"/>
              <a:t>The Technique</a:t>
            </a:r>
            <a:endParaRPr lang="en-US" sz="4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293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493"/>
    </mc:Choice>
    <mc:Fallback xmlns="">
      <p:transition spd="slow" advTm="634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Program Obfuscation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660006" y="1844824"/>
                <a:ext cx="7123489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rtl="0"/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𝒪</m:t>
                    </m:r>
                  </m:oMath>
                </a14:m>
                <a:r>
                  <a:rPr lang="en-US" sz="2800" dirty="0"/>
                  <a:t> is an obfuscation of a function family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006" y="1844824"/>
                <a:ext cx="7123489" cy="523220"/>
              </a:xfrm>
              <a:prstGeom prst="rect">
                <a:avLst/>
              </a:prstGeom>
              <a:blipFill rotWithShape="1">
                <a:blip r:embed="rId3"/>
                <a:stretch>
                  <a:fillRect t="-11765" r="-855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759454" y="3991998"/>
            <a:ext cx="648072" cy="65242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068189" y="3573016"/>
            <a:ext cx="1" cy="304314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779912" y="2988241"/>
                <a:ext cx="648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2988241"/>
                <a:ext cx="64807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759454" y="4017869"/>
                <a:ext cx="648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9454" y="4017869"/>
                <a:ext cx="64807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H="1">
            <a:off x="1114689" y="4329658"/>
            <a:ext cx="49911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2" y="4064006"/>
                <a:ext cx="53655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064006"/>
                <a:ext cx="536557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 flipH="1">
            <a:off x="3054058" y="4349686"/>
            <a:ext cx="49911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449120" y="5004465"/>
                <a:ext cx="12376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32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3200" i="1">
                          <a:latin typeface="Cambria Math"/>
                        </a:rPr>
                        <m:t>(</m:t>
                      </m:r>
                      <m:r>
                        <a:rPr lang="en-US" sz="3200" i="1">
                          <a:latin typeface="Cambria Math"/>
                        </a:rPr>
                        <m:t>𝑥</m:t>
                      </m:r>
                      <m:r>
                        <a:rPr lang="en-US" sz="32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9120" y="5004465"/>
                <a:ext cx="1237647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>
          <a:xfrm flipH="1" flipV="1">
            <a:off x="4067944" y="4729127"/>
            <a:ext cx="1" cy="304314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773430" y="3780329"/>
                <a:ext cx="1139628" cy="1152128"/>
              </a:xfrm>
              <a:prstGeom prst="rect">
                <a:avLst/>
              </a:prstGeom>
              <a:solidFill>
                <a:srgbClr val="CC99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430" y="3780329"/>
                <a:ext cx="1139628" cy="115212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948263" y="3281001"/>
                <a:ext cx="1057263" cy="100811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3" y="3281001"/>
                <a:ext cx="1057263" cy="10081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7573479" y="2848953"/>
                <a:ext cx="598921" cy="64807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3479" y="2848953"/>
                <a:ext cx="598921" cy="6480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6949029" y="4941168"/>
                <a:ext cx="1057263" cy="100811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9029" y="4941168"/>
                <a:ext cx="1057263" cy="100811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/>
          <p:nvPr/>
        </p:nvCxnSpPr>
        <p:spPr>
          <a:xfrm flipH="1">
            <a:off x="6377141" y="5475450"/>
            <a:ext cx="499114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652120" y="5157192"/>
            <a:ext cx="648072" cy="652427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652120" y="5183063"/>
                <a:ext cx="6480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Π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/>
                            </a:rPr>
                            <m:t>k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5183063"/>
                <a:ext cx="648072" cy="58477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7126166" y="4149080"/>
                <a:ext cx="5421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sz="4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6166" y="4149080"/>
                <a:ext cx="542178" cy="83099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28888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791"/>
    </mc:Choice>
    <mc:Fallback xmlns="">
      <p:transition spd="slow" advTm="647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/>
      <p:bldP spid="10" grpId="0"/>
      <p:bldP spid="13" grpId="0"/>
      <p:bldP spid="20" grpId="0"/>
      <p:bldP spid="22" grpId="0" animBg="1"/>
      <p:bldP spid="23" grpId="0" animBg="1"/>
      <p:bldP spid="24" grpId="0" animBg="1"/>
      <p:bldP spid="28" grpId="0" animBg="1"/>
      <p:bldP spid="30" grpId="0" animBg="1"/>
      <p:bldP spid="31" grpId="0"/>
      <p:bldP spid="3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119491" y="5453499"/>
            <a:ext cx="5023184" cy="707886"/>
          </a:xfrm>
          <a:prstGeom prst="roundRect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sz="4800" dirty="0" smtClean="0"/>
              <a:t>Obfuscation and ZK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39552" y="1916832"/>
                <a:ext cx="7560840" cy="5734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US" sz="2800" dirty="0" smtClean="0"/>
                  <a:t>If we can obfuscate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3200" i="1" smtClean="0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p>
                        <m:r>
                          <a:rPr lang="en-US" sz="3200" b="0" i="1" smtClean="0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2800" dirty="0" smtClean="0"/>
                  <a:t>:</a:t>
                </a:r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916832"/>
                <a:ext cx="7560840" cy="573427"/>
              </a:xfrm>
              <a:prstGeom prst="rect">
                <a:avLst/>
              </a:prstGeom>
              <a:blipFill rotWithShape="1">
                <a:blip r:embed="rId3"/>
                <a:stretch>
                  <a:fillRect l="-1694" t="-4211" b="-2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886772" y="3385361"/>
            <a:ext cx="2520280" cy="12157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Black Box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Simulator</a:t>
            </a:r>
            <a:endParaRPr lang="he-IL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7903488" y="2708920"/>
                <a:ext cx="791596" cy="792088"/>
              </a:xfrm>
              <a:prstGeom prst="rect">
                <a:avLst/>
              </a:prstGeom>
              <a:solidFill>
                <a:srgbClr val="FF9999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3488" y="2708920"/>
                <a:ext cx="791596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286372" y="3385361"/>
            <a:ext cx="2520280" cy="12157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Non Black Box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Simulator</a:t>
            </a:r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1854324" y="3963769"/>
            <a:ext cx="349887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Left-Right Arrow 2"/>
          <p:cNvSpPr/>
          <p:nvPr/>
        </p:nvSpPr>
        <p:spPr>
          <a:xfrm>
            <a:off x="5022676" y="3811823"/>
            <a:ext cx="648072" cy="360040"/>
          </a:xfrm>
          <a:prstGeom prst="left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611560" y="3385361"/>
                <a:ext cx="1170756" cy="1215722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𝒪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385361"/>
                <a:ext cx="1170756" cy="121572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-4238" y="5449579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/>
              <a:t>Resettably</a:t>
            </a:r>
            <a:r>
              <a:rPr lang="en-US" sz="4000" dirty="0"/>
              <a:t>-Sound ZK</a:t>
            </a:r>
          </a:p>
        </p:txBody>
      </p:sp>
      <p:sp>
        <p:nvSpPr>
          <p:cNvPr id="14" name="&quot;No&quot; Symbol 13"/>
          <p:cNvSpPr/>
          <p:nvPr/>
        </p:nvSpPr>
        <p:spPr>
          <a:xfrm>
            <a:off x="3821442" y="5017531"/>
            <a:ext cx="1619282" cy="1579821"/>
          </a:xfrm>
          <a:prstGeom prst="noSmoking">
            <a:avLst/>
          </a:prstGeom>
          <a:solidFill>
            <a:srgbClr val="FF0000">
              <a:alpha val="7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19930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5613"/>
    </mc:Choice>
    <mc:Fallback xmlns="">
      <p:transition spd="slow" advTm="556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Obfuscation and ZK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3905" y="2132856"/>
                <a:ext cx="777686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US" sz="3200" dirty="0" smtClean="0"/>
                  <a:t>Assuming OWFs, there exist a family of functions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that can not be obfuscated.</a:t>
                </a:r>
              </a:p>
              <a:p>
                <a:pPr rtl="0"/>
                <a:endParaRPr lang="en-US" sz="2000" dirty="0" smtClean="0"/>
              </a:p>
              <a:p>
                <a:pPr rtl="0"/>
                <a:r>
                  <a:rPr lang="en-US" sz="2000" dirty="0" smtClean="0"/>
                  <a:t>[Barak-</a:t>
                </a:r>
                <a:r>
                  <a:rPr lang="en-US" sz="2000" dirty="0" err="1" smtClean="0"/>
                  <a:t>Goldreich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Impagliazzo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Rudich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Sahai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Vadhan</a:t>
                </a:r>
                <a:r>
                  <a:rPr lang="en-US" sz="2000" dirty="0" smtClean="0"/>
                  <a:t>-Yang 01]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5" y="2132856"/>
                <a:ext cx="7776864" cy="1692771"/>
              </a:xfrm>
              <a:prstGeom prst="rect">
                <a:avLst/>
              </a:prstGeom>
              <a:blipFill rotWithShape="1">
                <a:blip r:embed="rId3"/>
                <a:stretch>
                  <a:fillRect l="-2039" t="-4676" r="-78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979712" y="5763928"/>
            <a:ext cx="5348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Impossibility of obfuscation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492355" y="4221088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Resettably</a:t>
            </a:r>
            <a:r>
              <a:rPr lang="en-US" sz="3200" dirty="0"/>
              <a:t>-Sound ZK</a:t>
            </a:r>
          </a:p>
        </p:txBody>
      </p:sp>
      <p:sp>
        <p:nvSpPr>
          <p:cNvPr id="9" name="Striped Right Arrow 8"/>
          <p:cNvSpPr/>
          <p:nvPr/>
        </p:nvSpPr>
        <p:spPr>
          <a:xfrm rot="5400000">
            <a:off x="4156960" y="5064516"/>
            <a:ext cx="750752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6056" y="50857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“Easy”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076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575"/>
    </mc:Choice>
    <mc:Fallback xmlns="">
      <p:transition spd="slow" advTm="475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Obfuscation and ZK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3905" y="2132856"/>
                <a:ext cx="7776864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:r>
                  <a:rPr lang="en-US" sz="3200" dirty="0" smtClean="0"/>
                  <a:t>Assuming OWFs, there exist a family of functions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sz="3200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/>
                  <a:t> that can not be obfuscated.</a:t>
                </a:r>
              </a:p>
              <a:p>
                <a:pPr rtl="0"/>
                <a:endParaRPr lang="en-US" sz="2000" dirty="0" smtClean="0"/>
              </a:p>
              <a:p>
                <a:pPr rtl="0"/>
                <a:r>
                  <a:rPr lang="en-US" sz="2000" dirty="0" smtClean="0"/>
                  <a:t>[Barak-</a:t>
                </a:r>
                <a:r>
                  <a:rPr lang="en-US" sz="2000" dirty="0" err="1" smtClean="0"/>
                  <a:t>Goldreich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Impagliazzo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Rudich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Sahai</a:t>
                </a:r>
                <a:r>
                  <a:rPr lang="en-US" sz="2000" dirty="0" smtClean="0"/>
                  <a:t>-</a:t>
                </a:r>
                <a:r>
                  <a:rPr lang="en-US" sz="2000" dirty="0" err="1" smtClean="0"/>
                  <a:t>Vadhan</a:t>
                </a:r>
                <a:r>
                  <a:rPr lang="en-US" sz="2000" dirty="0" smtClean="0"/>
                  <a:t>-Yang 01]</a:t>
                </a:r>
                <a:endParaRPr lang="en-US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05" y="2132856"/>
                <a:ext cx="7776864" cy="1692771"/>
              </a:xfrm>
              <a:prstGeom prst="rect">
                <a:avLst/>
              </a:prstGeom>
              <a:blipFill rotWithShape="1">
                <a:blip r:embed="rId2"/>
                <a:stretch>
                  <a:fillRect l="-2039" t="-4676" r="-78"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475656" y="5763928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Impossibility of obfuscation + OT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2492355" y="4221088"/>
            <a:ext cx="40799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 err="1"/>
              <a:t>Resettably</a:t>
            </a:r>
            <a:r>
              <a:rPr lang="en-US" sz="3200" dirty="0"/>
              <a:t>-Sound ZK</a:t>
            </a:r>
          </a:p>
        </p:txBody>
      </p:sp>
      <p:sp>
        <p:nvSpPr>
          <p:cNvPr id="9" name="Striped Right Arrow 8"/>
          <p:cNvSpPr/>
          <p:nvPr/>
        </p:nvSpPr>
        <p:spPr>
          <a:xfrm rot="16200000">
            <a:off x="4156960" y="5064517"/>
            <a:ext cx="750752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76056" y="5085711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“Hard”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8031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77"/>
    </mc:Choice>
    <mc:Fallback xmlns="">
      <p:transition spd="slow" advTm="18577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sz="4800" dirty="0" err="1" smtClean="0"/>
              <a:t>Unobfuscatable</a:t>
            </a:r>
            <a:r>
              <a:rPr lang="en-US" sz="4800" dirty="0" smtClean="0"/>
              <a:t> functions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36096" y="2564904"/>
                <a:ext cx="122413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𝐴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2564904"/>
                <a:ext cx="1224136" cy="129614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228184" y="2060848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2060848"/>
                <a:ext cx="720080" cy="7200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H="1">
            <a:off x="6763785" y="3212976"/>
            <a:ext cx="1264599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&quot;No&quot; Symbol 8"/>
          <p:cNvSpPr/>
          <p:nvPr/>
        </p:nvSpPr>
        <p:spPr>
          <a:xfrm>
            <a:off x="7123825" y="2924944"/>
            <a:ext cx="576064" cy="57606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8028384" y="2916233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2916233"/>
                <a:ext cx="432048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5436096" y="4552452"/>
                <a:ext cx="1219189" cy="129614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552452"/>
                <a:ext cx="1219189" cy="129614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067944" y="4840484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4840484"/>
                <a:ext cx="720080" cy="7200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 flipH="1">
            <a:off x="6763785" y="5165903"/>
            <a:ext cx="1264599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28384" y="4869160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8384" y="4869160"/>
                <a:ext cx="432048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>
          <a:xfrm flipH="1" flipV="1">
            <a:off x="4932040" y="5161547"/>
            <a:ext cx="400504" cy="4356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5576" y="2895968"/>
                <a:ext cx="324036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/>
                      </a:rPr>
                      <m:t>1</m:t>
                    </m:r>
                    <m:r>
                      <a:rPr lang="en-US" sz="3200" b="0" i="0" smtClean="0">
                        <a:latin typeface="Cambria Math"/>
                      </a:rPr>
                      <m:t>. </m:t>
                    </m:r>
                    <m:r>
                      <a:rPr lang="en-US" sz="3200" b="0" i="1" smtClean="0">
                        <a:latin typeface="Cambria Math"/>
                      </a:rPr>
                      <m:t>∀</m:t>
                    </m:r>
                    <m:r>
                      <a:rPr lang="en-US" sz="3200" b="0" i="1" smtClean="0">
                        <a:latin typeface="Cambria Math"/>
                      </a:rPr>
                      <m:t>𝐴</m:t>
                    </m:r>
                    <m:r>
                      <a:rPr lang="en-US" sz="3200" b="0" i="1" smtClean="0">
                        <a:latin typeface="Cambria Math"/>
                      </a:rPr>
                      <m:t>,</m:t>
                    </m:r>
                    <m:r>
                      <a:rPr lang="en-US" sz="3200" b="0" i="1" smtClean="0">
                        <a:latin typeface="Cambria Math"/>
                      </a:rPr>
                      <m:t>𝑘</m:t>
                    </m:r>
                    <m:r>
                      <a:rPr lang="en-US" sz="3200" b="0" i="1" smtClean="0">
                        <a:latin typeface="Cambria Math"/>
                      </a:rPr>
                      <m:t>←</m:t>
                    </m:r>
                    <m:r>
                      <a:rPr lang="en-US" sz="3200" b="0" i="1" smtClean="0">
                        <a:latin typeface="Cambria Math"/>
                      </a:rPr>
                      <m:t>𝑈</m:t>
                    </m:r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2895968"/>
                <a:ext cx="3240360" cy="584775"/>
              </a:xfrm>
              <a:prstGeom prst="rect">
                <a:avLst/>
              </a:prstGeom>
              <a:blipFill rotWithShape="1">
                <a:blip r:embed="rId9"/>
                <a:stretch>
                  <a:fillRect t="-13542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55576" y="4881965"/>
                <a:ext cx="2880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/>
                      </a:rPr>
                      <m:t>2</m:t>
                    </m:r>
                    <m:r>
                      <a:rPr lang="en-US" sz="3200" b="0" i="1" smtClean="0">
                        <a:latin typeface="Cambria Math"/>
                      </a:rPr>
                      <m:t>. ∃</m:t>
                    </m:r>
                    <m:r>
                      <a:rPr lang="en-US" sz="3200" b="0" i="1" smtClean="0">
                        <a:latin typeface="Cambria Math"/>
                      </a:rPr>
                      <m:t>𝐸</m:t>
                    </m:r>
                    <m:r>
                      <a:rPr lang="en-US" sz="3200" b="0" i="1" smtClean="0">
                        <a:latin typeface="Cambria Math"/>
                      </a:rPr>
                      <m:t>,∀</m:t>
                    </m:r>
                    <m:r>
                      <a:rPr lang="en-US" sz="3200" b="0" i="1" smtClean="0">
                        <a:latin typeface="Cambria Math"/>
                      </a:rPr>
                      <m:t>𝐶</m:t>
                    </m:r>
                    <m:r>
                      <a:rPr lang="en-US" sz="3200" b="0" i="1" smtClean="0">
                        <a:latin typeface="Cambria Math"/>
                      </a:rPr>
                      <m:t>≡</m:t>
                    </m:r>
                    <m:sSub>
                      <m:sSubPr>
                        <m:ctrlPr>
                          <a:rPr lang="en-US" sz="32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3200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3200" dirty="0" smtClean="0"/>
                  <a:t>:</a:t>
                </a:r>
                <a:endParaRPr lang="en-US" sz="32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4881965"/>
                <a:ext cx="2880320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3542" r="-84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51090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27"/>
    </mc:Choice>
    <mc:Fallback xmlns="">
      <p:transition spd="slow" advTm="976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/>
      <p:bldP spid="13" grpId="0" animBg="1"/>
      <p:bldP spid="14" grpId="0" animBg="1"/>
      <p:bldP spid="17" grpId="0"/>
      <p:bldP spid="23" grpId="0"/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Protocol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827584" y="2132856"/>
                <a:ext cx="1080120" cy="4104456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1080120" cy="41044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36296" y="2132856"/>
                <a:ext cx="1080120" cy="4104456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2132856"/>
                <a:ext cx="1080120" cy="410445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 title="\"/>
          <p:cNvCxnSpPr/>
          <p:nvPr/>
        </p:nvCxnSpPr>
        <p:spPr>
          <a:xfrm flipH="1">
            <a:off x="1907704" y="2541221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2280" y="2325197"/>
                <a:ext cx="1476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325197"/>
                <a:ext cx="147616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65866" y="2060848"/>
                <a:ext cx="2700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6" y="2060848"/>
                <a:ext cx="27003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 title="\"/>
          <p:cNvCxnSpPr/>
          <p:nvPr/>
        </p:nvCxnSpPr>
        <p:spPr>
          <a:xfrm flipH="1">
            <a:off x="6084168" y="3236659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362938" y="2774994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8" y="2774994"/>
                <a:ext cx="101737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 title="\"/>
          <p:cNvCxnSpPr/>
          <p:nvPr/>
        </p:nvCxnSpPr>
        <p:spPr>
          <a:xfrm flipH="1">
            <a:off x="1907704" y="3236659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title="\"/>
          <p:cNvCxnSpPr/>
          <p:nvPr/>
        </p:nvCxnSpPr>
        <p:spPr>
          <a:xfrm flipH="1">
            <a:off x="1907704" y="428716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07704" y="2774994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774994"/>
                <a:ext cx="101737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186474" y="378310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74" y="3783106"/>
                <a:ext cx="101737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99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 title="\"/>
          <p:cNvCxnSpPr/>
          <p:nvPr/>
        </p:nvCxnSpPr>
        <p:spPr>
          <a:xfrm flipH="1">
            <a:off x="1907704" y="5161399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 title="\"/>
          <p:cNvCxnSpPr/>
          <p:nvPr/>
        </p:nvCxnSpPr>
        <p:spPr>
          <a:xfrm flipH="1">
            <a:off x="1907704" y="5485435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 title="\"/>
          <p:cNvCxnSpPr/>
          <p:nvPr/>
        </p:nvCxnSpPr>
        <p:spPr>
          <a:xfrm flipH="1">
            <a:off x="1907704" y="5773467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2699792" y="4877574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Witness Indistinguishable proof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he-IL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4877574"/>
                <a:ext cx="3888432" cy="1215722"/>
              </a:xfrm>
              <a:prstGeom prst="rect">
                <a:avLst/>
              </a:prstGeom>
              <a:blipFill rotWithShape="1">
                <a:blip r:embed="rId10"/>
                <a:stretch>
                  <a:fillRect t="-2463" r="-1248" b="-9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059832" y="3063026"/>
                <a:ext cx="3024336" cy="1399949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Secure function evaluation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where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𝐶𝑜𝑚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063026"/>
                <a:ext cx="3024336" cy="1399949"/>
              </a:xfrm>
              <a:prstGeom prst="rect">
                <a:avLst/>
              </a:prstGeom>
              <a:blipFill rotWithShape="1">
                <a:blip r:embed="rId11"/>
                <a:stretch>
                  <a:fillRect b="-21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114466" y="3183359"/>
                <a:ext cx="729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466" y="3183359"/>
                <a:ext cx="729342" cy="46166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06954" y="3236659"/>
                <a:ext cx="7293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𝑑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6954" y="3236659"/>
                <a:ext cx="729342" cy="46166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0580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12"/>
    </mc:Choice>
    <mc:Fallback xmlns="">
      <p:transition spd="slow" advTm="145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6" grpId="0"/>
      <p:bldP spid="19" grpId="0"/>
      <p:bldP spid="20" grpId="0"/>
      <p:bldP spid="26" grpId="0" animBg="1"/>
      <p:bldP spid="45" grpId="0" animBg="1"/>
      <p:bldP spid="27" grpId="0"/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pPr algn="l" rtl="0"/>
            <a:r>
              <a:rPr lang="en-US" sz="4000" dirty="0" smtClean="0"/>
              <a:t>Proof Idea - </a:t>
            </a:r>
            <a:r>
              <a:rPr lang="en-US" sz="4000" dirty="0"/>
              <a:t>Resettable Soundness</a:t>
            </a:r>
            <a:br>
              <a:rPr lang="en-US" sz="4000" dirty="0"/>
            </a:br>
            <a:endParaRPr lang="en-US" sz="4000" dirty="0"/>
          </a:p>
        </p:txBody>
      </p:sp>
      <p:pic>
        <p:nvPicPr>
          <p:cNvPr id="23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V="1">
            <a:off x="6963670" y="3136994"/>
            <a:ext cx="657905" cy="60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 rot="16200000">
            <a:off x="5471461" y="2504308"/>
            <a:ext cx="2194674" cy="756137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6" name="Round Same Side Corner Rectangle 45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7" name="Snip and Round Single Corner Rectangle 46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6811591" y="2228737"/>
              <a:ext cx="1435916" cy="3337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cxnSp>
        <p:nvCxnSpPr>
          <p:cNvPr id="9" name="Straight Arrow Connector 8" title="\"/>
          <p:cNvCxnSpPr/>
          <p:nvPr/>
        </p:nvCxnSpPr>
        <p:spPr>
          <a:xfrm flipH="1">
            <a:off x="2460460" y="2086709"/>
            <a:ext cx="373026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79153" y="1890318"/>
                <a:ext cx="1033385" cy="2715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9153" y="1890318"/>
                <a:ext cx="1033385" cy="271514"/>
              </a:xfrm>
              <a:prstGeom prst="rect">
                <a:avLst/>
              </a:prstGeom>
              <a:blipFill rotWithShape="1">
                <a:blip r:embed="rId4"/>
                <a:stretch>
                  <a:fillRect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04524" y="1628800"/>
                <a:ext cx="1890339" cy="33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524" y="1628800"/>
                <a:ext cx="1890339" cy="339393"/>
              </a:xfrm>
              <a:prstGeom prst="rect">
                <a:avLst/>
              </a:prstGeom>
              <a:blipFill rotWithShape="1">
                <a:blip r:embed="rId5"/>
                <a:stretch>
                  <a:fillRect b="-6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 title="\"/>
          <p:cNvCxnSpPr/>
          <p:nvPr/>
        </p:nvCxnSpPr>
        <p:spPr>
          <a:xfrm flipH="1">
            <a:off x="5579337" y="2597960"/>
            <a:ext cx="61139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687298" y="2160044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298" y="2160044"/>
                <a:ext cx="712210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 title="\"/>
          <p:cNvCxnSpPr/>
          <p:nvPr/>
        </p:nvCxnSpPr>
        <p:spPr>
          <a:xfrm flipH="1">
            <a:off x="2460461" y="2597960"/>
            <a:ext cx="1188079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 title="\"/>
          <p:cNvCxnSpPr/>
          <p:nvPr/>
        </p:nvCxnSpPr>
        <p:spPr>
          <a:xfrm flipH="1">
            <a:off x="2460461" y="3370236"/>
            <a:ext cx="1188079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40428" y="2132856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0428" y="2132856"/>
                <a:ext cx="712210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864322" y="2852936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322" y="2852936"/>
                <a:ext cx="712210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5641" r="-1367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3648540" y="2470314"/>
                <a:ext cx="1930796" cy="102917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8540" y="2470314"/>
                <a:ext cx="1930796" cy="1029172"/>
              </a:xfrm>
              <a:prstGeom prst="rect">
                <a:avLst/>
              </a:prstGeom>
              <a:blipFill rotWithShape="1">
                <a:blip r:embed="rId9"/>
                <a:stretch>
                  <a:fillRect l="-1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1704324" y="1785041"/>
                <a:ext cx="756136" cy="2183557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4324" y="1785041"/>
                <a:ext cx="756136" cy="218355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3779912" y="5157192"/>
                <a:ext cx="122413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5157192"/>
                <a:ext cx="1224136" cy="129614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4572000" y="4653136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653136"/>
                <a:ext cx="720080" cy="7200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/>
          <p:cNvCxnSpPr/>
          <p:nvPr/>
        </p:nvCxnSpPr>
        <p:spPr>
          <a:xfrm flipH="1">
            <a:off x="5107601" y="5805264"/>
            <a:ext cx="1264599" cy="0"/>
          </a:xfrm>
          <a:prstGeom prst="straightConnector1">
            <a:avLst/>
          </a:prstGeom>
          <a:ln w="38100">
            <a:solidFill>
              <a:schemeClr val="accent4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&quot;No&quot; Symbol 56"/>
          <p:cNvSpPr/>
          <p:nvPr/>
        </p:nvSpPr>
        <p:spPr>
          <a:xfrm>
            <a:off x="5467641" y="5517232"/>
            <a:ext cx="576064" cy="576064"/>
          </a:xfrm>
          <a:prstGeom prst="noSmoking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6372200" y="5508521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5508521"/>
                <a:ext cx="432048" cy="584775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Striped Right Arrow 58"/>
          <p:cNvSpPr/>
          <p:nvPr/>
        </p:nvSpPr>
        <p:spPr>
          <a:xfrm rot="5400000">
            <a:off x="3950218" y="3840380"/>
            <a:ext cx="750752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372200" y="2564904"/>
                <a:ext cx="458918" cy="4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564904"/>
                <a:ext cx="458918" cy="429897"/>
              </a:xfrm>
              <a:prstGeom prst="rect">
                <a:avLst/>
              </a:prstGeom>
              <a:blipFill rotWithShape="1">
                <a:blip r:embed="rId14"/>
                <a:stretch>
                  <a:fillRect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41058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77"/>
    </mc:Choice>
    <mc:Fallback xmlns="">
      <p:transition spd="slow" advTm="8637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  <p:bldP spid="16" grpId="0"/>
      <p:bldP spid="17" grpId="0"/>
      <p:bldP spid="22" grpId="0" animBg="1"/>
      <p:bldP spid="33" grpId="0" animBg="1"/>
      <p:bldP spid="54" grpId="0" animBg="1"/>
      <p:bldP spid="55" grpId="0" animBg="1"/>
      <p:bldP spid="57" grpId="0" animBg="1"/>
      <p:bldP spid="58" grpId="0"/>
      <p:bldP spid="59" grpId="0" animBg="1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Zero-Knowledge Proofs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496115" y="4005064"/>
            <a:ext cx="2588052" cy="2016224"/>
            <a:chOff x="5796136" y="3429000"/>
            <a:chExt cx="2808312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7740352" y="3429000"/>
                  <a:ext cx="864096" cy="223224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𝒱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40352" y="3429000"/>
                  <a:ext cx="864096" cy="2232248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6" idx="1"/>
            </p:cNvCxnSpPr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614380" y="3204265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80" y="3204265"/>
                <a:ext cx="1368152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695556" y="4005064"/>
                <a:ext cx="796324" cy="201622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5556" y="4005064"/>
                <a:ext cx="796324" cy="201622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084168" y="2170720"/>
            <a:ext cx="2402015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accent5"/>
                </a:solidFill>
              </a:rPr>
              <a:t>Soundness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09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40"/>
    </mc:Choice>
    <mc:Fallback xmlns="">
      <p:transition spd="slow" advTm="914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pPr algn="l" rtl="0"/>
            <a:r>
              <a:rPr lang="en-US" sz="4400" dirty="0" smtClean="0"/>
              <a:t>Proof Idea – Zero Knowledge</a:t>
            </a:r>
            <a:endParaRPr lang="en-US" sz="4000" dirty="0"/>
          </a:p>
        </p:txBody>
      </p:sp>
      <p:sp>
        <p:nvSpPr>
          <p:cNvPr id="26" name="Rectangle 25"/>
          <p:cNvSpPr/>
          <p:nvPr/>
        </p:nvSpPr>
        <p:spPr>
          <a:xfrm>
            <a:off x="6606851" y="3218092"/>
            <a:ext cx="2088232" cy="1215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539552" y="2636912"/>
            <a:ext cx="5607040" cy="20162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55103" y="3495366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755103" y="3827907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55103" y="4143438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83568" y="3236510"/>
            <a:ext cx="810715" cy="1215722"/>
            <a:chOff x="957937" y="4365104"/>
            <a:chExt cx="810715" cy="1215722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37" y="4365104"/>
              <a:ext cx="810715" cy="1212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solidFill>
                  <a:srgbClr val="FF9999">
                    <a:alpha val="90000"/>
                  </a:srgb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e-IL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𝒱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/>
          <p:cNvCxnSpPr/>
          <p:nvPr/>
        </p:nvCxnSpPr>
        <p:spPr>
          <a:xfrm flipV="1">
            <a:off x="1566291" y="3845750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539552" y="2636912"/>
            <a:ext cx="560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Non Black Box </a:t>
            </a:r>
            <a:r>
              <a:rPr lang="en-US" sz="2400" dirty="0" smtClean="0"/>
              <a:t>Simulator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067304" y="3236510"/>
                <a:ext cx="1280560" cy="121296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04" y="3236510"/>
                <a:ext cx="1280560" cy="1212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923928" y="3239268"/>
                <a:ext cx="1219189" cy="121296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239268"/>
                <a:ext cx="1219189" cy="1212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652120" y="3510330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10330"/>
                <a:ext cx="43204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>
            <a:off x="6084168" y="3839532"/>
            <a:ext cx="48847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438499" y="3839531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5238699" y="3845750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963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54"/>
    </mc:Choice>
    <mc:Fallback xmlns="">
      <p:transition spd="slow" advTm="48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" grpId="0"/>
      <p:bldP spid="42" grpId="0" animBg="1"/>
      <p:bldP spid="44" grpId="0" animBg="1"/>
      <p:bldP spid="6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pPr algn="l" rtl="0"/>
            <a:r>
              <a:rPr lang="en-US" sz="4400" dirty="0" smtClean="0"/>
              <a:t>Proof Idea – Zero Knowledge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17128" y="2132856"/>
            <a:ext cx="4803144" cy="25202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5940152" y="2648679"/>
                <a:ext cx="796324" cy="1860441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48679"/>
                <a:ext cx="796324" cy="186044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17128" y="2132856"/>
                <a:ext cx="13042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𝐶</m:t>
                      </m:r>
                      <m:r>
                        <a:rPr lang="en-US" sz="2800" i="1"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7128" y="2132856"/>
                <a:ext cx="13042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 title="\"/>
          <p:cNvCxnSpPr/>
          <p:nvPr/>
        </p:nvCxnSpPr>
        <p:spPr>
          <a:xfrm flipH="1">
            <a:off x="2555776" y="3022813"/>
            <a:ext cx="339162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1880" y="2564904"/>
                <a:ext cx="1890339" cy="33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564904"/>
                <a:ext cx="1890339" cy="339393"/>
              </a:xfrm>
              <a:prstGeom prst="rect">
                <a:avLst/>
              </a:prstGeom>
              <a:blipFill rotWithShape="1">
                <a:blip r:embed="rId4"/>
                <a:stretch>
                  <a:fillRect b="-6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 title="\"/>
          <p:cNvCxnSpPr/>
          <p:nvPr/>
        </p:nvCxnSpPr>
        <p:spPr>
          <a:xfrm flipH="1">
            <a:off x="4990628" y="3534065"/>
            <a:ext cx="95677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9950" y="3096148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50" y="3096148"/>
                <a:ext cx="71221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 title="\"/>
          <p:cNvCxnSpPr/>
          <p:nvPr/>
        </p:nvCxnSpPr>
        <p:spPr>
          <a:xfrm flipH="1" flipV="1">
            <a:off x="971600" y="3530626"/>
            <a:ext cx="2088232" cy="638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 title="\"/>
          <p:cNvCxnSpPr/>
          <p:nvPr/>
        </p:nvCxnSpPr>
        <p:spPr>
          <a:xfrm flipH="1">
            <a:off x="971600" y="4306340"/>
            <a:ext cx="20882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1518" y="3068960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18" y="3068960"/>
                <a:ext cx="71221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11518" y="3789040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18" y="3789040"/>
                <a:ext cx="712210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25862" r="-14655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059832" y="3406418"/>
                <a:ext cx="1930796" cy="102917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406418"/>
                <a:ext cx="1930796" cy="1029172"/>
              </a:xfrm>
              <a:prstGeom prst="rect">
                <a:avLst/>
              </a:prstGeom>
              <a:blipFill rotWithShape="1">
                <a:blip r:embed="rId8"/>
                <a:stretch>
                  <a:fillRect l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2814514" y="5328396"/>
            <a:ext cx="3773710" cy="1412972"/>
            <a:chOff x="539552" y="2636912"/>
            <a:chExt cx="5607040" cy="2016224"/>
          </a:xfrm>
        </p:grpSpPr>
        <p:sp>
          <p:nvSpPr>
            <p:cNvPr id="15" name="Rectangle 14"/>
            <p:cNvSpPr/>
            <p:nvPr/>
          </p:nvSpPr>
          <p:spPr>
            <a:xfrm>
              <a:off x="539552" y="2636912"/>
              <a:ext cx="5607040" cy="2016224"/>
            </a:xfrm>
            <a:prstGeom prst="rect">
              <a:avLst/>
            </a:prstGeom>
            <a:solidFill>
              <a:srgbClr val="FFFF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83568" y="3236510"/>
              <a:ext cx="810715" cy="1215722"/>
              <a:chOff x="957937" y="4365104"/>
              <a:chExt cx="810715" cy="1215722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7937" y="4365104"/>
                <a:ext cx="810715" cy="12129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957937" y="4365104"/>
                    <a:ext cx="810715" cy="1215722"/>
                  </a:xfrm>
                  <a:prstGeom prst="rect">
                    <a:avLst/>
                  </a:prstGeom>
                  <a:solidFill>
                    <a:srgbClr val="FF9999">
                      <a:alpha val="90000"/>
                    </a:srgbClr>
                  </a:solidFill>
                  <a:ln w="31750">
                    <a:solidFill>
                      <a:schemeClr val="tx1"/>
                    </a:solidFill>
                    <a:prstDash val="sysDash"/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1" anchor="ctr"/>
                  <a:lstStyle/>
                  <a:p>
                    <a:pPr algn="ctr" rtl="0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he-IL" sz="240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𝒱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p>
                          </m:sSup>
                        </m:oMath>
                      </m:oMathPara>
                    </a14:m>
                    <a:endParaRPr lang="he-IL" sz="32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57937" y="4365104"/>
                    <a:ext cx="810715" cy="1215722"/>
                  </a:xfrm>
                  <a:prstGeom prst="rect">
                    <a:avLst/>
                  </a:prstGeom>
                  <a:blipFill rotWithShape="1">
                    <a:blip r:embed="rId10"/>
                    <a:stretch>
                      <a:fillRect l="-5319"/>
                    </a:stretch>
                  </a:blipFill>
                  <a:ln w="31750">
                    <a:solidFill>
                      <a:schemeClr val="tx1"/>
                    </a:solidFill>
                    <a:prstDash val="sysDash"/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19" name="Straight Arrow Connector 18"/>
            <p:cNvCxnSpPr/>
            <p:nvPr/>
          </p:nvCxnSpPr>
          <p:spPr>
            <a:xfrm flipV="1">
              <a:off x="1566291" y="3845750"/>
              <a:ext cx="413421" cy="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539552" y="2636912"/>
              <a:ext cx="5544616" cy="5270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Non Black Box </a:t>
              </a:r>
              <a:r>
                <a:rPr lang="en-US" dirty="0" smtClean="0"/>
                <a:t>Simulator</a:t>
              </a:r>
              <a:endParaRPr lang="he-IL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Rectangle 29"/>
                <p:cNvSpPr/>
                <p:nvPr/>
              </p:nvSpPr>
              <p:spPr>
                <a:xfrm>
                  <a:off x="2067304" y="3236510"/>
                  <a:ext cx="1280560" cy="1212964"/>
                </a:xfrm>
                <a:prstGeom prst="rect">
                  <a:avLst/>
                </a:prstGeom>
                <a:solidFill>
                  <a:srgbClr val="92D05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𝐶</m:t>
                        </m:r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≡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Rectangle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7304" y="3236510"/>
                  <a:ext cx="1280560" cy="1212964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Rectangle 30"/>
                <p:cNvSpPr/>
                <p:nvPr/>
              </p:nvSpPr>
              <p:spPr>
                <a:xfrm>
                  <a:off x="3923928" y="3239268"/>
                  <a:ext cx="1219189" cy="1212964"/>
                </a:xfrm>
                <a:prstGeom prst="rect">
                  <a:avLst/>
                </a:prstGeom>
                <a:solidFill>
                  <a:srgbClr val="FFFF99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𝐸</m:t>
                        </m:r>
                      </m:oMath>
                    </m:oMathPara>
                  </a14:m>
                  <a:endParaRPr lang="he-IL" sz="2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Rectangle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23928" y="3239268"/>
                  <a:ext cx="1219189" cy="1212964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/>
                <p:cNvSpPr txBox="1"/>
                <p:nvPr/>
              </p:nvSpPr>
              <p:spPr>
                <a:xfrm>
                  <a:off x="5652120" y="3510330"/>
                  <a:ext cx="432049" cy="65876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/>
                          </a:rPr>
                          <m:t>𝑘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32" name="TextBox 3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2120" y="3510330"/>
                  <a:ext cx="432049" cy="658768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 l="-4167" r="-29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3" name="Straight Arrow Connector 32"/>
            <p:cNvCxnSpPr/>
            <p:nvPr/>
          </p:nvCxnSpPr>
          <p:spPr>
            <a:xfrm flipV="1">
              <a:off x="3438499" y="3839531"/>
              <a:ext cx="413421" cy="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 flipV="1">
              <a:off x="5238699" y="3845750"/>
              <a:ext cx="413421" cy="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Straight Connector 4"/>
          <p:cNvCxnSpPr/>
          <p:nvPr/>
        </p:nvCxnSpPr>
        <p:spPr>
          <a:xfrm flipV="1">
            <a:off x="4680362" y="4653136"/>
            <a:ext cx="2339910" cy="1097392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2217128" y="4653136"/>
            <a:ext cx="1625610" cy="1095459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0904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6148"/>
    </mc:Choice>
    <mc:Fallback xmlns="">
      <p:transition spd="slow" advTm="36148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pPr algn="l" rtl="0"/>
            <a:r>
              <a:rPr lang="en-US" sz="4400" dirty="0" smtClean="0"/>
              <a:t>Proof Idea – Zero Knowledge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17128" y="2132856"/>
            <a:ext cx="4803144" cy="252028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70443" y="2132856"/>
                <a:ext cx="13042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</a:rPr>
                        <m:t>𝐶</m:t>
                      </m:r>
                      <m:r>
                        <a:rPr lang="en-US" sz="280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0443" y="2132856"/>
                <a:ext cx="130420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 title="\"/>
          <p:cNvCxnSpPr/>
          <p:nvPr/>
        </p:nvCxnSpPr>
        <p:spPr>
          <a:xfrm flipH="1">
            <a:off x="2555776" y="3022813"/>
            <a:ext cx="339162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91880" y="2564904"/>
                <a:ext cx="1890339" cy="33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2564904"/>
                <a:ext cx="1890339" cy="339393"/>
              </a:xfrm>
              <a:prstGeom prst="rect">
                <a:avLst/>
              </a:prstGeom>
              <a:blipFill rotWithShape="1">
                <a:blip r:embed="rId4"/>
                <a:stretch>
                  <a:fillRect b="-6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 title="\"/>
          <p:cNvCxnSpPr/>
          <p:nvPr/>
        </p:nvCxnSpPr>
        <p:spPr>
          <a:xfrm flipH="1">
            <a:off x="4990628" y="3534065"/>
            <a:ext cx="956773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9950" y="3096148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9950" y="3096148"/>
                <a:ext cx="712210" cy="46166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 title="\"/>
          <p:cNvCxnSpPr/>
          <p:nvPr/>
        </p:nvCxnSpPr>
        <p:spPr>
          <a:xfrm flipH="1" flipV="1">
            <a:off x="971600" y="3530626"/>
            <a:ext cx="2088232" cy="6386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 title="\"/>
          <p:cNvCxnSpPr/>
          <p:nvPr/>
        </p:nvCxnSpPr>
        <p:spPr>
          <a:xfrm flipH="1">
            <a:off x="971600" y="4306340"/>
            <a:ext cx="208823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411518" y="3068960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18" y="3068960"/>
                <a:ext cx="71221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411518" y="3789040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518" y="3789040"/>
                <a:ext cx="71221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3059832" y="3406418"/>
                <a:ext cx="1930796" cy="102917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406418"/>
                <a:ext cx="1930796" cy="1029172"/>
              </a:xfrm>
              <a:prstGeom prst="rect">
                <a:avLst/>
              </a:prstGeom>
              <a:blipFill rotWithShape="1">
                <a:blip r:embed="rId8"/>
                <a:stretch>
                  <a:fillRect l="-18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>
          <a:xfrm flipH="1">
            <a:off x="2729267" y="2276872"/>
            <a:ext cx="157436" cy="288032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3728" y="5157192"/>
                <a:ext cx="5036324" cy="940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/>
                            </a:rPr>
                            <m:t>𝑦</m:t>
                          </m:r>
                        </m:e>
                      </m:d>
                      <m:r>
                        <a:rPr lang="en-US" sz="32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3200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3200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/>
                                  </a:rPr>
                                  <m:t>⊥</m:t>
                                </m:r>
                              </m:e>
                            </m:mr>
                          </m:m>
                          <m:r>
                            <a:rPr lang="en-US" sz="3200" b="0" i="1" smtClean="0">
                              <a:latin typeface="Cambria Math"/>
                            </a:rPr>
                            <m:t>  </m:t>
                          </m: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sz="3200" b="0" i="0" smtClean="0">
                                <a:latin typeface="Cambria Math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latin typeface="Cambria Math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latin typeface="Cambria Math"/>
                              </a:rPr>
                              <m:t>. 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3200" b="0" i="0" smtClean="0">
                                <a:latin typeface="Cambria Math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latin typeface="Cambria Math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3200" b="0" i="0" smtClean="0">
                                <a:latin typeface="Cambria Math"/>
                              </a:rPr>
                              <m:t>.</m:t>
                            </m:r>
                          </m:e>
                        </m:mr>
                      </m:m>
                      <m:r>
                        <a:rPr lang="en-US" sz="32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latin typeface="Cambria Math"/>
                              </a:rPr>
                              <m:t>𝑝</m:t>
                            </m:r>
                          </m:e>
                        </m:mr>
                        <m:mr>
                          <m:e>
                            <m:r>
                              <a:rPr lang="en-US" sz="32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/>
                              </a:rPr>
                              <m:t>𝑝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157192"/>
                <a:ext cx="5036324" cy="9408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940152" y="2648679"/>
                <a:ext cx="796324" cy="1860441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2648679"/>
                <a:ext cx="796324" cy="1860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58615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098"/>
    </mc:Choice>
    <mc:Fallback xmlns="">
      <p:transition spd="slow" advTm="850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/>
          <p:cNvSpPr/>
          <p:nvPr/>
        </p:nvSpPr>
        <p:spPr>
          <a:xfrm>
            <a:off x="1626678" y="1772816"/>
            <a:ext cx="5609618" cy="44644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pPr algn="l" rtl="0"/>
            <a:r>
              <a:rPr lang="en-US" sz="4400" dirty="0" smtClean="0"/>
              <a:t>Proof Idea – Zero Knowledge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315250" y="2493842"/>
            <a:ext cx="2138848" cy="936104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84634" y="2580658"/>
                <a:ext cx="576064" cy="70527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34" y="2580658"/>
                <a:ext cx="576064" cy="705272"/>
              </a:xfrm>
              <a:prstGeom prst="rect">
                <a:avLst/>
              </a:prstGeom>
              <a:blipFill rotWithShape="1">
                <a:blip r:embed="rId23"/>
                <a:stretch>
                  <a:fillRect l="-312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16710" y="2493842"/>
                <a:ext cx="1633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\⊥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10" y="2493842"/>
                <a:ext cx="1633332" cy="461665"/>
              </a:xfrm>
              <a:prstGeom prst="rect">
                <a:avLst/>
              </a:prstGeom>
              <a:blipFill rotWithShape="1">
                <a:blip r:embed="rId24"/>
                <a:stretch>
                  <a:fillRect l="-746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7584" y="2698162"/>
                <a:ext cx="496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698162"/>
                <a:ext cx="496186" cy="52322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3315250" y="3582346"/>
            <a:ext cx="2138848" cy="936104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84634" y="3669162"/>
                <a:ext cx="576064" cy="70527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34" y="3669162"/>
                <a:ext cx="576064" cy="705272"/>
              </a:xfrm>
              <a:prstGeom prst="rect">
                <a:avLst/>
              </a:prstGeom>
              <a:blipFill rotWithShape="1">
                <a:blip r:embed="rId26"/>
                <a:stretch>
                  <a:fillRect l="-312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316710" y="3582346"/>
                <a:ext cx="1633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\⊥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10" y="3582346"/>
                <a:ext cx="1633332" cy="461665"/>
              </a:xfrm>
              <a:prstGeom prst="rect">
                <a:avLst/>
              </a:prstGeom>
              <a:blipFill rotWithShape="1">
                <a:blip r:embed="rId27"/>
                <a:stretch>
                  <a:fillRect l="-74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 rot="5400000">
            <a:off x="4272063" y="4488543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25" name="Rectangle 24"/>
          <p:cNvSpPr/>
          <p:nvPr/>
        </p:nvSpPr>
        <p:spPr>
          <a:xfrm>
            <a:off x="3315250" y="5166522"/>
            <a:ext cx="2138848" cy="936104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784634" y="5253338"/>
                <a:ext cx="576064" cy="70527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634" y="5253338"/>
                <a:ext cx="576064" cy="705272"/>
              </a:xfrm>
              <a:prstGeom prst="rect">
                <a:avLst/>
              </a:prstGeom>
              <a:blipFill rotWithShape="1">
                <a:blip r:embed="rId28"/>
                <a:stretch>
                  <a:fillRect l="-312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316710" y="5166522"/>
                <a:ext cx="1633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\⊥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710" y="5166522"/>
                <a:ext cx="1633332" cy="461665"/>
              </a:xfrm>
              <a:prstGeom prst="rect">
                <a:avLst/>
              </a:prstGeom>
              <a:blipFill rotWithShape="1">
                <a:blip r:embed="rId29"/>
                <a:stretch>
                  <a:fillRect l="-746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/>
          <p:cNvCxnSpPr>
            <a:stCxn id="14" idx="3"/>
            <a:endCxn id="5" idx="1"/>
          </p:cNvCxnSpPr>
          <p:nvPr/>
        </p:nvCxnSpPr>
        <p:spPr>
          <a:xfrm>
            <a:off x="1323770" y="2959772"/>
            <a:ext cx="1991480" cy="2122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4" idx="3"/>
            <a:endCxn id="21" idx="1"/>
          </p:cNvCxnSpPr>
          <p:nvPr/>
        </p:nvCxnSpPr>
        <p:spPr>
          <a:xfrm>
            <a:off x="1323770" y="2959772"/>
            <a:ext cx="1991480" cy="1090626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0"/>
          <p:cNvCxnSpPr>
            <a:stCxn id="14" idx="3"/>
            <a:endCxn id="25" idx="1"/>
          </p:cNvCxnSpPr>
          <p:nvPr/>
        </p:nvCxnSpPr>
        <p:spPr>
          <a:xfrm>
            <a:off x="1323770" y="2959772"/>
            <a:ext cx="1991480" cy="2674802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28"/>
          <p:cNvCxnSpPr>
            <a:stCxn id="5" idx="3"/>
            <a:endCxn id="46" idx="1"/>
          </p:cNvCxnSpPr>
          <p:nvPr/>
        </p:nvCxnSpPr>
        <p:spPr>
          <a:xfrm flipV="1">
            <a:off x="5454098" y="2961269"/>
            <a:ext cx="2070230" cy="625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8"/>
          <p:cNvCxnSpPr>
            <a:stCxn id="21" idx="3"/>
            <a:endCxn id="46" idx="1"/>
          </p:cNvCxnSpPr>
          <p:nvPr/>
        </p:nvCxnSpPr>
        <p:spPr>
          <a:xfrm flipV="1">
            <a:off x="5454098" y="2961269"/>
            <a:ext cx="2070230" cy="1089129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524328" y="2699659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699659"/>
                <a:ext cx="1080120" cy="523220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28"/>
          <p:cNvCxnSpPr>
            <a:stCxn id="25" idx="3"/>
            <a:endCxn id="46" idx="1"/>
          </p:cNvCxnSpPr>
          <p:nvPr/>
        </p:nvCxnSpPr>
        <p:spPr>
          <a:xfrm flipV="1">
            <a:off x="5454098" y="2961269"/>
            <a:ext cx="2070230" cy="2673305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382090" y="2474678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90" y="2474678"/>
                <a:ext cx="720080" cy="523220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382090" y="5158138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2090" y="5158138"/>
                <a:ext cx="720080" cy="523220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256076" y="3482790"/>
                <a:ext cx="14041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6076" y="3482790"/>
                <a:ext cx="1404156" cy="523220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626678" y="1772816"/>
                <a:ext cx="1145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678" y="1772816"/>
                <a:ext cx="1145122" cy="461665"/>
              </a:xfrm>
              <a:prstGeom prst="rect">
                <a:avLst/>
              </a:prstGeom>
              <a:blipFill rotWithShape="1">
                <a:blip r:embed="rId34"/>
                <a:stretch>
                  <a:fillRect l="-1596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Left Brace 61"/>
          <p:cNvSpPr/>
          <p:nvPr/>
        </p:nvSpPr>
        <p:spPr>
          <a:xfrm>
            <a:off x="2771800" y="2493842"/>
            <a:ext cx="432048" cy="3608784"/>
          </a:xfrm>
          <a:prstGeom prst="leftBrace">
            <a:avLst>
              <a:gd name="adj1" fmla="val 8333"/>
              <a:gd name="adj2" fmla="val 62222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411760" y="4221088"/>
                <a:ext cx="504056" cy="97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221088"/>
                <a:ext cx="504056" cy="974306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1727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658"/>
    </mc:Choice>
    <mc:Fallback xmlns="">
      <p:transition spd="slow" advTm="40658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pPr algn="l" rtl="0"/>
            <a:r>
              <a:rPr lang="en-US" sz="4400" dirty="0" smtClean="0"/>
              <a:t>Proof Idea – Zero Knowledge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83568" y="1700808"/>
            <a:ext cx="7776864" cy="489654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 title="\"/>
          <p:cNvCxnSpPr/>
          <p:nvPr/>
        </p:nvCxnSpPr>
        <p:spPr>
          <a:xfrm flipH="1">
            <a:off x="1907704" y="2276872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2280" y="2325197"/>
                <a:ext cx="1476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325197"/>
                <a:ext cx="147616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65866" y="1796499"/>
                <a:ext cx="2700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6" y="1796499"/>
                <a:ext cx="27003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 title="\"/>
          <p:cNvCxnSpPr/>
          <p:nvPr/>
        </p:nvCxnSpPr>
        <p:spPr>
          <a:xfrm flipH="1">
            <a:off x="6084168" y="295456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938" y="249289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8" y="2492896"/>
                <a:ext cx="101737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 title="\"/>
          <p:cNvCxnSpPr/>
          <p:nvPr/>
        </p:nvCxnSpPr>
        <p:spPr>
          <a:xfrm flipH="1">
            <a:off x="1907704" y="295456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 title="\"/>
          <p:cNvCxnSpPr/>
          <p:nvPr/>
        </p:nvCxnSpPr>
        <p:spPr>
          <a:xfrm flipH="1">
            <a:off x="1907704" y="3501008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07704" y="249289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492896"/>
                <a:ext cx="101737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86474" y="2996952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74" y="2996952"/>
                <a:ext cx="101737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99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 title="\"/>
          <p:cNvCxnSpPr/>
          <p:nvPr/>
        </p:nvCxnSpPr>
        <p:spPr>
          <a:xfrm flipH="1">
            <a:off x="1907704" y="5449431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title="\"/>
          <p:cNvCxnSpPr/>
          <p:nvPr/>
        </p:nvCxnSpPr>
        <p:spPr>
          <a:xfrm flipH="1">
            <a:off x="1907704" y="5773467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title="\"/>
          <p:cNvCxnSpPr/>
          <p:nvPr/>
        </p:nvCxnSpPr>
        <p:spPr>
          <a:xfrm flipH="1">
            <a:off x="1907704" y="6061499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99792" y="5165606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Witness Indistinguishable proof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he-IL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65606"/>
                <a:ext cx="3888432" cy="1215722"/>
              </a:xfrm>
              <a:prstGeom prst="rect">
                <a:avLst/>
              </a:prstGeom>
              <a:blipFill rotWithShape="1">
                <a:blip r:embed="rId7"/>
                <a:stretch>
                  <a:fillRect t="-1970" r="-1248" b="-9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59832" y="2780929"/>
                <a:ext cx="3024336" cy="864095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780929"/>
                <a:ext cx="3024336" cy="8640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236296" y="1844824"/>
                <a:ext cx="1080120" cy="460851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844824"/>
                <a:ext cx="1080120" cy="46085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3568" y="1700808"/>
            <a:ext cx="391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 Black Box </a:t>
            </a:r>
            <a:r>
              <a:rPr lang="en-US" sz="2000" dirty="0" smtClean="0"/>
              <a:t>Simulator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5616" y="5445224"/>
                <a:ext cx="432048" cy="44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45224"/>
                <a:ext cx="432048" cy="4476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2987824" y="4362972"/>
            <a:ext cx="288032" cy="47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275856" y="4092684"/>
                <a:ext cx="1078116" cy="58916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092684"/>
                <a:ext cx="1078116" cy="589165"/>
              </a:xfrm>
              <a:prstGeom prst="rect">
                <a:avLst/>
              </a:prstGeom>
              <a:blipFill rotWithShape="1">
                <a:blip r:embed="rId11"/>
                <a:stretch>
                  <a:fillRect l="-2778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644008" y="4092684"/>
                <a:ext cx="576064" cy="591276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092684"/>
                <a:ext cx="576064" cy="59127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36096" y="4077072"/>
                <a:ext cx="432048" cy="44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077072"/>
                <a:ext cx="432048" cy="4476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411760" y="4092684"/>
                <a:ext cx="576064" cy="589165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92684"/>
                <a:ext cx="576064" cy="5891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4355976" y="4364940"/>
            <a:ext cx="288032" cy="47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20072" y="4375957"/>
            <a:ext cx="288032" cy="47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267744" y="3969060"/>
            <a:ext cx="3798422" cy="828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63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03"/>
    </mc:Choice>
    <mc:Fallback xmlns="">
      <p:transition spd="slow" advTm="7690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Arrow Connector 78" title="\"/>
          <p:cNvCxnSpPr/>
          <p:nvPr/>
        </p:nvCxnSpPr>
        <p:spPr>
          <a:xfrm flipH="1">
            <a:off x="1222177" y="2319168"/>
            <a:ext cx="295957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 title="\"/>
          <p:cNvCxnSpPr/>
          <p:nvPr/>
        </p:nvCxnSpPr>
        <p:spPr>
          <a:xfrm flipH="1">
            <a:off x="3534303" y="2772506"/>
            <a:ext cx="6474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643766" y="2334589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66" y="2334589"/>
                <a:ext cx="71221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V="1">
            <a:off x="4756042" y="2834877"/>
            <a:ext cx="524745" cy="4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/>
          <p:cNvGrpSpPr/>
          <p:nvPr/>
        </p:nvGrpSpPr>
        <p:grpSpPr>
          <a:xfrm rot="16200000">
            <a:off x="3654553" y="2420212"/>
            <a:ext cx="1652028" cy="756137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0" name="Round Same Side Corner Rectangle 89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1" name="Snip and Round Single Corner Rectangle 90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818409" y="2228739"/>
              <a:ext cx="1420012" cy="3489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SFE Protocol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88224" y="4954467"/>
                <a:ext cx="1224136" cy="129416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954467"/>
                <a:ext cx="1224136" cy="12941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 title="\"/>
          <p:cNvCxnSpPr/>
          <p:nvPr/>
        </p:nvCxnSpPr>
        <p:spPr>
          <a:xfrm flipH="1">
            <a:off x="1183388" y="5148209"/>
            <a:ext cx="295957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5337" y="4716161"/>
                <a:ext cx="1890339" cy="33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37" y="4716161"/>
                <a:ext cx="1890339" cy="339393"/>
              </a:xfrm>
              <a:prstGeom prst="rect">
                <a:avLst/>
              </a:prstGeom>
              <a:blipFill rotWithShape="1">
                <a:blip r:embed="rId6"/>
                <a:stretch>
                  <a:fillRect b="-6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 title="\"/>
          <p:cNvCxnSpPr/>
          <p:nvPr/>
        </p:nvCxnSpPr>
        <p:spPr>
          <a:xfrm flipH="1">
            <a:off x="3495514" y="5601547"/>
            <a:ext cx="6474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7522" y="5163630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522" y="5163630"/>
                <a:ext cx="71221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 title="\"/>
          <p:cNvCxnSpPr/>
          <p:nvPr/>
        </p:nvCxnSpPr>
        <p:spPr>
          <a:xfrm flipH="1" flipV="1">
            <a:off x="1183388" y="6097557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51298" y="5136442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98" y="5136442"/>
                <a:ext cx="71221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08266" y="5580257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66" y="5580257"/>
                <a:ext cx="71221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786" r="-1453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76928" y="5473900"/>
                <a:ext cx="1210716" cy="754429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0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928" y="5473900"/>
                <a:ext cx="1210716" cy="754429"/>
              </a:xfrm>
              <a:prstGeom prst="rect">
                <a:avLst/>
              </a:prstGeom>
              <a:blipFill rotWithShape="1">
                <a:blip r:embed="rId10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 title="\"/>
          <p:cNvCxnSpPr/>
          <p:nvPr/>
        </p:nvCxnSpPr>
        <p:spPr>
          <a:xfrm flipH="1" flipV="1">
            <a:off x="1183388" y="5597465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iped Right Arrow 30"/>
          <p:cNvSpPr/>
          <p:nvPr/>
        </p:nvSpPr>
        <p:spPr>
          <a:xfrm>
            <a:off x="5436096" y="5345438"/>
            <a:ext cx="750752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63708" y="4802082"/>
                <a:ext cx="796324" cy="165125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08" y="4802082"/>
                <a:ext cx="796324" cy="16512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67544" y="1972266"/>
                <a:ext cx="756136" cy="1643661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72266"/>
                <a:ext cx="756136" cy="16436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889573" y="1888035"/>
                <a:ext cx="1890339" cy="33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73" y="1888035"/>
                <a:ext cx="1890339" cy="339393"/>
              </a:xfrm>
              <a:prstGeom prst="rect">
                <a:avLst/>
              </a:prstGeom>
              <a:blipFill rotWithShape="1">
                <a:blip r:embed="rId13"/>
                <a:stretch>
                  <a:fillRect b="-6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 title="\"/>
          <p:cNvCxnSpPr/>
          <p:nvPr/>
        </p:nvCxnSpPr>
        <p:spPr>
          <a:xfrm flipH="1" flipV="1">
            <a:off x="1222177" y="3268516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590087" y="2307401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087" y="2307401"/>
                <a:ext cx="712210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547055" y="2751216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55" y="2751216"/>
                <a:ext cx="71221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5641" r="-1367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315717" y="2644859"/>
                <a:ext cx="1210716" cy="754429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0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17" y="2644859"/>
                <a:ext cx="1210716" cy="754429"/>
              </a:xfrm>
              <a:prstGeom prst="rect">
                <a:avLst/>
              </a:prstGeom>
              <a:blipFill rotWithShape="1">
                <a:blip r:embed="rId16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 title="\"/>
          <p:cNvCxnSpPr/>
          <p:nvPr/>
        </p:nvCxnSpPr>
        <p:spPr>
          <a:xfrm flipH="1" flipV="1">
            <a:off x="1222177" y="2768424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298896" y="2536107"/>
                <a:ext cx="458918" cy="4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896" y="2536107"/>
                <a:ext cx="458918" cy="429897"/>
              </a:xfrm>
              <a:prstGeom prst="rect">
                <a:avLst/>
              </a:prstGeom>
              <a:blipFill rotWithShape="1">
                <a:blip r:embed="rId1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588224" y="2102983"/>
                <a:ext cx="122413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102983"/>
                <a:ext cx="1224136" cy="129614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452320" y="1556792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556792"/>
                <a:ext cx="720080" cy="72008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Striped Right Arrow 95"/>
          <p:cNvSpPr/>
          <p:nvPr/>
        </p:nvSpPr>
        <p:spPr>
          <a:xfrm>
            <a:off x="5436096" y="2516396"/>
            <a:ext cx="750752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/>
          <p:cNvGrpSpPr/>
          <p:nvPr/>
        </p:nvGrpSpPr>
        <p:grpSpPr>
          <a:xfrm>
            <a:off x="3254340" y="3655782"/>
            <a:ext cx="4558020" cy="1298685"/>
            <a:chOff x="3254340" y="3570219"/>
            <a:chExt cx="3972354" cy="1083304"/>
          </a:xfrm>
        </p:grpSpPr>
        <p:sp>
          <p:nvSpPr>
            <p:cNvPr id="32" name="Oval Callout 31"/>
            <p:cNvSpPr/>
            <p:nvPr/>
          </p:nvSpPr>
          <p:spPr>
            <a:xfrm>
              <a:off x="3254853" y="3573404"/>
              <a:ext cx="3971841" cy="1080119"/>
            </a:xfrm>
            <a:prstGeom prst="wedgeEllipseCallout">
              <a:avLst>
                <a:gd name="adj1" fmla="val -44039"/>
                <a:gd name="adj2" fmla="val -85951"/>
              </a:avLst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</a:rPr>
                <a:t>How </a:t>
              </a:r>
              <a:r>
                <a:rPr lang="en-US" sz="2400" dirty="0">
                  <a:solidFill>
                    <a:schemeClr val="tx1"/>
                  </a:solidFill>
                </a:rPr>
                <a:t>to instantiate </a:t>
              </a:r>
              <a:r>
                <a:rPr lang="en-US" sz="2400" dirty="0" smtClean="0">
                  <a:solidFill>
                    <a:schemeClr val="tx1"/>
                  </a:solidFill>
                </a:rPr>
                <a:t>this box?</a:t>
              </a:r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97" name="Oval Callout 96"/>
            <p:cNvSpPr/>
            <p:nvPr/>
          </p:nvSpPr>
          <p:spPr>
            <a:xfrm>
              <a:off x="3254340" y="3573017"/>
              <a:ext cx="3971841" cy="1080119"/>
            </a:xfrm>
            <a:prstGeom prst="wedgeEllipseCallout">
              <a:avLst>
                <a:gd name="adj1" fmla="val -44708"/>
                <a:gd name="adj2" fmla="val 109399"/>
              </a:avLst>
            </a:prstGeom>
            <a:solidFill>
              <a:srgbClr val="CC99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How </a:t>
              </a:r>
              <a:r>
                <a:rPr lang="en-US" sz="2800" dirty="0">
                  <a:solidFill>
                    <a:schemeClr val="tx1"/>
                  </a:solidFill>
                </a:rPr>
                <a:t>to instantiate </a:t>
              </a:r>
              <a:r>
                <a:rPr lang="en-US" sz="2800" dirty="0" smtClean="0">
                  <a:solidFill>
                    <a:schemeClr val="tx1"/>
                  </a:solidFill>
                </a:rPr>
                <a:t>this box?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99" name="Snip Single Corner Rectangle 98"/>
            <p:cNvSpPr/>
            <p:nvPr/>
          </p:nvSpPr>
          <p:spPr>
            <a:xfrm>
              <a:off x="4014094" y="3570219"/>
              <a:ext cx="836820" cy="198936"/>
            </a:xfrm>
            <a:custGeom>
              <a:avLst/>
              <a:gdLst>
                <a:gd name="connsiteX0" fmla="*/ 0 w 1172640"/>
                <a:gd name="connsiteY0" fmla="*/ 0 h 423065"/>
                <a:gd name="connsiteX1" fmla="*/ 1037708 w 1172640"/>
                <a:gd name="connsiteY1" fmla="*/ 0 h 423065"/>
                <a:gd name="connsiteX2" fmla="*/ 1172640 w 1172640"/>
                <a:gd name="connsiteY2" fmla="*/ 134932 h 423065"/>
                <a:gd name="connsiteX3" fmla="*/ 1172640 w 1172640"/>
                <a:gd name="connsiteY3" fmla="*/ 423065 h 423065"/>
                <a:gd name="connsiteX4" fmla="*/ 0 w 1172640"/>
                <a:gd name="connsiteY4" fmla="*/ 423065 h 423065"/>
                <a:gd name="connsiteX5" fmla="*/ 0 w 1172640"/>
                <a:gd name="connsiteY5" fmla="*/ 0 h 423065"/>
                <a:gd name="connsiteX0" fmla="*/ 0 w 1172640"/>
                <a:gd name="connsiteY0" fmla="*/ 0 h 423065"/>
                <a:gd name="connsiteX1" fmla="*/ 779524 w 1172640"/>
                <a:gd name="connsiteY1" fmla="*/ 0 h 423065"/>
                <a:gd name="connsiteX2" fmla="*/ 1172640 w 1172640"/>
                <a:gd name="connsiteY2" fmla="*/ 134932 h 423065"/>
                <a:gd name="connsiteX3" fmla="*/ 1172640 w 1172640"/>
                <a:gd name="connsiteY3" fmla="*/ 423065 h 423065"/>
                <a:gd name="connsiteX4" fmla="*/ 0 w 1172640"/>
                <a:gd name="connsiteY4" fmla="*/ 423065 h 423065"/>
                <a:gd name="connsiteX5" fmla="*/ 0 w 1172640"/>
                <a:gd name="connsiteY5" fmla="*/ 0 h 423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2640" h="423065">
                  <a:moveTo>
                    <a:pt x="0" y="0"/>
                  </a:moveTo>
                  <a:lnTo>
                    <a:pt x="779524" y="0"/>
                  </a:lnTo>
                  <a:lnTo>
                    <a:pt x="1172640" y="134932"/>
                  </a:lnTo>
                  <a:lnTo>
                    <a:pt x="1172640" y="423065"/>
                  </a:lnTo>
                  <a:lnTo>
                    <a:pt x="0" y="4230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9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1809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09"/>
    </mc:Choice>
    <mc:Fallback xmlns="">
      <p:transition spd="slow" advTm="520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5" grpId="0" animBg="1"/>
      <p:bldP spid="9" grpId="0"/>
      <p:bldP spid="11" grpId="0"/>
      <p:bldP spid="14" grpId="0"/>
      <p:bldP spid="15" grpId="0"/>
      <p:bldP spid="16" grpId="0" animBg="1"/>
      <p:bldP spid="31" grpId="0" animBg="1"/>
      <p:bldP spid="6" grpId="0" animBg="1"/>
      <p:bldP spid="78" grpId="0" animBg="1"/>
      <p:bldP spid="80" grpId="0"/>
      <p:bldP spid="84" grpId="0"/>
      <p:bldP spid="85" grpId="0"/>
      <p:bldP spid="86" grpId="0" animBg="1"/>
      <p:bldP spid="93" grpId="0"/>
      <p:bldP spid="94" grpId="0" animBg="1"/>
      <p:bldP spid="95" grpId="0" animBg="1"/>
      <p:bldP spid="9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2555775" y="2132856"/>
            <a:ext cx="4176465" cy="3816424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 title="\"/>
          <p:cNvCxnSpPr/>
          <p:nvPr/>
        </p:nvCxnSpPr>
        <p:spPr>
          <a:xfrm flipH="1">
            <a:off x="1468196" y="3068960"/>
            <a:ext cx="627215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 title="\"/>
          <p:cNvCxnSpPr/>
          <p:nvPr/>
        </p:nvCxnSpPr>
        <p:spPr>
          <a:xfrm flipH="1">
            <a:off x="1475656" y="4077072"/>
            <a:ext cx="626469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 title="\"/>
          <p:cNvCxnSpPr/>
          <p:nvPr/>
        </p:nvCxnSpPr>
        <p:spPr>
          <a:xfrm flipH="1">
            <a:off x="1475656" y="5085184"/>
            <a:ext cx="62646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The SFE Protocol </a:t>
            </a:r>
          </a:p>
        </p:txBody>
      </p:sp>
      <p:cxnSp>
        <p:nvCxnSpPr>
          <p:cNvPr id="37" name="Straight Arrow Connector 36" title="\"/>
          <p:cNvCxnSpPr/>
          <p:nvPr/>
        </p:nvCxnSpPr>
        <p:spPr>
          <a:xfrm flipH="1">
            <a:off x="6732240" y="2530398"/>
            <a:ext cx="100811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00148" y="2103239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48" y="2103239"/>
                <a:ext cx="71221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 title="\"/>
          <p:cNvCxnSpPr/>
          <p:nvPr/>
        </p:nvCxnSpPr>
        <p:spPr>
          <a:xfrm flipH="1" flipV="1">
            <a:off x="1475656" y="5733255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87133" y="2060848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3" y="2060848"/>
                <a:ext cx="71221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00534" y="5215955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34" y="5215955"/>
                <a:ext cx="71221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4786" r="-145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 title="\"/>
          <p:cNvCxnSpPr/>
          <p:nvPr/>
        </p:nvCxnSpPr>
        <p:spPr>
          <a:xfrm flipH="1" flipV="1">
            <a:off x="1468196" y="2521871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15716" y="2237963"/>
                <a:ext cx="4632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Semi-honest SFE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16" y="2237963"/>
                <a:ext cx="4632547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43834" y="2132856"/>
                <a:ext cx="824362" cy="4104456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34" y="2132856"/>
                <a:ext cx="824362" cy="41044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001512" y="3861048"/>
                <a:ext cx="458918" cy="4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512" y="3861048"/>
                <a:ext cx="458918" cy="429897"/>
              </a:xfrm>
              <a:prstGeom prst="rect">
                <a:avLst/>
              </a:prstGeom>
              <a:blipFill rotWithShape="1"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 title="\"/>
          <p:cNvCxnSpPr/>
          <p:nvPr/>
        </p:nvCxnSpPr>
        <p:spPr>
          <a:xfrm flipH="1">
            <a:off x="1475656" y="3501008"/>
            <a:ext cx="626469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 title="\"/>
          <p:cNvCxnSpPr/>
          <p:nvPr/>
        </p:nvCxnSpPr>
        <p:spPr>
          <a:xfrm flipH="1">
            <a:off x="1475656" y="4515905"/>
            <a:ext cx="626469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555776" y="303934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ZK proof of knowledge 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555776" y="405821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ZK proof of knowledge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740352" y="2132856"/>
                <a:ext cx="824362" cy="4104456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0352" y="2132856"/>
                <a:ext cx="824362" cy="410445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139393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472"/>
    </mc:Choice>
    <mc:Fallback xmlns="">
      <p:transition spd="slow" advTm="174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555775" y="2132856"/>
            <a:ext cx="4176465" cy="3816424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 title="\"/>
          <p:cNvCxnSpPr/>
          <p:nvPr/>
        </p:nvCxnSpPr>
        <p:spPr>
          <a:xfrm flipH="1">
            <a:off x="1468196" y="3068960"/>
            <a:ext cx="627215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 title="\"/>
          <p:cNvCxnSpPr/>
          <p:nvPr/>
        </p:nvCxnSpPr>
        <p:spPr>
          <a:xfrm flipH="1">
            <a:off x="1475656" y="4077072"/>
            <a:ext cx="626469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 title="\"/>
          <p:cNvCxnSpPr/>
          <p:nvPr/>
        </p:nvCxnSpPr>
        <p:spPr>
          <a:xfrm flipH="1">
            <a:off x="1475656" y="5085184"/>
            <a:ext cx="62646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The SFE Protocol </a:t>
            </a:r>
          </a:p>
        </p:txBody>
      </p:sp>
      <p:cxnSp>
        <p:nvCxnSpPr>
          <p:cNvPr id="37" name="Straight Arrow Connector 36" title="\"/>
          <p:cNvCxnSpPr/>
          <p:nvPr/>
        </p:nvCxnSpPr>
        <p:spPr>
          <a:xfrm flipH="1">
            <a:off x="6732240" y="2530398"/>
            <a:ext cx="100811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00148" y="2103239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48" y="2103239"/>
                <a:ext cx="712210" cy="46166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 title="\"/>
          <p:cNvCxnSpPr/>
          <p:nvPr/>
        </p:nvCxnSpPr>
        <p:spPr>
          <a:xfrm flipH="1" flipV="1">
            <a:off x="1475656" y="5733255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87133" y="2060848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3" y="2060848"/>
                <a:ext cx="71221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00534" y="5215955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34" y="5215955"/>
                <a:ext cx="71221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24786" r="-145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 title="\"/>
          <p:cNvCxnSpPr/>
          <p:nvPr/>
        </p:nvCxnSpPr>
        <p:spPr>
          <a:xfrm flipH="1" flipV="1">
            <a:off x="1468196" y="2521871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15716" y="2237963"/>
                <a:ext cx="4632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Semi-honest SFE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16" y="2237963"/>
                <a:ext cx="4632547" cy="830997"/>
              </a:xfrm>
              <a:prstGeom prst="rect">
                <a:avLst/>
              </a:prstGeom>
              <a:blipFill rotWithShape="1">
                <a:blip r:embed="rId5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43834" y="2132856"/>
                <a:ext cx="824362" cy="4104456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34" y="2132856"/>
                <a:ext cx="824362" cy="410445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 rot="16200000">
            <a:off x="6104032" y="3769174"/>
            <a:ext cx="4104458" cy="831822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ound Same Side Corner Rectangle 60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2" name="Snip and Round Single Corner Rectangle 61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11591" y="2228737"/>
              <a:ext cx="1435916" cy="3337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001512" y="3861048"/>
                <a:ext cx="458918" cy="4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512" y="3861048"/>
                <a:ext cx="458918" cy="429897"/>
              </a:xfrm>
              <a:prstGeom prst="rect">
                <a:avLst/>
              </a:prstGeom>
              <a:blipFill rotWithShape="1">
                <a:blip r:embed="rId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 title="\"/>
          <p:cNvCxnSpPr/>
          <p:nvPr/>
        </p:nvCxnSpPr>
        <p:spPr>
          <a:xfrm flipH="1">
            <a:off x="1475656" y="3501008"/>
            <a:ext cx="626469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 title="\"/>
          <p:cNvCxnSpPr/>
          <p:nvPr/>
        </p:nvCxnSpPr>
        <p:spPr>
          <a:xfrm flipH="1">
            <a:off x="1475656" y="4515600"/>
            <a:ext cx="626469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555776" y="303934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ZK proof of knowledge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2555776" y="4068666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ZK proof of knowledge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93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68"/>
    </mc:Choice>
    <mc:Fallback xmlns="">
      <p:transition spd="slow" advTm="8468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555775" y="2132856"/>
            <a:ext cx="4176465" cy="3816424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dirty="0">
              <a:solidFill>
                <a:schemeClr val="tx1"/>
              </a:solidFill>
            </a:endParaRPr>
          </a:p>
        </p:txBody>
      </p:sp>
      <p:cxnSp>
        <p:nvCxnSpPr>
          <p:cNvPr id="51" name="Straight Arrow Connector 50" title="\"/>
          <p:cNvCxnSpPr/>
          <p:nvPr/>
        </p:nvCxnSpPr>
        <p:spPr>
          <a:xfrm flipH="1">
            <a:off x="1468196" y="3068960"/>
            <a:ext cx="627215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 title="\"/>
          <p:cNvCxnSpPr/>
          <p:nvPr/>
        </p:nvCxnSpPr>
        <p:spPr>
          <a:xfrm flipH="1">
            <a:off x="1475656" y="4077072"/>
            <a:ext cx="626469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 title="\"/>
          <p:cNvCxnSpPr/>
          <p:nvPr/>
        </p:nvCxnSpPr>
        <p:spPr>
          <a:xfrm flipH="1">
            <a:off x="1475656" y="5085184"/>
            <a:ext cx="626469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/>
              <a:t>The SFE Protocol </a:t>
            </a:r>
          </a:p>
        </p:txBody>
      </p:sp>
      <p:cxnSp>
        <p:nvCxnSpPr>
          <p:cNvPr id="37" name="Straight Arrow Connector 36" title="\"/>
          <p:cNvCxnSpPr/>
          <p:nvPr/>
        </p:nvCxnSpPr>
        <p:spPr>
          <a:xfrm flipH="1">
            <a:off x="6732240" y="2530398"/>
            <a:ext cx="100811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100148" y="2103239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148" y="2103239"/>
                <a:ext cx="71221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 title="\"/>
          <p:cNvCxnSpPr/>
          <p:nvPr/>
        </p:nvCxnSpPr>
        <p:spPr>
          <a:xfrm flipH="1" flipV="1">
            <a:off x="1475656" y="5733255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87133" y="2060848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7133" y="2060848"/>
                <a:ext cx="71221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800534" y="5215955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0534" y="5215955"/>
                <a:ext cx="71221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4786" r="-14530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Straight Arrow Connector 42" title="\"/>
          <p:cNvCxnSpPr/>
          <p:nvPr/>
        </p:nvCxnSpPr>
        <p:spPr>
          <a:xfrm flipH="1" flipV="1">
            <a:off x="1468196" y="2521871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315716" y="2237963"/>
                <a:ext cx="463254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Semi-honest SFE </a:t>
                </a:r>
                <a:r>
                  <a:rPr lang="en-US" sz="2400" dirty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16" y="2237963"/>
                <a:ext cx="4632547" cy="830997"/>
              </a:xfrm>
              <a:prstGeom prst="rect">
                <a:avLst/>
              </a:prstGeom>
              <a:blipFill rotWithShape="1">
                <a:blip r:embed="rId6"/>
                <a:stretch>
                  <a:fillRect t="-5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643834" y="2132856"/>
                <a:ext cx="824362" cy="4104456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34" y="2132856"/>
                <a:ext cx="824362" cy="410445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0" name="Group 59"/>
          <p:cNvGrpSpPr/>
          <p:nvPr/>
        </p:nvGrpSpPr>
        <p:grpSpPr>
          <a:xfrm rot="16200000">
            <a:off x="6104032" y="3769174"/>
            <a:ext cx="4104458" cy="831822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1" name="Round Same Side Corner Rectangle 60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2" name="Snip and Round Single Corner Rectangle 61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811591" y="2228737"/>
              <a:ext cx="1435916" cy="3337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8001512" y="3861048"/>
                <a:ext cx="458918" cy="4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512" y="3861048"/>
                <a:ext cx="458918" cy="429897"/>
              </a:xfrm>
              <a:prstGeom prst="rect">
                <a:avLst/>
              </a:prstGeom>
              <a:blipFill rotWithShape="1">
                <a:blip r:embed="rId8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6" name="Straight Arrow Connector 85" title="\"/>
          <p:cNvCxnSpPr/>
          <p:nvPr/>
        </p:nvCxnSpPr>
        <p:spPr>
          <a:xfrm flipH="1">
            <a:off x="1475656" y="3501008"/>
            <a:ext cx="6264696" cy="0"/>
          </a:xfrm>
          <a:prstGeom prst="straightConnector1">
            <a:avLst/>
          </a:prstGeom>
          <a:ln w="38100">
            <a:solidFill>
              <a:srgbClr val="C00000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 title="\"/>
          <p:cNvCxnSpPr/>
          <p:nvPr/>
        </p:nvCxnSpPr>
        <p:spPr>
          <a:xfrm flipH="1">
            <a:off x="1475656" y="4515905"/>
            <a:ext cx="6264698" cy="0"/>
          </a:xfrm>
          <a:prstGeom prst="straightConnector1">
            <a:avLst/>
          </a:prstGeom>
          <a:ln w="38100">
            <a:solidFill>
              <a:srgbClr val="C00000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2555776" y="303934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00000"/>
                </a:solidFill>
              </a:rPr>
              <a:t>Resettably</a:t>
            </a:r>
            <a:r>
              <a:rPr lang="en-US" sz="2400" dirty="0" smtClean="0">
                <a:solidFill>
                  <a:srgbClr val="C00000"/>
                </a:solidFill>
              </a:rPr>
              <a:t>-sound ZK POK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55776" y="4058213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Resettable ZK POK 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0" name="Oval Callout 26"/>
          <p:cNvSpPr/>
          <p:nvPr/>
        </p:nvSpPr>
        <p:spPr>
          <a:xfrm>
            <a:off x="1547664" y="2924944"/>
            <a:ext cx="6138593" cy="1800200"/>
          </a:xfrm>
          <a:custGeom>
            <a:avLst/>
            <a:gdLst>
              <a:gd name="connsiteX0" fmla="*/ 2514193 w 6228184"/>
              <a:gd name="connsiteY0" fmla="*/ -1464508 h 1294867"/>
              <a:gd name="connsiteX1" fmla="*/ 3527044 w 6228184"/>
              <a:gd name="connsiteY1" fmla="*/ 5718 h 1294867"/>
              <a:gd name="connsiteX2" fmla="*/ 5307762 w 6228184"/>
              <a:gd name="connsiteY2" fmla="*/ 1106963 h 1294867"/>
              <a:gd name="connsiteX3" fmla="*/ 3217728 w 6228184"/>
              <a:gd name="connsiteY3" fmla="*/ 1294509 h 1294867"/>
              <a:gd name="connsiteX4" fmla="*/ 2060150 w 6228184"/>
              <a:gd name="connsiteY4" fmla="*/ 1256661 h 1294867"/>
              <a:gd name="connsiteX5" fmla="*/ 2340716 w 6228184"/>
              <a:gd name="connsiteY5" fmla="*/ 20283 h 1294867"/>
              <a:gd name="connsiteX6" fmla="*/ 2514193 w 6228184"/>
              <a:gd name="connsiteY6" fmla="*/ -1464508 h 1294867"/>
              <a:gd name="connsiteX0" fmla="*/ 2340883 w 6231946"/>
              <a:gd name="connsiteY0" fmla="*/ 14565 h 1289149"/>
              <a:gd name="connsiteX1" fmla="*/ 3527211 w 6231946"/>
              <a:gd name="connsiteY1" fmla="*/ 0 h 1289149"/>
              <a:gd name="connsiteX2" fmla="*/ 5307929 w 6231946"/>
              <a:gd name="connsiteY2" fmla="*/ 1101245 h 1289149"/>
              <a:gd name="connsiteX3" fmla="*/ 3217895 w 6231946"/>
              <a:gd name="connsiteY3" fmla="*/ 1288791 h 1289149"/>
              <a:gd name="connsiteX4" fmla="*/ 2060317 w 6231946"/>
              <a:gd name="connsiteY4" fmla="*/ 1250943 h 1289149"/>
              <a:gd name="connsiteX5" fmla="*/ 2340883 w 6231946"/>
              <a:gd name="connsiteY5" fmla="*/ 14565 h 1289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231946" h="1289149">
                <a:moveTo>
                  <a:pt x="2340883" y="14565"/>
                </a:moveTo>
                <a:lnTo>
                  <a:pt x="3527211" y="0"/>
                </a:lnTo>
                <a:cubicBezTo>
                  <a:pt x="6088753" y="71250"/>
                  <a:pt x="7142235" y="722752"/>
                  <a:pt x="5307929" y="1101245"/>
                </a:cubicBezTo>
                <a:cubicBezTo>
                  <a:pt x="4750057" y="1216357"/>
                  <a:pt x="4003450" y="1283353"/>
                  <a:pt x="3217895" y="1288791"/>
                </a:cubicBezTo>
                <a:cubicBezTo>
                  <a:pt x="2823992" y="1291518"/>
                  <a:pt x="2431180" y="1278675"/>
                  <a:pt x="2060317" y="1250943"/>
                </a:cubicBezTo>
                <a:cubicBezTo>
                  <a:pt x="-826516" y="1035076"/>
                  <a:pt x="-630882" y="172967"/>
                  <a:pt x="2340883" y="14565"/>
                </a:cubicBezTo>
                <a:close/>
              </a:path>
            </a:pathLst>
          </a:cu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Based on </a:t>
            </a:r>
            <a:r>
              <a:rPr lang="en-US" sz="3200" dirty="0" err="1" smtClean="0">
                <a:solidFill>
                  <a:schemeClr val="tx1"/>
                </a:solidFill>
              </a:rPr>
              <a:t>resettably</a:t>
            </a:r>
            <a:r>
              <a:rPr lang="en-US" sz="3200" dirty="0" smtClean="0">
                <a:solidFill>
                  <a:schemeClr val="tx1"/>
                </a:solidFill>
              </a:rPr>
              <a:t>-sound </a:t>
            </a:r>
            <a:r>
              <a:rPr lang="en-US" sz="3200" dirty="0">
                <a:solidFill>
                  <a:schemeClr val="tx1"/>
                </a:solidFill>
              </a:rPr>
              <a:t>ZK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[BGGL01,GS09]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32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016"/>
    </mc:Choice>
    <mc:Fallback xmlns="">
      <p:transition spd="slow" advTm="5601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Arrow Connector 78" title="\"/>
          <p:cNvCxnSpPr/>
          <p:nvPr/>
        </p:nvCxnSpPr>
        <p:spPr>
          <a:xfrm flipH="1">
            <a:off x="1222177" y="2319168"/>
            <a:ext cx="295957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 title="\"/>
          <p:cNvCxnSpPr/>
          <p:nvPr/>
        </p:nvCxnSpPr>
        <p:spPr>
          <a:xfrm flipH="1">
            <a:off x="3534303" y="2772506"/>
            <a:ext cx="6474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3643766" y="2334589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3766" y="2334589"/>
                <a:ext cx="712210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8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V="1">
            <a:off x="4756042" y="2834877"/>
            <a:ext cx="524745" cy="485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9" name="Group 88"/>
          <p:cNvGrpSpPr/>
          <p:nvPr/>
        </p:nvGrpSpPr>
        <p:grpSpPr>
          <a:xfrm rot="16200000">
            <a:off x="3654553" y="2420212"/>
            <a:ext cx="1652028" cy="756137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90" name="Round Same Side Corner Rectangle 89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1" name="Snip and Round Single Corner Rectangle 90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6818409" y="2228739"/>
              <a:ext cx="1429098" cy="3337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SFE Protocol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588224" y="4954467"/>
                <a:ext cx="1224136" cy="129416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954467"/>
                <a:ext cx="1224136" cy="129416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 title="\"/>
          <p:cNvCxnSpPr/>
          <p:nvPr/>
        </p:nvCxnSpPr>
        <p:spPr>
          <a:xfrm flipH="1">
            <a:off x="1183388" y="5148209"/>
            <a:ext cx="295957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885337" y="4716161"/>
                <a:ext cx="1890339" cy="33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5337" y="4716161"/>
                <a:ext cx="1890339" cy="339393"/>
              </a:xfrm>
              <a:prstGeom prst="rect">
                <a:avLst/>
              </a:prstGeom>
              <a:blipFill rotWithShape="1">
                <a:blip r:embed="rId6"/>
                <a:stretch>
                  <a:fillRect b="-6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 title="\"/>
          <p:cNvCxnSpPr/>
          <p:nvPr/>
        </p:nvCxnSpPr>
        <p:spPr>
          <a:xfrm flipH="1">
            <a:off x="3495514" y="5601547"/>
            <a:ext cx="64745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67522" y="5163630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7522" y="5163630"/>
                <a:ext cx="712210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 title="\"/>
          <p:cNvCxnSpPr/>
          <p:nvPr/>
        </p:nvCxnSpPr>
        <p:spPr>
          <a:xfrm flipH="1" flipV="1">
            <a:off x="1183388" y="6097557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51298" y="5136442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1298" y="5136442"/>
                <a:ext cx="712210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508266" y="5580257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8266" y="5580257"/>
                <a:ext cx="712210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4786" r="-14530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276928" y="5473900"/>
                <a:ext cx="1210716" cy="754429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0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6928" y="5473900"/>
                <a:ext cx="1210716" cy="754429"/>
              </a:xfrm>
              <a:prstGeom prst="rect">
                <a:avLst/>
              </a:prstGeom>
              <a:blipFill rotWithShape="1">
                <a:blip r:embed="rId10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 title="\"/>
          <p:cNvCxnSpPr/>
          <p:nvPr/>
        </p:nvCxnSpPr>
        <p:spPr>
          <a:xfrm flipH="1" flipV="1">
            <a:off x="1183388" y="5597465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triped Right Arrow 30"/>
          <p:cNvSpPr/>
          <p:nvPr/>
        </p:nvSpPr>
        <p:spPr>
          <a:xfrm>
            <a:off x="5436096" y="5345438"/>
            <a:ext cx="750752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63708" y="4802082"/>
                <a:ext cx="796324" cy="165125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708" y="4802082"/>
                <a:ext cx="796324" cy="16512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/>
              <p:cNvSpPr/>
              <p:nvPr/>
            </p:nvSpPr>
            <p:spPr>
              <a:xfrm>
                <a:off x="467544" y="1972266"/>
                <a:ext cx="756136" cy="1643661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Rectangle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972266"/>
                <a:ext cx="756136" cy="164366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1889573" y="1888035"/>
                <a:ext cx="1890339" cy="339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9573" y="1888035"/>
                <a:ext cx="1890339" cy="339393"/>
              </a:xfrm>
              <a:prstGeom prst="rect">
                <a:avLst/>
              </a:prstGeom>
              <a:blipFill rotWithShape="1">
                <a:blip r:embed="rId13"/>
                <a:stretch>
                  <a:fillRect b="-65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3" name="Straight Arrow Connector 82" title="\"/>
          <p:cNvCxnSpPr/>
          <p:nvPr/>
        </p:nvCxnSpPr>
        <p:spPr>
          <a:xfrm flipH="1" flipV="1">
            <a:off x="1222177" y="3268516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/>
              <p:cNvSpPr txBox="1"/>
              <p:nvPr/>
            </p:nvSpPr>
            <p:spPr>
              <a:xfrm>
                <a:off x="1590087" y="2307401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4" name="TextBox 8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087" y="2307401"/>
                <a:ext cx="712210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547055" y="2751216"/>
                <a:ext cx="7122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055" y="2751216"/>
                <a:ext cx="712210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25641" r="-1367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 85"/>
              <p:cNvSpPr/>
              <p:nvPr/>
            </p:nvSpPr>
            <p:spPr>
              <a:xfrm>
                <a:off x="2315717" y="2644859"/>
                <a:ext cx="1210716" cy="754429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0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 8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17" y="2644859"/>
                <a:ext cx="1210716" cy="754429"/>
              </a:xfrm>
              <a:prstGeom prst="rect">
                <a:avLst/>
              </a:prstGeom>
              <a:blipFill rotWithShape="1">
                <a:blip r:embed="rId16"/>
                <a:stretch>
                  <a:fillRect b="-2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 title="\"/>
          <p:cNvCxnSpPr/>
          <p:nvPr/>
        </p:nvCxnSpPr>
        <p:spPr>
          <a:xfrm flipH="1" flipV="1">
            <a:off x="1222177" y="2768424"/>
            <a:ext cx="1080120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/>
              <p:cNvSpPr txBox="1"/>
              <p:nvPr/>
            </p:nvSpPr>
            <p:spPr>
              <a:xfrm>
                <a:off x="4298896" y="2536107"/>
                <a:ext cx="458918" cy="4298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93" name="Text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896" y="2536107"/>
                <a:ext cx="458918" cy="429897"/>
              </a:xfrm>
              <a:prstGeom prst="rect">
                <a:avLst/>
              </a:prstGeom>
              <a:blipFill rotWithShape="1">
                <a:blip r:embed="rId17"/>
                <a:stretch>
                  <a:fillRect b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Rectangle 93"/>
              <p:cNvSpPr/>
              <p:nvPr/>
            </p:nvSpPr>
            <p:spPr>
              <a:xfrm>
                <a:off x="6588224" y="2102983"/>
                <a:ext cx="1224136" cy="129614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4" name="Rectangle 9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2102983"/>
                <a:ext cx="1224136" cy="1296144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7452320" y="1556792"/>
                <a:ext cx="720080" cy="720080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2320" y="1556792"/>
                <a:ext cx="720080" cy="72008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Striped Right Arrow 95"/>
          <p:cNvSpPr/>
          <p:nvPr/>
        </p:nvSpPr>
        <p:spPr>
          <a:xfrm>
            <a:off x="5436096" y="2516396"/>
            <a:ext cx="750752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539552" y="4221088"/>
            <a:ext cx="8064896" cy="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7501686" y="3636313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686" y="3636313"/>
                <a:ext cx="1368152" cy="58477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502812" y="4140369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2812" y="4140369"/>
                <a:ext cx="1368152" cy="584775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874455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891"/>
    </mc:Choice>
    <mc:Fallback xmlns="">
      <p:transition spd="slow" advTm="3889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Zero-Knowledge Proofs 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699792" y="4005064"/>
            <a:ext cx="2588052" cy="2016224"/>
            <a:chOff x="4932040" y="3429000"/>
            <a:chExt cx="2808312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𝒫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5" idx="3"/>
            </p:cNvCxnSpPr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14380" y="3212976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4380" y="3212976"/>
                <a:ext cx="136815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292080" y="4005064"/>
                <a:ext cx="796324" cy="201622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05064"/>
                <a:ext cx="796324" cy="201622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97777" y="2170720"/>
            <a:ext cx="2402015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accent5"/>
                </a:solidFill>
              </a:rPr>
              <a:t>Zero </a:t>
            </a:r>
          </a:p>
          <a:p>
            <a:pPr algn="ctr"/>
            <a:r>
              <a:rPr lang="en-US" sz="3200" dirty="0">
                <a:solidFill>
                  <a:schemeClr val="accent5"/>
                </a:solidFill>
              </a:rPr>
              <a:t>Knowledge</a:t>
            </a:r>
          </a:p>
        </p:txBody>
      </p:sp>
    </p:spTree>
    <p:extLst>
      <p:ext uri="{BB962C8B-B14F-4D97-AF65-F5344CB8AC3E}">
        <p14:creationId xmlns:p14="http://schemas.microsoft.com/office/powerpoint/2010/main" val="15135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83"/>
    </mc:Choice>
    <mc:Fallback xmlns="">
      <p:transition spd="slow" advTm="16183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 dirty="0" smtClean="0"/>
              <a:t>Instance-dependent </a:t>
            </a:r>
            <a:r>
              <a:rPr lang="en-US" dirty="0"/>
              <a:t>SFE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75657" y="2276873"/>
            <a:ext cx="6264696" cy="2880319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15716" y="2237963"/>
                <a:ext cx="4632547" cy="857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b="0" i="0" smtClean="0">
                            <a:latin typeface="Cambria Math"/>
                          </a:rPr>
                          <m:t>SFE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m:rPr>
                        <m:nor/>
                      </m:rPr>
                      <a:rPr lang="en-US" sz="2400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 smtClean="0"/>
                  <a:t>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i="1">
                        <a:latin typeface="Cambria Math"/>
                      </a:rPr>
                      <m:t>(</m:t>
                    </m:r>
                    <m:r>
                      <a:rPr lang="en-US" sz="2400" i="1">
                        <a:latin typeface="Cambria Math"/>
                      </a:rPr>
                      <m:t>𝑦</m:t>
                    </m:r>
                    <m:r>
                      <a:rPr lang="en-US" sz="2400" i="1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algn="ctr"/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5716" y="2237963"/>
                <a:ext cx="4632547" cy="857414"/>
              </a:xfrm>
              <a:prstGeom prst="rect">
                <a:avLst/>
              </a:prstGeom>
              <a:blipFill rotWithShape="1">
                <a:blip r:embed="rId3"/>
                <a:stretch>
                  <a:fillRect t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 title="\"/>
          <p:cNvCxnSpPr/>
          <p:nvPr/>
        </p:nvCxnSpPr>
        <p:spPr>
          <a:xfrm flipH="1">
            <a:off x="1691680" y="3408125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 title="\"/>
          <p:cNvCxnSpPr/>
          <p:nvPr/>
        </p:nvCxnSpPr>
        <p:spPr>
          <a:xfrm flipH="1">
            <a:off x="4860032" y="3408125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622969" y="2946460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ZK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08104" y="1628800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628800"/>
                <a:ext cx="13681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83768" y="1620089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620089"/>
                <a:ext cx="1368152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>
            <a:off x="4829312" y="2946460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Resettable POK</a:t>
            </a:r>
            <a:endParaRPr lang="en-US" sz="2400" dirty="0"/>
          </a:p>
        </p:txBody>
      </p:sp>
      <p:cxnSp>
        <p:nvCxnSpPr>
          <p:cNvPr id="35" name="Straight Arrow Connector 34" title="\"/>
          <p:cNvCxnSpPr/>
          <p:nvPr/>
        </p:nvCxnSpPr>
        <p:spPr>
          <a:xfrm flipH="1">
            <a:off x="1688383" y="4437112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 title="\"/>
          <p:cNvCxnSpPr/>
          <p:nvPr/>
        </p:nvCxnSpPr>
        <p:spPr>
          <a:xfrm flipH="1">
            <a:off x="4856735" y="4437112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19672" y="3975447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POK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932040" y="3933056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Resettable ZK</a:t>
            </a:r>
            <a:endParaRPr lang="en-US" sz="2400" dirty="0"/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4644008" y="1692098"/>
            <a:ext cx="0" cy="37531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59632" y="5724545"/>
            <a:ext cx="6768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3200" dirty="0" smtClean="0"/>
              <a:t>+ Strongly </a:t>
            </a:r>
            <a:r>
              <a:rPr lang="en-US" sz="3200" dirty="0" err="1" smtClean="0"/>
              <a:t>unobfuscatable</a:t>
            </a:r>
            <a:r>
              <a:rPr lang="en-US" sz="3200" dirty="0" smtClean="0"/>
              <a:t> </a:t>
            </a:r>
            <a:r>
              <a:rPr lang="en-US" sz="3200" dirty="0"/>
              <a:t>functions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7106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574"/>
    </mc:Choice>
    <mc:Fallback xmlns="">
      <p:transition spd="slow" advTm="775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7" grpId="0"/>
      <p:bldP spid="38" grpId="0"/>
      <p:bldP spid="1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rtl="0"/>
            <a:r>
              <a:rPr lang="en-US" dirty="0" smtClean="0"/>
              <a:t>Instance-dependent </a:t>
            </a:r>
            <a:r>
              <a:rPr lang="en-US" dirty="0"/>
              <a:t>SFE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7" y="5877273"/>
            <a:ext cx="6264696" cy="720079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8104" y="5229200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229200"/>
                <a:ext cx="136815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83768" y="5220489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220489"/>
                <a:ext cx="13681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 title="\"/>
          <p:cNvCxnSpPr/>
          <p:nvPr/>
        </p:nvCxnSpPr>
        <p:spPr>
          <a:xfrm flipH="1">
            <a:off x="1688383" y="6381328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title="\"/>
          <p:cNvCxnSpPr/>
          <p:nvPr/>
        </p:nvCxnSpPr>
        <p:spPr>
          <a:xfrm flipH="1">
            <a:off x="4856735" y="6381328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9672" y="5919663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POK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5877272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Resettable ZK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644008" y="5521587"/>
            <a:ext cx="0" cy="129178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 title="\"/>
          <p:cNvCxnSpPr/>
          <p:nvPr/>
        </p:nvCxnSpPr>
        <p:spPr>
          <a:xfrm flipH="1">
            <a:off x="3167843" y="3356992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 title="\"/>
          <p:cNvCxnSpPr/>
          <p:nvPr/>
        </p:nvCxnSpPr>
        <p:spPr>
          <a:xfrm flipH="1">
            <a:off x="3167844" y="4005064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 title="\"/>
          <p:cNvCxnSpPr/>
          <p:nvPr/>
        </p:nvCxnSpPr>
        <p:spPr>
          <a:xfrm flipH="1">
            <a:off x="3160815" y="4653136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2530469" y="2785283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69" y="2785283"/>
                <a:ext cx="39301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2530469" y="4068361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69" y="4068361"/>
                <a:ext cx="393013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2530469" y="3382344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69" y="3382344"/>
                <a:ext cx="393013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 rot="16200000">
            <a:off x="6465248" y="3378032"/>
            <a:ext cx="2006934" cy="831305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60" name="Round Same Side Corner Rectangle 59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1" name="Snip and Round Single Corner Rectangle 60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6811592" y="2228738"/>
              <a:ext cx="1431628" cy="3179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175934" y="3547291"/>
                <a:ext cx="552922" cy="45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34" y="3547291"/>
                <a:ext cx="552922" cy="4527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1159649" y="2780928"/>
                <a:ext cx="842086" cy="200693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49" y="2780928"/>
                <a:ext cx="842086" cy="20069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6200209" y="3482790"/>
                <a:ext cx="820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𝑊𝐼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09" y="3482790"/>
                <a:ext cx="82006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2023745" y="3492297"/>
                <a:ext cx="820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𝑊𝐼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45" y="3492297"/>
                <a:ext cx="82006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Straight Connector 67"/>
          <p:cNvCxnSpPr/>
          <p:nvPr/>
        </p:nvCxnSpPr>
        <p:spPr>
          <a:xfrm flipH="1" flipV="1">
            <a:off x="6732240" y="5991671"/>
            <a:ext cx="534586" cy="3176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071541" y="5877272"/>
            <a:ext cx="884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WI</a:t>
            </a:r>
            <a:endParaRPr 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582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265"/>
    </mc:Choice>
    <mc:Fallback xmlns="">
      <p:transition spd="slow" advTm="832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63" grpId="0"/>
      <p:bldP spid="64" grpId="0" animBg="1"/>
      <p:bldP spid="65" grpId="0"/>
      <p:bldP spid="66" grpId="0"/>
      <p:bldP spid="7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rtl="0"/>
            <a:r>
              <a:rPr lang="en-US" dirty="0" smtClean="0"/>
              <a:t>Instance-dependent </a:t>
            </a:r>
            <a:r>
              <a:rPr lang="en-US" dirty="0"/>
              <a:t>SFE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7" y="5877273"/>
            <a:ext cx="6264696" cy="720079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8104" y="5229200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229200"/>
                <a:ext cx="136815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83768" y="5220489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220489"/>
                <a:ext cx="136815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 title="\"/>
          <p:cNvCxnSpPr/>
          <p:nvPr/>
        </p:nvCxnSpPr>
        <p:spPr>
          <a:xfrm flipH="1">
            <a:off x="1688383" y="6381328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title="\"/>
          <p:cNvCxnSpPr/>
          <p:nvPr/>
        </p:nvCxnSpPr>
        <p:spPr>
          <a:xfrm flipH="1">
            <a:off x="4856735" y="6381328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9672" y="5919663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POK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5877272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Resettable ZK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644008" y="5521587"/>
            <a:ext cx="0" cy="129178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 title="\"/>
          <p:cNvCxnSpPr/>
          <p:nvPr/>
        </p:nvCxnSpPr>
        <p:spPr>
          <a:xfrm flipH="1">
            <a:off x="3162208" y="2683568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24833" y="2060848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3200" smtClean="0">
                          <a:latin typeface="Cambria Math"/>
                        </a:rPr>
                        <m:t>C</m:t>
                      </m:r>
                      <m:r>
                        <m:rPr>
                          <m:nor/>
                        </m:rPr>
                        <a:rPr lang="en-US" sz="3200" b="0" i="0" smtClean="0">
                          <a:latin typeface="Cambria Math"/>
                        </a:rPr>
                        <m:t>om</m:t>
                      </m:r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33" y="2060848"/>
                <a:ext cx="393013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 title="\"/>
          <p:cNvCxnSpPr/>
          <p:nvPr/>
        </p:nvCxnSpPr>
        <p:spPr>
          <a:xfrm flipH="1">
            <a:off x="3167843" y="3356992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 title="\"/>
          <p:cNvCxnSpPr/>
          <p:nvPr/>
        </p:nvCxnSpPr>
        <p:spPr>
          <a:xfrm flipH="1">
            <a:off x="3167844" y="4005064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 title="\"/>
          <p:cNvCxnSpPr/>
          <p:nvPr/>
        </p:nvCxnSpPr>
        <p:spPr>
          <a:xfrm flipH="1">
            <a:off x="3160815" y="4653136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30469" y="2785283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69" y="2785283"/>
                <a:ext cx="393013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30469" y="4068361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69" y="4068361"/>
                <a:ext cx="393013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30469" y="3382344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69" y="3382344"/>
                <a:ext cx="393013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3" name="Group 42"/>
          <p:cNvGrpSpPr/>
          <p:nvPr/>
        </p:nvGrpSpPr>
        <p:grpSpPr>
          <a:xfrm rot="16200000">
            <a:off x="6465248" y="3378032"/>
            <a:ext cx="2006934" cy="831305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48" name="Round Same Side Corner Rectangle 47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49" name="Snip and Round Single Corner Rectangle 48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11592" y="2228738"/>
              <a:ext cx="1431628" cy="3179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7175934" y="3547291"/>
                <a:ext cx="552922" cy="45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34" y="3547291"/>
                <a:ext cx="552922" cy="45272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159649" y="2780928"/>
                <a:ext cx="842086" cy="200693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49" y="2780928"/>
                <a:ext cx="842086" cy="200693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200209" y="3482790"/>
                <a:ext cx="820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𝑊𝐼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09" y="3482790"/>
                <a:ext cx="82006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2023745" y="3492297"/>
                <a:ext cx="820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𝑊𝐼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45" y="3492297"/>
                <a:ext cx="82006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84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70"/>
    </mc:Choice>
    <mc:Fallback xmlns="">
      <p:transition spd="slow" advTm="2687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rtl="0"/>
            <a:r>
              <a:rPr lang="en-US" dirty="0" smtClean="0"/>
              <a:t>Instance-dependent </a:t>
            </a:r>
            <a:r>
              <a:rPr lang="en-US" dirty="0"/>
              <a:t>SFE</a:t>
            </a:r>
          </a:p>
        </p:txBody>
      </p:sp>
      <p:sp>
        <p:nvSpPr>
          <p:cNvPr id="7" name="Rectangle 6"/>
          <p:cNvSpPr/>
          <p:nvPr/>
        </p:nvSpPr>
        <p:spPr>
          <a:xfrm>
            <a:off x="1475657" y="5877273"/>
            <a:ext cx="6264696" cy="720079"/>
          </a:xfrm>
          <a:prstGeom prst="rect">
            <a:avLst/>
          </a:prstGeom>
          <a:solidFill>
            <a:schemeClr val="bg1">
              <a:alpha val="9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508104" y="5229200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5229200"/>
                <a:ext cx="1368152" cy="584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83768" y="5220489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5220489"/>
                <a:ext cx="136815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 title="\"/>
          <p:cNvCxnSpPr/>
          <p:nvPr/>
        </p:nvCxnSpPr>
        <p:spPr>
          <a:xfrm flipH="1">
            <a:off x="1688383" y="6381328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title="\"/>
          <p:cNvCxnSpPr/>
          <p:nvPr/>
        </p:nvCxnSpPr>
        <p:spPr>
          <a:xfrm flipH="1">
            <a:off x="4856735" y="6381328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19672" y="5919663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POK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5877272"/>
            <a:ext cx="2588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Resettable ZK</a:t>
            </a:r>
            <a:endParaRPr lang="en-US" sz="2400" dirty="0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4644008" y="5521587"/>
            <a:ext cx="0" cy="1291789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 title="\"/>
          <p:cNvCxnSpPr/>
          <p:nvPr/>
        </p:nvCxnSpPr>
        <p:spPr>
          <a:xfrm flipH="1">
            <a:off x="3162208" y="2683568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524833" y="2060848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sz="3200" smtClean="0">
                              <a:latin typeface="Cambria Math"/>
                            </a:rPr>
                            <m:t>C</m:t>
                          </m:r>
                          <m:r>
                            <m:rPr>
                              <m:nor/>
                            </m:rPr>
                            <a:rPr lang="en-US" sz="3200" b="0" i="0" smtClean="0">
                              <a:latin typeface="Cambria Math"/>
                            </a:rPr>
                            <m:t>om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US" sz="3200" b="0" i="1" smtClean="0">
                          <a:latin typeface="Cambria Math"/>
                        </a:rPr>
                        <m:t>(</m:t>
                      </m:r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  <m:r>
                        <a:rPr lang="en-US" sz="3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33" y="2060848"/>
                <a:ext cx="3930133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Arrow Connector 26" title="\"/>
          <p:cNvCxnSpPr/>
          <p:nvPr/>
        </p:nvCxnSpPr>
        <p:spPr>
          <a:xfrm flipH="1">
            <a:off x="3167843" y="3356992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 title="\"/>
          <p:cNvCxnSpPr/>
          <p:nvPr/>
        </p:nvCxnSpPr>
        <p:spPr>
          <a:xfrm flipH="1">
            <a:off x="3167844" y="4005064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 title="\"/>
          <p:cNvCxnSpPr/>
          <p:nvPr/>
        </p:nvCxnSpPr>
        <p:spPr>
          <a:xfrm flipH="1">
            <a:off x="3160815" y="4653136"/>
            <a:ext cx="2736305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 rot="16200000">
            <a:off x="6465248" y="3378032"/>
            <a:ext cx="2006934" cy="831305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1" name="Round Same Side Corner Rectangle 30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4" name="Snip and Round Single Corner Rectangle 33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811592" y="2228738"/>
              <a:ext cx="1431628" cy="3179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175934" y="3547291"/>
                <a:ext cx="552922" cy="452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934" y="3547291"/>
                <a:ext cx="552922" cy="4527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>
              <a:xfrm>
                <a:off x="1159649" y="2780928"/>
                <a:ext cx="842086" cy="200693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649" y="2780928"/>
                <a:ext cx="842086" cy="20069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30469" y="2785283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69" y="2785283"/>
                <a:ext cx="393013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30469" y="4068361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𝐵</m:t>
                      </m:r>
                      <m:r>
                        <a:rPr lang="en-US" sz="3200" b="0" i="1" smtClean="0">
                          <a:latin typeface="Cambria Math"/>
                        </a:rPr>
                        <m:t>3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69" y="4068361"/>
                <a:ext cx="393013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530469" y="3382344"/>
                <a:ext cx="393013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469" y="3382344"/>
                <a:ext cx="3930133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200209" y="3482790"/>
                <a:ext cx="820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𝑊𝐼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209" y="3482790"/>
                <a:ext cx="820063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023745" y="3492297"/>
                <a:ext cx="82006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/>
                              <a:ea typeface="Cambria Math"/>
                            </a:rPr>
                            <m:t>𝑊𝐼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745" y="3492297"/>
                <a:ext cx="820063" cy="58477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6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460"/>
    </mc:Choice>
    <mc:Fallback xmlns="">
      <p:transition spd="slow" advTm="4046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 rtl="0"/>
            <a:r>
              <a:rPr lang="en-US" sz="4800" dirty="0" smtClean="0"/>
              <a:t>Simulation Running Time</a:t>
            </a:r>
            <a:endParaRPr lang="en-US" sz="4800" dirty="0"/>
          </a:p>
        </p:txBody>
      </p:sp>
      <p:sp>
        <p:nvSpPr>
          <p:cNvPr id="19" name="Rectangle 18"/>
          <p:cNvSpPr/>
          <p:nvPr/>
        </p:nvSpPr>
        <p:spPr>
          <a:xfrm>
            <a:off x="6606851" y="3218092"/>
            <a:ext cx="2088232" cy="1215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39552" y="2636912"/>
            <a:ext cx="5607040" cy="201622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6755103" y="3495366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755103" y="3827907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6755103" y="4143438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683568" y="3236510"/>
            <a:ext cx="810715" cy="1215722"/>
            <a:chOff x="957937" y="4365104"/>
            <a:chExt cx="810715" cy="1215722"/>
          </a:xfrm>
        </p:grpSpPr>
        <p:pic>
          <p:nvPicPr>
            <p:cNvPr id="31" name="Picture 3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37" y="4365104"/>
              <a:ext cx="810715" cy="1212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Rectangle 31"/>
                <p:cNvSpPr/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solidFill>
                  <a:srgbClr val="FF9999">
                    <a:alpha val="90000"/>
                  </a:srgb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e-IL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𝒱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3" name="Straight Arrow Connector 32"/>
          <p:cNvCxnSpPr/>
          <p:nvPr/>
        </p:nvCxnSpPr>
        <p:spPr>
          <a:xfrm flipV="1">
            <a:off x="1566291" y="3845750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39552" y="2636912"/>
            <a:ext cx="560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Non Black Box </a:t>
            </a:r>
            <a:r>
              <a:rPr lang="en-US" sz="2400" dirty="0" smtClean="0"/>
              <a:t>Simulator</a:t>
            </a:r>
            <a:endParaRPr lang="he-IL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067304" y="3236510"/>
                <a:ext cx="1280560" cy="121296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04" y="3236510"/>
                <a:ext cx="1280560" cy="12129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3923928" y="3239268"/>
                <a:ext cx="1219189" cy="121296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3239268"/>
                <a:ext cx="1219189" cy="12129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2120" y="3510330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3510330"/>
                <a:ext cx="432048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/>
          <p:cNvCxnSpPr/>
          <p:nvPr/>
        </p:nvCxnSpPr>
        <p:spPr>
          <a:xfrm>
            <a:off x="6084168" y="3839532"/>
            <a:ext cx="48847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3438499" y="3839531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5238699" y="3845750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67412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152"/>
    </mc:Choice>
    <mc:Fallback xmlns="">
      <p:transition spd="slow" advTm="151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37" grpId="0"/>
      <p:bldP spid="38" grpId="0" animBg="1"/>
      <p:bldP spid="39" grpId="0" animBg="1"/>
      <p:bldP spid="4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 rtl="0"/>
            <a:r>
              <a:rPr lang="en-US" sz="4800" dirty="0" smtClean="0"/>
              <a:t>Simulation Running Time</a:t>
            </a:r>
            <a:endParaRPr lang="en-US" sz="4800" dirty="0"/>
          </a:p>
        </p:txBody>
      </p:sp>
      <p:sp>
        <p:nvSpPr>
          <p:cNvPr id="17" name="Rectangle 16"/>
          <p:cNvSpPr/>
          <p:nvPr/>
        </p:nvSpPr>
        <p:spPr>
          <a:xfrm>
            <a:off x="1331640" y="1772816"/>
            <a:ext cx="4896544" cy="446449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667178" y="2493842"/>
            <a:ext cx="2138848" cy="936104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136562" y="2580658"/>
                <a:ext cx="576064" cy="70527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62" y="2580658"/>
                <a:ext cx="576064" cy="705272"/>
              </a:xfrm>
              <a:prstGeom prst="rect">
                <a:avLst/>
              </a:prstGeom>
              <a:blipFill rotWithShape="1">
                <a:blip r:embed="rId3"/>
                <a:stretch>
                  <a:fillRect l="-312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68638" y="2493842"/>
                <a:ext cx="1633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\⊥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38" y="2493842"/>
                <a:ext cx="1633332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119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79512" y="2698162"/>
                <a:ext cx="4961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2698162"/>
                <a:ext cx="49618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2667178" y="3582346"/>
            <a:ext cx="2138848" cy="936104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4136562" y="3669162"/>
                <a:ext cx="576064" cy="70527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62" y="3669162"/>
                <a:ext cx="576064" cy="705272"/>
              </a:xfrm>
              <a:prstGeom prst="rect">
                <a:avLst/>
              </a:prstGeom>
              <a:blipFill rotWithShape="1">
                <a:blip r:embed="rId6"/>
                <a:stretch>
                  <a:fillRect l="-312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68638" y="3582346"/>
                <a:ext cx="1633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\⊥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38" y="3582346"/>
                <a:ext cx="1633332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1119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/>
          <p:cNvSpPr txBox="1"/>
          <p:nvPr/>
        </p:nvSpPr>
        <p:spPr>
          <a:xfrm rot="5400000">
            <a:off x="3623991" y="4488543"/>
            <a:ext cx="648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…</a:t>
            </a:r>
            <a:endParaRPr lang="en-US" sz="4000" dirty="0"/>
          </a:p>
        </p:txBody>
      </p:sp>
      <p:sp>
        <p:nvSpPr>
          <p:cNvPr id="35" name="Rectangle 34"/>
          <p:cNvSpPr/>
          <p:nvPr/>
        </p:nvSpPr>
        <p:spPr>
          <a:xfrm>
            <a:off x="2667178" y="5166522"/>
            <a:ext cx="2138848" cy="936104"/>
          </a:xfrm>
          <a:prstGeom prst="rect">
            <a:avLst/>
          </a:prstGeom>
          <a:solidFill>
            <a:srgbClr val="92D05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4136562" y="5253338"/>
                <a:ext cx="576064" cy="70527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4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6562" y="5253338"/>
                <a:ext cx="576064" cy="705272"/>
              </a:xfrm>
              <a:prstGeom prst="rect">
                <a:avLst/>
              </a:prstGeom>
              <a:blipFill rotWithShape="1">
                <a:blip r:embed="rId8"/>
                <a:stretch>
                  <a:fillRect l="-3125"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2668638" y="5166522"/>
                <a:ext cx="163333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latin typeface="Cambria Math"/>
                        </a:rPr>
                        <m:t>′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\⊥ 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8638" y="5166522"/>
                <a:ext cx="1633332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1119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28"/>
          <p:cNvCxnSpPr>
            <a:stCxn id="30" idx="3"/>
            <a:endCxn id="18" idx="1"/>
          </p:cNvCxnSpPr>
          <p:nvPr/>
        </p:nvCxnSpPr>
        <p:spPr>
          <a:xfrm>
            <a:off x="675698" y="2959772"/>
            <a:ext cx="1991480" cy="2122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0"/>
          <p:cNvCxnSpPr>
            <a:stCxn id="30" idx="3"/>
            <a:endCxn id="31" idx="1"/>
          </p:cNvCxnSpPr>
          <p:nvPr/>
        </p:nvCxnSpPr>
        <p:spPr>
          <a:xfrm>
            <a:off x="675698" y="2959772"/>
            <a:ext cx="1991480" cy="1090626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0"/>
          <p:cNvCxnSpPr>
            <a:stCxn id="30" idx="3"/>
            <a:endCxn id="35" idx="1"/>
          </p:cNvCxnSpPr>
          <p:nvPr/>
        </p:nvCxnSpPr>
        <p:spPr>
          <a:xfrm>
            <a:off x="675698" y="2959772"/>
            <a:ext cx="1991480" cy="2674802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28"/>
          <p:cNvCxnSpPr>
            <a:stCxn id="18" idx="3"/>
            <a:endCxn id="43" idx="1"/>
          </p:cNvCxnSpPr>
          <p:nvPr/>
        </p:nvCxnSpPr>
        <p:spPr>
          <a:xfrm flipV="1">
            <a:off x="4806026" y="2961269"/>
            <a:ext cx="2070230" cy="625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28"/>
          <p:cNvCxnSpPr>
            <a:stCxn id="31" idx="3"/>
            <a:endCxn id="43" idx="1"/>
          </p:cNvCxnSpPr>
          <p:nvPr/>
        </p:nvCxnSpPr>
        <p:spPr>
          <a:xfrm flipV="1">
            <a:off x="4806026" y="2961269"/>
            <a:ext cx="2070230" cy="1089129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876256" y="2699659"/>
                <a:ext cx="10801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n-US" sz="2800" b="0" i="1" smtClean="0">
                          <a:latin typeface="Cambria Math"/>
                        </a:rPr>
                        <m:t>𝑦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699659"/>
                <a:ext cx="1080120" cy="52322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28"/>
          <p:cNvCxnSpPr>
            <a:stCxn id="35" idx="3"/>
            <a:endCxn id="43" idx="1"/>
          </p:cNvCxnSpPr>
          <p:nvPr/>
        </p:nvCxnSpPr>
        <p:spPr>
          <a:xfrm flipV="1">
            <a:off x="4806026" y="2961269"/>
            <a:ext cx="2070230" cy="2673305"/>
          </a:xfrm>
          <a:prstGeom prst="bentConnector3">
            <a:avLst>
              <a:gd name="adj1" fmla="val 50000"/>
            </a:avLst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4734018" y="2474678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18" y="2474678"/>
                <a:ext cx="72008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734018" y="5158138"/>
                <a:ext cx="7200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⊥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018" y="5158138"/>
                <a:ext cx="720080" cy="52322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4608004" y="3482790"/>
                <a:ext cx="14041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800" i="1">
                          <a:latin typeface="Cambria Math"/>
                        </a:rPr>
                        <m:t>(</m:t>
                      </m:r>
                      <m:r>
                        <a:rPr lang="en-US" sz="2800" i="1">
                          <a:latin typeface="Cambria Math"/>
                        </a:rPr>
                        <m:t>𝑦</m:t>
                      </m:r>
                      <m:r>
                        <a:rPr lang="en-US" sz="28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0" dirty="0" smtClean="0"/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8004" y="3482790"/>
                <a:ext cx="1404156" cy="52322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1338646" y="1772816"/>
                <a:ext cx="114512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</a:rPr>
                        <m:t>𝐶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646" y="1772816"/>
                <a:ext cx="1145122" cy="461665"/>
              </a:xfrm>
              <a:prstGeom prst="rect">
                <a:avLst/>
              </a:prstGeom>
              <a:blipFill rotWithShape="1">
                <a:blip r:embed="rId14"/>
                <a:stretch>
                  <a:fillRect l="-160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Left Brace 48"/>
          <p:cNvSpPr/>
          <p:nvPr/>
        </p:nvSpPr>
        <p:spPr>
          <a:xfrm>
            <a:off x="2123728" y="2493842"/>
            <a:ext cx="432048" cy="3608784"/>
          </a:xfrm>
          <a:prstGeom prst="leftBrace">
            <a:avLst>
              <a:gd name="adj1" fmla="val 8333"/>
              <a:gd name="adj2" fmla="val 62222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763688" y="4221088"/>
                <a:ext cx="504056" cy="9743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221088"/>
                <a:ext cx="504056" cy="974306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/>
              <p:cNvSpPr txBox="1"/>
              <p:nvPr/>
            </p:nvSpPr>
            <p:spPr>
              <a:xfrm>
                <a:off x="6516216" y="4221088"/>
                <a:ext cx="2411760" cy="98552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b="0" i="0" smtClean="0">
                              <a:latin typeface="Cambria Math"/>
                            </a:rPr>
                            <m:t>poly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1" name="Text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4221088"/>
                <a:ext cx="2411760" cy="985526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61649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398"/>
    </mc:Choice>
    <mc:Fallback xmlns="">
      <p:transition spd="slow" advTm="243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131982" cy="1054250"/>
          </a:xfrm>
        </p:spPr>
        <p:txBody>
          <a:bodyPr/>
          <a:lstStyle/>
          <a:p>
            <a:pPr algn="l" rtl="0"/>
            <a:r>
              <a:rPr lang="en-US" sz="4400" dirty="0" smtClean="0"/>
              <a:t>Proof Idea – Zero Knowledge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83568" y="1700808"/>
            <a:ext cx="7776864" cy="4896544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 title="\"/>
          <p:cNvCxnSpPr/>
          <p:nvPr/>
        </p:nvCxnSpPr>
        <p:spPr>
          <a:xfrm flipH="1">
            <a:off x="1907704" y="2276872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092280" y="2325197"/>
                <a:ext cx="1476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325197"/>
                <a:ext cx="147616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365866" y="1796499"/>
                <a:ext cx="2700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6" y="1796499"/>
                <a:ext cx="2700300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 title="\"/>
          <p:cNvCxnSpPr/>
          <p:nvPr/>
        </p:nvCxnSpPr>
        <p:spPr>
          <a:xfrm flipH="1">
            <a:off x="6084168" y="295456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362938" y="249289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8" y="2492896"/>
                <a:ext cx="1017374" cy="46166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 title="\"/>
          <p:cNvCxnSpPr/>
          <p:nvPr/>
        </p:nvCxnSpPr>
        <p:spPr>
          <a:xfrm flipH="1">
            <a:off x="1907704" y="295456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 title="\"/>
          <p:cNvCxnSpPr/>
          <p:nvPr/>
        </p:nvCxnSpPr>
        <p:spPr>
          <a:xfrm flipH="1">
            <a:off x="1907704" y="3501008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907704" y="249289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492896"/>
                <a:ext cx="1017374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5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186474" y="2996952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74" y="2996952"/>
                <a:ext cx="1017374" cy="461665"/>
              </a:xfrm>
              <a:prstGeom prst="rect">
                <a:avLst/>
              </a:prstGeom>
              <a:blipFill rotWithShape="1">
                <a:blip r:embed="rId6"/>
                <a:stretch>
                  <a:fillRect l="-299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 title="\"/>
          <p:cNvCxnSpPr/>
          <p:nvPr/>
        </p:nvCxnSpPr>
        <p:spPr>
          <a:xfrm flipH="1">
            <a:off x="1907704" y="5449431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title="\"/>
          <p:cNvCxnSpPr/>
          <p:nvPr/>
        </p:nvCxnSpPr>
        <p:spPr>
          <a:xfrm flipH="1">
            <a:off x="1907704" y="5773467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title="\"/>
          <p:cNvCxnSpPr/>
          <p:nvPr/>
        </p:nvCxnSpPr>
        <p:spPr>
          <a:xfrm flipH="1">
            <a:off x="1907704" y="6061499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699792" y="5165606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Witness Indistinguishable proof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he-IL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165606"/>
                <a:ext cx="3888432" cy="1215722"/>
              </a:xfrm>
              <a:prstGeom prst="rect">
                <a:avLst/>
              </a:prstGeom>
              <a:blipFill rotWithShape="1">
                <a:blip r:embed="rId7"/>
                <a:stretch>
                  <a:fillRect t="-1970" r="-1248" b="-9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3059832" y="2780929"/>
                <a:ext cx="3024336" cy="864095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780929"/>
                <a:ext cx="3024336" cy="86409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7236296" y="1844824"/>
                <a:ext cx="1080120" cy="460851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844824"/>
                <a:ext cx="1080120" cy="46085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83568" y="1700808"/>
            <a:ext cx="391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 Black Box </a:t>
            </a:r>
            <a:r>
              <a:rPr lang="en-US" sz="2000" dirty="0" smtClean="0"/>
              <a:t>Simulator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115616" y="5445224"/>
                <a:ext cx="432048" cy="44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5445224"/>
                <a:ext cx="432048" cy="44766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>
          <a:xfrm>
            <a:off x="2987824" y="4362972"/>
            <a:ext cx="288032" cy="47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3275856" y="4092684"/>
                <a:ext cx="1078116" cy="58916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5856" y="4092684"/>
                <a:ext cx="1078116" cy="589165"/>
              </a:xfrm>
              <a:prstGeom prst="rect">
                <a:avLst/>
              </a:prstGeom>
              <a:blipFill rotWithShape="1">
                <a:blip r:embed="rId11"/>
                <a:stretch>
                  <a:fillRect l="-2778" b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4644008" y="4092684"/>
                <a:ext cx="576064" cy="591276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4092684"/>
                <a:ext cx="576064" cy="59127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5436096" y="4077072"/>
                <a:ext cx="432048" cy="44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4077072"/>
                <a:ext cx="432048" cy="44766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2411760" y="4092684"/>
                <a:ext cx="576064" cy="589165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28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4092684"/>
                <a:ext cx="576064" cy="589165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Straight Arrow Connector 36"/>
          <p:cNvCxnSpPr/>
          <p:nvPr/>
        </p:nvCxnSpPr>
        <p:spPr>
          <a:xfrm>
            <a:off x="4355976" y="4364940"/>
            <a:ext cx="288032" cy="47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220072" y="4375957"/>
            <a:ext cx="288032" cy="47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2267744" y="3969060"/>
            <a:ext cx="3798422" cy="8280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03"/>
    </mc:Choice>
    <mc:Fallback xmlns="">
      <p:transition spd="slow" advTm="76903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 rtl="0"/>
            <a:r>
              <a:rPr lang="en-US" sz="4800" dirty="0" smtClean="0"/>
              <a:t>Simulation Running Time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7170" y="4221088"/>
                <a:ext cx="7863262" cy="22578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𝑆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|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𝐶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|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2800" b="0" i="0" smtClean="0">
                                    <a:latin typeface="Cambria Math"/>
                                  </a:rPr>
                                  <m:t>poly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)</m:t>
                                </m:r>
                              </m:e>
                            </m:mr>
                          </m:m>
                          <m:r>
                            <a:rPr lang="en-US" sz="2800" b="0" i="1" smtClean="0">
                              <a:latin typeface="Cambria Math"/>
                            </a:rPr>
                            <m:t>  </m:t>
                          </m:r>
                        </m:e>
                      </m:d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  <m:brk m:alnAt="7"/>
                              </m:rPr>
                              <a:rPr lang="en-US" sz="2800" b="0" i="0" smtClean="0">
                                <a:latin typeface="Cambria Math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. </m:t>
                            </m:r>
                          </m:e>
                        </m:mr>
                        <m:mr>
                          <m:e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w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.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p</m:t>
                            </m:r>
                            <m:r>
                              <m:rPr>
                                <m:nor/>
                              </m:rPr>
                              <a:rPr lang="en-US" sz="2800" b="0" i="0" smtClean="0">
                                <a:latin typeface="Cambria Math"/>
                              </a:rPr>
                              <m:t>.</m:t>
                            </m:r>
                          </m:e>
                        </m:mr>
                      </m:m>
                      <m:r>
                        <a:rPr lang="en-US" sz="2800" b="0" i="1" smtClean="0">
                          <a:latin typeface="Cambria Math"/>
                        </a:rPr>
                        <m:t>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mr>
                        <m:m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smtClean="0">
                                <a:latin typeface="Cambria Math"/>
                              </a:rPr>
                              <m:t>𝑝</m:t>
                            </m:r>
                          </m:e>
                        </m:mr>
                      </m:m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rtl="0"/>
                <a:endParaRPr lang="en-US" sz="2800" b="0" i="1" dirty="0" smtClean="0">
                  <a:latin typeface="Cambria Math"/>
                </a:endParaRPr>
              </a:p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brk m:alnAt="7"/>
                        </m:rPr>
                        <a:rPr lang="en-US" sz="2800" i="1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poly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𝑝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800"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70" y="4221088"/>
                <a:ext cx="7863262" cy="225786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4" descr="C:\Users\Omer\AppData\Local\Microsoft\Windows\Temporary Internet Files\Content.IE5\4KK6L63J\MC900432537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740" y="3933056"/>
            <a:ext cx="1663700" cy="166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6606851" y="2348880"/>
            <a:ext cx="2088232" cy="1215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539552" y="1916832"/>
            <a:ext cx="5607040" cy="1800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755103" y="2626154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H="1">
            <a:off x="6755103" y="2958695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6755103" y="3274226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683568" y="2367298"/>
            <a:ext cx="810715" cy="1215722"/>
            <a:chOff x="957937" y="4365104"/>
            <a:chExt cx="810715" cy="1215722"/>
          </a:xfrm>
        </p:grpSpPr>
        <p:pic>
          <p:nvPicPr>
            <p:cNvPr id="38" name="Picture 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37" y="4365104"/>
              <a:ext cx="810715" cy="1212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Rectangle 38"/>
                <p:cNvSpPr/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solidFill>
                  <a:srgbClr val="FF9999">
                    <a:alpha val="90000"/>
                  </a:srgb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e-IL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𝒱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0" name="Straight Arrow Connector 39"/>
          <p:cNvCxnSpPr/>
          <p:nvPr/>
        </p:nvCxnSpPr>
        <p:spPr>
          <a:xfrm flipV="1">
            <a:off x="1566291" y="2976538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39552" y="1916832"/>
            <a:ext cx="560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Non Black Box </a:t>
            </a:r>
            <a:r>
              <a:rPr lang="en-US" sz="2000" dirty="0" smtClean="0"/>
              <a:t>Simulator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>
              <a:xfrm>
                <a:off x="2067304" y="2367298"/>
                <a:ext cx="1280560" cy="121296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04" y="2367298"/>
                <a:ext cx="1280560" cy="121296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 44"/>
              <p:cNvSpPr/>
              <p:nvPr/>
            </p:nvSpPr>
            <p:spPr>
              <a:xfrm>
                <a:off x="3923928" y="2370056"/>
                <a:ext cx="1219189" cy="121296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5" name="Rectangle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70056"/>
                <a:ext cx="1219189" cy="121296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5652120" y="2641118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641118"/>
                <a:ext cx="432048" cy="584775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Straight Arrow Connector 46"/>
          <p:cNvCxnSpPr/>
          <p:nvPr/>
        </p:nvCxnSpPr>
        <p:spPr>
          <a:xfrm>
            <a:off x="6084168" y="2970320"/>
            <a:ext cx="48847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3438499" y="2970319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5238699" y="2976538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89301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"/>
    </mc:Choice>
    <mc:Fallback xmlns="">
      <p:transition spd="slow" advTm="6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 rtl="0"/>
            <a:r>
              <a:rPr lang="en-US" sz="4800" dirty="0" smtClean="0"/>
              <a:t>Simulation Running Time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97170" y="4424476"/>
                <a:ext cx="7863262" cy="20073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𝐶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𝑂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rtl="0"/>
                <a:endParaRPr lang="en-US" sz="2800" b="0" i="1" dirty="0" smtClean="0">
                  <a:latin typeface="Cambria Math"/>
                </a:endParaRPr>
              </a:p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brk m:alnAt="7"/>
                        </m:rPr>
                        <a:rPr lang="en-US" sz="2800" i="1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/>
                                    </a:rPr>
                                    <m:t>poly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𝑝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800"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&gt;</m:t>
                      </m:r>
                      <m:f>
                        <m:f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70" y="4424476"/>
                <a:ext cx="7863262" cy="200734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Rectangle 47"/>
          <p:cNvSpPr/>
          <p:nvPr/>
        </p:nvSpPr>
        <p:spPr>
          <a:xfrm>
            <a:off x="6606851" y="2348880"/>
            <a:ext cx="2088232" cy="1215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539552" y="1916832"/>
            <a:ext cx="5607040" cy="1800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6755103" y="2626154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>
            <a:off x="6755103" y="2958695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6755103" y="3274226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/>
          <p:cNvGrpSpPr/>
          <p:nvPr/>
        </p:nvGrpSpPr>
        <p:grpSpPr>
          <a:xfrm>
            <a:off x="683568" y="2367298"/>
            <a:ext cx="810715" cy="1215722"/>
            <a:chOff x="957937" y="4365104"/>
            <a:chExt cx="810715" cy="1215722"/>
          </a:xfrm>
        </p:grpSpPr>
        <p:pic>
          <p:nvPicPr>
            <p:cNvPr id="54" name="Picture 53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37" y="4365104"/>
              <a:ext cx="810715" cy="1212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/>
                <p:cNvSpPr/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solidFill>
                  <a:srgbClr val="FF9999">
                    <a:alpha val="90000"/>
                  </a:srgb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e-IL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𝒱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56" name="Straight Arrow Connector 55"/>
          <p:cNvCxnSpPr/>
          <p:nvPr/>
        </p:nvCxnSpPr>
        <p:spPr>
          <a:xfrm flipV="1">
            <a:off x="1566291" y="2976538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39552" y="1916832"/>
            <a:ext cx="56070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Non Black Box </a:t>
            </a:r>
            <a:r>
              <a:rPr lang="en-US" sz="2000" dirty="0" smtClean="0"/>
              <a:t>Simulator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/>
              <p:cNvSpPr/>
              <p:nvPr/>
            </p:nvSpPr>
            <p:spPr>
              <a:xfrm>
                <a:off x="2067304" y="2367298"/>
                <a:ext cx="1280560" cy="1212964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Rectangle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304" y="2367298"/>
                <a:ext cx="1280560" cy="121296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3923928" y="2370056"/>
                <a:ext cx="1219189" cy="1212964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928" y="2370056"/>
                <a:ext cx="1219189" cy="121296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5652120" y="2641118"/>
                <a:ext cx="43204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641118"/>
                <a:ext cx="432048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Straight Arrow Connector 63"/>
          <p:cNvCxnSpPr/>
          <p:nvPr/>
        </p:nvCxnSpPr>
        <p:spPr>
          <a:xfrm>
            <a:off x="6084168" y="2970320"/>
            <a:ext cx="48847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V="1">
            <a:off x="3438499" y="2970319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flipV="1">
            <a:off x="5238699" y="2976538"/>
            <a:ext cx="413421" cy="1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96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73"/>
    </mc:Choice>
    <mc:Fallback xmlns="">
      <p:transition spd="slow" advTm="40073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1988840"/>
                <a:ext cx="1080120" cy="4320480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88840"/>
                <a:ext cx="1080120" cy="43204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36296" y="1988840"/>
                <a:ext cx="1080120" cy="4320480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988840"/>
                <a:ext cx="1080120" cy="43204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 title="\"/>
          <p:cNvCxnSpPr/>
          <p:nvPr/>
        </p:nvCxnSpPr>
        <p:spPr>
          <a:xfrm flipH="1">
            <a:off x="1907704" y="2397205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92280" y="2181181"/>
                <a:ext cx="1476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81181"/>
                <a:ext cx="147616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65866" y="1916832"/>
                <a:ext cx="2700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6" y="1916832"/>
                <a:ext cx="2700300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 title="\"/>
          <p:cNvCxnSpPr/>
          <p:nvPr/>
        </p:nvCxnSpPr>
        <p:spPr>
          <a:xfrm flipH="1">
            <a:off x="6084168" y="3530625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62938" y="3068960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8" y="3068960"/>
                <a:ext cx="1017374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 title="\"/>
          <p:cNvCxnSpPr/>
          <p:nvPr/>
        </p:nvCxnSpPr>
        <p:spPr>
          <a:xfrm flipH="1">
            <a:off x="1907704" y="3530625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title="\"/>
          <p:cNvCxnSpPr/>
          <p:nvPr/>
        </p:nvCxnSpPr>
        <p:spPr>
          <a:xfrm flipH="1">
            <a:off x="1907704" y="4077072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704" y="3068960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068960"/>
                <a:ext cx="1017374" cy="461665"/>
              </a:xfrm>
              <a:prstGeom prst="rect">
                <a:avLst/>
              </a:prstGeom>
              <a:blipFill rotWithShape="1">
                <a:blip r:embed="rId7"/>
                <a:stretch>
                  <a:fillRect l="-5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86474" y="357301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74" y="3573016"/>
                <a:ext cx="101737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299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 title="\"/>
          <p:cNvCxnSpPr/>
          <p:nvPr/>
        </p:nvCxnSpPr>
        <p:spPr>
          <a:xfrm flipH="1">
            <a:off x="1907704" y="5305415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title="\"/>
          <p:cNvCxnSpPr/>
          <p:nvPr/>
        </p:nvCxnSpPr>
        <p:spPr>
          <a:xfrm flipH="1">
            <a:off x="1907704" y="5629451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title="\"/>
          <p:cNvCxnSpPr/>
          <p:nvPr/>
        </p:nvCxnSpPr>
        <p:spPr>
          <a:xfrm flipH="1">
            <a:off x="1907704" y="5917483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99792" y="5021590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Witness Indistinguishable proof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he-IL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021590"/>
                <a:ext cx="3888432" cy="1215722"/>
              </a:xfrm>
              <a:prstGeom prst="rect">
                <a:avLst/>
              </a:prstGeom>
              <a:blipFill rotWithShape="1">
                <a:blip r:embed="rId9"/>
                <a:stretch>
                  <a:fillRect t="-2475" r="-1248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059832" y="3356993"/>
                <a:ext cx="3024336" cy="864095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356993"/>
                <a:ext cx="3024336" cy="86409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 rtl="0"/>
            <a:r>
              <a:rPr lang="en-US" sz="4800" dirty="0" smtClean="0"/>
              <a:t>Simulation Running Time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53531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7"/>
    </mc:Choice>
    <mc:Fallback xmlns="">
      <p:transition spd="slow" advTm="900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0" y="1772816"/>
                <a:ext cx="9144000" cy="748605"/>
              </a:xfrm>
            </p:spPr>
            <p:txBody>
              <a:bodyPr>
                <a:noAutofit/>
              </a:bodyPr>
              <a:lstStyle/>
              <a:p>
                <a:pPr marL="0" indent="0" algn="ctr" rtl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e-IL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200" dirty="0"/>
                  <a:t> </a:t>
                </a:r>
                <a:r>
                  <a:rPr lang="en-US" sz="3200" dirty="0" smtClean="0"/>
                  <a:t>“knows” how to generate a proof itself!</a:t>
                </a:r>
                <a:endParaRPr lang="en-US" sz="3200" dirty="0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772816"/>
                <a:ext cx="9144000" cy="748605"/>
              </a:xfrm>
              <a:blipFill rotWithShape="1">
                <a:blip r:embed="rId5"/>
                <a:stretch>
                  <a:fillRect t="-10569" b="-40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Intuition: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0" y="5158933"/>
                <a:ext cx="9143999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 algn="ctr" rtl="0">
                  <a:buNone/>
                </a:pPr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We can efficiently extract a proof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he-IL" sz="3600" i="1">
                            <a:latin typeface="Cambria Math"/>
                            <a:ea typeface="Cambria Math"/>
                          </a:rPr>
                          <m:t>𝒱</m:t>
                        </m:r>
                      </m:e>
                      <m:sup>
                        <m:r>
                          <a:rPr lang="en-US" sz="3600" i="1">
                            <a:latin typeface="Cambria Math"/>
                            <a:ea typeface="Cambria Math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cs typeface="+mn-cs"/>
                  </a:rPr>
                  <a:t> </a:t>
                </a:r>
                <a:endParaRPr lang="en-US" sz="4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cs typeface="+mn-cs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58933"/>
                <a:ext cx="9143999" cy="646331"/>
              </a:xfrm>
              <a:prstGeom prst="rect">
                <a:avLst/>
              </a:prstGeom>
              <a:blipFill rotWithShape="1">
                <a:blip r:embed="rId6"/>
                <a:stretch>
                  <a:fillRect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2839572" y="2708920"/>
            <a:ext cx="2588052" cy="2016224"/>
            <a:chOff x="4932040" y="3429000"/>
            <a:chExt cx="2808312" cy="22322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/>
                <p:cNvSpPr/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solidFill>
                  <a:srgbClr val="CCCCFF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he-IL" sz="32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𝒫</m:t>
                        </m:r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32040" y="3429000"/>
                  <a:ext cx="864096" cy="2232248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/>
                  </a:stretch>
                </a:blipFill>
                <a:ln w="127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endCxn id="6" idx="3"/>
            </p:cNvCxnSpPr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5431860" y="2708920"/>
                <a:ext cx="796324" cy="2016224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860" y="2708920"/>
                <a:ext cx="796324" cy="201622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171592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79"/>
    </mc:Choice>
    <mc:Fallback xmlns="">
      <p:transition spd="slow" advTm="207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827584" y="1988840"/>
                <a:ext cx="1080120" cy="4320480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988840"/>
                <a:ext cx="1080120" cy="432048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236296" y="1988840"/>
                <a:ext cx="1080120" cy="4320480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988840"/>
                <a:ext cx="1080120" cy="43204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 title="\"/>
          <p:cNvCxnSpPr/>
          <p:nvPr/>
        </p:nvCxnSpPr>
        <p:spPr>
          <a:xfrm flipH="1">
            <a:off x="1907704" y="2397205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092280" y="2181181"/>
                <a:ext cx="1476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81181"/>
                <a:ext cx="1476164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365866" y="1916832"/>
                <a:ext cx="2700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6" y="1916832"/>
                <a:ext cx="2700300" cy="461665"/>
              </a:xfrm>
              <a:prstGeom prst="rect">
                <a:avLst/>
              </a:prstGeom>
              <a:blipFill rotWithShape="1">
                <a:blip r:embed="rId14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 title="\"/>
          <p:cNvCxnSpPr/>
          <p:nvPr/>
        </p:nvCxnSpPr>
        <p:spPr>
          <a:xfrm flipH="1">
            <a:off x="6084168" y="295456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362938" y="249289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8" y="2492896"/>
                <a:ext cx="1017374" cy="461665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 title="\"/>
          <p:cNvCxnSpPr/>
          <p:nvPr/>
        </p:nvCxnSpPr>
        <p:spPr>
          <a:xfrm flipH="1">
            <a:off x="1907704" y="295456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title="\"/>
          <p:cNvCxnSpPr/>
          <p:nvPr/>
        </p:nvCxnSpPr>
        <p:spPr>
          <a:xfrm flipH="1">
            <a:off x="1907704" y="3501008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704" y="249289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492896"/>
                <a:ext cx="1017374" cy="461665"/>
              </a:xfrm>
              <a:prstGeom prst="rect">
                <a:avLst/>
              </a:prstGeom>
              <a:blipFill rotWithShape="1">
                <a:blip r:embed="rId16"/>
                <a:stretch>
                  <a:fillRect l="-5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186474" y="2996952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74" y="2996952"/>
                <a:ext cx="1017374" cy="461665"/>
              </a:xfrm>
              <a:prstGeom prst="rect">
                <a:avLst/>
              </a:prstGeom>
              <a:blipFill rotWithShape="1">
                <a:blip r:embed="rId17"/>
                <a:stretch>
                  <a:fillRect l="-2994" b="-2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 title="\"/>
          <p:cNvCxnSpPr/>
          <p:nvPr/>
        </p:nvCxnSpPr>
        <p:spPr>
          <a:xfrm flipH="1">
            <a:off x="1907704" y="5305415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 title="\"/>
          <p:cNvCxnSpPr/>
          <p:nvPr/>
        </p:nvCxnSpPr>
        <p:spPr>
          <a:xfrm flipH="1">
            <a:off x="1907704" y="5629451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 title="\"/>
          <p:cNvCxnSpPr/>
          <p:nvPr/>
        </p:nvCxnSpPr>
        <p:spPr>
          <a:xfrm flipH="1">
            <a:off x="1907704" y="5917483"/>
            <a:ext cx="5328592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2699792" y="5021590"/>
                <a:ext cx="3888432" cy="1215722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Witness Indistinguishable proof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he-IL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2" y="5021590"/>
                <a:ext cx="3888432" cy="1215722"/>
              </a:xfrm>
              <a:prstGeom prst="rect">
                <a:avLst/>
              </a:prstGeom>
              <a:blipFill rotWithShape="1">
                <a:blip r:embed="rId18"/>
                <a:stretch>
                  <a:fillRect t="-2475" r="-1248"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059832" y="2780929"/>
                <a:ext cx="3024336" cy="864095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780929"/>
                <a:ext cx="3024336" cy="864095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 rtl="0"/>
            <a:r>
              <a:rPr lang="en-US" sz="4800" dirty="0" smtClean="0"/>
              <a:t>Simulation Running Time</a:t>
            </a:r>
            <a:endParaRPr lang="en-US" sz="4800" dirty="0"/>
          </a:p>
        </p:txBody>
      </p:sp>
      <p:cxnSp>
        <p:nvCxnSpPr>
          <p:cNvPr id="23" name="Straight Arrow Connector 22" title="\"/>
          <p:cNvCxnSpPr/>
          <p:nvPr/>
        </p:nvCxnSpPr>
        <p:spPr>
          <a:xfrm flipH="1">
            <a:off x="6084168" y="403468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362938" y="357301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8" y="3573016"/>
                <a:ext cx="1017374" cy="461665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 title="\"/>
          <p:cNvCxnSpPr/>
          <p:nvPr/>
        </p:nvCxnSpPr>
        <p:spPr>
          <a:xfrm flipH="1">
            <a:off x="1907704" y="4034681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 title="\"/>
          <p:cNvCxnSpPr/>
          <p:nvPr/>
        </p:nvCxnSpPr>
        <p:spPr>
          <a:xfrm flipH="1">
            <a:off x="1907704" y="4581128"/>
            <a:ext cx="115212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907704" y="357301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73016"/>
                <a:ext cx="1017374" cy="461665"/>
              </a:xfrm>
              <a:prstGeom prst="rect">
                <a:avLst/>
              </a:prstGeom>
              <a:blipFill rotWithShape="1">
                <a:blip r:embed="rId21"/>
                <a:stretch>
                  <a:fillRect l="-5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186474" y="4077072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6474" y="4077072"/>
                <a:ext cx="1017374" cy="461665"/>
              </a:xfrm>
              <a:prstGeom prst="rect">
                <a:avLst/>
              </a:prstGeom>
              <a:blipFill rotWithShape="1">
                <a:blip r:embed="rId22"/>
                <a:stretch>
                  <a:fillRect l="-2994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3059832" y="3861049"/>
                <a:ext cx="3024336" cy="864095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861049"/>
                <a:ext cx="3024336" cy="864095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0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46"/>
    </mc:Choice>
    <mc:Fallback xmlns="">
      <p:transition spd="slow" advTm="38446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606851" y="2433748"/>
            <a:ext cx="2088232" cy="9306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10308" y="1988840"/>
            <a:ext cx="4436284" cy="1800200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755103" y="2646009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>
            <a:off x="6755103" y="2900578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755103" y="3142125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467544" y="2447848"/>
            <a:ext cx="810715" cy="930667"/>
            <a:chOff x="957937" y="4365104"/>
            <a:chExt cx="810715" cy="1215722"/>
          </a:xfrm>
        </p:grpSpPr>
        <p:pic>
          <p:nvPicPr>
            <p:cNvPr id="34" name="Picture 3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937" y="4365104"/>
              <a:ext cx="810715" cy="12129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/>
                <p:cNvSpPr/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solidFill>
                  <a:srgbClr val="FF9999">
                    <a:alpha val="90000"/>
                  </a:srgbClr>
                </a:solidFill>
                <a:ln w="31750">
                  <a:solidFill>
                    <a:schemeClr val="tx1"/>
                  </a:solidFill>
                  <a:prstDash val="sysDash"/>
                </a:ln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1" anchor="ctr"/>
                <a:lstStyle/>
                <a:p>
                  <a:pPr algn="ctr" rtl="0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he-IL" sz="320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𝒱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p>
                        </m:sSup>
                      </m:oMath>
                    </m:oMathPara>
                  </a14:m>
                  <a:endParaRPr lang="he-IL" sz="3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Rectangle 3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7937" y="4365104"/>
                  <a:ext cx="810715" cy="121572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  <a:ln w="31750">
                  <a:solidFill>
                    <a:schemeClr val="tx1"/>
                  </a:solidFill>
                  <a:prstDash val="sysDash"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6" name="Straight Arrow Connector 35"/>
          <p:cNvCxnSpPr/>
          <p:nvPr/>
        </p:nvCxnSpPr>
        <p:spPr>
          <a:xfrm>
            <a:off x="1422275" y="2914237"/>
            <a:ext cx="576064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10307" y="1988840"/>
            <a:ext cx="391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Non Black Box </a:t>
            </a:r>
            <a:r>
              <a:rPr lang="en-US" sz="2000" dirty="0" smtClean="0"/>
              <a:t>Simulator</a:t>
            </a:r>
            <a:endParaRPr lang="he-IL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>
              <a:xfrm>
                <a:off x="2085931" y="2447848"/>
                <a:ext cx="1280560" cy="928555"/>
              </a:xfrm>
              <a:prstGeom prst="rect">
                <a:avLst/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𝐶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≡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5931" y="2447848"/>
                <a:ext cx="1280560" cy="92855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>
              <a:xfrm>
                <a:off x="3798539" y="2449959"/>
                <a:ext cx="1219189" cy="928555"/>
              </a:xfrm>
              <a:prstGeom prst="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539" y="2449959"/>
                <a:ext cx="1219189" cy="92855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Arrow Connector 60"/>
          <p:cNvCxnSpPr/>
          <p:nvPr/>
        </p:nvCxnSpPr>
        <p:spPr>
          <a:xfrm>
            <a:off x="5094683" y="2909478"/>
            <a:ext cx="374204" cy="47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5454723" y="2564904"/>
                <a:ext cx="432048" cy="447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723" y="2564904"/>
                <a:ext cx="432048" cy="44766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/>
          <p:cNvCxnSpPr/>
          <p:nvPr/>
        </p:nvCxnSpPr>
        <p:spPr>
          <a:xfrm>
            <a:off x="5902355" y="2909477"/>
            <a:ext cx="48847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3405708" y="2914237"/>
            <a:ext cx="374204" cy="4759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 rtl="0"/>
            <a:r>
              <a:rPr lang="en-US" sz="4800" dirty="0" smtClean="0"/>
              <a:t>Simulation Running Time</a:t>
            </a:r>
            <a:endParaRPr lang="en-US" sz="4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5536" y="4077072"/>
                <a:ext cx="8568952" cy="25116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𝐶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>
                              <a:latin typeface="Cambria Math"/>
                            </a:rPr>
                            <m:t>poly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𝑝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2800" b="0" i="1" dirty="0" smtClean="0">
                  <a:latin typeface="Cambria Math"/>
                </a:endParaRPr>
              </a:p>
              <a:p>
                <a:pPr rtl="0"/>
                <a:endParaRPr lang="en-US" sz="2800" b="0" i="1" dirty="0" smtClean="0">
                  <a:latin typeface="Cambria Math"/>
                </a:endParaRPr>
              </a:p>
              <a:p>
                <a:pPr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𝔼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𝑆</m:t>
                              </m:r>
                            </m:e>
                          </m:d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brk m:alnAt="7"/>
                        </m:rPr>
                        <a:rPr lang="en-US" sz="2800" i="1">
                          <a:latin typeface="Cambria Math"/>
                        </a:rPr>
                        <m:t>𝑝</m:t>
                      </m:r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800">
                                      <a:latin typeface="Cambria Math"/>
                                    </a:rPr>
                                    <m:t>poly</m:t>
                                  </m:r>
                                  <m:d>
                                    <m:d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𝑛</m:t>
                                      </m:r>
                                    </m:e>
                                  </m:d>
                                </m:num>
                                <m:den>
                                  <m:rad>
                                    <m:radPr>
                                      <m:degHide m:val="on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radPr>
                                    <m:deg/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</m:ra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⋅</m:t>
                      </m:r>
                      <m:r>
                        <m:rPr>
                          <m:nor/>
                        </m:rPr>
                        <a:rPr lang="en-US" sz="2800"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>
                          <a:latin typeface="Cambria Math"/>
                        </a:rPr>
                        <m:t>poly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77072"/>
                <a:ext cx="8568952" cy="251165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74861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02"/>
    </mc:Choice>
    <mc:Fallback xmlns="">
      <p:transition spd="slow" advTm="122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800" dirty="0" smtClean="0"/>
              <a:t>Comparison to [Barak 01]</a:t>
            </a:r>
            <a:endParaRPr lang="en-US" sz="4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915077"/>
              </p:ext>
            </p:extLst>
          </p:nvPr>
        </p:nvGraphicFramePr>
        <p:xfrm>
          <a:off x="147871" y="2636912"/>
          <a:ext cx="8888625" cy="180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29093"/>
                <a:gridCol w="1308313"/>
                <a:gridCol w="1783080"/>
                <a:gridCol w="1289367"/>
                <a:gridCol w="1333817"/>
                <a:gridCol w="1544955"/>
              </a:tblGrid>
              <a:tr h="792088">
                <a:tc>
                  <a:txBody>
                    <a:bodyPr/>
                    <a:lstStyle/>
                    <a:p>
                      <a:pPr algn="ctr" rtl="0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#</a:t>
                      </a:r>
                      <a:r>
                        <a:rPr lang="en-US" sz="2000" baseline="0" dirty="0" smtClean="0"/>
                        <a:t> rounds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Assumptions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Use</a:t>
                      </a:r>
                      <a:r>
                        <a:rPr lang="en-US" sz="2000" baseline="0" dirty="0" smtClean="0"/>
                        <a:t>s</a:t>
                      </a:r>
                    </a:p>
                    <a:p>
                      <a:pPr algn="ctr" rtl="0"/>
                      <a:r>
                        <a:rPr lang="en-US" sz="2000" baseline="0" dirty="0" smtClean="0"/>
                        <a:t>PCP\UA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Trapdoor</a:t>
                      </a:r>
                    </a:p>
                    <a:p>
                      <a:pPr algn="ctr" rtl="0"/>
                      <a:r>
                        <a:rPr lang="en-US" sz="2000" dirty="0" smtClean="0"/>
                        <a:t>Length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000" dirty="0" smtClean="0"/>
                        <a:t>Public-</a:t>
                      </a:r>
                      <a:r>
                        <a:rPr lang="en-US" sz="2000" baseline="0" dirty="0" smtClean="0"/>
                        <a:t> Coin</a:t>
                      </a:r>
                      <a:endParaRPr lang="en-US" sz="2000" dirty="0"/>
                    </a:p>
                  </a:txBody>
                  <a:tcPr/>
                </a:tc>
              </a:tr>
              <a:tr h="523096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Barak 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CRHF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Long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Yes</a:t>
                      </a:r>
                      <a:endParaRPr lang="en-US" sz="2400" dirty="0"/>
                    </a:p>
                  </a:txBody>
                  <a:tcPr/>
                </a:tc>
              </a:tr>
              <a:tr h="486896"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This work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O(1)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OT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Short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2400" dirty="0" smtClean="0"/>
                        <a:t>No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06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56"/>
    </mc:Choice>
    <mc:Fallback xmlns="">
      <p:transition spd="slow" advTm="1156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One More Application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01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Simultaneously resettable </a:t>
            </a:r>
            <a:r>
              <a:rPr lang="en-US" sz="4400" dirty="0" smtClean="0"/>
              <a:t>ZK</a:t>
            </a:r>
            <a:endParaRPr lang="en-US" sz="4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21881" y="3023664"/>
            <a:ext cx="1574455" cy="1505199"/>
            <a:chOff x="5796136" y="3933056"/>
            <a:chExt cx="1944216" cy="129614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96336" y="2440166"/>
                <a:ext cx="926383" cy="259043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440166"/>
                <a:ext cx="926383" cy="25904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25032" y="1916832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32" y="1916832"/>
                <a:ext cx="136815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H="1">
            <a:off x="4123917" y="2418448"/>
            <a:ext cx="93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6200000">
            <a:off x="4220151" y="3241649"/>
            <a:ext cx="2592289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Round Same Side Corner Rectangle 12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Snip and Round Single Corner Rectangle 13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11591" y="2228738"/>
              <a:ext cx="1435916" cy="3337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69169" y="3416195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169" y="3416195"/>
                <a:ext cx="655553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C:\Users\Omer\AppData\Local\Microsoft\Windows\Temporary Internet Files\Content.IE5\YA1QO09E\MC90043392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81" y="4166502"/>
            <a:ext cx="801513" cy="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180051" y="2654334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14937" y="317990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20422" y="317990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33454" y="317990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2008" y="272634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47494" y="272634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60526" y="272634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5282920" y="2816451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2" idx="0"/>
            <a:endCxn id="19" idx="0"/>
          </p:cNvCxnSpPr>
          <p:nvPr/>
        </p:nvCxnSpPr>
        <p:spPr>
          <a:xfrm rot="16200000" flipH="1">
            <a:off x="5188109" y="2816660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5399517" y="2813361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V="1">
            <a:off x="4080283" y="4276371"/>
            <a:ext cx="93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 rot="16200000">
            <a:off x="2317207" y="3240929"/>
            <a:ext cx="2592288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4" name="Round Same Side Corner Rectangle 33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Snip and Round Single Corner Rectangle 34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11788" y="2228738"/>
              <a:ext cx="1432002" cy="2985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6225" y="3415475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25" y="3415475"/>
                <a:ext cx="655553" cy="584775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8509" y="2439446"/>
                <a:ext cx="897147" cy="259043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9" y="2439446"/>
                <a:ext cx="897147" cy="25904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16" descr="C:\Users\Omer\AppData\Local\Microsoft\Windows\Temporary Internet Files\Content.IE5\YA1QO09E\MC900433920[1]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37" y="4165782"/>
            <a:ext cx="801513" cy="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03145" y="1916832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45" y="1916832"/>
                <a:ext cx="1368152" cy="5847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1475655" y="3029555"/>
            <a:ext cx="1623133" cy="1505199"/>
            <a:chOff x="5796136" y="3933056"/>
            <a:chExt cx="1944216" cy="1296144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516988" y="5373216"/>
            <a:ext cx="88795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 dirty="0" smtClean="0"/>
              <a:t>[BGGL 01]: Can a protocol be resettable ZK </a:t>
            </a:r>
          </a:p>
          <a:p>
            <a:pPr rtl="0"/>
            <a:r>
              <a:rPr lang="en-US" sz="2800" dirty="0"/>
              <a:t>	</a:t>
            </a:r>
            <a:r>
              <a:rPr lang="en-US" sz="2800" dirty="0" smtClean="0"/>
              <a:t>	 and </a:t>
            </a:r>
            <a:r>
              <a:rPr lang="en-US" sz="2800" dirty="0" err="1" smtClean="0"/>
              <a:t>resettably</a:t>
            </a:r>
            <a:r>
              <a:rPr lang="en-US" sz="2800" dirty="0" smtClean="0"/>
              <a:t>-sound </a:t>
            </a:r>
            <a:r>
              <a:rPr lang="en-US" sz="2800" u="sng" dirty="0" smtClean="0"/>
              <a:t>simultaneously</a:t>
            </a:r>
            <a:r>
              <a:rPr lang="en-US" sz="2800" dirty="0" smtClean="0"/>
              <a:t>?</a:t>
            </a:r>
            <a:r>
              <a:rPr lang="en-US" sz="2800" u="sng" dirty="0" smtClean="0"/>
              <a:t> </a:t>
            </a:r>
            <a:endParaRPr lang="en-US" sz="2800" u="sng" dirty="0"/>
          </a:p>
          <a:p>
            <a:pPr rtl="0"/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3290253" y="2645623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625139" y="317119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730624" y="3171195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843656" y="3171195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352210" y="271763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57696" y="2717630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570728" y="2717630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/>
          <p:nvPr/>
        </p:nvCxnSpPr>
        <p:spPr>
          <a:xfrm rot="16200000" flipH="1">
            <a:off x="3393122" y="2807740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61" idx="0"/>
            <a:endCxn id="58" idx="0"/>
          </p:cNvCxnSpPr>
          <p:nvPr/>
        </p:nvCxnSpPr>
        <p:spPr>
          <a:xfrm rot="16200000" flipH="1">
            <a:off x="3298311" y="2807949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6200000" flipH="1">
            <a:off x="3509719" y="2804650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383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22"/>
    </mc:Choice>
    <mc:Fallback xmlns="">
      <p:transition spd="slow" advTm="870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7" grpId="0"/>
      <p:bldP spid="38" grpId="0" animBg="1"/>
      <p:bldP spid="40" grpId="0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Simultaneously resettable </a:t>
            </a:r>
            <a:r>
              <a:rPr lang="en-US" sz="4400" dirty="0" smtClean="0"/>
              <a:t>ZK </a:t>
            </a:r>
            <a:endParaRPr lang="en-US" sz="4400" dirty="0"/>
          </a:p>
        </p:txBody>
      </p:sp>
      <p:grpSp>
        <p:nvGrpSpPr>
          <p:cNvPr id="5" name="Group 4"/>
          <p:cNvGrpSpPr/>
          <p:nvPr/>
        </p:nvGrpSpPr>
        <p:grpSpPr>
          <a:xfrm>
            <a:off x="6021881" y="3023664"/>
            <a:ext cx="1574455" cy="1505199"/>
            <a:chOff x="5796136" y="3933056"/>
            <a:chExt cx="1944216" cy="1296144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596336" y="2440166"/>
                <a:ext cx="926383" cy="259043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6336" y="2440166"/>
                <a:ext cx="926383" cy="25904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25032" y="1916832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∈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5032" y="1916832"/>
                <a:ext cx="1368152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H="1">
            <a:off x="4123917" y="2418448"/>
            <a:ext cx="93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 rot="16200000">
            <a:off x="4220151" y="3241649"/>
            <a:ext cx="2592289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3" name="Round Same Side Corner Rectangle 12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4" name="Snip and Round Single Corner Rectangle 13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811591" y="2228738"/>
              <a:ext cx="1435916" cy="33375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169169" y="3416195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9169" y="3416195"/>
                <a:ext cx="655553" cy="584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 descr="C:\Users\Omer\AppData\Local\Microsoft\Windows\Temporary Internet Files\Content.IE5\YA1QO09E\MC90043392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8081" y="4166502"/>
            <a:ext cx="801513" cy="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180051" y="2654334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514937" y="3179907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620422" y="317990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33454" y="317990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242008" y="2726342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347494" y="272634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460526" y="272634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/>
          <p:nvPr/>
        </p:nvCxnSpPr>
        <p:spPr>
          <a:xfrm rot="16200000" flipH="1">
            <a:off x="5282920" y="2816451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22" idx="0"/>
            <a:endCxn id="19" idx="0"/>
          </p:cNvCxnSpPr>
          <p:nvPr/>
        </p:nvCxnSpPr>
        <p:spPr>
          <a:xfrm rot="16200000" flipH="1">
            <a:off x="5188109" y="2816660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5399517" y="2813361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15" descr="C:\Users\Omer\AppData\Local\Microsoft\Windows\Temporary Internet Files\Content.IE5\YLXGTI9L\MC90039121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1371" flipV="1">
            <a:off x="4080283" y="4276371"/>
            <a:ext cx="939800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" name="Group 32"/>
          <p:cNvGrpSpPr/>
          <p:nvPr/>
        </p:nvGrpSpPr>
        <p:grpSpPr>
          <a:xfrm rot="16200000">
            <a:off x="2317207" y="3240929"/>
            <a:ext cx="2592288" cy="985609"/>
            <a:chOff x="6804247" y="2096852"/>
            <a:chExt cx="1449882" cy="630070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4" name="Round Same Side Corner Rectangle 33"/>
            <p:cNvSpPr/>
            <p:nvPr/>
          </p:nvSpPr>
          <p:spPr>
            <a:xfrm>
              <a:off x="6804248" y="2096852"/>
              <a:ext cx="1449881" cy="324036"/>
            </a:xfrm>
            <a:prstGeom prst="round2Same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5" name="Snip and Round Single Corner Rectangle 34"/>
            <p:cNvSpPr/>
            <p:nvPr/>
          </p:nvSpPr>
          <p:spPr>
            <a:xfrm rot="10800000">
              <a:off x="6804247" y="2420888"/>
              <a:ext cx="1449881" cy="306034"/>
            </a:xfrm>
            <a:prstGeom prst="snipRoundRect">
              <a:avLst>
                <a:gd name="adj1" fmla="val 16667"/>
                <a:gd name="adj2" fmla="val 50000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811788" y="2228738"/>
              <a:ext cx="1432002" cy="298584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266225" y="3415475"/>
                <a:ext cx="65555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6225" y="3415475"/>
                <a:ext cx="655553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578509" y="2439446"/>
                <a:ext cx="897147" cy="259043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𝒫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509" y="2439446"/>
                <a:ext cx="897147" cy="25904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16" descr="C:\Users\Omer\AppData\Local\Microsoft\Windows\Temporary Internet Files\Content.IE5\YA1QO09E\MC90043392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137" y="4165782"/>
            <a:ext cx="801513" cy="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603145" y="1916832"/>
                <a:ext cx="136815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𝑥</m:t>
                      </m:r>
                      <m:r>
                        <a:rPr lang="en-US" sz="3200" b="0" i="1" smtClean="0">
                          <a:latin typeface="Cambria Math"/>
                        </a:rPr>
                        <m:t>∉</m:t>
                      </m:r>
                      <m:r>
                        <a:rPr lang="en-US" sz="3200" b="0" i="1" smtClean="0">
                          <a:latin typeface="Cambria Math"/>
                          <a:ea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3145" y="1916832"/>
                <a:ext cx="1368152" cy="58477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/>
          <p:cNvGrpSpPr/>
          <p:nvPr/>
        </p:nvGrpSpPr>
        <p:grpSpPr>
          <a:xfrm>
            <a:off x="1475655" y="3029555"/>
            <a:ext cx="1623133" cy="1505199"/>
            <a:chOff x="5796136" y="3933056"/>
            <a:chExt cx="1944216" cy="1296144"/>
          </a:xfrm>
        </p:grpSpPr>
        <p:cxnSp>
          <p:nvCxnSpPr>
            <p:cNvPr id="52" name="Straight Arrow Connector 51"/>
            <p:cNvCxnSpPr/>
            <p:nvPr/>
          </p:nvCxnSpPr>
          <p:spPr>
            <a:xfrm>
              <a:off x="5796136" y="3933056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H="1">
              <a:off x="5796136" y="4545124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>
              <a:off x="5796136" y="5229200"/>
              <a:ext cx="194421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516988" y="5499229"/>
            <a:ext cx="88795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800" dirty="0"/>
              <a:t>[Deng-</a:t>
            </a:r>
            <a:r>
              <a:rPr lang="en-US" sz="2800" dirty="0" err="1"/>
              <a:t>Goyal</a:t>
            </a:r>
            <a:r>
              <a:rPr lang="en-US" sz="2800" dirty="0"/>
              <a:t>-</a:t>
            </a:r>
            <a:r>
              <a:rPr lang="en-US" sz="2800" dirty="0" err="1"/>
              <a:t>Sahai</a:t>
            </a:r>
            <a:r>
              <a:rPr lang="en-US" sz="2800" dirty="0"/>
              <a:t> 09]: Yes!</a:t>
            </a:r>
            <a:endParaRPr lang="en-US" sz="2800" u="sng" dirty="0"/>
          </a:p>
          <a:p>
            <a:pPr rtl="0"/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3290253" y="2645623"/>
            <a:ext cx="673409" cy="648072"/>
          </a:xfrm>
          <a:prstGeom prst="rect">
            <a:avLst/>
          </a:prstGeom>
          <a:solidFill>
            <a:srgbClr val="FF99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3625139" y="3171196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3730624" y="3171195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3843656" y="3171195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3352210" y="2717631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3457696" y="2717630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3570728" y="2717630"/>
            <a:ext cx="72839" cy="7200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Elbow Connector 63"/>
          <p:cNvCxnSpPr/>
          <p:nvPr/>
        </p:nvCxnSpPr>
        <p:spPr>
          <a:xfrm rot="16200000" flipH="1">
            <a:off x="3393122" y="2807740"/>
            <a:ext cx="489569" cy="309348"/>
          </a:xfrm>
          <a:prstGeom prst="bentConnector4">
            <a:avLst>
              <a:gd name="adj1" fmla="val 52188"/>
              <a:gd name="adj2" fmla="val 9384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Elbow Connector 64"/>
          <p:cNvCxnSpPr>
            <a:stCxn id="61" idx="0"/>
            <a:endCxn id="58" idx="0"/>
          </p:cNvCxnSpPr>
          <p:nvPr/>
        </p:nvCxnSpPr>
        <p:spPr>
          <a:xfrm rot="16200000" flipH="1">
            <a:off x="3298311" y="2807949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/>
          <p:nvPr/>
        </p:nvCxnSpPr>
        <p:spPr>
          <a:xfrm rot="16200000" flipH="1">
            <a:off x="3509719" y="2804650"/>
            <a:ext cx="453565" cy="272929"/>
          </a:xfrm>
          <a:prstGeom prst="bentConnector3">
            <a:avLst>
              <a:gd name="adj1" fmla="val 5633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298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06"/>
    </mc:Choice>
    <mc:Fallback xmlns="">
      <p:transition spd="slow" advTm="51306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Simultaneously resettable ZK</a:t>
            </a:r>
          </a:p>
        </p:txBody>
      </p:sp>
      <p:sp>
        <p:nvSpPr>
          <p:cNvPr id="5" name="Rectangle 4"/>
          <p:cNvSpPr/>
          <p:nvPr/>
        </p:nvSpPr>
        <p:spPr>
          <a:xfrm>
            <a:off x="4849" y="1620083"/>
            <a:ext cx="4572000" cy="44012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2800" dirty="0" err="1" smtClean="0"/>
              <a:t>Resettably</a:t>
            </a:r>
            <a:r>
              <a:rPr lang="en-US" sz="2800" dirty="0" smtClean="0"/>
              <a:t>-sound </a:t>
            </a:r>
            <a:r>
              <a:rPr lang="en-US" sz="2800" dirty="0"/>
              <a:t>ZK</a:t>
            </a:r>
          </a:p>
          <a:p>
            <a:pPr algn="ctr" rtl="0">
              <a:lnSpc>
                <a:spcPct val="200000"/>
              </a:lnSpc>
            </a:pPr>
            <a:r>
              <a:rPr lang="en-US" sz="2800" dirty="0" smtClean="0"/>
              <a:t>Non-black-box simulation</a:t>
            </a:r>
          </a:p>
          <a:p>
            <a:pPr algn="ctr" rtl="0">
              <a:lnSpc>
                <a:spcPct val="200000"/>
              </a:lnSpc>
            </a:pPr>
            <a:r>
              <a:rPr lang="en-US" sz="2800" dirty="0" smtClean="0"/>
              <a:t>Long trapdoor </a:t>
            </a:r>
          </a:p>
          <a:p>
            <a:pPr algn="ctr" rtl="0">
              <a:lnSpc>
                <a:spcPct val="200000"/>
              </a:lnSpc>
            </a:pPr>
            <a:endParaRPr lang="en-US" sz="2800" dirty="0" smtClean="0"/>
          </a:p>
          <a:p>
            <a:pPr algn="ctr" rtl="0">
              <a:lnSpc>
                <a:spcPct val="200000"/>
              </a:lnSpc>
            </a:pPr>
            <a:r>
              <a:rPr lang="en-US" sz="2800" dirty="0" smtClean="0"/>
              <a:t>Bounded concurrent ZK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6849" y="3345954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2800" dirty="0"/>
              <a:t>Short trapdoor </a:t>
            </a:r>
          </a:p>
          <a:p>
            <a:pPr algn="ctr" rtl="0">
              <a:lnSpc>
                <a:spcPct val="200000"/>
              </a:lnSpc>
            </a:pPr>
            <a:r>
              <a:rPr lang="en-US" sz="2800" dirty="0" smtClean="0"/>
              <a:t>Black-box </a:t>
            </a:r>
            <a:r>
              <a:rPr lang="en-US" sz="2800" dirty="0"/>
              <a:t>simulation</a:t>
            </a:r>
          </a:p>
          <a:p>
            <a:pPr algn="ctr" rtl="0">
              <a:lnSpc>
                <a:spcPct val="200000"/>
              </a:lnSpc>
            </a:pPr>
            <a:r>
              <a:rPr lang="en-US" sz="2800" dirty="0"/>
              <a:t>Concurrent ZK</a:t>
            </a:r>
          </a:p>
          <a:p>
            <a:pPr algn="ctr" rtl="0">
              <a:lnSpc>
                <a:spcPct val="200000"/>
              </a:lnSpc>
            </a:pPr>
            <a:r>
              <a:rPr lang="en-US" sz="2800" dirty="0" smtClean="0"/>
              <a:t>Resettable </a:t>
            </a:r>
            <a:r>
              <a:rPr lang="en-US" sz="2800" dirty="0"/>
              <a:t>ZK </a:t>
            </a:r>
          </a:p>
        </p:txBody>
      </p:sp>
      <p:sp>
        <p:nvSpPr>
          <p:cNvPr id="7" name="Striped Right Arrow 6"/>
          <p:cNvSpPr/>
          <p:nvPr/>
        </p:nvSpPr>
        <p:spPr>
          <a:xfrm rot="16200000">
            <a:off x="6628056" y="5772142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16200000">
            <a:off x="6628056" y="4952214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16200000">
            <a:off x="6628056" y="4115958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5400000">
            <a:off x="2060905" y="2442972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rot="5400000">
            <a:off x="2060905" y="3254183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riped Right Arrow 12"/>
          <p:cNvSpPr/>
          <p:nvPr/>
        </p:nvSpPr>
        <p:spPr>
          <a:xfrm rot="5400000">
            <a:off x="2060905" y="4533525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riped Right Arrow 14"/>
          <p:cNvSpPr/>
          <p:nvPr/>
        </p:nvSpPr>
        <p:spPr>
          <a:xfrm rot="10800000">
            <a:off x="4716017" y="3645023"/>
            <a:ext cx="459888" cy="504056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Striped Right Arrow 15"/>
          <p:cNvSpPr/>
          <p:nvPr/>
        </p:nvSpPr>
        <p:spPr>
          <a:xfrm>
            <a:off x="4227758" y="3633918"/>
            <a:ext cx="459888" cy="504056"/>
          </a:xfrm>
          <a:prstGeom prst="striped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86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6100"/>
    </mc:Choice>
    <mc:Fallback xmlns="">
      <p:transition spd="slow" advTm="1361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400" dirty="0"/>
              <a:t>Simultaneously resettable ZK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7744" y="1556792"/>
            <a:ext cx="4572000" cy="16821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2800" dirty="0" err="1" smtClean="0"/>
              <a:t>Resettably</a:t>
            </a:r>
            <a:r>
              <a:rPr lang="en-US" sz="2800" dirty="0" smtClean="0"/>
              <a:t>-sound </a:t>
            </a:r>
            <a:r>
              <a:rPr lang="en-US" sz="2800" dirty="0"/>
              <a:t>ZK</a:t>
            </a:r>
          </a:p>
          <a:p>
            <a:pPr algn="ctr" rtl="0">
              <a:lnSpc>
                <a:spcPct val="200000"/>
              </a:lnSpc>
            </a:pPr>
            <a:r>
              <a:rPr lang="en-US" sz="2800" dirty="0" smtClean="0"/>
              <a:t>Non-black-box simulation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267744" y="3282663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lnSpc>
                <a:spcPct val="200000"/>
              </a:lnSpc>
            </a:pPr>
            <a:r>
              <a:rPr lang="en-US" sz="2800" dirty="0"/>
              <a:t>Short trapdoor </a:t>
            </a:r>
          </a:p>
          <a:p>
            <a:pPr algn="ctr" rtl="0">
              <a:lnSpc>
                <a:spcPct val="200000"/>
              </a:lnSpc>
            </a:pPr>
            <a:r>
              <a:rPr lang="en-US" sz="2800" dirty="0" smtClean="0"/>
              <a:t>Black-box </a:t>
            </a:r>
            <a:r>
              <a:rPr lang="en-US" sz="2800" dirty="0"/>
              <a:t>simulation</a:t>
            </a:r>
          </a:p>
          <a:p>
            <a:pPr algn="ctr" rtl="0">
              <a:lnSpc>
                <a:spcPct val="200000"/>
              </a:lnSpc>
            </a:pPr>
            <a:r>
              <a:rPr lang="en-US" sz="2800" dirty="0"/>
              <a:t>Concurrent ZK</a:t>
            </a:r>
          </a:p>
          <a:p>
            <a:pPr algn="ctr" rtl="0">
              <a:lnSpc>
                <a:spcPct val="200000"/>
              </a:lnSpc>
            </a:pPr>
            <a:r>
              <a:rPr lang="en-US" sz="2800" dirty="0" smtClean="0"/>
              <a:t>Resettable </a:t>
            </a:r>
            <a:r>
              <a:rPr lang="en-US" sz="2800" dirty="0"/>
              <a:t>ZK </a:t>
            </a:r>
          </a:p>
        </p:txBody>
      </p:sp>
      <p:sp>
        <p:nvSpPr>
          <p:cNvPr id="7" name="Striped Right Arrow 6"/>
          <p:cNvSpPr/>
          <p:nvPr/>
        </p:nvSpPr>
        <p:spPr>
          <a:xfrm rot="16200000">
            <a:off x="4318951" y="5708851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riped Right Arrow 8"/>
          <p:cNvSpPr/>
          <p:nvPr/>
        </p:nvSpPr>
        <p:spPr>
          <a:xfrm rot="16200000">
            <a:off x="4318951" y="4888923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riped Right Arrow 9"/>
          <p:cNvSpPr/>
          <p:nvPr/>
        </p:nvSpPr>
        <p:spPr>
          <a:xfrm rot="16200000">
            <a:off x="4318951" y="4052667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riped Right Arrow 10"/>
          <p:cNvSpPr/>
          <p:nvPr/>
        </p:nvSpPr>
        <p:spPr>
          <a:xfrm rot="5400000">
            <a:off x="4323800" y="2379681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riped Right Arrow 11"/>
          <p:cNvSpPr/>
          <p:nvPr/>
        </p:nvSpPr>
        <p:spPr>
          <a:xfrm rot="5400000">
            <a:off x="4323800" y="3190892"/>
            <a:ext cx="459888" cy="504056"/>
          </a:xfrm>
          <a:prstGeom prst="stripedRightArrow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134"/>
    </mc:Choice>
    <mc:Fallback xmlns="">
      <p:transition spd="slow" advTm="18134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115616" y="1988840"/>
                <a:ext cx="1080120" cy="4320480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988840"/>
                <a:ext cx="1080120" cy="43204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236296" y="1988840"/>
                <a:ext cx="1080120" cy="4320480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𝒱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296" y="1988840"/>
                <a:ext cx="1080120" cy="43204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 title="\"/>
          <p:cNvCxnSpPr/>
          <p:nvPr/>
        </p:nvCxnSpPr>
        <p:spPr>
          <a:xfrm flipH="1">
            <a:off x="2184978" y="2397205"/>
            <a:ext cx="505131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092280" y="2181181"/>
                <a:ext cx="1476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</a:rPr>
                        <m:t>←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𝑈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2280" y="2181181"/>
                <a:ext cx="147616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65866" y="1916832"/>
                <a:ext cx="27003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𝑐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𝐶𝑜𝑚</m:t>
                      </m:r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5866" y="1916832"/>
                <a:ext cx="270030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 title="\"/>
          <p:cNvCxnSpPr/>
          <p:nvPr/>
        </p:nvCxnSpPr>
        <p:spPr>
          <a:xfrm flipH="1">
            <a:off x="6300192" y="3530625"/>
            <a:ext cx="93610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62938" y="3068960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2938" y="3068960"/>
                <a:ext cx="1017374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 title="\"/>
          <p:cNvCxnSpPr/>
          <p:nvPr/>
        </p:nvCxnSpPr>
        <p:spPr>
          <a:xfrm flipH="1">
            <a:off x="2195736" y="3530625"/>
            <a:ext cx="1006616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 title="\"/>
          <p:cNvCxnSpPr/>
          <p:nvPr/>
        </p:nvCxnSpPr>
        <p:spPr>
          <a:xfrm flipH="1">
            <a:off x="2184978" y="4077072"/>
            <a:ext cx="1017374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184978" y="3068960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4978" y="3068960"/>
                <a:ext cx="101737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599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339752" y="3573016"/>
                <a:ext cx="101737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</a:rPr>
                        <m:t>𝑦</m:t>
                      </m:r>
                      <m:r>
                        <a:rPr lang="en-US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573016"/>
                <a:ext cx="1017374" cy="461665"/>
              </a:xfrm>
              <a:prstGeom prst="rect">
                <a:avLst/>
              </a:prstGeom>
              <a:blipFill rotWithShape="1">
                <a:blip r:embed="rId9"/>
                <a:stretch>
                  <a:fillRect l="-2395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 title="\"/>
          <p:cNvCxnSpPr/>
          <p:nvPr/>
        </p:nvCxnSpPr>
        <p:spPr>
          <a:xfrm flipH="1">
            <a:off x="2195736" y="5305415"/>
            <a:ext cx="505131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 title="\"/>
          <p:cNvCxnSpPr/>
          <p:nvPr/>
        </p:nvCxnSpPr>
        <p:spPr>
          <a:xfrm flipH="1">
            <a:off x="2184978" y="5629451"/>
            <a:ext cx="5051318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 title="\"/>
          <p:cNvCxnSpPr/>
          <p:nvPr/>
        </p:nvCxnSpPr>
        <p:spPr>
          <a:xfrm flipH="1">
            <a:off x="2195736" y="5917483"/>
            <a:ext cx="5051318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2843808" y="4912192"/>
                <a:ext cx="3888432" cy="1440160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Simultaneously </a:t>
                </a:r>
                <a:r>
                  <a:rPr lang="en-US" sz="2400" dirty="0" smtClean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rPr>
                  <a:t>Resettable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Witness Indistinguishable proof that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𝑥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∈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ℒ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or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ctr" rtl="0"/>
                <a14:m>
                  <m:oMath xmlns:m="http://schemas.openxmlformats.org/officeDocument/2006/math">
                    <m:r>
                      <a:rPr lang="he-IL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𝒫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“knows”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𝑘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4912192"/>
                <a:ext cx="3888432" cy="1440160"/>
              </a:xfrm>
              <a:prstGeom prst="rect">
                <a:avLst/>
              </a:prstGeom>
              <a:blipFill rotWithShape="1">
                <a:blip r:embed="rId10"/>
                <a:stretch>
                  <a:fillRect l="-469" t="-7113" r="-2344" b="-12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3202352" y="3356993"/>
                <a:ext cx="3097840" cy="864095"/>
              </a:xfrm>
              <a:prstGeom prst="rect">
                <a:avLst/>
              </a:prstGeom>
              <a:solidFill>
                <a:schemeClr val="bg1">
                  <a:alpha val="97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r>
                  <a:rPr lang="en-US" sz="2400" dirty="0" smtClean="0">
                    <a:solidFill>
                      <a:schemeClr val="tx1"/>
                    </a:solidFill>
                  </a:rPr>
                  <a:t>SFE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𝑦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2352" y="3356993"/>
                <a:ext cx="3097840" cy="864095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</p:spPr>
        <p:txBody>
          <a:bodyPr/>
          <a:lstStyle/>
          <a:p>
            <a:pPr algn="l"/>
            <a:r>
              <a:rPr lang="en-US" sz="4400" dirty="0"/>
              <a:t>Simultaneously resettable ZK</a:t>
            </a:r>
          </a:p>
        </p:txBody>
      </p:sp>
      <p:sp>
        <p:nvSpPr>
          <p:cNvPr id="21" name="Left Brace 20"/>
          <p:cNvSpPr/>
          <p:nvPr/>
        </p:nvSpPr>
        <p:spPr>
          <a:xfrm>
            <a:off x="827584" y="3068960"/>
            <a:ext cx="432048" cy="1457828"/>
          </a:xfrm>
          <a:prstGeom prst="leftBrace">
            <a:avLst>
              <a:gd name="adj1" fmla="val 8333"/>
              <a:gd name="adj2" fmla="val 50057"/>
            </a:avLst>
          </a:prstGeom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5496" y="3481844"/>
                <a:ext cx="504056" cy="584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 rtl="0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2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3200" b="0" i="1" smtClean="0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en-US" sz="3200" dirty="0">
                  <a:solidFill>
                    <a:schemeClr val="accent5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481844"/>
                <a:ext cx="504056" cy="584775"/>
              </a:xfrm>
              <a:prstGeom prst="rect">
                <a:avLst/>
              </a:prstGeom>
              <a:blipFill rotWithShape="1">
                <a:blip r:embed="rId12"/>
                <a:stretch>
                  <a:fillRect r="-385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ounded Rectangular Callout 30"/>
          <p:cNvSpPr/>
          <p:nvPr/>
        </p:nvSpPr>
        <p:spPr>
          <a:xfrm>
            <a:off x="3401870" y="3860696"/>
            <a:ext cx="5418602" cy="648424"/>
          </a:xfrm>
          <a:prstGeom prst="wedgeRoundRectCallout">
            <a:avLst>
              <a:gd name="adj1" fmla="val 4040"/>
              <a:gd name="adj2" fmla="val 12064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2400" dirty="0" smtClean="0">
                <a:solidFill>
                  <a:schemeClr val="tx1"/>
                </a:solidFill>
              </a:rPr>
              <a:t>[Cho-</a:t>
            </a:r>
            <a:r>
              <a:rPr lang="en-US" sz="2400" dirty="0" err="1" smtClean="0">
                <a:solidFill>
                  <a:schemeClr val="tx1"/>
                </a:solidFill>
              </a:rPr>
              <a:t>Ostrovsky</a:t>
            </a:r>
            <a:r>
              <a:rPr lang="en-US" sz="2400" dirty="0" smtClean="0">
                <a:solidFill>
                  <a:schemeClr val="tx1"/>
                </a:solidFill>
              </a:rPr>
              <a:t>-</a:t>
            </a:r>
            <a:r>
              <a:rPr lang="en-US" sz="2400" dirty="0" err="1" smtClean="0">
                <a:solidFill>
                  <a:schemeClr val="tx1"/>
                </a:solidFill>
              </a:rPr>
              <a:t>Scafuro</a:t>
            </a:r>
            <a:r>
              <a:rPr lang="en-US" sz="2400" dirty="0" smtClean="0">
                <a:solidFill>
                  <a:schemeClr val="tx1"/>
                </a:solidFill>
              </a:rPr>
              <a:t>-Visconti 12]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0345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158"/>
    </mc:Choice>
    <mc:Fallback xmlns="">
      <p:transition spd="slow" advTm="351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3200" dirty="0" smtClean="0"/>
          </a:p>
          <a:p>
            <a:pPr algn="l" rtl="0">
              <a:buFont typeface="Arial" charset="0"/>
              <a:buChar char="•"/>
            </a:pPr>
            <a:endParaRPr lang="en-US" sz="3200" dirty="0" smtClean="0"/>
          </a:p>
          <a:p>
            <a:pPr algn="l" rtl="0">
              <a:buFont typeface="Arial" charset="0"/>
              <a:buChar char="•"/>
            </a:pP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rtl="0"/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6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935188" y="4177449"/>
            <a:ext cx="2088232" cy="1215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6155" y="4177449"/>
            <a:ext cx="2088232" cy="12157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Simulator</a:t>
            </a:r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88404" y="4468302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88404" y="4800843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88404" y="5116374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19553" y="4757811"/>
            <a:ext cx="47527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43889" y="4756334"/>
            <a:ext cx="47527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Simulator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50432" y="4177449"/>
                <a:ext cx="796324" cy="121572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32" y="4177449"/>
                <a:ext cx="796324" cy="121572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508104" y="3284984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Accepting transcript: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958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0"/>
    </mc:Choice>
    <mc:Fallback xmlns="">
      <p:transition spd="slow" advTm="137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>
            <a:off x="5935188" y="4177449"/>
            <a:ext cx="2088232" cy="1215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876155" y="4177449"/>
            <a:ext cx="2088232" cy="12157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Simulator</a:t>
            </a:r>
            <a:endParaRPr lang="he-IL" sz="2800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088404" y="4468302"/>
            <a:ext cx="1791728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6088404" y="4800843"/>
            <a:ext cx="1791728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88404" y="5116374"/>
            <a:ext cx="1791728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219553" y="4757811"/>
            <a:ext cx="47527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243889" y="4756334"/>
            <a:ext cx="475275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292080" y="2132856"/>
                <a:ext cx="796324" cy="1212294"/>
              </a:xfrm>
              <a:prstGeom prst="rect">
                <a:avLst/>
              </a:prstGeom>
              <a:solidFill>
                <a:srgbClr val="CCCCFF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e-IL" sz="3200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𝒫</m:t>
                      </m:r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132856"/>
                <a:ext cx="796324" cy="121229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7880132" y="2132856"/>
                <a:ext cx="796324" cy="1202166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0132" y="2132856"/>
                <a:ext cx="796324" cy="12021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The Simulator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1250432" y="4177449"/>
                <a:ext cx="796324" cy="1215722"/>
              </a:xfrm>
              <a:prstGeom prst="rect">
                <a:avLst/>
              </a:prstGeom>
              <a:solidFill>
                <a:srgbClr val="FF9999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432" y="4177449"/>
                <a:ext cx="796324" cy="12157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127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>
          <a:xfrm>
            <a:off x="6088404" y="2378141"/>
            <a:ext cx="1791728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88404" y="2710682"/>
            <a:ext cx="1791728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6088404" y="3026213"/>
            <a:ext cx="1791728" cy="0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713179" y="3102059"/>
                <a:ext cx="542178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</m:oMath>
                  </m:oMathPara>
                </a14:m>
                <a:endParaRPr lang="en-US" sz="4800" dirty="0">
                  <a:solidFill>
                    <a:schemeClr val="accent1">
                      <a:lumMod val="60000"/>
                      <a:lumOff val="4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3179" y="3102059"/>
                <a:ext cx="542178" cy="83099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221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204"/>
    </mc:Choice>
    <mc:Fallback xmlns="">
      <p:transition spd="slow" advTm="64204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115616" y="3221390"/>
            <a:ext cx="2520280" cy="1215722"/>
          </a:xfrm>
          <a:prstGeom prst="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Black Box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Simulator</a:t>
            </a:r>
            <a:endParaRPr lang="he-IL" sz="28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76056" y="3221390"/>
            <a:ext cx="2088232" cy="121572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229272" y="3512243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229272" y="3844784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29272" y="4160315"/>
            <a:ext cx="179172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039163" y="3800275"/>
            <a:ext cx="64807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Black-Box Simulator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4140444" y="2060848"/>
                <a:ext cx="791596" cy="792088"/>
              </a:xfrm>
              <a:prstGeom prst="rect">
                <a:avLst/>
              </a:prstGeom>
              <a:solidFill>
                <a:srgbClr val="FF9999"/>
              </a:solidFill>
              <a:ln w="50800">
                <a:solidFill>
                  <a:schemeClr val="tx1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rt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he-IL" sz="320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𝒱</m:t>
                          </m:r>
                        </m:e>
                        <m:sup>
                          <m:r>
                            <a:rPr lang="en-US" sz="3200" b="0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he-IL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0444" y="2060848"/>
                <a:ext cx="791596" cy="79208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 w="508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 flipV="1">
            <a:off x="3563888" y="2780928"/>
            <a:ext cx="475275" cy="36004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716288" y="2933328"/>
            <a:ext cx="475275" cy="36004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2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70"/>
    </mc:Choice>
    <mc:Fallback xmlns="">
      <p:transition spd="slow" advTm="2727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OMER@YFUTOPNFUVWYY577" val="419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9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5|22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4|2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29.4|28|56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55.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3|21.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1.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9|12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5.6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5|20.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7|3.7|14.7|12.6|3.7|23.2|8.9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3|12.3|19.5|3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5|18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42632</TotalTime>
  <Words>2327</Words>
  <Application>Microsoft Office PowerPoint</Application>
  <PresentationFormat>On-screen Show (4:3)</PresentationFormat>
  <Paragraphs>584</Paragraphs>
  <Slides>69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7" baseType="lpstr">
      <vt:lpstr>Arial</vt:lpstr>
      <vt:lpstr>Calibri</vt:lpstr>
      <vt:lpstr>Book Antiqua</vt:lpstr>
      <vt:lpstr>Cambria Math</vt:lpstr>
      <vt:lpstr>Wingdings</vt:lpstr>
      <vt:lpstr>David</vt:lpstr>
      <vt:lpstr>Times New Roman</vt:lpstr>
      <vt:lpstr>Hardcover</vt:lpstr>
      <vt:lpstr>From  the Impossibility of Obfuscation  to a New Non-Black-Box  Simulation Technique</vt:lpstr>
      <vt:lpstr>The Result</vt:lpstr>
      <vt:lpstr>Zero-Knowledge Proofs </vt:lpstr>
      <vt:lpstr>Zero-Knowledge Proofs </vt:lpstr>
      <vt:lpstr>Zero-Knowledge Proofs </vt:lpstr>
      <vt:lpstr>Intuition:</vt:lpstr>
      <vt:lpstr>The Simulator</vt:lpstr>
      <vt:lpstr>The Simulator</vt:lpstr>
      <vt:lpstr>Black-Box Simulator</vt:lpstr>
      <vt:lpstr>Non-Black-Box Simulator</vt:lpstr>
      <vt:lpstr>Black-Box vs. Non-Black-Box</vt:lpstr>
      <vt:lpstr>Black-Box vs. Non-Black-Box</vt:lpstr>
      <vt:lpstr>Black-Box vs. Non-Black-Box</vt:lpstr>
      <vt:lpstr>Non-Black-Box Simulation</vt:lpstr>
      <vt:lpstr>Non-Black-Box Simulation</vt:lpstr>
      <vt:lpstr> Barak’s ZK Protocol </vt:lpstr>
      <vt:lpstr> Barak’s ZK Protocol </vt:lpstr>
      <vt:lpstr> Barak’s ZK Protocol </vt:lpstr>
      <vt:lpstr> Barak’s ZK Protocol </vt:lpstr>
      <vt:lpstr>Problem of “Long” Trapdoor</vt:lpstr>
      <vt:lpstr>Barak’s ZK Protocol</vt:lpstr>
      <vt:lpstr>Non-Black-Box Simulation</vt:lpstr>
      <vt:lpstr>PowerPoint Presentation</vt:lpstr>
      <vt:lpstr>Resettable Protocols</vt:lpstr>
      <vt:lpstr>Resettable Protocols</vt:lpstr>
      <vt:lpstr>Resettable Protocols</vt:lpstr>
      <vt:lpstr>Resettable ZK</vt:lpstr>
      <vt:lpstr>Resettably-Sound ZK</vt:lpstr>
      <vt:lpstr>Resettably-Sound ZK</vt:lpstr>
      <vt:lpstr>Resettably-Sound ZK</vt:lpstr>
      <vt:lpstr>Resettably-Sound ZK</vt:lpstr>
      <vt:lpstr>The Result</vt:lpstr>
      <vt:lpstr>Program Obfuscation</vt:lpstr>
      <vt:lpstr>Obfuscation and ZK</vt:lpstr>
      <vt:lpstr>Obfuscation and ZK</vt:lpstr>
      <vt:lpstr>Obfuscation and ZK</vt:lpstr>
      <vt:lpstr>Unobfuscatable functions</vt:lpstr>
      <vt:lpstr>The Protocol</vt:lpstr>
      <vt:lpstr>Proof Idea - Resettable Soundness </vt:lpstr>
      <vt:lpstr>Proof Idea – Zero Knowledge</vt:lpstr>
      <vt:lpstr>Proof Idea – Zero Knowledge</vt:lpstr>
      <vt:lpstr>Proof Idea – Zero Knowledge</vt:lpstr>
      <vt:lpstr>Proof Idea – Zero Knowledge</vt:lpstr>
      <vt:lpstr>Proof Idea – Zero Knowledge</vt:lpstr>
      <vt:lpstr>The SFE Protocol </vt:lpstr>
      <vt:lpstr>The SFE Protocol </vt:lpstr>
      <vt:lpstr>The SFE Protocol </vt:lpstr>
      <vt:lpstr>The SFE Protocol </vt:lpstr>
      <vt:lpstr>The SFE Protocol </vt:lpstr>
      <vt:lpstr>Instance-dependent SFE</vt:lpstr>
      <vt:lpstr>Instance-dependent SFE</vt:lpstr>
      <vt:lpstr>Instance-dependent SFE</vt:lpstr>
      <vt:lpstr>Instance-dependent SFE</vt:lpstr>
      <vt:lpstr>Simulation Running Time</vt:lpstr>
      <vt:lpstr>Simulation Running Time</vt:lpstr>
      <vt:lpstr>Proof Idea – Zero Knowledge</vt:lpstr>
      <vt:lpstr>Simulation Running Time</vt:lpstr>
      <vt:lpstr>Simulation Running Time</vt:lpstr>
      <vt:lpstr>Simulation Running Time</vt:lpstr>
      <vt:lpstr>Simulation Running Time</vt:lpstr>
      <vt:lpstr>Simulation Running Time</vt:lpstr>
      <vt:lpstr>Comparison to [Barak 01]</vt:lpstr>
      <vt:lpstr>One More Application </vt:lpstr>
      <vt:lpstr>Simultaneously resettable ZK</vt:lpstr>
      <vt:lpstr>Simultaneously resettable ZK </vt:lpstr>
      <vt:lpstr>Simultaneously resettable ZK</vt:lpstr>
      <vt:lpstr>Simultaneously resettable ZK</vt:lpstr>
      <vt:lpstr>Simultaneously resettable ZK</vt:lpstr>
      <vt:lpstr>?</vt:lpstr>
    </vt:vector>
  </TitlesOfParts>
  <Company>Corrigent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Omer</dc:creator>
  <cp:lastModifiedBy>Omer Paneth</cp:lastModifiedBy>
  <cp:revision>401</cp:revision>
  <dcterms:created xsi:type="dcterms:W3CDTF">2012-03-06T20:06:47Z</dcterms:created>
  <dcterms:modified xsi:type="dcterms:W3CDTF">2014-05-14T00:00:03Z</dcterms:modified>
</cp:coreProperties>
</file>