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48"/>
  </p:notesMasterIdLst>
  <p:sldIdLst>
    <p:sldId id="300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30" r:id="rId10"/>
    <p:sldId id="309" r:id="rId11"/>
    <p:sldId id="310" r:id="rId12"/>
    <p:sldId id="313" r:id="rId13"/>
    <p:sldId id="315" r:id="rId14"/>
    <p:sldId id="316" r:id="rId15"/>
    <p:sldId id="317" r:id="rId16"/>
    <p:sldId id="318" r:id="rId17"/>
    <p:sldId id="324" r:id="rId18"/>
    <p:sldId id="321" r:id="rId19"/>
    <p:sldId id="322" r:id="rId20"/>
    <p:sldId id="323" r:id="rId21"/>
    <p:sldId id="319" r:id="rId22"/>
    <p:sldId id="325" r:id="rId23"/>
    <p:sldId id="326" r:id="rId24"/>
    <p:sldId id="327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2" r:id="rId46"/>
    <p:sldId id="35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9900"/>
    <a:srgbClr val="FF9933"/>
    <a:srgbClr val="9999FF"/>
    <a:srgbClr val="CCECFF"/>
    <a:srgbClr val="00CC00"/>
    <a:srgbClr val="99CCFF"/>
    <a:srgbClr val="81ABD5"/>
    <a:srgbClr val="33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 autoAdjust="0"/>
    <p:restoredTop sz="33525" autoAdjust="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3620B-9FC4-4F29-BFDC-3678251E3FB9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3CE82-2CAE-4068-980B-BAC43B5A6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59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1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3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0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96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2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49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16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09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62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49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47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90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02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39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03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20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870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466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7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4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18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666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91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05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90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92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206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0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800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347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09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707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0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0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0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83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3CE82-2CAE-4068-980B-BAC43B5A6F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35E208-1D9E-499C-AE3E-87CA8631FDCA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C88314-0ADD-42CD-9CD8-ABB88AA82A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8.png"/><Relationship Id="rId9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26.png"/><Relationship Id="rId5" Type="http://schemas.openxmlformats.org/officeDocument/2006/relationships/image" Target="../media/image34.png"/><Relationship Id="rId10" Type="http://schemas.openxmlformats.org/officeDocument/2006/relationships/image" Target="../media/image25.png"/><Relationship Id="rId4" Type="http://schemas.openxmlformats.org/officeDocument/2006/relationships/image" Target="../media/image33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2.png"/><Relationship Id="rId7" Type="http://schemas.openxmlformats.org/officeDocument/2006/relationships/image" Target="../media/image69.png"/><Relationship Id="rId12" Type="http://schemas.openxmlformats.org/officeDocument/2006/relationships/image" Target="../media/image6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60.png"/><Relationship Id="rId5" Type="http://schemas.openxmlformats.org/officeDocument/2006/relationships/image" Target="../media/image67.png"/><Relationship Id="rId10" Type="http://schemas.openxmlformats.org/officeDocument/2006/relationships/image" Target="../media/image59.png"/><Relationship Id="rId4" Type="http://schemas.openxmlformats.org/officeDocument/2006/relationships/image" Target="../media/image66.png"/><Relationship Id="rId9" Type="http://schemas.openxmlformats.org/officeDocument/2006/relationships/image" Target="../media/image5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62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69.png"/><Relationship Id="rId9" Type="http://schemas.openxmlformats.org/officeDocument/2006/relationships/image" Target="../media/image7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62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61.png"/><Relationship Id="rId4" Type="http://schemas.openxmlformats.org/officeDocument/2006/relationships/image" Target="../media/image66.png"/><Relationship Id="rId9" Type="http://schemas.openxmlformats.org/officeDocument/2006/relationships/image" Target="../media/image6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75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7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4" Type="http://schemas.openxmlformats.org/officeDocument/2006/relationships/image" Target="../media/image88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92.png"/><Relationship Id="rId12" Type="http://schemas.openxmlformats.org/officeDocument/2006/relationships/image" Target="../media/image1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26.png"/><Relationship Id="rId6" Type="http://schemas.openxmlformats.org/officeDocument/2006/relationships/image" Target="../media/image94.png"/><Relationship Id="rId5" Type="http://schemas.openxmlformats.org/officeDocument/2006/relationships/image" Target="../media/image90.png"/><Relationship Id="rId10" Type="http://schemas.openxmlformats.org/officeDocument/2006/relationships/image" Target="../media/image97.png"/><Relationship Id="rId9" Type="http://schemas.openxmlformats.org/officeDocument/2006/relationships/image" Target="../media/image9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7" Type="http://schemas.openxmlformats.org/officeDocument/2006/relationships/image" Target="../media/image10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9" Type="http://schemas.openxmlformats.org/officeDocument/2006/relationships/image" Target="../media/image128.png"/><Relationship Id="rId4" Type="http://schemas.openxmlformats.org/officeDocument/2006/relationships/image" Target="../media/image9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4.png"/><Relationship Id="rId4" Type="http://schemas.openxmlformats.org/officeDocument/2006/relationships/image" Target="../media/image10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10" Type="http://schemas.openxmlformats.org/officeDocument/2006/relationships/image" Target="../media/image130.png"/><Relationship Id="rId4" Type="http://schemas.openxmlformats.org/officeDocument/2006/relationships/image" Target="../media/image110.png"/><Relationship Id="rId9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18.png"/><Relationship Id="rId3" Type="http://schemas.openxmlformats.org/officeDocument/2006/relationships/image" Target="../media/image62.png"/><Relationship Id="rId7" Type="http://schemas.openxmlformats.org/officeDocument/2006/relationships/image" Target="../media/image69.png"/><Relationship Id="rId12" Type="http://schemas.openxmlformats.org/officeDocument/2006/relationships/image" Target="../media/image6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60.png"/><Relationship Id="rId5" Type="http://schemas.openxmlformats.org/officeDocument/2006/relationships/image" Target="../media/image67.png"/><Relationship Id="rId10" Type="http://schemas.openxmlformats.org/officeDocument/2006/relationships/image" Target="../media/image59.png"/><Relationship Id="rId4" Type="http://schemas.openxmlformats.org/officeDocument/2006/relationships/image" Target="../media/image115.png"/><Relationship Id="rId9" Type="http://schemas.openxmlformats.org/officeDocument/2006/relationships/image" Target="../media/image5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552" y="4724400"/>
            <a:ext cx="7129595" cy="4572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err="1"/>
              <a:t>Nir</a:t>
            </a:r>
            <a:r>
              <a:rPr lang="en-US" sz="2600" dirty="0"/>
              <a:t> </a:t>
            </a:r>
            <a:r>
              <a:rPr lang="en-US" sz="2600" dirty="0" err="1"/>
              <a:t>Bitansky</a:t>
            </a:r>
            <a:r>
              <a:rPr lang="en-US" sz="2600" dirty="0"/>
              <a:t>, Omer </a:t>
            </a:r>
            <a:r>
              <a:rPr lang="en-US" sz="2600" dirty="0" err="1"/>
              <a:t>Paneth</a:t>
            </a:r>
            <a:r>
              <a:rPr lang="en-US" sz="2600" dirty="0"/>
              <a:t>, </a:t>
            </a:r>
            <a:r>
              <a:rPr lang="en-US" sz="2600" dirty="0" err="1"/>
              <a:t>Alon</a:t>
            </a:r>
            <a:r>
              <a:rPr lang="en-US" sz="2600" dirty="0"/>
              <a:t> Rosen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7239000" cy="1219200"/>
          </a:xfrm>
        </p:spPr>
        <p:txBody>
          <a:bodyPr>
            <a:noAutofit/>
          </a:bodyPr>
          <a:lstStyle/>
          <a:p>
            <a:r>
              <a:rPr lang="en-US" sz="2800" dirty="0"/>
              <a:t>On the cryptographic hardness</a:t>
            </a:r>
            <a:br>
              <a:rPr lang="en-US" sz="2800" dirty="0"/>
            </a:br>
            <a:r>
              <a:rPr lang="en-US" sz="2800" dirty="0"/>
              <a:t>of finding a </a:t>
            </a:r>
            <a:r>
              <a:rPr lang="en-US" sz="2800" dirty="0" err="1"/>
              <a:t>nash</a:t>
            </a:r>
            <a:r>
              <a:rPr lang="en-US" sz="2800" dirty="0"/>
              <a:t> equilibrium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4603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End of the Line Problem (EOL)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80072" y="1797951"/>
            <a:ext cx="5383556" cy="2376164"/>
            <a:chOff x="1944708" y="3118373"/>
            <a:chExt cx="5383556" cy="2376164"/>
          </a:xfrm>
        </p:grpSpPr>
        <p:sp>
          <p:nvSpPr>
            <p:cNvPr id="5" name="Oval 4"/>
            <p:cNvSpPr/>
            <p:nvPr/>
          </p:nvSpPr>
          <p:spPr>
            <a:xfrm>
              <a:off x="1944708" y="3118373"/>
              <a:ext cx="297554" cy="2975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628374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312040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>
              <a:stCxn id="6" idx="6"/>
              <a:endCxn id="7" idx="2"/>
            </p:cNvCxnSpPr>
            <p:nvPr/>
          </p:nvCxnSpPr>
          <p:spPr>
            <a:xfrm>
              <a:off x="3925928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6" idx="2"/>
              <a:endCxn id="5" idx="6"/>
            </p:cNvCxnSpPr>
            <p:nvPr/>
          </p:nvCxnSpPr>
          <p:spPr>
            <a:xfrm flipH="1">
              <a:off x="2242262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7030710" y="3120509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7" idx="6"/>
              <a:endCxn id="10" idx="2"/>
            </p:cNvCxnSpPr>
            <p:nvPr/>
          </p:nvCxnSpPr>
          <p:spPr>
            <a:xfrm>
              <a:off x="5609594" y="3267150"/>
              <a:ext cx="1421116" cy="213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1944708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626374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>
              <a:stCxn id="12" idx="6"/>
              <a:endCxn id="13" idx="2"/>
            </p:cNvCxnSpPr>
            <p:nvPr/>
          </p:nvCxnSpPr>
          <p:spPr>
            <a:xfrm>
              <a:off x="2242262" y="3865809"/>
              <a:ext cx="1384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5"/>
              <a:endCxn id="16" idx="1"/>
            </p:cNvCxnSpPr>
            <p:nvPr/>
          </p:nvCxnSpPr>
          <p:spPr>
            <a:xfrm>
              <a:off x="2198686" y="3971010"/>
              <a:ext cx="566149" cy="725702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721259" y="4653136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>
              <a:stCxn id="13" idx="3"/>
              <a:endCxn id="16" idx="6"/>
            </p:cNvCxnSpPr>
            <p:nvPr/>
          </p:nvCxnSpPr>
          <p:spPr>
            <a:xfrm flipH="1">
              <a:off x="3018813" y="3971010"/>
              <a:ext cx="651137" cy="83090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1944708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628374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12040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19" idx="6"/>
              <a:endCxn id="20" idx="2"/>
            </p:cNvCxnSpPr>
            <p:nvPr/>
          </p:nvCxnSpPr>
          <p:spPr>
            <a:xfrm flipV="1">
              <a:off x="3925928" y="3865809"/>
              <a:ext cx="1386112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2"/>
              <a:endCxn id="18" idx="6"/>
            </p:cNvCxnSpPr>
            <p:nvPr/>
          </p:nvCxnSpPr>
          <p:spPr>
            <a:xfrm flipH="1">
              <a:off x="2242262" y="534576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030710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20" idx="6"/>
              <a:endCxn id="23" idx="2"/>
            </p:cNvCxnSpPr>
            <p:nvPr/>
          </p:nvCxnSpPr>
          <p:spPr>
            <a:xfrm>
              <a:off x="5609594" y="3865809"/>
              <a:ext cx="1421116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312040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urved Connector 25"/>
            <p:cNvCxnSpPr>
              <a:stCxn id="25" idx="2"/>
              <a:endCxn id="25" idx="6"/>
            </p:cNvCxnSpPr>
            <p:nvPr/>
          </p:nvCxnSpPr>
          <p:spPr>
            <a:xfrm rot="10800000" flipH="1">
              <a:off x="5312040" y="5345760"/>
              <a:ext cx="297554" cy="12700"/>
            </a:xfrm>
            <a:prstGeom prst="curvedConnector5">
              <a:avLst>
                <a:gd name="adj1" fmla="val -130483"/>
                <a:gd name="adj2" fmla="val 4457189"/>
                <a:gd name="adj3" fmla="val 21584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4800" y="4598075"/>
                <a:ext cx="8534400" cy="1949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>
                  <a:lnSpc>
                    <a:spcPct val="150000"/>
                  </a:lnSpc>
                </a:pPr>
                <a:r>
                  <a:rPr lang="en-US" sz="2800" dirty="0" smtClean="0"/>
                  <a:t>Input: 	A graph with in\out degree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800" dirty="0" smtClean="0"/>
                  <a:t> 1</a:t>
                </a:r>
              </a:p>
              <a:p>
                <a:pPr rtl="0">
                  <a:lnSpc>
                    <a:spcPct val="150000"/>
                  </a:lnSpc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   	A source: </a:t>
                </a:r>
              </a:p>
              <a:p>
                <a:pPr rtl="0">
                  <a:lnSpc>
                    <a:spcPct val="150000"/>
                  </a:lnSpc>
                </a:pPr>
                <a:r>
                  <a:rPr lang="en-US" sz="2800" dirty="0" smtClean="0"/>
                  <a:t>Output: 	Another source\sink: </a:t>
                </a:r>
                <a:endParaRPr lang="en-US" sz="2000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98075"/>
                <a:ext cx="8534400" cy="1949380"/>
              </a:xfrm>
              <a:prstGeom prst="rect">
                <a:avLst/>
              </a:prstGeom>
              <a:blipFill rotWithShape="1">
                <a:blip r:embed="rId3"/>
                <a:stretch>
                  <a:fillRect l="-1429"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4085031" y="5506083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989625" y="6134422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04800" y="4495800"/>
            <a:ext cx="85344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6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End of the Line Problem (EOL)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445183" y="32784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35793" y="32784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05109" y="32784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2737" y="34271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507716" y="32784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733347" y="3426282"/>
            <a:ext cx="352527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802663" y="3427188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594475" y="32784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3901419" y="3426283"/>
            <a:ext cx="693056" cy="18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27726" y="30527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3623128" y="32784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3276600" y="34262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7168213" y="3426282"/>
            <a:ext cx="336896" cy="18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616335" y="32784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4892029" y="3427188"/>
            <a:ext cx="72430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913890" y="34353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53200" y="30480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" y="3733800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33800"/>
                <a:ext cx="304800" cy="584775"/>
              </a:xfrm>
              <a:prstGeom prst="rect">
                <a:avLst/>
              </a:prstGeom>
              <a:blipFill rotWithShape="1">
                <a:blip r:embed="rId3"/>
                <a:stretch>
                  <a:fillRect r="-6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57486" y="3733799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86" y="3733799"/>
                <a:ext cx="304800" cy="584775"/>
              </a:xfrm>
              <a:prstGeom prst="rect">
                <a:avLst/>
              </a:prstGeom>
              <a:blipFill rotWithShape="1">
                <a:blip r:embed="rId4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97233" y="3733800"/>
                <a:ext cx="11357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𝑆</m:t>
                      </m:r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233" y="3733800"/>
                <a:ext cx="113575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04026" y="3733798"/>
                <a:ext cx="11357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𝑃</m:t>
                      </m:r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026" y="3733798"/>
                <a:ext cx="113575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381000" y="2012892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</a:pPr>
            <a:r>
              <a:rPr lang="en-US" sz="2800" dirty="0" smtClean="0"/>
              <a:t>Exponential size graph: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45183" y="4876800"/>
                <a:ext cx="854641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/>
                  <a:t>Nodes are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/>
                  <a:t>Edges defined by programs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𝑆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r>
                      <a:rPr lang="en-US" sz="2800" i="1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83" y="4876800"/>
                <a:ext cx="8546418" cy="1384995"/>
              </a:xfrm>
              <a:prstGeom prst="rect">
                <a:avLst/>
              </a:prstGeom>
              <a:blipFill rotWithShape="1">
                <a:blip r:embed="rId7"/>
                <a:stretch>
                  <a:fillRect l="-1427" b="-5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  <p:bldP spid="50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68751"/>
              </p:ext>
            </p:extLst>
          </p:nvPr>
        </p:nvGraphicFramePr>
        <p:xfrm>
          <a:off x="6096000" y="2582333"/>
          <a:ext cx="2819400" cy="1561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52058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2000" b="1" smtClean="0"/>
                        <a:t> \ </a:t>
                      </a:r>
                      <a:r>
                        <a:rPr lang="en-US" sz="2000" b="1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sz="2000" b="1" dirty="0" smtClean="0"/>
                        <a:t>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276600" y="3361267"/>
            <a:ext cx="2514600" cy="12954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Reduction?  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8600" y="2620669"/>
            <a:ext cx="2674276" cy="1523527"/>
            <a:chOff x="1944708" y="3118373"/>
            <a:chExt cx="5383556" cy="2376164"/>
          </a:xfrm>
        </p:grpSpPr>
        <p:sp>
          <p:nvSpPr>
            <p:cNvPr id="23" name="Oval 22"/>
            <p:cNvSpPr/>
            <p:nvPr/>
          </p:nvSpPr>
          <p:spPr>
            <a:xfrm>
              <a:off x="1944708" y="3118373"/>
              <a:ext cx="297554" cy="2975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628374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312040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>
              <a:stCxn id="24" idx="6"/>
              <a:endCxn id="25" idx="2"/>
            </p:cNvCxnSpPr>
            <p:nvPr/>
          </p:nvCxnSpPr>
          <p:spPr>
            <a:xfrm>
              <a:off x="3925928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4" idx="2"/>
              <a:endCxn id="23" idx="6"/>
            </p:cNvCxnSpPr>
            <p:nvPr/>
          </p:nvCxnSpPr>
          <p:spPr>
            <a:xfrm flipH="1">
              <a:off x="2242262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30710" y="3120509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5" idx="6"/>
              <a:endCxn id="28" idx="2"/>
            </p:cNvCxnSpPr>
            <p:nvPr/>
          </p:nvCxnSpPr>
          <p:spPr>
            <a:xfrm>
              <a:off x="5609594" y="3267150"/>
              <a:ext cx="1421116" cy="213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944708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26374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>
              <a:stCxn id="30" idx="6"/>
              <a:endCxn id="31" idx="2"/>
            </p:cNvCxnSpPr>
            <p:nvPr/>
          </p:nvCxnSpPr>
          <p:spPr>
            <a:xfrm>
              <a:off x="2242262" y="3865809"/>
              <a:ext cx="1384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5"/>
              <a:endCxn id="34" idx="1"/>
            </p:cNvCxnSpPr>
            <p:nvPr/>
          </p:nvCxnSpPr>
          <p:spPr>
            <a:xfrm>
              <a:off x="2198686" y="3971010"/>
              <a:ext cx="566149" cy="725702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721259" y="4653136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>
              <a:stCxn id="31" idx="3"/>
              <a:endCxn id="34" idx="6"/>
            </p:cNvCxnSpPr>
            <p:nvPr/>
          </p:nvCxnSpPr>
          <p:spPr>
            <a:xfrm flipH="1">
              <a:off x="3018813" y="3971010"/>
              <a:ext cx="651137" cy="83090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944708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28374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312040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>
              <a:stCxn id="37" idx="6"/>
              <a:endCxn id="38" idx="2"/>
            </p:cNvCxnSpPr>
            <p:nvPr/>
          </p:nvCxnSpPr>
          <p:spPr>
            <a:xfrm flipV="1">
              <a:off x="3925928" y="3865809"/>
              <a:ext cx="1386112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2"/>
              <a:endCxn id="36" idx="6"/>
            </p:cNvCxnSpPr>
            <p:nvPr/>
          </p:nvCxnSpPr>
          <p:spPr>
            <a:xfrm flipH="1">
              <a:off x="2242262" y="534576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7030710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38" idx="6"/>
              <a:endCxn id="41" idx="2"/>
            </p:cNvCxnSpPr>
            <p:nvPr/>
          </p:nvCxnSpPr>
          <p:spPr>
            <a:xfrm>
              <a:off x="5609594" y="3865809"/>
              <a:ext cx="1421116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5312040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Curved Connector 43"/>
            <p:cNvCxnSpPr>
              <a:stCxn id="43" idx="2"/>
              <a:endCxn id="43" idx="6"/>
            </p:cNvCxnSpPr>
            <p:nvPr/>
          </p:nvCxnSpPr>
          <p:spPr>
            <a:xfrm rot="10800000" flipH="1">
              <a:off x="5312040" y="5345760"/>
              <a:ext cx="297554" cy="12700"/>
            </a:xfrm>
            <a:prstGeom prst="curvedConnector5">
              <a:avLst>
                <a:gd name="adj1" fmla="val -130483"/>
                <a:gd name="adj2" fmla="val 4457189"/>
                <a:gd name="adj3" fmla="val 21584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Arrow 44"/>
          <p:cNvSpPr/>
          <p:nvPr/>
        </p:nvSpPr>
        <p:spPr>
          <a:xfrm flipH="1">
            <a:off x="3276600" y="2209800"/>
            <a:ext cx="2490391" cy="12954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Reduction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269324" y="3352801"/>
            <a:ext cx="2514600" cy="12954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Reduction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410" y="4953000"/>
            <a:ext cx="8767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3200" dirty="0"/>
              <a:t>[</a:t>
            </a:r>
            <a:r>
              <a:rPr lang="en-US" sz="3200" dirty="0" err="1"/>
              <a:t>Daskalakis</a:t>
            </a:r>
            <a:r>
              <a:rPr lang="en-US" sz="3200" dirty="0"/>
              <a:t>-Goldberg-Papadimitriou 05],</a:t>
            </a:r>
            <a:br>
              <a:rPr lang="en-US" sz="3200" dirty="0"/>
            </a:br>
            <a:r>
              <a:rPr lang="en-US" sz="3200" dirty="0" smtClean="0"/>
              <a:t>[</a:t>
            </a:r>
            <a:r>
              <a:rPr lang="en-US" sz="3200" dirty="0"/>
              <a:t>Chen-Deng 05] </a:t>
            </a: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PPAD and NASH </a:t>
            </a:r>
            <a:r>
              <a:rPr lang="en-US" sz="3600" cap="none" dirty="0">
                <a:solidFill>
                  <a:schemeClr val="tx1"/>
                </a:solidFill>
                <a:latin typeface="Cambria" panose="02040503050406030204" pitchFamily="18" charset="0"/>
              </a:rPr>
              <a:t>[Papadimitriou 94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5" grpId="0" animBg="1"/>
      <p:bldP spid="4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27" idx="5"/>
            <a:endCxn id="15" idx="1"/>
          </p:cNvCxnSpPr>
          <p:nvPr/>
        </p:nvCxnSpPr>
        <p:spPr>
          <a:xfrm>
            <a:off x="4616101" y="3032935"/>
            <a:ext cx="506038" cy="792130"/>
          </a:xfrm>
          <a:prstGeom prst="straightConnector1">
            <a:avLst/>
          </a:prstGeom>
          <a:ln w="57150">
            <a:solidFill>
              <a:srgbClr val="FF9933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41479" y="609600"/>
            <a:ext cx="8661164" cy="563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75590" y="6858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FNP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3971986" y="4810571"/>
            <a:ext cx="1200150" cy="1056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1961" y="4962971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FP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86361" y="1219200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3SAT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4514911" y="1571118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01709" y="2057400"/>
            <a:ext cx="4540704" cy="403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71960" y="21590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PPAD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76850" y="3458082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NASH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5105400" y="3810000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86361" y="2619882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EOL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4518540" y="2945127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0850" y="3874395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BROUWER</a:t>
            </a:r>
          </a:p>
        </p:txBody>
      </p:sp>
      <p:sp>
        <p:nvSpPr>
          <p:cNvPr id="29" name="Oval 28"/>
          <p:cNvSpPr/>
          <p:nvPr/>
        </p:nvSpPr>
        <p:spPr>
          <a:xfrm>
            <a:off x="2819400" y="4054178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990850" y="4262735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SPERNER</a:t>
            </a:r>
          </a:p>
        </p:txBody>
      </p:sp>
      <p:sp>
        <p:nvSpPr>
          <p:cNvPr id="31" name="Oval 30"/>
          <p:cNvSpPr/>
          <p:nvPr/>
        </p:nvSpPr>
        <p:spPr>
          <a:xfrm>
            <a:off x="2819400" y="4435178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-25282" y="1908575"/>
            <a:ext cx="916928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81050" y="2438400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FACTORING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609600" y="2618183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81050" y="2826740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DLOG</a:t>
            </a:r>
            <a:endParaRPr lang="en-US" sz="2400" dirty="0"/>
          </a:p>
        </p:txBody>
      </p:sp>
      <p:sp>
        <p:nvSpPr>
          <p:cNvPr id="38" name="Oval 37"/>
          <p:cNvSpPr/>
          <p:nvPr/>
        </p:nvSpPr>
        <p:spPr>
          <a:xfrm>
            <a:off x="609600" y="2999183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81050" y="3195935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LWE</a:t>
            </a:r>
            <a:endParaRPr lang="en-US" sz="2400" dirty="0"/>
          </a:p>
        </p:txBody>
      </p:sp>
      <p:sp>
        <p:nvSpPr>
          <p:cNvPr id="40" name="Oval 39"/>
          <p:cNvSpPr/>
          <p:nvPr/>
        </p:nvSpPr>
        <p:spPr>
          <a:xfrm>
            <a:off x="609600" y="3368378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endCxn id="27" idx="2"/>
          </p:cNvCxnSpPr>
          <p:nvPr/>
        </p:nvCxnSpPr>
        <p:spPr>
          <a:xfrm>
            <a:off x="2057400" y="2981372"/>
            <a:ext cx="2461140" cy="15192"/>
          </a:xfrm>
          <a:prstGeom prst="straightConnector1">
            <a:avLst/>
          </a:prstGeom>
          <a:ln w="57150">
            <a:solidFill>
              <a:srgbClr val="FF9933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00400" y="2438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?</a:t>
            </a:r>
            <a:endParaRPr lang="en-US" b="1" dirty="0">
              <a:solidFill>
                <a:srgbClr val="FF9933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5850" y="2057400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Crypto: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154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7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3733800"/>
            <a:ext cx="9144000" cy="1735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fontAlgn="auto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PPAD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as hard as breaking </a:t>
            </a:r>
          </a:p>
          <a:p>
            <a:pPr algn="ctr" rtl="0" fontAlgn="auto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indistinguishability obfuscation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1828800"/>
            <a:ext cx="9144000" cy="1735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fontAlgn="auto">
              <a:spcAft>
                <a:spcPts val="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Cryptographic hardness in PPAD</a:t>
            </a:r>
            <a:endParaRPr lang="en-US" sz="3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52400" y="5132832"/>
            <a:ext cx="8839200" cy="1110362"/>
          </a:xfrm>
          <a:prstGeom prst="rightArrow">
            <a:avLst>
              <a:gd name="adj1" fmla="val 55073"/>
              <a:gd name="adj2" fmla="val 560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Story Line</a:t>
            </a:r>
            <a:endParaRPr lang="en-US" sz="30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66183"/>
            <a:ext cx="2061681" cy="2820381"/>
          </a:xfrm>
          <a:prstGeom prst="rect">
            <a:avLst/>
          </a:prstGeom>
        </p:spPr>
      </p:pic>
      <p:pic>
        <p:nvPicPr>
          <p:cNvPr id="1026" name="Picture 2" descr="C:\Users\omer\Desktop\papadimitrio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76" y="2061237"/>
            <a:ext cx="2022625" cy="283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mer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3" y="2057400"/>
            <a:ext cx="2022624" cy="283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5"/>
          <p:cNvSpPr txBox="1"/>
          <p:nvPr/>
        </p:nvSpPr>
        <p:spPr>
          <a:xfrm>
            <a:off x="537353" y="5286882"/>
            <a:ext cx="2022624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dirty="0" smtClean="0"/>
              <a:t>Games</a:t>
            </a:r>
          </a:p>
        </p:txBody>
      </p:sp>
      <p:sp>
        <p:nvSpPr>
          <p:cNvPr id="30" name="TextBox 5"/>
          <p:cNvSpPr txBox="1"/>
          <p:nvPr/>
        </p:nvSpPr>
        <p:spPr>
          <a:xfrm>
            <a:off x="3032588" y="5286882"/>
            <a:ext cx="24384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dirty="0" smtClean="0"/>
              <a:t>Complexity</a:t>
            </a:r>
          </a:p>
        </p:txBody>
      </p:sp>
      <p:sp>
        <p:nvSpPr>
          <p:cNvPr id="31" name="TextBox 5"/>
          <p:cNvSpPr txBox="1"/>
          <p:nvPr/>
        </p:nvSpPr>
        <p:spPr>
          <a:xfrm>
            <a:off x="5943600" y="5286882"/>
            <a:ext cx="2061681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b="1" dirty="0" smtClean="0"/>
              <a:t>Crypto</a:t>
            </a:r>
          </a:p>
        </p:txBody>
      </p:sp>
    </p:spTree>
    <p:extLst>
      <p:ext uri="{BB962C8B-B14F-4D97-AF65-F5344CB8AC3E}">
        <p14:creationId xmlns:p14="http://schemas.microsoft.com/office/powerpoint/2010/main" val="3853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Program </a:t>
            </a:r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Obfuscation </a:t>
            </a:r>
            <a:endParaRPr lang="en-US" sz="40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5817" y="2140565"/>
            <a:ext cx="3484984" cy="14282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95600" y="2133600"/>
            <a:ext cx="3505200" cy="1447800"/>
          </a:xfrm>
          <a:prstGeom prst="rect">
            <a:avLst/>
          </a:prstGeom>
          <a:solidFill>
            <a:srgbClr val="E9ECEB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2821632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1600" y="2133601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33601"/>
                <a:ext cx="153488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6400800" y="2837384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89914" y="2140565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i="1" dirty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36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914" y="2140565"/>
                <a:ext cx="153488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486" y="4953000"/>
            <a:ext cx="3494314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1371600" y="5638799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00800" y="5636567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44008" y="3581400"/>
            <a:ext cx="4192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71600" y="4953002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2"/>
                <a:ext cx="1534886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21087" y="4953001"/>
                <a:ext cx="150371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i="1" dirty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3600" i="1" dirty="0">
                  <a:latin typeface="Cambria Math"/>
                </a:endParaRPr>
              </a:p>
              <a:p>
                <a:pPr algn="ctr"/>
                <a:endParaRPr lang="en-US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087" y="4953001"/>
                <a:ext cx="1503713" cy="1200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895600" y="4953000"/>
            <a:ext cx="3505200" cy="1447800"/>
          </a:xfrm>
          <a:prstGeom prst="rect">
            <a:avLst/>
          </a:prstGeom>
          <a:solidFill>
            <a:schemeClr val="accent1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95600" y="5181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obfuscated program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91000" y="3962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obfuscator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898973" y="4953002"/>
            <a:ext cx="35052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7" grpId="0"/>
      <p:bldP spid="18" grpId="0"/>
      <p:bldP spid="19" grpId="0" animBg="1"/>
      <p:bldP spid="20" grpId="0"/>
      <p:bldP spid="22" grpId="0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Autofit/>
          </a:bodyPr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Ideal Obfuscation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362200" y="4389306"/>
                <a:ext cx="1219200" cy="11128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𝐴𝑑𝑣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389306"/>
                <a:ext cx="1219200" cy="11128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943600" y="4389306"/>
                <a:ext cx="1219200" cy="111284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𝑆𝑖𝑚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389306"/>
                <a:ext cx="1219200" cy="11128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33800" y="4518894"/>
                <a:ext cx="2209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≈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518894"/>
                <a:ext cx="2209800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5486400" y="4941711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3581400" y="494573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943051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162800" y="4073217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0600" y="4674134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674134"/>
                <a:ext cx="914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67600" y="37338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733800"/>
                <a:ext cx="6858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9271" y="1178858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Hada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00, Barak-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Goldreich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Impagliazzo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Rudich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Sahai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Vadhan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-Yang 01]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2362200"/>
                <a:ext cx="914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</a:rPr>
                      <m:t>𝑂</m:t>
                    </m:r>
                  </m:oMath>
                </a14:m>
                <a:r>
                  <a:rPr lang="en-US" sz="3200" dirty="0"/>
                  <a:t> is </a:t>
                </a:r>
                <a:r>
                  <a:rPr lang="en-US" sz="3200" dirty="0" smtClean="0"/>
                  <a:t>an ideal obfuscation if: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2200"/>
                <a:ext cx="9144000" cy="830997"/>
              </a:xfrm>
              <a:prstGeom prst="rect">
                <a:avLst/>
              </a:prstGeom>
              <a:blipFill rotWithShape="1">
                <a:blip r:embed="rId8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5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1" grpId="0"/>
      <p:bldP spid="1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489272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Hard EOL Instance from Ideal Obfuscation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2783" y="29736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83393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52709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90337" y="31223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355316" y="29736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580947" y="3121482"/>
            <a:ext cx="352527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50263" y="3122388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442075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endCxn id="14" idx="6"/>
          </p:cNvCxnSpPr>
          <p:nvPr/>
        </p:nvCxnSpPr>
        <p:spPr>
          <a:xfrm flipH="1" flipV="1">
            <a:off x="3768282" y="3122388"/>
            <a:ext cx="673793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5326" y="27479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3470728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3124200" y="31214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015813" y="3121482"/>
            <a:ext cx="336896" cy="18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63935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739629" y="3122388"/>
            <a:ext cx="72430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761490" y="31305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00800" y="27432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00" y="3429000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429000"/>
                <a:ext cx="304800" cy="584775"/>
              </a:xfrm>
              <a:prstGeom prst="rect">
                <a:avLst/>
              </a:prstGeom>
              <a:blipFill rotWithShape="1">
                <a:blip r:embed="rId3"/>
                <a:stretch>
                  <a:fillRect r="-6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05086" y="3428999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086" y="3428999"/>
                <a:ext cx="304800" cy="584775"/>
              </a:xfrm>
              <a:prstGeom prst="rect">
                <a:avLst/>
              </a:prstGeom>
              <a:blipFill rotWithShape="1">
                <a:blip r:embed="rId4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3429000"/>
                <a:ext cx="11357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113575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67000" y="3428998"/>
                <a:ext cx="1473895" cy="603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US" sz="3200" i="1">
                          <a:latin typeface="Cambria Math"/>
                        </a:rPr>
                        <m:t>(</m:t>
                      </m:r>
                      <m:r>
                        <a:rPr lang="en-US" sz="3200" i="1">
                          <a:latin typeface="Cambria Math"/>
                        </a:rPr>
                        <m:t>𝑣</m:t>
                      </m:r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428998"/>
                <a:ext cx="1473895" cy="6033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1828800"/>
                <a:ext cx="914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dirty="0" smtClean="0"/>
                  <a:t>Using a pseudorandom permutation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9144000" cy="830997"/>
              </a:xfrm>
              <a:prstGeom prst="rect">
                <a:avLst/>
              </a:prstGeom>
              <a:blipFill rotWithShape="1"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39271" y="1178858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200" dirty="0">
                <a:latin typeface="+mj-lt"/>
                <a:ea typeface="+mj-ea"/>
                <a:cs typeface="+mj-cs"/>
              </a:rPr>
              <a:t>Folklore, Abbot-Kane-Valiant 04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" y="4383835"/>
                <a:ext cx="5740054" cy="861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𝑣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≠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"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𝑠𝑖𝑛𝑘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"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o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.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383835"/>
                <a:ext cx="5740054" cy="8613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1000" y="5645516"/>
                <a:ext cx="5740054" cy="907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𝑣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𝑣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≠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"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𝑠𝑜𝑢𝑟𝑐𝑒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"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o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w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.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645516"/>
                <a:ext cx="5740054" cy="9076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304800" y="4191000"/>
            <a:ext cx="85344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78732" y="4552888"/>
                <a:ext cx="20842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32" y="4552888"/>
                <a:ext cx="2084267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78732" y="5823893"/>
                <a:ext cx="19741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𝑷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𝑶</m:t>
                      </m:r>
                      <m:r>
                        <a:rPr lang="en-US" sz="2800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32" y="5823893"/>
                <a:ext cx="197413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Arrow 33"/>
          <p:cNvSpPr/>
          <p:nvPr/>
        </p:nvSpPr>
        <p:spPr>
          <a:xfrm>
            <a:off x="5486400" y="5181600"/>
            <a:ext cx="508342" cy="400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67600" y="3429000"/>
                <a:ext cx="1473895" cy="603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US" sz="320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429000"/>
                <a:ext cx="1473895" cy="603307"/>
              </a:xfrm>
              <a:prstGeom prst="rect">
                <a:avLst/>
              </a:prstGeom>
              <a:blipFill rotWithShape="1">
                <a:blip r:embed="rId12"/>
                <a:stretch>
                  <a:fillRect r="-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15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1" grpId="0" animBg="1"/>
      <p:bldP spid="13" grpId="0"/>
      <p:bldP spid="14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8" grpId="0"/>
      <p:bldP spid="30" grpId="0"/>
      <p:bldP spid="32" grpId="0"/>
      <p:bldP spid="33" grpId="0"/>
      <p:bldP spid="34" grpId="0" animBg="1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7" y="304800"/>
            <a:ext cx="8699943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Hard EOL Instance from Ideal Obfuscation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9271" y="1178858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200" dirty="0">
                <a:latin typeface="+mj-lt"/>
                <a:ea typeface="+mj-ea"/>
                <a:cs typeface="+mj-cs"/>
              </a:rPr>
              <a:t>Folklore, Abbot-Kane-Valiant 04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743200" y="5227506"/>
                <a:ext cx="1219200" cy="11128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𝐴𝑑𝑣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227506"/>
                <a:ext cx="1219200" cy="11128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229548" y="5227506"/>
                <a:ext cx="1219200" cy="1112848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𝑆𝑖𝑚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548" y="5227506"/>
                <a:ext cx="1219200" cy="11128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5772348" y="5779911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</p:cNvCxnSpPr>
          <p:nvPr/>
        </p:nvCxnSpPr>
        <p:spPr>
          <a:xfrm>
            <a:off x="3962400" y="578393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86000" y="5781251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7448748" y="4911417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" y="5512334"/>
                <a:ext cx="152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𝑂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12334"/>
                <a:ext cx="1524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5200" r="-8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753548" y="4572000"/>
                <a:ext cx="1447800" cy="53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3548" y="4572000"/>
                <a:ext cx="1447800" cy="5393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/>
          <p:cNvSpPr/>
          <p:nvPr/>
        </p:nvSpPr>
        <p:spPr>
          <a:xfrm>
            <a:off x="4960246" y="5635153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954441" y="5635353"/>
            <a:ext cx="188711" cy="2715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92783" y="29736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283393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52709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90337" y="31223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8355316" y="29736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580947" y="3121482"/>
            <a:ext cx="352527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650263" y="3122388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442075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>
            <a:endCxn id="51" idx="6"/>
          </p:cNvCxnSpPr>
          <p:nvPr/>
        </p:nvCxnSpPr>
        <p:spPr>
          <a:xfrm flipH="1" flipV="1">
            <a:off x="3768282" y="3122388"/>
            <a:ext cx="673793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75326" y="27479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1" name="Oval 50"/>
          <p:cNvSpPr/>
          <p:nvPr/>
        </p:nvSpPr>
        <p:spPr>
          <a:xfrm>
            <a:off x="3470728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3124200" y="31214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7015813" y="3121482"/>
            <a:ext cx="336896" cy="18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463935" y="29736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4739629" y="3122388"/>
            <a:ext cx="72430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761490" y="31305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400800" y="27432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28600" y="3429000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429000"/>
                <a:ext cx="304800" cy="584775"/>
              </a:xfrm>
              <a:prstGeom prst="rect">
                <a:avLst/>
              </a:prstGeom>
              <a:blipFill rotWithShape="1">
                <a:blip r:embed="rId7"/>
                <a:stretch>
                  <a:fillRect r="-6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05086" y="3428999"/>
                <a:ext cx="30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086" y="3428999"/>
                <a:ext cx="304800" cy="584775"/>
              </a:xfrm>
              <a:prstGeom prst="rect">
                <a:avLst/>
              </a:prstGeom>
              <a:blipFill rotWithShape="1">
                <a:blip r:embed="rId8"/>
                <a:stretch>
                  <a:fillRect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181600" y="3429000"/>
                <a:ext cx="11357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113575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667000" y="3428998"/>
                <a:ext cx="1473895" cy="603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−1</m:t>
                          </m:r>
                        </m:sup>
                      </m:sSubSup>
                      <m:r>
                        <a:rPr lang="en-US" sz="3200" b="0" i="1" smtClean="0"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</a:rPr>
                        <m:t>𝑣</m:t>
                      </m:r>
                      <m:r>
                        <a:rPr lang="en-US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428998"/>
                <a:ext cx="1473895" cy="60330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0" y="1828800"/>
                <a:ext cx="914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dirty="0" smtClean="0"/>
                  <a:t>Using a pseudorandom permutation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9144000" cy="830997"/>
              </a:xfrm>
              <a:prstGeom prst="rect">
                <a:avLst/>
              </a:prstGeom>
              <a:blipFill rotWithShape="1">
                <a:blip r:embed="rId11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304800" y="4191000"/>
            <a:ext cx="85344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772348" y="5779912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10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6" grpId="0"/>
      <p:bldP spid="37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52400" y="5132832"/>
            <a:ext cx="8839200" cy="1110362"/>
          </a:xfrm>
          <a:prstGeom prst="rightArrow">
            <a:avLst>
              <a:gd name="adj1" fmla="val 55073"/>
              <a:gd name="adj2" fmla="val 560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Story Line</a:t>
            </a:r>
            <a:endParaRPr lang="en-US" sz="30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66183"/>
            <a:ext cx="2061681" cy="2820381"/>
          </a:xfrm>
          <a:prstGeom prst="rect">
            <a:avLst/>
          </a:prstGeom>
        </p:spPr>
      </p:pic>
      <p:pic>
        <p:nvPicPr>
          <p:cNvPr id="1026" name="Picture 2" descr="C:\Users\omer\Desktop\papadimitrio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76" y="2061237"/>
            <a:ext cx="2022625" cy="283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mer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3" y="2057400"/>
            <a:ext cx="2022624" cy="283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5"/>
          <p:cNvSpPr txBox="1"/>
          <p:nvPr/>
        </p:nvSpPr>
        <p:spPr>
          <a:xfrm>
            <a:off x="537353" y="5286882"/>
            <a:ext cx="2022624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dirty="0" smtClean="0"/>
              <a:t>Games</a:t>
            </a:r>
          </a:p>
        </p:txBody>
      </p:sp>
      <p:sp>
        <p:nvSpPr>
          <p:cNvPr id="30" name="TextBox 5"/>
          <p:cNvSpPr txBox="1"/>
          <p:nvPr/>
        </p:nvSpPr>
        <p:spPr>
          <a:xfrm>
            <a:off x="3032588" y="5286882"/>
            <a:ext cx="24384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dirty="0" smtClean="0"/>
              <a:t>Complexity</a:t>
            </a:r>
          </a:p>
        </p:txBody>
      </p:sp>
      <p:sp>
        <p:nvSpPr>
          <p:cNvPr id="31" name="TextBox 5"/>
          <p:cNvSpPr txBox="1"/>
          <p:nvPr/>
        </p:nvSpPr>
        <p:spPr>
          <a:xfrm>
            <a:off x="5943600" y="5286882"/>
            <a:ext cx="2061681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dirty="0" smtClean="0"/>
              <a:t>Crypto</a:t>
            </a:r>
          </a:p>
        </p:txBody>
      </p:sp>
    </p:spTree>
    <p:extLst>
      <p:ext uri="{BB962C8B-B14F-4D97-AF65-F5344CB8AC3E}">
        <p14:creationId xmlns:p14="http://schemas.microsoft.com/office/powerpoint/2010/main" val="89671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980" y="1447800"/>
            <a:ext cx="8928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</a:rPr>
              <a:t>Ideal obfuscation is subject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to strong lower bounds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400" dirty="0" err="1" smtClean="0"/>
              <a:t>Hada</a:t>
            </a:r>
            <a:r>
              <a:rPr lang="en-US" sz="2400" dirty="0" smtClean="0"/>
              <a:t> 00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smtClean="0"/>
              <a:t>Barak-</a:t>
            </a:r>
            <a:r>
              <a:rPr lang="en-US" sz="2400" dirty="0" err="1" smtClean="0"/>
              <a:t>Goldreich</a:t>
            </a:r>
            <a:r>
              <a:rPr lang="en-US" sz="2400" dirty="0" smtClean="0"/>
              <a:t>-</a:t>
            </a:r>
            <a:r>
              <a:rPr lang="en-US" sz="2400" dirty="0" err="1" smtClean="0"/>
              <a:t>Impagliazzo</a:t>
            </a:r>
            <a:r>
              <a:rPr lang="en-US" sz="2400" dirty="0" smtClean="0"/>
              <a:t>-</a:t>
            </a:r>
            <a:r>
              <a:rPr lang="en-US" sz="2400" dirty="0" err="1" smtClean="0"/>
              <a:t>Rudich</a:t>
            </a:r>
            <a:r>
              <a:rPr lang="en-US" sz="2400" dirty="0" smtClean="0"/>
              <a:t>-</a:t>
            </a:r>
            <a:r>
              <a:rPr lang="en-US" sz="2400" dirty="0" err="1" smtClean="0"/>
              <a:t>Sahai</a:t>
            </a:r>
            <a:r>
              <a:rPr lang="en-US" sz="2400" dirty="0" smtClean="0"/>
              <a:t>-</a:t>
            </a:r>
            <a:r>
              <a:rPr lang="en-US" sz="2400" dirty="0" err="1" smtClean="0"/>
              <a:t>Vadhan</a:t>
            </a:r>
            <a:r>
              <a:rPr lang="en-US" sz="2400" dirty="0" smtClean="0"/>
              <a:t>-Yang 01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err="1" smtClean="0"/>
              <a:t>Goldwasser-Kalai</a:t>
            </a:r>
            <a:r>
              <a:rPr lang="en-US" sz="2400" dirty="0" smtClean="0"/>
              <a:t> 05</a:t>
            </a:r>
          </a:p>
          <a:p>
            <a:pPr algn="ctr" rtl="0">
              <a:lnSpc>
                <a:spcPct val="150000"/>
              </a:lnSpc>
            </a:pPr>
            <a:r>
              <a:rPr lang="en-US" sz="2400" dirty="0" err="1" smtClean="0"/>
              <a:t>Bitansky</a:t>
            </a:r>
            <a:r>
              <a:rPr lang="en-US" sz="2400" dirty="0" smtClean="0"/>
              <a:t>-Canetti-Cohn-</a:t>
            </a:r>
            <a:r>
              <a:rPr lang="en-US" sz="2400" dirty="0" err="1" smtClean="0"/>
              <a:t>Goldwasser</a:t>
            </a:r>
            <a:r>
              <a:rPr lang="en-US" sz="2400" dirty="0" smtClean="0"/>
              <a:t>-</a:t>
            </a:r>
            <a:r>
              <a:rPr lang="en-US" sz="2400" dirty="0" err="1" smtClean="0"/>
              <a:t>Kalai</a:t>
            </a:r>
            <a:r>
              <a:rPr lang="en-US" sz="2400" dirty="0" smtClean="0"/>
              <a:t>-P-Rosen 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5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791201" y="4895561"/>
            <a:ext cx="3020174" cy="135283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3096" y="4876800"/>
            <a:ext cx="3916171" cy="137160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>
                <a:solidFill>
                  <a:schemeClr val="tx1"/>
                </a:solidFill>
                <a:latin typeface="Cambria" panose="02040503050406030204" pitchFamily="18" charset="0"/>
              </a:rPr>
              <a:t>Indistinguishability Obfuscation (IO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9271" y="1178858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  <a:ea typeface="+mj-ea"/>
                <a:cs typeface="+mj-cs"/>
              </a:rPr>
              <a:t>[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Barak-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Goldreich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Impagliazzo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Rudich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Sahai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Vadhan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-Yang 01]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3096" y="2362200"/>
            <a:ext cx="3914104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000" y="2362200"/>
                <a:ext cx="405907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OUTPUT</m:t>
                      </m:r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)(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362200"/>
                <a:ext cx="4059071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791200" y="2362200"/>
            <a:ext cx="3020175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19104" y="2362200"/>
                <a:ext cx="299227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OUTPUT</m:t>
                      </m:r>
                      <m:r>
                        <a:rPr lang="en-US" sz="2800" b="0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104" y="2362200"/>
                <a:ext cx="2992271" cy="13849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55163" y="4876800"/>
            <a:ext cx="3914104" cy="1371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3067" y="4876800"/>
                <a:ext cx="405700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OUTPUT</m:t>
                      </m:r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)(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67" y="4876800"/>
                <a:ext cx="4057004" cy="1384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793267" y="4876800"/>
            <a:ext cx="3020175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21171" y="4876800"/>
                <a:ext cx="2992271" cy="1384995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OUTPUT</m:t>
                      </m:r>
                      <m:r>
                        <a:rPr lang="en-US" sz="2800" b="0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171" y="4876800"/>
                <a:ext cx="2992271" cy="13849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own Arrow 22"/>
          <p:cNvSpPr/>
          <p:nvPr/>
        </p:nvSpPr>
        <p:spPr>
          <a:xfrm>
            <a:off x="1600200" y="4109710"/>
            <a:ext cx="280652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796548" y="4109710"/>
            <a:ext cx="280652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5184576"/>
                <a:ext cx="121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84576"/>
                <a:ext cx="1219200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0" y="2590800"/>
                <a:ext cx="121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≡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90800"/>
                <a:ext cx="12192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1981200" y="40386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Indistinguishability </a:t>
            </a:r>
            <a:r>
              <a:rPr lang="en-US" sz="2800" dirty="0" smtClean="0"/>
              <a:t>obfuscation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119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14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7828"/>
            <a:ext cx="9144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[Garg-Gentry-</a:t>
            </a:r>
            <a:r>
              <a:rPr lang="en-US" sz="2800" dirty="0" err="1"/>
              <a:t>Halevi</a:t>
            </a:r>
            <a:r>
              <a:rPr lang="en-US" sz="2800" dirty="0"/>
              <a:t>-</a:t>
            </a:r>
            <a:r>
              <a:rPr lang="en-US" sz="2800" dirty="0" err="1"/>
              <a:t>Raykova</a:t>
            </a:r>
            <a:r>
              <a:rPr lang="en-US" sz="2800" dirty="0"/>
              <a:t>-</a:t>
            </a:r>
            <a:r>
              <a:rPr lang="en-US" sz="2800" dirty="0" err="1"/>
              <a:t>Sahai</a:t>
            </a:r>
            <a:r>
              <a:rPr lang="en-US" sz="2800" dirty="0"/>
              <a:t>-Waters 13</a:t>
            </a:r>
            <a:r>
              <a:rPr lang="en-US" sz="2800" dirty="0" smtClean="0"/>
              <a:t>]:</a:t>
            </a:r>
          </a:p>
          <a:p>
            <a:pPr algn="ctr"/>
            <a:endParaRPr lang="en-US" dirty="0" smtClean="0"/>
          </a:p>
          <a:p>
            <a:pPr lvl="0" algn="ctr" rtl="0"/>
            <a:r>
              <a:rPr lang="en-US" sz="4000" dirty="0" smtClean="0"/>
              <a:t>First candidate construction of IO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0" y="3861828"/>
            <a:ext cx="9144000" cy="2567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</a:rPr>
              <a:t>Functional encryption</a:t>
            </a:r>
            <a:r>
              <a:rPr lang="en-US" sz="2200" b="1" dirty="0"/>
              <a:t>,</a:t>
            </a:r>
            <a:r>
              <a:rPr lang="en-US" sz="2200" b="1" dirty="0">
                <a:solidFill>
                  <a:srgbClr val="000000"/>
                </a:solidFill>
              </a:rPr>
              <a:t> Deniable encryption, Multiparty key exchange, Efficient traitor tracing, </a:t>
            </a:r>
            <a:r>
              <a:rPr lang="en-US" sz="2200" b="1" dirty="0"/>
              <a:t>Full Domain </a:t>
            </a:r>
            <a:r>
              <a:rPr lang="en-US" sz="2200" b="1" dirty="0" smtClean="0"/>
              <a:t>Hash, </a:t>
            </a:r>
            <a:r>
              <a:rPr lang="en-US" sz="2200" b="1" dirty="0" smtClean="0">
                <a:solidFill>
                  <a:srgbClr val="000000"/>
                </a:solidFill>
              </a:rPr>
              <a:t>Adaptively </a:t>
            </a:r>
            <a:r>
              <a:rPr lang="en-US" sz="2200" b="1" dirty="0">
                <a:solidFill>
                  <a:srgbClr val="000000"/>
                </a:solidFill>
              </a:rPr>
              <a:t>secure 2-round MPC, Publicly verifiable delegation, Non-interactive witness indistinguishable proofs, Trapdoor permutations, Constant-rounds concurrent zero-knowledge…</a:t>
            </a:r>
            <a:endParaRPr lang="en-US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397566" y="2895600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[</a:t>
            </a:r>
            <a:r>
              <a:rPr lang="en-US" sz="2800" dirty="0" smtClean="0"/>
              <a:t>GGHRSW 13, </a:t>
            </a:r>
            <a:r>
              <a:rPr lang="en-US" sz="2800" dirty="0" err="1" smtClean="0"/>
              <a:t>Sahai</a:t>
            </a:r>
            <a:r>
              <a:rPr lang="en-US" sz="2800" dirty="0" smtClean="0"/>
              <a:t>-Waters 14, … ]: </a:t>
            </a:r>
          </a:p>
        </p:txBody>
      </p:sp>
    </p:spTree>
    <p:extLst>
      <p:ext uri="{BB962C8B-B14F-4D97-AF65-F5344CB8AC3E}">
        <p14:creationId xmlns:p14="http://schemas.microsoft.com/office/powerpoint/2010/main" val="2427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Main Theorem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236047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Assuming sub-exponentially </a:t>
            </a:r>
            <a:r>
              <a:rPr lang="en-US" sz="3600" b="1" dirty="0"/>
              <a:t>secure IO,</a:t>
            </a:r>
          </a:p>
          <a:p>
            <a:pPr algn="ctr"/>
            <a:r>
              <a:rPr lang="en-US" sz="3600" b="1" dirty="0" smtClean="0"/>
              <a:t>The EOL problem is hard.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30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b="1" dirty="0" smtClean="0">
                <a:solidFill>
                  <a:srgbClr val="FF0000"/>
                </a:solidFill>
              </a:rPr>
              <a:t>Should we believe in IO?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Hard </a:t>
            </a:r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EOL </a:t>
            </a:r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Instances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1981200"/>
                <a:ext cx="914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dirty="0" smtClean="0"/>
                  <a:t>Using a pseudorandom </a:t>
                </a:r>
                <a:r>
                  <a:rPr lang="en-US" sz="3200" b="1" dirty="0" smtClean="0"/>
                  <a:t>function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1200"/>
                <a:ext cx="9144000" cy="830997"/>
              </a:xfrm>
              <a:prstGeom prst="rect">
                <a:avLst/>
              </a:prstGeom>
              <a:blipFill rotWithShape="1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92909" y="35070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90463" y="36557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355316" y="35070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650263" y="3655788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42075" y="35070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endCxn id="16" idx="6"/>
          </p:cNvCxnSpPr>
          <p:nvPr/>
        </p:nvCxnSpPr>
        <p:spPr>
          <a:xfrm flipH="1" flipV="1">
            <a:off x="3409747" y="36557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32813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3112193" y="35070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765665" y="36548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22470" y="35070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9" idx="2"/>
          </p:cNvCxnSpPr>
          <p:nvPr/>
        </p:nvCxnSpPr>
        <p:spPr>
          <a:xfrm flipH="1">
            <a:off x="4739629" y="36557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20025" y="36639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59335" y="32766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6818" y="39624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3962400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5984" y="3962399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3962399"/>
                <a:ext cx="9697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516" r="-251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87451" y="3962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3962400"/>
                <a:ext cx="214703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97728" y="3962398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3962398"/>
                <a:ext cx="214703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19225" y="39624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3962400"/>
                <a:ext cx="969736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2909" y="4884003"/>
                <a:ext cx="38415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𝑖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9" y="4884003"/>
                <a:ext cx="3841580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4127" b="-11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6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3" grpId="0" animBg="1"/>
      <p:bldP spid="15" grpId="0"/>
      <p:bldP spid="16" grpId="0" animBg="1"/>
      <p:bldP spid="19" grpId="0" animBg="1"/>
      <p:bldP spid="22" grpId="0"/>
      <p:bldP spid="27" grpId="0"/>
      <p:bldP spid="28" grpId="0"/>
      <p:bldP spid="29" grpId="0"/>
      <p:bldP spid="30" grpId="0"/>
      <p:bldP spid="31" grpId="0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857113" y="3124200"/>
            <a:ext cx="3511171" cy="352404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405067" y="3124200"/>
            <a:ext cx="3516347" cy="352404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2909" y="6831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90463" y="8319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355316" y="683144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650263" y="831921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42075" y="6831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endCxn id="16" idx="6"/>
          </p:cNvCxnSpPr>
          <p:nvPr/>
        </p:nvCxnSpPr>
        <p:spPr>
          <a:xfrm flipH="1" flipV="1">
            <a:off x="3409747" y="831921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57400" y="4574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3112193" y="6831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765665" y="8310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22470" y="6831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9" idx="2"/>
          </p:cNvCxnSpPr>
          <p:nvPr/>
        </p:nvCxnSpPr>
        <p:spPr>
          <a:xfrm flipH="1">
            <a:off x="4739629" y="831921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20025" y="840081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59335" y="4527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6818" y="10623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1062335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05984" y="1062334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1062334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516" r="-251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87451" y="1062335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1062335"/>
                <a:ext cx="2147038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97728" y="1062333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1062333"/>
                <a:ext cx="214703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019225" y="10623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1062335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852820" y="3124200"/>
                <a:ext cx="3516347" cy="3524042"/>
              </a:xfrm>
              <a:prstGeom prst="rect">
                <a:avLst/>
              </a:prstGeom>
              <a:ln w="38100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800" b="0" i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𝑁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rtl="0"/>
                <a:r>
                  <a:rPr lang="en-US" sz="2800" dirty="0" smtClean="0"/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𝑠𝑖𝑛𝑘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“</m:t>
                    </m:r>
                  </m:oMath>
                </a14:m>
                <a:endParaRPr lang="en-US" sz="2800" dirty="0" smtClean="0"/>
              </a:p>
              <a:p>
                <a:pPr rtl="0"/>
                <a:endParaRPr lang="en-US" sz="900" dirty="0" smtClean="0"/>
              </a:p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80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=(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+1,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</a:p>
              <a:p>
                <a:pPr rtl="0"/>
                <a:r>
                  <a:rPr lang="en-US" sz="2800" dirty="0" smtClean="0">
                    <a:solidFill>
                      <a:srgbClr val="7030A0"/>
                    </a:solidFill>
                  </a:rPr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latin typeface="Cambria Math"/>
                      </a:rPr>
                      <m:t>𝜎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20" y="3124200"/>
                <a:ext cx="3516347" cy="3524042"/>
              </a:xfrm>
              <a:prstGeom prst="rect">
                <a:avLst/>
              </a:prstGeom>
              <a:blipFill rotWithShape="1">
                <a:blip r:embed="rId8"/>
                <a:stretch>
                  <a:fillRect l="-3087" b="-3767"/>
                </a:stretch>
              </a:blipFill>
              <a:ln w="38100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405068" y="3124200"/>
                <a:ext cx="3516347" cy="3524042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800" b="0" i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(1,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rtl="0"/>
                <a:r>
                  <a:rPr lang="en-US" sz="2800" dirty="0" smtClean="0"/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"</m:t>
                    </m:r>
                    <m:r>
                      <a:rPr lang="en-US" sz="2800" b="0" i="1" dirty="0" smtClean="0">
                        <a:latin typeface="Cambria Math"/>
                      </a:rPr>
                      <m:t>𝑠𝑜𝑢𝑟𝑐𝑒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“</m:t>
                    </m:r>
                  </m:oMath>
                </a14:m>
                <a:endParaRPr lang="en-US" sz="2800" dirty="0" smtClean="0"/>
              </a:p>
              <a:p>
                <a:pPr rtl="0"/>
                <a:endParaRPr lang="en-US" sz="900" dirty="0" smtClean="0"/>
              </a:p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sz="280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=(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1,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</a:p>
              <a:p>
                <a:pPr rtl="0"/>
                <a:r>
                  <a:rPr lang="en-US" sz="2800" dirty="0" smtClean="0"/>
                  <a:t> 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latin typeface="Cambria Math"/>
                      </a:rPr>
                      <m:t>𝜎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068" y="3124200"/>
                <a:ext cx="3516347" cy="3524042"/>
              </a:xfrm>
              <a:prstGeom prst="rect">
                <a:avLst/>
              </a:prstGeom>
              <a:blipFill rotWithShape="1">
                <a:blip r:embed="rId9"/>
                <a:stretch>
                  <a:fillRect l="-3270" b="-3774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3200400" y="2223389"/>
            <a:ext cx="152694" cy="138811"/>
            <a:chOff x="7040956" y="3133345"/>
            <a:chExt cx="152694" cy="138811"/>
          </a:xfrm>
        </p:grpSpPr>
        <p:sp>
          <p:nvSpPr>
            <p:cNvPr id="80" name="Oval 79"/>
            <p:cNvSpPr/>
            <p:nvPr/>
          </p:nvSpPr>
          <p:spPr>
            <a:xfrm>
              <a:off x="7040957" y="3133345"/>
              <a:ext cx="152693" cy="1388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Curved Connector 80"/>
            <p:cNvCxnSpPr>
              <a:stCxn id="80" idx="2"/>
              <a:endCxn id="80" idx="6"/>
            </p:cNvCxnSpPr>
            <p:nvPr/>
          </p:nvCxnSpPr>
          <p:spPr>
            <a:xfrm rot="10800000" flipH="1">
              <a:off x="7040956" y="3202751"/>
              <a:ext cx="152693" cy="12700"/>
            </a:xfrm>
            <a:prstGeom prst="curvedConnector5">
              <a:avLst>
                <a:gd name="adj1" fmla="val -149712"/>
                <a:gd name="adj2" fmla="val 2346496"/>
                <a:gd name="adj3" fmla="val 24971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17504" y="2223389"/>
            <a:ext cx="152694" cy="138811"/>
            <a:chOff x="7040956" y="3133345"/>
            <a:chExt cx="152694" cy="138811"/>
          </a:xfrm>
        </p:grpSpPr>
        <p:sp>
          <p:nvSpPr>
            <p:cNvPr id="78" name="Oval 77"/>
            <p:cNvSpPr/>
            <p:nvPr/>
          </p:nvSpPr>
          <p:spPr>
            <a:xfrm>
              <a:off x="7040957" y="3133345"/>
              <a:ext cx="152693" cy="1388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Curved Connector 78"/>
            <p:cNvCxnSpPr>
              <a:stCxn id="78" idx="2"/>
              <a:endCxn id="78" idx="6"/>
            </p:cNvCxnSpPr>
            <p:nvPr/>
          </p:nvCxnSpPr>
          <p:spPr>
            <a:xfrm rot="10800000" flipH="1">
              <a:off x="7040956" y="3202751"/>
              <a:ext cx="152693" cy="12700"/>
            </a:xfrm>
            <a:prstGeom prst="curvedConnector5">
              <a:avLst>
                <a:gd name="adj1" fmla="val -149712"/>
                <a:gd name="adj2" fmla="val 2346496"/>
                <a:gd name="adj3" fmla="val 24971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92114" y="2223389"/>
            <a:ext cx="152694" cy="138811"/>
            <a:chOff x="7040956" y="3133345"/>
            <a:chExt cx="152694" cy="138811"/>
          </a:xfrm>
        </p:grpSpPr>
        <p:sp>
          <p:nvSpPr>
            <p:cNvPr id="76" name="Oval 75"/>
            <p:cNvSpPr/>
            <p:nvPr/>
          </p:nvSpPr>
          <p:spPr>
            <a:xfrm>
              <a:off x="7040957" y="3133345"/>
              <a:ext cx="152693" cy="1388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Curved Connector 76"/>
            <p:cNvCxnSpPr>
              <a:stCxn id="76" idx="2"/>
              <a:endCxn id="76" idx="6"/>
            </p:cNvCxnSpPr>
            <p:nvPr/>
          </p:nvCxnSpPr>
          <p:spPr>
            <a:xfrm rot="10800000" flipH="1">
              <a:off x="7040956" y="3202751"/>
              <a:ext cx="152693" cy="12700"/>
            </a:xfrm>
            <a:prstGeom prst="curvedConnector5">
              <a:avLst>
                <a:gd name="adj1" fmla="val -149712"/>
                <a:gd name="adj2" fmla="val 2346496"/>
                <a:gd name="adj3" fmla="val 24971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57400" y="18389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59335" y="18389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3124200"/>
                <a:ext cx="6336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3200" dirty="0" smtClean="0"/>
                  <a:t>: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124200"/>
                <a:ext cx="633645" cy="584775"/>
              </a:xfrm>
              <a:prstGeom prst="rect">
                <a:avLst/>
              </a:prstGeom>
              <a:blipFill rotWithShape="1">
                <a:blip r:embed="rId10"/>
                <a:stretch>
                  <a:fillRect t="-13684" r="-5769" b="-3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700355" y="3128534"/>
                <a:ext cx="6336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3200" dirty="0" smtClean="0"/>
                  <a:t>:</a:t>
                </a:r>
                <a:endParaRPr lang="en-US" sz="3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355" y="3128534"/>
                <a:ext cx="633645" cy="584775"/>
              </a:xfrm>
              <a:prstGeom prst="rect">
                <a:avLst/>
              </a:prstGeom>
              <a:blipFill rotWithShape="1">
                <a:blip r:embed="rId11"/>
                <a:stretch>
                  <a:fillRect t="-13542" r="-1250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/>
          <p:cNvCxnSpPr/>
          <p:nvPr/>
        </p:nvCxnSpPr>
        <p:spPr>
          <a:xfrm>
            <a:off x="304800" y="2743200"/>
            <a:ext cx="85344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93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7" grpId="0" animBg="1"/>
      <p:bldP spid="23" grpId="0" animBg="1"/>
      <p:bldP spid="24" grpId="0" animBg="1"/>
      <p:bldP spid="82" grpId="0"/>
      <p:bldP spid="83" grpId="0"/>
      <p:bldP spid="3" grpId="0"/>
      <p:bldP spid="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752600" y="30584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Need To Prove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492909" y="54882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56369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4882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5636988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56369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262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56360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56369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56451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257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660" r="-943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516" r="-251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000" r="-2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752600" y="30480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48000"/>
                <a:ext cx="1044305" cy="9906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100175" y="30584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100175" y="30480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175" y="3048000"/>
                <a:ext cx="1044305" cy="9906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4563205" y="3543300"/>
            <a:ext cx="138039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000528" y="3352800"/>
            <a:ext cx="392643" cy="3810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04149" y="3163669"/>
                <a:ext cx="9697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149" y="3163669"/>
                <a:ext cx="969736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07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257800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2909" y="54882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56369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4882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5636988"/>
            <a:ext cx="705053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56369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262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56360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56369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56451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257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257800" y="29718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971800"/>
                <a:ext cx="1044305" cy="990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6580920" y="3467100"/>
            <a:ext cx="138039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018243" y="3276600"/>
            <a:ext cx="392643" cy="3810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021864" y="3087469"/>
                <a:ext cx="9697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864" y="3087469"/>
                <a:ext cx="96973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2841895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841895" y="2971800"/>
                <a:ext cx="1044305" cy="990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95" y="2971800"/>
                <a:ext cx="1044305" cy="990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350898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660" r="-2138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4800" y="3048000"/>
                <a:ext cx="121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8000"/>
                <a:ext cx="12192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urved Connector 57"/>
          <p:cNvCxnSpPr>
            <a:stCxn id="35" idx="2"/>
            <a:endCxn id="35" idx="6"/>
          </p:cNvCxnSpPr>
          <p:nvPr/>
        </p:nvCxnSpPr>
        <p:spPr>
          <a:xfrm rot="10800000" flipH="1">
            <a:off x="8350898" y="1146623"/>
            <a:ext cx="297554" cy="12700"/>
          </a:xfrm>
          <a:prstGeom prst="curvedConnector5">
            <a:avLst>
              <a:gd name="adj1" fmla="val -122507"/>
              <a:gd name="adj2" fmla="val 3944449"/>
              <a:gd name="adj3" fmla="val 210048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779952" y="4190999"/>
            <a:ext cx="0" cy="91440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52799" y="1828800"/>
            <a:ext cx="11248" cy="9248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92909" y="997846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90463" y="1146623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442075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endCxn id="72" idx="6"/>
          </p:cNvCxnSpPr>
          <p:nvPr/>
        </p:nvCxnSpPr>
        <p:spPr>
          <a:xfrm flipH="1" flipV="1">
            <a:off x="3409747" y="1146623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112193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2765665" y="1145717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22470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>
            <a:stCxn id="74" idx="2"/>
          </p:cNvCxnSpPr>
          <p:nvPr/>
        </p:nvCxnSpPr>
        <p:spPr>
          <a:xfrm flipH="1">
            <a:off x="4739629" y="1146623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120025" y="1154783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759335" y="76743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660" r="-943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516" r="-251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2057400" y="7721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3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1" grpId="0" animBg="1"/>
      <p:bldP spid="32" grpId="0" animBg="1"/>
      <p:bldP spid="35" grpId="0" animBg="1"/>
      <p:bldP spid="56" grpId="0"/>
      <p:bldP spid="57" grpId="0"/>
      <p:bldP spid="68" grpId="0" animBg="1"/>
      <p:bldP spid="70" grpId="0" animBg="1"/>
      <p:bldP spid="72" grpId="0" animBg="1"/>
      <p:bldP spid="74" grpId="0" animBg="1"/>
      <p:bldP spid="77" grpId="0"/>
      <p:bldP spid="8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92909" y="54882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56369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4882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5636988"/>
            <a:ext cx="705053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56369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262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56360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56369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56451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257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350898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2138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urved Connector 57"/>
          <p:cNvCxnSpPr>
            <a:stCxn id="35" idx="2"/>
            <a:endCxn id="35" idx="6"/>
          </p:cNvCxnSpPr>
          <p:nvPr/>
        </p:nvCxnSpPr>
        <p:spPr>
          <a:xfrm rot="10800000" flipH="1">
            <a:off x="8350898" y="1136721"/>
            <a:ext cx="297554" cy="12700"/>
          </a:xfrm>
          <a:prstGeom prst="curvedConnector5">
            <a:avLst>
              <a:gd name="adj1" fmla="val -122507"/>
              <a:gd name="adj2" fmla="val 3944449"/>
              <a:gd name="adj3" fmla="val 210048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583247" y="4190999"/>
            <a:ext cx="0" cy="91440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77623" y="1828800"/>
            <a:ext cx="11248" cy="9248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92909" y="9879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90463" y="11367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442075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endCxn id="72" idx="6"/>
          </p:cNvCxnSpPr>
          <p:nvPr/>
        </p:nvCxnSpPr>
        <p:spPr>
          <a:xfrm flipH="1" flipV="1">
            <a:off x="3409747" y="1136721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112193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2765665" y="11358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22470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>
            <a:stCxn id="74" idx="2"/>
          </p:cNvCxnSpPr>
          <p:nvPr/>
        </p:nvCxnSpPr>
        <p:spPr>
          <a:xfrm flipH="1">
            <a:off x="4739629" y="1136721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120025" y="1144881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759335" y="7575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660" r="-943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516" r="-251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4061095" y="2971800"/>
            <a:ext cx="1044305" cy="990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71782" y="3174712"/>
                <a:ext cx="118776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200" b="1" dirty="0" smtClean="0"/>
                  <a:t>/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82" y="3174712"/>
                <a:ext cx="1187761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2057400" y="7622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44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257800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2909" y="54882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56369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4882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5636988"/>
            <a:ext cx="705053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56369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262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56360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56369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56451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257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257800" y="29718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971800"/>
                <a:ext cx="1044305" cy="990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2841895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841895" y="29718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95" y="2971800"/>
                <a:ext cx="1044305" cy="990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350898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660" r="-2138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urved Connector 57"/>
          <p:cNvCxnSpPr>
            <a:stCxn id="35" idx="2"/>
            <a:endCxn id="35" idx="6"/>
          </p:cNvCxnSpPr>
          <p:nvPr/>
        </p:nvCxnSpPr>
        <p:spPr>
          <a:xfrm rot="10800000" flipH="1">
            <a:off x="8350898" y="1136721"/>
            <a:ext cx="297554" cy="12700"/>
          </a:xfrm>
          <a:prstGeom prst="curvedConnector5">
            <a:avLst>
              <a:gd name="adj1" fmla="val -122507"/>
              <a:gd name="adj2" fmla="val 3944449"/>
              <a:gd name="adj3" fmla="val 210048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779952" y="4190999"/>
            <a:ext cx="0" cy="91440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352799" y="1828800"/>
            <a:ext cx="11248" cy="9248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92909" y="9879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90463" y="11367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442075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endCxn id="72" idx="6"/>
          </p:cNvCxnSpPr>
          <p:nvPr/>
        </p:nvCxnSpPr>
        <p:spPr>
          <a:xfrm flipH="1" flipV="1">
            <a:off x="3409747" y="1136721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112193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2765665" y="11358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22470" y="9879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>
            <a:stCxn id="74" idx="2"/>
          </p:cNvCxnSpPr>
          <p:nvPr/>
        </p:nvCxnSpPr>
        <p:spPr>
          <a:xfrm flipH="1">
            <a:off x="4739629" y="1136721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120025" y="1144881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759335" y="7575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660" r="-943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516" r="-251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2057400" y="7622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77699" y="3200400"/>
            <a:ext cx="221396" cy="537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20130" y="3040559"/>
                <a:ext cx="133767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130" y="3040559"/>
                <a:ext cx="1337670" cy="76944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9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028372"/>
            <a:ext cx="868680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Game Theory and Nash </a:t>
            </a:r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Equilibrium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99195"/>
              </p:ext>
            </p:extLst>
          </p:nvPr>
        </p:nvGraphicFramePr>
        <p:xfrm>
          <a:off x="1219200" y="3314343"/>
          <a:ext cx="6629400" cy="243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2209800"/>
                <a:gridCol w="2209800"/>
              </a:tblGrid>
              <a:tr h="8128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Cooperate 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Defect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Cooperate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2800" b="1" dirty="0" smtClean="0"/>
                        <a:t> \ 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800" b="1" dirty="0" smtClean="0"/>
                        <a:t> \ 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Defect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800" b="1" dirty="0" smtClean="0"/>
                        <a:t> \ 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sz="2800" b="1" dirty="0" smtClean="0"/>
                        <a:t>\ 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6019800" y="4852857"/>
            <a:ext cx="1447800" cy="9906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1981200"/>
            <a:ext cx="9144000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/>
              <a:t>[</a:t>
            </a:r>
            <a:r>
              <a:rPr lang="en-US" sz="3000" b="1" dirty="0"/>
              <a:t>Nash 51</a:t>
            </a:r>
            <a:r>
              <a:rPr lang="en-US" sz="3000" b="1" dirty="0" smtClean="0"/>
              <a:t>]: a (mixed) equilibrium </a:t>
            </a:r>
            <a:r>
              <a:rPr lang="en-US" sz="3000" b="1" dirty="0"/>
              <a:t>always </a:t>
            </a:r>
            <a:r>
              <a:rPr lang="en-US" sz="3000" b="1" dirty="0" smtClean="0"/>
              <a:t>exists</a:t>
            </a:r>
            <a:endParaRPr lang="en-US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14900" y="57222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</a:rPr>
              <a:t>Nash Equilibrium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92909" y="58647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60135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864744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6013521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864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6013521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6390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864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60126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864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6013521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6021681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6343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62439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6243935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350898" y="911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Curved Connector 57"/>
          <p:cNvCxnSpPr>
            <a:stCxn id="35" idx="2"/>
            <a:endCxn id="35" idx="6"/>
          </p:cNvCxnSpPr>
          <p:nvPr/>
        </p:nvCxnSpPr>
        <p:spPr>
          <a:xfrm rot="10800000" flipH="1">
            <a:off x="8350898" y="1060521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88491" y="9117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86045" y="10605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107775" y="911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2761247" y="10596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18052" y="9117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54917" y="6813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56818" y="62439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6243935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92909" y="4731646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790463" y="4880423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8350898" y="4731646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645845" y="4880423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442075" y="47316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5059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>
          <a:xfrm>
            <a:off x="3112193" y="4731646"/>
            <a:ext cx="297554" cy="2975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2765665" y="4879517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22470" y="47316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9" idx="2"/>
          </p:cNvCxnSpPr>
          <p:nvPr/>
        </p:nvCxnSpPr>
        <p:spPr>
          <a:xfrm flipH="1">
            <a:off x="4739629" y="4880423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120025" y="4888583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59335" y="450123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94" name="Oval 93"/>
          <p:cNvSpPr/>
          <p:nvPr/>
        </p:nvSpPr>
        <p:spPr>
          <a:xfrm>
            <a:off x="492909" y="3512446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790463" y="3661223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344321" y="3512446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7639268" y="3661223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4442075" y="35124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57400" y="32867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0" name="Oval 99"/>
          <p:cNvSpPr/>
          <p:nvPr/>
        </p:nvSpPr>
        <p:spPr>
          <a:xfrm>
            <a:off x="3112193" y="35124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 flipV="1">
            <a:off x="2765665" y="3660317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5822470" y="35124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flipH="1">
            <a:off x="6120025" y="3669383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759335" y="328203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08" name="Oval 107"/>
          <p:cNvSpPr/>
          <p:nvPr/>
        </p:nvSpPr>
        <p:spPr>
          <a:xfrm>
            <a:off x="492909" y="2441179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 flipH="1">
            <a:off x="790463" y="2589956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8339818" y="2441179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7634765" y="2589956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4442075" y="244117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057400" y="221551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14" name="Oval 113"/>
          <p:cNvSpPr/>
          <p:nvPr/>
        </p:nvSpPr>
        <p:spPr>
          <a:xfrm>
            <a:off x="3112193" y="244117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flipH="1" flipV="1">
            <a:off x="2765665" y="2589050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5822470" y="244117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759335" y="221076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cxnSp>
        <p:nvCxnSpPr>
          <p:cNvPr id="121" name="Curved Connector 120"/>
          <p:cNvCxnSpPr/>
          <p:nvPr/>
        </p:nvCxnSpPr>
        <p:spPr>
          <a:xfrm rot="10800000" flipH="1">
            <a:off x="4437572" y="3669383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/>
          <p:nvPr/>
        </p:nvCxnSpPr>
        <p:spPr>
          <a:xfrm rot="10800000" flipH="1">
            <a:off x="4453155" y="2576350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/>
          <p:nvPr/>
        </p:nvCxnSpPr>
        <p:spPr>
          <a:xfrm rot="10800000" flipH="1">
            <a:off x="5826681" y="2563650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 rot="5400000">
            <a:off x="8390502" y="1425525"/>
            <a:ext cx="555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…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4904" y="5182901"/>
            <a:ext cx="573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Step 1: </a:t>
            </a:r>
            <a:r>
              <a:rPr lang="en-US" sz="2400" dirty="0" smtClean="0">
                <a:solidFill>
                  <a:srgbClr val="7030A0"/>
                </a:solidFill>
              </a:rPr>
              <a:t>remove a random edge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14400" y="4038600"/>
            <a:ext cx="63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Step 2: </a:t>
            </a:r>
            <a:r>
              <a:rPr lang="en-US" sz="2400" dirty="0" smtClean="0">
                <a:solidFill>
                  <a:srgbClr val="7030A0"/>
                </a:solidFill>
              </a:rPr>
              <a:t>modify a node with in-degree 0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14400" y="2895600"/>
            <a:ext cx="1693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Step 2</a:t>
            </a:r>
            <a:endParaRPr lang="en-US" sz="24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914400" y="1524000"/>
                <a:ext cx="28477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7030A0"/>
                    </a:solidFill>
                  </a:rPr>
                  <a:t>Step 2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×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𝑶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/>
                      </a:rPr>
                      <m:t>𝑵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524000"/>
                <a:ext cx="284775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2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Curved Connector 131"/>
          <p:cNvCxnSpPr/>
          <p:nvPr/>
        </p:nvCxnSpPr>
        <p:spPr>
          <a:xfrm rot="10800000" flipH="1">
            <a:off x="4453155" y="1048728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133"/>
          <p:cNvCxnSpPr/>
          <p:nvPr/>
        </p:nvCxnSpPr>
        <p:spPr>
          <a:xfrm rot="10800000" flipH="1">
            <a:off x="5826681" y="1053265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6860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37" name="Oval 136"/>
          <p:cNvSpPr/>
          <p:nvPr/>
        </p:nvSpPr>
        <p:spPr>
          <a:xfrm>
            <a:off x="4465975" y="91265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  <p:bldP spid="40" grpId="0" animBg="1"/>
      <p:bldP spid="42" grpId="0" animBg="1"/>
      <p:bldP spid="44" grpId="0" animBg="1"/>
      <p:bldP spid="46" grpId="0"/>
      <p:bldP spid="47" grpId="0" animBg="1"/>
      <p:bldP spid="49" grpId="0" animBg="1"/>
      <p:bldP spid="52" grpId="0"/>
      <p:bldP spid="94" grpId="0" animBg="1"/>
      <p:bldP spid="96" grpId="0" animBg="1"/>
      <p:bldP spid="98" grpId="0" animBg="1"/>
      <p:bldP spid="99" grpId="0"/>
      <p:bldP spid="100" grpId="0" animBg="1"/>
      <p:bldP spid="102" grpId="0" animBg="1"/>
      <p:bldP spid="105" grpId="0"/>
      <p:bldP spid="108" grpId="0" animBg="1"/>
      <p:bldP spid="110" grpId="0" animBg="1"/>
      <p:bldP spid="112" grpId="0" animBg="1"/>
      <p:bldP spid="113" grpId="0"/>
      <p:bldP spid="114" grpId="0" animBg="1"/>
      <p:bldP spid="116" grpId="0" animBg="1"/>
      <p:bldP spid="118" grpId="0"/>
      <p:bldP spid="124" grpId="0"/>
      <p:bldP spid="6" grpId="0"/>
      <p:bldP spid="125" grpId="0"/>
      <p:bldP spid="126" grpId="0"/>
      <p:bldP spid="127" grpId="0"/>
      <p:bldP spid="1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A Useful Lemma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53000" y="2057400"/>
                <a:ext cx="3864584" cy="1680909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7400"/>
                <a:ext cx="3864584" cy="1680909"/>
              </a:xfrm>
              <a:prstGeom prst="rect">
                <a:avLst/>
              </a:prstGeom>
              <a:blipFill rotWithShape="1">
                <a:blip r:embed="rId3"/>
                <a:stretch>
                  <a:fillRect l="-2978" b="-8571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4800" y="2057401"/>
                <a:ext cx="3864584" cy="1680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7401"/>
                <a:ext cx="3864584" cy="1680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762000" y="4681210"/>
            <a:ext cx="0" cy="1371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6052810"/>
            <a:ext cx="2667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1800" y="5508995"/>
                <a:ext cx="6204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08995"/>
                <a:ext cx="62040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8200" y="4419600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19600"/>
                <a:ext cx="914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762000" y="4833610"/>
            <a:ext cx="2362200" cy="119860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4681210"/>
            <a:ext cx="0" cy="1371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62600" y="6052810"/>
            <a:ext cx="2667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72400" y="5508995"/>
                <a:ext cx="6204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5508995"/>
                <a:ext cx="62040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38800" y="4419600"/>
                <a:ext cx="1257300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1257300" cy="5421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7391400" y="5905617"/>
            <a:ext cx="0" cy="2943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11314" y="6139190"/>
                <a:ext cx="6204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314" y="6139190"/>
                <a:ext cx="620408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>
          <a:xfrm>
            <a:off x="7277100" y="4986010"/>
            <a:ext cx="228600" cy="25215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5562600" y="5177540"/>
            <a:ext cx="1684386" cy="8546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531443" y="4833610"/>
            <a:ext cx="393357" cy="1995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15200" y="5430853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339914" y="5200076"/>
                <a:ext cx="6204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914" y="5200076"/>
                <a:ext cx="62040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4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/>
      <p:bldP spid="16" grpId="0"/>
      <p:bldP spid="23" grpId="0"/>
      <p:bldP spid="24" grpId="0"/>
      <p:bldP spid="30" grpId="0"/>
      <p:bldP spid="67" grpId="0" animBg="1"/>
      <p:bldP spid="72" grpId="0" animBg="1"/>
      <p:bldP spid="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04800" y="4872290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53000" y="48722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A Useful Lemma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53000" y="2057400"/>
                <a:ext cx="3864584" cy="1680909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7400"/>
                <a:ext cx="3864584" cy="1680909"/>
              </a:xfrm>
              <a:prstGeom prst="rect">
                <a:avLst/>
              </a:prstGeom>
              <a:blipFill rotWithShape="1">
                <a:blip r:embed="rId3"/>
                <a:stretch>
                  <a:fillRect l="-2978" b="-8571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4800" y="2057401"/>
                <a:ext cx="3864584" cy="16809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7401"/>
                <a:ext cx="3864584" cy="1680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953000" y="4872290"/>
                <a:ext cx="3864584" cy="1680909"/>
              </a:xfrm>
              <a:prstGeom prst="rect">
                <a:avLst/>
              </a:prstGeom>
              <a:ln w="57150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72290"/>
                <a:ext cx="3864584" cy="1680909"/>
              </a:xfrm>
              <a:prstGeom prst="rect">
                <a:avLst/>
              </a:prstGeom>
              <a:blipFill rotWithShape="1">
                <a:blip r:embed="rId5"/>
                <a:stretch>
                  <a:fillRect l="-2648" b="-7719"/>
                </a:stretch>
              </a:blipFill>
              <a:ln w="57150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04800" y="4872291"/>
                <a:ext cx="3864584" cy="168090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2291"/>
                <a:ext cx="3864584" cy="16809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77729" y="5311914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729" y="5311914"/>
                <a:ext cx="1219200" cy="70788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4800" y="3962400"/>
                <a:ext cx="754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For a random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3200" dirty="0" smtClean="0"/>
                  <a:t> and for all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sz="3200" dirty="0" smtClean="0"/>
                  <a:t>:</a:t>
                </a:r>
                <a:endParaRPr lang="en-US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7543800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2019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0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5" grpId="0" animBg="1"/>
      <p:bldP spid="27" grpId="0" animBg="1"/>
      <p:bldP spid="33" grpId="0"/>
      <p:bldP spid="3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Proof of Lemma </a:t>
            </a:r>
            <a:r>
              <a:rPr lang="en-US" sz="31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(using ideas from [SW14])</a:t>
            </a:r>
            <a:endParaRPr lang="en-US" sz="3100" dirty="0"/>
          </a:p>
        </p:txBody>
      </p:sp>
      <p:sp>
        <p:nvSpPr>
          <p:cNvPr id="13" name="Rectangle 12"/>
          <p:cNvSpPr/>
          <p:nvPr/>
        </p:nvSpPr>
        <p:spPr>
          <a:xfrm>
            <a:off x="4953000" y="2057400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53000" y="2052891"/>
                <a:ext cx="3864584" cy="1680909"/>
              </a:xfrm>
              <a:prstGeom prst="rect">
                <a:avLst/>
              </a:prstGeom>
              <a:ln w="38100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2891"/>
                <a:ext cx="3864584" cy="1680909"/>
              </a:xfrm>
              <a:prstGeom prst="rect">
                <a:avLst/>
              </a:prstGeom>
              <a:blipFill rotWithShape="1">
                <a:blip r:embed="rId3"/>
                <a:stretch>
                  <a:fillRect l="-2817" b="-8156"/>
                </a:stretch>
              </a:blipFill>
              <a:ln w="38100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4343400"/>
                <a:ext cx="4191000" cy="2086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Also using an Injective, length doubling PRG: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343400"/>
                <a:ext cx="4191000" cy="2086661"/>
              </a:xfrm>
              <a:prstGeom prst="rect">
                <a:avLst/>
              </a:prstGeom>
              <a:blipFill rotWithShape="1">
                <a:blip r:embed="rId4"/>
                <a:stretch>
                  <a:fillRect l="-3057" r="-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953000" y="48722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53000" y="4861005"/>
                <a:ext cx="3864584" cy="1703480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),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𝑔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61005"/>
                <a:ext cx="3864584" cy="1703480"/>
              </a:xfrm>
              <a:prstGeom prst="rect">
                <a:avLst/>
              </a:prstGeom>
              <a:blipFill rotWithShape="1">
                <a:blip r:embed="rId8"/>
                <a:stretch>
                  <a:fillRect l="-2978" b="-8421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77000" y="3890886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890886"/>
                <a:ext cx="1219200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04800" y="20528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391400" y="406016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 IO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9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 animBg="1"/>
      <p:bldP spid="18" grpId="0" animBg="1"/>
      <p:bldP spid="20" grpId="0"/>
      <p:bldP spid="21" grpId="0" animBg="1"/>
      <p:bldP spid="22" grpId="0" animBg="1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Proof of Lemma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3000" y="2057400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53000" y="2052891"/>
                <a:ext cx="3864584" cy="1680909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</m:sSub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2891"/>
                <a:ext cx="3864584" cy="1680909"/>
              </a:xfrm>
              <a:prstGeom prst="rect">
                <a:avLst/>
              </a:prstGeom>
              <a:blipFill rotWithShape="1">
                <a:blip r:embed="rId3"/>
                <a:stretch>
                  <a:fillRect l="-2978" b="-8185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953000" y="48722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53000" y="4861005"/>
                <a:ext cx="3864584" cy="1703480"/>
              </a:xfrm>
              <a:prstGeom prst="rect">
                <a:avLst/>
              </a:prstGeom>
              <a:ln w="57150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),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 smtClean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𝑔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61005"/>
                <a:ext cx="3864584" cy="1703480"/>
              </a:xfrm>
              <a:prstGeom prst="rect">
                <a:avLst/>
              </a:prstGeom>
              <a:blipFill rotWithShape="1">
                <a:blip r:embed="rId11"/>
                <a:stretch>
                  <a:fillRect l="-2648" b="-7612"/>
                </a:stretch>
              </a:blipFill>
              <a:ln w="57150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77000" y="3890886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890886"/>
                <a:ext cx="12192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04800" y="20528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𝑨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391400" y="406016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 IO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04800" y="4849717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04800" y="4838433"/>
                <a:ext cx="3864584" cy="1703480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←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𝑼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𝒛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8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2800" b="1" dirty="0">
                  <a:solidFill>
                    <a:srgbClr val="000000"/>
                  </a:solidFill>
                </a:endParaRPr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𝑔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)=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/>
                  <a:t>: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pPr rtl="0"/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</a:t>
                </a:r>
                <a:r>
                  <a:rPr lang="en-US" sz="2800" dirty="0" smtClean="0"/>
                  <a:t>	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𝐴</m:t>
                    </m:r>
                    <m:r>
                      <a:rPr lang="en-US" sz="2800" b="0" i="1" dirty="0" smtClean="0">
                        <a:latin typeface="Cambria Math"/>
                      </a:rPr>
                      <m:t>(</m:t>
                    </m:r>
                    <m:r>
                      <a:rPr lang="en-US" sz="2800" b="0" i="1" dirty="0" smtClean="0"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38433"/>
                <a:ext cx="3864584" cy="1703480"/>
              </a:xfrm>
              <a:prstGeom prst="rect">
                <a:avLst/>
              </a:prstGeom>
              <a:blipFill rotWithShape="1">
                <a:blip r:embed="rId12"/>
                <a:stretch>
                  <a:fillRect l="-2817" b="-8099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77729" y="5311914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729" y="5311914"/>
                <a:ext cx="12192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66642" y="4201180"/>
                <a:ext cx="14302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using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642" y="4201180"/>
                <a:ext cx="1430287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426" b="-2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28800" y="3886200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886200"/>
                <a:ext cx="1219200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57200" y="405547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 IO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73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5" grpId="0" animBg="1"/>
      <p:bldP spid="16" grpId="0" animBg="1"/>
      <p:bldP spid="23" grpId="0"/>
      <p:bldP spid="24" grpId="0"/>
      <p:bldP spid="25" grpId="0"/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Step 1 - Proof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3000" y="2057400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44216" y="2045133"/>
                <a:ext cx="3882153" cy="1696426"/>
              </a:xfrm>
              <a:prstGeom prst="rect">
                <a:avLst/>
              </a:prstGeom>
              <a:ln w="28575">
                <a:solidFill>
                  <a:srgbClr val="111111"/>
                </a:solidFill>
              </a:ln>
            </p:spPr>
            <p:txBody>
              <a:bodyPr wrap="none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8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𝝈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  <a:p>
                <a:pPr rtl="0"/>
                <a:endParaRPr lang="en-US" sz="900" b="1" u="sng" dirty="0" smtClean="0">
                  <a:solidFill>
                    <a:srgbClr val="000000"/>
                  </a:solidFill>
                </a:endParaRPr>
              </a:p>
              <a:p>
                <a:pPr rtl="0"/>
                <a:r>
                  <a:rPr lang="en-US" sz="2800" b="0" dirty="0" smtClean="0">
                    <a:solidFill>
                      <a:srgbClr val="002060"/>
                    </a:solidFill>
                  </a:rPr>
                  <a:t>if</a:t>
                </a:r>
                <a:r>
                  <a:rPr lang="en-US" sz="2800" b="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 smtClean="0"/>
                  <a:t>: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⊥</m:t>
                    </m:r>
                  </m:oMath>
                </a14:m>
                <a:endParaRPr lang="en-US" sz="2800" dirty="0" smtClean="0"/>
              </a:p>
              <a:p>
                <a:endParaRPr lang="en-US" sz="900" dirty="0" smtClean="0"/>
              </a:p>
              <a:p>
                <a:r>
                  <a:rPr lang="en-US" sz="2800" dirty="0" smtClean="0">
                    <a:solidFill>
                      <a:srgbClr val="002060"/>
                    </a:solidFill>
                  </a:rPr>
                  <a:t>else</a:t>
                </a:r>
                <a:r>
                  <a:rPr lang="en-US" sz="2800" dirty="0" smtClean="0"/>
                  <a:t>:</a:t>
                </a:r>
                <a:r>
                  <a:rPr lang="en-US" sz="2800" dirty="0"/>
                  <a:t>	 </a:t>
                </a:r>
                <a:r>
                  <a:rPr lang="en-US" sz="2800" dirty="0" smtClean="0"/>
                  <a:t>    </a:t>
                </a:r>
                <a:r>
                  <a:rPr lang="en-US" sz="2800" dirty="0" smtClean="0">
                    <a:solidFill>
                      <a:srgbClr val="009900"/>
                    </a:solidFill>
                  </a:rPr>
                  <a:t>return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  <m:r>
                      <a:rPr lang="en-US" sz="2800" b="1" i="1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1" i="1">
                        <a:solidFill>
                          <a:srgbClr val="000000"/>
                        </a:solidFill>
                        <a:latin typeface="Cambria Math"/>
                      </a:rPr>
                      <m:t>𝒊</m:t>
                    </m:r>
                    <m:r>
                      <a:rPr lang="en-US" sz="2800" b="1" i="1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r>
                      <a:rPr lang="en-US" sz="2800" b="1" i="1">
                        <a:solidFill>
                          <a:srgbClr val="000000"/>
                        </a:solidFill>
                        <a:latin typeface="Cambria Math"/>
                      </a:rPr>
                      <m:t>𝝈</m:t>
                    </m:r>
                    <m:r>
                      <a:rPr lang="en-US" sz="2800" b="1" i="1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16" y="2045133"/>
                <a:ext cx="3882153" cy="1696426"/>
              </a:xfrm>
              <a:prstGeom prst="rect">
                <a:avLst/>
              </a:prstGeom>
              <a:blipFill rotWithShape="1">
                <a:blip r:embed="rId9"/>
                <a:stretch>
                  <a:fillRect l="-2804" b="-8451"/>
                </a:stretch>
              </a:blipFill>
              <a:ln w="28575">
                <a:solidFill>
                  <a:srgbClr val="1111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04800" y="2052889"/>
            <a:ext cx="3864584" cy="168090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𝝈</m:t>
                      </m:r>
                      <m:r>
                        <a:rPr lang="en-US" sz="28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2890"/>
                <a:ext cx="3864584" cy="1680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92909" y="5706909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90463" y="5855686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55316" y="5706909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650263" y="5855686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442075" y="57069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endCxn id="33" idx="6"/>
          </p:cNvCxnSpPr>
          <p:nvPr/>
        </p:nvCxnSpPr>
        <p:spPr>
          <a:xfrm flipH="1" flipV="1">
            <a:off x="3409747" y="5855686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548124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3112193" y="57069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2765665" y="5854780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22470" y="57069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739629" y="5855686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20025" y="5863846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59335" y="547649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019225" y="60861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6086100"/>
                <a:ext cx="9697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6818" y="60861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6086100"/>
                <a:ext cx="96973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92909" y="4419600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90463" y="4568377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50898" y="4419600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645845" y="4568377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42075" y="44196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43481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>
          <a:xfrm>
            <a:off x="3112193" y="4419600"/>
            <a:ext cx="297554" cy="2975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2765665" y="4567471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22470" y="44196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9" idx="2"/>
          </p:cNvCxnSpPr>
          <p:nvPr/>
        </p:nvCxnSpPr>
        <p:spPr>
          <a:xfrm flipH="1">
            <a:off x="4739629" y="4568377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120025" y="4576537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59335" y="43434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94904" y="4948535"/>
            <a:ext cx="573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Step 1: </a:t>
            </a:r>
            <a:r>
              <a:rPr lang="en-US" sz="2400" dirty="0" smtClean="0">
                <a:solidFill>
                  <a:srgbClr val="7030A0"/>
                </a:solidFill>
              </a:rPr>
              <a:t>remove a random edge </a:t>
            </a:r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780271" y="6086099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271" y="6086099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031" r="-8805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77729" y="2492514"/>
                <a:ext cx="1219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729" y="2492514"/>
                <a:ext cx="1219200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 animBg="1"/>
      <p:bldP spid="22" grpId="0" animBg="1"/>
      <p:bldP spid="19" grpId="0" animBg="1"/>
      <p:bldP spid="28" grpId="0" animBg="1"/>
      <p:bldP spid="30" grpId="0" animBg="1"/>
      <p:bldP spid="32" grpId="0"/>
      <p:bldP spid="33" grpId="0" animBg="1"/>
      <p:bldP spid="35" grpId="0" animBg="1"/>
      <p:bldP spid="38" grpId="0"/>
      <p:bldP spid="39" grpId="0"/>
      <p:bldP spid="40" grpId="0"/>
      <p:bldP spid="41" grpId="0" animBg="1"/>
      <p:bldP spid="43" grpId="0" animBg="1"/>
      <p:bldP spid="45" grpId="0" animBg="1"/>
      <p:bldP spid="46" grpId="0"/>
      <p:bldP spid="47" grpId="0" animBg="1"/>
      <p:bldP spid="49" grpId="0" animBg="1"/>
      <p:bldP spid="52" grpId="0"/>
      <p:bldP spid="53" grpId="0"/>
      <p:bldP spid="54" grpId="0"/>
      <p:bldP spid="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Step 2 - Proof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92909" y="4335309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90463" y="4484086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55316" y="4335309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650263" y="4484086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442075" y="43353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410964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3112193" y="43353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2765665" y="4483180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22470" y="4335309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739629" y="4484086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20025" y="4492246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59335" y="410489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019225" y="47145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4714500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6818" y="47145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4714500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92909" y="3048000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90463" y="3196777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50898" y="3048000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645845" y="3196777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42075" y="30480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2976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>
          <a:xfrm>
            <a:off x="3112193" y="3048000"/>
            <a:ext cx="297554" cy="29755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2765665" y="3195871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22470" y="30480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120025" y="3204937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59335" y="2971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94904" y="3576935"/>
            <a:ext cx="642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Step 2: </a:t>
            </a:r>
            <a:r>
              <a:rPr lang="en-US" sz="2400" dirty="0">
                <a:solidFill>
                  <a:srgbClr val="7030A0"/>
                </a:solidFill>
              </a:rPr>
              <a:t>modify a node with in-degree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4714500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14500"/>
                <a:ext cx="9697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887" r="-251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Curved Connector 55"/>
          <p:cNvCxnSpPr/>
          <p:nvPr/>
        </p:nvCxnSpPr>
        <p:spPr>
          <a:xfrm rot="10800000" flipH="1">
            <a:off x="4442075" y="3175276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590852" y="5696984"/>
            <a:ext cx="29529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pseudorandom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39629" y="5176165"/>
            <a:ext cx="541420" cy="520819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0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0" grpId="0" animBg="1"/>
      <p:bldP spid="32" grpId="0"/>
      <p:bldP spid="33" grpId="0" animBg="1"/>
      <p:bldP spid="35" grpId="0" animBg="1"/>
      <p:bldP spid="38" grpId="0"/>
      <p:bldP spid="39" grpId="0"/>
      <p:bldP spid="40" grpId="0"/>
      <p:bldP spid="41" grpId="0" animBg="1"/>
      <p:bldP spid="43" grpId="0" animBg="1"/>
      <p:bldP spid="45" grpId="0" animBg="1"/>
      <p:bldP spid="46" grpId="0"/>
      <p:bldP spid="47" grpId="0" animBg="1"/>
      <p:bldP spid="49" grpId="0" animBg="1"/>
      <p:bldP spid="52" grpId="0"/>
      <p:bldP spid="53" grpId="0"/>
      <p:bldP spid="54" grpId="0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>
                <a:solidFill>
                  <a:schemeClr val="tx1"/>
                </a:solidFill>
                <a:latin typeface="Cambria" panose="02040503050406030204" pitchFamily="18" charset="0"/>
              </a:rPr>
              <a:t>Puncturable 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Pseudorandom Functions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271" y="1178858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Boneh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-Waters </a:t>
            </a:r>
            <a:r>
              <a:rPr lang="en-US" sz="2200" dirty="0">
                <a:latin typeface="+mj-lt"/>
                <a:ea typeface="+mj-ea"/>
                <a:cs typeface="+mj-cs"/>
              </a:rPr>
              <a:t>13, Boyle-</a:t>
            </a:r>
            <a:r>
              <a:rPr lang="en-US" sz="2200" dirty="0" err="1">
                <a:latin typeface="+mj-lt"/>
                <a:ea typeface="+mj-ea"/>
                <a:cs typeface="+mj-cs"/>
              </a:rPr>
              <a:t>Goldwasser</a:t>
            </a:r>
            <a:r>
              <a:rPr lang="en-US" sz="2200" dirty="0">
                <a:latin typeface="+mj-lt"/>
                <a:ea typeface="+mj-ea"/>
                <a:cs typeface="+mj-cs"/>
              </a:rPr>
              <a:t>-Ivan 13, </a:t>
            </a:r>
            <a:r>
              <a:rPr lang="en-US" sz="2200" dirty="0" err="1">
                <a:latin typeface="+mj-lt"/>
                <a:ea typeface="+mj-ea"/>
                <a:cs typeface="+mj-cs"/>
              </a:rPr>
              <a:t>Sahai</a:t>
            </a:r>
            <a:r>
              <a:rPr lang="en-US" sz="2200" dirty="0">
                <a:latin typeface="+mj-lt"/>
                <a:ea typeface="+mj-ea"/>
                <a:cs typeface="+mj-cs"/>
              </a:rPr>
              <a:t>-Waters 14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49271" y="5068669"/>
                <a:ext cx="1066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271" y="5068669"/>
                <a:ext cx="106680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16908" y="2743200"/>
                <a:ext cx="71174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,    …   ,</m:t>
                    </m:r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,   …   , </m:t>
                    </m:r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908" y="2743200"/>
                <a:ext cx="7117492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1676401" y="3581401"/>
            <a:ext cx="3106270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V="1">
            <a:off x="4782671" y="3581401"/>
            <a:ext cx="0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</p:cNvCxnSpPr>
          <p:nvPr/>
        </p:nvCxnSpPr>
        <p:spPr>
          <a:xfrm flipV="1">
            <a:off x="4782671" y="3581401"/>
            <a:ext cx="2913529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4800"/>
            <a:ext cx="8260672" cy="1039427"/>
          </a:xfrm>
        </p:spPr>
        <p:txBody>
          <a:bodyPr>
            <a:normAutofit/>
          </a:bodyPr>
          <a:lstStyle/>
          <a:p>
            <a:pPr algn="l"/>
            <a:r>
              <a:rPr lang="en-US" sz="3600" cap="none" dirty="0">
                <a:solidFill>
                  <a:schemeClr val="tx1"/>
                </a:solidFill>
                <a:latin typeface="Cambria" panose="02040503050406030204" pitchFamily="18" charset="0"/>
              </a:rPr>
              <a:t>Puncturable 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Pseudorandom Functions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271" y="1178858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Boneh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-Waters </a:t>
            </a:r>
            <a:r>
              <a:rPr lang="en-US" sz="2200" dirty="0">
                <a:latin typeface="+mj-lt"/>
                <a:ea typeface="+mj-ea"/>
                <a:cs typeface="+mj-cs"/>
              </a:rPr>
              <a:t>13, Boyle-</a:t>
            </a:r>
            <a:r>
              <a:rPr lang="en-US" sz="2200" dirty="0" err="1">
                <a:latin typeface="+mj-lt"/>
                <a:ea typeface="+mj-ea"/>
                <a:cs typeface="+mj-cs"/>
              </a:rPr>
              <a:t>Goldwasser</a:t>
            </a:r>
            <a:r>
              <a:rPr lang="en-US" sz="2200" dirty="0">
                <a:latin typeface="+mj-lt"/>
                <a:ea typeface="+mj-ea"/>
                <a:cs typeface="+mj-cs"/>
              </a:rPr>
              <a:t>-Ivan 13, </a:t>
            </a:r>
            <a:r>
              <a:rPr lang="en-US" sz="2200" dirty="0" err="1">
                <a:latin typeface="+mj-lt"/>
                <a:ea typeface="+mj-ea"/>
                <a:cs typeface="+mj-cs"/>
              </a:rPr>
              <a:t>Sahai</a:t>
            </a:r>
            <a:r>
              <a:rPr lang="en-US" sz="2200" dirty="0">
                <a:latin typeface="+mj-lt"/>
                <a:ea typeface="+mj-ea"/>
                <a:cs typeface="+mj-cs"/>
              </a:rPr>
              <a:t>-Waters 14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49271" y="5068669"/>
                <a:ext cx="1066800" cy="83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{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}</m:t>
                          </m:r>
                        </m:sub>
                      </m:sSub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271" y="5068669"/>
                <a:ext cx="1066800" cy="8358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16908" y="2743200"/>
                <a:ext cx="71174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,    …   ,</m:t>
                    </m:r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,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1" i="0" smtClean="0">
                        <a:solidFill>
                          <a:srgbClr val="FF0000"/>
                        </a:solidFill>
                        <a:latin typeface="Cambria Math"/>
                      </a:rPr>
                      <m:t>?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3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,   …   , </m:t>
                    </m:r>
                    <m:sSub>
                      <m:sSub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908" y="2743200"/>
                <a:ext cx="7117492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1676401" y="3581401"/>
            <a:ext cx="3106270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V="1">
            <a:off x="4782671" y="3581401"/>
            <a:ext cx="856129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0"/>
          </p:cNvCxnSpPr>
          <p:nvPr/>
        </p:nvCxnSpPr>
        <p:spPr>
          <a:xfrm flipV="1">
            <a:off x="4782671" y="3581401"/>
            <a:ext cx="2913529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886200" y="3581401"/>
            <a:ext cx="896471" cy="148726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4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Step 2 - Proof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92909" y="5758792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90463" y="5907569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55316" y="5758792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650263" y="5907569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442075" y="5758792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5533126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3112193" y="5758792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2765665" y="5906663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22470" y="5758792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739629" y="5907569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20025" y="5915729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59335" y="5528381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019225" y="6137983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6137983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6818" y="6137983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6137983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92909" y="4191397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90463" y="4340174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50898" y="4191397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645845" y="4340174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42075" y="4191397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7522" y="3972007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>
          <a:xfrm>
            <a:off x="3112193" y="4191397"/>
            <a:ext cx="297554" cy="29755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2765665" y="4339268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22470" y="4191397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120025" y="4348334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59335" y="398714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85800" y="4876799"/>
            <a:ext cx="642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By IO and puncturing  </a:t>
            </a:r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6137983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137983"/>
                <a:ext cx="9697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887" r="-251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H="1">
            <a:off x="4739629" y="4351036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14800" y="45675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567535"/>
                <a:ext cx="96973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492909" y="2662535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790463" y="2811312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8350898" y="2662535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7645845" y="2811312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442075" y="2662535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7522" y="24431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3" name="Oval 62"/>
          <p:cNvSpPr/>
          <p:nvPr/>
        </p:nvSpPr>
        <p:spPr>
          <a:xfrm>
            <a:off x="3112193" y="2662535"/>
            <a:ext cx="297554" cy="29755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2765665" y="2810406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5822470" y="2662535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6120025" y="2819472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759335" y="24582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cxnSp>
        <p:nvCxnSpPr>
          <p:cNvPr id="68" name="Curved Connector 67"/>
          <p:cNvCxnSpPr/>
          <p:nvPr/>
        </p:nvCxnSpPr>
        <p:spPr>
          <a:xfrm rot="10800000" flipH="1">
            <a:off x="4442075" y="2789811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85800" y="3272532"/>
            <a:ext cx="642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By Lemma</a:t>
            </a:r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14800" y="30435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3535"/>
                <a:ext cx="96973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92909" y="1752600"/>
                <a:ext cx="337000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Independent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9" y="1752600"/>
                <a:ext cx="3370009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3797" t="-11765" b="-317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>
            <a:stCxn id="62" idx="0"/>
            <a:endCxn id="71" idx="2"/>
          </p:cNvCxnSpPr>
          <p:nvPr/>
        </p:nvCxnSpPr>
        <p:spPr>
          <a:xfrm flipH="1" flipV="1">
            <a:off x="2177914" y="2275820"/>
            <a:ext cx="137541" cy="167325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93569" y="1981200"/>
                <a:ext cx="8452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(</m:t>
                      </m:r>
                      <m:r>
                        <a:rPr lang="en-US" sz="2400" i="1" smtClean="0">
                          <a:latin typeface="Cambria Math"/>
                        </a:rPr>
                        <m:t>𝑖</m:t>
                      </m:r>
                      <m:r>
                        <a:rPr lang="en-US" sz="2400" i="1" smtClean="0">
                          <a:latin typeface="Cambria Math"/>
                        </a:rPr>
                        <m:t>,∗)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69" y="1981200"/>
                <a:ext cx="845231" cy="461665"/>
              </a:xfrm>
              <a:prstGeom prst="rect">
                <a:avLst/>
              </a:prstGeom>
              <a:blipFill rotWithShape="1">
                <a:blip r:embed="rId10"/>
                <a:stretch>
                  <a:fillRect r="-71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61" grpId="0" animBg="1"/>
      <p:bldP spid="62" grpId="0"/>
      <p:bldP spid="63" grpId="0" animBg="1"/>
      <p:bldP spid="65" grpId="0" animBg="1"/>
      <p:bldP spid="67" grpId="0"/>
      <p:bldP spid="69" grpId="0"/>
      <p:bldP spid="70" grpId="0"/>
      <p:bldP spid="7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The CS Perspective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/>
              <a:t>A (mixed) equilibrium </a:t>
            </a:r>
            <a:r>
              <a:rPr lang="en-US" sz="3000" b="1" dirty="0"/>
              <a:t>always </a:t>
            </a:r>
            <a:r>
              <a:rPr lang="en-US" sz="3000" b="1" dirty="0" smtClean="0">
                <a:solidFill>
                  <a:srgbClr val="FF0000"/>
                </a:solidFill>
              </a:rPr>
              <a:t>exists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73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</a:rPr>
              <a:t>Can it be computed efficiently?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337209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3200" dirty="0" smtClean="0">
                <a:solidFill>
                  <a:srgbClr val="444444"/>
                </a:solidFill>
                <a:latin typeface="Lucida Calligraphy" panose="03010101010101010101" pitchFamily="66" charset="0"/>
              </a:rPr>
              <a:t>“if </a:t>
            </a:r>
            <a:r>
              <a:rPr lang="en-US" sz="3200" dirty="0">
                <a:solidFill>
                  <a:srgbClr val="444444"/>
                </a:solidFill>
                <a:latin typeface="Lucida Calligraphy" panose="03010101010101010101" pitchFamily="66" charset="0"/>
              </a:rPr>
              <a:t>your laptop can’t find it, </a:t>
            </a:r>
            <a:r>
              <a:rPr lang="en-US" sz="3200" dirty="0" smtClean="0">
                <a:solidFill>
                  <a:srgbClr val="444444"/>
                </a:solidFill>
                <a:latin typeface="Lucida Calligraphy" panose="03010101010101010101" pitchFamily="66" charset="0"/>
              </a:rPr>
              <a:t/>
            </a:r>
            <a:br>
              <a:rPr lang="en-US" sz="3200" dirty="0" smtClean="0">
                <a:solidFill>
                  <a:srgbClr val="444444"/>
                </a:solidFill>
                <a:latin typeface="Lucida Calligraphy" panose="03010101010101010101" pitchFamily="66" charset="0"/>
              </a:rPr>
            </a:br>
            <a:r>
              <a:rPr lang="en-US" sz="3200" dirty="0" smtClean="0">
                <a:solidFill>
                  <a:srgbClr val="444444"/>
                </a:solidFill>
                <a:latin typeface="Lucida Calligraphy" panose="03010101010101010101" pitchFamily="66" charset="0"/>
              </a:rPr>
              <a:t>then </a:t>
            </a:r>
            <a:r>
              <a:rPr lang="en-US" sz="3200" dirty="0">
                <a:solidFill>
                  <a:srgbClr val="444444"/>
                </a:solidFill>
                <a:latin typeface="Lucida Calligraphy" panose="03010101010101010101" pitchFamily="66" charset="0"/>
              </a:rPr>
              <a:t>neither can the </a:t>
            </a:r>
            <a:r>
              <a:rPr lang="en-US" sz="3200" dirty="0" smtClean="0">
                <a:solidFill>
                  <a:srgbClr val="444444"/>
                </a:solidFill>
                <a:latin typeface="Lucida Calligraphy" panose="03010101010101010101" pitchFamily="66" charset="0"/>
              </a:rPr>
              <a:t>market.” </a:t>
            </a:r>
          </a:p>
          <a:p>
            <a:pPr algn="r" rtl="0">
              <a:lnSpc>
                <a:spcPct val="150000"/>
              </a:lnSpc>
            </a:pPr>
            <a:r>
              <a:rPr lang="en-US" sz="2400" dirty="0" smtClean="0"/>
              <a:t>[Kamal Jain, eBay]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07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061095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2909" y="5488211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90463" y="5636988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355316" y="5488211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7650263" y="5636988"/>
            <a:ext cx="705053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442075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endCxn id="18" idx="6"/>
          </p:cNvCxnSpPr>
          <p:nvPr/>
        </p:nvCxnSpPr>
        <p:spPr>
          <a:xfrm flipH="1" flipV="1">
            <a:off x="3409747" y="5636988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52625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112193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765665" y="5636082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822470" y="5488211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20" idx="2"/>
          </p:cNvCxnSpPr>
          <p:nvPr/>
        </p:nvCxnSpPr>
        <p:spPr>
          <a:xfrm flipH="1">
            <a:off x="4739629" y="5636988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120025" y="5645148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59335" y="52578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867402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061095" y="2971800"/>
                <a:ext cx="1044305" cy="990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095" y="2971800"/>
                <a:ext cx="1044305" cy="990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6580920" y="3467100"/>
            <a:ext cx="138039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7018243" y="3276600"/>
            <a:ext cx="392643" cy="3810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021864" y="3087469"/>
                <a:ext cx="9697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864" y="3087469"/>
                <a:ext cx="96973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645190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645190" y="2971800"/>
                <a:ext cx="1044305" cy="9906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90" y="2971800"/>
                <a:ext cx="1044305" cy="990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 34"/>
          <p:cNvSpPr/>
          <p:nvPr/>
        </p:nvSpPr>
        <p:spPr>
          <a:xfrm>
            <a:off x="8350898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807" y="1367135"/>
                <a:ext cx="9697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660" r="-2138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918095" y="3048000"/>
                <a:ext cx="121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095" y="3048000"/>
                <a:ext cx="1219200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Curved Connector 57"/>
          <p:cNvCxnSpPr>
            <a:stCxn id="35" idx="2"/>
            <a:endCxn id="35" idx="6"/>
          </p:cNvCxnSpPr>
          <p:nvPr/>
        </p:nvCxnSpPr>
        <p:spPr>
          <a:xfrm rot="10800000" flipH="1">
            <a:off x="8350898" y="1146623"/>
            <a:ext cx="297554" cy="12700"/>
          </a:xfrm>
          <a:prstGeom prst="curvedConnector5">
            <a:avLst>
              <a:gd name="adj1" fmla="val -122507"/>
              <a:gd name="adj2" fmla="val 3944449"/>
              <a:gd name="adj3" fmla="val 210048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583247" y="4190999"/>
            <a:ext cx="0" cy="91440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156094" y="1828800"/>
            <a:ext cx="11248" cy="9248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92909" y="997846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90463" y="1146623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442075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endCxn id="72" idx="6"/>
          </p:cNvCxnSpPr>
          <p:nvPr/>
        </p:nvCxnSpPr>
        <p:spPr>
          <a:xfrm flipH="1" flipV="1">
            <a:off x="3409747" y="1146623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112193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 flipV="1">
            <a:off x="2765665" y="1145717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822470" y="9978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>
            <a:stCxn id="74" idx="2"/>
          </p:cNvCxnSpPr>
          <p:nvPr/>
        </p:nvCxnSpPr>
        <p:spPr>
          <a:xfrm flipH="1">
            <a:off x="4739629" y="1146623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120025" y="1154783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759335" y="76743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867402"/>
                <a:ext cx="969736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660" r="-943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984" y="5867401"/>
                <a:ext cx="969736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2516" r="-2516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−1,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451" y="5867402"/>
                <a:ext cx="2147038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+1,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728" y="5867400"/>
                <a:ext cx="2147038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2057400" y="77218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5280295" y="2982214"/>
            <a:ext cx="1044304" cy="980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280295" y="2971800"/>
                <a:ext cx="1044305" cy="99060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295" y="2971800"/>
                <a:ext cx="1044305" cy="9906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Problem of Going Backwards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92909" y="4950344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90463" y="5099121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8355316" y="4950344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650263" y="5099121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442075" y="49503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4724678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3" name="Oval 32"/>
          <p:cNvSpPr/>
          <p:nvPr/>
        </p:nvSpPr>
        <p:spPr>
          <a:xfrm>
            <a:off x="3112193" y="49503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2765665" y="5098215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22470" y="4950344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739629" y="5099121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20025" y="5107281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59335" y="4719933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019225" y="53295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𝑁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25" y="5329535"/>
                <a:ext cx="96973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000" r="-2125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6818" y="5329535"/>
                <a:ext cx="969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(1,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18" y="5329535"/>
                <a:ext cx="969736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r="-943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92909" y="2819400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90463" y="2968177"/>
            <a:ext cx="69305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50898" y="2819400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7645845" y="2968177"/>
            <a:ext cx="705053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42075" y="28194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7400" y="2747945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7" name="Oval 46"/>
          <p:cNvSpPr/>
          <p:nvPr/>
        </p:nvSpPr>
        <p:spPr>
          <a:xfrm>
            <a:off x="3112193" y="2819400"/>
            <a:ext cx="297554" cy="29755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2765665" y="2967271"/>
            <a:ext cx="346528" cy="1813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822470" y="2819400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120025" y="2976337"/>
            <a:ext cx="36899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59335" y="2743200"/>
            <a:ext cx="555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94904" y="3729335"/>
            <a:ext cx="6420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Step 2: </a:t>
            </a:r>
            <a:r>
              <a:rPr lang="en-US" sz="2400" dirty="0">
                <a:solidFill>
                  <a:srgbClr val="7030A0"/>
                </a:solidFill>
              </a:rPr>
              <a:t>modify a node with in-degree 0</a:t>
            </a:r>
          </a:p>
        </p:txBody>
      </p:sp>
      <p:cxnSp>
        <p:nvCxnSpPr>
          <p:cNvPr id="56" name="Curved Connector 55"/>
          <p:cNvCxnSpPr/>
          <p:nvPr/>
        </p:nvCxnSpPr>
        <p:spPr>
          <a:xfrm rot="10800000" flipH="1">
            <a:off x="4442075" y="2946676"/>
            <a:ext cx="297554" cy="12700"/>
          </a:xfrm>
          <a:prstGeom prst="curvedConnector5">
            <a:avLst>
              <a:gd name="adj1" fmla="val -85132"/>
              <a:gd name="adj2" fmla="val 3068772"/>
              <a:gd name="adj3" fmla="val 176826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5" idx="1"/>
            <a:endCxn id="30" idx="7"/>
          </p:cNvCxnSpPr>
          <p:nvPr/>
        </p:nvCxnSpPr>
        <p:spPr>
          <a:xfrm rot="16200000" flipV="1">
            <a:off x="5281050" y="4408923"/>
            <a:ext cx="12700" cy="1169993"/>
          </a:xfrm>
          <a:prstGeom prst="curvedConnector3">
            <a:avLst>
              <a:gd name="adj1" fmla="val 2143118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7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>
            <a:noAutofit/>
          </a:bodyPr>
          <a:lstStyle/>
          <a:p>
            <a:pPr algn="l"/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Solution </a:t>
            </a:r>
            <a:r>
              <a:rPr lang="en-US" sz="32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[Abbot-Kane-Valiant </a:t>
            </a:r>
            <a:r>
              <a:rPr lang="en-US" sz="3200" cap="none" dirty="0">
                <a:solidFill>
                  <a:schemeClr val="tx1"/>
                </a:solidFill>
                <a:latin typeface="Cambria" panose="02040503050406030204" pitchFamily="18" charset="0"/>
              </a:rPr>
              <a:t>04</a:t>
            </a:r>
            <a:r>
              <a:rPr lang="en-US" sz="32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]</a:t>
            </a:r>
            <a:endParaRPr lang="en-US" sz="32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310825"/>
                <a:ext cx="9144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If the path is </a:t>
                </a:r>
                <a:r>
                  <a:rPr lang="en-US" sz="3200" b="1" dirty="0" smtClean="0"/>
                  <a:t>verifiable</a:t>
                </a:r>
                <a:r>
                  <a:rPr lang="en-US" sz="3200" dirty="0" smtClean="0"/>
                  <a:t>,</a:t>
                </a:r>
                <a:r>
                  <a:rPr lang="en-US" sz="3200" b="1" dirty="0" smtClean="0"/>
                  <a:t> </a:t>
                </a:r>
                <a:r>
                  <a:rPr lang="en-US" sz="32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3200" dirty="0" smtClean="0"/>
                  <a:t> is for free 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10825"/>
                <a:ext cx="9144000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359134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u="sng" dirty="0"/>
              <a:t>Idea: </a:t>
            </a:r>
            <a:r>
              <a:rPr lang="en-US" sz="3200" u="sng" dirty="0" smtClean="0"/>
              <a:t>reversible computation</a:t>
            </a:r>
            <a:r>
              <a:rPr lang="en-US" sz="3200" b="1" u="sng" dirty="0" smtClean="0"/>
              <a:t> </a:t>
            </a:r>
            <a:r>
              <a:rPr lang="en-US" sz="2800" u="sng" dirty="0" smtClean="0"/>
              <a:t>[</a:t>
            </a:r>
            <a:r>
              <a:rPr lang="en-US" sz="2800" u="sng" dirty="0" err="1" smtClean="0"/>
              <a:t>Bennet</a:t>
            </a:r>
            <a:r>
              <a:rPr lang="en-US" sz="2800" u="sng" dirty="0" smtClean="0"/>
              <a:t> 84]</a:t>
            </a:r>
            <a:r>
              <a:rPr lang="en-US" sz="3200" u="sng" dirty="0" smtClean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Any </a:t>
            </a:r>
            <a:r>
              <a:rPr lang="en-US" sz="2800" dirty="0"/>
              <a:t>sequential computation can be simulated </a:t>
            </a:r>
          </a:p>
          <a:p>
            <a:pPr algn="ctr">
              <a:lnSpc>
                <a:spcPct val="150000"/>
              </a:lnSpc>
            </a:pPr>
            <a:r>
              <a:rPr lang="en-US" sz="2800" dirty="0"/>
              <a:t>in a reversible way, with low </a:t>
            </a:r>
            <a:r>
              <a:rPr lang="en-US" sz="2800" dirty="0" smtClean="0"/>
              <a:t>overhead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81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Reversible Computation</a:t>
            </a:r>
            <a:endParaRPr lang="en-US" sz="40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2401564"/>
            <a:ext cx="644082" cy="599698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endCxn id="4" idx="6"/>
          </p:cNvCxnSpPr>
          <p:nvPr/>
        </p:nvCxnSpPr>
        <p:spPr>
          <a:xfrm flipH="1">
            <a:off x="1025082" y="2701413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118918" y="2401564"/>
            <a:ext cx="644082" cy="599696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69164" y="2401565"/>
            <a:ext cx="644082" cy="5996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313246" y="2701413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23636" y="2286000"/>
            <a:ext cx="1002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186672" y="2701413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830754" y="2401565"/>
            <a:ext cx="644082" cy="59969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474836" y="2701413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630354" y="2711080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274436" y="2411232"/>
            <a:ext cx="644082" cy="599697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918518" y="2711080"/>
            <a:ext cx="644082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26793" y="2286000"/>
            <a:ext cx="1002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6" name="Oval 25"/>
          <p:cNvSpPr/>
          <p:nvPr/>
        </p:nvSpPr>
        <p:spPr>
          <a:xfrm>
            <a:off x="381000" y="5874646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8459562" y="5865998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046773" y="5874646"/>
            <a:ext cx="297554" cy="29755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endCxn id="32" idx="6"/>
          </p:cNvCxnSpPr>
          <p:nvPr/>
        </p:nvCxnSpPr>
        <p:spPr>
          <a:xfrm flipH="1" flipV="1">
            <a:off x="2014445" y="6023423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716891" y="58746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427168" y="5874646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>
            <a:stCxn id="34" idx="2"/>
          </p:cNvCxnSpPr>
          <p:nvPr/>
        </p:nvCxnSpPr>
        <p:spPr>
          <a:xfrm flipH="1">
            <a:off x="3344327" y="6023423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678554" y="6016586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093582" y="5872835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endCxn id="41" idx="6"/>
          </p:cNvCxnSpPr>
          <p:nvPr/>
        </p:nvCxnSpPr>
        <p:spPr>
          <a:xfrm flipH="1" flipV="1">
            <a:off x="6061254" y="6021612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763700" y="5872835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7391136" y="6021612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725363" y="6014775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81000" y="5424283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8459562" y="5415635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046773" y="54242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endCxn id="48" idx="6"/>
          </p:cNvCxnSpPr>
          <p:nvPr/>
        </p:nvCxnSpPr>
        <p:spPr>
          <a:xfrm flipH="1" flipV="1">
            <a:off x="2014445" y="5573060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716891" y="54242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27168" y="54242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9" idx="2"/>
          </p:cNvCxnSpPr>
          <p:nvPr/>
        </p:nvCxnSpPr>
        <p:spPr>
          <a:xfrm flipH="1">
            <a:off x="3344327" y="5573060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678554" y="5566223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093582" y="5422472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>
            <a:endCxn id="54" idx="6"/>
          </p:cNvCxnSpPr>
          <p:nvPr/>
        </p:nvCxnSpPr>
        <p:spPr>
          <a:xfrm flipH="1" flipV="1">
            <a:off x="6061254" y="5571249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763700" y="5422472"/>
            <a:ext cx="297554" cy="29755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7391136" y="5571249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4725363" y="5564412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81000" y="4967083"/>
            <a:ext cx="297554" cy="29755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459562" y="4958435"/>
            <a:ext cx="297554" cy="297554"/>
          </a:xfrm>
          <a:prstGeom prst="ellipse">
            <a:avLst/>
          </a:prstGeom>
          <a:pattFill prst="pct40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3046773" y="49670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endCxn id="61" idx="6"/>
          </p:cNvCxnSpPr>
          <p:nvPr/>
        </p:nvCxnSpPr>
        <p:spPr>
          <a:xfrm flipH="1" flipV="1">
            <a:off x="2014445" y="5115860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716891" y="49670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427168" y="4967083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62" idx="2"/>
          </p:cNvCxnSpPr>
          <p:nvPr/>
        </p:nvCxnSpPr>
        <p:spPr>
          <a:xfrm flipH="1">
            <a:off x="3344327" y="5115860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78554" y="5109023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7093582" y="4965272"/>
            <a:ext cx="297554" cy="29755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endCxn id="67" idx="6"/>
          </p:cNvCxnSpPr>
          <p:nvPr/>
        </p:nvCxnSpPr>
        <p:spPr>
          <a:xfrm flipH="1" flipV="1">
            <a:off x="6061254" y="5114049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763700" y="4965272"/>
            <a:ext cx="297554" cy="2975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7391136" y="5114049"/>
            <a:ext cx="108284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4725363" y="5107212"/>
            <a:ext cx="1032328" cy="90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Up-Down Arrow 97"/>
          <p:cNvSpPr/>
          <p:nvPr/>
        </p:nvSpPr>
        <p:spPr>
          <a:xfrm>
            <a:off x="4371013" y="3505200"/>
            <a:ext cx="450927" cy="914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8" grpId="0"/>
      <p:bldP spid="20" grpId="0" animBg="1"/>
      <p:bldP spid="23" grpId="0" animBg="1"/>
      <p:bldP spid="25" grpId="0"/>
      <p:bldP spid="26" grpId="0" animBg="1"/>
      <p:bldP spid="28" grpId="0" animBg="1"/>
      <p:bldP spid="30" grpId="0" animBg="1"/>
      <p:bldP spid="32" grpId="0" animBg="1"/>
      <p:bldP spid="34" grpId="0" animBg="1"/>
      <p:bldP spid="39" grpId="0" animBg="1"/>
      <p:bldP spid="41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2" grpId="0" animBg="1"/>
      <p:bldP spid="54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5" grpId="0" animBg="1"/>
      <p:bldP spid="67" grpId="0" animBg="1"/>
      <p:bldP spid="9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91859"/>
              </p:ext>
            </p:extLst>
          </p:nvPr>
        </p:nvGraphicFramePr>
        <p:xfrm>
          <a:off x="6019800" y="4561505"/>
          <a:ext cx="2819400" cy="1561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52058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2000" b="1" smtClean="0"/>
                        <a:t> \ </a:t>
                      </a:r>
                      <a:r>
                        <a:rPr lang="en-US" sz="2000" b="1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sz="2000" b="1" dirty="0" smtClean="0"/>
                        <a:t>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81000" y="4599841"/>
            <a:ext cx="2674276" cy="1523527"/>
            <a:chOff x="1944708" y="3118373"/>
            <a:chExt cx="5383556" cy="2376164"/>
          </a:xfrm>
        </p:grpSpPr>
        <p:sp>
          <p:nvSpPr>
            <p:cNvPr id="23" name="Oval 22"/>
            <p:cNvSpPr/>
            <p:nvPr/>
          </p:nvSpPr>
          <p:spPr>
            <a:xfrm>
              <a:off x="1944708" y="3118373"/>
              <a:ext cx="297554" cy="2975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628374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312040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>
              <a:stCxn id="24" idx="6"/>
              <a:endCxn id="25" idx="2"/>
            </p:cNvCxnSpPr>
            <p:nvPr/>
          </p:nvCxnSpPr>
          <p:spPr>
            <a:xfrm>
              <a:off x="3925928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4" idx="2"/>
              <a:endCxn id="23" idx="6"/>
            </p:cNvCxnSpPr>
            <p:nvPr/>
          </p:nvCxnSpPr>
          <p:spPr>
            <a:xfrm flipH="1">
              <a:off x="2242262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30710" y="3120509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5" idx="6"/>
              <a:endCxn id="28" idx="2"/>
            </p:cNvCxnSpPr>
            <p:nvPr/>
          </p:nvCxnSpPr>
          <p:spPr>
            <a:xfrm>
              <a:off x="5609594" y="3267150"/>
              <a:ext cx="1421116" cy="213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944708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26374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>
              <a:stCxn id="30" idx="6"/>
              <a:endCxn id="31" idx="2"/>
            </p:cNvCxnSpPr>
            <p:nvPr/>
          </p:nvCxnSpPr>
          <p:spPr>
            <a:xfrm>
              <a:off x="2242262" y="3865809"/>
              <a:ext cx="1384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5"/>
              <a:endCxn id="34" idx="1"/>
            </p:cNvCxnSpPr>
            <p:nvPr/>
          </p:nvCxnSpPr>
          <p:spPr>
            <a:xfrm>
              <a:off x="2198686" y="3971010"/>
              <a:ext cx="566149" cy="725702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721259" y="4653136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>
              <a:stCxn id="31" idx="3"/>
              <a:endCxn id="34" idx="6"/>
            </p:cNvCxnSpPr>
            <p:nvPr/>
          </p:nvCxnSpPr>
          <p:spPr>
            <a:xfrm flipH="1">
              <a:off x="3018813" y="3971010"/>
              <a:ext cx="651137" cy="83090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944708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28374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312040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>
              <a:stCxn id="37" idx="6"/>
              <a:endCxn id="38" idx="2"/>
            </p:cNvCxnSpPr>
            <p:nvPr/>
          </p:nvCxnSpPr>
          <p:spPr>
            <a:xfrm flipV="1">
              <a:off x="3925928" y="3865809"/>
              <a:ext cx="1386112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2"/>
              <a:endCxn id="36" idx="6"/>
            </p:cNvCxnSpPr>
            <p:nvPr/>
          </p:nvCxnSpPr>
          <p:spPr>
            <a:xfrm flipH="1">
              <a:off x="2242262" y="534576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7030710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38" idx="6"/>
              <a:endCxn id="41" idx="2"/>
            </p:cNvCxnSpPr>
            <p:nvPr/>
          </p:nvCxnSpPr>
          <p:spPr>
            <a:xfrm>
              <a:off x="5609594" y="3865809"/>
              <a:ext cx="1421116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5312040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Curved Connector 43"/>
            <p:cNvCxnSpPr>
              <a:stCxn id="43" idx="2"/>
              <a:endCxn id="43" idx="6"/>
            </p:cNvCxnSpPr>
            <p:nvPr/>
          </p:nvCxnSpPr>
          <p:spPr>
            <a:xfrm rot="10800000" flipH="1">
              <a:off x="5312040" y="5345760"/>
              <a:ext cx="297554" cy="12700"/>
            </a:xfrm>
            <a:prstGeom prst="curvedConnector5">
              <a:avLst>
                <a:gd name="adj1" fmla="val -130483"/>
                <a:gd name="adj2" fmla="val 4457189"/>
                <a:gd name="adj3" fmla="val 21584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ight Arrow 45"/>
          <p:cNvSpPr/>
          <p:nvPr/>
        </p:nvSpPr>
        <p:spPr>
          <a:xfrm>
            <a:off x="3429000" y="4675568"/>
            <a:ext cx="2278724" cy="12954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 rot="5400000">
            <a:off x="1057667" y="3114855"/>
            <a:ext cx="1420433" cy="884259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9501" y="838200"/>
            <a:ext cx="2655775" cy="1779968"/>
            <a:chOff x="353096" y="1828800"/>
            <a:chExt cx="2655775" cy="1779968"/>
          </a:xfrm>
        </p:grpSpPr>
        <p:sp>
          <p:nvSpPr>
            <p:cNvPr id="49" name="Rectangle 48"/>
            <p:cNvSpPr/>
            <p:nvPr/>
          </p:nvSpPr>
          <p:spPr>
            <a:xfrm>
              <a:off x="2223084" y="2859456"/>
              <a:ext cx="781667" cy="74931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3096" y="1848828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81001" y="1848828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1" y="1848828"/>
                  <a:ext cx="762000" cy="73866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Down Arrow 51"/>
            <p:cNvSpPr/>
            <p:nvPr/>
          </p:nvSpPr>
          <p:spPr>
            <a:xfrm>
              <a:off x="1564164" y="2587493"/>
              <a:ext cx="188251" cy="34049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371231" y="1828800"/>
                  <a:ext cx="76236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≡</m:t>
                        </m:r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231" y="1828800"/>
                  <a:ext cx="762369" cy="70788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Rectangle 53"/>
            <p:cNvSpPr/>
            <p:nvPr/>
          </p:nvSpPr>
          <p:spPr>
            <a:xfrm>
              <a:off x="364524" y="2848809"/>
              <a:ext cx="781667" cy="74931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15776" y="1848828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243681" y="1848828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3681" y="1848828"/>
                  <a:ext cx="762000" cy="7386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Rectangle 56"/>
            <p:cNvSpPr/>
            <p:nvPr/>
          </p:nvSpPr>
          <p:spPr>
            <a:xfrm>
              <a:off x="356286" y="2859456"/>
              <a:ext cx="789904" cy="738664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84191" y="2859456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191" y="2859456"/>
                  <a:ext cx="762000" cy="7386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2218966" y="2859456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246871" y="2859456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6871" y="2859456"/>
                  <a:ext cx="762000" cy="7386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256271" y="2839428"/>
                  <a:ext cx="12192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≈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271" y="2839428"/>
                  <a:ext cx="1219200" cy="707886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Right Arrow 61"/>
          <p:cNvSpPr/>
          <p:nvPr/>
        </p:nvSpPr>
        <p:spPr>
          <a:xfrm flipH="1">
            <a:off x="3886200" y="1198962"/>
            <a:ext cx="1371600" cy="661867"/>
          </a:xfrm>
          <a:prstGeom prst="rightArrow">
            <a:avLst/>
          </a:prstGeom>
          <a:pattFill prst="wdDn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01796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multi-linear maps</a:t>
            </a:r>
          </a:p>
        </p:txBody>
      </p:sp>
      <p:sp>
        <p:nvSpPr>
          <p:cNvPr id="63" name="Right Arrow 62"/>
          <p:cNvSpPr/>
          <p:nvPr/>
        </p:nvSpPr>
        <p:spPr>
          <a:xfrm rot="16200000">
            <a:off x="6439930" y="2117312"/>
            <a:ext cx="607540" cy="533845"/>
          </a:xfrm>
          <a:prstGeom prst="rightArrow">
            <a:avLst/>
          </a:prstGeom>
          <a:pattFill prst="wdDn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38800" y="28295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lattices</a:t>
            </a:r>
          </a:p>
        </p:txBody>
      </p:sp>
    </p:spTree>
    <p:extLst>
      <p:ext uri="{BB962C8B-B14F-4D97-AF65-F5344CB8AC3E}">
        <p14:creationId xmlns:p14="http://schemas.microsoft.com/office/powerpoint/2010/main" val="9852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62" grpId="0" animBg="1"/>
      <p:bldP spid="6" grpId="0"/>
      <p:bldP spid="63" grpId="0" animBg="1"/>
      <p:bldP spid="6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3600" cap="none" dirty="0">
                <a:solidFill>
                  <a:schemeClr val="tx1"/>
                </a:solidFill>
                <a:latin typeface="Cambria" panose="02040503050406030204" pitchFamily="18" charset="0"/>
              </a:rPr>
              <a:t>Security of IO and </a:t>
            </a:r>
            <a:r>
              <a:rPr lang="en-US" sz="36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Multi-Linear Maps</a:t>
            </a:r>
            <a:endParaRPr lang="en-US" sz="3600" cap="none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41798"/>
            <a:ext cx="85344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300" dirty="0" smtClean="0"/>
              <a:t>Garg-Gentry-</a:t>
            </a:r>
            <a:r>
              <a:rPr lang="en-US" sz="2300" dirty="0" err="1" smtClean="0"/>
              <a:t>Halevi</a:t>
            </a:r>
            <a:r>
              <a:rPr lang="en-US" sz="2300" dirty="0" smtClean="0"/>
              <a:t>-</a:t>
            </a:r>
            <a:r>
              <a:rPr lang="en-US" sz="2300" dirty="0" err="1" smtClean="0"/>
              <a:t>Raykova</a:t>
            </a:r>
            <a:r>
              <a:rPr lang="en-US" sz="2300" dirty="0" smtClean="0"/>
              <a:t>-</a:t>
            </a:r>
            <a:r>
              <a:rPr lang="en-US" sz="2300" dirty="0" err="1" smtClean="0"/>
              <a:t>Sahai</a:t>
            </a:r>
            <a:r>
              <a:rPr lang="en-US" sz="2300" dirty="0" smtClean="0"/>
              <a:t>-Waters </a:t>
            </a:r>
            <a:r>
              <a:rPr lang="en-US" sz="2300" dirty="0"/>
              <a:t>13, </a:t>
            </a:r>
            <a:r>
              <a:rPr lang="en-US" sz="2300" dirty="0" err="1" smtClean="0"/>
              <a:t>Brakerski-Rothblum</a:t>
            </a:r>
            <a:r>
              <a:rPr lang="en-US" sz="2300" dirty="0" smtClean="0"/>
              <a:t> </a:t>
            </a:r>
            <a:r>
              <a:rPr lang="en-US" sz="2300" dirty="0"/>
              <a:t>14, </a:t>
            </a:r>
            <a:r>
              <a:rPr lang="en-US" sz="2300" dirty="0" smtClean="0"/>
              <a:t>Barak-Garg-</a:t>
            </a:r>
            <a:r>
              <a:rPr lang="en-US" sz="2300" dirty="0" err="1" smtClean="0"/>
              <a:t>Kalai</a:t>
            </a:r>
            <a:r>
              <a:rPr lang="en-US" sz="2300" dirty="0" smtClean="0"/>
              <a:t>-P-</a:t>
            </a:r>
            <a:r>
              <a:rPr lang="en-US" sz="2300" dirty="0" err="1" smtClean="0"/>
              <a:t>Sahai</a:t>
            </a:r>
            <a:r>
              <a:rPr lang="en-US" sz="2300" dirty="0" smtClean="0"/>
              <a:t> </a:t>
            </a:r>
            <a:r>
              <a:rPr lang="en-US" sz="2300" dirty="0"/>
              <a:t>14, </a:t>
            </a:r>
            <a:r>
              <a:rPr lang="en-US" sz="2300" dirty="0" err="1" smtClean="0"/>
              <a:t>Brakerski-Applebaum</a:t>
            </a:r>
            <a:r>
              <a:rPr lang="en-US" sz="2300" dirty="0" smtClean="0"/>
              <a:t> </a:t>
            </a:r>
            <a:r>
              <a:rPr lang="en-US" sz="2300" dirty="0"/>
              <a:t>15, </a:t>
            </a:r>
            <a:r>
              <a:rPr lang="en-US" sz="2300" dirty="0" smtClean="0"/>
              <a:t>Zimmerman 15, Pass-Seth-</a:t>
            </a:r>
            <a:r>
              <a:rPr lang="en-US" sz="2300" dirty="0" err="1" smtClean="0"/>
              <a:t>Telang</a:t>
            </a:r>
            <a:r>
              <a:rPr lang="en-US" sz="2300" dirty="0" smtClean="0"/>
              <a:t> </a:t>
            </a:r>
            <a:r>
              <a:rPr lang="en-US" sz="2300" dirty="0"/>
              <a:t>14, </a:t>
            </a:r>
            <a:r>
              <a:rPr lang="en-US" sz="2300" dirty="0" smtClean="0"/>
              <a:t>Gentry-</a:t>
            </a:r>
            <a:r>
              <a:rPr lang="en-US" sz="2300" dirty="0" err="1" smtClean="0"/>
              <a:t>Lewko</a:t>
            </a:r>
            <a:r>
              <a:rPr lang="en-US" sz="2300" dirty="0" smtClean="0"/>
              <a:t>-</a:t>
            </a:r>
            <a:r>
              <a:rPr lang="en-US" sz="2300" dirty="0" err="1" smtClean="0"/>
              <a:t>Sahai</a:t>
            </a:r>
            <a:r>
              <a:rPr lang="en-US" sz="2300" dirty="0" smtClean="0"/>
              <a:t>-Waters 14, </a:t>
            </a:r>
            <a:r>
              <a:rPr lang="sv-SE" sz="2300" dirty="0" smtClean="0"/>
              <a:t>Cheon-Han-Lee-Ryu-Stehlé </a:t>
            </a:r>
            <a:r>
              <a:rPr lang="sv-SE" sz="2300" dirty="0"/>
              <a:t>14, </a:t>
            </a:r>
            <a:r>
              <a:rPr lang="en-US" sz="2300" dirty="0" err="1" smtClean="0"/>
              <a:t>Boneh</a:t>
            </a:r>
            <a:r>
              <a:rPr lang="en-US" sz="2300" dirty="0" smtClean="0"/>
              <a:t>-Wu-Zimmerman </a:t>
            </a:r>
            <a:r>
              <a:rPr lang="en-US" sz="2300" dirty="0"/>
              <a:t>14, Gentry-</a:t>
            </a:r>
            <a:r>
              <a:rPr lang="en-US" sz="2300" dirty="0" err="1"/>
              <a:t>Halevi</a:t>
            </a:r>
            <a:r>
              <a:rPr lang="en-US" sz="2300" dirty="0"/>
              <a:t>-</a:t>
            </a:r>
            <a:r>
              <a:rPr lang="en-US" sz="2300" dirty="0" err="1"/>
              <a:t>Maji-Sahai</a:t>
            </a:r>
            <a:r>
              <a:rPr lang="en-US" sz="2300" dirty="0"/>
              <a:t> 14, </a:t>
            </a:r>
            <a:r>
              <a:rPr lang="en-US" sz="2300" dirty="0" err="1" smtClean="0"/>
              <a:t>Coron-Lepoint-Tibouchi</a:t>
            </a:r>
            <a:r>
              <a:rPr lang="en-US" sz="2300" dirty="0" smtClean="0"/>
              <a:t> 14, </a:t>
            </a:r>
            <a:r>
              <a:rPr lang="en-US" sz="2300" dirty="0"/>
              <a:t>Gentry-</a:t>
            </a:r>
            <a:r>
              <a:rPr lang="en-US" sz="2300" dirty="0" err="1"/>
              <a:t>Halevi</a:t>
            </a:r>
            <a:r>
              <a:rPr lang="en-US" sz="2300" dirty="0"/>
              <a:t>-</a:t>
            </a:r>
            <a:r>
              <a:rPr lang="en-US" sz="2300" dirty="0" err="1"/>
              <a:t>Gorbunov</a:t>
            </a:r>
            <a:r>
              <a:rPr lang="en-US" sz="2300" dirty="0"/>
              <a:t> </a:t>
            </a:r>
            <a:r>
              <a:rPr lang="en-US" sz="2300" dirty="0" smtClean="0"/>
              <a:t>15, </a:t>
            </a:r>
            <a:r>
              <a:rPr lang="en-US" sz="2300" dirty="0" err="1"/>
              <a:t>Ananth</a:t>
            </a:r>
            <a:r>
              <a:rPr lang="en-US" sz="2300" dirty="0"/>
              <a:t>-Jain 15 , </a:t>
            </a:r>
            <a:r>
              <a:rPr lang="en-US" sz="2300" dirty="0" err="1"/>
              <a:t>Bitansky-Vaikuntanathan</a:t>
            </a:r>
            <a:r>
              <a:rPr lang="en-US" sz="2300" dirty="0"/>
              <a:t> </a:t>
            </a:r>
            <a:r>
              <a:rPr lang="en-US" sz="2300" dirty="0" smtClean="0"/>
              <a:t>15 …</a:t>
            </a:r>
          </a:p>
        </p:txBody>
      </p:sp>
    </p:spTree>
    <p:extLst>
      <p:ext uri="{BB962C8B-B14F-4D97-AF65-F5344CB8AC3E}">
        <p14:creationId xmlns:p14="http://schemas.microsoft.com/office/powerpoint/2010/main" val="1501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26363"/>
              </p:ext>
            </p:extLst>
          </p:nvPr>
        </p:nvGraphicFramePr>
        <p:xfrm>
          <a:off x="6019800" y="4561505"/>
          <a:ext cx="2819400" cy="1561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52058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2000" b="1" smtClean="0"/>
                        <a:t> \ </a:t>
                      </a:r>
                      <a:r>
                        <a:rPr lang="en-US" sz="2000" b="1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sz="2000" b="1" dirty="0" smtClean="0"/>
                        <a:t>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81000" y="4599841"/>
            <a:ext cx="2674276" cy="1523527"/>
            <a:chOff x="1944708" y="3118373"/>
            <a:chExt cx="5383556" cy="2376164"/>
          </a:xfrm>
        </p:grpSpPr>
        <p:sp>
          <p:nvSpPr>
            <p:cNvPr id="23" name="Oval 22"/>
            <p:cNvSpPr/>
            <p:nvPr/>
          </p:nvSpPr>
          <p:spPr>
            <a:xfrm>
              <a:off x="1944708" y="3118373"/>
              <a:ext cx="297554" cy="2975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628374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312040" y="311837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/>
            <p:cNvCxnSpPr>
              <a:stCxn id="24" idx="6"/>
              <a:endCxn id="25" idx="2"/>
            </p:cNvCxnSpPr>
            <p:nvPr/>
          </p:nvCxnSpPr>
          <p:spPr>
            <a:xfrm>
              <a:off x="3925928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4" idx="2"/>
              <a:endCxn id="23" idx="6"/>
            </p:cNvCxnSpPr>
            <p:nvPr/>
          </p:nvCxnSpPr>
          <p:spPr>
            <a:xfrm flipH="1">
              <a:off x="2242262" y="326715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030710" y="3120509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/>
            <p:cNvCxnSpPr>
              <a:stCxn id="25" idx="6"/>
              <a:endCxn id="28" idx="2"/>
            </p:cNvCxnSpPr>
            <p:nvPr/>
          </p:nvCxnSpPr>
          <p:spPr>
            <a:xfrm>
              <a:off x="5609594" y="3267150"/>
              <a:ext cx="1421116" cy="213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944708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26374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>
              <a:stCxn id="30" idx="6"/>
              <a:endCxn id="31" idx="2"/>
            </p:cNvCxnSpPr>
            <p:nvPr/>
          </p:nvCxnSpPr>
          <p:spPr>
            <a:xfrm>
              <a:off x="2242262" y="3865809"/>
              <a:ext cx="1384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5"/>
              <a:endCxn id="34" idx="1"/>
            </p:cNvCxnSpPr>
            <p:nvPr/>
          </p:nvCxnSpPr>
          <p:spPr>
            <a:xfrm>
              <a:off x="2198686" y="3971010"/>
              <a:ext cx="566149" cy="725702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721259" y="4653136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>
              <a:stCxn id="31" idx="3"/>
              <a:endCxn id="34" idx="6"/>
            </p:cNvCxnSpPr>
            <p:nvPr/>
          </p:nvCxnSpPr>
          <p:spPr>
            <a:xfrm flipH="1">
              <a:off x="3018813" y="3971010"/>
              <a:ext cx="651137" cy="83090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944708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28374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312040" y="371703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>
              <a:stCxn id="37" idx="6"/>
              <a:endCxn id="38" idx="2"/>
            </p:cNvCxnSpPr>
            <p:nvPr/>
          </p:nvCxnSpPr>
          <p:spPr>
            <a:xfrm flipV="1">
              <a:off x="3925928" y="3865809"/>
              <a:ext cx="1386112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7" idx="2"/>
              <a:endCxn id="36" idx="6"/>
            </p:cNvCxnSpPr>
            <p:nvPr/>
          </p:nvCxnSpPr>
          <p:spPr>
            <a:xfrm flipH="1">
              <a:off x="2242262" y="5345760"/>
              <a:ext cx="1386112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7030710" y="5196983"/>
              <a:ext cx="297554" cy="297554"/>
            </a:xfrm>
            <a:prstGeom prst="ellipse">
              <a:avLst/>
            </a:prstGeom>
            <a:pattFill prst="pct40">
              <a:fgClr>
                <a:srgbClr val="00B05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38" idx="6"/>
              <a:endCxn id="41" idx="2"/>
            </p:cNvCxnSpPr>
            <p:nvPr/>
          </p:nvCxnSpPr>
          <p:spPr>
            <a:xfrm>
              <a:off x="5609594" y="3865809"/>
              <a:ext cx="1421116" cy="147995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5312040" y="5196983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Curved Connector 43"/>
            <p:cNvCxnSpPr>
              <a:stCxn id="43" idx="2"/>
              <a:endCxn id="43" idx="6"/>
            </p:cNvCxnSpPr>
            <p:nvPr/>
          </p:nvCxnSpPr>
          <p:spPr>
            <a:xfrm rot="10800000" flipH="1">
              <a:off x="5312040" y="5345760"/>
              <a:ext cx="297554" cy="12700"/>
            </a:xfrm>
            <a:prstGeom prst="curvedConnector5">
              <a:avLst>
                <a:gd name="adj1" fmla="val -130483"/>
                <a:gd name="adj2" fmla="val 4457189"/>
                <a:gd name="adj3" fmla="val 215849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ight Arrow 45"/>
          <p:cNvSpPr/>
          <p:nvPr/>
        </p:nvSpPr>
        <p:spPr>
          <a:xfrm>
            <a:off x="3429000" y="4675568"/>
            <a:ext cx="2278724" cy="12954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 rot="5400000">
            <a:off x="1057667" y="3114855"/>
            <a:ext cx="1420433" cy="884259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9501" y="838200"/>
            <a:ext cx="2655775" cy="1779968"/>
            <a:chOff x="353096" y="1828800"/>
            <a:chExt cx="2655775" cy="1779968"/>
          </a:xfrm>
        </p:grpSpPr>
        <p:sp>
          <p:nvSpPr>
            <p:cNvPr id="49" name="Rectangle 48"/>
            <p:cNvSpPr/>
            <p:nvPr/>
          </p:nvSpPr>
          <p:spPr>
            <a:xfrm>
              <a:off x="2223084" y="2859456"/>
              <a:ext cx="781667" cy="74931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53096" y="1848828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81001" y="1848828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1" y="1848828"/>
                  <a:ext cx="762000" cy="73866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Down Arrow 51"/>
            <p:cNvSpPr/>
            <p:nvPr/>
          </p:nvSpPr>
          <p:spPr>
            <a:xfrm>
              <a:off x="1564164" y="2587493"/>
              <a:ext cx="188251" cy="34049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371231" y="1828800"/>
                  <a:ext cx="76236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≡</m:t>
                        </m:r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231" y="1828800"/>
                  <a:ext cx="762369" cy="70788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Rectangle 53"/>
            <p:cNvSpPr/>
            <p:nvPr/>
          </p:nvSpPr>
          <p:spPr>
            <a:xfrm>
              <a:off x="364524" y="2848809"/>
              <a:ext cx="781667" cy="74931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15776" y="1848828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2243681" y="1848828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3681" y="1848828"/>
                  <a:ext cx="762000" cy="73866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Rectangle 56"/>
            <p:cNvSpPr/>
            <p:nvPr/>
          </p:nvSpPr>
          <p:spPr>
            <a:xfrm>
              <a:off x="356286" y="2859456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84191" y="2859456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191" y="2859456"/>
                  <a:ext cx="762000" cy="7386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Rectangle 58"/>
            <p:cNvSpPr/>
            <p:nvPr/>
          </p:nvSpPr>
          <p:spPr>
            <a:xfrm>
              <a:off x="2218966" y="2859456"/>
              <a:ext cx="789904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246871" y="2859456"/>
                  <a:ext cx="76200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b="0" dirty="0" smtClean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6871" y="2859456"/>
                  <a:ext cx="762000" cy="7386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256271" y="2839428"/>
                  <a:ext cx="12192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≈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271" y="2839428"/>
                  <a:ext cx="1219200" cy="707886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Right Arrow 61"/>
          <p:cNvSpPr/>
          <p:nvPr/>
        </p:nvSpPr>
        <p:spPr>
          <a:xfrm flipH="1">
            <a:off x="3886200" y="1198962"/>
            <a:ext cx="1371600" cy="661867"/>
          </a:xfrm>
          <a:prstGeom prst="rightArrow">
            <a:avLst/>
          </a:prstGeom>
          <a:pattFill prst="wdDn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01796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multi-linear maps</a:t>
            </a:r>
          </a:p>
        </p:txBody>
      </p:sp>
      <p:sp>
        <p:nvSpPr>
          <p:cNvPr id="63" name="Right Arrow 62"/>
          <p:cNvSpPr/>
          <p:nvPr/>
        </p:nvSpPr>
        <p:spPr>
          <a:xfrm rot="16200000">
            <a:off x="6439930" y="2117312"/>
            <a:ext cx="607540" cy="533845"/>
          </a:xfrm>
          <a:prstGeom prst="rightArrow">
            <a:avLst/>
          </a:prstGeom>
          <a:pattFill prst="wdDnDiag">
            <a:fgClr>
              <a:schemeClr val="accent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38800" y="27533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/>
              <a:t>lattices</a:t>
            </a: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3429000" y="2843548"/>
            <a:ext cx="2286000" cy="1039427"/>
          </a:xfrm>
        </p:spPr>
        <p:txBody>
          <a:bodyPr>
            <a:noAutofit/>
          </a:bodyPr>
          <a:lstStyle/>
          <a:p>
            <a:pPr algn="l"/>
            <a:r>
              <a:rPr lang="en-US" sz="4400" b="1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Thanks!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827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0751"/>
            <a:ext cx="9144000" cy="8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7030A0"/>
                </a:solidFill>
              </a:rPr>
              <a:t>How hard is finding a Nash Equilibrium?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56176"/>
              </p:ext>
            </p:extLst>
          </p:nvPr>
        </p:nvGraphicFramePr>
        <p:xfrm>
          <a:off x="6019800" y="2775858"/>
          <a:ext cx="2819400" cy="1561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9800"/>
                <a:gridCol w="939800"/>
                <a:gridCol w="939800"/>
              </a:tblGrid>
              <a:tr h="520581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5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2000" b="1" dirty="0" smtClean="0"/>
                        <a:t> 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en-US" sz="2000" b="1" dirty="0" smtClean="0"/>
                        <a:t>\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086100" y="2928258"/>
            <a:ext cx="2514600" cy="12954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Reduction  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4800" y="2743200"/>
            <a:ext cx="2376264" cy="1665706"/>
            <a:chOff x="251520" y="1619278"/>
            <a:chExt cx="2376264" cy="1665706"/>
          </a:xfrm>
        </p:grpSpPr>
        <p:cxnSp>
          <p:nvCxnSpPr>
            <p:cNvPr id="8" name="Straight Connector 7"/>
            <p:cNvCxnSpPr>
              <a:stCxn id="10" idx="7"/>
              <a:endCxn id="9" idx="2"/>
            </p:cNvCxnSpPr>
            <p:nvPr/>
          </p:nvCxnSpPr>
          <p:spPr>
            <a:xfrm flipV="1">
              <a:off x="505498" y="1768055"/>
              <a:ext cx="1032644" cy="3988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1538142" y="1619278"/>
              <a:ext cx="297554" cy="29755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51520" y="2123334"/>
              <a:ext cx="297554" cy="29755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39552" y="2987430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043608" y="2348880"/>
              <a:ext cx="297554" cy="297554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35696" y="291542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330230" y="2195342"/>
              <a:ext cx="297554" cy="2975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?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>
              <a:stCxn id="14" idx="1"/>
              <a:endCxn id="9" idx="6"/>
            </p:cNvCxnSpPr>
            <p:nvPr/>
          </p:nvCxnSpPr>
          <p:spPr>
            <a:xfrm flipH="1" flipV="1">
              <a:off x="1835696" y="1768055"/>
              <a:ext cx="538110" cy="4708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1"/>
              <a:endCxn id="12" idx="5"/>
            </p:cNvCxnSpPr>
            <p:nvPr/>
          </p:nvCxnSpPr>
          <p:spPr>
            <a:xfrm flipH="1" flipV="1">
              <a:off x="1297586" y="2602858"/>
              <a:ext cx="581686" cy="3561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7"/>
              <a:endCxn id="14" idx="3"/>
            </p:cNvCxnSpPr>
            <p:nvPr/>
          </p:nvCxnSpPr>
          <p:spPr>
            <a:xfrm flipV="1">
              <a:off x="2089674" y="2449320"/>
              <a:ext cx="284132" cy="509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3"/>
              <a:endCxn id="12" idx="7"/>
            </p:cNvCxnSpPr>
            <p:nvPr/>
          </p:nvCxnSpPr>
          <p:spPr>
            <a:xfrm flipH="1">
              <a:off x="1297586" y="1873256"/>
              <a:ext cx="284132" cy="519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0" idx="5"/>
              <a:endCxn id="12" idx="2"/>
            </p:cNvCxnSpPr>
            <p:nvPr/>
          </p:nvCxnSpPr>
          <p:spPr>
            <a:xfrm>
              <a:off x="505498" y="2377312"/>
              <a:ext cx="538110" cy="1203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4"/>
              <a:endCxn id="11" idx="0"/>
            </p:cNvCxnSpPr>
            <p:nvPr/>
          </p:nvCxnSpPr>
          <p:spPr>
            <a:xfrm>
              <a:off x="400297" y="2420888"/>
              <a:ext cx="288032" cy="5665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2"/>
              <a:endCxn id="11" idx="6"/>
            </p:cNvCxnSpPr>
            <p:nvPr/>
          </p:nvCxnSpPr>
          <p:spPr>
            <a:xfrm flipH="1">
              <a:off x="837106" y="3064199"/>
              <a:ext cx="99859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3352800" y="2813958"/>
            <a:ext cx="1447800" cy="1524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352800" y="2813958"/>
            <a:ext cx="1447800" cy="1524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838200"/>
            <a:ext cx="7391400" cy="5105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3629" y="9144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FNP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010025" y="4495800"/>
            <a:ext cx="1200150" cy="1056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46482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FP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1447800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3SAT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4552950" y="1799718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9748" y="2286000"/>
            <a:ext cx="4540704" cy="34425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09999" y="23876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TFNP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381882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NASH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5314950" y="3733800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25282" y="2137175"/>
            <a:ext cx="916928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14400" y="5486400"/>
            <a:ext cx="7391400" cy="11423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-25282" y="5562600"/>
                <a:ext cx="9169282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 smtClean="0">
                    <a:solidFill>
                      <a:srgbClr val="FF0000"/>
                    </a:solidFill>
                  </a:rPr>
                  <a:t>Not NP-hard unless NP</a:t>
                </a:r>
                <a14:m>
                  <m:oMath xmlns:m="http://schemas.openxmlformats.org/officeDocument/2006/math">
                    <m:r>
                      <a:rPr lang="en-US" sz="3000" b="1" dirty="0">
                        <a:solidFill>
                          <a:srgbClr val="FF0000"/>
                        </a:solidFill>
                        <a:latin typeface="Cambria Math"/>
                      </a:rPr>
                      <m:t> =</m:t>
                    </m:r>
                  </m:oMath>
                </a14:m>
                <a:r>
                  <a:rPr lang="en-US" sz="3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000" b="1" dirty="0" smtClean="0">
                    <a:solidFill>
                      <a:srgbClr val="FF0000"/>
                    </a:solidFill>
                  </a:rPr>
                  <a:t>coNP </a:t>
                </a:r>
              </a:p>
              <a:p>
                <a:pPr algn="ctr"/>
                <a:r>
                  <a:rPr lang="en-US" sz="2800" dirty="0"/>
                  <a:t>[</a:t>
                </a:r>
                <a:r>
                  <a:rPr lang="en-US" sz="2800" dirty="0" err="1"/>
                  <a:t>Megido</a:t>
                </a:r>
                <a:r>
                  <a:rPr lang="en-US" sz="2800" dirty="0"/>
                  <a:t>-Papadimitriou 89]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82" y="5562600"/>
                <a:ext cx="9169282" cy="984885"/>
              </a:xfrm>
              <a:prstGeom prst="rect">
                <a:avLst/>
              </a:prstGeom>
              <a:blipFill rotWithShape="1">
                <a:blip r:embed="rId3"/>
                <a:stretch>
                  <a:fillRect t="-8075" b="-16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0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 animBg="1"/>
      <p:bldP spid="19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cap="none" dirty="0">
                <a:solidFill>
                  <a:schemeClr val="tx1"/>
                </a:solidFill>
                <a:latin typeface="Cambria" panose="02040503050406030204" pitchFamily="18" charset="0"/>
              </a:rPr>
              <a:t>The Class </a:t>
            </a:r>
            <a:r>
              <a:rPr lang="en-US" sz="44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PPAD </a:t>
            </a:r>
            <a:r>
              <a:rPr lang="en-US" sz="4000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[Papadimitriou </a:t>
            </a:r>
            <a:r>
              <a:rPr lang="en-US" sz="4000" cap="none" dirty="0">
                <a:solidFill>
                  <a:schemeClr val="tx1"/>
                </a:solidFill>
                <a:latin typeface="Cambria" panose="02040503050406030204" pitchFamily="18" charset="0"/>
              </a:rPr>
              <a:t>94]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55521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200" dirty="0" smtClean="0"/>
              <a:t>Totality is proved via </a:t>
            </a:r>
          </a:p>
          <a:p>
            <a:pPr algn="ctr" rtl="0"/>
            <a:r>
              <a:rPr lang="en-US" sz="3200" dirty="0" smtClean="0"/>
              <a:t>“a parity argument in directed graphs”</a:t>
            </a:r>
            <a:endParaRPr lang="en-US" sz="2400" dirty="0" smtClean="0"/>
          </a:p>
        </p:txBody>
      </p:sp>
      <p:sp>
        <p:nvSpPr>
          <p:cNvPr id="64" name="Oval 63"/>
          <p:cNvSpPr/>
          <p:nvPr/>
        </p:nvSpPr>
        <p:spPr>
          <a:xfrm>
            <a:off x="3956277" y="4101201"/>
            <a:ext cx="1200150" cy="1056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756252" y="4253601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FP</a:t>
            </a:r>
            <a:endParaRPr lang="en-US" sz="2800" b="1" dirty="0"/>
          </a:p>
        </p:txBody>
      </p:sp>
      <p:sp>
        <p:nvSpPr>
          <p:cNvPr id="66" name="Oval 65"/>
          <p:cNvSpPr/>
          <p:nvPr/>
        </p:nvSpPr>
        <p:spPr>
          <a:xfrm>
            <a:off x="2286000" y="1891401"/>
            <a:ext cx="4540704" cy="34425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756251" y="1993001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TFNP</a:t>
            </a:r>
            <a:endParaRPr lang="en-US" sz="28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918302" y="3263001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NASH</a:t>
            </a:r>
            <a:endParaRPr lang="en-US" sz="2800" dirty="0"/>
          </a:p>
        </p:txBody>
      </p:sp>
      <p:sp>
        <p:nvSpPr>
          <p:cNvPr id="69" name="Oval 68"/>
          <p:cNvSpPr/>
          <p:nvPr/>
        </p:nvSpPr>
        <p:spPr>
          <a:xfrm>
            <a:off x="4746852" y="3614919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43819" y="2648309"/>
            <a:ext cx="3225064" cy="259589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756251" y="2653401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PPAD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0" grpId="0" animBg="1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cap="none" dirty="0">
                <a:solidFill>
                  <a:schemeClr val="tx1"/>
                </a:solidFill>
                <a:latin typeface="Cambria" panose="02040503050406030204" pitchFamily="18" charset="0"/>
              </a:rPr>
              <a:t>The Class PPAD </a:t>
            </a:r>
            <a:r>
              <a:rPr lang="en-US" sz="4400" cap="none" dirty="0">
                <a:solidFill>
                  <a:schemeClr val="tx1"/>
                </a:solidFill>
                <a:latin typeface="Cambria" panose="02040503050406030204" pitchFamily="18" charset="0"/>
              </a:rPr>
              <a:t>[Papadimitriou 94]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2362200"/>
            <a:ext cx="1600200" cy="656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EOL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476749" y="2743200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6998" y="1828800"/>
            <a:ext cx="3733802" cy="32054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799" y="1828800"/>
            <a:ext cx="1600200" cy="655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PPAD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11" idx="7"/>
            <a:endCxn id="5" idx="3"/>
          </p:cNvCxnSpPr>
          <p:nvPr/>
        </p:nvCxnSpPr>
        <p:spPr>
          <a:xfrm flipV="1">
            <a:off x="3983761" y="2831008"/>
            <a:ext cx="509727" cy="1296597"/>
          </a:xfrm>
          <a:prstGeom prst="straightConnector1">
            <a:avLst/>
          </a:prstGeom>
          <a:ln w="57150">
            <a:solidFill>
              <a:srgbClr val="FF9933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6749" y="4240527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4112541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6200" y="4112540"/>
            <a:ext cx="114300" cy="10287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9" idx="0"/>
            <a:endCxn id="5" idx="4"/>
          </p:cNvCxnSpPr>
          <p:nvPr/>
        </p:nvCxnSpPr>
        <p:spPr>
          <a:xfrm flipV="1">
            <a:off x="4533899" y="2846073"/>
            <a:ext cx="0" cy="1394454"/>
          </a:xfrm>
          <a:prstGeom prst="straightConnector1">
            <a:avLst/>
          </a:prstGeom>
          <a:ln w="57150">
            <a:solidFill>
              <a:srgbClr val="FF9933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5" idx="5"/>
          </p:cNvCxnSpPr>
          <p:nvPr/>
        </p:nvCxnSpPr>
        <p:spPr>
          <a:xfrm flipH="1" flipV="1">
            <a:off x="4574310" y="2831008"/>
            <a:ext cx="512040" cy="1281533"/>
          </a:xfrm>
          <a:prstGeom prst="straightConnector1">
            <a:avLst/>
          </a:prstGeom>
          <a:ln w="57150">
            <a:solidFill>
              <a:srgbClr val="FF9933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" y="5105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3200" dirty="0" smtClean="0"/>
              <a:t>Defined through its complete problem:</a:t>
            </a:r>
          </a:p>
          <a:p>
            <a:pPr algn="ctr" rtl="0">
              <a:lnSpc>
                <a:spcPct val="150000"/>
              </a:lnSpc>
            </a:pPr>
            <a:r>
              <a:rPr lang="en-US" sz="3200" b="1" dirty="0" smtClean="0"/>
              <a:t>END-OF-THE-LINE (EOL)</a:t>
            </a:r>
          </a:p>
        </p:txBody>
      </p:sp>
    </p:spTree>
    <p:extLst>
      <p:ext uri="{BB962C8B-B14F-4D97-AF65-F5344CB8AC3E}">
        <p14:creationId xmlns:p14="http://schemas.microsoft.com/office/powerpoint/2010/main" val="1596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2090</Words>
  <Application>Microsoft Office PowerPoint</Application>
  <PresentationFormat>On-screen Show (4:3)</PresentationFormat>
  <Paragraphs>506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Apothecary</vt:lpstr>
      <vt:lpstr>On the cryptographic hardness of finding a nash equilibrium</vt:lpstr>
      <vt:lpstr>The Story Line</vt:lpstr>
      <vt:lpstr>Game Theory and Nash Equilibrium</vt:lpstr>
      <vt:lpstr>The CS Perspective</vt:lpstr>
      <vt:lpstr>PowerPoint Presentation</vt:lpstr>
      <vt:lpstr>PowerPoint Presentation</vt:lpstr>
      <vt:lpstr>PowerPoint Presentation</vt:lpstr>
      <vt:lpstr>The Class PPAD [Papadimitriou 94]</vt:lpstr>
      <vt:lpstr>The Class PPAD [Papadimitriou 94]</vt:lpstr>
      <vt:lpstr>End of the Line Problem (EOL)</vt:lpstr>
      <vt:lpstr>End of the Line Problem (EOL)</vt:lpstr>
      <vt:lpstr>PPAD and NASH [Papadimitriou 94]</vt:lpstr>
      <vt:lpstr>PowerPoint Presentation</vt:lpstr>
      <vt:lpstr>Today</vt:lpstr>
      <vt:lpstr>The Story Line</vt:lpstr>
      <vt:lpstr>Program Obfuscation </vt:lpstr>
      <vt:lpstr>Ideal Obfuscation</vt:lpstr>
      <vt:lpstr>Hard EOL Instance from Ideal Obfuscation</vt:lpstr>
      <vt:lpstr>Hard EOL Instance from Ideal Obfuscation</vt:lpstr>
      <vt:lpstr>PowerPoint Presentation</vt:lpstr>
      <vt:lpstr>Indistinguishability Obfuscation (IO)</vt:lpstr>
      <vt:lpstr>PowerPoint Presentation</vt:lpstr>
      <vt:lpstr>Main Theorem</vt:lpstr>
      <vt:lpstr>Hard EOL Instances</vt:lpstr>
      <vt:lpstr>PowerPoint Presentation</vt:lpstr>
      <vt:lpstr>Need To Prove</vt:lpstr>
      <vt:lpstr>PowerPoint Presentation</vt:lpstr>
      <vt:lpstr>PowerPoint Presentation</vt:lpstr>
      <vt:lpstr>PowerPoint Presentation</vt:lpstr>
      <vt:lpstr>PowerPoint Presentation</vt:lpstr>
      <vt:lpstr>A Useful Lemma</vt:lpstr>
      <vt:lpstr>A Useful Lemma</vt:lpstr>
      <vt:lpstr>Proof of Lemma (using ideas from [SW14])</vt:lpstr>
      <vt:lpstr>Proof of Lemma</vt:lpstr>
      <vt:lpstr>Step 1 - Proof</vt:lpstr>
      <vt:lpstr>Step 2 - Proof</vt:lpstr>
      <vt:lpstr>Puncturable Pseudorandom Functions</vt:lpstr>
      <vt:lpstr>Puncturable Pseudorandom Functions</vt:lpstr>
      <vt:lpstr>Step 2 - Proof</vt:lpstr>
      <vt:lpstr>PowerPoint Presentation</vt:lpstr>
      <vt:lpstr>The Problem of Going Backwards </vt:lpstr>
      <vt:lpstr>Solution [Abbot-Kane-Valiant 04]</vt:lpstr>
      <vt:lpstr>Reversible Computation</vt:lpstr>
      <vt:lpstr>PowerPoint Presentation</vt:lpstr>
      <vt:lpstr>Security of IO and Multi-Linear Maps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2015-08-13T16:40:03Z</dcterms:created>
  <dcterms:modified xsi:type="dcterms:W3CDTF">2015-08-13T16:48:48Z</dcterms:modified>
</cp:coreProperties>
</file>