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6" r:id="rId2"/>
    <p:sldId id="257" r:id="rId3"/>
    <p:sldId id="258" r:id="rId4"/>
    <p:sldId id="297" r:id="rId5"/>
    <p:sldId id="259" r:id="rId6"/>
    <p:sldId id="260" r:id="rId7"/>
    <p:sldId id="261" r:id="rId8"/>
    <p:sldId id="262" r:id="rId9"/>
    <p:sldId id="310" r:id="rId10"/>
    <p:sldId id="284" r:id="rId11"/>
    <p:sldId id="341" r:id="rId12"/>
    <p:sldId id="308" r:id="rId13"/>
    <p:sldId id="266" r:id="rId14"/>
    <p:sldId id="265" r:id="rId15"/>
    <p:sldId id="327" r:id="rId16"/>
    <p:sldId id="328" r:id="rId17"/>
    <p:sldId id="272" r:id="rId18"/>
    <p:sldId id="315" r:id="rId19"/>
    <p:sldId id="316" r:id="rId20"/>
    <p:sldId id="317" r:id="rId21"/>
    <p:sldId id="318" r:id="rId22"/>
    <p:sldId id="309" r:id="rId23"/>
    <p:sldId id="319" r:id="rId24"/>
    <p:sldId id="320" r:id="rId25"/>
    <p:sldId id="321" r:id="rId26"/>
    <p:sldId id="282" r:id="rId27"/>
    <p:sldId id="314" r:id="rId28"/>
    <p:sldId id="326" r:id="rId29"/>
    <p:sldId id="267" r:id="rId30"/>
    <p:sldId id="287" r:id="rId31"/>
    <p:sldId id="286" r:id="rId32"/>
    <p:sldId id="336" r:id="rId33"/>
    <p:sldId id="335" r:id="rId34"/>
    <p:sldId id="333" r:id="rId35"/>
    <p:sldId id="294" r:id="rId36"/>
    <p:sldId id="338" r:id="rId37"/>
    <p:sldId id="295" r:id="rId38"/>
    <p:sldId id="305" r:id="rId39"/>
    <p:sldId id="301" r:id="rId40"/>
    <p:sldId id="342" r:id="rId41"/>
    <p:sldId id="34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7" autoAdjust="0"/>
    <p:restoredTop sz="65468" autoAdjust="0"/>
  </p:normalViewPr>
  <p:slideViewPr>
    <p:cSldViewPr>
      <p:cViewPr>
        <p:scale>
          <a:sx n="85" d="100"/>
          <a:sy n="85" d="100"/>
        </p:scale>
        <p:origin x="-16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F1D02-2987-4DB1-9B5A-9AE973F2E54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0D30-B76D-463D-BA13-6B8463CE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1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6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6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0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1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51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07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7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12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2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23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68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7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79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9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97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86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90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9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12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0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6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5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61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61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6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6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61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46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422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5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6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3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7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E0D30-B76D-463D-BA13-6B8463CEB3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13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58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9.png"/><Relationship Id="rId5" Type="http://schemas.openxmlformats.org/officeDocument/2006/relationships/image" Target="../media/image56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55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77.png"/><Relationship Id="rId5" Type="http://schemas.openxmlformats.org/officeDocument/2006/relationships/image" Target="../media/image57.png"/><Relationship Id="rId10" Type="http://schemas.openxmlformats.org/officeDocument/2006/relationships/image" Target="../media/image76.png"/><Relationship Id="rId4" Type="http://schemas.openxmlformats.org/officeDocument/2006/relationships/image" Target="../media/image56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88.png"/><Relationship Id="rId10" Type="http://schemas.openxmlformats.org/officeDocument/2006/relationships/image" Target="../media/image105.png"/><Relationship Id="rId4" Type="http://schemas.openxmlformats.org/officeDocument/2006/relationships/image" Target="../media/image87.png"/><Relationship Id="rId9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8.png"/><Relationship Id="rId4" Type="http://schemas.openxmlformats.org/officeDocument/2006/relationships/image" Target="../media/image1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87737"/>
            <a:ext cx="8534400" cy="1731982"/>
          </a:xfrm>
        </p:spPr>
        <p:txBody>
          <a:bodyPr/>
          <a:lstStyle/>
          <a:p>
            <a:r>
              <a:rPr lang="en-US" dirty="0"/>
              <a:t>On the Impossibility of Approximate Obfuscation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5943600"/>
            <a:ext cx="8153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err="1"/>
              <a:t>Nir</a:t>
            </a:r>
            <a:r>
              <a:rPr lang="en-US" sz="3600" dirty="0"/>
              <a:t> </a:t>
            </a:r>
            <a:r>
              <a:rPr lang="en-US" sz="3600" dirty="0" err="1"/>
              <a:t>Bitansky</a:t>
            </a:r>
            <a:r>
              <a:rPr lang="en-US" sz="3600" dirty="0"/>
              <a:t> and Omer </a:t>
            </a:r>
            <a:r>
              <a:rPr lang="en-US" sz="3600" dirty="0" err="1"/>
              <a:t>Paneth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4015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"/>
    </mc:Choice>
    <mc:Fallback xmlns="">
      <p:transition spd="slow" advTm="100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Main Result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1905000"/>
            <a:ext cx="8928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 smtClean="0">
                <a:solidFill>
                  <a:srgbClr val="C00000"/>
                </a:solidFill>
              </a:rPr>
              <a:t>Assuming trapdoor permutations, </a:t>
            </a:r>
          </a:p>
          <a:p>
            <a:pPr algn="ctr" rtl="0"/>
            <a:r>
              <a:rPr lang="en-US" sz="3600" dirty="0" smtClean="0">
                <a:solidFill>
                  <a:srgbClr val="C00000"/>
                </a:solidFill>
              </a:rPr>
              <a:t>there exist families of functions 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that cannot </a:t>
            </a:r>
            <a:r>
              <a:rPr lang="en-US" sz="3600" dirty="0">
                <a:solidFill>
                  <a:srgbClr val="C00000"/>
                </a:solidFill>
              </a:rPr>
              <a:t>be </a:t>
            </a:r>
            <a:r>
              <a:rPr lang="en-US" sz="3600" u="sng" dirty="0" smtClean="0">
                <a:solidFill>
                  <a:srgbClr val="C00000"/>
                </a:solidFill>
              </a:rPr>
              <a:t>approximately</a:t>
            </a:r>
            <a:r>
              <a:rPr lang="en-US" sz="3600" dirty="0" smtClean="0">
                <a:solidFill>
                  <a:srgbClr val="C00000"/>
                </a:solidFill>
              </a:rPr>
              <a:t> obfuscated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1347" y="4382869"/>
            <a:ext cx="2661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Motivation?</a:t>
            </a:r>
            <a:endParaRPr lang="en-US" sz="3600" dirty="0"/>
          </a:p>
        </p:txBody>
      </p:sp>
      <p:sp>
        <p:nvSpPr>
          <p:cNvPr id="9" name="Down Arrow 8"/>
          <p:cNvSpPr/>
          <p:nvPr/>
        </p:nvSpPr>
        <p:spPr>
          <a:xfrm>
            <a:off x="4419600" y="3962400"/>
            <a:ext cx="304800" cy="1143000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10030" y="5144869"/>
            <a:ext cx="453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900"/>
                </a:solidFill>
              </a:rPr>
              <a:t>Positive applications 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3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72"/>
    </mc:Choice>
    <mc:Fallback xmlns="">
      <p:transition spd="slow" advTm="32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C:\Users\Omer\Downloads\javascript_goog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261431"/>
            <a:ext cx="1447799" cy="12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From Impossibility to Applications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82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Impossibility of approximate obfuscation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9900"/>
                </a:solidFill>
              </a:rPr>
              <a:t>Non-black-box extraction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19600" y="2844224"/>
            <a:ext cx="304800" cy="508575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90123" y="5261431"/>
                <a:ext cx="1453375" cy="1295400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123" y="5261431"/>
                <a:ext cx="1453375" cy="1295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13" idx="1"/>
          </p:cNvCxnSpPr>
          <p:nvPr/>
        </p:nvCxnSpPr>
        <p:spPr>
          <a:xfrm>
            <a:off x="5143499" y="5909134"/>
            <a:ext cx="571501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70924" y="5616746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924" y="5616746"/>
                <a:ext cx="5334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15000" y="5616746"/>
                <a:ext cx="13715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616746"/>
                <a:ext cx="137159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3004324" y="5909131"/>
            <a:ext cx="68579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51505" y="4137351"/>
                <a:ext cx="5334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9900"/>
                          </a:solidFill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05" y="4137351"/>
                <a:ext cx="5334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57200" y="5231941"/>
            <a:ext cx="3657600" cy="1321259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9900"/>
                </a:solidFill>
              </a:rPr>
              <a:t>Zero-knowledge with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9900"/>
                </a:solidFill>
              </a:rPr>
              <a:t>resettable security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29200" y="5231941"/>
            <a:ext cx="3657600" cy="1321259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9900"/>
                </a:solidFill>
              </a:rPr>
              <a:t>Worst-case extractable signatures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2133600" y="4343399"/>
            <a:ext cx="304800" cy="507541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6705600" y="4343399"/>
            <a:ext cx="304800" cy="507542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 rot="10800000">
            <a:off x="4267200" y="4681835"/>
            <a:ext cx="340110" cy="423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95"/>
    </mc:Choice>
    <mc:Fallback xmlns="">
      <p:transition spd="slow" advTm="59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2" grpId="0"/>
      <p:bldP spid="12" grpId="1"/>
      <p:bldP spid="13" grpId="0"/>
      <p:bldP spid="13" grpId="1"/>
      <p:bldP spid="51" grpId="0"/>
      <p:bldP spid="51" grpId="1"/>
      <p:bldP spid="52" grpId="0" animBg="1"/>
      <p:bldP spid="53" grpId="0" animBg="1"/>
      <p:bldP spid="54" grpId="0" animBg="1"/>
      <p:bldP spid="55" grpId="0" animBg="1"/>
      <p:bldP spid="56" grpId="0" animBg="1"/>
      <p:bldP spid="5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649" y="1862435"/>
            <a:ext cx="298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[BGIRSVY 01]: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649" y="3996035"/>
            <a:ext cx="24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This work: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55438"/>
            <a:ext cx="3733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Impossibility of Obfuscation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199" y="4671655"/>
            <a:ext cx="3733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Impossibility of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Approximate</a:t>
            </a:r>
            <a:r>
              <a:rPr lang="en-US" sz="2400" dirty="0" smtClean="0"/>
              <a:t> Obfuscation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46032" y="2555438"/>
            <a:ext cx="33407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Unobfuscatable</a:t>
            </a:r>
            <a:r>
              <a:rPr lang="en-US" sz="2400" dirty="0"/>
              <a:t> Functions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031" y="4671654"/>
            <a:ext cx="3340769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Robust</a:t>
            </a:r>
            <a:r>
              <a:rPr lang="en-US" sz="2400" dirty="0" smtClean="0"/>
              <a:t> </a:t>
            </a:r>
            <a:r>
              <a:rPr lang="en-US" sz="2400" dirty="0" err="1" smtClean="0"/>
              <a:t>Unobfuscatable</a:t>
            </a:r>
            <a:r>
              <a:rPr lang="en-US" sz="2400" dirty="0" smtClean="0"/>
              <a:t> </a:t>
            </a:r>
            <a:r>
              <a:rPr lang="en-US" sz="2400" dirty="0"/>
              <a:t>Functions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4529255" y="284199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529255" y="4986635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6787815" y="5748635"/>
            <a:ext cx="457200" cy="381000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3757" y="6167735"/>
            <a:ext cx="2025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Applications 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err="1"/>
              <a:t>Unobfuscatable</a:t>
            </a:r>
            <a:r>
              <a:rPr lang="en-US" sz="4800" dirty="0"/>
              <a:t>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49752" y="2204864"/>
                <a:ext cx="1224136" cy="129614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752" y="2204864"/>
                <a:ext cx="1224136" cy="1296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41840" y="1700808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840" y="1700808"/>
                <a:ext cx="720080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4" idx="3"/>
          </p:cNvCxnSpPr>
          <p:nvPr/>
        </p:nvCxnSpPr>
        <p:spPr>
          <a:xfrm flipH="1">
            <a:off x="7573888" y="2848580"/>
            <a:ext cx="757064" cy="435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&quot;No&quot; Symbol 6"/>
          <p:cNvSpPr/>
          <p:nvPr/>
        </p:nvSpPr>
        <p:spPr>
          <a:xfrm>
            <a:off x="7721352" y="2648748"/>
            <a:ext cx="411817" cy="41013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30952" y="2556193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952" y="2556193"/>
                <a:ext cx="432048" cy="584775"/>
              </a:xfrm>
              <a:prstGeom prst="rect">
                <a:avLst/>
              </a:prstGeom>
              <a:blipFill rotWithShape="1">
                <a:blip r:embed="rId5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46304" y="5229200"/>
                <a:ext cx="1219189" cy="129614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304" y="5229200"/>
                <a:ext cx="1219189" cy="1296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30903" y="5478255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𝒪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03" y="5478255"/>
                <a:ext cx="720080" cy="7200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9" idx="3"/>
          </p:cNvCxnSpPr>
          <p:nvPr/>
        </p:nvCxnSpPr>
        <p:spPr>
          <a:xfrm flipH="1">
            <a:off x="7565493" y="5877272"/>
            <a:ext cx="765459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30952" y="5545908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952" y="5545908"/>
                <a:ext cx="432048" cy="584775"/>
              </a:xfrm>
              <a:prstGeom prst="rect">
                <a:avLst/>
              </a:prstGeom>
              <a:blipFill rotWithShape="1">
                <a:blip r:embed="rId8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5950983" y="5833939"/>
            <a:ext cx="400504" cy="435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4263" y="2219115"/>
                <a:ext cx="553672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rtl="0">
                  <a:buAutoNum type="arabicPeriod"/>
                </a:pPr>
                <a:r>
                  <a:rPr lang="en-US" sz="3200" b="0" dirty="0" smtClean="0"/>
                  <a:t>Black-box </a:t>
                </a:r>
                <a:r>
                  <a:rPr lang="en-US" sz="3200" b="0" dirty="0" err="1" smtClean="0"/>
                  <a:t>unlearnability</a:t>
                </a:r>
                <a:r>
                  <a:rPr lang="en-US" sz="3200" b="0" dirty="0" smtClean="0"/>
                  <a:t>:</a:t>
                </a:r>
              </a:p>
              <a:p>
                <a:pPr rtl="0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∀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efficient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</a:rPr>
                      <m:t>,  </m:t>
                    </m:r>
                    <m:r>
                      <a:rPr lang="en-US" sz="3200" b="0" i="1" smtClean="0">
                        <a:latin typeface="Cambria Math"/>
                      </a:rPr>
                      <m:t>𝑠𝑘</m:t>
                    </m:r>
                    <m:r>
                      <a:rPr lang="en-US" sz="3200" b="0" i="1" smtClean="0">
                        <a:latin typeface="Cambria Math"/>
                      </a:rPr>
                      <m:t>←</m:t>
                    </m:r>
                    <m:r>
                      <a:rPr lang="en-US" sz="32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63" y="2219115"/>
                <a:ext cx="5536720" cy="1077218"/>
              </a:xfrm>
              <a:prstGeom prst="rect">
                <a:avLst/>
              </a:prstGeom>
              <a:blipFill rotWithShape="1">
                <a:blip r:embed="rId9"/>
                <a:stretch>
                  <a:fillRect l="-2974" t="-847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4264" y="3810000"/>
                <a:ext cx="84249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200" dirty="0" smtClean="0"/>
                  <a:t>Extraction</a:t>
                </a:r>
                <a:r>
                  <a:rPr lang="en-US" sz="3200" b="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∃ 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efficient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𝐸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3200" i="1" dirty="0">
                    <a:latin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∀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𝒪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𝑠𝑘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64" y="3810000"/>
                <a:ext cx="8424936" cy="1077218"/>
              </a:xfrm>
              <a:prstGeom prst="rect">
                <a:avLst/>
              </a:prstGeom>
              <a:blipFill rotWithShape="1">
                <a:blip r:embed="rId10"/>
                <a:stretch>
                  <a:fillRect l="-1954" t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4800" y="5550387"/>
                <a:ext cx="4343400" cy="6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←</m:t>
                          </m:r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𝒪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𝑠𝑘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50387"/>
                <a:ext cx="4343400" cy="6537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50849" y="1447800"/>
            <a:ext cx="298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From Barak et al.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 animBg="1"/>
      <p:bldP spid="10" grpId="0" animBg="1"/>
      <p:bldP spid="12" grpId="0"/>
      <p:bldP spid="14" grpId="0"/>
      <p:bldP spid="1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Robust </a:t>
            </a:r>
            <a:r>
              <a:rPr lang="en-US" sz="4000" dirty="0" err="1" smtClean="0"/>
              <a:t>Unobfuscatable</a:t>
            </a:r>
            <a:r>
              <a:rPr lang="en-US" sz="4000" dirty="0" smtClean="0"/>
              <a:t> </a:t>
            </a:r>
            <a:r>
              <a:rPr lang="en-US" sz="4000" dirty="0"/>
              <a:t>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919" y="2219115"/>
                <a:ext cx="55470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/>
                  <a:t>Black-box </a:t>
                </a:r>
                <a:r>
                  <a:rPr lang="en-US" sz="3200" dirty="0" err="1" smtClean="0"/>
                  <a:t>unlearnability</a:t>
                </a:r>
                <a:r>
                  <a:rPr lang="en-US" sz="3200" dirty="0" smtClean="0"/>
                  <a:t>:</a:t>
                </a:r>
                <a:endParaRPr lang="en-US" sz="3200" b="0" dirty="0" smtClean="0"/>
              </a:p>
              <a:p>
                <a:pPr rtl="0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∀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efficient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</a:rPr>
                      <m:t>,  </m:t>
                    </m:r>
                    <m:r>
                      <a:rPr lang="en-US" sz="3200" b="0" i="1" smtClean="0">
                        <a:latin typeface="Cambria Math"/>
                      </a:rPr>
                      <m:t>𝑠𝑘</m:t>
                    </m:r>
                    <m:r>
                      <a:rPr lang="en-US" sz="3200" b="0" i="1" smtClean="0">
                        <a:latin typeface="Cambria Math"/>
                      </a:rPr>
                      <m:t>←</m:t>
                    </m:r>
                    <m:r>
                      <a:rPr lang="en-US" sz="32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19" y="2219115"/>
                <a:ext cx="5547063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857" t="-847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3920" y="3810000"/>
                <a:ext cx="88924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Robust</a:t>
                </a:r>
                <a:r>
                  <a:rPr lang="en-US" sz="3200" dirty="0" smtClean="0"/>
                  <a:t> extraction:</a:t>
                </a:r>
                <a:endParaRPr lang="en-US" sz="3200" b="0" dirty="0" smtClean="0"/>
              </a:p>
              <a:p>
                <a:pPr rtl="0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∃ </m:t>
                    </m:r>
                    <m:r>
                      <m:rPr>
                        <m:sty m:val="p"/>
                      </m:rPr>
                      <a:rPr lang="en-US" sz="3200" i="0">
                        <a:latin typeface="Cambria Math"/>
                      </a:rPr>
                      <m:t>efficient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𝐸</m:t>
                    </m:r>
                    <m:r>
                      <a:rPr lang="en-US" sz="32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3200" i="1" dirty="0" smtClean="0">
                    <a:latin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∀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𝒪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𝑠𝑘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20" y="3810000"/>
                <a:ext cx="889248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782" t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49752" y="2204864"/>
                <a:ext cx="1224136" cy="129614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752" y="2204864"/>
                <a:ext cx="1224136" cy="12961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141840" y="1700808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840" y="1700808"/>
                <a:ext cx="720080" cy="7200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endCxn id="26" idx="3"/>
          </p:cNvCxnSpPr>
          <p:nvPr/>
        </p:nvCxnSpPr>
        <p:spPr>
          <a:xfrm flipH="1">
            <a:off x="7573888" y="2848580"/>
            <a:ext cx="757064" cy="435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&quot;No&quot; Symbol 28"/>
          <p:cNvSpPr/>
          <p:nvPr/>
        </p:nvSpPr>
        <p:spPr>
          <a:xfrm>
            <a:off x="7721352" y="2648748"/>
            <a:ext cx="411817" cy="41013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30952" y="2556193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952" y="2556193"/>
                <a:ext cx="432048" cy="584775"/>
              </a:xfrm>
              <a:prstGeom prst="rect">
                <a:avLst/>
              </a:prstGeom>
              <a:blipFill rotWithShape="1">
                <a:blip r:embed="rId7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46304" y="5229200"/>
                <a:ext cx="1219189" cy="129614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304" y="5229200"/>
                <a:ext cx="1219189" cy="12961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230903" y="5478255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𝒪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03" y="5478255"/>
                <a:ext cx="720080" cy="7200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endCxn id="31" idx="3"/>
          </p:cNvCxnSpPr>
          <p:nvPr/>
        </p:nvCxnSpPr>
        <p:spPr>
          <a:xfrm flipH="1">
            <a:off x="7565493" y="5877272"/>
            <a:ext cx="765459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30952" y="5545908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952" y="5545908"/>
                <a:ext cx="432048" cy="584775"/>
              </a:xfrm>
              <a:prstGeom prst="rect">
                <a:avLst/>
              </a:prstGeom>
              <a:blipFill rotWithShape="1">
                <a:blip r:embed="rId10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 flipV="1">
            <a:off x="5950983" y="5833939"/>
            <a:ext cx="400504" cy="435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8600" y="5550387"/>
                <a:ext cx="4621560" cy="65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←</m:t>
                          </m:r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𝒪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𝑠𝑘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550387"/>
                <a:ext cx="4621560" cy="6537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Robust </a:t>
            </a:r>
            <a:r>
              <a:rPr lang="en-US" sz="4000" dirty="0" err="1" smtClean="0"/>
              <a:t>Unobfuscatable</a:t>
            </a:r>
            <a:r>
              <a:rPr lang="en-US" sz="4000" dirty="0" smtClean="0"/>
              <a:t> </a:t>
            </a:r>
            <a:r>
              <a:rPr lang="en-US" sz="4000" dirty="0"/>
              <a:t>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10200" y="2291576"/>
                <a:ext cx="914400" cy="91368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91576"/>
                <a:ext cx="914400" cy="9136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0" y="2286000"/>
                <a:ext cx="914400" cy="91368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𝒪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286000"/>
                <a:ext cx="914400" cy="9136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38600" y="2057400"/>
                <a:ext cx="1295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90</m:t>
                      </m:r>
                      <m:r>
                        <a:rPr lang="en-US" sz="2000" b="0" i="1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057400"/>
                <a:ext cx="1295400" cy="10772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10200" y="4281378"/>
                <a:ext cx="1013923" cy="97642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281378"/>
                <a:ext cx="1013923" cy="9764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82879" y="3810000"/>
                <a:ext cx="751321" cy="76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79" y="3810000"/>
                <a:ext cx="751321" cy="762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46429" y="4283530"/>
                <a:ext cx="1015971" cy="974269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29" y="4283530"/>
                <a:ext cx="1015971" cy="9742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320286" y="4800600"/>
            <a:ext cx="499114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64486" y="4283531"/>
                <a:ext cx="54217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86" y="4283531"/>
                <a:ext cx="542178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47800" y="4396602"/>
            <a:ext cx="88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58686" y="4419600"/>
                <a:ext cx="751321" cy="76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𝒪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86" y="4419600"/>
                <a:ext cx="751321" cy="7620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endCxn id="9" idx="2"/>
          </p:cNvCxnSpPr>
          <p:nvPr/>
        </p:nvCxnSpPr>
        <p:spPr>
          <a:xfrm flipV="1">
            <a:off x="3454414" y="5257799"/>
            <a:ext cx="1" cy="762001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&quot;No&quot; Symbol 14"/>
          <p:cNvSpPr/>
          <p:nvPr/>
        </p:nvSpPr>
        <p:spPr>
          <a:xfrm>
            <a:off x="5711253" y="5381062"/>
            <a:ext cx="411817" cy="41013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05429" y="5910147"/>
                <a:ext cx="623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29" y="5910147"/>
                <a:ext cx="62346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7" idx="2"/>
          </p:cNvCxnSpPr>
          <p:nvPr/>
        </p:nvCxnSpPr>
        <p:spPr>
          <a:xfrm flipV="1">
            <a:off x="5917160" y="5257800"/>
            <a:ext cx="2" cy="76200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53085" y="5910146"/>
                <a:ext cx="623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085" y="5910146"/>
                <a:ext cx="623462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946429" y="4968844"/>
                <a:ext cx="323480" cy="279187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29" y="4968844"/>
                <a:ext cx="323480" cy="279187"/>
              </a:xfrm>
              <a:prstGeom prst="rect">
                <a:avLst/>
              </a:prstGeom>
              <a:blipFill rotWithShape="1">
                <a:blip r:embed="rId13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H="1">
            <a:off x="4570526" y="4498818"/>
            <a:ext cx="207772" cy="4531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9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3" grpId="0" animBg="1"/>
      <p:bldP spid="15" grpId="0" animBg="1"/>
      <p:bldP spid="16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3200"/>
            <a:ext cx="9143999" cy="1054250"/>
          </a:xfrm>
        </p:spPr>
        <p:txBody>
          <a:bodyPr/>
          <a:lstStyle/>
          <a:p>
            <a:r>
              <a:rPr lang="en-US" dirty="0" smtClean="0"/>
              <a:t>RUFs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err="1"/>
              <a:t>Unobfuscatable</a:t>
            </a:r>
            <a:r>
              <a:rPr lang="en-US" sz="4800" dirty="0"/>
              <a:t> </a:t>
            </a:r>
            <a:r>
              <a:rPr lang="en-US" sz="4800" dirty="0" smtClean="0"/>
              <a:t>Functions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160488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Construction of </a:t>
            </a:r>
            <a:r>
              <a:rPr lang="en-US" sz="2400" dirty="0" smtClean="0">
                <a:solidFill>
                  <a:schemeClr val="tx2"/>
                </a:solidFill>
              </a:rPr>
              <a:t>Barak et al. (using FHE for simplicity)</a:t>
            </a:r>
            <a:endParaRPr lang="en-US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12168" y="3418582"/>
                <a:ext cx="846043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b="0" dirty="0" smtClean="0"/>
                  <a:t> – two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b="0" dirty="0" smtClean="0"/>
                  <a:t>-bit strings </a:t>
                </a:r>
              </a:p>
              <a:p>
                <a:pPr rtl="0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𝑠𝑘</m:t>
                    </m:r>
                  </m:oMath>
                </a14:m>
                <a:r>
                  <a:rPr lang="en-US" sz="3200" dirty="0" smtClean="0"/>
                  <a:t> - secret key for FHE</a:t>
                </a:r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68" y="3418582"/>
                <a:ext cx="8460432" cy="1077218"/>
              </a:xfrm>
              <a:prstGeom prst="rect">
                <a:avLst/>
              </a:prstGeom>
              <a:blipFill rotWithShape="1">
                <a:blip r:embed="rId3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8200" y="2590800"/>
                <a:ext cx="2208682" cy="670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𝑏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0800"/>
                <a:ext cx="2208682" cy="6706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5257800"/>
                <a:ext cx="2095124" cy="670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𝑏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57800"/>
                <a:ext cx="2095124" cy="6706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4600" y="4513989"/>
                <a:ext cx="1066800" cy="2143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513989"/>
                <a:ext cx="1066800" cy="21437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62599" y="4498537"/>
                <a:ext cx="28194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9" y="4498537"/>
                <a:ext cx="281940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62598" y="5009634"/>
                <a:ext cx="28194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8" y="5009634"/>
                <a:ext cx="281940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62597" y="5587639"/>
                <a:ext cx="28194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  <m:brk m:alnAt="7"/>
                        </m:rPr>
                        <a:rPr lang="en-US" sz="3600">
                          <a:latin typeface="Cambria Math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/>
                        </a:rPr>
                        <m:t>e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36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sz="3600" i="1">
                          <a:latin typeface="Cambria Math"/>
                        </a:rPr>
                        <m:t>(</m:t>
                      </m:r>
                      <m:r>
                        <m:rPr>
                          <m:brk m:alnAt="7"/>
                        </m:rP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m:rPr>
                          <m:brk m:alnAt="7"/>
                        </m:rPr>
                        <a:rPr lang="en-US" sz="3600" i="1">
                          <a:latin typeface="Cambria Math"/>
                        </a:rPr>
                        <m:t>)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7" y="5587639"/>
                <a:ext cx="2819401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62595" y="6135468"/>
                <a:ext cx="28194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latin typeface="Cambria Math"/>
                        </a:rPr>
                        <m:t>o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/>
                        </a:rPr>
                        <m:t>w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5" y="6135468"/>
                <a:ext cx="2819401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29000" y="5009635"/>
                <a:ext cx="18706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  <m:brk m:alnAt="7"/>
                        </m:rPr>
                        <a:rPr lang="en-US" sz="3600">
                          <a:latin typeface="Cambria Math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/>
                        </a:rPr>
                        <m:t>n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3600"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/>
                            </a:rPr>
                            <m:t>𝑠</m:t>
                          </m:r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sz="3600" i="1">
                          <a:latin typeface="Cambria Math"/>
                        </a:rPr>
                        <m:t>(</m:t>
                      </m:r>
                      <m:r>
                        <m:rPr>
                          <m:brk m:alnAt="7"/>
                        </m:rPr>
                        <a:rPr lang="en-US" sz="3600" i="1">
                          <a:latin typeface="Cambria Math"/>
                        </a:rPr>
                        <m:t>𝑎</m:t>
                      </m:r>
                      <m:r>
                        <m:rPr>
                          <m:brk m:alnAt="7"/>
                        </m:rP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09635"/>
                <a:ext cx="1870685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29000" y="5587639"/>
                <a:ext cx="18706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587639"/>
                <a:ext cx="1870685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29000" y="4498537"/>
                <a:ext cx="18706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498537"/>
                <a:ext cx="1870685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429000" y="6135469"/>
                <a:ext cx="18706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135469"/>
                <a:ext cx="1870685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71600" y="1811922"/>
                <a:ext cx="7310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11922"/>
                <a:ext cx="731034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66210" y="1811922"/>
                <a:ext cx="15613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𝐸𝑛𝑐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10" y="1811922"/>
                <a:ext cx="156138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49623" y="1811922"/>
                <a:ext cx="15465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𝐸𝑛𝑐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23" y="1811922"/>
                <a:ext cx="154657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467100" y="3208344"/>
                <a:ext cx="15604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3208344"/>
                <a:ext cx="156049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49623" y="3208347"/>
                <a:ext cx="154657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23" y="3208347"/>
                <a:ext cx="1546577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2102634" y="2104309"/>
            <a:ext cx="1364466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1"/>
            <a:endCxn id="23" idx="3"/>
          </p:cNvCxnSpPr>
          <p:nvPr/>
        </p:nvCxnSpPr>
        <p:spPr>
          <a:xfrm flipH="1" flipV="1">
            <a:off x="5027599" y="3500732"/>
            <a:ext cx="1122024" cy="3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  <a:endCxn id="22" idx="2"/>
          </p:cNvCxnSpPr>
          <p:nvPr/>
        </p:nvCxnSpPr>
        <p:spPr>
          <a:xfrm flipV="1">
            <a:off x="6922912" y="2396697"/>
            <a:ext cx="0" cy="81165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564582" y="2115521"/>
                <a:ext cx="44057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82" y="2115521"/>
                <a:ext cx="440570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2778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66866" y="3500735"/>
                <a:ext cx="44057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866" y="3500735"/>
                <a:ext cx="440570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1370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922911" y="2571687"/>
                <a:ext cx="44057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911" y="2571687"/>
                <a:ext cx="440570" cy="461665"/>
              </a:xfrm>
              <a:prstGeom prst="rect">
                <a:avLst/>
              </a:prstGeom>
              <a:blipFill rotWithShape="1">
                <a:blip r:embed="rId20"/>
                <a:stretch>
                  <a:fillRect l="-2778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609600" y="4343400"/>
            <a:ext cx="800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en-US" sz="4800" dirty="0" err="1"/>
              <a:t>Unobfuscatable</a:t>
            </a:r>
            <a:r>
              <a:rPr lang="en-US" sz="4800" dirty="0"/>
              <a:t> </a:t>
            </a:r>
            <a:r>
              <a:rPr lang="en-US" sz="4800" dirty="0" smtClean="0"/>
              <a:t>Functions</a:t>
            </a:r>
            <a:endParaRPr lang="en-US" sz="4800" dirty="0"/>
          </a:p>
        </p:txBody>
      </p:sp>
      <p:sp>
        <p:nvSpPr>
          <p:cNvPr id="39" name="Oval 38"/>
          <p:cNvSpPr/>
          <p:nvPr/>
        </p:nvSpPr>
        <p:spPr>
          <a:xfrm>
            <a:off x="6627078" y="3230647"/>
            <a:ext cx="591666" cy="5847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/>
      <p:bldP spid="32" grpId="0"/>
      <p:bldP spid="33" grpId="0"/>
      <p:bldP spid="34" grpId="0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71600" y="1811922"/>
                <a:ext cx="7310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11922"/>
                <a:ext cx="73103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66210" y="1811922"/>
                <a:ext cx="15613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𝐸𝑛𝑐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10" y="1811922"/>
                <a:ext cx="156138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49623" y="1811922"/>
                <a:ext cx="15465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𝐸𝑛𝑐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23" y="1811922"/>
                <a:ext cx="154657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467100" y="3208344"/>
                <a:ext cx="15604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3208344"/>
                <a:ext cx="156049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49623" y="3208347"/>
                <a:ext cx="154657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23" y="3208347"/>
                <a:ext cx="154657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2102634" y="2104309"/>
            <a:ext cx="1364466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1"/>
            <a:endCxn id="23" idx="3"/>
          </p:cNvCxnSpPr>
          <p:nvPr/>
        </p:nvCxnSpPr>
        <p:spPr>
          <a:xfrm flipH="1" flipV="1">
            <a:off x="5027599" y="3500732"/>
            <a:ext cx="1122024" cy="3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  <a:endCxn id="22" idx="2"/>
          </p:cNvCxnSpPr>
          <p:nvPr/>
        </p:nvCxnSpPr>
        <p:spPr>
          <a:xfrm flipV="1">
            <a:off x="6922912" y="2396697"/>
            <a:ext cx="0" cy="81165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564582" y="2115521"/>
                <a:ext cx="44057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82" y="2115521"/>
                <a:ext cx="44057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778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66866" y="3500735"/>
                <a:ext cx="44057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866" y="3500735"/>
                <a:ext cx="44057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370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922911" y="2571687"/>
                <a:ext cx="44057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911" y="2571687"/>
                <a:ext cx="44057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778"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609600" y="4191000"/>
            <a:ext cx="800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en-US" sz="4800" dirty="0" smtClean="0"/>
              <a:t>Black-Box </a:t>
            </a:r>
            <a:r>
              <a:rPr lang="en-US" sz="4800" dirty="0" err="1" smtClean="0"/>
              <a:t>Unlearnability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733800" y="4952256"/>
                <a:ext cx="1224136" cy="129614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952256"/>
                <a:ext cx="1224136" cy="129614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25888" y="4448200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88" y="4448200"/>
                <a:ext cx="720080" cy="7200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4953000" y="5578787"/>
            <a:ext cx="757064" cy="435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&quot;No&quot; Symbol 30"/>
          <p:cNvSpPr/>
          <p:nvPr/>
        </p:nvSpPr>
        <p:spPr>
          <a:xfrm>
            <a:off x="5100464" y="5378955"/>
            <a:ext cx="411817" cy="41013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15000" y="5286400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286400"/>
                <a:ext cx="432048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22" idx="1"/>
            <a:endCxn id="21" idx="3"/>
          </p:cNvCxnSpPr>
          <p:nvPr/>
        </p:nvCxnSpPr>
        <p:spPr>
          <a:xfrm flipH="1">
            <a:off x="5027599" y="2104310"/>
            <a:ext cx="1122024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3" idx="0"/>
            <a:endCxn id="21" idx="2"/>
          </p:cNvCxnSpPr>
          <p:nvPr/>
        </p:nvCxnSpPr>
        <p:spPr>
          <a:xfrm flipH="1" flipV="1">
            <a:off x="4246905" y="2396697"/>
            <a:ext cx="445" cy="811647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060902" y="2718378"/>
            <a:ext cx="382601" cy="16481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475238" y="1935933"/>
            <a:ext cx="245061" cy="32962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4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Program 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47454" y="3061318"/>
                <a:ext cx="5476874" cy="174307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54" y="3061318"/>
                <a:ext cx="5476874" cy="17430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4" idx="2"/>
          </p:cNvCxnSpPr>
          <p:nvPr/>
        </p:nvCxnSpPr>
        <p:spPr>
          <a:xfrm>
            <a:off x="4785891" y="4804395"/>
            <a:ext cx="3823" cy="6744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7455" y="1844824"/>
                <a:ext cx="5476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55" y="1844824"/>
                <a:ext cx="547687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7454" y="5486400"/>
                <a:ext cx="5476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54" y="5486400"/>
                <a:ext cx="547687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4785891" y="2420888"/>
            <a:ext cx="3823" cy="6404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58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1"/>
    </mc:Choice>
    <mc:Fallback xmlns="">
      <p:transition spd="slow" advTm="10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401828" y="3591212"/>
                <a:ext cx="429322" cy="4362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28" y="3591212"/>
                <a:ext cx="429322" cy="4362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71600" y="1811922"/>
                <a:ext cx="7310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11922"/>
                <a:ext cx="73103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66210" y="1811922"/>
                <a:ext cx="15613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𝐸𝑛𝑐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10" y="1811922"/>
                <a:ext cx="156138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49623" y="1811922"/>
                <a:ext cx="15465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𝐸𝑛𝑐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23" y="1811922"/>
                <a:ext cx="154657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467100" y="3208344"/>
                <a:ext cx="15604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3208344"/>
                <a:ext cx="156049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49623" y="3208347"/>
                <a:ext cx="154657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23" y="3208347"/>
                <a:ext cx="154657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2102634" y="2104309"/>
            <a:ext cx="1364466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1"/>
            <a:endCxn id="23" idx="3"/>
          </p:cNvCxnSpPr>
          <p:nvPr/>
        </p:nvCxnSpPr>
        <p:spPr>
          <a:xfrm flipH="1" flipV="1">
            <a:off x="5027599" y="3500732"/>
            <a:ext cx="1122024" cy="3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  <a:endCxn id="22" idx="2"/>
          </p:cNvCxnSpPr>
          <p:nvPr/>
        </p:nvCxnSpPr>
        <p:spPr>
          <a:xfrm flipV="1">
            <a:off x="6922912" y="2396697"/>
            <a:ext cx="0" cy="81165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" y="4191000"/>
            <a:ext cx="800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en-US" sz="4800" dirty="0" smtClean="0"/>
              <a:t>Extraction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743094" y="5028456"/>
                <a:ext cx="1219189" cy="129614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094" y="5028456"/>
                <a:ext cx="1219189" cy="12961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295294" y="5316488"/>
                <a:ext cx="1096155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94" y="5316488"/>
                <a:ext cx="1096155" cy="7200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47" idx="1"/>
            <a:endCxn id="48" idx="3"/>
          </p:cNvCxnSpPr>
          <p:nvPr/>
        </p:nvCxnSpPr>
        <p:spPr>
          <a:xfrm flipH="1">
            <a:off x="3391449" y="5676528"/>
            <a:ext cx="351645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970080" y="5675347"/>
            <a:ext cx="378532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78245" y="5390555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245" y="5390555"/>
                <a:ext cx="432048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22" idx="1"/>
            <a:endCxn id="21" idx="3"/>
          </p:cNvCxnSpPr>
          <p:nvPr/>
        </p:nvCxnSpPr>
        <p:spPr>
          <a:xfrm flipH="1">
            <a:off x="5027599" y="2104310"/>
            <a:ext cx="1122024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055477" y="2218943"/>
                <a:ext cx="1122024" cy="436237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𝐸𝑣𝑎𝑙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477" y="2218943"/>
                <a:ext cx="1122024" cy="436237"/>
              </a:xfrm>
              <a:prstGeom prst="rect">
                <a:avLst/>
              </a:prstGeom>
              <a:blipFill rotWithShape="1">
                <a:blip r:embed="rId12"/>
                <a:stretch>
                  <a:fillRect b="-384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592460" y="2209131"/>
                <a:ext cx="429322" cy="4362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460" y="2209131"/>
                <a:ext cx="429322" cy="43623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038278" y="2523743"/>
                <a:ext cx="429322" cy="4362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278" y="2523743"/>
                <a:ext cx="429322" cy="43623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401828" y="3591212"/>
                <a:ext cx="429322" cy="436237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28" y="3591212"/>
                <a:ext cx="429322" cy="43623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71600" y="1811922"/>
                <a:ext cx="7310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11922"/>
                <a:ext cx="73103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66210" y="1811922"/>
                <a:ext cx="15613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𝐸𝑛𝑐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210" y="1811922"/>
                <a:ext cx="156138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49623" y="1811922"/>
                <a:ext cx="154657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𝐸𝑛𝑐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23" y="1811922"/>
                <a:ext cx="154657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467100" y="3208344"/>
                <a:ext cx="15604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3208344"/>
                <a:ext cx="156049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49623" y="3208347"/>
                <a:ext cx="154657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23" y="3208347"/>
                <a:ext cx="154657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2102634" y="2104309"/>
            <a:ext cx="1364466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  <a:endCxn id="22" idx="2"/>
          </p:cNvCxnSpPr>
          <p:nvPr/>
        </p:nvCxnSpPr>
        <p:spPr>
          <a:xfrm flipV="1">
            <a:off x="6922912" y="2396697"/>
            <a:ext cx="0" cy="81165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" y="4191000"/>
            <a:ext cx="800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en-US" sz="4800" dirty="0" smtClean="0"/>
              <a:t>Robust Extraction?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600199" y="4953000"/>
                <a:ext cx="1219189" cy="129614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9" y="4953000"/>
                <a:ext cx="1219189" cy="12961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47" idx="1"/>
          </p:cNvCxnSpPr>
          <p:nvPr/>
        </p:nvCxnSpPr>
        <p:spPr>
          <a:xfrm flipH="1">
            <a:off x="1248554" y="5601072"/>
            <a:ext cx="351645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592460" y="2209131"/>
                <a:ext cx="429322" cy="4362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460" y="2209131"/>
                <a:ext cx="429322" cy="436237"/>
              </a:xfrm>
              <a:prstGeom prst="rect">
                <a:avLst/>
              </a:prstGeom>
              <a:blipFill rotWithShape="1">
                <a:blip r:embed="rId9"/>
                <a:stretch>
                  <a:fillRect l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038278" y="2523743"/>
                <a:ext cx="429322" cy="4362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278" y="2523743"/>
                <a:ext cx="429322" cy="436237"/>
              </a:xfrm>
              <a:prstGeom prst="rect">
                <a:avLst/>
              </a:prstGeom>
              <a:blipFill rotWithShape="1">
                <a:blip r:embed="rId10"/>
                <a:stretch>
                  <a:fillRect l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7200" y="5239851"/>
                <a:ext cx="791354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39851"/>
                <a:ext cx="791354" cy="72008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5432502" y="3388308"/>
            <a:ext cx="256419" cy="23583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026273" y="3504174"/>
            <a:ext cx="1122024" cy="3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434103" y="1983255"/>
            <a:ext cx="256419" cy="23583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027874" y="2099121"/>
            <a:ext cx="1122024" cy="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835257" y="5586907"/>
            <a:ext cx="757064" cy="435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&quot;No&quot; Symbol 39"/>
          <p:cNvSpPr/>
          <p:nvPr/>
        </p:nvSpPr>
        <p:spPr>
          <a:xfrm>
            <a:off x="2982721" y="5387075"/>
            <a:ext cx="411817" cy="41013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97257" y="5294520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257" y="5294520"/>
                <a:ext cx="432048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247349" y="4847441"/>
                <a:ext cx="4800600" cy="14789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/>
                                        </a:rPr>
                                        <m:t>𝐷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349" y="4847441"/>
                <a:ext cx="4800600" cy="14789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846979" y="3208344"/>
            <a:ext cx="354442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47" grpId="0" animBg="1"/>
      <p:bldP spid="54" grpId="0" animBg="1"/>
      <p:bldP spid="55" grpId="0" animBg="1"/>
      <p:bldP spid="28" grpId="0" animBg="1"/>
      <p:bldP spid="40" grpId="0" animBg="1"/>
      <p:bldP spid="41" grpId="0"/>
      <p:bldP spid="42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A Taste of the Construction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7400" y="2133600"/>
                <a:ext cx="5799522" cy="1027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) 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⊥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133600"/>
                <a:ext cx="5799522" cy="10273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3886200"/>
                <a:ext cx="411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Q: Find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3200" dirty="0" smtClean="0"/>
                  <a:t> such that: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86200"/>
                <a:ext cx="41148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3852"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33600" y="4876800"/>
                <a:ext cx="1447800" cy="13879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errors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876800"/>
                <a:ext cx="1447800" cy="1387931"/>
              </a:xfrm>
              <a:prstGeom prst="rect">
                <a:avLst/>
              </a:prstGeom>
              <a:blipFill rotWithShape="1">
                <a:blip r:embed="rId5"/>
                <a:stretch>
                  <a:fillRect t="-3463" r="-5809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19800" y="4876799"/>
                <a:ext cx="1447800" cy="13879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876799"/>
                <a:ext cx="1447800" cy="13879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-Right Arrow 10"/>
          <p:cNvSpPr/>
          <p:nvPr/>
        </p:nvSpPr>
        <p:spPr>
          <a:xfrm>
            <a:off x="3962400" y="5410200"/>
            <a:ext cx="1756761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962400" y="5410200"/>
            <a:ext cx="175676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3962400" y="5410199"/>
            <a:ext cx="175676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2080" y="4648200"/>
                <a:ext cx="2057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Randomly </a:t>
                </a:r>
              </a:p>
              <a:p>
                <a:pPr algn="ctr"/>
                <a:r>
                  <a:rPr lang="en-US" sz="2000" dirty="0" smtClean="0"/>
                  <a:t>reduce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𝑔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080" y="4648200"/>
                <a:ext cx="2057400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344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2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6" grpId="0"/>
      <p:bldP spid="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Getting Robustness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7400" y="2133600"/>
                <a:ext cx="5799522" cy="1027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) 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⊥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133600"/>
                <a:ext cx="5799522" cy="10273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-Right Arrow 10"/>
          <p:cNvSpPr/>
          <p:nvPr/>
        </p:nvSpPr>
        <p:spPr>
          <a:xfrm rot="5400000">
            <a:off x="4126437" y="3683618"/>
            <a:ext cx="6858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20478" y="4572000"/>
                <a:ext cx="5799522" cy="1827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⊕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6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𝑏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600" i="1">
                              <a:latin typeface="Cambria Math"/>
                            </a:rPr>
                            <m:t>⊕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478" y="4572000"/>
                <a:ext cx="5799522" cy="18274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4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5317669"/>
                <a:ext cx="1447800" cy="138793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with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errors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17669"/>
                <a:ext cx="1447800" cy="1387931"/>
              </a:xfrm>
              <a:prstGeom prst="rect">
                <a:avLst/>
              </a:prstGeom>
              <a:blipFill rotWithShape="1">
                <a:blip r:embed="rId3"/>
                <a:stretch>
                  <a:fillRect r="-2083" b="-10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67000" y="5317668"/>
                <a:ext cx="1447800" cy="13879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317668"/>
                <a:ext cx="1447800" cy="1387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1828800" y="5851069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95439" y="5334000"/>
                <a:ext cx="4596161" cy="137749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⊕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𝑏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i="1">
                              <a:latin typeface="Cambria Math"/>
                            </a:rPr>
                            <m:t>⊕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39" y="5334000"/>
                <a:ext cx="4596161" cy="13774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57301" y="1676400"/>
            <a:ext cx="5741018" cy="243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19400" y="2457127"/>
                <a:ext cx="685800" cy="59087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457127"/>
                <a:ext cx="685800" cy="5908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19400" y="3352800"/>
                <a:ext cx="685800" cy="59087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352800"/>
                <a:ext cx="685800" cy="5908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0" y="267718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77180"/>
                <a:ext cx="60960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7799" y="2219980"/>
                <a:ext cx="1371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99" y="2219980"/>
                <a:ext cx="1371601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7800" y="3134380"/>
                <a:ext cx="13846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⊕</m:t>
                      </m:r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134380"/>
                <a:ext cx="138461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lbow Connector 14"/>
          <p:cNvCxnSpPr>
            <a:endCxn id="10" idx="1"/>
          </p:cNvCxnSpPr>
          <p:nvPr/>
        </p:nvCxnSpPr>
        <p:spPr>
          <a:xfrm flipV="1">
            <a:off x="685800" y="2752564"/>
            <a:ext cx="2133600" cy="458016"/>
          </a:xfrm>
          <a:prstGeom prst="bentConnector3">
            <a:avLst>
              <a:gd name="adj1" fmla="val 38502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1" idx="1"/>
          </p:cNvCxnSpPr>
          <p:nvPr/>
        </p:nvCxnSpPr>
        <p:spPr>
          <a:xfrm>
            <a:off x="685800" y="3210580"/>
            <a:ext cx="2133600" cy="437657"/>
          </a:xfrm>
          <a:prstGeom prst="bentConnector3">
            <a:avLst>
              <a:gd name="adj1" fmla="val 38502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3"/>
          </p:cNvCxnSpPr>
          <p:nvPr/>
        </p:nvCxnSpPr>
        <p:spPr>
          <a:xfrm>
            <a:off x="3505200" y="2752564"/>
            <a:ext cx="5139783" cy="444236"/>
          </a:xfrm>
          <a:prstGeom prst="bentConnector3">
            <a:avLst>
              <a:gd name="adj1" fmla="val 4175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3"/>
          </p:cNvCxnSpPr>
          <p:nvPr/>
        </p:nvCxnSpPr>
        <p:spPr>
          <a:xfrm flipV="1">
            <a:off x="3505200" y="3200400"/>
            <a:ext cx="2819400" cy="447837"/>
          </a:xfrm>
          <a:prstGeom prst="bentConnector3">
            <a:avLst>
              <a:gd name="adj1" fmla="val 7610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81700" y="2940204"/>
            <a:ext cx="5334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97498" y="2976071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⊕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498" y="2976071"/>
                <a:ext cx="533400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3448" r="-344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34200" y="2514600"/>
                <a:ext cx="1905000" cy="129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</a:rPr>
                      <m:t>8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514600"/>
                <a:ext cx="1905000" cy="12920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66593" y="1687551"/>
                <a:ext cx="11625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  <m:r>
                        <a:rPr lang="en-US" sz="2800" b="0" i="1" smtClean="0">
                          <a:latin typeface="Cambria Math"/>
                        </a:rPr>
                        <m:t>←</m:t>
                      </m:r>
                      <m:r>
                        <a:rPr lang="en-US" sz="2800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93" y="1687551"/>
                <a:ext cx="1162515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46449" y="2209800"/>
                <a:ext cx="2068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PRF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49" y="2209800"/>
                <a:ext cx="206855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646449" y="3134380"/>
                <a:ext cx="20685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PRF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49" y="3134380"/>
                <a:ext cx="2068551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88719" y="1656773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719" y="1656773"/>
                <a:ext cx="609600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4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9" grpId="0" animBg="1"/>
      <p:bldP spid="20" grpId="0"/>
      <p:bldP spid="21" grpId="0"/>
      <p:bldP spid="22" grpId="0"/>
      <p:bldP spid="46" grpId="0"/>
      <p:bldP spid="49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5317669"/>
                <a:ext cx="1447800" cy="13879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17669"/>
                <a:ext cx="1447800" cy="13879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67000" y="5317668"/>
                <a:ext cx="1447800" cy="138793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317668"/>
                <a:ext cx="1447800" cy="1387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 rot="10800000">
            <a:off x="1828800" y="5851069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95439" y="5334000"/>
                <a:ext cx="4596161" cy="137749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⊕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𝑏</m:t>
                          </m:r>
                          <m:r>
                            <a:rPr lang="en-US" sz="3200" i="1"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i="1">
                              <a:latin typeface="Cambria Math"/>
                            </a:rPr>
                            <m:t>⊕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39" y="5334000"/>
                <a:ext cx="4596161" cy="13774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9600" y="1748081"/>
                <a:ext cx="1224136" cy="129614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48081"/>
                <a:ext cx="1224136" cy="1296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01688" y="1244025"/>
                <a:ext cx="829712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88" y="1244025"/>
                <a:ext cx="829712" cy="7200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1221668" y="3044225"/>
            <a:ext cx="0" cy="40960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1276" y="3453825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76" y="3453825"/>
                <a:ext cx="43204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 rot="16200000">
            <a:off x="2631368" y="2129453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17168" y="2103765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168" y="2103765"/>
                <a:ext cx="43204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wn Arrow 21"/>
          <p:cNvSpPr/>
          <p:nvPr/>
        </p:nvSpPr>
        <p:spPr>
          <a:xfrm rot="16200000">
            <a:off x="7568952" y="2125306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54752" y="2099618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752" y="2099618"/>
                <a:ext cx="432048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17168" y="1857544"/>
                <a:ext cx="4343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 smtClean="0"/>
                  <a:t> queries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3200" dirty="0" smtClean="0"/>
                  <a:t>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queries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3200" dirty="0"/>
                  <a:t>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⊕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168" y="1857544"/>
                <a:ext cx="4343400" cy="1077218"/>
              </a:xfrm>
              <a:prstGeom prst="rect">
                <a:avLst/>
              </a:prstGeom>
              <a:blipFill rotWithShape="1">
                <a:blip r:embed="rId11"/>
                <a:stretch>
                  <a:fillRect t="-738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5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3" grpId="0" animBg="1"/>
      <p:bldP spid="20" grpId="0"/>
      <p:bldP spid="20" grpId="1"/>
      <p:bldP spid="22" grpId="0" animBg="1"/>
      <p:bldP spid="23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Construction of RUFs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67000" y="2667000"/>
                <a:ext cx="5799522" cy="2143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6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600" i="1">
                                          <a:latin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6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6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3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36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36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36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3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600" i="1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6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6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600" i="1">
                                          <a:latin typeface="Cambria Math"/>
                                        </a:rPr>
                                        <m:t>𝐷</m:t>
                                      </m:r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𝑒</m:t>
                                      </m:r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6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6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3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36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3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3600" i="1"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667000"/>
                <a:ext cx="5799522" cy="21437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8076" y="3421758"/>
                <a:ext cx="2095124" cy="670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𝑏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6" y="3421758"/>
                <a:ext cx="2095124" cy="6706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114800" y="2661424"/>
            <a:ext cx="3733800" cy="550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17125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RUFs from trapdoor permutations. </a:t>
            </a:r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Weak </a:t>
            </a:r>
            <a:r>
              <a:rPr lang="en-US" sz="2800" dirty="0"/>
              <a:t>RUFs </a:t>
            </a:r>
            <a:r>
              <a:rPr lang="en-US" sz="2800" dirty="0" smtClean="0"/>
              <a:t>from OWF only: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Assumptions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13784" y="4952256"/>
                <a:ext cx="1219189" cy="129614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84" y="4952256"/>
                <a:ext cx="1219189" cy="1296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81400" y="5240288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𝒪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240288"/>
                <a:ext cx="720080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45277" y="5307940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277" y="5307940"/>
                <a:ext cx="432048" cy="584775"/>
              </a:xfrm>
              <a:prstGeom prst="rect">
                <a:avLst/>
              </a:prstGeom>
              <a:blipFill rotWithShape="1">
                <a:blip r:embed="rId5"/>
                <a:stretch>
                  <a:fillRect r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4301480" y="5600328"/>
            <a:ext cx="612304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5600" y="4114800"/>
                <a:ext cx="411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: 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𝒪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,⊥</m:t>
                          </m:r>
                        </m:e>
                      </m:d>
                    </m:oMath>
                  </m:oMathPara>
                </a14:m>
                <a:endParaRPr lang="en-US" sz="32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114800"/>
                <a:ext cx="41148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6132973" y="5600328"/>
            <a:ext cx="612304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3200"/>
            <a:ext cx="9143999" cy="105425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Publicly-Verifiable RUOFs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0342" y="4546431"/>
                <a:ext cx="1224136" cy="129614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2" y="4546431"/>
                <a:ext cx="1224136" cy="1296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02430" y="4042375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30" y="4042375"/>
                <a:ext cx="720080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4" idx="3"/>
          </p:cNvCxnSpPr>
          <p:nvPr/>
        </p:nvCxnSpPr>
        <p:spPr>
          <a:xfrm flipH="1">
            <a:off x="2334478" y="5190147"/>
            <a:ext cx="757064" cy="435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&quot;No&quot; Symbol 6"/>
          <p:cNvSpPr/>
          <p:nvPr/>
        </p:nvSpPr>
        <p:spPr>
          <a:xfrm>
            <a:off x="2481942" y="4990315"/>
            <a:ext cx="411817" cy="41013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67742" y="4897760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42" y="4897760"/>
                <a:ext cx="432048" cy="584775"/>
              </a:xfrm>
              <a:prstGeom prst="rect">
                <a:avLst/>
              </a:prstGeom>
              <a:blipFill rotWithShape="1">
                <a:blip r:embed="rId5"/>
                <a:stretch>
                  <a:fillRect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73584" y="4554286"/>
                <a:ext cx="1219189" cy="129614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584" y="4554286"/>
                <a:ext cx="1219189" cy="1296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76800" y="4842520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𝒪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42520"/>
                <a:ext cx="720080" cy="7200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7513000" y="5167737"/>
            <a:ext cx="673726" cy="202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62926" y="4870994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926" y="4870994"/>
                <a:ext cx="432048" cy="584775"/>
              </a:xfrm>
              <a:prstGeom prst="rect">
                <a:avLst/>
              </a:prstGeom>
              <a:blipFill rotWithShape="1">
                <a:blip r:embed="rId8"/>
                <a:stretch>
                  <a:fillRect r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5740896" y="5163583"/>
            <a:ext cx="400504" cy="435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744" y="1752600"/>
                <a:ext cx="808145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𝑠𝑘</m:t>
                      </m:r>
                      <m:r>
                        <a:rPr lang="en-US" sz="4000" b="0" i="1" smtClean="0">
                          <a:latin typeface="Cambria Math"/>
                        </a:rPr>
                        <m:t>,</m:t>
                      </m:r>
                      <m:r>
                        <a:rPr lang="en-US" sz="4000" b="0" i="1" smtClean="0">
                          <a:latin typeface="Cambria Math"/>
                        </a:rPr>
                        <m:t>𝑣𝑘</m:t>
                      </m:r>
                      <m:r>
                        <a:rPr lang="en-US" sz="4000" b="0" i="1" smtClean="0">
                          <a:latin typeface="Cambria Math"/>
                        </a:rPr>
                        <m:t>←</m:t>
                      </m:r>
                      <m:r>
                        <m:rPr>
                          <m:nor/>
                        </m:rPr>
                        <a:rPr lang="en-US" sz="4000" b="0" i="0" smtClean="0">
                          <a:latin typeface="Cambria Math"/>
                        </a:rPr>
                        <m:t>Gen</m:t>
                      </m:r>
                      <m:r>
                        <m:rPr>
                          <m:nor/>
                        </m:rPr>
                        <a:rPr lang="en-US" sz="4000" b="0" i="0" smtClean="0">
                          <a:latin typeface="Cambria Math"/>
                        </a:rPr>
                        <m:t>()</m:t>
                      </m:r>
                    </m:oMath>
                  </m:oMathPara>
                </a14:m>
                <a:endParaRPr lang="en-US" sz="40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/>
                          </a:rPr>
                          <m:t>Ver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𝑣𝑘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4000" b="0" i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4000" b="0" dirty="0" smtClean="0"/>
                  <a:t>  iff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𝑦</m:t>
                    </m:r>
                    <m:r>
                      <a:rPr lang="en-US" sz="4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𝑠𝑘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latin typeface="Cambria Math"/>
                      </a:rPr>
                      <m:t>𝑥</m:t>
                    </m:r>
                    <m:r>
                      <a:rPr lang="en-US" sz="4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4000" b="0" dirty="0" smtClean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44" y="1752600"/>
                <a:ext cx="8081456" cy="193899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1361390" y="4103700"/>
            <a:ext cx="0" cy="429344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91952" y="3581400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2" y="3581400"/>
                <a:ext cx="432048" cy="584775"/>
              </a:xfrm>
              <a:prstGeom prst="rect">
                <a:avLst/>
              </a:prstGeom>
              <a:blipFill rotWithShape="1">
                <a:blip r:embed="rId10"/>
                <a:stretch>
                  <a:fillRect r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6588390" y="4114586"/>
            <a:ext cx="0" cy="429344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18952" y="3592286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952" y="3592286"/>
                <a:ext cx="432048" cy="584775"/>
              </a:xfrm>
              <a:prstGeom prst="rect">
                <a:avLst/>
              </a:prstGeom>
              <a:blipFill rotWithShape="1">
                <a:blip r:embed="rId11"/>
                <a:stretch>
                  <a:fillRect r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14815" y="6019800"/>
                <a:ext cx="22379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𝑠𝑘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</a:rPr>
                        <m:t>𝑣𝑘</m:t>
                      </m:r>
                      <m:r>
                        <a:rPr lang="en-US" sz="2400" i="1">
                          <a:latin typeface="Cambria Math"/>
                        </a:rPr>
                        <m:t>←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</a:rPr>
                        <m:t>Gen</m:t>
                      </m:r>
                      <m:r>
                        <m:rPr>
                          <m:nor/>
                        </m:rPr>
                        <a:rPr lang="en-US" sz="2400">
                          <a:latin typeface="Cambria Math"/>
                        </a:rPr>
                        <m:t>()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815" y="6019800"/>
                <a:ext cx="2237985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81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435147" y="5965902"/>
                <a:ext cx="4708853" cy="599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←</m:t>
                          </m:r>
                          <m:r>
                            <a:rPr lang="en-US" sz="2400" i="1">
                              <a:latin typeface="Cambria Math"/>
                            </a:rPr>
                            <m:t>𝑈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Ver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𝑣𝑘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𝒪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&gt;</m:t>
                      </m:r>
                      <m:box>
                        <m:box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poly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47" y="5965902"/>
                <a:ext cx="4708853" cy="59997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8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 animBg="1"/>
      <p:bldP spid="10" grpId="0" animBg="1"/>
      <p:bldP spid="12" grpId="0"/>
      <p:bldP spid="18" grpId="0"/>
      <p:bldP spid="22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Program Obfuscation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85891" y="4804395"/>
            <a:ext cx="3823" cy="6744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7455" y="1844824"/>
                <a:ext cx="5476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55" y="1844824"/>
                <a:ext cx="54768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7454" y="5486400"/>
                <a:ext cx="5476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54" y="5486400"/>
                <a:ext cx="547687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785891" y="2420888"/>
            <a:ext cx="3823" cy="6404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C:\Users\Omer\Downloads\javascript_goo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2" y="3059436"/>
            <a:ext cx="54768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47454" y="3059435"/>
            <a:ext cx="5476874" cy="1743076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3"/>
    </mc:Choice>
    <mc:Fallback xmlns="">
      <p:transition spd="slow" advTm="6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Resettably</a:t>
            </a:r>
            <a:r>
              <a:rPr lang="en-US" dirty="0"/>
              <a:t>-Sound ZK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en-US" sz="2400" dirty="0" err="1">
                <a:solidFill>
                  <a:schemeClr val="tx2"/>
                </a:solidFill>
              </a:rPr>
              <a:t>Micali-Reyzin</a:t>
            </a:r>
            <a:r>
              <a:rPr lang="en-US" sz="2400" dirty="0">
                <a:solidFill>
                  <a:schemeClr val="tx2"/>
                </a:solidFill>
              </a:rPr>
              <a:t> 01, Barak-</a:t>
            </a:r>
            <a:r>
              <a:rPr lang="en-US" sz="2400" dirty="0" err="1">
                <a:solidFill>
                  <a:schemeClr val="tx2"/>
                </a:solidFill>
              </a:rPr>
              <a:t>Goldreich</a:t>
            </a:r>
            <a:r>
              <a:rPr lang="en-US" sz="2400" dirty="0">
                <a:solidFill>
                  <a:schemeClr val="tx2"/>
                </a:solidFill>
              </a:rPr>
              <a:t>-</a:t>
            </a:r>
            <a:r>
              <a:rPr lang="en-US" sz="2400" dirty="0" err="1">
                <a:solidFill>
                  <a:schemeClr val="tx2"/>
                </a:solidFill>
              </a:rPr>
              <a:t>Goldwasser-Lindell</a:t>
            </a:r>
            <a:r>
              <a:rPr lang="en-US" sz="2400" dirty="0">
                <a:solidFill>
                  <a:schemeClr val="tx2"/>
                </a:solidFill>
              </a:rPr>
              <a:t> 01]</a:t>
            </a:r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51920" y="2914745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914745"/>
                <a:ext cx="136815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411760" y="3427512"/>
            <a:ext cx="3244770" cy="2592288"/>
            <a:chOff x="4932040" y="3429000"/>
            <a:chExt cx="2808312" cy="2232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solidFill>
                  <a:srgbClr val="CC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𝒫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9" idx="3"/>
            </p:cNvCxnSpPr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140483" y="4155149"/>
            <a:ext cx="1993117" cy="9792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Standard 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ZK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4200" y="4155149"/>
            <a:ext cx="1981690" cy="9792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600" dirty="0" smtClean="0">
                <a:solidFill>
                  <a:srgbClr val="FF0000"/>
                </a:solidFill>
              </a:rPr>
              <a:t>Resettable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2600" dirty="0" smtClean="0">
                <a:solidFill>
                  <a:schemeClr val="tx1"/>
                </a:solidFill>
              </a:rPr>
              <a:t>Soundness</a:t>
            </a:r>
            <a:endParaRPr lang="en-US" sz="2600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 rot="16200000">
            <a:off x="4848781" y="4255610"/>
            <a:ext cx="2592288" cy="985609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7" name="Round Same Side Corner Rectangle 36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8" name="Snip and Round Single Corner Rectangle 37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11788" y="2228738"/>
              <a:ext cx="1432002" cy="2985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5808681" y="3668295"/>
            <a:ext cx="673409" cy="648072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43567" y="4193868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49052" y="419386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62084" y="419386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70638" y="3740303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76124" y="374030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89156" y="374030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/>
          <p:nvPr/>
        </p:nvCxnSpPr>
        <p:spPr>
          <a:xfrm rot="16200000" flipH="1">
            <a:off x="5911550" y="3830412"/>
            <a:ext cx="489569" cy="309348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4" idx="0"/>
            <a:endCxn id="41" idx="0"/>
          </p:cNvCxnSpPr>
          <p:nvPr/>
        </p:nvCxnSpPr>
        <p:spPr>
          <a:xfrm rot="16200000" flipH="1">
            <a:off x="5816739" y="3830621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6200000" flipH="1">
            <a:off x="6028147" y="3827322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97799" y="4430156"/>
                <a:ext cx="655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99" y="4430156"/>
                <a:ext cx="65555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90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Resettable Soundness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en-US" sz="2400" dirty="0" err="1">
                <a:solidFill>
                  <a:schemeClr val="tx2"/>
                </a:solidFill>
              </a:rPr>
              <a:t>Micali-Reyzin</a:t>
            </a:r>
            <a:r>
              <a:rPr lang="en-US" sz="2400" dirty="0">
                <a:solidFill>
                  <a:schemeClr val="tx2"/>
                </a:solidFill>
              </a:rPr>
              <a:t> 01, Barak-</a:t>
            </a:r>
            <a:r>
              <a:rPr lang="en-US" sz="2400" dirty="0" err="1">
                <a:solidFill>
                  <a:schemeClr val="tx2"/>
                </a:solidFill>
              </a:rPr>
              <a:t>Goldreich</a:t>
            </a:r>
            <a:r>
              <a:rPr lang="en-US" sz="2400" dirty="0">
                <a:solidFill>
                  <a:schemeClr val="tx2"/>
                </a:solidFill>
              </a:rPr>
              <a:t>-</a:t>
            </a:r>
            <a:r>
              <a:rPr lang="en-US" sz="2400" dirty="0" err="1">
                <a:solidFill>
                  <a:schemeClr val="tx2"/>
                </a:solidFill>
              </a:rPr>
              <a:t>Goldwasser-Lindell</a:t>
            </a:r>
            <a:r>
              <a:rPr lang="en-US" sz="2400" dirty="0">
                <a:solidFill>
                  <a:schemeClr val="tx2"/>
                </a:solidFill>
              </a:rPr>
              <a:t> 01]</a:t>
            </a:r>
          </a:p>
          <a:p>
            <a:pPr algn="ctr"/>
            <a:endParaRPr lang="en-US" sz="2400" dirty="0"/>
          </a:p>
        </p:txBody>
      </p:sp>
      <p:pic>
        <p:nvPicPr>
          <p:cNvPr id="5" name="Picture 15" descr="C:\Users\Omer\AppData\Local\Microsoft\Windows\Temporary Internet Files\Content.IE5\YLXGTI9L\MC9003912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1371" flipV="1">
            <a:off x="6636838" y="5291052"/>
            <a:ext cx="93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410150" y="4037625"/>
            <a:ext cx="2246379" cy="1505199"/>
            <a:chOff x="5796136" y="3933056"/>
            <a:chExt cx="1944216" cy="129614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16200000">
            <a:off x="4848781" y="4255610"/>
            <a:ext cx="2592288" cy="985609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Round Same Side Corner Rectangle 10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Snip and Round Single Corner Rectangle 11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11788" y="2228738"/>
              <a:ext cx="1432002" cy="2985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97799" y="4430156"/>
                <a:ext cx="655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99" y="4430156"/>
                <a:ext cx="65555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21481" y="3454127"/>
                <a:ext cx="998391" cy="259043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481" y="3454127"/>
                <a:ext cx="998391" cy="25904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6" descr="C:\Users\Omer\AppData\Local\Microsoft\Windows\Temporary Internet Files\Content.IE5\YA1QO09E\MC90043392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11" y="5180463"/>
            <a:ext cx="801513" cy="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51920" y="293950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∉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939504"/>
                <a:ext cx="136815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808681" y="3668295"/>
            <a:ext cx="673409" cy="648072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43567" y="4193868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49052" y="419386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62084" y="419386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70638" y="3740303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76124" y="374030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89156" y="374030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5911550" y="3830412"/>
            <a:ext cx="489569" cy="309348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2" idx="0"/>
            <a:endCxn id="19" idx="0"/>
          </p:cNvCxnSpPr>
          <p:nvPr/>
        </p:nvCxnSpPr>
        <p:spPr>
          <a:xfrm rot="16200000" flipH="1">
            <a:off x="5816739" y="3830621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6028147" y="3827322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en-US" dirty="0" smtClean="0"/>
              <a:t>Resettable Soundness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en-US" sz="2400" dirty="0" err="1" smtClean="0">
                <a:solidFill>
                  <a:schemeClr val="tx2"/>
                </a:solidFill>
              </a:rPr>
              <a:t>Micali-Reyzin</a:t>
            </a:r>
            <a:r>
              <a:rPr lang="en-US" sz="2400" dirty="0" smtClean="0">
                <a:solidFill>
                  <a:schemeClr val="tx2"/>
                </a:solidFill>
              </a:rPr>
              <a:t> 01, Barak-</a:t>
            </a:r>
            <a:r>
              <a:rPr lang="en-US" sz="2400" dirty="0" err="1" smtClean="0">
                <a:solidFill>
                  <a:schemeClr val="tx2"/>
                </a:solidFill>
              </a:rPr>
              <a:t>Goldreich</a:t>
            </a: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</a:rPr>
              <a:t>Goldwasser-Lindell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01]</a:t>
            </a:r>
          </a:p>
          <a:p>
            <a:pPr algn="ctr"/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10150" y="4037625"/>
            <a:ext cx="2246379" cy="1505199"/>
            <a:chOff x="5796136" y="3933056"/>
            <a:chExt cx="1944216" cy="129614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6200000">
            <a:off x="4848781" y="4255610"/>
            <a:ext cx="2592288" cy="985609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" name="Round Same Side Corner Rectangle 11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Snip and Round Single Corner Rectangle 12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11788" y="2228738"/>
              <a:ext cx="1432002" cy="2985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97799" y="4430156"/>
                <a:ext cx="655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99" y="4430156"/>
                <a:ext cx="65555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21481" y="3454127"/>
                <a:ext cx="998391" cy="259043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481" y="3454127"/>
                <a:ext cx="998391" cy="25904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51920" y="293950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∉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939504"/>
                <a:ext cx="136815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808681" y="3668295"/>
            <a:ext cx="673409" cy="648072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43567" y="4193868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49052" y="419386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62084" y="419386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70638" y="3740303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76124" y="374030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89156" y="374030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/>
          <p:nvPr/>
        </p:nvCxnSpPr>
        <p:spPr>
          <a:xfrm rot="16200000" flipH="1">
            <a:off x="5911550" y="3830412"/>
            <a:ext cx="489569" cy="309348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3" idx="0"/>
            <a:endCxn id="20" idx="0"/>
          </p:cNvCxnSpPr>
          <p:nvPr/>
        </p:nvCxnSpPr>
        <p:spPr>
          <a:xfrm rot="16200000" flipH="1">
            <a:off x="5816739" y="3830621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6028147" y="3827322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048000" y="2724469"/>
            <a:ext cx="527866" cy="943826"/>
            <a:chOff x="7239000" y="3578799"/>
            <a:chExt cx="985609" cy="2592288"/>
          </a:xfrm>
        </p:grpSpPr>
        <p:grpSp>
          <p:nvGrpSpPr>
            <p:cNvPr id="29" name="Group 28"/>
            <p:cNvGrpSpPr/>
            <p:nvPr/>
          </p:nvGrpSpPr>
          <p:grpSpPr>
            <a:xfrm rot="16200000">
              <a:off x="6435661" y="4382138"/>
              <a:ext cx="2592288" cy="985609"/>
              <a:chOff x="6804247" y="2096852"/>
              <a:chExt cx="1449882" cy="63007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0" name="Round Same Side Corner Rectangle 29"/>
              <p:cNvSpPr/>
              <p:nvPr/>
            </p:nvSpPr>
            <p:spPr>
              <a:xfrm>
                <a:off x="6804248" y="2096852"/>
                <a:ext cx="1449881" cy="324036"/>
              </a:xfrm>
              <a:prstGeom prst="round2Same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1" name="Snip and Round Single Corner Rectangle 30"/>
              <p:cNvSpPr/>
              <p:nvPr/>
            </p:nvSpPr>
            <p:spPr>
              <a:xfrm rot="10800000">
                <a:off x="6804247" y="2420888"/>
                <a:ext cx="1449881" cy="306034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820679" y="2228739"/>
                <a:ext cx="1404679" cy="28960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384679" y="4556684"/>
                  <a:ext cx="65555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>
                            <a:latin typeface="Cambria Math"/>
                            <a:ea typeface="Cambria Math"/>
                          </a:rPr>
                          <m:t>𝒱</m:t>
                        </m:r>
                      </m:oMath>
                    </m:oMathPara>
                  </a14:m>
                  <a:endParaRPr lang="he-IL" sz="32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4679" y="4556684"/>
                  <a:ext cx="655553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263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7395561" y="3794823"/>
              <a:ext cx="673409" cy="648072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0447" y="4320396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35932" y="4320395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48964" y="4320395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457518" y="3866831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63004" y="3866830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76036" y="3866830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Elbow Connector 40"/>
            <p:cNvCxnSpPr/>
            <p:nvPr/>
          </p:nvCxnSpPr>
          <p:spPr>
            <a:xfrm rot="16200000" flipH="1">
              <a:off x="7498430" y="3956940"/>
              <a:ext cx="489569" cy="309348"/>
            </a:xfrm>
            <a:prstGeom prst="bentConnector4">
              <a:avLst>
                <a:gd name="adj1" fmla="val 52188"/>
                <a:gd name="adj2" fmla="val 938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38" idx="0"/>
              <a:endCxn id="35" idx="0"/>
            </p:cNvCxnSpPr>
            <p:nvPr/>
          </p:nvCxnSpPr>
          <p:spPr>
            <a:xfrm rot="16200000" flipH="1">
              <a:off x="7403619" y="3957149"/>
              <a:ext cx="453565" cy="272929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6200000" flipH="1">
              <a:off x="7615027" y="3953850"/>
              <a:ext cx="453565" cy="272929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2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 Black-Box Simulator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39331" y="4701780"/>
            <a:ext cx="1831174" cy="765602"/>
            <a:chOff x="5796136" y="3933056"/>
            <a:chExt cx="1944216" cy="129614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6200000">
            <a:off x="2909360" y="4661597"/>
            <a:ext cx="1318538" cy="803436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ound Same Side Corner Rectangle 8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Snip and Round Single Corner Rectangle 9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16074" y="2228738"/>
              <a:ext cx="1423430" cy="2985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85664" y="4901436"/>
                <a:ext cx="534385" cy="297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664" y="4901436"/>
                <a:ext cx="534385" cy="297439"/>
              </a:xfrm>
              <a:prstGeom prst="rect">
                <a:avLst/>
              </a:prstGeom>
              <a:blipFill rotWithShape="1">
                <a:blip r:embed="rId3"/>
                <a:stretch>
                  <a:fillRect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3400" y="4404990"/>
                <a:ext cx="813856" cy="131759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04990"/>
                <a:ext cx="813856" cy="13175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294534" y="4513924"/>
            <a:ext cx="548941" cy="329635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7522" y="4781251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3510" y="4781250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45650" y="4781250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45040" y="4550550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31028" y="4550550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3168" y="4550550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3453423" y="4548971"/>
            <a:ext cx="249014" cy="252170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8" idx="0"/>
            <a:endCxn id="15" idx="0"/>
          </p:cNvCxnSpPr>
          <p:nvPr/>
        </p:nvCxnSpPr>
        <p:spPr>
          <a:xfrm rot="16200000" flipH="1">
            <a:off x="3370618" y="4554659"/>
            <a:ext cx="230701" cy="222483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3542951" y="4552981"/>
            <a:ext cx="230701" cy="222483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-76200" y="249904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Resettable soundness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499046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Zero-knowledge</a:t>
            </a:r>
          </a:p>
          <a:p>
            <a:pPr algn="ctr"/>
            <a:r>
              <a:rPr lang="en-US" sz="2800" dirty="0" smtClean="0"/>
              <a:t>(black-box simulator)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33400" y="4404153"/>
                <a:ext cx="813856" cy="1317595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04153"/>
                <a:ext cx="813856" cy="13175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108683" y="3786662"/>
            <a:ext cx="459760" cy="821149"/>
            <a:chOff x="4094079" y="5027551"/>
            <a:chExt cx="803435" cy="1318539"/>
          </a:xfrm>
        </p:grpSpPr>
        <p:grpSp>
          <p:nvGrpSpPr>
            <p:cNvPr id="44" name="Group 43"/>
            <p:cNvGrpSpPr/>
            <p:nvPr/>
          </p:nvGrpSpPr>
          <p:grpSpPr>
            <a:xfrm rot="16200000">
              <a:off x="3836527" y="5285103"/>
              <a:ext cx="1318539" cy="803435"/>
              <a:chOff x="6804246" y="2096852"/>
              <a:chExt cx="1449883" cy="63007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45" name="Round Same Side Corner Rectangle 44"/>
              <p:cNvSpPr/>
              <p:nvPr/>
            </p:nvSpPr>
            <p:spPr>
              <a:xfrm>
                <a:off x="6804248" y="2096852"/>
                <a:ext cx="1449881" cy="324036"/>
              </a:xfrm>
              <a:prstGeom prst="round2Same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6" name="Snip and Round Single Corner Rectangle 45"/>
              <p:cNvSpPr/>
              <p:nvPr/>
            </p:nvSpPr>
            <p:spPr>
              <a:xfrm rot="10800000">
                <a:off x="6804246" y="2420888"/>
                <a:ext cx="1449880" cy="306034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09453" y="2254328"/>
                <a:ext cx="1417643" cy="27068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212836" y="5524941"/>
                  <a:ext cx="534384" cy="6424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i="1">
                            <a:latin typeface="Cambria Math"/>
                            <a:ea typeface="Cambria Math"/>
                          </a:rPr>
                          <m:t>𝒱</m:t>
                        </m:r>
                      </m:oMath>
                    </m:oMathPara>
                  </a14:m>
                  <a:endParaRPr lang="he-IL" sz="32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2836" y="5524941"/>
                  <a:ext cx="534384" cy="6424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4221705" y="5137430"/>
              <a:ext cx="548941" cy="329635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94693" y="5404757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80681" y="5404756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72821" y="5404756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272211" y="5174056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58199" y="5174056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50339" y="5174056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Elbow Connector 55"/>
            <p:cNvCxnSpPr/>
            <p:nvPr/>
          </p:nvCxnSpPr>
          <p:spPr>
            <a:xfrm rot="16200000" flipH="1">
              <a:off x="4380594" y="5172477"/>
              <a:ext cx="249014" cy="252170"/>
            </a:xfrm>
            <a:prstGeom prst="bentConnector4">
              <a:avLst>
                <a:gd name="adj1" fmla="val 52188"/>
                <a:gd name="adj2" fmla="val 938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53" idx="0"/>
              <a:endCxn id="50" idx="0"/>
            </p:cNvCxnSpPr>
            <p:nvPr/>
          </p:nvCxnSpPr>
          <p:spPr>
            <a:xfrm rot="16200000" flipH="1">
              <a:off x="4297789" y="5178165"/>
              <a:ext cx="230701" cy="222483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16200000" flipH="1">
              <a:off x="4470122" y="5176487"/>
              <a:ext cx="230701" cy="222483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014002" y="4386546"/>
                <a:ext cx="1788532" cy="1336037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𝒮</m:t>
                      </m:r>
                    </m:oMath>
                  </m:oMathPara>
                </a14:m>
                <a:endParaRPr lang="he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02" y="4386546"/>
                <a:ext cx="1788532" cy="13360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7467600" y="4366660"/>
            <a:ext cx="1066800" cy="1336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620000" y="4657514"/>
            <a:ext cx="7865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620001" y="4990055"/>
            <a:ext cx="7666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620000" y="5305586"/>
            <a:ext cx="7666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885549" y="5013046"/>
            <a:ext cx="51127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6397542" y="3801973"/>
                <a:ext cx="809984" cy="844304"/>
              </a:xfrm>
              <a:prstGeom prst="rect">
                <a:avLst/>
              </a:prstGeom>
              <a:solidFill>
                <a:srgbClr val="FF999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42" y="3801973"/>
                <a:ext cx="809984" cy="8443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>
            <a:off x="5014002" y="3718246"/>
            <a:ext cx="3672798" cy="22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5014002" y="3718246"/>
            <a:ext cx="3672798" cy="2225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85800" y="1600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[Barak-</a:t>
            </a:r>
            <a:r>
              <a:rPr lang="en-US" sz="2400" dirty="0" err="1" smtClean="0">
                <a:solidFill>
                  <a:schemeClr val="tx2"/>
                </a:solidFill>
              </a:rPr>
              <a:t>Goldreich</a:t>
            </a: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</a:rPr>
              <a:t>Goldwasser-Lindell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01]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6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60" grpId="0"/>
      <p:bldP spid="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" descr="C:\Users\Omer\Downloads\javascript_goo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409762"/>
            <a:ext cx="1447799" cy="12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Resettably</a:t>
            </a:r>
            <a:r>
              <a:rPr lang="en-US" dirty="0"/>
              <a:t>-Sound ZK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39331" y="4694196"/>
            <a:ext cx="1831174" cy="765602"/>
            <a:chOff x="5796136" y="3933056"/>
            <a:chExt cx="1944216" cy="129614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6200000">
            <a:off x="2909360" y="4654013"/>
            <a:ext cx="1318538" cy="803436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ound Same Side Corner Rectangle 8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Snip and Round Single Corner Rectangle 9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16074" y="2228738"/>
              <a:ext cx="1423430" cy="2985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85664" y="4893852"/>
                <a:ext cx="534385" cy="297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664" y="4893852"/>
                <a:ext cx="534385" cy="297439"/>
              </a:xfrm>
              <a:prstGeom prst="rect">
                <a:avLst/>
              </a:prstGeom>
              <a:blipFill rotWithShape="1">
                <a:blip r:embed="rId4"/>
                <a:stretch>
                  <a:fillRect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3400" y="4397406"/>
                <a:ext cx="813856" cy="131759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97406"/>
                <a:ext cx="813856" cy="13175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294534" y="4506340"/>
            <a:ext cx="548941" cy="329635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7522" y="4773667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3510" y="4773666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45650" y="4773666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45040" y="4542966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31028" y="4542966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3168" y="4542966"/>
            <a:ext cx="59376" cy="3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3453423" y="4541387"/>
            <a:ext cx="249014" cy="252170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8" idx="0"/>
            <a:endCxn id="15" idx="0"/>
          </p:cNvCxnSpPr>
          <p:nvPr/>
        </p:nvCxnSpPr>
        <p:spPr>
          <a:xfrm rot="16200000" flipH="1">
            <a:off x="3370618" y="4547075"/>
            <a:ext cx="230701" cy="222483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3542951" y="4545397"/>
            <a:ext cx="230701" cy="222483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4953000" y="4409762"/>
            <a:ext cx="3429000" cy="1296144"/>
            <a:chOff x="4953000" y="4280500"/>
            <a:chExt cx="3429000" cy="1296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6934200" y="4280500"/>
                  <a:ext cx="1447800" cy="1296144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𝒮</m:t>
                        </m:r>
                      </m:oMath>
                    </m:oMathPara>
                  </a14:m>
                  <a:endParaRPr lang="he-IL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280500"/>
                  <a:ext cx="1447800" cy="12961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953000" y="4280500"/>
                  <a:ext cx="1447800" cy="1288135"/>
                </a:xfrm>
                <a:prstGeom prst="rect">
                  <a:avLst/>
                </a:prstGeom>
                <a:solidFill>
                  <a:srgbClr val="FF9999">
                    <a:alpha val="50000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e-IL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𝒱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4280500"/>
                  <a:ext cx="1447800" cy="128813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>
              <a:stCxn id="41" idx="1"/>
              <a:endCxn id="42" idx="3"/>
            </p:cNvCxnSpPr>
            <p:nvPr/>
          </p:nvCxnSpPr>
          <p:spPr>
            <a:xfrm flipH="1" flipV="1">
              <a:off x="6400800" y="4924568"/>
              <a:ext cx="533400" cy="4004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-76200" y="2483678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Resettable soundness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483678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Zero-knowledge </a:t>
            </a:r>
          </a:p>
          <a:p>
            <a:pPr algn="ctr"/>
            <a:r>
              <a:rPr lang="en-US" sz="2800" dirty="0" smtClean="0"/>
              <a:t>(non-black-box </a:t>
            </a:r>
            <a:r>
              <a:rPr lang="en-US" sz="2800" dirty="0"/>
              <a:t>simulator)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33400" y="4396569"/>
                <a:ext cx="813856" cy="1317595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96569"/>
                <a:ext cx="813856" cy="13175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108683" y="3779078"/>
            <a:ext cx="459760" cy="821149"/>
            <a:chOff x="4094079" y="5027551"/>
            <a:chExt cx="803435" cy="1318539"/>
          </a:xfrm>
        </p:grpSpPr>
        <p:grpSp>
          <p:nvGrpSpPr>
            <p:cNvPr id="44" name="Group 43"/>
            <p:cNvGrpSpPr/>
            <p:nvPr/>
          </p:nvGrpSpPr>
          <p:grpSpPr>
            <a:xfrm rot="16200000">
              <a:off x="3836527" y="5285103"/>
              <a:ext cx="1318539" cy="803435"/>
              <a:chOff x="6804246" y="2096852"/>
              <a:chExt cx="1449883" cy="63007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45" name="Round Same Side Corner Rectangle 44"/>
              <p:cNvSpPr/>
              <p:nvPr/>
            </p:nvSpPr>
            <p:spPr>
              <a:xfrm>
                <a:off x="6804248" y="2096852"/>
                <a:ext cx="1449881" cy="324036"/>
              </a:xfrm>
              <a:prstGeom prst="round2Same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6" name="Snip and Round Single Corner Rectangle 45"/>
              <p:cNvSpPr/>
              <p:nvPr/>
            </p:nvSpPr>
            <p:spPr>
              <a:xfrm rot="10800000">
                <a:off x="6804246" y="2420888"/>
                <a:ext cx="1449880" cy="306034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09453" y="2254328"/>
                <a:ext cx="1417643" cy="27068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212836" y="5524941"/>
                  <a:ext cx="534384" cy="6424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i="1">
                            <a:latin typeface="Cambria Math"/>
                            <a:ea typeface="Cambria Math"/>
                          </a:rPr>
                          <m:t>𝒱</m:t>
                        </m:r>
                      </m:oMath>
                    </m:oMathPara>
                  </a14:m>
                  <a:endParaRPr lang="he-IL" sz="32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2836" y="5524941"/>
                  <a:ext cx="534384" cy="6424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4221705" y="5137430"/>
              <a:ext cx="548941" cy="329635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94693" y="5404757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80681" y="5404756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72821" y="5404756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272211" y="5174056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58199" y="5174056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50339" y="5174056"/>
              <a:ext cx="59376" cy="3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Elbow Connector 55"/>
            <p:cNvCxnSpPr/>
            <p:nvPr/>
          </p:nvCxnSpPr>
          <p:spPr>
            <a:xfrm rot="16200000" flipH="1">
              <a:off x="4380594" y="5172477"/>
              <a:ext cx="249014" cy="252170"/>
            </a:xfrm>
            <a:prstGeom prst="bentConnector4">
              <a:avLst>
                <a:gd name="adj1" fmla="val 52188"/>
                <a:gd name="adj2" fmla="val 938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53" idx="0"/>
              <a:endCxn id="50" idx="0"/>
            </p:cNvCxnSpPr>
            <p:nvPr/>
          </p:nvCxnSpPr>
          <p:spPr>
            <a:xfrm rot="16200000" flipH="1">
              <a:off x="4297789" y="5178165"/>
              <a:ext cx="230701" cy="222483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16200000" flipH="1">
              <a:off x="4470122" y="5176487"/>
              <a:ext cx="230701" cy="222483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685800" y="1600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[Barak-</a:t>
            </a:r>
            <a:r>
              <a:rPr lang="en-US" sz="2000" dirty="0" err="1">
                <a:solidFill>
                  <a:schemeClr val="tx2"/>
                </a:solidFill>
              </a:rPr>
              <a:t>Goldreich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Goldwasser-Lindell</a:t>
            </a:r>
            <a:r>
              <a:rPr lang="en-US" sz="2000" dirty="0">
                <a:solidFill>
                  <a:schemeClr val="tx2"/>
                </a:solidFill>
              </a:rPr>
              <a:t> 01, </a:t>
            </a:r>
            <a:r>
              <a:rPr lang="en-US" sz="2000" dirty="0" smtClean="0">
                <a:solidFill>
                  <a:schemeClr val="tx2"/>
                </a:solidFill>
              </a:rPr>
              <a:t>BP 12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smtClean="0">
                <a:solidFill>
                  <a:schemeClr val="tx2"/>
                </a:solidFill>
              </a:rPr>
              <a:t>Chung-Pass-Seth 13</a:t>
            </a:r>
            <a:r>
              <a:rPr lang="en-US" sz="2000" dirty="0">
                <a:solidFill>
                  <a:schemeClr val="tx2"/>
                </a:solidFill>
              </a:rPr>
              <a:t>]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5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4" y="2132856"/>
                <a:ext cx="1080120" cy="3734544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1080120" cy="37345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36296" y="2132856"/>
                <a:ext cx="1080120" cy="3734544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132856"/>
                <a:ext cx="1080120" cy="37345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Resettably</a:t>
            </a:r>
            <a:r>
              <a:rPr lang="en-US" dirty="0"/>
              <a:t>-Sound ZK</a:t>
            </a:r>
          </a:p>
        </p:txBody>
      </p:sp>
      <p:cxnSp>
        <p:nvCxnSpPr>
          <p:cNvPr id="6" name="Straight Arrow Connector 5" title="\"/>
          <p:cNvCxnSpPr/>
          <p:nvPr/>
        </p:nvCxnSpPr>
        <p:spPr>
          <a:xfrm flipH="1">
            <a:off x="1907704" y="2541221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13994" y="2286000"/>
                <a:ext cx="1145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𝑠𝑘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𝑣𝑘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994" y="2286000"/>
                <a:ext cx="114570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7704" y="1994828"/>
                <a:ext cx="5328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994828"/>
                <a:ext cx="532859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 title="\"/>
          <p:cNvCxnSpPr/>
          <p:nvPr/>
        </p:nvCxnSpPr>
        <p:spPr>
          <a:xfrm flipH="1">
            <a:off x="1907704" y="3209330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title="\"/>
          <p:cNvCxnSpPr/>
          <p:nvPr/>
        </p:nvCxnSpPr>
        <p:spPr>
          <a:xfrm flipH="1">
            <a:off x="1907704" y="3933056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7704" y="2681645"/>
                <a:ext cx="5328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←</m:t>
                      </m:r>
                      <m:r>
                        <a:rPr lang="en-US" sz="2800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681645"/>
                <a:ext cx="532859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7704" y="3362980"/>
                <a:ext cx="5328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362980"/>
                <a:ext cx="532859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 title="\"/>
          <p:cNvCxnSpPr/>
          <p:nvPr/>
        </p:nvCxnSpPr>
        <p:spPr>
          <a:xfrm flipH="1">
            <a:off x="1907704" y="5161399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07704" y="4419600"/>
                <a:ext cx="53285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 smtClean="0"/>
                  <a:t>Witness indistinguishable proof</a:t>
                </a:r>
                <a:r>
                  <a:rPr lang="en-US" sz="2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 smtClean="0"/>
                  <a:t>or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he-IL" sz="2800" i="1"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2800" dirty="0"/>
                  <a:t> “knows”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𝑠𝑘</m:t>
                    </m:r>
                  </m:oMath>
                </a14:m>
                <a:endParaRPr lang="en-US" sz="2800" dirty="0">
                  <a:solidFill>
                    <a:srgbClr val="0099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419600"/>
                <a:ext cx="5328592" cy="1815882"/>
              </a:xfrm>
              <a:prstGeom prst="rect">
                <a:avLst/>
              </a:prstGeom>
              <a:blipFill rotWithShape="1">
                <a:blip r:embed="rId9"/>
                <a:stretch>
                  <a:fillRect l="-2059" r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3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4" y="2132856"/>
                <a:ext cx="1080120" cy="3734544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1080120" cy="37345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36296" y="2132856"/>
                <a:ext cx="1080120" cy="3734544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132856"/>
                <a:ext cx="1080120" cy="37345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827584" y="4191000"/>
            <a:ext cx="7488832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Resettably</a:t>
            </a:r>
            <a:r>
              <a:rPr lang="en-US" dirty="0"/>
              <a:t>-Sound ZK</a:t>
            </a:r>
          </a:p>
        </p:txBody>
      </p:sp>
      <p:cxnSp>
        <p:nvCxnSpPr>
          <p:cNvPr id="6" name="Straight Arrow Connector 5" title="\"/>
          <p:cNvCxnSpPr/>
          <p:nvPr/>
        </p:nvCxnSpPr>
        <p:spPr>
          <a:xfrm flipH="1">
            <a:off x="1907704" y="2541221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13994" y="2286000"/>
                <a:ext cx="1145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𝑠𝑘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𝑣𝑘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994" y="2286000"/>
                <a:ext cx="114570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7704" y="1994828"/>
                <a:ext cx="5328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𝑣𝑘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994828"/>
                <a:ext cx="532859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 title="\"/>
          <p:cNvCxnSpPr/>
          <p:nvPr/>
        </p:nvCxnSpPr>
        <p:spPr>
          <a:xfrm flipH="1">
            <a:off x="1907704" y="3209330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title="\"/>
          <p:cNvCxnSpPr/>
          <p:nvPr/>
        </p:nvCxnSpPr>
        <p:spPr>
          <a:xfrm flipH="1">
            <a:off x="1907704" y="3933056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7704" y="2681645"/>
                <a:ext cx="5328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681645"/>
                <a:ext cx="532859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7704" y="3362980"/>
                <a:ext cx="5328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362980"/>
                <a:ext cx="532859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7704" y="4419600"/>
                <a:ext cx="53285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 smtClean="0"/>
                  <a:t>Witness indistinguishable proof</a:t>
                </a:r>
                <a:r>
                  <a:rPr lang="en-US" sz="28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 smtClean="0"/>
                  <a:t>or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he-IL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“knows”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𝑠𝑘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419600"/>
                <a:ext cx="5328592" cy="1815882"/>
              </a:xfrm>
              <a:prstGeom prst="rect">
                <a:avLst/>
              </a:prstGeom>
              <a:blipFill rotWithShape="1">
                <a:blip r:embed="rId9"/>
                <a:stretch>
                  <a:fillRect l="-2059" r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9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533400" y="4267200"/>
            <a:ext cx="3436947" cy="1318538"/>
            <a:chOff x="533400" y="4267200"/>
            <a:chExt cx="3436947" cy="1318538"/>
          </a:xfrm>
        </p:grpSpPr>
        <p:grpSp>
          <p:nvGrpSpPr>
            <p:cNvPr id="40" name="Group 39"/>
            <p:cNvGrpSpPr/>
            <p:nvPr/>
          </p:nvGrpSpPr>
          <p:grpSpPr>
            <a:xfrm>
              <a:off x="533400" y="4267200"/>
              <a:ext cx="3436947" cy="1318538"/>
              <a:chOff x="2421481" y="3452271"/>
              <a:chExt cx="4216248" cy="259228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10150" y="4351140"/>
                <a:ext cx="2246379" cy="749058"/>
                <a:chOff x="5796136" y="4203032"/>
                <a:chExt cx="1944216" cy="645023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5796136" y="4203032"/>
                  <a:ext cx="194421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/>
                <p:cNvCxnSpPr/>
                <p:nvPr/>
              </p:nvCxnSpPr>
              <p:spPr>
                <a:xfrm flipH="1">
                  <a:off x="5796136" y="4848055"/>
                  <a:ext cx="194421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 rot="16200000">
                <a:off x="4848781" y="4255610"/>
                <a:ext cx="2592288" cy="985609"/>
                <a:chOff x="6804247" y="2096852"/>
                <a:chExt cx="1449882" cy="630070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9" name="Round Same Side Corner Rectangle 8"/>
                <p:cNvSpPr/>
                <p:nvPr/>
              </p:nvSpPr>
              <p:spPr>
                <a:xfrm>
                  <a:off x="6804248" y="2096852"/>
                  <a:ext cx="1449881" cy="324036"/>
                </a:xfrm>
                <a:prstGeom prst="round2Same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0" name="Snip and Round Single Corner Rectangle 9"/>
                <p:cNvSpPr/>
                <p:nvPr/>
              </p:nvSpPr>
              <p:spPr>
                <a:xfrm rot="10800000">
                  <a:off x="6804247" y="2420888"/>
                  <a:ext cx="1449881" cy="306034"/>
                </a:xfrm>
                <a:prstGeom prst="snipRoundRect">
                  <a:avLst>
                    <a:gd name="adj1" fmla="val 16667"/>
                    <a:gd name="adj2" fmla="val 50000"/>
                  </a:avLst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811788" y="2228738"/>
                  <a:ext cx="1432002" cy="29858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797799" y="4430156"/>
                    <a:ext cx="655553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3200" i="1">
                              <a:latin typeface="Cambria Math"/>
                              <a:ea typeface="Cambria Math"/>
                            </a:rPr>
                            <m:t>𝒱</m:t>
                          </m:r>
                        </m:oMath>
                      </m:oMathPara>
                    </a14:m>
                    <a:endParaRPr lang="he-IL" sz="32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7799" y="4430156"/>
                    <a:ext cx="655553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43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2421481" y="3454127"/>
                    <a:ext cx="998391" cy="2590432"/>
                  </a:xfrm>
                  <a:prstGeom prst="rect">
                    <a:avLst/>
                  </a:prstGeom>
                  <a:solidFill>
                    <a:srgbClr val="FF99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e-IL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𝒫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he-IL" sz="3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1481" y="3454127"/>
                    <a:ext cx="998391" cy="25904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 w="127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Rectangle 13"/>
              <p:cNvSpPr/>
              <p:nvPr/>
            </p:nvSpPr>
            <p:spPr>
              <a:xfrm>
                <a:off x="5808681" y="3668295"/>
                <a:ext cx="673409" cy="648072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43567" y="4193868"/>
                <a:ext cx="72839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249052" y="4193867"/>
                <a:ext cx="72839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362084" y="4193867"/>
                <a:ext cx="72839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70638" y="3740303"/>
                <a:ext cx="72839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76124" y="3740302"/>
                <a:ext cx="72839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089156" y="3740302"/>
                <a:ext cx="72839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Elbow Connector 20"/>
              <p:cNvCxnSpPr/>
              <p:nvPr/>
            </p:nvCxnSpPr>
            <p:spPr>
              <a:xfrm rot="16200000" flipH="1">
                <a:off x="5911550" y="3830412"/>
                <a:ext cx="489569" cy="309348"/>
              </a:xfrm>
              <a:prstGeom prst="bentConnector4">
                <a:avLst>
                  <a:gd name="adj1" fmla="val 52188"/>
                  <a:gd name="adj2" fmla="val 9384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>
                <a:stCxn id="18" idx="0"/>
                <a:endCxn id="15" idx="0"/>
              </p:cNvCxnSpPr>
              <p:nvPr/>
            </p:nvCxnSpPr>
            <p:spPr>
              <a:xfrm rot="16200000" flipH="1">
                <a:off x="5816739" y="3830621"/>
                <a:ext cx="453565" cy="272929"/>
              </a:xfrm>
              <a:prstGeom prst="bentConnector3">
                <a:avLst>
                  <a:gd name="adj1" fmla="val 5633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/>
              <p:cNvCxnSpPr/>
              <p:nvPr/>
            </p:nvCxnSpPr>
            <p:spPr>
              <a:xfrm rot="16200000" flipH="1">
                <a:off x="6028147" y="3827322"/>
                <a:ext cx="453565" cy="272929"/>
              </a:xfrm>
              <a:prstGeom prst="bentConnector3">
                <a:avLst>
                  <a:gd name="adj1" fmla="val 5633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347256" y="4328755"/>
                  <a:ext cx="18196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256" y="4328755"/>
                  <a:ext cx="181965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347256" y="4724400"/>
                  <a:ext cx="18196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256" y="4724400"/>
                  <a:ext cx="1819654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Analysis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953000" y="4280500"/>
            <a:ext cx="3429000" cy="1296144"/>
            <a:chOff x="4953000" y="4280500"/>
            <a:chExt cx="3429000" cy="1296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6934200" y="4280500"/>
                  <a:ext cx="1447800" cy="1296144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𝒮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𝑖𝑚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280500"/>
                  <a:ext cx="1447800" cy="129614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953000" y="4280500"/>
                  <a:ext cx="1447800" cy="1288135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e-IL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𝒱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4280500"/>
                  <a:ext cx="1447800" cy="128813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>
              <a:stCxn id="41" idx="1"/>
              <a:endCxn id="42" idx="3"/>
            </p:cNvCxnSpPr>
            <p:nvPr/>
          </p:nvCxnSpPr>
          <p:spPr>
            <a:xfrm flipH="1" flipV="1">
              <a:off x="6400800" y="4924568"/>
              <a:ext cx="533400" cy="4004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-76200" y="2209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Resettable soundness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209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Zero-knowledge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33400" y="3747004"/>
            <a:ext cx="1227147" cy="1837898"/>
            <a:chOff x="533400" y="3758625"/>
            <a:chExt cx="1227147" cy="1837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533400" y="4278928"/>
                  <a:ext cx="813856" cy="1317595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e-IL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𝒫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278928"/>
                  <a:ext cx="813856" cy="131759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1162878" y="3758625"/>
                  <a:ext cx="597669" cy="617529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𝑠𝑘</m:t>
                            </m:r>
                          </m:sub>
                        </m:sSub>
                      </m:oMath>
                    </m:oMathPara>
                  </a14:m>
                  <a:endParaRPr lang="en-US" sz="28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878" y="3758625"/>
                  <a:ext cx="597669" cy="61752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 flipV="1">
            <a:off x="940330" y="5593170"/>
            <a:ext cx="0" cy="56393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&quot;No&quot; Symbol 71"/>
          <p:cNvSpPr/>
          <p:nvPr/>
        </p:nvSpPr>
        <p:spPr>
          <a:xfrm>
            <a:off x="811851" y="5715373"/>
            <a:ext cx="256958" cy="24590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28597" y="6120825"/>
                <a:ext cx="623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7" y="6120825"/>
                <a:ext cx="62346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4953000" y="4267200"/>
            <a:ext cx="3429000" cy="1296144"/>
            <a:chOff x="4953000" y="4277608"/>
            <a:chExt cx="3429000" cy="1296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6934200" y="4277608"/>
                  <a:ext cx="1447800" cy="1296144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𝒮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277608"/>
                  <a:ext cx="1447800" cy="129614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4953000" y="4277608"/>
                  <a:ext cx="1447800" cy="1288135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𝒱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𝑠𝑘</m:t>
                            </m:r>
                          </m:sub>
                        </m:sSub>
                      </m:oMath>
                    </m:oMathPara>
                  </a14:m>
                  <a:endParaRPr lang="en-US" sz="2400" b="0" dirty="0" smtClean="0">
                    <a:solidFill>
                      <a:schemeClr val="tx1"/>
                    </a:solidFill>
                    <a:ea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box>
                          <m:box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</m:e>
                        </m:box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4277608"/>
                  <a:ext cx="1447800" cy="128813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/>
            <p:cNvCxnSpPr>
              <a:stCxn id="79" idx="1"/>
              <a:endCxn id="80" idx="3"/>
            </p:cNvCxnSpPr>
            <p:nvPr/>
          </p:nvCxnSpPr>
          <p:spPr>
            <a:xfrm flipH="1" flipV="1">
              <a:off x="6400800" y="4921676"/>
              <a:ext cx="533400" cy="4004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Arrow Connector 81"/>
          <p:cNvCxnSpPr>
            <a:endCxn id="79" idx="2"/>
          </p:cNvCxnSpPr>
          <p:nvPr/>
        </p:nvCxnSpPr>
        <p:spPr>
          <a:xfrm flipV="1">
            <a:off x="7658100" y="5563344"/>
            <a:ext cx="0" cy="585078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355236" y="6107151"/>
                <a:ext cx="6234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236" y="6107151"/>
                <a:ext cx="623462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6934200" y="5283414"/>
                <a:ext cx="323480" cy="279187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283414"/>
                <a:ext cx="323480" cy="279187"/>
              </a:xfrm>
              <a:prstGeom prst="rect">
                <a:avLst/>
              </a:prstGeom>
              <a:blipFill rotWithShape="1">
                <a:blip r:embed="rId15"/>
                <a:stretch>
                  <a:fillRect l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4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2" grpId="0" animBg="1"/>
      <p:bldP spid="73" grpId="0"/>
      <p:bldP spid="83" grpId="0"/>
      <p:bldP spid="8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752600"/>
            <a:ext cx="8139953" cy="53716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 err="1" smtClean="0"/>
              <a:t>Resettably</a:t>
            </a:r>
            <a:r>
              <a:rPr lang="en-US" sz="2800" dirty="0"/>
              <a:t>-</a:t>
            </a:r>
            <a:r>
              <a:rPr lang="en-US" sz="2800" dirty="0" smtClean="0"/>
              <a:t>sound ZK from OWFs </a:t>
            </a:r>
            <a:br>
              <a:rPr lang="en-US" sz="2800" dirty="0" smtClean="0"/>
            </a:br>
            <a:r>
              <a:rPr lang="en-US" dirty="0" smtClean="0"/>
              <a:t>(Different approach from Chung-Pass-Seth 13)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Simultaneously-resettable ZK from </a:t>
            </a:r>
            <a:r>
              <a:rPr lang="en-US" sz="2800" dirty="0"/>
              <a:t>OWFs </a:t>
            </a:r>
            <a:br>
              <a:rPr lang="en-US" sz="2800" dirty="0"/>
            </a:br>
            <a:r>
              <a:rPr lang="en-US" dirty="0" smtClean="0"/>
              <a:t>(</a:t>
            </a:r>
            <a:r>
              <a:rPr lang="en-US" dirty="0"/>
              <a:t>using </a:t>
            </a:r>
            <a:r>
              <a:rPr lang="en-US" dirty="0" err="1"/>
              <a:t>srWI</a:t>
            </a:r>
            <a:r>
              <a:rPr lang="en-US" dirty="0"/>
              <a:t>  by </a:t>
            </a:r>
            <a:r>
              <a:rPr lang="en-US" dirty="0" smtClean="0"/>
              <a:t>Chung-</a:t>
            </a:r>
            <a:r>
              <a:rPr lang="en-US" dirty="0" err="1" smtClean="0"/>
              <a:t>Ostrovsky</a:t>
            </a:r>
            <a:r>
              <a:rPr lang="en-US" dirty="0" smtClean="0"/>
              <a:t>-Pass-Visconti 13)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/>
              <a:t>4-message </a:t>
            </a:r>
            <a:r>
              <a:rPr lang="en-US" sz="2800" dirty="0" err="1" smtClean="0"/>
              <a:t>resettably</a:t>
            </a:r>
            <a:r>
              <a:rPr lang="en-US" sz="2800" dirty="0"/>
              <a:t>-</a:t>
            </a:r>
            <a:r>
              <a:rPr lang="en-US" sz="2800" dirty="0" smtClean="0"/>
              <a:t>sound </a:t>
            </a:r>
            <a:r>
              <a:rPr lang="en-US" sz="2800" dirty="0"/>
              <a:t>ZK </a:t>
            </a:r>
            <a:endParaRPr lang="en-US" sz="28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/>
              <a:t>3-message simultaneously-resettable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 proof of knowledge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More Resettable Crypto </a:t>
            </a:r>
          </a:p>
        </p:txBody>
      </p:sp>
    </p:spTree>
    <p:extLst>
      <p:ext uri="{BB962C8B-B14F-4D97-AF65-F5344CB8AC3E}">
        <p14:creationId xmlns:p14="http://schemas.microsoft.com/office/powerpoint/2010/main" val="36007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10690" y="3509605"/>
                <a:ext cx="1230266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690" y="3509605"/>
                <a:ext cx="1230266" cy="7200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00237" y="2133600"/>
                <a:ext cx="1230266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237" y="2133600"/>
                <a:ext cx="1230266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4" idx="3"/>
          </p:cNvCxnSpPr>
          <p:nvPr/>
        </p:nvCxnSpPr>
        <p:spPr>
          <a:xfrm flipH="1" flipV="1">
            <a:off x="3866976" y="4132091"/>
            <a:ext cx="1314624" cy="329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&quot;No&quot; Symbol 6"/>
          <p:cNvSpPr/>
          <p:nvPr/>
        </p:nvSpPr>
        <p:spPr>
          <a:xfrm>
            <a:off x="4464983" y="3927903"/>
            <a:ext cx="411817" cy="41013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85048" y="3752671"/>
                <a:ext cx="41113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i="1"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36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048" y="3752671"/>
                <a:ext cx="4111352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12" idx="0"/>
            <a:endCxn id="5" idx="1"/>
          </p:cNvCxnSpPr>
          <p:nvPr/>
        </p:nvCxnSpPr>
        <p:spPr>
          <a:xfrm flipV="1">
            <a:off x="3225823" y="2493640"/>
            <a:ext cx="1174414" cy="10159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12" idx="3"/>
          </p:cNvCxnSpPr>
          <p:nvPr/>
        </p:nvCxnSpPr>
        <p:spPr>
          <a:xfrm flipH="1">
            <a:off x="3840956" y="2853680"/>
            <a:ext cx="1174414" cy="10159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0800" y="3484019"/>
                <a:ext cx="1276176" cy="129614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484019"/>
                <a:ext cx="1276176" cy="1296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9132502">
                <a:off x="3417882" y="2567969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32502">
                <a:off x="3417882" y="2567969"/>
                <a:ext cx="4572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9132502">
                <a:off x="4180281" y="3409137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32502">
                <a:off x="4180281" y="3409137"/>
                <a:ext cx="457200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27826" r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4" idx="1"/>
            <a:endCxn id="33" idx="3"/>
          </p:cNvCxnSpPr>
          <p:nvPr/>
        </p:nvCxnSpPr>
        <p:spPr>
          <a:xfrm flipH="1">
            <a:off x="2209800" y="4132091"/>
            <a:ext cx="381000" cy="881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24000" y="3840584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𝑣𝑘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840584"/>
                <a:ext cx="68580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85800" y="1676400"/>
            <a:ext cx="418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Digital </a:t>
            </a:r>
            <a:r>
              <a:rPr lang="en-US" sz="2800" dirty="0" smtClean="0"/>
              <a:t>Signatures:</a:t>
            </a:r>
            <a:endParaRPr lang="en-US" dirty="0"/>
          </a:p>
        </p:txBody>
      </p: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50710" cy="1054250"/>
          </a:xfrm>
        </p:spPr>
        <p:txBody>
          <a:bodyPr/>
          <a:lstStyle/>
          <a:p>
            <a:pPr algn="l"/>
            <a:r>
              <a:rPr lang="en-US" sz="4000" dirty="0"/>
              <a:t>Worst-Case Extractable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5800" y="2207349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𝑠𝑘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𝑣𝑘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07349"/>
                <a:ext cx="1828800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V="1">
            <a:off x="685800" y="2207350"/>
            <a:ext cx="1828800" cy="6463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7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7" grpId="0" animBg="1"/>
      <p:bldP spid="8" grpId="0"/>
      <p:bldP spid="4" grpId="0" animBg="1"/>
      <p:bldP spid="26" grpId="0"/>
      <p:bldP spid="27" grpId="0"/>
      <p:bldP spid="33" grpId="0"/>
      <p:bldP spid="43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Program 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47454" y="3061318"/>
                <a:ext cx="5476874" cy="174307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Sign email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𝑠𝑘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starts with “omer@bu.edu”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54" y="3061318"/>
                <a:ext cx="5476874" cy="1743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4" idx="2"/>
          </p:cNvCxnSpPr>
          <p:nvPr/>
        </p:nvCxnSpPr>
        <p:spPr>
          <a:xfrm>
            <a:off x="4785891" y="4804395"/>
            <a:ext cx="3823" cy="6744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7455" y="1844824"/>
                <a:ext cx="5476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55" y="1844824"/>
                <a:ext cx="547687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7454" y="5486400"/>
                <a:ext cx="5476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𝜎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  <m:r>
                        <a:rPr lang="en-US" sz="3600" b="0" i="1" smtClean="0">
                          <a:latin typeface="Cambria Math"/>
                        </a:rPr>
                        <m:t>/⊥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54" y="5486400"/>
                <a:ext cx="547687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4785891" y="2420888"/>
            <a:ext cx="3823" cy="6404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5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77"/>
    </mc:Choice>
    <mc:Fallback xmlns="">
      <p:transition spd="slow" advTm="20177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50710" cy="1054250"/>
          </a:xfrm>
        </p:spPr>
        <p:txBody>
          <a:bodyPr/>
          <a:lstStyle/>
          <a:p>
            <a:pPr algn="l"/>
            <a:r>
              <a:rPr lang="en-US" sz="4000" dirty="0"/>
              <a:t>Worst-Case Extractable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" y="2219980"/>
                <a:ext cx="4183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𝑠𝑘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𝑣𝑘</m:t>
                    </m:r>
                    <m:r>
                      <a:rPr lang="en-US" sz="2800" b="0" i="0" smtClean="0">
                        <a:latin typeface="Cambria Math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19980"/>
                <a:ext cx="418311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06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63351" y="3810000"/>
                <a:ext cx="33848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breaks security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𝑠𝑘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𝑣𝑘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51" y="3810000"/>
                <a:ext cx="3384849" cy="1077218"/>
              </a:xfrm>
              <a:prstGeom prst="rect">
                <a:avLst/>
              </a:prstGeom>
              <a:blipFill rotWithShape="1">
                <a:blip r:embed="rId4"/>
                <a:stretch>
                  <a:fillRect t="-7345" r="-5396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24400" y="4025443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025443"/>
                <a:ext cx="11430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77224" y="2514600"/>
                <a:ext cx="685800" cy="762000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224" y="2514600"/>
                <a:ext cx="685800" cy="762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556241" y="3733056"/>
                <a:ext cx="1292359" cy="129614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241" y="3733056"/>
                <a:ext cx="1292359" cy="12961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4" idx="0"/>
            <a:endCxn id="13" idx="2"/>
          </p:cNvCxnSpPr>
          <p:nvPr/>
        </p:nvCxnSpPr>
        <p:spPr>
          <a:xfrm flipV="1">
            <a:off x="7202421" y="3276600"/>
            <a:ext cx="17703" cy="45645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4" idx="2"/>
          </p:cNvCxnSpPr>
          <p:nvPr/>
        </p:nvCxnSpPr>
        <p:spPr>
          <a:xfrm flipV="1">
            <a:off x="7202420" y="5029200"/>
            <a:ext cx="1" cy="45720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16186" y="5486400"/>
                <a:ext cx="6078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𝑠𝑘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186" y="5486400"/>
                <a:ext cx="607876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0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9050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define _ -F&lt;00||--F-OO--;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F=00,OO=00;main(){F_OO();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("%1.3f\n",4.*-F/OO/OO);}F_OO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(){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lvl="5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      _-_-_-_</a:t>
            </a:r>
          </a:p>
          <a:p>
            <a:pPr lvl="5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 _-_-_-_-_-_-_-_-_</a:t>
            </a:r>
          </a:p>
          <a:p>
            <a:pPr lvl="5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_-_-_-_-_-_-_-_-_-_-_-_</a:t>
            </a:r>
          </a:p>
          <a:p>
            <a:pPr lvl="5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_-_-_-_-_-_-_-_-_-_-_-_-_-_</a:t>
            </a:r>
          </a:p>
          <a:p>
            <a:pPr lvl="5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_-_-_-_-_-_-_-_-_-_-_-_-_-_-_</a:t>
            </a:r>
          </a:p>
          <a:p>
            <a:pPr lvl="5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_-_-_-_-_-_-_-_-_-_-_-_-_-_-_</a:t>
            </a:r>
          </a:p>
          <a:p>
            <a:pPr lvl="5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_-_-_-_-_-_-_-_-_-_-_-_-_-_-_-_</a:t>
            </a:r>
          </a:p>
          <a:p>
            <a:pPr lvl="5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_-_-_-_-_-_-_-_-_-_-_-_-_-_-_-_</a:t>
            </a:r>
          </a:p>
          <a:p>
            <a:pPr lvl="5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_-_-_-_-_-_-_-_-_-_-_-_-_-_-_-_</a:t>
            </a:r>
          </a:p>
          <a:p>
            <a:pPr lvl="5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_-_-_-_-_-_-_-_-_-_-_-_-_-_-_-_</a:t>
            </a:r>
          </a:p>
          <a:p>
            <a:pPr lvl="5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_-_-_-_-_-_-_-_-_-_-_-_-_-_-_</a:t>
            </a:r>
          </a:p>
          <a:p>
            <a:pPr lvl="5"/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_-_-_-_-_-_-_-_-_-_-_-_-_-_-_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lvl="5"/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_-_-_-_-_-_-_-_-_-_-_-_-_-_</a:t>
            </a:r>
          </a:p>
          <a:p>
            <a:pPr lvl="5"/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_-_-_-_-_-_-_-_-_-_-_-_</a:t>
            </a:r>
          </a:p>
          <a:p>
            <a:pPr lvl="5"/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_-_-_-_-_-_-_-_</a:t>
            </a:r>
          </a:p>
          <a:p>
            <a:pPr lvl="5"/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_-_-_-_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6306205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IOCCC 88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31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Virtual Black-Box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2431197"/>
                <a:ext cx="7162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𝒪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𝑠𝑘</m:t>
                        </m:r>
                      </m:sub>
                    </m:sSub>
                  </m:oMath>
                </a14:m>
                <a:r>
                  <a:rPr lang="en-US" sz="3200" dirty="0" smtClean="0"/>
                  <a:t> is an obfuscation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𝑠𝑘</m:t>
                        </m:r>
                      </m:sub>
                    </m:sSub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31197"/>
                <a:ext cx="71628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3200400"/>
                <a:ext cx="7315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Tx/>
                  <a:buChar char="-"/>
                </a:pPr>
                <a:r>
                  <a:rPr lang="en-US" sz="3200" dirty="0" smtClean="0"/>
                  <a:t>Functionality: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𝒪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00400"/>
                <a:ext cx="7315200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216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19800" y="5043378"/>
                <a:ext cx="1013923" cy="97642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043378"/>
                <a:ext cx="1013923" cy="9764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92479" y="4572000"/>
                <a:ext cx="751321" cy="76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79" y="4572000"/>
                <a:ext cx="751321" cy="762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51229" y="5045530"/>
                <a:ext cx="1015971" cy="974269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29" y="5045530"/>
                <a:ext cx="1015971" cy="9742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625086" y="5562600"/>
            <a:ext cx="499114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1686" y="5045531"/>
                <a:ext cx="54217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86" y="5045531"/>
                <a:ext cx="542178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52600" y="5158602"/>
            <a:ext cx="88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63486" y="5181600"/>
                <a:ext cx="751321" cy="76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𝒪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5181600"/>
                <a:ext cx="751321" cy="7620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2000" y="39343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Security: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1600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[</a:t>
            </a:r>
            <a:r>
              <a:rPr lang="en-US" sz="2000" dirty="0">
                <a:solidFill>
                  <a:schemeClr val="tx2"/>
                </a:solidFill>
              </a:rPr>
              <a:t>Barak-</a:t>
            </a:r>
            <a:r>
              <a:rPr lang="en-US" sz="2000" dirty="0" err="1">
                <a:solidFill>
                  <a:schemeClr val="tx2"/>
                </a:solidFill>
              </a:rPr>
              <a:t>Goldreich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Impagliazzo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Rudich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Sahai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Vadhan</a:t>
            </a:r>
            <a:r>
              <a:rPr lang="en-US" sz="2000" dirty="0">
                <a:solidFill>
                  <a:schemeClr val="tx2"/>
                </a:solidFill>
              </a:rPr>
              <a:t>-Yang</a:t>
            </a:r>
            <a:r>
              <a:rPr lang="en-US" sz="2400" dirty="0">
                <a:solidFill>
                  <a:schemeClr val="tx2"/>
                </a:solidFill>
              </a:rPr>
              <a:t> 01]</a:t>
            </a:r>
          </a:p>
          <a:p>
            <a:pPr algn="ctr"/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9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53"/>
    </mc:Choice>
    <mc:Fallback xmlns="">
      <p:transition spd="slow" advTm="40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Impossibility </a:t>
            </a:r>
            <a:r>
              <a:rPr lang="en-US" sz="4400" dirty="0"/>
              <a:t>of Obfuscation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5" y="2610778"/>
            <a:ext cx="89289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 smtClean="0">
                <a:solidFill>
                  <a:srgbClr val="C00000"/>
                </a:solidFill>
              </a:rPr>
              <a:t>There exist families of functions </a:t>
            </a:r>
          </a:p>
          <a:p>
            <a:pPr algn="ctr" rtl="0"/>
            <a:r>
              <a:rPr lang="en-US" sz="4000" dirty="0" smtClean="0">
                <a:solidFill>
                  <a:srgbClr val="C00000"/>
                </a:solidFill>
              </a:rPr>
              <a:t>that cannot be obfuscated</a:t>
            </a:r>
          </a:p>
          <a:p>
            <a:pPr algn="ctr" rtl="0"/>
            <a:endParaRPr lang="en-US" sz="2400" dirty="0" smtClean="0"/>
          </a:p>
          <a:p>
            <a:pPr algn="ctr" rtl="0"/>
            <a:r>
              <a:rPr lang="en-US" sz="2400" dirty="0" smtClean="0"/>
              <a:t>[Barak-</a:t>
            </a:r>
            <a:r>
              <a:rPr lang="en-US" sz="2400" dirty="0" err="1" smtClean="0"/>
              <a:t>Goldreich</a:t>
            </a:r>
            <a:r>
              <a:rPr lang="en-US" sz="2400" dirty="0" smtClean="0"/>
              <a:t>-</a:t>
            </a:r>
            <a:r>
              <a:rPr lang="en-US" sz="2400" dirty="0" err="1" smtClean="0"/>
              <a:t>Impagliazzo</a:t>
            </a:r>
            <a:r>
              <a:rPr lang="en-US" sz="2400" dirty="0" smtClean="0"/>
              <a:t>-</a:t>
            </a:r>
            <a:r>
              <a:rPr lang="en-US" sz="2400" dirty="0" err="1" smtClean="0"/>
              <a:t>Rudich</a:t>
            </a:r>
            <a:r>
              <a:rPr lang="en-US" sz="2400" dirty="0" smtClean="0"/>
              <a:t>-</a:t>
            </a:r>
            <a:r>
              <a:rPr lang="en-US" sz="2400" dirty="0" err="1" smtClean="0"/>
              <a:t>Sahai</a:t>
            </a:r>
            <a:r>
              <a:rPr lang="en-US" sz="2400" dirty="0" smtClean="0"/>
              <a:t>-</a:t>
            </a:r>
            <a:r>
              <a:rPr lang="en-US" sz="2400" dirty="0" err="1" smtClean="0"/>
              <a:t>Vadhan</a:t>
            </a:r>
            <a:r>
              <a:rPr lang="en-US" sz="2400" dirty="0" smtClean="0"/>
              <a:t>-Yang 01]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70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9"/>
    </mc:Choice>
    <mc:Fallback xmlns="">
      <p:transition spd="slow" advTm="1354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Relaxed</a:t>
            </a:r>
            <a:r>
              <a:rPr lang="en-US" dirty="0" smtClean="0"/>
              <a:t>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3200400"/>
                <a:ext cx="7315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Tx/>
                  <a:buChar char="-"/>
                </a:pPr>
                <a:r>
                  <a:rPr lang="en-US" sz="3200" dirty="0" smtClean="0"/>
                  <a:t>Functionality: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𝒪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00400"/>
                <a:ext cx="73152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16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19800" y="5043378"/>
                <a:ext cx="1013923" cy="97642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043378"/>
                <a:ext cx="1013923" cy="9764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92479" y="4572000"/>
                <a:ext cx="751321" cy="76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79" y="4572000"/>
                <a:ext cx="751321" cy="762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51229" y="5045530"/>
                <a:ext cx="1015971" cy="974269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29" y="5045530"/>
                <a:ext cx="1015971" cy="9742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625086" y="5562600"/>
            <a:ext cx="499114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1686" y="5045531"/>
                <a:ext cx="54217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86" y="5045531"/>
                <a:ext cx="54217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52600" y="5158602"/>
            <a:ext cx="88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63486" y="5181600"/>
                <a:ext cx="751321" cy="76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𝒪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5181600"/>
                <a:ext cx="751321" cy="762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2000" y="39343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Security: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" y="19737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[Barak et al. 01, Goldwasser-Rothblum07,</a:t>
            </a:r>
            <a:r>
              <a:rPr lang="pl-PL" sz="2200" dirty="0"/>
              <a:t> </a:t>
            </a:r>
            <a:r>
              <a:rPr lang="pl-PL" sz="2200" dirty="0" smtClean="0"/>
              <a:t>H</a:t>
            </a:r>
            <a:r>
              <a:rPr lang="en-US" sz="2200" dirty="0" err="1"/>
              <a:t>ofheinz</a:t>
            </a:r>
            <a:r>
              <a:rPr lang="en-US" sz="2200" dirty="0"/>
              <a:t>-</a:t>
            </a:r>
            <a:r>
              <a:rPr lang="pl-PL" sz="2200" dirty="0"/>
              <a:t>M</a:t>
            </a:r>
            <a:r>
              <a:rPr lang="en-US" sz="2200" dirty="0"/>
              <a:t>alone-</a:t>
            </a:r>
            <a:r>
              <a:rPr lang="pl-PL" sz="2200" dirty="0"/>
              <a:t>L</a:t>
            </a:r>
            <a:r>
              <a:rPr lang="en-US" sz="2200" dirty="0" err="1"/>
              <a:t>ee</a:t>
            </a:r>
            <a:r>
              <a:rPr lang="en-US" sz="2200" dirty="0"/>
              <a:t>-</a:t>
            </a:r>
            <a:r>
              <a:rPr lang="pl-PL" sz="2200" dirty="0"/>
              <a:t>S</a:t>
            </a:r>
            <a:r>
              <a:rPr lang="en-US" sz="2200" dirty="0"/>
              <a:t>tam</a:t>
            </a:r>
            <a:r>
              <a:rPr lang="pl-PL" sz="2200" dirty="0"/>
              <a:t>07, H</a:t>
            </a:r>
            <a:r>
              <a:rPr lang="en-US" sz="2200" dirty="0" err="1"/>
              <a:t>ohenberger</a:t>
            </a:r>
            <a:r>
              <a:rPr lang="en-US" sz="2200" dirty="0"/>
              <a:t>-</a:t>
            </a:r>
            <a:r>
              <a:rPr lang="pl-PL" sz="2200" dirty="0"/>
              <a:t>R</a:t>
            </a:r>
            <a:r>
              <a:rPr lang="en-US" sz="2200" dirty="0" err="1"/>
              <a:t>othblum</a:t>
            </a:r>
            <a:r>
              <a:rPr lang="en-US" sz="2200" dirty="0"/>
              <a:t>-</a:t>
            </a:r>
            <a:r>
              <a:rPr lang="pl-PL" sz="2200" dirty="0"/>
              <a:t>S</a:t>
            </a:r>
            <a:r>
              <a:rPr lang="en-US" sz="2200" dirty="0" err="1"/>
              <a:t>helat</a:t>
            </a:r>
            <a:r>
              <a:rPr lang="en-US" sz="2200" dirty="0"/>
              <a:t>-</a:t>
            </a:r>
            <a:r>
              <a:rPr lang="pl-PL" sz="2200" dirty="0"/>
              <a:t>V</a:t>
            </a:r>
            <a:r>
              <a:rPr lang="en-US" sz="2200" dirty="0" err="1"/>
              <a:t>aikuntanathan</a:t>
            </a:r>
            <a:r>
              <a:rPr lang="pl-PL" sz="2200" dirty="0"/>
              <a:t>07, </a:t>
            </a:r>
            <a:r>
              <a:rPr lang="pl-PL" sz="2200" dirty="0" smtClean="0"/>
              <a:t>B</a:t>
            </a:r>
            <a:r>
              <a:rPr lang="en-US" sz="2200" dirty="0" err="1" smtClean="0"/>
              <a:t>itansky</a:t>
            </a:r>
            <a:r>
              <a:rPr lang="en-US" sz="2200" dirty="0" smtClean="0"/>
              <a:t>-</a:t>
            </a:r>
            <a:r>
              <a:rPr lang="pl-PL" sz="2200" dirty="0" smtClean="0"/>
              <a:t>C</a:t>
            </a:r>
            <a:r>
              <a:rPr lang="en-US" sz="2200" dirty="0" err="1"/>
              <a:t>anetti</a:t>
            </a:r>
            <a:r>
              <a:rPr lang="pl-PL" sz="2200" dirty="0"/>
              <a:t>10]</a:t>
            </a:r>
            <a:endParaRPr lang="en-US" sz="2200" b="1" dirty="0"/>
          </a:p>
        </p:txBody>
      </p:sp>
      <p:sp>
        <p:nvSpPr>
          <p:cNvPr id="16" name="Rectangle 15"/>
          <p:cNvSpPr/>
          <p:nvPr/>
        </p:nvSpPr>
        <p:spPr>
          <a:xfrm>
            <a:off x="381000" y="4031397"/>
            <a:ext cx="8382000" cy="236940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7"/>
    </mc:Choice>
    <mc:Fallback xmlns="">
      <p:transition spd="slow" advTm="10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5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Relaxed Functionality?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3200400"/>
                <a:ext cx="7315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Tx/>
                  <a:buChar char="-"/>
                </a:pPr>
                <a:r>
                  <a:rPr lang="en-US" sz="3200" dirty="0" smtClean="0"/>
                  <a:t>Functionality: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𝒪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𝑠𝑘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00400"/>
                <a:ext cx="73152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16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19800" y="5043378"/>
                <a:ext cx="1013923" cy="97642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043378"/>
                <a:ext cx="1013923" cy="9764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92479" y="4572000"/>
                <a:ext cx="751321" cy="76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79" y="4572000"/>
                <a:ext cx="751321" cy="762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51229" y="5045530"/>
                <a:ext cx="1015971" cy="974269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29" y="5045530"/>
                <a:ext cx="1015971" cy="9742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625086" y="5562600"/>
            <a:ext cx="499114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1686" y="5045531"/>
                <a:ext cx="54217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86" y="5045531"/>
                <a:ext cx="54217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52600" y="5158602"/>
            <a:ext cx="88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63486" y="5181600"/>
                <a:ext cx="751321" cy="76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𝒪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5181600"/>
                <a:ext cx="751321" cy="762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2000" y="39343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Security: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 flipV="1">
            <a:off x="381000" y="3276599"/>
            <a:ext cx="8382000" cy="75479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"/>
    </mc:Choice>
    <mc:Fallback xmlns="">
      <p:transition spd="slow" advTm="6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/>
              <a:t>Approximate </a:t>
            </a:r>
            <a:r>
              <a:rPr lang="en-US" sz="4800" dirty="0" smtClean="0"/>
              <a:t>Obfuscation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[</a:t>
            </a:r>
            <a:r>
              <a:rPr lang="en-US" sz="2000" dirty="0">
                <a:solidFill>
                  <a:schemeClr val="tx2"/>
                </a:solidFill>
              </a:rPr>
              <a:t>Barak-</a:t>
            </a:r>
            <a:r>
              <a:rPr lang="en-US" sz="2000" dirty="0" err="1">
                <a:solidFill>
                  <a:schemeClr val="tx2"/>
                </a:solidFill>
              </a:rPr>
              <a:t>Goldreich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Impagliazzo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Rudich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Sahai</a:t>
            </a: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Vadhan</a:t>
            </a:r>
            <a:r>
              <a:rPr lang="en-US" sz="2000" dirty="0">
                <a:solidFill>
                  <a:schemeClr val="tx2"/>
                </a:solidFill>
              </a:rPr>
              <a:t>-Yang</a:t>
            </a:r>
            <a:r>
              <a:rPr lang="en-US" sz="2400" dirty="0">
                <a:solidFill>
                  <a:schemeClr val="tx2"/>
                </a:solidFill>
              </a:rPr>
              <a:t> 01]</a:t>
            </a:r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2431197"/>
                <a:ext cx="7543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𝒪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𝑠𝑘</m:t>
                        </m:r>
                      </m:sub>
                    </m:sSub>
                  </m:oMath>
                </a14:m>
                <a:r>
                  <a:rPr lang="en-US" sz="3200" dirty="0" smtClean="0"/>
                  <a:t> is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approximate</a:t>
                </a:r>
                <a:r>
                  <a:rPr lang="en-US" sz="3200" dirty="0" smtClean="0"/>
                  <a:t> obfuscation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𝑠𝑘</m:t>
                        </m:r>
                      </m:sub>
                    </m:sSub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31197"/>
                <a:ext cx="75438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121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3200400"/>
                <a:ext cx="8382000" cy="1054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Tx/>
                  <a:buChar char="-"/>
                </a:pPr>
                <a:r>
                  <a:rPr lang="en-US" sz="3200" dirty="0" smtClean="0"/>
                  <a:t>Functionality: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←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𝑈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𝒪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𝑠𝑘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𝑠𝑘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9</m:t>
                    </m:r>
                  </m:oMath>
                </a14:m>
                <a:endParaRPr lang="en-US" sz="32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00400"/>
                <a:ext cx="8382000" cy="1054712"/>
              </a:xfrm>
              <a:prstGeom prst="rect">
                <a:avLst/>
              </a:prstGeom>
              <a:blipFill rotWithShape="1">
                <a:blip r:embed="rId4"/>
                <a:stretch>
                  <a:fillRect l="-1891"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19800" y="5043378"/>
                <a:ext cx="1013923" cy="97642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043378"/>
                <a:ext cx="1013923" cy="9764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92479" y="4572000"/>
                <a:ext cx="751321" cy="76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79" y="4572000"/>
                <a:ext cx="751321" cy="762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51229" y="5045530"/>
                <a:ext cx="1015971" cy="974269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29" y="5045530"/>
                <a:ext cx="1015971" cy="9742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625086" y="5562600"/>
            <a:ext cx="499114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1686" y="5045531"/>
                <a:ext cx="54217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86" y="5045531"/>
                <a:ext cx="542178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52600" y="5158602"/>
            <a:ext cx="88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63486" y="5181600"/>
                <a:ext cx="751321" cy="762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𝒪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5181600"/>
                <a:ext cx="751321" cy="762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2000" y="39343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Security: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25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8"/>
    </mc:Choice>
    <mc:Fallback xmlns="">
      <p:transition spd="slow" advTm="1896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5.7|17.3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14044</TotalTime>
  <Words>1581</Words>
  <Application>Microsoft Office PowerPoint</Application>
  <PresentationFormat>On-screen Show (4:3)</PresentationFormat>
  <Paragraphs>404</Paragraphs>
  <Slides>41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Hardcover</vt:lpstr>
      <vt:lpstr>On the Impossibility of Approximate Obfuscation</vt:lpstr>
      <vt:lpstr>Program Obfuscation</vt:lpstr>
      <vt:lpstr>Program Obfuscation</vt:lpstr>
      <vt:lpstr>Program Obfuscation</vt:lpstr>
      <vt:lpstr>Virtual Black-Box</vt:lpstr>
      <vt:lpstr>Impossibility of Obfuscation</vt:lpstr>
      <vt:lpstr>Relaxed Security</vt:lpstr>
      <vt:lpstr>Relaxed Functionality?</vt:lpstr>
      <vt:lpstr>Approximate Obfuscation</vt:lpstr>
      <vt:lpstr>Main Result</vt:lpstr>
      <vt:lpstr>From Impossibility to Applications</vt:lpstr>
      <vt:lpstr>Plan</vt:lpstr>
      <vt:lpstr>Unobfuscatable Functions</vt:lpstr>
      <vt:lpstr>Robust Unobfuscatable Functions</vt:lpstr>
      <vt:lpstr>Robust Unobfuscatable Functions</vt:lpstr>
      <vt:lpstr>RUFs Construction</vt:lpstr>
      <vt:lpstr>Unobfuscatable Functions</vt:lpstr>
      <vt:lpstr>Unobfuscatable Functions</vt:lpstr>
      <vt:lpstr>Black-Box Unlearnability</vt:lpstr>
      <vt:lpstr>Extraction</vt:lpstr>
      <vt:lpstr>Robust Extraction?</vt:lpstr>
      <vt:lpstr>A Taste of the Construction</vt:lpstr>
      <vt:lpstr>Getting Robustness </vt:lpstr>
      <vt:lpstr>PowerPoint Presentation</vt:lpstr>
      <vt:lpstr>PowerPoint Presentation</vt:lpstr>
      <vt:lpstr>Construction of RUFs</vt:lpstr>
      <vt:lpstr>Assumptions </vt:lpstr>
      <vt:lpstr>Applications</vt:lpstr>
      <vt:lpstr>Publicly-Verifiable RUOFs</vt:lpstr>
      <vt:lpstr>Resettably-Sound ZK</vt:lpstr>
      <vt:lpstr>Resettable Soundness</vt:lpstr>
      <vt:lpstr>Resettable Soundness</vt:lpstr>
      <vt:lpstr>No Black-Box Simulator</vt:lpstr>
      <vt:lpstr>Resettably-Sound ZK</vt:lpstr>
      <vt:lpstr>Resettably-Sound ZK</vt:lpstr>
      <vt:lpstr>Resettably-Sound ZK</vt:lpstr>
      <vt:lpstr>Analysis</vt:lpstr>
      <vt:lpstr>More Resettable Crypto </vt:lpstr>
      <vt:lpstr>Worst-Case Extractable Signatures</vt:lpstr>
      <vt:lpstr>Worst-Case Extractable Signatures</vt:lpstr>
      <vt:lpstr>Thank You.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Impossibility of Approximate Obfuscation</dc:title>
  <dc:creator>Omer</dc:creator>
  <cp:lastModifiedBy>Omer Paneth</cp:lastModifiedBy>
  <cp:revision>263</cp:revision>
  <dcterms:created xsi:type="dcterms:W3CDTF">2006-08-16T00:00:00Z</dcterms:created>
  <dcterms:modified xsi:type="dcterms:W3CDTF">2014-05-13T23:37:49Z</dcterms:modified>
</cp:coreProperties>
</file>