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56" r:id="rId2"/>
    <p:sldId id="323" r:id="rId3"/>
    <p:sldId id="257" r:id="rId4"/>
    <p:sldId id="258" r:id="rId5"/>
    <p:sldId id="261" r:id="rId6"/>
    <p:sldId id="259" r:id="rId7"/>
    <p:sldId id="262" r:id="rId8"/>
    <p:sldId id="281" r:id="rId9"/>
    <p:sldId id="325" r:id="rId10"/>
    <p:sldId id="326" r:id="rId11"/>
    <p:sldId id="331" r:id="rId12"/>
    <p:sldId id="332" r:id="rId13"/>
    <p:sldId id="333" r:id="rId14"/>
    <p:sldId id="263" r:id="rId15"/>
    <p:sldId id="302" r:id="rId16"/>
    <p:sldId id="303" r:id="rId17"/>
    <p:sldId id="335" r:id="rId18"/>
    <p:sldId id="334" r:id="rId19"/>
    <p:sldId id="336" r:id="rId20"/>
    <p:sldId id="283" r:id="rId21"/>
    <p:sldId id="284" r:id="rId22"/>
    <p:sldId id="270" r:id="rId23"/>
    <p:sldId id="272" r:id="rId24"/>
    <p:sldId id="273" r:id="rId25"/>
    <p:sldId id="274" r:id="rId26"/>
    <p:sldId id="289" r:id="rId27"/>
    <p:sldId id="275" r:id="rId28"/>
    <p:sldId id="271" r:id="rId29"/>
    <p:sldId id="290" r:id="rId30"/>
    <p:sldId id="285" r:id="rId31"/>
    <p:sldId id="265" r:id="rId32"/>
    <p:sldId id="282" r:id="rId33"/>
    <p:sldId id="313" r:id="rId34"/>
    <p:sldId id="318" r:id="rId35"/>
    <p:sldId id="319" r:id="rId36"/>
    <p:sldId id="321" r:id="rId37"/>
    <p:sldId id="297" r:id="rId38"/>
    <p:sldId id="311" r:id="rId39"/>
    <p:sldId id="322" r:id="rId40"/>
    <p:sldId id="324" r:id="rId41"/>
    <p:sldId id="266" r:id="rId42"/>
    <p:sldId id="267" r:id="rId43"/>
    <p:sldId id="268" r:id="rId44"/>
    <p:sldId id="269" r:id="rId45"/>
    <p:sldId id="292" r:id="rId46"/>
    <p:sldId id="286" r:id="rId47"/>
    <p:sldId id="276" r:id="rId48"/>
    <p:sldId id="295" r:id="rId49"/>
    <p:sldId id="279" r:id="rId50"/>
    <p:sldId id="288" r:id="rId51"/>
    <p:sldId id="294" r:id="rId52"/>
    <p:sldId id="293" r:id="rId53"/>
    <p:sldId id="277" r:id="rId54"/>
    <p:sldId id="296" r:id="rId55"/>
    <p:sldId id="291" r:id="rId56"/>
    <p:sldId id="287" r:id="rId57"/>
    <p:sldId id="298" r:id="rId58"/>
    <p:sldId id="305" r:id="rId59"/>
    <p:sldId id="306" r:id="rId60"/>
    <p:sldId id="300" r:id="rId61"/>
    <p:sldId id="299" r:id="rId62"/>
    <p:sldId id="301" r:id="rId63"/>
    <p:sldId id="307" r:id="rId64"/>
    <p:sldId id="337" r:id="rId65"/>
    <p:sldId id="338" r:id="rId66"/>
    <p:sldId id="339" r:id="rId67"/>
    <p:sldId id="280" r:id="rId68"/>
    <p:sldId id="340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Ernst" initials="ME" lastIdx="3" clrIdx="0">
    <p:extLst>
      <p:ext uri="{19B8F6BF-5375-455C-9EA6-DF929625EA0E}">
        <p15:presenceInfo xmlns:p15="http://schemas.microsoft.com/office/powerpoint/2012/main" userId="9599a534154f1e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8" autoAdjust="0"/>
  </p:normalViewPr>
  <p:slideViewPr>
    <p:cSldViewPr snapToGrid="0">
      <p:cViewPr varScale="1">
        <p:scale>
          <a:sx n="86" d="100"/>
          <a:sy n="86" d="100"/>
        </p:scale>
        <p:origin x="1243" y="48"/>
      </p:cViewPr>
      <p:guideLst/>
    </p:cSldViewPr>
  </p:slideViewPr>
  <p:outlineViewPr>
    <p:cViewPr>
      <p:scale>
        <a:sx n="33" d="100"/>
        <a:sy n="33" d="100"/>
      </p:scale>
      <p:origin x="0" y="-26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30T22:02:42.895" idx="3">
    <p:pos x="10" y="10"/>
    <p:text>Draw a parse tree here.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1-30T20:46:28.692" idx="1">
    <p:pos x="10" y="10"/>
    <p:text>Show parse tree?  I should be able to find one online.  Intuition of verb to operation?</p:text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670DF-B950-4476-95C8-A33954548F02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58E20-2743-4006-AD46-0ECED10E7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9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4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Recall our goal:</a:t>
            </a:r>
            <a:r>
              <a:rPr lang="en-US" baseline="0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Goal:</a:t>
            </a:r>
            <a:r>
              <a:rPr lang="en-US" sz="1200" dirty="0" smtClean="0"/>
              <a:t>  create test oracles (=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100" dirty="0" smtClean="0"/>
              <a:t> </a:t>
            </a:r>
            <a:r>
              <a:rPr lang="en-US" sz="1200" dirty="0" smtClean="0"/>
              <a:t>statements) from what programmers already write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 (NP The element) (VP is (ADJP greater (PP than (NP the current maximum)))))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57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specification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30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Word-by-word translation</a:t>
            </a:r>
            <a:r>
              <a:rPr lang="en-US" baseline="0" dirty="0" smtClean="0"/>
              <a:t> works for the first sentence but not for </a:t>
            </a:r>
            <a:r>
              <a:rPr lang="en-US" baseline="0" smtClean="0"/>
              <a:t>the second.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8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all projects I have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4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NLP techniques mirror</a:t>
            </a:r>
            <a:r>
              <a:rPr lang="en-US" baseline="0" dirty="0" smtClean="0"/>
              <a:t> the evolution of the NLP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9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Machine learning is awesome:  it can analyze any data, so long as the data is a real-valued</a:t>
            </a:r>
            <a:r>
              <a:rPr lang="en-US" baseline="0" dirty="0" smtClean="0"/>
              <a:t> vector.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weight each word by inverse document frequency (IDF)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7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0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sequence of slides just</a:t>
            </a:r>
            <a:r>
              <a:rPr lang="en-US" baseline="0" dirty="0" smtClean="0"/>
              <a:t> gives the previous idea in a bit more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15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15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would</a:t>
            </a:r>
            <a:r>
              <a:rPr lang="en-US" baseline="0" dirty="0" smtClean="0"/>
              <a:t> be nice to illustrate the actual algorithm, but it would be hard to show well-defined vs. poorly-defined sub-clusters with so few points.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55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58E20-2743-4006-AD46-0ECED10E79C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7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7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7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2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3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1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7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2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8AF6-5CBE-4B8C-895B-855F39DB7817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6EB4-493D-45A8-A1A7-CDC23B0E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5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02763"/>
            <a:ext cx="9144000" cy="1940437"/>
          </a:xfrm>
        </p:spPr>
        <p:txBody>
          <a:bodyPr>
            <a:normAutofit/>
          </a:bodyPr>
          <a:lstStyle/>
          <a:p>
            <a:r>
              <a:rPr lang="en-US" dirty="0" smtClean="0"/>
              <a:t>Natural language is a</a:t>
            </a:r>
            <a:br>
              <a:rPr lang="en-US" dirty="0" smtClean="0"/>
            </a:br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805" y="3730411"/>
            <a:ext cx="5848478" cy="312758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Michael D. Ernst</a:t>
            </a:r>
          </a:p>
          <a:p>
            <a:r>
              <a:rPr lang="en-US" sz="2800" dirty="0" smtClean="0"/>
              <a:t>UW CSE</a:t>
            </a:r>
          </a:p>
          <a:p>
            <a:endParaRPr lang="en-US" sz="900" dirty="0" smtClean="0"/>
          </a:p>
          <a:p>
            <a:r>
              <a:rPr lang="en-US" dirty="0" smtClean="0"/>
              <a:t>Joint work with Arianna </a:t>
            </a:r>
            <a:r>
              <a:rPr lang="en-US" dirty="0" err="1" smtClean="0"/>
              <a:t>Blasi</a:t>
            </a:r>
            <a:r>
              <a:rPr lang="en-US" dirty="0" smtClean="0"/>
              <a:t>, </a:t>
            </a:r>
            <a:r>
              <a:rPr lang="es-ES" dirty="0" smtClean="0"/>
              <a:t>Juan Caballero, Sergio Delgado Castellanos, </a:t>
            </a:r>
            <a:r>
              <a:rPr lang="en-US" dirty="0" smtClean="0"/>
              <a:t>Alberto </a:t>
            </a:r>
            <a:r>
              <a:rPr lang="en-US" dirty="0" err="1" smtClean="0"/>
              <a:t>Goffi</a:t>
            </a:r>
            <a:r>
              <a:rPr lang="en-US" dirty="0" smtClean="0"/>
              <a:t>, Alessandra Gorla</a:t>
            </a:r>
            <a:r>
              <a:rPr lang="en-US" smtClean="0"/>
              <a:t>, </a:t>
            </a:r>
            <a:r>
              <a:rPr lang="en-US" smtClean="0"/>
              <a:t>Xi Victoria </a:t>
            </a:r>
            <a:r>
              <a:rPr lang="en-US" dirty="0" smtClean="0"/>
              <a:t>Lin, Deric Pang, Mauro </a:t>
            </a:r>
            <a:r>
              <a:rPr lang="en-US" dirty="0" err="1" smtClean="0"/>
              <a:t>Pezzè</a:t>
            </a:r>
            <a:r>
              <a:rPr lang="en-US" dirty="0" smtClean="0"/>
              <a:t>, </a:t>
            </a:r>
            <a:r>
              <a:rPr lang="es-ES" dirty="0" err="1" smtClean="0"/>
              <a:t>Irfan</a:t>
            </a:r>
            <a:r>
              <a:rPr lang="es-ES" dirty="0" smtClean="0"/>
              <a:t> </a:t>
            </a:r>
            <a:r>
              <a:rPr lang="es-ES" dirty="0" err="1" smtClean="0"/>
              <a:t>Ul</a:t>
            </a:r>
            <a:r>
              <a:rPr lang="es-ES" dirty="0" smtClean="0"/>
              <a:t> </a:t>
            </a:r>
            <a:r>
              <a:rPr lang="es-ES" dirty="0" err="1" smtClean="0"/>
              <a:t>Haq</a:t>
            </a:r>
            <a:r>
              <a:rPr lang="es-ES" dirty="0" smtClean="0"/>
              <a:t>, Kevin </a:t>
            </a:r>
            <a:r>
              <a:rPr lang="es-ES" dirty="0" err="1" smtClean="0"/>
              <a:t>Vu</a:t>
            </a:r>
            <a:r>
              <a:rPr lang="es-ES" dirty="0" smtClean="0"/>
              <a:t>, </a:t>
            </a:r>
            <a:r>
              <a:rPr lang="es-ES" dirty="0" err="1" smtClean="0"/>
              <a:t>Chenglong</a:t>
            </a:r>
            <a:r>
              <a:rPr lang="es-ES" dirty="0" smtClean="0"/>
              <a:t> Wang, </a:t>
            </a:r>
            <a:r>
              <a:rPr lang="en-US" dirty="0" smtClean="0"/>
              <a:t>Luke </a:t>
            </a:r>
            <a:r>
              <a:rPr lang="en-US" dirty="0" err="1" smtClean="0"/>
              <a:t>Zettlemoyer</a:t>
            </a:r>
            <a:r>
              <a:rPr lang="en-US" dirty="0" smtClean="0"/>
              <a:t>, and Sai Zhang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98190" y="410004"/>
            <a:ext cx="8947619" cy="2995986"/>
          </a:xfrm>
          <a:prstGeom prst="wedgeEllipseCallout">
            <a:avLst>
              <a:gd name="adj1" fmla="val 35477"/>
              <a:gd name="adj2" fmla="val 68414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File:Cartoon Robo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92" y="3874150"/>
            <a:ext cx="2172917" cy="256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8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5826580" y="4150178"/>
            <a:ext cx="4491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PL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735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56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882136" y="2259919"/>
            <a:ext cx="2202306" cy="1217486"/>
          </a:xfrm>
          <a:prstGeom prst="wedgeRectCallout">
            <a:avLst>
              <a:gd name="adj1" fmla="val 60998"/>
              <a:gd name="adj2" fmla="val 9895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pic>
        <p:nvPicPr>
          <p:cNvPr id="29" name="Shape 2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6006" y="2256693"/>
            <a:ext cx="2202306" cy="122470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61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792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 natural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 over executions</a:t>
            </a:r>
          </a:p>
          <a:p>
            <a:r>
              <a:rPr lang="en-US" dirty="0" smtClean="0"/>
              <a:t>Version control history analysis</a:t>
            </a:r>
          </a:p>
          <a:p>
            <a:r>
              <a:rPr lang="en-US" dirty="0" smtClean="0"/>
              <a:t>Bug prediction</a:t>
            </a:r>
          </a:p>
          <a:p>
            <a:r>
              <a:rPr lang="en-US" dirty="0" smtClean="0"/>
              <a:t>Upgrade safety</a:t>
            </a:r>
          </a:p>
          <a:p>
            <a:r>
              <a:rPr lang="en-US" dirty="0" smtClean="0"/>
              <a:t>Prioritizing warnings</a:t>
            </a:r>
          </a:p>
          <a:p>
            <a:r>
              <a:rPr lang="en-US" dirty="0" smtClean="0"/>
              <a:t>Program repair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294267" y="1825625"/>
            <a:ext cx="978408" cy="4846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are needed;</a:t>
            </a:r>
            <a:br>
              <a:rPr lang="en-US" dirty="0" smtClean="0"/>
            </a:br>
            <a:r>
              <a:rPr lang="en-US" dirty="0" smtClean="0"/>
              <a:t>Tests are available but ignored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11983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Specs are needed.  </a:t>
            </a:r>
            <a:r>
              <a:rPr lang="en-US" dirty="0" smtClean="0"/>
              <a:t>Many papers start:</a:t>
            </a:r>
            <a:br>
              <a:rPr lang="en-US" dirty="0" smtClean="0"/>
            </a:br>
            <a:r>
              <a:rPr lang="en-US" dirty="0" smtClean="0"/>
              <a:t>“Given a program and its specification…”</a:t>
            </a:r>
          </a:p>
          <a:p>
            <a:r>
              <a:rPr lang="en-US" b="1" dirty="0" smtClean="0"/>
              <a:t>Tests are ignored.  </a:t>
            </a:r>
            <a:r>
              <a:rPr lang="en-US" dirty="0" smtClean="0"/>
              <a:t>Formal verification process:</a:t>
            </a:r>
          </a:p>
          <a:p>
            <a:pPr lvl="1"/>
            <a:r>
              <a:rPr lang="en-US" dirty="0" smtClean="0"/>
              <a:t>Write the program</a:t>
            </a:r>
          </a:p>
          <a:p>
            <a:pPr lvl="1"/>
            <a:r>
              <a:rPr lang="en-US" dirty="0" smtClean="0"/>
              <a:t>Test the program</a:t>
            </a:r>
          </a:p>
          <a:p>
            <a:pPr lvl="1"/>
            <a:r>
              <a:rPr lang="en-US" dirty="0" smtClean="0"/>
              <a:t>Verify the program, </a:t>
            </a:r>
            <a:r>
              <a:rPr lang="en-US" i="1" dirty="0" smtClean="0"/>
              <a:t>ignoring</a:t>
            </a:r>
            <a:r>
              <a:rPr lang="en-US" dirty="0" smtClean="0"/>
              <a:t> testing artifacts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/>
              <a:t>Observation</a:t>
            </a:r>
            <a:r>
              <a:rPr lang="en-US" dirty="0" smtClean="0"/>
              <a:t>: Programmers embed semantic info in tests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:  translate tests into specifications</a:t>
            </a:r>
          </a:p>
          <a:p>
            <a:pPr marL="0" indent="0">
              <a:buNone/>
            </a:pPr>
            <a:r>
              <a:rPr lang="en-US" b="1" dirty="0" smtClean="0"/>
              <a:t>Approach</a:t>
            </a:r>
            <a:r>
              <a:rPr lang="en-US" dirty="0" smtClean="0"/>
              <a:t>:  machine learning over executions</a:t>
            </a:r>
          </a:p>
        </p:txBody>
      </p:sp>
    </p:spTree>
    <p:extLst>
      <p:ext uri="{BB962C8B-B14F-4D97-AF65-F5344CB8AC3E}">
        <p14:creationId xmlns:p14="http://schemas.microsoft.com/office/powerpoint/2010/main" val="9961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detection </a:t>
            </a:r>
            <a:br>
              <a:rPr lang="en-US" dirty="0" smtClean="0"/>
            </a:br>
            <a:r>
              <a:rPr lang="en-US" dirty="0" smtClean="0"/>
              <a:t>of likely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Observe values that the program computes</a:t>
            </a:r>
          </a:p>
          <a:p>
            <a:r>
              <a:rPr lang="en-US" dirty="0" smtClean="0"/>
              <a:t>Generalize over them via machine learning</a:t>
            </a:r>
          </a:p>
          <a:p>
            <a:r>
              <a:rPr lang="en-US" altLang="en-US" dirty="0" smtClean="0"/>
              <a:t>Result:  invariants </a:t>
            </a:r>
            <a:r>
              <a:rPr lang="en-US" altLang="en-US" dirty="0"/>
              <a:t>(as in </a:t>
            </a:r>
            <a:r>
              <a:rPr lang="en-US" altLang="en-US" sz="2600" b="1" dirty="0">
                <a:latin typeface="Courier New" panose="02070309020205020404" pitchFamily="49" charset="0"/>
              </a:rPr>
              <a:t>assert</a:t>
            </a:r>
            <a:r>
              <a:rPr lang="en-US" altLang="en-US" dirty="0"/>
              <a:t>s or specifications)</a:t>
            </a:r>
          </a:p>
          <a:p>
            <a:pPr lvl="1">
              <a:buClr>
                <a:schemeClr val="tx2"/>
              </a:buClr>
            </a:pP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x &gt; abs(y)</a:t>
            </a:r>
            <a:endParaRPr lang="en-US" altLang="en-US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>
              <a:buClr>
                <a:schemeClr val="tx2"/>
              </a:buClr>
            </a:pP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x = 16*y + 4*z + 3</a:t>
            </a:r>
            <a:endParaRPr lang="en-US" altLang="en-US" dirty="0">
              <a:solidFill>
                <a:srgbClr val="008000"/>
              </a:solidFill>
            </a:endParaRPr>
          </a:p>
          <a:p>
            <a:pPr lvl="1">
              <a:buClr>
                <a:schemeClr val="tx2"/>
              </a:buClr>
            </a:pPr>
            <a:r>
              <a:rPr lang="en-US" altLang="en-US" dirty="0">
                <a:solidFill>
                  <a:srgbClr val="008000"/>
                </a:solidFill>
              </a:rPr>
              <a:t>array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dirty="0">
                <a:solidFill>
                  <a:srgbClr val="008000"/>
                </a:solidFill>
              </a:rPr>
              <a:t> contains no duplicates</a:t>
            </a:r>
          </a:p>
          <a:p>
            <a:pPr lvl="1">
              <a:buClr>
                <a:schemeClr val="tx2"/>
              </a:buClr>
            </a:pPr>
            <a:r>
              <a:rPr lang="en-US" altLang="en-US" dirty="0">
                <a:solidFill>
                  <a:srgbClr val="008000"/>
                </a:solidFill>
              </a:rPr>
              <a:t>for each node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n</a:t>
            </a:r>
            <a:r>
              <a:rPr lang="en-US" altLang="en-US" dirty="0">
                <a:solidFill>
                  <a:srgbClr val="008000"/>
                </a:solidFill>
              </a:rPr>
              <a:t>,</a:t>
            </a:r>
            <a:r>
              <a:rPr lang="en-US" alt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n</a:t>
            </a:r>
            <a:r>
              <a:rPr lang="en-US" altLang="en-US" dirty="0">
                <a:solidFill>
                  <a:srgbClr val="008000"/>
                </a:solidFill>
              </a:rPr>
              <a:t>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dirty="0">
                <a:solidFill>
                  <a:srgbClr val="008000"/>
                </a:solidFill>
              </a:rPr>
              <a:t> </a:t>
            </a:r>
            <a:r>
              <a:rPr lang="en-US" altLang="en-US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n.child.parent</a:t>
            </a:r>
            <a:endParaRPr lang="en-US" altLang="en-US" dirty="0">
              <a:solidFill>
                <a:srgbClr val="008000"/>
              </a:solidFill>
            </a:endParaRPr>
          </a:p>
          <a:p>
            <a:pPr lvl="1">
              <a:buClr>
                <a:schemeClr val="tx2"/>
              </a:buClr>
            </a:pPr>
            <a:r>
              <a:rPr lang="en-US" altLang="en-US" dirty="0">
                <a:solidFill>
                  <a:srgbClr val="008000"/>
                </a:solidFill>
              </a:rPr>
              <a:t>graph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g</a:t>
            </a:r>
            <a:r>
              <a:rPr lang="en-US" altLang="en-US" dirty="0">
                <a:solidFill>
                  <a:srgbClr val="008000"/>
                </a:solidFill>
              </a:rPr>
              <a:t> is acyclic</a:t>
            </a:r>
          </a:p>
          <a:p>
            <a:r>
              <a:rPr lang="en-US" dirty="0" smtClean="0"/>
              <a:t>Unsound, incomplete, and </a:t>
            </a:r>
            <a:r>
              <a:rPr lang="en-US" dirty="0" smtClean="0">
                <a:solidFill>
                  <a:srgbClr val="FF0000"/>
                </a:solidFill>
              </a:rPr>
              <a:t>useful</a:t>
            </a:r>
          </a:p>
        </p:txBody>
      </p:sp>
      <p:pic>
        <p:nvPicPr>
          <p:cNvPr id="4" name="Picture 7" descr="M:\www\Daikon\daik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910" y="589032"/>
            <a:ext cx="2841595" cy="6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2835" y="1194314"/>
            <a:ext cx="3463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https://plse.cs.washington.edu/daikon</a:t>
            </a:r>
            <a:r>
              <a:rPr lang="en-US" sz="1600" dirty="0" smtClean="0"/>
              <a:t>/</a:t>
            </a:r>
            <a:br>
              <a:rPr lang="en-US" sz="1600" dirty="0" smtClean="0"/>
            </a:br>
            <a:r>
              <a:rPr lang="en-US" sz="1600" dirty="0" smtClean="0"/>
              <a:t>[ICSE 1999]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18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1005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Tests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882136" y="2259919"/>
            <a:ext cx="2202306" cy="1217486"/>
          </a:xfrm>
          <a:prstGeom prst="wedgeRectCallout">
            <a:avLst>
              <a:gd name="adj1" fmla="val 60998"/>
              <a:gd name="adj2" fmla="val 9895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pic>
        <p:nvPicPr>
          <p:cNvPr id="29" name="Shape 2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6006" y="2256693"/>
            <a:ext cx="2202306" cy="122470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02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1005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Tests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882136" y="2259919"/>
            <a:ext cx="2202306" cy="1217486"/>
          </a:xfrm>
          <a:prstGeom prst="wedgeRectCallout">
            <a:avLst>
              <a:gd name="adj1" fmla="val 60998"/>
              <a:gd name="adj2" fmla="val 9895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31" name="Rectangular Callout 30"/>
          <p:cNvSpPr/>
          <p:nvPr/>
        </p:nvSpPr>
        <p:spPr>
          <a:xfrm>
            <a:off x="2883616" y="2261394"/>
            <a:ext cx="2202306" cy="1217486"/>
          </a:xfrm>
          <a:prstGeom prst="wedgeRectCallout">
            <a:avLst>
              <a:gd name="adj1" fmla="val -41392"/>
              <a:gd name="adj2" fmla="val 2112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pic>
        <p:nvPicPr>
          <p:cNvPr id="29" name="Shape 2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6006" y="2256693"/>
            <a:ext cx="2202306" cy="122470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6666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1005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Tests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882136" y="2259919"/>
            <a:ext cx="2202306" cy="1217486"/>
          </a:xfrm>
          <a:prstGeom prst="wedgeRectCallout">
            <a:avLst>
              <a:gd name="adj1" fmla="val 60998"/>
              <a:gd name="adj2" fmla="val 9895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31" name="Rectangular Callout 30"/>
          <p:cNvSpPr/>
          <p:nvPr/>
        </p:nvSpPr>
        <p:spPr>
          <a:xfrm>
            <a:off x="2883616" y="2261394"/>
            <a:ext cx="2202306" cy="1217486"/>
          </a:xfrm>
          <a:prstGeom prst="wedgeRectCallout">
            <a:avLst>
              <a:gd name="adj1" fmla="val 60191"/>
              <a:gd name="adj2" fmla="val 16458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33" name="Rectangular Callout 32"/>
          <p:cNvSpPr/>
          <p:nvPr/>
        </p:nvSpPr>
        <p:spPr>
          <a:xfrm>
            <a:off x="2885096" y="2262868"/>
            <a:ext cx="2202306" cy="1217486"/>
          </a:xfrm>
          <a:prstGeom prst="wedgeRectCallout">
            <a:avLst>
              <a:gd name="adj1" fmla="val -41392"/>
              <a:gd name="adj2" fmla="val 2112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pic>
        <p:nvPicPr>
          <p:cNvPr id="29" name="Shape 2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86006" y="2256693"/>
            <a:ext cx="2202306" cy="122470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93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you have used software?</a:t>
            </a:r>
          </a:p>
          <a:p>
            <a:r>
              <a:rPr lang="en-US" dirty="0" smtClean="0"/>
              <a:t>How many of you have written software?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2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1" y="-105401"/>
            <a:ext cx="84532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Applying NLP to software engineering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77" y="998230"/>
            <a:ext cx="39966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Problems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sz="3200" dirty="0"/>
              <a:t>inadequate </a:t>
            </a:r>
            <a:endParaRPr lang="en-US" sz="3200" dirty="0" smtClean="0"/>
          </a:p>
          <a:p>
            <a:r>
              <a:rPr lang="en-US" sz="3200" dirty="0" smtClean="0"/>
              <a:t>diagnostics</a:t>
            </a:r>
          </a:p>
          <a:p>
            <a:endParaRPr lang="en-US" dirty="0" smtClean="0"/>
          </a:p>
          <a:p>
            <a:r>
              <a:rPr lang="en-US" sz="3200" dirty="0" smtClean="0"/>
              <a:t>incorrect </a:t>
            </a:r>
            <a:br>
              <a:rPr lang="en-US" sz="3200" dirty="0" smtClean="0"/>
            </a:br>
            <a:r>
              <a:rPr lang="en-US" sz="3200" dirty="0" smtClean="0"/>
              <a:t>operations</a:t>
            </a: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missing </a:t>
            </a:r>
            <a:br>
              <a:rPr lang="en-US" sz="3200" dirty="0" smtClean="0"/>
            </a:br>
            <a:r>
              <a:rPr lang="en-US" sz="3200" dirty="0" smtClean="0"/>
              <a:t>tests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unimplemented functionality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35486" y="999711"/>
            <a:ext cx="35334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 sources</a:t>
            </a:r>
          </a:p>
          <a:p>
            <a:endParaRPr lang="en-US" dirty="0"/>
          </a:p>
          <a:p>
            <a:r>
              <a:rPr lang="en-US" sz="3200" dirty="0" smtClean="0"/>
              <a:t>error </a:t>
            </a:r>
            <a:br>
              <a:rPr lang="en-US" sz="3200" dirty="0" smtClean="0"/>
            </a:br>
            <a:r>
              <a:rPr lang="en-US" sz="3200" dirty="0" smtClean="0"/>
              <a:t>messages</a:t>
            </a:r>
          </a:p>
          <a:p>
            <a:endParaRPr lang="en-US" dirty="0" smtClean="0"/>
          </a:p>
          <a:p>
            <a:r>
              <a:rPr lang="en-US" sz="3200" dirty="0" smtClean="0"/>
              <a:t>variable </a:t>
            </a:r>
            <a:br>
              <a:rPr lang="en-US" sz="3200" dirty="0" smtClean="0"/>
            </a:br>
            <a:r>
              <a:rPr lang="en-US" sz="3200" dirty="0" smtClean="0"/>
              <a:t>names</a:t>
            </a:r>
          </a:p>
          <a:p>
            <a:endParaRPr lang="en-US" dirty="0" smtClean="0"/>
          </a:p>
          <a:p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comments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user</a:t>
            </a:r>
            <a:br>
              <a:rPr lang="en-US" sz="3200" dirty="0" smtClean="0"/>
            </a:b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019" y="999706"/>
            <a:ext cx="34713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NLP techniques</a:t>
            </a:r>
          </a:p>
          <a:p>
            <a:endParaRPr lang="en-US" dirty="0"/>
          </a:p>
          <a:p>
            <a:r>
              <a:rPr lang="en-US" sz="3200" dirty="0" smtClean="0"/>
              <a:t> document</a:t>
            </a:r>
            <a:br>
              <a:rPr lang="en-US" sz="3200" dirty="0" smtClean="0"/>
            </a:br>
            <a:r>
              <a:rPr lang="en-US" sz="3200" dirty="0" smtClean="0"/>
              <a:t> similarity</a:t>
            </a:r>
          </a:p>
          <a:p>
            <a:endParaRPr lang="en-US" dirty="0"/>
          </a:p>
          <a:p>
            <a:r>
              <a:rPr lang="en-US" sz="3200" dirty="0" smtClean="0"/>
              <a:t> word </a:t>
            </a:r>
            <a:br>
              <a:rPr lang="en-US" sz="3200" dirty="0" smtClean="0"/>
            </a:br>
            <a:r>
              <a:rPr lang="en-US" sz="3200" dirty="0" smtClean="0"/>
              <a:t> semantics</a:t>
            </a:r>
            <a:endParaRPr lang="en-US" sz="3200" dirty="0"/>
          </a:p>
          <a:p>
            <a:endParaRPr lang="en-US" dirty="0"/>
          </a:p>
          <a:p>
            <a:r>
              <a:rPr lang="en-US" sz="3200" dirty="0" smtClean="0"/>
              <a:t> parse </a:t>
            </a:r>
            <a:br>
              <a:rPr lang="en-US" sz="3200" dirty="0" smtClean="0"/>
            </a:br>
            <a:r>
              <a:rPr lang="en-US" sz="3200" dirty="0" smtClean="0"/>
              <a:t> trees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 translation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2" name="Right Brace 11"/>
          <p:cNvSpPr/>
          <p:nvPr/>
        </p:nvSpPr>
        <p:spPr>
          <a:xfrm>
            <a:off x="1638431" y="1930213"/>
            <a:ext cx="448575" cy="222116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92408" y="2440817"/>
            <a:ext cx="120244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Analyze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existing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code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1639907" y="4435196"/>
            <a:ext cx="448575" cy="221192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82680" y="4567702"/>
            <a:ext cx="134716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Generate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new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code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5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297" y="1801368"/>
            <a:ext cx="8951976" cy="11795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1" y="-105401"/>
            <a:ext cx="84532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Applying NLP to software engineering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77" y="998230"/>
            <a:ext cx="39966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Problems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sz="3200" dirty="0"/>
              <a:t>inadequate </a:t>
            </a:r>
            <a:endParaRPr lang="en-US" sz="3200" dirty="0" smtClean="0"/>
          </a:p>
          <a:p>
            <a:r>
              <a:rPr lang="en-US" sz="3200" dirty="0" smtClean="0"/>
              <a:t>diagnostics</a:t>
            </a:r>
          </a:p>
          <a:p>
            <a:endParaRPr lang="en-US" dirty="0" smtClean="0"/>
          </a:p>
          <a:p>
            <a:r>
              <a:rPr lang="en-US" sz="3200" dirty="0" smtClean="0"/>
              <a:t>incorrect </a:t>
            </a:r>
            <a:br>
              <a:rPr lang="en-US" sz="3200" dirty="0" smtClean="0"/>
            </a:br>
            <a:r>
              <a:rPr lang="en-US" sz="3200" dirty="0" smtClean="0"/>
              <a:t>operations</a:t>
            </a: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missing </a:t>
            </a:r>
            <a:br>
              <a:rPr lang="en-US" sz="3200" dirty="0" smtClean="0"/>
            </a:br>
            <a:r>
              <a:rPr lang="en-US" sz="3200" dirty="0" smtClean="0"/>
              <a:t>tests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unimplemented functionality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35486" y="999711"/>
            <a:ext cx="35334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 sources</a:t>
            </a:r>
          </a:p>
          <a:p>
            <a:endParaRPr lang="en-US" dirty="0"/>
          </a:p>
          <a:p>
            <a:r>
              <a:rPr lang="en-US" sz="3200" dirty="0" smtClean="0"/>
              <a:t>error </a:t>
            </a:r>
            <a:br>
              <a:rPr lang="en-US" sz="3200" dirty="0" smtClean="0"/>
            </a:br>
            <a:r>
              <a:rPr lang="en-US" sz="3200" dirty="0" smtClean="0"/>
              <a:t>messages</a:t>
            </a:r>
          </a:p>
          <a:p>
            <a:endParaRPr lang="en-US" dirty="0" smtClean="0"/>
          </a:p>
          <a:p>
            <a:r>
              <a:rPr lang="en-US" sz="3200" dirty="0" smtClean="0"/>
              <a:t>variable </a:t>
            </a:r>
            <a:br>
              <a:rPr lang="en-US" sz="3200" dirty="0" smtClean="0"/>
            </a:br>
            <a:r>
              <a:rPr lang="en-US" sz="3200" dirty="0" smtClean="0"/>
              <a:t>names</a:t>
            </a:r>
          </a:p>
          <a:p>
            <a:endParaRPr lang="en-US" dirty="0" smtClean="0"/>
          </a:p>
          <a:p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comments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user</a:t>
            </a:r>
            <a:br>
              <a:rPr lang="en-US" sz="3200" dirty="0" smtClean="0"/>
            </a:b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019" y="999706"/>
            <a:ext cx="34713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NLP techniques</a:t>
            </a:r>
          </a:p>
          <a:p>
            <a:endParaRPr lang="en-US" dirty="0"/>
          </a:p>
          <a:p>
            <a:r>
              <a:rPr lang="en-US" sz="3200" dirty="0" smtClean="0"/>
              <a:t> document</a:t>
            </a:r>
            <a:br>
              <a:rPr lang="en-US" sz="3200" dirty="0" smtClean="0"/>
            </a:br>
            <a:r>
              <a:rPr lang="en-US" sz="3200" dirty="0" smtClean="0"/>
              <a:t> similarity</a:t>
            </a:r>
          </a:p>
          <a:p>
            <a:endParaRPr lang="en-US" dirty="0"/>
          </a:p>
          <a:p>
            <a:r>
              <a:rPr lang="en-US" sz="3200" dirty="0" smtClean="0"/>
              <a:t> word </a:t>
            </a:r>
            <a:br>
              <a:rPr lang="en-US" sz="3200" dirty="0" smtClean="0"/>
            </a:br>
            <a:r>
              <a:rPr lang="en-US" sz="3200" dirty="0" smtClean="0"/>
              <a:t> semantics</a:t>
            </a:r>
            <a:endParaRPr lang="en-US" sz="3200" dirty="0"/>
          </a:p>
          <a:p>
            <a:endParaRPr lang="en-US" dirty="0"/>
          </a:p>
          <a:p>
            <a:r>
              <a:rPr lang="en-US" sz="3200" dirty="0" smtClean="0"/>
              <a:t> parse </a:t>
            </a:r>
            <a:br>
              <a:rPr lang="en-US" sz="3200" dirty="0" smtClean="0"/>
            </a:br>
            <a:r>
              <a:rPr lang="en-US" sz="3200" dirty="0" smtClean="0"/>
              <a:t> trees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 translation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98260" y="2980944"/>
            <a:ext cx="134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[ISSTA 2015]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diagnostic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91063" cy="4708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Scenario:</a:t>
            </a:r>
            <a:r>
              <a:rPr lang="en-US" dirty="0" smtClean="0"/>
              <a:t>  user supplies a wrong configuration option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--port_num=100.0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dirty="0" smtClean="0"/>
              <a:t>  software issues an unhelpful error message</a:t>
            </a:r>
          </a:p>
          <a:p>
            <a:r>
              <a:rPr lang="en-US" dirty="0" smtClean="0"/>
              <a:t>“unexpected system failure”</a:t>
            </a:r>
          </a:p>
          <a:p>
            <a:r>
              <a:rPr lang="en-US" dirty="0" smtClean="0"/>
              <a:t>“unable to establish connection”</a:t>
            </a:r>
          </a:p>
          <a:p>
            <a:pPr marL="0" indent="0">
              <a:buNone/>
            </a:pPr>
            <a:r>
              <a:rPr lang="en-US" dirty="0" smtClean="0"/>
              <a:t>Hard for end users to diagnose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Goal:  </a:t>
            </a:r>
            <a:r>
              <a:rPr lang="en-US" dirty="0" smtClean="0"/>
              <a:t>detect such problems </a:t>
            </a:r>
            <a:r>
              <a:rPr lang="en-US" i="1" dirty="0" smtClean="0"/>
              <a:t>before</a:t>
            </a:r>
            <a:r>
              <a:rPr lang="en-US" dirty="0" smtClean="0"/>
              <a:t> shipping the code</a:t>
            </a:r>
          </a:p>
          <a:p>
            <a:r>
              <a:rPr lang="en-US" dirty="0" smtClean="0"/>
              <a:t>Better message:  </a:t>
            </a:r>
            <a:r>
              <a:rPr lang="en-US" dirty="0"/>
              <a:t>“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port_num</a:t>
            </a:r>
            <a:r>
              <a:rPr lang="en-US" dirty="0"/>
              <a:t> should be an integer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proactive detection of inadequate diagnostic messages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cs typeface="Times New Roman" pitchFamily="18" charset="0"/>
              </a:rPr>
              <a:t>How to </a:t>
            </a:r>
            <a:r>
              <a:rPr lang="en-US" sz="2400" b="1" i="1" dirty="0" smtClean="0">
                <a:cs typeface="Times New Roman" pitchFamily="18" charset="0"/>
              </a:rPr>
              <a:t>trigger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i="1" dirty="0" smtClean="0">
                <a:cs typeface="Times New Roman" pitchFamily="18" charset="0"/>
              </a:rPr>
              <a:t>a configuration error</a:t>
            </a:r>
            <a:r>
              <a:rPr lang="en-US" sz="2400" b="1" dirty="0" smtClean="0">
                <a:cs typeface="Times New Roman" pitchFamily="18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cs typeface="Times New Roman" pitchFamily="18" charset="0"/>
              </a:rPr>
              <a:t>How to </a:t>
            </a:r>
            <a:r>
              <a:rPr lang="en-US" sz="2400" b="1" i="1" dirty="0" smtClean="0">
                <a:cs typeface="Times New Roman" pitchFamily="18" charset="0"/>
              </a:rPr>
              <a:t>determine the inadequacy </a:t>
            </a:r>
            <a:r>
              <a:rPr lang="en-US" sz="2400" b="1" dirty="0" smtClean="0">
                <a:cs typeface="Times New Roman" pitchFamily="18" charset="0"/>
              </a:rPr>
              <a:t>of a diagnostic message?</a:t>
            </a:r>
          </a:p>
        </p:txBody>
      </p:sp>
    </p:spTree>
    <p:extLst>
      <p:ext uri="{BB962C8B-B14F-4D97-AF65-F5344CB8AC3E}">
        <p14:creationId xmlns:p14="http://schemas.microsoft.com/office/powerpoint/2010/main" val="345816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9050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cs typeface="Times New Roman" pitchFamily="18" charset="0"/>
              </a:rPr>
              <a:t>How to </a:t>
            </a:r>
            <a:r>
              <a:rPr lang="en-US" sz="2400" b="1" i="1" dirty="0" smtClean="0">
                <a:cs typeface="Times New Roman" pitchFamily="18" charset="0"/>
              </a:rPr>
              <a:t>trigger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i="1" dirty="0" smtClean="0">
                <a:cs typeface="Times New Roman" pitchFamily="18" charset="0"/>
              </a:rPr>
              <a:t>a configuration error</a:t>
            </a:r>
            <a:r>
              <a:rPr lang="en-US" sz="2400" b="1" dirty="0" smtClean="0">
                <a:cs typeface="Times New Roman" pitchFamily="18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cs typeface="Times New Roman" pitchFamily="18" charset="0"/>
              </a:rPr>
              <a:t>How to </a:t>
            </a:r>
            <a:r>
              <a:rPr lang="en-US" sz="2400" b="1" i="1" dirty="0" smtClean="0">
                <a:cs typeface="Times New Roman" pitchFamily="18" charset="0"/>
              </a:rPr>
              <a:t>determine the inadequacy </a:t>
            </a:r>
            <a:r>
              <a:rPr lang="en-US" sz="2400" b="1" dirty="0" smtClean="0">
                <a:cs typeface="Times New Roman" pitchFamily="18" charset="0"/>
              </a:rPr>
              <a:t>of a diagnostic message?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ConfDiagDetector’s solutions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357735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1"/>
              </a:buClr>
              <a:buFont typeface="Arial" pitchFamily="34" charset="0"/>
              <a:buChar char="‒"/>
            </a:pPr>
            <a:r>
              <a:rPr lang="en-US" sz="2400" b="0" dirty="0" smtClean="0">
                <a:solidFill>
                  <a:srgbClr val="FF0000"/>
                </a:solidFill>
                <a:cs typeface="Times New Roman" pitchFamily="18" charset="0"/>
              </a:rPr>
              <a:t>Configuration mutation </a:t>
            </a:r>
            <a:r>
              <a:rPr lang="en-US" sz="2400" b="0" dirty="0" smtClean="0">
                <a:cs typeface="Times New Roman" pitchFamily="18" charset="0"/>
              </a:rPr>
              <a:t>+ </a:t>
            </a:r>
            <a:r>
              <a:rPr lang="en-US" sz="2400" b="0" dirty="0" smtClean="0">
                <a:solidFill>
                  <a:srgbClr val="FF0000"/>
                </a:solidFill>
                <a:cs typeface="Times New Roman" pitchFamily="18" charset="0"/>
              </a:rPr>
              <a:t>run system tests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15218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1"/>
              </a:buClr>
              <a:buFont typeface="Arial" pitchFamily="34" charset="0"/>
              <a:buChar char="‒"/>
            </a:pPr>
            <a:r>
              <a:rPr lang="en-US" sz="2400" b="0" dirty="0" smtClean="0">
                <a:cs typeface="Times New Roman" pitchFamily="18" charset="0"/>
              </a:rPr>
              <a:t>Use a </a:t>
            </a:r>
            <a:r>
              <a:rPr lang="en-US" sz="2400" b="0" dirty="0">
                <a:solidFill>
                  <a:srgbClr val="FF0000"/>
                </a:solidFill>
                <a:cs typeface="Times New Roman" pitchFamily="18" charset="0"/>
              </a:rPr>
              <a:t>NLP technique to check its semantic </a:t>
            </a:r>
            <a:r>
              <a:rPr lang="en-US" sz="2400" b="0" dirty="0" smtClean="0">
                <a:solidFill>
                  <a:srgbClr val="FF0000"/>
                </a:solidFill>
                <a:cs typeface="Times New Roman" pitchFamily="18" charset="0"/>
              </a:rPr>
              <a:t>meaning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89326" y="2836545"/>
            <a:ext cx="1401474" cy="320316"/>
            <a:chOff x="716262" y="3581400"/>
            <a:chExt cx="1935479" cy="432437"/>
          </a:xfrm>
        </p:grpSpPr>
        <p:pic>
          <p:nvPicPr>
            <p:cNvPr id="11" name="Picture 10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62" y="35814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261" y="3606164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4501" y="3602356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261" y="3602355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741" y="3632836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https://ost.blob.core.windows.net/eyeconic/Content/images/common/ErrorIc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67" y="3048728"/>
            <a:ext cx="184333" cy="18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124200" y="2925165"/>
            <a:ext cx="1220206" cy="506516"/>
            <a:chOff x="3493088" y="5200590"/>
            <a:chExt cx="1220206" cy="506516"/>
          </a:xfrm>
        </p:grpSpPr>
        <p:sp>
          <p:nvSpPr>
            <p:cNvPr id="18" name="TextBox 17"/>
            <p:cNvSpPr txBox="1"/>
            <p:nvPr/>
          </p:nvSpPr>
          <p:spPr>
            <a:xfrm>
              <a:off x="3493088" y="5368552"/>
              <a:ext cx="1220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</a:rPr>
                <a:t>system tests</a:t>
              </a:r>
              <a:endParaRPr lang="en-US" sz="1800" dirty="0">
                <a:cs typeface="Times New Roman" pitchFamily="18" charset="0"/>
              </a:endParaRP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799" y="520059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990600" y="3092329"/>
            <a:ext cx="142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imes New Roman" pitchFamily="18" charset="0"/>
              </a:rPr>
              <a:t> configuration</a:t>
            </a:r>
            <a:endParaRPr lang="en-US" sz="1800" dirty="0"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0625" y="2862241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530469" y="3080661"/>
            <a:ext cx="95593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791200" y="2874645"/>
            <a:ext cx="2659446" cy="560132"/>
            <a:chOff x="5791200" y="3070584"/>
            <a:chExt cx="2659446" cy="560132"/>
          </a:xfrm>
        </p:grpSpPr>
        <p:grpSp>
          <p:nvGrpSpPr>
            <p:cNvPr id="24" name="Group 23"/>
            <p:cNvGrpSpPr/>
            <p:nvPr/>
          </p:nvGrpSpPr>
          <p:grpSpPr>
            <a:xfrm>
              <a:off x="5791200" y="3124200"/>
              <a:ext cx="2659446" cy="506516"/>
              <a:chOff x="3493088" y="5200590"/>
              <a:chExt cx="2659446" cy="506516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493088" y="5368552"/>
                <a:ext cx="2659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cs typeface="Times New Roman" pitchFamily="18" charset="0"/>
                  </a:rPr>
                  <a:t>f</a:t>
                </a:r>
                <a:r>
                  <a:rPr lang="en-US" sz="1600" dirty="0" smtClean="0">
                    <a:solidFill>
                      <a:srgbClr val="FF0000"/>
                    </a:solidFill>
                    <a:cs typeface="Times New Roman" pitchFamily="18" charset="0"/>
                  </a:rPr>
                  <a:t>ailed</a:t>
                </a:r>
                <a:r>
                  <a:rPr lang="en-US" sz="1600" dirty="0" smtClean="0">
                    <a:cs typeface="Times New Roman" pitchFamily="18" charset="0"/>
                  </a:rPr>
                  <a:t> tests  </a:t>
                </a:r>
                <a:r>
                  <a:rPr lang="en-US" sz="1600" dirty="0" smtClean="0">
                    <a:latin typeface="Arial"/>
                    <a:cs typeface="Arial"/>
                  </a:rPr>
                  <a:t>≈ </a:t>
                </a:r>
                <a:r>
                  <a:rPr lang="en-US" sz="1600" dirty="0" smtClean="0">
                    <a:cs typeface="Times New Roman" pitchFamily="18" charset="0"/>
                  </a:rPr>
                  <a:t>triggered errors</a:t>
                </a:r>
              </a:p>
            </p:txBody>
          </p: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3799" y="5200590"/>
                <a:ext cx="762001" cy="164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3" name="Rounded Rectangle 22"/>
            <p:cNvSpPr/>
            <p:nvPr/>
          </p:nvSpPr>
          <p:spPr bwMode="auto">
            <a:xfrm>
              <a:off x="6031911" y="3070584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29499" y="5112470"/>
            <a:ext cx="2018501" cy="1364530"/>
            <a:chOff x="6599535" y="3398341"/>
            <a:chExt cx="2018501" cy="1364530"/>
          </a:xfrm>
        </p:grpSpPr>
        <p:pic>
          <p:nvPicPr>
            <p:cNvPr id="29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3398341"/>
              <a:ext cx="838200" cy="83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6599535" y="4178096"/>
              <a:ext cx="20185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cs typeface="Times New Roman" pitchFamily="18" charset="0"/>
                </a:rPr>
                <a:t>Diagnostic messages </a:t>
              </a:r>
            </a:p>
            <a:p>
              <a:pPr algn="ctr"/>
              <a:r>
                <a:rPr lang="en-US" sz="1600" dirty="0" smtClean="0">
                  <a:cs typeface="Times New Roman" pitchFamily="18" charset="0"/>
                </a:rPr>
                <a:t>output by failed tests</a:t>
              </a:r>
              <a:endParaRPr lang="en-US" sz="1800" dirty="0"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38800" y="5105400"/>
            <a:ext cx="1551252" cy="1228009"/>
            <a:chOff x="5791200" y="5105400"/>
            <a:chExt cx="1551252" cy="1228009"/>
          </a:xfrm>
        </p:grpSpPr>
        <p:grpSp>
          <p:nvGrpSpPr>
            <p:cNvPr id="31" name="Group 30"/>
            <p:cNvGrpSpPr/>
            <p:nvPr/>
          </p:nvGrpSpPr>
          <p:grpSpPr>
            <a:xfrm>
              <a:off x="5969960" y="5105400"/>
              <a:ext cx="1372492" cy="1228009"/>
              <a:chOff x="381000" y="4944191"/>
              <a:chExt cx="1372492" cy="122800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381000" y="5802868"/>
                <a:ext cx="1372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cs typeface="Times New Roman" pitchFamily="18" charset="0"/>
                  </a:rPr>
                  <a:t>User </a:t>
                </a:r>
                <a:r>
                  <a:rPr lang="en-US" sz="1800" dirty="0">
                    <a:cs typeface="Times New Roman" pitchFamily="18" charset="0"/>
                  </a:rPr>
                  <a:t>manual</a:t>
                </a:r>
              </a:p>
            </p:txBody>
          </p:sp>
          <p:pic>
            <p:nvPicPr>
              <p:cNvPr id="33" name="Picture 2" descr="http://www.microsoft.com/global/enterprise/publishingimages/industries/power-utilities/article_icon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392" y="4944191"/>
                <a:ext cx="966987" cy="9669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791200" y="5326604"/>
              <a:ext cx="346631" cy="312196"/>
              <a:chOff x="4776959" y="5186036"/>
              <a:chExt cx="346631" cy="312196"/>
            </a:xfrm>
          </p:grpSpPr>
          <p:pic>
            <p:nvPicPr>
              <p:cNvPr id="35" name="Picture 3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6959" y="5186036"/>
                <a:ext cx="275881" cy="2822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2" descr="https://ost.blob.core.windows.net/eyeconic/Content/images/common/ErrorIcon.gi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9257" y="5313899"/>
                <a:ext cx="184333" cy="1843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5" name="TextBox 44"/>
          <p:cNvSpPr txBox="1"/>
          <p:nvPr/>
        </p:nvSpPr>
        <p:spPr>
          <a:xfrm>
            <a:off x="2514600" y="4800600"/>
            <a:ext cx="3643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Similar semantic meanings?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2968275" y="5313359"/>
            <a:ext cx="396636" cy="28221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856035" y="5313359"/>
            <a:ext cx="477965" cy="295461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17560" y="6231742"/>
            <a:ext cx="3008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(Assumption:  a manual, webpage, or man page exists.)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17560" y="3395928"/>
            <a:ext cx="2663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(We </a:t>
            </a:r>
            <a:r>
              <a:rPr lang="en-US" dirty="0">
                <a:cs typeface="Times New Roman" pitchFamily="18" charset="0"/>
              </a:rPr>
              <a:t>know the root cause</a:t>
            </a:r>
            <a:r>
              <a:rPr lang="en-US" dirty="0" smtClean="0">
                <a:cs typeface="Times New Roman" pitchFamily="18" charset="0"/>
              </a:rPr>
              <a:t>.)</a:t>
            </a:r>
            <a:endParaRPr lang="en-US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" grpId="0"/>
      <p:bldP spid="3" grpId="0"/>
      <p:bldP spid="45" grpId="0"/>
      <p:bldP spid="4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When is a message adequate?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339918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ontains the mutated </a:t>
            </a:r>
            <a:r>
              <a:rPr lang="en-US" b="1" dirty="0" smtClean="0">
                <a:solidFill>
                  <a:srgbClr val="FF0000"/>
                </a:solidFill>
              </a:rPr>
              <a:t>option name</a:t>
            </a:r>
            <a:r>
              <a:rPr lang="en-US" dirty="0" smtClean="0"/>
              <a:t> or value [Keller’08, Yin’11]</a:t>
            </a:r>
          </a:p>
          <a:p>
            <a:pPr marL="457200" lvl="1" indent="0">
              <a:buNone/>
            </a:pPr>
            <a:r>
              <a:rPr lang="en-US" dirty="0" smtClean="0"/>
              <a:t>Mutated </a:t>
            </a:r>
            <a:r>
              <a:rPr lang="en-US" dirty="0"/>
              <a:t>option:</a:t>
            </a:r>
          </a:p>
          <a:p>
            <a:pPr marL="457200" lvl="1" indent="0">
              <a:buNone/>
            </a:pPr>
            <a:r>
              <a:rPr lang="en-US" b="1" dirty="0"/>
              <a:t>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--percentage-split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Diagnostic </a:t>
            </a:r>
            <a:r>
              <a:rPr lang="en-US" dirty="0"/>
              <a:t>message:</a:t>
            </a:r>
          </a:p>
          <a:p>
            <a:pPr marL="457200" lvl="1" indent="0">
              <a:buNone/>
            </a:pPr>
            <a:r>
              <a:rPr lang="en-US" dirty="0"/>
              <a:t>     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value of percentage-split should be &gt; 0</a:t>
            </a:r>
            <a:r>
              <a:rPr lang="en-US" dirty="0"/>
              <a:t>”</a:t>
            </a:r>
          </a:p>
          <a:p>
            <a:r>
              <a:rPr lang="en-US" dirty="0" smtClean="0"/>
              <a:t>Similar </a:t>
            </a:r>
            <a:r>
              <a:rPr lang="en-US" b="1" dirty="0" smtClean="0">
                <a:solidFill>
                  <a:srgbClr val="FF0000"/>
                </a:solidFill>
              </a:rPr>
              <a:t>semantic meaning</a:t>
            </a:r>
            <a:r>
              <a:rPr lang="en-US" dirty="0" smtClean="0"/>
              <a:t> as the manual description</a:t>
            </a:r>
          </a:p>
          <a:p>
            <a:pPr marL="457200" lvl="1" indent="0">
              <a:buNone/>
            </a:pPr>
            <a:r>
              <a:rPr lang="en-US" dirty="0" smtClean="0"/>
              <a:t>Mutated </a:t>
            </a:r>
            <a:r>
              <a:rPr lang="en-US" dirty="0"/>
              <a:t>option:</a:t>
            </a:r>
          </a:p>
          <a:p>
            <a:pPr marL="457200" lvl="1" indent="0">
              <a:buNone/>
            </a:pPr>
            <a:r>
              <a:rPr lang="en-US" dirty="0"/>
              <a:t>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Diagnostic </a:t>
            </a:r>
            <a:r>
              <a:rPr lang="en-US" dirty="0"/>
              <a:t>message: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/>
              <a:t>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folds must be greater than 1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dirty="0" smtClean="0"/>
              <a:t>User </a:t>
            </a:r>
            <a:r>
              <a:rPr lang="en-US" dirty="0"/>
              <a:t>manual description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/>
              <a:t>“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Sets number of folds for cross-validation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177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35451" cy="1325563"/>
          </a:xfrm>
        </p:spPr>
        <p:txBody>
          <a:bodyPr/>
          <a:lstStyle/>
          <a:p>
            <a:r>
              <a:rPr lang="en-US" dirty="0" smtClean="0"/>
              <a:t>Classical document similarity:</a:t>
            </a:r>
            <a:br>
              <a:rPr lang="en-US" dirty="0" smtClean="0"/>
            </a:br>
            <a:r>
              <a:rPr lang="en-US" dirty="0" smtClean="0"/>
              <a:t>TF-IDF + 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3545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document into </a:t>
            </a:r>
            <a:r>
              <a:rPr lang="en-US" dirty="0"/>
              <a:t>a real-valued </a:t>
            </a:r>
            <a:r>
              <a:rPr lang="en-US" dirty="0" smtClean="0"/>
              <a:t>vector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 similarity = vector cosine similarity</a:t>
            </a:r>
          </a:p>
          <a:p>
            <a:endParaRPr lang="en-US" dirty="0" smtClean="0"/>
          </a:p>
          <a:p>
            <a:r>
              <a:rPr lang="en-US" dirty="0" smtClean="0"/>
              <a:t>Vector </a:t>
            </a:r>
            <a:r>
              <a:rPr lang="en-US" dirty="0"/>
              <a:t>length = dictionary </a:t>
            </a:r>
            <a:r>
              <a:rPr lang="en-US" dirty="0" smtClean="0"/>
              <a:t>size, values </a:t>
            </a:r>
            <a:r>
              <a:rPr lang="en-US" dirty="0"/>
              <a:t>= term frequency (</a:t>
            </a:r>
            <a:r>
              <a:rPr lang="en-US" dirty="0" smtClean="0"/>
              <a:t>TF)</a:t>
            </a:r>
          </a:p>
          <a:p>
            <a:pPr lvl="1"/>
            <a:r>
              <a:rPr lang="en-US" dirty="0" smtClean="0"/>
              <a:t>Example:  [2 </a:t>
            </a:r>
            <a:r>
              <a:rPr lang="en-US" baseline="-25000" dirty="0" smtClean="0"/>
              <a:t>classical</a:t>
            </a:r>
            <a:r>
              <a:rPr lang="en-US" dirty="0" smtClean="0"/>
              <a:t>, 8 </a:t>
            </a:r>
            <a:r>
              <a:rPr lang="en-US" baseline="-25000" dirty="0" smtClean="0"/>
              <a:t>document</a:t>
            </a:r>
            <a:r>
              <a:rPr lang="en-US" dirty="0" smtClean="0"/>
              <a:t>, 3 </a:t>
            </a:r>
            <a:r>
              <a:rPr lang="en-US" baseline="-25000" dirty="0" smtClean="0"/>
              <a:t>problem</a:t>
            </a:r>
            <a:r>
              <a:rPr lang="en-US" dirty="0" smtClean="0"/>
              <a:t>, 3 </a:t>
            </a:r>
            <a:r>
              <a:rPr lang="en-US" baseline="-25000" dirty="0" smtClean="0"/>
              <a:t>values</a:t>
            </a:r>
            <a:r>
              <a:rPr lang="en-US" dirty="0" smtClean="0"/>
              <a:t>, …]</a:t>
            </a:r>
          </a:p>
          <a:p>
            <a:r>
              <a:rPr lang="en-US" dirty="0" smtClean="0"/>
              <a:t>Problem:  frequent</a:t>
            </a:r>
            <a:r>
              <a:rPr lang="en-US" dirty="0"/>
              <a:t> </a:t>
            </a:r>
            <a:r>
              <a:rPr lang="en-US" dirty="0" smtClean="0"/>
              <a:t>words swamp important words</a:t>
            </a:r>
          </a:p>
          <a:p>
            <a:r>
              <a:rPr lang="en-US" dirty="0" smtClean="0"/>
              <a:t>Solution:  values = TF x IDF   (inverse document frequency)</a:t>
            </a:r>
          </a:p>
          <a:p>
            <a:pPr lvl="1"/>
            <a:r>
              <a:rPr lang="en-US" dirty="0" smtClean="0"/>
              <a:t>IDF </a:t>
            </a:r>
            <a:r>
              <a:rPr lang="en-US" dirty="0"/>
              <a:t>= log(total documents / documents with the term)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 does not work well on very short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6836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Text similarity technique </a:t>
            </a:r>
            <a:r>
              <a:rPr lang="en-US" sz="4000" b="0" dirty="0" smtClean="0"/>
              <a:t>[</a:t>
            </a:r>
            <a:r>
              <a:rPr lang="en-US" sz="4000" b="0" dirty="0"/>
              <a:t>Mihalcea’06]</a:t>
            </a:r>
            <a:br>
              <a:rPr lang="en-US" sz="4000" b="0" dirty="0"/>
            </a:br>
            <a:endParaRPr lang="en-US" sz="4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15000" y="1075573"/>
            <a:ext cx="2114681" cy="1228009"/>
            <a:chOff x="222900" y="4944191"/>
            <a:chExt cx="2114681" cy="1228009"/>
          </a:xfrm>
        </p:grpSpPr>
        <p:sp>
          <p:nvSpPr>
            <p:cNvPr id="12" name="TextBox 11"/>
            <p:cNvSpPr txBox="1"/>
            <p:nvPr/>
          </p:nvSpPr>
          <p:spPr>
            <a:xfrm>
              <a:off x="222900" y="5802868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Manual description</a:t>
              </a:r>
              <a:endParaRPr lang="en-US" sz="1800" dirty="0">
                <a:cs typeface="Times New Roman" pitchFamily="18" charset="0"/>
              </a:endParaRPr>
            </a:p>
          </p:txBody>
        </p:sp>
        <p:pic>
          <p:nvPicPr>
            <p:cNvPr id="13" name="Picture 2" descr="http://www.microsoft.com/global/enterprise/publishingimages/industries/power-utilities/article_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392" y="4944191"/>
              <a:ext cx="966987" cy="966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685800" y="1270478"/>
            <a:ext cx="1204240" cy="1167922"/>
            <a:chOff x="6779322" y="3398341"/>
            <a:chExt cx="1204240" cy="1167922"/>
          </a:xfrm>
        </p:grpSpPr>
        <p:pic>
          <p:nvPicPr>
            <p:cNvPr id="15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3398341"/>
              <a:ext cx="838200" cy="83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779322" y="4196931"/>
              <a:ext cx="1204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A message</a:t>
              </a:r>
              <a:endParaRPr lang="en-US" sz="2000" dirty="0"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2590800"/>
            <a:ext cx="5233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documents have similar semantic meanings</a:t>
            </a:r>
            <a:br>
              <a:rPr lang="en-US" sz="2000" b="0" dirty="0" smtClean="0">
                <a:latin typeface="+mn-lt"/>
              </a:rPr>
            </a:br>
            <a:r>
              <a:rPr lang="en-US" sz="2000" b="0" dirty="0" smtClean="0">
                <a:latin typeface="+mn-lt"/>
              </a:rPr>
              <a:t>if many words in them have similar meanings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1827" y="4267200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program goes wrong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1141" y="5162490"/>
            <a:ext cx="2193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software fails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1355359" y="4347520"/>
            <a:ext cx="923021" cy="304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355358" y="5209080"/>
            <a:ext cx="952815" cy="304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309610" y="4343400"/>
            <a:ext cx="1217481" cy="32391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346961" y="5197590"/>
            <a:ext cx="441960" cy="32391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>
            <a:endCxn id="23" idx="0"/>
          </p:cNvCxnSpPr>
          <p:nvPr/>
        </p:nvCxnSpPr>
        <p:spPr bwMode="auto">
          <a:xfrm>
            <a:off x="1849375" y="4667310"/>
            <a:ext cx="98381" cy="49518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2693857" y="4667310"/>
            <a:ext cx="277943" cy="495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ounded Rectangle 31"/>
          <p:cNvSpPr/>
          <p:nvPr/>
        </p:nvSpPr>
        <p:spPr bwMode="auto">
          <a:xfrm>
            <a:off x="457200" y="1075573"/>
            <a:ext cx="8001000" cy="265822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3810000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cs typeface="Times New Roman" pitchFamily="18" charset="0"/>
              </a:rPr>
              <a:t>Example: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38499" y="5055855"/>
            <a:ext cx="517468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>
                <a:cs typeface="Times New Roman" pitchFamily="18" charset="0"/>
              </a:rPr>
              <a:t>Remove all stop words.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>
                <a:cs typeface="Times New Roman" pitchFamily="18" charset="0"/>
              </a:rPr>
              <a:t>For each word in the diagnostic message,</a:t>
            </a:r>
            <a:br>
              <a:rPr lang="en-US" sz="2000" b="0" dirty="0" smtClean="0">
                <a:cs typeface="Times New Roman" pitchFamily="18" charset="0"/>
              </a:rPr>
            </a:br>
            <a:r>
              <a:rPr lang="en-US" sz="2000" b="0" dirty="0" smtClean="0">
                <a:cs typeface="Times New Roman" pitchFamily="18" charset="0"/>
              </a:rPr>
              <a:t>try to find similar words in the manual.</a:t>
            </a:r>
            <a:endParaRPr lang="en-US" sz="2000" b="0" dirty="0"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>
                <a:cs typeface="Times New Roman" pitchFamily="18" charset="0"/>
              </a:rPr>
              <a:t>Two sentences are similar, if “many”  words</a:t>
            </a:r>
            <a:br>
              <a:rPr lang="en-US" sz="2000" b="0" dirty="0" smtClean="0">
                <a:cs typeface="Times New Roman" pitchFamily="18" charset="0"/>
              </a:rPr>
            </a:br>
            <a:r>
              <a:rPr lang="en-US" sz="2000" b="0" dirty="0" smtClean="0">
                <a:cs typeface="Times New Roman" pitchFamily="18" charset="0"/>
              </a:rPr>
              <a:t>are similar between them.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916878" y="4267200"/>
            <a:ext cx="326527" cy="40011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914400" y="5162490"/>
            <a:ext cx="326527" cy="40011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2530" name="Picture 2" descr="http://icons.iconarchive.com/icons/gakuseisean/ivista/128/Good-or-Tick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77" y="5916118"/>
            <a:ext cx="560882" cy="56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Curved Connector 39"/>
          <p:cNvCxnSpPr/>
          <p:nvPr/>
        </p:nvCxnSpPr>
        <p:spPr bwMode="auto">
          <a:xfrm rot="16200000" flipH="1">
            <a:off x="542618" y="2975923"/>
            <a:ext cx="1771710" cy="69666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3" name="Curved Connector 42"/>
          <p:cNvCxnSpPr/>
          <p:nvPr/>
        </p:nvCxnSpPr>
        <p:spPr bwMode="auto">
          <a:xfrm rot="10800000" flipV="1">
            <a:off x="3025518" y="2404686"/>
            <a:ext cx="3222883" cy="280439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3508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Reported 25 missing and 18 inadequate messages</a:t>
            </a:r>
            <a:br>
              <a:rPr lang="en-US" dirty="0" smtClean="0"/>
            </a:br>
            <a:r>
              <a:rPr lang="en-US" dirty="0" smtClean="0"/>
              <a:t>in Weka, JMeter, Jetty, Derby</a:t>
            </a:r>
          </a:p>
          <a:p>
            <a:r>
              <a:rPr lang="en-US" dirty="0" smtClean="0"/>
              <a:t>Validation by 3 programmers:</a:t>
            </a:r>
          </a:p>
          <a:p>
            <a:pPr lvl="1"/>
            <a:r>
              <a:rPr lang="en-US" dirty="0" smtClean="0"/>
              <a:t>0% false negative rate</a:t>
            </a:r>
          </a:p>
          <a:p>
            <a:pPr lvl="2"/>
            <a:r>
              <a:rPr lang="en-US" dirty="0" smtClean="0"/>
              <a:t>Tool says message is adequate, humans say it is inadequate</a:t>
            </a:r>
          </a:p>
          <a:p>
            <a:pPr lvl="1"/>
            <a:r>
              <a:rPr lang="en-US" dirty="0" smtClean="0"/>
              <a:t>2% false positive rate</a:t>
            </a:r>
          </a:p>
          <a:p>
            <a:pPr lvl="2"/>
            <a:r>
              <a:rPr lang="en-US" dirty="0" smtClean="0"/>
              <a:t>Tool says message is inadequate, humans say it is adequate</a:t>
            </a:r>
          </a:p>
          <a:p>
            <a:pPr lvl="2"/>
            <a:r>
              <a:rPr lang="en-US" dirty="0" smtClean="0"/>
              <a:t>Previous best: 16%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686800" cy="11430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Configuration error diagnosis techniques</a:t>
            </a:r>
          </a:p>
          <a:p>
            <a:pPr lvl="1"/>
            <a:r>
              <a:rPr lang="en-US" dirty="0" smtClean="0"/>
              <a:t>Dynamic tainting [Attariyan’08], static tainting [</a:t>
            </a:r>
            <a:r>
              <a:rPr lang="en-US" dirty="0"/>
              <a:t>Rabkin’11], </a:t>
            </a:r>
            <a:r>
              <a:rPr lang="en-US" dirty="0" err="1"/>
              <a:t>Chronus</a:t>
            </a:r>
            <a:r>
              <a:rPr lang="en-US" dirty="0"/>
              <a:t> [Whitaker’04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en-US" dirty="0" smtClean="0"/>
              <a:t>Troubleshooting an exhibited error rather than detecting inadequate diagnostic messages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b="1" dirty="0" smtClean="0"/>
              <a:t>Software </a:t>
            </a:r>
            <a:r>
              <a:rPr lang="en-US" b="1" dirty="0" err="1" smtClean="0"/>
              <a:t>diagnosability</a:t>
            </a:r>
            <a:r>
              <a:rPr lang="en-US" b="1" dirty="0" smtClean="0"/>
              <a:t> improvement techniques</a:t>
            </a:r>
          </a:p>
          <a:p>
            <a:pPr lvl="1"/>
            <a:r>
              <a:rPr lang="en-US" dirty="0" err="1"/>
              <a:t>PeerPressure</a:t>
            </a:r>
            <a:r>
              <a:rPr lang="en-US" dirty="0"/>
              <a:t> [Wang’04], </a:t>
            </a:r>
            <a:r>
              <a:rPr lang="en-US" dirty="0" err="1"/>
              <a:t>RangeFixer</a:t>
            </a:r>
            <a:r>
              <a:rPr lang="en-US" dirty="0"/>
              <a:t> [Xiong’12</a:t>
            </a:r>
            <a:r>
              <a:rPr lang="en-US" dirty="0" smtClean="0"/>
              <a:t>], </a:t>
            </a:r>
            <a:r>
              <a:rPr lang="en-US" dirty="0" err="1"/>
              <a:t>ConfErr</a:t>
            </a:r>
            <a:r>
              <a:rPr lang="en-US" dirty="0"/>
              <a:t> [Keller’08] and </a:t>
            </a:r>
            <a:r>
              <a:rPr lang="en-US" dirty="0" err="1"/>
              <a:t>Spex</a:t>
            </a:r>
            <a:r>
              <a:rPr lang="en-US" dirty="0"/>
              <a:t>-INJ [Yin’11</a:t>
            </a:r>
            <a:r>
              <a:rPr lang="en-US" dirty="0" smtClean="0"/>
              <a:t>], </a:t>
            </a:r>
            <a:r>
              <a:rPr lang="en-US" dirty="0" err="1" smtClean="0"/>
              <a:t>EnCore</a:t>
            </a:r>
            <a:r>
              <a:rPr lang="en-US" dirty="0" smtClean="0"/>
              <a:t> [</a:t>
            </a:r>
            <a:r>
              <a:rPr lang="en-US" dirty="0"/>
              <a:t>Zhang’14</a:t>
            </a:r>
            <a:r>
              <a:rPr lang="en-US" dirty="0" smtClean="0"/>
              <a:t>]</a:t>
            </a:r>
            <a:endParaRPr lang="en-US" dirty="0"/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en-US" dirty="0" smtClean="0"/>
              <a:t>Requires source code, usage history, </a:t>
            </a:r>
            <a:r>
              <a:rPr lang="en-US" dirty="0"/>
              <a:t>or </a:t>
            </a:r>
            <a:r>
              <a:rPr lang="en-US" dirty="0" smtClean="0"/>
              <a:t>OS-level support</a:t>
            </a:r>
          </a:p>
          <a:p>
            <a:pPr marL="457200" lvl="1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8405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297" y="3026664"/>
            <a:ext cx="8951976" cy="11795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1" y="-105401"/>
            <a:ext cx="84532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Applying NLP to software engineering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77" y="998230"/>
            <a:ext cx="39966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Problems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sz="3200" dirty="0"/>
              <a:t>inadequate </a:t>
            </a:r>
            <a:endParaRPr lang="en-US" sz="3200" dirty="0" smtClean="0"/>
          </a:p>
          <a:p>
            <a:r>
              <a:rPr lang="en-US" sz="3200" dirty="0" smtClean="0"/>
              <a:t>diagnostics</a:t>
            </a:r>
          </a:p>
          <a:p>
            <a:endParaRPr lang="en-US" dirty="0" smtClean="0"/>
          </a:p>
          <a:p>
            <a:r>
              <a:rPr lang="en-US" sz="3200" dirty="0" smtClean="0"/>
              <a:t>incorrect </a:t>
            </a:r>
            <a:br>
              <a:rPr lang="en-US" sz="3200" dirty="0" smtClean="0"/>
            </a:br>
            <a:r>
              <a:rPr lang="en-US" sz="3200" dirty="0" smtClean="0"/>
              <a:t>operations</a:t>
            </a: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missing </a:t>
            </a:r>
            <a:br>
              <a:rPr lang="en-US" sz="3200" dirty="0" smtClean="0"/>
            </a:br>
            <a:r>
              <a:rPr lang="en-US" sz="3200" dirty="0" smtClean="0"/>
              <a:t>tests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unimplemented functionality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35486" y="999711"/>
            <a:ext cx="35334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 sources</a:t>
            </a:r>
          </a:p>
          <a:p>
            <a:endParaRPr lang="en-US" dirty="0"/>
          </a:p>
          <a:p>
            <a:r>
              <a:rPr lang="en-US" sz="3200" dirty="0" smtClean="0"/>
              <a:t>error </a:t>
            </a:r>
            <a:br>
              <a:rPr lang="en-US" sz="3200" dirty="0" smtClean="0"/>
            </a:br>
            <a:r>
              <a:rPr lang="en-US" sz="3200" dirty="0" smtClean="0"/>
              <a:t>messages</a:t>
            </a:r>
          </a:p>
          <a:p>
            <a:endParaRPr lang="en-US" dirty="0" smtClean="0"/>
          </a:p>
          <a:p>
            <a:r>
              <a:rPr lang="en-US" sz="3200" dirty="0" smtClean="0"/>
              <a:t>variable </a:t>
            </a:r>
            <a:br>
              <a:rPr lang="en-US" sz="3200" dirty="0" smtClean="0"/>
            </a:br>
            <a:r>
              <a:rPr lang="en-US" sz="3200" dirty="0" smtClean="0"/>
              <a:t>names</a:t>
            </a:r>
          </a:p>
          <a:p>
            <a:endParaRPr lang="en-US" dirty="0" smtClean="0"/>
          </a:p>
          <a:p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comments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user</a:t>
            </a:r>
            <a:br>
              <a:rPr lang="en-US" sz="3200" dirty="0" smtClean="0"/>
            </a:b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019" y="999706"/>
            <a:ext cx="34713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NLP techniques</a:t>
            </a:r>
          </a:p>
          <a:p>
            <a:endParaRPr lang="en-US" dirty="0"/>
          </a:p>
          <a:p>
            <a:r>
              <a:rPr lang="en-US" sz="3200" dirty="0" smtClean="0"/>
              <a:t> document</a:t>
            </a:r>
            <a:br>
              <a:rPr lang="en-US" sz="3200" dirty="0" smtClean="0"/>
            </a:br>
            <a:r>
              <a:rPr lang="en-US" sz="3200" dirty="0" smtClean="0"/>
              <a:t> similarity</a:t>
            </a:r>
          </a:p>
          <a:p>
            <a:endParaRPr lang="en-US" dirty="0"/>
          </a:p>
          <a:p>
            <a:r>
              <a:rPr lang="en-US" sz="3200" dirty="0" smtClean="0"/>
              <a:t> word </a:t>
            </a:r>
            <a:br>
              <a:rPr lang="en-US" sz="3200" dirty="0" smtClean="0"/>
            </a:br>
            <a:r>
              <a:rPr lang="en-US" sz="3200" dirty="0" smtClean="0"/>
              <a:t> semantics</a:t>
            </a:r>
            <a:endParaRPr lang="en-US" sz="3200" dirty="0"/>
          </a:p>
          <a:p>
            <a:endParaRPr lang="en-US" dirty="0"/>
          </a:p>
          <a:p>
            <a:r>
              <a:rPr lang="en-US" sz="3200" dirty="0" smtClean="0"/>
              <a:t> parse </a:t>
            </a:r>
            <a:br>
              <a:rPr lang="en-US" sz="3200" dirty="0" smtClean="0"/>
            </a:br>
            <a:r>
              <a:rPr lang="en-US" sz="3200" dirty="0" smtClean="0"/>
              <a:t> trees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 translation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783823" y="4206240"/>
            <a:ext cx="14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[WODA 2015]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Undesired variable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582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totalPrice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itemPrice;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shippingDistance;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totalPrice = itemPrice + shippingDistance;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The compiler issues no warning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human can tell the abstract types are different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Idea: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Cluster variables based on usage in program operations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Cluster variables based on words in variable names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Differences indicate bugs or poor variable names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Undesired variable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582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totalPrice;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itemPrice;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shippingDistance;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totalPrice = itemPrice +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shippingDistance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compiler issues no warning</a:t>
            </a:r>
          </a:p>
          <a:p>
            <a:r>
              <a:rPr lang="en-US" dirty="0" smtClean="0"/>
              <a:t>A human can tell the abstract types are different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Idea:</a:t>
            </a:r>
          </a:p>
          <a:p>
            <a:r>
              <a:rPr lang="en-US" dirty="0"/>
              <a:t>Cluster variables based on words in variable names</a:t>
            </a:r>
          </a:p>
          <a:p>
            <a:r>
              <a:rPr lang="en-US" dirty="0" smtClean="0"/>
              <a:t>Cluster variables based on usage in program operations</a:t>
            </a:r>
          </a:p>
          <a:p>
            <a:pPr marL="0" indent="0">
              <a:buNone/>
            </a:pPr>
            <a:r>
              <a:rPr lang="en-US" dirty="0" smtClean="0"/>
              <a:t>Differences indicate bugs or poor variable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Undesired interactions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911" y="198859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5338" y="198859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itemPrice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7873" y="1988597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tax_rate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911" y="341050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5338" y="341050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shippingFee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7873" y="3410504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percent_complete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Undesired interactions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911" y="198859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5338" y="198859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itemPrice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7873" y="1988597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tax_rate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911" y="341050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5338" y="341050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shippingFee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7873" y="3410504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percent_complete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 flipV="1">
            <a:off x="2609340" y="2219431"/>
            <a:ext cx="475998" cy="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03107" y="245026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itemPrice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distance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601809" y="1846555"/>
            <a:ext cx="3398757" cy="21750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0113" y="1846555"/>
            <a:ext cx="4731798" cy="21750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Undesired interactions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911" y="198859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5338" y="198859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itemPrice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7873" y="1988597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tax_rate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911" y="341050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5338" y="341050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shippingFee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7873" y="3410504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percent_complete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 flipV="1">
            <a:off x="2609340" y="2219431"/>
            <a:ext cx="475998" cy="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0113" y="1449001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1809" y="1384890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370" y="4832412"/>
            <a:ext cx="3874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Program types don’t help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2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 rot="20714570">
            <a:off x="2538439" y="1571667"/>
            <a:ext cx="4859976" cy="234723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5566" y="1690689"/>
            <a:ext cx="1924367" cy="258834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87280" y="3266983"/>
            <a:ext cx="3214784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Undesired interactions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911" y="198859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5338" y="1988598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itemPrice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7873" y="1988597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tax_rate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911" y="3410506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5338" y="341050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shippingFee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7873" y="3410504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percent_complete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 flipV="1">
            <a:off x="2609340" y="2219431"/>
            <a:ext cx="475998" cy="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6370" y="4832412"/>
            <a:ext cx="4828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Language indicates the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06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956266" y="267217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550626" y="252463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965662" y="307852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579256" y="30272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20890" y="316441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25520" y="27224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46884" y="367039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845512" y="36348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550626" y="40684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129972" y="407677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425520" y="441715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82951" y="379720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847210" y="420564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5192995" y="398156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17948" y="353323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088460" y="2290391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5641391" y="245605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330155" y="267481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018474" y="298534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523341" y="302398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4847210" y="2900388"/>
            <a:ext cx="1111684" cy="384722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8460" y="3370066"/>
            <a:ext cx="496189" cy="919978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121360" y="3431670"/>
            <a:ext cx="952391" cy="858374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29361" y="2527318"/>
            <a:ext cx="741728" cy="958487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49253" y="3708790"/>
            <a:ext cx="1039207" cy="994890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75093" y="2181105"/>
            <a:ext cx="1271358" cy="690368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200" y="2290391"/>
            <a:ext cx="1271358" cy="1118634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clustering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956266" y="267217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550626" y="252463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965662" y="307852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579256" y="30272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20890" y="316441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25520" y="27224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46884" y="367039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845512" y="36348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550626" y="40684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129972" y="407677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425520" y="441715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82951" y="379720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847210" y="420564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5192995" y="398156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17948" y="353323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088460" y="2290391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5641391" y="245605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330155" y="267481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018474" y="298534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523341" y="302398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92963" y="1758806"/>
            <a:ext cx="225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Cluster based on interactions: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operations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clustering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956266" y="267217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550626" y="252463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965662" y="307852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579256" y="30272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20890" y="316441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25520" y="27224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46884" y="367039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845512" y="36348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550626" y="40684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129972" y="407677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425520" y="441715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82951" y="379720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847210" y="420564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5192995" y="398156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17948" y="353323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088460" y="2290391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5641391" y="245605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330155" y="267481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018474" y="298534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523341" y="302398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088460" y="3285109"/>
            <a:ext cx="496189" cy="1004935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1065683">
            <a:off x="4345752" y="3717584"/>
            <a:ext cx="741333" cy="994890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75093" y="2121462"/>
            <a:ext cx="1271358" cy="1118634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845230">
            <a:off x="2705287" y="2251212"/>
            <a:ext cx="1970660" cy="2200271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96491" y="3229890"/>
            <a:ext cx="225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Cluster based on language: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variable names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sequence of instructions that perform some task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4847210" y="2900388"/>
            <a:ext cx="1111684" cy="384722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8460" y="3370066"/>
            <a:ext cx="496189" cy="919978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121360" y="3431670"/>
            <a:ext cx="952391" cy="858374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29361" y="2527318"/>
            <a:ext cx="741728" cy="958487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49253" y="3708790"/>
            <a:ext cx="1039207" cy="994890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75093" y="2181105"/>
            <a:ext cx="1271358" cy="690368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200" y="2290391"/>
            <a:ext cx="1271358" cy="1118634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accent2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clustering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956266" y="267217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550626" y="252463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965662" y="307852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579256" y="30272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20890" y="316441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425520" y="272245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46884" y="367039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845512" y="36348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550626" y="4068415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129972" y="407677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425520" y="441715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82951" y="379720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847210" y="420564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5192995" y="3981562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5317948" y="353323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088460" y="2290391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5641391" y="2456050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330155" y="2674816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018474" y="2985344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523341" y="3023983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088460" y="3285109"/>
            <a:ext cx="496189" cy="1004935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1065683">
            <a:off x="4345752" y="3717584"/>
            <a:ext cx="741333" cy="994890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75093" y="2121462"/>
            <a:ext cx="1271358" cy="1118634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845230">
            <a:off x="2705287" y="2251212"/>
            <a:ext cx="1970660" cy="2200271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841423" y="2917774"/>
            <a:ext cx="1111684" cy="384722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82673" y="3387452"/>
            <a:ext cx="496189" cy="919978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115573" y="3449056"/>
            <a:ext cx="952391" cy="858374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23574" y="2544704"/>
            <a:ext cx="741728" cy="958487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43466" y="3726176"/>
            <a:ext cx="1039207" cy="994890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69306" y="2198491"/>
            <a:ext cx="1271358" cy="690368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737413" y="2307777"/>
            <a:ext cx="1271358" cy="1118634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96491" y="3229890"/>
            <a:ext cx="225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Cluster based on language: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variable names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2963" y="1758806"/>
            <a:ext cx="225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Cluster based on interactions: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operations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049253" y="3708790"/>
            <a:ext cx="1039207" cy="994890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871450" y="4542372"/>
            <a:ext cx="123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2963" y="4881211"/>
            <a:ext cx="61403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Actual algorithm: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Cluster based on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Sub-cluster based on </a:t>
            </a:r>
            <a:r>
              <a:rPr lang="en-US" sz="2400" dirty="0" smtClean="0">
                <a:solidFill>
                  <a:srgbClr val="0070C0"/>
                </a:solidFill>
              </a:rPr>
              <a:t>names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Rank an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operation cluster</a:t>
            </a:r>
            <a:r>
              <a:rPr lang="en-US" sz="2400" dirty="0" smtClean="0"/>
              <a:t> as suspicious</a:t>
            </a:r>
            <a:br>
              <a:rPr lang="en-US" sz="2400" dirty="0" smtClean="0"/>
            </a:br>
            <a:r>
              <a:rPr lang="en-US" sz="2400" dirty="0" smtClean="0"/>
              <a:t>if it contains well-defined </a:t>
            </a:r>
            <a:r>
              <a:rPr lang="en-US" sz="2400" dirty="0" smtClean="0">
                <a:solidFill>
                  <a:srgbClr val="0070C0"/>
                </a:solidFill>
              </a:rPr>
              <a:t>name sub-clusters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9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/>
      <p:bldP spid="5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based 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operations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602436" cy="46114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Abstract type inference [ISSTA 2006]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totalCost(int miles, int price, int tax)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year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2016;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((miles &gt; 1000) &amp;&amp; (year &gt; 2000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shippingFee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price + tax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shippingFee;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price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based 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operations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602436" cy="46114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Abstract type inference [ISSTA 2006]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totalCost(int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shippingFee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shippingFee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50893" cy="1325563"/>
          </a:xfrm>
        </p:spPr>
        <p:txBody>
          <a:bodyPr/>
          <a:lstStyle/>
          <a:p>
            <a:r>
              <a:rPr lang="en-US" dirty="0" smtClean="0"/>
              <a:t>Clustering based on </a:t>
            </a:r>
            <a:r>
              <a:rPr lang="en-US" dirty="0" smtClean="0">
                <a:solidFill>
                  <a:srgbClr val="0070C0"/>
                </a:solidFill>
              </a:rPr>
              <a:t>variable names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8395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Compute variable name similarity for var</a:t>
            </a:r>
            <a:r>
              <a:rPr lang="en-US" baseline="-25000" dirty="0" smtClean="0"/>
              <a:t>1</a:t>
            </a:r>
            <a:r>
              <a:rPr lang="en-US" dirty="0" smtClean="0"/>
              <a:t> and var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Tokenize</a:t>
            </a:r>
            <a:r>
              <a:rPr lang="en-US" dirty="0" smtClean="0"/>
              <a:t> each variable into dictionary words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in_authskey15</a:t>
            </a:r>
            <a:r>
              <a:rPr lang="en-US" dirty="0" smtClean="0"/>
              <a:t> ⇒ {“in”, “authentications”, “key”}</a:t>
            </a:r>
          </a:p>
          <a:p>
            <a:pPr lvl="1"/>
            <a:r>
              <a:rPr lang="en-US" dirty="0" smtClean="0"/>
              <a:t>Expand abbreviations, best-effort tokenization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 smtClean="0">
                <a:solidFill>
                  <a:srgbClr val="FF0000"/>
                </a:solidFill>
              </a:rPr>
              <a:t>word similarity</a:t>
            </a:r>
          </a:p>
          <a:p>
            <a:pPr lvl="1"/>
            <a:r>
              <a:rPr lang="en-US" dirty="0" smtClean="0"/>
              <a:t>For all w</a:t>
            </a:r>
            <a:r>
              <a:rPr lang="en-US" baseline="-25000" dirty="0" smtClean="0"/>
              <a:t>1</a:t>
            </a:r>
            <a:r>
              <a:rPr lang="en-US" dirty="0" smtClean="0"/>
              <a:t> ∈ var</a:t>
            </a:r>
            <a:r>
              <a:rPr lang="en-US" baseline="-25000" dirty="0" smtClean="0"/>
              <a:t>1</a:t>
            </a:r>
            <a:r>
              <a:rPr lang="en-US" dirty="0" smtClean="0"/>
              <a:t> and w</a:t>
            </a:r>
            <a:r>
              <a:rPr lang="en-US" baseline="-25000" dirty="0" smtClean="0"/>
              <a:t>2</a:t>
            </a:r>
            <a:r>
              <a:rPr lang="en-US" dirty="0" smtClean="0"/>
              <a:t> ∈ var</a:t>
            </a:r>
            <a:r>
              <a:rPr lang="en-US" baseline="-25000" dirty="0" smtClean="0"/>
              <a:t>2</a:t>
            </a:r>
            <a:r>
              <a:rPr lang="en-US" dirty="0" smtClean="0"/>
              <a:t>, use WordNet (or edit distance)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Combine word similarity into </a:t>
            </a:r>
            <a:r>
              <a:rPr lang="en-US" dirty="0" smtClean="0">
                <a:solidFill>
                  <a:srgbClr val="FF0000"/>
                </a:solidFill>
              </a:rPr>
              <a:t>variable name similarity</a:t>
            </a:r>
          </a:p>
          <a:p>
            <a:pPr lvl="1"/>
            <a:r>
              <a:rPr lang="en-US" dirty="0" err="1" smtClean="0"/>
              <a:t>maxwordsim</a:t>
            </a:r>
            <a:r>
              <a:rPr lang="en-US" dirty="0" smtClean="0"/>
              <a:t>(w</a:t>
            </a:r>
            <a:r>
              <a:rPr lang="en-US" baseline="-25000" dirty="0" smtClean="0"/>
              <a:t>1</a:t>
            </a:r>
            <a:r>
              <a:rPr lang="en-US" dirty="0" smtClean="0"/>
              <a:t>, var</a:t>
            </a:r>
            <a:r>
              <a:rPr lang="en-US" baseline="-25000" dirty="0" smtClean="0"/>
              <a:t>2</a:t>
            </a:r>
            <a:r>
              <a:rPr lang="en-US" dirty="0" smtClean="0"/>
              <a:t>) =   max   </a:t>
            </a:r>
            <a:r>
              <a:rPr lang="en-US" dirty="0" err="1"/>
              <a:t>wordsim</a:t>
            </a:r>
            <a:r>
              <a:rPr lang="en-US" dirty="0"/>
              <a:t>(w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300" dirty="0" smtClean="0"/>
          </a:p>
          <a:p>
            <a:pPr lvl="1"/>
            <a:r>
              <a:rPr lang="en-US" dirty="0" err="1" smtClean="0"/>
              <a:t>varsim</a:t>
            </a:r>
            <a:r>
              <a:rPr lang="en-US" dirty="0" smtClean="0"/>
              <a:t>(var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var</a:t>
            </a:r>
            <a:r>
              <a:rPr lang="en-US" baseline="-25000" dirty="0"/>
              <a:t>2</a:t>
            </a:r>
            <a:r>
              <a:rPr lang="en-US" dirty="0" smtClean="0"/>
              <a:t>) =  average  </a:t>
            </a:r>
            <a:r>
              <a:rPr lang="en-US" dirty="0" err="1" smtClean="0"/>
              <a:t>maxwordsim</a:t>
            </a:r>
            <a:r>
              <a:rPr lang="en-US" dirty="0" smtClean="0"/>
              <a:t>(w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var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099527" y="5042449"/>
            <a:ext cx="9350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w</a:t>
            </a:r>
            <a:r>
              <a:rPr lang="en-US" sz="1600" baseline="-25000" dirty="0"/>
              <a:t>2 </a:t>
            </a:r>
            <a:r>
              <a:rPr lang="en-US" sz="1600" dirty="0"/>
              <a:t>∈ var</a:t>
            </a:r>
            <a:r>
              <a:rPr lang="en-US" sz="1600" baseline="-25000" dirty="0"/>
              <a:t>2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615907" y="5673527"/>
            <a:ext cx="1021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w1 ∈ var1</a:t>
            </a:r>
          </a:p>
        </p:txBody>
      </p:sp>
    </p:spTree>
    <p:extLst>
      <p:ext uri="{BB962C8B-B14F-4D97-AF65-F5344CB8AC3E}">
        <p14:creationId xmlns:p14="http://schemas.microsoft.com/office/powerpoint/2010/main" val="3287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 on grep and Exim mail server</a:t>
            </a:r>
          </a:p>
          <a:p>
            <a:r>
              <a:rPr lang="en-US" dirty="0" smtClean="0"/>
              <a:t>Top-ranked mismatch indicates</a:t>
            </a:r>
            <a:br>
              <a:rPr lang="en-US" dirty="0" smtClean="0"/>
            </a:br>
            <a:r>
              <a:rPr lang="en-US" dirty="0" smtClean="0"/>
              <a:t>an undesired variable interaction in grep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(depth &lt; delta[tree-&gt;label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delta[tree-&gt;label] = depth;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Loses top 3 bytes of depth</a:t>
            </a:r>
          </a:p>
          <a:p>
            <a:r>
              <a:rPr lang="en-US" dirty="0" smtClean="0"/>
              <a:t>Not exploitable because of guards elsewhere in program, but not obvious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Reusing identifier names is error-prone [Lawrie 2007, </a:t>
            </a:r>
            <a:r>
              <a:rPr lang="en-US" dirty="0" err="1" smtClean="0"/>
              <a:t>Deissenboeck</a:t>
            </a:r>
            <a:r>
              <a:rPr lang="en-US" dirty="0" smtClean="0"/>
              <a:t> 2010, </a:t>
            </a:r>
            <a:r>
              <a:rPr lang="en-US" dirty="0" err="1" smtClean="0"/>
              <a:t>Arnaoudova</a:t>
            </a:r>
            <a:r>
              <a:rPr lang="en-US" dirty="0" smtClean="0"/>
              <a:t> 2010]</a:t>
            </a:r>
          </a:p>
          <a:p>
            <a:r>
              <a:rPr lang="en-US" dirty="0" smtClean="0"/>
              <a:t>Identifier naming conventions [Simonyi]</a:t>
            </a:r>
          </a:p>
          <a:p>
            <a:r>
              <a:rPr lang="en-US" dirty="0" smtClean="0"/>
              <a:t>Units of measure [Ada, F#, etc.]</a:t>
            </a:r>
          </a:p>
          <a:p>
            <a:r>
              <a:rPr lang="en-US" dirty="0" smtClean="0"/>
              <a:t>Tokenization of variable names [Lawrie 2010, </a:t>
            </a:r>
            <a:r>
              <a:rPr lang="en-US" dirty="0" err="1" smtClean="0"/>
              <a:t>Guerrouj</a:t>
            </a:r>
            <a:r>
              <a:rPr lang="en-US" dirty="0" smtClean="0"/>
              <a:t> 2012]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297" y="4288536"/>
            <a:ext cx="8951976" cy="11795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1" y="-105401"/>
            <a:ext cx="84532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Applying NLP to software engineering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77" y="998230"/>
            <a:ext cx="39966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Problems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sz="3200" dirty="0"/>
              <a:t>inadequate </a:t>
            </a:r>
            <a:endParaRPr lang="en-US" sz="3200" dirty="0" smtClean="0"/>
          </a:p>
          <a:p>
            <a:r>
              <a:rPr lang="en-US" sz="3200" dirty="0" smtClean="0"/>
              <a:t>diagnostics</a:t>
            </a:r>
          </a:p>
          <a:p>
            <a:endParaRPr lang="en-US" dirty="0" smtClean="0"/>
          </a:p>
          <a:p>
            <a:r>
              <a:rPr lang="en-US" sz="3200" dirty="0" smtClean="0"/>
              <a:t>incorrect </a:t>
            </a:r>
            <a:br>
              <a:rPr lang="en-US" sz="3200" dirty="0" smtClean="0"/>
            </a:br>
            <a:r>
              <a:rPr lang="en-US" sz="3200" dirty="0" smtClean="0"/>
              <a:t>operations</a:t>
            </a: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missing </a:t>
            </a:r>
            <a:br>
              <a:rPr lang="en-US" sz="3200" dirty="0" smtClean="0"/>
            </a:br>
            <a:r>
              <a:rPr lang="en-US" sz="3200" dirty="0" smtClean="0"/>
              <a:t>tests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unimplemented functionality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35486" y="999711"/>
            <a:ext cx="35334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 sources</a:t>
            </a:r>
          </a:p>
          <a:p>
            <a:endParaRPr lang="en-US" dirty="0"/>
          </a:p>
          <a:p>
            <a:r>
              <a:rPr lang="en-US" sz="3200" dirty="0" smtClean="0"/>
              <a:t>error </a:t>
            </a:r>
            <a:br>
              <a:rPr lang="en-US" sz="3200" dirty="0" smtClean="0"/>
            </a:br>
            <a:r>
              <a:rPr lang="en-US" sz="3200" dirty="0" smtClean="0"/>
              <a:t>messages</a:t>
            </a:r>
          </a:p>
          <a:p>
            <a:endParaRPr lang="en-US" dirty="0" smtClean="0"/>
          </a:p>
          <a:p>
            <a:r>
              <a:rPr lang="en-US" sz="3200" dirty="0" smtClean="0"/>
              <a:t>variable </a:t>
            </a:r>
            <a:br>
              <a:rPr lang="en-US" sz="3200" dirty="0" smtClean="0"/>
            </a:br>
            <a:r>
              <a:rPr lang="en-US" sz="3200" dirty="0" smtClean="0"/>
              <a:t>names</a:t>
            </a:r>
          </a:p>
          <a:p>
            <a:endParaRPr lang="en-US" dirty="0" smtClean="0"/>
          </a:p>
          <a:p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comments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user</a:t>
            </a:r>
            <a:br>
              <a:rPr lang="en-US" sz="3200" dirty="0" smtClean="0"/>
            </a:b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019" y="999706"/>
            <a:ext cx="34713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NLP techniques</a:t>
            </a:r>
          </a:p>
          <a:p>
            <a:endParaRPr lang="en-US" dirty="0"/>
          </a:p>
          <a:p>
            <a:r>
              <a:rPr lang="en-US" sz="3200" dirty="0" smtClean="0"/>
              <a:t> document</a:t>
            </a:r>
            <a:br>
              <a:rPr lang="en-US" sz="3200" dirty="0" smtClean="0"/>
            </a:br>
            <a:r>
              <a:rPr lang="en-US" sz="3200" dirty="0" smtClean="0"/>
              <a:t> similarity</a:t>
            </a:r>
          </a:p>
          <a:p>
            <a:endParaRPr lang="en-US" dirty="0"/>
          </a:p>
          <a:p>
            <a:r>
              <a:rPr lang="en-US" sz="3200" dirty="0" smtClean="0"/>
              <a:t> word </a:t>
            </a:r>
            <a:br>
              <a:rPr lang="en-US" sz="3200" dirty="0" smtClean="0"/>
            </a:br>
            <a:r>
              <a:rPr lang="en-US" sz="3200" dirty="0" smtClean="0"/>
              <a:t> semantics</a:t>
            </a:r>
            <a:endParaRPr lang="en-US" sz="3200" dirty="0"/>
          </a:p>
          <a:p>
            <a:endParaRPr lang="en-US" dirty="0"/>
          </a:p>
          <a:p>
            <a:r>
              <a:rPr lang="en-US" sz="3200" dirty="0" smtClean="0"/>
              <a:t> parse </a:t>
            </a:r>
            <a:br>
              <a:rPr lang="en-US" sz="3200" dirty="0" smtClean="0"/>
            </a:br>
            <a:r>
              <a:rPr lang="en-US" sz="3200" dirty="0" smtClean="0"/>
              <a:t> trees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 translation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794299" y="5414844"/>
            <a:ext cx="134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[ISSTA 2016]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75864" cy="1325563"/>
          </a:xfrm>
        </p:spPr>
        <p:txBody>
          <a:bodyPr/>
          <a:lstStyle/>
          <a:p>
            <a:r>
              <a:rPr lang="en-US" dirty="0" smtClean="0"/>
              <a:t>Test oracles (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4000" dirty="0"/>
              <a:t> </a:t>
            </a:r>
            <a:r>
              <a:rPr lang="en-US" dirty="0" smtClean="0"/>
              <a:t>statements)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3600" dirty="0" smtClean="0"/>
              <a:t>A test consists of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input</a:t>
            </a:r>
            <a:r>
              <a:rPr lang="en-US" sz="3200" dirty="0" smtClean="0"/>
              <a:t> (for a unit test, a sequence of calls)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oracle</a:t>
            </a:r>
            <a:r>
              <a:rPr lang="en-US" sz="3200" dirty="0" smtClean="0"/>
              <a:t> (an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800" dirty="0"/>
              <a:t> </a:t>
            </a:r>
            <a:r>
              <a:rPr lang="en-US" sz="3200" dirty="0" smtClean="0"/>
              <a:t>statement)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600" dirty="0" smtClean="0"/>
              <a:t>Programmer-written tests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often trivial oracles, or too few tests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600" dirty="0" smtClean="0"/>
              <a:t>Automatic generation of tests: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i</a:t>
            </a:r>
            <a:r>
              <a:rPr lang="en-US" sz="3200" dirty="0" smtClean="0"/>
              <a:t>nputs are easy to generate</a:t>
            </a:r>
          </a:p>
          <a:p>
            <a:pPr lvl="1">
              <a:buClr>
                <a:schemeClr val="tx1"/>
              </a:buClr>
            </a:pPr>
            <a:r>
              <a:rPr lang="en-US" sz="3200" dirty="0" smtClean="0"/>
              <a:t>oracles remain an open challenge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Goal:</a:t>
            </a:r>
            <a:r>
              <a:rPr lang="en-US" sz="3600" dirty="0" smtClean="0"/>
              <a:t>  create test oracles</a:t>
            </a:r>
            <a:br>
              <a:rPr lang="en-US" sz="3600" dirty="0" smtClean="0"/>
            </a:br>
            <a:r>
              <a:rPr lang="en-US" sz="3600" dirty="0" smtClean="0"/>
              <a:t>from what programmers already write</a:t>
            </a:r>
          </a:p>
        </p:txBody>
      </p:sp>
      <p:sp>
        <p:nvSpPr>
          <p:cNvPr id="4" name="Left Arrow 3"/>
          <p:cNvSpPr/>
          <p:nvPr/>
        </p:nvSpPr>
        <p:spPr>
          <a:xfrm>
            <a:off x="6736124" y="4667016"/>
            <a:ext cx="978408" cy="4846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9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test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35452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Code under test: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FilterIterator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Iterator {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FilterIterator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(Iterator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Predicate p) {…}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next() {…}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sz="3600" dirty="0" smtClean="0"/>
              <a:t>Automatically generated test:</a:t>
            </a:r>
            <a:endParaRPr lang="en-US" sz="3600" dirty="0"/>
          </a:p>
          <a:p>
            <a:pPr marL="0" indent="0"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test()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FilterIterator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FilterIterator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(null, null);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i.next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8199" y="5362114"/>
            <a:ext cx="32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Throws </a:t>
            </a:r>
            <a:r>
              <a:rPr lang="en-US" sz="2000" dirty="0" err="1" smtClean="0">
                <a:solidFill>
                  <a:srgbClr val="FF0000"/>
                </a:solidFill>
              </a:rPr>
              <a:t>NullPointerException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2000" dirty="0" smtClean="0"/>
              <a:t>Did the tool discover a bug?</a:t>
            </a:r>
          </a:p>
        </p:txBody>
      </p:sp>
      <p:sp>
        <p:nvSpPr>
          <p:cNvPr id="5" name="Left Arrow 4"/>
          <p:cNvSpPr/>
          <p:nvPr/>
        </p:nvSpPr>
        <p:spPr>
          <a:xfrm>
            <a:off x="2494624" y="5406504"/>
            <a:ext cx="692458" cy="3105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35208" y="5446371"/>
            <a:ext cx="25604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It could be:</a:t>
            </a:r>
          </a:p>
          <a:p>
            <a:r>
              <a:rPr lang="en-US" sz="2000" dirty="0" smtClean="0"/>
              <a:t>1. Expected </a:t>
            </a:r>
            <a:r>
              <a:rPr lang="en-US" sz="2000" dirty="0"/>
              <a:t>behavior</a:t>
            </a:r>
          </a:p>
          <a:p>
            <a:r>
              <a:rPr lang="en-US" sz="2000" dirty="0"/>
              <a:t>2. Illegal input</a:t>
            </a:r>
          </a:p>
          <a:p>
            <a:r>
              <a:rPr lang="en-US" sz="2000" dirty="0"/>
              <a:t>3. Implementation bug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163287" y="3329674"/>
            <a:ext cx="5900814" cy="612648"/>
          </a:xfrm>
          <a:prstGeom prst="wedgeRectCallout">
            <a:avLst>
              <a:gd name="adj1" fmla="val -39137"/>
              <a:gd name="adj2" fmla="val -94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@throws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either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iterator or predicate are null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9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Automatically </a:t>
            </a:r>
            <a:r>
              <a:rPr lang="en-US" dirty="0"/>
              <a:t>generated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test generation tool outputs: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Failing tests – indicates a program bug</a:t>
            </a:r>
          </a:p>
          <a:p>
            <a:pPr lvl="1"/>
            <a:r>
              <a:rPr lang="en-US" dirty="0" smtClean="0"/>
              <a:t>Passing tests – useful for regression testing</a:t>
            </a:r>
          </a:p>
          <a:p>
            <a:r>
              <a:rPr lang="en-US" dirty="0" smtClean="0"/>
              <a:t>Without a specification, the tool </a:t>
            </a:r>
            <a:r>
              <a:rPr lang="en-US" b="1" dirty="0" smtClean="0">
                <a:solidFill>
                  <a:srgbClr val="FF0000"/>
                </a:solidFill>
              </a:rPr>
              <a:t>guesses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whether a given behavior is </a:t>
            </a:r>
            <a:r>
              <a:rPr lang="en-US" b="1" dirty="0" smtClean="0">
                <a:solidFill>
                  <a:srgbClr val="FF0000"/>
                </a:solidFill>
              </a:rPr>
              <a:t>correct</a:t>
            </a:r>
          </a:p>
          <a:p>
            <a:pPr lvl="1"/>
            <a:r>
              <a:rPr lang="en-US" u="sng" dirty="0" smtClean="0"/>
              <a:t>False positives</a:t>
            </a:r>
            <a:r>
              <a:rPr lang="en-US" dirty="0" smtClean="0"/>
              <a:t>:  report a failing test</a:t>
            </a:r>
            <a:br>
              <a:rPr lang="en-US" dirty="0" smtClean="0"/>
            </a:br>
            <a:r>
              <a:rPr lang="en-US" dirty="0" smtClean="0"/>
              <a:t>that was due to illegal inputs</a:t>
            </a:r>
          </a:p>
          <a:p>
            <a:pPr lvl="1"/>
            <a:r>
              <a:rPr lang="en-US" u="sng" dirty="0" smtClean="0"/>
              <a:t>False negatives</a:t>
            </a:r>
            <a:r>
              <a:rPr lang="en-US" dirty="0" smtClean="0"/>
              <a:t>:  fail to report a failing test</a:t>
            </a:r>
            <a:br>
              <a:rPr lang="en-US" dirty="0" smtClean="0"/>
            </a:br>
            <a:r>
              <a:rPr lang="en-US" dirty="0" smtClean="0"/>
              <a:t>because it might have been due to illegal inputs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engineered object amenable to formal analysis</a:t>
            </a:r>
          </a:p>
          <a:p>
            <a:r>
              <a:rPr lang="en-US" dirty="0" smtClean="0"/>
              <a:t>A sequence of instructions that perform some task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75864" cy="1325563"/>
          </a:xfrm>
        </p:spPr>
        <p:txBody>
          <a:bodyPr/>
          <a:lstStyle/>
          <a:p>
            <a:r>
              <a:rPr lang="en-US" dirty="0" smtClean="0"/>
              <a:t>Programmers write code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Javadoc is standard procedure documentation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whether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comparator is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locked against further changes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@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if 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 is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locked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checkLocked() {...}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Javadoc comment and 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13509" cy="4814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allFoundSoFar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canConvert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/** @throws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IllegalArgumentException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the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  element is not in the list and is not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  convertible.  */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element) { … }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cs typeface="Courier New" panose="02070309020205020404" pitchFamily="49" charset="0"/>
              </a:rPr>
              <a:t>Condition for exception: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US" sz="2600" dirty="0" smtClean="0">
                <a:cs typeface="Courier New" panose="02070309020205020404" pitchFamily="49" charset="0"/>
              </a:rPr>
              <a:t> should throw </a:t>
            </a:r>
            <a:r>
              <a:rPr lang="en-US" sz="2600" dirty="0" err="1" smtClean="0">
                <a:cs typeface="Courier New" panose="02070309020205020404" pitchFamily="49" charset="0"/>
              </a:rPr>
              <a:t>iff</a:t>
            </a:r>
            <a:r>
              <a:rPr lang="en-US" sz="2600" dirty="0" smtClean="0">
                <a:cs typeface="Courier New" panose="02070309020205020404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 !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allFoundSoFar.contains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(element)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&amp;&amp; !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canConvert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(element) )</a:t>
            </a:r>
          </a:p>
        </p:txBody>
      </p:sp>
    </p:spTree>
    <p:extLst>
      <p:ext uri="{BB962C8B-B14F-4D97-AF65-F5344CB8AC3E}">
        <p14:creationId xmlns:p14="http://schemas.microsoft.com/office/powerpoint/2010/main" val="67452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1366" cy="1325563"/>
          </a:xfrm>
        </p:spPr>
        <p:txBody>
          <a:bodyPr/>
          <a:lstStyle/>
          <a:p>
            <a:r>
              <a:rPr lang="en-US" dirty="0" smtClean="0"/>
              <a:t>Nouns = objects, verbs = operations</a:t>
            </a:r>
            <a:endParaRPr lang="en-US" dirty="0"/>
          </a:p>
        </p:txBody>
      </p:sp>
      <p:cxnSp>
        <p:nvCxnSpPr>
          <p:cNvPr id="5" name="Straight Connector 4"/>
          <p:cNvCxnSpPr>
            <a:stCxn id="12" idx="1"/>
          </p:cNvCxnSpPr>
          <p:nvPr/>
        </p:nvCxnSpPr>
        <p:spPr>
          <a:xfrm flipH="1">
            <a:off x="1487252" y="1745629"/>
            <a:ext cx="561820" cy="138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5" idx="0"/>
            <a:endCxn id="12" idx="3"/>
          </p:cNvCxnSpPr>
          <p:nvPr/>
        </p:nvCxnSpPr>
        <p:spPr>
          <a:xfrm flipH="1" flipV="1">
            <a:off x="2343150" y="1745629"/>
            <a:ext cx="985880" cy="257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49072" y="1514796"/>
            <a:ext cx="294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13" name="Straight Connector 12"/>
          <p:cNvCxnSpPr>
            <a:stCxn id="15" idx="1"/>
          </p:cNvCxnSpPr>
          <p:nvPr/>
        </p:nvCxnSpPr>
        <p:spPr>
          <a:xfrm flipH="1">
            <a:off x="2704917" y="2233824"/>
            <a:ext cx="355316" cy="166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97470" y="3295600"/>
            <a:ext cx="60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NP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60233" y="2002991"/>
            <a:ext cx="53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VP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45451" y="3288938"/>
            <a:ext cx="329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32774" y="2400686"/>
            <a:ext cx="83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ADJP</a:t>
            </a:r>
            <a:endParaRPr lang="en-US" sz="2400" dirty="0"/>
          </a:p>
        </p:txBody>
      </p:sp>
      <p:cxnSp>
        <p:nvCxnSpPr>
          <p:cNvPr id="21" name="Straight Connector 20"/>
          <p:cNvCxnSpPr>
            <a:stCxn id="18" idx="1"/>
          </p:cNvCxnSpPr>
          <p:nvPr/>
        </p:nvCxnSpPr>
        <p:spPr>
          <a:xfrm flipH="1">
            <a:off x="3453414" y="2631519"/>
            <a:ext cx="179360" cy="93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13123" y="3295600"/>
            <a:ext cx="66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ADJ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719213" y="2819285"/>
            <a:ext cx="509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cxnSp>
        <p:nvCxnSpPr>
          <p:cNvPr id="26" name="Straight Connector 25"/>
          <p:cNvCxnSpPr>
            <a:stCxn id="18" idx="0"/>
            <a:endCxn id="15" idx="3"/>
          </p:cNvCxnSpPr>
          <p:nvPr/>
        </p:nvCxnSpPr>
        <p:spPr>
          <a:xfrm flipH="1" flipV="1">
            <a:off x="3597827" y="2233824"/>
            <a:ext cx="454712" cy="166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0"/>
            <a:endCxn id="18" idx="3"/>
          </p:cNvCxnSpPr>
          <p:nvPr/>
        </p:nvCxnSpPr>
        <p:spPr>
          <a:xfrm flipH="1" flipV="1">
            <a:off x="4472304" y="2631519"/>
            <a:ext cx="501777" cy="187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28650" y="3812158"/>
            <a:ext cx="7592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element is greater than the current </a:t>
            </a:r>
            <a:r>
              <a:rPr lang="en-US" sz="2800" dirty="0" smtClean="0"/>
              <a:t>maximum.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59569" y="3295600"/>
            <a:ext cx="608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NP</a:t>
            </a:r>
            <a:endParaRPr lang="en-US" sz="2400" dirty="0"/>
          </a:p>
        </p:txBody>
      </p:sp>
      <p:cxnSp>
        <p:nvCxnSpPr>
          <p:cNvPr id="30" name="Straight Connector 29"/>
          <p:cNvCxnSpPr>
            <a:stCxn id="29" idx="0"/>
            <a:endCxn id="24" idx="3"/>
          </p:cNvCxnSpPr>
          <p:nvPr/>
        </p:nvCxnSpPr>
        <p:spPr>
          <a:xfrm flipH="1" flipV="1">
            <a:off x="5228948" y="3050118"/>
            <a:ext cx="534900" cy="2454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1"/>
            <a:endCxn id="33" idx="0"/>
          </p:cNvCxnSpPr>
          <p:nvPr/>
        </p:nvCxnSpPr>
        <p:spPr>
          <a:xfrm flipH="1">
            <a:off x="4368607" y="3050118"/>
            <a:ext cx="350606" cy="242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73493" y="3292269"/>
            <a:ext cx="590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PX</a:t>
            </a:r>
            <a:endParaRPr lang="en-US" sz="2400" dirty="0"/>
          </a:p>
        </p:txBody>
      </p:sp>
      <p:cxnSp>
        <p:nvCxnSpPr>
          <p:cNvPr id="61" name="Straight Connector 60"/>
          <p:cNvCxnSpPr>
            <a:endCxn id="14" idx="0"/>
          </p:cNvCxnSpPr>
          <p:nvPr/>
        </p:nvCxnSpPr>
        <p:spPr>
          <a:xfrm>
            <a:off x="1487252" y="1884128"/>
            <a:ext cx="11742" cy="1411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6" idx="0"/>
          </p:cNvCxnSpPr>
          <p:nvPr/>
        </p:nvCxnSpPr>
        <p:spPr>
          <a:xfrm>
            <a:off x="2704917" y="2400686"/>
            <a:ext cx="5146" cy="888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22" idx="0"/>
          </p:cNvCxnSpPr>
          <p:nvPr/>
        </p:nvCxnSpPr>
        <p:spPr>
          <a:xfrm flipH="1">
            <a:off x="3443973" y="2725445"/>
            <a:ext cx="9441" cy="570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ight Brace 111"/>
          <p:cNvSpPr/>
          <p:nvPr/>
        </p:nvSpPr>
        <p:spPr>
          <a:xfrm rot="5400000">
            <a:off x="1549138" y="3687017"/>
            <a:ext cx="206673" cy="174581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ight Brace 112"/>
          <p:cNvSpPr/>
          <p:nvPr/>
        </p:nvSpPr>
        <p:spPr>
          <a:xfrm rot="5400000">
            <a:off x="3567667" y="3513622"/>
            <a:ext cx="206673" cy="209641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Brace 113"/>
          <p:cNvSpPr/>
          <p:nvPr/>
        </p:nvSpPr>
        <p:spPr>
          <a:xfrm rot="5400000">
            <a:off x="6272697" y="3011160"/>
            <a:ext cx="206673" cy="309753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1272896" y="4920545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427432" y="4920545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()&gt;0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361973" y="4920545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currentMax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44856" y="6032575"/>
            <a:ext cx="553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elt.compareTo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&gt;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0" name="Straight Connector 119"/>
          <p:cNvCxnSpPr>
            <a:endCxn id="115" idx="2"/>
          </p:cNvCxnSpPr>
          <p:nvPr/>
        </p:nvCxnSpPr>
        <p:spPr>
          <a:xfrm flipH="1" flipV="1">
            <a:off x="1641747" y="5382210"/>
            <a:ext cx="1014059" cy="253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8" idx="0"/>
          </p:cNvCxnSpPr>
          <p:nvPr/>
        </p:nvCxnSpPr>
        <p:spPr>
          <a:xfrm flipH="1" flipV="1">
            <a:off x="2655808" y="5635445"/>
            <a:ext cx="1854389" cy="397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6" idx="2"/>
          </p:cNvCxnSpPr>
          <p:nvPr/>
        </p:nvCxnSpPr>
        <p:spPr>
          <a:xfrm flipH="1">
            <a:off x="2655806" y="5382210"/>
            <a:ext cx="1062204" cy="253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8" idx="0"/>
            <a:endCxn id="117" idx="2"/>
          </p:cNvCxnSpPr>
          <p:nvPr/>
        </p:nvCxnSpPr>
        <p:spPr>
          <a:xfrm flipV="1">
            <a:off x="4510197" y="5382210"/>
            <a:ext cx="1865836" cy="650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47736" y="4877632"/>
            <a:ext cx="845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ourier New" panose="02070309020205020404" pitchFamily="49" charset="0"/>
              </a:rPr>
              <a:t>noun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90042" y="4877632"/>
            <a:ext cx="744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ourier New" panose="02070309020205020404" pitchFamily="49" charset="0"/>
              </a:rPr>
              <a:t>verb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67125" y="4877632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ourier New" panose="02070309020205020404" pitchFamily="49" charset="0"/>
              </a:rPr>
              <a:t>noun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7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8" grpId="0"/>
      <p:bldP spid="22" grpId="0"/>
      <p:bldP spid="24" grpId="0"/>
      <p:bldP spid="29" grpId="0"/>
      <p:bldP spid="33" grpId="0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to code:  </a:t>
            </a:r>
            <a:r>
              <a:rPr lang="en-US" dirty="0" err="1" smtClean="0"/>
              <a:t>Toradocu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73307" cy="453541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Parse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 smtClean="0"/>
              <a:t>,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US" dirty="0" smtClean="0"/>
              <a:t>, and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US" dirty="0"/>
              <a:t> </a:t>
            </a:r>
            <a:r>
              <a:rPr lang="en-US" dirty="0" smtClean="0"/>
              <a:t>expressions using the Stanford Parser</a:t>
            </a:r>
          </a:p>
          <a:p>
            <a:pPr lvl="1"/>
            <a:r>
              <a:rPr lang="en-US" dirty="0" smtClean="0"/>
              <a:t>Parse tree, grammatical relations, cross-references</a:t>
            </a:r>
          </a:p>
          <a:p>
            <a:pPr lvl="1"/>
            <a:r>
              <a:rPr lang="en-US" dirty="0" smtClean="0"/>
              <a:t>Challenges:</a:t>
            </a:r>
          </a:p>
          <a:p>
            <a:pPr lvl="2"/>
            <a:r>
              <a:rPr lang="en-US" dirty="0" smtClean="0"/>
              <a:t>Often not a well-formed sentence; code snippets as nouns/verbs</a:t>
            </a:r>
          </a:p>
          <a:p>
            <a:pPr lvl="2"/>
            <a:r>
              <a:rPr lang="en-US" dirty="0" smtClean="0"/>
              <a:t>Referents are implicit, assumes coding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Match each subject to a Java element</a:t>
            </a:r>
          </a:p>
          <a:p>
            <a:pPr lvl="1"/>
            <a:r>
              <a:rPr lang="en-US" dirty="0"/>
              <a:t>Pattern matching</a:t>
            </a:r>
          </a:p>
          <a:p>
            <a:pPr lvl="1"/>
            <a:r>
              <a:rPr lang="en-US" dirty="0" smtClean="0"/>
              <a:t>Lexical </a:t>
            </a:r>
            <a:r>
              <a:rPr lang="en-US" dirty="0"/>
              <a:t>similarity to identifiers, types, documentation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Match each predicate to a Java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assert statement from expressions and methods</a:t>
            </a:r>
          </a:p>
        </p:txBody>
      </p:sp>
    </p:spTree>
    <p:extLst>
      <p:ext uri="{BB962C8B-B14F-4D97-AF65-F5344CB8AC3E}">
        <p14:creationId xmlns:p14="http://schemas.microsoft.com/office/powerpoint/2010/main" val="2716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Accuracy on 857 Javadoc tags:</a:t>
            </a:r>
          </a:p>
          <a:p>
            <a:pPr lvl="1"/>
            <a:r>
              <a:rPr lang="en-US" dirty="0" smtClean="0"/>
              <a:t>97% precision</a:t>
            </a:r>
          </a:p>
          <a:p>
            <a:pPr lvl="1"/>
            <a:r>
              <a:rPr lang="en-US" dirty="0" smtClean="0"/>
              <a:t>72% recall</a:t>
            </a:r>
          </a:p>
          <a:p>
            <a:pPr marL="457200" lvl="1" indent="0">
              <a:buNone/>
            </a:pPr>
            <a:r>
              <a:rPr lang="en-US" dirty="0" smtClean="0"/>
              <a:t>Can tune parameters to favor either metric</a:t>
            </a:r>
          </a:p>
          <a:p>
            <a:pPr marL="457200" lvl="1" indent="0">
              <a:buNone/>
            </a:pPr>
            <a:r>
              <a:rPr lang="en-US" dirty="0" smtClean="0"/>
              <a:t>Pre-processing and pattern-matching are important</a:t>
            </a:r>
          </a:p>
          <a:p>
            <a:pPr marL="0" indent="0">
              <a:buNone/>
            </a:pPr>
            <a:r>
              <a:rPr lang="en-US" dirty="0"/>
              <a:t>Discovered specification errors</a:t>
            </a:r>
          </a:p>
          <a:p>
            <a:pPr marL="0" indent="0">
              <a:buNone/>
            </a:pPr>
            <a:r>
              <a:rPr lang="en-US" dirty="0" smtClean="0"/>
              <a:t>Improving test generation tools:</a:t>
            </a:r>
          </a:p>
          <a:p>
            <a:pPr lvl="1"/>
            <a:r>
              <a:rPr lang="en-US" dirty="0" smtClean="0"/>
              <a:t>Reduced </a:t>
            </a:r>
            <a:r>
              <a:rPr lang="en-US" dirty="0"/>
              <a:t>false positive test failures in </a:t>
            </a:r>
            <a:r>
              <a:rPr lang="en-US" dirty="0" err="1"/>
              <a:t>EvoSuite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/>
              <a:t>≥</a:t>
            </a:r>
            <a:r>
              <a:rPr lang="en-US" dirty="0" smtClean="0"/>
              <a:t> 1/3</a:t>
            </a:r>
            <a:endParaRPr lang="en-US" dirty="0"/>
          </a:p>
          <a:p>
            <a:pPr lvl="1"/>
            <a:r>
              <a:rPr lang="en-US" dirty="0" smtClean="0"/>
              <a:t>Also improved </a:t>
            </a:r>
            <a:r>
              <a:rPr lang="en-US" dirty="0" err="1" smtClean="0"/>
              <a:t>Randoop</a:t>
            </a:r>
            <a:r>
              <a:rPr lang="en-US" dirty="0" smtClean="0"/>
              <a:t>, but by less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8081"/>
            <a:ext cx="8515350" cy="49701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Heuristics</a:t>
            </a:r>
          </a:p>
          <a:p>
            <a:pPr lvl="1"/>
            <a:r>
              <a:rPr lang="en-US" dirty="0" err="1" smtClean="0"/>
              <a:t>JCrasher</a:t>
            </a:r>
            <a:r>
              <a:rPr lang="en-US" dirty="0" smtClean="0"/>
              <a:t>, </a:t>
            </a:r>
            <a:r>
              <a:rPr lang="en-US" dirty="0" err="1" smtClean="0"/>
              <a:t>Crash’n’Check</a:t>
            </a:r>
            <a:r>
              <a:rPr lang="en-US" dirty="0" smtClean="0"/>
              <a:t> [Csallner’04, Csallner’05]</a:t>
            </a:r>
          </a:p>
          <a:p>
            <a:pPr lvl="1"/>
            <a:r>
              <a:rPr lang="en-US" dirty="0" err="1" smtClean="0"/>
              <a:t>Randoop</a:t>
            </a:r>
            <a:r>
              <a:rPr lang="en-US" dirty="0" smtClean="0"/>
              <a:t> [Pacheco’07]</a:t>
            </a:r>
          </a:p>
          <a:p>
            <a:pPr marL="0" indent="0">
              <a:buNone/>
            </a:pPr>
            <a:r>
              <a:rPr lang="en-US" b="1" dirty="0" smtClean="0"/>
              <a:t>Specifications</a:t>
            </a:r>
          </a:p>
          <a:p>
            <a:pPr lvl="1"/>
            <a:r>
              <a:rPr lang="en-US" dirty="0" smtClean="0"/>
              <a:t>ASTOOT [Doong’94]</a:t>
            </a:r>
          </a:p>
          <a:p>
            <a:pPr lvl="1"/>
            <a:r>
              <a:rPr lang="en-US" dirty="0" smtClean="0"/>
              <a:t>Models, contracts, …</a:t>
            </a:r>
          </a:p>
          <a:p>
            <a:pPr marL="0" indent="0">
              <a:buNone/>
            </a:pPr>
            <a:r>
              <a:rPr lang="en-US" b="1" dirty="0" smtClean="0"/>
              <a:t>Properties</a:t>
            </a:r>
          </a:p>
          <a:p>
            <a:pPr lvl="1"/>
            <a:r>
              <a:rPr lang="en-US" dirty="0" smtClean="0"/>
              <a:t>Cross-checking oracles [Carzaniga’14]</a:t>
            </a:r>
          </a:p>
          <a:p>
            <a:pPr lvl="1"/>
            <a:r>
              <a:rPr lang="en-US" dirty="0" smtClean="0"/>
              <a:t>Metamorphic testing [Chen’13]</a:t>
            </a:r>
          </a:p>
          <a:p>
            <a:pPr lvl="1"/>
            <a:r>
              <a:rPr lang="en-US" dirty="0" smtClean="0"/>
              <a:t>Symmetric testing [Gotlieb’03]</a:t>
            </a:r>
          </a:p>
          <a:p>
            <a:pPr marL="0" indent="0">
              <a:buNone/>
            </a:pPr>
            <a:r>
              <a:rPr lang="en-US" b="1" dirty="0" smtClean="0"/>
              <a:t>Natural language documentation</a:t>
            </a:r>
            <a:endParaRPr lang="fr-FR" dirty="0" smtClean="0"/>
          </a:p>
          <a:p>
            <a:pPr lvl="1"/>
            <a:r>
              <a:rPr lang="en-US" dirty="0" err="1" smtClean="0"/>
              <a:t>iComment</a:t>
            </a:r>
            <a:r>
              <a:rPr lang="en-US" dirty="0" smtClean="0"/>
              <a:t>, </a:t>
            </a:r>
            <a:r>
              <a:rPr lang="fr-FR" dirty="0" err="1" smtClean="0"/>
              <a:t>aComment</a:t>
            </a:r>
            <a:r>
              <a:rPr lang="fr-FR" dirty="0" smtClean="0"/>
              <a:t>, @</a:t>
            </a:r>
            <a:r>
              <a:rPr lang="fr-FR" dirty="0" err="1" smtClean="0"/>
              <a:t>tComment</a:t>
            </a:r>
            <a:r>
              <a:rPr lang="fr-FR" dirty="0" smtClean="0"/>
              <a:t> </a:t>
            </a:r>
            <a:r>
              <a:rPr lang="en-US" dirty="0" smtClean="0"/>
              <a:t>[Tan’07, Tan’11, Tan’12]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297" y="5541264"/>
            <a:ext cx="8951976" cy="11795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1" y="-105401"/>
            <a:ext cx="84532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Applying NLP to software engineering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77" y="998230"/>
            <a:ext cx="39966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Problems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sz="3200" dirty="0"/>
              <a:t>inadequate </a:t>
            </a:r>
            <a:endParaRPr lang="en-US" sz="3200" dirty="0" smtClean="0"/>
          </a:p>
          <a:p>
            <a:r>
              <a:rPr lang="en-US" sz="3200" dirty="0" smtClean="0"/>
              <a:t>diagnostics</a:t>
            </a:r>
          </a:p>
          <a:p>
            <a:endParaRPr lang="en-US" dirty="0" smtClean="0"/>
          </a:p>
          <a:p>
            <a:r>
              <a:rPr lang="en-US" sz="3200" dirty="0" smtClean="0"/>
              <a:t>incorrect </a:t>
            </a:r>
            <a:br>
              <a:rPr lang="en-US" sz="3200" dirty="0" smtClean="0"/>
            </a:br>
            <a:r>
              <a:rPr lang="en-US" sz="3200" dirty="0" smtClean="0"/>
              <a:t>operations</a:t>
            </a: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missing </a:t>
            </a:r>
            <a:br>
              <a:rPr lang="en-US" sz="3200" dirty="0" smtClean="0"/>
            </a:br>
            <a:r>
              <a:rPr lang="en-US" sz="3200" dirty="0" smtClean="0"/>
              <a:t>tests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unimplemented functionality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35486" y="999711"/>
            <a:ext cx="35334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 sources</a:t>
            </a:r>
          </a:p>
          <a:p>
            <a:endParaRPr lang="en-US" dirty="0"/>
          </a:p>
          <a:p>
            <a:r>
              <a:rPr lang="en-US" sz="3200" dirty="0" smtClean="0"/>
              <a:t>error </a:t>
            </a:r>
            <a:br>
              <a:rPr lang="en-US" sz="3200" dirty="0" smtClean="0"/>
            </a:br>
            <a:r>
              <a:rPr lang="en-US" sz="3200" dirty="0" smtClean="0"/>
              <a:t>messages</a:t>
            </a:r>
          </a:p>
          <a:p>
            <a:endParaRPr lang="en-US" dirty="0" smtClean="0"/>
          </a:p>
          <a:p>
            <a:r>
              <a:rPr lang="en-US" sz="3200" dirty="0" smtClean="0"/>
              <a:t>variable </a:t>
            </a:r>
            <a:br>
              <a:rPr lang="en-US" sz="3200" dirty="0" smtClean="0"/>
            </a:br>
            <a:r>
              <a:rPr lang="en-US" sz="3200" dirty="0" smtClean="0"/>
              <a:t>names</a:t>
            </a:r>
          </a:p>
          <a:p>
            <a:endParaRPr lang="en-US" dirty="0" smtClean="0"/>
          </a:p>
          <a:p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comments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user</a:t>
            </a:r>
            <a:br>
              <a:rPr lang="en-US" sz="3200" dirty="0" smtClean="0"/>
            </a:b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019" y="999706"/>
            <a:ext cx="34713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NLP techniques</a:t>
            </a:r>
          </a:p>
          <a:p>
            <a:endParaRPr lang="en-US" dirty="0"/>
          </a:p>
          <a:p>
            <a:r>
              <a:rPr lang="en-US" sz="3200" dirty="0" smtClean="0"/>
              <a:t> document</a:t>
            </a:r>
            <a:br>
              <a:rPr lang="en-US" sz="3200" dirty="0" smtClean="0"/>
            </a:br>
            <a:r>
              <a:rPr lang="en-US" sz="3200" dirty="0" smtClean="0"/>
              <a:t> similarity</a:t>
            </a:r>
          </a:p>
          <a:p>
            <a:endParaRPr lang="en-US" dirty="0"/>
          </a:p>
          <a:p>
            <a:r>
              <a:rPr lang="en-US" sz="3200" dirty="0" smtClean="0"/>
              <a:t> word </a:t>
            </a:r>
            <a:br>
              <a:rPr lang="en-US" sz="3200" dirty="0" smtClean="0"/>
            </a:br>
            <a:r>
              <a:rPr lang="en-US" sz="3200" dirty="0" smtClean="0"/>
              <a:t> semantics</a:t>
            </a:r>
            <a:endParaRPr lang="en-US" sz="3200" dirty="0"/>
          </a:p>
          <a:p>
            <a:endParaRPr lang="en-US" dirty="0"/>
          </a:p>
          <a:p>
            <a:r>
              <a:rPr lang="en-US" sz="3200" dirty="0" smtClean="0"/>
              <a:t> parse </a:t>
            </a:r>
            <a:br>
              <a:rPr lang="en-US" sz="3200" dirty="0" smtClean="0"/>
            </a:br>
            <a:r>
              <a:rPr lang="en-US" sz="3200" dirty="0" smtClean="0"/>
              <a:t> trees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 translation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88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941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English:  “My </a:t>
            </a:r>
            <a:r>
              <a:rPr lang="en-US" dirty="0"/>
              <a:t>hovercraft is full of </a:t>
            </a:r>
            <a:r>
              <a:rPr lang="en-US" dirty="0" smtClean="0"/>
              <a:t>eels.”</a:t>
            </a:r>
          </a:p>
          <a:p>
            <a:pPr marL="0" indent="0">
              <a:buNone/>
            </a:pPr>
            <a:r>
              <a:rPr lang="en-US" dirty="0" smtClean="0"/>
              <a:t>Spanish:  “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/>
              <a:t>aerodeslizador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lleno</a:t>
            </a:r>
            <a:r>
              <a:rPr lang="en-US" dirty="0"/>
              <a:t> de </a:t>
            </a:r>
            <a:r>
              <a:rPr lang="en-US" dirty="0" err="1" smtClean="0"/>
              <a:t>anguilas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English:  “Don’t worry.”</a:t>
            </a:r>
          </a:p>
          <a:p>
            <a:pPr marL="0" indent="0">
              <a:buNone/>
            </a:pPr>
            <a:r>
              <a:rPr lang="en-US" dirty="0" smtClean="0"/>
              <a:t>Spanish:  “No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preocupes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Sequence-to-sequence recurrent neural network translators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0783"/>
              </p:ext>
            </p:extLst>
          </p:nvPr>
        </p:nvGraphicFramePr>
        <p:xfrm>
          <a:off x="292970" y="1773303"/>
          <a:ext cx="8877670" cy="226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Acrobat Document" r:id="rId3" imgW="14630400" imgH="3809883" progId="AcroExch.Document.DC">
                  <p:embed/>
                </p:oleObj>
              </mc:Choice>
              <mc:Fallback>
                <p:oleObj name="Acrobat Document" r:id="rId3" imgW="14630400" imgH="380988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970" y="1773303"/>
                        <a:ext cx="8877670" cy="2265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171858" y="3588667"/>
            <a:ext cx="3852909" cy="763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98092" y="1588637"/>
            <a:ext cx="2608556" cy="48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3656" y="3588667"/>
            <a:ext cx="2894121" cy="763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938" y="1588637"/>
            <a:ext cx="2420645" cy="48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4565" y="352886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5815" y="3528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55467" y="3532058"/>
            <a:ext cx="874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over-craft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36312" y="35288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0098" y="35288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7485" y="352886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eels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6012" y="35288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35115" y="3532358"/>
            <a:ext cx="98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&lt;START&gt;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41765" y="177837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46398" y="35288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88462" y="1778370"/>
            <a:ext cx="156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aerodeslizador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1132" y="3525378"/>
            <a:ext cx="156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aerodeslizador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" y="3142320"/>
            <a:ext cx="120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 layer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66691" y="2316784"/>
            <a:ext cx="1334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 layer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66691" y="2683494"/>
            <a:ext cx="13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hidden layer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01194" y="17783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6095" y="35288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59559" y="1588637"/>
            <a:ext cx="2181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ttention mechanism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741" y="4782516"/>
            <a:ext cx="46410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Input, hidden, and output functions</a:t>
            </a:r>
            <a:br>
              <a:rPr lang="en-US" sz="2400" dirty="0" smtClean="0"/>
            </a:br>
            <a:r>
              <a:rPr lang="en-US" sz="2400" dirty="0" smtClean="0"/>
              <a:t>are inferred from training data</a:t>
            </a:r>
            <a:br>
              <a:rPr lang="en-US" sz="2400" dirty="0" smtClean="0"/>
            </a:br>
            <a:r>
              <a:rPr lang="en-US" sz="2400" dirty="0" smtClean="0"/>
              <a:t>using probability maximization.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48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Tellina</a:t>
            </a:r>
            <a:r>
              <a:rPr lang="en-US" dirty="0" smtClean="0"/>
              <a:t>:  text to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38700"/>
            <a:ext cx="7886700" cy="28192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Training data:  ~5000 </a:t>
            </a:r>
            <a:r>
              <a:rPr lang="en-US" dirty="0"/>
              <a:t> </a:t>
            </a:r>
            <a:r>
              <a:rPr lang="en-US" dirty="0" smtClean="0"/>
              <a:t>⟨text, command⟩ pairs</a:t>
            </a:r>
          </a:p>
          <a:p>
            <a:pPr lvl="1"/>
            <a:r>
              <a:rPr lang="en-US" dirty="0"/>
              <a:t>Collected </a:t>
            </a:r>
            <a:r>
              <a:rPr lang="en-US" dirty="0" smtClean="0"/>
              <a:t>manually from webpages, plus cleaning</a:t>
            </a:r>
          </a:p>
          <a:p>
            <a:r>
              <a:rPr lang="en-US" dirty="0" smtClean="0"/>
              <a:t>17 file system utilities, &gt; 200 flags, 9 types of constants</a:t>
            </a:r>
          </a:p>
          <a:p>
            <a:pPr lvl="1"/>
            <a:r>
              <a:rPr lang="en-US" dirty="0" smtClean="0"/>
              <a:t>Compound commands: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</a:p>
          <a:p>
            <a:pPr lvl="1"/>
            <a:r>
              <a:rPr lang="en-US" dirty="0" smtClean="0"/>
              <a:t>Nesting: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&lt;()</a:t>
            </a:r>
          </a:p>
          <a:p>
            <a:pPr lvl="1"/>
            <a:r>
              <a:rPr lang="en-US" dirty="0" smtClean="0"/>
              <a:t>Strings are opaque; no </a:t>
            </a:r>
            <a:r>
              <a:rPr lang="en-US" dirty="0"/>
              <a:t>command interpreters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No bash compound statements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87786"/>
              </p:ext>
            </p:extLst>
          </p:nvPr>
        </p:nvGraphicFramePr>
        <p:xfrm>
          <a:off x="292970" y="1773303"/>
          <a:ext cx="8877670" cy="226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Acrobat Document" r:id="rId3" imgW="14630400" imgH="3809883" progId="AcroExch.Document.DC">
                  <p:embed/>
                </p:oleObj>
              </mc:Choice>
              <mc:Fallback>
                <p:oleObj name="Acrobat Document" r:id="rId3" imgW="14630400" imgH="380988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970" y="1773303"/>
                        <a:ext cx="8877670" cy="2265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39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sequence of instructions that perform some task</a:t>
            </a:r>
            <a:endParaRPr lang="en-US" dirty="0"/>
          </a:p>
        </p:txBody>
      </p:sp>
      <p:pic>
        <p:nvPicPr>
          <p:cNvPr id="4" name="Shape 2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" y="365126"/>
            <a:ext cx="9144001" cy="6409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17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149590" cy="47103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Accuracy for </a:t>
            </a:r>
            <a:r>
              <a:rPr lang="en-US" dirty="0" err="1" smtClean="0"/>
              <a:t>Tellina’s</a:t>
            </a:r>
            <a:r>
              <a:rPr lang="en-US" dirty="0" smtClean="0"/>
              <a:t> first output:</a:t>
            </a:r>
          </a:p>
          <a:p>
            <a:r>
              <a:rPr lang="en-US" dirty="0" smtClean="0"/>
              <a:t>Structure of command (without constants):  69%</a:t>
            </a:r>
          </a:p>
          <a:p>
            <a:r>
              <a:rPr lang="en-US" dirty="0" smtClean="0"/>
              <a:t>Full command (with constants):  30%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User experiment:</a:t>
            </a:r>
          </a:p>
          <a:p>
            <a:r>
              <a:rPr lang="en-US" dirty="0" err="1" smtClean="0"/>
              <a:t>Tellina</a:t>
            </a:r>
            <a:r>
              <a:rPr lang="en-US" dirty="0" smtClean="0"/>
              <a:t> makes users 22% more efficient</a:t>
            </a:r>
          </a:p>
          <a:p>
            <a:pPr lvl="1"/>
            <a:r>
              <a:rPr lang="en-US" dirty="0" smtClean="0"/>
              <a:t>Even though it rarely gives a perfect command</a:t>
            </a:r>
          </a:p>
          <a:p>
            <a:r>
              <a:rPr lang="en-US" dirty="0" smtClean="0"/>
              <a:t>Qualitative feedback</a:t>
            </a:r>
          </a:p>
          <a:p>
            <a:pPr lvl="1"/>
            <a:r>
              <a:rPr lang="en-US" dirty="0" smtClean="0"/>
              <a:t>Most participants wanted to continue using </a:t>
            </a:r>
            <a:r>
              <a:rPr lang="en-US" dirty="0" err="1" smtClean="0"/>
              <a:t>Tellina</a:t>
            </a:r>
            <a:r>
              <a:rPr lang="en-US" dirty="0" smtClean="0"/>
              <a:t> (5.8/7 Likert scale)</a:t>
            </a:r>
          </a:p>
          <a:p>
            <a:pPr lvl="1"/>
            <a:r>
              <a:rPr lang="en-US" dirty="0" smtClean="0"/>
              <a:t>Partially-correct answers were helpful, not too hard to correct</a:t>
            </a:r>
          </a:p>
          <a:p>
            <a:pPr lvl="1"/>
            <a:r>
              <a:rPr lang="en-US" dirty="0" smtClean="0"/>
              <a:t>Output bash commands are sometimes non-syntactic or subtly wrong</a:t>
            </a:r>
          </a:p>
          <a:p>
            <a:pPr lvl="1"/>
            <a:r>
              <a:rPr lang="en-US" dirty="0" smtClean="0"/>
              <a:t>Needs explanation of meaning of output bash commands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Neural </a:t>
            </a:r>
            <a:r>
              <a:rPr lang="en-US" b="1" dirty="0" smtClean="0"/>
              <a:t>machine </a:t>
            </a:r>
            <a:r>
              <a:rPr lang="en-US" b="1" dirty="0"/>
              <a:t>t</a:t>
            </a:r>
            <a:r>
              <a:rPr lang="en-US" b="1" dirty="0" smtClean="0"/>
              <a:t>ranslation</a:t>
            </a:r>
          </a:p>
          <a:p>
            <a:pPr lvl="1"/>
            <a:r>
              <a:rPr lang="en-US" dirty="0" smtClean="0"/>
              <a:t>Sequence-to-sequence learning with neural nets [</a:t>
            </a:r>
            <a:r>
              <a:rPr lang="en-US" dirty="0" err="1" smtClean="0"/>
              <a:t>Sutskever</a:t>
            </a:r>
            <a:r>
              <a:rPr lang="en-US" dirty="0" smtClean="0"/>
              <a:t> 2014]</a:t>
            </a:r>
          </a:p>
          <a:p>
            <a:pPr lvl="1"/>
            <a:r>
              <a:rPr lang="en-US" dirty="0" smtClean="0"/>
              <a:t>Attention mechanism [Luong 2015]</a:t>
            </a:r>
          </a:p>
          <a:p>
            <a:pPr marL="0" indent="0">
              <a:buNone/>
            </a:pPr>
            <a:r>
              <a:rPr lang="en-US" b="1" dirty="0" smtClean="0"/>
              <a:t>Semantic </a:t>
            </a:r>
            <a:r>
              <a:rPr lang="en-US" b="1" dirty="0"/>
              <a:t>p</a:t>
            </a:r>
            <a:r>
              <a:rPr lang="en-US" b="1" dirty="0" smtClean="0"/>
              <a:t>arsing </a:t>
            </a:r>
          </a:p>
          <a:p>
            <a:pPr lvl="1"/>
            <a:r>
              <a:rPr lang="en-US" dirty="0" smtClean="0"/>
              <a:t>Translating natural language </a:t>
            </a:r>
            <a:r>
              <a:rPr lang="en-US" dirty="0"/>
              <a:t>to </a:t>
            </a:r>
            <a:r>
              <a:rPr lang="en-US" dirty="0" smtClean="0"/>
              <a:t>a formal representation [</a:t>
            </a:r>
            <a:r>
              <a:rPr lang="en-US" dirty="0" err="1" smtClean="0"/>
              <a:t>Zettlemoyer</a:t>
            </a:r>
            <a:r>
              <a:rPr lang="en-US" dirty="0" smtClean="0"/>
              <a:t> 2007, </a:t>
            </a:r>
            <a:r>
              <a:rPr lang="en-US" dirty="0" err="1" smtClean="0"/>
              <a:t>Pasupat</a:t>
            </a:r>
            <a:r>
              <a:rPr lang="en-US" dirty="0" smtClean="0"/>
              <a:t> 2016]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Translating </a:t>
            </a:r>
            <a:r>
              <a:rPr lang="en-US" b="1" dirty="0" smtClean="0"/>
              <a:t>natural language </a:t>
            </a:r>
            <a:r>
              <a:rPr lang="en-US" b="1" dirty="0"/>
              <a:t>to DSLs</a:t>
            </a:r>
          </a:p>
          <a:p>
            <a:pPr lvl="1"/>
            <a:r>
              <a:rPr lang="en-US" dirty="0"/>
              <a:t>If-this-then-that recipes [Quirk 2015]</a:t>
            </a:r>
          </a:p>
          <a:p>
            <a:pPr lvl="1"/>
            <a:r>
              <a:rPr lang="en-US" dirty="0"/>
              <a:t>Regular expressions [</a:t>
            </a:r>
            <a:r>
              <a:rPr lang="en-US" dirty="0" err="1"/>
              <a:t>Locascio</a:t>
            </a:r>
            <a:r>
              <a:rPr lang="en-US" dirty="0"/>
              <a:t> 2016]</a:t>
            </a:r>
          </a:p>
          <a:p>
            <a:pPr lvl="1"/>
            <a:r>
              <a:rPr lang="en-US" dirty="0" smtClean="0"/>
              <a:t>Text editing, flight queries [Desai 2016]</a:t>
            </a:r>
          </a:p>
        </p:txBody>
      </p:sp>
    </p:spTree>
    <p:extLst>
      <p:ext uri="{BB962C8B-B14F-4D97-AF65-F5344CB8AC3E}">
        <p14:creationId xmlns:p14="http://schemas.microsoft.com/office/powerpoint/2010/main" val="14678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95754" cy="1325563"/>
          </a:xfrm>
        </p:spPr>
        <p:txBody>
          <a:bodyPr/>
          <a:lstStyle/>
          <a:p>
            <a:r>
              <a:rPr lang="en-US" dirty="0" smtClean="0"/>
              <a:t>Other software engineering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93408" cy="4610686"/>
          </a:xfrm>
        </p:spPr>
        <p:txBody>
          <a:bodyPr>
            <a:normAutofit/>
          </a:bodyPr>
          <a:lstStyle/>
          <a:p>
            <a:r>
              <a:rPr lang="en-US" dirty="0" smtClean="0"/>
              <a:t>Analyzing programs before they are written</a:t>
            </a:r>
          </a:p>
          <a:p>
            <a:r>
              <a:rPr lang="en-US" dirty="0" smtClean="0"/>
              <a:t>Gamification (crowd-sourcing) of verification</a:t>
            </a:r>
          </a:p>
          <a:p>
            <a:r>
              <a:rPr lang="en-US" dirty="0" smtClean="0"/>
              <a:t>Evaluating and improving fault localization</a:t>
            </a:r>
          </a:p>
          <a:p>
            <a:r>
              <a:rPr lang="en-US" dirty="0" smtClean="0"/>
              <a:t>Pluggable type-checking for error prevention</a:t>
            </a:r>
          </a:p>
          <a:p>
            <a:endParaRPr lang="en-US" dirty="0" smtClean="0"/>
          </a:p>
          <a:p>
            <a:r>
              <a:rPr lang="en-US" dirty="0" smtClean="0"/>
              <a:t>… many more:  systems, synthesis, verification, etc.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UW is hiring!  Faculty, postdocs, grad students</a:t>
            </a:r>
            <a:endParaRPr lang="en-US" dirty="0"/>
          </a:p>
        </p:txBody>
      </p:sp>
      <p:pic>
        <p:nvPicPr>
          <p:cNvPr id="5122" name="Picture 2" descr="https://www.washington.edu/brand/files/2014/09/W-Logo_Purple_He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677616"/>
            <a:ext cx="1361274" cy="91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51" y="-105401"/>
            <a:ext cx="84532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Applying NLP to software engineering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77" y="998230"/>
            <a:ext cx="39966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Problems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sz="3200" dirty="0"/>
              <a:t>inadequate </a:t>
            </a:r>
            <a:endParaRPr lang="en-US" sz="3200" dirty="0" smtClean="0"/>
          </a:p>
          <a:p>
            <a:r>
              <a:rPr lang="en-US" sz="3200" dirty="0" smtClean="0"/>
              <a:t>diagnostics</a:t>
            </a:r>
          </a:p>
          <a:p>
            <a:endParaRPr lang="en-US" dirty="0" smtClean="0"/>
          </a:p>
          <a:p>
            <a:r>
              <a:rPr lang="en-US" sz="3200" dirty="0" smtClean="0"/>
              <a:t>incorrect </a:t>
            </a:r>
            <a:br>
              <a:rPr lang="en-US" sz="3200" dirty="0" smtClean="0"/>
            </a:br>
            <a:r>
              <a:rPr lang="en-US" sz="3200" dirty="0" smtClean="0"/>
              <a:t>operations</a:t>
            </a:r>
            <a:r>
              <a:rPr lang="en-US" sz="3200" dirty="0"/>
              <a:t>	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missing </a:t>
            </a:r>
            <a:br>
              <a:rPr lang="en-US" sz="3200" dirty="0" smtClean="0"/>
            </a:br>
            <a:r>
              <a:rPr lang="en-US" sz="3200" dirty="0" smtClean="0"/>
              <a:t>tests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unimplemented functionality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35486" y="999711"/>
            <a:ext cx="353349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 sources</a:t>
            </a:r>
          </a:p>
          <a:p>
            <a:endParaRPr lang="en-US" dirty="0"/>
          </a:p>
          <a:p>
            <a:r>
              <a:rPr lang="en-US" sz="3200" dirty="0" smtClean="0"/>
              <a:t>error </a:t>
            </a:r>
            <a:br>
              <a:rPr lang="en-US" sz="3200" dirty="0" smtClean="0"/>
            </a:br>
            <a:r>
              <a:rPr lang="en-US" sz="3200" dirty="0" smtClean="0"/>
              <a:t>messages</a:t>
            </a:r>
          </a:p>
          <a:p>
            <a:endParaRPr lang="en-US" dirty="0" smtClean="0"/>
          </a:p>
          <a:p>
            <a:r>
              <a:rPr lang="en-US" sz="3200" dirty="0" smtClean="0"/>
              <a:t>variable </a:t>
            </a:r>
            <a:br>
              <a:rPr lang="en-US" sz="3200" dirty="0" smtClean="0"/>
            </a:br>
            <a:r>
              <a:rPr lang="en-US" sz="3200" dirty="0" smtClean="0"/>
              <a:t>names</a:t>
            </a:r>
          </a:p>
          <a:p>
            <a:endParaRPr lang="en-US" dirty="0" smtClean="0"/>
          </a:p>
          <a:p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comments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user</a:t>
            </a:r>
            <a:br>
              <a:rPr lang="en-US" sz="3200" dirty="0" smtClean="0"/>
            </a:b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0019" y="999706"/>
            <a:ext cx="34713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NLP techniques</a:t>
            </a:r>
          </a:p>
          <a:p>
            <a:endParaRPr lang="en-US" dirty="0"/>
          </a:p>
          <a:p>
            <a:r>
              <a:rPr lang="en-US" sz="3200" dirty="0" smtClean="0"/>
              <a:t> document</a:t>
            </a:r>
            <a:br>
              <a:rPr lang="en-US" sz="3200" dirty="0" smtClean="0"/>
            </a:br>
            <a:r>
              <a:rPr lang="en-US" sz="3200" dirty="0" smtClean="0"/>
              <a:t> similarity</a:t>
            </a:r>
          </a:p>
          <a:p>
            <a:endParaRPr lang="en-US" dirty="0"/>
          </a:p>
          <a:p>
            <a:r>
              <a:rPr lang="en-US" sz="3200" dirty="0" smtClean="0"/>
              <a:t> word </a:t>
            </a:r>
            <a:br>
              <a:rPr lang="en-US" sz="3200" dirty="0" smtClean="0"/>
            </a:br>
            <a:r>
              <a:rPr lang="en-US" sz="3200" dirty="0" smtClean="0"/>
              <a:t> semantics</a:t>
            </a:r>
            <a:endParaRPr lang="en-US" sz="3200" dirty="0"/>
          </a:p>
          <a:p>
            <a:endParaRPr lang="en-US" dirty="0"/>
          </a:p>
          <a:p>
            <a:r>
              <a:rPr lang="en-US" sz="3200" dirty="0" smtClean="0"/>
              <a:t> parse </a:t>
            </a:r>
            <a:br>
              <a:rPr lang="en-US" sz="3200" dirty="0" smtClean="0"/>
            </a:br>
            <a:r>
              <a:rPr lang="en-US" sz="3200" dirty="0" smtClean="0"/>
              <a:t> trees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 smtClean="0"/>
              <a:t> translation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35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iComment</a:t>
            </a:r>
            <a:r>
              <a:rPr lang="en-US" dirty="0" smtClean="0"/>
              <a:t> [Tan 2007]:  pattern matching for null</a:t>
            </a:r>
          </a:p>
          <a:p>
            <a:r>
              <a:rPr lang="en-US" dirty="0" smtClean="0"/>
              <a:t>N-gram models: code completion [</a:t>
            </a:r>
            <a:r>
              <a:rPr lang="en-US" dirty="0" err="1" smtClean="0"/>
              <a:t>Hindle</a:t>
            </a:r>
            <a:r>
              <a:rPr lang="en-US" dirty="0" smtClean="0"/>
              <a:t> 2011], predict variable names, whitespace [</a:t>
            </a:r>
            <a:r>
              <a:rPr lang="en-US" dirty="0" err="1" smtClean="0"/>
              <a:t>Allemanis</a:t>
            </a:r>
            <a:r>
              <a:rPr lang="en-US" dirty="0" smtClean="0"/>
              <a:t> 2014]</a:t>
            </a:r>
          </a:p>
          <a:p>
            <a:r>
              <a:rPr lang="en-US" dirty="0" smtClean="0"/>
              <a:t>Mining variable names [Pollock et al.]</a:t>
            </a:r>
          </a:p>
          <a:p>
            <a:r>
              <a:rPr lang="en-US" dirty="0" smtClean="0"/>
              <a:t>Code </a:t>
            </a:r>
            <a:r>
              <a:rPr lang="en-US" dirty="0" smtClean="0">
                <a:sym typeface="Symbol" panose="05050102010706020507" pitchFamily="18" charset="2"/>
              </a:rPr>
              <a:t> comments [</a:t>
            </a:r>
            <a:r>
              <a:rPr lang="en-US" dirty="0" err="1" smtClean="0">
                <a:sym typeface="Symbol" panose="05050102010706020507" pitchFamily="18" charset="2"/>
              </a:rPr>
              <a:t>Sridhara</a:t>
            </a:r>
            <a:r>
              <a:rPr lang="en-US" dirty="0" smtClean="0">
                <a:sym typeface="Symbol" panose="05050102010706020507" pitchFamily="18" charset="2"/>
              </a:rPr>
              <a:t> 2010]</a:t>
            </a:r>
          </a:p>
          <a:p>
            <a:r>
              <a:rPr lang="en-US" dirty="0" smtClean="0">
                <a:sym typeface="Symbol" panose="05050102010706020507" pitchFamily="18" charset="2"/>
              </a:rPr>
              <a:t>DARPA Big Mechanism (read cancer papers)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JSNice</a:t>
            </a:r>
            <a:r>
              <a:rPr lang="en-US" dirty="0" smtClean="0">
                <a:sym typeface="Symbol" panose="05050102010706020507" pitchFamily="18" charset="2"/>
              </a:rPr>
              <a:t> [</a:t>
            </a:r>
            <a:r>
              <a:rPr lang="en-US" dirty="0" err="1" smtClean="0">
                <a:sym typeface="Symbol" panose="05050102010706020507" pitchFamily="18" charset="2"/>
              </a:rPr>
              <a:t>Raychev</a:t>
            </a:r>
            <a:r>
              <a:rPr lang="en-US" dirty="0" smtClean="0">
                <a:sym typeface="Symbol" panose="05050102010706020507" pitchFamily="18" charset="2"/>
              </a:rPr>
              <a:t> 2015]:  learn rules for identifiers and types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9202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other artifacts by</a:t>
            </a:r>
            <a:br>
              <a:rPr lang="en-US" dirty="0" smtClean="0"/>
            </a:br>
            <a:r>
              <a:rPr lang="en-US" dirty="0" smtClean="0"/>
              <a:t>machine learning over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(dynamic invariant detection)</a:t>
            </a:r>
            <a:endParaRPr lang="en-US" dirty="0"/>
          </a:p>
          <a:p>
            <a:r>
              <a:rPr lang="en-US" dirty="0"/>
              <a:t>Mining software repositories</a:t>
            </a:r>
          </a:p>
          <a:p>
            <a:r>
              <a:rPr lang="en-US" dirty="0"/>
              <a:t>Defect prediction</a:t>
            </a:r>
          </a:p>
          <a:p>
            <a:r>
              <a:rPr lang="en-US" dirty="0"/>
              <a:t>Code completion</a:t>
            </a:r>
          </a:p>
          <a:p>
            <a:r>
              <a:rPr lang="en-US" dirty="0"/>
              <a:t>Clone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… many, many more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02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Machine learning + software engineering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is more than source code</a:t>
            </a:r>
          </a:p>
          <a:p>
            <a:r>
              <a:rPr lang="en-US" dirty="0" smtClean="0"/>
              <a:t>Formal program analysis is useful, but insufficient</a:t>
            </a:r>
          </a:p>
          <a:p>
            <a:r>
              <a:rPr lang="en-US" dirty="0" smtClean="0"/>
              <a:t>Analyze and generate all software artifacts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rich space for further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0932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5783" y="3861786"/>
            <a:ext cx="3250706" cy="2069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" name="TextBox 6"/>
          <p:cNvSpPr txBox="1"/>
          <p:nvPr/>
        </p:nvSpPr>
        <p:spPr>
          <a:xfrm>
            <a:off x="5095783" y="3218730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Programs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7333" y="4822976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70881" y="5140709"/>
            <a:ext cx="1823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 strings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7617" y="5383656"/>
            <a:ext cx="19370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Variable names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7574" y="4242311"/>
            <a:ext cx="1250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Structure</a:t>
            </a:r>
            <a:endParaRPr lang="en-US" sz="2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6721" y="4072740"/>
            <a:ext cx="616258" cy="5985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28" name="TextBox 27"/>
          <p:cNvSpPr txBox="1"/>
          <p:nvPr/>
        </p:nvSpPr>
        <p:spPr>
          <a:xfrm>
            <a:off x="6028897" y="4059427"/>
            <a:ext cx="65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42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sequence of instructions that perform some task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87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sequence of instructions that perform some task</a:t>
            </a:r>
          </a:p>
          <a:p>
            <a:endParaRPr lang="en-US" dirty="0"/>
          </a:p>
          <a:p>
            <a:r>
              <a:rPr lang="en-US" dirty="0" smtClean="0"/>
              <a:t>Test cases</a:t>
            </a:r>
          </a:p>
          <a:p>
            <a:r>
              <a:rPr lang="en-US" dirty="0" smtClean="0"/>
              <a:t>Version control history</a:t>
            </a:r>
          </a:p>
          <a:p>
            <a:r>
              <a:rPr lang="en-US" dirty="0" smtClean="0"/>
              <a:t>Issue tracker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How should it be analyzed?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1336" y="1029809"/>
            <a:ext cx="8034291" cy="532660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1336" y="319595"/>
            <a:ext cx="258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Programming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62" y="2818336"/>
            <a:ext cx="1541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User stories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0125" y="1470295"/>
            <a:ext cx="17860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Requirements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8186" y="2799203"/>
            <a:ext cx="1750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Specifications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5715" y="5368558"/>
            <a:ext cx="7511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Tests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98140" y="3567110"/>
            <a:ext cx="1911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Version control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2854" y="1612790"/>
            <a:ext cx="1491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Discussions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60282" y="4604835"/>
            <a:ext cx="1600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Architecture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838" y="4326391"/>
            <a:ext cx="1053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9558" y="1887361"/>
            <a:ext cx="1037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Models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7228" y="2954831"/>
            <a:ext cx="19632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Documentation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5879975" y="4235503"/>
            <a:ext cx="1269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Programs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846665" y="2148957"/>
            <a:ext cx="1626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Issue tracker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51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1731</TotalTime>
  <Words>2331</Words>
  <Application>Microsoft Office PowerPoint</Application>
  <PresentationFormat>On-screen Show (4:3)</PresentationFormat>
  <Paragraphs>832</Paragraphs>
  <Slides>68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Acrobat Document</vt:lpstr>
      <vt:lpstr>Natural language is a programming language</vt:lpstr>
      <vt:lpstr>Questions about software</vt:lpstr>
      <vt:lpstr>What is software?</vt:lpstr>
      <vt:lpstr>What is software?</vt:lpstr>
      <vt:lpstr>What is software?</vt:lpstr>
      <vt:lpstr>What is software?</vt:lpstr>
      <vt:lpstr>What is software?</vt:lpstr>
      <vt:lpstr>What is software?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 of a natural object</vt:lpstr>
      <vt:lpstr>Specifications are needed; Tests are available but ignored</vt:lpstr>
      <vt:lpstr>Dynamic detection  of likely invariants</vt:lpstr>
      <vt:lpstr>PowerPoint Presentation</vt:lpstr>
      <vt:lpstr>PowerPoint Presentation</vt:lpstr>
      <vt:lpstr>PowerPoint Presentation</vt:lpstr>
      <vt:lpstr>Applying NLP to software engineering</vt:lpstr>
      <vt:lpstr>Applying NLP to software engineering</vt:lpstr>
      <vt:lpstr>Inadequate diagnostic messages</vt:lpstr>
      <vt:lpstr>Challenges for proactive detection of inadequate diagnostic messages</vt:lpstr>
      <vt:lpstr>ConfDiagDetector’s solutions</vt:lpstr>
      <vt:lpstr>When is a message adequate?</vt:lpstr>
      <vt:lpstr>Classical document similarity: TF-IDF + cosine similarity</vt:lpstr>
      <vt:lpstr>Text similarity technique [Mihalcea’06] </vt:lpstr>
      <vt:lpstr>Results</vt:lpstr>
      <vt:lpstr>Related work</vt:lpstr>
      <vt:lpstr>Applying NLP to software engineering</vt:lpstr>
      <vt:lpstr>Undesired variable interactions</vt:lpstr>
      <vt:lpstr>Undesired variable interactions</vt:lpstr>
      <vt:lpstr>Undesired interactions</vt:lpstr>
      <vt:lpstr>Undesired interactions</vt:lpstr>
      <vt:lpstr>Undesired interactions</vt:lpstr>
      <vt:lpstr>Undesired interactions</vt:lpstr>
      <vt:lpstr>Variables</vt:lpstr>
      <vt:lpstr>Variable clustering</vt:lpstr>
      <vt:lpstr>Variable clustering</vt:lpstr>
      <vt:lpstr>Variable clustering</vt:lpstr>
      <vt:lpstr>Clustering based on operations</vt:lpstr>
      <vt:lpstr>Clustering based on operations</vt:lpstr>
      <vt:lpstr>Clustering based on variable names</vt:lpstr>
      <vt:lpstr>Results</vt:lpstr>
      <vt:lpstr>Related work</vt:lpstr>
      <vt:lpstr>Applying NLP to software engineering</vt:lpstr>
      <vt:lpstr>Test oracles (assert statements)</vt:lpstr>
      <vt:lpstr>Automatic test generation</vt:lpstr>
      <vt:lpstr>Automatically generated tests</vt:lpstr>
      <vt:lpstr>Programmers write code comments</vt:lpstr>
      <vt:lpstr>Javadoc comment and assertion</vt:lpstr>
      <vt:lpstr>Nouns = objects, verbs = operations</vt:lpstr>
      <vt:lpstr>Text to code:  Toradocu algorithm</vt:lpstr>
      <vt:lpstr>Results</vt:lpstr>
      <vt:lpstr>Related work</vt:lpstr>
      <vt:lpstr>Applying NLP to software engineering</vt:lpstr>
      <vt:lpstr>Machine translation</vt:lpstr>
      <vt:lpstr>Sequence-to-sequence recurrent neural network translators</vt:lpstr>
      <vt:lpstr>Tellina:  text to commands</vt:lpstr>
      <vt:lpstr>Results</vt:lpstr>
      <vt:lpstr>Related work</vt:lpstr>
      <vt:lpstr>Other software engineering projects</vt:lpstr>
      <vt:lpstr>Applying NLP to software engineering</vt:lpstr>
      <vt:lpstr>PowerPoint Presentation</vt:lpstr>
      <vt:lpstr>Analyzing text</vt:lpstr>
      <vt:lpstr>Analyzing other artifacts by machine learning over the program</vt:lpstr>
      <vt:lpstr>Machine learning + software engineering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processing meets software testing</dc:title>
  <dc:creator>Michael Ernst</dc:creator>
  <cp:lastModifiedBy>Michael Ernst</cp:lastModifiedBy>
  <cp:revision>108</cp:revision>
  <dcterms:created xsi:type="dcterms:W3CDTF">2016-03-15T15:44:36Z</dcterms:created>
  <dcterms:modified xsi:type="dcterms:W3CDTF">2017-05-08T23:47:56Z</dcterms:modified>
</cp:coreProperties>
</file>