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7"/>
  </p:notesMasterIdLst>
  <p:sldIdLst>
    <p:sldId id="528" r:id="rId2"/>
    <p:sldId id="876" r:id="rId3"/>
    <p:sldId id="950" r:id="rId4"/>
    <p:sldId id="878" r:id="rId5"/>
    <p:sldId id="879" r:id="rId6"/>
    <p:sldId id="880" r:id="rId7"/>
    <p:sldId id="881" r:id="rId8"/>
    <p:sldId id="882" r:id="rId9"/>
    <p:sldId id="883" r:id="rId10"/>
    <p:sldId id="884" r:id="rId11"/>
    <p:sldId id="906" r:id="rId12"/>
    <p:sldId id="885" r:id="rId13"/>
    <p:sldId id="886" r:id="rId14"/>
    <p:sldId id="887" r:id="rId15"/>
    <p:sldId id="888" r:id="rId16"/>
    <p:sldId id="889" r:id="rId17"/>
    <p:sldId id="890" r:id="rId18"/>
    <p:sldId id="891" r:id="rId19"/>
    <p:sldId id="892" r:id="rId20"/>
    <p:sldId id="893" r:id="rId21"/>
    <p:sldId id="894" r:id="rId22"/>
    <p:sldId id="895" r:id="rId23"/>
    <p:sldId id="896" r:id="rId24"/>
    <p:sldId id="897" r:id="rId25"/>
    <p:sldId id="898" r:id="rId26"/>
    <p:sldId id="899" r:id="rId27"/>
    <p:sldId id="900" r:id="rId28"/>
    <p:sldId id="901" r:id="rId29"/>
    <p:sldId id="902" r:id="rId30"/>
    <p:sldId id="903" r:id="rId31"/>
    <p:sldId id="904" r:id="rId32"/>
    <p:sldId id="905" r:id="rId33"/>
    <p:sldId id="758" r:id="rId34"/>
    <p:sldId id="727" r:id="rId35"/>
    <p:sldId id="728" r:id="rId36"/>
    <p:sldId id="729" r:id="rId37"/>
    <p:sldId id="730" r:id="rId38"/>
    <p:sldId id="731" r:id="rId39"/>
    <p:sldId id="732" r:id="rId40"/>
    <p:sldId id="733" r:id="rId41"/>
    <p:sldId id="734" r:id="rId42"/>
    <p:sldId id="735" r:id="rId43"/>
    <p:sldId id="736" r:id="rId44"/>
    <p:sldId id="737" r:id="rId45"/>
    <p:sldId id="738" r:id="rId46"/>
    <p:sldId id="739" r:id="rId47"/>
    <p:sldId id="740" r:id="rId48"/>
    <p:sldId id="742" r:id="rId49"/>
    <p:sldId id="743" r:id="rId50"/>
    <p:sldId id="744" r:id="rId51"/>
    <p:sldId id="745" r:id="rId52"/>
    <p:sldId id="746" r:id="rId53"/>
    <p:sldId id="748" r:id="rId54"/>
    <p:sldId id="870" r:id="rId55"/>
    <p:sldId id="871" r:id="rId56"/>
    <p:sldId id="872" r:id="rId57"/>
    <p:sldId id="749" r:id="rId58"/>
    <p:sldId id="752" r:id="rId59"/>
    <p:sldId id="750" r:id="rId60"/>
    <p:sldId id="751" r:id="rId61"/>
    <p:sldId id="753" r:id="rId62"/>
    <p:sldId id="759" r:id="rId63"/>
    <p:sldId id="911" r:id="rId64"/>
    <p:sldId id="909" r:id="rId65"/>
    <p:sldId id="910" r:id="rId66"/>
    <p:sldId id="851" r:id="rId67"/>
    <p:sldId id="912" r:id="rId68"/>
    <p:sldId id="913" r:id="rId69"/>
    <p:sldId id="914" r:id="rId70"/>
    <p:sldId id="915" r:id="rId71"/>
    <p:sldId id="916" r:id="rId72"/>
    <p:sldId id="917" r:id="rId73"/>
    <p:sldId id="918" r:id="rId74"/>
    <p:sldId id="919" r:id="rId75"/>
    <p:sldId id="920" r:id="rId76"/>
    <p:sldId id="921" r:id="rId77"/>
    <p:sldId id="922" r:id="rId78"/>
    <p:sldId id="923" r:id="rId79"/>
    <p:sldId id="924" r:id="rId80"/>
    <p:sldId id="925" r:id="rId81"/>
    <p:sldId id="926" r:id="rId82"/>
    <p:sldId id="927" r:id="rId83"/>
    <p:sldId id="928" r:id="rId84"/>
    <p:sldId id="929" r:id="rId85"/>
    <p:sldId id="930" r:id="rId86"/>
    <p:sldId id="931" r:id="rId87"/>
    <p:sldId id="932" r:id="rId88"/>
    <p:sldId id="933" r:id="rId89"/>
    <p:sldId id="934" r:id="rId90"/>
    <p:sldId id="935" r:id="rId91"/>
    <p:sldId id="936" r:id="rId92"/>
    <p:sldId id="937" r:id="rId93"/>
    <p:sldId id="938" r:id="rId94"/>
    <p:sldId id="939" r:id="rId95"/>
    <p:sldId id="940" r:id="rId96"/>
    <p:sldId id="941" r:id="rId97"/>
    <p:sldId id="942" r:id="rId98"/>
    <p:sldId id="943" r:id="rId99"/>
    <p:sldId id="944" r:id="rId100"/>
    <p:sldId id="945" r:id="rId101"/>
    <p:sldId id="946" r:id="rId102"/>
    <p:sldId id="947" r:id="rId103"/>
    <p:sldId id="948" r:id="rId104"/>
    <p:sldId id="874" r:id="rId105"/>
    <p:sldId id="873" r:id="rId10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7EBB"/>
    <a:srgbClr val="F3FF00"/>
    <a:srgbClr val="DCE400"/>
    <a:srgbClr val="FF00FF"/>
    <a:srgbClr val="9500FF"/>
    <a:srgbClr val="C31900"/>
    <a:srgbClr val="BE2800"/>
    <a:srgbClr val="BE3A00"/>
    <a:srgbClr val="C93000"/>
    <a:srgbClr val="C928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714" autoAdjust="0"/>
  </p:normalViewPr>
  <p:slideViewPr>
    <p:cSldViewPr snapToObjects="1">
      <p:cViewPr varScale="1">
        <p:scale>
          <a:sx n="79" d="100"/>
          <a:sy n="79" d="100"/>
        </p:scale>
        <p:origin x="-1600" y="-10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48616"/>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printerSettings" Target="printerSettings/printerSettings1.bin"/><Relationship Id="rId109"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viewProps" Target="view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theme" Target="theme/theme1.xml"/><Relationship Id="rId11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Ted:Documents:false-positive.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Ted:Documents:false-positiv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v>Unmodified</c:v>
          </c:tx>
          <c:invertIfNegative val="0"/>
          <c:cat>
            <c:strRef>
              <c:f>Sheet1!$A$9:$E$9</c:f>
              <c:strCache>
                <c:ptCount val="5"/>
                <c:pt idx="0">
                  <c:v>SWF</c:v>
                </c:pt>
                <c:pt idx="1">
                  <c:v>JPEG</c:v>
                </c:pt>
                <c:pt idx="2">
                  <c:v>TIFF</c:v>
                </c:pt>
                <c:pt idx="3">
                  <c:v>WAV</c:v>
                </c:pt>
                <c:pt idx="4">
                  <c:v>PNG</c:v>
                </c:pt>
              </c:strCache>
            </c:strRef>
          </c:cat>
          <c:val>
            <c:numRef>
              <c:f>Sheet1!$A$10:$E$10</c:f>
              <c:numCache>
                <c:formatCode>General</c:formatCode>
                <c:ptCount val="5"/>
                <c:pt idx="0">
                  <c:v>3563.0</c:v>
                </c:pt>
                <c:pt idx="1">
                  <c:v>2982.0</c:v>
                </c:pt>
                <c:pt idx="2">
                  <c:v>861.0</c:v>
                </c:pt>
                <c:pt idx="3">
                  <c:v>5477.0</c:v>
                </c:pt>
                <c:pt idx="4">
                  <c:v>1497.0</c:v>
                </c:pt>
              </c:numCache>
            </c:numRef>
          </c:val>
        </c:ser>
        <c:ser>
          <c:idx val="1"/>
          <c:order val="1"/>
          <c:tx>
            <c:v>No perceptible difference</c:v>
          </c:tx>
          <c:invertIfNegative val="0"/>
          <c:cat>
            <c:strRef>
              <c:f>Sheet1!$A$9:$E$9</c:f>
              <c:strCache>
                <c:ptCount val="5"/>
                <c:pt idx="0">
                  <c:v>SWF</c:v>
                </c:pt>
                <c:pt idx="1">
                  <c:v>JPEG</c:v>
                </c:pt>
                <c:pt idx="2">
                  <c:v>TIFF</c:v>
                </c:pt>
                <c:pt idx="3">
                  <c:v>WAV</c:v>
                </c:pt>
                <c:pt idx="4">
                  <c:v>PNG</c:v>
                </c:pt>
              </c:strCache>
            </c:strRef>
          </c:cat>
          <c:val>
            <c:numRef>
              <c:f>Sheet1!$A$11:$E$11</c:f>
              <c:numCache>
                <c:formatCode>General</c:formatCode>
                <c:ptCount val="5"/>
                <c:pt idx="0">
                  <c:v>43.0</c:v>
                </c:pt>
                <c:pt idx="1">
                  <c:v>37.0</c:v>
                </c:pt>
                <c:pt idx="2">
                  <c:v>3.0</c:v>
                </c:pt>
                <c:pt idx="3">
                  <c:v>11.0</c:v>
                </c:pt>
                <c:pt idx="4">
                  <c:v>0.0</c:v>
                </c:pt>
              </c:numCache>
            </c:numRef>
          </c:val>
        </c:ser>
        <c:ser>
          <c:idx val="2"/>
          <c:order val="2"/>
          <c:tx>
            <c:v>Perceptibly different</c:v>
          </c:tx>
          <c:invertIfNegative val="0"/>
          <c:cat>
            <c:strRef>
              <c:f>Sheet1!$A$9:$E$9</c:f>
              <c:strCache>
                <c:ptCount val="5"/>
                <c:pt idx="0">
                  <c:v>SWF</c:v>
                </c:pt>
                <c:pt idx="1">
                  <c:v>JPEG</c:v>
                </c:pt>
                <c:pt idx="2">
                  <c:v>TIFF</c:v>
                </c:pt>
                <c:pt idx="3">
                  <c:v>WAV</c:v>
                </c:pt>
                <c:pt idx="4">
                  <c:v>PNG</c:v>
                </c:pt>
              </c:strCache>
            </c:strRef>
          </c:cat>
          <c:val>
            <c:numRef>
              <c:f>Sheet1!$A$12:$E$12</c:f>
              <c:numCache>
                <c:formatCode>General</c:formatCode>
                <c:ptCount val="5"/>
                <c:pt idx="0">
                  <c:v>14.0</c:v>
                </c:pt>
                <c:pt idx="1">
                  <c:v>5.0</c:v>
                </c:pt>
                <c:pt idx="2">
                  <c:v>8.0</c:v>
                </c:pt>
                <c:pt idx="3">
                  <c:v>0.0</c:v>
                </c:pt>
                <c:pt idx="4">
                  <c:v>0.0</c:v>
                </c:pt>
              </c:numCache>
            </c:numRef>
          </c:val>
        </c:ser>
        <c:dLbls>
          <c:showLegendKey val="0"/>
          <c:showVal val="0"/>
          <c:showCatName val="0"/>
          <c:showSerName val="0"/>
          <c:showPercent val="0"/>
          <c:showBubbleSize val="0"/>
        </c:dLbls>
        <c:gapWidth val="150"/>
        <c:overlap val="100"/>
        <c:axId val="502987800"/>
        <c:axId val="502990776"/>
      </c:barChart>
      <c:catAx>
        <c:axId val="502987800"/>
        <c:scaling>
          <c:orientation val="minMax"/>
        </c:scaling>
        <c:delete val="0"/>
        <c:axPos val="b"/>
        <c:majorTickMark val="out"/>
        <c:minorTickMark val="none"/>
        <c:tickLblPos val="nextTo"/>
        <c:crossAx val="502990776"/>
        <c:crosses val="autoZero"/>
        <c:auto val="1"/>
        <c:lblAlgn val="ctr"/>
        <c:lblOffset val="100"/>
        <c:noMultiLvlLbl val="0"/>
      </c:catAx>
      <c:valAx>
        <c:axId val="502990776"/>
        <c:scaling>
          <c:orientation val="minMax"/>
        </c:scaling>
        <c:delete val="0"/>
        <c:axPos val="l"/>
        <c:majorGridlines/>
        <c:numFmt formatCode="0%" sourceLinked="1"/>
        <c:majorTickMark val="out"/>
        <c:minorTickMark val="none"/>
        <c:tickLblPos val="nextTo"/>
        <c:crossAx val="502987800"/>
        <c:crosses val="autoZero"/>
        <c:crossBetween val="between"/>
        <c:majorUnit val="0.01"/>
      </c:valAx>
    </c:plotArea>
    <c:legend>
      <c:legendPos val="b"/>
      <c:layout/>
      <c:overlay val="0"/>
    </c:legend>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v>No difference</c:v>
          </c:tx>
          <c:invertIfNegative val="0"/>
          <c:cat>
            <c:strRef>
              <c:f>Sheet1!$A$1:$C$1</c:f>
              <c:strCache>
                <c:ptCount val="3"/>
                <c:pt idx="0">
                  <c:v>SWF</c:v>
                </c:pt>
                <c:pt idx="1">
                  <c:v>JPEG</c:v>
                </c:pt>
                <c:pt idx="2">
                  <c:v>TIFF</c:v>
                </c:pt>
              </c:strCache>
            </c:strRef>
          </c:cat>
          <c:val>
            <c:numRef>
              <c:f>Sheet1!$A$3:$C$3</c:f>
              <c:numCache>
                <c:formatCode>General</c:formatCode>
                <c:ptCount val="3"/>
                <c:pt idx="0">
                  <c:v>43.0</c:v>
                </c:pt>
                <c:pt idx="1">
                  <c:v>37.0</c:v>
                </c:pt>
                <c:pt idx="2">
                  <c:v>3.0</c:v>
                </c:pt>
              </c:numCache>
            </c:numRef>
          </c:val>
        </c:ser>
        <c:ser>
          <c:idx val="1"/>
          <c:order val="1"/>
          <c:tx>
            <c:v>Minor difference</c:v>
          </c:tx>
          <c:invertIfNegative val="0"/>
          <c:cat>
            <c:strRef>
              <c:f>Sheet1!$A$1:$C$1</c:f>
              <c:strCache>
                <c:ptCount val="3"/>
                <c:pt idx="0">
                  <c:v>SWF</c:v>
                </c:pt>
                <c:pt idx="1">
                  <c:v>JPEG</c:v>
                </c:pt>
                <c:pt idx="2">
                  <c:v>TIFF</c:v>
                </c:pt>
              </c:strCache>
            </c:strRef>
          </c:cat>
          <c:val>
            <c:numRef>
              <c:f>Sheet1!$A$4:$C$4</c:f>
              <c:numCache>
                <c:formatCode>General</c:formatCode>
                <c:ptCount val="3"/>
                <c:pt idx="0">
                  <c:v>7.0</c:v>
                </c:pt>
                <c:pt idx="1">
                  <c:v>3.0</c:v>
                </c:pt>
                <c:pt idx="2">
                  <c:v>5.0</c:v>
                </c:pt>
              </c:numCache>
            </c:numRef>
          </c:val>
        </c:ser>
        <c:ser>
          <c:idx val="2"/>
          <c:order val="2"/>
          <c:tx>
            <c:v>Substantially different</c:v>
          </c:tx>
          <c:invertIfNegative val="0"/>
          <c:cat>
            <c:strRef>
              <c:f>Sheet1!$A$1:$C$1</c:f>
              <c:strCache>
                <c:ptCount val="3"/>
                <c:pt idx="0">
                  <c:v>SWF</c:v>
                </c:pt>
                <c:pt idx="1">
                  <c:v>JPEG</c:v>
                </c:pt>
                <c:pt idx="2">
                  <c:v>TIFF</c:v>
                </c:pt>
              </c:strCache>
            </c:strRef>
          </c:cat>
          <c:val>
            <c:numRef>
              <c:f>Sheet1!$A$5:$C$5</c:f>
              <c:numCache>
                <c:formatCode>General</c:formatCode>
                <c:ptCount val="3"/>
                <c:pt idx="0">
                  <c:v>7.0</c:v>
                </c:pt>
                <c:pt idx="1">
                  <c:v>1.0</c:v>
                </c:pt>
                <c:pt idx="2">
                  <c:v>2.0</c:v>
                </c:pt>
              </c:numCache>
            </c:numRef>
          </c:val>
        </c:ser>
        <c:ser>
          <c:idx val="3"/>
          <c:order val="3"/>
          <c:tx>
            <c:v>Totally different</c:v>
          </c:tx>
          <c:invertIfNegative val="0"/>
          <c:cat>
            <c:strRef>
              <c:f>Sheet1!$A$1:$C$1</c:f>
              <c:strCache>
                <c:ptCount val="3"/>
                <c:pt idx="0">
                  <c:v>SWF</c:v>
                </c:pt>
                <c:pt idx="1">
                  <c:v>JPEG</c:v>
                </c:pt>
                <c:pt idx="2">
                  <c:v>TIFF</c:v>
                </c:pt>
              </c:strCache>
            </c:strRef>
          </c:cat>
          <c:val>
            <c:numRef>
              <c:f>Sheet1!$A$6:$C$6</c:f>
              <c:numCache>
                <c:formatCode>General</c:formatCode>
                <c:ptCount val="3"/>
                <c:pt idx="0">
                  <c:v>0.0</c:v>
                </c:pt>
                <c:pt idx="1">
                  <c:v>1.0</c:v>
                </c:pt>
                <c:pt idx="2">
                  <c:v>1.0</c:v>
                </c:pt>
              </c:numCache>
            </c:numRef>
          </c:val>
        </c:ser>
        <c:dLbls>
          <c:showLegendKey val="0"/>
          <c:showVal val="0"/>
          <c:showCatName val="0"/>
          <c:showSerName val="0"/>
          <c:showPercent val="0"/>
          <c:showBubbleSize val="0"/>
        </c:dLbls>
        <c:gapWidth val="150"/>
        <c:overlap val="100"/>
        <c:axId val="503396136"/>
        <c:axId val="503399256"/>
      </c:barChart>
      <c:catAx>
        <c:axId val="503396136"/>
        <c:scaling>
          <c:orientation val="minMax"/>
        </c:scaling>
        <c:delete val="0"/>
        <c:axPos val="b"/>
        <c:majorTickMark val="out"/>
        <c:minorTickMark val="none"/>
        <c:tickLblPos val="nextTo"/>
        <c:crossAx val="503399256"/>
        <c:crosses val="autoZero"/>
        <c:auto val="1"/>
        <c:lblAlgn val="ctr"/>
        <c:lblOffset val="100"/>
        <c:noMultiLvlLbl val="0"/>
      </c:catAx>
      <c:valAx>
        <c:axId val="503399256"/>
        <c:scaling>
          <c:orientation val="minMax"/>
        </c:scaling>
        <c:delete val="0"/>
        <c:axPos val="l"/>
        <c:majorGridlines/>
        <c:numFmt formatCode="0%" sourceLinked="1"/>
        <c:majorTickMark val="out"/>
        <c:minorTickMark val="none"/>
        <c:tickLblPos val="nextTo"/>
        <c:crossAx val="50339613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B39DEF9C-95C1-494A-8366-1F9CAEF92AAB}" type="datetimeFigureOut">
              <a:rPr lang="en-US"/>
              <a:pPr/>
              <a:t>9/28/12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B64DE453-210C-A94F-A57D-F48886ABCCBF}" type="slidenum">
              <a:rPr lang="en-US"/>
              <a:pPr/>
              <a:t>‹#›</a:t>
            </a:fld>
            <a:endParaRPr lang="en-US"/>
          </a:p>
        </p:txBody>
      </p:sp>
    </p:spTree>
    <p:extLst>
      <p:ext uri="{BB962C8B-B14F-4D97-AF65-F5344CB8AC3E}">
        <p14:creationId xmlns:p14="http://schemas.microsoft.com/office/powerpoint/2010/main" val="70474470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49D1548-E7D7-AF41-86F4-3B6333FD96D1}" type="slidenum">
              <a:rPr lang="en-US">
                <a:latin typeface="Calibri" charset="0"/>
              </a:rPr>
              <a:pPr eaLnBrk="1" hangingPunct="1"/>
              <a:t>1</a:t>
            </a:fld>
            <a:endParaRPr lang="en-US">
              <a:latin typeface="Calibri" charset="0"/>
            </a:endParaRPr>
          </a:p>
        </p:txBody>
      </p:sp>
      <p:sp>
        <p:nvSpPr>
          <p:cNvPr id="188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8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fld id="{533E7E56-6A33-8742-9A29-BDA8507D8E27}" type="slidenum">
              <a:rPr lang="en-US" sz="1200">
                <a:latin typeface="Times New Roman" charset="0"/>
              </a:rPr>
              <a:pPr/>
              <a:t>14</a:t>
            </a:fld>
            <a:endParaRPr lang="en-US" sz="1200">
              <a:latin typeface="Times New Roman"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fld id="{CEF081D3-0952-4143-BE4A-9E16387EE384}" type="slidenum">
              <a:rPr lang="en-US" sz="1200">
                <a:latin typeface="Times New Roman" charset="0"/>
              </a:rPr>
              <a:pPr/>
              <a:t>15</a:t>
            </a:fld>
            <a:endParaRPr lang="en-US" sz="1200">
              <a:latin typeface="Times New Roman"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fld id="{CEF081D3-0952-4143-BE4A-9E16387EE384}" type="slidenum">
              <a:rPr lang="en-US" sz="1200">
                <a:latin typeface="Times New Roman" charset="0"/>
              </a:rPr>
              <a:pPr/>
              <a:t>16</a:t>
            </a:fld>
            <a:endParaRPr lang="en-US" sz="1200">
              <a:latin typeface="Times New Roman"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fld id="{D0F2AC48-DD6D-104B-AC74-871374DB8A85}" type="slidenum">
              <a:rPr lang="en-US" sz="1200">
                <a:latin typeface="Times New Roman" charset="0"/>
              </a:rPr>
              <a:pPr/>
              <a:t>17</a:t>
            </a:fld>
            <a:endParaRPr lang="en-US" sz="1200">
              <a:latin typeface="Times New Roman"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fld id="{DD1B40DC-F046-4E47-BEDA-BD52159D8811}" type="slidenum">
              <a:rPr lang="en-US" sz="1200">
                <a:latin typeface="Times New Roman" charset="0"/>
              </a:rPr>
              <a:pPr/>
              <a:t>18</a:t>
            </a:fld>
            <a:endParaRPr lang="en-US" sz="1200">
              <a:latin typeface="Times New Roman"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fld id="{C2968702-572D-6749-9F0B-5D8B778358C6}" type="slidenum">
              <a:rPr lang="en-US" sz="1200">
                <a:latin typeface="Times New Roman" charset="0"/>
              </a:rPr>
              <a:pPr/>
              <a:t>19</a:t>
            </a:fld>
            <a:endParaRPr lang="en-US" sz="1200">
              <a:latin typeface="Times New Roman"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Last question is - does the server behave correctly even for the attack input? In other words, assume we fixed the error. Is there any observable difference between this correct server and the other versions of the server? For both Pine and Apache, the FO servers both process the attack input correctly. Sendmail and Midnight commander are somewhat unusual cases. When presented with the attack input, Sendmail performs a length check that would cause the attack input to fall into an anticipated error case. Simply fixing the bounds check error would not change this behavior, so the fixed version and failure oblivious versions would generate the same bad input response. There is another bug in the Midnight Commander code that contains the buffer overflow, so simply fixing the bug would not cause Midnight Commander to behave correctly.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5A452A-8C99-A647-A8AF-B369852898B6}" type="slidenum">
              <a:rPr lang="en-US"/>
              <a:pPr/>
              <a:t>20</a:t>
            </a:fld>
            <a:endParaRPr lang="en-US"/>
          </a:p>
        </p:txBody>
      </p:sp>
      <p:sp>
        <p:nvSpPr>
          <p:cNvPr id="133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35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DE5096-4EDB-C147-808D-C1FDAD08DAC6}" type="slidenum">
              <a:rPr lang="en-US"/>
              <a:pPr/>
              <a:t>21</a:t>
            </a:fld>
            <a:endParaRPr lang="en-US"/>
          </a:p>
        </p:txBody>
      </p:sp>
      <p:sp>
        <p:nvSpPr>
          <p:cNvPr id="1336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36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fld id="{75A5F7A3-29D0-8C46-8D72-466F4DE71B72}" type="slidenum">
              <a:rPr lang="en-US" sz="1200">
                <a:latin typeface="Times New Roman" charset="0"/>
              </a:rPr>
              <a:pPr/>
              <a:t>32</a:t>
            </a:fld>
            <a:endParaRPr lang="en-US" sz="1200">
              <a:latin typeface="Times New Roman"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These errors give us some insight into the interaction between failure-oblivious computing and the characteristics of the servers. Can we generalize this insight to project how failure-oblivious computing might work for other servers?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61EED54-B450-0E40-8583-7CAEE4277661}" type="slidenum">
              <a:rPr lang="en-US">
                <a:latin typeface="Calibri" charset="0"/>
              </a:rPr>
              <a:pPr eaLnBrk="1" hangingPunct="1"/>
              <a:t>77</a:t>
            </a:fld>
            <a:endParaRPr lang="en-US">
              <a:latin typeface="Calibri" charset="0"/>
            </a:endParaRPr>
          </a:p>
        </p:txBody>
      </p:sp>
      <p:sp>
        <p:nvSpPr>
          <p:cNvPr id="189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9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fld id="{50C3B46E-735C-5442-B61C-88746C554896}" type="slidenum">
              <a:rPr lang="en-US" sz="1200">
                <a:latin typeface="Times New Roman" charset="0"/>
              </a:rPr>
              <a:pPr/>
              <a:t>5</a:t>
            </a:fld>
            <a:endParaRPr lang="en-US" sz="1200">
              <a:latin typeface="Times New Roman"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9CC1E78-36B1-C74D-9B5B-E1026D986FEC}" type="slidenum">
              <a:rPr lang="en-US">
                <a:latin typeface="Calibri" charset="0"/>
              </a:rPr>
              <a:pPr eaLnBrk="1" hangingPunct="1"/>
              <a:t>78</a:t>
            </a:fld>
            <a:endParaRPr lang="en-US">
              <a:latin typeface="Calibri" charset="0"/>
            </a:endParaRPr>
          </a:p>
        </p:txBody>
      </p:sp>
      <p:sp>
        <p:nvSpPr>
          <p:cNvPr id="190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0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a:p>
            <a:pPr>
              <a:buFontTx/>
              <a:buAutoNum type="arabicParenR"/>
            </a:pPr>
            <a:r>
              <a:rPr lang="en-US" dirty="0">
                <a:latin typeface="Calibri" charset="0"/>
              </a:rPr>
              <a:t>Encode - iterates over all frames to be encoded</a:t>
            </a:r>
          </a:p>
          <a:p>
            <a:pPr>
              <a:buFontTx/>
              <a:buAutoNum type="arabicParenR"/>
            </a:pPr>
            <a:r>
              <a:rPr lang="en-US" dirty="0">
                <a:latin typeface="Calibri" charset="0"/>
              </a:rPr>
              <a:t>X264_mb_analyse_inter_p16x16 – loop compares different </a:t>
            </a:r>
            <a:r>
              <a:rPr lang="en-US" dirty="0" err="1">
                <a:latin typeface="Calibri" charset="0"/>
              </a:rPr>
              <a:t>macroblocks</a:t>
            </a:r>
            <a:r>
              <a:rPr lang="en-US" dirty="0">
                <a:latin typeface="Calibri" charset="0"/>
              </a:rPr>
              <a:t> in frame, calls *sad* functions, perforating loop compares fewer </a:t>
            </a:r>
            <a:r>
              <a:rPr lang="en-US" dirty="0" err="1">
                <a:latin typeface="Calibri" charset="0"/>
              </a:rPr>
              <a:t>macroblocks</a:t>
            </a:r>
            <a:endParaRPr lang="en-US" dirty="0">
              <a:latin typeface="Calibri" charset="0"/>
            </a:endParaRPr>
          </a:p>
          <a:p>
            <a:pPr>
              <a:buFontTx/>
              <a:buAutoNum type="arabicParenR"/>
            </a:pPr>
            <a:r>
              <a:rPr lang="en-US" dirty="0">
                <a:latin typeface="Calibri" charset="0"/>
              </a:rPr>
              <a:t>*sad* functions – compute match between reference and current </a:t>
            </a:r>
            <a:r>
              <a:rPr lang="en-US" dirty="0" err="1">
                <a:latin typeface="Calibri" charset="0"/>
              </a:rPr>
              <a:t>macroblocks</a:t>
            </a:r>
            <a:r>
              <a:rPr lang="en-US" dirty="0">
                <a:latin typeface="Calibri" charset="0"/>
              </a:rPr>
              <a:t>, perforating loops subsamples points in </a:t>
            </a:r>
            <a:r>
              <a:rPr lang="en-US" dirty="0" err="1">
                <a:latin typeface="Calibri" charset="0"/>
              </a:rPr>
              <a:t>macroblocks</a:t>
            </a:r>
            <a:r>
              <a:rPr lang="en-US" dirty="0">
                <a:latin typeface="Calibri" charset="0"/>
              </a:rPr>
              <a:t> used to compute match metric</a:t>
            </a:r>
          </a:p>
          <a:p>
            <a:pPr>
              <a:buFontTx/>
              <a:buAutoNum type="arabicParenR"/>
            </a:pPr>
            <a:r>
              <a:rPr lang="en-US" dirty="0">
                <a:latin typeface="Calibri" charset="0"/>
              </a:rPr>
              <a:t>X264_me_search_ref - </a:t>
            </a:r>
          </a:p>
          <a:p>
            <a:pPr>
              <a:buFontTx/>
              <a:buAutoNum type="arabicParenR"/>
            </a:pPr>
            <a:r>
              <a:rPr lang="en-US" dirty="0">
                <a:latin typeface="Calibri" charset="0"/>
              </a:rPr>
              <a:t>*</a:t>
            </a:r>
            <a:r>
              <a:rPr lang="en-US" dirty="0" err="1">
                <a:latin typeface="Calibri" charset="0"/>
              </a:rPr>
              <a:t>satd</a:t>
            </a:r>
            <a:r>
              <a:rPr lang="en-US" dirty="0">
                <a:latin typeface="Calibri" charset="0"/>
              </a:rPr>
              <a:t>* functions – alternative implementation of same functionality as *sad* functions, perforating has same effect</a:t>
            </a:r>
          </a:p>
          <a:p>
            <a:pPr>
              <a:buFontTx/>
              <a:buAutoNum type="arabicParenR"/>
            </a:pPr>
            <a:r>
              <a:rPr lang="en-US" dirty="0" err="1">
                <a:latin typeface="Calibri" charset="0"/>
              </a:rPr>
              <a:t>refine_subpel</a:t>
            </a:r>
            <a:r>
              <a:rPr lang="en-US" dirty="0">
                <a:latin typeface="Calibri" charset="0"/>
              </a:rPr>
              <a:t> – </a:t>
            </a:r>
            <a:r>
              <a:rPr lang="en-US" dirty="0" err="1">
                <a:latin typeface="Calibri" charset="0"/>
              </a:rPr>
              <a:t>subpixel</a:t>
            </a:r>
            <a:r>
              <a:rPr lang="en-US" dirty="0">
                <a:latin typeface="Calibri" charset="0"/>
              </a:rPr>
              <a:t> refinement, compares block with four adjacent blocks (NEWS, diamond), perforating loop compares with fewer adjacent blocks</a:t>
            </a:r>
          </a:p>
          <a:p>
            <a:pPr>
              <a:buFontTx/>
              <a:buAutoNum type="arabicParenR"/>
            </a:pPr>
            <a:r>
              <a:rPr lang="en-US" dirty="0" err="1">
                <a:latin typeface="Calibri" charset="0"/>
              </a:rPr>
              <a:t>pixel_sub_wxh</a:t>
            </a:r>
            <a:r>
              <a:rPr lang="en-US" dirty="0">
                <a:latin typeface="Calibri" charset="0"/>
              </a:rPr>
              <a:t> – subtracts arrays of individual pixels, called from *</a:t>
            </a:r>
            <a:r>
              <a:rPr lang="en-US" dirty="0" err="1">
                <a:latin typeface="Calibri" charset="0"/>
              </a:rPr>
              <a:t>satd</a:t>
            </a:r>
            <a:r>
              <a:rPr lang="en-US" dirty="0">
                <a:latin typeface="Calibri" charset="0"/>
              </a:rPr>
              <a:t>* functions, perforating loop subtracts fewer pixels, affects match metric (unacceptably)</a:t>
            </a:r>
          </a:p>
          <a:p>
            <a:r>
              <a:rPr lang="en-US" dirty="0">
                <a:latin typeface="Calibri" charset="0"/>
              </a:rPr>
              <a:t> </a:t>
            </a:r>
          </a:p>
          <a:p>
            <a:r>
              <a:rPr lang="en-US" dirty="0">
                <a:latin typeface="Calibri" charset="0"/>
              </a:rPr>
              <a:t>The function \</a:t>
            </a:r>
            <a:r>
              <a:rPr lang="en-US" dirty="0" err="1">
                <a:latin typeface="Calibri" charset="0"/>
              </a:rPr>
              <a:t>verb+</a:t>
            </a:r>
            <a:r>
              <a:rPr lang="en-US" b="1" dirty="0" err="1">
                <a:latin typeface="Calibri" charset="0"/>
              </a:rPr>
              <a:t>pixel_satd_wxh</a:t>
            </a:r>
            <a:r>
              <a:rPr lang="en-US" dirty="0">
                <a:latin typeface="Calibri" charset="0"/>
              </a:rPr>
              <a:t>+, identified by the Quality of Service Profiler as the best optimization candidate, calculates the similarity metric between two</a:t>
            </a:r>
          </a:p>
          <a:p>
            <a:r>
              <a:rPr lang="en-US" dirty="0">
                <a:latin typeface="Calibri" charset="0"/>
              </a:rPr>
              <a:t>blocks. Perforating either of the loops in this loop nest causes the encoder to sample fewer points when calculating the similarity metric. The amount of  </a:t>
            </a:r>
            <a:r>
              <a:rPr lang="en-US" dirty="0" err="1">
                <a:latin typeface="Calibri" charset="0"/>
              </a:rPr>
              <a:t>QoS</a:t>
            </a:r>
            <a:r>
              <a:rPr lang="en-US" dirty="0">
                <a:latin typeface="Calibri" charset="0"/>
              </a:rPr>
              <a:t> loss accumulated in the program after perforating both loops is 0.048 for the tractor input and 0.073 for the blue\_sky input, with respective speedups of 1.80 and 1.5. The majority of the </a:t>
            </a:r>
            <a:r>
              <a:rPr lang="en-US" dirty="0" err="1">
                <a:latin typeface="Calibri" charset="0"/>
              </a:rPr>
              <a:t>QoS</a:t>
            </a:r>
            <a:r>
              <a:rPr lang="en-US" dirty="0">
                <a:latin typeface="Calibri" charset="0"/>
              </a:rPr>
              <a:t> loss comes from the increased video size. Successful perforation of both loops in the same loop nest indicates that there is a positive interaction between the loops, and possibly an additional amount of redundancy in computation, which makes the loop nest even more palatable as an optimization candidate. (</a:t>
            </a:r>
            <a:r>
              <a:rPr lang="en-US" b="1" dirty="0">
                <a:latin typeface="Calibri" charset="0"/>
              </a:rPr>
              <a:t>x264_pixel_sad_* </a:t>
            </a:r>
            <a:r>
              <a:rPr lang="en-US" dirty="0">
                <a:latin typeface="Calibri" charset="0"/>
              </a:rPr>
              <a:t>functions implement the same functionality)</a:t>
            </a:r>
          </a:p>
          <a:p>
            <a:endParaRPr lang="en-US" dirty="0">
              <a:latin typeface="Calibri" charset="0"/>
            </a:endParaRPr>
          </a:p>
          <a:p>
            <a:endParaRPr lang="en-US" dirty="0">
              <a:latin typeface="Calibri" charset="0"/>
            </a:endParaRPr>
          </a:p>
          <a:p>
            <a:endParaRPr lang="en-US" dirty="0">
              <a:latin typeface="Calibri" charset="0"/>
            </a:endParaRPr>
          </a:p>
          <a:p>
            <a:r>
              <a:rPr lang="en-US" dirty="0">
                <a:latin typeface="Calibri" charset="0"/>
              </a:rPr>
              <a:t>The loop from \</a:t>
            </a:r>
            <a:r>
              <a:rPr lang="en-US" dirty="0" err="1">
                <a:latin typeface="Calibri" charset="0"/>
              </a:rPr>
              <a:t>verb+</a:t>
            </a:r>
            <a:r>
              <a:rPr lang="en-US" b="1" dirty="0" err="1">
                <a:latin typeface="Calibri" charset="0"/>
              </a:rPr>
              <a:t>refine_subpel</a:t>
            </a:r>
            <a:r>
              <a:rPr lang="en-US" dirty="0">
                <a:latin typeface="Calibri" charset="0"/>
              </a:rPr>
              <a:t>+, which was also selected in the cumulative perforation results, performs a sub-pixel refinement computation\footnote{</a:t>
            </a:r>
            <a:r>
              <a:rPr lang="en-US" dirty="0" err="1">
                <a:latin typeface="Calibri" charset="0"/>
              </a:rPr>
              <a:t>Subpixel</a:t>
            </a:r>
            <a:r>
              <a:rPr lang="en-US" dirty="0">
                <a:latin typeface="Calibri" charset="0"/>
              </a:rPr>
              <a:t> refinement computation shifts block across the frames for non-integer increment. The new pixel values are calculated by</a:t>
            </a:r>
          </a:p>
          <a:p>
            <a:r>
              <a:rPr lang="en-US" dirty="0">
                <a:latin typeface="Calibri" charset="0"/>
              </a:rPr>
              <a:t>interpolating the existing pixels. }. The </a:t>
            </a:r>
            <a:r>
              <a:rPr lang="en-US" dirty="0" err="1">
                <a:latin typeface="Calibri" charset="0"/>
              </a:rPr>
              <a:t>perforatable</a:t>
            </a:r>
            <a:r>
              <a:rPr lang="en-US" dirty="0">
                <a:latin typeface="Calibri" charset="0"/>
              </a:rPr>
              <a:t> loop calls the similarity metric computation function \</a:t>
            </a:r>
            <a:r>
              <a:rPr lang="en-US" dirty="0" err="1">
                <a:latin typeface="Calibri" charset="0"/>
              </a:rPr>
              <a:t>verb+</a:t>
            </a:r>
            <a:r>
              <a:rPr lang="en-US" b="1" dirty="0" err="1">
                <a:latin typeface="Calibri" charset="0"/>
              </a:rPr>
              <a:t>pixel_sad</a:t>
            </a:r>
            <a:r>
              <a:rPr lang="en-US" b="1" dirty="0">
                <a:latin typeface="Calibri" charset="0"/>
              </a:rPr>
              <a:t>*</a:t>
            </a:r>
            <a:r>
              <a:rPr lang="en-US" dirty="0">
                <a:latin typeface="Calibri" charset="0"/>
              </a:rPr>
              <a:t>+ during the search for good</a:t>
            </a:r>
          </a:p>
          <a:p>
            <a:r>
              <a:rPr lang="en-US" dirty="0">
                <a:latin typeface="Calibri" charset="0"/>
              </a:rPr>
              <a:t>matches.</a:t>
            </a:r>
          </a:p>
          <a:p>
            <a:endParaRPr lang="en-US" dirty="0">
              <a:latin typeface="Calibri" charset="0"/>
            </a:endParaRPr>
          </a:p>
          <a:p>
            <a:r>
              <a:rPr lang="en-US" b="1" dirty="0" err="1">
                <a:solidFill>
                  <a:srgbClr val="000000"/>
                </a:solidFill>
                <a:latin typeface="Calibri" charset="0"/>
              </a:rPr>
              <a:t>pixel_sub_wxh</a:t>
            </a:r>
            <a:r>
              <a:rPr lang="en-US" b="1" dirty="0">
                <a:solidFill>
                  <a:srgbClr val="000000"/>
                </a:solidFill>
                <a:latin typeface="Calibri" charset="0"/>
              </a:rPr>
              <a:t>, </a:t>
            </a:r>
            <a:r>
              <a:rPr lang="en-US" dirty="0">
                <a:solidFill>
                  <a:srgbClr val="000000"/>
                </a:solidFill>
                <a:latin typeface="Calibri" charset="0"/>
              </a:rPr>
              <a:t> subtracts pixels between current and reference blocks, called from </a:t>
            </a:r>
            <a:r>
              <a:rPr lang="en-US" dirty="0" err="1">
                <a:solidFill>
                  <a:srgbClr val="000000"/>
                </a:solidFill>
                <a:latin typeface="Calibri" charset="0"/>
              </a:rPr>
              <a:t>pixel_sad</a:t>
            </a:r>
            <a:r>
              <a:rPr lang="en-US" dirty="0">
                <a:solidFill>
                  <a:srgbClr val="000000"/>
                </a:solidFill>
                <a:latin typeface="Calibri" charset="0"/>
              </a:rPr>
              <a:t>* or </a:t>
            </a:r>
            <a:r>
              <a:rPr lang="en-US" dirty="0" err="1">
                <a:solidFill>
                  <a:srgbClr val="000000"/>
                </a:solidFill>
                <a:latin typeface="Calibri" charset="0"/>
              </a:rPr>
              <a:t>pixel_satd</a:t>
            </a:r>
            <a:r>
              <a:rPr lang="en-US" dirty="0">
                <a:solidFill>
                  <a:srgbClr val="000000"/>
                </a:solidFill>
                <a:latin typeface="Calibri" charset="0"/>
              </a:rPr>
              <a:t>*. Perforating these loops causes unacceptable distortion</a:t>
            </a:r>
            <a:endParaRPr lang="en-US" b="1" dirty="0">
              <a:latin typeface="Calibri" charset="0"/>
            </a:endParaRPr>
          </a:p>
        </p:txBody>
      </p:sp>
      <p:sp>
        <p:nvSpPr>
          <p:cNvPr id="193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2C7DED5-FAFB-3A4D-B283-FFA9D3C9EB75}" type="slidenum">
              <a:rPr lang="en-US">
                <a:latin typeface="Calibri" charset="0"/>
              </a:rPr>
              <a:pPr eaLnBrk="1" hangingPunct="1"/>
              <a:t>84</a:t>
            </a:fld>
            <a:endParaRPr lang="en-US">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arenR"/>
            </a:pPr>
            <a:r>
              <a:rPr lang="en-US" b="1">
                <a:latin typeface="Calibri" charset="0"/>
              </a:rPr>
              <a:t>mainPthreads</a:t>
            </a:r>
            <a:r>
              <a:rPr lang="en-US">
                <a:latin typeface="Calibri" charset="0"/>
              </a:rPr>
              <a:t> – Performs the calcuation for each frame. Perforating this loop causes the program to process subset of the frames.</a:t>
            </a:r>
          </a:p>
          <a:p>
            <a:pPr marL="228600" indent="-228600">
              <a:buFontTx/>
              <a:buAutoNum type="arabicParenR"/>
            </a:pPr>
            <a:r>
              <a:rPr lang="en-US">
                <a:latin typeface="Calibri" charset="0"/>
              </a:rPr>
              <a:t>ParticleFilter::Update – iterates over annealing steps. Perforating loop causes computation to execute fewer annealing steps.</a:t>
            </a:r>
          </a:p>
          <a:p>
            <a:pPr marL="228600" indent="-228600">
              <a:buFontTx/>
              <a:buAutoNum type="arabicParenR"/>
            </a:pPr>
            <a:r>
              <a:rPr lang="en-US">
                <a:latin typeface="Calibri" charset="0"/>
              </a:rPr>
              <a:t>ImageMeasurements::* - calculate error metrics between generated model (from image processing) and underlying probabilistic model. Perforating these loops causes calculations to throw out terms in error functions. Different loops iterate over different parts of model. Red ball at ¾ for InsideError,2 is infinite loop/timeout.</a:t>
            </a:r>
          </a:p>
          <a:p>
            <a:pPr marL="228600" indent="-228600">
              <a:buFontTx/>
              <a:buAutoNum type="arabicParenR"/>
            </a:pPr>
            <a:r>
              <a:rPr lang="en-US">
                <a:latin typeface="Calibri" charset="0"/>
              </a:rPr>
              <a:t>TrackingModel – reads data from cameras, initializes data structures. Perforating loop causes some data to not be initialized.</a:t>
            </a:r>
          </a:p>
          <a:p>
            <a:pPr marL="228600" indent="-228600"/>
            <a:endParaRPr lang="en-US">
              <a:latin typeface="Calibri" charset="0"/>
            </a:endParaRPr>
          </a:p>
          <a:p>
            <a:pPr marL="228600" indent="-228600"/>
            <a:r>
              <a:rPr lang="en-US">
                <a:latin typeface="Calibri" charset="0"/>
              </a:rPr>
              <a:t> The loop in the function \verb+</a:t>
            </a:r>
            <a:r>
              <a:rPr lang="en-US" b="1">
                <a:latin typeface="Calibri" charset="0"/>
              </a:rPr>
              <a:t>ParticleFilter::Update</a:t>
            </a:r>
            <a:r>
              <a:rPr lang="en-US">
                <a:latin typeface="Calibri" charset="0"/>
              </a:rPr>
              <a:t>+ is the main computation for each frame. The computation rooted at this loop refines the probabilistic estimation model of the human body position by performing particle filtering. For each frame the algorithm performs several annealing steps. In each step, the algorithm stochastically disperses a number of points according to the previous body position model, and compares the number of points that cover the body. The</a:t>
            </a:r>
          </a:p>
          <a:p>
            <a:pPr marL="228600" indent="-228600"/>
            <a:r>
              <a:rPr lang="en-US">
                <a:latin typeface="Calibri" charset="0"/>
              </a:rPr>
              <a:t>algorithm uses a fitness function to compare the new model with the previous one.</a:t>
            </a:r>
          </a:p>
          <a:p>
            <a:pPr marL="228600" indent="-228600"/>
            <a:endParaRPr lang="en-US">
              <a:latin typeface="Calibri" charset="0"/>
            </a:endParaRPr>
          </a:p>
          <a:p>
            <a:pPr marL="228600" indent="-228600"/>
            <a:endParaRPr lang="en-US">
              <a:latin typeface="Calibri" charset="0"/>
            </a:endParaRPr>
          </a:p>
          <a:p>
            <a:pPr marL="228600" indent="-228600"/>
            <a:r>
              <a:rPr lang="en-US" b="1">
                <a:latin typeface="Calibri" charset="0"/>
              </a:rPr>
              <a:t>GetObservation </a:t>
            </a:r>
            <a:r>
              <a:rPr lang="en-US">
                <a:latin typeface="Calibri" charset="0"/>
              </a:rPr>
              <a:t> --- reads the data from the cameras. Perforating this loop causes the internal data structures to remain uninitialized.</a:t>
            </a:r>
          </a:p>
          <a:p>
            <a:pPr marL="228600" indent="-228600"/>
            <a:endParaRPr lang="en-US">
              <a:latin typeface="Calibri" charset="0"/>
            </a:endParaRPr>
          </a:p>
          <a:p>
            <a:pPr marL="228600" indent="-228600"/>
            <a:r>
              <a:rPr lang="en-US">
                <a:latin typeface="Calibri" charset="0"/>
              </a:rPr>
              <a:t>The functions from the class \verb+</a:t>
            </a:r>
            <a:r>
              <a:rPr lang="en-US" b="1">
                <a:latin typeface="Calibri" charset="0"/>
              </a:rPr>
              <a:t>ImageMeasurements</a:t>
            </a:r>
            <a:r>
              <a:rPr lang="en-US">
                <a:latin typeface="Calibri" charset="0"/>
              </a:rPr>
              <a:t>+ use this model to calculate the fitness of the provisional body part estimation.  </a:t>
            </a:r>
            <a:endParaRPr lang="en-US" b="1">
              <a:latin typeface="Calibri" charset="0"/>
            </a:endParaRPr>
          </a:p>
          <a:p>
            <a:pPr marL="228600" indent="-228600"/>
            <a:endParaRPr lang="en-US">
              <a:latin typeface="Calibri" charset="0"/>
            </a:endParaRPr>
          </a:p>
          <a:p>
            <a:pPr marL="228600" indent="-228600"/>
            <a:endParaRPr lang="en-US">
              <a:latin typeface="Calibri" charset="0"/>
            </a:endParaRPr>
          </a:p>
        </p:txBody>
      </p:sp>
      <p:sp>
        <p:nvSpPr>
          <p:cNvPr id="194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86E914E-8D2C-B745-9BEC-215216225787}" type="slidenum">
              <a:rPr lang="en-US">
                <a:latin typeface="Calibri" charset="0"/>
              </a:rPr>
              <a:pPr eaLnBrk="1" hangingPunct="1"/>
              <a:t>86</a:t>
            </a:fld>
            <a:endParaRPr lang="en-US">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Baseline rate is 7.6 frames per second at 8 processors. </a:t>
            </a:r>
          </a:p>
        </p:txBody>
      </p:sp>
      <p:sp>
        <p:nvSpPr>
          <p:cNvPr id="199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6377A35-C921-1D48-9FA1-3AE728414E3E}" type="slidenum">
              <a:rPr lang="en-US">
                <a:latin typeface="Calibri" charset="0"/>
              </a:rPr>
              <a:pPr eaLnBrk="1" hangingPunct="1"/>
              <a:t>91</a:t>
            </a:fld>
            <a:endParaRPr lang="en-US">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Performance does not drop to 5/8 of 8 core performance because does not get perfect scalability to 8 cores. </a:t>
            </a:r>
          </a:p>
          <a:p>
            <a:pPr eaLnBrk="1" hangingPunct="1">
              <a:spcBef>
                <a:spcPct val="0"/>
              </a:spcBef>
            </a:pPr>
            <a:r>
              <a:rPr lang="en-US">
                <a:latin typeface="Calibri" charset="0"/>
              </a:rPr>
              <a:t>So at 5 cores, uses machine more efficiently than on 8 cores. Each point is average throughput over last 20 heartbeats.</a:t>
            </a:r>
          </a:p>
          <a:p>
            <a:pPr eaLnBrk="1" hangingPunct="1">
              <a:spcBef>
                <a:spcPct val="0"/>
              </a:spcBef>
            </a:pPr>
            <a:r>
              <a:rPr lang="en-US">
                <a:latin typeface="Calibri" charset="0"/>
              </a:rPr>
              <a:t>Perforates one loop at a time. Baseline heartbeat rate is 4.4 beats per second for bodytrack. Goal is to keep rate within [.9,  1.15] times 4.4 beats per second. All loops perforated at ½ rate. Makes a perforation change decision (potential) every 10 or so heartbeats. </a:t>
            </a:r>
          </a:p>
        </p:txBody>
      </p:sp>
      <p:sp>
        <p:nvSpPr>
          <p:cNvPr id="200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2889BDB-1692-AF46-AAE4-8581302E1945}" type="slidenum">
              <a:rPr lang="en-US">
                <a:latin typeface="Calibri" charset="0"/>
              </a:rPr>
              <a:pPr eaLnBrk="1" hangingPunct="1"/>
              <a:t>92</a:t>
            </a:fld>
            <a:endParaRPr lang="en-US">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2.53 GHz to 1.6 GHz</a:t>
            </a:r>
          </a:p>
        </p:txBody>
      </p:sp>
      <p:sp>
        <p:nvSpPr>
          <p:cNvPr id="201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911E306-B760-E245-8F52-2372845D8C7D}" type="slidenum">
              <a:rPr lang="en-US">
                <a:latin typeface="Calibri" charset="0"/>
              </a:rPr>
              <a:pPr eaLnBrk="1" hangingPunct="1"/>
              <a:t>95</a:t>
            </a:fld>
            <a:endParaRPr lang="en-US">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05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75EBDFE-FCB2-7B43-90D6-FE0E7E9EB5C4}" type="slidenum">
              <a:rPr lang="en-US">
                <a:latin typeface="Calibri" charset="0"/>
              </a:rPr>
              <a:pPr eaLnBrk="1" hangingPunct="1"/>
              <a:t>100</a:t>
            </a:fld>
            <a:endParaRPr 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fld id="{7F345B1C-0130-8540-BF32-D21EE29D7B78}" type="slidenum">
              <a:rPr lang="en-US" sz="1200">
                <a:latin typeface="Times New Roman" charset="0"/>
              </a:rPr>
              <a:pPr/>
              <a:t>6</a:t>
            </a:fld>
            <a:endParaRPr lang="en-US" sz="1200">
              <a:latin typeface="Times New Roman"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fld id="{6BB389DD-7889-9C4A-A62E-AB1C842E7B6F}" type="slidenum">
              <a:rPr lang="en-US" sz="1200">
                <a:latin typeface="Times New Roman" charset="0"/>
              </a:rPr>
              <a:pPr/>
              <a:t>7</a:t>
            </a:fld>
            <a:endParaRPr lang="en-US" sz="1200">
              <a:latin typeface="Times New Roman"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fld id="{35EFB93C-B518-2547-A3D2-A762F6F88069}" type="slidenum">
              <a:rPr lang="en-US" sz="1200">
                <a:latin typeface="Times New Roman" charset="0"/>
              </a:rPr>
              <a:pPr/>
              <a:t>8</a:t>
            </a:fld>
            <a:endParaRPr lang="en-US" sz="1200">
              <a:latin typeface="Times New Roman"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fld id="{28407886-48CD-8B4C-99BA-54A964F3BC7C}" type="slidenum">
              <a:rPr lang="en-US" sz="1200">
                <a:latin typeface="Times New Roman" charset="0"/>
              </a:rPr>
              <a:pPr/>
              <a:t>9</a:t>
            </a:fld>
            <a:endParaRPr lang="en-US" sz="1200">
              <a:latin typeface="Times New Roman"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Because of linear address space, you can even use pointer arithmetic to access a different data block from the one that the base pointer points into.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fld id="{88BE5517-143F-3E46-902D-FCCEA6C7DC41}" type="slidenum">
              <a:rPr lang="en-US" sz="1200">
                <a:latin typeface="Times New Roman" charset="0"/>
              </a:rPr>
              <a:pPr/>
              <a:t>10</a:t>
            </a:fld>
            <a:endParaRPr lang="en-US" sz="1200">
              <a:latin typeface="Times New Roman"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A real big-ticket problem, however, is the possibility of security vulnerabilities. Many exploits take advantage of bounds errors to inject code into the application and cause the injected code to execute.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fld id="{FF13EEE9-532B-FD46-9D72-BB607A981AB4}" type="slidenum">
              <a:rPr lang="en-US" sz="1200">
                <a:latin typeface="Times New Roman" charset="0"/>
              </a:rPr>
              <a:pPr/>
              <a:t>12</a:t>
            </a:fld>
            <a:endParaRPr lang="en-US" sz="1200">
              <a:latin typeface="Times New Roman"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fld id="{0E17E643-CE43-B64B-B1F7-D34333482D6A}" type="slidenum">
              <a:rPr lang="en-US" sz="1200">
                <a:latin typeface="Times New Roman" charset="0"/>
              </a:rPr>
              <a:pPr/>
              <a:t>13</a:t>
            </a:fld>
            <a:endParaRPr lang="en-US" sz="1200">
              <a:latin typeface="Times New Roman"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89FF32DD-7467-0244-940B-9775319DCA04}" type="datetimeFigureOut">
              <a:rPr lang="en-US"/>
              <a:pPr/>
              <a:t>9/28/12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F83386D-335E-0E45-B00A-4782785CC5EB}" type="slidenum">
              <a:rPr lang="en-US"/>
              <a:pPr/>
              <a:t>‹#›</a:t>
            </a:fld>
            <a:endParaRPr lang="en-US"/>
          </a:p>
        </p:txBody>
      </p:sp>
    </p:spTree>
    <p:extLst>
      <p:ext uri="{BB962C8B-B14F-4D97-AF65-F5344CB8AC3E}">
        <p14:creationId xmlns:p14="http://schemas.microsoft.com/office/powerpoint/2010/main" val="2978245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CFD1132-A146-C24A-B578-945AF712A604}" type="datetimeFigureOut">
              <a:rPr lang="en-US"/>
              <a:pPr/>
              <a:t>9/28/12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04561BB-F8AB-5148-8DC9-D129D2FEA71A}" type="slidenum">
              <a:rPr lang="en-US"/>
              <a:pPr/>
              <a:t>‹#›</a:t>
            </a:fld>
            <a:endParaRPr lang="en-US"/>
          </a:p>
        </p:txBody>
      </p:sp>
    </p:spTree>
    <p:extLst>
      <p:ext uri="{BB962C8B-B14F-4D97-AF65-F5344CB8AC3E}">
        <p14:creationId xmlns:p14="http://schemas.microsoft.com/office/powerpoint/2010/main" val="2210606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25CF666-C76E-6246-9520-F1982A47347F}" type="datetimeFigureOut">
              <a:rPr lang="en-US"/>
              <a:pPr/>
              <a:t>9/28/12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9BCB61E-9BD9-F741-90AC-7ECDD5498E14}" type="slidenum">
              <a:rPr lang="en-US"/>
              <a:pPr/>
              <a:t>‹#›</a:t>
            </a:fld>
            <a:endParaRPr lang="en-US"/>
          </a:p>
        </p:txBody>
      </p:sp>
    </p:spTree>
    <p:extLst>
      <p:ext uri="{BB962C8B-B14F-4D97-AF65-F5344CB8AC3E}">
        <p14:creationId xmlns:p14="http://schemas.microsoft.com/office/powerpoint/2010/main" val="3217872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BB588D8-00D6-F745-B6AC-5CEC392A882E}" type="datetimeFigureOut">
              <a:rPr lang="en-US"/>
              <a:pPr/>
              <a:t>9/28/12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093AAC6-24DD-364C-B467-5D8256035B03}" type="slidenum">
              <a:rPr lang="en-US"/>
              <a:pPr/>
              <a:t>‹#›</a:t>
            </a:fld>
            <a:endParaRPr lang="en-US"/>
          </a:p>
        </p:txBody>
      </p:sp>
    </p:spTree>
    <p:extLst>
      <p:ext uri="{BB962C8B-B14F-4D97-AF65-F5344CB8AC3E}">
        <p14:creationId xmlns:p14="http://schemas.microsoft.com/office/powerpoint/2010/main" val="127710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2B31F02E-9609-4545-9933-8152988A5B81}" type="datetimeFigureOut">
              <a:rPr lang="en-US"/>
              <a:pPr/>
              <a:t>9/28/12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2E14922-8562-A24E-8394-D06FD6719F02}" type="slidenum">
              <a:rPr lang="en-US"/>
              <a:pPr/>
              <a:t>‹#›</a:t>
            </a:fld>
            <a:endParaRPr lang="en-US"/>
          </a:p>
        </p:txBody>
      </p:sp>
    </p:spTree>
    <p:extLst>
      <p:ext uri="{BB962C8B-B14F-4D97-AF65-F5344CB8AC3E}">
        <p14:creationId xmlns:p14="http://schemas.microsoft.com/office/powerpoint/2010/main" val="1560422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3095790-A9C0-BB4F-B64E-60045AF9EEDF}" type="datetimeFigureOut">
              <a:rPr lang="en-US"/>
              <a:pPr/>
              <a:t>9/28/12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67BC2DB-A6C9-6D44-AEBF-7081AC0D076A}" type="slidenum">
              <a:rPr lang="en-US"/>
              <a:pPr/>
              <a:t>‹#›</a:t>
            </a:fld>
            <a:endParaRPr lang="en-US"/>
          </a:p>
        </p:txBody>
      </p:sp>
    </p:spTree>
    <p:extLst>
      <p:ext uri="{BB962C8B-B14F-4D97-AF65-F5344CB8AC3E}">
        <p14:creationId xmlns:p14="http://schemas.microsoft.com/office/powerpoint/2010/main" val="1028046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7D412667-94BB-DE4D-B6E6-5F1A932F3929}" type="datetimeFigureOut">
              <a:rPr lang="en-US"/>
              <a:pPr/>
              <a:t>9/28/12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2E31825F-14AD-0642-9B44-E13C69DD42AF}" type="slidenum">
              <a:rPr lang="en-US"/>
              <a:pPr/>
              <a:t>‹#›</a:t>
            </a:fld>
            <a:endParaRPr lang="en-US"/>
          </a:p>
        </p:txBody>
      </p:sp>
    </p:spTree>
    <p:extLst>
      <p:ext uri="{BB962C8B-B14F-4D97-AF65-F5344CB8AC3E}">
        <p14:creationId xmlns:p14="http://schemas.microsoft.com/office/powerpoint/2010/main" val="1405625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2B30F53-CAA4-734D-BD0C-AB26DA7D961F}" type="datetimeFigureOut">
              <a:rPr lang="en-US"/>
              <a:pPr/>
              <a:t>9/28/12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48B035A-0BF2-6643-80E2-D6803C61A53F}" type="slidenum">
              <a:rPr lang="en-US"/>
              <a:pPr/>
              <a:t>‹#›</a:t>
            </a:fld>
            <a:endParaRPr lang="en-US"/>
          </a:p>
        </p:txBody>
      </p:sp>
    </p:spTree>
    <p:extLst>
      <p:ext uri="{BB962C8B-B14F-4D97-AF65-F5344CB8AC3E}">
        <p14:creationId xmlns:p14="http://schemas.microsoft.com/office/powerpoint/2010/main" val="1317601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5F82159-9178-D641-87FA-FA95D5E9CED8}" type="datetimeFigureOut">
              <a:rPr lang="en-US"/>
              <a:pPr/>
              <a:t>9/28/12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AA11BBC4-341A-B146-9BD7-E807E3D9F275}" type="slidenum">
              <a:rPr lang="en-US"/>
              <a:pPr/>
              <a:t>‹#›</a:t>
            </a:fld>
            <a:endParaRPr lang="en-US"/>
          </a:p>
        </p:txBody>
      </p:sp>
    </p:spTree>
    <p:extLst>
      <p:ext uri="{BB962C8B-B14F-4D97-AF65-F5344CB8AC3E}">
        <p14:creationId xmlns:p14="http://schemas.microsoft.com/office/powerpoint/2010/main" val="4183356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4EBDE17-2BA2-5F49-9A70-47B216CEAA5A}" type="datetimeFigureOut">
              <a:rPr lang="en-US"/>
              <a:pPr/>
              <a:t>9/28/12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D0E80D5-1C56-0141-83A0-D1BBA105F56F}" type="slidenum">
              <a:rPr lang="en-US"/>
              <a:pPr/>
              <a:t>‹#›</a:t>
            </a:fld>
            <a:endParaRPr lang="en-US"/>
          </a:p>
        </p:txBody>
      </p:sp>
    </p:spTree>
    <p:extLst>
      <p:ext uri="{BB962C8B-B14F-4D97-AF65-F5344CB8AC3E}">
        <p14:creationId xmlns:p14="http://schemas.microsoft.com/office/powerpoint/2010/main" val="788196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E44EF05-3C41-214A-BAAC-A798B5C52311}" type="datetimeFigureOut">
              <a:rPr lang="en-US"/>
              <a:pPr/>
              <a:t>9/28/12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15CF578-98A3-AA47-A025-9AF3A48832E0}" type="slidenum">
              <a:rPr lang="en-US"/>
              <a:pPr/>
              <a:t>‹#›</a:t>
            </a:fld>
            <a:endParaRPr lang="en-US"/>
          </a:p>
        </p:txBody>
      </p:sp>
    </p:spTree>
    <p:extLst>
      <p:ext uri="{BB962C8B-B14F-4D97-AF65-F5344CB8AC3E}">
        <p14:creationId xmlns:p14="http://schemas.microsoft.com/office/powerpoint/2010/main" val="28858789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6F25CA67-2977-664B-9293-C0FC6B36AEE5}" type="datetimeFigureOut">
              <a:rPr lang="en-US"/>
              <a:pPr/>
              <a:t>9/28/12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4E481509-F51E-2D42-B789-E1FB8E04B26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 Id="rId3" Type="http://schemas.openxmlformats.org/officeDocument/2006/relationships/image" Target="../media/image1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 Id="rId3" Type="http://schemas.openxmlformats.org/officeDocument/2006/relationships/image" Target="../media/image24.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260350" y="457200"/>
            <a:ext cx="8693150" cy="2286000"/>
          </a:xfrm>
        </p:spPr>
        <p:txBody>
          <a:bodyPr rtlCol="0">
            <a:normAutofit/>
          </a:bodyPr>
          <a:lstStyle/>
          <a:p>
            <a:pPr eaLnBrk="1" fontAlgn="auto" hangingPunct="1">
              <a:spcAft>
                <a:spcPts val="0"/>
              </a:spcAft>
              <a:defRPr/>
            </a:pPr>
            <a:r>
              <a:rPr lang="en-US" sz="3200" u="sng" dirty="0" smtClean="0">
                <a:ea typeface="+mj-ea"/>
                <a:cs typeface="+mj-cs"/>
              </a:rPr>
              <a:t/>
            </a:r>
            <a:br>
              <a:rPr lang="en-US" sz="3200" u="sng" dirty="0" smtClean="0">
                <a:ea typeface="+mj-ea"/>
                <a:cs typeface="+mj-cs"/>
              </a:rPr>
            </a:br>
            <a:r>
              <a:rPr lang="en-US" sz="4900" dirty="0" smtClean="0">
                <a:ea typeface="+mj-ea"/>
                <a:cs typeface="+mj-cs"/>
              </a:rPr>
              <a:t> </a:t>
            </a:r>
            <a:r>
              <a:rPr lang="en-US" sz="4000" dirty="0" smtClean="0">
                <a:ea typeface="+mj-ea"/>
                <a:cs typeface="+mj-cs"/>
              </a:rPr>
              <a:t>From Runtime Verification to Runtime Intervention </a:t>
            </a:r>
            <a:r>
              <a:rPr lang="en-US" sz="4000" smtClean="0">
                <a:ea typeface="+mj-ea"/>
                <a:cs typeface="+mj-cs"/>
              </a:rPr>
              <a:t>and Adaptation</a:t>
            </a:r>
            <a:endParaRPr lang="en-US" sz="4000" u="sng" dirty="0" smtClean="0">
              <a:ea typeface="+mj-ea"/>
              <a:cs typeface="+mj-cs"/>
            </a:endParaRPr>
          </a:p>
        </p:txBody>
      </p:sp>
      <p:sp>
        <p:nvSpPr>
          <p:cNvPr id="14339" name="Rectangle 5"/>
          <p:cNvSpPr>
            <a:spLocks noGrp="1" noChangeArrowheads="1"/>
          </p:cNvSpPr>
          <p:nvPr>
            <p:ph type="subTitle" idx="1"/>
          </p:nvPr>
        </p:nvSpPr>
        <p:spPr>
          <a:xfrm>
            <a:off x="260350" y="3352800"/>
            <a:ext cx="8693150" cy="2819400"/>
          </a:xfrm>
        </p:spPr>
        <p:txBody>
          <a:bodyPr/>
          <a:lstStyle/>
          <a:p>
            <a:pPr eaLnBrk="1" hangingPunct="1"/>
            <a:r>
              <a:rPr lang="en-US" sz="2800" dirty="0">
                <a:solidFill>
                  <a:schemeClr val="tx1"/>
                </a:solidFill>
                <a:latin typeface="Calibri" charset="0"/>
              </a:rPr>
              <a:t>Martin </a:t>
            </a:r>
            <a:r>
              <a:rPr lang="en-US" sz="2800" dirty="0" err="1">
                <a:solidFill>
                  <a:schemeClr val="tx1"/>
                </a:solidFill>
                <a:latin typeface="Calibri" charset="0"/>
              </a:rPr>
              <a:t>Rinard</a:t>
            </a:r>
            <a:endParaRPr lang="en-US" sz="2800" dirty="0">
              <a:solidFill>
                <a:schemeClr val="tx1"/>
              </a:solidFill>
              <a:latin typeface="Calibri" charset="0"/>
            </a:endParaRPr>
          </a:p>
          <a:p>
            <a:pPr eaLnBrk="1" hangingPunct="1"/>
            <a:r>
              <a:rPr lang="en-US" sz="2800" dirty="0" smtClean="0">
                <a:solidFill>
                  <a:schemeClr val="tx1"/>
                </a:solidFill>
                <a:latin typeface="Calibri" charset="0"/>
              </a:rPr>
              <a:t>MIT EECS, MIT </a:t>
            </a:r>
            <a:r>
              <a:rPr lang="en-US" sz="2800" dirty="0">
                <a:solidFill>
                  <a:schemeClr val="tx1"/>
                </a:solidFill>
                <a:latin typeface="Calibri" charset="0"/>
              </a:rPr>
              <a:t>CSAIL</a:t>
            </a:r>
          </a:p>
          <a:p>
            <a:pPr eaLnBrk="1" hangingPunct="1"/>
            <a:r>
              <a:rPr lang="en-US" sz="2800" dirty="0">
                <a:solidFill>
                  <a:schemeClr val="tx1"/>
                </a:solidFill>
                <a:latin typeface="Calibri" charset="0"/>
              </a:rPr>
              <a:t>Massachusetts Institute of Technology</a:t>
            </a:r>
          </a:p>
          <a:p>
            <a:pPr eaLnBrk="1" hangingPunct="1"/>
            <a:r>
              <a:rPr lang="en-US" sz="2800" dirty="0">
                <a:solidFill>
                  <a:schemeClr val="tx1"/>
                </a:solidFill>
                <a:latin typeface="Calibri" charset="0"/>
              </a:rPr>
              <a:t>Cambridge, MA 02139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p:cNvSpPr>
            <a:spLocks noChangeArrowheads="1"/>
          </p:cNvSpPr>
          <p:nvPr/>
        </p:nvSpPr>
        <p:spPr bwMode="auto">
          <a:xfrm>
            <a:off x="2005013" y="2057400"/>
            <a:ext cx="6453187" cy="533399"/>
          </a:xfrm>
          <a:prstGeom prst="rect">
            <a:avLst/>
          </a:prstGeom>
          <a:solidFill>
            <a:schemeClr val="tx2">
              <a:lumMod val="60000"/>
              <a:lumOff val="40000"/>
            </a:schemeClr>
          </a:solidFill>
          <a:ln w="38100">
            <a:solidFill>
              <a:schemeClr val="tx2">
                <a:lumMod val="60000"/>
                <a:lumOff val="40000"/>
              </a:schemeClr>
            </a:solidFill>
            <a:miter lim="800000"/>
            <a:headEnd/>
            <a:tailEnd/>
          </a:ln>
        </p:spPr>
        <p:txBody>
          <a:bodyPr wrap="none" anchor="ctr"/>
          <a:lstStyle/>
          <a:p>
            <a:endParaRPr lang="en-US">
              <a:latin typeface="+mn-lt"/>
            </a:endParaRPr>
          </a:p>
        </p:txBody>
      </p:sp>
      <p:sp>
        <p:nvSpPr>
          <p:cNvPr id="19" name="Rectangle 6"/>
          <p:cNvSpPr>
            <a:spLocks noChangeArrowheads="1"/>
          </p:cNvSpPr>
          <p:nvPr/>
        </p:nvSpPr>
        <p:spPr bwMode="auto">
          <a:xfrm>
            <a:off x="2560638" y="2093913"/>
            <a:ext cx="857250"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20" name="Rectangle 7"/>
          <p:cNvSpPr>
            <a:spLocks noChangeArrowheads="1"/>
          </p:cNvSpPr>
          <p:nvPr/>
        </p:nvSpPr>
        <p:spPr bwMode="auto">
          <a:xfrm>
            <a:off x="3986213" y="2093913"/>
            <a:ext cx="1103312"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21" name="Rectangle 8"/>
          <p:cNvSpPr>
            <a:spLocks noChangeArrowheads="1"/>
          </p:cNvSpPr>
          <p:nvPr/>
        </p:nvSpPr>
        <p:spPr bwMode="auto">
          <a:xfrm>
            <a:off x="5913438" y="2093913"/>
            <a:ext cx="1103312"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22" name="Rectangle 9"/>
          <p:cNvSpPr>
            <a:spLocks noChangeArrowheads="1"/>
          </p:cNvSpPr>
          <p:nvPr/>
        </p:nvSpPr>
        <p:spPr bwMode="auto">
          <a:xfrm>
            <a:off x="7721600" y="2093913"/>
            <a:ext cx="414338"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12290" name="Rectangle 2"/>
          <p:cNvSpPr>
            <a:spLocks noGrp="1" noChangeArrowheads="1"/>
          </p:cNvSpPr>
          <p:nvPr>
            <p:ph type="title"/>
          </p:nvPr>
        </p:nvSpPr>
        <p:spPr/>
        <p:txBody>
          <a:bodyPr/>
          <a:lstStyle/>
          <a:p>
            <a:r>
              <a:rPr lang="en-US">
                <a:latin typeface="+mn-lt"/>
              </a:rPr>
              <a:t>Standard C Programming Model</a:t>
            </a:r>
          </a:p>
        </p:txBody>
      </p:sp>
      <p:sp>
        <p:nvSpPr>
          <p:cNvPr id="12292" name="Text Box 4"/>
          <p:cNvSpPr txBox="1">
            <a:spLocks noChangeArrowheads="1"/>
          </p:cNvSpPr>
          <p:nvPr/>
        </p:nvSpPr>
        <p:spPr bwMode="auto">
          <a:xfrm>
            <a:off x="371475" y="1858963"/>
            <a:ext cx="15367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buFontTx/>
              <a:buNone/>
            </a:pPr>
            <a:r>
              <a:rPr lang="en-US" sz="2400">
                <a:latin typeface="+mn-lt"/>
              </a:rPr>
              <a:t>Linear Address Space</a:t>
            </a:r>
          </a:p>
        </p:txBody>
      </p:sp>
      <p:sp>
        <p:nvSpPr>
          <p:cNvPr id="12293" name="Text Box 5"/>
          <p:cNvSpPr txBox="1">
            <a:spLocks noChangeArrowheads="1"/>
          </p:cNvSpPr>
          <p:nvPr/>
        </p:nvSpPr>
        <p:spPr bwMode="auto">
          <a:xfrm>
            <a:off x="3756025" y="113506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buFontTx/>
              <a:buNone/>
            </a:pPr>
            <a:r>
              <a:rPr lang="en-US" sz="2400">
                <a:latin typeface="+mn-lt"/>
              </a:rPr>
              <a:t>Allocated Data Blocks</a:t>
            </a:r>
          </a:p>
        </p:txBody>
      </p:sp>
      <p:sp>
        <p:nvSpPr>
          <p:cNvPr id="12298" name="Freeform 10"/>
          <p:cNvSpPr>
            <a:spLocks/>
          </p:cNvSpPr>
          <p:nvPr/>
        </p:nvSpPr>
        <p:spPr bwMode="auto">
          <a:xfrm>
            <a:off x="2997200" y="1630363"/>
            <a:ext cx="1204913" cy="463550"/>
          </a:xfrm>
          <a:custGeom>
            <a:avLst/>
            <a:gdLst>
              <a:gd name="T0" fmla="*/ 2147483647 w 759"/>
              <a:gd name="T1" fmla="*/ 0 h 292"/>
              <a:gd name="T2" fmla="*/ 2147483647 w 759"/>
              <a:gd name="T3" fmla="*/ 2147483647 h 292"/>
              <a:gd name="T4" fmla="*/ 2147483647 w 759"/>
              <a:gd name="T5" fmla="*/ 2147483647 h 292"/>
              <a:gd name="T6" fmla="*/ 0 w 759"/>
              <a:gd name="T7" fmla="*/ 2147483647 h 292"/>
              <a:gd name="T8" fmla="*/ 0 60000 65536"/>
              <a:gd name="T9" fmla="*/ 0 60000 65536"/>
              <a:gd name="T10" fmla="*/ 0 60000 65536"/>
              <a:gd name="T11" fmla="*/ 0 60000 65536"/>
              <a:gd name="T12" fmla="*/ 0 w 759"/>
              <a:gd name="T13" fmla="*/ 0 h 292"/>
              <a:gd name="T14" fmla="*/ 759 w 759"/>
              <a:gd name="T15" fmla="*/ 292 h 292"/>
            </a:gdLst>
            <a:ahLst/>
            <a:cxnLst>
              <a:cxn ang="T8">
                <a:pos x="T0" y="T1"/>
              </a:cxn>
              <a:cxn ang="T9">
                <a:pos x="T2" y="T3"/>
              </a:cxn>
              <a:cxn ang="T10">
                <a:pos x="T4" y="T5"/>
              </a:cxn>
              <a:cxn ang="T11">
                <a:pos x="T6" y="T7"/>
              </a:cxn>
            </a:cxnLst>
            <a:rect l="T12" t="T13" r="T14" b="T15"/>
            <a:pathLst>
              <a:path w="759" h="292">
                <a:moveTo>
                  <a:pt x="759" y="0"/>
                </a:moveTo>
                <a:cubicBezTo>
                  <a:pt x="726" y="11"/>
                  <a:pt x="657" y="52"/>
                  <a:pt x="558" y="67"/>
                </a:cubicBezTo>
                <a:cubicBezTo>
                  <a:pt x="459" y="82"/>
                  <a:pt x="259" y="55"/>
                  <a:pt x="166" y="92"/>
                </a:cubicBezTo>
                <a:cubicBezTo>
                  <a:pt x="40" y="141"/>
                  <a:pt x="35" y="250"/>
                  <a:pt x="0" y="292"/>
                </a:cubicBezTo>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mn-lt"/>
            </a:endParaRPr>
          </a:p>
        </p:txBody>
      </p:sp>
      <p:sp>
        <p:nvSpPr>
          <p:cNvPr id="12299" name="Freeform 11"/>
          <p:cNvSpPr>
            <a:spLocks/>
          </p:cNvSpPr>
          <p:nvPr/>
        </p:nvSpPr>
        <p:spPr bwMode="auto">
          <a:xfrm flipH="1">
            <a:off x="6727825" y="1627188"/>
            <a:ext cx="1204913" cy="463550"/>
          </a:xfrm>
          <a:custGeom>
            <a:avLst/>
            <a:gdLst>
              <a:gd name="T0" fmla="*/ 2147483647 w 759"/>
              <a:gd name="T1" fmla="*/ 0 h 292"/>
              <a:gd name="T2" fmla="*/ 2147483647 w 759"/>
              <a:gd name="T3" fmla="*/ 2147483647 h 292"/>
              <a:gd name="T4" fmla="*/ 2147483647 w 759"/>
              <a:gd name="T5" fmla="*/ 2147483647 h 292"/>
              <a:gd name="T6" fmla="*/ 0 w 759"/>
              <a:gd name="T7" fmla="*/ 2147483647 h 292"/>
              <a:gd name="T8" fmla="*/ 0 60000 65536"/>
              <a:gd name="T9" fmla="*/ 0 60000 65536"/>
              <a:gd name="T10" fmla="*/ 0 60000 65536"/>
              <a:gd name="T11" fmla="*/ 0 60000 65536"/>
              <a:gd name="T12" fmla="*/ 0 w 759"/>
              <a:gd name="T13" fmla="*/ 0 h 292"/>
              <a:gd name="T14" fmla="*/ 759 w 759"/>
              <a:gd name="T15" fmla="*/ 292 h 292"/>
            </a:gdLst>
            <a:ahLst/>
            <a:cxnLst>
              <a:cxn ang="T8">
                <a:pos x="T0" y="T1"/>
              </a:cxn>
              <a:cxn ang="T9">
                <a:pos x="T2" y="T3"/>
              </a:cxn>
              <a:cxn ang="T10">
                <a:pos x="T4" y="T5"/>
              </a:cxn>
              <a:cxn ang="T11">
                <a:pos x="T6" y="T7"/>
              </a:cxn>
            </a:cxnLst>
            <a:rect l="T12" t="T13" r="T14" b="T15"/>
            <a:pathLst>
              <a:path w="759" h="292">
                <a:moveTo>
                  <a:pt x="759" y="0"/>
                </a:moveTo>
                <a:cubicBezTo>
                  <a:pt x="726" y="11"/>
                  <a:pt x="657" y="52"/>
                  <a:pt x="558" y="67"/>
                </a:cubicBezTo>
                <a:cubicBezTo>
                  <a:pt x="459" y="82"/>
                  <a:pt x="259" y="55"/>
                  <a:pt x="166" y="92"/>
                </a:cubicBezTo>
                <a:cubicBezTo>
                  <a:pt x="40" y="141"/>
                  <a:pt x="35" y="250"/>
                  <a:pt x="0" y="292"/>
                </a:cubicBezTo>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mn-lt"/>
            </a:endParaRPr>
          </a:p>
        </p:txBody>
      </p:sp>
      <p:sp>
        <p:nvSpPr>
          <p:cNvPr id="12300" name="Line 12"/>
          <p:cNvSpPr>
            <a:spLocks noChangeShapeType="1"/>
          </p:cNvSpPr>
          <p:nvPr/>
        </p:nvSpPr>
        <p:spPr bwMode="auto">
          <a:xfrm flipH="1">
            <a:off x="4664075" y="1630363"/>
            <a:ext cx="239713" cy="460375"/>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2301" name="Line 13"/>
          <p:cNvSpPr>
            <a:spLocks noChangeShapeType="1"/>
          </p:cNvSpPr>
          <p:nvPr/>
        </p:nvSpPr>
        <p:spPr bwMode="auto">
          <a:xfrm>
            <a:off x="6221413" y="1633538"/>
            <a:ext cx="239712" cy="460375"/>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2302" name="Text Box 14"/>
          <p:cNvSpPr txBox="1">
            <a:spLocks noChangeArrowheads="1"/>
          </p:cNvSpPr>
          <p:nvPr/>
        </p:nvSpPr>
        <p:spPr bwMode="auto">
          <a:xfrm>
            <a:off x="158750" y="3343275"/>
            <a:ext cx="2227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r">
              <a:buFontTx/>
              <a:buNone/>
            </a:pPr>
            <a:r>
              <a:rPr lang="en-US" sz="2400">
                <a:latin typeface="+mn-lt"/>
              </a:rPr>
              <a:t>*(p+30) += x</a:t>
            </a:r>
          </a:p>
        </p:txBody>
      </p:sp>
      <p:cxnSp>
        <p:nvCxnSpPr>
          <p:cNvPr id="12303" name="AutoShape 15"/>
          <p:cNvCxnSpPr>
            <a:cxnSpLocks noChangeShapeType="1"/>
            <a:stCxn id="12302" idx="3"/>
          </p:cNvCxnSpPr>
          <p:nvPr/>
        </p:nvCxnSpPr>
        <p:spPr bwMode="auto">
          <a:xfrm flipV="1">
            <a:off x="2386013" y="2544763"/>
            <a:ext cx="1773237" cy="1027112"/>
          </a:xfrm>
          <a:prstGeom prst="curvedConnector2">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12305" name="Text Box 17"/>
          <p:cNvSpPr txBox="1">
            <a:spLocks noChangeArrowheads="1"/>
          </p:cNvSpPr>
          <p:nvPr/>
        </p:nvSpPr>
        <p:spPr bwMode="auto">
          <a:xfrm>
            <a:off x="2997200" y="3800475"/>
            <a:ext cx="4622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buFontTx/>
              <a:buNone/>
            </a:pPr>
            <a:r>
              <a:rPr lang="en-US" sz="3600">
                <a:latin typeface="+mn-lt"/>
              </a:rPr>
              <a:t>Bounds Violation!</a:t>
            </a:r>
          </a:p>
          <a:p>
            <a:r>
              <a:rPr lang="en-US">
                <a:latin typeface="+mn-lt"/>
              </a:rPr>
              <a:t>Data corruption…</a:t>
            </a:r>
          </a:p>
          <a:p>
            <a:r>
              <a:rPr lang="en-US">
                <a:latin typeface="+mn-lt"/>
              </a:rPr>
              <a:t>Segmentation violation…</a:t>
            </a:r>
          </a:p>
          <a:p>
            <a:r>
              <a:rPr lang="en-US">
                <a:latin typeface="+mn-lt"/>
              </a:rPr>
              <a:t>Security vulnerability…</a:t>
            </a:r>
          </a:p>
        </p:txBody>
      </p:sp>
    </p:spTree>
    <p:extLst>
      <p:ext uri="{BB962C8B-B14F-4D97-AF65-F5344CB8AC3E}">
        <p14:creationId xmlns:p14="http://schemas.microsoft.com/office/powerpoint/2010/main" val="1470196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pPr eaLnBrk="1" hangingPunct="1"/>
            <a:r>
              <a:rPr lang="en-US">
                <a:latin typeface="Calibri" charset="0"/>
              </a:rPr>
              <a:t>Perforated x264 Loop Nest</a:t>
            </a:r>
          </a:p>
        </p:txBody>
      </p:sp>
      <p:sp>
        <p:nvSpPr>
          <p:cNvPr id="6" name="Content Placeholder 2"/>
          <p:cNvSpPr>
            <a:spLocks noGrp="1"/>
          </p:cNvSpPr>
          <p:nvPr>
            <p:ph idx="1"/>
          </p:nvPr>
        </p:nvSpPr>
        <p:spPr>
          <a:xfrm>
            <a:off x="457200" y="1295400"/>
            <a:ext cx="8229600" cy="5181600"/>
          </a:xfrm>
        </p:spPr>
        <p:txBody>
          <a:bodyPr rtlCol="0">
            <a:normAutofit fontScale="77500" lnSpcReduction="20000"/>
          </a:bodyPr>
          <a:lstStyle/>
          <a:p>
            <a:pPr algn="ctr" eaLnBrk="1" fontAlgn="auto" hangingPunct="1">
              <a:spcAft>
                <a:spcPts val="0"/>
              </a:spcAft>
              <a:buFont typeface="Arial"/>
              <a:buNone/>
              <a:defRPr/>
            </a:pPr>
            <a:r>
              <a:rPr lang="en-US" sz="3600" dirty="0" smtClean="0">
                <a:ea typeface="+mn-ea"/>
                <a:cs typeface="+mn-cs"/>
              </a:rPr>
              <a:t>Sum of </a:t>
            </a:r>
            <a:r>
              <a:rPr lang="en-US" sz="3600" dirty="0" err="1" smtClean="0">
                <a:ea typeface="+mn-ea"/>
                <a:cs typeface="+mn-cs"/>
              </a:rPr>
              <a:t>Hadamard</a:t>
            </a:r>
            <a:r>
              <a:rPr lang="en-US" sz="3600" dirty="0" smtClean="0">
                <a:ea typeface="+mn-ea"/>
                <a:cs typeface="+mn-cs"/>
              </a:rPr>
              <a:t> transformed differences loop nest</a:t>
            </a:r>
          </a:p>
          <a:p>
            <a:pPr algn="ctr" eaLnBrk="1" fontAlgn="auto" hangingPunct="1">
              <a:spcAft>
                <a:spcPts val="0"/>
              </a:spcAft>
              <a:buFont typeface="Arial"/>
              <a:buNone/>
              <a:defRPr/>
            </a:pPr>
            <a:r>
              <a:rPr lang="en-US" dirty="0" smtClean="0">
                <a:ea typeface="+mn-ea"/>
                <a:cs typeface="+mn-cs"/>
              </a:rPr>
              <a:t>(computes match metric between cur and ref blocks)</a:t>
            </a:r>
          </a:p>
          <a:p>
            <a:pPr eaLnBrk="1" fontAlgn="auto" hangingPunct="1">
              <a:spcAft>
                <a:spcPts val="0"/>
              </a:spcAft>
              <a:buFont typeface="Arial"/>
              <a:buNone/>
              <a:defRPr/>
            </a:pPr>
            <a:r>
              <a:rPr lang="en-US" dirty="0" smtClean="0">
                <a:ea typeface="+mn-ea"/>
                <a:cs typeface="+mn-cs"/>
              </a:rPr>
              <a:t>short temp[4][4];</a:t>
            </a:r>
          </a:p>
          <a:p>
            <a:pPr eaLnBrk="1" fontAlgn="auto" hangingPunct="1">
              <a:spcAft>
                <a:spcPts val="0"/>
              </a:spcAft>
              <a:buFont typeface="Arial"/>
              <a:buNone/>
              <a:defRPr/>
            </a:pPr>
            <a:r>
              <a:rPr lang="en-US" dirty="0" smtClean="0">
                <a:ea typeface="+mn-ea"/>
                <a:cs typeface="+mn-cs"/>
              </a:rPr>
              <a:t>for (</a:t>
            </a:r>
            <a:r>
              <a:rPr lang="en-US" dirty="0" err="1" smtClean="0">
                <a:ea typeface="+mn-ea"/>
                <a:cs typeface="+mn-cs"/>
              </a:rPr>
              <a:t>i</a:t>
            </a:r>
            <a:r>
              <a:rPr lang="en-US" dirty="0" smtClean="0">
                <a:ea typeface="+mn-ea"/>
                <a:cs typeface="+mn-cs"/>
              </a:rPr>
              <a:t> = 0; </a:t>
            </a:r>
            <a:r>
              <a:rPr lang="en-US" dirty="0" err="1" smtClean="0">
                <a:ea typeface="+mn-ea"/>
                <a:cs typeface="+mn-cs"/>
              </a:rPr>
              <a:t>i</a:t>
            </a:r>
            <a:r>
              <a:rPr lang="en-US" dirty="0" smtClean="0">
                <a:ea typeface="+mn-ea"/>
                <a:cs typeface="+mn-cs"/>
              </a:rPr>
              <a:t> &lt; h;</a:t>
            </a:r>
            <a:r>
              <a:rPr lang="en-US" sz="3600" b="1" dirty="0" smtClean="0">
                <a:solidFill>
                  <a:srgbClr val="FF0000"/>
                </a:solidFill>
                <a:ea typeface="+mn-ea"/>
                <a:cs typeface="+mn-cs"/>
              </a:rPr>
              <a:t> </a:t>
            </a:r>
            <a:r>
              <a:rPr lang="en-US" sz="3600" b="1" dirty="0" err="1" smtClean="0">
                <a:solidFill>
                  <a:srgbClr val="FF0000"/>
                </a:solidFill>
                <a:ea typeface="+mn-ea"/>
                <a:cs typeface="+mn-cs"/>
              </a:rPr>
              <a:t>i</a:t>
            </a:r>
            <a:r>
              <a:rPr lang="en-US" sz="3600" b="1" dirty="0" smtClean="0">
                <a:solidFill>
                  <a:srgbClr val="FF0000"/>
                </a:solidFill>
                <a:ea typeface="+mn-ea"/>
                <a:cs typeface="+mn-cs"/>
              </a:rPr>
              <a:t> += 8</a:t>
            </a:r>
            <a:r>
              <a:rPr lang="en-US" dirty="0" smtClean="0">
                <a:ea typeface="+mn-ea"/>
                <a:cs typeface="+mn-cs"/>
              </a:rPr>
              <a:t>) {</a:t>
            </a:r>
          </a:p>
          <a:p>
            <a:pPr eaLnBrk="1" fontAlgn="auto" hangingPunct="1">
              <a:spcAft>
                <a:spcPts val="0"/>
              </a:spcAft>
              <a:buFont typeface="Arial"/>
              <a:buNone/>
              <a:defRPr/>
            </a:pPr>
            <a:r>
              <a:rPr lang="en-US" dirty="0" smtClean="0">
                <a:ea typeface="+mn-ea"/>
                <a:cs typeface="+mn-cs"/>
              </a:rPr>
              <a:t>	for (j = 0; j &lt; w; </a:t>
            </a:r>
            <a:r>
              <a:rPr lang="en-US" sz="3600" b="1" dirty="0" smtClean="0">
                <a:solidFill>
                  <a:srgbClr val="FF0000"/>
                </a:solidFill>
                <a:ea typeface="+mn-ea"/>
                <a:cs typeface="+mn-cs"/>
              </a:rPr>
              <a:t>j += 8</a:t>
            </a:r>
            <a:r>
              <a:rPr lang="en-US" dirty="0" smtClean="0">
                <a:ea typeface="+mn-ea"/>
                <a:cs typeface="+mn-cs"/>
              </a:rPr>
              <a:t>) { </a:t>
            </a:r>
          </a:p>
          <a:p>
            <a:pPr eaLnBrk="1" fontAlgn="auto" hangingPunct="1">
              <a:spcAft>
                <a:spcPts val="0"/>
              </a:spcAft>
              <a:buFont typeface="Arial"/>
              <a:buNone/>
              <a:defRPr/>
            </a:pPr>
            <a:r>
              <a:rPr lang="en-US" dirty="0" smtClean="0">
                <a:ea typeface="+mn-ea"/>
                <a:cs typeface="+mn-cs"/>
              </a:rPr>
              <a:t>		</a:t>
            </a:r>
            <a:r>
              <a:rPr lang="en-US" dirty="0" err="1" smtClean="0">
                <a:ea typeface="+mn-ea"/>
                <a:cs typeface="+mn-cs"/>
              </a:rPr>
              <a:t>element_wise_subtract</a:t>
            </a:r>
            <a:r>
              <a:rPr lang="en-US" dirty="0" smtClean="0">
                <a:ea typeface="+mn-ea"/>
                <a:cs typeface="+mn-cs"/>
              </a:rPr>
              <a:t>(temp, cur, ref, </a:t>
            </a:r>
            <a:r>
              <a:rPr lang="en-US" dirty="0" err="1" smtClean="0">
                <a:ea typeface="+mn-ea"/>
                <a:cs typeface="+mn-cs"/>
              </a:rPr>
              <a:t>cs</a:t>
            </a:r>
            <a:r>
              <a:rPr lang="en-US" dirty="0" smtClean="0">
                <a:ea typeface="+mn-ea"/>
                <a:cs typeface="+mn-cs"/>
              </a:rPr>
              <a:t>, </a:t>
            </a:r>
            <a:r>
              <a:rPr lang="en-US" dirty="0" err="1" smtClean="0">
                <a:ea typeface="+mn-ea"/>
                <a:cs typeface="+mn-cs"/>
              </a:rPr>
              <a:t>rs</a:t>
            </a:r>
            <a:r>
              <a:rPr lang="en-US" dirty="0" smtClean="0">
                <a:ea typeface="+mn-ea"/>
                <a:cs typeface="+mn-cs"/>
              </a:rPr>
              <a:t>);</a:t>
            </a:r>
          </a:p>
          <a:p>
            <a:pPr eaLnBrk="1" fontAlgn="auto" hangingPunct="1">
              <a:spcAft>
                <a:spcPts val="0"/>
              </a:spcAft>
              <a:buFont typeface="Arial"/>
              <a:buNone/>
              <a:defRPr/>
            </a:pPr>
            <a:r>
              <a:rPr lang="en-US" dirty="0" smtClean="0">
                <a:ea typeface="+mn-ea"/>
                <a:cs typeface="+mn-cs"/>
              </a:rPr>
              <a:t>		</a:t>
            </a:r>
            <a:r>
              <a:rPr lang="en-US" dirty="0" err="1" smtClean="0">
                <a:ea typeface="+mn-ea"/>
                <a:cs typeface="+mn-cs"/>
              </a:rPr>
              <a:t>hadamard_transform</a:t>
            </a:r>
            <a:r>
              <a:rPr lang="en-US" dirty="0" smtClean="0">
                <a:ea typeface="+mn-ea"/>
                <a:cs typeface="+mn-cs"/>
              </a:rPr>
              <a:t>(temp, 4);</a:t>
            </a:r>
          </a:p>
          <a:p>
            <a:pPr eaLnBrk="1" fontAlgn="auto" hangingPunct="1">
              <a:spcAft>
                <a:spcPts val="0"/>
              </a:spcAft>
              <a:buFont typeface="Arial"/>
              <a:buNone/>
              <a:defRPr/>
            </a:pPr>
            <a:r>
              <a:rPr lang="en-US" dirty="0" smtClean="0">
                <a:ea typeface="+mn-ea"/>
                <a:cs typeface="+mn-cs"/>
              </a:rPr>
              <a:t>		value += </a:t>
            </a:r>
            <a:r>
              <a:rPr lang="en-US" dirty="0" err="1" smtClean="0">
                <a:ea typeface="+mn-ea"/>
                <a:cs typeface="+mn-cs"/>
              </a:rPr>
              <a:t>sum_abs_matrix</a:t>
            </a:r>
            <a:r>
              <a:rPr lang="en-US" dirty="0" smtClean="0">
                <a:ea typeface="+mn-ea"/>
                <a:cs typeface="+mn-cs"/>
              </a:rPr>
              <a:t>(temp, 4);</a:t>
            </a:r>
          </a:p>
          <a:p>
            <a:pPr eaLnBrk="1" fontAlgn="auto" hangingPunct="1">
              <a:spcAft>
                <a:spcPts val="0"/>
              </a:spcAft>
              <a:buFont typeface="Arial"/>
              <a:buNone/>
              <a:defRPr/>
            </a:pPr>
            <a:r>
              <a:rPr lang="en-US" dirty="0" smtClean="0">
                <a:ea typeface="+mn-ea"/>
                <a:cs typeface="+mn-cs"/>
              </a:rPr>
              <a:t>	}</a:t>
            </a:r>
          </a:p>
          <a:p>
            <a:pPr eaLnBrk="1" fontAlgn="auto" hangingPunct="1">
              <a:spcAft>
                <a:spcPts val="0"/>
              </a:spcAft>
              <a:buFont typeface="Arial"/>
              <a:buNone/>
              <a:defRPr/>
            </a:pPr>
            <a:r>
              <a:rPr lang="en-US" dirty="0" smtClean="0">
                <a:ea typeface="+mn-ea"/>
                <a:cs typeface="+mn-cs"/>
              </a:rPr>
              <a:t>	cur += 4*</a:t>
            </a:r>
            <a:r>
              <a:rPr lang="en-US" dirty="0" err="1" smtClean="0">
                <a:ea typeface="+mn-ea"/>
                <a:cs typeface="+mn-cs"/>
              </a:rPr>
              <a:t>cs</a:t>
            </a:r>
            <a:r>
              <a:rPr lang="en-US" dirty="0" smtClean="0">
                <a:ea typeface="+mn-ea"/>
                <a:cs typeface="+mn-cs"/>
              </a:rPr>
              <a:t>; ref += 4*</a:t>
            </a:r>
            <a:r>
              <a:rPr lang="en-US" dirty="0" err="1" smtClean="0">
                <a:ea typeface="+mn-ea"/>
                <a:cs typeface="+mn-cs"/>
              </a:rPr>
              <a:t>rs</a:t>
            </a:r>
            <a:r>
              <a:rPr lang="en-US" dirty="0" smtClean="0">
                <a:ea typeface="+mn-ea"/>
                <a:cs typeface="+mn-cs"/>
              </a:rPr>
              <a:t>;</a:t>
            </a:r>
          </a:p>
          <a:p>
            <a:pPr eaLnBrk="1" fontAlgn="auto" hangingPunct="1">
              <a:spcAft>
                <a:spcPts val="0"/>
              </a:spcAft>
              <a:buFont typeface="Arial"/>
              <a:buNone/>
              <a:defRPr/>
            </a:pPr>
            <a:r>
              <a:rPr lang="en-US" dirty="0" smtClean="0">
                <a:ea typeface="+mn-ea"/>
                <a:cs typeface="+mn-cs"/>
              </a:rPr>
              <a:t>}</a:t>
            </a:r>
          </a:p>
          <a:p>
            <a:pPr eaLnBrk="1" fontAlgn="auto" hangingPunct="1">
              <a:spcAft>
                <a:spcPts val="0"/>
              </a:spcAft>
              <a:buFont typeface="Arial"/>
              <a:buNone/>
              <a:defRPr/>
            </a:pPr>
            <a:r>
              <a:rPr lang="en-US" dirty="0" smtClean="0">
                <a:ea typeface="+mn-ea"/>
                <a:cs typeface="+mn-cs"/>
              </a:rPr>
              <a:t>return value;</a:t>
            </a:r>
            <a:endParaRPr lang="en-US" dirty="0">
              <a:ea typeface="+mn-ea"/>
              <a:cs typeface="+mn-cs"/>
            </a:endParaRPr>
          </a:p>
        </p:txBody>
      </p:sp>
      <p:sp>
        <p:nvSpPr>
          <p:cNvPr id="4" name="Content Placeholder 2"/>
          <p:cNvSpPr txBox="1">
            <a:spLocks/>
          </p:cNvSpPr>
          <p:nvPr/>
        </p:nvSpPr>
        <p:spPr>
          <a:xfrm>
            <a:off x="4267200" y="4572000"/>
            <a:ext cx="4648200" cy="2133600"/>
          </a:xfrm>
          <a:prstGeom prst="rect">
            <a:avLst/>
          </a:prstGeom>
        </p:spPr>
        <p:txBody>
          <a:bodyPr>
            <a:normAutofit fontScale="92500" lnSpcReduction="20000"/>
          </a:bodyPr>
          <a:lstStyle/>
          <a:p>
            <a:pPr marL="342900" indent="-342900" algn="ctr" fontAlgn="auto">
              <a:spcBef>
                <a:spcPct val="20000"/>
              </a:spcBef>
              <a:spcAft>
                <a:spcPts val="0"/>
              </a:spcAft>
              <a:defRPr/>
            </a:pPr>
            <a:r>
              <a:rPr lang="en-US" sz="3600" dirty="0">
                <a:latin typeface="+mn-lt"/>
                <a:ea typeface="+mn-ea"/>
                <a:cs typeface="+mn-cs"/>
              </a:rPr>
              <a:t>Perforation Effect</a:t>
            </a:r>
          </a:p>
          <a:p>
            <a:pPr marL="342900" indent="-342900" fontAlgn="auto">
              <a:spcBef>
                <a:spcPct val="20000"/>
              </a:spcBef>
              <a:spcAft>
                <a:spcPts val="0"/>
              </a:spcAft>
              <a:buFont typeface="Arial" pitchFamily="34" charset="0"/>
              <a:buChar char="•"/>
              <a:defRPr/>
            </a:pPr>
            <a:r>
              <a:rPr lang="en-US" sz="2800" dirty="0">
                <a:latin typeface="+mn-lt"/>
                <a:ea typeface="+mn-ea"/>
                <a:cs typeface="+mn-cs"/>
              </a:rPr>
              <a:t>New block match metric</a:t>
            </a:r>
          </a:p>
          <a:p>
            <a:pPr marL="342900" indent="-342900" fontAlgn="auto">
              <a:spcBef>
                <a:spcPct val="20000"/>
              </a:spcBef>
              <a:spcAft>
                <a:spcPts val="0"/>
              </a:spcAft>
              <a:buFont typeface="Arial" pitchFamily="34" charset="0"/>
              <a:buChar char="•"/>
              <a:defRPr/>
            </a:pPr>
            <a:r>
              <a:rPr lang="en-US" sz="2800" dirty="0">
                <a:latin typeface="+mn-lt"/>
                <a:ea typeface="+mn-ea"/>
                <a:cs typeface="+mn-cs"/>
              </a:rPr>
              <a:t>Uses block with best match</a:t>
            </a:r>
            <a:br>
              <a:rPr lang="en-US" sz="2800" dirty="0">
                <a:latin typeface="+mn-lt"/>
                <a:ea typeface="+mn-ea"/>
                <a:cs typeface="+mn-cs"/>
              </a:rPr>
            </a:br>
            <a:r>
              <a:rPr lang="en-US" sz="2800" dirty="0">
                <a:latin typeface="+mn-lt"/>
                <a:ea typeface="+mn-ea"/>
                <a:cs typeface="+mn-cs"/>
              </a:rPr>
              <a:t>(as measured by metric)</a:t>
            </a:r>
          </a:p>
          <a:p>
            <a:pPr marL="342900" indent="-342900" fontAlgn="auto">
              <a:spcBef>
                <a:spcPct val="20000"/>
              </a:spcBef>
              <a:spcAft>
                <a:spcPts val="0"/>
              </a:spcAft>
              <a:buFont typeface="Arial" pitchFamily="34" charset="0"/>
              <a:buChar char="•"/>
              <a:defRPr/>
            </a:pPr>
            <a:r>
              <a:rPr lang="en-US" sz="2800" dirty="0">
                <a:latin typeface="+mn-lt"/>
                <a:ea typeface="+mn-ea"/>
                <a:cs typeface="+mn-cs"/>
              </a:rPr>
              <a:t>New metric works fine</a:t>
            </a:r>
          </a:p>
        </p:txBody>
      </p:sp>
    </p:spTree>
    <p:extLst>
      <p:ext uri="{BB962C8B-B14F-4D97-AF65-F5344CB8AC3E}">
        <p14:creationId xmlns:p14="http://schemas.microsoft.com/office/powerpoint/2010/main" val="494439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cs typeface="+mj-cs"/>
              </a:rPr>
              <a:t>Why Not Just Skip Motion Estimation?</a:t>
            </a:r>
            <a:endParaRPr lang="en-US" dirty="0">
              <a:ea typeface="+mj-ea"/>
              <a:cs typeface="+mj-cs"/>
            </a:endParaRPr>
          </a:p>
        </p:txBody>
      </p:sp>
      <p:sp>
        <p:nvSpPr>
          <p:cNvPr id="81923" name="Content Placeholder 2"/>
          <p:cNvSpPr>
            <a:spLocks noGrp="1"/>
          </p:cNvSpPr>
          <p:nvPr>
            <p:ph idx="1"/>
          </p:nvPr>
        </p:nvSpPr>
        <p:spPr/>
        <p:txBody>
          <a:bodyPr/>
          <a:lstStyle/>
          <a:p>
            <a:pPr eaLnBrk="1" hangingPunct="1"/>
            <a:r>
              <a:rPr lang="en-US">
                <a:latin typeface="Calibri" charset="0"/>
              </a:rPr>
              <a:t>Runs 6.8 times faster</a:t>
            </a:r>
          </a:p>
          <a:p>
            <a:pPr eaLnBrk="1" hangingPunct="1"/>
            <a:r>
              <a:rPr lang="en-US">
                <a:latin typeface="Calibri" charset="0"/>
              </a:rPr>
              <a:t>But encoded video is 3.55 times bigger!</a:t>
            </a:r>
          </a:p>
        </p:txBody>
      </p:sp>
    </p:spTree>
    <p:extLst>
      <p:ext uri="{BB962C8B-B14F-4D97-AF65-F5344CB8AC3E}">
        <p14:creationId xmlns:p14="http://schemas.microsoft.com/office/powerpoint/2010/main" val="244979613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Common Loop Perforation Patterns</a:t>
            </a:r>
            <a:endParaRPr lang="en-US" sz="4000" dirty="0"/>
          </a:p>
        </p:txBody>
      </p:sp>
      <p:sp>
        <p:nvSpPr>
          <p:cNvPr id="3" name="Content Placeholder 2"/>
          <p:cNvSpPr>
            <a:spLocks noGrp="1"/>
          </p:cNvSpPr>
          <p:nvPr>
            <p:ph idx="1"/>
          </p:nvPr>
        </p:nvSpPr>
        <p:spPr/>
        <p:txBody>
          <a:bodyPr/>
          <a:lstStyle/>
          <a:p>
            <a:r>
              <a:rPr lang="en-US" dirty="0" smtClean="0"/>
              <a:t>Heuristic Searches Driven By Metrics</a:t>
            </a:r>
          </a:p>
          <a:p>
            <a:pPr lvl="1"/>
            <a:r>
              <a:rPr lang="en-US" dirty="0" smtClean="0"/>
              <a:t>Loop perforation produces less accurate but more efficiently computable metric</a:t>
            </a:r>
          </a:p>
          <a:p>
            <a:pPr lvl="1"/>
            <a:r>
              <a:rPr lang="en-US" dirty="0" smtClean="0"/>
              <a:t>Program runs faster with acceptable accuracy</a:t>
            </a:r>
          </a:p>
          <a:p>
            <a:r>
              <a:rPr lang="en-US" dirty="0" smtClean="0"/>
              <a:t>Converging Loops</a:t>
            </a:r>
          </a:p>
          <a:p>
            <a:pPr lvl="1"/>
            <a:r>
              <a:rPr lang="en-US" dirty="0" smtClean="0"/>
              <a:t>Loops converge to a result</a:t>
            </a:r>
          </a:p>
          <a:p>
            <a:pPr lvl="1"/>
            <a:r>
              <a:rPr lang="en-US" dirty="0" smtClean="0"/>
              <a:t>Loop perforation stops close to convergence</a:t>
            </a:r>
          </a:p>
          <a:p>
            <a:r>
              <a:rPr lang="en-US" dirty="0" smtClean="0"/>
              <a:t>Monte Carlo Simulations</a:t>
            </a:r>
          </a:p>
        </p:txBody>
      </p:sp>
    </p:spTree>
    <p:extLst>
      <p:ext uri="{BB962C8B-B14F-4D97-AF65-F5344CB8AC3E}">
        <p14:creationId xmlns:p14="http://schemas.microsoft.com/office/powerpoint/2010/main" val="619246807"/>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Trajectory</a:t>
            </a:r>
            <a:endParaRPr lang="en-US" dirty="0"/>
          </a:p>
        </p:txBody>
      </p:sp>
      <p:sp>
        <p:nvSpPr>
          <p:cNvPr id="3" name="Content Placeholder 2"/>
          <p:cNvSpPr>
            <a:spLocks noGrp="1"/>
          </p:cNvSpPr>
          <p:nvPr>
            <p:ph idx="1"/>
          </p:nvPr>
        </p:nvSpPr>
        <p:spPr>
          <a:xfrm>
            <a:off x="457200" y="1295400"/>
            <a:ext cx="8229600" cy="4830763"/>
          </a:xfrm>
        </p:spPr>
        <p:txBody>
          <a:bodyPr/>
          <a:lstStyle/>
          <a:p>
            <a:r>
              <a:rPr lang="en-US" dirty="0" smtClean="0"/>
              <a:t>Seminal work was empirical</a:t>
            </a:r>
          </a:p>
          <a:p>
            <a:pPr lvl="1"/>
            <a:r>
              <a:rPr lang="en-US" dirty="0" smtClean="0"/>
              <a:t>Task skipping [</a:t>
            </a:r>
            <a:r>
              <a:rPr lang="en-US" dirty="0" err="1" smtClean="0"/>
              <a:t>Rinard</a:t>
            </a:r>
            <a:r>
              <a:rPr lang="en-US" dirty="0" smtClean="0"/>
              <a:t> ICS 2006]</a:t>
            </a:r>
          </a:p>
          <a:p>
            <a:pPr lvl="1"/>
            <a:r>
              <a:rPr lang="en-US" dirty="0" smtClean="0"/>
              <a:t>Loop perforation</a:t>
            </a:r>
            <a:br>
              <a:rPr lang="en-US" dirty="0" smtClean="0"/>
            </a:br>
            <a:r>
              <a:rPr lang="en-US" sz="2400" dirty="0" smtClean="0"/>
              <a:t>[</a:t>
            </a:r>
            <a:r>
              <a:rPr lang="en-US" sz="2400" dirty="0" err="1" smtClean="0"/>
              <a:t>Sidiroglou</a:t>
            </a:r>
            <a:r>
              <a:rPr lang="en-US" sz="2400" dirty="0" smtClean="0"/>
              <a:t>, Hoffman, </a:t>
            </a:r>
            <a:r>
              <a:rPr lang="en-US" sz="2400" dirty="0" err="1" smtClean="0"/>
              <a:t>Misailovic</a:t>
            </a:r>
            <a:r>
              <a:rPr lang="en-US" sz="2400" dirty="0" smtClean="0"/>
              <a:t>, and </a:t>
            </a:r>
            <a:r>
              <a:rPr lang="en-US" sz="2400" dirty="0" err="1" smtClean="0"/>
              <a:t>Rinard</a:t>
            </a:r>
            <a:r>
              <a:rPr lang="en-US" sz="2400" dirty="0" smtClean="0"/>
              <a:t> FSE 2011]</a:t>
            </a:r>
          </a:p>
          <a:p>
            <a:r>
              <a:rPr lang="en-US" dirty="0" smtClean="0"/>
              <a:t>Next steps involve static guarantees for approximate computations</a:t>
            </a:r>
          </a:p>
          <a:p>
            <a:pPr lvl="1"/>
            <a:r>
              <a:rPr lang="en-US" dirty="0" smtClean="0"/>
              <a:t>Integrity guarantees (relational reasoning)</a:t>
            </a:r>
            <a:br>
              <a:rPr lang="en-US" dirty="0" smtClean="0"/>
            </a:br>
            <a:r>
              <a:rPr lang="en-US" sz="2400" dirty="0" smtClean="0"/>
              <a:t>[</a:t>
            </a:r>
            <a:r>
              <a:rPr lang="en-US" sz="2400" dirty="0" err="1" smtClean="0"/>
              <a:t>Carbin</a:t>
            </a:r>
            <a:r>
              <a:rPr lang="en-US" sz="2400" dirty="0" smtClean="0"/>
              <a:t>, Kim, </a:t>
            </a:r>
            <a:r>
              <a:rPr lang="en-US" sz="2400" dirty="0" err="1" smtClean="0"/>
              <a:t>Misailovic</a:t>
            </a:r>
            <a:r>
              <a:rPr lang="en-US" sz="2400" dirty="0" smtClean="0"/>
              <a:t>, and </a:t>
            </a:r>
            <a:r>
              <a:rPr lang="en-US" sz="2400" dirty="0" err="1" smtClean="0"/>
              <a:t>Rinard</a:t>
            </a:r>
            <a:r>
              <a:rPr lang="en-US" sz="2400" dirty="0" smtClean="0"/>
              <a:t> PLDI 2012]</a:t>
            </a:r>
          </a:p>
          <a:p>
            <a:pPr lvl="1"/>
            <a:r>
              <a:rPr lang="en-US" dirty="0" smtClean="0"/>
              <a:t>Accuracy guarantees (probabilistic reasoning)</a:t>
            </a:r>
            <a:br>
              <a:rPr lang="en-US" dirty="0" smtClean="0"/>
            </a:br>
            <a:r>
              <a:rPr lang="en-US" sz="2400" dirty="0" smtClean="0"/>
              <a:t>[Zhu, </a:t>
            </a:r>
            <a:r>
              <a:rPr lang="en-US" sz="2400" dirty="0" err="1" smtClean="0"/>
              <a:t>Misailovic</a:t>
            </a:r>
            <a:r>
              <a:rPr lang="en-US" sz="2400" dirty="0" smtClean="0"/>
              <a:t>, </a:t>
            </a:r>
            <a:r>
              <a:rPr lang="en-US" sz="2400" dirty="0" err="1" smtClean="0"/>
              <a:t>Kelner</a:t>
            </a:r>
            <a:r>
              <a:rPr lang="en-US" sz="2400" dirty="0" smtClean="0"/>
              <a:t>, and </a:t>
            </a:r>
            <a:r>
              <a:rPr lang="en-US" sz="2400" dirty="0" err="1" smtClean="0"/>
              <a:t>Rinard</a:t>
            </a:r>
            <a:r>
              <a:rPr lang="en-US" sz="2400" dirty="0" smtClean="0"/>
              <a:t> POPL 2012]</a:t>
            </a:r>
            <a:br>
              <a:rPr lang="en-US" sz="2400" dirty="0" smtClean="0"/>
            </a:br>
            <a:r>
              <a:rPr lang="en-US" sz="2400" dirty="0" smtClean="0"/>
              <a:t>[</a:t>
            </a:r>
            <a:r>
              <a:rPr lang="en-US" sz="2400" dirty="0" err="1" smtClean="0"/>
              <a:t>Misailovic</a:t>
            </a:r>
            <a:r>
              <a:rPr lang="en-US" sz="2400" dirty="0" smtClean="0"/>
              <a:t>, Roy, and </a:t>
            </a:r>
            <a:r>
              <a:rPr lang="en-US" sz="2400" dirty="0" err="1" smtClean="0"/>
              <a:t>Rinard</a:t>
            </a:r>
            <a:r>
              <a:rPr lang="en-US" sz="2400" dirty="0" smtClean="0"/>
              <a:t> SAS 2011]</a:t>
            </a:r>
          </a:p>
        </p:txBody>
      </p:sp>
    </p:spTree>
    <p:extLst>
      <p:ext uri="{BB962C8B-B14F-4D97-AF65-F5344CB8AC3E}">
        <p14:creationId xmlns:p14="http://schemas.microsoft.com/office/powerpoint/2010/main" val="3136341155"/>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Perspective and Value System</a:t>
            </a:r>
            <a:endParaRPr lang="en-US" dirty="0"/>
          </a:p>
        </p:txBody>
      </p:sp>
      <p:sp>
        <p:nvSpPr>
          <p:cNvPr id="3" name="Content Placeholder 2"/>
          <p:cNvSpPr>
            <a:spLocks noGrp="1"/>
          </p:cNvSpPr>
          <p:nvPr>
            <p:ph sz="half" idx="1"/>
          </p:nvPr>
        </p:nvSpPr>
        <p:spPr/>
        <p:txBody>
          <a:bodyPr/>
          <a:lstStyle/>
          <a:p>
            <a:pPr marL="0" indent="0" algn="ctr">
              <a:buNone/>
            </a:pPr>
            <a:r>
              <a:rPr lang="en-US" sz="3200" b="1" dirty="0" smtClean="0"/>
              <a:t>Old Value</a:t>
            </a:r>
          </a:p>
          <a:p>
            <a:r>
              <a:rPr lang="en-US" sz="3200" dirty="0" smtClean="0"/>
              <a:t>Understanding</a:t>
            </a:r>
          </a:p>
          <a:p>
            <a:r>
              <a:rPr lang="en-US" sz="3200" dirty="0" smtClean="0"/>
              <a:t>Engineering</a:t>
            </a:r>
          </a:p>
          <a:p>
            <a:r>
              <a:rPr lang="en-US" sz="3200" dirty="0" smtClean="0"/>
              <a:t>Correctness</a:t>
            </a:r>
            <a:endParaRPr lang="en-US" sz="3200" dirty="0"/>
          </a:p>
        </p:txBody>
      </p:sp>
      <p:sp>
        <p:nvSpPr>
          <p:cNvPr id="4" name="Content Placeholder 3"/>
          <p:cNvSpPr>
            <a:spLocks noGrp="1"/>
          </p:cNvSpPr>
          <p:nvPr>
            <p:ph sz="half" idx="2"/>
          </p:nvPr>
        </p:nvSpPr>
        <p:spPr/>
        <p:txBody>
          <a:bodyPr/>
          <a:lstStyle/>
          <a:p>
            <a:pPr marL="0" indent="0" algn="ctr">
              <a:buNone/>
            </a:pPr>
            <a:r>
              <a:rPr lang="en-US" sz="3200" b="1" dirty="0" smtClean="0"/>
              <a:t>New Value</a:t>
            </a:r>
          </a:p>
          <a:p>
            <a:r>
              <a:rPr lang="en-US" sz="3200" dirty="0" smtClean="0"/>
              <a:t>System works</a:t>
            </a:r>
          </a:p>
          <a:p>
            <a:r>
              <a:rPr lang="en-US" sz="3200" dirty="0" smtClean="0"/>
              <a:t>Active Participation</a:t>
            </a:r>
          </a:p>
          <a:p>
            <a:r>
              <a:rPr lang="en-US" sz="3200" dirty="0" smtClean="0"/>
              <a:t>Acceptability</a:t>
            </a:r>
          </a:p>
          <a:p>
            <a:pPr lvl="1"/>
            <a:r>
              <a:rPr lang="en-US" sz="2800" dirty="0" smtClean="0"/>
              <a:t>Accurate enough</a:t>
            </a:r>
          </a:p>
          <a:p>
            <a:pPr lvl="1"/>
            <a:r>
              <a:rPr lang="en-US" sz="2800" dirty="0" smtClean="0"/>
              <a:t>Often enough</a:t>
            </a:r>
          </a:p>
          <a:p>
            <a:pPr lvl="1"/>
            <a:r>
              <a:rPr lang="en-US" sz="2800" dirty="0" smtClean="0"/>
              <a:t>Meaningful survival</a:t>
            </a:r>
            <a:endParaRPr lang="en-US" sz="2800" dirty="0"/>
          </a:p>
        </p:txBody>
      </p:sp>
    </p:spTree>
    <p:extLst>
      <p:ext uri="{BB962C8B-B14F-4D97-AF65-F5344CB8AC3E}">
        <p14:creationId xmlns:p14="http://schemas.microsoft.com/office/powerpoint/2010/main" val="2899393225"/>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Conclusion</a:t>
            </a:r>
            <a:endParaRPr lang="en-US" sz="3600" dirty="0"/>
          </a:p>
        </p:txBody>
      </p:sp>
      <p:sp>
        <p:nvSpPr>
          <p:cNvPr id="3" name="Content Placeholder 2"/>
          <p:cNvSpPr>
            <a:spLocks noGrp="1"/>
          </p:cNvSpPr>
          <p:nvPr>
            <p:ph idx="1"/>
          </p:nvPr>
        </p:nvSpPr>
        <p:spPr>
          <a:xfrm>
            <a:off x="304800" y="1417638"/>
            <a:ext cx="8534400" cy="4708525"/>
          </a:xfrm>
        </p:spPr>
        <p:txBody>
          <a:bodyPr/>
          <a:lstStyle/>
          <a:p>
            <a:r>
              <a:rPr lang="en-US" dirty="0" smtClean="0"/>
              <a:t>Active participation, not passive observation</a:t>
            </a:r>
          </a:p>
          <a:p>
            <a:r>
              <a:rPr lang="en-US" dirty="0" smtClean="0"/>
              <a:t>New, simple solutions to hard problems</a:t>
            </a:r>
          </a:p>
          <a:p>
            <a:pPr lvl="1"/>
            <a:r>
              <a:rPr lang="en-US" dirty="0" smtClean="0"/>
              <a:t>Security </a:t>
            </a:r>
            <a:r>
              <a:rPr lang="en-US" dirty="0"/>
              <a:t>vulnerabilities, memory leaks</a:t>
            </a:r>
          </a:p>
          <a:p>
            <a:pPr lvl="1"/>
            <a:r>
              <a:rPr lang="en-US" dirty="0"/>
              <a:t>Addressing errors, infinite loops</a:t>
            </a:r>
          </a:p>
          <a:p>
            <a:pPr lvl="1"/>
            <a:r>
              <a:rPr lang="en-US" dirty="0"/>
              <a:t>Program </a:t>
            </a:r>
            <a:r>
              <a:rPr lang="en-US" dirty="0" smtClean="0"/>
              <a:t>optimization</a:t>
            </a:r>
            <a:endParaRPr lang="en-US" dirty="0"/>
          </a:p>
          <a:p>
            <a:r>
              <a:rPr lang="en-US" dirty="0" smtClean="0"/>
              <a:t>Unlike traditional approaches, we automatically change the semantics (which is the point)</a:t>
            </a:r>
          </a:p>
          <a:p>
            <a:r>
              <a:rPr lang="en-US" dirty="0" smtClean="0"/>
              <a:t>New perspective, new value system</a:t>
            </a:r>
            <a:r>
              <a:rPr lang="en-US" smtClean="0"/>
              <a:t>, and new </a:t>
            </a:r>
            <a:r>
              <a:rPr lang="en-US" dirty="0" smtClean="0"/>
              <a:t>techniques</a:t>
            </a:r>
            <a:endParaRPr lang="en-US" dirty="0"/>
          </a:p>
          <a:p>
            <a:endParaRPr lang="en-US" sz="2800" dirty="0"/>
          </a:p>
        </p:txBody>
      </p:sp>
    </p:spTree>
    <p:extLst>
      <p:ext uri="{BB962C8B-B14F-4D97-AF65-F5344CB8AC3E}">
        <p14:creationId xmlns:p14="http://schemas.microsoft.com/office/powerpoint/2010/main" val="296258805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a:t>
            </a:r>
            <a:r>
              <a:rPr lang="en-US" dirty="0" smtClean="0"/>
              <a:t>RV Story</a:t>
            </a:r>
            <a:endParaRPr lang="en-US" dirty="0"/>
          </a:p>
        </p:txBody>
      </p:sp>
      <p:sp>
        <p:nvSpPr>
          <p:cNvPr id="3" name="Content Placeholder 2"/>
          <p:cNvSpPr>
            <a:spLocks noGrp="1"/>
          </p:cNvSpPr>
          <p:nvPr>
            <p:ph idx="1"/>
          </p:nvPr>
        </p:nvSpPr>
        <p:spPr/>
        <p:txBody>
          <a:bodyPr/>
          <a:lstStyle/>
          <a:p>
            <a:r>
              <a:rPr lang="en-US" dirty="0" smtClean="0"/>
              <a:t>Formula is </a:t>
            </a:r>
            <a:br>
              <a:rPr lang="en-US" dirty="0" smtClean="0"/>
            </a:br>
            <a:r>
              <a:rPr lang="en-US" dirty="0" smtClean="0"/>
              <a:t>“address within bounds of accessed block”</a:t>
            </a:r>
          </a:p>
          <a:p>
            <a:r>
              <a:rPr lang="en-US" dirty="0" smtClean="0"/>
              <a:t>Insert formula before every read and write</a:t>
            </a:r>
          </a:p>
          <a:p>
            <a:r>
              <a:rPr lang="en-US" dirty="0" smtClean="0"/>
              <a:t>Find out of bounds accesses</a:t>
            </a:r>
          </a:p>
          <a:p>
            <a:endParaRPr lang="en-US" dirty="0"/>
          </a:p>
        </p:txBody>
      </p:sp>
    </p:spTree>
    <p:extLst>
      <p:ext uri="{BB962C8B-B14F-4D97-AF65-F5344CB8AC3E}">
        <p14:creationId xmlns:p14="http://schemas.microsoft.com/office/powerpoint/2010/main" val="844489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p:cNvSpPr>
            <a:spLocks noChangeArrowheads="1"/>
          </p:cNvSpPr>
          <p:nvPr/>
        </p:nvSpPr>
        <p:spPr bwMode="auto">
          <a:xfrm>
            <a:off x="2005013" y="2057400"/>
            <a:ext cx="6453187" cy="533399"/>
          </a:xfrm>
          <a:prstGeom prst="rect">
            <a:avLst/>
          </a:prstGeom>
          <a:solidFill>
            <a:schemeClr val="tx2">
              <a:lumMod val="60000"/>
              <a:lumOff val="40000"/>
            </a:schemeClr>
          </a:solidFill>
          <a:ln w="38100">
            <a:solidFill>
              <a:schemeClr val="tx2">
                <a:lumMod val="60000"/>
                <a:lumOff val="40000"/>
              </a:schemeClr>
            </a:solidFill>
            <a:miter lim="800000"/>
            <a:headEnd/>
            <a:tailEnd/>
          </a:ln>
        </p:spPr>
        <p:txBody>
          <a:bodyPr wrap="none" anchor="ctr"/>
          <a:lstStyle/>
          <a:p>
            <a:endParaRPr lang="en-US">
              <a:latin typeface="+mn-lt"/>
            </a:endParaRPr>
          </a:p>
        </p:txBody>
      </p:sp>
      <p:sp>
        <p:nvSpPr>
          <p:cNvPr id="18" name="Rectangle 6"/>
          <p:cNvSpPr>
            <a:spLocks noChangeArrowheads="1"/>
          </p:cNvSpPr>
          <p:nvPr/>
        </p:nvSpPr>
        <p:spPr bwMode="auto">
          <a:xfrm>
            <a:off x="2560638" y="2093913"/>
            <a:ext cx="857250"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19" name="Rectangle 7"/>
          <p:cNvSpPr>
            <a:spLocks noChangeArrowheads="1"/>
          </p:cNvSpPr>
          <p:nvPr/>
        </p:nvSpPr>
        <p:spPr bwMode="auto">
          <a:xfrm>
            <a:off x="3986213" y="2093913"/>
            <a:ext cx="1103312"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20" name="Rectangle 8"/>
          <p:cNvSpPr>
            <a:spLocks noChangeArrowheads="1"/>
          </p:cNvSpPr>
          <p:nvPr/>
        </p:nvSpPr>
        <p:spPr bwMode="auto">
          <a:xfrm>
            <a:off x="5913438" y="2093913"/>
            <a:ext cx="1103312"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21" name="Rectangle 9"/>
          <p:cNvSpPr>
            <a:spLocks noChangeArrowheads="1"/>
          </p:cNvSpPr>
          <p:nvPr/>
        </p:nvSpPr>
        <p:spPr bwMode="auto">
          <a:xfrm>
            <a:off x="7721600" y="2093913"/>
            <a:ext cx="414338"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13314" name="Rectangle 2"/>
          <p:cNvSpPr>
            <a:spLocks noGrp="1" noChangeArrowheads="1"/>
          </p:cNvSpPr>
          <p:nvPr>
            <p:ph type="title"/>
          </p:nvPr>
        </p:nvSpPr>
        <p:spPr/>
        <p:txBody>
          <a:bodyPr/>
          <a:lstStyle/>
          <a:p>
            <a:r>
              <a:rPr lang="en-US" sz="3200">
                <a:latin typeface="+mn-lt"/>
              </a:rPr>
              <a:t>Bounds Checked C Programming Model</a:t>
            </a:r>
          </a:p>
        </p:txBody>
      </p:sp>
      <p:sp>
        <p:nvSpPr>
          <p:cNvPr id="13316" name="Text Box 4"/>
          <p:cNvSpPr txBox="1">
            <a:spLocks noChangeArrowheads="1"/>
          </p:cNvSpPr>
          <p:nvPr/>
        </p:nvSpPr>
        <p:spPr bwMode="auto">
          <a:xfrm>
            <a:off x="371475" y="1858963"/>
            <a:ext cx="15367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buFontTx/>
              <a:buNone/>
            </a:pPr>
            <a:r>
              <a:rPr lang="en-US" sz="2400">
                <a:latin typeface="+mn-lt"/>
              </a:rPr>
              <a:t>Linear Address Space</a:t>
            </a:r>
          </a:p>
        </p:txBody>
      </p:sp>
      <p:sp>
        <p:nvSpPr>
          <p:cNvPr id="13317" name="Text Box 5"/>
          <p:cNvSpPr txBox="1">
            <a:spLocks noChangeArrowheads="1"/>
          </p:cNvSpPr>
          <p:nvPr/>
        </p:nvSpPr>
        <p:spPr bwMode="auto">
          <a:xfrm>
            <a:off x="923925" y="1081088"/>
            <a:ext cx="82438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buFontTx/>
              <a:buNone/>
            </a:pPr>
            <a:r>
              <a:rPr lang="en-US" sz="2400">
                <a:latin typeface="+mn-lt"/>
              </a:rPr>
              <a:t>Base Data Block </a:t>
            </a:r>
            <a:r>
              <a:rPr lang="en-US" sz="3600" b="1">
                <a:latin typeface="+mn-lt"/>
                <a:sym typeface="Symbol" charset="0"/>
              </a:rPr>
              <a:t></a:t>
            </a:r>
            <a:r>
              <a:rPr lang="en-US" sz="2400">
                <a:latin typeface="+mn-lt"/>
                <a:sym typeface="Symbol" charset="0"/>
              </a:rPr>
              <a:t> Accessed Data Block </a:t>
            </a:r>
            <a:r>
              <a:rPr lang="en-US" sz="3600" b="1">
                <a:latin typeface="+mn-lt"/>
                <a:sym typeface="Symbol" charset="0"/>
              </a:rPr>
              <a:t></a:t>
            </a:r>
            <a:r>
              <a:rPr lang="en-US" sz="2400">
                <a:latin typeface="+mn-lt"/>
              </a:rPr>
              <a:t> Illegal Access!</a:t>
            </a:r>
          </a:p>
        </p:txBody>
      </p:sp>
      <p:sp>
        <p:nvSpPr>
          <p:cNvPr id="13322" name="Line 10"/>
          <p:cNvSpPr>
            <a:spLocks noChangeShapeType="1"/>
          </p:cNvSpPr>
          <p:nvPr/>
        </p:nvSpPr>
        <p:spPr bwMode="auto">
          <a:xfrm flipH="1">
            <a:off x="2784475" y="1644650"/>
            <a:ext cx="0" cy="46355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3323" name="Line 11"/>
          <p:cNvSpPr>
            <a:spLocks noChangeShapeType="1"/>
          </p:cNvSpPr>
          <p:nvPr/>
        </p:nvSpPr>
        <p:spPr bwMode="auto">
          <a:xfrm>
            <a:off x="4605338" y="1627188"/>
            <a:ext cx="0" cy="466725"/>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3324" name="Text Box 12"/>
          <p:cNvSpPr txBox="1">
            <a:spLocks noChangeArrowheads="1"/>
          </p:cNvSpPr>
          <p:nvPr/>
        </p:nvSpPr>
        <p:spPr bwMode="auto">
          <a:xfrm>
            <a:off x="158750" y="3343275"/>
            <a:ext cx="2227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r">
              <a:buFontTx/>
              <a:buNone/>
            </a:pPr>
            <a:r>
              <a:rPr lang="en-US" sz="2400">
                <a:latin typeface="+mn-lt"/>
              </a:rPr>
              <a:t>*(p+30) += x</a:t>
            </a:r>
          </a:p>
        </p:txBody>
      </p:sp>
      <p:cxnSp>
        <p:nvCxnSpPr>
          <p:cNvPr id="13325" name="AutoShape 13"/>
          <p:cNvCxnSpPr>
            <a:cxnSpLocks noChangeShapeType="1"/>
            <a:stCxn id="13324" idx="3"/>
          </p:cNvCxnSpPr>
          <p:nvPr/>
        </p:nvCxnSpPr>
        <p:spPr bwMode="auto">
          <a:xfrm flipV="1">
            <a:off x="2386013" y="2544763"/>
            <a:ext cx="1773237" cy="1027112"/>
          </a:xfrm>
          <a:prstGeom prst="curvedConnector2">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27" name="Text Box 15"/>
          <p:cNvSpPr txBox="1">
            <a:spLocks noChangeArrowheads="1"/>
          </p:cNvSpPr>
          <p:nvPr/>
        </p:nvSpPr>
        <p:spPr bwMode="auto">
          <a:xfrm>
            <a:off x="1339850" y="3902075"/>
            <a:ext cx="7650163"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r>
              <a:rPr lang="en-US">
                <a:latin typeface="+mn-lt"/>
              </a:rPr>
              <a:t>Track base data block for each pointer</a:t>
            </a:r>
          </a:p>
          <a:p>
            <a:r>
              <a:rPr lang="en-US">
                <a:latin typeface="+mn-lt"/>
              </a:rPr>
              <a:t>Dynamically check that each access falls within the bounds of the base data block</a:t>
            </a:r>
          </a:p>
          <a:p>
            <a:r>
              <a:rPr lang="en-US">
                <a:latin typeface="+mn-lt"/>
              </a:rPr>
              <a:t>If not, access is illegal</a:t>
            </a:r>
          </a:p>
          <a:p>
            <a:pPr>
              <a:buFontTx/>
              <a:buNone/>
            </a:pPr>
            <a:r>
              <a:rPr lang="en-US" sz="2400">
                <a:latin typeface="+mn-lt"/>
              </a:rPr>
              <a:t>	Jones&amp;Kelly IWAD 1997, Ruwase&amp;Lam NDSSS 2004</a:t>
            </a:r>
          </a:p>
        </p:txBody>
      </p:sp>
      <p:sp>
        <p:nvSpPr>
          <p:cNvPr id="13328" name="Freeform 16"/>
          <p:cNvSpPr>
            <a:spLocks/>
          </p:cNvSpPr>
          <p:nvPr/>
        </p:nvSpPr>
        <p:spPr bwMode="auto">
          <a:xfrm>
            <a:off x="874713" y="2546350"/>
            <a:ext cx="2122487" cy="798513"/>
          </a:xfrm>
          <a:custGeom>
            <a:avLst/>
            <a:gdLst>
              <a:gd name="T0" fmla="*/ 0 w 1337"/>
              <a:gd name="T1" fmla="*/ 2147483647 h 503"/>
              <a:gd name="T2" fmla="*/ 2147483647 w 1337"/>
              <a:gd name="T3" fmla="*/ 2147483647 h 503"/>
              <a:gd name="T4" fmla="*/ 2147483647 w 1337"/>
              <a:gd name="T5" fmla="*/ 2147483647 h 503"/>
              <a:gd name="T6" fmla="*/ 2147483647 w 1337"/>
              <a:gd name="T7" fmla="*/ 0 h 503"/>
              <a:gd name="T8" fmla="*/ 0 60000 65536"/>
              <a:gd name="T9" fmla="*/ 0 60000 65536"/>
              <a:gd name="T10" fmla="*/ 0 60000 65536"/>
              <a:gd name="T11" fmla="*/ 0 60000 65536"/>
              <a:gd name="T12" fmla="*/ 0 w 1337"/>
              <a:gd name="T13" fmla="*/ 0 h 503"/>
              <a:gd name="T14" fmla="*/ 1337 w 1337"/>
              <a:gd name="T15" fmla="*/ 503 h 503"/>
            </a:gdLst>
            <a:ahLst/>
            <a:cxnLst>
              <a:cxn ang="T8">
                <a:pos x="T0" y="T1"/>
              </a:cxn>
              <a:cxn ang="T9">
                <a:pos x="T2" y="T3"/>
              </a:cxn>
              <a:cxn ang="T10">
                <a:pos x="T4" y="T5"/>
              </a:cxn>
              <a:cxn ang="T11">
                <a:pos x="T6" y="T7"/>
              </a:cxn>
            </a:cxnLst>
            <a:rect l="T12" t="T13" r="T14" b="T15"/>
            <a:pathLst>
              <a:path w="1337" h="503">
                <a:moveTo>
                  <a:pt x="0" y="503"/>
                </a:moveTo>
                <a:cubicBezTo>
                  <a:pt x="38" y="490"/>
                  <a:pt x="75" y="456"/>
                  <a:pt x="225" y="425"/>
                </a:cubicBezTo>
                <a:cubicBezTo>
                  <a:pt x="375" y="394"/>
                  <a:pt x="717" y="387"/>
                  <a:pt x="902" y="316"/>
                </a:cubicBezTo>
                <a:cubicBezTo>
                  <a:pt x="1125" y="232"/>
                  <a:pt x="1247" y="66"/>
                  <a:pt x="1337" y="0"/>
                </a:cubicBezTo>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mn-lt"/>
            </a:endParaRPr>
          </a:p>
        </p:txBody>
      </p:sp>
    </p:spTree>
    <p:extLst>
      <p:ext uri="{BB962C8B-B14F-4D97-AF65-F5344CB8AC3E}">
        <p14:creationId xmlns:p14="http://schemas.microsoft.com/office/powerpoint/2010/main" val="1066540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z="4000" dirty="0" smtClean="0">
                <a:latin typeface="+mn-lt"/>
              </a:rPr>
              <a:t>Standard RV Bounds Check Story</a:t>
            </a:r>
            <a:endParaRPr lang="en-US" sz="4000" dirty="0">
              <a:latin typeface="+mn-lt"/>
            </a:endParaRPr>
          </a:p>
        </p:txBody>
      </p:sp>
      <p:sp>
        <p:nvSpPr>
          <p:cNvPr id="14339" name="Rectangle 3"/>
          <p:cNvSpPr>
            <a:spLocks noGrp="1" noChangeArrowheads="1"/>
          </p:cNvSpPr>
          <p:nvPr>
            <p:ph type="body" idx="1"/>
          </p:nvPr>
        </p:nvSpPr>
        <p:spPr>
          <a:xfrm>
            <a:off x="685800" y="1295400"/>
            <a:ext cx="7848600" cy="4800600"/>
          </a:xfrm>
        </p:spPr>
        <p:txBody>
          <a:bodyPr/>
          <a:lstStyle/>
          <a:p>
            <a:r>
              <a:rPr lang="en-US" sz="2800" dirty="0"/>
              <a:t>Bounds violation (illegal access) is irrefutable evidence of </a:t>
            </a:r>
            <a:r>
              <a:rPr lang="en-US" sz="2800" dirty="0" smtClean="0"/>
              <a:t>a fault </a:t>
            </a:r>
            <a:r>
              <a:rPr lang="en-US" sz="2800" dirty="0"/>
              <a:t>in the program</a:t>
            </a:r>
          </a:p>
          <a:p>
            <a:r>
              <a:rPr lang="en-US" sz="2800" dirty="0"/>
              <a:t>Unsafe to continue because program is outside its anticipated execution </a:t>
            </a:r>
            <a:r>
              <a:rPr lang="en-US" sz="2800" dirty="0" smtClean="0"/>
              <a:t>envelope</a:t>
            </a:r>
          </a:p>
          <a:p>
            <a:r>
              <a:rPr lang="en-US" sz="2800" dirty="0" smtClean="0"/>
              <a:t>So you generate a bug report and terminate </a:t>
            </a:r>
            <a:r>
              <a:rPr lang="en-US" sz="2800" dirty="0" smtClean="0"/>
              <a:t>program</a:t>
            </a:r>
          </a:p>
          <a:p>
            <a:r>
              <a:rPr lang="en-US" sz="2800" dirty="0" smtClean="0"/>
              <a:t>Hopefully someone comes along and fixes bug</a:t>
            </a:r>
            <a:endParaRPr lang="en-US" sz="2800" dirty="0"/>
          </a:p>
        </p:txBody>
      </p:sp>
    </p:spTree>
    <p:extLst>
      <p:ext uri="{BB962C8B-B14F-4D97-AF65-F5344CB8AC3E}">
        <p14:creationId xmlns:p14="http://schemas.microsoft.com/office/powerpoint/2010/main" val="3201366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dirty="0" smtClean="0">
                <a:latin typeface="+mn-lt"/>
              </a:rPr>
              <a:t>Better RV Bounds Check Story</a:t>
            </a:r>
            <a:endParaRPr lang="en-US" dirty="0">
              <a:latin typeface="+mn-lt"/>
            </a:endParaRPr>
          </a:p>
        </p:txBody>
      </p:sp>
      <p:sp>
        <p:nvSpPr>
          <p:cNvPr id="15363" name="Rectangle 3"/>
          <p:cNvSpPr>
            <a:spLocks noGrp="1" noChangeArrowheads="1"/>
          </p:cNvSpPr>
          <p:nvPr>
            <p:ph type="body" idx="1"/>
          </p:nvPr>
        </p:nvSpPr>
        <p:spPr>
          <a:xfrm>
            <a:off x="685800" y="1295400"/>
            <a:ext cx="8180388" cy="5197475"/>
          </a:xfrm>
        </p:spPr>
        <p:txBody>
          <a:bodyPr/>
          <a:lstStyle/>
          <a:p>
            <a:r>
              <a:rPr lang="en-US" dirty="0"/>
              <a:t>Programs are complex systems</a:t>
            </a:r>
          </a:p>
          <a:p>
            <a:r>
              <a:rPr lang="en-US" dirty="0"/>
              <a:t>Should tolerate localized memory errors</a:t>
            </a:r>
          </a:p>
          <a:p>
            <a:pPr lvl="1"/>
            <a:r>
              <a:rPr lang="en-US" dirty="0"/>
              <a:t>Perform dynamic bounds checks</a:t>
            </a:r>
          </a:p>
          <a:p>
            <a:pPr lvl="1"/>
            <a:r>
              <a:rPr lang="en-US" dirty="0"/>
              <a:t>Discard out of bounds writes </a:t>
            </a:r>
          </a:p>
          <a:p>
            <a:pPr lvl="1"/>
            <a:r>
              <a:rPr lang="en-US" b="1" dirty="0"/>
              <a:t>Manufacture values for out of bounds reads</a:t>
            </a:r>
          </a:p>
          <a:p>
            <a:pPr lvl="1"/>
            <a:r>
              <a:rPr lang="en-US" dirty="0"/>
              <a:t>Continue to execute along normal path</a:t>
            </a:r>
          </a:p>
          <a:p>
            <a:r>
              <a:rPr lang="en-US" dirty="0"/>
              <a:t>Called </a:t>
            </a:r>
            <a:r>
              <a:rPr lang="en-US" b="1" i="1" dirty="0"/>
              <a:t>failure-oblivious computing</a:t>
            </a:r>
          </a:p>
        </p:txBody>
      </p:sp>
    </p:spTree>
    <p:extLst>
      <p:ext uri="{BB962C8B-B14F-4D97-AF65-F5344CB8AC3E}">
        <p14:creationId xmlns:p14="http://schemas.microsoft.com/office/powerpoint/2010/main" val="3990434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152400"/>
            <a:ext cx="7772400" cy="1544638"/>
          </a:xfrm>
        </p:spPr>
        <p:txBody>
          <a:bodyPr/>
          <a:lstStyle/>
          <a:p>
            <a:r>
              <a:rPr lang="en-US">
                <a:latin typeface="+mn-lt"/>
              </a:rPr>
              <a:t>Consequences of Failure-Oblivious Computing</a:t>
            </a:r>
          </a:p>
        </p:txBody>
      </p:sp>
      <p:sp>
        <p:nvSpPr>
          <p:cNvPr id="16387" name="Rectangle 3"/>
          <p:cNvSpPr>
            <a:spLocks noGrp="1" noChangeArrowheads="1"/>
          </p:cNvSpPr>
          <p:nvPr>
            <p:ph type="body" idx="1"/>
          </p:nvPr>
        </p:nvSpPr>
        <p:spPr>
          <a:xfrm>
            <a:off x="1671638" y="1747838"/>
            <a:ext cx="6253162" cy="3206750"/>
          </a:xfrm>
        </p:spPr>
        <p:txBody>
          <a:bodyPr/>
          <a:lstStyle/>
          <a:p>
            <a:r>
              <a:rPr lang="en-US" dirty="0"/>
              <a:t>No corruption of other data blocks</a:t>
            </a:r>
          </a:p>
          <a:p>
            <a:r>
              <a:rPr lang="en-US" dirty="0"/>
              <a:t>No segmentation violation</a:t>
            </a:r>
          </a:p>
          <a:p>
            <a:r>
              <a:rPr lang="en-US" dirty="0"/>
              <a:t>No abnormal termination</a:t>
            </a:r>
          </a:p>
          <a:p>
            <a:r>
              <a:rPr lang="en-US" dirty="0"/>
              <a:t>No addressing exceptions</a:t>
            </a:r>
          </a:p>
          <a:p>
            <a:r>
              <a:rPr lang="en-US" dirty="0"/>
              <a:t>No security vulnerabilities          (from out of bounds writes)</a:t>
            </a:r>
          </a:p>
        </p:txBody>
      </p:sp>
    </p:spTree>
    <p:extLst>
      <p:ext uri="{BB962C8B-B14F-4D97-AF65-F5344CB8AC3E}">
        <p14:creationId xmlns:p14="http://schemas.microsoft.com/office/powerpoint/2010/main" val="3226301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152400"/>
            <a:ext cx="7772400" cy="1544638"/>
          </a:xfrm>
        </p:spPr>
        <p:txBody>
          <a:bodyPr/>
          <a:lstStyle/>
          <a:p>
            <a:r>
              <a:rPr lang="en-US">
                <a:latin typeface="+mn-lt"/>
              </a:rPr>
              <a:t>Consequences of Failure-Oblivious Computing</a:t>
            </a:r>
          </a:p>
        </p:txBody>
      </p:sp>
      <p:sp>
        <p:nvSpPr>
          <p:cNvPr id="16387" name="Rectangle 3"/>
          <p:cNvSpPr>
            <a:spLocks noGrp="1" noChangeArrowheads="1"/>
          </p:cNvSpPr>
          <p:nvPr>
            <p:ph type="body" idx="1"/>
          </p:nvPr>
        </p:nvSpPr>
        <p:spPr>
          <a:xfrm>
            <a:off x="1671638" y="1747838"/>
            <a:ext cx="6253162" cy="3206750"/>
          </a:xfrm>
        </p:spPr>
        <p:txBody>
          <a:bodyPr/>
          <a:lstStyle/>
          <a:p>
            <a:r>
              <a:rPr lang="en-US" dirty="0"/>
              <a:t>No corruption of other data blocks</a:t>
            </a:r>
          </a:p>
          <a:p>
            <a:r>
              <a:rPr lang="en-US" dirty="0"/>
              <a:t>No segmentation violation</a:t>
            </a:r>
          </a:p>
          <a:p>
            <a:r>
              <a:rPr lang="en-US" dirty="0"/>
              <a:t>No abnormal termination</a:t>
            </a:r>
          </a:p>
          <a:p>
            <a:r>
              <a:rPr lang="en-US" dirty="0"/>
              <a:t>No addressing exceptions</a:t>
            </a:r>
          </a:p>
          <a:p>
            <a:r>
              <a:rPr lang="en-US" dirty="0"/>
              <a:t>No security vulnerabilities          (from out of bounds writes)</a:t>
            </a:r>
          </a:p>
        </p:txBody>
      </p:sp>
      <p:sp>
        <p:nvSpPr>
          <p:cNvPr id="4" name="Rectangle 3"/>
          <p:cNvSpPr>
            <a:spLocks noChangeArrowheads="1"/>
          </p:cNvSpPr>
          <p:nvPr/>
        </p:nvSpPr>
        <p:spPr bwMode="auto">
          <a:xfrm>
            <a:off x="404813" y="5091113"/>
            <a:ext cx="8394700"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buFontTx/>
              <a:buNone/>
            </a:pPr>
            <a:r>
              <a:rPr lang="en-US" sz="3600" b="1" dirty="0">
                <a:solidFill>
                  <a:srgbClr val="FF0000"/>
                </a:solidFill>
                <a:latin typeface="+mn-lt"/>
              </a:rPr>
              <a:t>But what about errors in continued execution?</a:t>
            </a:r>
          </a:p>
        </p:txBody>
      </p:sp>
    </p:spTree>
    <p:extLst>
      <p:ext uri="{BB962C8B-B14F-4D97-AF65-F5344CB8AC3E}">
        <p14:creationId xmlns:p14="http://schemas.microsoft.com/office/powerpoint/2010/main" val="337531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latin typeface="+mn-lt"/>
              </a:rPr>
              <a:t>Experiment</a:t>
            </a:r>
          </a:p>
        </p:txBody>
      </p:sp>
      <p:sp>
        <p:nvSpPr>
          <p:cNvPr id="18435" name="Rectangle 3"/>
          <p:cNvSpPr>
            <a:spLocks noGrp="1" noChangeArrowheads="1"/>
          </p:cNvSpPr>
          <p:nvPr>
            <p:ph type="body" idx="1"/>
          </p:nvPr>
        </p:nvSpPr>
        <p:spPr>
          <a:xfrm>
            <a:off x="1028700" y="1295400"/>
            <a:ext cx="7429500" cy="4800600"/>
          </a:xfrm>
        </p:spPr>
        <p:txBody>
          <a:bodyPr/>
          <a:lstStyle/>
          <a:p>
            <a:pPr>
              <a:lnSpc>
                <a:spcPct val="90000"/>
              </a:lnSpc>
            </a:pPr>
            <a:r>
              <a:rPr lang="en-US" dirty="0"/>
              <a:t>Implemented compiler that generates failure-oblivious code </a:t>
            </a:r>
            <a:endParaRPr lang="en-US" dirty="0" smtClean="0"/>
          </a:p>
          <a:p>
            <a:pPr>
              <a:lnSpc>
                <a:spcPct val="90000"/>
              </a:lnSpc>
            </a:pPr>
            <a:r>
              <a:rPr lang="en-US" dirty="0" smtClean="0"/>
              <a:t>Acquired </a:t>
            </a:r>
            <a:r>
              <a:rPr lang="en-US" dirty="0"/>
              <a:t>programs (servers)</a:t>
            </a:r>
          </a:p>
          <a:p>
            <a:pPr lvl="1">
              <a:lnSpc>
                <a:spcPct val="90000"/>
              </a:lnSpc>
            </a:pPr>
            <a:r>
              <a:rPr lang="en-US" dirty="0"/>
              <a:t>Pine, Mutt (mail user agent)</a:t>
            </a:r>
          </a:p>
          <a:p>
            <a:pPr lvl="1">
              <a:lnSpc>
                <a:spcPct val="90000"/>
              </a:lnSpc>
            </a:pPr>
            <a:r>
              <a:rPr lang="en-US" dirty="0"/>
              <a:t>Apache (web server)</a:t>
            </a:r>
          </a:p>
          <a:p>
            <a:pPr lvl="1">
              <a:lnSpc>
                <a:spcPct val="90000"/>
              </a:lnSpc>
            </a:pPr>
            <a:r>
              <a:rPr lang="en-US" dirty="0" err="1"/>
              <a:t>Sendmail</a:t>
            </a:r>
            <a:r>
              <a:rPr lang="en-US" dirty="0"/>
              <a:t> (mail transfer agent)</a:t>
            </a:r>
          </a:p>
          <a:p>
            <a:pPr lvl="1">
              <a:lnSpc>
                <a:spcPct val="90000"/>
              </a:lnSpc>
            </a:pPr>
            <a:r>
              <a:rPr lang="en-US" dirty="0"/>
              <a:t>Midnight Commander (file manager)</a:t>
            </a:r>
          </a:p>
          <a:p>
            <a:pPr>
              <a:lnSpc>
                <a:spcPct val="90000"/>
              </a:lnSpc>
            </a:pPr>
            <a:r>
              <a:rPr lang="en-US" dirty="0"/>
              <a:t>Found bounds violation errors</a:t>
            </a:r>
          </a:p>
          <a:p>
            <a:pPr lvl="1">
              <a:lnSpc>
                <a:spcPct val="90000"/>
              </a:lnSpc>
            </a:pPr>
            <a:r>
              <a:rPr lang="en-US" dirty="0"/>
              <a:t>Potential security vulnerabilities</a:t>
            </a:r>
          </a:p>
          <a:p>
            <a:pPr lvl="1">
              <a:lnSpc>
                <a:spcPct val="90000"/>
              </a:lnSpc>
            </a:pPr>
            <a:r>
              <a:rPr lang="en-US" dirty="0"/>
              <a:t>Vulnerability-tracking web sites</a:t>
            </a:r>
          </a:p>
        </p:txBody>
      </p:sp>
    </p:spTree>
    <p:extLst>
      <p:ext uri="{BB962C8B-B14F-4D97-AF65-F5344CB8AC3E}">
        <p14:creationId xmlns:p14="http://schemas.microsoft.com/office/powerpoint/2010/main" val="668095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atin typeface="+mn-lt"/>
              </a:rPr>
              <a:t>Experiment</a:t>
            </a:r>
          </a:p>
        </p:txBody>
      </p:sp>
      <p:sp>
        <p:nvSpPr>
          <p:cNvPr id="19459" name="Rectangle 3"/>
          <p:cNvSpPr>
            <a:spLocks noGrp="1" noChangeArrowheads="1"/>
          </p:cNvSpPr>
          <p:nvPr>
            <p:ph type="body" idx="1"/>
          </p:nvPr>
        </p:nvSpPr>
        <p:spPr/>
        <p:txBody>
          <a:bodyPr/>
          <a:lstStyle/>
          <a:p>
            <a:r>
              <a:rPr lang="en-US"/>
              <a:t>Generated three versions of each program</a:t>
            </a:r>
          </a:p>
          <a:p>
            <a:pPr lvl="1"/>
            <a:r>
              <a:rPr lang="en-US"/>
              <a:t>SC – standard compilation</a:t>
            </a:r>
          </a:p>
          <a:p>
            <a:pPr lvl="1"/>
            <a:r>
              <a:rPr lang="en-US"/>
              <a:t>BC – bounds check compilation    		       	      </a:t>
            </a:r>
            <a:r>
              <a:rPr lang="en-US" sz="2400"/>
              <a:t>(terminates program on bounds violations)</a:t>
            </a:r>
          </a:p>
          <a:p>
            <a:pPr lvl="1"/>
            <a:r>
              <a:rPr lang="en-US"/>
              <a:t>FO – failure-oblivious compilation       	  	      </a:t>
            </a:r>
            <a:r>
              <a:rPr lang="en-US" sz="2400"/>
              <a:t>(continues through bounds violations)</a:t>
            </a:r>
          </a:p>
          <a:p>
            <a:r>
              <a:rPr lang="en-US"/>
              <a:t>Ran each version on workload containing inputs that attempted to exploit vulnerability</a:t>
            </a:r>
          </a:p>
        </p:txBody>
      </p:sp>
    </p:spTree>
    <p:extLst>
      <p:ext uri="{BB962C8B-B14F-4D97-AF65-F5344CB8AC3E}">
        <p14:creationId xmlns:p14="http://schemas.microsoft.com/office/powerpoint/2010/main" val="818953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atin typeface="+mn-lt"/>
              </a:rPr>
              <a:t>Results</a:t>
            </a:r>
          </a:p>
        </p:txBody>
      </p:sp>
      <p:sp>
        <p:nvSpPr>
          <p:cNvPr id="20483" name="Text Box 3"/>
          <p:cNvSpPr txBox="1">
            <a:spLocks noChangeArrowheads="1"/>
          </p:cNvSpPr>
          <p:nvPr/>
        </p:nvSpPr>
        <p:spPr bwMode="auto">
          <a:xfrm>
            <a:off x="2289741" y="1371600"/>
            <a:ext cx="11741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txBody>
          <a:bodyPr wrap="none">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spcBef>
                <a:spcPct val="0"/>
              </a:spcBef>
              <a:buFontTx/>
              <a:buNone/>
            </a:pPr>
            <a:r>
              <a:rPr lang="en-US" sz="2400">
                <a:latin typeface="+mn-lt"/>
              </a:rPr>
              <a:t>Secure?</a:t>
            </a:r>
          </a:p>
        </p:txBody>
      </p:sp>
      <p:sp>
        <p:nvSpPr>
          <p:cNvPr id="1773572" name="Text Box 4"/>
          <p:cNvSpPr txBox="1">
            <a:spLocks noChangeArrowheads="1"/>
          </p:cNvSpPr>
          <p:nvPr/>
        </p:nvSpPr>
        <p:spPr bwMode="auto">
          <a:xfrm>
            <a:off x="4056230" y="1371600"/>
            <a:ext cx="1492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txBody>
          <a:bodyPr wrap="none">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spcBef>
                <a:spcPct val="0"/>
              </a:spcBef>
              <a:buFontTx/>
              <a:buNone/>
            </a:pPr>
            <a:r>
              <a:rPr lang="en-US" sz="2400">
                <a:latin typeface="+mn-lt"/>
              </a:rPr>
              <a:t>Initializes?</a:t>
            </a:r>
          </a:p>
        </p:txBody>
      </p:sp>
      <p:sp>
        <p:nvSpPr>
          <p:cNvPr id="1773573" name="Text Box 5"/>
          <p:cNvSpPr txBox="1">
            <a:spLocks noChangeArrowheads="1"/>
          </p:cNvSpPr>
          <p:nvPr/>
        </p:nvSpPr>
        <p:spPr bwMode="auto">
          <a:xfrm>
            <a:off x="5990212" y="1006475"/>
            <a:ext cx="14646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txBody>
          <a:bodyPr wrap="none">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spcBef>
                <a:spcPct val="0"/>
              </a:spcBef>
              <a:buFontTx/>
              <a:buNone/>
            </a:pPr>
            <a:r>
              <a:rPr lang="en-US" sz="2400">
                <a:latin typeface="+mn-lt"/>
              </a:rPr>
              <a:t>Continues</a:t>
            </a:r>
          </a:p>
          <a:p>
            <a:pPr algn="ctr">
              <a:spcBef>
                <a:spcPct val="0"/>
              </a:spcBef>
              <a:buFontTx/>
              <a:buNone/>
            </a:pPr>
            <a:r>
              <a:rPr lang="en-US" sz="2400">
                <a:latin typeface="+mn-lt"/>
              </a:rPr>
              <a:t>Correctly?</a:t>
            </a:r>
          </a:p>
        </p:txBody>
      </p:sp>
      <p:sp>
        <p:nvSpPr>
          <p:cNvPr id="20487" name="Text Box 7"/>
          <p:cNvSpPr txBox="1">
            <a:spLocks noChangeArrowheads="1"/>
          </p:cNvSpPr>
          <p:nvPr/>
        </p:nvSpPr>
        <p:spPr bwMode="auto">
          <a:xfrm>
            <a:off x="1031332" y="1855788"/>
            <a:ext cx="752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txBody>
          <a:bodyPr wrap="none">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spcBef>
                <a:spcPct val="0"/>
              </a:spcBef>
              <a:buFontTx/>
              <a:buNone/>
            </a:pPr>
            <a:r>
              <a:rPr lang="en-US" sz="2400">
                <a:latin typeface="+mn-lt"/>
              </a:rPr>
              <a:t>Pine</a:t>
            </a:r>
          </a:p>
        </p:txBody>
      </p:sp>
      <p:sp>
        <p:nvSpPr>
          <p:cNvPr id="20488" name="Text Box 8"/>
          <p:cNvSpPr txBox="1">
            <a:spLocks noChangeArrowheads="1"/>
          </p:cNvSpPr>
          <p:nvPr/>
        </p:nvSpPr>
        <p:spPr bwMode="auto">
          <a:xfrm>
            <a:off x="762000" y="3035300"/>
            <a:ext cx="13371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txBody>
          <a:bodyPr wrap="none">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spcBef>
                <a:spcPct val="0"/>
              </a:spcBef>
              <a:buFontTx/>
              <a:buNone/>
            </a:pPr>
            <a:r>
              <a:rPr lang="en-US" sz="2400">
                <a:latin typeface="+mn-lt"/>
              </a:rPr>
              <a:t>Sendmail</a:t>
            </a:r>
          </a:p>
        </p:txBody>
      </p:sp>
      <p:sp>
        <p:nvSpPr>
          <p:cNvPr id="20489" name="Text Box 9"/>
          <p:cNvSpPr txBox="1">
            <a:spLocks noChangeArrowheads="1"/>
          </p:cNvSpPr>
          <p:nvPr/>
        </p:nvSpPr>
        <p:spPr bwMode="auto">
          <a:xfrm>
            <a:off x="778919" y="4229100"/>
            <a:ext cx="133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txBody>
          <a:bodyPr wrap="none">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spcBef>
                <a:spcPct val="0"/>
              </a:spcBef>
              <a:buFontTx/>
              <a:buNone/>
            </a:pPr>
            <a:r>
              <a:rPr lang="en-US" sz="2400">
                <a:latin typeface="+mn-lt"/>
              </a:rPr>
              <a:t>Midnight</a:t>
            </a:r>
          </a:p>
        </p:txBody>
      </p:sp>
      <p:sp>
        <p:nvSpPr>
          <p:cNvPr id="20490" name="Text Box 10"/>
          <p:cNvSpPr txBox="1">
            <a:spLocks noChangeArrowheads="1"/>
          </p:cNvSpPr>
          <p:nvPr/>
        </p:nvSpPr>
        <p:spPr bwMode="auto">
          <a:xfrm>
            <a:off x="872157" y="3624263"/>
            <a:ext cx="1116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txBody>
          <a:bodyPr wrap="none">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spcBef>
                <a:spcPct val="0"/>
              </a:spcBef>
              <a:buFontTx/>
              <a:buNone/>
            </a:pPr>
            <a:r>
              <a:rPr lang="en-US" sz="2400">
                <a:latin typeface="+mn-lt"/>
              </a:rPr>
              <a:t>Apache</a:t>
            </a:r>
          </a:p>
        </p:txBody>
      </p:sp>
      <p:sp>
        <p:nvSpPr>
          <p:cNvPr id="20491" name="Text Box 11"/>
          <p:cNvSpPr txBox="1">
            <a:spLocks noChangeArrowheads="1"/>
          </p:cNvSpPr>
          <p:nvPr/>
        </p:nvSpPr>
        <p:spPr bwMode="auto">
          <a:xfrm>
            <a:off x="1028224" y="2473325"/>
            <a:ext cx="8047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txBody>
          <a:bodyPr wrap="none">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spcBef>
                <a:spcPct val="0"/>
              </a:spcBef>
              <a:buFontTx/>
              <a:buNone/>
            </a:pPr>
            <a:r>
              <a:rPr lang="en-US" sz="2400">
                <a:latin typeface="+mn-lt"/>
              </a:rPr>
              <a:t>Mutt</a:t>
            </a:r>
          </a:p>
        </p:txBody>
      </p:sp>
      <p:sp>
        <p:nvSpPr>
          <p:cNvPr id="20492" name="Line 12"/>
          <p:cNvSpPr>
            <a:spLocks noChangeShapeType="1"/>
          </p:cNvSpPr>
          <p:nvPr/>
        </p:nvSpPr>
        <p:spPr bwMode="auto">
          <a:xfrm>
            <a:off x="2328319" y="3743325"/>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20493" name="Line 13"/>
          <p:cNvSpPr>
            <a:spLocks noChangeShapeType="1"/>
          </p:cNvSpPr>
          <p:nvPr/>
        </p:nvSpPr>
        <p:spPr bwMode="auto">
          <a:xfrm flipV="1">
            <a:off x="2328319" y="3743325"/>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20494" name="Oval 14"/>
          <p:cNvSpPr>
            <a:spLocks noChangeArrowheads="1"/>
          </p:cNvSpPr>
          <p:nvPr/>
        </p:nvSpPr>
        <p:spPr bwMode="auto">
          <a:xfrm>
            <a:off x="3242719" y="3743325"/>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1773583" name="Oval 15"/>
          <p:cNvSpPr>
            <a:spLocks noChangeArrowheads="1"/>
          </p:cNvSpPr>
          <p:nvPr/>
        </p:nvSpPr>
        <p:spPr bwMode="auto">
          <a:xfrm>
            <a:off x="4690519" y="3743325"/>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1773584" name="Oval 16"/>
          <p:cNvSpPr>
            <a:spLocks noChangeArrowheads="1"/>
          </p:cNvSpPr>
          <p:nvPr/>
        </p:nvSpPr>
        <p:spPr bwMode="auto">
          <a:xfrm>
            <a:off x="5147719" y="3743325"/>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1773585" name="Oval 17"/>
          <p:cNvSpPr>
            <a:spLocks noChangeArrowheads="1"/>
          </p:cNvSpPr>
          <p:nvPr/>
        </p:nvSpPr>
        <p:spPr bwMode="auto">
          <a:xfrm>
            <a:off x="6593932" y="3743325"/>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1773586" name="Oval 18"/>
          <p:cNvSpPr>
            <a:spLocks noChangeArrowheads="1"/>
          </p:cNvSpPr>
          <p:nvPr/>
        </p:nvSpPr>
        <p:spPr bwMode="auto">
          <a:xfrm>
            <a:off x="7052719" y="3743325"/>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20503" name="Oval 23"/>
          <p:cNvSpPr>
            <a:spLocks noChangeArrowheads="1"/>
          </p:cNvSpPr>
          <p:nvPr/>
        </p:nvSpPr>
        <p:spPr bwMode="auto">
          <a:xfrm>
            <a:off x="2785519" y="3743325"/>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1773592" name="Oval 24"/>
          <p:cNvSpPr>
            <a:spLocks noChangeArrowheads="1"/>
          </p:cNvSpPr>
          <p:nvPr/>
        </p:nvSpPr>
        <p:spPr bwMode="auto">
          <a:xfrm>
            <a:off x="4233319" y="3743325"/>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20506" name="Line 26"/>
          <p:cNvSpPr>
            <a:spLocks noChangeShapeType="1"/>
          </p:cNvSpPr>
          <p:nvPr/>
        </p:nvSpPr>
        <p:spPr bwMode="auto">
          <a:xfrm>
            <a:off x="2328319" y="2587625"/>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20507" name="Line 27"/>
          <p:cNvSpPr>
            <a:spLocks noChangeShapeType="1"/>
          </p:cNvSpPr>
          <p:nvPr/>
        </p:nvSpPr>
        <p:spPr bwMode="auto">
          <a:xfrm flipV="1">
            <a:off x="2328319" y="2587625"/>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20508" name="Oval 28"/>
          <p:cNvSpPr>
            <a:spLocks noChangeArrowheads="1"/>
          </p:cNvSpPr>
          <p:nvPr/>
        </p:nvSpPr>
        <p:spPr bwMode="auto">
          <a:xfrm>
            <a:off x="3242719" y="2587625"/>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1773597" name="Oval 29"/>
          <p:cNvSpPr>
            <a:spLocks noChangeArrowheads="1"/>
          </p:cNvSpPr>
          <p:nvPr/>
        </p:nvSpPr>
        <p:spPr bwMode="auto">
          <a:xfrm>
            <a:off x="5147719" y="2587625"/>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1773598" name="Line 30"/>
          <p:cNvSpPr>
            <a:spLocks noChangeShapeType="1"/>
          </p:cNvSpPr>
          <p:nvPr/>
        </p:nvSpPr>
        <p:spPr bwMode="auto">
          <a:xfrm>
            <a:off x="6138319" y="2587625"/>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773599" name="Line 31"/>
          <p:cNvSpPr>
            <a:spLocks noChangeShapeType="1"/>
          </p:cNvSpPr>
          <p:nvPr/>
        </p:nvSpPr>
        <p:spPr bwMode="auto">
          <a:xfrm flipV="1">
            <a:off x="6138319" y="2587625"/>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773600" name="Oval 32"/>
          <p:cNvSpPr>
            <a:spLocks noChangeArrowheads="1"/>
          </p:cNvSpPr>
          <p:nvPr/>
        </p:nvSpPr>
        <p:spPr bwMode="auto">
          <a:xfrm>
            <a:off x="7052719" y="2587625"/>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20515" name="Oval 35"/>
          <p:cNvSpPr>
            <a:spLocks noChangeArrowheads="1"/>
          </p:cNvSpPr>
          <p:nvPr/>
        </p:nvSpPr>
        <p:spPr bwMode="auto">
          <a:xfrm>
            <a:off x="2785519" y="2587625"/>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20518" name="Line 38"/>
          <p:cNvSpPr>
            <a:spLocks noChangeShapeType="1"/>
          </p:cNvSpPr>
          <p:nvPr/>
        </p:nvSpPr>
        <p:spPr bwMode="auto">
          <a:xfrm>
            <a:off x="2328319" y="4325938"/>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20519" name="Line 39"/>
          <p:cNvSpPr>
            <a:spLocks noChangeShapeType="1"/>
          </p:cNvSpPr>
          <p:nvPr/>
        </p:nvSpPr>
        <p:spPr bwMode="auto">
          <a:xfrm flipV="1">
            <a:off x="2328319" y="4325938"/>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20520" name="Oval 40"/>
          <p:cNvSpPr>
            <a:spLocks noChangeArrowheads="1"/>
          </p:cNvSpPr>
          <p:nvPr/>
        </p:nvSpPr>
        <p:spPr bwMode="auto">
          <a:xfrm>
            <a:off x="3242719" y="4325938"/>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1773609" name="Oval 41"/>
          <p:cNvSpPr>
            <a:spLocks noChangeArrowheads="1"/>
          </p:cNvSpPr>
          <p:nvPr/>
        </p:nvSpPr>
        <p:spPr bwMode="auto">
          <a:xfrm>
            <a:off x="5147719" y="4325938"/>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1773610" name="Line 42"/>
          <p:cNvSpPr>
            <a:spLocks noChangeShapeType="1"/>
          </p:cNvSpPr>
          <p:nvPr/>
        </p:nvSpPr>
        <p:spPr bwMode="auto">
          <a:xfrm>
            <a:off x="6138319" y="4325938"/>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773611" name="Line 43"/>
          <p:cNvSpPr>
            <a:spLocks noChangeShapeType="1"/>
          </p:cNvSpPr>
          <p:nvPr/>
        </p:nvSpPr>
        <p:spPr bwMode="auto">
          <a:xfrm flipV="1">
            <a:off x="6138319" y="4325938"/>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773612" name="Oval 44"/>
          <p:cNvSpPr>
            <a:spLocks noChangeArrowheads="1"/>
          </p:cNvSpPr>
          <p:nvPr/>
        </p:nvSpPr>
        <p:spPr bwMode="auto">
          <a:xfrm>
            <a:off x="7052719" y="4325938"/>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20527" name="Oval 47"/>
          <p:cNvSpPr>
            <a:spLocks noChangeArrowheads="1"/>
          </p:cNvSpPr>
          <p:nvPr/>
        </p:nvSpPr>
        <p:spPr bwMode="auto">
          <a:xfrm>
            <a:off x="2785519" y="4325938"/>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1773616" name="AutoShape 48"/>
          <p:cNvSpPr>
            <a:spLocks noChangeArrowheads="1"/>
          </p:cNvSpPr>
          <p:nvPr/>
        </p:nvSpPr>
        <p:spPr bwMode="auto">
          <a:xfrm>
            <a:off x="4728619" y="4325938"/>
            <a:ext cx="228600" cy="228600"/>
          </a:xfrm>
          <a:prstGeom prst="diamond">
            <a:avLst/>
          </a:prstGeom>
          <a:solidFill>
            <a:srgbClr val="FFFF00"/>
          </a:solidFill>
          <a:ln w="9525">
            <a:solidFill>
              <a:srgbClr val="008000"/>
            </a:solidFill>
            <a:miter lim="800000"/>
            <a:headEnd/>
            <a:tailEnd/>
          </a:ln>
        </p:spPr>
        <p:txBody>
          <a:bodyPr wrap="none" anchor="ctr"/>
          <a:lstStyle/>
          <a:p>
            <a:endParaRPr lang="en-US">
              <a:latin typeface="+mn-lt"/>
            </a:endParaRPr>
          </a:p>
        </p:txBody>
      </p:sp>
      <p:sp>
        <p:nvSpPr>
          <p:cNvPr id="1773617" name="Line 49"/>
          <p:cNvSpPr>
            <a:spLocks noChangeShapeType="1"/>
          </p:cNvSpPr>
          <p:nvPr/>
        </p:nvSpPr>
        <p:spPr bwMode="auto">
          <a:xfrm>
            <a:off x="6593932" y="4325938"/>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773618" name="Line 50"/>
          <p:cNvSpPr>
            <a:spLocks noChangeShapeType="1"/>
          </p:cNvSpPr>
          <p:nvPr/>
        </p:nvSpPr>
        <p:spPr bwMode="auto">
          <a:xfrm flipV="1">
            <a:off x="6593932" y="4325938"/>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773622" name="Oval 54"/>
          <p:cNvSpPr>
            <a:spLocks noChangeArrowheads="1"/>
          </p:cNvSpPr>
          <p:nvPr/>
        </p:nvSpPr>
        <p:spPr bwMode="auto">
          <a:xfrm>
            <a:off x="4233319" y="4325938"/>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20535" name="Line 55"/>
          <p:cNvSpPr>
            <a:spLocks noChangeShapeType="1"/>
          </p:cNvSpPr>
          <p:nvPr/>
        </p:nvSpPr>
        <p:spPr bwMode="auto">
          <a:xfrm>
            <a:off x="2328319" y="1998663"/>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20536" name="Line 56"/>
          <p:cNvSpPr>
            <a:spLocks noChangeShapeType="1"/>
          </p:cNvSpPr>
          <p:nvPr/>
        </p:nvSpPr>
        <p:spPr bwMode="auto">
          <a:xfrm flipV="1">
            <a:off x="2328319" y="1998663"/>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20537" name="Oval 57"/>
          <p:cNvSpPr>
            <a:spLocks noChangeArrowheads="1"/>
          </p:cNvSpPr>
          <p:nvPr/>
        </p:nvSpPr>
        <p:spPr bwMode="auto">
          <a:xfrm>
            <a:off x="3242719" y="1998663"/>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1773626" name="Oval 58"/>
          <p:cNvSpPr>
            <a:spLocks noChangeArrowheads="1"/>
          </p:cNvSpPr>
          <p:nvPr/>
        </p:nvSpPr>
        <p:spPr bwMode="auto">
          <a:xfrm>
            <a:off x="5147719" y="1998663"/>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1773627" name="AutoShape 59"/>
          <p:cNvSpPr>
            <a:spLocks noChangeArrowheads="1"/>
          </p:cNvSpPr>
          <p:nvPr/>
        </p:nvSpPr>
        <p:spPr bwMode="auto">
          <a:xfrm>
            <a:off x="4690519" y="1998663"/>
            <a:ext cx="228600" cy="228600"/>
          </a:xfrm>
          <a:prstGeom prst="diamond">
            <a:avLst/>
          </a:prstGeom>
          <a:solidFill>
            <a:srgbClr val="FFFF00"/>
          </a:solidFill>
          <a:ln w="9525">
            <a:solidFill>
              <a:srgbClr val="008000"/>
            </a:solidFill>
            <a:miter lim="800000"/>
            <a:headEnd/>
            <a:tailEnd/>
          </a:ln>
        </p:spPr>
        <p:txBody>
          <a:bodyPr wrap="none" anchor="ctr"/>
          <a:lstStyle/>
          <a:p>
            <a:endParaRPr lang="en-US">
              <a:latin typeface="+mn-lt"/>
            </a:endParaRPr>
          </a:p>
        </p:txBody>
      </p:sp>
      <p:sp>
        <p:nvSpPr>
          <p:cNvPr id="1773628" name="Line 60"/>
          <p:cNvSpPr>
            <a:spLocks noChangeShapeType="1"/>
          </p:cNvSpPr>
          <p:nvPr/>
        </p:nvSpPr>
        <p:spPr bwMode="auto">
          <a:xfrm>
            <a:off x="6138319" y="1998663"/>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773629" name="Line 61"/>
          <p:cNvSpPr>
            <a:spLocks noChangeShapeType="1"/>
          </p:cNvSpPr>
          <p:nvPr/>
        </p:nvSpPr>
        <p:spPr bwMode="auto">
          <a:xfrm flipV="1">
            <a:off x="6138319" y="1998663"/>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773630" name="Oval 62"/>
          <p:cNvSpPr>
            <a:spLocks noChangeArrowheads="1"/>
          </p:cNvSpPr>
          <p:nvPr/>
        </p:nvSpPr>
        <p:spPr bwMode="auto">
          <a:xfrm>
            <a:off x="7052719" y="1998663"/>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1773631" name="Line 63"/>
          <p:cNvSpPr>
            <a:spLocks noChangeShapeType="1"/>
          </p:cNvSpPr>
          <p:nvPr/>
        </p:nvSpPr>
        <p:spPr bwMode="auto">
          <a:xfrm>
            <a:off x="6593932" y="1998663"/>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773632" name="Line 64"/>
          <p:cNvSpPr>
            <a:spLocks noChangeShapeType="1"/>
          </p:cNvSpPr>
          <p:nvPr/>
        </p:nvSpPr>
        <p:spPr bwMode="auto">
          <a:xfrm flipV="1">
            <a:off x="6593932" y="1998663"/>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20549" name="Oval 69"/>
          <p:cNvSpPr>
            <a:spLocks noChangeArrowheads="1"/>
          </p:cNvSpPr>
          <p:nvPr/>
        </p:nvSpPr>
        <p:spPr bwMode="auto">
          <a:xfrm>
            <a:off x="2785519" y="1998663"/>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1773638" name="AutoShape 70"/>
          <p:cNvSpPr>
            <a:spLocks noChangeArrowheads="1"/>
          </p:cNvSpPr>
          <p:nvPr/>
        </p:nvSpPr>
        <p:spPr bwMode="auto">
          <a:xfrm>
            <a:off x="4233319" y="1998663"/>
            <a:ext cx="228600" cy="228600"/>
          </a:xfrm>
          <a:prstGeom prst="diamond">
            <a:avLst/>
          </a:prstGeom>
          <a:solidFill>
            <a:srgbClr val="FFFF00"/>
          </a:solidFill>
          <a:ln w="9525">
            <a:solidFill>
              <a:srgbClr val="008000"/>
            </a:solidFill>
            <a:miter lim="800000"/>
            <a:headEnd/>
            <a:tailEnd/>
          </a:ln>
        </p:spPr>
        <p:txBody>
          <a:bodyPr wrap="none" anchor="ctr"/>
          <a:lstStyle/>
          <a:p>
            <a:endParaRPr lang="en-US">
              <a:latin typeface="+mn-lt"/>
            </a:endParaRPr>
          </a:p>
        </p:txBody>
      </p:sp>
      <p:sp>
        <p:nvSpPr>
          <p:cNvPr id="20552" name="Line 72"/>
          <p:cNvSpPr>
            <a:spLocks noChangeShapeType="1"/>
          </p:cNvSpPr>
          <p:nvPr/>
        </p:nvSpPr>
        <p:spPr bwMode="auto">
          <a:xfrm>
            <a:off x="2328319" y="3162300"/>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20553" name="Line 73"/>
          <p:cNvSpPr>
            <a:spLocks noChangeShapeType="1"/>
          </p:cNvSpPr>
          <p:nvPr/>
        </p:nvSpPr>
        <p:spPr bwMode="auto">
          <a:xfrm flipV="1">
            <a:off x="2328319" y="3162300"/>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20554" name="Oval 74"/>
          <p:cNvSpPr>
            <a:spLocks noChangeArrowheads="1"/>
          </p:cNvSpPr>
          <p:nvPr/>
        </p:nvSpPr>
        <p:spPr bwMode="auto">
          <a:xfrm>
            <a:off x="3242719" y="3162300"/>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1773643" name="Oval 75"/>
          <p:cNvSpPr>
            <a:spLocks noChangeArrowheads="1"/>
          </p:cNvSpPr>
          <p:nvPr/>
        </p:nvSpPr>
        <p:spPr bwMode="auto">
          <a:xfrm>
            <a:off x="5147719" y="3162300"/>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1773644" name="Line 76"/>
          <p:cNvSpPr>
            <a:spLocks noChangeShapeType="1"/>
          </p:cNvSpPr>
          <p:nvPr/>
        </p:nvSpPr>
        <p:spPr bwMode="auto">
          <a:xfrm>
            <a:off x="4690519" y="3162300"/>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773645" name="Line 77"/>
          <p:cNvSpPr>
            <a:spLocks noChangeShapeType="1"/>
          </p:cNvSpPr>
          <p:nvPr/>
        </p:nvSpPr>
        <p:spPr bwMode="auto">
          <a:xfrm flipV="1">
            <a:off x="4690519" y="3162300"/>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773646" name="Line 78"/>
          <p:cNvSpPr>
            <a:spLocks noChangeShapeType="1"/>
          </p:cNvSpPr>
          <p:nvPr/>
        </p:nvSpPr>
        <p:spPr bwMode="auto">
          <a:xfrm>
            <a:off x="6138319" y="3162300"/>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773647" name="Line 79"/>
          <p:cNvSpPr>
            <a:spLocks noChangeShapeType="1"/>
          </p:cNvSpPr>
          <p:nvPr/>
        </p:nvSpPr>
        <p:spPr bwMode="auto">
          <a:xfrm flipV="1">
            <a:off x="6138319" y="3162300"/>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773648" name="Oval 80"/>
          <p:cNvSpPr>
            <a:spLocks noChangeArrowheads="1"/>
          </p:cNvSpPr>
          <p:nvPr/>
        </p:nvSpPr>
        <p:spPr bwMode="auto">
          <a:xfrm>
            <a:off x="7052719" y="3162300"/>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1773649" name="Line 81"/>
          <p:cNvSpPr>
            <a:spLocks noChangeShapeType="1"/>
          </p:cNvSpPr>
          <p:nvPr/>
        </p:nvSpPr>
        <p:spPr bwMode="auto">
          <a:xfrm>
            <a:off x="6593932" y="3276600"/>
            <a:ext cx="228600" cy="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20565" name="Oval 85"/>
          <p:cNvSpPr>
            <a:spLocks noChangeArrowheads="1"/>
          </p:cNvSpPr>
          <p:nvPr/>
        </p:nvSpPr>
        <p:spPr bwMode="auto">
          <a:xfrm>
            <a:off x="2785519" y="3162300"/>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1773654" name="Oval 86"/>
          <p:cNvSpPr>
            <a:spLocks noChangeArrowheads="1"/>
          </p:cNvSpPr>
          <p:nvPr/>
        </p:nvSpPr>
        <p:spPr bwMode="auto">
          <a:xfrm>
            <a:off x="4233319" y="3162300"/>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1773656" name="AutoShape 88"/>
          <p:cNvSpPr>
            <a:spLocks noChangeArrowheads="1"/>
          </p:cNvSpPr>
          <p:nvPr/>
        </p:nvSpPr>
        <p:spPr bwMode="auto">
          <a:xfrm>
            <a:off x="4242844" y="2587625"/>
            <a:ext cx="228600" cy="228600"/>
          </a:xfrm>
          <a:prstGeom prst="diamond">
            <a:avLst/>
          </a:prstGeom>
          <a:solidFill>
            <a:srgbClr val="FFFF00"/>
          </a:solidFill>
          <a:ln w="9525">
            <a:solidFill>
              <a:srgbClr val="008000"/>
            </a:solidFill>
            <a:miter lim="800000"/>
            <a:headEnd/>
            <a:tailEnd/>
          </a:ln>
        </p:spPr>
        <p:txBody>
          <a:bodyPr wrap="none" anchor="ctr"/>
          <a:lstStyle/>
          <a:p>
            <a:endParaRPr lang="en-US">
              <a:latin typeface="+mn-lt"/>
            </a:endParaRPr>
          </a:p>
        </p:txBody>
      </p:sp>
      <p:sp>
        <p:nvSpPr>
          <p:cNvPr id="1773657" name="AutoShape 89"/>
          <p:cNvSpPr>
            <a:spLocks noChangeArrowheads="1"/>
          </p:cNvSpPr>
          <p:nvPr/>
        </p:nvSpPr>
        <p:spPr bwMode="auto">
          <a:xfrm>
            <a:off x="4690519" y="2587625"/>
            <a:ext cx="228600" cy="228600"/>
          </a:xfrm>
          <a:prstGeom prst="diamond">
            <a:avLst/>
          </a:prstGeom>
          <a:solidFill>
            <a:srgbClr val="FFFF00"/>
          </a:solidFill>
          <a:ln w="9525">
            <a:solidFill>
              <a:srgbClr val="008000"/>
            </a:solidFill>
            <a:miter lim="800000"/>
            <a:headEnd/>
            <a:tailEnd/>
          </a:ln>
        </p:spPr>
        <p:txBody>
          <a:bodyPr wrap="none" anchor="ctr"/>
          <a:lstStyle/>
          <a:p>
            <a:endParaRPr lang="en-US">
              <a:latin typeface="+mn-lt"/>
            </a:endParaRPr>
          </a:p>
        </p:txBody>
      </p:sp>
      <p:sp>
        <p:nvSpPr>
          <p:cNvPr id="1773658" name="Line 90"/>
          <p:cNvSpPr>
            <a:spLocks noChangeShapeType="1"/>
          </p:cNvSpPr>
          <p:nvPr/>
        </p:nvSpPr>
        <p:spPr bwMode="auto">
          <a:xfrm>
            <a:off x="6593932" y="2587625"/>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773659" name="Line 91"/>
          <p:cNvSpPr>
            <a:spLocks noChangeShapeType="1"/>
          </p:cNvSpPr>
          <p:nvPr/>
        </p:nvSpPr>
        <p:spPr bwMode="auto">
          <a:xfrm flipV="1">
            <a:off x="6593932" y="2587625"/>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773662" name="Oval 94"/>
          <p:cNvSpPr>
            <a:spLocks noChangeArrowheads="1"/>
          </p:cNvSpPr>
          <p:nvPr/>
        </p:nvSpPr>
        <p:spPr bwMode="auto">
          <a:xfrm>
            <a:off x="6138319" y="3743325"/>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20575" name="Text Box 95"/>
          <p:cNvSpPr txBox="1">
            <a:spLocks noChangeArrowheads="1"/>
          </p:cNvSpPr>
          <p:nvPr/>
        </p:nvSpPr>
        <p:spPr bwMode="auto">
          <a:xfrm>
            <a:off x="2199112" y="4724400"/>
            <a:ext cx="490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txBody>
          <a:bodyPr wrap="none">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spcBef>
                <a:spcPct val="0"/>
              </a:spcBef>
              <a:buFontTx/>
              <a:buNone/>
            </a:pPr>
            <a:r>
              <a:rPr lang="en-US" sz="2400">
                <a:latin typeface="+mn-lt"/>
              </a:rPr>
              <a:t>SC</a:t>
            </a:r>
          </a:p>
        </p:txBody>
      </p:sp>
      <p:sp>
        <p:nvSpPr>
          <p:cNvPr id="20576" name="Text Box 96"/>
          <p:cNvSpPr txBox="1">
            <a:spLocks noChangeArrowheads="1"/>
          </p:cNvSpPr>
          <p:nvPr/>
        </p:nvSpPr>
        <p:spPr bwMode="auto">
          <a:xfrm>
            <a:off x="2649663" y="4724400"/>
            <a:ext cx="516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txBody>
          <a:bodyPr wrap="none">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spcBef>
                <a:spcPct val="0"/>
              </a:spcBef>
              <a:buFontTx/>
              <a:buNone/>
            </a:pPr>
            <a:r>
              <a:rPr lang="en-US" sz="2400">
                <a:latin typeface="+mn-lt"/>
              </a:rPr>
              <a:t>BC</a:t>
            </a:r>
          </a:p>
        </p:txBody>
      </p:sp>
      <p:sp>
        <p:nvSpPr>
          <p:cNvPr id="20577" name="Text Box 97"/>
          <p:cNvSpPr txBox="1">
            <a:spLocks noChangeArrowheads="1"/>
          </p:cNvSpPr>
          <p:nvPr/>
        </p:nvSpPr>
        <p:spPr bwMode="auto">
          <a:xfrm>
            <a:off x="3101612" y="4724400"/>
            <a:ext cx="529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txBody>
          <a:bodyPr wrap="none">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spcBef>
                <a:spcPct val="0"/>
              </a:spcBef>
              <a:buFontTx/>
              <a:buNone/>
            </a:pPr>
            <a:r>
              <a:rPr lang="en-US" sz="2400">
                <a:latin typeface="+mn-lt"/>
              </a:rPr>
              <a:t>FO</a:t>
            </a:r>
          </a:p>
        </p:txBody>
      </p:sp>
      <p:sp>
        <p:nvSpPr>
          <p:cNvPr id="1773666" name="Text Box 98"/>
          <p:cNvSpPr txBox="1">
            <a:spLocks noChangeArrowheads="1"/>
          </p:cNvSpPr>
          <p:nvPr/>
        </p:nvSpPr>
        <p:spPr bwMode="auto">
          <a:xfrm>
            <a:off x="4091412" y="4724400"/>
            <a:ext cx="490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txBody>
          <a:bodyPr wrap="none">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spcBef>
                <a:spcPct val="0"/>
              </a:spcBef>
              <a:buFontTx/>
              <a:buNone/>
            </a:pPr>
            <a:r>
              <a:rPr lang="en-US" sz="2400">
                <a:latin typeface="+mn-lt"/>
              </a:rPr>
              <a:t>SC</a:t>
            </a:r>
          </a:p>
        </p:txBody>
      </p:sp>
      <p:sp>
        <p:nvSpPr>
          <p:cNvPr id="1773667" name="Text Box 99"/>
          <p:cNvSpPr txBox="1">
            <a:spLocks noChangeArrowheads="1"/>
          </p:cNvSpPr>
          <p:nvPr/>
        </p:nvSpPr>
        <p:spPr bwMode="auto">
          <a:xfrm>
            <a:off x="4541963" y="4724400"/>
            <a:ext cx="516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txBody>
          <a:bodyPr wrap="none">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spcBef>
                <a:spcPct val="0"/>
              </a:spcBef>
              <a:buFontTx/>
              <a:buNone/>
            </a:pPr>
            <a:r>
              <a:rPr lang="en-US" sz="2400">
                <a:latin typeface="+mn-lt"/>
              </a:rPr>
              <a:t>BC</a:t>
            </a:r>
          </a:p>
        </p:txBody>
      </p:sp>
      <p:sp>
        <p:nvSpPr>
          <p:cNvPr id="1773668" name="Text Box 100"/>
          <p:cNvSpPr txBox="1">
            <a:spLocks noChangeArrowheads="1"/>
          </p:cNvSpPr>
          <p:nvPr/>
        </p:nvSpPr>
        <p:spPr bwMode="auto">
          <a:xfrm>
            <a:off x="4993912" y="4724400"/>
            <a:ext cx="529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txBody>
          <a:bodyPr wrap="none">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spcBef>
                <a:spcPct val="0"/>
              </a:spcBef>
              <a:buFontTx/>
              <a:buNone/>
            </a:pPr>
            <a:r>
              <a:rPr lang="en-US" sz="2400">
                <a:latin typeface="+mn-lt"/>
              </a:rPr>
              <a:t>FO</a:t>
            </a:r>
          </a:p>
        </p:txBody>
      </p:sp>
      <p:sp>
        <p:nvSpPr>
          <p:cNvPr id="1773669" name="Text Box 101"/>
          <p:cNvSpPr txBox="1">
            <a:spLocks noChangeArrowheads="1"/>
          </p:cNvSpPr>
          <p:nvPr/>
        </p:nvSpPr>
        <p:spPr bwMode="auto">
          <a:xfrm>
            <a:off x="6004350" y="4724400"/>
            <a:ext cx="490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txBody>
          <a:bodyPr wrap="none">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spcBef>
                <a:spcPct val="0"/>
              </a:spcBef>
              <a:buFontTx/>
              <a:buNone/>
            </a:pPr>
            <a:r>
              <a:rPr lang="en-US" sz="2400">
                <a:latin typeface="+mn-lt"/>
              </a:rPr>
              <a:t>SC</a:t>
            </a:r>
          </a:p>
        </p:txBody>
      </p:sp>
      <p:sp>
        <p:nvSpPr>
          <p:cNvPr id="1773670" name="Text Box 102"/>
          <p:cNvSpPr txBox="1">
            <a:spLocks noChangeArrowheads="1"/>
          </p:cNvSpPr>
          <p:nvPr/>
        </p:nvSpPr>
        <p:spPr bwMode="auto">
          <a:xfrm>
            <a:off x="6454900" y="4724400"/>
            <a:ext cx="516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txBody>
          <a:bodyPr wrap="none">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spcBef>
                <a:spcPct val="0"/>
              </a:spcBef>
              <a:buFontTx/>
              <a:buNone/>
            </a:pPr>
            <a:r>
              <a:rPr lang="en-US" sz="2400">
                <a:latin typeface="+mn-lt"/>
              </a:rPr>
              <a:t>BC</a:t>
            </a:r>
          </a:p>
        </p:txBody>
      </p:sp>
      <p:sp>
        <p:nvSpPr>
          <p:cNvPr id="1773671" name="Text Box 103"/>
          <p:cNvSpPr txBox="1">
            <a:spLocks noChangeArrowheads="1"/>
          </p:cNvSpPr>
          <p:nvPr/>
        </p:nvSpPr>
        <p:spPr bwMode="auto">
          <a:xfrm>
            <a:off x="6906850" y="4724400"/>
            <a:ext cx="529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txBody>
          <a:bodyPr wrap="none">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spcBef>
                <a:spcPct val="0"/>
              </a:spcBef>
              <a:buFontTx/>
              <a:buNone/>
            </a:pPr>
            <a:r>
              <a:rPr lang="en-US" sz="2400">
                <a:latin typeface="+mn-lt"/>
              </a:rPr>
              <a:t>FO</a:t>
            </a:r>
          </a:p>
        </p:txBody>
      </p:sp>
      <p:sp>
        <p:nvSpPr>
          <p:cNvPr id="20587" name="Oval 107"/>
          <p:cNvSpPr>
            <a:spLocks noChangeArrowheads="1"/>
          </p:cNvSpPr>
          <p:nvPr/>
        </p:nvSpPr>
        <p:spPr bwMode="auto">
          <a:xfrm>
            <a:off x="3200400" y="6057900"/>
            <a:ext cx="228600" cy="228600"/>
          </a:xfrm>
          <a:prstGeom prst="ellipse">
            <a:avLst/>
          </a:prstGeom>
          <a:solidFill>
            <a:srgbClr val="00FF00"/>
          </a:solidFill>
          <a:ln w="9525">
            <a:solidFill>
              <a:srgbClr val="00FF00"/>
            </a:solidFill>
            <a:round/>
            <a:headEnd/>
            <a:tailEnd/>
          </a:ln>
        </p:spPr>
        <p:txBody>
          <a:bodyPr wrap="none" anchor="ctr"/>
          <a:lstStyle/>
          <a:p>
            <a:endParaRPr lang="en-US">
              <a:latin typeface="+mn-lt"/>
            </a:endParaRPr>
          </a:p>
        </p:txBody>
      </p:sp>
      <p:sp>
        <p:nvSpPr>
          <p:cNvPr id="20588" name="Line 108"/>
          <p:cNvSpPr>
            <a:spLocks noChangeShapeType="1"/>
          </p:cNvSpPr>
          <p:nvPr/>
        </p:nvSpPr>
        <p:spPr bwMode="auto">
          <a:xfrm>
            <a:off x="3200400" y="5600700"/>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20589" name="Line 109"/>
          <p:cNvSpPr>
            <a:spLocks noChangeShapeType="1"/>
          </p:cNvSpPr>
          <p:nvPr/>
        </p:nvSpPr>
        <p:spPr bwMode="auto">
          <a:xfrm flipV="1">
            <a:off x="3200400" y="5600700"/>
            <a:ext cx="2286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20590" name="AutoShape 110"/>
          <p:cNvSpPr>
            <a:spLocks noChangeArrowheads="1"/>
          </p:cNvSpPr>
          <p:nvPr/>
        </p:nvSpPr>
        <p:spPr bwMode="auto">
          <a:xfrm>
            <a:off x="4953000" y="5600700"/>
            <a:ext cx="228600" cy="228600"/>
          </a:xfrm>
          <a:prstGeom prst="diamond">
            <a:avLst/>
          </a:prstGeom>
          <a:solidFill>
            <a:srgbClr val="FFFF00"/>
          </a:solidFill>
          <a:ln w="9525">
            <a:solidFill>
              <a:srgbClr val="008000"/>
            </a:solidFill>
            <a:miter lim="800000"/>
            <a:headEnd/>
            <a:tailEnd/>
          </a:ln>
        </p:spPr>
        <p:txBody>
          <a:bodyPr wrap="none" anchor="ctr"/>
          <a:lstStyle/>
          <a:p>
            <a:endParaRPr lang="en-US">
              <a:latin typeface="+mn-lt"/>
            </a:endParaRPr>
          </a:p>
        </p:txBody>
      </p:sp>
      <p:sp>
        <p:nvSpPr>
          <p:cNvPr id="20591" name="Line 111"/>
          <p:cNvSpPr>
            <a:spLocks noChangeShapeType="1"/>
          </p:cNvSpPr>
          <p:nvPr/>
        </p:nvSpPr>
        <p:spPr bwMode="auto">
          <a:xfrm>
            <a:off x="4953000" y="6172200"/>
            <a:ext cx="228600" cy="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20592" name="Text Box 112"/>
          <p:cNvSpPr txBox="1">
            <a:spLocks noChangeArrowheads="1"/>
          </p:cNvSpPr>
          <p:nvPr/>
        </p:nvSpPr>
        <p:spPr bwMode="auto">
          <a:xfrm>
            <a:off x="3521075" y="5943600"/>
            <a:ext cx="6081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txBody>
          <a:bodyPr wrap="none">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spcBef>
                <a:spcPct val="0"/>
              </a:spcBef>
              <a:buFontTx/>
              <a:buNone/>
            </a:pPr>
            <a:r>
              <a:rPr lang="en-US" sz="2400">
                <a:latin typeface="+mn-lt"/>
              </a:rPr>
              <a:t>Yes</a:t>
            </a:r>
          </a:p>
        </p:txBody>
      </p:sp>
      <p:sp>
        <p:nvSpPr>
          <p:cNvPr id="20593" name="Text Box 113"/>
          <p:cNvSpPr txBox="1">
            <a:spLocks noChangeArrowheads="1"/>
          </p:cNvSpPr>
          <p:nvPr/>
        </p:nvSpPr>
        <p:spPr bwMode="auto">
          <a:xfrm>
            <a:off x="3521075" y="5486400"/>
            <a:ext cx="552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txBody>
          <a:bodyPr wrap="none">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spcBef>
                <a:spcPct val="0"/>
              </a:spcBef>
              <a:buFontTx/>
              <a:buNone/>
            </a:pPr>
            <a:r>
              <a:rPr lang="en-US" sz="2400">
                <a:latin typeface="+mn-lt"/>
              </a:rPr>
              <a:t>No</a:t>
            </a:r>
          </a:p>
        </p:txBody>
      </p:sp>
      <p:sp>
        <p:nvSpPr>
          <p:cNvPr id="20594" name="Text Box 114"/>
          <p:cNvSpPr txBox="1">
            <a:spLocks noChangeArrowheads="1"/>
          </p:cNvSpPr>
          <p:nvPr/>
        </p:nvSpPr>
        <p:spPr bwMode="auto">
          <a:xfrm>
            <a:off x="5257800" y="5486400"/>
            <a:ext cx="1060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txBody>
          <a:bodyPr wrap="none">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spcBef>
                <a:spcPct val="0"/>
              </a:spcBef>
              <a:buFontTx/>
              <a:buNone/>
            </a:pPr>
            <a:r>
              <a:rPr lang="en-US" sz="2400">
                <a:latin typeface="+mn-lt"/>
              </a:rPr>
              <a:t>Maybe</a:t>
            </a:r>
          </a:p>
        </p:txBody>
      </p:sp>
      <p:sp>
        <p:nvSpPr>
          <p:cNvPr id="20595" name="Text Box 115"/>
          <p:cNvSpPr txBox="1">
            <a:spLocks noChangeArrowheads="1"/>
          </p:cNvSpPr>
          <p:nvPr/>
        </p:nvSpPr>
        <p:spPr bwMode="auto">
          <a:xfrm>
            <a:off x="5299844" y="5943600"/>
            <a:ext cx="20241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txBody>
          <a:bodyPr wrap="none">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spcBef>
                <a:spcPct val="0"/>
              </a:spcBef>
              <a:buFontTx/>
              <a:buNone/>
            </a:pPr>
            <a:r>
              <a:rPr lang="en-US" sz="2400">
                <a:latin typeface="+mn-lt"/>
              </a:rPr>
              <a:t>Not Applicable</a:t>
            </a:r>
          </a:p>
        </p:txBody>
      </p:sp>
    </p:spTree>
    <p:extLst>
      <p:ext uri="{BB962C8B-B14F-4D97-AF65-F5344CB8AC3E}">
        <p14:creationId xmlns:p14="http://schemas.microsoft.com/office/powerpoint/2010/main" val="3947552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735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735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735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735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7359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7360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736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736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736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736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736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736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736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736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736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736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736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7366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7366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73668"/>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7357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7358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7358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7359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7359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7360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7361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77361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77361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77361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77361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77362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77362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77363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77363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77363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77364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77364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77364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77364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77365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77365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77366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77366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77367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7736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3572" grpId="0"/>
      <p:bldP spid="1773573" grpId="0"/>
      <p:bldP spid="1773583" grpId="0" animBg="1"/>
      <p:bldP spid="1773584" grpId="0" animBg="1"/>
      <p:bldP spid="1773585" grpId="0" animBg="1"/>
      <p:bldP spid="1773586" grpId="0" animBg="1"/>
      <p:bldP spid="1773592" grpId="0" animBg="1"/>
      <p:bldP spid="1773597" grpId="0" animBg="1"/>
      <p:bldP spid="1773598" grpId="0" animBg="1"/>
      <p:bldP spid="1773599" grpId="0" animBg="1"/>
      <p:bldP spid="1773600" grpId="0" animBg="1"/>
      <p:bldP spid="1773609" grpId="0" animBg="1"/>
      <p:bldP spid="1773610" grpId="0" animBg="1"/>
      <p:bldP spid="1773611" grpId="0" animBg="1"/>
      <p:bldP spid="1773612" grpId="0" animBg="1"/>
      <p:bldP spid="1773616" grpId="0" animBg="1"/>
      <p:bldP spid="1773617" grpId="0" animBg="1"/>
      <p:bldP spid="1773618" grpId="0" animBg="1"/>
      <p:bldP spid="1773622" grpId="0" animBg="1"/>
      <p:bldP spid="1773626" grpId="0" animBg="1"/>
      <p:bldP spid="1773627" grpId="0" animBg="1"/>
      <p:bldP spid="1773628" grpId="0" animBg="1"/>
      <p:bldP spid="1773629" grpId="0" animBg="1"/>
      <p:bldP spid="1773630" grpId="0" animBg="1"/>
      <p:bldP spid="1773631" grpId="0" animBg="1"/>
      <p:bldP spid="1773632" grpId="0" animBg="1"/>
      <p:bldP spid="1773638" grpId="0" animBg="1"/>
      <p:bldP spid="1773643" grpId="0" animBg="1"/>
      <p:bldP spid="1773644" grpId="0" animBg="1"/>
      <p:bldP spid="1773645" grpId="0" animBg="1"/>
      <p:bldP spid="1773646" grpId="0" animBg="1"/>
      <p:bldP spid="1773647" grpId="0" animBg="1"/>
      <p:bldP spid="1773648" grpId="0" animBg="1"/>
      <p:bldP spid="1773649" grpId="0" animBg="1"/>
      <p:bldP spid="1773654" grpId="0" animBg="1"/>
      <p:bldP spid="1773656" grpId="0" animBg="1"/>
      <p:bldP spid="1773657" grpId="0" animBg="1"/>
      <p:bldP spid="1773658" grpId="0" animBg="1"/>
      <p:bldP spid="1773659" grpId="0" animBg="1"/>
      <p:bldP spid="1773662" grpId="0" animBg="1"/>
      <p:bldP spid="1773666" grpId="0"/>
      <p:bldP spid="1773667" grpId="0"/>
      <p:bldP spid="1773668" grpId="0"/>
      <p:bldP spid="1773669" grpId="0"/>
      <p:bldP spid="1773670" grpId="0"/>
      <p:bldP spid="177367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RV Story</a:t>
            </a:r>
            <a:endParaRPr lang="en-US" dirty="0"/>
          </a:p>
        </p:txBody>
      </p:sp>
      <p:sp>
        <p:nvSpPr>
          <p:cNvPr id="5" name="Rectangle 4"/>
          <p:cNvSpPr/>
          <p:nvPr/>
        </p:nvSpPr>
        <p:spPr>
          <a:xfrm>
            <a:off x="762000" y="1963556"/>
            <a:ext cx="2203450" cy="4437244"/>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5"/>
          <p:cNvSpPr txBox="1">
            <a:spLocks noChangeArrowheads="1"/>
          </p:cNvSpPr>
          <p:nvPr/>
        </p:nvSpPr>
        <p:spPr bwMode="auto">
          <a:xfrm>
            <a:off x="1066800" y="1417638"/>
            <a:ext cx="17031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Application</a:t>
            </a:r>
          </a:p>
        </p:txBody>
      </p:sp>
      <p:cxnSp>
        <p:nvCxnSpPr>
          <p:cNvPr id="7" name="Straight Connector 6"/>
          <p:cNvCxnSpPr/>
          <p:nvPr/>
        </p:nvCxnSpPr>
        <p:spPr>
          <a:xfrm>
            <a:off x="990600" y="2268356"/>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90600" y="2419484"/>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990600" y="2570612"/>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90600" y="2721740"/>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0600" y="287286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990600" y="3023996"/>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990600" y="3175124"/>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990600" y="3326252"/>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990600" y="3477380"/>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990600" y="362850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990600" y="3779636"/>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990600" y="3930764"/>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990600" y="4081892"/>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990600" y="4233020"/>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990600" y="438414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990600" y="4535276"/>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995016" y="4686404"/>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995016" y="4837532"/>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995016" y="4988660"/>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995016" y="513978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995016" y="5290916"/>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995016" y="5442044"/>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995016" y="5593172"/>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995016" y="5744300"/>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995016" y="589542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995016" y="6046556"/>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995016" y="6197692"/>
            <a:ext cx="1676400" cy="0"/>
          </a:xfrm>
          <a:prstGeom prst="line">
            <a:avLst/>
          </a:prstGeom>
        </p:spPr>
        <p:style>
          <a:lnRef idx="2">
            <a:schemeClr val="accent1"/>
          </a:lnRef>
          <a:fillRef idx="0">
            <a:schemeClr val="accent1"/>
          </a:fillRef>
          <a:effectRef idx="1">
            <a:schemeClr val="accent1"/>
          </a:effectRef>
          <a:fontRef idx="minor">
            <a:schemeClr val="tx1"/>
          </a:fontRef>
        </p:style>
      </p:cxnSp>
      <p:sp>
        <p:nvSpPr>
          <p:cNvPr id="42" name="TextBox 41"/>
          <p:cNvSpPr txBox="1">
            <a:spLocks noChangeArrowheads="1"/>
          </p:cNvSpPr>
          <p:nvPr/>
        </p:nvSpPr>
        <p:spPr bwMode="auto">
          <a:xfrm>
            <a:off x="858664" y="3984038"/>
            <a:ext cx="2036936" cy="400110"/>
          </a:xfrm>
          <a:prstGeom prst="rect">
            <a:avLst/>
          </a:prstGeom>
          <a:solidFill>
            <a:schemeClr val="bg1"/>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t>x</a:t>
            </a:r>
            <a:r>
              <a:rPr lang="en-US" sz="2000" dirty="0" smtClean="0"/>
              <a:t> = 0 and y &lt; 10</a:t>
            </a:r>
            <a:endParaRPr lang="en-US" sz="2000" dirty="0"/>
          </a:p>
        </p:txBody>
      </p:sp>
      <p:sp>
        <p:nvSpPr>
          <p:cNvPr id="43" name="TextBox 42"/>
          <p:cNvSpPr txBox="1">
            <a:spLocks noChangeArrowheads="1"/>
          </p:cNvSpPr>
          <p:nvPr/>
        </p:nvSpPr>
        <p:spPr bwMode="auto">
          <a:xfrm>
            <a:off x="3099555" y="3854770"/>
            <a:ext cx="13134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t>Logical</a:t>
            </a:r>
          </a:p>
          <a:p>
            <a:pPr eaLnBrk="1" hangingPunct="1"/>
            <a:r>
              <a:rPr lang="en-US" dirty="0" smtClean="0"/>
              <a:t>Formula</a:t>
            </a:r>
            <a:endParaRPr lang="en-US" dirty="0"/>
          </a:p>
        </p:txBody>
      </p:sp>
      <p:sp>
        <p:nvSpPr>
          <p:cNvPr id="44" name="Content Placeholder 2"/>
          <p:cNvSpPr>
            <a:spLocks noGrp="1"/>
          </p:cNvSpPr>
          <p:nvPr>
            <p:ph idx="1"/>
          </p:nvPr>
        </p:nvSpPr>
        <p:spPr>
          <a:xfrm>
            <a:off x="4648200" y="1963556"/>
            <a:ext cx="4191000" cy="4234136"/>
          </a:xfrm>
        </p:spPr>
        <p:txBody>
          <a:bodyPr/>
          <a:lstStyle/>
          <a:p>
            <a:r>
              <a:rPr lang="en-US" dirty="0" smtClean="0"/>
              <a:t>Run application</a:t>
            </a:r>
          </a:p>
          <a:p>
            <a:r>
              <a:rPr lang="en-US" dirty="0" smtClean="0"/>
              <a:t>Evaluate formula</a:t>
            </a:r>
          </a:p>
          <a:p>
            <a:r>
              <a:rPr lang="en-US" dirty="0" smtClean="0"/>
              <a:t>If formula is false, then have found bug!</a:t>
            </a:r>
          </a:p>
          <a:p>
            <a:r>
              <a:rPr lang="en-US" dirty="0" smtClean="0"/>
              <a:t>Generate a report</a:t>
            </a:r>
          </a:p>
          <a:p>
            <a:r>
              <a:rPr lang="en-US" dirty="0" smtClean="0"/>
              <a:t>Wait for </a:t>
            </a:r>
            <a:r>
              <a:rPr lang="en-US" dirty="0" smtClean="0"/>
              <a:t>fix</a:t>
            </a:r>
            <a:endParaRPr lang="en-US" dirty="0" smtClean="0"/>
          </a:p>
          <a:p>
            <a:r>
              <a:rPr lang="en-US" dirty="0" smtClean="0"/>
              <a:t>End of story</a:t>
            </a:r>
          </a:p>
        </p:txBody>
      </p:sp>
    </p:spTree>
    <p:extLst>
      <p:ext uri="{BB962C8B-B14F-4D97-AF65-F5344CB8AC3E}">
        <p14:creationId xmlns:p14="http://schemas.microsoft.com/office/powerpoint/2010/main" val="30910149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6" name="Rectangle 4"/>
          <p:cNvSpPr>
            <a:spLocks noGrp="1" noChangeArrowheads="1"/>
          </p:cNvSpPr>
          <p:nvPr>
            <p:ph type="ctrTitle"/>
          </p:nvPr>
        </p:nvSpPr>
        <p:spPr/>
        <p:txBody>
          <a:bodyPr/>
          <a:lstStyle/>
          <a:p>
            <a:r>
              <a:rPr lang="en-US" sz="4400" dirty="0" smtClean="0"/>
              <a:t>Let’s Take A Look At A Vulnerability</a:t>
            </a:r>
            <a:endParaRPr lang="en-US" sz="4400" dirty="0"/>
          </a:p>
        </p:txBody>
      </p:sp>
    </p:spTree>
    <p:extLst>
      <p:ext uri="{BB962C8B-B14F-4D97-AF65-F5344CB8AC3E}">
        <p14:creationId xmlns:p14="http://schemas.microsoft.com/office/powerpoint/2010/main" val="3510274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034" name="Rectangle 2"/>
          <p:cNvSpPr>
            <a:spLocks noGrp="1" noChangeArrowheads="1"/>
          </p:cNvSpPr>
          <p:nvPr>
            <p:ph type="title"/>
          </p:nvPr>
        </p:nvSpPr>
        <p:spPr>
          <a:xfrm>
            <a:off x="685800" y="152400"/>
            <a:ext cx="6019800" cy="838200"/>
          </a:xfrm>
        </p:spPr>
        <p:txBody>
          <a:bodyPr/>
          <a:lstStyle/>
          <a:p>
            <a:r>
              <a:rPr lang="en-US"/>
              <a:t>Pine Error</a:t>
            </a:r>
          </a:p>
        </p:txBody>
      </p:sp>
      <p:sp>
        <p:nvSpPr>
          <p:cNvPr id="1324038" name="Text Box 6"/>
          <p:cNvSpPr txBox="1">
            <a:spLocks noChangeArrowheads="1"/>
          </p:cNvSpPr>
          <p:nvPr/>
        </p:nvSpPr>
        <p:spPr bwMode="auto">
          <a:xfrm>
            <a:off x="342960" y="1195388"/>
            <a:ext cx="3714629"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spcBef>
                <a:spcPct val="0"/>
              </a:spcBef>
              <a:defRPr sz="2400">
                <a:solidFill>
                  <a:schemeClr val="tx1"/>
                </a:solidFill>
                <a:latin typeface="Times New Roman" charset="0"/>
                <a:ea typeface="ＭＳ Ｐゴシック" charset="0"/>
              </a:defRPr>
            </a:lvl1pPr>
            <a:lvl2pPr>
              <a:spcBef>
                <a:spcPct val="0"/>
              </a:spcBef>
              <a:defRPr sz="2400">
                <a:solidFill>
                  <a:schemeClr val="tx1"/>
                </a:solidFill>
                <a:latin typeface="Times New Roman" charset="0"/>
                <a:ea typeface="ＭＳ Ｐゴシック" charset="0"/>
              </a:defRPr>
            </a:lvl2pPr>
            <a:lvl3pPr>
              <a:spcBef>
                <a:spcPct val="0"/>
              </a:spcBef>
              <a:defRPr sz="2400">
                <a:solidFill>
                  <a:schemeClr val="tx1"/>
                </a:solidFill>
                <a:latin typeface="Times New Roman" charset="0"/>
                <a:ea typeface="ＭＳ Ｐゴシック" charset="0"/>
              </a:defRPr>
            </a:lvl3pPr>
            <a:lvl4pPr>
              <a:spcBef>
                <a:spcPct val="0"/>
              </a:spcBef>
              <a:defRPr sz="2400">
                <a:solidFill>
                  <a:schemeClr val="tx1"/>
                </a:solidFill>
                <a:latin typeface="Times New Roman" charset="0"/>
                <a:ea typeface="ＭＳ Ｐゴシック" charset="0"/>
              </a:defRPr>
            </a:lvl4pPr>
            <a:lvl5pPr>
              <a:spcBef>
                <a:spcPct val="0"/>
              </a:spcBef>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FontTx/>
              <a:buNone/>
            </a:pPr>
            <a:r>
              <a:rPr lang="en-US">
                <a:latin typeface="+mn-lt"/>
              </a:rPr>
              <a:t>Send mail message</a:t>
            </a:r>
          </a:p>
          <a:p>
            <a:pPr algn="ctr">
              <a:spcBef>
                <a:spcPct val="20000"/>
              </a:spcBef>
              <a:buFontTx/>
              <a:buNone/>
            </a:pPr>
            <a:r>
              <a:rPr lang="en-US">
                <a:latin typeface="+mn-lt"/>
              </a:rPr>
              <a:t>Carefully crafted FROM field</a:t>
            </a:r>
          </a:p>
        </p:txBody>
      </p:sp>
      <p:sp>
        <p:nvSpPr>
          <p:cNvPr id="1324039" name="AutoShape 7"/>
          <p:cNvSpPr>
            <a:spLocks noChangeArrowheads="1"/>
          </p:cNvSpPr>
          <p:nvPr/>
        </p:nvSpPr>
        <p:spPr bwMode="auto">
          <a:xfrm>
            <a:off x="309563" y="2033588"/>
            <a:ext cx="4495800" cy="1295400"/>
          </a:xfrm>
          <a:prstGeom prst="rightArrow">
            <a:avLst>
              <a:gd name="adj1" fmla="val 70454"/>
              <a:gd name="adj2" fmla="val 45953"/>
            </a:avLst>
          </a:prstGeom>
          <a:noFill/>
          <a:ln w="38100"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buFontTx/>
              <a:buNone/>
            </a:pPr>
            <a:r>
              <a:rPr lang="en-US" sz="2200">
                <a:latin typeface="+mn-lt"/>
              </a:rPr>
              <a:t>To: john.doe@cs.uni.edu</a:t>
            </a:r>
          </a:p>
          <a:p>
            <a:pPr marL="342900" indent="-342900">
              <a:buFontTx/>
              <a:buNone/>
            </a:pPr>
            <a:r>
              <a:rPr lang="en-US" sz="2200">
                <a:latin typeface="+mn-lt"/>
              </a:rPr>
              <a:t>From: &lt;code&gt;\"\"\"\"\"&lt;addr&gt;</a:t>
            </a:r>
          </a:p>
        </p:txBody>
      </p:sp>
    </p:spTree>
    <p:extLst>
      <p:ext uri="{BB962C8B-B14F-4D97-AF65-F5344CB8AC3E}">
        <p14:creationId xmlns:p14="http://schemas.microsoft.com/office/powerpoint/2010/main" val="1740446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5058" name="Rectangle 2"/>
          <p:cNvSpPr>
            <a:spLocks noGrp="1" noChangeArrowheads="1"/>
          </p:cNvSpPr>
          <p:nvPr>
            <p:ph type="title"/>
          </p:nvPr>
        </p:nvSpPr>
        <p:spPr>
          <a:xfrm>
            <a:off x="685800" y="152400"/>
            <a:ext cx="6019800" cy="838200"/>
          </a:xfrm>
        </p:spPr>
        <p:txBody>
          <a:bodyPr/>
          <a:lstStyle/>
          <a:p>
            <a:r>
              <a:rPr lang="en-US"/>
              <a:t>Pine Error</a:t>
            </a:r>
          </a:p>
        </p:txBody>
      </p:sp>
      <p:sp>
        <p:nvSpPr>
          <p:cNvPr id="1325059" name="Text Box 3"/>
          <p:cNvSpPr txBox="1">
            <a:spLocks noChangeArrowheads="1"/>
          </p:cNvSpPr>
          <p:nvPr/>
        </p:nvSpPr>
        <p:spPr bwMode="auto">
          <a:xfrm>
            <a:off x="342960" y="1195388"/>
            <a:ext cx="3714629"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spcBef>
                <a:spcPct val="0"/>
              </a:spcBef>
              <a:defRPr sz="2400">
                <a:solidFill>
                  <a:schemeClr val="tx1"/>
                </a:solidFill>
                <a:latin typeface="Times New Roman" charset="0"/>
                <a:ea typeface="ＭＳ Ｐゴシック" charset="0"/>
              </a:defRPr>
            </a:lvl1pPr>
            <a:lvl2pPr>
              <a:spcBef>
                <a:spcPct val="0"/>
              </a:spcBef>
              <a:defRPr sz="2400">
                <a:solidFill>
                  <a:schemeClr val="tx1"/>
                </a:solidFill>
                <a:latin typeface="Times New Roman" charset="0"/>
                <a:ea typeface="ＭＳ Ｐゴシック" charset="0"/>
              </a:defRPr>
            </a:lvl2pPr>
            <a:lvl3pPr>
              <a:spcBef>
                <a:spcPct val="0"/>
              </a:spcBef>
              <a:defRPr sz="2400">
                <a:solidFill>
                  <a:schemeClr val="tx1"/>
                </a:solidFill>
                <a:latin typeface="Times New Roman" charset="0"/>
                <a:ea typeface="ＭＳ Ｐゴシック" charset="0"/>
              </a:defRPr>
            </a:lvl3pPr>
            <a:lvl4pPr>
              <a:spcBef>
                <a:spcPct val="0"/>
              </a:spcBef>
              <a:defRPr sz="2400">
                <a:solidFill>
                  <a:schemeClr val="tx1"/>
                </a:solidFill>
                <a:latin typeface="Times New Roman" charset="0"/>
                <a:ea typeface="ＭＳ Ｐゴシック" charset="0"/>
              </a:defRPr>
            </a:lvl4pPr>
            <a:lvl5pPr>
              <a:spcBef>
                <a:spcPct val="0"/>
              </a:spcBef>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FontTx/>
              <a:buNone/>
            </a:pPr>
            <a:r>
              <a:rPr lang="en-US">
                <a:latin typeface="+mj-lt"/>
              </a:rPr>
              <a:t>Send mail message</a:t>
            </a:r>
          </a:p>
          <a:p>
            <a:pPr algn="ctr">
              <a:spcBef>
                <a:spcPct val="20000"/>
              </a:spcBef>
              <a:buFontTx/>
              <a:buNone/>
            </a:pPr>
            <a:r>
              <a:rPr lang="en-US">
                <a:latin typeface="+mj-lt"/>
              </a:rPr>
              <a:t>Carefully crafted FROM field</a:t>
            </a:r>
          </a:p>
        </p:txBody>
      </p:sp>
      <p:sp>
        <p:nvSpPr>
          <p:cNvPr id="1325061" name="AutoShape 5"/>
          <p:cNvSpPr>
            <a:spLocks noChangeArrowheads="1"/>
          </p:cNvSpPr>
          <p:nvPr/>
        </p:nvSpPr>
        <p:spPr bwMode="auto">
          <a:xfrm>
            <a:off x="4957763" y="1500188"/>
            <a:ext cx="4038600" cy="2209800"/>
          </a:xfrm>
          <a:prstGeom prst="flowChartMultidocumen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325062" name="Text Box 6"/>
          <p:cNvSpPr txBox="1">
            <a:spLocks noChangeArrowheads="1"/>
          </p:cNvSpPr>
          <p:nvPr/>
        </p:nvSpPr>
        <p:spPr bwMode="auto">
          <a:xfrm>
            <a:off x="5033963" y="2185988"/>
            <a:ext cx="3048656" cy="10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spcBef>
                <a:spcPct val="0"/>
              </a:spcBef>
              <a:defRPr sz="2400">
                <a:solidFill>
                  <a:schemeClr val="tx1"/>
                </a:solidFill>
                <a:latin typeface="Times New Roman" charset="0"/>
                <a:ea typeface="ＭＳ Ｐゴシック" charset="0"/>
              </a:defRPr>
            </a:lvl1pPr>
            <a:lvl2pPr>
              <a:spcBef>
                <a:spcPct val="0"/>
              </a:spcBef>
              <a:defRPr sz="2400">
                <a:solidFill>
                  <a:schemeClr val="tx1"/>
                </a:solidFill>
                <a:latin typeface="Times New Roman" charset="0"/>
                <a:ea typeface="ＭＳ Ｐゴシック" charset="0"/>
              </a:defRPr>
            </a:lvl2pPr>
            <a:lvl3pPr>
              <a:spcBef>
                <a:spcPct val="0"/>
              </a:spcBef>
              <a:defRPr sz="2400">
                <a:solidFill>
                  <a:schemeClr val="tx1"/>
                </a:solidFill>
                <a:latin typeface="Times New Roman" charset="0"/>
                <a:ea typeface="ＭＳ Ｐゴシック" charset="0"/>
              </a:defRPr>
            </a:lvl3pPr>
            <a:lvl4pPr>
              <a:spcBef>
                <a:spcPct val="0"/>
              </a:spcBef>
              <a:defRPr sz="2400">
                <a:solidFill>
                  <a:schemeClr val="tx1"/>
                </a:solidFill>
                <a:latin typeface="Times New Roman" charset="0"/>
                <a:ea typeface="ＭＳ Ｐゴシック" charset="0"/>
              </a:defRPr>
            </a:lvl4pPr>
            <a:lvl5pPr>
              <a:spcBef>
                <a:spcPct val="0"/>
              </a:spcBef>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0000"/>
              </a:spcBef>
              <a:buFontTx/>
              <a:buNone/>
            </a:pPr>
            <a:r>
              <a:rPr lang="en-US" sz="1800">
                <a:latin typeface="+mj-lt"/>
              </a:rPr>
              <a:t>To: john.doe@cs.uni.edu</a:t>
            </a:r>
          </a:p>
          <a:p>
            <a:pPr>
              <a:spcBef>
                <a:spcPct val="20000"/>
              </a:spcBef>
              <a:buFontTx/>
              <a:buNone/>
            </a:pPr>
            <a:r>
              <a:rPr lang="en-US" sz="1800">
                <a:latin typeface="+mj-lt"/>
              </a:rPr>
              <a:t>From: &lt;code&gt;\"\"\"\"\"&lt;addr&gt;</a:t>
            </a:r>
          </a:p>
          <a:p>
            <a:pPr>
              <a:spcBef>
                <a:spcPct val="20000"/>
              </a:spcBef>
              <a:buFontTx/>
              <a:buNone/>
            </a:pPr>
            <a:endParaRPr lang="en-US" sz="1800">
              <a:latin typeface="+mj-lt"/>
            </a:endParaRPr>
          </a:p>
        </p:txBody>
      </p:sp>
      <p:sp>
        <p:nvSpPr>
          <p:cNvPr id="1325063" name="Text Box 7"/>
          <p:cNvSpPr txBox="1">
            <a:spLocks noChangeArrowheads="1"/>
          </p:cNvSpPr>
          <p:nvPr/>
        </p:nvSpPr>
        <p:spPr bwMode="auto">
          <a:xfrm>
            <a:off x="6126163" y="762000"/>
            <a:ext cx="18923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spcBef>
                <a:spcPct val="0"/>
              </a:spcBef>
              <a:defRPr sz="2400">
                <a:solidFill>
                  <a:schemeClr val="tx1"/>
                </a:solidFill>
                <a:latin typeface="Times New Roman" charset="0"/>
                <a:ea typeface="ＭＳ Ｐゴシック" charset="0"/>
              </a:defRPr>
            </a:lvl1pPr>
            <a:lvl2pPr>
              <a:spcBef>
                <a:spcPct val="0"/>
              </a:spcBef>
              <a:defRPr sz="2400">
                <a:solidFill>
                  <a:schemeClr val="tx1"/>
                </a:solidFill>
                <a:latin typeface="Times New Roman" charset="0"/>
                <a:ea typeface="ＭＳ Ｐゴシック" charset="0"/>
              </a:defRPr>
            </a:lvl2pPr>
            <a:lvl3pPr>
              <a:spcBef>
                <a:spcPct val="0"/>
              </a:spcBef>
              <a:defRPr sz="2400">
                <a:solidFill>
                  <a:schemeClr val="tx1"/>
                </a:solidFill>
                <a:latin typeface="Times New Roman" charset="0"/>
                <a:ea typeface="ＭＳ Ｐゴシック" charset="0"/>
              </a:defRPr>
            </a:lvl3pPr>
            <a:lvl4pPr>
              <a:spcBef>
                <a:spcPct val="0"/>
              </a:spcBef>
              <a:defRPr sz="2400">
                <a:solidFill>
                  <a:schemeClr val="tx1"/>
                </a:solidFill>
                <a:latin typeface="Times New Roman" charset="0"/>
                <a:ea typeface="ＭＳ Ｐゴシック" charset="0"/>
              </a:defRPr>
            </a:lvl4pPr>
            <a:lvl5pPr>
              <a:spcBef>
                <a:spcPct val="0"/>
              </a:spcBef>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FontTx/>
              <a:buNone/>
            </a:pPr>
            <a:r>
              <a:rPr lang="en-US" sz="2800">
                <a:latin typeface="+mj-lt"/>
              </a:rPr>
              <a:t>Mail Folder</a:t>
            </a:r>
          </a:p>
        </p:txBody>
      </p:sp>
      <p:sp>
        <p:nvSpPr>
          <p:cNvPr id="8" name="AutoShape 7"/>
          <p:cNvSpPr>
            <a:spLocks noChangeArrowheads="1"/>
          </p:cNvSpPr>
          <p:nvPr/>
        </p:nvSpPr>
        <p:spPr bwMode="auto">
          <a:xfrm>
            <a:off x="309563" y="2033588"/>
            <a:ext cx="4495800" cy="1295400"/>
          </a:xfrm>
          <a:prstGeom prst="rightArrow">
            <a:avLst>
              <a:gd name="adj1" fmla="val 70454"/>
              <a:gd name="adj2" fmla="val 45953"/>
            </a:avLst>
          </a:prstGeom>
          <a:noFill/>
          <a:ln w="38100"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buFontTx/>
              <a:buNone/>
            </a:pPr>
            <a:r>
              <a:rPr lang="en-US" sz="2200">
                <a:latin typeface="+mn-lt"/>
              </a:rPr>
              <a:t>To: john.doe@cs.uni.edu</a:t>
            </a:r>
          </a:p>
          <a:p>
            <a:pPr marL="342900" indent="-342900">
              <a:buFontTx/>
              <a:buNone/>
            </a:pPr>
            <a:r>
              <a:rPr lang="en-US" sz="2200">
                <a:latin typeface="+mn-lt"/>
              </a:rPr>
              <a:t>From: &lt;code&gt;\"\"\"\"\"&lt;addr&gt;</a:t>
            </a:r>
          </a:p>
        </p:txBody>
      </p:sp>
    </p:spTree>
    <p:extLst>
      <p:ext uri="{BB962C8B-B14F-4D97-AF65-F5344CB8AC3E}">
        <p14:creationId xmlns:p14="http://schemas.microsoft.com/office/powerpoint/2010/main" val="289757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082" name="Rectangle 2"/>
          <p:cNvSpPr>
            <a:spLocks noGrp="1" noChangeArrowheads="1"/>
          </p:cNvSpPr>
          <p:nvPr>
            <p:ph type="title"/>
          </p:nvPr>
        </p:nvSpPr>
        <p:spPr>
          <a:xfrm>
            <a:off x="685800" y="152400"/>
            <a:ext cx="6019800" cy="838200"/>
          </a:xfrm>
        </p:spPr>
        <p:txBody>
          <a:bodyPr/>
          <a:lstStyle/>
          <a:p>
            <a:r>
              <a:rPr lang="en-US"/>
              <a:t>Pine Vulnerability</a:t>
            </a:r>
          </a:p>
        </p:txBody>
      </p:sp>
      <p:sp>
        <p:nvSpPr>
          <p:cNvPr id="1326083" name="Text Box 3"/>
          <p:cNvSpPr txBox="1">
            <a:spLocks noChangeArrowheads="1"/>
          </p:cNvSpPr>
          <p:nvPr/>
        </p:nvSpPr>
        <p:spPr bwMode="auto">
          <a:xfrm>
            <a:off x="342960" y="1195388"/>
            <a:ext cx="3714629"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spcBef>
                <a:spcPct val="0"/>
              </a:spcBef>
              <a:defRPr sz="2400">
                <a:solidFill>
                  <a:schemeClr val="tx1"/>
                </a:solidFill>
                <a:latin typeface="Times New Roman" charset="0"/>
                <a:ea typeface="ＭＳ Ｐゴシック" charset="0"/>
              </a:defRPr>
            </a:lvl1pPr>
            <a:lvl2pPr>
              <a:spcBef>
                <a:spcPct val="0"/>
              </a:spcBef>
              <a:defRPr sz="2400">
                <a:solidFill>
                  <a:schemeClr val="tx1"/>
                </a:solidFill>
                <a:latin typeface="Times New Roman" charset="0"/>
                <a:ea typeface="ＭＳ Ｐゴシック" charset="0"/>
              </a:defRPr>
            </a:lvl2pPr>
            <a:lvl3pPr>
              <a:spcBef>
                <a:spcPct val="0"/>
              </a:spcBef>
              <a:defRPr sz="2400">
                <a:solidFill>
                  <a:schemeClr val="tx1"/>
                </a:solidFill>
                <a:latin typeface="Times New Roman" charset="0"/>
                <a:ea typeface="ＭＳ Ｐゴシック" charset="0"/>
              </a:defRPr>
            </a:lvl3pPr>
            <a:lvl4pPr>
              <a:spcBef>
                <a:spcPct val="0"/>
              </a:spcBef>
              <a:defRPr sz="2400">
                <a:solidFill>
                  <a:schemeClr val="tx1"/>
                </a:solidFill>
                <a:latin typeface="Times New Roman" charset="0"/>
                <a:ea typeface="ＭＳ Ｐゴシック" charset="0"/>
              </a:defRPr>
            </a:lvl4pPr>
            <a:lvl5pPr>
              <a:spcBef>
                <a:spcPct val="0"/>
              </a:spcBef>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FontTx/>
              <a:buNone/>
            </a:pPr>
            <a:r>
              <a:rPr lang="en-US">
                <a:latin typeface="+mn-lt"/>
              </a:rPr>
              <a:t>Send mail message</a:t>
            </a:r>
          </a:p>
          <a:p>
            <a:pPr algn="ctr">
              <a:spcBef>
                <a:spcPct val="20000"/>
              </a:spcBef>
              <a:buFontTx/>
              <a:buNone/>
            </a:pPr>
            <a:r>
              <a:rPr lang="en-US">
                <a:latin typeface="+mn-lt"/>
              </a:rPr>
              <a:t>Carefully crafted FROM field</a:t>
            </a:r>
          </a:p>
        </p:txBody>
      </p:sp>
      <p:sp>
        <p:nvSpPr>
          <p:cNvPr id="1326085" name="AutoShape 5"/>
          <p:cNvSpPr>
            <a:spLocks noChangeArrowheads="1"/>
          </p:cNvSpPr>
          <p:nvPr/>
        </p:nvSpPr>
        <p:spPr bwMode="auto">
          <a:xfrm>
            <a:off x="4957763" y="1500188"/>
            <a:ext cx="4038600" cy="2209800"/>
          </a:xfrm>
          <a:prstGeom prst="flowChartMultidocumen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326086" name="Text Box 6"/>
          <p:cNvSpPr txBox="1">
            <a:spLocks noChangeArrowheads="1"/>
          </p:cNvSpPr>
          <p:nvPr/>
        </p:nvSpPr>
        <p:spPr bwMode="auto">
          <a:xfrm>
            <a:off x="5033963" y="2185988"/>
            <a:ext cx="3048656" cy="10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spcBef>
                <a:spcPct val="0"/>
              </a:spcBef>
              <a:defRPr sz="2400">
                <a:solidFill>
                  <a:schemeClr val="tx1"/>
                </a:solidFill>
                <a:latin typeface="Times New Roman" charset="0"/>
                <a:ea typeface="ＭＳ Ｐゴシック" charset="0"/>
              </a:defRPr>
            </a:lvl1pPr>
            <a:lvl2pPr>
              <a:spcBef>
                <a:spcPct val="0"/>
              </a:spcBef>
              <a:defRPr sz="2400">
                <a:solidFill>
                  <a:schemeClr val="tx1"/>
                </a:solidFill>
                <a:latin typeface="Times New Roman" charset="0"/>
                <a:ea typeface="ＭＳ Ｐゴシック" charset="0"/>
              </a:defRPr>
            </a:lvl2pPr>
            <a:lvl3pPr>
              <a:spcBef>
                <a:spcPct val="0"/>
              </a:spcBef>
              <a:defRPr sz="2400">
                <a:solidFill>
                  <a:schemeClr val="tx1"/>
                </a:solidFill>
                <a:latin typeface="Times New Roman" charset="0"/>
                <a:ea typeface="ＭＳ Ｐゴシック" charset="0"/>
              </a:defRPr>
            </a:lvl3pPr>
            <a:lvl4pPr>
              <a:spcBef>
                <a:spcPct val="0"/>
              </a:spcBef>
              <a:defRPr sz="2400">
                <a:solidFill>
                  <a:schemeClr val="tx1"/>
                </a:solidFill>
                <a:latin typeface="Times New Roman" charset="0"/>
                <a:ea typeface="ＭＳ Ｐゴシック" charset="0"/>
              </a:defRPr>
            </a:lvl4pPr>
            <a:lvl5pPr>
              <a:spcBef>
                <a:spcPct val="0"/>
              </a:spcBef>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0000"/>
              </a:spcBef>
              <a:buFontTx/>
              <a:buNone/>
            </a:pPr>
            <a:r>
              <a:rPr lang="en-US" sz="1800">
                <a:latin typeface="+mn-lt"/>
              </a:rPr>
              <a:t>To: john.doe@cs.uni.edu</a:t>
            </a:r>
          </a:p>
          <a:p>
            <a:pPr>
              <a:spcBef>
                <a:spcPct val="20000"/>
              </a:spcBef>
              <a:buFontTx/>
              <a:buNone/>
            </a:pPr>
            <a:r>
              <a:rPr lang="en-US" sz="1800">
                <a:latin typeface="+mn-lt"/>
              </a:rPr>
              <a:t>From: &lt;code&gt;\"\"\"\"\"&lt;addr&gt;</a:t>
            </a:r>
          </a:p>
          <a:p>
            <a:pPr>
              <a:spcBef>
                <a:spcPct val="20000"/>
              </a:spcBef>
              <a:buFontTx/>
              <a:buNone/>
            </a:pPr>
            <a:endParaRPr lang="en-US" sz="1800">
              <a:latin typeface="+mn-lt"/>
            </a:endParaRPr>
          </a:p>
        </p:txBody>
      </p:sp>
      <p:sp>
        <p:nvSpPr>
          <p:cNvPr id="1326087" name="Text Box 7"/>
          <p:cNvSpPr txBox="1">
            <a:spLocks noChangeArrowheads="1"/>
          </p:cNvSpPr>
          <p:nvPr/>
        </p:nvSpPr>
        <p:spPr bwMode="auto">
          <a:xfrm>
            <a:off x="6126163" y="762000"/>
            <a:ext cx="18923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spcBef>
                <a:spcPct val="0"/>
              </a:spcBef>
              <a:defRPr sz="2400">
                <a:solidFill>
                  <a:schemeClr val="tx1"/>
                </a:solidFill>
                <a:latin typeface="Times New Roman" charset="0"/>
                <a:ea typeface="ＭＳ Ｐゴシック" charset="0"/>
              </a:defRPr>
            </a:lvl1pPr>
            <a:lvl2pPr>
              <a:spcBef>
                <a:spcPct val="0"/>
              </a:spcBef>
              <a:defRPr sz="2400">
                <a:solidFill>
                  <a:schemeClr val="tx1"/>
                </a:solidFill>
                <a:latin typeface="Times New Roman" charset="0"/>
                <a:ea typeface="ＭＳ Ｐゴシック" charset="0"/>
              </a:defRPr>
            </a:lvl2pPr>
            <a:lvl3pPr>
              <a:spcBef>
                <a:spcPct val="0"/>
              </a:spcBef>
              <a:defRPr sz="2400">
                <a:solidFill>
                  <a:schemeClr val="tx1"/>
                </a:solidFill>
                <a:latin typeface="Times New Roman" charset="0"/>
                <a:ea typeface="ＭＳ Ｐゴシック" charset="0"/>
              </a:defRPr>
            </a:lvl3pPr>
            <a:lvl4pPr>
              <a:spcBef>
                <a:spcPct val="0"/>
              </a:spcBef>
              <a:defRPr sz="2400">
                <a:solidFill>
                  <a:schemeClr val="tx1"/>
                </a:solidFill>
                <a:latin typeface="Times New Roman" charset="0"/>
                <a:ea typeface="ＭＳ Ｐゴシック" charset="0"/>
              </a:defRPr>
            </a:lvl4pPr>
            <a:lvl5pPr>
              <a:spcBef>
                <a:spcPct val="0"/>
              </a:spcBef>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FontTx/>
              <a:buNone/>
            </a:pPr>
            <a:r>
              <a:rPr lang="en-US" sz="2800">
                <a:latin typeface="+mn-lt"/>
              </a:rPr>
              <a:t>Mail Folder</a:t>
            </a:r>
          </a:p>
        </p:txBody>
      </p:sp>
      <p:sp>
        <p:nvSpPr>
          <p:cNvPr id="1326088" name="AutoShape 8"/>
          <p:cNvSpPr>
            <a:spLocks noChangeArrowheads="1"/>
          </p:cNvSpPr>
          <p:nvPr/>
        </p:nvSpPr>
        <p:spPr bwMode="auto">
          <a:xfrm>
            <a:off x="6324600" y="3862388"/>
            <a:ext cx="914400" cy="609600"/>
          </a:xfrm>
          <a:prstGeom prst="downArrow">
            <a:avLst>
              <a:gd name="adj1" fmla="val 57639"/>
              <a:gd name="adj2" fmla="val 48176"/>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326089" name="AutoShape 9"/>
          <p:cNvSpPr>
            <a:spLocks noChangeArrowheads="1"/>
          </p:cNvSpPr>
          <p:nvPr/>
        </p:nvSpPr>
        <p:spPr bwMode="auto">
          <a:xfrm>
            <a:off x="4800600" y="4624388"/>
            <a:ext cx="4114800" cy="1928812"/>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r>
              <a:rPr lang="en-US" sz="2800" dirty="0">
                <a:latin typeface="+mn-lt"/>
              </a:rPr>
              <a:t>Pine reads message</a:t>
            </a:r>
          </a:p>
          <a:p>
            <a:pPr marL="342900" indent="-342900"/>
            <a:r>
              <a:rPr lang="en-US" sz="2800" dirty="0">
                <a:latin typeface="+mn-lt"/>
              </a:rPr>
              <a:t>Processes FROM field</a:t>
            </a:r>
          </a:p>
          <a:p>
            <a:pPr marL="342900" indent="-342900"/>
            <a:r>
              <a:rPr lang="en-US" sz="3200" b="1" dirty="0">
                <a:solidFill>
                  <a:srgbClr val="FF0000"/>
                </a:solidFill>
                <a:latin typeface="+mn-lt"/>
              </a:rPr>
              <a:t>Overflows buffer</a:t>
            </a:r>
          </a:p>
        </p:txBody>
      </p:sp>
      <p:sp>
        <p:nvSpPr>
          <p:cNvPr id="1326090" name="Text Box 10"/>
          <p:cNvSpPr txBox="1">
            <a:spLocks noChangeArrowheads="1"/>
          </p:cNvSpPr>
          <p:nvPr/>
        </p:nvSpPr>
        <p:spPr bwMode="auto">
          <a:xfrm>
            <a:off x="3505200" y="5334000"/>
            <a:ext cx="942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spcBef>
                <a:spcPct val="0"/>
              </a:spcBef>
              <a:defRPr sz="2400">
                <a:solidFill>
                  <a:schemeClr val="tx1"/>
                </a:solidFill>
                <a:latin typeface="Times New Roman" charset="0"/>
                <a:ea typeface="ＭＳ Ｐゴシック" charset="0"/>
              </a:defRPr>
            </a:lvl1pPr>
            <a:lvl2pPr>
              <a:spcBef>
                <a:spcPct val="0"/>
              </a:spcBef>
              <a:defRPr sz="2400">
                <a:solidFill>
                  <a:schemeClr val="tx1"/>
                </a:solidFill>
                <a:latin typeface="Times New Roman" charset="0"/>
                <a:ea typeface="ＭＳ Ｐゴシック" charset="0"/>
              </a:defRPr>
            </a:lvl2pPr>
            <a:lvl3pPr>
              <a:spcBef>
                <a:spcPct val="0"/>
              </a:spcBef>
              <a:defRPr sz="2400">
                <a:solidFill>
                  <a:schemeClr val="tx1"/>
                </a:solidFill>
                <a:latin typeface="Times New Roman" charset="0"/>
                <a:ea typeface="ＭＳ Ｐゴシック" charset="0"/>
              </a:defRPr>
            </a:lvl3pPr>
            <a:lvl4pPr>
              <a:spcBef>
                <a:spcPct val="0"/>
              </a:spcBef>
              <a:defRPr sz="2400">
                <a:solidFill>
                  <a:schemeClr val="tx1"/>
                </a:solidFill>
                <a:latin typeface="Times New Roman" charset="0"/>
                <a:ea typeface="ＭＳ Ｐゴシック" charset="0"/>
              </a:defRPr>
            </a:lvl4pPr>
            <a:lvl5pPr>
              <a:spcBef>
                <a:spcPct val="0"/>
              </a:spcBef>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FontTx/>
              <a:buNone/>
            </a:pPr>
            <a:r>
              <a:rPr lang="en-US" sz="3200">
                <a:latin typeface="+mn-lt"/>
              </a:rPr>
              <a:t>Pine</a:t>
            </a:r>
          </a:p>
        </p:txBody>
      </p:sp>
      <p:sp>
        <p:nvSpPr>
          <p:cNvPr id="11" name="AutoShape 7"/>
          <p:cNvSpPr>
            <a:spLocks noChangeArrowheads="1"/>
          </p:cNvSpPr>
          <p:nvPr/>
        </p:nvSpPr>
        <p:spPr bwMode="auto">
          <a:xfrm>
            <a:off x="309563" y="2033588"/>
            <a:ext cx="4495800" cy="1295400"/>
          </a:xfrm>
          <a:prstGeom prst="rightArrow">
            <a:avLst>
              <a:gd name="adj1" fmla="val 70454"/>
              <a:gd name="adj2" fmla="val 45953"/>
            </a:avLst>
          </a:prstGeom>
          <a:noFill/>
          <a:ln w="38100"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buFontTx/>
              <a:buNone/>
            </a:pPr>
            <a:r>
              <a:rPr lang="en-US" sz="2200">
                <a:latin typeface="+mn-lt"/>
              </a:rPr>
              <a:t>To: john.doe@cs.uni.edu</a:t>
            </a:r>
          </a:p>
          <a:p>
            <a:pPr marL="342900" indent="-342900">
              <a:buFontTx/>
              <a:buNone/>
            </a:pPr>
            <a:r>
              <a:rPr lang="en-US" sz="2200">
                <a:latin typeface="+mn-lt"/>
              </a:rPr>
              <a:t>From: &lt;code&gt;\"\"\"\"\"&lt;addr&gt;</a:t>
            </a:r>
          </a:p>
        </p:txBody>
      </p:sp>
    </p:spTree>
    <p:extLst>
      <p:ext uri="{BB962C8B-B14F-4D97-AF65-F5344CB8AC3E}">
        <p14:creationId xmlns:p14="http://schemas.microsoft.com/office/powerpoint/2010/main" val="1588805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610" name="Rectangle 2"/>
          <p:cNvSpPr>
            <a:spLocks noGrp="1" noChangeArrowheads="1"/>
          </p:cNvSpPr>
          <p:nvPr>
            <p:ph type="title"/>
          </p:nvPr>
        </p:nvSpPr>
        <p:spPr>
          <a:xfrm>
            <a:off x="457200" y="274638"/>
            <a:ext cx="8229600" cy="639762"/>
          </a:xfrm>
        </p:spPr>
        <p:txBody>
          <a:bodyPr/>
          <a:lstStyle/>
          <a:p>
            <a:r>
              <a:rPr lang="en-US" dirty="0"/>
              <a:t>Pine</a:t>
            </a:r>
          </a:p>
        </p:txBody>
      </p:sp>
      <p:sp>
        <p:nvSpPr>
          <p:cNvPr id="1220611" name="Text Box 3"/>
          <p:cNvSpPr txBox="1">
            <a:spLocks noChangeArrowheads="1"/>
          </p:cNvSpPr>
          <p:nvPr/>
        </p:nvSpPr>
        <p:spPr bwMode="auto">
          <a:xfrm>
            <a:off x="4267200" y="3384550"/>
            <a:ext cx="1219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0"/>
              </a:spcBef>
              <a:buFontTx/>
              <a:buNone/>
            </a:pPr>
            <a:r>
              <a:rPr lang="en-US" sz="2800" dirty="0">
                <a:latin typeface="Tahoma" charset="0"/>
              </a:rPr>
              <a:t>Buffer</a:t>
            </a:r>
          </a:p>
        </p:txBody>
      </p:sp>
      <p:sp>
        <p:nvSpPr>
          <p:cNvPr id="1220612" name="Text Box 4"/>
          <p:cNvSpPr txBox="1">
            <a:spLocks noChangeArrowheads="1"/>
          </p:cNvSpPr>
          <p:nvPr/>
        </p:nvSpPr>
        <p:spPr bwMode="auto">
          <a:xfrm>
            <a:off x="4267200" y="1166813"/>
            <a:ext cx="1981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0"/>
              </a:spcBef>
              <a:buFontTx/>
              <a:buNone/>
            </a:pPr>
            <a:r>
              <a:rPr lang="en-US" sz="2800" dirty="0">
                <a:latin typeface="Tahoma" charset="0"/>
              </a:rPr>
              <a:t>FROM field</a:t>
            </a:r>
          </a:p>
        </p:txBody>
      </p:sp>
      <p:sp>
        <p:nvSpPr>
          <p:cNvPr id="1220613" name="Text Box 5"/>
          <p:cNvSpPr txBox="1">
            <a:spLocks noChangeArrowheads="1"/>
          </p:cNvSpPr>
          <p:nvPr/>
        </p:nvSpPr>
        <p:spPr bwMode="auto">
          <a:xfrm>
            <a:off x="2052638" y="2165350"/>
            <a:ext cx="20621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0"/>
              </a:spcBef>
              <a:buFontTx/>
              <a:buNone/>
            </a:pPr>
            <a:r>
              <a:rPr lang="en-US" sz="2800" dirty="0">
                <a:latin typeface="Tahoma" charset="0"/>
              </a:rPr>
              <a:t>rfc822_cat</a:t>
            </a:r>
          </a:p>
        </p:txBody>
      </p:sp>
      <p:sp>
        <p:nvSpPr>
          <p:cNvPr id="1220614" name="AutoShape 6"/>
          <p:cNvSpPr>
            <a:spLocks noChangeArrowheads="1"/>
          </p:cNvSpPr>
          <p:nvPr/>
        </p:nvSpPr>
        <p:spPr bwMode="auto">
          <a:xfrm>
            <a:off x="1327150" y="2062163"/>
            <a:ext cx="636588" cy="1011237"/>
          </a:xfrm>
          <a:prstGeom prst="downArrow">
            <a:avLst>
              <a:gd name="adj1" fmla="val 54611"/>
              <a:gd name="adj2" fmla="val 59099"/>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220615" name="Group 7"/>
          <p:cNvGrpSpPr>
            <a:grpSpLocks/>
          </p:cNvGrpSpPr>
          <p:nvPr/>
        </p:nvGrpSpPr>
        <p:grpSpPr bwMode="auto">
          <a:xfrm>
            <a:off x="420688" y="1149350"/>
            <a:ext cx="3632200" cy="495300"/>
            <a:chOff x="217" y="889"/>
            <a:chExt cx="2288" cy="312"/>
          </a:xfrm>
        </p:grpSpPr>
        <p:sp>
          <p:nvSpPr>
            <p:cNvPr id="1220616" name="Text Box 8"/>
            <p:cNvSpPr txBox="1">
              <a:spLocks noChangeArrowheads="1"/>
            </p:cNvSpPr>
            <p:nvPr/>
          </p:nvSpPr>
          <p:spPr bwMode="auto">
            <a:xfrm>
              <a:off x="217" y="889"/>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Tahoma" charset="0"/>
                </a:rPr>
                <a:t>a</a:t>
              </a:r>
            </a:p>
          </p:txBody>
        </p:sp>
        <p:sp>
          <p:nvSpPr>
            <p:cNvPr id="1220617" name="Text Box 9"/>
            <p:cNvSpPr txBox="1">
              <a:spLocks noChangeArrowheads="1"/>
            </p:cNvSpPr>
            <p:nvPr/>
          </p:nvSpPr>
          <p:spPr bwMode="auto">
            <a:xfrm>
              <a:off x="503" y="889"/>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Tahoma" charset="0"/>
                </a:rPr>
                <a:t>\</a:t>
              </a:r>
            </a:p>
          </p:txBody>
        </p:sp>
        <p:sp>
          <p:nvSpPr>
            <p:cNvPr id="1220618" name="Text Box 10"/>
            <p:cNvSpPr txBox="1">
              <a:spLocks noChangeArrowheads="1"/>
            </p:cNvSpPr>
            <p:nvPr/>
          </p:nvSpPr>
          <p:spPr bwMode="auto">
            <a:xfrm>
              <a:off x="789" y="889"/>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ja-JP" altLang="en-US" sz="2400">
                  <a:latin typeface="Arial"/>
                </a:rPr>
                <a:t>“</a:t>
              </a:r>
              <a:endParaRPr lang="en-US" sz="2400">
                <a:latin typeface="Tahoma" charset="0"/>
              </a:endParaRPr>
            </a:p>
          </p:txBody>
        </p:sp>
        <p:sp>
          <p:nvSpPr>
            <p:cNvPr id="1220619" name="Text Box 11"/>
            <p:cNvSpPr txBox="1">
              <a:spLocks noChangeArrowheads="1"/>
            </p:cNvSpPr>
            <p:nvPr/>
          </p:nvSpPr>
          <p:spPr bwMode="auto">
            <a:xfrm>
              <a:off x="1075" y="889"/>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Tahoma" charset="0"/>
                </a:rPr>
                <a:t>\</a:t>
              </a:r>
            </a:p>
          </p:txBody>
        </p:sp>
        <p:sp>
          <p:nvSpPr>
            <p:cNvPr id="1220620" name="Text Box 12"/>
            <p:cNvSpPr txBox="1">
              <a:spLocks noChangeArrowheads="1"/>
            </p:cNvSpPr>
            <p:nvPr/>
          </p:nvSpPr>
          <p:spPr bwMode="auto">
            <a:xfrm>
              <a:off x="1361" y="889"/>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ja-JP" altLang="en-US" sz="2400">
                  <a:latin typeface="Arial"/>
                </a:rPr>
                <a:t>“</a:t>
              </a:r>
              <a:endParaRPr lang="en-US" sz="2400">
                <a:latin typeface="Tahoma" charset="0"/>
              </a:endParaRPr>
            </a:p>
          </p:txBody>
        </p:sp>
        <p:sp>
          <p:nvSpPr>
            <p:cNvPr id="1220621" name="Text Box 13"/>
            <p:cNvSpPr txBox="1">
              <a:spLocks noChangeArrowheads="1"/>
            </p:cNvSpPr>
            <p:nvPr/>
          </p:nvSpPr>
          <p:spPr bwMode="auto">
            <a:xfrm>
              <a:off x="1647" y="889"/>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Tahoma" charset="0"/>
                </a:rPr>
                <a:t>\</a:t>
              </a:r>
            </a:p>
          </p:txBody>
        </p:sp>
        <p:sp>
          <p:nvSpPr>
            <p:cNvPr id="1220622" name="Text Box 14"/>
            <p:cNvSpPr txBox="1">
              <a:spLocks noChangeArrowheads="1"/>
            </p:cNvSpPr>
            <p:nvPr/>
          </p:nvSpPr>
          <p:spPr bwMode="auto">
            <a:xfrm>
              <a:off x="1933" y="889"/>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ja-JP" altLang="en-US" sz="2400">
                  <a:latin typeface="Arial"/>
                </a:rPr>
                <a:t>“</a:t>
              </a:r>
              <a:endParaRPr lang="en-US" sz="2400">
                <a:latin typeface="Tahoma" charset="0"/>
              </a:endParaRPr>
            </a:p>
          </p:txBody>
        </p:sp>
        <p:sp>
          <p:nvSpPr>
            <p:cNvPr id="1220623" name="Text Box 15"/>
            <p:cNvSpPr txBox="1">
              <a:spLocks noChangeArrowheads="1"/>
            </p:cNvSpPr>
            <p:nvPr/>
          </p:nvSpPr>
          <p:spPr bwMode="auto">
            <a:xfrm>
              <a:off x="2219" y="889"/>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Tahoma" charset="0"/>
                </a:rPr>
                <a:t>\</a:t>
              </a:r>
            </a:p>
          </p:txBody>
        </p:sp>
      </p:grpSp>
      <p:grpSp>
        <p:nvGrpSpPr>
          <p:cNvPr id="1220624" name="Group 16"/>
          <p:cNvGrpSpPr>
            <a:grpSpLocks/>
          </p:cNvGrpSpPr>
          <p:nvPr/>
        </p:nvGrpSpPr>
        <p:grpSpPr bwMode="auto">
          <a:xfrm>
            <a:off x="420688" y="3365500"/>
            <a:ext cx="3632200" cy="495300"/>
            <a:chOff x="313" y="2290"/>
            <a:chExt cx="2288" cy="312"/>
          </a:xfrm>
        </p:grpSpPr>
        <p:sp>
          <p:nvSpPr>
            <p:cNvPr id="1220625" name="Text Box 17"/>
            <p:cNvSpPr txBox="1">
              <a:spLocks noChangeArrowheads="1"/>
            </p:cNvSpPr>
            <p:nvPr/>
          </p:nvSpPr>
          <p:spPr bwMode="auto">
            <a:xfrm>
              <a:off x="313" y="2290"/>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endParaRPr lang="en-US" sz="2400">
                <a:latin typeface="Tahoma" charset="0"/>
              </a:endParaRPr>
            </a:p>
          </p:txBody>
        </p:sp>
        <p:sp>
          <p:nvSpPr>
            <p:cNvPr id="1220626" name="Text Box 18"/>
            <p:cNvSpPr txBox="1">
              <a:spLocks noChangeArrowheads="1"/>
            </p:cNvSpPr>
            <p:nvPr/>
          </p:nvSpPr>
          <p:spPr bwMode="auto">
            <a:xfrm>
              <a:off x="599" y="2290"/>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endParaRPr lang="en-US" sz="2400">
                <a:latin typeface="Tahoma" charset="0"/>
              </a:endParaRPr>
            </a:p>
          </p:txBody>
        </p:sp>
        <p:sp>
          <p:nvSpPr>
            <p:cNvPr id="1220627" name="Text Box 19"/>
            <p:cNvSpPr txBox="1">
              <a:spLocks noChangeArrowheads="1"/>
            </p:cNvSpPr>
            <p:nvPr/>
          </p:nvSpPr>
          <p:spPr bwMode="auto">
            <a:xfrm>
              <a:off x="885" y="2290"/>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endParaRPr lang="en-US" sz="2400">
                <a:latin typeface="Tahoma" charset="0"/>
              </a:endParaRPr>
            </a:p>
          </p:txBody>
        </p:sp>
        <p:sp>
          <p:nvSpPr>
            <p:cNvPr id="1220628" name="Text Box 20"/>
            <p:cNvSpPr txBox="1">
              <a:spLocks noChangeArrowheads="1"/>
            </p:cNvSpPr>
            <p:nvPr/>
          </p:nvSpPr>
          <p:spPr bwMode="auto">
            <a:xfrm>
              <a:off x="1171" y="2290"/>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endParaRPr lang="en-US" sz="2400">
                <a:latin typeface="Tahoma" charset="0"/>
              </a:endParaRPr>
            </a:p>
          </p:txBody>
        </p:sp>
        <p:sp>
          <p:nvSpPr>
            <p:cNvPr id="1220629" name="Text Box 21"/>
            <p:cNvSpPr txBox="1">
              <a:spLocks noChangeArrowheads="1"/>
            </p:cNvSpPr>
            <p:nvPr/>
          </p:nvSpPr>
          <p:spPr bwMode="auto">
            <a:xfrm>
              <a:off x="1457" y="2290"/>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endParaRPr lang="en-US" sz="2400">
                <a:latin typeface="Tahoma" charset="0"/>
              </a:endParaRPr>
            </a:p>
          </p:txBody>
        </p:sp>
        <p:sp>
          <p:nvSpPr>
            <p:cNvPr id="1220630" name="Text Box 22"/>
            <p:cNvSpPr txBox="1">
              <a:spLocks noChangeArrowheads="1"/>
            </p:cNvSpPr>
            <p:nvPr/>
          </p:nvSpPr>
          <p:spPr bwMode="auto">
            <a:xfrm>
              <a:off x="1743" y="2290"/>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endParaRPr lang="en-US" sz="2400">
                <a:latin typeface="Tahoma" charset="0"/>
              </a:endParaRPr>
            </a:p>
          </p:txBody>
        </p:sp>
        <p:sp>
          <p:nvSpPr>
            <p:cNvPr id="1220631" name="Text Box 23"/>
            <p:cNvSpPr txBox="1">
              <a:spLocks noChangeArrowheads="1"/>
            </p:cNvSpPr>
            <p:nvPr/>
          </p:nvSpPr>
          <p:spPr bwMode="auto">
            <a:xfrm>
              <a:off x="2029" y="2290"/>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endParaRPr lang="en-US" sz="2400">
                <a:latin typeface="Tahoma" charset="0"/>
              </a:endParaRPr>
            </a:p>
          </p:txBody>
        </p:sp>
        <p:sp>
          <p:nvSpPr>
            <p:cNvPr id="1220632" name="Text Box 24"/>
            <p:cNvSpPr txBox="1">
              <a:spLocks noChangeArrowheads="1"/>
            </p:cNvSpPr>
            <p:nvPr/>
          </p:nvSpPr>
          <p:spPr bwMode="auto">
            <a:xfrm>
              <a:off x="2315" y="2290"/>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endParaRPr lang="en-US" sz="2400">
                <a:latin typeface="Tahoma" charset="0"/>
              </a:endParaRPr>
            </a:p>
          </p:txBody>
        </p:sp>
      </p:grpSp>
      <p:sp>
        <p:nvSpPr>
          <p:cNvPr id="1220633" name="Rectangle 25"/>
          <p:cNvSpPr>
            <a:spLocks noGrp="1" noChangeArrowheads="1"/>
          </p:cNvSpPr>
          <p:nvPr>
            <p:ph type="body" idx="1"/>
          </p:nvPr>
        </p:nvSpPr>
        <p:spPr>
          <a:xfrm>
            <a:off x="685800" y="4130675"/>
            <a:ext cx="7772400" cy="2379663"/>
          </a:xfrm>
          <a:noFill/>
          <a:ln/>
        </p:spPr>
        <p:txBody>
          <a:bodyPr/>
          <a:lstStyle/>
          <a:p>
            <a:pPr marL="533400" indent="-533400" algn="ctr">
              <a:lnSpc>
                <a:spcPct val="90000"/>
              </a:lnSpc>
              <a:buFontTx/>
              <a:buNone/>
            </a:pPr>
            <a:r>
              <a:rPr lang="en-US"/>
              <a:t>Two Quoting Rules</a:t>
            </a:r>
          </a:p>
          <a:p>
            <a:pPr marL="533400" indent="-533400">
              <a:lnSpc>
                <a:spcPct val="90000"/>
              </a:lnSpc>
              <a:buFontTx/>
              <a:buAutoNum type="arabicParenR"/>
            </a:pPr>
            <a:r>
              <a:rPr lang="en-US"/>
              <a:t>\ replaced by \\   </a:t>
            </a:r>
          </a:p>
          <a:p>
            <a:pPr marL="533400" indent="-533400">
              <a:lnSpc>
                <a:spcPct val="90000"/>
              </a:lnSpc>
              <a:buFontTx/>
              <a:buAutoNum type="arabicParenR"/>
            </a:pPr>
            <a:r>
              <a:rPr lang="ja-JP" altLang="en-US">
                <a:latin typeface="Arial"/>
              </a:rPr>
              <a:t>“</a:t>
            </a:r>
            <a:r>
              <a:rPr lang="en-US"/>
              <a:t> replaced by \ </a:t>
            </a:r>
            <a:r>
              <a:rPr lang="ja-JP" altLang="en-US">
                <a:latin typeface="Arial"/>
              </a:rPr>
              <a:t>“</a:t>
            </a:r>
            <a:endParaRPr lang="en-US"/>
          </a:p>
          <a:p>
            <a:pPr marL="533400" indent="-533400">
              <a:lnSpc>
                <a:spcPct val="90000"/>
              </a:lnSpc>
            </a:pPr>
            <a:r>
              <a:rPr lang="en-US"/>
              <a:t>FROM field can double in size</a:t>
            </a:r>
          </a:p>
          <a:p>
            <a:pPr marL="533400" indent="-533400">
              <a:lnSpc>
                <a:spcPct val="90000"/>
              </a:lnSpc>
            </a:pPr>
            <a:r>
              <a:rPr lang="en-US"/>
              <a:t>Buffer is not twice size of FROM field</a:t>
            </a:r>
          </a:p>
        </p:txBody>
      </p:sp>
    </p:spTree>
    <p:extLst>
      <p:ext uri="{BB962C8B-B14F-4D97-AF65-F5344CB8AC3E}">
        <p14:creationId xmlns:p14="http://schemas.microsoft.com/office/powerpoint/2010/main" val="3793312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665" name="Text Box 33"/>
          <p:cNvSpPr txBox="1">
            <a:spLocks noChangeArrowheads="1"/>
          </p:cNvSpPr>
          <p:nvPr/>
        </p:nvSpPr>
        <p:spPr bwMode="auto">
          <a:xfrm>
            <a:off x="4267200" y="3381375"/>
            <a:ext cx="1219200" cy="457200"/>
          </a:xfrm>
          <a:prstGeom prst="rect">
            <a:avLst/>
          </a:prstGeom>
          <a:solidFill>
            <a:srgbClr val="FF0000"/>
          </a:solidFill>
          <a:ln>
            <a:solidFill>
              <a:srgbClr val="FF0000"/>
            </a:solidFill>
          </a:ln>
          <a:effectLst/>
        </p:spPr>
        <p:txBody>
          <a:bodyPr>
            <a:spAutoFit/>
          </a:bodyPr>
          <a:lstStyle/>
          <a:p>
            <a:pPr>
              <a:spcBef>
                <a:spcPct val="0"/>
              </a:spcBef>
              <a:buFontTx/>
              <a:buNone/>
            </a:pPr>
            <a:r>
              <a:rPr lang="en-US" sz="2400">
                <a:latin typeface="Tahoma" charset="0"/>
              </a:rPr>
              <a:t>Buffer</a:t>
            </a:r>
          </a:p>
        </p:txBody>
      </p:sp>
      <p:sp>
        <p:nvSpPr>
          <p:cNvPr id="1221638" name="AutoShape 6"/>
          <p:cNvSpPr>
            <a:spLocks noChangeArrowheads="1"/>
          </p:cNvSpPr>
          <p:nvPr/>
        </p:nvSpPr>
        <p:spPr bwMode="auto">
          <a:xfrm>
            <a:off x="1327150" y="2062163"/>
            <a:ext cx="636588" cy="1011237"/>
          </a:xfrm>
          <a:prstGeom prst="downArrow">
            <a:avLst>
              <a:gd name="adj1" fmla="val 54611"/>
              <a:gd name="adj2" fmla="val 59099"/>
            </a:avLst>
          </a:prstGeom>
          <a:noFill/>
          <a:ln w="76200"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221639" name="Group 7"/>
          <p:cNvGrpSpPr>
            <a:grpSpLocks/>
          </p:cNvGrpSpPr>
          <p:nvPr/>
        </p:nvGrpSpPr>
        <p:grpSpPr bwMode="auto">
          <a:xfrm>
            <a:off x="420688" y="1154113"/>
            <a:ext cx="3632200" cy="495300"/>
            <a:chOff x="217" y="889"/>
            <a:chExt cx="2288" cy="312"/>
          </a:xfrm>
        </p:grpSpPr>
        <p:sp>
          <p:nvSpPr>
            <p:cNvPr id="1221640" name="Text Box 8"/>
            <p:cNvSpPr txBox="1">
              <a:spLocks noChangeArrowheads="1"/>
            </p:cNvSpPr>
            <p:nvPr/>
          </p:nvSpPr>
          <p:spPr bwMode="auto">
            <a:xfrm>
              <a:off x="217" y="889"/>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Tahoma" charset="0"/>
                </a:rPr>
                <a:t>a</a:t>
              </a:r>
            </a:p>
          </p:txBody>
        </p:sp>
        <p:sp>
          <p:nvSpPr>
            <p:cNvPr id="1221641" name="Text Box 9"/>
            <p:cNvSpPr txBox="1">
              <a:spLocks noChangeArrowheads="1"/>
            </p:cNvSpPr>
            <p:nvPr/>
          </p:nvSpPr>
          <p:spPr bwMode="auto">
            <a:xfrm>
              <a:off x="503" y="889"/>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Tahoma" charset="0"/>
                </a:rPr>
                <a:t>\</a:t>
              </a:r>
            </a:p>
          </p:txBody>
        </p:sp>
        <p:sp>
          <p:nvSpPr>
            <p:cNvPr id="1221642" name="Text Box 10"/>
            <p:cNvSpPr txBox="1">
              <a:spLocks noChangeArrowheads="1"/>
            </p:cNvSpPr>
            <p:nvPr/>
          </p:nvSpPr>
          <p:spPr bwMode="auto">
            <a:xfrm>
              <a:off x="789" y="889"/>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ja-JP" altLang="en-US" sz="2400">
                  <a:latin typeface="Arial"/>
                </a:rPr>
                <a:t>“</a:t>
              </a:r>
              <a:endParaRPr lang="en-US" sz="2400">
                <a:latin typeface="Tahoma" charset="0"/>
              </a:endParaRPr>
            </a:p>
          </p:txBody>
        </p:sp>
        <p:sp>
          <p:nvSpPr>
            <p:cNvPr id="1221643" name="Text Box 11"/>
            <p:cNvSpPr txBox="1">
              <a:spLocks noChangeArrowheads="1"/>
            </p:cNvSpPr>
            <p:nvPr/>
          </p:nvSpPr>
          <p:spPr bwMode="auto">
            <a:xfrm>
              <a:off x="1075" y="889"/>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Tahoma" charset="0"/>
                </a:rPr>
                <a:t>\</a:t>
              </a:r>
            </a:p>
          </p:txBody>
        </p:sp>
        <p:sp>
          <p:nvSpPr>
            <p:cNvPr id="1221644" name="Text Box 12"/>
            <p:cNvSpPr txBox="1">
              <a:spLocks noChangeArrowheads="1"/>
            </p:cNvSpPr>
            <p:nvPr/>
          </p:nvSpPr>
          <p:spPr bwMode="auto">
            <a:xfrm>
              <a:off x="1361" y="889"/>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ja-JP" altLang="en-US" sz="2400">
                  <a:latin typeface="Arial"/>
                </a:rPr>
                <a:t>“</a:t>
              </a:r>
              <a:endParaRPr lang="en-US" sz="2400">
                <a:latin typeface="Tahoma" charset="0"/>
              </a:endParaRPr>
            </a:p>
          </p:txBody>
        </p:sp>
        <p:sp>
          <p:nvSpPr>
            <p:cNvPr id="1221645" name="Text Box 13"/>
            <p:cNvSpPr txBox="1">
              <a:spLocks noChangeArrowheads="1"/>
            </p:cNvSpPr>
            <p:nvPr/>
          </p:nvSpPr>
          <p:spPr bwMode="auto">
            <a:xfrm>
              <a:off x="1647" y="889"/>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Tahoma" charset="0"/>
                </a:rPr>
                <a:t>\</a:t>
              </a:r>
            </a:p>
          </p:txBody>
        </p:sp>
        <p:sp>
          <p:nvSpPr>
            <p:cNvPr id="1221646" name="Text Box 14"/>
            <p:cNvSpPr txBox="1">
              <a:spLocks noChangeArrowheads="1"/>
            </p:cNvSpPr>
            <p:nvPr/>
          </p:nvSpPr>
          <p:spPr bwMode="auto">
            <a:xfrm>
              <a:off x="1933" y="889"/>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ja-JP" altLang="en-US" sz="2400">
                  <a:latin typeface="Arial"/>
                </a:rPr>
                <a:t>“</a:t>
              </a:r>
              <a:endParaRPr lang="en-US" sz="2400">
                <a:latin typeface="Tahoma" charset="0"/>
              </a:endParaRPr>
            </a:p>
          </p:txBody>
        </p:sp>
        <p:sp>
          <p:nvSpPr>
            <p:cNvPr id="1221647" name="Text Box 15"/>
            <p:cNvSpPr txBox="1">
              <a:spLocks noChangeArrowheads="1"/>
            </p:cNvSpPr>
            <p:nvPr/>
          </p:nvSpPr>
          <p:spPr bwMode="auto">
            <a:xfrm>
              <a:off x="2219" y="889"/>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Tahoma" charset="0"/>
                </a:rPr>
                <a:t>\</a:t>
              </a:r>
            </a:p>
          </p:txBody>
        </p:sp>
      </p:grpSp>
      <p:sp>
        <p:nvSpPr>
          <p:cNvPr id="1221648" name="Rectangle 16"/>
          <p:cNvSpPr>
            <a:spLocks noGrp="1" noChangeArrowheads="1"/>
          </p:cNvSpPr>
          <p:nvPr>
            <p:ph type="body" idx="1"/>
          </p:nvPr>
        </p:nvSpPr>
        <p:spPr>
          <a:xfrm>
            <a:off x="685800" y="4130675"/>
            <a:ext cx="7772400" cy="2379663"/>
          </a:xfrm>
          <a:noFill/>
          <a:ln/>
        </p:spPr>
        <p:txBody>
          <a:bodyPr/>
          <a:lstStyle/>
          <a:p>
            <a:pPr marL="533400" indent="-533400" algn="ctr">
              <a:lnSpc>
                <a:spcPct val="90000"/>
              </a:lnSpc>
              <a:buFontTx/>
              <a:buNone/>
            </a:pPr>
            <a:r>
              <a:rPr lang="en-US" dirty="0"/>
              <a:t>Two Quoting Rules</a:t>
            </a:r>
          </a:p>
          <a:p>
            <a:pPr marL="533400" indent="-533400">
              <a:lnSpc>
                <a:spcPct val="90000"/>
              </a:lnSpc>
              <a:buFontTx/>
              <a:buAutoNum type="arabicParenR"/>
            </a:pPr>
            <a:r>
              <a:rPr lang="en-US" dirty="0"/>
              <a:t>\ replaced by \\   </a:t>
            </a:r>
          </a:p>
          <a:p>
            <a:pPr marL="533400" indent="-533400">
              <a:lnSpc>
                <a:spcPct val="90000"/>
              </a:lnSpc>
              <a:buFontTx/>
              <a:buAutoNum type="arabicParenR"/>
            </a:pPr>
            <a:r>
              <a:rPr lang="ja-JP" altLang="en-US" dirty="0">
                <a:latin typeface="Arial"/>
              </a:rPr>
              <a:t>“</a:t>
            </a:r>
            <a:r>
              <a:rPr lang="en-US" dirty="0"/>
              <a:t> replaced by \ </a:t>
            </a:r>
            <a:r>
              <a:rPr lang="ja-JP" altLang="en-US" dirty="0">
                <a:latin typeface="Arial"/>
              </a:rPr>
              <a:t>“</a:t>
            </a:r>
            <a:endParaRPr lang="en-US" dirty="0"/>
          </a:p>
          <a:p>
            <a:pPr marL="533400" indent="-533400">
              <a:lnSpc>
                <a:spcPct val="90000"/>
              </a:lnSpc>
            </a:pPr>
            <a:r>
              <a:rPr lang="en-US" dirty="0"/>
              <a:t>FROM field can double in size</a:t>
            </a:r>
          </a:p>
          <a:p>
            <a:pPr marL="533400" indent="-533400">
              <a:lnSpc>
                <a:spcPct val="90000"/>
              </a:lnSpc>
            </a:pPr>
            <a:r>
              <a:rPr lang="en-US" dirty="0"/>
              <a:t>Buffer is not twice size of FROM field</a:t>
            </a:r>
          </a:p>
        </p:txBody>
      </p:sp>
      <p:sp>
        <p:nvSpPr>
          <p:cNvPr id="1221649" name="Text Box 17"/>
          <p:cNvSpPr txBox="1">
            <a:spLocks noChangeArrowheads="1"/>
          </p:cNvSpPr>
          <p:nvPr/>
        </p:nvSpPr>
        <p:spPr bwMode="auto">
          <a:xfrm>
            <a:off x="4052888" y="3381375"/>
            <a:ext cx="454025" cy="457200"/>
          </a:xfrm>
          <a:prstGeom prst="rect">
            <a:avLst/>
          </a:prstGeom>
          <a:solidFill>
            <a:srgbClr val="FF0000"/>
          </a:solidFill>
          <a:ln>
            <a:solidFill>
              <a:srgbClr val="FF0000"/>
            </a:solidFill>
          </a:ln>
          <a:effectLst/>
        </p:spPr>
        <p:txBody>
          <a:bodyPr>
            <a:spAutoFit/>
          </a:bodyPr>
          <a:lstStyle/>
          <a:p>
            <a:pPr algn="ctr">
              <a:spcBef>
                <a:spcPct val="0"/>
              </a:spcBef>
              <a:buFontTx/>
              <a:buNone/>
            </a:pPr>
            <a:r>
              <a:rPr lang="ja-JP" altLang="en-US" sz="2400">
                <a:latin typeface="Arial"/>
              </a:rPr>
              <a:t>“</a:t>
            </a:r>
            <a:endParaRPr lang="en-US" sz="2400">
              <a:latin typeface="Tahoma" charset="0"/>
            </a:endParaRPr>
          </a:p>
        </p:txBody>
      </p:sp>
      <p:sp>
        <p:nvSpPr>
          <p:cNvPr id="1221650" name="Text Box 18"/>
          <p:cNvSpPr txBox="1">
            <a:spLocks noChangeArrowheads="1"/>
          </p:cNvSpPr>
          <p:nvPr/>
        </p:nvSpPr>
        <p:spPr bwMode="auto">
          <a:xfrm>
            <a:off x="4506913" y="3381375"/>
            <a:ext cx="454025" cy="457200"/>
          </a:xfrm>
          <a:prstGeom prst="rect">
            <a:avLst/>
          </a:prstGeom>
          <a:solidFill>
            <a:srgbClr val="FF0000"/>
          </a:solidFill>
          <a:ln>
            <a:solidFill>
              <a:srgbClr val="FF0000"/>
            </a:solidFill>
          </a:ln>
          <a:effectLst/>
        </p:spPr>
        <p:txBody>
          <a:bodyPr>
            <a:spAutoFit/>
          </a:bodyPr>
          <a:lstStyle/>
          <a:p>
            <a:pPr algn="ctr">
              <a:spcBef>
                <a:spcPct val="0"/>
              </a:spcBef>
              <a:buFontTx/>
              <a:buNone/>
            </a:pPr>
            <a:r>
              <a:rPr lang="en-US" sz="2400">
                <a:latin typeface="Tahoma" charset="0"/>
              </a:rPr>
              <a:t>\</a:t>
            </a:r>
          </a:p>
        </p:txBody>
      </p:sp>
      <p:sp>
        <p:nvSpPr>
          <p:cNvPr id="1221651" name="Text Box 19"/>
          <p:cNvSpPr txBox="1">
            <a:spLocks noChangeArrowheads="1"/>
          </p:cNvSpPr>
          <p:nvPr/>
        </p:nvSpPr>
        <p:spPr bwMode="auto">
          <a:xfrm>
            <a:off x="4960938" y="3381375"/>
            <a:ext cx="454025" cy="457200"/>
          </a:xfrm>
          <a:prstGeom prst="rect">
            <a:avLst/>
          </a:prstGeom>
          <a:solidFill>
            <a:srgbClr val="FF0000"/>
          </a:solidFill>
          <a:ln>
            <a:solidFill>
              <a:srgbClr val="FF0000"/>
            </a:solidFill>
          </a:ln>
          <a:effectLst/>
        </p:spPr>
        <p:txBody>
          <a:bodyPr>
            <a:spAutoFit/>
          </a:bodyPr>
          <a:lstStyle/>
          <a:p>
            <a:pPr algn="ctr">
              <a:spcBef>
                <a:spcPct val="0"/>
              </a:spcBef>
              <a:buFontTx/>
              <a:buNone/>
            </a:pPr>
            <a:r>
              <a:rPr lang="en-US" sz="2400">
                <a:latin typeface="Tahoma" charset="0"/>
              </a:rPr>
              <a:t>\</a:t>
            </a:r>
          </a:p>
        </p:txBody>
      </p:sp>
      <p:sp>
        <p:nvSpPr>
          <p:cNvPr id="1221652" name="Text Box 20"/>
          <p:cNvSpPr txBox="1">
            <a:spLocks noChangeArrowheads="1"/>
          </p:cNvSpPr>
          <p:nvPr/>
        </p:nvSpPr>
        <p:spPr bwMode="auto">
          <a:xfrm>
            <a:off x="5414963" y="3381375"/>
            <a:ext cx="454025" cy="457200"/>
          </a:xfrm>
          <a:prstGeom prst="rect">
            <a:avLst/>
          </a:prstGeom>
          <a:solidFill>
            <a:srgbClr val="FF0000"/>
          </a:solidFill>
          <a:ln>
            <a:solidFill>
              <a:srgbClr val="FF0000"/>
            </a:solidFill>
          </a:ln>
          <a:effectLst/>
        </p:spPr>
        <p:txBody>
          <a:bodyPr>
            <a:spAutoFit/>
          </a:bodyPr>
          <a:lstStyle/>
          <a:p>
            <a:pPr algn="ctr">
              <a:spcBef>
                <a:spcPct val="0"/>
              </a:spcBef>
              <a:buFontTx/>
              <a:buNone/>
            </a:pPr>
            <a:r>
              <a:rPr lang="en-US" sz="2400">
                <a:latin typeface="Tahoma" charset="0"/>
              </a:rPr>
              <a:t>\</a:t>
            </a:r>
          </a:p>
        </p:txBody>
      </p:sp>
      <p:sp>
        <p:nvSpPr>
          <p:cNvPr id="1221653" name="Text Box 21"/>
          <p:cNvSpPr txBox="1">
            <a:spLocks noChangeArrowheads="1"/>
          </p:cNvSpPr>
          <p:nvPr/>
        </p:nvSpPr>
        <p:spPr bwMode="auto">
          <a:xfrm>
            <a:off x="5868988" y="3381375"/>
            <a:ext cx="454025" cy="457200"/>
          </a:xfrm>
          <a:prstGeom prst="rect">
            <a:avLst/>
          </a:prstGeom>
          <a:solidFill>
            <a:srgbClr val="FF0000"/>
          </a:solidFill>
          <a:ln>
            <a:solidFill>
              <a:srgbClr val="FF0000"/>
            </a:solidFill>
          </a:ln>
          <a:effectLst/>
        </p:spPr>
        <p:txBody>
          <a:bodyPr>
            <a:spAutoFit/>
          </a:bodyPr>
          <a:lstStyle/>
          <a:p>
            <a:pPr algn="ctr">
              <a:spcBef>
                <a:spcPct val="0"/>
              </a:spcBef>
              <a:buFontTx/>
              <a:buNone/>
            </a:pPr>
            <a:r>
              <a:rPr lang="ja-JP" altLang="en-US" sz="2400">
                <a:latin typeface="Arial"/>
              </a:rPr>
              <a:t>“</a:t>
            </a:r>
            <a:endParaRPr lang="en-US" sz="2400">
              <a:latin typeface="Tahoma" charset="0"/>
            </a:endParaRPr>
          </a:p>
        </p:txBody>
      </p:sp>
      <p:sp>
        <p:nvSpPr>
          <p:cNvPr id="1221654" name="Text Box 22"/>
          <p:cNvSpPr txBox="1">
            <a:spLocks noChangeArrowheads="1"/>
          </p:cNvSpPr>
          <p:nvPr/>
        </p:nvSpPr>
        <p:spPr bwMode="auto">
          <a:xfrm>
            <a:off x="6323013" y="3381375"/>
            <a:ext cx="454025" cy="457200"/>
          </a:xfrm>
          <a:prstGeom prst="rect">
            <a:avLst/>
          </a:prstGeom>
          <a:solidFill>
            <a:srgbClr val="FF0000"/>
          </a:solidFill>
          <a:ln>
            <a:solidFill>
              <a:srgbClr val="FF0000"/>
            </a:solidFill>
          </a:ln>
          <a:effectLst/>
        </p:spPr>
        <p:txBody>
          <a:bodyPr>
            <a:spAutoFit/>
          </a:bodyPr>
          <a:lstStyle/>
          <a:p>
            <a:pPr algn="ctr">
              <a:spcBef>
                <a:spcPct val="0"/>
              </a:spcBef>
              <a:buFontTx/>
              <a:buNone/>
            </a:pPr>
            <a:r>
              <a:rPr lang="en-US" sz="2400">
                <a:latin typeface="Tahoma" charset="0"/>
              </a:rPr>
              <a:t>\</a:t>
            </a:r>
          </a:p>
        </p:txBody>
      </p:sp>
      <p:sp>
        <p:nvSpPr>
          <p:cNvPr id="1221655" name="Text Box 23"/>
          <p:cNvSpPr txBox="1">
            <a:spLocks noChangeArrowheads="1"/>
          </p:cNvSpPr>
          <p:nvPr/>
        </p:nvSpPr>
        <p:spPr bwMode="auto">
          <a:xfrm>
            <a:off x="6777038" y="3381375"/>
            <a:ext cx="454025" cy="457200"/>
          </a:xfrm>
          <a:prstGeom prst="rect">
            <a:avLst/>
          </a:prstGeom>
          <a:solidFill>
            <a:srgbClr val="FF0000"/>
          </a:solidFill>
          <a:ln>
            <a:solidFill>
              <a:srgbClr val="FF0000"/>
            </a:solidFill>
          </a:ln>
          <a:effectLst/>
        </p:spPr>
        <p:txBody>
          <a:bodyPr>
            <a:spAutoFit/>
          </a:bodyPr>
          <a:lstStyle/>
          <a:p>
            <a:pPr algn="ctr">
              <a:spcBef>
                <a:spcPct val="0"/>
              </a:spcBef>
              <a:buFontTx/>
              <a:buNone/>
            </a:pPr>
            <a:r>
              <a:rPr lang="en-US" sz="2400">
                <a:latin typeface="Tahoma" charset="0"/>
              </a:rPr>
              <a:t>\</a:t>
            </a:r>
          </a:p>
        </p:txBody>
      </p:sp>
      <p:grpSp>
        <p:nvGrpSpPr>
          <p:cNvPr id="1221656" name="Group 24"/>
          <p:cNvGrpSpPr>
            <a:grpSpLocks/>
          </p:cNvGrpSpPr>
          <p:nvPr/>
        </p:nvGrpSpPr>
        <p:grpSpPr bwMode="auto">
          <a:xfrm>
            <a:off x="420688" y="3378200"/>
            <a:ext cx="3632200" cy="495300"/>
            <a:chOff x="313" y="2290"/>
            <a:chExt cx="2288" cy="312"/>
          </a:xfrm>
        </p:grpSpPr>
        <p:sp>
          <p:nvSpPr>
            <p:cNvPr id="1221657" name="Text Box 25"/>
            <p:cNvSpPr txBox="1">
              <a:spLocks noChangeArrowheads="1"/>
            </p:cNvSpPr>
            <p:nvPr/>
          </p:nvSpPr>
          <p:spPr bwMode="auto">
            <a:xfrm>
              <a:off x="313" y="2290"/>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Tahoma" charset="0"/>
                </a:rPr>
                <a:t>a</a:t>
              </a:r>
            </a:p>
          </p:txBody>
        </p:sp>
        <p:sp>
          <p:nvSpPr>
            <p:cNvPr id="1221658" name="Text Box 26"/>
            <p:cNvSpPr txBox="1">
              <a:spLocks noChangeArrowheads="1"/>
            </p:cNvSpPr>
            <p:nvPr/>
          </p:nvSpPr>
          <p:spPr bwMode="auto">
            <a:xfrm>
              <a:off x="599" y="2290"/>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Tahoma" charset="0"/>
                </a:rPr>
                <a:t>\</a:t>
              </a:r>
            </a:p>
          </p:txBody>
        </p:sp>
        <p:sp>
          <p:nvSpPr>
            <p:cNvPr id="1221659" name="Text Box 27"/>
            <p:cNvSpPr txBox="1">
              <a:spLocks noChangeArrowheads="1"/>
            </p:cNvSpPr>
            <p:nvPr/>
          </p:nvSpPr>
          <p:spPr bwMode="auto">
            <a:xfrm>
              <a:off x="885" y="2290"/>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Tahoma" charset="0"/>
                </a:rPr>
                <a:t>\</a:t>
              </a:r>
            </a:p>
          </p:txBody>
        </p:sp>
        <p:sp>
          <p:nvSpPr>
            <p:cNvPr id="1221660" name="Text Box 28"/>
            <p:cNvSpPr txBox="1">
              <a:spLocks noChangeArrowheads="1"/>
            </p:cNvSpPr>
            <p:nvPr/>
          </p:nvSpPr>
          <p:spPr bwMode="auto">
            <a:xfrm>
              <a:off x="1171" y="2290"/>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Tahoma" charset="0"/>
                </a:rPr>
                <a:t>\</a:t>
              </a:r>
            </a:p>
          </p:txBody>
        </p:sp>
        <p:sp>
          <p:nvSpPr>
            <p:cNvPr id="1221661" name="Text Box 29"/>
            <p:cNvSpPr txBox="1">
              <a:spLocks noChangeArrowheads="1"/>
            </p:cNvSpPr>
            <p:nvPr/>
          </p:nvSpPr>
          <p:spPr bwMode="auto">
            <a:xfrm>
              <a:off x="1457" y="2290"/>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ja-JP" altLang="en-US" sz="2400">
                  <a:latin typeface="Arial"/>
                </a:rPr>
                <a:t>“</a:t>
              </a:r>
              <a:endParaRPr lang="en-US" sz="2400">
                <a:latin typeface="Tahoma" charset="0"/>
              </a:endParaRPr>
            </a:p>
          </p:txBody>
        </p:sp>
        <p:sp>
          <p:nvSpPr>
            <p:cNvPr id="1221662" name="Text Box 30"/>
            <p:cNvSpPr txBox="1">
              <a:spLocks noChangeArrowheads="1"/>
            </p:cNvSpPr>
            <p:nvPr/>
          </p:nvSpPr>
          <p:spPr bwMode="auto">
            <a:xfrm>
              <a:off x="1743" y="2290"/>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Tahoma" charset="0"/>
                </a:rPr>
                <a:t>\</a:t>
              </a:r>
            </a:p>
          </p:txBody>
        </p:sp>
        <p:sp>
          <p:nvSpPr>
            <p:cNvPr id="1221663" name="Text Box 31"/>
            <p:cNvSpPr txBox="1">
              <a:spLocks noChangeArrowheads="1"/>
            </p:cNvSpPr>
            <p:nvPr/>
          </p:nvSpPr>
          <p:spPr bwMode="auto">
            <a:xfrm>
              <a:off x="2029" y="2290"/>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Tahoma" charset="0"/>
                </a:rPr>
                <a:t>\</a:t>
              </a:r>
            </a:p>
          </p:txBody>
        </p:sp>
        <p:sp>
          <p:nvSpPr>
            <p:cNvPr id="1221664" name="Text Box 32"/>
            <p:cNvSpPr txBox="1">
              <a:spLocks noChangeArrowheads="1"/>
            </p:cNvSpPr>
            <p:nvPr/>
          </p:nvSpPr>
          <p:spPr bwMode="auto">
            <a:xfrm>
              <a:off x="2315" y="2290"/>
              <a:ext cx="286" cy="3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Tahoma" charset="0"/>
                </a:rPr>
                <a:t>\</a:t>
              </a:r>
            </a:p>
          </p:txBody>
        </p:sp>
      </p:grpSp>
      <p:sp>
        <p:nvSpPr>
          <p:cNvPr id="34" name="Rectangle 2"/>
          <p:cNvSpPr>
            <a:spLocks noGrp="1" noChangeArrowheads="1"/>
          </p:cNvSpPr>
          <p:nvPr>
            <p:ph type="title"/>
          </p:nvPr>
        </p:nvSpPr>
        <p:spPr>
          <a:xfrm>
            <a:off x="457200" y="274638"/>
            <a:ext cx="8229600" cy="639762"/>
          </a:xfrm>
        </p:spPr>
        <p:txBody>
          <a:bodyPr/>
          <a:lstStyle/>
          <a:p>
            <a:r>
              <a:rPr lang="en-US" dirty="0"/>
              <a:t>Pine</a:t>
            </a:r>
          </a:p>
        </p:txBody>
      </p:sp>
      <p:sp>
        <p:nvSpPr>
          <p:cNvPr id="38" name="Text Box 4"/>
          <p:cNvSpPr txBox="1">
            <a:spLocks noChangeArrowheads="1"/>
          </p:cNvSpPr>
          <p:nvPr/>
        </p:nvSpPr>
        <p:spPr bwMode="auto">
          <a:xfrm>
            <a:off x="4267200" y="1166813"/>
            <a:ext cx="1981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0"/>
              </a:spcBef>
              <a:buFontTx/>
              <a:buNone/>
            </a:pPr>
            <a:r>
              <a:rPr lang="en-US" sz="2800" dirty="0">
                <a:latin typeface="Tahoma" charset="0"/>
              </a:rPr>
              <a:t>FROM field</a:t>
            </a:r>
          </a:p>
        </p:txBody>
      </p:sp>
      <p:sp>
        <p:nvSpPr>
          <p:cNvPr id="39" name="Text Box 5"/>
          <p:cNvSpPr txBox="1">
            <a:spLocks noChangeArrowheads="1"/>
          </p:cNvSpPr>
          <p:nvPr/>
        </p:nvSpPr>
        <p:spPr bwMode="auto">
          <a:xfrm>
            <a:off x="2052638" y="2165350"/>
            <a:ext cx="20621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0"/>
              </a:spcBef>
              <a:buFontTx/>
              <a:buNone/>
            </a:pPr>
            <a:r>
              <a:rPr lang="en-US" sz="2800" dirty="0">
                <a:latin typeface="Tahoma" charset="0"/>
              </a:rPr>
              <a:t>rfc822_cat</a:t>
            </a:r>
          </a:p>
        </p:txBody>
      </p:sp>
    </p:spTree>
    <p:extLst>
      <p:ext uri="{BB962C8B-B14F-4D97-AF65-F5344CB8AC3E}">
        <p14:creationId xmlns:p14="http://schemas.microsoft.com/office/powerpoint/2010/main" val="887515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658" name="Rectangle 2"/>
          <p:cNvSpPr>
            <a:spLocks noGrp="1" noChangeArrowheads="1"/>
          </p:cNvSpPr>
          <p:nvPr>
            <p:ph type="title"/>
          </p:nvPr>
        </p:nvSpPr>
        <p:spPr>
          <a:xfrm>
            <a:off x="152400" y="274638"/>
            <a:ext cx="8839200" cy="715962"/>
          </a:xfrm>
        </p:spPr>
        <p:txBody>
          <a:bodyPr/>
          <a:lstStyle/>
          <a:p>
            <a:r>
              <a:rPr lang="en-US" dirty="0">
                <a:latin typeface="+mn-lt"/>
              </a:rPr>
              <a:t>Pine and Failure-Oblivious Computing</a:t>
            </a:r>
          </a:p>
        </p:txBody>
      </p:sp>
      <p:sp>
        <p:nvSpPr>
          <p:cNvPr id="1222661" name="AutoShape 5"/>
          <p:cNvSpPr>
            <a:spLocks noChangeArrowheads="1"/>
          </p:cNvSpPr>
          <p:nvPr/>
        </p:nvSpPr>
        <p:spPr bwMode="auto">
          <a:xfrm>
            <a:off x="1327150" y="2062163"/>
            <a:ext cx="636588" cy="1011237"/>
          </a:xfrm>
          <a:prstGeom prst="downArrow">
            <a:avLst>
              <a:gd name="adj1" fmla="val 54611"/>
              <a:gd name="adj2" fmla="val 59099"/>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grpSp>
        <p:nvGrpSpPr>
          <p:cNvPr id="1222662" name="Group 6"/>
          <p:cNvGrpSpPr>
            <a:grpSpLocks/>
          </p:cNvGrpSpPr>
          <p:nvPr/>
        </p:nvGrpSpPr>
        <p:grpSpPr bwMode="auto">
          <a:xfrm>
            <a:off x="420688" y="1154115"/>
            <a:ext cx="3632200" cy="461963"/>
            <a:chOff x="217" y="889"/>
            <a:chExt cx="2288" cy="291"/>
          </a:xfrm>
        </p:grpSpPr>
        <p:sp>
          <p:nvSpPr>
            <p:cNvPr id="1222663" name="Text Box 7"/>
            <p:cNvSpPr txBox="1">
              <a:spLocks noChangeArrowheads="1"/>
            </p:cNvSpPr>
            <p:nvPr/>
          </p:nvSpPr>
          <p:spPr bwMode="auto">
            <a:xfrm>
              <a:off x="217" y="889"/>
              <a:ext cx="286" cy="29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mn-lt"/>
                </a:rPr>
                <a:t>a</a:t>
              </a:r>
            </a:p>
          </p:txBody>
        </p:sp>
        <p:sp>
          <p:nvSpPr>
            <p:cNvPr id="1222664" name="Text Box 8"/>
            <p:cNvSpPr txBox="1">
              <a:spLocks noChangeArrowheads="1"/>
            </p:cNvSpPr>
            <p:nvPr/>
          </p:nvSpPr>
          <p:spPr bwMode="auto">
            <a:xfrm>
              <a:off x="503" y="889"/>
              <a:ext cx="286" cy="29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mn-lt"/>
                </a:rPr>
                <a:t>\</a:t>
              </a:r>
            </a:p>
          </p:txBody>
        </p:sp>
        <p:sp>
          <p:nvSpPr>
            <p:cNvPr id="1222665" name="Text Box 9"/>
            <p:cNvSpPr txBox="1">
              <a:spLocks noChangeArrowheads="1"/>
            </p:cNvSpPr>
            <p:nvPr/>
          </p:nvSpPr>
          <p:spPr bwMode="auto">
            <a:xfrm>
              <a:off x="789" y="889"/>
              <a:ext cx="286" cy="29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ja-JP" altLang="en-US" sz="2400">
                  <a:latin typeface="+mn-lt"/>
                </a:rPr>
                <a:t>“</a:t>
              </a:r>
              <a:endParaRPr lang="en-US" sz="2400">
                <a:latin typeface="+mn-lt"/>
              </a:endParaRPr>
            </a:p>
          </p:txBody>
        </p:sp>
        <p:sp>
          <p:nvSpPr>
            <p:cNvPr id="1222666" name="Text Box 10"/>
            <p:cNvSpPr txBox="1">
              <a:spLocks noChangeArrowheads="1"/>
            </p:cNvSpPr>
            <p:nvPr/>
          </p:nvSpPr>
          <p:spPr bwMode="auto">
            <a:xfrm>
              <a:off x="1075" y="889"/>
              <a:ext cx="286" cy="29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mn-lt"/>
                </a:rPr>
                <a:t>\</a:t>
              </a:r>
            </a:p>
          </p:txBody>
        </p:sp>
        <p:sp>
          <p:nvSpPr>
            <p:cNvPr id="1222667" name="Text Box 11"/>
            <p:cNvSpPr txBox="1">
              <a:spLocks noChangeArrowheads="1"/>
            </p:cNvSpPr>
            <p:nvPr/>
          </p:nvSpPr>
          <p:spPr bwMode="auto">
            <a:xfrm>
              <a:off x="1361" y="889"/>
              <a:ext cx="286" cy="29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ja-JP" altLang="en-US" sz="2400">
                  <a:latin typeface="+mn-lt"/>
                </a:rPr>
                <a:t>“</a:t>
              </a:r>
              <a:endParaRPr lang="en-US" sz="2400">
                <a:latin typeface="+mn-lt"/>
              </a:endParaRPr>
            </a:p>
          </p:txBody>
        </p:sp>
        <p:sp>
          <p:nvSpPr>
            <p:cNvPr id="1222668" name="Text Box 12"/>
            <p:cNvSpPr txBox="1">
              <a:spLocks noChangeArrowheads="1"/>
            </p:cNvSpPr>
            <p:nvPr/>
          </p:nvSpPr>
          <p:spPr bwMode="auto">
            <a:xfrm>
              <a:off x="1647" y="889"/>
              <a:ext cx="286" cy="29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mn-lt"/>
                </a:rPr>
                <a:t>\</a:t>
              </a:r>
            </a:p>
          </p:txBody>
        </p:sp>
        <p:sp>
          <p:nvSpPr>
            <p:cNvPr id="1222669" name="Text Box 13"/>
            <p:cNvSpPr txBox="1">
              <a:spLocks noChangeArrowheads="1"/>
            </p:cNvSpPr>
            <p:nvPr/>
          </p:nvSpPr>
          <p:spPr bwMode="auto">
            <a:xfrm>
              <a:off x="1933" y="889"/>
              <a:ext cx="286" cy="29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ja-JP" altLang="en-US" sz="2400">
                  <a:latin typeface="+mn-lt"/>
                </a:rPr>
                <a:t>“</a:t>
              </a:r>
              <a:endParaRPr lang="en-US" sz="2400">
                <a:latin typeface="+mn-lt"/>
              </a:endParaRPr>
            </a:p>
          </p:txBody>
        </p:sp>
        <p:sp>
          <p:nvSpPr>
            <p:cNvPr id="1222670" name="Text Box 14"/>
            <p:cNvSpPr txBox="1">
              <a:spLocks noChangeArrowheads="1"/>
            </p:cNvSpPr>
            <p:nvPr/>
          </p:nvSpPr>
          <p:spPr bwMode="auto">
            <a:xfrm>
              <a:off x="2219" y="889"/>
              <a:ext cx="286" cy="29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mn-lt"/>
                </a:rPr>
                <a:t>\</a:t>
              </a:r>
            </a:p>
          </p:txBody>
        </p:sp>
      </p:grpSp>
      <p:grpSp>
        <p:nvGrpSpPr>
          <p:cNvPr id="1222671" name="Group 15"/>
          <p:cNvGrpSpPr>
            <a:grpSpLocks/>
          </p:cNvGrpSpPr>
          <p:nvPr/>
        </p:nvGrpSpPr>
        <p:grpSpPr bwMode="auto">
          <a:xfrm>
            <a:off x="420688" y="3378204"/>
            <a:ext cx="3632200" cy="461963"/>
            <a:chOff x="313" y="2290"/>
            <a:chExt cx="2288" cy="291"/>
          </a:xfrm>
        </p:grpSpPr>
        <p:sp>
          <p:nvSpPr>
            <p:cNvPr id="1222672" name="Text Box 16"/>
            <p:cNvSpPr txBox="1">
              <a:spLocks noChangeArrowheads="1"/>
            </p:cNvSpPr>
            <p:nvPr/>
          </p:nvSpPr>
          <p:spPr bwMode="auto">
            <a:xfrm>
              <a:off x="313" y="2290"/>
              <a:ext cx="286" cy="29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mn-lt"/>
                </a:rPr>
                <a:t>a</a:t>
              </a:r>
            </a:p>
          </p:txBody>
        </p:sp>
        <p:sp>
          <p:nvSpPr>
            <p:cNvPr id="1222673" name="Text Box 17"/>
            <p:cNvSpPr txBox="1">
              <a:spLocks noChangeArrowheads="1"/>
            </p:cNvSpPr>
            <p:nvPr/>
          </p:nvSpPr>
          <p:spPr bwMode="auto">
            <a:xfrm>
              <a:off x="599" y="2290"/>
              <a:ext cx="286" cy="29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mn-lt"/>
                </a:rPr>
                <a:t>\</a:t>
              </a:r>
            </a:p>
          </p:txBody>
        </p:sp>
        <p:sp>
          <p:nvSpPr>
            <p:cNvPr id="1222674" name="Text Box 18"/>
            <p:cNvSpPr txBox="1">
              <a:spLocks noChangeArrowheads="1"/>
            </p:cNvSpPr>
            <p:nvPr/>
          </p:nvSpPr>
          <p:spPr bwMode="auto">
            <a:xfrm>
              <a:off x="885" y="2290"/>
              <a:ext cx="286" cy="29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mn-lt"/>
                </a:rPr>
                <a:t>\</a:t>
              </a:r>
            </a:p>
          </p:txBody>
        </p:sp>
        <p:sp>
          <p:nvSpPr>
            <p:cNvPr id="1222675" name="Text Box 19"/>
            <p:cNvSpPr txBox="1">
              <a:spLocks noChangeArrowheads="1"/>
            </p:cNvSpPr>
            <p:nvPr/>
          </p:nvSpPr>
          <p:spPr bwMode="auto">
            <a:xfrm>
              <a:off x="1171" y="2290"/>
              <a:ext cx="286" cy="29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mn-lt"/>
                </a:rPr>
                <a:t>\</a:t>
              </a:r>
            </a:p>
          </p:txBody>
        </p:sp>
        <p:sp>
          <p:nvSpPr>
            <p:cNvPr id="1222676" name="Text Box 20"/>
            <p:cNvSpPr txBox="1">
              <a:spLocks noChangeArrowheads="1"/>
            </p:cNvSpPr>
            <p:nvPr/>
          </p:nvSpPr>
          <p:spPr bwMode="auto">
            <a:xfrm>
              <a:off x="1457" y="2290"/>
              <a:ext cx="286" cy="29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ja-JP" altLang="en-US" sz="2400">
                  <a:latin typeface="+mn-lt"/>
                </a:rPr>
                <a:t>“</a:t>
              </a:r>
              <a:endParaRPr lang="en-US" sz="2400">
                <a:latin typeface="+mn-lt"/>
              </a:endParaRPr>
            </a:p>
          </p:txBody>
        </p:sp>
        <p:sp>
          <p:nvSpPr>
            <p:cNvPr id="1222677" name="Text Box 21"/>
            <p:cNvSpPr txBox="1">
              <a:spLocks noChangeArrowheads="1"/>
            </p:cNvSpPr>
            <p:nvPr/>
          </p:nvSpPr>
          <p:spPr bwMode="auto">
            <a:xfrm>
              <a:off x="1743" y="2290"/>
              <a:ext cx="286" cy="29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mn-lt"/>
                </a:rPr>
                <a:t>\</a:t>
              </a:r>
            </a:p>
          </p:txBody>
        </p:sp>
        <p:sp>
          <p:nvSpPr>
            <p:cNvPr id="1222678" name="Text Box 22"/>
            <p:cNvSpPr txBox="1">
              <a:spLocks noChangeArrowheads="1"/>
            </p:cNvSpPr>
            <p:nvPr/>
          </p:nvSpPr>
          <p:spPr bwMode="auto">
            <a:xfrm>
              <a:off x="2029" y="2290"/>
              <a:ext cx="286" cy="29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mn-lt"/>
                </a:rPr>
                <a:t>\</a:t>
              </a:r>
            </a:p>
          </p:txBody>
        </p:sp>
        <p:sp>
          <p:nvSpPr>
            <p:cNvPr id="1222679" name="Text Box 23"/>
            <p:cNvSpPr txBox="1">
              <a:spLocks noChangeArrowheads="1"/>
            </p:cNvSpPr>
            <p:nvPr/>
          </p:nvSpPr>
          <p:spPr bwMode="auto">
            <a:xfrm>
              <a:off x="2315" y="2290"/>
              <a:ext cx="286" cy="29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2400">
                  <a:latin typeface="+mn-lt"/>
                </a:rPr>
                <a:t>\</a:t>
              </a:r>
            </a:p>
          </p:txBody>
        </p:sp>
      </p:grpSp>
      <p:sp>
        <p:nvSpPr>
          <p:cNvPr id="1222680" name="Rectangle 24"/>
          <p:cNvSpPr>
            <a:spLocks noGrp="1" noChangeArrowheads="1"/>
          </p:cNvSpPr>
          <p:nvPr>
            <p:ph type="body" idx="1"/>
          </p:nvPr>
        </p:nvSpPr>
        <p:spPr>
          <a:xfrm>
            <a:off x="685800" y="4130675"/>
            <a:ext cx="7772400" cy="2379663"/>
          </a:xfrm>
          <a:noFill/>
          <a:ln/>
        </p:spPr>
        <p:txBody>
          <a:bodyPr/>
          <a:lstStyle/>
          <a:p>
            <a:pPr marL="533400" indent="-533400"/>
            <a:r>
              <a:rPr lang="en-US" dirty="0"/>
              <a:t>Writes beyond end of buffer discarded</a:t>
            </a:r>
          </a:p>
          <a:p>
            <a:pPr marL="533400" indent="-533400"/>
            <a:r>
              <a:rPr lang="en-US" dirty="0"/>
              <a:t>FROM field effectively truncated</a:t>
            </a:r>
          </a:p>
          <a:p>
            <a:pPr marL="533400" indent="-533400" algn="ctr">
              <a:buFontTx/>
              <a:buNone/>
            </a:pPr>
            <a:endParaRPr lang="en-US" dirty="0"/>
          </a:p>
        </p:txBody>
      </p:sp>
      <p:sp>
        <p:nvSpPr>
          <p:cNvPr id="26" name="Text Box 3"/>
          <p:cNvSpPr txBox="1">
            <a:spLocks noChangeArrowheads="1"/>
          </p:cNvSpPr>
          <p:nvPr/>
        </p:nvSpPr>
        <p:spPr bwMode="auto">
          <a:xfrm>
            <a:off x="4267200" y="3384550"/>
            <a:ext cx="1219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0"/>
              </a:spcBef>
              <a:buFontTx/>
              <a:buNone/>
            </a:pPr>
            <a:r>
              <a:rPr lang="en-US" sz="2800" dirty="0">
                <a:latin typeface="Tahoma" charset="0"/>
              </a:rPr>
              <a:t>Buffer</a:t>
            </a:r>
          </a:p>
        </p:txBody>
      </p:sp>
      <p:sp>
        <p:nvSpPr>
          <p:cNvPr id="27" name="Text Box 4"/>
          <p:cNvSpPr txBox="1">
            <a:spLocks noChangeArrowheads="1"/>
          </p:cNvSpPr>
          <p:nvPr/>
        </p:nvSpPr>
        <p:spPr bwMode="auto">
          <a:xfrm>
            <a:off x="4267200" y="1166813"/>
            <a:ext cx="1981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0"/>
              </a:spcBef>
              <a:buFontTx/>
              <a:buNone/>
            </a:pPr>
            <a:r>
              <a:rPr lang="en-US" sz="2800" dirty="0">
                <a:latin typeface="Tahoma" charset="0"/>
              </a:rPr>
              <a:t>FROM field</a:t>
            </a:r>
          </a:p>
        </p:txBody>
      </p:sp>
      <p:sp>
        <p:nvSpPr>
          <p:cNvPr id="28" name="Text Box 5"/>
          <p:cNvSpPr txBox="1">
            <a:spLocks noChangeArrowheads="1"/>
          </p:cNvSpPr>
          <p:nvPr/>
        </p:nvSpPr>
        <p:spPr bwMode="auto">
          <a:xfrm>
            <a:off x="2052638" y="2165350"/>
            <a:ext cx="20621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0"/>
              </a:spcBef>
              <a:buFontTx/>
              <a:buNone/>
            </a:pPr>
            <a:r>
              <a:rPr lang="en-US" sz="2800" dirty="0">
                <a:latin typeface="Tahoma" charset="0"/>
              </a:rPr>
              <a:t>rfc822_cat</a:t>
            </a:r>
          </a:p>
        </p:txBody>
      </p:sp>
    </p:spTree>
    <p:extLst>
      <p:ext uri="{BB962C8B-B14F-4D97-AF65-F5344CB8AC3E}">
        <p14:creationId xmlns:p14="http://schemas.microsoft.com/office/powerpoint/2010/main" val="2470412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3683" name="Picture 3" descr="pi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520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223684" name="AutoShape 4"/>
          <p:cNvSpPr>
            <a:spLocks noChangeArrowheads="1"/>
          </p:cNvSpPr>
          <p:nvPr/>
        </p:nvSpPr>
        <p:spPr bwMode="auto">
          <a:xfrm>
            <a:off x="1927225" y="750888"/>
            <a:ext cx="2132013" cy="3303587"/>
          </a:xfrm>
          <a:prstGeom prst="roundRect">
            <a:avLst>
              <a:gd name="adj" fmla="val 16667"/>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23685" name="Text Box 5"/>
          <p:cNvSpPr txBox="1">
            <a:spLocks noChangeArrowheads="1"/>
          </p:cNvSpPr>
          <p:nvPr/>
        </p:nvSpPr>
        <p:spPr bwMode="auto">
          <a:xfrm>
            <a:off x="339725" y="5551488"/>
            <a:ext cx="787558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0"/>
              </a:spcBef>
              <a:buFontTx/>
              <a:buNone/>
            </a:pPr>
            <a:r>
              <a:rPr lang="en-US" sz="2800" dirty="0">
                <a:latin typeface="+mn-lt"/>
              </a:rPr>
              <a:t>FROM fields that overflow buffer</a:t>
            </a:r>
          </a:p>
          <a:p>
            <a:pPr>
              <a:spcBef>
                <a:spcPct val="0"/>
              </a:spcBef>
              <a:buFontTx/>
              <a:buNone/>
            </a:pPr>
            <a:r>
              <a:rPr lang="en-US" sz="2800" dirty="0">
                <a:latin typeface="+mn-lt"/>
              </a:rPr>
              <a:t>Truncated at 18 characters in user interface</a:t>
            </a:r>
          </a:p>
        </p:txBody>
      </p:sp>
      <p:sp>
        <p:nvSpPr>
          <p:cNvPr id="1223686" name="Line 6"/>
          <p:cNvSpPr>
            <a:spLocks noChangeShapeType="1"/>
          </p:cNvSpPr>
          <p:nvPr/>
        </p:nvSpPr>
        <p:spPr bwMode="auto">
          <a:xfrm flipH="1" flipV="1">
            <a:off x="3054350" y="4116388"/>
            <a:ext cx="19050" cy="1385887"/>
          </a:xfrm>
          <a:prstGeom prst="line">
            <a:avLst/>
          </a:prstGeom>
          <a:noFill/>
          <a:ln w="57150"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3900990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5730" name="Rectangle 2"/>
          <p:cNvSpPr>
            <a:spLocks noGrp="1" noChangeArrowheads="1"/>
          </p:cNvSpPr>
          <p:nvPr>
            <p:ph type="title"/>
          </p:nvPr>
        </p:nvSpPr>
        <p:spPr/>
        <p:txBody>
          <a:bodyPr/>
          <a:lstStyle/>
          <a:p>
            <a:r>
              <a:rPr lang="en-US" dirty="0">
                <a:latin typeface="+mn-lt"/>
              </a:rPr>
              <a:t>Apache</a:t>
            </a:r>
          </a:p>
        </p:txBody>
      </p:sp>
      <p:sp>
        <p:nvSpPr>
          <p:cNvPr id="1225731" name="Rectangle 3"/>
          <p:cNvSpPr>
            <a:spLocks noGrp="1" noChangeArrowheads="1"/>
          </p:cNvSpPr>
          <p:nvPr>
            <p:ph type="body" idx="1"/>
          </p:nvPr>
        </p:nvSpPr>
        <p:spPr>
          <a:xfrm>
            <a:off x="450850" y="1295400"/>
            <a:ext cx="8420100" cy="4800600"/>
          </a:xfrm>
        </p:spPr>
        <p:txBody>
          <a:bodyPr/>
          <a:lstStyle/>
          <a:p>
            <a:pPr marL="0" indent="0" algn="ctr">
              <a:buFontTx/>
              <a:buNone/>
            </a:pPr>
            <a:r>
              <a:rPr lang="en-US" sz="2800" dirty="0"/>
              <a:t>To redirect all gif files to corresponding jpg files on another server, use this </a:t>
            </a:r>
            <a:r>
              <a:rPr lang="en-US" sz="2800" dirty="0" err="1"/>
              <a:t>RedirectMatch</a:t>
            </a:r>
            <a:r>
              <a:rPr lang="en-US" sz="2800" dirty="0"/>
              <a:t> command:</a:t>
            </a:r>
          </a:p>
          <a:p>
            <a:pPr marL="0" indent="0">
              <a:buFontTx/>
              <a:buNone/>
            </a:pPr>
            <a:endParaRPr lang="en-US" sz="2400" dirty="0"/>
          </a:p>
          <a:p>
            <a:pPr marL="0" indent="0" algn="ctr">
              <a:buFontTx/>
              <a:buNone/>
            </a:pPr>
            <a:r>
              <a:rPr lang="en-US" sz="2600" dirty="0" err="1"/>
              <a:t>RedirectMatch</a:t>
            </a:r>
            <a:r>
              <a:rPr lang="en-US" sz="2600" b="1" dirty="0">
                <a:solidFill>
                  <a:srgbClr val="FF0000"/>
                </a:solidFill>
              </a:rPr>
              <a:t> </a:t>
            </a:r>
            <a:r>
              <a:rPr lang="en-US" sz="2800" b="1" dirty="0">
                <a:solidFill>
                  <a:srgbClr val="FF0000"/>
                </a:solidFill>
              </a:rPr>
              <a:t>(.*)</a:t>
            </a:r>
            <a:r>
              <a:rPr lang="en-US" sz="2600" dirty="0">
                <a:solidFill>
                  <a:srgbClr val="000000"/>
                </a:solidFill>
              </a:rPr>
              <a:t>\.gif$ http://www.images.com</a:t>
            </a:r>
            <a:r>
              <a:rPr lang="en-US" sz="2800" b="1" dirty="0" smtClean="0">
                <a:solidFill>
                  <a:srgbClr val="FF0000"/>
                </a:solidFill>
              </a:rPr>
              <a:t>$0</a:t>
            </a:r>
            <a:r>
              <a:rPr lang="en-US" sz="2600" dirty="0" smtClean="0">
                <a:solidFill>
                  <a:srgbClr val="000000"/>
                </a:solidFill>
              </a:rPr>
              <a:t>.</a:t>
            </a:r>
            <a:r>
              <a:rPr lang="en-US" sz="2600" dirty="0"/>
              <a:t>jpg</a:t>
            </a:r>
          </a:p>
          <a:p>
            <a:pPr marL="0" indent="0">
              <a:buFontTx/>
              <a:buNone/>
            </a:pPr>
            <a:endParaRPr lang="en-US" sz="2400" dirty="0">
              <a:solidFill>
                <a:schemeClr val="tx2"/>
              </a:solidFill>
            </a:endParaRPr>
          </a:p>
          <a:p>
            <a:pPr marL="0" indent="0">
              <a:buFontTx/>
              <a:buNone/>
            </a:pPr>
            <a:endParaRPr lang="en-US" sz="2400" dirty="0">
              <a:solidFill>
                <a:schemeClr val="tx2"/>
              </a:solidFill>
            </a:endParaRPr>
          </a:p>
          <a:p>
            <a:pPr marL="0" indent="0">
              <a:buFontTx/>
              <a:buNone/>
            </a:pPr>
            <a:endParaRPr lang="en-US" sz="2400" dirty="0">
              <a:solidFill>
                <a:schemeClr val="tx2"/>
              </a:solidFill>
            </a:endParaRPr>
          </a:p>
          <a:p>
            <a:pPr marL="0" indent="0">
              <a:buFontTx/>
              <a:buNone/>
            </a:pPr>
            <a:endParaRPr lang="en-US" sz="2400" dirty="0"/>
          </a:p>
        </p:txBody>
      </p:sp>
      <p:sp>
        <p:nvSpPr>
          <p:cNvPr id="1225732" name="Text Box 4"/>
          <p:cNvSpPr txBox="1">
            <a:spLocks noChangeArrowheads="1"/>
          </p:cNvSpPr>
          <p:nvPr/>
        </p:nvSpPr>
        <p:spPr bwMode="auto">
          <a:xfrm>
            <a:off x="1839913" y="3713163"/>
            <a:ext cx="248761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0"/>
              </a:spcBef>
              <a:buFontTx/>
              <a:buNone/>
            </a:pPr>
            <a:r>
              <a:rPr lang="en-US" sz="2800" dirty="0">
                <a:latin typeface="+mn-lt"/>
              </a:rPr>
              <a:t>Capture regular expression here</a:t>
            </a:r>
          </a:p>
        </p:txBody>
      </p:sp>
      <p:sp>
        <p:nvSpPr>
          <p:cNvPr id="1225733" name="Text Box 5"/>
          <p:cNvSpPr txBox="1">
            <a:spLocks noChangeArrowheads="1"/>
          </p:cNvSpPr>
          <p:nvPr/>
        </p:nvSpPr>
        <p:spPr bwMode="auto">
          <a:xfrm>
            <a:off x="6073775" y="3713163"/>
            <a:ext cx="279717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0"/>
              </a:spcBef>
              <a:buFontTx/>
              <a:buNone/>
            </a:pPr>
            <a:r>
              <a:rPr lang="en-US" sz="2800" dirty="0">
                <a:latin typeface="+mn-lt"/>
              </a:rPr>
              <a:t>Reference regular expression here</a:t>
            </a:r>
          </a:p>
        </p:txBody>
      </p:sp>
      <p:sp>
        <p:nvSpPr>
          <p:cNvPr id="1225734" name="Line 6"/>
          <p:cNvSpPr>
            <a:spLocks noChangeShapeType="1"/>
          </p:cNvSpPr>
          <p:nvPr/>
        </p:nvSpPr>
        <p:spPr bwMode="auto">
          <a:xfrm flipV="1">
            <a:off x="3200400" y="3221038"/>
            <a:ext cx="14288" cy="492125"/>
          </a:xfrm>
          <a:prstGeom prst="line">
            <a:avLst/>
          </a:prstGeom>
          <a:noFill/>
          <a:ln w="571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n-lt"/>
            </a:endParaRPr>
          </a:p>
        </p:txBody>
      </p:sp>
      <p:sp>
        <p:nvSpPr>
          <p:cNvPr id="1225735" name="Line 7"/>
          <p:cNvSpPr>
            <a:spLocks noChangeShapeType="1"/>
          </p:cNvSpPr>
          <p:nvPr/>
        </p:nvSpPr>
        <p:spPr bwMode="auto">
          <a:xfrm flipV="1">
            <a:off x="7772400" y="3188923"/>
            <a:ext cx="14287" cy="492125"/>
          </a:xfrm>
          <a:prstGeom prst="line">
            <a:avLst/>
          </a:prstGeom>
          <a:noFill/>
          <a:ln w="571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n-lt"/>
            </a:endParaRPr>
          </a:p>
        </p:txBody>
      </p:sp>
      <p:sp>
        <p:nvSpPr>
          <p:cNvPr id="1225736" name="Text Box 8"/>
          <p:cNvSpPr txBox="1">
            <a:spLocks noChangeArrowheads="1"/>
          </p:cNvSpPr>
          <p:nvPr/>
        </p:nvSpPr>
        <p:spPr bwMode="auto">
          <a:xfrm>
            <a:off x="833438" y="5080000"/>
            <a:ext cx="18669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0"/>
              </a:spcBef>
              <a:buFontTx/>
              <a:buNone/>
            </a:pPr>
            <a:r>
              <a:rPr lang="en-US" sz="2800" b="1" dirty="0">
                <a:solidFill>
                  <a:srgbClr val="FF0000"/>
                </a:solidFill>
                <a:latin typeface="+mn-lt"/>
              </a:rPr>
              <a:t>/u</a:t>
            </a:r>
            <a:r>
              <a:rPr lang="en-US" sz="2800" b="1" dirty="0" smtClean="0">
                <a:solidFill>
                  <a:srgbClr val="FF0000"/>
                </a:solidFill>
                <a:latin typeface="+mn-lt"/>
              </a:rPr>
              <a:t>/</a:t>
            </a:r>
            <a:r>
              <a:rPr lang="en-US" sz="2800" b="1" dirty="0" err="1" smtClean="0">
                <a:solidFill>
                  <a:srgbClr val="FF0000"/>
                </a:solidFill>
                <a:latin typeface="+mn-lt"/>
              </a:rPr>
              <a:t>red</a:t>
            </a:r>
            <a:r>
              <a:rPr lang="en-US" sz="2600" dirty="0" err="1" smtClean="0">
                <a:latin typeface="+mn-lt"/>
              </a:rPr>
              <a:t>.gif</a:t>
            </a:r>
            <a:endParaRPr lang="en-US" sz="2600" dirty="0">
              <a:latin typeface="+mn-lt"/>
            </a:endParaRPr>
          </a:p>
        </p:txBody>
      </p:sp>
      <p:sp>
        <p:nvSpPr>
          <p:cNvPr id="1225737" name="Text Box 9"/>
          <p:cNvSpPr txBox="1">
            <a:spLocks noChangeArrowheads="1"/>
          </p:cNvSpPr>
          <p:nvPr/>
        </p:nvSpPr>
        <p:spPr bwMode="auto">
          <a:xfrm>
            <a:off x="3711575" y="5080000"/>
            <a:ext cx="533082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0"/>
              </a:spcBef>
              <a:buFontTx/>
              <a:buNone/>
            </a:pPr>
            <a:r>
              <a:rPr lang="en-US" sz="2600" dirty="0">
                <a:solidFill>
                  <a:srgbClr val="000000"/>
                </a:solidFill>
                <a:latin typeface="+mn-lt"/>
              </a:rPr>
              <a:t>http://</a:t>
            </a:r>
            <a:r>
              <a:rPr lang="en-US" sz="2600" dirty="0" err="1">
                <a:solidFill>
                  <a:srgbClr val="000000"/>
                </a:solidFill>
                <a:latin typeface="+mn-lt"/>
              </a:rPr>
              <a:t>www.images.com</a:t>
            </a:r>
            <a:r>
              <a:rPr lang="en-US" sz="2400" b="1" dirty="0">
                <a:solidFill>
                  <a:srgbClr val="FF0000"/>
                </a:solidFill>
                <a:latin typeface="+mn-lt"/>
              </a:rPr>
              <a:t>/u</a:t>
            </a:r>
            <a:r>
              <a:rPr lang="en-US" sz="2400" b="1" dirty="0" smtClean="0">
                <a:solidFill>
                  <a:srgbClr val="FF0000"/>
                </a:solidFill>
                <a:latin typeface="+mn-lt"/>
              </a:rPr>
              <a:t>/</a:t>
            </a:r>
            <a:r>
              <a:rPr lang="en-US" sz="2400" b="1" dirty="0" err="1" smtClean="0">
                <a:solidFill>
                  <a:srgbClr val="FF0000"/>
                </a:solidFill>
                <a:latin typeface="+mn-lt"/>
              </a:rPr>
              <a:t>red</a:t>
            </a:r>
            <a:r>
              <a:rPr lang="en-US" sz="2600" dirty="0" err="1" smtClean="0">
                <a:solidFill>
                  <a:srgbClr val="000000"/>
                </a:solidFill>
                <a:latin typeface="+mn-lt"/>
              </a:rPr>
              <a:t>.jpg</a:t>
            </a:r>
            <a:endParaRPr lang="en-US" sz="2600" dirty="0">
              <a:solidFill>
                <a:srgbClr val="000000"/>
              </a:solidFill>
              <a:latin typeface="+mn-lt"/>
            </a:endParaRPr>
          </a:p>
        </p:txBody>
      </p:sp>
      <p:sp>
        <p:nvSpPr>
          <p:cNvPr id="1225738" name="AutoShape 10"/>
          <p:cNvSpPr>
            <a:spLocks noChangeArrowheads="1"/>
          </p:cNvSpPr>
          <p:nvPr/>
        </p:nvSpPr>
        <p:spPr bwMode="auto">
          <a:xfrm>
            <a:off x="2700338" y="5080000"/>
            <a:ext cx="911225" cy="457200"/>
          </a:xfrm>
          <a:prstGeom prst="rightArrow">
            <a:avLst>
              <a:gd name="adj1" fmla="val 44444"/>
              <a:gd name="adj2" fmla="val 73614"/>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225739" name="AutoShape 11"/>
          <p:cNvSpPr>
            <a:spLocks/>
          </p:cNvSpPr>
          <p:nvPr/>
        </p:nvSpPr>
        <p:spPr bwMode="auto">
          <a:xfrm rot="-5400000">
            <a:off x="1311275" y="5157788"/>
            <a:ext cx="200025" cy="990600"/>
          </a:xfrm>
          <a:prstGeom prst="leftBrace">
            <a:avLst>
              <a:gd name="adj1" fmla="val 41270"/>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225741" name="Text Box 13"/>
          <p:cNvSpPr txBox="1">
            <a:spLocks noChangeArrowheads="1"/>
          </p:cNvSpPr>
          <p:nvPr/>
        </p:nvSpPr>
        <p:spPr bwMode="auto">
          <a:xfrm>
            <a:off x="228600" y="5768975"/>
            <a:ext cx="2667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0"/>
              </a:spcBef>
              <a:buFontTx/>
              <a:buNone/>
            </a:pPr>
            <a:r>
              <a:rPr lang="en-US" sz="2800" dirty="0">
                <a:latin typeface="+mn-lt"/>
              </a:rPr>
              <a:t>Captured regular expression</a:t>
            </a:r>
          </a:p>
        </p:txBody>
      </p:sp>
      <p:sp>
        <p:nvSpPr>
          <p:cNvPr id="1225742" name="Text Box 14"/>
          <p:cNvSpPr txBox="1">
            <a:spLocks noChangeArrowheads="1"/>
          </p:cNvSpPr>
          <p:nvPr/>
        </p:nvSpPr>
        <p:spPr bwMode="auto">
          <a:xfrm>
            <a:off x="6172201" y="5770563"/>
            <a:ext cx="266858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0"/>
              </a:spcBef>
              <a:buFontTx/>
              <a:buNone/>
            </a:pPr>
            <a:r>
              <a:rPr lang="en-US" sz="2800" dirty="0">
                <a:latin typeface="+mn-lt"/>
              </a:rPr>
              <a:t>Captured regular expression</a:t>
            </a:r>
          </a:p>
        </p:txBody>
      </p:sp>
      <p:sp>
        <p:nvSpPr>
          <p:cNvPr id="1225743" name="AutoShape 15"/>
          <p:cNvSpPr>
            <a:spLocks/>
          </p:cNvSpPr>
          <p:nvPr/>
        </p:nvSpPr>
        <p:spPr bwMode="auto">
          <a:xfrm rot="-5400000">
            <a:off x="7458075" y="5167313"/>
            <a:ext cx="200025" cy="990600"/>
          </a:xfrm>
          <a:prstGeom prst="leftBrace">
            <a:avLst>
              <a:gd name="adj1" fmla="val 41270"/>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Tree>
    <p:extLst>
      <p:ext uri="{BB962C8B-B14F-4D97-AF65-F5344CB8AC3E}">
        <p14:creationId xmlns:p14="http://schemas.microsoft.com/office/powerpoint/2010/main" val="85340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6754" name="Rectangle 2"/>
          <p:cNvSpPr>
            <a:spLocks noGrp="1" noChangeArrowheads="1"/>
          </p:cNvSpPr>
          <p:nvPr>
            <p:ph type="title"/>
          </p:nvPr>
        </p:nvSpPr>
        <p:spPr>
          <a:xfrm>
            <a:off x="457200" y="274638"/>
            <a:ext cx="8229600" cy="944562"/>
          </a:xfrm>
        </p:spPr>
        <p:txBody>
          <a:bodyPr/>
          <a:lstStyle/>
          <a:p>
            <a:r>
              <a:rPr lang="en-US" dirty="0">
                <a:latin typeface="+mn-lt"/>
              </a:rPr>
              <a:t>Storing Captured Regular Expression Information</a:t>
            </a:r>
          </a:p>
        </p:txBody>
      </p:sp>
      <p:sp>
        <p:nvSpPr>
          <p:cNvPr id="1226755" name="Rectangle 3"/>
          <p:cNvSpPr>
            <a:spLocks noGrp="1" noChangeArrowheads="1"/>
          </p:cNvSpPr>
          <p:nvPr>
            <p:ph type="body" idx="1"/>
          </p:nvPr>
        </p:nvSpPr>
        <p:spPr>
          <a:xfrm>
            <a:off x="423863" y="1524000"/>
            <a:ext cx="8542337" cy="4572000"/>
          </a:xfrm>
        </p:spPr>
        <p:txBody>
          <a:bodyPr/>
          <a:lstStyle/>
          <a:p>
            <a:pPr marL="0" indent="0" algn="ctr">
              <a:buFontTx/>
              <a:buNone/>
            </a:pPr>
            <a:r>
              <a:rPr lang="en-US" sz="2600" dirty="0" err="1"/>
              <a:t>RedirectMatch</a:t>
            </a:r>
            <a:r>
              <a:rPr lang="en-US" sz="2600" b="1" dirty="0">
                <a:solidFill>
                  <a:srgbClr val="FF0000"/>
                </a:solidFill>
              </a:rPr>
              <a:t> </a:t>
            </a:r>
            <a:r>
              <a:rPr lang="en-US" sz="2800" b="1" dirty="0">
                <a:solidFill>
                  <a:srgbClr val="FF0000"/>
                </a:solidFill>
              </a:rPr>
              <a:t>(.*)</a:t>
            </a:r>
            <a:r>
              <a:rPr lang="en-US" sz="2600" dirty="0">
                <a:solidFill>
                  <a:srgbClr val="000000"/>
                </a:solidFill>
              </a:rPr>
              <a:t>\.gif$ http://www.images.com</a:t>
            </a:r>
            <a:r>
              <a:rPr lang="en-US" sz="2800" b="1" dirty="0" smtClean="0">
                <a:solidFill>
                  <a:srgbClr val="FF0000"/>
                </a:solidFill>
              </a:rPr>
              <a:t>$0</a:t>
            </a:r>
            <a:r>
              <a:rPr lang="en-US" sz="2600" dirty="0" smtClean="0">
                <a:solidFill>
                  <a:srgbClr val="000000"/>
                </a:solidFill>
              </a:rPr>
              <a:t>.</a:t>
            </a:r>
            <a:r>
              <a:rPr lang="en-US" sz="2600" dirty="0"/>
              <a:t>jpg</a:t>
            </a:r>
          </a:p>
          <a:p>
            <a:pPr>
              <a:buFontTx/>
              <a:buNone/>
            </a:pPr>
            <a:endParaRPr lang="en-US" dirty="0"/>
          </a:p>
        </p:txBody>
      </p:sp>
      <p:sp>
        <p:nvSpPr>
          <p:cNvPr id="1226756" name="Rectangle 4"/>
          <p:cNvSpPr>
            <a:spLocks noChangeArrowheads="1"/>
          </p:cNvSpPr>
          <p:nvPr/>
        </p:nvSpPr>
        <p:spPr bwMode="auto">
          <a:xfrm>
            <a:off x="2971800" y="3124200"/>
            <a:ext cx="5943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57200" indent="-457200">
              <a:buFont typeface="Arial"/>
              <a:buChar char="•"/>
            </a:pPr>
            <a:r>
              <a:rPr lang="en-US" sz="2800" dirty="0">
                <a:latin typeface="+mn-lt"/>
              </a:rPr>
              <a:t>Array of structures that stores captured regular expressions</a:t>
            </a:r>
          </a:p>
          <a:p>
            <a:pPr marL="914400" lvl="1" indent="-457200">
              <a:buFont typeface="Arial"/>
              <a:buChar char="•"/>
            </a:pPr>
            <a:r>
              <a:rPr lang="en-US" sz="2800" dirty="0">
                <a:latin typeface="+mn-lt"/>
              </a:rPr>
              <a:t>Start offset</a:t>
            </a:r>
          </a:p>
          <a:p>
            <a:pPr marL="914400" lvl="1" indent="-457200">
              <a:buFont typeface="Arial"/>
              <a:buChar char="•"/>
            </a:pPr>
            <a:r>
              <a:rPr lang="en-US" sz="2800" dirty="0">
                <a:latin typeface="+mn-lt"/>
              </a:rPr>
              <a:t>End offset</a:t>
            </a:r>
          </a:p>
          <a:p>
            <a:pPr marL="457200" indent="-457200">
              <a:buFont typeface="Arial"/>
              <a:buChar char="•"/>
            </a:pPr>
            <a:r>
              <a:rPr lang="en-US" sz="2800" dirty="0">
                <a:latin typeface="+mn-lt"/>
              </a:rPr>
              <a:t>Array has ten elements</a:t>
            </a:r>
          </a:p>
          <a:p>
            <a:pPr marL="457200" indent="-457200">
              <a:buFont typeface="Arial"/>
              <a:buChar char="•"/>
            </a:pPr>
            <a:r>
              <a:rPr lang="en-US" sz="2800" dirty="0">
                <a:latin typeface="+mn-lt"/>
              </a:rPr>
              <a:t>Space for ten captured regular expressions</a:t>
            </a:r>
          </a:p>
        </p:txBody>
      </p:sp>
      <p:sp>
        <p:nvSpPr>
          <p:cNvPr id="1226757" name="Rectangle 5"/>
          <p:cNvSpPr>
            <a:spLocks noChangeArrowheads="1"/>
          </p:cNvSpPr>
          <p:nvPr/>
        </p:nvSpPr>
        <p:spPr bwMode="auto">
          <a:xfrm>
            <a:off x="609600" y="60960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dirty="0">
                <a:solidFill>
                  <a:srgbClr val="000000"/>
                </a:solidFill>
                <a:latin typeface="+mn-lt"/>
              </a:rPr>
              <a:t>0</a:t>
            </a:r>
          </a:p>
        </p:txBody>
      </p:sp>
      <p:sp>
        <p:nvSpPr>
          <p:cNvPr id="1226758" name="Rectangle 6"/>
          <p:cNvSpPr>
            <a:spLocks noChangeArrowheads="1"/>
          </p:cNvSpPr>
          <p:nvPr/>
        </p:nvSpPr>
        <p:spPr bwMode="auto">
          <a:xfrm>
            <a:off x="1143000" y="60960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dirty="0" smtClean="0">
                <a:solidFill>
                  <a:srgbClr val="000000"/>
                </a:solidFill>
                <a:latin typeface="+mn-lt"/>
              </a:rPr>
              <a:t>6</a:t>
            </a:r>
            <a:endParaRPr lang="en-US" sz="2000" b="1" dirty="0">
              <a:solidFill>
                <a:srgbClr val="000000"/>
              </a:solidFill>
              <a:latin typeface="+mn-lt"/>
            </a:endParaRPr>
          </a:p>
        </p:txBody>
      </p:sp>
      <p:sp>
        <p:nvSpPr>
          <p:cNvPr id="1226759" name="Rectangle 7"/>
          <p:cNvSpPr>
            <a:spLocks noChangeArrowheads="1"/>
          </p:cNvSpPr>
          <p:nvPr/>
        </p:nvSpPr>
        <p:spPr bwMode="auto">
          <a:xfrm>
            <a:off x="609600" y="57912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endParaRPr lang="en-US" sz="2000" dirty="0">
              <a:solidFill>
                <a:srgbClr val="FF0000"/>
              </a:solidFill>
              <a:latin typeface="+mn-lt"/>
            </a:endParaRPr>
          </a:p>
        </p:txBody>
      </p:sp>
      <p:sp>
        <p:nvSpPr>
          <p:cNvPr id="1226760" name="Rectangle 8"/>
          <p:cNvSpPr>
            <a:spLocks noChangeArrowheads="1"/>
          </p:cNvSpPr>
          <p:nvPr/>
        </p:nvSpPr>
        <p:spPr bwMode="auto">
          <a:xfrm>
            <a:off x="1143000" y="57912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endParaRPr lang="en-US" sz="2000" dirty="0">
              <a:solidFill>
                <a:srgbClr val="FF0000"/>
              </a:solidFill>
              <a:latin typeface="+mn-lt"/>
            </a:endParaRPr>
          </a:p>
        </p:txBody>
      </p:sp>
      <p:sp>
        <p:nvSpPr>
          <p:cNvPr id="1226761" name="Rectangle 9"/>
          <p:cNvSpPr>
            <a:spLocks noChangeArrowheads="1"/>
          </p:cNvSpPr>
          <p:nvPr/>
        </p:nvSpPr>
        <p:spPr bwMode="auto">
          <a:xfrm>
            <a:off x="609600" y="54864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endParaRPr lang="en-US" sz="2000" dirty="0">
              <a:solidFill>
                <a:srgbClr val="FF0000"/>
              </a:solidFill>
              <a:latin typeface="+mn-lt"/>
            </a:endParaRPr>
          </a:p>
        </p:txBody>
      </p:sp>
      <p:sp>
        <p:nvSpPr>
          <p:cNvPr id="1226762" name="Rectangle 10"/>
          <p:cNvSpPr>
            <a:spLocks noChangeArrowheads="1"/>
          </p:cNvSpPr>
          <p:nvPr/>
        </p:nvSpPr>
        <p:spPr bwMode="auto">
          <a:xfrm>
            <a:off x="1143000" y="54864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endParaRPr lang="en-US" sz="2000" dirty="0">
              <a:solidFill>
                <a:srgbClr val="FF0000"/>
              </a:solidFill>
              <a:latin typeface="+mn-lt"/>
            </a:endParaRPr>
          </a:p>
        </p:txBody>
      </p:sp>
      <p:sp>
        <p:nvSpPr>
          <p:cNvPr id="1226763" name="Rectangle 11"/>
          <p:cNvSpPr>
            <a:spLocks noChangeArrowheads="1"/>
          </p:cNvSpPr>
          <p:nvPr/>
        </p:nvSpPr>
        <p:spPr bwMode="auto">
          <a:xfrm>
            <a:off x="609600" y="51816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endParaRPr lang="en-US" sz="2000" dirty="0">
              <a:solidFill>
                <a:srgbClr val="FF0000"/>
              </a:solidFill>
              <a:latin typeface="+mn-lt"/>
            </a:endParaRPr>
          </a:p>
        </p:txBody>
      </p:sp>
      <p:sp>
        <p:nvSpPr>
          <p:cNvPr id="1226764" name="Rectangle 12"/>
          <p:cNvSpPr>
            <a:spLocks noChangeArrowheads="1"/>
          </p:cNvSpPr>
          <p:nvPr/>
        </p:nvSpPr>
        <p:spPr bwMode="auto">
          <a:xfrm>
            <a:off x="1143000" y="51816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endParaRPr lang="en-US" sz="2000" dirty="0">
              <a:solidFill>
                <a:srgbClr val="FF0000"/>
              </a:solidFill>
              <a:latin typeface="+mn-lt"/>
            </a:endParaRPr>
          </a:p>
        </p:txBody>
      </p:sp>
      <p:sp>
        <p:nvSpPr>
          <p:cNvPr id="1226765" name="Rectangle 13"/>
          <p:cNvSpPr>
            <a:spLocks noChangeArrowheads="1"/>
          </p:cNvSpPr>
          <p:nvPr/>
        </p:nvSpPr>
        <p:spPr bwMode="auto">
          <a:xfrm>
            <a:off x="609600" y="48768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endParaRPr lang="en-US" sz="2000" dirty="0">
              <a:solidFill>
                <a:srgbClr val="FF0000"/>
              </a:solidFill>
              <a:latin typeface="+mn-lt"/>
            </a:endParaRPr>
          </a:p>
        </p:txBody>
      </p:sp>
      <p:sp>
        <p:nvSpPr>
          <p:cNvPr id="1226766" name="Rectangle 14"/>
          <p:cNvSpPr>
            <a:spLocks noChangeArrowheads="1"/>
          </p:cNvSpPr>
          <p:nvPr/>
        </p:nvSpPr>
        <p:spPr bwMode="auto">
          <a:xfrm>
            <a:off x="1143000" y="48768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endParaRPr lang="en-US" sz="2000" dirty="0">
              <a:solidFill>
                <a:srgbClr val="FF0000"/>
              </a:solidFill>
              <a:latin typeface="+mn-lt"/>
            </a:endParaRPr>
          </a:p>
        </p:txBody>
      </p:sp>
      <p:sp>
        <p:nvSpPr>
          <p:cNvPr id="1226767" name="Rectangle 15"/>
          <p:cNvSpPr>
            <a:spLocks noChangeArrowheads="1"/>
          </p:cNvSpPr>
          <p:nvPr/>
        </p:nvSpPr>
        <p:spPr bwMode="auto">
          <a:xfrm>
            <a:off x="609600" y="45720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endParaRPr lang="en-US" sz="2000" dirty="0">
              <a:solidFill>
                <a:srgbClr val="FF0000"/>
              </a:solidFill>
              <a:latin typeface="+mn-lt"/>
            </a:endParaRPr>
          </a:p>
        </p:txBody>
      </p:sp>
      <p:sp>
        <p:nvSpPr>
          <p:cNvPr id="1226768" name="Rectangle 16"/>
          <p:cNvSpPr>
            <a:spLocks noChangeArrowheads="1"/>
          </p:cNvSpPr>
          <p:nvPr/>
        </p:nvSpPr>
        <p:spPr bwMode="auto">
          <a:xfrm>
            <a:off x="1143000" y="45720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endParaRPr lang="en-US" sz="2000" dirty="0">
              <a:solidFill>
                <a:srgbClr val="FF0000"/>
              </a:solidFill>
              <a:latin typeface="+mn-lt"/>
            </a:endParaRPr>
          </a:p>
        </p:txBody>
      </p:sp>
      <p:sp>
        <p:nvSpPr>
          <p:cNvPr id="1226769" name="Rectangle 17"/>
          <p:cNvSpPr>
            <a:spLocks noChangeArrowheads="1"/>
          </p:cNvSpPr>
          <p:nvPr/>
        </p:nvSpPr>
        <p:spPr bwMode="auto">
          <a:xfrm>
            <a:off x="609600" y="42672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endParaRPr lang="en-US" sz="2000" dirty="0">
              <a:solidFill>
                <a:srgbClr val="FF0000"/>
              </a:solidFill>
              <a:latin typeface="+mn-lt"/>
            </a:endParaRPr>
          </a:p>
        </p:txBody>
      </p:sp>
      <p:sp>
        <p:nvSpPr>
          <p:cNvPr id="1226770" name="Rectangle 18"/>
          <p:cNvSpPr>
            <a:spLocks noChangeArrowheads="1"/>
          </p:cNvSpPr>
          <p:nvPr/>
        </p:nvSpPr>
        <p:spPr bwMode="auto">
          <a:xfrm>
            <a:off x="1143000" y="42672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endParaRPr lang="en-US" sz="2000" dirty="0">
              <a:solidFill>
                <a:srgbClr val="FF0000"/>
              </a:solidFill>
              <a:latin typeface="+mn-lt"/>
            </a:endParaRPr>
          </a:p>
        </p:txBody>
      </p:sp>
      <p:sp>
        <p:nvSpPr>
          <p:cNvPr id="1226771" name="Rectangle 19"/>
          <p:cNvSpPr>
            <a:spLocks noChangeArrowheads="1"/>
          </p:cNvSpPr>
          <p:nvPr/>
        </p:nvSpPr>
        <p:spPr bwMode="auto">
          <a:xfrm>
            <a:off x="609600" y="39624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endParaRPr lang="en-US" sz="2000" dirty="0">
              <a:solidFill>
                <a:srgbClr val="FF0000"/>
              </a:solidFill>
              <a:latin typeface="+mn-lt"/>
            </a:endParaRPr>
          </a:p>
        </p:txBody>
      </p:sp>
      <p:sp>
        <p:nvSpPr>
          <p:cNvPr id="1226772" name="Rectangle 20"/>
          <p:cNvSpPr>
            <a:spLocks noChangeArrowheads="1"/>
          </p:cNvSpPr>
          <p:nvPr/>
        </p:nvSpPr>
        <p:spPr bwMode="auto">
          <a:xfrm>
            <a:off x="1143000" y="39624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endParaRPr lang="en-US" sz="2000" dirty="0">
              <a:solidFill>
                <a:srgbClr val="FF0000"/>
              </a:solidFill>
              <a:latin typeface="+mn-lt"/>
            </a:endParaRPr>
          </a:p>
        </p:txBody>
      </p:sp>
      <p:sp>
        <p:nvSpPr>
          <p:cNvPr id="1226773" name="Rectangle 21"/>
          <p:cNvSpPr>
            <a:spLocks noChangeArrowheads="1"/>
          </p:cNvSpPr>
          <p:nvPr/>
        </p:nvSpPr>
        <p:spPr bwMode="auto">
          <a:xfrm>
            <a:off x="609600" y="36576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endParaRPr lang="en-US" sz="2000" dirty="0">
              <a:solidFill>
                <a:srgbClr val="FF0000"/>
              </a:solidFill>
              <a:latin typeface="+mn-lt"/>
            </a:endParaRPr>
          </a:p>
        </p:txBody>
      </p:sp>
      <p:sp>
        <p:nvSpPr>
          <p:cNvPr id="1226774" name="Rectangle 22"/>
          <p:cNvSpPr>
            <a:spLocks noChangeArrowheads="1"/>
          </p:cNvSpPr>
          <p:nvPr/>
        </p:nvSpPr>
        <p:spPr bwMode="auto">
          <a:xfrm>
            <a:off x="1143000" y="36576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endParaRPr lang="en-US" sz="2000" dirty="0">
              <a:solidFill>
                <a:srgbClr val="FF0000"/>
              </a:solidFill>
              <a:latin typeface="+mn-lt"/>
            </a:endParaRPr>
          </a:p>
        </p:txBody>
      </p:sp>
      <p:sp>
        <p:nvSpPr>
          <p:cNvPr id="1226775" name="Rectangle 23"/>
          <p:cNvSpPr>
            <a:spLocks noChangeArrowheads="1"/>
          </p:cNvSpPr>
          <p:nvPr/>
        </p:nvSpPr>
        <p:spPr bwMode="auto">
          <a:xfrm>
            <a:off x="609600" y="33528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endParaRPr lang="en-US" sz="2000" dirty="0">
              <a:solidFill>
                <a:srgbClr val="FF0000"/>
              </a:solidFill>
              <a:latin typeface="+mn-lt"/>
            </a:endParaRPr>
          </a:p>
        </p:txBody>
      </p:sp>
      <p:sp>
        <p:nvSpPr>
          <p:cNvPr id="1226776" name="Rectangle 24"/>
          <p:cNvSpPr>
            <a:spLocks noChangeArrowheads="1"/>
          </p:cNvSpPr>
          <p:nvPr/>
        </p:nvSpPr>
        <p:spPr bwMode="auto">
          <a:xfrm>
            <a:off x="1143000" y="33528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endParaRPr lang="en-US" sz="2000" dirty="0">
              <a:solidFill>
                <a:srgbClr val="FF0000"/>
              </a:solidFill>
              <a:latin typeface="+mn-lt"/>
            </a:endParaRPr>
          </a:p>
        </p:txBody>
      </p:sp>
      <p:sp>
        <p:nvSpPr>
          <p:cNvPr id="1226781" name="AutoShape 29"/>
          <p:cNvSpPr>
            <a:spLocks noChangeArrowheads="1"/>
          </p:cNvSpPr>
          <p:nvPr/>
        </p:nvSpPr>
        <p:spPr bwMode="auto">
          <a:xfrm>
            <a:off x="2700338" y="2438400"/>
            <a:ext cx="911225" cy="457200"/>
          </a:xfrm>
          <a:prstGeom prst="rightArrow">
            <a:avLst>
              <a:gd name="adj1" fmla="val 44444"/>
              <a:gd name="adj2" fmla="val 73614"/>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226783" name="Freeform 31"/>
          <p:cNvSpPr>
            <a:spLocks/>
          </p:cNvSpPr>
          <p:nvPr/>
        </p:nvSpPr>
        <p:spPr bwMode="auto">
          <a:xfrm>
            <a:off x="250825" y="2878138"/>
            <a:ext cx="376238" cy="3386137"/>
          </a:xfrm>
          <a:custGeom>
            <a:avLst/>
            <a:gdLst>
              <a:gd name="T0" fmla="*/ 230 w 237"/>
              <a:gd name="T1" fmla="*/ 2133 h 2133"/>
              <a:gd name="T2" fmla="*/ 48 w 237"/>
              <a:gd name="T3" fmla="*/ 1556 h 2133"/>
              <a:gd name="T4" fmla="*/ 31 w 237"/>
              <a:gd name="T5" fmla="*/ 645 h 2133"/>
              <a:gd name="T6" fmla="*/ 237 w 237"/>
              <a:gd name="T7" fmla="*/ 0 h 2133"/>
            </a:gdLst>
            <a:ahLst/>
            <a:cxnLst>
              <a:cxn ang="0">
                <a:pos x="T0" y="T1"/>
              </a:cxn>
              <a:cxn ang="0">
                <a:pos x="T2" y="T3"/>
              </a:cxn>
              <a:cxn ang="0">
                <a:pos x="T4" y="T5"/>
              </a:cxn>
              <a:cxn ang="0">
                <a:pos x="T6" y="T7"/>
              </a:cxn>
            </a:cxnLst>
            <a:rect l="0" t="0" r="r" b="b"/>
            <a:pathLst>
              <a:path w="237" h="2133">
                <a:moveTo>
                  <a:pt x="230" y="2133"/>
                </a:moveTo>
                <a:cubicBezTo>
                  <a:pt x="200" y="2037"/>
                  <a:pt x="81" y="1804"/>
                  <a:pt x="48" y="1556"/>
                </a:cubicBezTo>
                <a:cubicBezTo>
                  <a:pt x="15" y="1308"/>
                  <a:pt x="0" y="904"/>
                  <a:pt x="31" y="645"/>
                </a:cubicBezTo>
                <a:cubicBezTo>
                  <a:pt x="62" y="386"/>
                  <a:pt x="194" y="134"/>
                  <a:pt x="237" y="0"/>
                </a:cubicBezTo>
              </a:path>
            </a:pathLst>
          </a:custGeom>
          <a:noFill/>
          <a:ln w="38100" cap="flat" cmpd="sng">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endParaRPr lang="en-US">
              <a:latin typeface="+mn-lt"/>
            </a:endParaRPr>
          </a:p>
        </p:txBody>
      </p:sp>
      <p:sp>
        <p:nvSpPr>
          <p:cNvPr id="1226784" name="Freeform 32"/>
          <p:cNvSpPr>
            <a:spLocks/>
          </p:cNvSpPr>
          <p:nvPr/>
        </p:nvSpPr>
        <p:spPr bwMode="auto">
          <a:xfrm flipH="1">
            <a:off x="1676400" y="2879725"/>
            <a:ext cx="376238" cy="3386138"/>
          </a:xfrm>
          <a:custGeom>
            <a:avLst/>
            <a:gdLst>
              <a:gd name="T0" fmla="*/ 230 w 237"/>
              <a:gd name="T1" fmla="*/ 2133 h 2133"/>
              <a:gd name="T2" fmla="*/ 48 w 237"/>
              <a:gd name="T3" fmla="*/ 1556 h 2133"/>
              <a:gd name="T4" fmla="*/ 31 w 237"/>
              <a:gd name="T5" fmla="*/ 645 h 2133"/>
              <a:gd name="T6" fmla="*/ 237 w 237"/>
              <a:gd name="T7" fmla="*/ 0 h 2133"/>
            </a:gdLst>
            <a:ahLst/>
            <a:cxnLst>
              <a:cxn ang="0">
                <a:pos x="T0" y="T1"/>
              </a:cxn>
              <a:cxn ang="0">
                <a:pos x="T2" y="T3"/>
              </a:cxn>
              <a:cxn ang="0">
                <a:pos x="T4" y="T5"/>
              </a:cxn>
              <a:cxn ang="0">
                <a:pos x="T6" y="T7"/>
              </a:cxn>
            </a:cxnLst>
            <a:rect l="0" t="0" r="r" b="b"/>
            <a:pathLst>
              <a:path w="237" h="2133">
                <a:moveTo>
                  <a:pt x="230" y="2133"/>
                </a:moveTo>
                <a:cubicBezTo>
                  <a:pt x="200" y="2037"/>
                  <a:pt x="81" y="1804"/>
                  <a:pt x="48" y="1556"/>
                </a:cubicBezTo>
                <a:cubicBezTo>
                  <a:pt x="15" y="1308"/>
                  <a:pt x="0" y="904"/>
                  <a:pt x="31" y="645"/>
                </a:cubicBezTo>
                <a:cubicBezTo>
                  <a:pt x="62" y="386"/>
                  <a:pt x="194" y="134"/>
                  <a:pt x="237" y="0"/>
                </a:cubicBezTo>
              </a:path>
            </a:pathLst>
          </a:custGeom>
          <a:noFill/>
          <a:ln w="38100" cap="flat" cmpd="sng">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endParaRPr lang="en-US">
              <a:latin typeface="+mn-lt"/>
            </a:endParaRPr>
          </a:p>
        </p:txBody>
      </p:sp>
      <p:sp>
        <p:nvSpPr>
          <p:cNvPr id="32" name="Text Box 8"/>
          <p:cNvSpPr txBox="1">
            <a:spLocks noChangeArrowheads="1"/>
          </p:cNvSpPr>
          <p:nvPr/>
        </p:nvSpPr>
        <p:spPr bwMode="auto">
          <a:xfrm>
            <a:off x="585466" y="2345043"/>
            <a:ext cx="18669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0"/>
              </a:spcBef>
              <a:buFontTx/>
              <a:buNone/>
            </a:pPr>
            <a:r>
              <a:rPr lang="en-US" sz="2800" b="1" dirty="0">
                <a:solidFill>
                  <a:srgbClr val="FF0000"/>
                </a:solidFill>
                <a:latin typeface="+mn-lt"/>
              </a:rPr>
              <a:t>/u</a:t>
            </a:r>
            <a:r>
              <a:rPr lang="en-US" sz="2800" b="1" dirty="0" smtClean="0">
                <a:solidFill>
                  <a:srgbClr val="FF0000"/>
                </a:solidFill>
                <a:latin typeface="+mn-lt"/>
              </a:rPr>
              <a:t>/</a:t>
            </a:r>
            <a:r>
              <a:rPr lang="en-US" sz="2800" b="1" dirty="0" err="1" smtClean="0">
                <a:solidFill>
                  <a:srgbClr val="FF0000"/>
                </a:solidFill>
                <a:latin typeface="+mn-lt"/>
              </a:rPr>
              <a:t>red</a:t>
            </a:r>
            <a:r>
              <a:rPr lang="en-US" sz="2600" dirty="0" err="1" smtClean="0">
                <a:latin typeface="+mn-lt"/>
              </a:rPr>
              <a:t>.gif</a:t>
            </a:r>
            <a:endParaRPr lang="en-US" sz="2600" dirty="0">
              <a:latin typeface="+mn-lt"/>
            </a:endParaRPr>
          </a:p>
        </p:txBody>
      </p:sp>
      <p:sp>
        <p:nvSpPr>
          <p:cNvPr id="33" name="Text Box 9"/>
          <p:cNvSpPr txBox="1">
            <a:spLocks noChangeArrowheads="1"/>
          </p:cNvSpPr>
          <p:nvPr/>
        </p:nvSpPr>
        <p:spPr bwMode="auto">
          <a:xfrm>
            <a:off x="3653370" y="2345043"/>
            <a:ext cx="533082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0"/>
              </a:spcBef>
              <a:buFontTx/>
              <a:buNone/>
            </a:pPr>
            <a:r>
              <a:rPr lang="en-US" sz="2600" dirty="0">
                <a:solidFill>
                  <a:srgbClr val="000000"/>
                </a:solidFill>
                <a:latin typeface="+mn-lt"/>
              </a:rPr>
              <a:t>http://</a:t>
            </a:r>
            <a:r>
              <a:rPr lang="en-US" sz="2600" dirty="0" err="1">
                <a:solidFill>
                  <a:srgbClr val="000000"/>
                </a:solidFill>
                <a:latin typeface="+mn-lt"/>
              </a:rPr>
              <a:t>www.images.com</a:t>
            </a:r>
            <a:r>
              <a:rPr lang="en-US" sz="2400" b="1" dirty="0">
                <a:solidFill>
                  <a:srgbClr val="FF0000"/>
                </a:solidFill>
                <a:latin typeface="+mn-lt"/>
              </a:rPr>
              <a:t>/u</a:t>
            </a:r>
            <a:r>
              <a:rPr lang="en-US" sz="2400" b="1" dirty="0" smtClean="0">
                <a:solidFill>
                  <a:srgbClr val="FF0000"/>
                </a:solidFill>
                <a:latin typeface="+mn-lt"/>
              </a:rPr>
              <a:t>/</a:t>
            </a:r>
            <a:r>
              <a:rPr lang="en-US" sz="2400" b="1" dirty="0" err="1" smtClean="0">
                <a:solidFill>
                  <a:srgbClr val="FF0000"/>
                </a:solidFill>
                <a:latin typeface="+mn-lt"/>
              </a:rPr>
              <a:t>red</a:t>
            </a:r>
            <a:r>
              <a:rPr lang="en-US" sz="2600" dirty="0" err="1" smtClean="0">
                <a:solidFill>
                  <a:srgbClr val="000000"/>
                </a:solidFill>
                <a:latin typeface="+mn-lt"/>
              </a:rPr>
              <a:t>.jpg</a:t>
            </a:r>
            <a:endParaRPr lang="en-US" sz="2600" dirty="0">
              <a:solidFill>
                <a:srgbClr val="000000"/>
              </a:solidFill>
              <a:latin typeface="+mn-lt"/>
            </a:endParaRPr>
          </a:p>
        </p:txBody>
      </p:sp>
    </p:spTree>
    <p:extLst>
      <p:ext uri="{BB962C8B-B14F-4D97-AF65-F5344CB8AC3E}">
        <p14:creationId xmlns:p14="http://schemas.microsoft.com/office/powerpoint/2010/main" val="1356875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lstStyle/>
          <a:p>
            <a:r>
              <a:rPr lang="en-US" dirty="0" smtClean="0"/>
              <a:t>Why Standard RV Story is Suboptimal</a:t>
            </a:r>
            <a:endParaRPr lang="en-US" dirty="0"/>
          </a:p>
        </p:txBody>
      </p:sp>
      <p:sp>
        <p:nvSpPr>
          <p:cNvPr id="3" name="Content Placeholder 2"/>
          <p:cNvSpPr>
            <a:spLocks noGrp="1"/>
          </p:cNvSpPr>
          <p:nvPr>
            <p:ph idx="1"/>
          </p:nvPr>
        </p:nvSpPr>
        <p:spPr/>
        <p:txBody>
          <a:bodyPr/>
          <a:lstStyle/>
          <a:p>
            <a:r>
              <a:rPr lang="en-US" dirty="0"/>
              <a:t>F</a:t>
            </a:r>
            <a:r>
              <a:rPr lang="en-US" dirty="0" smtClean="0"/>
              <a:t>ixes </a:t>
            </a:r>
            <a:r>
              <a:rPr lang="en-US" dirty="0" smtClean="0"/>
              <a:t>take time</a:t>
            </a:r>
          </a:p>
          <a:p>
            <a:r>
              <a:rPr lang="en-US" dirty="0"/>
              <a:t>F</a:t>
            </a:r>
            <a:r>
              <a:rPr lang="en-US" dirty="0" smtClean="0"/>
              <a:t>ix </a:t>
            </a:r>
            <a:r>
              <a:rPr lang="en-US" dirty="0" smtClean="0"/>
              <a:t>may never happen</a:t>
            </a:r>
          </a:p>
          <a:p>
            <a:pPr lvl="1"/>
            <a:r>
              <a:rPr lang="en-US" dirty="0" smtClean="0"/>
              <a:t>Organization may have higher priorities</a:t>
            </a:r>
          </a:p>
          <a:p>
            <a:pPr lvl="1"/>
            <a:r>
              <a:rPr lang="en-US" dirty="0" smtClean="0"/>
              <a:t>Developers may be gone to other projects</a:t>
            </a:r>
          </a:p>
          <a:p>
            <a:pPr lvl="1"/>
            <a:r>
              <a:rPr lang="en-US" dirty="0" smtClean="0"/>
              <a:t>May have lost source code</a:t>
            </a:r>
          </a:p>
          <a:p>
            <a:pPr lvl="1"/>
            <a:r>
              <a:rPr lang="en-US" dirty="0"/>
              <a:t>Organization may </a:t>
            </a:r>
            <a:r>
              <a:rPr lang="en-US" dirty="0" smtClean="0"/>
              <a:t>no longer exist</a:t>
            </a:r>
            <a:endParaRPr lang="en-US" dirty="0"/>
          </a:p>
        </p:txBody>
      </p:sp>
    </p:spTree>
    <p:extLst>
      <p:ext uri="{BB962C8B-B14F-4D97-AF65-F5344CB8AC3E}">
        <p14:creationId xmlns:p14="http://schemas.microsoft.com/office/powerpoint/2010/main" val="2496534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6754" name="Rectangle 2"/>
          <p:cNvSpPr>
            <a:spLocks noGrp="1" noChangeArrowheads="1"/>
          </p:cNvSpPr>
          <p:nvPr>
            <p:ph type="title"/>
          </p:nvPr>
        </p:nvSpPr>
        <p:spPr>
          <a:xfrm>
            <a:off x="457200" y="274638"/>
            <a:ext cx="8229600" cy="944562"/>
          </a:xfrm>
        </p:spPr>
        <p:txBody>
          <a:bodyPr/>
          <a:lstStyle/>
          <a:p>
            <a:r>
              <a:rPr lang="en-US" dirty="0"/>
              <a:t>Overflow In Captured Expression Array</a:t>
            </a:r>
            <a:endParaRPr lang="en-US" dirty="0">
              <a:latin typeface="+mn-lt"/>
            </a:endParaRPr>
          </a:p>
        </p:txBody>
      </p:sp>
      <p:sp>
        <p:nvSpPr>
          <p:cNvPr id="1226755" name="Rectangle 3"/>
          <p:cNvSpPr>
            <a:spLocks noGrp="1" noChangeArrowheads="1"/>
          </p:cNvSpPr>
          <p:nvPr>
            <p:ph type="body" idx="1"/>
          </p:nvPr>
        </p:nvSpPr>
        <p:spPr>
          <a:xfrm>
            <a:off x="423863" y="1524000"/>
            <a:ext cx="8542337" cy="4572000"/>
          </a:xfrm>
        </p:spPr>
        <p:txBody>
          <a:bodyPr/>
          <a:lstStyle/>
          <a:p>
            <a:pPr algn="ctr">
              <a:buFontTx/>
              <a:buNone/>
            </a:pPr>
            <a:r>
              <a:rPr lang="en-US" sz="2400" dirty="0" err="1"/>
              <a:t>RedirectMatch</a:t>
            </a:r>
            <a:r>
              <a:rPr lang="en-US" sz="2400" dirty="0"/>
              <a:t> C</a:t>
            </a:r>
            <a:r>
              <a:rPr lang="en-US" sz="2400" b="1" dirty="0">
                <a:solidFill>
                  <a:srgbClr val="FF0000"/>
                </a:solidFill>
              </a:rPr>
              <a:t>(0*)(1*)(2*)(3*)(4*)(5*)(6*)(7*)(8*)(9*)(A*)</a:t>
            </a:r>
            <a:r>
              <a:rPr lang="en-US" sz="2400" dirty="0"/>
              <a:t> </a:t>
            </a:r>
            <a:r>
              <a:rPr lang="en-US" sz="2400" dirty="0" err="1"/>
              <a:t>index.html?input</a:t>
            </a:r>
            <a:r>
              <a:rPr lang="en-US" sz="2400" dirty="0"/>
              <a:t>=</a:t>
            </a:r>
            <a:r>
              <a:rPr lang="en-US" sz="2400" b="1" dirty="0">
                <a:solidFill>
                  <a:srgbClr val="FF0000"/>
                </a:solidFill>
              </a:rPr>
              <a:t>$11</a:t>
            </a:r>
          </a:p>
          <a:p>
            <a:pPr>
              <a:buFontTx/>
              <a:buNone/>
            </a:pPr>
            <a:endParaRPr lang="en-US" dirty="0"/>
          </a:p>
        </p:txBody>
      </p:sp>
      <p:sp>
        <p:nvSpPr>
          <p:cNvPr id="1226757" name="Rectangle 5"/>
          <p:cNvSpPr>
            <a:spLocks noChangeArrowheads="1"/>
          </p:cNvSpPr>
          <p:nvPr/>
        </p:nvSpPr>
        <p:spPr bwMode="auto">
          <a:xfrm>
            <a:off x="609600" y="60960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dirty="0" smtClean="0">
                <a:latin typeface="+mn-lt"/>
              </a:rPr>
              <a:t>1</a:t>
            </a:r>
            <a:endParaRPr lang="en-US" sz="2000" b="1" dirty="0">
              <a:latin typeface="+mn-lt"/>
            </a:endParaRPr>
          </a:p>
        </p:txBody>
      </p:sp>
      <p:sp>
        <p:nvSpPr>
          <p:cNvPr id="1226758" name="Rectangle 6"/>
          <p:cNvSpPr>
            <a:spLocks noChangeArrowheads="1"/>
          </p:cNvSpPr>
          <p:nvPr/>
        </p:nvSpPr>
        <p:spPr bwMode="auto">
          <a:xfrm>
            <a:off x="1143000" y="60960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dirty="0" smtClean="0">
                <a:latin typeface="+mn-lt"/>
              </a:rPr>
              <a:t>2</a:t>
            </a:r>
            <a:endParaRPr lang="en-US" sz="2000" b="1" dirty="0">
              <a:latin typeface="+mn-lt"/>
            </a:endParaRPr>
          </a:p>
        </p:txBody>
      </p:sp>
      <p:sp>
        <p:nvSpPr>
          <p:cNvPr id="1226759" name="Rectangle 7"/>
          <p:cNvSpPr>
            <a:spLocks noChangeArrowheads="1"/>
          </p:cNvSpPr>
          <p:nvPr/>
        </p:nvSpPr>
        <p:spPr bwMode="auto">
          <a:xfrm>
            <a:off x="609600" y="57912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2</a:t>
            </a:r>
          </a:p>
        </p:txBody>
      </p:sp>
      <p:sp>
        <p:nvSpPr>
          <p:cNvPr id="1226760" name="Rectangle 8"/>
          <p:cNvSpPr>
            <a:spLocks noChangeArrowheads="1"/>
          </p:cNvSpPr>
          <p:nvPr/>
        </p:nvSpPr>
        <p:spPr bwMode="auto">
          <a:xfrm>
            <a:off x="1143000" y="57912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3</a:t>
            </a:r>
          </a:p>
        </p:txBody>
      </p:sp>
      <p:sp>
        <p:nvSpPr>
          <p:cNvPr id="1226761" name="Rectangle 9"/>
          <p:cNvSpPr>
            <a:spLocks noChangeArrowheads="1"/>
          </p:cNvSpPr>
          <p:nvPr/>
        </p:nvSpPr>
        <p:spPr bwMode="auto">
          <a:xfrm>
            <a:off x="609600" y="54864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3</a:t>
            </a:r>
          </a:p>
        </p:txBody>
      </p:sp>
      <p:sp>
        <p:nvSpPr>
          <p:cNvPr id="1226762" name="Rectangle 10"/>
          <p:cNvSpPr>
            <a:spLocks noChangeArrowheads="1"/>
          </p:cNvSpPr>
          <p:nvPr/>
        </p:nvSpPr>
        <p:spPr bwMode="auto">
          <a:xfrm>
            <a:off x="1143000" y="54864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4</a:t>
            </a:r>
          </a:p>
        </p:txBody>
      </p:sp>
      <p:sp>
        <p:nvSpPr>
          <p:cNvPr id="1226763" name="Rectangle 11"/>
          <p:cNvSpPr>
            <a:spLocks noChangeArrowheads="1"/>
          </p:cNvSpPr>
          <p:nvPr/>
        </p:nvSpPr>
        <p:spPr bwMode="auto">
          <a:xfrm>
            <a:off x="609600" y="51816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4</a:t>
            </a:r>
          </a:p>
        </p:txBody>
      </p:sp>
      <p:sp>
        <p:nvSpPr>
          <p:cNvPr id="1226764" name="Rectangle 12"/>
          <p:cNvSpPr>
            <a:spLocks noChangeArrowheads="1"/>
          </p:cNvSpPr>
          <p:nvPr/>
        </p:nvSpPr>
        <p:spPr bwMode="auto">
          <a:xfrm>
            <a:off x="1143000" y="51816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5</a:t>
            </a:r>
          </a:p>
        </p:txBody>
      </p:sp>
      <p:sp>
        <p:nvSpPr>
          <p:cNvPr id="1226765" name="Rectangle 13"/>
          <p:cNvSpPr>
            <a:spLocks noChangeArrowheads="1"/>
          </p:cNvSpPr>
          <p:nvPr/>
        </p:nvSpPr>
        <p:spPr bwMode="auto">
          <a:xfrm>
            <a:off x="609600" y="48768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5</a:t>
            </a:r>
          </a:p>
        </p:txBody>
      </p:sp>
      <p:sp>
        <p:nvSpPr>
          <p:cNvPr id="1226766" name="Rectangle 14"/>
          <p:cNvSpPr>
            <a:spLocks noChangeArrowheads="1"/>
          </p:cNvSpPr>
          <p:nvPr/>
        </p:nvSpPr>
        <p:spPr bwMode="auto">
          <a:xfrm>
            <a:off x="1143000" y="48768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6</a:t>
            </a:r>
          </a:p>
        </p:txBody>
      </p:sp>
      <p:sp>
        <p:nvSpPr>
          <p:cNvPr id="1226767" name="Rectangle 15"/>
          <p:cNvSpPr>
            <a:spLocks noChangeArrowheads="1"/>
          </p:cNvSpPr>
          <p:nvPr/>
        </p:nvSpPr>
        <p:spPr bwMode="auto">
          <a:xfrm>
            <a:off x="609600" y="45720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6</a:t>
            </a:r>
          </a:p>
        </p:txBody>
      </p:sp>
      <p:sp>
        <p:nvSpPr>
          <p:cNvPr id="1226768" name="Rectangle 16"/>
          <p:cNvSpPr>
            <a:spLocks noChangeArrowheads="1"/>
          </p:cNvSpPr>
          <p:nvPr/>
        </p:nvSpPr>
        <p:spPr bwMode="auto">
          <a:xfrm>
            <a:off x="1143000" y="45720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7</a:t>
            </a:r>
          </a:p>
        </p:txBody>
      </p:sp>
      <p:sp>
        <p:nvSpPr>
          <p:cNvPr id="1226769" name="Rectangle 17"/>
          <p:cNvSpPr>
            <a:spLocks noChangeArrowheads="1"/>
          </p:cNvSpPr>
          <p:nvPr/>
        </p:nvSpPr>
        <p:spPr bwMode="auto">
          <a:xfrm>
            <a:off x="609600" y="42672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7</a:t>
            </a:r>
          </a:p>
        </p:txBody>
      </p:sp>
      <p:sp>
        <p:nvSpPr>
          <p:cNvPr id="1226770" name="Rectangle 18"/>
          <p:cNvSpPr>
            <a:spLocks noChangeArrowheads="1"/>
          </p:cNvSpPr>
          <p:nvPr/>
        </p:nvSpPr>
        <p:spPr bwMode="auto">
          <a:xfrm>
            <a:off x="1143000" y="42672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8</a:t>
            </a:r>
          </a:p>
        </p:txBody>
      </p:sp>
      <p:sp>
        <p:nvSpPr>
          <p:cNvPr id="1226771" name="Rectangle 19"/>
          <p:cNvSpPr>
            <a:spLocks noChangeArrowheads="1"/>
          </p:cNvSpPr>
          <p:nvPr/>
        </p:nvSpPr>
        <p:spPr bwMode="auto">
          <a:xfrm>
            <a:off x="609600" y="39624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8</a:t>
            </a:r>
          </a:p>
        </p:txBody>
      </p:sp>
      <p:sp>
        <p:nvSpPr>
          <p:cNvPr id="1226772" name="Rectangle 20"/>
          <p:cNvSpPr>
            <a:spLocks noChangeArrowheads="1"/>
          </p:cNvSpPr>
          <p:nvPr/>
        </p:nvSpPr>
        <p:spPr bwMode="auto">
          <a:xfrm>
            <a:off x="1143000" y="39624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9</a:t>
            </a:r>
          </a:p>
        </p:txBody>
      </p:sp>
      <p:sp>
        <p:nvSpPr>
          <p:cNvPr id="1226773" name="Rectangle 21"/>
          <p:cNvSpPr>
            <a:spLocks noChangeArrowheads="1"/>
          </p:cNvSpPr>
          <p:nvPr/>
        </p:nvSpPr>
        <p:spPr bwMode="auto">
          <a:xfrm>
            <a:off x="609600" y="36576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9</a:t>
            </a:r>
          </a:p>
        </p:txBody>
      </p:sp>
      <p:sp>
        <p:nvSpPr>
          <p:cNvPr id="1226774" name="Rectangle 22"/>
          <p:cNvSpPr>
            <a:spLocks noChangeArrowheads="1"/>
          </p:cNvSpPr>
          <p:nvPr/>
        </p:nvSpPr>
        <p:spPr bwMode="auto">
          <a:xfrm>
            <a:off x="1143000" y="36576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10</a:t>
            </a:r>
          </a:p>
        </p:txBody>
      </p:sp>
      <p:sp>
        <p:nvSpPr>
          <p:cNvPr id="1226775" name="Rectangle 23"/>
          <p:cNvSpPr>
            <a:spLocks noChangeArrowheads="1"/>
          </p:cNvSpPr>
          <p:nvPr/>
        </p:nvSpPr>
        <p:spPr bwMode="auto">
          <a:xfrm>
            <a:off x="609600" y="33528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solidFill>
                  <a:srgbClr val="000000"/>
                </a:solidFill>
                <a:latin typeface="+mn-lt"/>
              </a:rPr>
              <a:t>10</a:t>
            </a:r>
          </a:p>
        </p:txBody>
      </p:sp>
      <p:sp>
        <p:nvSpPr>
          <p:cNvPr id="1226776" name="Rectangle 24"/>
          <p:cNvSpPr>
            <a:spLocks noChangeArrowheads="1"/>
          </p:cNvSpPr>
          <p:nvPr/>
        </p:nvSpPr>
        <p:spPr bwMode="auto">
          <a:xfrm>
            <a:off x="1143000" y="33528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solidFill>
                  <a:srgbClr val="000000"/>
                </a:solidFill>
                <a:latin typeface="+mn-lt"/>
              </a:rPr>
              <a:t>11</a:t>
            </a:r>
          </a:p>
        </p:txBody>
      </p:sp>
      <p:sp>
        <p:nvSpPr>
          <p:cNvPr id="1226777" name="Rectangle 25"/>
          <p:cNvSpPr>
            <a:spLocks noChangeArrowheads="1"/>
          </p:cNvSpPr>
          <p:nvPr/>
        </p:nvSpPr>
        <p:spPr bwMode="auto">
          <a:xfrm>
            <a:off x="609600" y="3048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solidFill>
                  <a:srgbClr val="FF0000"/>
                </a:solidFill>
                <a:latin typeface="+mn-lt"/>
              </a:rPr>
              <a:t>11</a:t>
            </a:r>
          </a:p>
        </p:txBody>
      </p:sp>
      <p:sp>
        <p:nvSpPr>
          <p:cNvPr id="1226778" name="Rectangle 26"/>
          <p:cNvSpPr>
            <a:spLocks noChangeArrowheads="1"/>
          </p:cNvSpPr>
          <p:nvPr/>
        </p:nvSpPr>
        <p:spPr bwMode="auto">
          <a:xfrm>
            <a:off x="1143000" y="3048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solidFill>
                  <a:srgbClr val="FF0000"/>
                </a:solidFill>
                <a:latin typeface="+mn-lt"/>
              </a:rPr>
              <a:t>12</a:t>
            </a:r>
          </a:p>
        </p:txBody>
      </p:sp>
      <p:sp>
        <p:nvSpPr>
          <p:cNvPr id="34" name="Text Box 4"/>
          <p:cNvSpPr txBox="1">
            <a:spLocks noChangeArrowheads="1"/>
          </p:cNvSpPr>
          <p:nvPr/>
        </p:nvSpPr>
        <p:spPr bwMode="auto">
          <a:xfrm>
            <a:off x="381000" y="2362200"/>
            <a:ext cx="2590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0"/>
              </a:spcBef>
              <a:buFontTx/>
              <a:buNone/>
            </a:pPr>
            <a:r>
              <a:rPr lang="en-US" sz="2800" dirty="0">
                <a:latin typeface="+mn-lt"/>
              </a:rPr>
              <a:t>C</a:t>
            </a:r>
            <a:r>
              <a:rPr lang="en-US" sz="2800" b="1" dirty="0">
                <a:solidFill>
                  <a:srgbClr val="FF0000"/>
                </a:solidFill>
                <a:latin typeface="+mn-lt"/>
              </a:rPr>
              <a:t>0123456789A</a:t>
            </a:r>
          </a:p>
        </p:txBody>
      </p:sp>
      <p:sp>
        <p:nvSpPr>
          <p:cNvPr id="35" name="Text Box 5"/>
          <p:cNvSpPr txBox="1">
            <a:spLocks noChangeArrowheads="1"/>
          </p:cNvSpPr>
          <p:nvPr/>
        </p:nvSpPr>
        <p:spPr bwMode="auto">
          <a:xfrm>
            <a:off x="3962400" y="2370050"/>
            <a:ext cx="39084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0"/>
              </a:spcBef>
              <a:buFontTx/>
              <a:buNone/>
            </a:pPr>
            <a:r>
              <a:rPr lang="en-US" sz="2800" dirty="0" err="1">
                <a:latin typeface="+mn-lt"/>
              </a:rPr>
              <a:t>index.html?input</a:t>
            </a:r>
            <a:r>
              <a:rPr lang="en-US" sz="2800" dirty="0" smtClean="0">
                <a:latin typeface="+mn-lt"/>
              </a:rPr>
              <a:t>=</a:t>
            </a:r>
            <a:r>
              <a:rPr lang="en-US" sz="2800" b="1" dirty="0" smtClean="0">
                <a:solidFill>
                  <a:srgbClr val="FF0000"/>
                </a:solidFill>
                <a:latin typeface="+mn-lt"/>
              </a:rPr>
              <a:t>1</a:t>
            </a:r>
            <a:r>
              <a:rPr lang="en-US" sz="2800" dirty="0" smtClean="0">
                <a:latin typeface="+mn-lt"/>
              </a:rPr>
              <a:t>1</a:t>
            </a:r>
            <a:endParaRPr lang="en-US" sz="2800" dirty="0">
              <a:latin typeface="+mn-lt"/>
            </a:endParaRPr>
          </a:p>
        </p:txBody>
      </p:sp>
      <p:sp>
        <p:nvSpPr>
          <p:cNvPr id="36" name="AutoShape 6"/>
          <p:cNvSpPr>
            <a:spLocks noChangeArrowheads="1"/>
          </p:cNvSpPr>
          <p:nvPr/>
        </p:nvSpPr>
        <p:spPr bwMode="auto">
          <a:xfrm>
            <a:off x="2895600" y="2428220"/>
            <a:ext cx="911225" cy="457200"/>
          </a:xfrm>
          <a:prstGeom prst="rightArrow">
            <a:avLst>
              <a:gd name="adj1" fmla="val 44444"/>
              <a:gd name="adj2" fmla="val 73614"/>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37" name="Text Box 29"/>
          <p:cNvSpPr txBox="1">
            <a:spLocks noChangeArrowheads="1"/>
          </p:cNvSpPr>
          <p:nvPr/>
        </p:nvSpPr>
        <p:spPr bwMode="auto">
          <a:xfrm>
            <a:off x="2362200" y="2971800"/>
            <a:ext cx="6019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0"/>
              </a:spcBef>
              <a:buFontTx/>
              <a:buNone/>
            </a:pPr>
            <a:r>
              <a:rPr lang="en-US" sz="2800" dirty="0">
                <a:latin typeface="+mn-lt"/>
              </a:rPr>
              <a:t>Offsets for eleventh captured regular expression written beyond array bounds</a:t>
            </a:r>
          </a:p>
        </p:txBody>
      </p:sp>
      <p:sp>
        <p:nvSpPr>
          <p:cNvPr id="38" name="Line 30"/>
          <p:cNvSpPr>
            <a:spLocks noChangeShapeType="1"/>
          </p:cNvSpPr>
          <p:nvPr/>
        </p:nvSpPr>
        <p:spPr bwMode="auto">
          <a:xfrm flipH="1">
            <a:off x="1752600" y="3200400"/>
            <a:ext cx="457200" cy="0"/>
          </a:xfrm>
          <a:prstGeom prst="line">
            <a:avLst/>
          </a:prstGeom>
          <a:noFill/>
          <a:ln w="571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2819532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6754" name="Rectangle 2"/>
          <p:cNvSpPr>
            <a:spLocks noGrp="1" noChangeArrowheads="1"/>
          </p:cNvSpPr>
          <p:nvPr>
            <p:ph type="title"/>
          </p:nvPr>
        </p:nvSpPr>
        <p:spPr>
          <a:xfrm>
            <a:off x="457200" y="274638"/>
            <a:ext cx="8229600" cy="944562"/>
          </a:xfrm>
        </p:spPr>
        <p:txBody>
          <a:bodyPr/>
          <a:lstStyle/>
          <a:p>
            <a:r>
              <a:rPr lang="en-US" dirty="0" smtClean="0"/>
              <a:t>Apache and Failure-Oblivious Computing</a:t>
            </a:r>
            <a:endParaRPr lang="en-US" dirty="0">
              <a:latin typeface="+mn-lt"/>
            </a:endParaRPr>
          </a:p>
        </p:txBody>
      </p:sp>
      <p:sp>
        <p:nvSpPr>
          <p:cNvPr id="1226755" name="Rectangle 3"/>
          <p:cNvSpPr>
            <a:spLocks noGrp="1" noChangeArrowheads="1"/>
          </p:cNvSpPr>
          <p:nvPr>
            <p:ph type="body" idx="1"/>
          </p:nvPr>
        </p:nvSpPr>
        <p:spPr>
          <a:xfrm>
            <a:off x="423863" y="1524000"/>
            <a:ext cx="8542337" cy="4572000"/>
          </a:xfrm>
        </p:spPr>
        <p:txBody>
          <a:bodyPr/>
          <a:lstStyle/>
          <a:p>
            <a:pPr algn="ctr">
              <a:buFontTx/>
              <a:buNone/>
            </a:pPr>
            <a:r>
              <a:rPr lang="en-US" sz="2400" dirty="0" err="1"/>
              <a:t>RedirectMatch</a:t>
            </a:r>
            <a:r>
              <a:rPr lang="en-US" sz="2400" dirty="0"/>
              <a:t> C</a:t>
            </a:r>
            <a:r>
              <a:rPr lang="en-US" sz="2400" b="1" dirty="0">
                <a:solidFill>
                  <a:srgbClr val="FF0000"/>
                </a:solidFill>
              </a:rPr>
              <a:t>(0*)(1*)(2*)(3*)(4*)(5*)(6*)(7*)(8*)(9*)(A*)</a:t>
            </a:r>
            <a:r>
              <a:rPr lang="en-US" sz="2400" dirty="0"/>
              <a:t> </a:t>
            </a:r>
            <a:r>
              <a:rPr lang="en-US" sz="2400" dirty="0" err="1"/>
              <a:t>index.html?input</a:t>
            </a:r>
            <a:r>
              <a:rPr lang="en-US" sz="2400" dirty="0"/>
              <a:t>=</a:t>
            </a:r>
            <a:r>
              <a:rPr lang="en-US" sz="2400" b="1" dirty="0">
                <a:solidFill>
                  <a:srgbClr val="FF0000"/>
                </a:solidFill>
              </a:rPr>
              <a:t>$11</a:t>
            </a:r>
          </a:p>
          <a:p>
            <a:pPr>
              <a:buFontTx/>
              <a:buNone/>
            </a:pPr>
            <a:endParaRPr lang="en-US" dirty="0"/>
          </a:p>
        </p:txBody>
      </p:sp>
      <p:sp>
        <p:nvSpPr>
          <p:cNvPr id="1226757" name="Rectangle 5"/>
          <p:cNvSpPr>
            <a:spLocks noChangeArrowheads="1"/>
          </p:cNvSpPr>
          <p:nvPr/>
        </p:nvSpPr>
        <p:spPr bwMode="auto">
          <a:xfrm>
            <a:off x="609600" y="60960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dirty="0" smtClean="0">
                <a:latin typeface="+mn-lt"/>
              </a:rPr>
              <a:t>1</a:t>
            </a:r>
            <a:endParaRPr lang="en-US" sz="2000" b="1" dirty="0">
              <a:latin typeface="+mn-lt"/>
            </a:endParaRPr>
          </a:p>
        </p:txBody>
      </p:sp>
      <p:sp>
        <p:nvSpPr>
          <p:cNvPr id="1226758" name="Rectangle 6"/>
          <p:cNvSpPr>
            <a:spLocks noChangeArrowheads="1"/>
          </p:cNvSpPr>
          <p:nvPr/>
        </p:nvSpPr>
        <p:spPr bwMode="auto">
          <a:xfrm>
            <a:off x="1143000" y="60960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dirty="0" smtClean="0">
                <a:latin typeface="+mn-lt"/>
              </a:rPr>
              <a:t>2</a:t>
            </a:r>
            <a:endParaRPr lang="en-US" sz="2000" b="1" dirty="0">
              <a:latin typeface="+mn-lt"/>
            </a:endParaRPr>
          </a:p>
        </p:txBody>
      </p:sp>
      <p:sp>
        <p:nvSpPr>
          <p:cNvPr id="1226759" name="Rectangle 7"/>
          <p:cNvSpPr>
            <a:spLocks noChangeArrowheads="1"/>
          </p:cNvSpPr>
          <p:nvPr/>
        </p:nvSpPr>
        <p:spPr bwMode="auto">
          <a:xfrm>
            <a:off x="609600" y="57912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2</a:t>
            </a:r>
          </a:p>
        </p:txBody>
      </p:sp>
      <p:sp>
        <p:nvSpPr>
          <p:cNvPr id="1226760" name="Rectangle 8"/>
          <p:cNvSpPr>
            <a:spLocks noChangeArrowheads="1"/>
          </p:cNvSpPr>
          <p:nvPr/>
        </p:nvSpPr>
        <p:spPr bwMode="auto">
          <a:xfrm>
            <a:off x="1143000" y="57912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3</a:t>
            </a:r>
          </a:p>
        </p:txBody>
      </p:sp>
      <p:sp>
        <p:nvSpPr>
          <p:cNvPr id="1226761" name="Rectangle 9"/>
          <p:cNvSpPr>
            <a:spLocks noChangeArrowheads="1"/>
          </p:cNvSpPr>
          <p:nvPr/>
        </p:nvSpPr>
        <p:spPr bwMode="auto">
          <a:xfrm>
            <a:off x="609600" y="54864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3</a:t>
            </a:r>
          </a:p>
        </p:txBody>
      </p:sp>
      <p:sp>
        <p:nvSpPr>
          <p:cNvPr id="1226762" name="Rectangle 10"/>
          <p:cNvSpPr>
            <a:spLocks noChangeArrowheads="1"/>
          </p:cNvSpPr>
          <p:nvPr/>
        </p:nvSpPr>
        <p:spPr bwMode="auto">
          <a:xfrm>
            <a:off x="1143000" y="54864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4</a:t>
            </a:r>
          </a:p>
        </p:txBody>
      </p:sp>
      <p:sp>
        <p:nvSpPr>
          <p:cNvPr id="1226763" name="Rectangle 11"/>
          <p:cNvSpPr>
            <a:spLocks noChangeArrowheads="1"/>
          </p:cNvSpPr>
          <p:nvPr/>
        </p:nvSpPr>
        <p:spPr bwMode="auto">
          <a:xfrm>
            <a:off x="609600" y="51816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4</a:t>
            </a:r>
          </a:p>
        </p:txBody>
      </p:sp>
      <p:sp>
        <p:nvSpPr>
          <p:cNvPr id="1226764" name="Rectangle 12"/>
          <p:cNvSpPr>
            <a:spLocks noChangeArrowheads="1"/>
          </p:cNvSpPr>
          <p:nvPr/>
        </p:nvSpPr>
        <p:spPr bwMode="auto">
          <a:xfrm>
            <a:off x="1143000" y="51816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5</a:t>
            </a:r>
          </a:p>
        </p:txBody>
      </p:sp>
      <p:sp>
        <p:nvSpPr>
          <p:cNvPr id="1226765" name="Rectangle 13"/>
          <p:cNvSpPr>
            <a:spLocks noChangeArrowheads="1"/>
          </p:cNvSpPr>
          <p:nvPr/>
        </p:nvSpPr>
        <p:spPr bwMode="auto">
          <a:xfrm>
            <a:off x="609600" y="48768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5</a:t>
            </a:r>
          </a:p>
        </p:txBody>
      </p:sp>
      <p:sp>
        <p:nvSpPr>
          <p:cNvPr id="1226766" name="Rectangle 14"/>
          <p:cNvSpPr>
            <a:spLocks noChangeArrowheads="1"/>
          </p:cNvSpPr>
          <p:nvPr/>
        </p:nvSpPr>
        <p:spPr bwMode="auto">
          <a:xfrm>
            <a:off x="1143000" y="48768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6</a:t>
            </a:r>
          </a:p>
        </p:txBody>
      </p:sp>
      <p:sp>
        <p:nvSpPr>
          <p:cNvPr id="1226767" name="Rectangle 15"/>
          <p:cNvSpPr>
            <a:spLocks noChangeArrowheads="1"/>
          </p:cNvSpPr>
          <p:nvPr/>
        </p:nvSpPr>
        <p:spPr bwMode="auto">
          <a:xfrm>
            <a:off x="609600" y="45720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6</a:t>
            </a:r>
          </a:p>
        </p:txBody>
      </p:sp>
      <p:sp>
        <p:nvSpPr>
          <p:cNvPr id="1226768" name="Rectangle 16"/>
          <p:cNvSpPr>
            <a:spLocks noChangeArrowheads="1"/>
          </p:cNvSpPr>
          <p:nvPr/>
        </p:nvSpPr>
        <p:spPr bwMode="auto">
          <a:xfrm>
            <a:off x="1143000" y="45720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7</a:t>
            </a:r>
          </a:p>
        </p:txBody>
      </p:sp>
      <p:sp>
        <p:nvSpPr>
          <p:cNvPr id="1226769" name="Rectangle 17"/>
          <p:cNvSpPr>
            <a:spLocks noChangeArrowheads="1"/>
          </p:cNvSpPr>
          <p:nvPr/>
        </p:nvSpPr>
        <p:spPr bwMode="auto">
          <a:xfrm>
            <a:off x="609600" y="42672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7</a:t>
            </a:r>
          </a:p>
        </p:txBody>
      </p:sp>
      <p:sp>
        <p:nvSpPr>
          <p:cNvPr id="1226770" name="Rectangle 18"/>
          <p:cNvSpPr>
            <a:spLocks noChangeArrowheads="1"/>
          </p:cNvSpPr>
          <p:nvPr/>
        </p:nvSpPr>
        <p:spPr bwMode="auto">
          <a:xfrm>
            <a:off x="1143000" y="42672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8</a:t>
            </a:r>
          </a:p>
        </p:txBody>
      </p:sp>
      <p:sp>
        <p:nvSpPr>
          <p:cNvPr id="1226771" name="Rectangle 19"/>
          <p:cNvSpPr>
            <a:spLocks noChangeArrowheads="1"/>
          </p:cNvSpPr>
          <p:nvPr/>
        </p:nvSpPr>
        <p:spPr bwMode="auto">
          <a:xfrm>
            <a:off x="609600" y="39624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8</a:t>
            </a:r>
          </a:p>
        </p:txBody>
      </p:sp>
      <p:sp>
        <p:nvSpPr>
          <p:cNvPr id="1226772" name="Rectangle 20"/>
          <p:cNvSpPr>
            <a:spLocks noChangeArrowheads="1"/>
          </p:cNvSpPr>
          <p:nvPr/>
        </p:nvSpPr>
        <p:spPr bwMode="auto">
          <a:xfrm>
            <a:off x="1143000" y="39624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9</a:t>
            </a:r>
          </a:p>
        </p:txBody>
      </p:sp>
      <p:sp>
        <p:nvSpPr>
          <p:cNvPr id="1226773" name="Rectangle 21"/>
          <p:cNvSpPr>
            <a:spLocks noChangeArrowheads="1"/>
          </p:cNvSpPr>
          <p:nvPr/>
        </p:nvSpPr>
        <p:spPr bwMode="auto">
          <a:xfrm>
            <a:off x="609600" y="36576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9</a:t>
            </a:r>
          </a:p>
        </p:txBody>
      </p:sp>
      <p:sp>
        <p:nvSpPr>
          <p:cNvPr id="1226774" name="Rectangle 22"/>
          <p:cNvSpPr>
            <a:spLocks noChangeArrowheads="1"/>
          </p:cNvSpPr>
          <p:nvPr/>
        </p:nvSpPr>
        <p:spPr bwMode="auto">
          <a:xfrm>
            <a:off x="1143000" y="36576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latin typeface="+mn-lt"/>
              </a:rPr>
              <a:t>10</a:t>
            </a:r>
          </a:p>
        </p:txBody>
      </p:sp>
      <p:sp>
        <p:nvSpPr>
          <p:cNvPr id="1226775" name="Rectangle 23"/>
          <p:cNvSpPr>
            <a:spLocks noChangeArrowheads="1"/>
          </p:cNvSpPr>
          <p:nvPr/>
        </p:nvSpPr>
        <p:spPr bwMode="auto">
          <a:xfrm>
            <a:off x="609600" y="33528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solidFill>
                  <a:srgbClr val="000000"/>
                </a:solidFill>
                <a:latin typeface="+mn-lt"/>
              </a:rPr>
              <a:t>10</a:t>
            </a:r>
          </a:p>
        </p:txBody>
      </p:sp>
      <p:sp>
        <p:nvSpPr>
          <p:cNvPr id="1226776" name="Rectangle 24"/>
          <p:cNvSpPr>
            <a:spLocks noChangeArrowheads="1"/>
          </p:cNvSpPr>
          <p:nvPr/>
        </p:nvSpPr>
        <p:spPr bwMode="auto">
          <a:xfrm>
            <a:off x="1143000" y="3352800"/>
            <a:ext cx="533400" cy="30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Tx/>
              <a:buNone/>
            </a:pPr>
            <a:r>
              <a:rPr lang="en-US" sz="2000" b="1">
                <a:solidFill>
                  <a:srgbClr val="000000"/>
                </a:solidFill>
                <a:latin typeface="+mn-lt"/>
              </a:rPr>
              <a:t>11</a:t>
            </a:r>
          </a:p>
        </p:txBody>
      </p:sp>
      <p:sp>
        <p:nvSpPr>
          <p:cNvPr id="34" name="Text Box 4"/>
          <p:cNvSpPr txBox="1">
            <a:spLocks noChangeArrowheads="1"/>
          </p:cNvSpPr>
          <p:nvPr/>
        </p:nvSpPr>
        <p:spPr bwMode="auto">
          <a:xfrm>
            <a:off x="381000" y="2362200"/>
            <a:ext cx="2590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0"/>
              </a:spcBef>
              <a:buFontTx/>
              <a:buNone/>
            </a:pPr>
            <a:r>
              <a:rPr lang="en-US" sz="2800" dirty="0">
                <a:latin typeface="+mn-lt"/>
              </a:rPr>
              <a:t>C</a:t>
            </a:r>
            <a:r>
              <a:rPr lang="en-US" sz="2800" b="1" dirty="0">
                <a:solidFill>
                  <a:srgbClr val="FF0000"/>
                </a:solidFill>
                <a:latin typeface="+mn-lt"/>
              </a:rPr>
              <a:t>0123456789A</a:t>
            </a:r>
          </a:p>
        </p:txBody>
      </p:sp>
      <p:sp>
        <p:nvSpPr>
          <p:cNvPr id="35" name="Text Box 5"/>
          <p:cNvSpPr txBox="1">
            <a:spLocks noChangeArrowheads="1"/>
          </p:cNvSpPr>
          <p:nvPr/>
        </p:nvSpPr>
        <p:spPr bwMode="auto">
          <a:xfrm>
            <a:off x="3962400" y="2370050"/>
            <a:ext cx="39084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0"/>
              </a:spcBef>
              <a:buFontTx/>
              <a:buNone/>
            </a:pPr>
            <a:r>
              <a:rPr lang="en-US" sz="2800" dirty="0" err="1">
                <a:latin typeface="+mn-lt"/>
              </a:rPr>
              <a:t>index.html?input</a:t>
            </a:r>
            <a:r>
              <a:rPr lang="en-US" sz="2800" dirty="0" smtClean="0">
                <a:latin typeface="+mn-lt"/>
              </a:rPr>
              <a:t>=</a:t>
            </a:r>
            <a:r>
              <a:rPr lang="en-US" sz="2800" b="1" dirty="0" smtClean="0">
                <a:solidFill>
                  <a:srgbClr val="FF0000"/>
                </a:solidFill>
                <a:latin typeface="+mn-lt"/>
              </a:rPr>
              <a:t>1</a:t>
            </a:r>
            <a:r>
              <a:rPr lang="en-US" sz="2800" dirty="0" smtClean="0">
                <a:latin typeface="+mn-lt"/>
              </a:rPr>
              <a:t>1</a:t>
            </a:r>
            <a:endParaRPr lang="en-US" sz="2800" dirty="0">
              <a:latin typeface="+mn-lt"/>
            </a:endParaRPr>
          </a:p>
        </p:txBody>
      </p:sp>
      <p:sp>
        <p:nvSpPr>
          <p:cNvPr id="36" name="AutoShape 6"/>
          <p:cNvSpPr>
            <a:spLocks noChangeArrowheads="1"/>
          </p:cNvSpPr>
          <p:nvPr/>
        </p:nvSpPr>
        <p:spPr bwMode="auto">
          <a:xfrm>
            <a:off x="2895600" y="2428220"/>
            <a:ext cx="911225" cy="457200"/>
          </a:xfrm>
          <a:prstGeom prst="rightArrow">
            <a:avLst>
              <a:gd name="adj1" fmla="val 44444"/>
              <a:gd name="adj2" fmla="val 73614"/>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31" name="Text Box 29"/>
          <p:cNvSpPr txBox="1">
            <a:spLocks noChangeArrowheads="1"/>
          </p:cNvSpPr>
          <p:nvPr/>
        </p:nvSpPr>
        <p:spPr bwMode="auto">
          <a:xfrm>
            <a:off x="2380417" y="2971800"/>
            <a:ext cx="5791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0"/>
              </a:spcBef>
              <a:buFontTx/>
              <a:buNone/>
            </a:pPr>
            <a:r>
              <a:rPr lang="en-US" sz="2800" dirty="0">
                <a:latin typeface="+mn-lt"/>
              </a:rPr>
              <a:t>Offsets for eleventh captured regular expression discarded</a:t>
            </a:r>
          </a:p>
        </p:txBody>
      </p:sp>
      <p:sp>
        <p:nvSpPr>
          <p:cNvPr id="32" name="Line 30"/>
          <p:cNvSpPr>
            <a:spLocks noChangeShapeType="1"/>
          </p:cNvSpPr>
          <p:nvPr/>
        </p:nvSpPr>
        <p:spPr bwMode="auto">
          <a:xfrm flipH="1">
            <a:off x="1770817" y="3200400"/>
            <a:ext cx="457200" cy="0"/>
          </a:xfrm>
          <a:prstGeom prst="line">
            <a:avLst/>
          </a:prstGeom>
          <a:noFill/>
          <a:ln w="571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n-lt"/>
            </a:endParaRPr>
          </a:p>
        </p:txBody>
      </p:sp>
      <p:sp>
        <p:nvSpPr>
          <p:cNvPr id="39" name="Rectangle 31"/>
          <p:cNvSpPr>
            <a:spLocks noChangeArrowheads="1"/>
          </p:cNvSpPr>
          <p:nvPr/>
        </p:nvSpPr>
        <p:spPr bwMode="auto">
          <a:xfrm>
            <a:off x="2133600" y="4038600"/>
            <a:ext cx="6781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r>
              <a:rPr lang="en-US" sz="2800" dirty="0">
                <a:latin typeface="+mn-lt"/>
              </a:rPr>
              <a:t>What about referencing eleventh, ..., captured regular expressions?</a:t>
            </a:r>
          </a:p>
          <a:p>
            <a:pPr marL="342900" indent="-342900"/>
            <a:r>
              <a:rPr lang="en-US" sz="2800" dirty="0">
                <a:latin typeface="+mn-lt"/>
              </a:rPr>
              <a:t>Can't reference - names are </a:t>
            </a:r>
            <a:r>
              <a:rPr lang="en-US" sz="2800" b="1" dirty="0" smtClean="0">
                <a:solidFill>
                  <a:srgbClr val="FF0000"/>
                </a:solidFill>
                <a:latin typeface="+mn-lt"/>
              </a:rPr>
              <a:t>$0-</a:t>
            </a:r>
            <a:r>
              <a:rPr lang="en-US" sz="2800" b="1" dirty="0">
                <a:solidFill>
                  <a:srgbClr val="FF0000"/>
                </a:solidFill>
                <a:latin typeface="+mn-lt"/>
              </a:rPr>
              <a:t>$</a:t>
            </a:r>
            <a:r>
              <a:rPr lang="en-US" sz="2800" b="1" dirty="0" smtClean="0">
                <a:solidFill>
                  <a:srgbClr val="FF0000"/>
                </a:solidFill>
                <a:latin typeface="+mn-lt"/>
              </a:rPr>
              <a:t>9</a:t>
            </a:r>
          </a:p>
          <a:p>
            <a:pPr marL="342900" indent="-342900"/>
            <a:r>
              <a:rPr lang="en-US" sz="2800" b="1" dirty="0" smtClean="0">
                <a:latin typeface="+mn-lt"/>
              </a:rPr>
              <a:t>Failure-oblivious computing fix matches subsequent developer fix</a:t>
            </a:r>
            <a:endParaRPr lang="en-US" sz="2800" b="1" dirty="0">
              <a:latin typeface="+mn-lt"/>
            </a:endParaRPr>
          </a:p>
          <a:p>
            <a:pPr marL="342900" indent="-342900"/>
            <a:endParaRPr lang="en-US" dirty="0">
              <a:latin typeface="Tahoma" charset="0"/>
            </a:endParaRPr>
          </a:p>
        </p:txBody>
      </p:sp>
    </p:spTree>
    <p:extLst>
      <p:ext uri="{BB962C8B-B14F-4D97-AF65-F5344CB8AC3E}">
        <p14:creationId xmlns:p14="http://schemas.microsoft.com/office/powerpoint/2010/main" val="3086882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4638"/>
            <a:ext cx="8229600" cy="639762"/>
          </a:xfrm>
        </p:spPr>
        <p:txBody>
          <a:bodyPr/>
          <a:lstStyle/>
          <a:p>
            <a:r>
              <a:rPr lang="en-US" sz="3600" dirty="0" smtClean="0">
                <a:latin typeface="+mn-lt"/>
              </a:rPr>
              <a:t>Other Applications</a:t>
            </a:r>
            <a:endParaRPr lang="en-US" sz="3600" dirty="0">
              <a:latin typeface="+mn-lt"/>
            </a:endParaRPr>
          </a:p>
        </p:txBody>
      </p:sp>
      <p:sp>
        <p:nvSpPr>
          <p:cNvPr id="39939" name="Rectangle 3"/>
          <p:cNvSpPr>
            <a:spLocks noGrp="1" noChangeArrowheads="1"/>
          </p:cNvSpPr>
          <p:nvPr>
            <p:ph type="body" idx="1"/>
          </p:nvPr>
        </p:nvSpPr>
        <p:spPr>
          <a:xfrm>
            <a:off x="685800" y="990600"/>
            <a:ext cx="8001000" cy="5105400"/>
          </a:xfrm>
        </p:spPr>
        <p:txBody>
          <a:bodyPr/>
          <a:lstStyle/>
          <a:p>
            <a:r>
              <a:rPr lang="en-US" sz="2800" dirty="0"/>
              <a:t>Servers have short error propagation distances</a:t>
            </a:r>
          </a:p>
          <a:p>
            <a:pPr lvl="1"/>
            <a:r>
              <a:rPr lang="en-US" dirty="0"/>
              <a:t>Localized errors in one request</a:t>
            </a:r>
          </a:p>
          <a:p>
            <a:pPr lvl="1"/>
            <a:r>
              <a:rPr lang="en-US" dirty="0"/>
              <a:t>Tend not to propagate to next </a:t>
            </a:r>
            <a:r>
              <a:rPr lang="en-US" dirty="0" smtClean="0"/>
              <a:t>request </a:t>
            </a:r>
            <a:br>
              <a:rPr lang="en-US" dirty="0" smtClean="0"/>
            </a:br>
            <a:r>
              <a:rPr lang="en-US" dirty="0" smtClean="0"/>
              <a:t>(or even to interface of current request)</a:t>
            </a:r>
          </a:p>
          <a:p>
            <a:pPr lvl="1"/>
            <a:r>
              <a:rPr lang="en-US" dirty="0" smtClean="0"/>
              <a:t>Inherently have good modularity</a:t>
            </a:r>
            <a:endParaRPr lang="en-US" dirty="0"/>
          </a:p>
          <a:p>
            <a:r>
              <a:rPr lang="en-US" sz="2800" dirty="0" smtClean="0"/>
              <a:t>Effect </a:t>
            </a:r>
            <a:r>
              <a:rPr lang="en-US" sz="2800" dirty="0"/>
              <a:t>of failure-oblivious comput</a:t>
            </a:r>
            <a:r>
              <a:rPr lang="en-US" dirty="0"/>
              <a:t>ing</a:t>
            </a:r>
          </a:p>
          <a:p>
            <a:pPr lvl="1"/>
            <a:r>
              <a:rPr lang="en-US" dirty="0"/>
              <a:t>Discarding out of bounds writes eliminates global data </a:t>
            </a:r>
            <a:r>
              <a:rPr lang="en-US" dirty="0" smtClean="0"/>
              <a:t>structure corruption</a:t>
            </a:r>
            <a:endParaRPr lang="en-US" dirty="0"/>
          </a:p>
          <a:p>
            <a:pPr lvl="1"/>
            <a:r>
              <a:rPr lang="en-US" dirty="0" smtClean="0"/>
              <a:t>Keeps </a:t>
            </a:r>
            <a:r>
              <a:rPr lang="en-US" dirty="0"/>
              <a:t>errors localized</a:t>
            </a:r>
          </a:p>
          <a:p>
            <a:pPr lvl="1"/>
            <a:r>
              <a:rPr lang="en-US" dirty="0" smtClean="0"/>
              <a:t>Server survives to process subsequent </a:t>
            </a:r>
            <a:r>
              <a:rPr lang="en-US" dirty="0"/>
              <a:t>requests</a:t>
            </a:r>
          </a:p>
          <a:p>
            <a:r>
              <a:rPr lang="en-US" sz="2800" dirty="0" smtClean="0"/>
              <a:t>Subsequent </a:t>
            </a:r>
            <a:r>
              <a:rPr lang="en-US" sz="2800" dirty="0"/>
              <a:t>requests serviced without errors</a:t>
            </a:r>
          </a:p>
        </p:txBody>
      </p:sp>
    </p:spTree>
    <p:extLst>
      <p:ext uri="{BB962C8B-B14F-4D97-AF65-F5344CB8AC3E}">
        <p14:creationId xmlns:p14="http://schemas.microsoft.com/office/powerpoint/2010/main" val="427367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0425"/>
            <a:ext cx="8610600" cy="1470025"/>
          </a:xfrm>
        </p:spPr>
        <p:txBody>
          <a:bodyPr/>
          <a:lstStyle/>
          <a:p>
            <a:r>
              <a:rPr lang="en-US" dirty="0" smtClean="0"/>
              <a:t>Input Rectification</a:t>
            </a:r>
            <a:br>
              <a:rPr lang="en-US" dirty="0" smtClean="0"/>
            </a:br>
            <a:r>
              <a:rPr lang="en-US" sz="2800" dirty="0" smtClean="0"/>
              <a:t>[Long, Ganesh, </a:t>
            </a:r>
            <a:r>
              <a:rPr lang="en-US" sz="2800" dirty="0" err="1" smtClean="0"/>
              <a:t>Carbin</a:t>
            </a:r>
            <a:r>
              <a:rPr lang="en-US" sz="2800" dirty="0" smtClean="0"/>
              <a:t>, </a:t>
            </a:r>
            <a:r>
              <a:rPr lang="en-US" sz="2800" dirty="0" err="1" smtClean="0"/>
              <a:t>Sidiroglou</a:t>
            </a:r>
            <a:r>
              <a:rPr lang="en-US" sz="2800" dirty="0" smtClean="0"/>
              <a:t>, and </a:t>
            </a:r>
            <a:r>
              <a:rPr lang="en-US" sz="2800" dirty="0" err="1" smtClean="0"/>
              <a:t>Rinard</a:t>
            </a:r>
            <a:r>
              <a:rPr lang="en-US" sz="2800" dirty="0" smtClean="0"/>
              <a:t> ICSE 2012]</a:t>
            </a:r>
            <a:endParaRPr lang="en-US" sz="28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9903395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a:latin typeface="Calibri" charset="0"/>
              </a:rPr>
              <a:t>Context</a:t>
            </a:r>
          </a:p>
        </p:txBody>
      </p:sp>
      <p:sp>
        <p:nvSpPr>
          <p:cNvPr id="5" name="Rounded Rectangle 4"/>
          <p:cNvSpPr/>
          <p:nvPr/>
        </p:nvSpPr>
        <p:spPr>
          <a:xfrm>
            <a:off x="3733800" y="3563938"/>
            <a:ext cx="1670050" cy="838200"/>
          </a:xfrm>
          <a:prstGeom prst="roundRect">
            <a:avLst/>
          </a:prstGeom>
          <a:noFill/>
          <a:ln w="57150" cmpd="sng">
            <a:solidFill>
              <a:srgbClr val="0062A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solidFill>
                  <a:schemeClr val="tx1"/>
                </a:solidFill>
                <a:latin typeface="Calibri"/>
                <a:cs typeface="Calibri"/>
              </a:rPr>
              <a:t>Network</a:t>
            </a:r>
          </a:p>
        </p:txBody>
      </p:sp>
      <p:sp>
        <p:nvSpPr>
          <p:cNvPr id="15364" name="TextBox 5"/>
          <p:cNvSpPr txBox="1">
            <a:spLocks noChangeArrowheads="1"/>
          </p:cNvSpPr>
          <p:nvPr/>
        </p:nvSpPr>
        <p:spPr bwMode="auto">
          <a:xfrm>
            <a:off x="6210300" y="1600200"/>
            <a:ext cx="2284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Content</a:t>
            </a:r>
          </a:p>
          <a:p>
            <a:pPr algn="ctr" eaLnBrk="1" hangingPunct="1"/>
            <a:r>
              <a:rPr lang="en-US" sz="1800"/>
              <a:t>(Images, Videos, …)</a:t>
            </a:r>
          </a:p>
        </p:txBody>
      </p:sp>
      <p:sp>
        <p:nvSpPr>
          <p:cNvPr id="2" name="Rectangle 1"/>
          <p:cNvSpPr/>
          <p:nvPr/>
        </p:nvSpPr>
        <p:spPr>
          <a:xfrm>
            <a:off x="762000" y="2725738"/>
            <a:ext cx="2203450" cy="28194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65" name="TextBox 5"/>
          <p:cNvSpPr txBox="1">
            <a:spLocks noChangeArrowheads="1"/>
          </p:cNvSpPr>
          <p:nvPr/>
        </p:nvSpPr>
        <p:spPr bwMode="auto">
          <a:xfrm>
            <a:off x="1219200" y="2203450"/>
            <a:ext cx="1327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Application</a:t>
            </a:r>
          </a:p>
        </p:txBody>
      </p:sp>
      <p:cxnSp>
        <p:nvCxnSpPr>
          <p:cNvPr id="6" name="Straight Connector 5"/>
          <p:cNvCxnSpPr/>
          <p:nvPr/>
        </p:nvCxnSpPr>
        <p:spPr>
          <a:xfrm>
            <a:off x="990600" y="30305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0600" y="31829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990600" y="33353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990600" y="34877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990600" y="36401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990600" y="37925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990600" y="39449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990600" y="40973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990600" y="42497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990600" y="44021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990600" y="45545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990600" y="47069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990600" y="48593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990600" y="50117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990600" y="51641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990600" y="5316538"/>
            <a:ext cx="167640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6364288" y="333533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Oval 31"/>
          <p:cNvSpPr/>
          <p:nvPr/>
        </p:nvSpPr>
        <p:spPr>
          <a:xfrm>
            <a:off x="7086600" y="29718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Oval 32"/>
          <p:cNvSpPr/>
          <p:nvPr/>
        </p:nvSpPr>
        <p:spPr>
          <a:xfrm>
            <a:off x="6965950" y="3810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Oval 33"/>
          <p:cNvSpPr/>
          <p:nvPr/>
        </p:nvSpPr>
        <p:spPr>
          <a:xfrm>
            <a:off x="6591300" y="4419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Oval 34"/>
          <p:cNvSpPr/>
          <p:nvPr/>
        </p:nvSpPr>
        <p:spPr>
          <a:xfrm>
            <a:off x="7194550" y="45085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Oval 35"/>
          <p:cNvSpPr/>
          <p:nvPr/>
        </p:nvSpPr>
        <p:spPr>
          <a:xfrm>
            <a:off x="7586663" y="256698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Oval 36"/>
          <p:cNvSpPr/>
          <p:nvPr/>
        </p:nvSpPr>
        <p:spPr>
          <a:xfrm>
            <a:off x="7700963" y="36195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Oval 37"/>
          <p:cNvSpPr/>
          <p:nvPr/>
        </p:nvSpPr>
        <p:spPr>
          <a:xfrm>
            <a:off x="8045450" y="287337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Oval 38"/>
          <p:cNvSpPr/>
          <p:nvPr/>
        </p:nvSpPr>
        <p:spPr>
          <a:xfrm>
            <a:off x="8159750" y="39624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Oval 39"/>
          <p:cNvSpPr/>
          <p:nvPr/>
        </p:nvSpPr>
        <p:spPr>
          <a:xfrm>
            <a:off x="7931150" y="46863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Oval 40"/>
          <p:cNvSpPr/>
          <p:nvPr/>
        </p:nvSpPr>
        <p:spPr>
          <a:xfrm>
            <a:off x="7612063" y="4191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Oval 41"/>
          <p:cNvSpPr/>
          <p:nvPr/>
        </p:nvSpPr>
        <p:spPr>
          <a:xfrm>
            <a:off x="7700963" y="533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Oval 42"/>
          <p:cNvSpPr/>
          <p:nvPr/>
        </p:nvSpPr>
        <p:spPr>
          <a:xfrm>
            <a:off x="6362700" y="498951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Oval 43"/>
          <p:cNvSpPr/>
          <p:nvPr/>
        </p:nvSpPr>
        <p:spPr>
          <a:xfrm>
            <a:off x="6523038" y="563086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Oval 44"/>
          <p:cNvSpPr/>
          <p:nvPr/>
        </p:nvSpPr>
        <p:spPr>
          <a:xfrm>
            <a:off x="7035800" y="51435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Oval 45"/>
          <p:cNvSpPr/>
          <p:nvPr/>
        </p:nvSpPr>
        <p:spPr>
          <a:xfrm>
            <a:off x="7150100" y="586581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5369" name="Picture 15368" descr="gr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8038" y="3170238"/>
            <a:ext cx="3746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77" descr="gr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829050"/>
            <a:ext cx="3746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78" descr="gr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8038" y="4586288"/>
            <a:ext cx="3746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0340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364" grpId="0"/>
      <p:bldP spid="10"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a:latin typeface="Calibri" charset="0"/>
              </a:rPr>
              <a:t>Context</a:t>
            </a:r>
          </a:p>
        </p:txBody>
      </p:sp>
      <p:sp>
        <p:nvSpPr>
          <p:cNvPr id="16386" name="TextBox 5"/>
          <p:cNvSpPr txBox="1">
            <a:spLocks noChangeArrowheads="1"/>
          </p:cNvSpPr>
          <p:nvPr/>
        </p:nvSpPr>
        <p:spPr bwMode="auto">
          <a:xfrm>
            <a:off x="6172200" y="1600200"/>
            <a:ext cx="2360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Content</a:t>
            </a:r>
          </a:p>
          <a:p>
            <a:pPr algn="ctr" eaLnBrk="1" hangingPunct="1"/>
            <a:r>
              <a:rPr lang="en-US" sz="1800"/>
              <a:t>(Pictures, Videos, …)</a:t>
            </a:r>
          </a:p>
        </p:txBody>
      </p:sp>
      <p:sp>
        <p:nvSpPr>
          <p:cNvPr id="2" name="Rectangle 1"/>
          <p:cNvSpPr/>
          <p:nvPr/>
        </p:nvSpPr>
        <p:spPr>
          <a:xfrm>
            <a:off x="762000" y="2725738"/>
            <a:ext cx="2203450" cy="28194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388" name="TextBox 5"/>
          <p:cNvSpPr txBox="1">
            <a:spLocks noChangeArrowheads="1"/>
          </p:cNvSpPr>
          <p:nvPr/>
        </p:nvSpPr>
        <p:spPr bwMode="auto">
          <a:xfrm>
            <a:off x="1219200" y="2203450"/>
            <a:ext cx="1327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Application</a:t>
            </a:r>
          </a:p>
        </p:txBody>
      </p:sp>
      <p:cxnSp>
        <p:nvCxnSpPr>
          <p:cNvPr id="6" name="Straight Connector 5"/>
          <p:cNvCxnSpPr/>
          <p:nvPr/>
        </p:nvCxnSpPr>
        <p:spPr>
          <a:xfrm>
            <a:off x="990600" y="30305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0600" y="31829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990600" y="33353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990600" y="34877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990600" y="36401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990600" y="37925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990600" y="39449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990600" y="40973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990600" y="42497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990600" y="44021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990600" y="45545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990600" y="47069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990600" y="48593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990600" y="50117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990600" y="51641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990600" y="5316538"/>
            <a:ext cx="167640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6364288" y="333533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Oval 31"/>
          <p:cNvSpPr/>
          <p:nvPr/>
        </p:nvSpPr>
        <p:spPr>
          <a:xfrm>
            <a:off x="7086600" y="29718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Oval 32"/>
          <p:cNvSpPr/>
          <p:nvPr/>
        </p:nvSpPr>
        <p:spPr>
          <a:xfrm>
            <a:off x="6965950" y="3810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Oval 33"/>
          <p:cNvSpPr/>
          <p:nvPr/>
        </p:nvSpPr>
        <p:spPr>
          <a:xfrm>
            <a:off x="6591300" y="4419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Oval 34"/>
          <p:cNvSpPr/>
          <p:nvPr/>
        </p:nvSpPr>
        <p:spPr>
          <a:xfrm>
            <a:off x="7194550" y="45085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Oval 35"/>
          <p:cNvSpPr/>
          <p:nvPr/>
        </p:nvSpPr>
        <p:spPr>
          <a:xfrm>
            <a:off x="7586663" y="256698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Oval 36"/>
          <p:cNvSpPr/>
          <p:nvPr/>
        </p:nvSpPr>
        <p:spPr>
          <a:xfrm>
            <a:off x="7700963" y="36195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Oval 37"/>
          <p:cNvSpPr/>
          <p:nvPr/>
        </p:nvSpPr>
        <p:spPr>
          <a:xfrm>
            <a:off x="8045450" y="287337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Oval 38"/>
          <p:cNvSpPr/>
          <p:nvPr/>
        </p:nvSpPr>
        <p:spPr>
          <a:xfrm>
            <a:off x="8159750" y="39624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Oval 39"/>
          <p:cNvSpPr/>
          <p:nvPr/>
        </p:nvSpPr>
        <p:spPr>
          <a:xfrm>
            <a:off x="7931150" y="46863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Oval 40"/>
          <p:cNvSpPr/>
          <p:nvPr/>
        </p:nvSpPr>
        <p:spPr>
          <a:xfrm>
            <a:off x="7612063" y="4191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Oval 41"/>
          <p:cNvSpPr/>
          <p:nvPr/>
        </p:nvSpPr>
        <p:spPr>
          <a:xfrm>
            <a:off x="7700963" y="533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Oval 42"/>
          <p:cNvSpPr/>
          <p:nvPr/>
        </p:nvSpPr>
        <p:spPr>
          <a:xfrm>
            <a:off x="6362700" y="498951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Oval 43"/>
          <p:cNvSpPr/>
          <p:nvPr/>
        </p:nvSpPr>
        <p:spPr>
          <a:xfrm>
            <a:off x="6523038" y="563086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Oval 44"/>
          <p:cNvSpPr/>
          <p:nvPr/>
        </p:nvSpPr>
        <p:spPr>
          <a:xfrm>
            <a:off x="7035800" y="51435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Oval 45"/>
          <p:cNvSpPr/>
          <p:nvPr/>
        </p:nvSpPr>
        <p:spPr>
          <a:xfrm>
            <a:off x="7150100" y="586581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6421" name="Picture 15368" descr="gr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8038" y="3170238"/>
            <a:ext cx="3746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2" name="Picture 77" descr="gr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829050"/>
            <a:ext cx="3746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3" name="Picture 78" descr="gr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8038" y="4586288"/>
            <a:ext cx="3746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a:stCxn id="34" idx="1"/>
            <a:endCxn id="5" idx="3"/>
          </p:cNvCxnSpPr>
          <p:nvPr/>
        </p:nvCxnSpPr>
        <p:spPr>
          <a:xfrm flipH="1" flipV="1">
            <a:off x="5403850" y="3983038"/>
            <a:ext cx="1220788" cy="46990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5" idx="1"/>
          </p:cNvCxnSpPr>
          <p:nvPr/>
        </p:nvCxnSpPr>
        <p:spPr>
          <a:xfrm flipH="1">
            <a:off x="2965450" y="3983038"/>
            <a:ext cx="76835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2546350" y="3983038"/>
            <a:ext cx="419100" cy="2667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2452688" y="3983038"/>
            <a:ext cx="93662" cy="2667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2133600" y="3990975"/>
            <a:ext cx="319088" cy="428625"/>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1614488" y="4419600"/>
            <a:ext cx="519112" cy="889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a:off x="1295400" y="4508500"/>
            <a:ext cx="319088" cy="3508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1295400" y="4859338"/>
            <a:ext cx="319088" cy="24606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3733800" y="3563938"/>
            <a:ext cx="1670050" cy="838200"/>
          </a:xfrm>
          <a:prstGeom prst="roundRect">
            <a:avLst/>
          </a:prstGeom>
          <a:noFill/>
          <a:ln w="57150" cmpd="sng">
            <a:solidFill>
              <a:srgbClr val="0062A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solidFill>
                  <a:schemeClr val="tx1"/>
                </a:solidFill>
                <a:latin typeface="Calibri"/>
                <a:cs typeface="Calibri"/>
              </a:rPr>
              <a:t>Network</a:t>
            </a:r>
          </a:p>
        </p:txBody>
      </p:sp>
    </p:spTree>
    <p:extLst>
      <p:ext uri="{BB962C8B-B14F-4D97-AF65-F5344CB8AC3E}">
        <p14:creationId xmlns:p14="http://schemas.microsoft.com/office/powerpoint/2010/main" val="356314112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a:latin typeface="Calibri" charset="0"/>
              </a:rPr>
              <a:t>The Problem</a:t>
            </a:r>
          </a:p>
        </p:txBody>
      </p:sp>
      <p:sp>
        <p:nvSpPr>
          <p:cNvPr id="17410" name="TextBox 5"/>
          <p:cNvSpPr txBox="1">
            <a:spLocks noChangeArrowheads="1"/>
          </p:cNvSpPr>
          <p:nvPr/>
        </p:nvSpPr>
        <p:spPr bwMode="auto">
          <a:xfrm>
            <a:off x="6172200" y="1600200"/>
            <a:ext cx="2360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Content</a:t>
            </a:r>
          </a:p>
          <a:p>
            <a:pPr algn="ctr" eaLnBrk="1" hangingPunct="1"/>
            <a:r>
              <a:rPr lang="en-US" sz="1800"/>
              <a:t>(Pictures, Videos, …)</a:t>
            </a:r>
          </a:p>
        </p:txBody>
      </p:sp>
      <p:sp>
        <p:nvSpPr>
          <p:cNvPr id="2" name="Rectangle 1"/>
          <p:cNvSpPr/>
          <p:nvPr/>
        </p:nvSpPr>
        <p:spPr>
          <a:xfrm>
            <a:off x="762000" y="2725738"/>
            <a:ext cx="2203450" cy="28194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412" name="TextBox 5"/>
          <p:cNvSpPr txBox="1">
            <a:spLocks noChangeArrowheads="1"/>
          </p:cNvSpPr>
          <p:nvPr/>
        </p:nvSpPr>
        <p:spPr bwMode="auto">
          <a:xfrm>
            <a:off x="1219200" y="2203450"/>
            <a:ext cx="1327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Application</a:t>
            </a:r>
          </a:p>
        </p:txBody>
      </p:sp>
      <p:cxnSp>
        <p:nvCxnSpPr>
          <p:cNvPr id="6" name="Straight Connector 5"/>
          <p:cNvCxnSpPr/>
          <p:nvPr/>
        </p:nvCxnSpPr>
        <p:spPr>
          <a:xfrm>
            <a:off x="990600" y="30305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0600" y="31829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990600" y="33353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990600" y="34877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990600" y="36401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990600" y="37925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990600" y="39449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990600" y="40973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990600" y="42497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990600" y="44021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990600" y="45545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990600" y="47069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990600" y="48593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990600" y="50117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990600" y="51641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990600" y="5316538"/>
            <a:ext cx="167640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6364288" y="333533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Oval 31"/>
          <p:cNvSpPr/>
          <p:nvPr/>
        </p:nvSpPr>
        <p:spPr>
          <a:xfrm>
            <a:off x="7086600" y="29718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Oval 32"/>
          <p:cNvSpPr/>
          <p:nvPr/>
        </p:nvSpPr>
        <p:spPr>
          <a:xfrm>
            <a:off x="6965950" y="3810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Oval 33"/>
          <p:cNvSpPr/>
          <p:nvPr/>
        </p:nvSpPr>
        <p:spPr>
          <a:xfrm>
            <a:off x="6591300" y="4419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Oval 34"/>
          <p:cNvSpPr/>
          <p:nvPr/>
        </p:nvSpPr>
        <p:spPr>
          <a:xfrm>
            <a:off x="7194550" y="45085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Oval 35"/>
          <p:cNvSpPr/>
          <p:nvPr/>
        </p:nvSpPr>
        <p:spPr>
          <a:xfrm>
            <a:off x="7586663" y="256698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Oval 36"/>
          <p:cNvSpPr/>
          <p:nvPr/>
        </p:nvSpPr>
        <p:spPr>
          <a:xfrm>
            <a:off x="7700963" y="36195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Oval 37"/>
          <p:cNvSpPr/>
          <p:nvPr/>
        </p:nvSpPr>
        <p:spPr>
          <a:xfrm>
            <a:off x="8045450" y="287337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Oval 38"/>
          <p:cNvSpPr/>
          <p:nvPr/>
        </p:nvSpPr>
        <p:spPr>
          <a:xfrm>
            <a:off x="8159750" y="39624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Oval 39"/>
          <p:cNvSpPr/>
          <p:nvPr/>
        </p:nvSpPr>
        <p:spPr>
          <a:xfrm>
            <a:off x="7931150" y="46863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Oval 40"/>
          <p:cNvSpPr/>
          <p:nvPr/>
        </p:nvSpPr>
        <p:spPr>
          <a:xfrm>
            <a:off x="7612063" y="4191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Oval 41"/>
          <p:cNvSpPr/>
          <p:nvPr/>
        </p:nvSpPr>
        <p:spPr>
          <a:xfrm>
            <a:off x="7700963" y="533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Oval 42"/>
          <p:cNvSpPr/>
          <p:nvPr/>
        </p:nvSpPr>
        <p:spPr>
          <a:xfrm>
            <a:off x="6362700" y="498951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Oval 43"/>
          <p:cNvSpPr/>
          <p:nvPr/>
        </p:nvSpPr>
        <p:spPr>
          <a:xfrm>
            <a:off x="6523038" y="563086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Oval 44"/>
          <p:cNvSpPr/>
          <p:nvPr/>
        </p:nvSpPr>
        <p:spPr>
          <a:xfrm>
            <a:off x="7035800" y="51435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Oval 45"/>
          <p:cNvSpPr/>
          <p:nvPr/>
        </p:nvSpPr>
        <p:spPr>
          <a:xfrm>
            <a:off x="7150100" y="586581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7445" name="Picture 15368" descr="gr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8038" y="3170238"/>
            <a:ext cx="3746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Picture 77" descr="gr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829050"/>
            <a:ext cx="3746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Picture 78" descr="gr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8038" y="4586288"/>
            <a:ext cx="3746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a:stCxn id="50" idx="3"/>
            <a:endCxn id="5" idx="3"/>
          </p:cNvCxnSpPr>
          <p:nvPr/>
        </p:nvCxnSpPr>
        <p:spPr>
          <a:xfrm flipH="1">
            <a:off x="5403850" y="2913063"/>
            <a:ext cx="1106488" cy="106997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5" idx="1"/>
          </p:cNvCxnSpPr>
          <p:nvPr/>
        </p:nvCxnSpPr>
        <p:spPr>
          <a:xfrm flipH="1">
            <a:off x="2965450" y="3983038"/>
            <a:ext cx="76835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2546350" y="3983038"/>
            <a:ext cx="419100" cy="2667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2452688" y="3983038"/>
            <a:ext cx="93662" cy="2667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2133600" y="3990975"/>
            <a:ext cx="319088" cy="428625"/>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endCxn id="17447" idx="0"/>
          </p:cNvCxnSpPr>
          <p:nvPr/>
        </p:nvCxnSpPr>
        <p:spPr>
          <a:xfrm>
            <a:off x="2133600" y="4419600"/>
            <a:ext cx="131763" cy="16668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0" name="Oval 49"/>
          <p:cNvSpPr/>
          <p:nvPr/>
        </p:nvSpPr>
        <p:spPr>
          <a:xfrm>
            <a:off x="6477000" y="2717800"/>
            <a:ext cx="228600" cy="2286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 name="TextBox 5"/>
          <p:cNvSpPr txBox="1">
            <a:spLocks noChangeArrowheads="1"/>
          </p:cNvSpPr>
          <p:nvPr/>
        </p:nvSpPr>
        <p:spPr bwMode="auto">
          <a:xfrm>
            <a:off x="5203825" y="2368550"/>
            <a:ext cx="1146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Malicious</a:t>
            </a:r>
          </a:p>
          <a:p>
            <a:pPr algn="ctr" eaLnBrk="1" hangingPunct="1"/>
            <a:r>
              <a:rPr lang="en-US" sz="1800"/>
              <a:t>Content</a:t>
            </a:r>
          </a:p>
        </p:txBody>
      </p:sp>
      <p:pic>
        <p:nvPicPr>
          <p:cNvPr id="55" name="Picture 5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8038" y="4586288"/>
            <a:ext cx="3921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xplosion 1 11"/>
          <p:cNvSpPr/>
          <p:nvPr/>
        </p:nvSpPr>
        <p:spPr>
          <a:xfrm>
            <a:off x="1670050" y="4260850"/>
            <a:ext cx="1377950" cy="1073150"/>
          </a:xfrm>
          <a:prstGeom prst="irregularSeal1">
            <a:avLst/>
          </a:prstGeom>
          <a:solidFill>
            <a:srgbClr val="FFFF00"/>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ounded Rectangle 4"/>
          <p:cNvSpPr/>
          <p:nvPr/>
        </p:nvSpPr>
        <p:spPr>
          <a:xfrm>
            <a:off x="3733800" y="3563938"/>
            <a:ext cx="1670050" cy="838200"/>
          </a:xfrm>
          <a:prstGeom prst="roundRect">
            <a:avLst/>
          </a:prstGeom>
          <a:noFill/>
          <a:ln w="57150" cmpd="sng">
            <a:solidFill>
              <a:srgbClr val="0062A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solidFill>
                  <a:schemeClr val="tx1"/>
                </a:solidFill>
                <a:latin typeface="Calibri"/>
                <a:cs typeface="Calibri"/>
              </a:rPr>
              <a:t>Network</a:t>
            </a:r>
          </a:p>
        </p:txBody>
      </p:sp>
    </p:spTree>
    <p:extLst>
      <p:ext uri="{BB962C8B-B14F-4D97-AF65-F5344CB8AC3E}">
        <p14:creationId xmlns:p14="http://schemas.microsoft.com/office/powerpoint/2010/main" val="2601645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atin typeface="Calibri" charset="0"/>
              </a:rPr>
              <a:t>Thinking About The Problem</a:t>
            </a:r>
          </a:p>
        </p:txBody>
      </p:sp>
      <p:sp>
        <p:nvSpPr>
          <p:cNvPr id="3" name="Oval 2"/>
          <p:cNvSpPr/>
          <p:nvPr/>
        </p:nvSpPr>
        <p:spPr>
          <a:xfrm>
            <a:off x="609600" y="1371600"/>
            <a:ext cx="7924800" cy="5105400"/>
          </a:xfrm>
          <a:prstGeom prst="ellipse">
            <a:avLst/>
          </a:prstGeom>
          <a:noFill/>
          <a:ln w="57150" cmpd="sng"/>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435" name="TextBox 4"/>
          <p:cNvSpPr txBox="1">
            <a:spLocks noChangeArrowheads="1"/>
          </p:cNvSpPr>
          <p:nvPr/>
        </p:nvSpPr>
        <p:spPr bwMode="auto">
          <a:xfrm>
            <a:off x="3810000" y="1524000"/>
            <a:ext cx="1816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latin typeface="Calibri" charset="0"/>
                <a:cs typeface="Calibri" charset="0"/>
              </a:rPr>
              <a:t>All Content</a:t>
            </a:r>
          </a:p>
        </p:txBody>
      </p:sp>
      <p:sp>
        <p:nvSpPr>
          <p:cNvPr id="5" name="Oval 4"/>
          <p:cNvSpPr/>
          <p:nvPr/>
        </p:nvSpPr>
        <p:spPr>
          <a:xfrm>
            <a:off x="2438400" y="2971800"/>
            <a:ext cx="4495800" cy="2209800"/>
          </a:xfrm>
          <a:prstGeom prst="ellipse">
            <a:avLst/>
          </a:prstGeom>
          <a:noFill/>
          <a:ln w="57150" cmpd="sng"/>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437" name="TextBox 4"/>
          <p:cNvSpPr txBox="1">
            <a:spLocks noChangeArrowheads="1"/>
          </p:cNvSpPr>
          <p:nvPr/>
        </p:nvSpPr>
        <p:spPr bwMode="auto">
          <a:xfrm>
            <a:off x="3733800" y="3124200"/>
            <a:ext cx="2203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latin typeface="Calibri" charset="0"/>
                <a:cs typeface="Calibri" charset="0"/>
              </a:rPr>
              <a:t>Comfort Zone</a:t>
            </a:r>
          </a:p>
        </p:txBody>
      </p:sp>
      <p:sp>
        <p:nvSpPr>
          <p:cNvPr id="43" name="Oval 42"/>
          <p:cNvSpPr/>
          <p:nvPr/>
        </p:nvSpPr>
        <p:spPr>
          <a:xfrm>
            <a:off x="4114800" y="406082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Oval 43"/>
          <p:cNvSpPr/>
          <p:nvPr/>
        </p:nvSpPr>
        <p:spPr>
          <a:xfrm>
            <a:off x="4614863" y="365601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Oval 44"/>
          <p:cNvSpPr/>
          <p:nvPr/>
        </p:nvSpPr>
        <p:spPr>
          <a:xfrm>
            <a:off x="3581400" y="2514600"/>
            <a:ext cx="228600" cy="2286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Oval 45"/>
          <p:cNvSpPr/>
          <p:nvPr/>
        </p:nvSpPr>
        <p:spPr>
          <a:xfrm>
            <a:off x="5592763" y="4419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 name="Oval 46"/>
          <p:cNvSpPr/>
          <p:nvPr/>
        </p:nvSpPr>
        <p:spPr>
          <a:xfrm>
            <a:off x="6091238" y="401478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 name="Oval 47"/>
          <p:cNvSpPr/>
          <p:nvPr/>
        </p:nvSpPr>
        <p:spPr>
          <a:xfrm>
            <a:off x="1600200" y="3086100"/>
            <a:ext cx="228600" cy="2286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 name="Oval 48"/>
          <p:cNvSpPr/>
          <p:nvPr/>
        </p:nvSpPr>
        <p:spPr>
          <a:xfrm>
            <a:off x="4729163" y="444976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 name="Oval 49"/>
          <p:cNvSpPr/>
          <p:nvPr/>
        </p:nvSpPr>
        <p:spPr>
          <a:xfrm>
            <a:off x="5181600" y="390048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 name="Oval 50"/>
          <p:cNvSpPr/>
          <p:nvPr/>
        </p:nvSpPr>
        <p:spPr>
          <a:xfrm>
            <a:off x="6477000" y="2717800"/>
            <a:ext cx="228600" cy="2286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 name="Oval 51"/>
          <p:cNvSpPr/>
          <p:nvPr/>
        </p:nvSpPr>
        <p:spPr>
          <a:xfrm>
            <a:off x="1689100" y="401478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 name="Oval 52"/>
          <p:cNvSpPr/>
          <p:nvPr/>
        </p:nvSpPr>
        <p:spPr>
          <a:xfrm>
            <a:off x="3284538" y="378618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 name="Oval 53"/>
          <p:cNvSpPr/>
          <p:nvPr/>
        </p:nvSpPr>
        <p:spPr>
          <a:xfrm>
            <a:off x="2514600" y="5164138"/>
            <a:ext cx="228600" cy="2286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 name="Oval 54"/>
          <p:cNvSpPr/>
          <p:nvPr/>
        </p:nvSpPr>
        <p:spPr>
          <a:xfrm>
            <a:off x="3467100" y="4419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 name="Oval 55"/>
          <p:cNvSpPr/>
          <p:nvPr/>
        </p:nvSpPr>
        <p:spPr>
          <a:xfrm>
            <a:off x="6484938" y="4953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 name="Oval 56"/>
          <p:cNvSpPr/>
          <p:nvPr/>
        </p:nvSpPr>
        <p:spPr>
          <a:xfrm>
            <a:off x="7429500" y="3582988"/>
            <a:ext cx="228600" cy="2286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8" name="Oval 57"/>
          <p:cNvSpPr/>
          <p:nvPr/>
        </p:nvSpPr>
        <p:spPr>
          <a:xfrm>
            <a:off x="5626100" y="55753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Oval 58"/>
          <p:cNvSpPr/>
          <p:nvPr/>
        </p:nvSpPr>
        <p:spPr>
          <a:xfrm>
            <a:off x="2819400" y="406876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Oval 59"/>
          <p:cNvSpPr/>
          <p:nvPr/>
        </p:nvSpPr>
        <p:spPr>
          <a:xfrm>
            <a:off x="4005263" y="5689600"/>
            <a:ext cx="228600" cy="2286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985225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43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a:latin typeface="Calibri" charset="0"/>
              </a:rPr>
              <a:t>Thinking About The Problem</a:t>
            </a:r>
          </a:p>
        </p:txBody>
      </p:sp>
      <p:sp>
        <p:nvSpPr>
          <p:cNvPr id="19458" name="Content Placeholder 2"/>
          <p:cNvSpPr>
            <a:spLocks noGrp="1"/>
          </p:cNvSpPr>
          <p:nvPr>
            <p:ph idx="1"/>
          </p:nvPr>
        </p:nvSpPr>
        <p:spPr/>
        <p:txBody>
          <a:bodyPr/>
          <a:lstStyle/>
          <a:p>
            <a:r>
              <a:rPr lang="en-US" dirty="0">
                <a:latin typeface="Calibri" charset="0"/>
              </a:rPr>
              <a:t>Comfort zone characterized by features</a:t>
            </a:r>
          </a:p>
          <a:p>
            <a:pPr lvl="1"/>
            <a:r>
              <a:rPr lang="en-US" dirty="0">
                <a:latin typeface="Calibri" charset="0"/>
              </a:rPr>
              <a:t>Length of data fields</a:t>
            </a:r>
          </a:p>
          <a:p>
            <a:pPr lvl="1"/>
            <a:r>
              <a:rPr lang="en-US" dirty="0">
                <a:latin typeface="Calibri" charset="0"/>
              </a:rPr>
              <a:t>Values of integer fields</a:t>
            </a:r>
          </a:p>
          <a:p>
            <a:r>
              <a:rPr lang="en-US" dirty="0">
                <a:latin typeface="Calibri" charset="0"/>
              </a:rPr>
              <a:t>Malicious content has atypical features</a:t>
            </a:r>
          </a:p>
          <a:p>
            <a:pPr lvl="1"/>
            <a:r>
              <a:rPr lang="en-US" dirty="0">
                <a:latin typeface="Calibri" charset="0"/>
              </a:rPr>
              <a:t>Long data fields</a:t>
            </a:r>
          </a:p>
          <a:p>
            <a:pPr lvl="1"/>
            <a:r>
              <a:rPr lang="en-US" dirty="0">
                <a:latin typeface="Calibri" charset="0"/>
              </a:rPr>
              <a:t>Large or negative integer </a:t>
            </a:r>
            <a:r>
              <a:rPr lang="en-US" dirty="0" smtClean="0">
                <a:latin typeface="Calibri" charset="0"/>
              </a:rPr>
              <a:t>fields</a:t>
            </a:r>
          </a:p>
        </p:txBody>
      </p:sp>
    </p:spTree>
    <p:extLst>
      <p:ext uri="{BB962C8B-B14F-4D97-AF65-F5344CB8AC3E}">
        <p14:creationId xmlns:p14="http://schemas.microsoft.com/office/powerpoint/2010/main" val="135506590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dirty="0">
                <a:latin typeface="Calibri" charset="0"/>
              </a:rPr>
              <a:t>A </a:t>
            </a:r>
            <a:r>
              <a:rPr lang="en-US" dirty="0" smtClean="0">
                <a:latin typeface="Calibri" charset="0"/>
              </a:rPr>
              <a:t>Standard RV (</a:t>
            </a:r>
            <a:r>
              <a:rPr lang="en-US" dirty="0">
                <a:latin typeface="Calibri" charset="0"/>
              </a:rPr>
              <a:t>Sort Of) Solution</a:t>
            </a:r>
          </a:p>
        </p:txBody>
      </p:sp>
      <p:sp>
        <p:nvSpPr>
          <p:cNvPr id="20482" name="TextBox 5"/>
          <p:cNvSpPr txBox="1">
            <a:spLocks noChangeArrowheads="1"/>
          </p:cNvSpPr>
          <p:nvPr/>
        </p:nvSpPr>
        <p:spPr bwMode="auto">
          <a:xfrm>
            <a:off x="6172200" y="1600200"/>
            <a:ext cx="2360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Content</a:t>
            </a:r>
          </a:p>
          <a:p>
            <a:pPr algn="ctr" eaLnBrk="1" hangingPunct="1"/>
            <a:r>
              <a:rPr lang="en-US" sz="1800"/>
              <a:t>(Pictures, Videos, …)</a:t>
            </a:r>
          </a:p>
        </p:txBody>
      </p:sp>
      <p:sp>
        <p:nvSpPr>
          <p:cNvPr id="2" name="Rectangle 1"/>
          <p:cNvSpPr/>
          <p:nvPr/>
        </p:nvSpPr>
        <p:spPr>
          <a:xfrm>
            <a:off x="311150" y="2725738"/>
            <a:ext cx="2203450" cy="28194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484" name="TextBox 5"/>
          <p:cNvSpPr txBox="1">
            <a:spLocks noChangeArrowheads="1"/>
          </p:cNvSpPr>
          <p:nvPr/>
        </p:nvSpPr>
        <p:spPr bwMode="auto">
          <a:xfrm>
            <a:off x="768350" y="2203450"/>
            <a:ext cx="1327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Application</a:t>
            </a:r>
          </a:p>
        </p:txBody>
      </p:sp>
      <p:cxnSp>
        <p:nvCxnSpPr>
          <p:cNvPr id="6" name="Straight Connector 5"/>
          <p:cNvCxnSpPr/>
          <p:nvPr/>
        </p:nvCxnSpPr>
        <p:spPr>
          <a:xfrm>
            <a:off x="539750" y="30305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39750" y="31829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39750" y="33353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39750" y="34877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39750" y="36401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39750" y="37925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39750" y="39449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39750" y="40973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39750" y="42497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39750" y="44021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39750" y="45545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39750" y="47069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39750" y="48593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39750" y="50117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39750" y="51641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39750" y="5316538"/>
            <a:ext cx="167640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6364288" y="333533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Oval 31"/>
          <p:cNvSpPr/>
          <p:nvPr/>
        </p:nvSpPr>
        <p:spPr>
          <a:xfrm>
            <a:off x="7086600" y="29718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Oval 32"/>
          <p:cNvSpPr/>
          <p:nvPr/>
        </p:nvSpPr>
        <p:spPr>
          <a:xfrm>
            <a:off x="6965950" y="3810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Oval 33"/>
          <p:cNvSpPr/>
          <p:nvPr/>
        </p:nvSpPr>
        <p:spPr>
          <a:xfrm>
            <a:off x="6591300" y="4419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Oval 34"/>
          <p:cNvSpPr/>
          <p:nvPr/>
        </p:nvSpPr>
        <p:spPr>
          <a:xfrm>
            <a:off x="7194550" y="45085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Oval 35"/>
          <p:cNvSpPr/>
          <p:nvPr/>
        </p:nvSpPr>
        <p:spPr>
          <a:xfrm>
            <a:off x="7586663" y="256698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Oval 36"/>
          <p:cNvSpPr/>
          <p:nvPr/>
        </p:nvSpPr>
        <p:spPr>
          <a:xfrm>
            <a:off x="7700963" y="36195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Oval 37"/>
          <p:cNvSpPr/>
          <p:nvPr/>
        </p:nvSpPr>
        <p:spPr>
          <a:xfrm>
            <a:off x="8045450" y="287337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Oval 38"/>
          <p:cNvSpPr/>
          <p:nvPr/>
        </p:nvSpPr>
        <p:spPr>
          <a:xfrm>
            <a:off x="8159750" y="39624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Oval 39"/>
          <p:cNvSpPr/>
          <p:nvPr/>
        </p:nvSpPr>
        <p:spPr>
          <a:xfrm>
            <a:off x="7931150" y="46863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Oval 40"/>
          <p:cNvSpPr/>
          <p:nvPr/>
        </p:nvSpPr>
        <p:spPr>
          <a:xfrm>
            <a:off x="7612063" y="4191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Oval 41"/>
          <p:cNvSpPr/>
          <p:nvPr/>
        </p:nvSpPr>
        <p:spPr>
          <a:xfrm>
            <a:off x="7700963" y="533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Oval 42"/>
          <p:cNvSpPr/>
          <p:nvPr/>
        </p:nvSpPr>
        <p:spPr>
          <a:xfrm>
            <a:off x="6362700" y="498951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Oval 43"/>
          <p:cNvSpPr/>
          <p:nvPr/>
        </p:nvSpPr>
        <p:spPr>
          <a:xfrm>
            <a:off x="6523038" y="563086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Oval 44"/>
          <p:cNvSpPr/>
          <p:nvPr/>
        </p:nvSpPr>
        <p:spPr>
          <a:xfrm>
            <a:off x="7035800" y="51435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Oval 45"/>
          <p:cNvSpPr/>
          <p:nvPr/>
        </p:nvSpPr>
        <p:spPr>
          <a:xfrm>
            <a:off x="7150100" y="586581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0517" name="Picture 15368" descr="gr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7188" y="3170238"/>
            <a:ext cx="3746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8" name="Picture 77" descr="gr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4550" y="3829050"/>
            <a:ext cx="3746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9" name="Picture 78" descr="gr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7188" y="4587875"/>
            <a:ext cx="3746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a:stCxn id="50" idx="3"/>
            <a:endCxn id="5" idx="3"/>
          </p:cNvCxnSpPr>
          <p:nvPr/>
        </p:nvCxnSpPr>
        <p:spPr>
          <a:xfrm flipH="1">
            <a:off x="5708650" y="2913063"/>
            <a:ext cx="801688" cy="1087437"/>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5" idx="1"/>
          </p:cNvCxnSpPr>
          <p:nvPr/>
        </p:nvCxnSpPr>
        <p:spPr>
          <a:xfrm flipH="1">
            <a:off x="3810000" y="4000500"/>
            <a:ext cx="38100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0" name="Oval 49"/>
          <p:cNvSpPr/>
          <p:nvPr/>
        </p:nvSpPr>
        <p:spPr>
          <a:xfrm>
            <a:off x="6477000" y="2717800"/>
            <a:ext cx="228600" cy="2286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523" name="TextBox 5"/>
          <p:cNvSpPr txBox="1">
            <a:spLocks noChangeArrowheads="1"/>
          </p:cNvSpPr>
          <p:nvPr/>
        </p:nvSpPr>
        <p:spPr bwMode="auto">
          <a:xfrm>
            <a:off x="5203825" y="2368550"/>
            <a:ext cx="1146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Malicious</a:t>
            </a:r>
          </a:p>
          <a:p>
            <a:pPr algn="ctr" eaLnBrk="1" hangingPunct="1"/>
            <a:r>
              <a:rPr lang="en-US" sz="1800"/>
              <a:t>Content</a:t>
            </a:r>
          </a:p>
        </p:txBody>
      </p:sp>
      <p:cxnSp>
        <p:nvCxnSpPr>
          <p:cNvPr id="57" name="Straight Arrow Connector 56"/>
          <p:cNvCxnSpPr/>
          <p:nvPr/>
        </p:nvCxnSpPr>
        <p:spPr>
          <a:xfrm flipH="1">
            <a:off x="2514600" y="4038600"/>
            <a:ext cx="38100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4191000" y="3581400"/>
            <a:ext cx="1517650" cy="838200"/>
          </a:xfrm>
          <a:prstGeom prst="roundRect">
            <a:avLst/>
          </a:prstGeom>
          <a:noFill/>
          <a:ln w="57150" cmpd="sng">
            <a:solidFill>
              <a:srgbClr val="0062A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solidFill>
                  <a:schemeClr val="tx1"/>
                </a:solidFill>
                <a:latin typeface="Calibri"/>
                <a:cs typeface="Calibri"/>
              </a:rPr>
              <a:t>Network</a:t>
            </a:r>
          </a:p>
        </p:txBody>
      </p:sp>
      <p:sp>
        <p:nvSpPr>
          <p:cNvPr id="53" name="Rounded Rectangle 52"/>
          <p:cNvSpPr/>
          <p:nvPr/>
        </p:nvSpPr>
        <p:spPr>
          <a:xfrm>
            <a:off x="2895600" y="3614738"/>
            <a:ext cx="914400" cy="838200"/>
          </a:xfrm>
          <a:prstGeom prst="roundRect">
            <a:avLst/>
          </a:prstGeom>
          <a:noFill/>
          <a:ln w="57150" cmpd="sng">
            <a:solidFill>
              <a:srgbClr val="0062A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tx1"/>
                </a:solidFill>
                <a:latin typeface="Calibri"/>
                <a:cs typeface="Calibri"/>
              </a:rPr>
              <a:t>Filter</a:t>
            </a:r>
          </a:p>
        </p:txBody>
      </p:sp>
    </p:spTree>
    <p:extLst>
      <p:ext uri="{BB962C8B-B14F-4D97-AF65-F5344CB8AC3E}">
        <p14:creationId xmlns:p14="http://schemas.microsoft.com/office/powerpoint/2010/main" val="408298999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Better RV Story</a:t>
            </a:r>
            <a:endParaRPr lang="en-US" dirty="0"/>
          </a:p>
        </p:txBody>
      </p:sp>
      <p:sp>
        <p:nvSpPr>
          <p:cNvPr id="5" name="Rectangle 4"/>
          <p:cNvSpPr/>
          <p:nvPr/>
        </p:nvSpPr>
        <p:spPr>
          <a:xfrm>
            <a:off x="762000" y="1963556"/>
            <a:ext cx="2203450" cy="4437244"/>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5"/>
          <p:cNvSpPr txBox="1">
            <a:spLocks noChangeArrowheads="1"/>
          </p:cNvSpPr>
          <p:nvPr/>
        </p:nvSpPr>
        <p:spPr bwMode="auto">
          <a:xfrm>
            <a:off x="1066800" y="1417638"/>
            <a:ext cx="17031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Application</a:t>
            </a:r>
          </a:p>
        </p:txBody>
      </p:sp>
      <p:cxnSp>
        <p:nvCxnSpPr>
          <p:cNvPr id="7" name="Straight Connector 6"/>
          <p:cNvCxnSpPr/>
          <p:nvPr/>
        </p:nvCxnSpPr>
        <p:spPr>
          <a:xfrm>
            <a:off x="990600" y="2268356"/>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90600" y="2419484"/>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990600" y="2570612"/>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90600" y="2721740"/>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0600" y="287286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990600" y="3023996"/>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990600" y="3175124"/>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990600" y="3326252"/>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990600" y="3477380"/>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990600" y="362850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990600" y="3779636"/>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990600" y="3930764"/>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990600" y="4081892"/>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990600" y="4233020"/>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990600" y="438414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990600" y="4535276"/>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995016" y="4686404"/>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995016" y="4837532"/>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995016" y="4988660"/>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995016" y="513978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995016" y="5290916"/>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995016" y="5442044"/>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995016" y="5593172"/>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995016" y="5744300"/>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995016" y="589542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995016" y="6046556"/>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995016" y="6197692"/>
            <a:ext cx="1676400" cy="0"/>
          </a:xfrm>
          <a:prstGeom prst="line">
            <a:avLst/>
          </a:prstGeom>
        </p:spPr>
        <p:style>
          <a:lnRef idx="2">
            <a:schemeClr val="accent1"/>
          </a:lnRef>
          <a:fillRef idx="0">
            <a:schemeClr val="accent1"/>
          </a:fillRef>
          <a:effectRef idx="1">
            <a:schemeClr val="accent1"/>
          </a:effectRef>
          <a:fontRef idx="minor">
            <a:schemeClr val="tx1"/>
          </a:fontRef>
        </p:style>
      </p:cxnSp>
      <p:sp>
        <p:nvSpPr>
          <p:cNvPr id="42" name="TextBox 41"/>
          <p:cNvSpPr txBox="1">
            <a:spLocks noChangeArrowheads="1"/>
          </p:cNvSpPr>
          <p:nvPr/>
        </p:nvSpPr>
        <p:spPr bwMode="auto">
          <a:xfrm>
            <a:off x="858664" y="3984038"/>
            <a:ext cx="2036936" cy="400110"/>
          </a:xfrm>
          <a:prstGeom prst="rect">
            <a:avLst/>
          </a:prstGeom>
          <a:solidFill>
            <a:schemeClr val="bg1"/>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t>x</a:t>
            </a:r>
            <a:r>
              <a:rPr lang="en-US" sz="2000" dirty="0" smtClean="0"/>
              <a:t> = 0 and y &lt; 10</a:t>
            </a:r>
            <a:endParaRPr lang="en-US" sz="2000" dirty="0"/>
          </a:p>
        </p:txBody>
      </p:sp>
      <p:sp>
        <p:nvSpPr>
          <p:cNvPr id="43" name="TextBox 42"/>
          <p:cNvSpPr txBox="1">
            <a:spLocks noChangeArrowheads="1"/>
          </p:cNvSpPr>
          <p:nvPr/>
        </p:nvSpPr>
        <p:spPr bwMode="auto">
          <a:xfrm>
            <a:off x="3099555" y="3854770"/>
            <a:ext cx="13134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t>Logical</a:t>
            </a:r>
          </a:p>
          <a:p>
            <a:pPr eaLnBrk="1" hangingPunct="1"/>
            <a:r>
              <a:rPr lang="en-US" dirty="0" smtClean="0"/>
              <a:t>Formula</a:t>
            </a:r>
            <a:endParaRPr lang="en-US" dirty="0"/>
          </a:p>
        </p:txBody>
      </p:sp>
      <p:sp>
        <p:nvSpPr>
          <p:cNvPr id="44" name="Content Placeholder 2"/>
          <p:cNvSpPr>
            <a:spLocks noGrp="1"/>
          </p:cNvSpPr>
          <p:nvPr>
            <p:ph idx="1"/>
          </p:nvPr>
        </p:nvSpPr>
        <p:spPr>
          <a:xfrm>
            <a:off x="4648200" y="1963556"/>
            <a:ext cx="4191000" cy="3995516"/>
          </a:xfrm>
        </p:spPr>
        <p:txBody>
          <a:bodyPr/>
          <a:lstStyle/>
          <a:p>
            <a:r>
              <a:rPr lang="en-US" dirty="0" smtClean="0"/>
              <a:t>Run application</a:t>
            </a:r>
          </a:p>
          <a:p>
            <a:r>
              <a:rPr lang="en-US" dirty="0" smtClean="0"/>
              <a:t>Evaluate formula</a:t>
            </a:r>
          </a:p>
          <a:p>
            <a:r>
              <a:rPr lang="en-US" dirty="0" smtClean="0"/>
              <a:t>If formula is false, then have found bug!</a:t>
            </a:r>
          </a:p>
          <a:p>
            <a:r>
              <a:rPr lang="en-US" dirty="0" smtClean="0"/>
              <a:t>Change something to make formula true</a:t>
            </a:r>
          </a:p>
          <a:p>
            <a:r>
              <a:rPr lang="en-US" dirty="0" smtClean="0"/>
              <a:t>Keep going</a:t>
            </a:r>
          </a:p>
        </p:txBody>
      </p:sp>
    </p:spTree>
    <p:extLst>
      <p:ext uri="{BB962C8B-B14F-4D97-AF65-F5344CB8AC3E}">
        <p14:creationId xmlns:p14="http://schemas.microsoft.com/office/powerpoint/2010/main" val="207993339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dirty="0">
                <a:latin typeface="Calibri" charset="0"/>
              </a:rPr>
              <a:t>A </a:t>
            </a:r>
            <a:r>
              <a:rPr lang="en-US" dirty="0" smtClean="0">
                <a:latin typeface="Calibri" charset="0"/>
              </a:rPr>
              <a:t>Standard RV (</a:t>
            </a:r>
            <a:r>
              <a:rPr lang="en-US" dirty="0">
                <a:latin typeface="Calibri" charset="0"/>
              </a:rPr>
              <a:t>Sort Of) Solution</a:t>
            </a:r>
          </a:p>
        </p:txBody>
      </p:sp>
      <p:sp>
        <p:nvSpPr>
          <p:cNvPr id="21506" name="TextBox 5"/>
          <p:cNvSpPr txBox="1">
            <a:spLocks noChangeArrowheads="1"/>
          </p:cNvSpPr>
          <p:nvPr/>
        </p:nvSpPr>
        <p:spPr bwMode="auto">
          <a:xfrm>
            <a:off x="6172200" y="1600200"/>
            <a:ext cx="2360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Content</a:t>
            </a:r>
          </a:p>
          <a:p>
            <a:pPr algn="ctr" eaLnBrk="1" hangingPunct="1"/>
            <a:r>
              <a:rPr lang="en-US" sz="1800"/>
              <a:t>(Pictures, Videos, …)</a:t>
            </a:r>
          </a:p>
        </p:txBody>
      </p:sp>
      <p:sp>
        <p:nvSpPr>
          <p:cNvPr id="2" name="Rectangle 1"/>
          <p:cNvSpPr/>
          <p:nvPr/>
        </p:nvSpPr>
        <p:spPr>
          <a:xfrm>
            <a:off x="311150" y="2725738"/>
            <a:ext cx="2203450" cy="28194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08" name="TextBox 5"/>
          <p:cNvSpPr txBox="1">
            <a:spLocks noChangeArrowheads="1"/>
          </p:cNvSpPr>
          <p:nvPr/>
        </p:nvSpPr>
        <p:spPr bwMode="auto">
          <a:xfrm>
            <a:off x="768350" y="2203450"/>
            <a:ext cx="1327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Application</a:t>
            </a:r>
          </a:p>
        </p:txBody>
      </p:sp>
      <p:cxnSp>
        <p:nvCxnSpPr>
          <p:cNvPr id="6" name="Straight Connector 5"/>
          <p:cNvCxnSpPr/>
          <p:nvPr/>
        </p:nvCxnSpPr>
        <p:spPr>
          <a:xfrm>
            <a:off x="539750" y="30305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39750" y="31829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39750" y="33353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39750" y="34877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39750" y="36401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39750" y="37925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39750" y="39449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39750" y="40973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39750" y="42497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39750" y="44021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39750" y="45545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39750" y="47069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39750" y="48593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39750" y="50117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39750" y="5164138"/>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39750" y="5316538"/>
            <a:ext cx="167640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6364288" y="333533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Oval 31"/>
          <p:cNvSpPr/>
          <p:nvPr/>
        </p:nvSpPr>
        <p:spPr>
          <a:xfrm>
            <a:off x="7086600" y="29718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Oval 32"/>
          <p:cNvSpPr/>
          <p:nvPr/>
        </p:nvSpPr>
        <p:spPr>
          <a:xfrm>
            <a:off x="6965950" y="3810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Oval 33"/>
          <p:cNvSpPr/>
          <p:nvPr/>
        </p:nvSpPr>
        <p:spPr>
          <a:xfrm>
            <a:off x="6591300" y="4419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Oval 34"/>
          <p:cNvSpPr/>
          <p:nvPr/>
        </p:nvSpPr>
        <p:spPr>
          <a:xfrm>
            <a:off x="7194550" y="45085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Oval 35"/>
          <p:cNvSpPr/>
          <p:nvPr/>
        </p:nvSpPr>
        <p:spPr>
          <a:xfrm>
            <a:off x="7586663" y="256698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Oval 36"/>
          <p:cNvSpPr/>
          <p:nvPr/>
        </p:nvSpPr>
        <p:spPr>
          <a:xfrm>
            <a:off x="7700963" y="36195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Oval 37"/>
          <p:cNvSpPr/>
          <p:nvPr/>
        </p:nvSpPr>
        <p:spPr>
          <a:xfrm>
            <a:off x="8045450" y="287337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Oval 38"/>
          <p:cNvSpPr/>
          <p:nvPr/>
        </p:nvSpPr>
        <p:spPr>
          <a:xfrm>
            <a:off x="8159750" y="39624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Oval 39"/>
          <p:cNvSpPr/>
          <p:nvPr/>
        </p:nvSpPr>
        <p:spPr>
          <a:xfrm>
            <a:off x="7931150" y="46863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Oval 40"/>
          <p:cNvSpPr/>
          <p:nvPr/>
        </p:nvSpPr>
        <p:spPr>
          <a:xfrm>
            <a:off x="7612063" y="4191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Oval 41"/>
          <p:cNvSpPr/>
          <p:nvPr/>
        </p:nvSpPr>
        <p:spPr>
          <a:xfrm>
            <a:off x="7700963" y="533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Oval 42"/>
          <p:cNvSpPr/>
          <p:nvPr/>
        </p:nvSpPr>
        <p:spPr>
          <a:xfrm>
            <a:off x="6362700" y="498951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Oval 43"/>
          <p:cNvSpPr/>
          <p:nvPr/>
        </p:nvSpPr>
        <p:spPr>
          <a:xfrm>
            <a:off x="6523038" y="563086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Oval 44"/>
          <p:cNvSpPr/>
          <p:nvPr/>
        </p:nvSpPr>
        <p:spPr>
          <a:xfrm>
            <a:off x="7035800" y="51435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Oval 45"/>
          <p:cNvSpPr/>
          <p:nvPr/>
        </p:nvSpPr>
        <p:spPr>
          <a:xfrm>
            <a:off x="7150100" y="586581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1541" name="Picture 15368" descr="gr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7188" y="3170238"/>
            <a:ext cx="3746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2" name="Picture 77" descr="gr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4550" y="3829050"/>
            <a:ext cx="3746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3" name="Picture 78" descr="gr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7188" y="4587875"/>
            <a:ext cx="3746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a:stCxn id="50" idx="3"/>
            <a:endCxn id="5" idx="3"/>
          </p:cNvCxnSpPr>
          <p:nvPr/>
        </p:nvCxnSpPr>
        <p:spPr>
          <a:xfrm flipH="1">
            <a:off x="5708650" y="2913063"/>
            <a:ext cx="801688" cy="1087437"/>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5" idx="1"/>
          </p:cNvCxnSpPr>
          <p:nvPr/>
        </p:nvCxnSpPr>
        <p:spPr>
          <a:xfrm flipH="1">
            <a:off x="3810000" y="4000500"/>
            <a:ext cx="38100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0" name="Oval 49"/>
          <p:cNvSpPr/>
          <p:nvPr/>
        </p:nvSpPr>
        <p:spPr>
          <a:xfrm>
            <a:off x="6477000" y="2717800"/>
            <a:ext cx="228600" cy="2286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47" name="TextBox 5"/>
          <p:cNvSpPr txBox="1">
            <a:spLocks noChangeArrowheads="1"/>
          </p:cNvSpPr>
          <p:nvPr/>
        </p:nvSpPr>
        <p:spPr bwMode="auto">
          <a:xfrm>
            <a:off x="5203825" y="2368550"/>
            <a:ext cx="1146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Malicious</a:t>
            </a:r>
          </a:p>
          <a:p>
            <a:pPr algn="ctr" eaLnBrk="1" hangingPunct="1"/>
            <a:r>
              <a:rPr lang="en-US" sz="1800"/>
              <a:t>Content</a:t>
            </a:r>
          </a:p>
        </p:txBody>
      </p:sp>
      <p:cxnSp>
        <p:nvCxnSpPr>
          <p:cNvPr id="57" name="Straight Arrow Connector 56"/>
          <p:cNvCxnSpPr/>
          <p:nvPr/>
        </p:nvCxnSpPr>
        <p:spPr>
          <a:xfrm flipH="1">
            <a:off x="2514600" y="4038600"/>
            <a:ext cx="38100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0" idx="3"/>
            <a:endCxn id="5" idx="3"/>
          </p:cNvCxnSpPr>
          <p:nvPr/>
        </p:nvCxnSpPr>
        <p:spPr>
          <a:xfrm flipH="1">
            <a:off x="5708650" y="3530600"/>
            <a:ext cx="690563" cy="469900"/>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33" idx="2"/>
            <a:endCxn id="5" idx="3"/>
          </p:cNvCxnSpPr>
          <p:nvPr/>
        </p:nvCxnSpPr>
        <p:spPr>
          <a:xfrm flipH="1">
            <a:off x="5708650" y="3924300"/>
            <a:ext cx="1257300" cy="76200"/>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34" idx="1"/>
            <a:endCxn id="5" idx="3"/>
          </p:cNvCxnSpPr>
          <p:nvPr/>
        </p:nvCxnSpPr>
        <p:spPr>
          <a:xfrm flipH="1" flipV="1">
            <a:off x="5708650" y="4000500"/>
            <a:ext cx="915988" cy="452438"/>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43" idx="1"/>
            <a:endCxn id="5" idx="3"/>
          </p:cNvCxnSpPr>
          <p:nvPr/>
        </p:nvCxnSpPr>
        <p:spPr>
          <a:xfrm flipH="1" flipV="1">
            <a:off x="5708650" y="4000500"/>
            <a:ext cx="687388" cy="1022350"/>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53" idx="2"/>
          </p:cNvCxnSpPr>
          <p:nvPr/>
        </p:nvCxnSpPr>
        <p:spPr>
          <a:xfrm>
            <a:off x="3352800" y="4452938"/>
            <a:ext cx="0" cy="40640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3" name="Oval 62"/>
          <p:cNvSpPr/>
          <p:nvPr/>
        </p:nvSpPr>
        <p:spPr>
          <a:xfrm>
            <a:off x="3505200" y="5049838"/>
            <a:ext cx="228600" cy="2286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 name="Oval 63"/>
          <p:cNvSpPr/>
          <p:nvPr/>
        </p:nvSpPr>
        <p:spPr>
          <a:xfrm>
            <a:off x="3086100" y="527526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66" name="Straight Arrow Connector 65"/>
          <p:cNvCxnSpPr/>
          <p:nvPr/>
        </p:nvCxnSpPr>
        <p:spPr>
          <a:xfrm flipH="1" flipV="1">
            <a:off x="2001838" y="3792538"/>
            <a:ext cx="512762" cy="246062"/>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21557" name="TextBox 5"/>
          <p:cNvSpPr txBox="1">
            <a:spLocks noChangeArrowheads="1"/>
          </p:cNvSpPr>
          <p:nvPr/>
        </p:nvSpPr>
        <p:spPr bwMode="auto">
          <a:xfrm>
            <a:off x="3292475" y="5353050"/>
            <a:ext cx="2608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Atypical Content</a:t>
            </a:r>
          </a:p>
          <a:p>
            <a:pPr algn="ctr" eaLnBrk="1" hangingPunct="1"/>
            <a:r>
              <a:rPr lang="en-US" sz="1800"/>
              <a:t>(Outside Comfort Zone)</a:t>
            </a:r>
          </a:p>
        </p:txBody>
      </p:sp>
      <p:cxnSp>
        <p:nvCxnSpPr>
          <p:cNvPr id="69" name="Straight Arrow Connector 68"/>
          <p:cNvCxnSpPr/>
          <p:nvPr/>
        </p:nvCxnSpPr>
        <p:spPr>
          <a:xfrm flipH="1">
            <a:off x="2001838" y="4038600"/>
            <a:ext cx="512762" cy="304800"/>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flipV="1">
            <a:off x="1752600" y="4191000"/>
            <a:ext cx="249238" cy="152400"/>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1447800" y="4191000"/>
            <a:ext cx="304800" cy="261938"/>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914400" y="4402138"/>
            <a:ext cx="533400" cy="50800"/>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1143000" y="4462463"/>
            <a:ext cx="304800" cy="396875"/>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1627188" y="3962400"/>
            <a:ext cx="125412" cy="228600"/>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1828800" y="3810000"/>
            <a:ext cx="173038" cy="114300"/>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H="1" flipV="1">
            <a:off x="1309688" y="3657600"/>
            <a:ext cx="519112" cy="287338"/>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1219200" y="3395663"/>
            <a:ext cx="90488" cy="261937"/>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H="1">
            <a:off x="990600" y="3675063"/>
            <a:ext cx="319088" cy="0"/>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H="1" flipV="1">
            <a:off x="1143000" y="4851400"/>
            <a:ext cx="319088" cy="246063"/>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flipV="1">
            <a:off x="996950" y="4851400"/>
            <a:ext cx="146050" cy="298450"/>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4191000" y="3581400"/>
            <a:ext cx="1517650" cy="838200"/>
          </a:xfrm>
          <a:prstGeom prst="roundRect">
            <a:avLst/>
          </a:prstGeom>
          <a:noFill/>
          <a:ln w="57150" cmpd="sng">
            <a:solidFill>
              <a:srgbClr val="0062A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solidFill>
                  <a:schemeClr val="tx1"/>
                </a:solidFill>
                <a:latin typeface="Calibri"/>
                <a:cs typeface="Calibri"/>
              </a:rPr>
              <a:t>Network</a:t>
            </a:r>
          </a:p>
        </p:txBody>
      </p:sp>
      <p:sp>
        <p:nvSpPr>
          <p:cNvPr id="53" name="Rounded Rectangle 52"/>
          <p:cNvSpPr/>
          <p:nvPr/>
        </p:nvSpPr>
        <p:spPr>
          <a:xfrm>
            <a:off x="2895600" y="3614738"/>
            <a:ext cx="914400" cy="838200"/>
          </a:xfrm>
          <a:prstGeom prst="roundRect">
            <a:avLst/>
          </a:prstGeom>
          <a:noFill/>
          <a:ln w="57150" cmpd="sng">
            <a:solidFill>
              <a:srgbClr val="0062A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tx1"/>
                </a:solidFill>
                <a:latin typeface="Calibri"/>
                <a:cs typeface="Calibri"/>
              </a:rPr>
              <a:t>Filter</a:t>
            </a:r>
          </a:p>
        </p:txBody>
      </p:sp>
    </p:spTree>
    <p:extLst>
      <p:ext uri="{BB962C8B-B14F-4D97-AF65-F5344CB8AC3E}">
        <p14:creationId xmlns:p14="http://schemas.microsoft.com/office/powerpoint/2010/main" val="134242319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a:latin typeface="Calibri" charset="0"/>
              </a:rPr>
              <a:t>Drawbacks</a:t>
            </a:r>
          </a:p>
        </p:txBody>
      </p:sp>
      <p:sp>
        <p:nvSpPr>
          <p:cNvPr id="22530" name="Content Placeholder 2"/>
          <p:cNvSpPr>
            <a:spLocks noGrp="1"/>
          </p:cNvSpPr>
          <p:nvPr>
            <p:ph idx="1"/>
          </p:nvPr>
        </p:nvSpPr>
        <p:spPr>
          <a:xfrm>
            <a:off x="457200" y="1600200"/>
            <a:ext cx="8458200" cy="4525963"/>
          </a:xfrm>
        </p:spPr>
        <p:txBody>
          <a:bodyPr/>
          <a:lstStyle/>
          <a:p>
            <a:r>
              <a:rPr lang="en-US">
                <a:latin typeface="Calibri" charset="0"/>
              </a:rPr>
              <a:t>Lose desirable, safe, but atypical content</a:t>
            </a:r>
          </a:p>
          <a:p>
            <a:r>
              <a:rPr lang="en-US">
                <a:latin typeface="Calibri" charset="0"/>
              </a:rPr>
              <a:t>Also lose desirable malicious content!</a:t>
            </a:r>
          </a:p>
          <a:p>
            <a:endParaRPr lang="en-US">
              <a:latin typeface="Calibri" charset="0"/>
            </a:endParaRPr>
          </a:p>
          <a:p>
            <a:r>
              <a:rPr lang="en-US">
                <a:latin typeface="Calibri" charset="0"/>
              </a:rPr>
              <a:t>Users may be unhappy/unwilling to use filters</a:t>
            </a:r>
          </a:p>
        </p:txBody>
      </p:sp>
    </p:spTree>
    <p:extLst>
      <p:ext uri="{BB962C8B-B14F-4D97-AF65-F5344CB8AC3E}">
        <p14:creationId xmlns:p14="http://schemas.microsoft.com/office/powerpoint/2010/main" val="341674803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dirty="0" smtClean="0">
                <a:latin typeface="Calibri" charset="0"/>
              </a:rPr>
              <a:t>A Better RV Solution - Rectification</a:t>
            </a:r>
            <a:endParaRPr lang="en-US" dirty="0">
              <a:latin typeface="Calibri" charset="0"/>
            </a:endParaRPr>
          </a:p>
        </p:txBody>
      </p:sp>
      <p:sp>
        <p:nvSpPr>
          <p:cNvPr id="3" name="Oval 2"/>
          <p:cNvSpPr/>
          <p:nvPr/>
        </p:nvSpPr>
        <p:spPr>
          <a:xfrm>
            <a:off x="609600" y="1371600"/>
            <a:ext cx="7924800" cy="5105400"/>
          </a:xfrm>
          <a:prstGeom prst="ellipse">
            <a:avLst/>
          </a:prstGeom>
          <a:noFill/>
          <a:ln w="57150" cmpd="sng"/>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55" name="TextBox 4"/>
          <p:cNvSpPr txBox="1">
            <a:spLocks noChangeArrowheads="1"/>
          </p:cNvSpPr>
          <p:nvPr/>
        </p:nvSpPr>
        <p:spPr bwMode="auto">
          <a:xfrm>
            <a:off x="3810000" y="1524000"/>
            <a:ext cx="1816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latin typeface="Calibri" charset="0"/>
                <a:cs typeface="Calibri" charset="0"/>
              </a:rPr>
              <a:t>All Content</a:t>
            </a:r>
          </a:p>
        </p:txBody>
      </p:sp>
      <p:sp>
        <p:nvSpPr>
          <p:cNvPr id="5" name="Oval 4"/>
          <p:cNvSpPr/>
          <p:nvPr/>
        </p:nvSpPr>
        <p:spPr>
          <a:xfrm>
            <a:off x="2438400" y="2971800"/>
            <a:ext cx="4495800" cy="2209800"/>
          </a:xfrm>
          <a:prstGeom prst="ellipse">
            <a:avLst/>
          </a:prstGeom>
          <a:noFill/>
          <a:ln w="57150" cmpd="sng"/>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57" name="TextBox 4"/>
          <p:cNvSpPr txBox="1">
            <a:spLocks noChangeArrowheads="1"/>
          </p:cNvSpPr>
          <p:nvPr/>
        </p:nvSpPr>
        <p:spPr bwMode="auto">
          <a:xfrm>
            <a:off x="3733800" y="3124200"/>
            <a:ext cx="2203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latin typeface="Calibri" charset="0"/>
                <a:cs typeface="Calibri" charset="0"/>
              </a:rPr>
              <a:t>Comfort Zone</a:t>
            </a:r>
          </a:p>
        </p:txBody>
      </p:sp>
      <p:sp>
        <p:nvSpPr>
          <p:cNvPr id="43" name="Oval 42"/>
          <p:cNvSpPr/>
          <p:nvPr/>
        </p:nvSpPr>
        <p:spPr>
          <a:xfrm>
            <a:off x="4114800" y="406082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Oval 43"/>
          <p:cNvSpPr/>
          <p:nvPr/>
        </p:nvSpPr>
        <p:spPr>
          <a:xfrm>
            <a:off x="4614863" y="365601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Oval 44"/>
          <p:cNvSpPr/>
          <p:nvPr/>
        </p:nvSpPr>
        <p:spPr>
          <a:xfrm>
            <a:off x="3581400" y="2514600"/>
            <a:ext cx="228600" cy="2286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Oval 45"/>
          <p:cNvSpPr/>
          <p:nvPr/>
        </p:nvSpPr>
        <p:spPr>
          <a:xfrm>
            <a:off x="5592763" y="4419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 name="Oval 46"/>
          <p:cNvSpPr/>
          <p:nvPr/>
        </p:nvSpPr>
        <p:spPr>
          <a:xfrm>
            <a:off x="6091238" y="401478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 name="Oval 47"/>
          <p:cNvSpPr/>
          <p:nvPr/>
        </p:nvSpPr>
        <p:spPr>
          <a:xfrm>
            <a:off x="1600200" y="3086100"/>
            <a:ext cx="228600" cy="2286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 name="Oval 48"/>
          <p:cNvSpPr/>
          <p:nvPr/>
        </p:nvSpPr>
        <p:spPr>
          <a:xfrm>
            <a:off x="4729163" y="444976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 name="Oval 49"/>
          <p:cNvSpPr/>
          <p:nvPr/>
        </p:nvSpPr>
        <p:spPr>
          <a:xfrm>
            <a:off x="5181600" y="390048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 name="Oval 50"/>
          <p:cNvSpPr/>
          <p:nvPr/>
        </p:nvSpPr>
        <p:spPr>
          <a:xfrm>
            <a:off x="6477000" y="2717800"/>
            <a:ext cx="228600" cy="2286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 name="Oval 51"/>
          <p:cNvSpPr/>
          <p:nvPr/>
        </p:nvSpPr>
        <p:spPr>
          <a:xfrm>
            <a:off x="1689100" y="401478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 name="Oval 52"/>
          <p:cNvSpPr/>
          <p:nvPr/>
        </p:nvSpPr>
        <p:spPr>
          <a:xfrm>
            <a:off x="3284538" y="378618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 name="Oval 53"/>
          <p:cNvSpPr/>
          <p:nvPr/>
        </p:nvSpPr>
        <p:spPr>
          <a:xfrm>
            <a:off x="2514600" y="5164138"/>
            <a:ext cx="228600" cy="2286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 name="Oval 54"/>
          <p:cNvSpPr/>
          <p:nvPr/>
        </p:nvSpPr>
        <p:spPr>
          <a:xfrm>
            <a:off x="3467100" y="4419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 name="Oval 55"/>
          <p:cNvSpPr/>
          <p:nvPr/>
        </p:nvSpPr>
        <p:spPr>
          <a:xfrm>
            <a:off x="6484938" y="4953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 name="Oval 56"/>
          <p:cNvSpPr/>
          <p:nvPr/>
        </p:nvSpPr>
        <p:spPr>
          <a:xfrm>
            <a:off x="7429500" y="3582988"/>
            <a:ext cx="228600" cy="2286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8" name="Oval 57"/>
          <p:cNvSpPr/>
          <p:nvPr/>
        </p:nvSpPr>
        <p:spPr>
          <a:xfrm>
            <a:off x="5626100" y="55753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Oval 58"/>
          <p:cNvSpPr/>
          <p:nvPr/>
        </p:nvSpPr>
        <p:spPr>
          <a:xfrm>
            <a:off x="2819400" y="406876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Oval 59"/>
          <p:cNvSpPr/>
          <p:nvPr/>
        </p:nvSpPr>
        <p:spPr>
          <a:xfrm>
            <a:off x="4005263" y="5689600"/>
            <a:ext cx="228600" cy="2286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Oval 24"/>
          <p:cNvSpPr/>
          <p:nvPr/>
        </p:nvSpPr>
        <p:spPr>
          <a:xfrm>
            <a:off x="6484938" y="413702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 name="Straight Arrow Connector 6"/>
          <p:cNvCxnSpPr>
            <a:stCxn id="57" idx="3"/>
            <a:endCxn id="25" idx="7"/>
          </p:cNvCxnSpPr>
          <p:nvPr/>
        </p:nvCxnSpPr>
        <p:spPr>
          <a:xfrm flipH="1">
            <a:off x="6680200" y="3778250"/>
            <a:ext cx="782638" cy="3921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091238" y="354171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0" name="Straight Arrow Connector 29"/>
          <p:cNvCxnSpPr>
            <a:stCxn id="51" idx="4"/>
            <a:endCxn id="29" idx="7"/>
          </p:cNvCxnSpPr>
          <p:nvPr/>
        </p:nvCxnSpPr>
        <p:spPr>
          <a:xfrm flipH="1">
            <a:off x="6286500" y="2946400"/>
            <a:ext cx="304800" cy="6286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3505200" y="327501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5" name="Straight Arrow Connector 34"/>
          <p:cNvCxnSpPr>
            <a:stCxn id="45" idx="4"/>
            <a:endCxn id="34" idx="0"/>
          </p:cNvCxnSpPr>
          <p:nvPr/>
        </p:nvCxnSpPr>
        <p:spPr>
          <a:xfrm flipH="1">
            <a:off x="3619500" y="2743200"/>
            <a:ext cx="76200" cy="5318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3103563" y="335597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9" name="Straight Arrow Connector 38"/>
          <p:cNvCxnSpPr>
            <a:stCxn id="48" idx="6"/>
            <a:endCxn id="38" idx="2"/>
          </p:cNvCxnSpPr>
          <p:nvPr/>
        </p:nvCxnSpPr>
        <p:spPr>
          <a:xfrm>
            <a:off x="1828800" y="3200400"/>
            <a:ext cx="1274763" cy="2698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1" name="Oval 60"/>
          <p:cNvSpPr/>
          <p:nvPr/>
        </p:nvSpPr>
        <p:spPr>
          <a:xfrm>
            <a:off x="2692400" y="377031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62" name="Straight Arrow Connector 61"/>
          <p:cNvCxnSpPr>
            <a:stCxn id="52" idx="6"/>
            <a:endCxn id="61" idx="2"/>
          </p:cNvCxnSpPr>
          <p:nvPr/>
        </p:nvCxnSpPr>
        <p:spPr>
          <a:xfrm flipV="1">
            <a:off x="1917700" y="3884613"/>
            <a:ext cx="774700" cy="2444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3" name="Oval 62"/>
          <p:cNvSpPr/>
          <p:nvPr/>
        </p:nvSpPr>
        <p:spPr>
          <a:xfrm>
            <a:off x="3055938" y="439102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64" name="Straight Arrow Connector 63"/>
          <p:cNvCxnSpPr>
            <a:stCxn id="54" idx="7"/>
            <a:endCxn id="63" idx="3"/>
          </p:cNvCxnSpPr>
          <p:nvPr/>
        </p:nvCxnSpPr>
        <p:spPr>
          <a:xfrm flipV="1">
            <a:off x="2709863" y="4586288"/>
            <a:ext cx="379412" cy="6111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5" name="Oval 64"/>
          <p:cNvSpPr/>
          <p:nvPr/>
        </p:nvSpPr>
        <p:spPr>
          <a:xfrm>
            <a:off x="3776663" y="469106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66" name="Straight Arrow Connector 65"/>
          <p:cNvCxnSpPr>
            <a:stCxn id="60" idx="0"/>
            <a:endCxn id="65" idx="4"/>
          </p:cNvCxnSpPr>
          <p:nvPr/>
        </p:nvCxnSpPr>
        <p:spPr>
          <a:xfrm flipH="1" flipV="1">
            <a:off x="3890963" y="4919663"/>
            <a:ext cx="228600" cy="769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7" name="Oval 66"/>
          <p:cNvSpPr/>
          <p:nvPr/>
        </p:nvSpPr>
        <p:spPr>
          <a:xfrm>
            <a:off x="5262563" y="47244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68" name="Straight Arrow Connector 67"/>
          <p:cNvCxnSpPr>
            <a:stCxn id="58" idx="1"/>
            <a:endCxn id="67" idx="5"/>
          </p:cNvCxnSpPr>
          <p:nvPr/>
        </p:nvCxnSpPr>
        <p:spPr>
          <a:xfrm flipH="1" flipV="1">
            <a:off x="5457825" y="4919663"/>
            <a:ext cx="201613" cy="6889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9" name="Oval 68"/>
          <p:cNvSpPr/>
          <p:nvPr/>
        </p:nvSpPr>
        <p:spPr>
          <a:xfrm>
            <a:off x="5976938" y="444976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0" name="Straight Arrow Connector 69"/>
          <p:cNvCxnSpPr>
            <a:stCxn id="56" idx="1"/>
            <a:endCxn id="69" idx="5"/>
          </p:cNvCxnSpPr>
          <p:nvPr/>
        </p:nvCxnSpPr>
        <p:spPr>
          <a:xfrm flipH="1" flipV="1">
            <a:off x="6172200" y="4645025"/>
            <a:ext cx="346075" cy="3413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1" name="TextBox 4"/>
          <p:cNvSpPr txBox="1">
            <a:spLocks noChangeArrowheads="1"/>
          </p:cNvSpPr>
          <p:nvPr/>
        </p:nvSpPr>
        <p:spPr bwMode="auto">
          <a:xfrm>
            <a:off x="4105275" y="2362200"/>
            <a:ext cx="2314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latin typeface="Calibri" charset="0"/>
                <a:cs typeface="Calibri" charset="0"/>
              </a:rPr>
              <a:t>Apply Rectifier</a:t>
            </a:r>
          </a:p>
        </p:txBody>
      </p:sp>
    </p:spTree>
    <p:extLst>
      <p:ext uri="{BB962C8B-B14F-4D97-AF65-F5344CB8AC3E}">
        <p14:creationId xmlns:p14="http://schemas.microsoft.com/office/powerpoint/2010/main" val="801768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4" grpId="0" animBg="1"/>
      <p:bldP spid="38" grpId="0" animBg="1"/>
      <p:bldP spid="61" grpId="0" animBg="1"/>
      <p:bldP spid="63" grpId="0" animBg="1"/>
      <p:bldP spid="65" grpId="0" animBg="1"/>
      <p:bldP spid="67" grpId="0" animBg="1"/>
      <p:bldP spid="69" grpId="0" animBg="1"/>
      <p:bldP spid="7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a:latin typeface="Calibri" charset="0"/>
              </a:rPr>
              <a:t>Potential Advantages</a:t>
            </a:r>
          </a:p>
        </p:txBody>
      </p:sp>
      <p:sp>
        <p:nvSpPr>
          <p:cNvPr id="24578" name="Content Placeholder 2"/>
          <p:cNvSpPr>
            <a:spLocks noGrp="1"/>
          </p:cNvSpPr>
          <p:nvPr>
            <p:ph idx="1"/>
          </p:nvPr>
        </p:nvSpPr>
        <p:spPr/>
        <p:txBody>
          <a:bodyPr/>
          <a:lstStyle/>
          <a:p>
            <a:r>
              <a:rPr lang="en-US">
                <a:latin typeface="Calibri" charset="0"/>
              </a:rPr>
              <a:t>Delivers all of data in typical content files</a:t>
            </a:r>
          </a:p>
          <a:p>
            <a:r>
              <a:rPr lang="en-US">
                <a:latin typeface="Calibri" charset="0"/>
              </a:rPr>
              <a:t>May deliver (most) of desirable data in</a:t>
            </a:r>
          </a:p>
          <a:p>
            <a:pPr lvl="1"/>
            <a:r>
              <a:rPr lang="en-US" sz="3200">
                <a:latin typeface="Calibri" charset="0"/>
              </a:rPr>
              <a:t>Safe but atypical content files</a:t>
            </a:r>
          </a:p>
          <a:p>
            <a:pPr lvl="1"/>
            <a:r>
              <a:rPr lang="en-US" sz="3200">
                <a:latin typeface="Calibri" charset="0"/>
              </a:rPr>
              <a:t>Malicious content files</a:t>
            </a:r>
          </a:p>
          <a:p>
            <a:r>
              <a:rPr lang="en-US">
                <a:latin typeface="Calibri" charset="0"/>
              </a:rPr>
              <a:t>Users may accept rectification </a:t>
            </a:r>
          </a:p>
        </p:txBody>
      </p:sp>
    </p:spTree>
    <p:extLst>
      <p:ext uri="{BB962C8B-B14F-4D97-AF65-F5344CB8AC3E}">
        <p14:creationId xmlns:p14="http://schemas.microsoft.com/office/powerpoint/2010/main" val="97310424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a:latin typeface="Calibri" charset="0"/>
              </a:rPr>
              <a:t>Realizing the Idea</a:t>
            </a:r>
          </a:p>
        </p:txBody>
      </p:sp>
      <p:cxnSp>
        <p:nvCxnSpPr>
          <p:cNvPr id="8" name="Straight Arrow Connector 7"/>
          <p:cNvCxnSpPr>
            <a:endCxn id="11" idx="3"/>
          </p:cNvCxnSpPr>
          <p:nvPr/>
        </p:nvCxnSpPr>
        <p:spPr>
          <a:xfrm flipH="1">
            <a:off x="5519738" y="5473700"/>
            <a:ext cx="2024062"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603" name="TextBox 13"/>
          <p:cNvSpPr txBox="1">
            <a:spLocks noChangeArrowheads="1"/>
          </p:cNvSpPr>
          <p:nvPr/>
        </p:nvSpPr>
        <p:spPr bwMode="auto">
          <a:xfrm>
            <a:off x="4016375" y="4037013"/>
            <a:ext cx="1606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cs typeface="Calibri" charset="0"/>
              </a:rPr>
              <a:t>Constraints</a:t>
            </a:r>
          </a:p>
        </p:txBody>
      </p:sp>
      <p:cxnSp>
        <p:nvCxnSpPr>
          <p:cNvPr id="22" name="Straight Arrow Connector 21"/>
          <p:cNvCxnSpPr/>
          <p:nvPr/>
        </p:nvCxnSpPr>
        <p:spPr>
          <a:xfrm>
            <a:off x="4819650" y="3436938"/>
            <a:ext cx="0" cy="76200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19650" y="4497388"/>
            <a:ext cx="0" cy="633412"/>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768725" y="1763713"/>
            <a:ext cx="384175" cy="7588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4305300" y="1808163"/>
            <a:ext cx="203200" cy="71437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4906963" y="1808163"/>
            <a:ext cx="14287" cy="71437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5440363" y="1763713"/>
            <a:ext cx="688975" cy="7588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5194300" y="1808163"/>
            <a:ext cx="398463" cy="71437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4195763" y="155733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Oval 28"/>
          <p:cNvSpPr/>
          <p:nvPr/>
        </p:nvSpPr>
        <p:spPr>
          <a:xfrm>
            <a:off x="4816475" y="155733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Oval 29"/>
          <p:cNvSpPr/>
          <p:nvPr/>
        </p:nvSpPr>
        <p:spPr>
          <a:xfrm>
            <a:off x="6073775" y="156051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Oval 31"/>
          <p:cNvSpPr/>
          <p:nvPr/>
        </p:nvSpPr>
        <p:spPr>
          <a:xfrm>
            <a:off x="6015038" y="513556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Oval 32"/>
          <p:cNvSpPr/>
          <p:nvPr/>
        </p:nvSpPr>
        <p:spPr>
          <a:xfrm>
            <a:off x="5478463" y="157162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Oval 34"/>
          <p:cNvSpPr/>
          <p:nvPr/>
        </p:nvSpPr>
        <p:spPr>
          <a:xfrm>
            <a:off x="3644900" y="155733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5617" name="Group 23"/>
          <p:cNvGrpSpPr>
            <a:grpSpLocks/>
          </p:cNvGrpSpPr>
          <p:nvPr/>
        </p:nvGrpSpPr>
        <p:grpSpPr bwMode="auto">
          <a:xfrm>
            <a:off x="450850" y="3951288"/>
            <a:ext cx="3667125" cy="2647950"/>
            <a:chOff x="328083" y="1509979"/>
            <a:chExt cx="4628282" cy="3341687"/>
          </a:xfrm>
        </p:grpSpPr>
        <p:sp>
          <p:nvSpPr>
            <p:cNvPr id="44" name="Rectangle 43"/>
            <p:cNvSpPr/>
            <p:nvPr/>
          </p:nvSpPr>
          <p:spPr>
            <a:xfrm>
              <a:off x="328083" y="2032868"/>
              <a:ext cx="2203944" cy="2818798"/>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630" name="TextBox 5"/>
            <p:cNvSpPr txBox="1">
              <a:spLocks noChangeArrowheads="1"/>
            </p:cNvSpPr>
            <p:nvPr/>
          </p:nvSpPr>
          <p:spPr bwMode="auto">
            <a:xfrm>
              <a:off x="785283" y="1509979"/>
              <a:ext cx="1326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Application</a:t>
              </a:r>
            </a:p>
          </p:txBody>
        </p:sp>
        <p:cxnSp>
          <p:nvCxnSpPr>
            <p:cNvPr id="46" name="Straight Connector 45"/>
            <p:cNvCxnSpPr/>
            <p:nvPr/>
          </p:nvCxnSpPr>
          <p:spPr>
            <a:xfrm>
              <a:off x="556492" y="2337386"/>
              <a:ext cx="167700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556492" y="2489646"/>
              <a:ext cx="167700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56492" y="2641905"/>
              <a:ext cx="167700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56492" y="2794164"/>
              <a:ext cx="167700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556492" y="2946423"/>
              <a:ext cx="167700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556492" y="3098682"/>
              <a:ext cx="167700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56492" y="3250941"/>
              <a:ext cx="167700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56492" y="3403200"/>
              <a:ext cx="167700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556492" y="3555459"/>
              <a:ext cx="167700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556492" y="3707719"/>
              <a:ext cx="167700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556492" y="3861982"/>
              <a:ext cx="167700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56492" y="4014241"/>
              <a:ext cx="167700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556492" y="4166500"/>
              <a:ext cx="167700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556492" y="4318759"/>
              <a:ext cx="167700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56492" y="4471018"/>
              <a:ext cx="167700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556492" y="4623277"/>
              <a:ext cx="1677002" cy="0"/>
            </a:xfrm>
            <a:prstGeom prst="line">
              <a:avLst/>
            </a:prstGeom>
          </p:spPr>
          <p:style>
            <a:lnRef idx="2">
              <a:schemeClr val="accent1"/>
            </a:lnRef>
            <a:fillRef idx="0">
              <a:schemeClr val="accent1"/>
            </a:fillRef>
            <a:effectRef idx="1">
              <a:schemeClr val="accent1"/>
            </a:effectRef>
            <a:fontRef idx="minor">
              <a:schemeClr val="tx1"/>
            </a:fontRef>
          </p:style>
        </p:cxnSp>
        <p:pic>
          <p:nvPicPr>
            <p:cNvPr id="25647" name="Picture 62" descr="gr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4573" y="2476843"/>
              <a:ext cx="374428" cy="38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8" name="Picture 63" descr="gr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1483" y="3135862"/>
              <a:ext cx="374428" cy="38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9" name="Picture 64" descr="gr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4573" y="3893444"/>
              <a:ext cx="374428" cy="38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6" name="Straight Arrow Connector 65"/>
            <p:cNvCxnSpPr>
              <a:stCxn id="11" idx="1"/>
              <a:endCxn id="44" idx="3"/>
            </p:cNvCxnSpPr>
            <p:nvPr/>
          </p:nvCxnSpPr>
          <p:spPr>
            <a:xfrm flipH="1">
              <a:off x="2532027" y="3431248"/>
              <a:ext cx="2424338" cy="1001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44" idx="3"/>
            </p:cNvCxnSpPr>
            <p:nvPr/>
          </p:nvCxnSpPr>
          <p:spPr>
            <a:xfrm flipH="1" flipV="1">
              <a:off x="2019109" y="3098682"/>
              <a:ext cx="512918" cy="342584"/>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44" idx="3"/>
            </p:cNvCxnSpPr>
            <p:nvPr/>
          </p:nvCxnSpPr>
          <p:spPr>
            <a:xfrm flipH="1">
              <a:off x="2019109" y="3441266"/>
              <a:ext cx="512918" cy="208355"/>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flipV="1">
              <a:off x="1768661" y="3497361"/>
              <a:ext cx="250448" cy="152259"/>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a:off x="1464116" y="3497361"/>
              <a:ext cx="304545" cy="262446"/>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H="1" flipV="1">
              <a:off x="931163" y="3707719"/>
              <a:ext cx="532954" cy="52089"/>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1159572" y="3767821"/>
              <a:ext cx="304545" cy="398679"/>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flipV="1">
              <a:off x="1644439" y="3268973"/>
              <a:ext cx="124222" cy="228389"/>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1844798" y="3116713"/>
              <a:ext cx="174311" cy="114194"/>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flipV="1">
              <a:off x="1325868" y="2964454"/>
              <a:ext cx="518929" cy="286487"/>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1235708" y="2702007"/>
              <a:ext cx="90161" cy="262447"/>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a:off x="1007299" y="2980482"/>
              <a:ext cx="318569" cy="0"/>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H="1" flipV="1">
              <a:off x="1159572" y="4158486"/>
              <a:ext cx="320574" cy="244416"/>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V="1">
              <a:off x="1013309" y="4158486"/>
              <a:ext cx="146262" cy="298507"/>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grpSp>
      <p:sp>
        <p:nvSpPr>
          <p:cNvPr id="25618" name="TextBox 46"/>
          <p:cNvSpPr txBox="1">
            <a:spLocks noChangeArrowheads="1"/>
          </p:cNvSpPr>
          <p:nvPr/>
        </p:nvSpPr>
        <p:spPr bwMode="auto">
          <a:xfrm>
            <a:off x="388938" y="1344613"/>
            <a:ext cx="3111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cs typeface="Calibri" charset="0"/>
              </a:rPr>
              <a:t>Training Content</a:t>
            </a:r>
          </a:p>
          <a:p>
            <a:pPr algn="ctr" eaLnBrk="1" hangingPunct="1"/>
            <a:r>
              <a:rPr lang="en-US">
                <a:latin typeface="Calibri" charset="0"/>
                <a:cs typeface="Calibri" charset="0"/>
              </a:rPr>
              <a:t>(Defines Comfort Zone)</a:t>
            </a:r>
          </a:p>
        </p:txBody>
      </p:sp>
      <p:sp>
        <p:nvSpPr>
          <p:cNvPr id="90" name="Content Placeholder 2"/>
          <p:cNvSpPr>
            <a:spLocks noGrp="1"/>
          </p:cNvSpPr>
          <p:nvPr>
            <p:ph idx="1"/>
          </p:nvPr>
        </p:nvSpPr>
        <p:spPr>
          <a:xfrm>
            <a:off x="5943600" y="2182813"/>
            <a:ext cx="3101975" cy="1979612"/>
          </a:xfrm>
        </p:spPr>
        <p:txBody>
          <a:bodyPr/>
          <a:lstStyle/>
          <a:p>
            <a:pPr marL="0" indent="0" algn="ctr">
              <a:buFont typeface="Arial" charset="0"/>
              <a:buNone/>
              <a:defRPr/>
            </a:pPr>
            <a:r>
              <a:rPr lang="en-US" sz="2800" dirty="0" smtClean="0"/>
              <a:t>Constraints</a:t>
            </a:r>
          </a:p>
          <a:p>
            <a:pPr>
              <a:defRPr/>
            </a:pPr>
            <a:r>
              <a:rPr lang="en-US" sz="2400" dirty="0" smtClean="0"/>
              <a:t>Field lengths</a:t>
            </a:r>
          </a:p>
          <a:p>
            <a:pPr>
              <a:defRPr/>
            </a:pPr>
            <a:r>
              <a:rPr lang="en-US" sz="2400" dirty="0" smtClean="0"/>
              <a:t>Integer field values</a:t>
            </a:r>
          </a:p>
          <a:p>
            <a:pPr>
              <a:defRPr/>
            </a:pPr>
            <a:r>
              <a:rPr lang="en-US" sz="2400" dirty="0" smtClean="0"/>
              <a:t>Correlations</a:t>
            </a:r>
            <a:endParaRPr lang="en-US" sz="2400" dirty="0"/>
          </a:p>
        </p:txBody>
      </p:sp>
      <p:sp>
        <p:nvSpPr>
          <p:cNvPr id="109" name="Oval 108"/>
          <p:cNvSpPr/>
          <p:nvPr/>
        </p:nvSpPr>
        <p:spPr>
          <a:xfrm>
            <a:off x="6543675" y="5135563"/>
            <a:ext cx="228600" cy="2286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0" name="Oval 109"/>
          <p:cNvSpPr/>
          <p:nvPr/>
        </p:nvSpPr>
        <p:spPr>
          <a:xfrm>
            <a:off x="7073900" y="513556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7" name="Oval 116"/>
          <p:cNvSpPr/>
          <p:nvPr/>
        </p:nvSpPr>
        <p:spPr>
          <a:xfrm>
            <a:off x="2578100" y="513873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9" name="Oval 118"/>
          <p:cNvSpPr/>
          <p:nvPr/>
        </p:nvSpPr>
        <p:spPr>
          <a:xfrm>
            <a:off x="3636963" y="513873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0" name="Oval 119"/>
          <p:cNvSpPr/>
          <p:nvPr/>
        </p:nvSpPr>
        <p:spPr>
          <a:xfrm>
            <a:off x="3111500" y="5138738"/>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625" name="TextBox 46"/>
          <p:cNvSpPr txBox="1">
            <a:spLocks noChangeArrowheads="1"/>
          </p:cNvSpPr>
          <p:nvPr/>
        </p:nvSpPr>
        <p:spPr bwMode="auto">
          <a:xfrm>
            <a:off x="5943600" y="5548313"/>
            <a:ext cx="15319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cs typeface="Calibri" charset="0"/>
              </a:rPr>
              <a:t>Potentially</a:t>
            </a:r>
          </a:p>
          <a:p>
            <a:pPr algn="ctr" eaLnBrk="1" hangingPunct="1"/>
            <a:r>
              <a:rPr lang="en-US">
                <a:latin typeface="Calibri" charset="0"/>
                <a:cs typeface="Calibri" charset="0"/>
              </a:rPr>
              <a:t>Malicious </a:t>
            </a:r>
          </a:p>
          <a:p>
            <a:pPr algn="ctr" eaLnBrk="1" hangingPunct="1"/>
            <a:r>
              <a:rPr lang="en-US">
                <a:latin typeface="Calibri" charset="0"/>
                <a:cs typeface="Calibri" charset="0"/>
              </a:rPr>
              <a:t>Content</a:t>
            </a:r>
          </a:p>
        </p:txBody>
      </p:sp>
      <p:sp>
        <p:nvSpPr>
          <p:cNvPr id="25626" name="TextBox 46"/>
          <p:cNvSpPr txBox="1">
            <a:spLocks noChangeArrowheads="1"/>
          </p:cNvSpPr>
          <p:nvPr/>
        </p:nvSpPr>
        <p:spPr bwMode="auto">
          <a:xfrm>
            <a:off x="2625725" y="5572125"/>
            <a:ext cx="1193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cs typeface="Calibri" charset="0"/>
              </a:rPr>
              <a:t>Safe </a:t>
            </a:r>
          </a:p>
          <a:p>
            <a:pPr algn="ctr" eaLnBrk="1" hangingPunct="1"/>
            <a:r>
              <a:rPr lang="en-US">
                <a:latin typeface="Calibri" charset="0"/>
                <a:cs typeface="Calibri" charset="0"/>
              </a:rPr>
              <a:t>Content</a:t>
            </a:r>
          </a:p>
        </p:txBody>
      </p:sp>
      <p:sp>
        <p:nvSpPr>
          <p:cNvPr id="11" name="Rounded Rectangle 10"/>
          <p:cNvSpPr/>
          <p:nvPr/>
        </p:nvSpPr>
        <p:spPr>
          <a:xfrm>
            <a:off x="4117975" y="5181600"/>
            <a:ext cx="1401763" cy="584200"/>
          </a:xfrm>
          <a:prstGeom prst="roundRect">
            <a:avLst/>
          </a:prstGeom>
          <a:noFill/>
          <a:ln w="57150" cmpd="sng">
            <a:solidFill>
              <a:srgbClr val="0062A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tx1"/>
                </a:solidFill>
                <a:latin typeface="Calibri"/>
                <a:cs typeface="Calibri"/>
              </a:rPr>
              <a:t>Rectifier</a:t>
            </a:r>
          </a:p>
        </p:txBody>
      </p:sp>
      <p:sp>
        <p:nvSpPr>
          <p:cNvPr id="21" name="Rounded Rectangle 20"/>
          <p:cNvSpPr/>
          <p:nvPr/>
        </p:nvSpPr>
        <p:spPr>
          <a:xfrm>
            <a:off x="3989388" y="2522538"/>
            <a:ext cx="1660525" cy="914400"/>
          </a:xfrm>
          <a:prstGeom prst="roundRect">
            <a:avLst/>
          </a:prstGeom>
          <a:noFill/>
          <a:ln w="57150" cmpd="sng">
            <a:solidFill>
              <a:srgbClr val="0062A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tx1"/>
                </a:solidFill>
                <a:latin typeface="Calibri"/>
                <a:cs typeface="Calibri"/>
              </a:rPr>
              <a:t>Constraint</a:t>
            </a:r>
          </a:p>
          <a:p>
            <a:pPr algn="ctr">
              <a:defRPr/>
            </a:pPr>
            <a:r>
              <a:rPr lang="en-US" sz="2400" dirty="0">
                <a:solidFill>
                  <a:schemeClr val="tx1"/>
                </a:solidFill>
                <a:latin typeface="Calibri"/>
                <a:cs typeface="Calibri"/>
              </a:rPr>
              <a:t>Learning</a:t>
            </a:r>
          </a:p>
        </p:txBody>
      </p:sp>
    </p:spTree>
    <p:extLst>
      <p:ext uri="{BB962C8B-B14F-4D97-AF65-F5344CB8AC3E}">
        <p14:creationId xmlns:p14="http://schemas.microsoft.com/office/powerpoint/2010/main" val="158651146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a:latin typeface="Calibri" charset="0"/>
              </a:rPr>
              <a:t>Example: Training</a:t>
            </a:r>
          </a:p>
        </p:txBody>
      </p:sp>
      <p:pic>
        <p:nvPicPr>
          <p:cNvPr id="26626" name="Picture 3" desc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82713"/>
            <a:ext cx="26701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68738" y="1509713"/>
            <a:ext cx="1270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descr="mGnbueykWLFlCHzDS9TZ_w.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24563" y="1489075"/>
            <a:ext cx="272415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09625" y="3516313"/>
            <a:ext cx="714375" cy="381000"/>
          </a:xfrm>
          <a:prstGeom prst="rect">
            <a:avLst/>
          </a:prstGeom>
          <a:solidFill>
            <a:srgbClr val="FF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rPr>
              <a:t>width</a:t>
            </a:r>
          </a:p>
        </p:txBody>
      </p:sp>
      <p:sp>
        <p:nvSpPr>
          <p:cNvPr id="8" name="Rectangle 7"/>
          <p:cNvSpPr/>
          <p:nvPr/>
        </p:nvSpPr>
        <p:spPr>
          <a:xfrm>
            <a:off x="1952625" y="3516313"/>
            <a:ext cx="665163" cy="381000"/>
          </a:xfrm>
          <a:prstGeom prst="rect">
            <a:avLst/>
          </a:prstGeom>
          <a:solidFill>
            <a:srgbClr val="FFFF00"/>
          </a:solidFill>
          <a:ln w="28575" cmpd="sng">
            <a:solidFill>
              <a:schemeClr val="tx1"/>
            </a:solid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dirty="0">
                <a:solidFill>
                  <a:srgbClr val="000000"/>
                </a:solidFill>
              </a:rPr>
              <a:t>data</a:t>
            </a:r>
          </a:p>
        </p:txBody>
      </p:sp>
      <p:sp>
        <p:nvSpPr>
          <p:cNvPr id="26631" name="TextBox 36"/>
          <p:cNvSpPr txBox="1">
            <a:spLocks noChangeArrowheads="1"/>
          </p:cNvSpPr>
          <p:nvPr/>
        </p:nvSpPr>
        <p:spPr bwMode="auto">
          <a:xfrm>
            <a:off x="3186113" y="5683250"/>
            <a:ext cx="2740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size(data) &lt;= 7235692</a:t>
            </a:r>
          </a:p>
          <a:p>
            <a:pPr eaLnBrk="1" hangingPunct="1"/>
            <a:r>
              <a:rPr lang="en-US" sz="1800"/>
              <a:t>width &lt;= 15964</a:t>
            </a:r>
          </a:p>
        </p:txBody>
      </p:sp>
      <p:sp>
        <p:nvSpPr>
          <p:cNvPr id="28" name="Rectangle 27"/>
          <p:cNvSpPr/>
          <p:nvPr/>
        </p:nvSpPr>
        <p:spPr>
          <a:xfrm>
            <a:off x="1524000" y="3516313"/>
            <a:ext cx="428625" cy="3810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a:t>
            </a:r>
          </a:p>
        </p:txBody>
      </p:sp>
      <p:sp>
        <p:nvSpPr>
          <p:cNvPr id="30" name="Rectangle 29"/>
          <p:cNvSpPr/>
          <p:nvPr/>
        </p:nvSpPr>
        <p:spPr>
          <a:xfrm>
            <a:off x="381000" y="3516313"/>
            <a:ext cx="428625" cy="3810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a:t>
            </a:r>
          </a:p>
        </p:txBody>
      </p:sp>
      <p:sp>
        <p:nvSpPr>
          <p:cNvPr id="31" name="Rectangle 30"/>
          <p:cNvSpPr/>
          <p:nvPr/>
        </p:nvSpPr>
        <p:spPr>
          <a:xfrm>
            <a:off x="2617788" y="3516313"/>
            <a:ext cx="428625" cy="3810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a:t>
            </a:r>
          </a:p>
        </p:txBody>
      </p:sp>
      <p:sp>
        <p:nvSpPr>
          <p:cNvPr id="32" name="Rectangle 31"/>
          <p:cNvSpPr/>
          <p:nvPr/>
        </p:nvSpPr>
        <p:spPr>
          <a:xfrm>
            <a:off x="3627438" y="3516313"/>
            <a:ext cx="714375" cy="381000"/>
          </a:xfrm>
          <a:prstGeom prst="rect">
            <a:avLst/>
          </a:prstGeom>
          <a:solidFill>
            <a:srgbClr val="FF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rPr>
              <a:t>width</a:t>
            </a:r>
          </a:p>
        </p:txBody>
      </p:sp>
      <p:sp>
        <p:nvSpPr>
          <p:cNvPr id="34" name="Rectangle 33"/>
          <p:cNvSpPr/>
          <p:nvPr/>
        </p:nvSpPr>
        <p:spPr>
          <a:xfrm>
            <a:off x="4770438" y="3516313"/>
            <a:ext cx="663575" cy="381000"/>
          </a:xfrm>
          <a:prstGeom prst="rect">
            <a:avLst/>
          </a:prstGeom>
          <a:solidFill>
            <a:srgbClr val="FFFF00"/>
          </a:solidFill>
          <a:ln w="28575" cmpd="sng">
            <a:solidFill>
              <a:schemeClr val="tx1"/>
            </a:solid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dirty="0">
                <a:solidFill>
                  <a:srgbClr val="000000"/>
                </a:solidFill>
              </a:rPr>
              <a:t>data</a:t>
            </a:r>
          </a:p>
        </p:txBody>
      </p:sp>
      <p:sp>
        <p:nvSpPr>
          <p:cNvPr id="35" name="Rectangle 34"/>
          <p:cNvSpPr/>
          <p:nvPr/>
        </p:nvSpPr>
        <p:spPr>
          <a:xfrm>
            <a:off x="4341813" y="3516313"/>
            <a:ext cx="428625" cy="3810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a:t>
            </a:r>
          </a:p>
        </p:txBody>
      </p:sp>
      <p:sp>
        <p:nvSpPr>
          <p:cNvPr id="38" name="Rectangle 37"/>
          <p:cNvSpPr/>
          <p:nvPr/>
        </p:nvSpPr>
        <p:spPr>
          <a:xfrm>
            <a:off x="3198813" y="3516313"/>
            <a:ext cx="428625" cy="3810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a:t>
            </a:r>
          </a:p>
        </p:txBody>
      </p:sp>
      <p:sp>
        <p:nvSpPr>
          <p:cNvPr id="39" name="Rectangle 38"/>
          <p:cNvSpPr/>
          <p:nvPr/>
        </p:nvSpPr>
        <p:spPr>
          <a:xfrm>
            <a:off x="5434013" y="3516313"/>
            <a:ext cx="428625" cy="3810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a:t>
            </a:r>
          </a:p>
        </p:txBody>
      </p:sp>
      <p:sp>
        <p:nvSpPr>
          <p:cNvPr id="40" name="Rectangle 39"/>
          <p:cNvSpPr/>
          <p:nvPr/>
        </p:nvSpPr>
        <p:spPr>
          <a:xfrm>
            <a:off x="6480175" y="3516313"/>
            <a:ext cx="714375" cy="381000"/>
          </a:xfrm>
          <a:prstGeom prst="rect">
            <a:avLst/>
          </a:prstGeom>
          <a:solidFill>
            <a:srgbClr val="FF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rPr>
              <a:t>width</a:t>
            </a:r>
          </a:p>
        </p:txBody>
      </p:sp>
      <p:sp>
        <p:nvSpPr>
          <p:cNvPr id="41" name="Rectangle 40"/>
          <p:cNvSpPr/>
          <p:nvPr/>
        </p:nvSpPr>
        <p:spPr>
          <a:xfrm>
            <a:off x="7623175" y="3516313"/>
            <a:ext cx="665163" cy="381000"/>
          </a:xfrm>
          <a:prstGeom prst="rect">
            <a:avLst/>
          </a:prstGeom>
          <a:solidFill>
            <a:srgbClr val="FFFF00"/>
          </a:solidFill>
          <a:ln w="28575" cmpd="sng">
            <a:solidFill>
              <a:schemeClr val="tx1"/>
            </a:solid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dirty="0">
                <a:solidFill>
                  <a:srgbClr val="000000"/>
                </a:solidFill>
              </a:rPr>
              <a:t>data</a:t>
            </a:r>
          </a:p>
        </p:txBody>
      </p:sp>
      <p:sp>
        <p:nvSpPr>
          <p:cNvPr id="42" name="Rectangle 41"/>
          <p:cNvSpPr/>
          <p:nvPr/>
        </p:nvSpPr>
        <p:spPr>
          <a:xfrm>
            <a:off x="7194550" y="3516313"/>
            <a:ext cx="428625" cy="3810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a:t>
            </a:r>
          </a:p>
        </p:txBody>
      </p:sp>
      <p:sp>
        <p:nvSpPr>
          <p:cNvPr id="43" name="Rectangle 42"/>
          <p:cNvSpPr/>
          <p:nvPr/>
        </p:nvSpPr>
        <p:spPr>
          <a:xfrm>
            <a:off x="6051550" y="3516313"/>
            <a:ext cx="428625" cy="3810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a:t>
            </a:r>
          </a:p>
        </p:txBody>
      </p:sp>
      <p:sp>
        <p:nvSpPr>
          <p:cNvPr id="44" name="Rectangle 43"/>
          <p:cNvSpPr/>
          <p:nvPr/>
        </p:nvSpPr>
        <p:spPr>
          <a:xfrm>
            <a:off x="8288338" y="3516313"/>
            <a:ext cx="428625" cy="3810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a:t>
            </a:r>
          </a:p>
        </p:txBody>
      </p:sp>
      <p:cxnSp>
        <p:nvCxnSpPr>
          <p:cNvPr id="47" name="Straight Arrow Connector 46"/>
          <p:cNvCxnSpPr>
            <a:stCxn id="28" idx="2"/>
            <a:endCxn id="45" idx="1"/>
          </p:cNvCxnSpPr>
          <p:nvPr/>
        </p:nvCxnSpPr>
        <p:spPr>
          <a:xfrm>
            <a:off x="1738313" y="3897313"/>
            <a:ext cx="1990725" cy="963612"/>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35" idx="2"/>
            <a:endCxn id="45" idx="0"/>
          </p:cNvCxnSpPr>
          <p:nvPr/>
        </p:nvCxnSpPr>
        <p:spPr>
          <a:xfrm>
            <a:off x="4556125" y="3897313"/>
            <a:ext cx="3175" cy="506412"/>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42" idx="2"/>
            <a:endCxn id="45" idx="3"/>
          </p:cNvCxnSpPr>
          <p:nvPr/>
        </p:nvCxnSpPr>
        <p:spPr>
          <a:xfrm flipH="1">
            <a:off x="5389563" y="3897313"/>
            <a:ext cx="2019300" cy="963612"/>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45" idx="2"/>
            <a:endCxn id="26631" idx="0"/>
          </p:cNvCxnSpPr>
          <p:nvPr/>
        </p:nvCxnSpPr>
        <p:spPr>
          <a:xfrm flipH="1">
            <a:off x="4556125" y="5318125"/>
            <a:ext cx="3175" cy="3651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5" name="Rounded Rectangle 44"/>
          <p:cNvSpPr/>
          <p:nvPr/>
        </p:nvSpPr>
        <p:spPr>
          <a:xfrm>
            <a:off x="3729038" y="4403725"/>
            <a:ext cx="1660525" cy="914400"/>
          </a:xfrm>
          <a:prstGeom prst="roundRect">
            <a:avLst/>
          </a:prstGeom>
          <a:noFill/>
          <a:ln w="57150" cmpd="sng">
            <a:solidFill>
              <a:srgbClr val="0062A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tx1"/>
                </a:solidFill>
                <a:latin typeface="Calibri"/>
                <a:cs typeface="Calibri"/>
              </a:rPr>
              <a:t>Constraint</a:t>
            </a:r>
          </a:p>
          <a:p>
            <a:pPr algn="ctr">
              <a:defRPr/>
            </a:pPr>
            <a:r>
              <a:rPr lang="en-US" sz="2400" dirty="0">
                <a:solidFill>
                  <a:schemeClr val="tx1"/>
                </a:solidFill>
                <a:latin typeface="Calibri"/>
                <a:cs typeface="Calibri"/>
              </a:rPr>
              <a:t>Learning</a:t>
            </a:r>
          </a:p>
        </p:txBody>
      </p:sp>
    </p:spTree>
    <p:extLst>
      <p:ext uri="{BB962C8B-B14F-4D97-AF65-F5344CB8AC3E}">
        <p14:creationId xmlns:p14="http://schemas.microsoft.com/office/powerpoint/2010/main" val="268096010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a:latin typeface="Calibri" charset="0"/>
              </a:rPr>
              <a:t>Example: Rectification</a:t>
            </a:r>
          </a:p>
        </p:txBody>
      </p:sp>
      <p:pic>
        <p:nvPicPr>
          <p:cNvPr id="27650" name="Picture 4" descr="13_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9938" y="1308100"/>
            <a:ext cx="2600325"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13_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9938" y="5208588"/>
            <a:ext cx="2600325"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1836738" y="4683125"/>
            <a:ext cx="1473200" cy="381000"/>
          </a:xfrm>
          <a:prstGeom prst="rect">
            <a:avLst/>
          </a:prstGeom>
          <a:solidFill>
            <a:srgbClr val="FF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rPr>
              <a:t>width (8568)</a:t>
            </a:r>
          </a:p>
        </p:txBody>
      </p:sp>
      <p:sp>
        <p:nvSpPr>
          <p:cNvPr id="24" name="Rectangle 23"/>
          <p:cNvSpPr/>
          <p:nvPr/>
        </p:nvSpPr>
        <p:spPr>
          <a:xfrm>
            <a:off x="3629025" y="4683125"/>
            <a:ext cx="3494088" cy="381000"/>
          </a:xfrm>
          <a:prstGeom prst="rect">
            <a:avLst/>
          </a:prstGeom>
          <a:solidFill>
            <a:schemeClr val="accent6">
              <a:lumMod val="75000"/>
            </a:schemeClr>
          </a:solidFill>
          <a:ln w="28575" cmpd="sng">
            <a:solidFill>
              <a:schemeClr val="tx1"/>
            </a:solid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dirty="0">
                <a:solidFill>
                  <a:srgbClr val="000000"/>
                </a:solidFill>
              </a:rPr>
              <a:t>data (truncated to 7235692 bytes)</a:t>
            </a:r>
          </a:p>
        </p:txBody>
      </p:sp>
      <p:sp>
        <p:nvSpPr>
          <p:cNvPr id="25" name="Rectangle 24"/>
          <p:cNvSpPr/>
          <p:nvPr/>
        </p:nvSpPr>
        <p:spPr>
          <a:xfrm>
            <a:off x="3309938" y="4681538"/>
            <a:ext cx="319087" cy="382587"/>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a:t>
            </a:r>
          </a:p>
        </p:txBody>
      </p:sp>
      <p:sp>
        <p:nvSpPr>
          <p:cNvPr id="26" name="Rectangle 25"/>
          <p:cNvSpPr/>
          <p:nvPr/>
        </p:nvSpPr>
        <p:spPr>
          <a:xfrm>
            <a:off x="1395413" y="4683125"/>
            <a:ext cx="428625" cy="3810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a:t>
            </a:r>
          </a:p>
        </p:txBody>
      </p:sp>
      <p:sp>
        <p:nvSpPr>
          <p:cNvPr id="27" name="Rectangle 26"/>
          <p:cNvSpPr/>
          <p:nvPr/>
        </p:nvSpPr>
        <p:spPr>
          <a:xfrm>
            <a:off x="7123113" y="4683125"/>
            <a:ext cx="428625" cy="3810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a:t>
            </a:r>
          </a:p>
        </p:txBody>
      </p:sp>
      <p:sp>
        <p:nvSpPr>
          <p:cNvPr id="28" name="Rectangle 27"/>
          <p:cNvSpPr/>
          <p:nvPr/>
        </p:nvSpPr>
        <p:spPr>
          <a:xfrm>
            <a:off x="1836738" y="2911475"/>
            <a:ext cx="1473200" cy="382588"/>
          </a:xfrm>
          <a:prstGeom prst="rect">
            <a:avLst/>
          </a:prstGeom>
          <a:solidFill>
            <a:srgbClr val="FF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rPr>
              <a:t>width (8568)</a:t>
            </a:r>
          </a:p>
        </p:txBody>
      </p:sp>
      <p:sp>
        <p:nvSpPr>
          <p:cNvPr id="29" name="Rectangle 28"/>
          <p:cNvSpPr/>
          <p:nvPr/>
        </p:nvSpPr>
        <p:spPr>
          <a:xfrm>
            <a:off x="3629025" y="2911475"/>
            <a:ext cx="3821113" cy="381000"/>
          </a:xfrm>
          <a:prstGeom prst="rect">
            <a:avLst/>
          </a:prstGeom>
          <a:solidFill>
            <a:srgbClr val="FFFF00"/>
          </a:solidFill>
          <a:ln w="28575" cmpd="sng">
            <a:solidFill>
              <a:schemeClr val="tx1"/>
            </a:solid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dirty="0">
                <a:solidFill>
                  <a:srgbClr val="000000"/>
                </a:solidFill>
              </a:rPr>
              <a:t>data (8608057 bytes)</a:t>
            </a:r>
          </a:p>
        </p:txBody>
      </p:sp>
      <p:sp>
        <p:nvSpPr>
          <p:cNvPr id="30" name="Rectangle 29"/>
          <p:cNvSpPr/>
          <p:nvPr/>
        </p:nvSpPr>
        <p:spPr>
          <a:xfrm>
            <a:off x="3309938" y="2911475"/>
            <a:ext cx="319087" cy="3810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a:t>
            </a:r>
          </a:p>
        </p:txBody>
      </p:sp>
      <p:sp>
        <p:nvSpPr>
          <p:cNvPr id="31" name="Rectangle 30"/>
          <p:cNvSpPr/>
          <p:nvPr/>
        </p:nvSpPr>
        <p:spPr>
          <a:xfrm>
            <a:off x="1395413" y="2911475"/>
            <a:ext cx="428625" cy="3810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a:t>
            </a:r>
          </a:p>
        </p:txBody>
      </p:sp>
      <p:sp>
        <p:nvSpPr>
          <p:cNvPr id="32" name="Rectangle 31"/>
          <p:cNvSpPr/>
          <p:nvPr/>
        </p:nvSpPr>
        <p:spPr>
          <a:xfrm>
            <a:off x="7450138" y="2911475"/>
            <a:ext cx="428625" cy="3810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a:t>
            </a:r>
          </a:p>
        </p:txBody>
      </p:sp>
      <p:cxnSp>
        <p:nvCxnSpPr>
          <p:cNvPr id="34" name="Straight Arrow Connector 33"/>
          <p:cNvCxnSpPr>
            <a:endCxn id="45" idx="0"/>
          </p:cNvCxnSpPr>
          <p:nvPr/>
        </p:nvCxnSpPr>
        <p:spPr>
          <a:xfrm>
            <a:off x="4610100" y="3294063"/>
            <a:ext cx="0" cy="366712"/>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45" idx="2"/>
          </p:cNvCxnSpPr>
          <p:nvPr/>
        </p:nvCxnSpPr>
        <p:spPr>
          <a:xfrm>
            <a:off x="4610100" y="4244975"/>
            <a:ext cx="0" cy="43656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64" name="TextBox 43"/>
          <p:cNvSpPr txBox="1">
            <a:spLocks noChangeArrowheads="1"/>
          </p:cNvSpPr>
          <p:nvPr/>
        </p:nvSpPr>
        <p:spPr bwMode="auto">
          <a:xfrm>
            <a:off x="5459413" y="3598863"/>
            <a:ext cx="26939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size(data) &lt;= 7235692</a:t>
            </a:r>
          </a:p>
          <a:p>
            <a:pPr eaLnBrk="1" hangingPunct="1"/>
            <a:r>
              <a:rPr lang="en-US" sz="1800"/>
              <a:t>width &lt;= 15964</a:t>
            </a:r>
          </a:p>
        </p:txBody>
      </p:sp>
      <p:sp>
        <p:nvSpPr>
          <p:cNvPr id="45" name="Rounded Rectangle 44"/>
          <p:cNvSpPr/>
          <p:nvPr/>
        </p:nvSpPr>
        <p:spPr>
          <a:xfrm>
            <a:off x="3908425" y="3660775"/>
            <a:ext cx="1401763" cy="584200"/>
          </a:xfrm>
          <a:prstGeom prst="roundRect">
            <a:avLst/>
          </a:prstGeom>
          <a:noFill/>
          <a:ln w="57150" cmpd="sng">
            <a:solidFill>
              <a:srgbClr val="0062A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tx1"/>
                </a:solidFill>
                <a:latin typeface="Calibri"/>
                <a:cs typeface="Calibri"/>
              </a:rPr>
              <a:t>Rectifier</a:t>
            </a:r>
          </a:p>
        </p:txBody>
      </p:sp>
    </p:spTree>
    <p:extLst>
      <p:ext uri="{BB962C8B-B14F-4D97-AF65-F5344CB8AC3E}">
        <p14:creationId xmlns:p14="http://schemas.microsoft.com/office/powerpoint/2010/main" val="49745829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ctrTitle"/>
          </p:nvPr>
        </p:nvSpPr>
        <p:spPr/>
        <p:txBody>
          <a:bodyPr/>
          <a:lstStyle/>
          <a:p>
            <a:r>
              <a:rPr lang="en-US">
                <a:latin typeface="Calibri" charset="0"/>
              </a:rPr>
              <a:t>Experimental Results</a:t>
            </a:r>
          </a:p>
        </p:txBody>
      </p:sp>
      <p:sp>
        <p:nvSpPr>
          <p:cNvPr id="3" name="Subtitle 2"/>
          <p:cNvSpPr>
            <a:spLocks noGrp="1"/>
          </p:cNvSpPr>
          <p:nvPr>
            <p:ph type="subTitle" idx="1"/>
          </p:nvPr>
        </p:nvSpPr>
        <p:spPr/>
        <p:txBody>
          <a:bodyPr/>
          <a:lstStyle/>
          <a:p>
            <a:pPr>
              <a:defRPr/>
            </a:pPr>
            <a:endParaRPr lang="en-US"/>
          </a:p>
        </p:txBody>
      </p:sp>
    </p:spTree>
    <p:extLst>
      <p:ext uri="{BB962C8B-B14F-4D97-AF65-F5344CB8AC3E}">
        <p14:creationId xmlns:p14="http://schemas.microsoft.com/office/powerpoint/2010/main" val="315808221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a:latin typeface="Calibri" charset="0"/>
              </a:rPr>
              <a:t>Methodology</a:t>
            </a:r>
          </a:p>
        </p:txBody>
      </p:sp>
      <p:sp>
        <p:nvSpPr>
          <p:cNvPr id="30722" name="Content Placeholder 2"/>
          <p:cNvSpPr>
            <a:spLocks noGrp="1"/>
          </p:cNvSpPr>
          <p:nvPr>
            <p:ph idx="1"/>
          </p:nvPr>
        </p:nvSpPr>
        <p:spPr>
          <a:xfrm>
            <a:off x="457200" y="1600200"/>
            <a:ext cx="8610600" cy="4525963"/>
          </a:xfrm>
        </p:spPr>
        <p:txBody>
          <a:bodyPr/>
          <a:lstStyle/>
          <a:p>
            <a:r>
              <a:rPr lang="en-US">
                <a:latin typeface="Calibri" charset="0"/>
              </a:rPr>
              <a:t>Acquired applications with (real-world) vulnerabilities</a:t>
            </a:r>
          </a:p>
          <a:p>
            <a:r>
              <a:rPr lang="en-US">
                <a:latin typeface="Calibri" charset="0"/>
              </a:rPr>
              <a:t>Acquired training and test content files</a:t>
            </a:r>
          </a:p>
          <a:p>
            <a:r>
              <a:rPr lang="en-US">
                <a:latin typeface="Calibri" charset="0"/>
              </a:rPr>
              <a:t>Used training files to train rectifier</a:t>
            </a:r>
          </a:p>
          <a:p>
            <a:r>
              <a:rPr lang="en-US">
                <a:latin typeface="Calibri" charset="0"/>
              </a:rPr>
              <a:t>Applied rectifier to obtain rectified files</a:t>
            </a:r>
          </a:p>
          <a:p>
            <a:r>
              <a:rPr lang="en-US">
                <a:latin typeface="Calibri" charset="0"/>
              </a:rPr>
              <a:t>Evaluated how much desirable data is retained (Human Evaluation via Mechanical Turk)</a:t>
            </a:r>
          </a:p>
        </p:txBody>
      </p:sp>
    </p:spTree>
    <p:extLst>
      <p:ext uri="{BB962C8B-B14F-4D97-AF65-F5344CB8AC3E}">
        <p14:creationId xmlns:p14="http://schemas.microsoft.com/office/powerpoint/2010/main" val="275206245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762000"/>
            <a:ext cx="4724400" cy="4525963"/>
          </a:xfrm>
        </p:spPr>
        <p:txBody>
          <a:bodyPr/>
          <a:lstStyle/>
          <a:p>
            <a:pPr marL="0" indent="0" algn="ctr">
              <a:buFont typeface="Arial" charset="0"/>
              <a:buNone/>
              <a:defRPr/>
            </a:pPr>
            <a:r>
              <a:rPr lang="en-US" sz="3200" dirty="0" smtClean="0"/>
              <a:t>Applications</a:t>
            </a:r>
          </a:p>
          <a:p>
            <a:pPr>
              <a:defRPr/>
            </a:pPr>
            <a:r>
              <a:rPr lang="en-US" sz="2400" dirty="0" err="1" smtClean="0"/>
              <a:t>Swfdec</a:t>
            </a:r>
            <a:r>
              <a:rPr lang="en-US" sz="2400" dirty="0" smtClean="0"/>
              <a:t> </a:t>
            </a:r>
            <a:r>
              <a:rPr lang="en-US" sz="2400" dirty="0"/>
              <a:t>0.5.5 </a:t>
            </a:r>
            <a:r>
              <a:rPr lang="en-US" sz="2400" dirty="0" smtClean="0"/>
              <a:t>			(Shockwave </a:t>
            </a:r>
            <a:r>
              <a:rPr lang="en-US" sz="2400" dirty="0"/>
              <a:t>player)</a:t>
            </a:r>
          </a:p>
          <a:p>
            <a:pPr>
              <a:defRPr/>
            </a:pPr>
            <a:r>
              <a:rPr lang="en-US" sz="2400" dirty="0" err="1"/>
              <a:t>Dillo</a:t>
            </a:r>
            <a:r>
              <a:rPr lang="en-US" sz="2400" dirty="0"/>
              <a:t> 2.1 </a:t>
            </a:r>
            <a:r>
              <a:rPr lang="en-US" sz="2400" dirty="0" smtClean="0"/>
              <a:t>				(lightweight </a:t>
            </a:r>
            <a:r>
              <a:rPr lang="en-US" sz="2400" dirty="0"/>
              <a:t>web browser)</a:t>
            </a:r>
          </a:p>
          <a:p>
            <a:pPr>
              <a:defRPr/>
            </a:pPr>
            <a:r>
              <a:rPr lang="en-US" sz="2400" dirty="0" err="1"/>
              <a:t>ImageMagick</a:t>
            </a:r>
            <a:r>
              <a:rPr lang="en-US" sz="2400" dirty="0"/>
              <a:t> 6.5.2-8 </a:t>
            </a:r>
            <a:r>
              <a:rPr lang="en-US" sz="2400" dirty="0" smtClean="0"/>
              <a:t>			(</a:t>
            </a:r>
            <a:r>
              <a:rPr lang="en-US" sz="2400" dirty="0"/>
              <a:t>image processing </a:t>
            </a:r>
            <a:r>
              <a:rPr lang="en-US" sz="2400" dirty="0" smtClean="0"/>
              <a:t>toolkit)</a:t>
            </a:r>
            <a:endParaRPr lang="en-US" sz="2400" dirty="0"/>
          </a:p>
          <a:p>
            <a:pPr>
              <a:defRPr/>
            </a:pPr>
            <a:r>
              <a:rPr lang="en-US" sz="2400" dirty="0"/>
              <a:t>Google Picasa 3.5 </a:t>
            </a:r>
            <a:r>
              <a:rPr lang="en-US" sz="2400" dirty="0" smtClean="0"/>
              <a:t>				(</a:t>
            </a:r>
            <a:r>
              <a:rPr lang="en-US" sz="2400" dirty="0"/>
              <a:t>photo management)</a:t>
            </a:r>
          </a:p>
          <a:p>
            <a:pPr>
              <a:defRPr/>
            </a:pPr>
            <a:r>
              <a:rPr lang="en-US" sz="2400" dirty="0"/>
              <a:t>VLC 0.8.6h (media player)</a:t>
            </a:r>
          </a:p>
          <a:p>
            <a:pPr>
              <a:defRPr/>
            </a:pPr>
            <a:endParaRPr lang="en-US" sz="2400" dirty="0"/>
          </a:p>
        </p:txBody>
      </p:sp>
      <p:sp>
        <p:nvSpPr>
          <p:cNvPr id="4" name="Content Placeholder 3"/>
          <p:cNvSpPr>
            <a:spLocks noGrp="1"/>
          </p:cNvSpPr>
          <p:nvPr>
            <p:ph sz="half" idx="2"/>
          </p:nvPr>
        </p:nvSpPr>
        <p:spPr>
          <a:xfrm>
            <a:off x="5410200" y="762000"/>
            <a:ext cx="3276600" cy="4525963"/>
          </a:xfrm>
        </p:spPr>
        <p:txBody>
          <a:bodyPr/>
          <a:lstStyle/>
          <a:p>
            <a:pPr marL="0" indent="0" algn="ctr">
              <a:buFont typeface="Arial" charset="0"/>
              <a:buNone/>
              <a:defRPr/>
            </a:pPr>
            <a:r>
              <a:rPr lang="en-US" sz="3200" dirty="0" smtClean="0"/>
              <a:t>Content Formats</a:t>
            </a:r>
          </a:p>
          <a:p>
            <a:pPr>
              <a:defRPr/>
            </a:pPr>
            <a:r>
              <a:rPr lang="en-US" sz="2400" dirty="0" smtClean="0"/>
              <a:t>SWF 				(Flash video)</a:t>
            </a:r>
          </a:p>
          <a:p>
            <a:pPr>
              <a:defRPr/>
            </a:pPr>
            <a:r>
              <a:rPr lang="en-US" sz="2400" dirty="0" smtClean="0"/>
              <a:t>PNG 			(image)</a:t>
            </a:r>
          </a:p>
          <a:p>
            <a:pPr>
              <a:defRPr/>
            </a:pPr>
            <a:r>
              <a:rPr lang="en-US" sz="2400" dirty="0" smtClean="0"/>
              <a:t>JPEG			 (image)</a:t>
            </a:r>
          </a:p>
          <a:p>
            <a:pPr>
              <a:defRPr/>
            </a:pPr>
            <a:r>
              <a:rPr lang="en-US" sz="2400" dirty="0" smtClean="0"/>
              <a:t>TIFF 			(image)</a:t>
            </a:r>
          </a:p>
          <a:p>
            <a:pPr>
              <a:defRPr/>
            </a:pPr>
            <a:r>
              <a:rPr lang="en-US" sz="2400" dirty="0" smtClean="0"/>
              <a:t>WAV (sound)</a:t>
            </a:r>
          </a:p>
          <a:p>
            <a:pPr>
              <a:defRPr/>
            </a:pPr>
            <a:endParaRPr lang="en-US" sz="2400" dirty="0"/>
          </a:p>
        </p:txBody>
      </p:sp>
      <p:sp>
        <p:nvSpPr>
          <p:cNvPr id="31747" name="TextBox 4"/>
          <p:cNvSpPr txBox="1">
            <a:spLocks noChangeArrowheads="1"/>
          </p:cNvSpPr>
          <p:nvPr/>
        </p:nvSpPr>
        <p:spPr bwMode="auto">
          <a:xfrm>
            <a:off x="2590800" y="5287963"/>
            <a:ext cx="43663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t>All Have </a:t>
            </a:r>
            <a:r>
              <a:rPr lang="en-US" sz="3200" dirty="0" smtClean="0"/>
              <a:t>Vulnerabilities</a:t>
            </a:r>
            <a:endParaRPr lang="en-US" sz="3200" dirty="0"/>
          </a:p>
        </p:txBody>
      </p:sp>
    </p:spTree>
    <p:extLst>
      <p:ext uri="{BB962C8B-B14F-4D97-AF65-F5344CB8AC3E}">
        <p14:creationId xmlns:p14="http://schemas.microsoft.com/office/powerpoint/2010/main" val="16534991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ctrTitle"/>
          </p:nvPr>
        </p:nvSpPr>
        <p:spPr/>
        <p:txBody>
          <a:bodyPr/>
          <a:lstStyle/>
          <a:p>
            <a:r>
              <a:rPr lang="en-US" dirty="0" smtClean="0">
                <a:latin typeface="Tahoma" charset="0"/>
              </a:rPr>
              <a:t/>
            </a:r>
            <a:br>
              <a:rPr lang="en-US" dirty="0" smtClean="0">
                <a:latin typeface="Tahoma" charset="0"/>
              </a:rPr>
            </a:br>
            <a:r>
              <a:rPr lang="en-US" sz="3600" dirty="0" smtClean="0">
                <a:latin typeface="Tahoma" charset="0"/>
              </a:rPr>
              <a:t>Failure-Oblivious Computing</a:t>
            </a:r>
            <a:br>
              <a:rPr lang="en-US" sz="3600" dirty="0" smtClean="0">
                <a:latin typeface="Tahoma" charset="0"/>
              </a:rPr>
            </a:br>
            <a:r>
              <a:rPr lang="en-US" sz="2800" dirty="0" smtClean="0">
                <a:latin typeface="Tahoma" charset="0"/>
              </a:rPr>
              <a:t>[</a:t>
            </a:r>
            <a:r>
              <a:rPr lang="en-US" sz="2800" dirty="0" err="1" smtClean="0">
                <a:latin typeface="Tahoma" charset="0"/>
              </a:rPr>
              <a:t>Rinard</a:t>
            </a:r>
            <a:r>
              <a:rPr lang="en-US" sz="2800" dirty="0" smtClean="0">
                <a:latin typeface="Tahoma" charset="0"/>
              </a:rPr>
              <a:t>, </a:t>
            </a:r>
            <a:r>
              <a:rPr lang="en-US" sz="2800" dirty="0" err="1" smtClean="0">
                <a:latin typeface="Tahoma" charset="0"/>
              </a:rPr>
              <a:t>Cadar</a:t>
            </a:r>
            <a:r>
              <a:rPr lang="en-US" sz="2800" dirty="0" smtClean="0">
                <a:latin typeface="Tahoma" charset="0"/>
              </a:rPr>
              <a:t>, </a:t>
            </a:r>
            <a:r>
              <a:rPr lang="en-US" sz="2800" dirty="0" err="1" smtClean="0">
                <a:latin typeface="Tahoma" charset="0"/>
              </a:rPr>
              <a:t>Dumitran</a:t>
            </a:r>
            <a:r>
              <a:rPr lang="en-US" sz="2800" dirty="0" smtClean="0">
                <a:latin typeface="Tahoma" charset="0"/>
              </a:rPr>
              <a:t>, Roy, </a:t>
            </a:r>
            <a:r>
              <a:rPr lang="en-US" sz="2800" dirty="0" err="1" smtClean="0">
                <a:latin typeface="Tahoma" charset="0"/>
              </a:rPr>
              <a:t>Leu</a:t>
            </a:r>
            <a:r>
              <a:rPr lang="en-US" sz="2800" dirty="0" smtClean="0">
                <a:latin typeface="Tahoma" charset="0"/>
              </a:rPr>
              <a:t>, </a:t>
            </a:r>
            <a:r>
              <a:rPr lang="en-US" sz="2800" dirty="0" smtClean="0">
                <a:latin typeface="Tahoma" charset="0"/>
              </a:rPr>
              <a:t>and </a:t>
            </a:r>
            <a:r>
              <a:rPr lang="en-US" sz="2800" dirty="0" err="1" smtClean="0">
                <a:latin typeface="Tahoma" charset="0"/>
              </a:rPr>
              <a:t>Beebee</a:t>
            </a:r>
            <a:r>
              <a:rPr lang="en-US" sz="2800" dirty="0" smtClean="0">
                <a:latin typeface="Tahoma" charset="0"/>
              </a:rPr>
              <a:t> </a:t>
            </a:r>
            <a:r>
              <a:rPr lang="en-US" sz="2800" dirty="0" smtClean="0">
                <a:latin typeface="Tahoma" charset="0"/>
              </a:rPr>
              <a:t>OSDI 2004]</a:t>
            </a:r>
            <a:endParaRPr lang="en-US" sz="2800" dirty="0">
              <a:latin typeface="Tahoma" charset="0"/>
            </a:endParaRPr>
          </a:p>
        </p:txBody>
      </p:sp>
    </p:spTree>
    <p:extLst>
      <p:ext uri="{BB962C8B-B14F-4D97-AF65-F5344CB8AC3E}">
        <p14:creationId xmlns:p14="http://schemas.microsoft.com/office/powerpoint/2010/main" val="3352167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1295400" y="266700"/>
            <a:ext cx="6858000" cy="2087563"/>
          </a:xfrm>
        </p:spPr>
        <p:txBody>
          <a:bodyPr/>
          <a:lstStyle/>
          <a:p>
            <a:pPr algn="l"/>
            <a:r>
              <a:rPr lang="en-US">
                <a:latin typeface="Calibri" charset="0"/>
              </a:rPr>
              <a:t>Question: Does Rectification 	Eliminate Vulnerabilities? </a:t>
            </a:r>
            <a:br>
              <a:rPr lang="en-US">
                <a:latin typeface="Calibri" charset="0"/>
              </a:rPr>
            </a:br>
            <a:r>
              <a:rPr lang="en-US">
                <a:latin typeface="Calibri" charset="0"/>
              </a:rPr>
              <a:t>Answer: Yes</a:t>
            </a:r>
          </a:p>
        </p:txBody>
      </p:sp>
      <p:sp>
        <p:nvSpPr>
          <p:cNvPr id="32770" name="Content Placeholder 2"/>
          <p:cNvSpPr>
            <a:spLocks noGrp="1"/>
          </p:cNvSpPr>
          <p:nvPr>
            <p:ph idx="1"/>
          </p:nvPr>
        </p:nvSpPr>
        <p:spPr>
          <a:xfrm>
            <a:off x="457200" y="2514600"/>
            <a:ext cx="8229600" cy="3611563"/>
          </a:xfrm>
        </p:spPr>
        <p:txBody>
          <a:bodyPr/>
          <a:lstStyle/>
          <a:p>
            <a:r>
              <a:rPr lang="en-US" dirty="0" smtClean="0">
                <a:latin typeface="Calibri" charset="0"/>
              </a:rPr>
              <a:t>Obtained input files that exploit vulnerabilities</a:t>
            </a:r>
          </a:p>
          <a:p>
            <a:r>
              <a:rPr lang="en-US" dirty="0" smtClean="0">
                <a:latin typeface="Calibri" charset="0"/>
              </a:rPr>
              <a:t>Rectified these input files</a:t>
            </a:r>
          </a:p>
          <a:p>
            <a:r>
              <a:rPr lang="en-US" dirty="0" smtClean="0">
                <a:latin typeface="Calibri" charset="0"/>
              </a:rPr>
              <a:t>Ran applications on rectified files</a:t>
            </a:r>
          </a:p>
          <a:p>
            <a:r>
              <a:rPr lang="en-US" dirty="0" smtClean="0">
                <a:latin typeface="Calibri" charset="0"/>
              </a:rPr>
              <a:t>Rectified files did not trigger vulnerabilities</a:t>
            </a:r>
          </a:p>
        </p:txBody>
      </p:sp>
    </p:spTree>
    <p:extLst>
      <p:ext uri="{BB962C8B-B14F-4D97-AF65-F5344CB8AC3E}">
        <p14:creationId xmlns:p14="http://schemas.microsoft.com/office/powerpoint/2010/main" val="175448382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457200" y="274638"/>
            <a:ext cx="8229600" cy="2011362"/>
          </a:xfrm>
        </p:spPr>
        <p:txBody>
          <a:bodyPr/>
          <a:lstStyle/>
          <a:p>
            <a:pPr algn="l"/>
            <a:r>
              <a:rPr lang="en-US">
                <a:latin typeface="Calibri" charset="0"/>
              </a:rPr>
              <a:t>Question: How many safe files 	does rectifier leave intact?</a:t>
            </a:r>
            <a:br>
              <a:rPr lang="en-US">
                <a:latin typeface="Calibri" charset="0"/>
              </a:rPr>
            </a:br>
            <a:r>
              <a:rPr lang="en-US">
                <a:latin typeface="Calibri" charset="0"/>
              </a:rPr>
              <a:t>Answer: Between 98%-100%</a:t>
            </a:r>
          </a:p>
        </p:txBody>
      </p:sp>
      <p:graphicFrame>
        <p:nvGraphicFramePr>
          <p:cNvPr id="4" name="Content Placeholder 3"/>
          <p:cNvGraphicFramePr>
            <a:graphicFrameLocks noGrp="1"/>
          </p:cNvGraphicFramePr>
          <p:nvPr>
            <p:ph idx="1"/>
          </p:nvPr>
        </p:nvGraphicFramePr>
        <p:xfrm>
          <a:off x="914400" y="2336800"/>
          <a:ext cx="7086600" cy="4191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9003589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274638"/>
            <a:ext cx="8229600" cy="1554162"/>
          </a:xfrm>
        </p:spPr>
        <p:txBody>
          <a:bodyPr/>
          <a:lstStyle/>
          <a:p>
            <a:r>
              <a:rPr lang="en-US">
                <a:latin typeface="Calibri" charset="0"/>
              </a:rPr>
              <a:t>Question: How much desirable data does rectifier preserve in modified files?</a:t>
            </a:r>
          </a:p>
        </p:txBody>
      </p:sp>
      <p:sp>
        <p:nvSpPr>
          <p:cNvPr id="34818" name="Content Placeholder 2"/>
          <p:cNvSpPr>
            <a:spLocks noGrp="1"/>
          </p:cNvSpPr>
          <p:nvPr>
            <p:ph idx="1"/>
          </p:nvPr>
        </p:nvSpPr>
        <p:spPr>
          <a:xfrm>
            <a:off x="457200" y="2209800"/>
            <a:ext cx="8229600" cy="3916363"/>
          </a:xfrm>
        </p:spPr>
        <p:txBody>
          <a:bodyPr/>
          <a:lstStyle/>
          <a:p>
            <a:r>
              <a:rPr lang="en-US">
                <a:latin typeface="Calibri" charset="0"/>
              </a:rPr>
              <a:t>Started with files that rectifier modified</a:t>
            </a:r>
          </a:p>
          <a:p>
            <a:r>
              <a:rPr lang="en-US">
                <a:latin typeface="Calibri" charset="0"/>
              </a:rPr>
              <a:t>Mechanical Turk workers rate difference</a:t>
            </a:r>
          </a:p>
          <a:p>
            <a:r>
              <a:rPr lang="en-US">
                <a:latin typeface="Calibri" charset="0"/>
              </a:rPr>
              <a:t>Workers classified files into four categories</a:t>
            </a:r>
          </a:p>
          <a:p>
            <a:pPr lvl="1"/>
            <a:r>
              <a:rPr lang="en-US">
                <a:latin typeface="Calibri" charset="0"/>
              </a:rPr>
              <a:t>No difference</a:t>
            </a:r>
          </a:p>
          <a:p>
            <a:pPr lvl="1"/>
            <a:r>
              <a:rPr lang="en-US">
                <a:latin typeface="Calibri" charset="0"/>
              </a:rPr>
              <a:t>Minor difference</a:t>
            </a:r>
          </a:p>
          <a:p>
            <a:pPr lvl="1"/>
            <a:r>
              <a:rPr lang="en-US">
                <a:latin typeface="Calibri" charset="0"/>
              </a:rPr>
              <a:t>Substantially different</a:t>
            </a:r>
          </a:p>
          <a:p>
            <a:pPr lvl="1"/>
            <a:r>
              <a:rPr lang="en-US">
                <a:latin typeface="Calibri" charset="0"/>
              </a:rPr>
              <a:t>Totally different</a:t>
            </a:r>
          </a:p>
        </p:txBody>
      </p:sp>
    </p:spTree>
    <p:extLst>
      <p:ext uri="{BB962C8B-B14F-4D97-AF65-F5344CB8AC3E}">
        <p14:creationId xmlns:p14="http://schemas.microsoft.com/office/powerpoint/2010/main" val="270744391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r>
              <a:rPr lang="en-US" sz="3600" dirty="0">
                <a:latin typeface="Calibri" charset="0"/>
              </a:rPr>
              <a:t>Mechanical Turk Classification </a:t>
            </a:r>
            <a:r>
              <a:rPr lang="en-US" sz="3600" dirty="0" smtClean="0">
                <a:latin typeface="Calibri" charset="0"/>
              </a:rPr>
              <a:t>Results</a:t>
            </a:r>
            <a:br>
              <a:rPr lang="en-US" sz="3600" dirty="0" smtClean="0">
                <a:latin typeface="Calibri" charset="0"/>
              </a:rPr>
            </a:br>
            <a:r>
              <a:rPr lang="en-US" sz="3600" dirty="0" smtClean="0">
                <a:latin typeface="Calibri" charset="0"/>
              </a:rPr>
              <a:t> (For Files Modified During Rectification)</a:t>
            </a:r>
            <a:endParaRPr lang="en-US" sz="3600" dirty="0">
              <a:latin typeface="Calibri" charset="0"/>
            </a:endParaRPr>
          </a:p>
        </p:txBody>
      </p:sp>
      <p:graphicFrame>
        <p:nvGraphicFramePr>
          <p:cNvPr id="4" name="Content Placeholder 3"/>
          <p:cNvGraphicFramePr>
            <a:graphicFrameLocks noGrp="1"/>
          </p:cNvGraphicFramePr>
          <p:nvPr>
            <p:ph idx="1"/>
          </p:nvPr>
        </p:nvGraphicFramePr>
        <p:xfrm>
          <a:off x="1143000" y="1642534"/>
          <a:ext cx="7086600" cy="44788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4039531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Why Doesn’t Rectification Affect Appearance?</a:t>
            </a:r>
            <a:endParaRPr lang="en-US" sz="3200" dirty="0"/>
          </a:p>
        </p:txBody>
      </p:sp>
      <p:sp>
        <p:nvSpPr>
          <p:cNvPr id="8" name="Rectangle 7"/>
          <p:cNvSpPr/>
          <p:nvPr/>
        </p:nvSpPr>
        <p:spPr>
          <a:xfrm>
            <a:off x="4673974" y="2740024"/>
            <a:ext cx="968375" cy="382588"/>
          </a:xfrm>
          <a:prstGeom prst="rect">
            <a:avLst/>
          </a:prstGeom>
          <a:solidFill>
            <a:srgbClr val="FF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smtClean="0">
                <a:solidFill>
                  <a:schemeClr val="tx1"/>
                </a:solidFill>
              </a:rPr>
              <a:t>Width</a:t>
            </a:r>
            <a:endParaRPr lang="en-US" dirty="0">
              <a:solidFill>
                <a:schemeClr val="tx1"/>
              </a:solidFill>
            </a:endParaRPr>
          </a:p>
        </p:txBody>
      </p:sp>
      <p:sp>
        <p:nvSpPr>
          <p:cNvPr id="9" name="Rectangle 8"/>
          <p:cNvSpPr/>
          <p:nvPr/>
        </p:nvSpPr>
        <p:spPr>
          <a:xfrm>
            <a:off x="5961436" y="2741612"/>
            <a:ext cx="1865313" cy="381000"/>
          </a:xfrm>
          <a:prstGeom prst="rect">
            <a:avLst/>
          </a:prstGeom>
          <a:solidFill>
            <a:srgbClr val="FFFF00"/>
          </a:solidFill>
          <a:ln w="28575" cmpd="sng">
            <a:solidFill>
              <a:schemeClr val="tx1"/>
            </a:solid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dirty="0" smtClean="0">
                <a:solidFill>
                  <a:srgbClr val="000000"/>
                </a:solidFill>
              </a:rPr>
              <a:t>Data</a:t>
            </a:r>
            <a:endParaRPr lang="en-US" dirty="0">
              <a:solidFill>
                <a:srgbClr val="000000"/>
              </a:solidFill>
            </a:endParaRPr>
          </a:p>
        </p:txBody>
      </p:sp>
      <p:sp>
        <p:nvSpPr>
          <p:cNvPr id="10" name="Rectangle 9"/>
          <p:cNvSpPr/>
          <p:nvPr/>
        </p:nvSpPr>
        <p:spPr>
          <a:xfrm>
            <a:off x="4354887" y="2740818"/>
            <a:ext cx="319087" cy="3810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a:t>
            </a:r>
          </a:p>
        </p:txBody>
      </p:sp>
      <p:sp>
        <p:nvSpPr>
          <p:cNvPr id="11" name="Rectangle 10"/>
          <p:cNvSpPr/>
          <p:nvPr/>
        </p:nvSpPr>
        <p:spPr>
          <a:xfrm>
            <a:off x="1335462" y="2740818"/>
            <a:ext cx="428625" cy="3810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a:t>
            </a:r>
          </a:p>
        </p:txBody>
      </p:sp>
      <p:sp>
        <p:nvSpPr>
          <p:cNvPr id="12" name="Rectangle 11"/>
          <p:cNvSpPr/>
          <p:nvPr/>
        </p:nvSpPr>
        <p:spPr>
          <a:xfrm>
            <a:off x="7826749" y="2741612"/>
            <a:ext cx="428625" cy="3810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a:t>
            </a:r>
          </a:p>
        </p:txBody>
      </p:sp>
      <p:sp>
        <p:nvSpPr>
          <p:cNvPr id="17" name="Rectangle 16"/>
          <p:cNvSpPr/>
          <p:nvPr/>
        </p:nvSpPr>
        <p:spPr>
          <a:xfrm>
            <a:off x="1764087" y="2740024"/>
            <a:ext cx="685800" cy="382588"/>
          </a:xfrm>
          <a:prstGeom prst="rect">
            <a:avLst/>
          </a:prstGeom>
          <a:solidFill>
            <a:schemeClr val="bg1">
              <a:lumMod val="65000"/>
            </a:schemeClr>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smtClean="0">
                <a:solidFill>
                  <a:schemeClr val="tx1"/>
                </a:solidFill>
              </a:rPr>
              <a:t>title</a:t>
            </a:r>
            <a:endParaRPr lang="en-US" dirty="0">
              <a:solidFill>
                <a:schemeClr val="tx1"/>
              </a:solidFill>
            </a:endParaRPr>
          </a:p>
        </p:txBody>
      </p:sp>
      <p:sp>
        <p:nvSpPr>
          <p:cNvPr id="18" name="Rectangle 17"/>
          <p:cNvSpPr/>
          <p:nvPr/>
        </p:nvSpPr>
        <p:spPr>
          <a:xfrm>
            <a:off x="2449887" y="2740024"/>
            <a:ext cx="838200" cy="382588"/>
          </a:xfrm>
          <a:prstGeom prst="rect">
            <a:avLst/>
          </a:prstGeom>
          <a:solidFill>
            <a:schemeClr val="bg1">
              <a:lumMod val="65000"/>
            </a:schemeClr>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smtClean="0">
                <a:solidFill>
                  <a:schemeClr val="tx1"/>
                </a:solidFill>
              </a:rPr>
              <a:t>author</a:t>
            </a:r>
            <a:endParaRPr lang="en-US" dirty="0">
              <a:solidFill>
                <a:schemeClr val="tx1"/>
              </a:solidFill>
            </a:endParaRPr>
          </a:p>
        </p:txBody>
      </p:sp>
      <p:sp>
        <p:nvSpPr>
          <p:cNvPr id="19" name="Rectangle 18"/>
          <p:cNvSpPr/>
          <p:nvPr/>
        </p:nvSpPr>
        <p:spPr>
          <a:xfrm>
            <a:off x="3290773" y="2740024"/>
            <a:ext cx="1064114" cy="382588"/>
          </a:xfrm>
          <a:prstGeom prst="rect">
            <a:avLst/>
          </a:prstGeom>
          <a:solidFill>
            <a:schemeClr val="bg1">
              <a:lumMod val="65000"/>
            </a:schemeClr>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smtClean="0">
                <a:solidFill>
                  <a:schemeClr val="tx1"/>
                </a:solidFill>
              </a:rPr>
              <a:t>subject</a:t>
            </a:r>
            <a:endParaRPr lang="en-US" dirty="0">
              <a:solidFill>
                <a:schemeClr val="tx1"/>
              </a:solidFill>
            </a:endParaRPr>
          </a:p>
        </p:txBody>
      </p:sp>
      <p:sp>
        <p:nvSpPr>
          <p:cNvPr id="22" name="Rectangle 21"/>
          <p:cNvSpPr/>
          <p:nvPr/>
        </p:nvSpPr>
        <p:spPr>
          <a:xfrm>
            <a:off x="5642349" y="2740024"/>
            <a:ext cx="319087" cy="3810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a:t>
            </a:r>
          </a:p>
        </p:txBody>
      </p:sp>
      <p:sp>
        <p:nvSpPr>
          <p:cNvPr id="23" name="TextBox 43"/>
          <p:cNvSpPr txBox="1">
            <a:spLocks noChangeArrowheads="1"/>
          </p:cNvSpPr>
          <p:nvPr/>
        </p:nvSpPr>
        <p:spPr bwMode="auto">
          <a:xfrm>
            <a:off x="4708113" y="3554823"/>
            <a:ext cx="25066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smtClean="0"/>
              <a:t>These fields affect  the appearance</a:t>
            </a:r>
            <a:endParaRPr lang="en-US" sz="2000" dirty="0"/>
          </a:p>
        </p:txBody>
      </p:sp>
      <p:sp>
        <p:nvSpPr>
          <p:cNvPr id="24" name="TextBox 43"/>
          <p:cNvSpPr txBox="1">
            <a:spLocks noChangeArrowheads="1"/>
          </p:cNvSpPr>
          <p:nvPr/>
        </p:nvSpPr>
        <p:spPr bwMode="auto">
          <a:xfrm>
            <a:off x="1381517" y="3540905"/>
            <a:ext cx="27495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smtClean="0"/>
              <a:t>These fields do not  affect  the appearance</a:t>
            </a:r>
            <a:endParaRPr lang="en-US" sz="2000" dirty="0"/>
          </a:p>
        </p:txBody>
      </p:sp>
      <p:sp>
        <p:nvSpPr>
          <p:cNvPr id="25" name="TextBox 43"/>
          <p:cNvSpPr txBox="1">
            <a:spLocks noChangeArrowheads="1"/>
          </p:cNvSpPr>
          <p:nvPr/>
        </p:nvSpPr>
        <p:spPr bwMode="auto">
          <a:xfrm>
            <a:off x="982681" y="1351746"/>
            <a:ext cx="72389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t>Input files typically have many components</a:t>
            </a:r>
            <a:br>
              <a:rPr lang="en-US" sz="2800" dirty="0" smtClean="0"/>
            </a:br>
            <a:r>
              <a:rPr lang="en-US" sz="2800" dirty="0" smtClean="0"/>
              <a:t>Only some of which affect the appearance</a:t>
            </a:r>
            <a:endParaRPr lang="en-US" sz="2800" dirty="0"/>
          </a:p>
        </p:txBody>
      </p:sp>
      <p:cxnSp>
        <p:nvCxnSpPr>
          <p:cNvPr id="27" name="Straight Arrow Connector 26"/>
          <p:cNvCxnSpPr>
            <a:endCxn id="9" idx="2"/>
          </p:cNvCxnSpPr>
          <p:nvPr/>
        </p:nvCxnSpPr>
        <p:spPr>
          <a:xfrm flipV="1">
            <a:off x="6647236" y="3122612"/>
            <a:ext cx="246857" cy="41829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8" idx="2"/>
          </p:cNvCxnSpPr>
          <p:nvPr/>
        </p:nvCxnSpPr>
        <p:spPr>
          <a:xfrm flipH="1" flipV="1">
            <a:off x="5158162" y="3122612"/>
            <a:ext cx="346074" cy="432212"/>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3523036" y="3136530"/>
            <a:ext cx="246857" cy="41829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flipV="1">
            <a:off x="2033962" y="3136530"/>
            <a:ext cx="346074" cy="432212"/>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18" idx="2"/>
          </p:cNvCxnSpPr>
          <p:nvPr/>
        </p:nvCxnSpPr>
        <p:spPr>
          <a:xfrm flipV="1">
            <a:off x="2868987" y="3122612"/>
            <a:ext cx="0" cy="44613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8" name="TextBox 43"/>
          <p:cNvSpPr txBox="1">
            <a:spLocks noChangeArrowheads="1"/>
          </p:cNvSpPr>
          <p:nvPr/>
        </p:nvSpPr>
        <p:spPr bwMode="auto">
          <a:xfrm>
            <a:off x="431006" y="4572000"/>
            <a:ext cx="838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t>Rectification often modifies fields </a:t>
            </a:r>
            <a:br>
              <a:rPr lang="en-US" sz="2800" dirty="0" smtClean="0"/>
            </a:br>
            <a:r>
              <a:rPr lang="en-US" sz="2800" dirty="0" smtClean="0"/>
              <a:t>(like metadata) that do not affect the appearance</a:t>
            </a:r>
            <a:endParaRPr lang="en-US" sz="2800" dirty="0"/>
          </a:p>
        </p:txBody>
      </p:sp>
    </p:spTree>
    <p:extLst>
      <p:ext uri="{BB962C8B-B14F-4D97-AF65-F5344CB8AC3E}">
        <p14:creationId xmlns:p14="http://schemas.microsoft.com/office/powerpoint/2010/main" val="2905677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3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Insight</a:t>
            </a:r>
            <a:endParaRPr lang="en-US" dirty="0"/>
          </a:p>
        </p:txBody>
      </p:sp>
      <p:sp>
        <p:nvSpPr>
          <p:cNvPr id="3" name="Content Placeholder 2"/>
          <p:cNvSpPr>
            <a:spLocks noGrp="1"/>
          </p:cNvSpPr>
          <p:nvPr>
            <p:ph idx="1"/>
          </p:nvPr>
        </p:nvSpPr>
        <p:spPr/>
        <p:txBody>
          <a:bodyPr/>
          <a:lstStyle/>
          <a:p>
            <a:r>
              <a:rPr lang="en-US" sz="2800" dirty="0" smtClean="0"/>
              <a:t>Some components are more important than others</a:t>
            </a:r>
          </a:p>
          <a:p>
            <a:r>
              <a:rPr lang="en-US" sz="2800" dirty="0" smtClean="0"/>
              <a:t>Vulnerabilities and errors are often associated with less important components</a:t>
            </a:r>
          </a:p>
          <a:p>
            <a:r>
              <a:rPr lang="en-US" sz="2800" dirty="0" smtClean="0"/>
              <a:t>Less important =&gt; less intensively engineered</a:t>
            </a:r>
          </a:p>
          <a:p>
            <a:r>
              <a:rPr lang="en-US" sz="2800" b="1" dirty="0" smtClean="0"/>
              <a:t>Key goal</a:t>
            </a:r>
          </a:p>
          <a:p>
            <a:pPr lvl="1"/>
            <a:r>
              <a:rPr lang="en-US" dirty="0" smtClean="0"/>
              <a:t>Ensure less important components</a:t>
            </a:r>
          </a:p>
          <a:p>
            <a:pPr lvl="1"/>
            <a:r>
              <a:rPr lang="en-US" dirty="0" smtClean="0"/>
              <a:t>Don’t interfere with more important components</a:t>
            </a:r>
          </a:p>
          <a:p>
            <a:pPr lvl="1"/>
            <a:r>
              <a:rPr lang="en-US" dirty="0" smtClean="0"/>
              <a:t>In many cases input rectification does this</a:t>
            </a:r>
          </a:p>
          <a:p>
            <a:endParaRPr lang="en-US" dirty="0" smtClean="0"/>
          </a:p>
          <a:p>
            <a:endParaRPr lang="en-US" dirty="0"/>
          </a:p>
        </p:txBody>
      </p:sp>
    </p:spTree>
    <p:extLst>
      <p:ext uri="{BB962C8B-B14F-4D97-AF65-F5344CB8AC3E}">
        <p14:creationId xmlns:p14="http://schemas.microsoft.com/office/powerpoint/2010/main" val="15042253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755775"/>
          </a:xfrm>
        </p:spPr>
        <p:txBody>
          <a:bodyPr/>
          <a:lstStyle/>
          <a:p>
            <a:r>
              <a:rPr lang="en-US" dirty="0" smtClean="0"/>
              <a:t>Even if rectification does affect appearance</a:t>
            </a:r>
            <a:br>
              <a:rPr lang="en-US" dirty="0" smtClean="0"/>
            </a:br>
            <a:r>
              <a:rPr lang="en-US" dirty="0" smtClean="0"/>
              <a:t>Result can be very reasonable</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6493001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US">
                <a:latin typeface="Calibri" charset="0"/>
              </a:rPr>
              <a:t>Substantially different</a:t>
            </a:r>
          </a:p>
        </p:txBody>
      </p:sp>
      <p:pic>
        <p:nvPicPr>
          <p:cNvPr id="37890" name="Content Placeholder 3" descr="8_a.tif.pn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504825" y="2438400"/>
            <a:ext cx="4295775" cy="2971800"/>
          </a:xfrm>
        </p:spPr>
      </p:pic>
      <p:pic>
        <p:nvPicPr>
          <p:cNvPr id="37891" name="Picture 4" descr="8_b.tif.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438400"/>
            <a:ext cx="3124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5495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r>
              <a:rPr lang="en-US">
                <a:latin typeface="Calibri" charset="0"/>
              </a:rPr>
              <a:t>Minor difference</a:t>
            </a:r>
          </a:p>
        </p:txBody>
      </p:sp>
      <p:pic>
        <p:nvPicPr>
          <p:cNvPr id="40962" name="Picture 3" descr="6_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1875" y="1824038"/>
            <a:ext cx="2930525"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descr="6_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824038"/>
            <a:ext cx="2930525"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535717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a:latin typeface="Calibri" charset="0"/>
              </a:rPr>
              <a:t>Substantially different</a:t>
            </a:r>
          </a:p>
        </p:txBody>
      </p:sp>
      <p:pic>
        <p:nvPicPr>
          <p:cNvPr id="38914" name="Picture 5" descr="25_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92288"/>
            <a:ext cx="868680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6" descr="25_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328988"/>
            <a:ext cx="8686800"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450764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atin typeface="+mn-lt"/>
              </a:rPr>
              <a:t>Standard C Programming Model</a:t>
            </a:r>
          </a:p>
        </p:txBody>
      </p:sp>
      <p:sp>
        <p:nvSpPr>
          <p:cNvPr id="8195" name="Rectangle 3"/>
          <p:cNvSpPr>
            <a:spLocks noChangeArrowheads="1"/>
          </p:cNvSpPr>
          <p:nvPr/>
        </p:nvSpPr>
        <p:spPr bwMode="auto">
          <a:xfrm>
            <a:off x="2005013" y="2057400"/>
            <a:ext cx="6453187" cy="533399"/>
          </a:xfrm>
          <a:prstGeom prst="rect">
            <a:avLst/>
          </a:prstGeom>
          <a:solidFill>
            <a:schemeClr val="tx2">
              <a:lumMod val="60000"/>
              <a:lumOff val="40000"/>
            </a:schemeClr>
          </a:solidFill>
          <a:ln w="38100">
            <a:solidFill>
              <a:schemeClr val="tx2">
                <a:lumMod val="60000"/>
                <a:lumOff val="40000"/>
              </a:schemeClr>
            </a:solidFill>
            <a:miter lim="800000"/>
            <a:headEnd/>
            <a:tailEnd/>
          </a:ln>
        </p:spPr>
        <p:txBody>
          <a:bodyPr wrap="none" anchor="ctr"/>
          <a:lstStyle/>
          <a:p>
            <a:endParaRPr lang="en-US">
              <a:latin typeface="+mn-lt"/>
            </a:endParaRPr>
          </a:p>
        </p:txBody>
      </p:sp>
      <p:sp>
        <p:nvSpPr>
          <p:cNvPr id="8196" name="Text Box 4"/>
          <p:cNvSpPr txBox="1">
            <a:spLocks noChangeArrowheads="1"/>
          </p:cNvSpPr>
          <p:nvPr/>
        </p:nvSpPr>
        <p:spPr bwMode="auto">
          <a:xfrm>
            <a:off x="371475" y="1858963"/>
            <a:ext cx="15367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buFontTx/>
              <a:buNone/>
            </a:pPr>
            <a:r>
              <a:rPr lang="en-US" sz="2400">
                <a:latin typeface="+mn-lt"/>
              </a:rPr>
              <a:t>Linear Address Space</a:t>
            </a:r>
          </a:p>
        </p:txBody>
      </p:sp>
      <p:sp>
        <p:nvSpPr>
          <p:cNvPr id="8197" name="Text Box 5"/>
          <p:cNvSpPr txBox="1">
            <a:spLocks noChangeArrowheads="1"/>
          </p:cNvSpPr>
          <p:nvPr/>
        </p:nvSpPr>
        <p:spPr bwMode="auto">
          <a:xfrm>
            <a:off x="3756025" y="113506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buFontTx/>
              <a:buNone/>
            </a:pPr>
            <a:r>
              <a:rPr lang="en-US" sz="2400">
                <a:latin typeface="+mn-lt"/>
              </a:rPr>
              <a:t>Allocated Data Blocks</a:t>
            </a:r>
          </a:p>
        </p:txBody>
      </p:sp>
      <p:sp>
        <p:nvSpPr>
          <p:cNvPr id="8198" name="Rectangle 6"/>
          <p:cNvSpPr>
            <a:spLocks noChangeArrowheads="1"/>
          </p:cNvSpPr>
          <p:nvPr/>
        </p:nvSpPr>
        <p:spPr bwMode="auto">
          <a:xfrm>
            <a:off x="2560638" y="2093913"/>
            <a:ext cx="857250"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8199" name="Rectangle 7"/>
          <p:cNvSpPr>
            <a:spLocks noChangeArrowheads="1"/>
          </p:cNvSpPr>
          <p:nvPr/>
        </p:nvSpPr>
        <p:spPr bwMode="auto">
          <a:xfrm>
            <a:off x="3986213" y="2093913"/>
            <a:ext cx="1103312"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8200" name="Rectangle 8"/>
          <p:cNvSpPr>
            <a:spLocks noChangeArrowheads="1"/>
          </p:cNvSpPr>
          <p:nvPr/>
        </p:nvSpPr>
        <p:spPr bwMode="auto">
          <a:xfrm>
            <a:off x="5913438" y="2093913"/>
            <a:ext cx="1103312"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8201" name="Rectangle 9"/>
          <p:cNvSpPr>
            <a:spLocks noChangeArrowheads="1"/>
          </p:cNvSpPr>
          <p:nvPr/>
        </p:nvSpPr>
        <p:spPr bwMode="auto">
          <a:xfrm>
            <a:off x="7721600" y="2093913"/>
            <a:ext cx="414338"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8202" name="Freeform 10"/>
          <p:cNvSpPr>
            <a:spLocks/>
          </p:cNvSpPr>
          <p:nvPr/>
        </p:nvSpPr>
        <p:spPr bwMode="auto">
          <a:xfrm>
            <a:off x="2997200" y="1630363"/>
            <a:ext cx="1204913" cy="463550"/>
          </a:xfrm>
          <a:custGeom>
            <a:avLst/>
            <a:gdLst>
              <a:gd name="T0" fmla="*/ 2147483647 w 759"/>
              <a:gd name="T1" fmla="*/ 0 h 292"/>
              <a:gd name="T2" fmla="*/ 2147483647 w 759"/>
              <a:gd name="T3" fmla="*/ 2147483647 h 292"/>
              <a:gd name="T4" fmla="*/ 2147483647 w 759"/>
              <a:gd name="T5" fmla="*/ 2147483647 h 292"/>
              <a:gd name="T6" fmla="*/ 0 w 759"/>
              <a:gd name="T7" fmla="*/ 2147483647 h 292"/>
              <a:gd name="T8" fmla="*/ 0 60000 65536"/>
              <a:gd name="T9" fmla="*/ 0 60000 65536"/>
              <a:gd name="T10" fmla="*/ 0 60000 65536"/>
              <a:gd name="T11" fmla="*/ 0 60000 65536"/>
              <a:gd name="T12" fmla="*/ 0 w 759"/>
              <a:gd name="T13" fmla="*/ 0 h 292"/>
              <a:gd name="T14" fmla="*/ 759 w 759"/>
              <a:gd name="T15" fmla="*/ 292 h 292"/>
            </a:gdLst>
            <a:ahLst/>
            <a:cxnLst>
              <a:cxn ang="T8">
                <a:pos x="T0" y="T1"/>
              </a:cxn>
              <a:cxn ang="T9">
                <a:pos x="T2" y="T3"/>
              </a:cxn>
              <a:cxn ang="T10">
                <a:pos x="T4" y="T5"/>
              </a:cxn>
              <a:cxn ang="T11">
                <a:pos x="T6" y="T7"/>
              </a:cxn>
            </a:cxnLst>
            <a:rect l="T12" t="T13" r="T14" b="T15"/>
            <a:pathLst>
              <a:path w="759" h="292">
                <a:moveTo>
                  <a:pt x="759" y="0"/>
                </a:moveTo>
                <a:cubicBezTo>
                  <a:pt x="726" y="11"/>
                  <a:pt x="657" y="52"/>
                  <a:pt x="558" y="67"/>
                </a:cubicBezTo>
                <a:cubicBezTo>
                  <a:pt x="459" y="82"/>
                  <a:pt x="259" y="55"/>
                  <a:pt x="166" y="92"/>
                </a:cubicBezTo>
                <a:cubicBezTo>
                  <a:pt x="40" y="141"/>
                  <a:pt x="35" y="250"/>
                  <a:pt x="0" y="292"/>
                </a:cubicBezTo>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mn-lt"/>
            </a:endParaRPr>
          </a:p>
        </p:txBody>
      </p:sp>
      <p:sp>
        <p:nvSpPr>
          <p:cNvPr id="8203" name="Freeform 11"/>
          <p:cNvSpPr>
            <a:spLocks/>
          </p:cNvSpPr>
          <p:nvPr/>
        </p:nvSpPr>
        <p:spPr bwMode="auto">
          <a:xfrm flipH="1">
            <a:off x="6727825" y="1627188"/>
            <a:ext cx="1204913" cy="463550"/>
          </a:xfrm>
          <a:custGeom>
            <a:avLst/>
            <a:gdLst>
              <a:gd name="T0" fmla="*/ 2147483647 w 759"/>
              <a:gd name="T1" fmla="*/ 0 h 292"/>
              <a:gd name="T2" fmla="*/ 2147483647 w 759"/>
              <a:gd name="T3" fmla="*/ 2147483647 h 292"/>
              <a:gd name="T4" fmla="*/ 2147483647 w 759"/>
              <a:gd name="T5" fmla="*/ 2147483647 h 292"/>
              <a:gd name="T6" fmla="*/ 0 w 759"/>
              <a:gd name="T7" fmla="*/ 2147483647 h 292"/>
              <a:gd name="T8" fmla="*/ 0 60000 65536"/>
              <a:gd name="T9" fmla="*/ 0 60000 65536"/>
              <a:gd name="T10" fmla="*/ 0 60000 65536"/>
              <a:gd name="T11" fmla="*/ 0 60000 65536"/>
              <a:gd name="T12" fmla="*/ 0 w 759"/>
              <a:gd name="T13" fmla="*/ 0 h 292"/>
              <a:gd name="T14" fmla="*/ 759 w 759"/>
              <a:gd name="T15" fmla="*/ 292 h 292"/>
            </a:gdLst>
            <a:ahLst/>
            <a:cxnLst>
              <a:cxn ang="T8">
                <a:pos x="T0" y="T1"/>
              </a:cxn>
              <a:cxn ang="T9">
                <a:pos x="T2" y="T3"/>
              </a:cxn>
              <a:cxn ang="T10">
                <a:pos x="T4" y="T5"/>
              </a:cxn>
              <a:cxn ang="T11">
                <a:pos x="T6" y="T7"/>
              </a:cxn>
            </a:cxnLst>
            <a:rect l="T12" t="T13" r="T14" b="T15"/>
            <a:pathLst>
              <a:path w="759" h="292">
                <a:moveTo>
                  <a:pt x="759" y="0"/>
                </a:moveTo>
                <a:cubicBezTo>
                  <a:pt x="726" y="11"/>
                  <a:pt x="657" y="52"/>
                  <a:pt x="558" y="67"/>
                </a:cubicBezTo>
                <a:cubicBezTo>
                  <a:pt x="459" y="82"/>
                  <a:pt x="259" y="55"/>
                  <a:pt x="166" y="92"/>
                </a:cubicBezTo>
                <a:cubicBezTo>
                  <a:pt x="40" y="141"/>
                  <a:pt x="35" y="250"/>
                  <a:pt x="0" y="292"/>
                </a:cubicBezTo>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mn-lt"/>
            </a:endParaRPr>
          </a:p>
        </p:txBody>
      </p:sp>
      <p:sp>
        <p:nvSpPr>
          <p:cNvPr id="8204" name="Line 12"/>
          <p:cNvSpPr>
            <a:spLocks noChangeShapeType="1"/>
          </p:cNvSpPr>
          <p:nvPr/>
        </p:nvSpPr>
        <p:spPr bwMode="auto">
          <a:xfrm flipH="1">
            <a:off x="4664075" y="1630363"/>
            <a:ext cx="239713" cy="460375"/>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8205" name="Line 13"/>
          <p:cNvSpPr>
            <a:spLocks noChangeShapeType="1"/>
          </p:cNvSpPr>
          <p:nvPr/>
        </p:nvSpPr>
        <p:spPr bwMode="auto">
          <a:xfrm>
            <a:off x="6221413" y="1633538"/>
            <a:ext cx="239712" cy="460375"/>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8206" name="Text Box 14"/>
          <p:cNvSpPr txBox="1">
            <a:spLocks noChangeArrowheads="1"/>
          </p:cNvSpPr>
          <p:nvPr/>
        </p:nvSpPr>
        <p:spPr bwMode="auto">
          <a:xfrm>
            <a:off x="847725" y="3343275"/>
            <a:ext cx="153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r">
              <a:buFontTx/>
              <a:buNone/>
            </a:pPr>
            <a:r>
              <a:rPr lang="en-US" sz="2400">
                <a:latin typeface="+mn-lt"/>
              </a:rPr>
              <a:t>p</a:t>
            </a:r>
          </a:p>
        </p:txBody>
      </p:sp>
      <p:cxnSp>
        <p:nvCxnSpPr>
          <p:cNvPr id="8207" name="AutoShape 15"/>
          <p:cNvCxnSpPr>
            <a:cxnSpLocks noChangeShapeType="1"/>
            <a:stCxn id="8206" idx="3"/>
            <a:endCxn id="8198" idx="2"/>
          </p:cNvCxnSpPr>
          <p:nvPr/>
        </p:nvCxnSpPr>
        <p:spPr bwMode="auto">
          <a:xfrm flipV="1">
            <a:off x="2386013" y="2544763"/>
            <a:ext cx="603250" cy="1027112"/>
          </a:xfrm>
          <a:prstGeom prst="curvedConnector2">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47426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atin typeface="Calibri" charset="0"/>
              </a:rPr>
              <a:t>Minor difference</a:t>
            </a:r>
          </a:p>
        </p:txBody>
      </p:sp>
      <p:pic>
        <p:nvPicPr>
          <p:cNvPr id="39938" name="Picture 3" descr="20_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2513" y="3886200"/>
            <a:ext cx="495300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descr="20_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95400"/>
            <a:ext cx="495300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5"/>
          <p:cNvSpPr txBox="1">
            <a:spLocks noChangeArrowheads="1"/>
          </p:cNvSpPr>
          <p:nvPr/>
        </p:nvSpPr>
        <p:spPr bwMode="auto">
          <a:xfrm>
            <a:off x="7086600" y="5867400"/>
            <a:ext cx="1763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latin typeface="Calibri" charset="0"/>
                <a:cs typeface="Calibri" charset="0"/>
              </a:rPr>
              <a:t>Truncation</a:t>
            </a:r>
          </a:p>
        </p:txBody>
      </p:sp>
      <p:cxnSp>
        <p:nvCxnSpPr>
          <p:cNvPr id="7" name="Straight Arrow Connector 6"/>
          <p:cNvCxnSpPr/>
          <p:nvPr/>
        </p:nvCxnSpPr>
        <p:spPr>
          <a:xfrm flipH="1">
            <a:off x="6005513" y="6172200"/>
            <a:ext cx="1004887"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646070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US">
                <a:latin typeface="Calibri" charset="0"/>
              </a:rPr>
              <a:t>Minor difference</a:t>
            </a:r>
          </a:p>
        </p:txBody>
      </p:sp>
      <p:pic>
        <p:nvPicPr>
          <p:cNvPr id="41986" name="Picture 3" descr="13_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4157663"/>
            <a:ext cx="4343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descr="13_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417638"/>
            <a:ext cx="4343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82959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Potential Question:</a:t>
            </a:r>
            <a:br>
              <a:rPr lang="en-US" sz="3600" dirty="0" smtClean="0"/>
            </a:br>
            <a:r>
              <a:rPr lang="en-US" sz="3600" dirty="0" smtClean="0"/>
              <a:t>Does Rectification Work on ALL Input Files?</a:t>
            </a:r>
            <a:endParaRPr lang="en-US" sz="3600" dirty="0"/>
          </a:p>
        </p:txBody>
      </p:sp>
      <p:sp>
        <p:nvSpPr>
          <p:cNvPr id="3" name="Content Placeholder 2"/>
          <p:cNvSpPr>
            <a:spLocks noGrp="1"/>
          </p:cNvSpPr>
          <p:nvPr>
            <p:ph idx="1"/>
          </p:nvPr>
        </p:nvSpPr>
        <p:spPr/>
        <p:txBody>
          <a:bodyPr/>
          <a:lstStyle/>
          <a:p>
            <a:r>
              <a:rPr lang="en-US" dirty="0" smtClean="0"/>
              <a:t>Implemented a static analysis</a:t>
            </a:r>
          </a:p>
          <a:p>
            <a:pPr lvl="1"/>
            <a:r>
              <a:rPr lang="en-US" dirty="0" smtClean="0"/>
              <a:t>Start with error in program</a:t>
            </a:r>
          </a:p>
          <a:p>
            <a:pPr lvl="1"/>
            <a:r>
              <a:rPr lang="en-US" dirty="0" smtClean="0"/>
              <a:t>Derive condition that ensures error can’t happen</a:t>
            </a:r>
          </a:p>
          <a:p>
            <a:pPr lvl="1"/>
            <a:r>
              <a:rPr lang="en-US" dirty="0" smtClean="0"/>
              <a:t>Propagate condition back through program</a:t>
            </a:r>
          </a:p>
          <a:p>
            <a:pPr lvl="1"/>
            <a:r>
              <a:rPr lang="en-US" dirty="0" smtClean="0"/>
              <a:t>Obtain safety condition on input file values</a:t>
            </a:r>
          </a:p>
          <a:p>
            <a:r>
              <a:rPr lang="en-US" dirty="0" smtClean="0"/>
              <a:t>Result</a:t>
            </a:r>
          </a:p>
          <a:p>
            <a:pPr lvl="1"/>
            <a:r>
              <a:rPr lang="en-US" dirty="0" smtClean="0"/>
              <a:t>Learned condition implies statically derived safety </a:t>
            </a:r>
            <a:r>
              <a:rPr lang="en-US" smtClean="0"/>
              <a:t>condition </a:t>
            </a:r>
          </a:p>
          <a:p>
            <a:pPr lvl="1"/>
            <a:r>
              <a:rPr lang="en-US" smtClean="0"/>
              <a:t>So </a:t>
            </a:r>
            <a:r>
              <a:rPr lang="en-US" dirty="0" smtClean="0"/>
              <a:t>rectification nullifies error for ALL input files</a:t>
            </a:r>
            <a:endParaRPr lang="en-US" dirty="0"/>
          </a:p>
        </p:txBody>
      </p:sp>
    </p:spTree>
    <p:extLst>
      <p:ext uri="{BB962C8B-B14F-4D97-AF65-F5344CB8AC3E}">
        <p14:creationId xmlns:p14="http://schemas.microsoft.com/office/powerpoint/2010/main" val="305746479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red-audience-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10" y="2590800"/>
            <a:ext cx="4099474" cy="2713736"/>
          </a:xfrm>
          <a:prstGeom prst="rect">
            <a:avLst/>
          </a:prstGeom>
        </p:spPr>
      </p:pic>
      <p:sp>
        <p:nvSpPr>
          <p:cNvPr id="3" name="TextBox 2"/>
          <p:cNvSpPr txBox="1"/>
          <p:nvPr/>
        </p:nvSpPr>
        <p:spPr>
          <a:xfrm>
            <a:off x="434424" y="1880838"/>
            <a:ext cx="4135342" cy="523220"/>
          </a:xfrm>
          <a:prstGeom prst="rect">
            <a:avLst/>
          </a:prstGeom>
          <a:noFill/>
        </p:spPr>
        <p:txBody>
          <a:bodyPr wrap="none" rtlCol="0">
            <a:spAutoFit/>
          </a:bodyPr>
          <a:lstStyle/>
          <a:p>
            <a:r>
              <a:rPr lang="en-US" sz="2800" dirty="0" smtClean="0"/>
              <a:t>From Passive Observers</a:t>
            </a:r>
            <a:endParaRPr lang="en-US" sz="2800" dirty="0"/>
          </a:p>
        </p:txBody>
      </p:sp>
      <p:sp>
        <p:nvSpPr>
          <p:cNvPr id="6" name="TextBox 5"/>
          <p:cNvSpPr txBox="1"/>
          <p:nvPr/>
        </p:nvSpPr>
        <p:spPr>
          <a:xfrm>
            <a:off x="5181600" y="1509697"/>
            <a:ext cx="3597434" cy="523220"/>
          </a:xfrm>
          <a:prstGeom prst="rect">
            <a:avLst/>
          </a:prstGeom>
          <a:noFill/>
        </p:spPr>
        <p:txBody>
          <a:bodyPr wrap="none" rtlCol="0">
            <a:spAutoFit/>
          </a:bodyPr>
          <a:lstStyle/>
          <a:p>
            <a:r>
              <a:rPr lang="en-US" sz="2800" dirty="0" smtClean="0"/>
              <a:t>To Active Participants</a:t>
            </a:r>
            <a:endParaRPr lang="en-US" sz="2800" dirty="0"/>
          </a:p>
        </p:txBody>
      </p:sp>
      <p:sp>
        <p:nvSpPr>
          <p:cNvPr id="7" name="Title 6"/>
          <p:cNvSpPr>
            <a:spLocks noGrp="1"/>
          </p:cNvSpPr>
          <p:nvPr>
            <p:ph type="title"/>
          </p:nvPr>
        </p:nvSpPr>
        <p:spPr/>
        <p:txBody>
          <a:bodyPr/>
          <a:lstStyle/>
          <a:p>
            <a:r>
              <a:rPr lang="en-US" dirty="0" smtClean="0"/>
              <a:t>We Are Proposing A Role Change</a:t>
            </a:r>
            <a:endParaRPr lang="en-US" dirty="0"/>
          </a:p>
        </p:txBody>
      </p:sp>
      <p:pic>
        <p:nvPicPr>
          <p:cNvPr id="4" name="Picture 3" descr="lionel_messi_ap.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286120"/>
            <a:ext cx="3457575" cy="3895725"/>
          </a:xfrm>
          <a:prstGeom prst="rect">
            <a:avLst/>
          </a:prstGeom>
        </p:spPr>
      </p:pic>
    </p:spTree>
    <p:extLst>
      <p:ext uri="{BB962C8B-B14F-4D97-AF65-F5344CB8AC3E}">
        <p14:creationId xmlns:p14="http://schemas.microsoft.com/office/powerpoint/2010/main" val="3664975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Other Active Participation Techniques</a:t>
            </a:r>
            <a:endParaRPr lang="en-US" sz="3200" dirty="0"/>
          </a:p>
        </p:txBody>
      </p:sp>
      <p:sp>
        <p:nvSpPr>
          <p:cNvPr id="3" name="Content Placeholder 2"/>
          <p:cNvSpPr>
            <a:spLocks noGrp="1"/>
          </p:cNvSpPr>
          <p:nvPr>
            <p:ph sz="half" idx="1"/>
          </p:nvPr>
        </p:nvSpPr>
        <p:spPr>
          <a:xfrm>
            <a:off x="304800" y="1600200"/>
            <a:ext cx="4191000" cy="4525963"/>
          </a:xfrm>
        </p:spPr>
        <p:txBody>
          <a:bodyPr/>
          <a:lstStyle/>
          <a:p>
            <a:r>
              <a:rPr lang="en-US" dirty="0" err="1" smtClean="0"/>
              <a:t>ClearView</a:t>
            </a:r>
            <a:r>
              <a:rPr lang="en-US" dirty="0"/>
              <a:t/>
            </a:r>
            <a:br>
              <a:rPr lang="en-US" dirty="0"/>
            </a:br>
            <a:r>
              <a:rPr lang="en-US" sz="2000" dirty="0" smtClean="0"/>
              <a:t>[Perkins</a:t>
            </a:r>
            <a:r>
              <a:rPr lang="en-US" sz="2000" dirty="0"/>
              <a:t> </a:t>
            </a:r>
            <a:r>
              <a:rPr lang="en-US" sz="2000" dirty="0" smtClean="0"/>
              <a:t>et. al. SOSP </a:t>
            </a:r>
            <a:r>
              <a:rPr lang="en-US" sz="2000" dirty="0"/>
              <a:t>2009]</a:t>
            </a:r>
          </a:p>
          <a:p>
            <a:pPr lvl="1"/>
            <a:r>
              <a:rPr lang="en-US" dirty="0"/>
              <a:t>Learn </a:t>
            </a:r>
            <a:r>
              <a:rPr lang="en-US" dirty="0" smtClean="0"/>
              <a:t>invariants</a:t>
            </a:r>
            <a:endParaRPr lang="en-US" dirty="0"/>
          </a:p>
          <a:p>
            <a:pPr lvl="1"/>
            <a:r>
              <a:rPr lang="en-US" dirty="0" smtClean="0"/>
              <a:t>Dynamic patches enforce invariants </a:t>
            </a:r>
            <a:r>
              <a:rPr lang="en-US" dirty="0"/>
              <a:t>when </a:t>
            </a:r>
            <a:r>
              <a:rPr lang="en-US" dirty="0" smtClean="0"/>
              <a:t>attacked</a:t>
            </a:r>
            <a:endParaRPr lang="en-US" dirty="0"/>
          </a:p>
          <a:p>
            <a:r>
              <a:rPr lang="en-US" dirty="0" smtClean="0"/>
              <a:t>Data Structure Repair</a:t>
            </a:r>
            <a:r>
              <a:rPr lang="en-US" sz="2000" dirty="0"/>
              <a:t>[</a:t>
            </a:r>
            <a:r>
              <a:rPr lang="en-US" sz="2000" dirty="0" err="1"/>
              <a:t>Demsky</a:t>
            </a:r>
            <a:r>
              <a:rPr lang="en-US" sz="2000" dirty="0"/>
              <a:t> and </a:t>
            </a:r>
            <a:r>
              <a:rPr lang="en-US" sz="2000" dirty="0" err="1"/>
              <a:t>Rinard</a:t>
            </a:r>
            <a:r>
              <a:rPr lang="en-US" sz="2000" dirty="0"/>
              <a:t> ICSE 2005, OOPSLA 2003]</a:t>
            </a:r>
          </a:p>
          <a:p>
            <a:pPr lvl="1"/>
            <a:r>
              <a:rPr lang="en-US" dirty="0" smtClean="0"/>
              <a:t>Data structure consistency </a:t>
            </a:r>
            <a:r>
              <a:rPr lang="en-US" dirty="0"/>
              <a:t>properties</a:t>
            </a:r>
          </a:p>
          <a:p>
            <a:pPr lvl="1"/>
            <a:r>
              <a:rPr lang="en-US" dirty="0"/>
              <a:t>Check and enforce after data structure updates</a:t>
            </a:r>
          </a:p>
          <a:p>
            <a:endParaRPr lang="en-US" dirty="0"/>
          </a:p>
        </p:txBody>
      </p:sp>
      <p:sp>
        <p:nvSpPr>
          <p:cNvPr id="4" name="Content Placeholder 3"/>
          <p:cNvSpPr>
            <a:spLocks noGrp="1"/>
          </p:cNvSpPr>
          <p:nvPr>
            <p:ph sz="half" idx="2"/>
          </p:nvPr>
        </p:nvSpPr>
        <p:spPr>
          <a:xfrm>
            <a:off x="4648200" y="1600200"/>
            <a:ext cx="4191000" cy="4525963"/>
          </a:xfrm>
        </p:spPr>
        <p:txBody>
          <a:bodyPr/>
          <a:lstStyle/>
          <a:p>
            <a:pPr marL="342900" lvl="1" indent="-342900">
              <a:buFont typeface="Arial" charset="0"/>
              <a:buChar char="•"/>
            </a:pPr>
            <a:r>
              <a:rPr lang="en-US" dirty="0" smtClean="0"/>
              <a:t>Cyclic Memory Allocation</a:t>
            </a:r>
            <a:r>
              <a:rPr lang="en-US" sz="2000" dirty="0"/>
              <a:t>[Nguyen and </a:t>
            </a:r>
            <a:r>
              <a:rPr lang="en-US" sz="2000" dirty="0" err="1"/>
              <a:t>Rinard</a:t>
            </a:r>
            <a:r>
              <a:rPr lang="en-US" sz="2000" dirty="0"/>
              <a:t> ISMM 2007</a:t>
            </a:r>
            <a:r>
              <a:rPr lang="en-US" sz="2000" dirty="0" smtClean="0"/>
              <a:t>]</a:t>
            </a:r>
          </a:p>
          <a:p>
            <a:pPr lvl="1"/>
            <a:r>
              <a:rPr lang="en-US" dirty="0" smtClean="0"/>
              <a:t>Allocate from cyclic buffer</a:t>
            </a:r>
          </a:p>
          <a:p>
            <a:pPr lvl="1"/>
            <a:r>
              <a:rPr lang="en-US" dirty="0" smtClean="0"/>
              <a:t>Eliminate memory leaks</a:t>
            </a:r>
          </a:p>
          <a:p>
            <a:pPr marL="342900" lvl="1" indent="-342900">
              <a:buFont typeface="Arial" charset="0"/>
              <a:buChar char="•"/>
            </a:pPr>
            <a:r>
              <a:rPr lang="en-US" dirty="0" smtClean="0"/>
              <a:t>Infinite Loop Exit</a:t>
            </a:r>
            <a:br>
              <a:rPr lang="en-US" dirty="0" smtClean="0"/>
            </a:br>
            <a:r>
              <a:rPr lang="en-US" sz="2000" dirty="0" smtClean="0"/>
              <a:t>[</a:t>
            </a:r>
            <a:r>
              <a:rPr lang="en-US" sz="2000" dirty="0" err="1"/>
              <a:t>Carbin</a:t>
            </a:r>
            <a:r>
              <a:rPr lang="en-US" sz="2000" dirty="0"/>
              <a:t>, </a:t>
            </a:r>
            <a:r>
              <a:rPr lang="en-US" sz="2000" dirty="0" err="1"/>
              <a:t>Misailovic</a:t>
            </a:r>
            <a:r>
              <a:rPr lang="en-US" sz="2000" dirty="0"/>
              <a:t>, Kling and </a:t>
            </a:r>
            <a:r>
              <a:rPr lang="en-US" sz="2000" dirty="0" err="1"/>
              <a:t>Rinard</a:t>
            </a:r>
            <a:r>
              <a:rPr lang="en-US" sz="2000" dirty="0"/>
              <a:t> ECOOP </a:t>
            </a:r>
            <a:r>
              <a:rPr lang="en-US" sz="2000" dirty="0" smtClean="0"/>
              <a:t>2011, OOPSLA 2012]</a:t>
            </a:r>
            <a:endParaRPr lang="en-US" dirty="0" smtClean="0"/>
          </a:p>
          <a:p>
            <a:pPr lvl="1"/>
            <a:r>
              <a:rPr lang="en-US" dirty="0" smtClean="0"/>
              <a:t>Detect infinite loops</a:t>
            </a:r>
          </a:p>
          <a:p>
            <a:pPr lvl="1"/>
            <a:r>
              <a:rPr lang="en-US" dirty="0" smtClean="0"/>
              <a:t>Exit to continue execution</a:t>
            </a:r>
            <a:endParaRPr lang="en-US" dirty="0"/>
          </a:p>
        </p:txBody>
      </p:sp>
    </p:spTree>
    <p:extLst>
      <p:ext uri="{BB962C8B-B14F-4D97-AF65-F5344CB8AC3E}">
        <p14:creationId xmlns:p14="http://schemas.microsoft.com/office/powerpoint/2010/main" val="32504621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 is Immortal Software</a:t>
            </a:r>
            <a:endParaRPr lang="en-US" dirty="0"/>
          </a:p>
        </p:txBody>
      </p:sp>
      <p:sp>
        <p:nvSpPr>
          <p:cNvPr id="3" name="Content Placeholder 2"/>
          <p:cNvSpPr>
            <a:spLocks noGrp="1"/>
          </p:cNvSpPr>
          <p:nvPr>
            <p:ph idx="1"/>
          </p:nvPr>
        </p:nvSpPr>
        <p:spPr/>
        <p:txBody>
          <a:bodyPr/>
          <a:lstStyle/>
          <a:p>
            <a:r>
              <a:rPr lang="en-US" dirty="0" smtClean="0"/>
              <a:t>Identify all potential fatalities</a:t>
            </a:r>
          </a:p>
          <a:p>
            <a:pPr lvl="1"/>
            <a:r>
              <a:rPr lang="en-US" dirty="0" smtClean="0"/>
              <a:t>Addressing errors</a:t>
            </a:r>
          </a:p>
          <a:p>
            <a:pPr lvl="1"/>
            <a:r>
              <a:rPr lang="en-US" dirty="0" smtClean="0"/>
              <a:t>Infinite loops</a:t>
            </a:r>
          </a:p>
          <a:p>
            <a:pPr lvl="1"/>
            <a:r>
              <a:rPr lang="en-US" dirty="0" smtClean="0"/>
              <a:t>Memory leaks</a:t>
            </a:r>
          </a:p>
          <a:p>
            <a:r>
              <a:rPr lang="en-US" dirty="0" smtClean="0"/>
              <a:t>Eliminate via active participation techniques</a:t>
            </a:r>
          </a:p>
          <a:p>
            <a:pPr lvl="1"/>
            <a:r>
              <a:rPr lang="en-US" dirty="0" smtClean="0"/>
              <a:t>Failure-oblivious computing</a:t>
            </a:r>
          </a:p>
          <a:p>
            <a:pPr lvl="1"/>
            <a:r>
              <a:rPr lang="en-US" dirty="0" smtClean="0"/>
              <a:t>Infinite loop execution</a:t>
            </a:r>
          </a:p>
          <a:p>
            <a:pPr lvl="1"/>
            <a:r>
              <a:rPr lang="en-US" dirty="0" smtClean="0"/>
              <a:t>Cyclic memory allocation</a:t>
            </a:r>
          </a:p>
        </p:txBody>
      </p:sp>
    </p:spTree>
    <p:extLst>
      <p:ext uri="{BB962C8B-B14F-4D97-AF65-F5344CB8AC3E}">
        <p14:creationId xmlns:p14="http://schemas.microsoft.com/office/powerpoint/2010/main" val="155051041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Performance</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6680797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685800" y="1371600"/>
            <a:ext cx="7772400" cy="3276600"/>
          </a:xfrm>
        </p:spPr>
        <p:txBody>
          <a:bodyPr/>
          <a:lstStyle/>
          <a:p>
            <a:pPr eaLnBrk="1" hangingPunct="1"/>
            <a:r>
              <a:rPr lang="en-US">
                <a:latin typeface="Calibri" charset="0"/>
              </a:rPr>
              <a:t>Problem</a:t>
            </a:r>
            <a:br>
              <a:rPr lang="en-US">
                <a:latin typeface="Calibri" charset="0"/>
              </a:rPr>
            </a:br>
            <a:r>
              <a:rPr lang="en-US">
                <a:latin typeface="Calibri" charset="0"/>
              </a:rPr>
              <a:t/>
            </a:r>
            <a:br>
              <a:rPr lang="en-US">
                <a:latin typeface="Calibri" charset="0"/>
              </a:rPr>
            </a:br>
            <a:r>
              <a:rPr lang="en-US">
                <a:latin typeface="Calibri" charset="0"/>
              </a:rPr>
              <a:t>Program Takes Too Long To Run</a:t>
            </a:r>
            <a:br>
              <a:rPr lang="en-US">
                <a:latin typeface="Calibri" charset="0"/>
              </a:rPr>
            </a:br>
            <a:r>
              <a:rPr lang="en-US">
                <a:latin typeface="Calibri" charset="0"/>
              </a:rPr>
              <a:t>(Or Consumes Too Much Energy)</a:t>
            </a:r>
          </a:p>
        </p:txBody>
      </p:sp>
    </p:spTree>
    <p:extLst>
      <p:ext uri="{BB962C8B-B14F-4D97-AF65-F5344CB8AC3E}">
        <p14:creationId xmlns:p14="http://schemas.microsoft.com/office/powerpoint/2010/main" val="233846799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dirty="0" smtClean="0">
                <a:latin typeface="Calibri" charset="0"/>
              </a:rPr>
              <a:t>Solution</a:t>
            </a:r>
            <a:br>
              <a:rPr lang="en-US" dirty="0" smtClean="0">
                <a:latin typeface="Calibri" charset="0"/>
              </a:rPr>
            </a:br>
            <a:r>
              <a:rPr lang="en-US" sz="2800" dirty="0" smtClean="0">
                <a:latin typeface="Calibri" charset="0"/>
              </a:rPr>
              <a:t>[</a:t>
            </a:r>
            <a:r>
              <a:rPr lang="en-US" sz="2800" dirty="0" err="1" smtClean="0">
                <a:latin typeface="Calibri" charset="0"/>
              </a:rPr>
              <a:t>Misailovic</a:t>
            </a:r>
            <a:r>
              <a:rPr lang="en-US" sz="2800" dirty="0" smtClean="0">
                <a:latin typeface="Calibri" charset="0"/>
              </a:rPr>
              <a:t> et. al. ICSE 2010, </a:t>
            </a:r>
            <a:r>
              <a:rPr lang="en-US" sz="2800" dirty="0" err="1" smtClean="0">
                <a:latin typeface="Calibri" charset="0"/>
              </a:rPr>
              <a:t>Sidiroglou</a:t>
            </a:r>
            <a:r>
              <a:rPr lang="en-US" sz="2800" dirty="0" smtClean="0">
                <a:latin typeface="Calibri" charset="0"/>
              </a:rPr>
              <a:t> et. al. FSE 2011] </a:t>
            </a:r>
            <a:endParaRPr lang="en-US" sz="2800" dirty="0">
              <a:latin typeface="Calibri" charset="0"/>
            </a:endParaRPr>
          </a:p>
        </p:txBody>
      </p:sp>
      <p:sp>
        <p:nvSpPr>
          <p:cNvPr id="16387" name="Content Placeholder 2"/>
          <p:cNvSpPr>
            <a:spLocks noGrp="1"/>
          </p:cNvSpPr>
          <p:nvPr>
            <p:ph idx="1"/>
          </p:nvPr>
        </p:nvSpPr>
        <p:spPr/>
        <p:txBody>
          <a:bodyPr/>
          <a:lstStyle/>
          <a:p>
            <a:pPr eaLnBrk="1" hangingPunct="1"/>
            <a:r>
              <a:rPr lang="en-US">
                <a:latin typeface="Calibri" charset="0"/>
              </a:rPr>
              <a:t>Profile program</a:t>
            </a:r>
          </a:p>
          <a:p>
            <a:pPr eaLnBrk="1" hangingPunct="1"/>
            <a:r>
              <a:rPr lang="en-US">
                <a:latin typeface="Calibri" charset="0"/>
              </a:rPr>
              <a:t>Find loops that take most time</a:t>
            </a:r>
          </a:p>
          <a:p>
            <a:pPr eaLnBrk="1" hangingPunct="1"/>
            <a:r>
              <a:rPr lang="en-US">
                <a:latin typeface="Calibri" charset="0"/>
              </a:rPr>
              <a:t>Perforate the loops</a:t>
            </a:r>
          </a:p>
          <a:p>
            <a:pPr lvl="1" eaLnBrk="1" hangingPunct="1"/>
            <a:r>
              <a:rPr lang="en-US">
                <a:latin typeface="Calibri" charset="0"/>
              </a:rPr>
              <a:t>Don</a:t>
            </a:r>
            <a:r>
              <a:rPr lang="ja-JP" altLang="en-US">
                <a:latin typeface="Calibri" charset="0"/>
              </a:rPr>
              <a:t>’</a:t>
            </a:r>
            <a:r>
              <a:rPr lang="en-US" altLang="ja-JP">
                <a:latin typeface="Calibri" charset="0"/>
              </a:rPr>
              <a:t>t execute all loop iterations</a:t>
            </a:r>
          </a:p>
          <a:p>
            <a:pPr lvl="1" eaLnBrk="1" hangingPunct="1"/>
            <a:r>
              <a:rPr lang="en-US">
                <a:latin typeface="Calibri" charset="0"/>
              </a:rPr>
              <a:t>Instead, skip some iterations</a:t>
            </a:r>
          </a:p>
        </p:txBody>
      </p:sp>
      <p:sp>
        <p:nvSpPr>
          <p:cNvPr id="4" name="TextBox 3"/>
          <p:cNvSpPr txBox="1">
            <a:spLocks noChangeArrowheads="1"/>
          </p:cNvSpPr>
          <p:nvPr/>
        </p:nvSpPr>
        <p:spPr bwMode="auto">
          <a:xfrm>
            <a:off x="1504950" y="4572000"/>
            <a:ext cx="3695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800" b="1">
                <a:solidFill>
                  <a:schemeClr val="tx2"/>
                </a:solidFill>
                <a:latin typeface="Calibri" charset="0"/>
              </a:rPr>
              <a:t>for (i = 0; i &lt; n; i++) { … }</a:t>
            </a:r>
          </a:p>
        </p:txBody>
      </p:sp>
    </p:spTree>
    <p:extLst>
      <p:ext uri="{BB962C8B-B14F-4D97-AF65-F5344CB8AC3E}">
        <p14:creationId xmlns:p14="http://schemas.microsoft.com/office/powerpoint/2010/main" val="28023335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p:txBody>
          <a:bodyPr/>
          <a:lstStyle/>
          <a:p>
            <a:pPr eaLnBrk="1" hangingPunct="1"/>
            <a:r>
              <a:rPr lang="en-US">
                <a:latin typeface="Calibri" charset="0"/>
              </a:rPr>
              <a:t>Profile program</a:t>
            </a:r>
          </a:p>
          <a:p>
            <a:pPr eaLnBrk="1" hangingPunct="1"/>
            <a:r>
              <a:rPr lang="en-US">
                <a:latin typeface="Calibri" charset="0"/>
              </a:rPr>
              <a:t>Find loops that take most time</a:t>
            </a:r>
          </a:p>
          <a:p>
            <a:pPr eaLnBrk="1" hangingPunct="1"/>
            <a:r>
              <a:rPr lang="en-US">
                <a:latin typeface="Calibri" charset="0"/>
              </a:rPr>
              <a:t>Perforate the loops</a:t>
            </a:r>
          </a:p>
          <a:p>
            <a:pPr lvl="1" eaLnBrk="1" hangingPunct="1"/>
            <a:r>
              <a:rPr lang="en-US">
                <a:latin typeface="Calibri" charset="0"/>
              </a:rPr>
              <a:t>Don</a:t>
            </a:r>
            <a:r>
              <a:rPr lang="ja-JP" altLang="en-US">
                <a:latin typeface="Calibri" charset="0"/>
              </a:rPr>
              <a:t>’</a:t>
            </a:r>
            <a:r>
              <a:rPr lang="en-US" altLang="ja-JP">
                <a:latin typeface="Calibri" charset="0"/>
              </a:rPr>
              <a:t>t execute all loop iterations</a:t>
            </a:r>
          </a:p>
          <a:p>
            <a:pPr lvl="1" eaLnBrk="1" hangingPunct="1"/>
            <a:r>
              <a:rPr lang="en-US">
                <a:latin typeface="Calibri" charset="0"/>
              </a:rPr>
              <a:t>Instead, skip some iterations</a:t>
            </a:r>
          </a:p>
        </p:txBody>
      </p:sp>
      <p:sp>
        <p:nvSpPr>
          <p:cNvPr id="17412" name="TextBox 3"/>
          <p:cNvSpPr txBox="1">
            <a:spLocks noChangeArrowheads="1"/>
          </p:cNvSpPr>
          <p:nvPr/>
        </p:nvSpPr>
        <p:spPr bwMode="auto">
          <a:xfrm>
            <a:off x="1504950" y="4572000"/>
            <a:ext cx="3695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800" b="1">
                <a:solidFill>
                  <a:schemeClr val="tx2"/>
                </a:solidFill>
                <a:latin typeface="Calibri" charset="0"/>
              </a:rPr>
              <a:t>for (i = 0; i &lt; n; </a:t>
            </a:r>
            <a:r>
              <a:rPr lang="en-US" sz="2800" b="1">
                <a:solidFill>
                  <a:srgbClr val="FF0000"/>
                </a:solidFill>
                <a:latin typeface="Calibri" charset="0"/>
              </a:rPr>
              <a:t>i++</a:t>
            </a:r>
            <a:r>
              <a:rPr lang="en-US" sz="2800" b="1">
                <a:solidFill>
                  <a:schemeClr val="tx2"/>
                </a:solidFill>
                <a:latin typeface="Calibri" charset="0"/>
              </a:rPr>
              <a:t>)</a:t>
            </a:r>
            <a:r>
              <a:rPr lang="en-US" sz="2800" b="1">
                <a:solidFill>
                  <a:srgbClr val="0070C0"/>
                </a:solidFill>
                <a:latin typeface="Calibri" charset="0"/>
              </a:rPr>
              <a:t> </a:t>
            </a:r>
            <a:r>
              <a:rPr lang="en-US" sz="2800" b="1">
                <a:solidFill>
                  <a:schemeClr val="tx2"/>
                </a:solidFill>
                <a:latin typeface="Calibri" charset="0"/>
              </a:rPr>
              <a:t>{ … }</a:t>
            </a:r>
          </a:p>
        </p:txBody>
      </p:sp>
      <p:sp>
        <p:nvSpPr>
          <p:cNvPr id="17413" name="TextBox 4"/>
          <p:cNvSpPr txBox="1">
            <a:spLocks noChangeArrowheads="1"/>
          </p:cNvSpPr>
          <p:nvPr/>
        </p:nvSpPr>
        <p:spPr bwMode="auto">
          <a:xfrm>
            <a:off x="1333500" y="5976938"/>
            <a:ext cx="4038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800" b="1">
                <a:solidFill>
                  <a:schemeClr val="tx2"/>
                </a:solidFill>
                <a:latin typeface="Calibri" charset="0"/>
              </a:rPr>
              <a:t>for (i = 0; i &lt; n; </a:t>
            </a:r>
            <a:r>
              <a:rPr lang="en-US" sz="2800" b="1">
                <a:solidFill>
                  <a:srgbClr val="FF0000"/>
                </a:solidFill>
                <a:latin typeface="Calibri" charset="0"/>
              </a:rPr>
              <a:t>i += 2</a:t>
            </a:r>
            <a:r>
              <a:rPr lang="en-US" sz="2800" b="1">
                <a:solidFill>
                  <a:schemeClr val="tx2"/>
                </a:solidFill>
                <a:latin typeface="Calibri" charset="0"/>
              </a:rPr>
              <a:t>)</a:t>
            </a:r>
            <a:r>
              <a:rPr lang="en-US" sz="2800" b="1">
                <a:solidFill>
                  <a:srgbClr val="0070C0"/>
                </a:solidFill>
                <a:latin typeface="Calibri" charset="0"/>
              </a:rPr>
              <a:t> </a:t>
            </a:r>
            <a:r>
              <a:rPr lang="en-US" sz="2800" b="1">
                <a:solidFill>
                  <a:schemeClr val="tx2"/>
                </a:solidFill>
                <a:latin typeface="Calibri" charset="0"/>
              </a:rPr>
              <a:t>{ … }</a:t>
            </a:r>
          </a:p>
        </p:txBody>
      </p:sp>
      <p:sp>
        <p:nvSpPr>
          <p:cNvPr id="6" name="Down Arrow 5"/>
          <p:cNvSpPr/>
          <p:nvPr/>
        </p:nvSpPr>
        <p:spPr>
          <a:xfrm>
            <a:off x="2819400" y="5257800"/>
            <a:ext cx="609600" cy="619125"/>
          </a:xfrm>
          <a:prstGeom prst="downArrow">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1"/>
          <p:cNvSpPr>
            <a:spLocks noGrp="1"/>
          </p:cNvSpPr>
          <p:nvPr>
            <p:ph type="title"/>
          </p:nvPr>
        </p:nvSpPr>
        <p:spPr>
          <a:xfrm>
            <a:off x="457200" y="274638"/>
            <a:ext cx="8229600" cy="1143000"/>
          </a:xfrm>
        </p:spPr>
        <p:txBody>
          <a:bodyPr/>
          <a:lstStyle/>
          <a:p>
            <a:pPr eaLnBrk="1" hangingPunct="1"/>
            <a:r>
              <a:rPr lang="en-US" dirty="0" smtClean="0">
                <a:latin typeface="Calibri" charset="0"/>
              </a:rPr>
              <a:t>Solution</a:t>
            </a:r>
            <a:br>
              <a:rPr lang="en-US" dirty="0" smtClean="0">
                <a:latin typeface="Calibri" charset="0"/>
              </a:rPr>
            </a:br>
            <a:r>
              <a:rPr lang="en-US" sz="2800" dirty="0" smtClean="0">
                <a:latin typeface="Calibri" charset="0"/>
              </a:rPr>
              <a:t>[</a:t>
            </a:r>
            <a:r>
              <a:rPr lang="en-US" sz="2800" dirty="0" err="1" smtClean="0">
                <a:latin typeface="Calibri" charset="0"/>
              </a:rPr>
              <a:t>Misailovic</a:t>
            </a:r>
            <a:r>
              <a:rPr lang="en-US" sz="2800" dirty="0" smtClean="0">
                <a:latin typeface="Calibri" charset="0"/>
              </a:rPr>
              <a:t> et. al. ICSE 2010, </a:t>
            </a:r>
            <a:r>
              <a:rPr lang="en-US" sz="2800" dirty="0" err="1" smtClean="0">
                <a:latin typeface="Calibri" charset="0"/>
              </a:rPr>
              <a:t>Sidiroglou</a:t>
            </a:r>
            <a:r>
              <a:rPr lang="en-US" sz="2800" dirty="0" smtClean="0">
                <a:latin typeface="Calibri" charset="0"/>
              </a:rPr>
              <a:t> et. al. FSE 2011] </a:t>
            </a:r>
            <a:endParaRPr lang="en-US" sz="2800" dirty="0">
              <a:latin typeface="Calibri" charset="0"/>
            </a:endParaRPr>
          </a:p>
        </p:txBody>
      </p:sp>
    </p:spTree>
    <p:extLst>
      <p:ext uri="{BB962C8B-B14F-4D97-AF65-F5344CB8AC3E}">
        <p14:creationId xmlns:p14="http://schemas.microsoft.com/office/powerpoint/2010/main" val="111301461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3"/>
          <p:cNvSpPr>
            <a:spLocks noChangeArrowheads="1"/>
          </p:cNvSpPr>
          <p:nvPr/>
        </p:nvSpPr>
        <p:spPr bwMode="auto">
          <a:xfrm>
            <a:off x="2005013" y="2057400"/>
            <a:ext cx="6453187" cy="533399"/>
          </a:xfrm>
          <a:prstGeom prst="rect">
            <a:avLst/>
          </a:prstGeom>
          <a:solidFill>
            <a:schemeClr val="tx2">
              <a:lumMod val="60000"/>
              <a:lumOff val="40000"/>
            </a:schemeClr>
          </a:solidFill>
          <a:ln w="38100">
            <a:solidFill>
              <a:schemeClr val="tx2">
                <a:lumMod val="60000"/>
                <a:lumOff val="40000"/>
              </a:schemeClr>
            </a:solidFill>
            <a:miter lim="800000"/>
            <a:headEnd/>
            <a:tailEnd/>
          </a:ln>
        </p:spPr>
        <p:txBody>
          <a:bodyPr wrap="none" anchor="ctr"/>
          <a:lstStyle/>
          <a:p>
            <a:endParaRPr lang="en-US">
              <a:latin typeface="+mn-lt"/>
            </a:endParaRPr>
          </a:p>
        </p:txBody>
      </p:sp>
      <p:sp>
        <p:nvSpPr>
          <p:cNvPr id="22" name="Rectangle 6"/>
          <p:cNvSpPr>
            <a:spLocks noChangeArrowheads="1"/>
          </p:cNvSpPr>
          <p:nvPr/>
        </p:nvSpPr>
        <p:spPr bwMode="auto">
          <a:xfrm>
            <a:off x="2560638" y="2093913"/>
            <a:ext cx="857250"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23" name="Rectangle 7"/>
          <p:cNvSpPr>
            <a:spLocks noChangeArrowheads="1"/>
          </p:cNvSpPr>
          <p:nvPr/>
        </p:nvSpPr>
        <p:spPr bwMode="auto">
          <a:xfrm>
            <a:off x="3986213" y="2093913"/>
            <a:ext cx="1103312"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24" name="Rectangle 8"/>
          <p:cNvSpPr>
            <a:spLocks noChangeArrowheads="1"/>
          </p:cNvSpPr>
          <p:nvPr/>
        </p:nvSpPr>
        <p:spPr bwMode="auto">
          <a:xfrm>
            <a:off x="5913438" y="2093913"/>
            <a:ext cx="1103312"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25" name="Rectangle 9"/>
          <p:cNvSpPr>
            <a:spLocks noChangeArrowheads="1"/>
          </p:cNvSpPr>
          <p:nvPr/>
        </p:nvSpPr>
        <p:spPr bwMode="auto">
          <a:xfrm>
            <a:off x="7721600" y="2093913"/>
            <a:ext cx="414338"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9218" name="Rectangle 2"/>
          <p:cNvSpPr>
            <a:spLocks noGrp="1" noChangeArrowheads="1"/>
          </p:cNvSpPr>
          <p:nvPr>
            <p:ph type="title"/>
          </p:nvPr>
        </p:nvSpPr>
        <p:spPr/>
        <p:txBody>
          <a:bodyPr/>
          <a:lstStyle/>
          <a:p>
            <a:r>
              <a:rPr lang="en-US">
                <a:latin typeface="+mn-lt"/>
              </a:rPr>
              <a:t>Standard C Programming Model</a:t>
            </a:r>
          </a:p>
        </p:txBody>
      </p:sp>
      <p:sp>
        <p:nvSpPr>
          <p:cNvPr id="9220" name="Text Box 4"/>
          <p:cNvSpPr txBox="1">
            <a:spLocks noChangeArrowheads="1"/>
          </p:cNvSpPr>
          <p:nvPr/>
        </p:nvSpPr>
        <p:spPr bwMode="auto">
          <a:xfrm>
            <a:off x="371475" y="1858963"/>
            <a:ext cx="15367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buFontTx/>
              <a:buNone/>
            </a:pPr>
            <a:r>
              <a:rPr lang="en-US" sz="2400">
                <a:latin typeface="+mn-lt"/>
              </a:rPr>
              <a:t>Linear Address Space</a:t>
            </a:r>
          </a:p>
        </p:txBody>
      </p:sp>
      <p:sp>
        <p:nvSpPr>
          <p:cNvPr id="9221" name="Text Box 5"/>
          <p:cNvSpPr txBox="1">
            <a:spLocks noChangeArrowheads="1"/>
          </p:cNvSpPr>
          <p:nvPr/>
        </p:nvSpPr>
        <p:spPr bwMode="auto">
          <a:xfrm>
            <a:off x="3756025" y="113506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buFontTx/>
              <a:buNone/>
            </a:pPr>
            <a:r>
              <a:rPr lang="en-US" sz="2400">
                <a:latin typeface="+mn-lt"/>
              </a:rPr>
              <a:t>Allocated Data Blocks</a:t>
            </a:r>
          </a:p>
        </p:txBody>
      </p:sp>
      <p:sp>
        <p:nvSpPr>
          <p:cNvPr id="9226" name="Freeform 10"/>
          <p:cNvSpPr>
            <a:spLocks/>
          </p:cNvSpPr>
          <p:nvPr/>
        </p:nvSpPr>
        <p:spPr bwMode="auto">
          <a:xfrm>
            <a:off x="2997200" y="1630363"/>
            <a:ext cx="1204913" cy="463550"/>
          </a:xfrm>
          <a:custGeom>
            <a:avLst/>
            <a:gdLst>
              <a:gd name="T0" fmla="*/ 2147483647 w 759"/>
              <a:gd name="T1" fmla="*/ 0 h 292"/>
              <a:gd name="T2" fmla="*/ 2147483647 w 759"/>
              <a:gd name="T3" fmla="*/ 2147483647 h 292"/>
              <a:gd name="T4" fmla="*/ 2147483647 w 759"/>
              <a:gd name="T5" fmla="*/ 2147483647 h 292"/>
              <a:gd name="T6" fmla="*/ 0 w 759"/>
              <a:gd name="T7" fmla="*/ 2147483647 h 292"/>
              <a:gd name="T8" fmla="*/ 0 60000 65536"/>
              <a:gd name="T9" fmla="*/ 0 60000 65536"/>
              <a:gd name="T10" fmla="*/ 0 60000 65536"/>
              <a:gd name="T11" fmla="*/ 0 60000 65536"/>
              <a:gd name="T12" fmla="*/ 0 w 759"/>
              <a:gd name="T13" fmla="*/ 0 h 292"/>
              <a:gd name="T14" fmla="*/ 759 w 759"/>
              <a:gd name="T15" fmla="*/ 292 h 292"/>
            </a:gdLst>
            <a:ahLst/>
            <a:cxnLst>
              <a:cxn ang="T8">
                <a:pos x="T0" y="T1"/>
              </a:cxn>
              <a:cxn ang="T9">
                <a:pos x="T2" y="T3"/>
              </a:cxn>
              <a:cxn ang="T10">
                <a:pos x="T4" y="T5"/>
              </a:cxn>
              <a:cxn ang="T11">
                <a:pos x="T6" y="T7"/>
              </a:cxn>
            </a:cxnLst>
            <a:rect l="T12" t="T13" r="T14" b="T15"/>
            <a:pathLst>
              <a:path w="759" h="292">
                <a:moveTo>
                  <a:pt x="759" y="0"/>
                </a:moveTo>
                <a:cubicBezTo>
                  <a:pt x="726" y="11"/>
                  <a:pt x="657" y="52"/>
                  <a:pt x="558" y="67"/>
                </a:cubicBezTo>
                <a:cubicBezTo>
                  <a:pt x="459" y="82"/>
                  <a:pt x="259" y="55"/>
                  <a:pt x="166" y="92"/>
                </a:cubicBezTo>
                <a:cubicBezTo>
                  <a:pt x="40" y="141"/>
                  <a:pt x="35" y="250"/>
                  <a:pt x="0" y="292"/>
                </a:cubicBezTo>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mn-lt"/>
            </a:endParaRPr>
          </a:p>
        </p:txBody>
      </p:sp>
      <p:sp>
        <p:nvSpPr>
          <p:cNvPr id="9227" name="Freeform 11"/>
          <p:cNvSpPr>
            <a:spLocks/>
          </p:cNvSpPr>
          <p:nvPr/>
        </p:nvSpPr>
        <p:spPr bwMode="auto">
          <a:xfrm flipH="1">
            <a:off x="6727825" y="1627188"/>
            <a:ext cx="1204913" cy="463550"/>
          </a:xfrm>
          <a:custGeom>
            <a:avLst/>
            <a:gdLst>
              <a:gd name="T0" fmla="*/ 2147483647 w 759"/>
              <a:gd name="T1" fmla="*/ 0 h 292"/>
              <a:gd name="T2" fmla="*/ 2147483647 w 759"/>
              <a:gd name="T3" fmla="*/ 2147483647 h 292"/>
              <a:gd name="T4" fmla="*/ 2147483647 w 759"/>
              <a:gd name="T5" fmla="*/ 2147483647 h 292"/>
              <a:gd name="T6" fmla="*/ 0 w 759"/>
              <a:gd name="T7" fmla="*/ 2147483647 h 292"/>
              <a:gd name="T8" fmla="*/ 0 60000 65536"/>
              <a:gd name="T9" fmla="*/ 0 60000 65536"/>
              <a:gd name="T10" fmla="*/ 0 60000 65536"/>
              <a:gd name="T11" fmla="*/ 0 60000 65536"/>
              <a:gd name="T12" fmla="*/ 0 w 759"/>
              <a:gd name="T13" fmla="*/ 0 h 292"/>
              <a:gd name="T14" fmla="*/ 759 w 759"/>
              <a:gd name="T15" fmla="*/ 292 h 292"/>
            </a:gdLst>
            <a:ahLst/>
            <a:cxnLst>
              <a:cxn ang="T8">
                <a:pos x="T0" y="T1"/>
              </a:cxn>
              <a:cxn ang="T9">
                <a:pos x="T2" y="T3"/>
              </a:cxn>
              <a:cxn ang="T10">
                <a:pos x="T4" y="T5"/>
              </a:cxn>
              <a:cxn ang="T11">
                <a:pos x="T6" y="T7"/>
              </a:cxn>
            </a:cxnLst>
            <a:rect l="T12" t="T13" r="T14" b="T15"/>
            <a:pathLst>
              <a:path w="759" h="292">
                <a:moveTo>
                  <a:pt x="759" y="0"/>
                </a:moveTo>
                <a:cubicBezTo>
                  <a:pt x="726" y="11"/>
                  <a:pt x="657" y="52"/>
                  <a:pt x="558" y="67"/>
                </a:cubicBezTo>
                <a:cubicBezTo>
                  <a:pt x="459" y="82"/>
                  <a:pt x="259" y="55"/>
                  <a:pt x="166" y="92"/>
                </a:cubicBezTo>
                <a:cubicBezTo>
                  <a:pt x="40" y="141"/>
                  <a:pt x="35" y="250"/>
                  <a:pt x="0" y="292"/>
                </a:cubicBezTo>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mn-lt"/>
            </a:endParaRPr>
          </a:p>
        </p:txBody>
      </p:sp>
      <p:sp>
        <p:nvSpPr>
          <p:cNvPr id="9228" name="Line 12"/>
          <p:cNvSpPr>
            <a:spLocks noChangeShapeType="1"/>
          </p:cNvSpPr>
          <p:nvPr/>
        </p:nvSpPr>
        <p:spPr bwMode="auto">
          <a:xfrm flipH="1">
            <a:off x="4664075" y="1630363"/>
            <a:ext cx="239713" cy="460375"/>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9229" name="Line 13"/>
          <p:cNvSpPr>
            <a:spLocks noChangeShapeType="1"/>
          </p:cNvSpPr>
          <p:nvPr/>
        </p:nvSpPr>
        <p:spPr bwMode="auto">
          <a:xfrm>
            <a:off x="6221413" y="1633538"/>
            <a:ext cx="239712" cy="460375"/>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9230" name="Text Box 14"/>
          <p:cNvSpPr txBox="1">
            <a:spLocks noChangeArrowheads="1"/>
          </p:cNvSpPr>
          <p:nvPr/>
        </p:nvSpPr>
        <p:spPr bwMode="auto">
          <a:xfrm>
            <a:off x="847725" y="3343275"/>
            <a:ext cx="153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r">
              <a:buFontTx/>
              <a:buNone/>
            </a:pPr>
            <a:r>
              <a:rPr lang="en-US" sz="2400">
                <a:latin typeface="+mn-lt"/>
              </a:rPr>
              <a:t>*p += x</a:t>
            </a:r>
          </a:p>
        </p:txBody>
      </p:sp>
      <p:cxnSp>
        <p:nvCxnSpPr>
          <p:cNvPr id="9231" name="AutoShape 15"/>
          <p:cNvCxnSpPr>
            <a:cxnSpLocks noChangeShapeType="1"/>
            <a:stCxn id="9230" idx="3"/>
          </p:cNvCxnSpPr>
          <p:nvPr/>
        </p:nvCxnSpPr>
        <p:spPr bwMode="auto">
          <a:xfrm flipV="1">
            <a:off x="2386013" y="2544763"/>
            <a:ext cx="603250" cy="1027112"/>
          </a:xfrm>
          <a:prstGeom prst="curvedConnector2">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005333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p:txBody>
          <a:bodyPr/>
          <a:lstStyle/>
          <a:p>
            <a:pPr eaLnBrk="1" hangingPunct="1"/>
            <a:r>
              <a:rPr lang="en-US">
                <a:latin typeface="Calibri" charset="0"/>
              </a:rPr>
              <a:t>Profile program</a:t>
            </a:r>
          </a:p>
          <a:p>
            <a:pPr eaLnBrk="1" hangingPunct="1"/>
            <a:r>
              <a:rPr lang="en-US">
                <a:latin typeface="Calibri" charset="0"/>
              </a:rPr>
              <a:t>Find loops that take most time</a:t>
            </a:r>
          </a:p>
          <a:p>
            <a:pPr eaLnBrk="1" hangingPunct="1"/>
            <a:r>
              <a:rPr lang="en-US">
                <a:latin typeface="Calibri" charset="0"/>
              </a:rPr>
              <a:t>Perforate the loops</a:t>
            </a:r>
          </a:p>
          <a:p>
            <a:pPr lvl="1" eaLnBrk="1" hangingPunct="1"/>
            <a:r>
              <a:rPr lang="en-US">
                <a:latin typeface="Calibri" charset="0"/>
              </a:rPr>
              <a:t>Don</a:t>
            </a:r>
            <a:r>
              <a:rPr lang="ja-JP" altLang="en-US">
                <a:latin typeface="Calibri" charset="0"/>
              </a:rPr>
              <a:t>’</a:t>
            </a:r>
            <a:r>
              <a:rPr lang="en-US" altLang="ja-JP">
                <a:latin typeface="Calibri" charset="0"/>
              </a:rPr>
              <a:t>t execute all loop iterations</a:t>
            </a:r>
          </a:p>
          <a:p>
            <a:pPr lvl="1" eaLnBrk="1" hangingPunct="1"/>
            <a:r>
              <a:rPr lang="en-US">
                <a:latin typeface="Calibri" charset="0"/>
              </a:rPr>
              <a:t>Instead, skip some iterations</a:t>
            </a:r>
          </a:p>
        </p:txBody>
      </p:sp>
      <p:sp>
        <p:nvSpPr>
          <p:cNvPr id="18436" name="TextBox 3"/>
          <p:cNvSpPr txBox="1">
            <a:spLocks noChangeArrowheads="1"/>
          </p:cNvSpPr>
          <p:nvPr/>
        </p:nvSpPr>
        <p:spPr bwMode="auto">
          <a:xfrm>
            <a:off x="1504950" y="4572000"/>
            <a:ext cx="3695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800" b="1">
                <a:solidFill>
                  <a:schemeClr val="tx2"/>
                </a:solidFill>
                <a:latin typeface="Calibri" charset="0"/>
              </a:rPr>
              <a:t>for (i = 0; i &lt; n; </a:t>
            </a:r>
            <a:r>
              <a:rPr lang="en-US" sz="2800" b="1">
                <a:solidFill>
                  <a:srgbClr val="FF0000"/>
                </a:solidFill>
                <a:latin typeface="Calibri" charset="0"/>
              </a:rPr>
              <a:t>i++</a:t>
            </a:r>
            <a:r>
              <a:rPr lang="en-US" sz="2800" b="1">
                <a:solidFill>
                  <a:schemeClr val="tx2"/>
                </a:solidFill>
                <a:latin typeface="Calibri" charset="0"/>
              </a:rPr>
              <a:t>)</a:t>
            </a:r>
            <a:r>
              <a:rPr lang="en-US" sz="2800" b="1">
                <a:solidFill>
                  <a:srgbClr val="0070C0"/>
                </a:solidFill>
                <a:latin typeface="Calibri" charset="0"/>
              </a:rPr>
              <a:t> </a:t>
            </a:r>
            <a:r>
              <a:rPr lang="en-US" sz="2800" b="1">
                <a:solidFill>
                  <a:schemeClr val="tx2"/>
                </a:solidFill>
                <a:latin typeface="Calibri" charset="0"/>
              </a:rPr>
              <a:t>{ … }</a:t>
            </a:r>
          </a:p>
        </p:txBody>
      </p:sp>
      <p:sp>
        <p:nvSpPr>
          <p:cNvPr id="18437" name="TextBox 4"/>
          <p:cNvSpPr txBox="1">
            <a:spLocks noChangeArrowheads="1"/>
          </p:cNvSpPr>
          <p:nvPr/>
        </p:nvSpPr>
        <p:spPr bwMode="auto">
          <a:xfrm>
            <a:off x="1333500" y="5976938"/>
            <a:ext cx="4038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800" b="1">
                <a:solidFill>
                  <a:schemeClr val="tx2"/>
                </a:solidFill>
                <a:latin typeface="Calibri" charset="0"/>
              </a:rPr>
              <a:t>for (i = 0; i &lt; n; </a:t>
            </a:r>
            <a:r>
              <a:rPr lang="en-US" sz="2800" b="1">
                <a:solidFill>
                  <a:srgbClr val="FF0000"/>
                </a:solidFill>
                <a:latin typeface="Calibri" charset="0"/>
              </a:rPr>
              <a:t>i += 4</a:t>
            </a:r>
            <a:r>
              <a:rPr lang="en-US" sz="2800" b="1">
                <a:solidFill>
                  <a:schemeClr val="tx2"/>
                </a:solidFill>
                <a:latin typeface="Calibri" charset="0"/>
              </a:rPr>
              <a:t>) { … }</a:t>
            </a:r>
          </a:p>
        </p:txBody>
      </p:sp>
      <p:sp>
        <p:nvSpPr>
          <p:cNvPr id="6" name="Down Arrow 5"/>
          <p:cNvSpPr/>
          <p:nvPr/>
        </p:nvSpPr>
        <p:spPr>
          <a:xfrm>
            <a:off x="2819400" y="5257800"/>
            <a:ext cx="609600" cy="619125"/>
          </a:xfrm>
          <a:prstGeom prst="downArrow">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1"/>
          <p:cNvSpPr>
            <a:spLocks noGrp="1"/>
          </p:cNvSpPr>
          <p:nvPr>
            <p:ph type="title"/>
          </p:nvPr>
        </p:nvSpPr>
        <p:spPr>
          <a:xfrm>
            <a:off x="457200" y="274638"/>
            <a:ext cx="8229600" cy="1143000"/>
          </a:xfrm>
        </p:spPr>
        <p:txBody>
          <a:bodyPr/>
          <a:lstStyle/>
          <a:p>
            <a:pPr eaLnBrk="1" hangingPunct="1"/>
            <a:r>
              <a:rPr lang="en-US" dirty="0" smtClean="0">
                <a:latin typeface="Calibri" charset="0"/>
              </a:rPr>
              <a:t>Solution</a:t>
            </a:r>
            <a:br>
              <a:rPr lang="en-US" dirty="0" smtClean="0">
                <a:latin typeface="Calibri" charset="0"/>
              </a:rPr>
            </a:br>
            <a:r>
              <a:rPr lang="en-US" sz="2800" dirty="0" smtClean="0">
                <a:latin typeface="Calibri" charset="0"/>
              </a:rPr>
              <a:t>[</a:t>
            </a:r>
            <a:r>
              <a:rPr lang="en-US" sz="2800" dirty="0" err="1" smtClean="0">
                <a:latin typeface="Calibri" charset="0"/>
              </a:rPr>
              <a:t>Misailovic</a:t>
            </a:r>
            <a:r>
              <a:rPr lang="en-US" sz="2800" dirty="0" smtClean="0">
                <a:latin typeface="Calibri" charset="0"/>
              </a:rPr>
              <a:t> et. al. ICSE 2010, </a:t>
            </a:r>
            <a:r>
              <a:rPr lang="en-US" sz="2800" dirty="0" err="1" smtClean="0">
                <a:latin typeface="Calibri" charset="0"/>
              </a:rPr>
              <a:t>Sidiroglou</a:t>
            </a:r>
            <a:r>
              <a:rPr lang="en-US" sz="2800" dirty="0" smtClean="0">
                <a:latin typeface="Calibri" charset="0"/>
              </a:rPr>
              <a:t> et. al. FSE 2011] </a:t>
            </a:r>
            <a:endParaRPr lang="en-US" sz="2800" dirty="0">
              <a:latin typeface="Calibri" charset="0"/>
            </a:endParaRPr>
          </a:p>
        </p:txBody>
      </p:sp>
    </p:spTree>
    <p:extLst>
      <p:ext uri="{BB962C8B-B14F-4D97-AF65-F5344CB8AC3E}">
        <p14:creationId xmlns:p14="http://schemas.microsoft.com/office/powerpoint/2010/main" val="140077843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p:txBody>
          <a:bodyPr/>
          <a:lstStyle/>
          <a:p>
            <a:pPr eaLnBrk="1" hangingPunct="1"/>
            <a:r>
              <a:rPr lang="en-US">
                <a:latin typeface="Calibri" charset="0"/>
              </a:rPr>
              <a:t>Profile program</a:t>
            </a:r>
          </a:p>
          <a:p>
            <a:pPr eaLnBrk="1" hangingPunct="1"/>
            <a:r>
              <a:rPr lang="en-US">
                <a:latin typeface="Calibri" charset="0"/>
              </a:rPr>
              <a:t>Find loops that take most time</a:t>
            </a:r>
          </a:p>
          <a:p>
            <a:pPr eaLnBrk="1" hangingPunct="1"/>
            <a:r>
              <a:rPr lang="en-US">
                <a:latin typeface="Calibri" charset="0"/>
              </a:rPr>
              <a:t>Perforate the loops</a:t>
            </a:r>
          </a:p>
          <a:p>
            <a:pPr lvl="1" eaLnBrk="1" hangingPunct="1"/>
            <a:r>
              <a:rPr lang="en-US">
                <a:latin typeface="Calibri" charset="0"/>
              </a:rPr>
              <a:t>Don</a:t>
            </a:r>
            <a:r>
              <a:rPr lang="ja-JP" altLang="en-US">
                <a:latin typeface="Calibri" charset="0"/>
              </a:rPr>
              <a:t>’</a:t>
            </a:r>
            <a:r>
              <a:rPr lang="en-US" altLang="ja-JP">
                <a:latin typeface="Calibri" charset="0"/>
              </a:rPr>
              <a:t>t execute all loop iterations</a:t>
            </a:r>
          </a:p>
          <a:p>
            <a:pPr lvl="1" eaLnBrk="1" hangingPunct="1"/>
            <a:r>
              <a:rPr lang="en-US">
                <a:latin typeface="Calibri" charset="0"/>
              </a:rPr>
              <a:t>Instead, skip some iterations</a:t>
            </a:r>
          </a:p>
        </p:txBody>
      </p:sp>
      <p:sp>
        <p:nvSpPr>
          <p:cNvPr id="19460" name="TextBox 3"/>
          <p:cNvSpPr txBox="1">
            <a:spLocks noChangeArrowheads="1"/>
          </p:cNvSpPr>
          <p:nvPr/>
        </p:nvSpPr>
        <p:spPr bwMode="auto">
          <a:xfrm>
            <a:off x="1504950" y="4572000"/>
            <a:ext cx="3695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800" b="1">
                <a:solidFill>
                  <a:schemeClr val="tx2"/>
                </a:solidFill>
                <a:latin typeface="Calibri" charset="0"/>
              </a:rPr>
              <a:t>for (i = 0; i &lt; n; </a:t>
            </a:r>
            <a:r>
              <a:rPr lang="en-US" sz="2800" b="1">
                <a:solidFill>
                  <a:srgbClr val="FF0000"/>
                </a:solidFill>
                <a:latin typeface="Calibri" charset="0"/>
              </a:rPr>
              <a:t>i++</a:t>
            </a:r>
            <a:r>
              <a:rPr lang="en-US" sz="2800" b="1">
                <a:solidFill>
                  <a:schemeClr val="tx2"/>
                </a:solidFill>
                <a:latin typeface="Calibri" charset="0"/>
              </a:rPr>
              <a:t>) { … }</a:t>
            </a:r>
          </a:p>
        </p:txBody>
      </p:sp>
      <p:sp>
        <p:nvSpPr>
          <p:cNvPr id="19461" name="TextBox 4"/>
          <p:cNvSpPr txBox="1">
            <a:spLocks noChangeArrowheads="1"/>
          </p:cNvSpPr>
          <p:nvPr/>
        </p:nvSpPr>
        <p:spPr bwMode="auto">
          <a:xfrm>
            <a:off x="1333500" y="5976938"/>
            <a:ext cx="4038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800" b="1">
                <a:solidFill>
                  <a:schemeClr val="tx2"/>
                </a:solidFill>
                <a:latin typeface="Calibri" charset="0"/>
              </a:rPr>
              <a:t>for (i = 0; i &lt; n; </a:t>
            </a:r>
            <a:r>
              <a:rPr lang="en-US" sz="2800" b="1">
                <a:solidFill>
                  <a:srgbClr val="FF0000"/>
                </a:solidFill>
                <a:latin typeface="Calibri" charset="0"/>
              </a:rPr>
              <a:t>i += 8</a:t>
            </a:r>
            <a:r>
              <a:rPr lang="en-US" sz="2800" b="1">
                <a:solidFill>
                  <a:schemeClr val="tx2"/>
                </a:solidFill>
                <a:latin typeface="Calibri" charset="0"/>
              </a:rPr>
              <a:t>)</a:t>
            </a:r>
            <a:r>
              <a:rPr lang="en-US" sz="2800" b="1">
                <a:solidFill>
                  <a:srgbClr val="0070C0"/>
                </a:solidFill>
                <a:latin typeface="Calibri" charset="0"/>
              </a:rPr>
              <a:t> </a:t>
            </a:r>
            <a:r>
              <a:rPr lang="en-US" sz="2800" b="1">
                <a:solidFill>
                  <a:schemeClr val="tx2"/>
                </a:solidFill>
                <a:latin typeface="Calibri" charset="0"/>
              </a:rPr>
              <a:t>{ … }</a:t>
            </a:r>
          </a:p>
        </p:txBody>
      </p:sp>
      <p:sp>
        <p:nvSpPr>
          <p:cNvPr id="6" name="Down Arrow 5"/>
          <p:cNvSpPr/>
          <p:nvPr/>
        </p:nvSpPr>
        <p:spPr>
          <a:xfrm>
            <a:off x="2819400" y="5257800"/>
            <a:ext cx="609600" cy="619125"/>
          </a:xfrm>
          <a:prstGeom prst="downArrow">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1"/>
          <p:cNvSpPr>
            <a:spLocks noGrp="1"/>
          </p:cNvSpPr>
          <p:nvPr>
            <p:ph type="title"/>
          </p:nvPr>
        </p:nvSpPr>
        <p:spPr>
          <a:xfrm>
            <a:off x="457200" y="274638"/>
            <a:ext cx="8229600" cy="1143000"/>
          </a:xfrm>
        </p:spPr>
        <p:txBody>
          <a:bodyPr/>
          <a:lstStyle/>
          <a:p>
            <a:pPr eaLnBrk="1" hangingPunct="1"/>
            <a:r>
              <a:rPr lang="en-US" dirty="0" smtClean="0">
                <a:latin typeface="Calibri" charset="0"/>
              </a:rPr>
              <a:t>Solution</a:t>
            </a:r>
            <a:br>
              <a:rPr lang="en-US" dirty="0" smtClean="0">
                <a:latin typeface="Calibri" charset="0"/>
              </a:rPr>
            </a:br>
            <a:r>
              <a:rPr lang="en-US" sz="2800" dirty="0" smtClean="0">
                <a:latin typeface="Calibri" charset="0"/>
              </a:rPr>
              <a:t>[</a:t>
            </a:r>
            <a:r>
              <a:rPr lang="en-US" sz="2800" dirty="0" err="1" smtClean="0">
                <a:latin typeface="Calibri" charset="0"/>
              </a:rPr>
              <a:t>Misailovic</a:t>
            </a:r>
            <a:r>
              <a:rPr lang="en-US" sz="2800" dirty="0" smtClean="0">
                <a:latin typeface="Calibri" charset="0"/>
              </a:rPr>
              <a:t> et. al. ICSE 2010, </a:t>
            </a:r>
            <a:r>
              <a:rPr lang="en-US" sz="2800" dirty="0" err="1" smtClean="0">
                <a:latin typeface="Calibri" charset="0"/>
              </a:rPr>
              <a:t>Sidiroglou</a:t>
            </a:r>
            <a:r>
              <a:rPr lang="en-US" sz="2800" dirty="0" smtClean="0">
                <a:latin typeface="Calibri" charset="0"/>
              </a:rPr>
              <a:t> et. al. FSE 2011] </a:t>
            </a:r>
            <a:endParaRPr lang="en-US" sz="2800" dirty="0">
              <a:latin typeface="Calibri" charset="0"/>
            </a:endParaRPr>
          </a:p>
        </p:txBody>
      </p:sp>
    </p:spTree>
    <p:extLst>
      <p:ext uri="{BB962C8B-B14F-4D97-AF65-F5344CB8AC3E}">
        <p14:creationId xmlns:p14="http://schemas.microsoft.com/office/powerpoint/2010/main" val="329104602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457200" y="1600200"/>
            <a:ext cx="8458200" cy="4525963"/>
          </a:xfrm>
        </p:spPr>
        <p:txBody>
          <a:bodyPr/>
          <a:lstStyle/>
          <a:p>
            <a:pPr eaLnBrk="1" hangingPunct="1"/>
            <a:r>
              <a:rPr lang="en-US">
                <a:latin typeface="Calibri" charset="0"/>
              </a:rPr>
              <a:t>Profile program</a:t>
            </a:r>
          </a:p>
          <a:p>
            <a:pPr eaLnBrk="1" hangingPunct="1"/>
            <a:r>
              <a:rPr lang="en-US">
                <a:latin typeface="Calibri" charset="0"/>
              </a:rPr>
              <a:t>Find loops that take most time</a:t>
            </a:r>
          </a:p>
          <a:p>
            <a:pPr eaLnBrk="1" hangingPunct="1"/>
            <a:r>
              <a:rPr lang="en-US">
                <a:latin typeface="Calibri" charset="0"/>
              </a:rPr>
              <a:t>Perforate the loops</a:t>
            </a:r>
          </a:p>
          <a:p>
            <a:pPr lvl="1" eaLnBrk="1" hangingPunct="1"/>
            <a:r>
              <a:rPr lang="en-US">
                <a:latin typeface="Calibri" charset="0"/>
              </a:rPr>
              <a:t>Don</a:t>
            </a:r>
            <a:r>
              <a:rPr lang="ja-JP" altLang="en-US">
                <a:latin typeface="Calibri" charset="0"/>
              </a:rPr>
              <a:t>’</a:t>
            </a:r>
            <a:r>
              <a:rPr lang="en-US" altLang="ja-JP">
                <a:latin typeface="Calibri" charset="0"/>
              </a:rPr>
              <a:t>t execute all loop iterations</a:t>
            </a:r>
          </a:p>
          <a:p>
            <a:pPr lvl="1" eaLnBrk="1" hangingPunct="1"/>
            <a:r>
              <a:rPr lang="en-US">
                <a:latin typeface="Calibri" charset="0"/>
              </a:rPr>
              <a:t>Instead, skip some iterations</a:t>
            </a:r>
          </a:p>
          <a:p>
            <a:pPr eaLnBrk="1" hangingPunct="1"/>
            <a:r>
              <a:rPr lang="en-US">
                <a:latin typeface="Calibri" charset="0"/>
              </a:rPr>
              <a:t>Result</a:t>
            </a:r>
          </a:p>
          <a:p>
            <a:pPr lvl="1" eaLnBrk="1" hangingPunct="1"/>
            <a:r>
              <a:rPr lang="en-US">
                <a:latin typeface="Calibri" charset="0"/>
              </a:rPr>
              <a:t>Program consumes fewer computational resources</a:t>
            </a:r>
          </a:p>
          <a:p>
            <a:pPr lvl="1" eaLnBrk="1" hangingPunct="1"/>
            <a:r>
              <a:rPr lang="en-US">
                <a:latin typeface="Calibri" charset="0"/>
              </a:rPr>
              <a:t>Runs faster (or takes less energy) (or both)</a:t>
            </a:r>
          </a:p>
        </p:txBody>
      </p:sp>
      <p:sp>
        <p:nvSpPr>
          <p:cNvPr id="5" name="Title 1"/>
          <p:cNvSpPr>
            <a:spLocks noGrp="1"/>
          </p:cNvSpPr>
          <p:nvPr>
            <p:ph type="title"/>
          </p:nvPr>
        </p:nvSpPr>
        <p:spPr>
          <a:xfrm>
            <a:off x="457200" y="274638"/>
            <a:ext cx="8229600" cy="1143000"/>
          </a:xfrm>
        </p:spPr>
        <p:txBody>
          <a:bodyPr/>
          <a:lstStyle/>
          <a:p>
            <a:pPr eaLnBrk="1" hangingPunct="1"/>
            <a:r>
              <a:rPr lang="en-US" dirty="0" smtClean="0">
                <a:latin typeface="Calibri" charset="0"/>
              </a:rPr>
              <a:t>Solution</a:t>
            </a:r>
            <a:br>
              <a:rPr lang="en-US" dirty="0" smtClean="0">
                <a:latin typeface="Calibri" charset="0"/>
              </a:rPr>
            </a:br>
            <a:r>
              <a:rPr lang="en-US" sz="2800" dirty="0" smtClean="0">
                <a:latin typeface="Calibri" charset="0"/>
              </a:rPr>
              <a:t>[</a:t>
            </a:r>
            <a:r>
              <a:rPr lang="en-US" sz="2800" dirty="0" err="1" smtClean="0">
                <a:latin typeface="Calibri" charset="0"/>
              </a:rPr>
              <a:t>Misailovic</a:t>
            </a:r>
            <a:r>
              <a:rPr lang="en-US" sz="2800" dirty="0" smtClean="0">
                <a:latin typeface="Calibri" charset="0"/>
              </a:rPr>
              <a:t> et. al. ICSE 2010, </a:t>
            </a:r>
            <a:r>
              <a:rPr lang="en-US" sz="2800" dirty="0" err="1" smtClean="0">
                <a:latin typeface="Calibri" charset="0"/>
              </a:rPr>
              <a:t>Sidiroglou</a:t>
            </a:r>
            <a:r>
              <a:rPr lang="en-US" sz="2800" dirty="0" smtClean="0">
                <a:latin typeface="Calibri" charset="0"/>
              </a:rPr>
              <a:t> et. al. FSE 2011] </a:t>
            </a:r>
            <a:endParaRPr lang="en-US" sz="2800" dirty="0">
              <a:latin typeface="Calibri" charset="0"/>
            </a:endParaRPr>
          </a:p>
        </p:txBody>
      </p:sp>
    </p:spTree>
    <p:extLst>
      <p:ext uri="{BB962C8B-B14F-4D97-AF65-F5344CB8AC3E}">
        <p14:creationId xmlns:p14="http://schemas.microsoft.com/office/powerpoint/2010/main" val="33655666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latin typeface="Calibri" charset="0"/>
              </a:rPr>
              <a:t>Common Reaction</a:t>
            </a:r>
          </a:p>
        </p:txBody>
      </p:sp>
      <p:sp>
        <p:nvSpPr>
          <p:cNvPr id="22531" name="Content Placeholder 2"/>
          <p:cNvSpPr>
            <a:spLocks noGrp="1"/>
          </p:cNvSpPr>
          <p:nvPr>
            <p:ph idx="1"/>
          </p:nvPr>
        </p:nvSpPr>
        <p:spPr/>
        <p:txBody>
          <a:bodyPr/>
          <a:lstStyle/>
          <a:p>
            <a:pPr eaLnBrk="1" hangingPunct="1"/>
            <a:r>
              <a:rPr lang="en-US">
                <a:latin typeface="Calibri" charset="0"/>
              </a:rPr>
              <a:t>OK, I agree program should run fast</a:t>
            </a:r>
          </a:p>
          <a:p>
            <a:pPr eaLnBrk="1" hangingPunct="1"/>
            <a:r>
              <a:rPr lang="en-US">
                <a:latin typeface="Calibri" charset="0"/>
              </a:rPr>
              <a:t>But you can’t do this because you’ll get the wrong result!</a:t>
            </a:r>
          </a:p>
        </p:txBody>
      </p:sp>
    </p:spTree>
    <p:extLst>
      <p:ext uri="{BB962C8B-B14F-4D97-AF65-F5344CB8AC3E}">
        <p14:creationId xmlns:p14="http://schemas.microsoft.com/office/powerpoint/2010/main" val="147560782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latin typeface="Calibri" charset="0"/>
              </a:rPr>
              <a:t>Our Response</a:t>
            </a:r>
          </a:p>
        </p:txBody>
      </p:sp>
      <p:sp>
        <p:nvSpPr>
          <p:cNvPr id="12291" name="Content Placeholder 2"/>
          <p:cNvSpPr>
            <a:spLocks noGrp="1"/>
          </p:cNvSpPr>
          <p:nvPr>
            <p:ph idx="1"/>
          </p:nvPr>
        </p:nvSpPr>
        <p:spPr/>
        <p:txBody>
          <a:bodyPr/>
          <a:lstStyle/>
          <a:p>
            <a:pPr eaLnBrk="1" hangingPunct="1"/>
            <a:r>
              <a:rPr lang="en-US" dirty="0">
                <a:latin typeface="Calibri" charset="0"/>
              </a:rPr>
              <a:t>OK, I agree program should run fast</a:t>
            </a:r>
          </a:p>
          <a:p>
            <a:pPr eaLnBrk="1" hangingPunct="1"/>
            <a:r>
              <a:rPr lang="en-US" dirty="0">
                <a:latin typeface="Calibri" charset="0"/>
              </a:rPr>
              <a:t>But you can’t do this because you’ll get the wrong result!</a:t>
            </a:r>
          </a:p>
          <a:p>
            <a:pPr eaLnBrk="1" hangingPunct="1"/>
            <a:r>
              <a:rPr lang="en-US" dirty="0">
                <a:latin typeface="Calibri" charset="0"/>
              </a:rPr>
              <a:t>You </a:t>
            </a:r>
            <a:r>
              <a:rPr lang="en-US" dirty="0" smtClean="0">
                <a:latin typeface="Calibri" charset="0"/>
              </a:rPr>
              <a:t>won’</a:t>
            </a:r>
            <a:r>
              <a:rPr lang="en-US" altLang="ja-JP" dirty="0" smtClean="0">
                <a:latin typeface="Calibri" charset="0"/>
              </a:rPr>
              <a:t>t </a:t>
            </a:r>
            <a:r>
              <a:rPr lang="en-US" altLang="ja-JP" dirty="0">
                <a:latin typeface="Calibri" charset="0"/>
              </a:rPr>
              <a:t>get the wrong result 			       </a:t>
            </a:r>
          </a:p>
          <a:p>
            <a:pPr eaLnBrk="1" hangingPunct="1"/>
            <a:r>
              <a:rPr lang="en-US" dirty="0" smtClean="0">
                <a:latin typeface="Calibri" charset="0"/>
              </a:rPr>
              <a:t>You’</a:t>
            </a:r>
            <a:r>
              <a:rPr lang="en-US" altLang="ja-JP" dirty="0" smtClean="0">
                <a:latin typeface="Calibri" charset="0"/>
              </a:rPr>
              <a:t>ll </a:t>
            </a:r>
            <a:r>
              <a:rPr lang="en-US" altLang="ja-JP" dirty="0">
                <a:latin typeface="Calibri" charset="0"/>
              </a:rPr>
              <a:t>get a </a:t>
            </a:r>
            <a:r>
              <a:rPr lang="en-US" altLang="ja-JP" b="1" dirty="0">
                <a:latin typeface="Calibri" charset="0"/>
              </a:rPr>
              <a:t>different</a:t>
            </a:r>
            <a:r>
              <a:rPr lang="en-US" altLang="ja-JP" dirty="0">
                <a:latin typeface="Calibri" charset="0"/>
              </a:rPr>
              <a:t> result</a:t>
            </a:r>
            <a:endParaRPr lang="en-US" dirty="0">
              <a:latin typeface="Calibri" charset="0"/>
            </a:endParaRPr>
          </a:p>
        </p:txBody>
      </p:sp>
      <p:cxnSp>
        <p:nvCxnSpPr>
          <p:cNvPr id="4" name="Straight Connector 3"/>
          <p:cNvCxnSpPr/>
          <p:nvPr/>
        </p:nvCxnSpPr>
        <p:spPr>
          <a:xfrm rot="10800000">
            <a:off x="928688" y="2362200"/>
            <a:ext cx="7072312" cy="76200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rot="10800000" flipV="1">
            <a:off x="928688" y="2362200"/>
            <a:ext cx="7072312" cy="76200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65832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38200" y="2133600"/>
            <a:ext cx="7772400" cy="1470025"/>
          </a:xfrm>
          <a:prstGeom prst="rect">
            <a:avLst/>
          </a:prstGeom>
        </p:spPr>
        <p:txBody>
          <a:bodyPr anchor="ctr">
            <a:normAutofit/>
          </a:bodyPr>
          <a:lstStyle/>
          <a:p>
            <a:pPr algn="ctr" fontAlgn="auto">
              <a:spcAft>
                <a:spcPts val="0"/>
              </a:spcAft>
              <a:defRPr/>
            </a:pPr>
            <a:r>
              <a:rPr lang="en-US" sz="4400" dirty="0">
                <a:latin typeface="+mj-lt"/>
                <a:ea typeface="+mj-ea"/>
                <a:cs typeface="+mj-cs"/>
              </a:rPr>
              <a:t>Not a Correctness Issue</a:t>
            </a:r>
          </a:p>
          <a:p>
            <a:pPr algn="ctr" fontAlgn="auto">
              <a:spcAft>
                <a:spcPts val="0"/>
              </a:spcAft>
              <a:defRPr/>
            </a:pPr>
            <a:r>
              <a:rPr lang="en-US" sz="4400" dirty="0">
                <a:latin typeface="+mj-lt"/>
                <a:ea typeface="+mj-ea"/>
                <a:cs typeface="+mj-cs"/>
              </a:rPr>
              <a:t>Accuracy Issue</a:t>
            </a:r>
          </a:p>
        </p:txBody>
      </p:sp>
    </p:spTree>
    <p:extLst>
      <p:ext uri="{BB962C8B-B14F-4D97-AF65-F5344CB8AC3E}">
        <p14:creationId xmlns:p14="http://schemas.microsoft.com/office/powerpoint/2010/main" val="192962549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8" y="76200"/>
            <a:ext cx="8229600" cy="715963"/>
          </a:xfrm>
        </p:spPr>
        <p:txBody>
          <a:bodyPr rtlCol="0">
            <a:normAutofit fontScale="90000"/>
          </a:bodyPr>
          <a:lstStyle/>
          <a:p>
            <a:pPr eaLnBrk="1" fontAlgn="auto" hangingPunct="1">
              <a:spcAft>
                <a:spcPts val="0"/>
              </a:spcAft>
              <a:defRPr/>
            </a:pPr>
            <a:r>
              <a:rPr lang="en-US" dirty="0" smtClean="0">
                <a:ea typeface="+mj-ea"/>
                <a:cs typeface="+mj-cs"/>
              </a:rPr>
              <a:t>Accuracy Metric</a:t>
            </a:r>
            <a:endParaRPr lang="en-US" dirty="0">
              <a:ea typeface="+mj-ea"/>
              <a:cs typeface="+mj-cs"/>
            </a:endParaRPr>
          </a:p>
        </p:txBody>
      </p:sp>
      <p:grpSp>
        <p:nvGrpSpPr>
          <p:cNvPr id="25603" name="Group 2"/>
          <p:cNvGrpSpPr>
            <a:grpSpLocks/>
          </p:cNvGrpSpPr>
          <p:nvPr/>
        </p:nvGrpSpPr>
        <p:grpSpPr bwMode="auto">
          <a:xfrm>
            <a:off x="1908175" y="1522413"/>
            <a:ext cx="990600" cy="1447800"/>
            <a:chOff x="1914062" y="1333500"/>
            <a:chExt cx="990600" cy="1447800"/>
          </a:xfrm>
        </p:grpSpPr>
        <p:sp>
          <p:nvSpPr>
            <p:cNvPr id="4" name="Rectangle 3"/>
            <p:cNvSpPr>
              <a:spLocks noChangeArrowheads="1"/>
            </p:cNvSpPr>
            <p:nvPr/>
          </p:nvSpPr>
          <p:spPr bwMode="auto">
            <a:xfrm>
              <a:off x="1914062" y="1333500"/>
              <a:ext cx="990600" cy="1447800"/>
            </a:xfrm>
            <a:prstGeom prst="rect">
              <a:avLst/>
            </a:prstGeom>
            <a:noFill/>
            <a:ln w="28575">
              <a:solidFill>
                <a:srgbClr val="4A7EBB"/>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cxnSp>
          <p:nvCxnSpPr>
            <p:cNvPr id="5" name="Straight Connector 4"/>
            <p:cNvCxnSpPr>
              <a:cxnSpLocks noChangeShapeType="1"/>
            </p:cNvCxnSpPr>
            <p:nvPr/>
          </p:nvCxnSpPr>
          <p:spPr bwMode="auto">
            <a:xfrm>
              <a:off x="2066462" y="1485900"/>
              <a:ext cx="6858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 name="Straight Connector 5"/>
            <p:cNvCxnSpPr>
              <a:cxnSpLocks noChangeShapeType="1"/>
            </p:cNvCxnSpPr>
            <p:nvPr/>
          </p:nvCxnSpPr>
          <p:spPr bwMode="auto">
            <a:xfrm>
              <a:off x="2066462" y="1562100"/>
              <a:ext cx="6858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 name="Straight Connector 6"/>
            <p:cNvCxnSpPr>
              <a:cxnSpLocks noChangeShapeType="1"/>
            </p:cNvCxnSpPr>
            <p:nvPr/>
          </p:nvCxnSpPr>
          <p:spPr bwMode="auto">
            <a:xfrm>
              <a:off x="2066462" y="1638300"/>
              <a:ext cx="6096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a:off x="2066462" y="1714500"/>
              <a:ext cx="6858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a:off x="2066462" y="1790700"/>
              <a:ext cx="3810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 name="Straight Connector 9"/>
            <p:cNvCxnSpPr>
              <a:cxnSpLocks noChangeShapeType="1"/>
            </p:cNvCxnSpPr>
            <p:nvPr/>
          </p:nvCxnSpPr>
          <p:spPr bwMode="auto">
            <a:xfrm>
              <a:off x="2066462" y="1866900"/>
              <a:ext cx="6858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 name="Straight Connector 10"/>
            <p:cNvCxnSpPr>
              <a:cxnSpLocks noChangeShapeType="1"/>
            </p:cNvCxnSpPr>
            <p:nvPr/>
          </p:nvCxnSpPr>
          <p:spPr bwMode="auto">
            <a:xfrm>
              <a:off x="2066462" y="1943100"/>
              <a:ext cx="6858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p:nvCxnSpPr>
          <p:spPr bwMode="auto">
            <a:xfrm>
              <a:off x="2066462" y="2019300"/>
              <a:ext cx="5334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 name="Straight Connector 12"/>
            <p:cNvCxnSpPr>
              <a:cxnSpLocks noChangeShapeType="1"/>
            </p:cNvCxnSpPr>
            <p:nvPr/>
          </p:nvCxnSpPr>
          <p:spPr bwMode="auto">
            <a:xfrm>
              <a:off x="2066462" y="2095500"/>
              <a:ext cx="6858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p:cNvCxnSpPr>
            <p:nvPr/>
          </p:nvCxnSpPr>
          <p:spPr bwMode="auto">
            <a:xfrm>
              <a:off x="2066462" y="2171700"/>
              <a:ext cx="6096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2066462" y="2247900"/>
              <a:ext cx="6858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a:off x="2066462" y="2324100"/>
              <a:ext cx="3048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a:off x="2066462" y="2400300"/>
              <a:ext cx="5334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p:cNvCxnSpPr>
            <p:nvPr/>
          </p:nvCxnSpPr>
          <p:spPr bwMode="auto">
            <a:xfrm>
              <a:off x="2066462" y="2476500"/>
              <a:ext cx="6858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p:cNvCxnSpPr>
            <p:nvPr/>
          </p:nvCxnSpPr>
          <p:spPr bwMode="auto">
            <a:xfrm>
              <a:off x="2066462" y="2552700"/>
              <a:ext cx="4572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p:cNvCxnSpPr>
            <p:nvPr/>
          </p:nvCxnSpPr>
          <p:spPr bwMode="auto">
            <a:xfrm>
              <a:off x="2066462" y="2628900"/>
              <a:ext cx="6858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21" name="Group 20"/>
          <p:cNvGrpSpPr>
            <a:grpSpLocks/>
          </p:cNvGrpSpPr>
          <p:nvPr/>
        </p:nvGrpSpPr>
        <p:grpSpPr bwMode="auto">
          <a:xfrm>
            <a:off x="1908175" y="3771900"/>
            <a:ext cx="990600" cy="1447800"/>
            <a:chOff x="1914062" y="3581400"/>
            <a:chExt cx="990600" cy="1447800"/>
          </a:xfrm>
        </p:grpSpPr>
        <p:sp>
          <p:nvSpPr>
            <p:cNvPr id="22" name="Rectangle 21"/>
            <p:cNvSpPr>
              <a:spLocks noChangeArrowheads="1"/>
            </p:cNvSpPr>
            <p:nvPr/>
          </p:nvSpPr>
          <p:spPr bwMode="auto">
            <a:xfrm>
              <a:off x="1914062" y="3581400"/>
              <a:ext cx="990600" cy="1447800"/>
            </a:xfrm>
            <a:prstGeom prst="rect">
              <a:avLst/>
            </a:prstGeom>
            <a:noFill/>
            <a:ln w="28575">
              <a:solidFill>
                <a:srgbClr val="4A7EBB"/>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cxnSp>
          <p:nvCxnSpPr>
            <p:cNvPr id="23" name="Straight Connector 22"/>
            <p:cNvCxnSpPr>
              <a:cxnSpLocks noChangeShapeType="1"/>
            </p:cNvCxnSpPr>
            <p:nvPr/>
          </p:nvCxnSpPr>
          <p:spPr bwMode="auto">
            <a:xfrm>
              <a:off x="2066462" y="3733800"/>
              <a:ext cx="6858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p:cNvCxnSpPr>
            <p:nvPr/>
          </p:nvCxnSpPr>
          <p:spPr bwMode="auto">
            <a:xfrm>
              <a:off x="2066462" y="3810000"/>
              <a:ext cx="6858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p:cNvCxnSpPr>
            <p:nvPr/>
          </p:nvCxnSpPr>
          <p:spPr bwMode="auto">
            <a:xfrm>
              <a:off x="2066462" y="3886200"/>
              <a:ext cx="6096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p:cNvCxnSpPr>
            <p:nvPr/>
          </p:nvCxnSpPr>
          <p:spPr bwMode="auto">
            <a:xfrm>
              <a:off x="2066462" y="3962400"/>
              <a:ext cx="6858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p:cNvCxnSpPr>
            <p:nvPr/>
          </p:nvCxnSpPr>
          <p:spPr bwMode="auto">
            <a:xfrm>
              <a:off x="2066462" y="4038600"/>
              <a:ext cx="3810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p:cNvCxnSpPr>
            <p:nvPr/>
          </p:nvCxnSpPr>
          <p:spPr bwMode="auto">
            <a:xfrm>
              <a:off x="2066462" y="4114800"/>
              <a:ext cx="6858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9" name="Straight Connector 28"/>
            <p:cNvCxnSpPr>
              <a:cxnSpLocks noChangeShapeType="1"/>
            </p:cNvCxnSpPr>
            <p:nvPr/>
          </p:nvCxnSpPr>
          <p:spPr bwMode="auto">
            <a:xfrm>
              <a:off x="2066462" y="4191000"/>
              <a:ext cx="6858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0" name="Straight Connector 29"/>
            <p:cNvCxnSpPr>
              <a:cxnSpLocks noChangeShapeType="1"/>
            </p:cNvCxnSpPr>
            <p:nvPr/>
          </p:nvCxnSpPr>
          <p:spPr bwMode="auto">
            <a:xfrm>
              <a:off x="2066462" y="4267200"/>
              <a:ext cx="5334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1" name="Straight Connector 30"/>
            <p:cNvCxnSpPr>
              <a:cxnSpLocks noChangeShapeType="1"/>
            </p:cNvCxnSpPr>
            <p:nvPr/>
          </p:nvCxnSpPr>
          <p:spPr bwMode="auto">
            <a:xfrm>
              <a:off x="2066462" y="4343400"/>
              <a:ext cx="6858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2" name="Straight Connector 31"/>
            <p:cNvCxnSpPr>
              <a:cxnSpLocks noChangeShapeType="1"/>
            </p:cNvCxnSpPr>
            <p:nvPr/>
          </p:nvCxnSpPr>
          <p:spPr bwMode="auto">
            <a:xfrm>
              <a:off x="2066462" y="4419600"/>
              <a:ext cx="6096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3" name="Straight Connector 32"/>
            <p:cNvCxnSpPr>
              <a:cxnSpLocks noChangeShapeType="1"/>
            </p:cNvCxnSpPr>
            <p:nvPr/>
          </p:nvCxnSpPr>
          <p:spPr bwMode="auto">
            <a:xfrm>
              <a:off x="2066462" y="4495800"/>
              <a:ext cx="6858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4" name="Straight Connector 33"/>
            <p:cNvCxnSpPr>
              <a:cxnSpLocks noChangeShapeType="1"/>
            </p:cNvCxnSpPr>
            <p:nvPr/>
          </p:nvCxnSpPr>
          <p:spPr bwMode="auto">
            <a:xfrm>
              <a:off x="2066462" y="4572000"/>
              <a:ext cx="3048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5" name="Straight Connector 34"/>
            <p:cNvCxnSpPr>
              <a:cxnSpLocks noChangeShapeType="1"/>
            </p:cNvCxnSpPr>
            <p:nvPr/>
          </p:nvCxnSpPr>
          <p:spPr bwMode="auto">
            <a:xfrm>
              <a:off x="2066462" y="4648200"/>
              <a:ext cx="5334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6" name="Straight Connector 35"/>
            <p:cNvCxnSpPr>
              <a:cxnSpLocks noChangeShapeType="1"/>
            </p:cNvCxnSpPr>
            <p:nvPr/>
          </p:nvCxnSpPr>
          <p:spPr bwMode="auto">
            <a:xfrm>
              <a:off x="2066462" y="4724400"/>
              <a:ext cx="6858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7" name="Straight Connector 36"/>
            <p:cNvCxnSpPr>
              <a:cxnSpLocks noChangeShapeType="1"/>
            </p:cNvCxnSpPr>
            <p:nvPr/>
          </p:nvCxnSpPr>
          <p:spPr bwMode="auto">
            <a:xfrm>
              <a:off x="2066462" y="4800600"/>
              <a:ext cx="4572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8" name="Straight Connector 37"/>
            <p:cNvCxnSpPr>
              <a:cxnSpLocks noChangeShapeType="1"/>
            </p:cNvCxnSpPr>
            <p:nvPr/>
          </p:nvCxnSpPr>
          <p:spPr bwMode="auto">
            <a:xfrm>
              <a:off x="2066462" y="4876800"/>
              <a:ext cx="685800"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9" name="Oval 38"/>
            <p:cNvSpPr/>
            <p:nvPr/>
          </p:nvSpPr>
          <p:spPr>
            <a:xfrm>
              <a:off x="2142662" y="3733800"/>
              <a:ext cx="152400" cy="152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Oval 39"/>
            <p:cNvSpPr/>
            <p:nvPr/>
          </p:nvSpPr>
          <p:spPr>
            <a:xfrm>
              <a:off x="2371262" y="3810000"/>
              <a:ext cx="152400" cy="152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Oval 40"/>
            <p:cNvSpPr/>
            <p:nvPr/>
          </p:nvSpPr>
          <p:spPr>
            <a:xfrm>
              <a:off x="2142662" y="4016375"/>
              <a:ext cx="152400" cy="152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Oval 41"/>
            <p:cNvSpPr/>
            <p:nvPr/>
          </p:nvSpPr>
          <p:spPr>
            <a:xfrm>
              <a:off x="2371262" y="4152900"/>
              <a:ext cx="152400" cy="152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c</a:t>
              </a:r>
            </a:p>
          </p:txBody>
        </p:sp>
        <p:sp>
          <p:nvSpPr>
            <p:cNvPr id="43" name="Oval 42"/>
            <p:cNvSpPr/>
            <p:nvPr/>
          </p:nvSpPr>
          <p:spPr>
            <a:xfrm>
              <a:off x="2142662" y="4572000"/>
              <a:ext cx="152400" cy="152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Oval 43"/>
            <p:cNvSpPr/>
            <p:nvPr/>
          </p:nvSpPr>
          <p:spPr>
            <a:xfrm>
              <a:off x="2256962" y="4762500"/>
              <a:ext cx="152400" cy="152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Oval 44"/>
            <p:cNvSpPr/>
            <p:nvPr/>
          </p:nvSpPr>
          <p:spPr>
            <a:xfrm>
              <a:off x="2218862" y="4343400"/>
              <a:ext cx="152400" cy="152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Oval 45"/>
            <p:cNvSpPr/>
            <p:nvPr/>
          </p:nvSpPr>
          <p:spPr>
            <a:xfrm>
              <a:off x="2485562" y="4419600"/>
              <a:ext cx="152400" cy="152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7" name="Group 193"/>
          <p:cNvGrpSpPr>
            <a:grpSpLocks/>
          </p:cNvGrpSpPr>
          <p:nvPr/>
        </p:nvGrpSpPr>
        <p:grpSpPr bwMode="auto">
          <a:xfrm>
            <a:off x="3381375" y="3848100"/>
            <a:ext cx="342900" cy="1295400"/>
            <a:chOff x="3380912" y="3847414"/>
            <a:chExt cx="342900" cy="1295400"/>
          </a:xfrm>
        </p:grpSpPr>
        <p:sp>
          <p:nvSpPr>
            <p:cNvPr id="48" name="Hexagon 47"/>
            <p:cNvSpPr>
              <a:spLocks noChangeArrowheads="1"/>
            </p:cNvSpPr>
            <p:nvPr/>
          </p:nvSpPr>
          <p:spPr bwMode="auto">
            <a:xfrm>
              <a:off x="3380912" y="3847414"/>
              <a:ext cx="342900" cy="228600"/>
            </a:xfrm>
            <a:prstGeom prst="hexagon">
              <a:avLst>
                <a:gd name="adj" fmla="val 25000"/>
                <a:gd name="vf" fmla="val 115470"/>
              </a:avLst>
            </a:prstGeom>
            <a:solidFill>
              <a:srgbClr val="FF0000"/>
            </a:solidFill>
            <a:ln w="9525">
              <a:solidFill>
                <a:schemeClr val="tx2"/>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49" name="Hexagon 48"/>
            <p:cNvSpPr>
              <a:spLocks noChangeArrowheads="1"/>
            </p:cNvSpPr>
            <p:nvPr/>
          </p:nvSpPr>
          <p:spPr bwMode="auto">
            <a:xfrm>
              <a:off x="3380912" y="4190314"/>
              <a:ext cx="342900" cy="228600"/>
            </a:xfrm>
            <a:prstGeom prst="hexagon">
              <a:avLst>
                <a:gd name="adj" fmla="val 25000"/>
                <a:gd name="vf" fmla="val 115470"/>
              </a:avLst>
            </a:prstGeom>
            <a:solidFill>
              <a:srgbClr val="0070C0"/>
            </a:solidFill>
            <a:ln w="9525">
              <a:solidFill>
                <a:schemeClr val="tx2"/>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50" name="Hexagon 49"/>
            <p:cNvSpPr>
              <a:spLocks noChangeArrowheads="1"/>
            </p:cNvSpPr>
            <p:nvPr/>
          </p:nvSpPr>
          <p:spPr bwMode="auto">
            <a:xfrm>
              <a:off x="3380912" y="4533214"/>
              <a:ext cx="342900" cy="228600"/>
            </a:xfrm>
            <a:prstGeom prst="hexagon">
              <a:avLst>
                <a:gd name="adj" fmla="val 25000"/>
                <a:gd name="vf" fmla="val 115470"/>
              </a:avLst>
            </a:prstGeom>
            <a:solidFill>
              <a:srgbClr val="00FF00"/>
            </a:solidFill>
            <a:ln w="9525">
              <a:solidFill>
                <a:schemeClr val="tx2"/>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51" name="Hexagon 50"/>
            <p:cNvSpPr>
              <a:spLocks noChangeArrowheads="1"/>
            </p:cNvSpPr>
            <p:nvPr/>
          </p:nvSpPr>
          <p:spPr bwMode="auto">
            <a:xfrm>
              <a:off x="3380912" y="4914214"/>
              <a:ext cx="342900" cy="228600"/>
            </a:xfrm>
            <a:prstGeom prst="hexagon">
              <a:avLst>
                <a:gd name="adj" fmla="val 25000"/>
                <a:gd name="vf" fmla="val 115470"/>
              </a:avLst>
            </a:prstGeom>
            <a:solidFill>
              <a:srgbClr val="FFFF00"/>
            </a:solidFill>
            <a:ln w="9525">
              <a:solidFill>
                <a:schemeClr val="tx2"/>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grpSp>
      <p:grpSp>
        <p:nvGrpSpPr>
          <p:cNvPr id="25606" name="Group 51"/>
          <p:cNvGrpSpPr>
            <a:grpSpLocks/>
          </p:cNvGrpSpPr>
          <p:nvPr/>
        </p:nvGrpSpPr>
        <p:grpSpPr bwMode="auto">
          <a:xfrm>
            <a:off x="307975" y="2132013"/>
            <a:ext cx="1143000" cy="228600"/>
            <a:chOff x="313862" y="2019300"/>
            <a:chExt cx="1143000" cy="228600"/>
          </a:xfrm>
        </p:grpSpPr>
        <p:sp>
          <p:nvSpPr>
            <p:cNvPr id="53" name="Rectangle 52"/>
            <p:cNvSpPr>
              <a:spLocks noChangeArrowheads="1"/>
            </p:cNvSpPr>
            <p:nvPr/>
          </p:nvSpPr>
          <p:spPr bwMode="auto">
            <a:xfrm>
              <a:off x="1228262" y="2019300"/>
              <a:ext cx="228600" cy="228600"/>
            </a:xfrm>
            <a:prstGeom prst="rect">
              <a:avLst/>
            </a:prstGeom>
            <a:solidFill>
              <a:srgbClr val="00FF00"/>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54" name="Rectangle 53"/>
            <p:cNvSpPr>
              <a:spLocks noChangeArrowheads="1"/>
            </p:cNvSpPr>
            <p:nvPr/>
          </p:nvSpPr>
          <p:spPr bwMode="auto">
            <a:xfrm>
              <a:off x="923462" y="2019300"/>
              <a:ext cx="228600" cy="228600"/>
            </a:xfrm>
            <a:prstGeom prst="rect">
              <a:avLst/>
            </a:prstGeom>
            <a:solidFill>
              <a:srgbClr val="00FF00"/>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55" name="Rectangle 54"/>
            <p:cNvSpPr>
              <a:spLocks noChangeArrowheads="1"/>
            </p:cNvSpPr>
            <p:nvPr/>
          </p:nvSpPr>
          <p:spPr bwMode="auto">
            <a:xfrm>
              <a:off x="618662" y="2019300"/>
              <a:ext cx="228600" cy="228600"/>
            </a:xfrm>
            <a:prstGeom prst="rect">
              <a:avLst/>
            </a:prstGeom>
            <a:solidFill>
              <a:srgbClr val="00FF00"/>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56" name="Rectangle 55"/>
            <p:cNvSpPr>
              <a:spLocks noChangeArrowheads="1"/>
            </p:cNvSpPr>
            <p:nvPr/>
          </p:nvSpPr>
          <p:spPr bwMode="auto">
            <a:xfrm>
              <a:off x="313862" y="2019300"/>
              <a:ext cx="228600" cy="228600"/>
            </a:xfrm>
            <a:prstGeom prst="rect">
              <a:avLst/>
            </a:prstGeom>
            <a:solidFill>
              <a:srgbClr val="00FF00"/>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grpSp>
      <p:grpSp>
        <p:nvGrpSpPr>
          <p:cNvPr id="57" name="Group 56"/>
          <p:cNvGrpSpPr>
            <a:grpSpLocks/>
          </p:cNvGrpSpPr>
          <p:nvPr/>
        </p:nvGrpSpPr>
        <p:grpSpPr bwMode="auto">
          <a:xfrm>
            <a:off x="346075" y="4381500"/>
            <a:ext cx="1143000" cy="228600"/>
            <a:chOff x="351962" y="4229100"/>
            <a:chExt cx="1143000" cy="228600"/>
          </a:xfrm>
        </p:grpSpPr>
        <p:sp>
          <p:nvSpPr>
            <p:cNvPr id="58" name="Rectangle 57"/>
            <p:cNvSpPr>
              <a:spLocks noChangeArrowheads="1"/>
            </p:cNvSpPr>
            <p:nvPr/>
          </p:nvSpPr>
          <p:spPr bwMode="auto">
            <a:xfrm>
              <a:off x="1266362" y="4229100"/>
              <a:ext cx="228600" cy="228600"/>
            </a:xfrm>
            <a:prstGeom prst="rect">
              <a:avLst/>
            </a:prstGeom>
            <a:solidFill>
              <a:srgbClr val="00FF00"/>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59" name="Rectangle 58"/>
            <p:cNvSpPr>
              <a:spLocks noChangeArrowheads="1"/>
            </p:cNvSpPr>
            <p:nvPr/>
          </p:nvSpPr>
          <p:spPr bwMode="auto">
            <a:xfrm>
              <a:off x="961562" y="4229100"/>
              <a:ext cx="228600" cy="228600"/>
            </a:xfrm>
            <a:prstGeom prst="rect">
              <a:avLst/>
            </a:prstGeom>
            <a:solidFill>
              <a:srgbClr val="00FF00"/>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60" name="Rectangle 59"/>
            <p:cNvSpPr>
              <a:spLocks noChangeArrowheads="1"/>
            </p:cNvSpPr>
            <p:nvPr/>
          </p:nvSpPr>
          <p:spPr bwMode="auto">
            <a:xfrm>
              <a:off x="656762" y="4229100"/>
              <a:ext cx="228600" cy="228600"/>
            </a:xfrm>
            <a:prstGeom prst="rect">
              <a:avLst/>
            </a:prstGeom>
            <a:solidFill>
              <a:srgbClr val="00FF00"/>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61" name="Rectangle 60"/>
            <p:cNvSpPr>
              <a:spLocks noChangeArrowheads="1"/>
            </p:cNvSpPr>
            <p:nvPr/>
          </p:nvSpPr>
          <p:spPr bwMode="auto">
            <a:xfrm>
              <a:off x="351962" y="4229100"/>
              <a:ext cx="228600" cy="228600"/>
            </a:xfrm>
            <a:prstGeom prst="rect">
              <a:avLst/>
            </a:prstGeom>
            <a:solidFill>
              <a:srgbClr val="00FF00"/>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grpSp>
      <p:sp>
        <p:nvSpPr>
          <p:cNvPr id="63" name="Hexagon 62"/>
          <p:cNvSpPr>
            <a:spLocks noChangeArrowheads="1"/>
          </p:cNvSpPr>
          <p:nvPr/>
        </p:nvSpPr>
        <p:spPr bwMode="auto">
          <a:xfrm>
            <a:off x="3400425" y="1598613"/>
            <a:ext cx="304800" cy="228600"/>
          </a:xfrm>
          <a:prstGeom prst="hexagon">
            <a:avLst>
              <a:gd name="adj" fmla="val 25000"/>
              <a:gd name="vf" fmla="val 115470"/>
            </a:avLst>
          </a:prstGeom>
          <a:solidFill>
            <a:srgbClr val="D52B19"/>
          </a:solidFill>
          <a:ln w="9525">
            <a:solidFill>
              <a:schemeClr val="tx2"/>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64" name="Hexagon 63"/>
          <p:cNvSpPr>
            <a:spLocks noChangeArrowheads="1"/>
          </p:cNvSpPr>
          <p:nvPr/>
        </p:nvSpPr>
        <p:spPr bwMode="auto">
          <a:xfrm>
            <a:off x="3400425" y="1941513"/>
            <a:ext cx="304800" cy="228600"/>
          </a:xfrm>
          <a:prstGeom prst="hexagon">
            <a:avLst>
              <a:gd name="adj" fmla="val 25000"/>
              <a:gd name="vf" fmla="val 115470"/>
            </a:avLst>
          </a:prstGeom>
          <a:solidFill>
            <a:srgbClr val="190F65"/>
          </a:solidFill>
          <a:ln w="9525">
            <a:solidFill>
              <a:schemeClr val="tx2"/>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65" name="Hexagon 64"/>
          <p:cNvSpPr>
            <a:spLocks noChangeArrowheads="1"/>
          </p:cNvSpPr>
          <p:nvPr/>
        </p:nvSpPr>
        <p:spPr bwMode="auto">
          <a:xfrm>
            <a:off x="3400425" y="2284413"/>
            <a:ext cx="304800" cy="228600"/>
          </a:xfrm>
          <a:prstGeom prst="hexagon">
            <a:avLst>
              <a:gd name="adj" fmla="val 25000"/>
              <a:gd name="vf" fmla="val 115470"/>
            </a:avLst>
          </a:prstGeom>
          <a:solidFill>
            <a:srgbClr val="008000"/>
          </a:solidFill>
          <a:ln w="9525">
            <a:solidFill>
              <a:schemeClr val="tx2"/>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66" name="Hexagon 65"/>
          <p:cNvSpPr>
            <a:spLocks noChangeArrowheads="1"/>
          </p:cNvSpPr>
          <p:nvPr/>
        </p:nvSpPr>
        <p:spPr bwMode="auto">
          <a:xfrm>
            <a:off x="3400425" y="2665413"/>
            <a:ext cx="304800" cy="228600"/>
          </a:xfrm>
          <a:prstGeom prst="hexagon">
            <a:avLst>
              <a:gd name="adj" fmla="val 25000"/>
              <a:gd name="vf" fmla="val 115470"/>
            </a:avLst>
          </a:prstGeom>
          <a:solidFill>
            <a:srgbClr val="DAD61C"/>
          </a:solidFill>
          <a:ln w="9525">
            <a:solidFill>
              <a:schemeClr val="tx2"/>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67" name="Right Brace 66"/>
          <p:cNvSpPr>
            <a:spLocks/>
          </p:cNvSpPr>
          <p:nvPr/>
        </p:nvSpPr>
        <p:spPr bwMode="auto">
          <a:xfrm>
            <a:off x="4498975" y="1522413"/>
            <a:ext cx="381000" cy="1447800"/>
          </a:xfrm>
          <a:prstGeom prst="rightBrace">
            <a:avLst>
              <a:gd name="adj1" fmla="val 48327"/>
              <a:gd name="adj2" fmla="val 50000"/>
            </a:avLst>
          </a:prstGeom>
          <a:noFill/>
          <a:ln w="381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latin typeface="+mn-lt"/>
              <a:ea typeface="+mn-ea"/>
              <a:cs typeface="+mn-cs"/>
            </a:endParaRPr>
          </a:p>
        </p:txBody>
      </p:sp>
      <p:sp>
        <p:nvSpPr>
          <p:cNvPr id="25613" name="TextBox 67"/>
          <p:cNvSpPr txBox="1">
            <a:spLocks noChangeArrowheads="1"/>
          </p:cNvSpPr>
          <p:nvPr/>
        </p:nvSpPr>
        <p:spPr bwMode="auto">
          <a:xfrm>
            <a:off x="498475" y="823913"/>
            <a:ext cx="68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a:latin typeface="Calibri" charset="0"/>
              </a:rPr>
              <a:t>Input</a:t>
            </a:r>
          </a:p>
        </p:txBody>
      </p:sp>
      <p:sp>
        <p:nvSpPr>
          <p:cNvPr id="25614" name="TextBox 68"/>
          <p:cNvSpPr txBox="1">
            <a:spLocks noChangeArrowheads="1"/>
          </p:cNvSpPr>
          <p:nvPr/>
        </p:nvSpPr>
        <p:spPr bwMode="auto">
          <a:xfrm>
            <a:off x="1912938" y="685800"/>
            <a:ext cx="981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a:latin typeface="Calibri" charset="0"/>
              </a:rPr>
              <a:t>Original </a:t>
            </a:r>
          </a:p>
          <a:p>
            <a:pPr algn="ctr" eaLnBrk="1" hangingPunct="1"/>
            <a:r>
              <a:rPr lang="en-US">
                <a:latin typeface="Calibri" charset="0"/>
              </a:rPr>
              <a:t>Program</a:t>
            </a:r>
          </a:p>
        </p:txBody>
      </p:sp>
      <p:sp>
        <p:nvSpPr>
          <p:cNvPr id="70" name="TextBox 69"/>
          <p:cNvSpPr txBox="1">
            <a:spLocks noChangeArrowheads="1"/>
          </p:cNvSpPr>
          <p:nvPr/>
        </p:nvSpPr>
        <p:spPr bwMode="auto">
          <a:xfrm>
            <a:off x="3124200" y="823913"/>
            <a:ext cx="855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a:latin typeface="Calibri" charset="0"/>
              </a:rPr>
              <a:t>Output</a:t>
            </a:r>
          </a:p>
        </p:txBody>
      </p:sp>
      <p:sp>
        <p:nvSpPr>
          <p:cNvPr id="71" name="TextBox 70"/>
          <p:cNvSpPr txBox="1">
            <a:spLocks noChangeArrowheads="1"/>
          </p:cNvSpPr>
          <p:nvPr/>
        </p:nvSpPr>
        <p:spPr bwMode="auto">
          <a:xfrm>
            <a:off x="3976688" y="685800"/>
            <a:ext cx="2170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a:latin typeface="Calibri" charset="0"/>
              </a:rPr>
              <a:t>Output Abstraction</a:t>
            </a:r>
          </a:p>
          <a:p>
            <a:pPr algn="ctr" eaLnBrk="1" hangingPunct="1"/>
            <a:r>
              <a:rPr lang="en-US">
                <a:latin typeface="Calibri" charset="0"/>
              </a:rPr>
              <a:t>(Application-Specific)</a:t>
            </a:r>
          </a:p>
        </p:txBody>
      </p:sp>
      <p:sp>
        <p:nvSpPr>
          <p:cNvPr id="72" name="Right Brace 71"/>
          <p:cNvSpPr>
            <a:spLocks/>
          </p:cNvSpPr>
          <p:nvPr/>
        </p:nvSpPr>
        <p:spPr bwMode="auto">
          <a:xfrm>
            <a:off x="4498975" y="3771900"/>
            <a:ext cx="381000" cy="1447800"/>
          </a:xfrm>
          <a:prstGeom prst="rightBrace">
            <a:avLst>
              <a:gd name="adj1" fmla="val 48327"/>
              <a:gd name="adj2" fmla="val 50000"/>
            </a:avLst>
          </a:prstGeom>
          <a:noFill/>
          <a:ln w="381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latin typeface="+mn-lt"/>
              <a:ea typeface="+mn-ea"/>
              <a:cs typeface="+mn-cs"/>
            </a:endParaRPr>
          </a:p>
        </p:txBody>
      </p:sp>
      <p:sp>
        <p:nvSpPr>
          <p:cNvPr id="74" name="TextBox 73"/>
          <p:cNvSpPr txBox="1">
            <a:spLocks noChangeArrowheads="1"/>
          </p:cNvSpPr>
          <p:nvPr/>
        </p:nvSpPr>
        <p:spPr bwMode="auto">
          <a:xfrm>
            <a:off x="5060950" y="1447800"/>
            <a:ext cx="1484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a:latin typeface="Calibri" charset="0"/>
              </a:rPr>
              <a:t>Peak Signal to</a:t>
            </a:r>
          </a:p>
          <a:p>
            <a:pPr algn="ctr" eaLnBrk="1" hangingPunct="1"/>
            <a:r>
              <a:rPr lang="en-US">
                <a:latin typeface="Calibri" charset="0"/>
              </a:rPr>
              <a:t>Noise Ratio</a:t>
            </a:r>
          </a:p>
        </p:txBody>
      </p:sp>
      <p:sp>
        <p:nvSpPr>
          <p:cNvPr id="75" name="Hexagon 74"/>
          <p:cNvSpPr>
            <a:spLocks noChangeArrowheads="1"/>
          </p:cNvSpPr>
          <p:nvPr/>
        </p:nvSpPr>
        <p:spPr bwMode="auto">
          <a:xfrm>
            <a:off x="5651500" y="2266950"/>
            <a:ext cx="304800" cy="228600"/>
          </a:xfrm>
          <a:prstGeom prst="hexagon">
            <a:avLst>
              <a:gd name="adj" fmla="val 25000"/>
              <a:gd name="vf" fmla="val 115470"/>
            </a:avLst>
          </a:prstGeom>
          <a:solidFill>
            <a:srgbClr val="D52B19"/>
          </a:solidFill>
          <a:ln w="9525">
            <a:solidFill>
              <a:schemeClr val="tx2"/>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76" name="TextBox 75"/>
          <p:cNvSpPr txBox="1">
            <a:spLocks noChangeArrowheads="1"/>
          </p:cNvSpPr>
          <p:nvPr/>
        </p:nvSpPr>
        <p:spPr bwMode="auto">
          <a:xfrm>
            <a:off x="4906963" y="2990850"/>
            <a:ext cx="17922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a:latin typeface="Calibri" charset="0"/>
              </a:rPr>
              <a:t>Selected Output Component</a:t>
            </a:r>
          </a:p>
        </p:txBody>
      </p:sp>
      <p:sp>
        <p:nvSpPr>
          <p:cNvPr id="77" name="TextBox 76"/>
          <p:cNvSpPr txBox="1">
            <a:spLocks noChangeArrowheads="1"/>
          </p:cNvSpPr>
          <p:nvPr/>
        </p:nvSpPr>
        <p:spPr bwMode="auto">
          <a:xfrm>
            <a:off x="7086600" y="2914650"/>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a:latin typeface="Calibri" charset="0"/>
              </a:rPr>
              <a:t>Measure of Output Accuracy</a:t>
            </a:r>
          </a:p>
        </p:txBody>
      </p:sp>
      <p:sp>
        <p:nvSpPr>
          <p:cNvPr id="78" name="TextBox 77"/>
          <p:cNvSpPr txBox="1">
            <a:spLocks noChangeArrowheads="1"/>
          </p:cNvSpPr>
          <p:nvPr/>
        </p:nvSpPr>
        <p:spPr bwMode="auto">
          <a:xfrm>
            <a:off x="6699250" y="2990850"/>
            <a:ext cx="571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a:latin typeface="Calibri" charset="0"/>
              </a:rPr>
              <a:t>Or</a:t>
            </a:r>
          </a:p>
        </p:txBody>
      </p:sp>
      <p:cxnSp>
        <p:nvCxnSpPr>
          <p:cNvPr id="79" name="Straight Arrow Connector 78"/>
          <p:cNvCxnSpPr>
            <a:cxnSpLocks noChangeShapeType="1"/>
          </p:cNvCxnSpPr>
          <p:nvPr/>
        </p:nvCxnSpPr>
        <p:spPr bwMode="auto">
          <a:xfrm rot="5400000" flipH="1" flipV="1">
            <a:off x="5650707" y="2761456"/>
            <a:ext cx="304800" cy="1587"/>
          </a:xfrm>
          <a:prstGeom prst="straightConnector1">
            <a:avLst/>
          </a:prstGeom>
          <a:noFill/>
          <a:ln w="28575">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1" name="TextBox 80"/>
          <p:cNvSpPr txBox="1">
            <a:spLocks noChangeArrowheads="1"/>
          </p:cNvSpPr>
          <p:nvPr/>
        </p:nvSpPr>
        <p:spPr bwMode="auto">
          <a:xfrm>
            <a:off x="5062538" y="4514850"/>
            <a:ext cx="14843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a:latin typeface="Calibri" charset="0"/>
              </a:rPr>
              <a:t>Peak Signal to</a:t>
            </a:r>
          </a:p>
          <a:p>
            <a:pPr algn="ctr" eaLnBrk="1" hangingPunct="1"/>
            <a:r>
              <a:rPr lang="en-US">
                <a:latin typeface="Calibri" charset="0"/>
              </a:rPr>
              <a:t>Noise Ratio</a:t>
            </a:r>
          </a:p>
        </p:txBody>
      </p:sp>
      <p:sp>
        <p:nvSpPr>
          <p:cNvPr id="82" name="Hexagon 81"/>
          <p:cNvSpPr>
            <a:spLocks noChangeArrowheads="1"/>
          </p:cNvSpPr>
          <p:nvPr/>
        </p:nvSpPr>
        <p:spPr bwMode="auto">
          <a:xfrm>
            <a:off x="5651500" y="4057650"/>
            <a:ext cx="304800" cy="228600"/>
          </a:xfrm>
          <a:prstGeom prst="hexagon">
            <a:avLst>
              <a:gd name="adj" fmla="val 25000"/>
              <a:gd name="vf" fmla="val 115470"/>
            </a:avLst>
          </a:prstGeom>
          <a:solidFill>
            <a:srgbClr val="FF0000"/>
          </a:solidFill>
          <a:ln w="9525">
            <a:solidFill>
              <a:schemeClr val="tx2"/>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cxnSp>
        <p:nvCxnSpPr>
          <p:cNvPr id="83" name="Straight Arrow Connector 82"/>
          <p:cNvCxnSpPr>
            <a:cxnSpLocks noChangeShapeType="1"/>
          </p:cNvCxnSpPr>
          <p:nvPr/>
        </p:nvCxnSpPr>
        <p:spPr bwMode="auto">
          <a:xfrm rot="16200000" flipH="1">
            <a:off x="5650707" y="3788569"/>
            <a:ext cx="304800" cy="1587"/>
          </a:xfrm>
          <a:prstGeom prst="straightConnector1">
            <a:avLst/>
          </a:prstGeom>
          <a:noFill/>
          <a:ln w="28575">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4" name="Curved Connector 80"/>
          <p:cNvCxnSpPr>
            <a:cxnSpLocks noChangeShapeType="1"/>
            <a:stCxn id="77" idx="0"/>
          </p:cNvCxnSpPr>
          <p:nvPr/>
        </p:nvCxnSpPr>
        <p:spPr bwMode="auto">
          <a:xfrm rot="16200000" flipV="1">
            <a:off x="6720682" y="1596231"/>
            <a:ext cx="1143000" cy="1493837"/>
          </a:xfrm>
          <a:prstGeom prst="curvedConnector2">
            <a:avLst/>
          </a:prstGeom>
          <a:noFill/>
          <a:ln w="28575">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5" name="Curved Connector 80"/>
          <p:cNvCxnSpPr>
            <a:cxnSpLocks noChangeShapeType="1"/>
            <a:stCxn id="77" idx="2"/>
          </p:cNvCxnSpPr>
          <p:nvPr/>
        </p:nvCxnSpPr>
        <p:spPr bwMode="auto">
          <a:xfrm rot="5400000">
            <a:off x="6654006" y="3453607"/>
            <a:ext cx="1277937" cy="1492250"/>
          </a:xfrm>
          <a:prstGeom prst="curvedConnector2">
            <a:avLst/>
          </a:prstGeom>
          <a:noFill/>
          <a:ln w="28575">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6" name="TextBox 85"/>
          <p:cNvSpPr txBox="1">
            <a:spLocks noChangeArrowheads="1"/>
          </p:cNvSpPr>
          <p:nvPr/>
        </p:nvSpPr>
        <p:spPr bwMode="auto">
          <a:xfrm>
            <a:off x="1528763" y="5391150"/>
            <a:ext cx="17478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a:latin typeface="Calibri" charset="0"/>
              </a:rPr>
              <a:t>Perforated</a:t>
            </a:r>
          </a:p>
          <a:p>
            <a:pPr algn="ctr" eaLnBrk="1" hangingPunct="1"/>
            <a:r>
              <a:rPr lang="en-US">
                <a:latin typeface="Calibri" charset="0"/>
              </a:rPr>
              <a:t>Program</a:t>
            </a:r>
          </a:p>
        </p:txBody>
      </p:sp>
      <p:sp>
        <p:nvSpPr>
          <p:cNvPr id="171" name="TextBox 170"/>
          <p:cNvSpPr txBox="1">
            <a:spLocks noChangeArrowheads="1"/>
          </p:cNvSpPr>
          <p:nvPr/>
        </p:nvSpPr>
        <p:spPr bwMode="auto">
          <a:xfrm>
            <a:off x="3265488" y="5691188"/>
            <a:ext cx="4067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a:latin typeface="Calibri" charset="0"/>
              </a:rPr>
              <a:t>Metric is Relative Difference</a:t>
            </a:r>
          </a:p>
        </p:txBody>
      </p:sp>
      <p:sp>
        <p:nvSpPr>
          <p:cNvPr id="174" name="Hexagon 173"/>
          <p:cNvSpPr>
            <a:spLocks noChangeArrowheads="1"/>
          </p:cNvSpPr>
          <p:nvPr/>
        </p:nvSpPr>
        <p:spPr bwMode="auto">
          <a:xfrm>
            <a:off x="7896225" y="6021388"/>
            <a:ext cx="304800" cy="228600"/>
          </a:xfrm>
          <a:prstGeom prst="hexagon">
            <a:avLst>
              <a:gd name="adj" fmla="val 25000"/>
              <a:gd name="vf" fmla="val 115470"/>
            </a:avLst>
          </a:prstGeom>
          <a:solidFill>
            <a:srgbClr val="D52B19"/>
          </a:solidFill>
          <a:ln w="9525">
            <a:solidFill>
              <a:schemeClr val="tx2"/>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cxnSp>
        <p:nvCxnSpPr>
          <p:cNvPr id="178" name="Straight Connector 177"/>
          <p:cNvCxnSpPr/>
          <p:nvPr/>
        </p:nvCxnSpPr>
        <p:spPr>
          <a:xfrm>
            <a:off x="7413625" y="5926138"/>
            <a:ext cx="1268413"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2" name="Hexagon 171"/>
          <p:cNvSpPr>
            <a:spLocks noChangeArrowheads="1"/>
          </p:cNvSpPr>
          <p:nvPr/>
        </p:nvSpPr>
        <p:spPr bwMode="auto">
          <a:xfrm>
            <a:off x="7591425" y="5561013"/>
            <a:ext cx="304800" cy="228600"/>
          </a:xfrm>
          <a:prstGeom prst="hexagon">
            <a:avLst>
              <a:gd name="adj" fmla="val 25000"/>
              <a:gd name="vf" fmla="val 115470"/>
            </a:avLst>
          </a:prstGeom>
          <a:solidFill>
            <a:srgbClr val="D52B19"/>
          </a:solidFill>
          <a:ln w="9525">
            <a:solidFill>
              <a:schemeClr val="tx2"/>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173" name="Hexagon 172"/>
          <p:cNvSpPr>
            <a:spLocks noChangeArrowheads="1"/>
          </p:cNvSpPr>
          <p:nvPr/>
        </p:nvSpPr>
        <p:spPr bwMode="auto">
          <a:xfrm>
            <a:off x="8201025" y="5561013"/>
            <a:ext cx="304800" cy="228600"/>
          </a:xfrm>
          <a:prstGeom prst="hexagon">
            <a:avLst>
              <a:gd name="adj" fmla="val 25000"/>
              <a:gd name="vf" fmla="val 115470"/>
            </a:avLst>
          </a:prstGeom>
          <a:solidFill>
            <a:srgbClr val="FF0000"/>
          </a:solidFill>
          <a:ln w="9525">
            <a:solidFill>
              <a:schemeClr val="tx2"/>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cxnSp>
        <p:nvCxnSpPr>
          <p:cNvPr id="180" name="Straight Connector 179"/>
          <p:cNvCxnSpPr/>
          <p:nvPr/>
        </p:nvCxnSpPr>
        <p:spPr>
          <a:xfrm>
            <a:off x="7977188" y="5675313"/>
            <a:ext cx="141287"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rot="5400000">
            <a:off x="8343900" y="5905500"/>
            <a:ext cx="838200"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rot="5400000">
            <a:off x="6913563" y="5905500"/>
            <a:ext cx="838200"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4835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8"/>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7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7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7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7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8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8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P spid="71" grpId="0"/>
      <p:bldP spid="72" grpId="0" animBg="1"/>
      <p:bldP spid="74" grpId="0"/>
      <p:bldP spid="75" grpId="0" animBg="1"/>
      <p:bldP spid="76" grpId="0"/>
      <p:bldP spid="77" grpId="0"/>
      <p:bldP spid="78" grpId="0"/>
      <p:bldP spid="81" grpId="0"/>
      <p:bldP spid="82" grpId="0" animBg="1"/>
      <p:bldP spid="171" grpId="0"/>
      <p:bldP spid="174" grpId="0" animBg="1"/>
      <p:bldP spid="172" grpId="0" animBg="1"/>
      <p:bldP spid="17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274638"/>
            <a:ext cx="9144000" cy="1143000"/>
          </a:xfrm>
        </p:spPr>
        <p:txBody>
          <a:bodyPr/>
          <a:lstStyle/>
          <a:p>
            <a:pPr eaLnBrk="1" hangingPunct="1"/>
            <a:r>
              <a:rPr lang="en-US">
                <a:latin typeface="Calibri" charset="0"/>
              </a:rPr>
              <a:t>Accuracy Metric (One Output)</a:t>
            </a:r>
          </a:p>
        </p:txBody>
      </p:sp>
      <p:sp>
        <p:nvSpPr>
          <p:cNvPr id="26627" name="Rectangle 4"/>
          <p:cNvSpPr>
            <a:spLocks noChangeArrowheads="1"/>
          </p:cNvSpPr>
          <p:nvPr/>
        </p:nvSpPr>
        <p:spPr bwMode="auto">
          <a:xfrm>
            <a:off x="5927725" y="3263900"/>
            <a:ext cx="6413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10100" i="1">
                <a:latin typeface="Times New Roman" charset="0"/>
              </a:rPr>
              <a:t>o</a:t>
            </a:r>
            <a:endParaRPr lang="en-US">
              <a:latin typeface="Calibri" charset="0"/>
            </a:endParaRPr>
          </a:p>
        </p:txBody>
      </p:sp>
      <p:sp>
        <p:nvSpPr>
          <p:cNvPr id="26628" name="Line 6"/>
          <p:cNvSpPr>
            <a:spLocks noChangeShapeType="1"/>
          </p:cNvSpPr>
          <p:nvPr/>
        </p:nvSpPr>
        <p:spPr bwMode="auto">
          <a:xfrm>
            <a:off x="4098925" y="4586288"/>
            <a:ext cx="2736850" cy="1587"/>
          </a:xfrm>
          <a:prstGeom prst="line">
            <a:avLst/>
          </a:prstGeom>
          <a:noFill/>
          <a:ln w="539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29" name="Line 7"/>
          <p:cNvSpPr>
            <a:spLocks noChangeShapeType="1"/>
          </p:cNvSpPr>
          <p:nvPr/>
        </p:nvSpPr>
        <p:spPr bwMode="auto">
          <a:xfrm>
            <a:off x="3944938" y="3317875"/>
            <a:ext cx="1587" cy="2536825"/>
          </a:xfrm>
          <a:prstGeom prst="line">
            <a:avLst/>
          </a:prstGeom>
          <a:noFill/>
          <a:ln w="539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0" name="Line 8"/>
          <p:cNvSpPr>
            <a:spLocks noChangeShapeType="1"/>
          </p:cNvSpPr>
          <p:nvPr/>
        </p:nvSpPr>
        <p:spPr bwMode="auto">
          <a:xfrm>
            <a:off x="6962775" y="3317875"/>
            <a:ext cx="1588" cy="2536825"/>
          </a:xfrm>
          <a:prstGeom prst="line">
            <a:avLst/>
          </a:prstGeom>
          <a:noFill/>
          <a:ln w="539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1" name="Rectangle 9"/>
          <p:cNvSpPr>
            <a:spLocks noChangeArrowheads="1"/>
          </p:cNvSpPr>
          <p:nvPr/>
        </p:nvSpPr>
        <p:spPr bwMode="auto">
          <a:xfrm>
            <a:off x="5146675" y="4586288"/>
            <a:ext cx="6413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10100" i="1">
                <a:latin typeface="Times New Roman" charset="0"/>
              </a:rPr>
              <a:t>o</a:t>
            </a:r>
            <a:endParaRPr lang="en-US">
              <a:latin typeface="Calibri" charset="0"/>
            </a:endParaRPr>
          </a:p>
        </p:txBody>
      </p:sp>
      <p:sp>
        <p:nvSpPr>
          <p:cNvPr id="26632" name="Rectangle 10"/>
          <p:cNvSpPr>
            <a:spLocks noChangeArrowheads="1"/>
          </p:cNvSpPr>
          <p:nvPr/>
        </p:nvSpPr>
        <p:spPr bwMode="auto">
          <a:xfrm>
            <a:off x="4165600" y="3263900"/>
            <a:ext cx="6413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10100" i="1">
                <a:latin typeface="Times New Roman" charset="0"/>
              </a:rPr>
              <a:t>o</a:t>
            </a:r>
            <a:endParaRPr lang="en-US">
              <a:latin typeface="Calibri" charset="0"/>
            </a:endParaRPr>
          </a:p>
        </p:txBody>
      </p:sp>
      <p:sp>
        <p:nvSpPr>
          <p:cNvPr id="26633" name="Rectangle 11"/>
          <p:cNvSpPr>
            <a:spLocks noChangeArrowheads="1"/>
          </p:cNvSpPr>
          <p:nvPr/>
        </p:nvSpPr>
        <p:spPr bwMode="auto">
          <a:xfrm>
            <a:off x="1835150" y="3765550"/>
            <a:ext cx="6413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10100" i="1">
                <a:latin typeface="Times New Roman" charset="0"/>
              </a:rPr>
              <a:t>q</a:t>
            </a:r>
            <a:endParaRPr lang="en-US">
              <a:latin typeface="Calibri" charset="0"/>
            </a:endParaRPr>
          </a:p>
        </p:txBody>
      </p:sp>
      <p:sp>
        <p:nvSpPr>
          <p:cNvPr id="26634" name="Rectangle 12"/>
          <p:cNvSpPr>
            <a:spLocks noChangeArrowheads="1"/>
          </p:cNvSpPr>
          <p:nvPr/>
        </p:nvSpPr>
        <p:spPr bwMode="auto">
          <a:xfrm>
            <a:off x="6588125" y="3263900"/>
            <a:ext cx="23177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10100">
                <a:latin typeface="Times New Roman" charset="0"/>
              </a:rPr>
              <a:t>'</a:t>
            </a:r>
            <a:endParaRPr lang="en-US">
              <a:latin typeface="Calibri" charset="0"/>
            </a:endParaRPr>
          </a:p>
        </p:txBody>
      </p:sp>
      <p:sp>
        <p:nvSpPr>
          <p:cNvPr id="26635" name="Rectangle 13"/>
          <p:cNvSpPr>
            <a:spLocks noChangeArrowheads="1"/>
          </p:cNvSpPr>
          <p:nvPr/>
        </p:nvSpPr>
        <p:spPr bwMode="auto">
          <a:xfrm>
            <a:off x="5026025" y="3116263"/>
            <a:ext cx="703263"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10100">
                <a:latin typeface="Symbol" charset="0"/>
              </a:rPr>
              <a:t>-</a:t>
            </a:r>
            <a:endParaRPr lang="en-US">
              <a:latin typeface="Calibri" charset="0"/>
            </a:endParaRPr>
          </a:p>
        </p:txBody>
      </p:sp>
      <p:sp>
        <p:nvSpPr>
          <p:cNvPr id="26636" name="Rectangle 14"/>
          <p:cNvSpPr>
            <a:spLocks noChangeArrowheads="1"/>
          </p:cNvSpPr>
          <p:nvPr/>
        </p:nvSpPr>
        <p:spPr bwMode="auto">
          <a:xfrm>
            <a:off x="2897188" y="3617913"/>
            <a:ext cx="703262"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10100">
                <a:latin typeface="Symbol" charset="0"/>
              </a:rPr>
              <a:t>=</a:t>
            </a:r>
            <a:endParaRPr lang="en-US">
              <a:latin typeface="Calibri" charset="0"/>
            </a:endParaRPr>
          </a:p>
        </p:txBody>
      </p:sp>
      <p:sp>
        <p:nvSpPr>
          <p:cNvPr id="26637" name="Rectangle 3"/>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buFont typeface="Arial" charset="0"/>
              <a:buChar char="•"/>
            </a:pPr>
            <a:r>
              <a:rPr lang="en-US" sz="3200">
                <a:latin typeface="Calibri" charset="0"/>
              </a:rPr>
              <a:t>Original output </a:t>
            </a:r>
            <a:r>
              <a:rPr lang="en-US" sz="3600" i="1">
                <a:latin typeface="Times New Roman" charset="0"/>
              </a:rPr>
              <a:t>o</a:t>
            </a:r>
            <a:endParaRPr lang="en-US" sz="3600" i="1" baseline="-25000">
              <a:latin typeface="Times New Roman" charset="0"/>
            </a:endParaRPr>
          </a:p>
          <a:p>
            <a:pPr eaLnBrk="1" hangingPunct="1">
              <a:spcBef>
                <a:spcPct val="20000"/>
              </a:spcBef>
              <a:buFont typeface="Arial" charset="0"/>
              <a:buChar char="•"/>
            </a:pPr>
            <a:r>
              <a:rPr lang="en-US" sz="3200">
                <a:latin typeface="Calibri" charset="0"/>
              </a:rPr>
              <a:t>New output </a:t>
            </a:r>
            <a:r>
              <a:rPr lang="en-US" sz="3600" i="1">
                <a:latin typeface="Times New Roman" charset="0"/>
              </a:rPr>
              <a:t>o</a:t>
            </a:r>
            <a:r>
              <a:rPr lang="ja-JP" altLang="en-US" sz="3600" i="1">
                <a:latin typeface="Calibri" charset="0"/>
              </a:rPr>
              <a:t>’</a:t>
            </a:r>
            <a:endParaRPr lang="en-US" altLang="ja-JP" sz="3200" i="1" baseline="-25000">
              <a:latin typeface="Times New Roman" charset="0"/>
            </a:endParaRPr>
          </a:p>
          <a:p>
            <a:pPr lvl="1" eaLnBrk="1" hangingPunct="1">
              <a:spcBef>
                <a:spcPct val="20000"/>
              </a:spcBef>
              <a:buFont typeface="Arial" charset="0"/>
              <a:buChar char="–"/>
            </a:pPr>
            <a:endParaRPr lang="en-US" sz="2800" i="1" baseline="-25000">
              <a:latin typeface="Times New Roman" charset="0"/>
            </a:endParaRPr>
          </a:p>
        </p:txBody>
      </p:sp>
    </p:spTree>
    <p:extLst>
      <p:ext uri="{BB962C8B-B14F-4D97-AF65-F5344CB8AC3E}">
        <p14:creationId xmlns:p14="http://schemas.microsoft.com/office/powerpoint/2010/main" val="27973737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atin typeface="Calibri" charset="0"/>
              </a:rPr>
              <a:t>Accuracy Metric in General</a:t>
            </a:r>
          </a:p>
        </p:txBody>
      </p:sp>
      <p:sp>
        <p:nvSpPr>
          <p:cNvPr id="27651" name="Rectangle 3"/>
          <p:cNvSpPr>
            <a:spLocks noGrp="1" noChangeArrowheads="1"/>
          </p:cNvSpPr>
          <p:nvPr>
            <p:ph type="body" idx="1"/>
          </p:nvPr>
        </p:nvSpPr>
        <p:spPr/>
        <p:txBody>
          <a:bodyPr/>
          <a:lstStyle/>
          <a:p>
            <a:pPr eaLnBrk="1" hangingPunct="1"/>
            <a:r>
              <a:rPr lang="en-US">
                <a:latin typeface="Calibri" charset="0"/>
              </a:rPr>
              <a:t>Original output </a:t>
            </a:r>
            <a:r>
              <a:rPr lang="en-US" sz="3600" i="1">
                <a:latin typeface="Times New Roman" charset="0"/>
              </a:rPr>
              <a:t>o</a:t>
            </a:r>
            <a:r>
              <a:rPr lang="en-US" sz="3600" i="1" baseline="-25000">
                <a:latin typeface="Times New Roman" charset="0"/>
              </a:rPr>
              <a:t>1</a:t>
            </a:r>
            <a:r>
              <a:rPr lang="en-US" sz="3600" i="1">
                <a:latin typeface="Times New Roman" charset="0"/>
              </a:rPr>
              <a:t>, …, o</a:t>
            </a:r>
            <a:r>
              <a:rPr lang="en-US" sz="3600" i="1" baseline="-25000">
                <a:latin typeface="Times New Roman" charset="0"/>
              </a:rPr>
              <a:t>n</a:t>
            </a:r>
          </a:p>
          <a:p>
            <a:pPr eaLnBrk="1" hangingPunct="1"/>
            <a:r>
              <a:rPr lang="en-US">
                <a:latin typeface="Calibri" charset="0"/>
              </a:rPr>
              <a:t>New output </a:t>
            </a:r>
            <a:r>
              <a:rPr lang="en-US" sz="3600" i="1">
                <a:latin typeface="Times New Roman" charset="0"/>
              </a:rPr>
              <a:t>o</a:t>
            </a:r>
            <a:r>
              <a:rPr lang="ja-JP" altLang="en-US" sz="3600" i="1">
                <a:latin typeface="Calibri" charset="0"/>
              </a:rPr>
              <a:t>’</a:t>
            </a:r>
            <a:r>
              <a:rPr lang="en-US" altLang="ja-JP" sz="3600" i="1" baseline="-25000">
                <a:latin typeface="Times New Roman" charset="0"/>
              </a:rPr>
              <a:t>1</a:t>
            </a:r>
            <a:r>
              <a:rPr lang="en-US" altLang="ja-JP" sz="3600" i="1">
                <a:latin typeface="Times New Roman" charset="0"/>
              </a:rPr>
              <a:t>, …, o</a:t>
            </a:r>
            <a:r>
              <a:rPr lang="ja-JP" altLang="en-US" sz="3600" i="1">
                <a:latin typeface="Calibri" charset="0"/>
              </a:rPr>
              <a:t>’</a:t>
            </a:r>
            <a:r>
              <a:rPr lang="en-US" altLang="ja-JP" i="1" baseline="-25000">
                <a:latin typeface="Times New Roman" charset="0"/>
              </a:rPr>
              <a:t>n</a:t>
            </a:r>
          </a:p>
          <a:p>
            <a:pPr lvl="1" eaLnBrk="1" hangingPunct="1"/>
            <a:endParaRPr lang="en-US" i="1" baseline="-25000">
              <a:latin typeface="Times New Roman" charset="0"/>
            </a:endParaRPr>
          </a:p>
        </p:txBody>
      </p:sp>
      <p:sp>
        <p:nvSpPr>
          <p:cNvPr id="27652" name="AutoShape 5"/>
          <p:cNvSpPr>
            <a:spLocks noChangeAspect="1" noChangeArrowheads="1" noTextEdit="1"/>
          </p:cNvSpPr>
          <p:nvPr/>
        </p:nvSpPr>
        <p:spPr bwMode="auto">
          <a:xfrm>
            <a:off x="1516063" y="2943225"/>
            <a:ext cx="4830762"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53" name="Line 6"/>
          <p:cNvSpPr>
            <a:spLocks noChangeShapeType="1"/>
          </p:cNvSpPr>
          <p:nvPr/>
        </p:nvSpPr>
        <p:spPr bwMode="auto">
          <a:xfrm>
            <a:off x="2647950" y="4164013"/>
            <a:ext cx="393700" cy="1587"/>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4" name="Line 7"/>
          <p:cNvSpPr>
            <a:spLocks noChangeShapeType="1"/>
          </p:cNvSpPr>
          <p:nvPr/>
        </p:nvSpPr>
        <p:spPr bwMode="auto">
          <a:xfrm>
            <a:off x="4346575" y="4164013"/>
            <a:ext cx="1804988" cy="1587"/>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5" name="Line 8"/>
          <p:cNvSpPr>
            <a:spLocks noChangeShapeType="1"/>
          </p:cNvSpPr>
          <p:nvPr/>
        </p:nvSpPr>
        <p:spPr bwMode="auto">
          <a:xfrm>
            <a:off x="4270375" y="3081338"/>
            <a:ext cx="1588" cy="2165350"/>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6" name="Line 9"/>
          <p:cNvSpPr>
            <a:spLocks noChangeShapeType="1"/>
          </p:cNvSpPr>
          <p:nvPr/>
        </p:nvSpPr>
        <p:spPr bwMode="auto">
          <a:xfrm>
            <a:off x="6213475" y="3081338"/>
            <a:ext cx="1588" cy="2165350"/>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7" name="Rectangle 10"/>
          <p:cNvSpPr>
            <a:spLocks noChangeArrowheads="1"/>
          </p:cNvSpPr>
          <p:nvPr/>
        </p:nvSpPr>
        <p:spPr bwMode="auto">
          <a:xfrm>
            <a:off x="3314700" y="3509963"/>
            <a:ext cx="679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7500">
                <a:latin typeface="Symbol" charset="0"/>
              </a:rPr>
              <a:t>å</a:t>
            </a:r>
            <a:endParaRPr lang="en-US">
              <a:latin typeface="Calibri" charset="0"/>
            </a:endParaRPr>
          </a:p>
        </p:txBody>
      </p:sp>
      <p:sp>
        <p:nvSpPr>
          <p:cNvPr id="27658" name="Rectangle 11"/>
          <p:cNvSpPr>
            <a:spLocks noChangeArrowheads="1"/>
          </p:cNvSpPr>
          <p:nvPr/>
        </p:nvSpPr>
        <p:spPr bwMode="auto">
          <a:xfrm>
            <a:off x="3470275" y="4557713"/>
            <a:ext cx="349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5000">
                <a:latin typeface="Symbol" charset="0"/>
              </a:rPr>
              <a:t>=</a:t>
            </a:r>
            <a:endParaRPr lang="en-US">
              <a:latin typeface="Calibri" charset="0"/>
            </a:endParaRPr>
          </a:p>
        </p:txBody>
      </p:sp>
      <p:sp>
        <p:nvSpPr>
          <p:cNvPr id="27659" name="Rectangle 12"/>
          <p:cNvSpPr>
            <a:spLocks noChangeArrowheads="1"/>
          </p:cNvSpPr>
          <p:nvPr/>
        </p:nvSpPr>
        <p:spPr bwMode="auto">
          <a:xfrm>
            <a:off x="5029200" y="3071813"/>
            <a:ext cx="349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5000">
                <a:latin typeface="Symbol" charset="0"/>
              </a:rPr>
              <a:t>-</a:t>
            </a:r>
            <a:endParaRPr lang="en-US">
              <a:latin typeface="Calibri" charset="0"/>
            </a:endParaRPr>
          </a:p>
        </p:txBody>
      </p:sp>
      <p:sp>
        <p:nvSpPr>
          <p:cNvPr id="27660" name="Rectangle 13"/>
          <p:cNvSpPr>
            <a:spLocks noChangeArrowheads="1"/>
          </p:cNvSpPr>
          <p:nvPr/>
        </p:nvSpPr>
        <p:spPr bwMode="auto">
          <a:xfrm>
            <a:off x="2139950" y="3683000"/>
            <a:ext cx="349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5000">
                <a:latin typeface="Symbol" charset="0"/>
              </a:rPr>
              <a:t>=</a:t>
            </a:r>
            <a:endParaRPr lang="en-US">
              <a:latin typeface="Calibri" charset="0"/>
            </a:endParaRPr>
          </a:p>
        </p:txBody>
      </p:sp>
      <p:sp>
        <p:nvSpPr>
          <p:cNvPr id="27661" name="Rectangle 14"/>
          <p:cNvSpPr>
            <a:spLocks noChangeArrowheads="1"/>
          </p:cNvSpPr>
          <p:nvPr/>
        </p:nvSpPr>
        <p:spPr bwMode="auto">
          <a:xfrm>
            <a:off x="3495675" y="3043238"/>
            <a:ext cx="317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5000" i="1">
                <a:latin typeface="Times New Roman" charset="0"/>
              </a:rPr>
              <a:t>n</a:t>
            </a:r>
            <a:endParaRPr lang="en-US">
              <a:latin typeface="Calibri" charset="0"/>
            </a:endParaRPr>
          </a:p>
        </p:txBody>
      </p:sp>
      <p:sp>
        <p:nvSpPr>
          <p:cNvPr id="27662" name="Rectangle 15"/>
          <p:cNvSpPr>
            <a:spLocks noChangeArrowheads="1"/>
          </p:cNvSpPr>
          <p:nvPr/>
        </p:nvSpPr>
        <p:spPr bwMode="auto">
          <a:xfrm>
            <a:off x="3132138" y="4630738"/>
            <a:ext cx="176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5000" i="1">
                <a:latin typeface="Times New Roman" charset="0"/>
              </a:rPr>
              <a:t>i</a:t>
            </a:r>
            <a:endParaRPr lang="en-US">
              <a:latin typeface="Calibri" charset="0"/>
            </a:endParaRPr>
          </a:p>
        </p:txBody>
      </p:sp>
      <p:sp>
        <p:nvSpPr>
          <p:cNvPr id="27663" name="Rectangle 16"/>
          <p:cNvSpPr>
            <a:spLocks noChangeArrowheads="1"/>
          </p:cNvSpPr>
          <p:nvPr/>
        </p:nvSpPr>
        <p:spPr bwMode="auto">
          <a:xfrm>
            <a:off x="5270500" y="4618038"/>
            <a:ext cx="176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5000" i="1">
                <a:latin typeface="Times New Roman" charset="0"/>
              </a:rPr>
              <a:t>i</a:t>
            </a:r>
            <a:endParaRPr lang="en-US">
              <a:latin typeface="Calibri" charset="0"/>
            </a:endParaRPr>
          </a:p>
        </p:txBody>
      </p:sp>
      <p:sp>
        <p:nvSpPr>
          <p:cNvPr id="27664" name="Rectangle 17"/>
          <p:cNvSpPr>
            <a:spLocks noChangeArrowheads="1"/>
          </p:cNvSpPr>
          <p:nvPr/>
        </p:nvSpPr>
        <p:spPr bwMode="auto">
          <a:xfrm>
            <a:off x="4978400" y="4254500"/>
            <a:ext cx="317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5000" i="1">
                <a:latin typeface="Times New Roman" charset="0"/>
              </a:rPr>
              <a:t>o</a:t>
            </a:r>
            <a:endParaRPr lang="en-US">
              <a:latin typeface="Calibri" charset="0"/>
            </a:endParaRPr>
          </a:p>
        </p:txBody>
      </p:sp>
      <p:sp>
        <p:nvSpPr>
          <p:cNvPr id="27665" name="Rectangle 18"/>
          <p:cNvSpPr>
            <a:spLocks noChangeArrowheads="1"/>
          </p:cNvSpPr>
          <p:nvPr/>
        </p:nvSpPr>
        <p:spPr bwMode="auto">
          <a:xfrm>
            <a:off x="5768975" y="3508375"/>
            <a:ext cx="176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5000" i="1">
                <a:latin typeface="Times New Roman" charset="0"/>
              </a:rPr>
              <a:t>i</a:t>
            </a:r>
            <a:endParaRPr lang="en-US">
              <a:latin typeface="Calibri" charset="0"/>
            </a:endParaRPr>
          </a:p>
        </p:txBody>
      </p:sp>
      <p:sp>
        <p:nvSpPr>
          <p:cNvPr id="27666" name="Rectangle 19"/>
          <p:cNvSpPr>
            <a:spLocks noChangeArrowheads="1"/>
          </p:cNvSpPr>
          <p:nvPr/>
        </p:nvSpPr>
        <p:spPr bwMode="auto">
          <a:xfrm>
            <a:off x="5476875" y="3144838"/>
            <a:ext cx="317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5000" i="1">
                <a:latin typeface="Times New Roman" charset="0"/>
              </a:rPr>
              <a:t>o</a:t>
            </a:r>
            <a:endParaRPr lang="en-US">
              <a:latin typeface="Calibri" charset="0"/>
            </a:endParaRPr>
          </a:p>
        </p:txBody>
      </p:sp>
      <p:sp>
        <p:nvSpPr>
          <p:cNvPr id="27667" name="Rectangle 20"/>
          <p:cNvSpPr>
            <a:spLocks noChangeArrowheads="1"/>
          </p:cNvSpPr>
          <p:nvPr/>
        </p:nvSpPr>
        <p:spPr bwMode="auto">
          <a:xfrm>
            <a:off x="4672013" y="3508375"/>
            <a:ext cx="176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5000" i="1">
                <a:latin typeface="Times New Roman" charset="0"/>
              </a:rPr>
              <a:t>i</a:t>
            </a:r>
            <a:endParaRPr lang="en-US">
              <a:latin typeface="Calibri" charset="0"/>
            </a:endParaRPr>
          </a:p>
        </p:txBody>
      </p:sp>
      <p:sp>
        <p:nvSpPr>
          <p:cNvPr id="27668" name="Rectangle 21"/>
          <p:cNvSpPr>
            <a:spLocks noChangeArrowheads="1"/>
          </p:cNvSpPr>
          <p:nvPr/>
        </p:nvSpPr>
        <p:spPr bwMode="auto">
          <a:xfrm>
            <a:off x="4379913" y="3144838"/>
            <a:ext cx="317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5000" i="1">
                <a:latin typeface="Times New Roman" charset="0"/>
              </a:rPr>
              <a:t>o</a:t>
            </a:r>
            <a:endParaRPr lang="en-US">
              <a:latin typeface="Calibri" charset="0"/>
            </a:endParaRPr>
          </a:p>
        </p:txBody>
      </p:sp>
      <p:sp>
        <p:nvSpPr>
          <p:cNvPr id="27669" name="Rectangle 22"/>
          <p:cNvSpPr>
            <a:spLocks noChangeArrowheads="1"/>
          </p:cNvSpPr>
          <p:nvPr/>
        </p:nvSpPr>
        <p:spPr bwMode="auto">
          <a:xfrm>
            <a:off x="2690813" y="4254500"/>
            <a:ext cx="317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5000" i="1">
                <a:latin typeface="Times New Roman" charset="0"/>
              </a:rPr>
              <a:t>n</a:t>
            </a:r>
            <a:endParaRPr lang="en-US">
              <a:latin typeface="Calibri" charset="0"/>
            </a:endParaRPr>
          </a:p>
        </p:txBody>
      </p:sp>
      <p:sp>
        <p:nvSpPr>
          <p:cNvPr id="27670" name="Rectangle 23"/>
          <p:cNvSpPr>
            <a:spLocks noChangeArrowheads="1"/>
          </p:cNvSpPr>
          <p:nvPr/>
        </p:nvSpPr>
        <p:spPr bwMode="auto">
          <a:xfrm>
            <a:off x="1612900" y="3756025"/>
            <a:ext cx="317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5000" i="1">
                <a:latin typeface="Times New Roman" charset="0"/>
              </a:rPr>
              <a:t>q</a:t>
            </a:r>
            <a:endParaRPr lang="en-US">
              <a:latin typeface="Calibri" charset="0"/>
            </a:endParaRPr>
          </a:p>
        </p:txBody>
      </p:sp>
      <p:sp>
        <p:nvSpPr>
          <p:cNvPr id="27671" name="Rectangle 24"/>
          <p:cNvSpPr>
            <a:spLocks noChangeArrowheads="1"/>
          </p:cNvSpPr>
          <p:nvPr/>
        </p:nvSpPr>
        <p:spPr bwMode="auto">
          <a:xfrm>
            <a:off x="3898900" y="4630738"/>
            <a:ext cx="317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5000">
                <a:latin typeface="Times New Roman" charset="0"/>
              </a:rPr>
              <a:t>1</a:t>
            </a:r>
            <a:endParaRPr lang="en-US">
              <a:latin typeface="Calibri" charset="0"/>
            </a:endParaRPr>
          </a:p>
        </p:txBody>
      </p:sp>
      <p:sp>
        <p:nvSpPr>
          <p:cNvPr id="27672" name="Rectangle 25"/>
          <p:cNvSpPr>
            <a:spLocks noChangeArrowheads="1"/>
          </p:cNvSpPr>
          <p:nvPr/>
        </p:nvSpPr>
        <p:spPr bwMode="auto">
          <a:xfrm>
            <a:off x="6027738" y="3144838"/>
            <a:ext cx="114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5000">
                <a:latin typeface="Times New Roman" charset="0"/>
              </a:rPr>
              <a:t>'</a:t>
            </a:r>
            <a:endParaRPr lang="en-US">
              <a:latin typeface="Calibri" charset="0"/>
            </a:endParaRPr>
          </a:p>
        </p:txBody>
      </p:sp>
      <p:sp>
        <p:nvSpPr>
          <p:cNvPr id="27673" name="Rectangle 26"/>
          <p:cNvSpPr>
            <a:spLocks noChangeArrowheads="1"/>
          </p:cNvSpPr>
          <p:nvPr/>
        </p:nvSpPr>
        <p:spPr bwMode="auto">
          <a:xfrm>
            <a:off x="2686050" y="3354388"/>
            <a:ext cx="317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5000">
                <a:latin typeface="Times New Roman" charset="0"/>
              </a:rPr>
              <a:t>1</a:t>
            </a:r>
            <a:endParaRPr lang="en-US">
              <a:latin typeface="Calibri" charset="0"/>
            </a:endParaRPr>
          </a:p>
        </p:txBody>
      </p:sp>
    </p:spTree>
    <p:extLst>
      <p:ext uri="{BB962C8B-B14F-4D97-AF65-F5344CB8AC3E}">
        <p14:creationId xmlns:p14="http://schemas.microsoft.com/office/powerpoint/2010/main" val="17052847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dirty="0">
                <a:latin typeface="Calibri" charset="0"/>
              </a:rPr>
              <a:t>Exploring This Idea</a:t>
            </a:r>
          </a:p>
        </p:txBody>
      </p:sp>
      <p:sp>
        <p:nvSpPr>
          <p:cNvPr id="29699" name="Content Placeholder 2"/>
          <p:cNvSpPr>
            <a:spLocks noGrp="1"/>
          </p:cNvSpPr>
          <p:nvPr>
            <p:ph idx="1"/>
          </p:nvPr>
        </p:nvSpPr>
        <p:spPr>
          <a:xfrm>
            <a:off x="457200" y="1417638"/>
            <a:ext cx="8534400" cy="4708525"/>
          </a:xfrm>
        </p:spPr>
        <p:txBody>
          <a:bodyPr/>
          <a:lstStyle/>
          <a:p>
            <a:pPr eaLnBrk="1" hangingPunct="1"/>
            <a:r>
              <a:rPr lang="en-US" dirty="0">
                <a:latin typeface="Calibri" charset="0"/>
              </a:rPr>
              <a:t>Acquire benchmarks</a:t>
            </a:r>
          </a:p>
          <a:p>
            <a:pPr lvl="1" eaLnBrk="1" hangingPunct="1"/>
            <a:r>
              <a:rPr lang="en-US" dirty="0">
                <a:latin typeface="Calibri" charset="0"/>
              </a:rPr>
              <a:t>Programs</a:t>
            </a:r>
          </a:p>
          <a:p>
            <a:pPr lvl="1" eaLnBrk="1" hangingPunct="1"/>
            <a:r>
              <a:rPr lang="en-US" dirty="0">
                <a:latin typeface="Calibri" charset="0"/>
              </a:rPr>
              <a:t>Inputs (training and production)</a:t>
            </a:r>
          </a:p>
          <a:p>
            <a:pPr eaLnBrk="1" hangingPunct="1"/>
            <a:r>
              <a:rPr lang="en-US" dirty="0">
                <a:latin typeface="Calibri" charset="0"/>
              </a:rPr>
              <a:t>Choose output abstractions</a:t>
            </a:r>
          </a:p>
          <a:p>
            <a:pPr lvl="1" eaLnBrk="1" hangingPunct="1"/>
            <a:r>
              <a:rPr lang="en-US" dirty="0">
                <a:latin typeface="Calibri" charset="0"/>
              </a:rPr>
              <a:t>Choose relevant parts of output</a:t>
            </a:r>
          </a:p>
          <a:p>
            <a:pPr lvl="1" eaLnBrk="1" hangingPunct="1"/>
            <a:r>
              <a:rPr lang="en-US" dirty="0">
                <a:latin typeface="Calibri" charset="0"/>
              </a:rPr>
              <a:t>Choose accuracy metric (when appropriate)</a:t>
            </a:r>
          </a:p>
          <a:p>
            <a:pPr eaLnBrk="1" hangingPunct="1"/>
            <a:r>
              <a:rPr lang="en-US" dirty="0">
                <a:latin typeface="Calibri" charset="0"/>
              </a:rPr>
              <a:t>Perform experiments</a:t>
            </a:r>
          </a:p>
          <a:p>
            <a:pPr lvl="1" eaLnBrk="1" hangingPunct="1"/>
            <a:r>
              <a:rPr lang="en-US" dirty="0">
                <a:latin typeface="Calibri" charset="0"/>
              </a:rPr>
              <a:t>Apply loop perforation</a:t>
            </a:r>
          </a:p>
          <a:p>
            <a:pPr lvl="1" eaLnBrk="1" hangingPunct="1"/>
            <a:r>
              <a:rPr lang="en-US" dirty="0">
                <a:latin typeface="Calibri" charset="0"/>
              </a:rPr>
              <a:t>Measure performance vs. accuracy trade off</a:t>
            </a:r>
          </a:p>
        </p:txBody>
      </p:sp>
    </p:spTree>
    <p:extLst>
      <p:ext uri="{BB962C8B-B14F-4D97-AF65-F5344CB8AC3E}">
        <p14:creationId xmlns:p14="http://schemas.microsoft.com/office/powerpoint/2010/main" val="11648357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
          <p:cNvSpPr>
            <a:spLocks noChangeArrowheads="1"/>
          </p:cNvSpPr>
          <p:nvPr/>
        </p:nvSpPr>
        <p:spPr bwMode="auto">
          <a:xfrm>
            <a:off x="2005013" y="2057400"/>
            <a:ext cx="6453187" cy="533399"/>
          </a:xfrm>
          <a:prstGeom prst="rect">
            <a:avLst/>
          </a:prstGeom>
          <a:solidFill>
            <a:schemeClr val="tx2">
              <a:lumMod val="60000"/>
              <a:lumOff val="40000"/>
            </a:schemeClr>
          </a:solidFill>
          <a:ln w="38100">
            <a:solidFill>
              <a:schemeClr val="tx2">
                <a:lumMod val="60000"/>
                <a:lumOff val="40000"/>
              </a:schemeClr>
            </a:solidFill>
            <a:miter lim="800000"/>
            <a:headEnd/>
            <a:tailEnd/>
          </a:ln>
        </p:spPr>
        <p:txBody>
          <a:bodyPr wrap="none" anchor="ctr"/>
          <a:lstStyle/>
          <a:p>
            <a:endParaRPr lang="en-US">
              <a:latin typeface="+mn-lt"/>
            </a:endParaRPr>
          </a:p>
        </p:txBody>
      </p:sp>
      <p:sp>
        <p:nvSpPr>
          <p:cNvPr id="23" name="Rectangle 6"/>
          <p:cNvSpPr>
            <a:spLocks noChangeArrowheads="1"/>
          </p:cNvSpPr>
          <p:nvPr/>
        </p:nvSpPr>
        <p:spPr bwMode="auto">
          <a:xfrm>
            <a:off x="2560638" y="2093913"/>
            <a:ext cx="857250"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24" name="Rectangle 7"/>
          <p:cNvSpPr>
            <a:spLocks noChangeArrowheads="1"/>
          </p:cNvSpPr>
          <p:nvPr/>
        </p:nvSpPr>
        <p:spPr bwMode="auto">
          <a:xfrm>
            <a:off x="3986213" y="2093913"/>
            <a:ext cx="1103312"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25" name="Rectangle 8"/>
          <p:cNvSpPr>
            <a:spLocks noChangeArrowheads="1"/>
          </p:cNvSpPr>
          <p:nvPr/>
        </p:nvSpPr>
        <p:spPr bwMode="auto">
          <a:xfrm>
            <a:off x="5913438" y="2093913"/>
            <a:ext cx="1103312"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26" name="Rectangle 9"/>
          <p:cNvSpPr>
            <a:spLocks noChangeArrowheads="1"/>
          </p:cNvSpPr>
          <p:nvPr/>
        </p:nvSpPr>
        <p:spPr bwMode="auto">
          <a:xfrm>
            <a:off x="7721600" y="2093913"/>
            <a:ext cx="414338"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10242" name="Rectangle 2"/>
          <p:cNvSpPr>
            <a:spLocks noGrp="1" noChangeArrowheads="1"/>
          </p:cNvSpPr>
          <p:nvPr>
            <p:ph type="title"/>
          </p:nvPr>
        </p:nvSpPr>
        <p:spPr/>
        <p:txBody>
          <a:bodyPr/>
          <a:lstStyle/>
          <a:p>
            <a:r>
              <a:rPr lang="en-US">
                <a:latin typeface="+mn-lt"/>
              </a:rPr>
              <a:t>Standard C Programming Model</a:t>
            </a:r>
          </a:p>
        </p:txBody>
      </p:sp>
      <p:sp>
        <p:nvSpPr>
          <p:cNvPr id="10244" name="Text Box 4"/>
          <p:cNvSpPr txBox="1">
            <a:spLocks noChangeArrowheads="1"/>
          </p:cNvSpPr>
          <p:nvPr/>
        </p:nvSpPr>
        <p:spPr bwMode="auto">
          <a:xfrm>
            <a:off x="371475" y="1858963"/>
            <a:ext cx="15367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buFontTx/>
              <a:buNone/>
            </a:pPr>
            <a:r>
              <a:rPr lang="en-US" sz="2400">
                <a:latin typeface="+mn-lt"/>
              </a:rPr>
              <a:t>Linear Address Space</a:t>
            </a:r>
          </a:p>
        </p:txBody>
      </p:sp>
      <p:sp>
        <p:nvSpPr>
          <p:cNvPr id="10245" name="Text Box 5"/>
          <p:cNvSpPr txBox="1">
            <a:spLocks noChangeArrowheads="1"/>
          </p:cNvSpPr>
          <p:nvPr/>
        </p:nvSpPr>
        <p:spPr bwMode="auto">
          <a:xfrm>
            <a:off x="3756025" y="113506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buFontTx/>
              <a:buNone/>
            </a:pPr>
            <a:r>
              <a:rPr lang="en-US" sz="2400">
                <a:latin typeface="+mn-lt"/>
              </a:rPr>
              <a:t>Allocated Data Blocks</a:t>
            </a:r>
          </a:p>
        </p:txBody>
      </p:sp>
      <p:sp>
        <p:nvSpPr>
          <p:cNvPr id="10250" name="Freeform 10"/>
          <p:cNvSpPr>
            <a:spLocks/>
          </p:cNvSpPr>
          <p:nvPr/>
        </p:nvSpPr>
        <p:spPr bwMode="auto">
          <a:xfrm>
            <a:off x="2997200" y="1630363"/>
            <a:ext cx="1204913" cy="463550"/>
          </a:xfrm>
          <a:custGeom>
            <a:avLst/>
            <a:gdLst>
              <a:gd name="T0" fmla="*/ 2147483647 w 759"/>
              <a:gd name="T1" fmla="*/ 0 h 292"/>
              <a:gd name="T2" fmla="*/ 2147483647 w 759"/>
              <a:gd name="T3" fmla="*/ 2147483647 h 292"/>
              <a:gd name="T4" fmla="*/ 2147483647 w 759"/>
              <a:gd name="T5" fmla="*/ 2147483647 h 292"/>
              <a:gd name="T6" fmla="*/ 0 w 759"/>
              <a:gd name="T7" fmla="*/ 2147483647 h 292"/>
              <a:gd name="T8" fmla="*/ 0 60000 65536"/>
              <a:gd name="T9" fmla="*/ 0 60000 65536"/>
              <a:gd name="T10" fmla="*/ 0 60000 65536"/>
              <a:gd name="T11" fmla="*/ 0 60000 65536"/>
              <a:gd name="T12" fmla="*/ 0 w 759"/>
              <a:gd name="T13" fmla="*/ 0 h 292"/>
              <a:gd name="T14" fmla="*/ 759 w 759"/>
              <a:gd name="T15" fmla="*/ 292 h 292"/>
            </a:gdLst>
            <a:ahLst/>
            <a:cxnLst>
              <a:cxn ang="T8">
                <a:pos x="T0" y="T1"/>
              </a:cxn>
              <a:cxn ang="T9">
                <a:pos x="T2" y="T3"/>
              </a:cxn>
              <a:cxn ang="T10">
                <a:pos x="T4" y="T5"/>
              </a:cxn>
              <a:cxn ang="T11">
                <a:pos x="T6" y="T7"/>
              </a:cxn>
            </a:cxnLst>
            <a:rect l="T12" t="T13" r="T14" b="T15"/>
            <a:pathLst>
              <a:path w="759" h="292">
                <a:moveTo>
                  <a:pt x="759" y="0"/>
                </a:moveTo>
                <a:cubicBezTo>
                  <a:pt x="726" y="11"/>
                  <a:pt x="657" y="52"/>
                  <a:pt x="558" y="67"/>
                </a:cubicBezTo>
                <a:cubicBezTo>
                  <a:pt x="459" y="82"/>
                  <a:pt x="259" y="55"/>
                  <a:pt x="166" y="92"/>
                </a:cubicBezTo>
                <a:cubicBezTo>
                  <a:pt x="40" y="141"/>
                  <a:pt x="35" y="250"/>
                  <a:pt x="0" y="292"/>
                </a:cubicBezTo>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mn-lt"/>
            </a:endParaRPr>
          </a:p>
        </p:txBody>
      </p:sp>
      <p:sp>
        <p:nvSpPr>
          <p:cNvPr id="10251" name="Freeform 11"/>
          <p:cNvSpPr>
            <a:spLocks/>
          </p:cNvSpPr>
          <p:nvPr/>
        </p:nvSpPr>
        <p:spPr bwMode="auto">
          <a:xfrm flipH="1">
            <a:off x="6727825" y="1627188"/>
            <a:ext cx="1204913" cy="463550"/>
          </a:xfrm>
          <a:custGeom>
            <a:avLst/>
            <a:gdLst>
              <a:gd name="T0" fmla="*/ 2147483647 w 759"/>
              <a:gd name="T1" fmla="*/ 0 h 292"/>
              <a:gd name="T2" fmla="*/ 2147483647 w 759"/>
              <a:gd name="T3" fmla="*/ 2147483647 h 292"/>
              <a:gd name="T4" fmla="*/ 2147483647 w 759"/>
              <a:gd name="T5" fmla="*/ 2147483647 h 292"/>
              <a:gd name="T6" fmla="*/ 0 w 759"/>
              <a:gd name="T7" fmla="*/ 2147483647 h 292"/>
              <a:gd name="T8" fmla="*/ 0 60000 65536"/>
              <a:gd name="T9" fmla="*/ 0 60000 65536"/>
              <a:gd name="T10" fmla="*/ 0 60000 65536"/>
              <a:gd name="T11" fmla="*/ 0 60000 65536"/>
              <a:gd name="T12" fmla="*/ 0 w 759"/>
              <a:gd name="T13" fmla="*/ 0 h 292"/>
              <a:gd name="T14" fmla="*/ 759 w 759"/>
              <a:gd name="T15" fmla="*/ 292 h 292"/>
            </a:gdLst>
            <a:ahLst/>
            <a:cxnLst>
              <a:cxn ang="T8">
                <a:pos x="T0" y="T1"/>
              </a:cxn>
              <a:cxn ang="T9">
                <a:pos x="T2" y="T3"/>
              </a:cxn>
              <a:cxn ang="T10">
                <a:pos x="T4" y="T5"/>
              </a:cxn>
              <a:cxn ang="T11">
                <a:pos x="T6" y="T7"/>
              </a:cxn>
            </a:cxnLst>
            <a:rect l="T12" t="T13" r="T14" b="T15"/>
            <a:pathLst>
              <a:path w="759" h="292">
                <a:moveTo>
                  <a:pt x="759" y="0"/>
                </a:moveTo>
                <a:cubicBezTo>
                  <a:pt x="726" y="11"/>
                  <a:pt x="657" y="52"/>
                  <a:pt x="558" y="67"/>
                </a:cubicBezTo>
                <a:cubicBezTo>
                  <a:pt x="459" y="82"/>
                  <a:pt x="259" y="55"/>
                  <a:pt x="166" y="92"/>
                </a:cubicBezTo>
                <a:cubicBezTo>
                  <a:pt x="40" y="141"/>
                  <a:pt x="35" y="250"/>
                  <a:pt x="0" y="292"/>
                </a:cubicBezTo>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mn-lt"/>
            </a:endParaRPr>
          </a:p>
        </p:txBody>
      </p:sp>
      <p:sp>
        <p:nvSpPr>
          <p:cNvPr id="10252" name="Line 12"/>
          <p:cNvSpPr>
            <a:spLocks noChangeShapeType="1"/>
          </p:cNvSpPr>
          <p:nvPr/>
        </p:nvSpPr>
        <p:spPr bwMode="auto">
          <a:xfrm flipH="1">
            <a:off x="4664075" y="1630363"/>
            <a:ext cx="239713" cy="460375"/>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0253" name="Line 13"/>
          <p:cNvSpPr>
            <a:spLocks noChangeShapeType="1"/>
          </p:cNvSpPr>
          <p:nvPr/>
        </p:nvSpPr>
        <p:spPr bwMode="auto">
          <a:xfrm>
            <a:off x="6221413" y="1633538"/>
            <a:ext cx="239712" cy="460375"/>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0254" name="Text Box 14"/>
          <p:cNvSpPr txBox="1">
            <a:spLocks noChangeArrowheads="1"/>
          </p:cNvSpPr>
          <p:nvPr/>
        </p:nvSpPr>
        <p:spPr bwMode="auto">
          <a:xfrm>
            <a:off x="0" y="3343275"/>
            <a:ext cx="2386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r">
              <a:buFontTx/>
              <a:buNone/>
            </a:pPr>
            <a:r>
              <a:rPr lang="en-US" sz="2400">
                <a:latin typeface="+mn-lt"/>
              </a:rPr>
              <a:t>*(p+10) +=x</a:t>
            </a:r>
          </a:p>
        </p:txBody>
      </p:sp>
      <p:cxnSp>
        <p:nvCxnSpPr>
          <p:cNvPr id="10255" name="AutoShape 15"/>
          <p:cNvCxnSpPr>
            <a:cxnSpLocks noChangeShapeType="1"/>
            <a:stCxn id="10254" idx="3"/>
          </p:cNvCxnSpPr>
          <p:nvPr/>
        </p:nvCxnSpPr>
        <p:spPr bwMode="auto">
          <a:xfrm flipV="1">
            <a:off x="2386013" y="2544763"/>
            <a:ext cx="895350" cy="1027112"/>
          </a:xfrm>
          <a:prstGeom prst="curvedConnector2">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04643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latin typeface="Calibri" charset="0"/>
              </a:rPr>
              <a:t>Parsec Benchmarks</a:t>
            </a:r>
          </a:p>
        </p:txBody>
      </p:sp>
      <p:sp>
        <p:nvSpPr>
          <p:cNvPr id="20483" name="Content Placeholder 2"/>
          <p:cNvSpPr>
            <a:spLocks noGrp="1"/>
          </p:cNvSpPr>
          <p:nvPr>
            <p:ph idx="1"/>
          </p:nvPr>
        </p:nvSpPr>
        <p:spPr/>
        <p:txBody>
          <a:bodyPr/>
          <a:lstStyle/>
          <a:p>
            <a:pPr eaLnBrk="1" hangingPunct="1">
              <a:lnSpc>
                <a:spcPct val="90000"/>
              </a:lnSpc>
              <a:defRPr/>
            </a:pPr>
            <a:r>
              <a:rPr lang="en-US" sz="3000" dirty="0">
                <a:cs typeface="+mn-cs"/>
              </a:rPr>
              <a:t>x264 (H.264 video encoding)</a:t>
            </a:r>
          </a:p>
          <a:p>
            <a:pPr eaLnBrk="1" hangingPunct="1">
              <a:lnSpc>
                <a:spcPct val="90000"/>
              </a:lnSpc>
              <a:defRPr/>
            </a:pPr>
            <a:r>
              <a:rPr lang="en-US" sz="3000" dirty="0" err="1">
                <a:cs typeface="+mn-cs"/>
              </a:rPr>
              <a:t>bodytrack</a:t>
            </a:r>
            <a:r>
              <a:rPr lang="en-US" sz="3000" dirty="0">
                <a:cs typeface="+mn-cs"/>
              </a:rPr>
              <a:t> (human movement tracking)</a:t>
            </a:r>
          </a:p>
          <a:p>
            <a:pPr eaLnBrk="1" hangingPunct="1">
              <a:lnSpc>
                <a:spcPct val="90000"/>
              </a:lnSpc>
              <a:defRPr/>
            </a:pPr>
            <a:r>
              <a:rPr lang="en-US" sz="3000" dirty="0" err="1">
                <a:solidFill>
                  <a:schemeClr val="bg1">
                    <a:lumMod val="65000"/>
                  </a:schemeClr>
                </a:solidFill>
                <a:cs typeface="+mn-cs"/>
              </a:rPr>
              <a:t>swaptions</a:t>
            </a:r>
            <a:r>
              <a:rPr lang="en-US" sz="3000" dirty="0">
                <a:solidFill>
                  <a:schemeClr val="bg1">
                    <a:lumMod val="65000"/>
                  </a:schemeClr>
                </a:solidFill>
                <a:cs typeface="+mn-cs"/>
              </a:rPr>
              <a:t> (</a:t>
            </a:r>
            <a:r>
              <a:rPr lang="en-US" sz="3000" dirty="0" err="1">
                <a:solidFill>
                  <a:schemeClr val="bg1">
                    <a:lumMod val="65000"/>
                  </a:schemeClr>
                </a:solidFill>
                <a:cs typeface="+mn-cs"/>
              </a:rPr>
              <a:t>swaption</a:t>
            </a:r>
            <a:r>
              <a:rPr lang="en-US" sz="3000" dirty="0">
                <a:solidFill>
                  <a:schemeClr val="bg1">
                    <a:lumMod val="65000"/>
                  </a:schemeClr>
                </a:solidFill>
                <a:cs typeface="+mn-cs"/>
              </a:rPr>
              <a:t> pricing)</a:t>
            </a:r>
          </a:p>
          <a:p>
            <a:pPr eaLnBrk="1" hangingPunct="1">
              <a:lnSpc>
                <a:spcPct val="90000"/>
              </a:lnSpc>
              <a:defRPr/>
            </a:pPr>
            <a:r>
              <a:rPr lang="en-US" sz="3000" dirty="0">
                <a:solidFill>
                  <a:schemeClr val="bg1">
                    <a:lumMod val="65000"/>
                  </a:schemeClr>
                </a:solidFill>
                <a:cs typeface="+mn-cs"/>
              </a:rPr>
              <a:t>ferret (image search)</a:t>
            </a:r>
          </a:p>
          <a:p>
            <a:pPr eaLnBrk="1" hangingPunct="1">
              <a:lnSpc>
                <a:spcPct val="90000"/>
              </a:lnSpc>
              <a:defRPr/>
            </a:pPr>
            <a:r>
              <a:rPr lang="en-US" sz="3000" dirty="0" err="1">
                <a:solidFill>
                  <a:schemeClr val="bg1">
                    <a:lumMod val="65000"/>
                  </a:schemeClr>
                </a:solidFill>
                <a:cs typeface="+mn-cs"/>
              </a:rPr>
              <a:t>canneal</a:t>
            </a:r>
            <a:r>
              <a:rPr lang="en-US" sz="3000" dirty="0">
                <a:solidFill>
                  <a:schemeClr val="bg1">
                    <a:lumMod val="65000"/>
                  </a:schemeClr>
                </a:solidFill>
                <a:cs typeface="+mn-cs"/>
              </a:rPr>
              <a:t> (digital circuit place and route)</a:t>
            </a:r>
          </a:p>
          <a:p>
            <a:pPr eaLnBrk="1" hangingPunct="1">
              <a:lnSpc>
                <a:spcPct val="90000"/>
              </a:lnSpc>
              <a:defRPr/>
            </a:pPr>
            <a:r>
              <a:rPr lang="en-US" sz="3000" dirty="0" err="1">
                <a:solidFill>
                  <a:schemeClr val="bg1">
                    <a:lumMod val="65000"/>
                  </a:schemeClr>
                </a:solidFill>
                <a:cs typeface="+mn-cs"/>
              </a:rPr>
              <a:t>blackscholes</a:t>
            </a:r>
            <a:r>
              <a:rPr lang="en-US" sz="3000" dirty="0">
                <a:solidFill>
                  <a:schemeClr val="bg1">
                    <a:lumMod val="65000"/>
                  </a:schemeClr>
                </a:solidFill>
                <a:cs typeface="+mn-cs"/>
              </a:rPr>
              <a:t> (European option pricing)</a:t>
            </a:r>
          </a:p>
          <a:p>
            <a:pPr eaLnBrk="1" hangingPunct="1">
              <a:lnSpc>
                <a:spcPct val="90000"/>
              </a:lnSpc>
              <a:defRPr/>
            </a:pPr>
            <a:r>
              <a:rPr lang="en-US" sz="3000" dirty="0" err="1">
                <a:solidFill>
                  <a:schemeClr val="bg1">
                    <a:lumMod val="65000"/>
                  </a:schemeClr>
                </a:solidFill>
                <a:cs typeface="+mn-cs"/>
              </a:rPr>
              <a:t>streamcluster</a:t>
            </a:r>
            <a:r>
              <a:rPr lang="en-US" sz="3000" dirty="0">
                <a:solidFill>
                  <a:schemeClr val="bg1">
                    <a:lumMod val="65000"/>
                  </a:schemeClr>
                </a:solidFill>
                <a:cs typeface="+mn-cs"/>
              </a:rPr>
              <a:t> (online point clustering)</a:t>
            </a:r>
          </a:p>
        </p:txBody>
      </p:sp>
    </p:spTree>
    <p:extLst>
      <p:ext uri="{BB962C8B-B14F-4D97-AF65-F5344CB8AC3E}">
        <p14:creationId xmlns:p14="http://schemas.microsoft.com/office/powerpoint/2010/main" val="227077328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a:latin typeface="Calibri" charset="0"/>
              </a:rPr>
              <a:t>Output Abstractions</a:t>
            </a:r>
            <a:r>
              <a:rPr lang="en-US" sz="4000">
                <a:latin typeface="Calibri" charset="0"/>
              </a:rPr>
              <a:t>                                 (Define Accuracy Metrics)</a:t>
            </a:r>
          </a:p>
        </p:txBody>
      </p:sp>
      <p:sp>
        <p:nvSpPr>
          <p:cNvPr id="31747" name="Content Placeholder 2"/>
          <p:cNvSpPr>
            <a:spLocks noGrp="1"/>
          </p:cNvSpPr>
          <p:nvPr>
            <p:ph idx="1"/>
          </p:nvPr>
        </p:nvSpPr>
        <p:spPr>
          <a:xfrm>
            <a:off x="457200" y="1752600"/>
            <a:ext cx="8686800" cy="4648200"/>
          </a:xfrm>
        </p:spPr>
        <p:txBody>
          <a:bodyPr/>
          <a:lstStyle/>
          <a:p>
            <a:pPr eaLnBrk="1" hangingPunct="1">
              <a:lnSpc>
                <a:spcPct val="80000"/>
              </a:lnSpc>
            </a:pPr>
            <a:r>
              <a:rPr lang="en-US" sz="2800" dirty="0">
                <a:latin typeface="Calibri" charset="0"/>
              </a:rPr>
              <a:t>x264 – peak signal to noise ratio, size of encoded video</a:t>
            </a:r>
          </a:p>
          <a:p>
            <a:pPr eaLnBrk="1" hangingPunct="1">
              <a:lnSpc>
                <a:spcPct val="80000"/>
              </a:lnSpc>
            </a:pPr>
            <a:r>
              <a:rPr lang="en-US" sz="2800" dirty="0" err="1">
                <a:latin typeface="Calibri" charset="0"/>
              </a:rPr>
              <a:t>bodytrack</a:t>
            </a:r>
            <a:r>
              <a:rPr lang="en-US" sz="2800" dirty="0">
                <a:latin typeface="Calibri" charset="0"/>
              </a:rPr>
              <a:t> – body vectors (head, torso, legs, …)                          (accuracy metric uses weighted relative difference)</a:t>
            </a:r>
          </a:p>
          <a:p>
            <a:pPr eaLnBrk="1" hangingPunct="1">
              <a:lnSpc>
                <a:spcPct val="80000"/>
              </a:lnSpc>
            </a:pPr>
            <a:r>
              <a:rPr lang="en-US" sz="2400" dirty="0" err="1">
                <a:solidFill>
                  <a:srgbClr val="A6A6A6"/>
                </a:solidFill>
                <a:latin typeface="Calibri" charset="0"/>
              </a:rPr>
              <a:t>streamcluster</a:t>
            </a:r>
            <a:r>
              <a:rPr lang="en-US" sz="2400" dirty="0">
                <a:solidFill>
                  <a:srgbClr val="A6A6A6"/>
                </a:solidFill>
                <a:latin typeface="Calibri" charset="0"/>
              </a:rPr>
              <a:t> – B</a:t>
            </a:r>
            <a:r>
              <a:rPr lang="en-US" sz="2400" baseline="30000" dirty="0">
                <a:solidFill>
                  <a:srgbClr val="A6A6A6"/>
                </a:solidFill>
                <a:latin typeface="Calibri" charset="0"/>
              </a:rPr>
              <a:t>3</a:t>
            </a:r>
            <a:r>
              <a:rPr lang="en-US" sz="2400" dirty="0">
                <a:solidFill>
                  <a:srgbClr val="A6A6A6"/>
                </a:solidFill>
                <a:latin typeface="Calibri" charset="0"/>
              </a:rPr>
              <a:t> cluster quality metric (in [0,1])                 	(accuracy metric is original - perforated)</a:t>
            </a:r>
          </a:p>
          <a:p>
            <a:pPr eaLnBrk="1" hangingPunct="1">
              <a:lnSpc>
                <a:spcPct val="80000"/>
              </a:lnSpc>
            </a:pPr>
            <a:r>
              <a:rPr lang="en-US" sz="2400" dirty="0" err="1">
                <a:solidFill>
                  <a:srgbClr val="A6A6A6"/>
                </a:solidFill>
                <a:latin typeface="Calibri" charset="0"/>
              </a:rPr>
              <a:t>swaptions</a:t>
            </a:r>
            <a:r>
              <a:rPr lang="en-US" sz="2400" dirty="0">
                <a:solidFill>
                  <a:srgbClr val="A6A6A6"/>
                </a:solidFill>
                <a:latin typeface="Calibri" charset="0"/>
              </a:rPr>
              <a:t> – </a:t>
            </a:r>
            <a:r>
              <a:rPr lang="en-US" sz="2400" dirty="0" err="1">
                <a:solidFill>
                  <a:srgbClr val="A6A6A6"/>
                </a:solidFill>
                <a:latin typeface="Calibri" charset="0"/>
              </a:rPr>
              <a:t>swaption</a:t>
            </a:r>
            <a:r>
              <a:rPr lang="en-US" sz="2400" dirty="0">
                <a:solidFill>
                  <a:srgbClr val="A6A6A6"/>
                </a:solidFill>
                <a:latin typeface="Calibri" charset="0"/>
              </a:rPr>
              <a:t> price</a:t>
            </a:r>
          </a:p>
          <a:p>
            <a:pPr eaLnBrk="1" hangingPunct="1">
              <a:lnSpc>
                <a:spcPct val="80000"/>
              </a:lnSpc>
            </a:pPr>
            <a:r>
              <a:rPr lang="en-US" sz="2400" dirty="0">
                <a:solidFill>
                  <a:srgbClr val="A6A6A6"/>
                </a:solidFill>
                <a:latin typeface="Calibri" charset="0"/>
              </a:rPr>
              <a:t>ferret - #common images/#total images</a:t>
            </a:r>
          </a:p>
          <a:p>
            <a:pPr eaLnBrk="1" hangingPunct="1">
              <a:lnSpc>
                <a:spcPct val="80000"/>
              </a:lnSpc>
            </a:pPr>
            <a:r>
              <a:rPr lang="en-US" sz="2400" dirty="0" err="1">
                <a:solidFill>
                  <a:srgbClr val="A6A6A6"/>
                </a:solidFill>
                <a:latin typeface="Calibri" charset="0"/>
              </a:rPr>
              <a:t>canneal</a:t>
            </a:r>
            <a:r>
              <a:rPr lang="en-US" sz="2400" dirty="0">
                <a:solidFill>
                  <a:srgbClr val="A6A6A6"/>
                </a:solidFill>
                <a:latin typeface="Calibri" charset="0"/>
              </a:rPr>
              <a:t> – routing cost</a:t>
            </a:r>
          </a:p>
          <a:p>
            <a:pPr eaLnBrk="1" hangingPunct="1">
              <a:lnSpc>
                <a:spcPct val="80000"/>
              </a:lnSpc>
            </a:pPr>
            <a:r>
              <a:rPr lang="en-US" sz="2400" dirty="0" err="1">
                <a:solidFill>
                  <a:srgbClr val="A6A6A6"/>
                </a:solidFill>
                <a:latin typeface="Calibri" charset="0"/>
              </a:rPr>
              <a:t>blackscholes</a:t>
            </a:r>
            <a:r>
              <a:rPr lang="en-US" sz="2400" dirty="0">
                <a:solidFill>
                  <a:srgbClr val="A6A6A6"/>
                </a:solidFill>
                <a:latin typeface="Calibri" charset="0"/>
              </a:rPr>
              <a:t> – option price</a:t>
            </a:r>
          </a:p>
        </p:txBody>
      </p:sp>
      <p:sp>
        <p:nvSpPr>
          <p:cNvPr id="5" name="TextBox 4"/>
          <p:cNvSpPr txBox="1">
            <a:spLocks noChangeArrowheads="1"/>
          </p:cNvSpPr>
          <p:nvPr/>
        </p:nvSpPr>
        <p:spPr bwMode="auto">
          <a:xfrm>
            <a:off x="1173163" y="5170488"/>
            <a:ext cx="6629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3200"/>
              <a:t>Provided by domain expert or user</a:t>
            </a:r>
          </a:p>
          <a:p>
            <a:pPr algn="ctr" eaLnBrk="1" hangingPunct="1"/>
            <a:r>
              <a:rPr lang="en-US" sz="3200"/>
              <a:t>Not provided by software developer</a:t>
            </a:r>
          </a:p>
        </p:txBody>
      </p:sp>
    </p:spTree>
    <p:extLst>
      <p:ext uri="{BB962C8B-B14F-4D97-AF65-F5344CB8AC3E}">
        <p14:creationId xmlns:p14="http://schemas.microsoft.com/office/powerpoint/2010/main" val="201019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atin typeface="Calibri" charset="0"/>
              </a:rPr>
              <a:t>Finding Perforatable Loops</a:t>
            </a:r>
          </a:p>
        </p:txBody>
      </p:sp>
      <p:sp>
        <p:nvSpPr>
          <p:cNvPr id="33795" name="Content Placeholder 2"/>
          <p:cNvSpPr>
            <a:spLocks noGrp="1"/>
          </p:cNvSpPr>
          <p:nvPr>
            <p:ph idx="1"/>
          </p:nvPr>
        </p:nvSpPr>
        <p:spPr>
          <a:xfrm>
            <a:off x="457200" y="1417638"/>
            <a:ext cx="8229600" cy="4708525"/>
          </a:xfrm>
        </p:spPr>
        <p:txBody>
          <a:bodyPr/>
          <a:lstStyle/>
          <a:p>
            <a:r>
              <a:rPr lang="en-US">
                <a:latin typeface="Calibri" charset="0"/>
              </a:rPr>
              <a:t>Search Problem</a:t>
            </a:r>
          </a:p>
          <a:p>
            <a:pPr lvl="1"/>
            <a:r>
              <a:rPr lang="en-US">
                <a:latin typeface="Calibri" charset="0"/>
              </a:rPr>
              <a:t>Step 1: Find loops that can perforate in isolation</a:t>
            </a:r>
          </a:p>
          <a:p>
            <a:pPr lvl="1"/>
            <a:r>
              <a:rPr lang="en-US">
                <a:latin typeface="Calibri" charset="0"/>
              </a:rPr>
              <a:t>Step 2:</a:t>
            </a:r>
          </a:p>
          <a:p>
            <a:pPr lvl="2"/>
            <a:r>
              <a:rPr lang="en-US" sz="2800">
                <a:latin typeface="Calibri" charset="0"/>
              </a:rPr>
              <a:t>Start with loops that can perforate in isolation </a:t>
            </a:r>
          </a:p>
          <a:p>
            <a:pPr lvl="2"/>
            <a:r>
              <a:rPr lang="en-US" sz="2800">
                <a:latin typeface="Calibri" charset="0"/>
              </a:rPr>
              <a:t>Find sets of loops that can perforate together</a:t>
            </a:r>
          </a:p>
          <a:p>
            <a:r>
              <a:rPr lang="en-US" sz="3600">
                <a:latin typeface="Calibri" charset="0"/>
              </a:rPr>
              <a:t>Rationale</a:t>
            </a:r>
          </a:p>
          <a:p>
            <a:pPr lvl="1"/>
            <a:r>
              <a:rPr lang="en-US">
                <a:latin typeface="Calibri" charset="0"/>
              </a:rPr>
              <a:t>Many loops are not perforatable at all</a:t>
            </a:r>
          </a:p>
          <a:p>
            <a:pPr lvl="1"/>
            <a:r>
              <a:rPr lang="en-US">
                <a:latin typeface="Calibri" charset="0"/>
              </a:rPr>
              <a:t>Get rid of these loops in Step 1</a:t>
            </a:r>
          </a:p>
          <a:p>
            <a:pPr lvl="1"/>
            <a:r>
              <a:rPr lang="en-US">
                <a:latin typeface="Calibri" charset="0"/>
              </a:rPr>
              <a:t>Step 2 works with more productive search space </a:t>
            </a:r>
          </a:p>
        </p:txBody>
      </p:sp>
    </p:spTree>
    <p:extLst>
      <p:ext uri="{BB962C8B-B14F-4D97-AF65-F5344CB8AC3E}">
        <p14:creationId xmlns:p14="http://schemas.microsoft.com/office/powerpoint/2010/main" val="237947991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You Know It Is OK To Perforate?</a:t>
            </a:r>
            <a:endParaRPr lang="en-US" dirty="0"/>
          </a:p>
        </p:txBody>
      </p:sp>
      <p:sp>
        <p:nvSpPr>
          <p:cNvPr id="3" name="Content Placeholder 2"/>
          <p:cNvSpPr>
            <a:spLocks noGrp="1"/>
          </p:cNvSpPr>
          <p:nvPr>
            <p:ph idx="1"/>
          </p:nvPr>
        </p:nvSpPr>
        <p:spPr/>
        <p:txBody>
          <a:bodyPr/>
          <a:lstStyle/>
          <a:p>
            <a:r>
              <a:rPr lang="en-US" dirty="0" smtClean="0"/>
              <a:t>Use testing!</a:t>
            </a:r>
          </a:p>
          <a:p>
            <a:r>
              <a:rPr lang="en-US" dirty="0" smtClean="0"/>
              <a:t>Run program on test inputs</a:t>
            </a:r>
          </a:p>
          <a:p>
            <a:r>
              <a:rPr lang="en-US" dirty="0" smtClean="0"/>
              <a:t>If time improves and accuracy is acceptable</a:t>
            </a:r>
          </a:p>
          <a:p>
            <a:r>
              <a:rPr lang="en-US" dirty="0" smtClean="0"/>
              <a:t>Then it is OK to perforate the loop!</a:t>
            </a:r>
            <a:endParaRPr lang="en-US" dirty="0"/>
          </a:p>
        </p:txBody>
      </p:sp>
    </p:spTree>
    <p:extLst>
      <p:ext uri="{BB962C8B-B14F-4D97-AF65-F5344CB8AC3E}">
        <p14:creationId xmlns:p14="http://schemas.microsoft.com/office/powerpoint/2010/main" val="314730376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89"/>
          <p:cNvSpPr>
            <a:spLocks noChangeArrowheads="1"/>
          </p:cNvSpPr>
          <p:nvPr/>
        </p:nvSpPr>
        <p:spPr bwMode="auto">
          <a:xfrm>
            <a:off x="5807075" y="747713"/>
            <a:ext cx="2117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rgbClr val="000000"/>
                </a:solidFill>
              </a:rPr>
              <a:t>% Instructions</a:t>
            </a:r>
            <a:endParaRPr lang="en-US" sz="2400"/>
          </a:p>
        </p:txBody>
      </p:sp>
      <p:sp>
        <p:nvSpPr>
          <p:cNvPr id="39939" name="Rectangle 91"/>
          <p:cNvSpPr>
            <a:spLocks noChangeArrowheads="1"/>
          </p:cNvSpPr>
          <p:nvPr/>
        </p:nvSpPr>
        <p:spPr bwMode="auto">
          <a:xfrm>
            <a:off x="989013" y="152400"/>
            <a:ext cx="7469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rgbClr val="000000"/>
                </a:solidFill>
              </a:rPr>
              <a:t>Individual Loop Perforation Results for x264, b=10%</a:t>
            </a:r>
            <a:endParaRPr lang="en-US" sz="2400"/>
          </a:p>
        </p:txBody>
      </p:sp>
      <p:sp>
        <p:nvSpPr>
          <p:cNvPr id="39940" name="TextBox 85"/>
          <p:cNvSpPr txBox="1">
            <a:spLocks noChangeArrowheads="1"/>
          </p:cNvSpPr>
          <p:nvPr/>
        </p:nvSpPr>
        <p:spPr bwMode="auto">
          <a:xfrm>
            <a:off x="3206750" y="685800"/>
            <a:ext cx="527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200"/>
              <a:t>¼</a:t>
            </a:r>
          </a:p>
        </p:txBody>
      </p:sp>
      <p:sp>
        <p:nvSpPr>
          <p:cNvPr id="39941" name="Rectangle 86"/>
          <p:cNvSpPr>
            <a:spLocks noChangeArrowheads="1"/>
          </p:cNvSpPr>
          <p:nvPr/>
        </p:nvSpPr>
        <p:spPr bwMode="auto">
          <a:xfrm>
            <a:off x="3825875" y="685800"/>
            <a:ext cx="5286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00"/>
                </a:solidFill>
              </a:rPr>
              <a:t>½</a:t>
            </a:r>
            <a:endParaRPr lang="en-US" sz="3200"/>
          </a:p>
        </p:txBody>
      </p:sp>
      <p:sp>
        <p:nvSpPr>
          <p:cNvPr id="39942" name="Rectangle 87"/>
          <p:cNvSpPr>
            <a:spLocks noChangeArrowheads="1"/>
          </p:cNvSpPr>
          <p:nvPr/>
        </p:nvSpPr>
        <p:spPr bwMode="auto">
          <a:xfrm>
            <a:off x="4446588" y="685800"/>
            <a:ext cx="642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00"/>
                </a:solidFill>
              </a:rPr>
              <a:t>¾ </a:t>
            </a:r>
            <a:endParaRPr lang="en-US" sz="3200"/>
          </a:p>
        </p:txBody>
      </p:sp>
      <p:sp>
        <p:nvSpPr>
          <p:cNvPr id="39943" name="Rectangle 88"/>
          <p:cNvSpPr>
            <a:spLocks noChangeArrowheads="1"/>
          </p:cNvSpPr>
          <p:nvPr/>
        </p:nvSpPr>
        <p:spPr bwMode="auto">
          <a:xfrm>
            <a:off x="5029200" y="685800"/>
            <a:ext cx="738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00"/>
                </a:solidFill>
              </a:rPr>
              <a:t>1</a:t>
            </a:r>
            <a:r>
              <a:rPr lang="en-US" sz="3200" baseline="30000">
                <a:solidFill>
                  <a:srgbClr val="000000"/>
                </a:solidFill>
              </a:rPr>
              <a:t>st</a:t>
            </a:r>
            <a:r>
              <a:rPr lang="en-US" sz="3200">
                <a:solidFill>
                  <a:srgbClr val="000000"/>
                </a:solidFill>
              </a:rPr>
              <a:t> </a:t>
            </a:r>
            <a:endParaRPr lang="en-US" sz="3200"/>
          </a:p>
        </p:txBody>
      </p:sp>
      <p:sp>
        <p:nvSpPr>
          <p:cNvPr id="39944" name="Rectangle 90"/>
          <p:cNvSpPr>
            <a:spLocks noChangeArrowheads="1"/>
          </p:cNvSpPr>
          <p:nvPr/>
        </p:nvSpPr>
        <p:spPr bwMode="auto">
          <a:xfrm>
            <a:off x="6516688" y="1296988"/>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a:solidFill>
                  <a:srgbClr val="000000"/>
                </a:solidFill>
              </a:rPr>
              <a:t>82%</a:t>
            </a:r>
            <a:endParaRPr lang="en-US" sz="2000"/>
          </a:p>
        </p:txBody>
      </p:sp>
      <p:sp>
        <p:nvSpPr>
          <p:cNvPr id="39945" name="Rectangle 105"/>
          <p:cNvSpPr>
            <a:spLocks noChangeArrowheads="1"/>
          </p:cNvSpPr>
          <p:nvPr/>
        </p:nvSpPr>
        <p:spPr bwMode="auto">
          <a:xfrm>
            <a:off x="2144713" y="1371600"/>
            <a:ext cx="70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rPr>
              <a:t>Encode</a:t>
            </a:r>
            <a:endParaRPr lang="en-US" sz="1200"/>
          </a:p>
        </p:txBody>
      </p:sp>
      <p:sp>
        <p:nvSpPr>
          <p:cNvPr id="39946" name="Rectangle 107"/>
          <p:cNvSpPr>
            <a:spLocks noChangeArrowheads="1"/>
          </p:cNvSpPr>
          <p:nvPr/>
        </p:nvSpPr>
        <p:spPr bwMode="auto">
          <a:xfrm>
            <a:off x="6516688" y="1779588"/>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a:solidFill>
                  <a:srgbClr val="000000"/>
                </a:solidFill>
              </a:rPr>
              <a:t>64%</a:t>
            </a:r>
            <a:endParaRPr lang="en-US" sz="2000"/>
          </a:p>
        </p:txBody>
      </p:sp>
      <p:sp>
        <p:nvSpPr>
          <p:cNvPr id="39947" name="Rectangle 111"/>
          <p:cNvSpPr>
            <a:spLocks noChangeArrowheads="1"/>
          </p:cNvSpPr>
          <p:nvPr/>
        </p:nvSpPr>
        <p:spPr bwMode="auto">
          <a:xfrm>
            <a:off x="450850" y="1854200"/>
            <a:ext cx="2397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rPr>
              <a:t>x264_mb_analyse_inter_p16x16</a:t>
            </a:r>
            <a:endParaRPr lang="en-US" sz="1200"/>
          </a:p>
        </p:txBody>
      </p:sp>
      <p:sp>
        <p:nvSpPr>
          <p:cNvPr id="39948" name="Rectangle 113"/>
          <p:cNvSpPr>
            <a:spLocks noChangeArrowheads="1"/>
          </p:cNvSpPr>
          <p:nvPr/>
        </p:nvSpPr>
        <p:spPr bwMode="auto">
          <a:xfrm>
            <a:off x="6516688" y="2262188"/>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a:solidFill>
                  <a:srgbClr val="000000"/>
                </a:solidFill>
              </a:rPr>
              <a:t>55%</a:t>
            </a:r>
            <a:endParaRPr lang="en-US" sz="2000"/>
          </a:p>
        </p:txBody>
      </p:sp>
      <p:sp>
        <p:nvSpPr>
          <p:cNvPr id="39949" name="Rectangle 117"/>
          <p:cNvSpPr>
            <a:spLocks noChangeArrowheads="1"/>
          </p:cNvSpPr>
          <p:nvPr/>
        </p:nvSpPr>
        <p:spPr bwMode="auto">
          <a:xfrm>
            <a:off x="927100" y="2336800"/>
            <a:ext cx="1920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rPr>
              <a:t>x264_pixel_sad_16x16, 1</a:t>
            </a:r>
            <a:endParaRPr lang="en-US" sz="1200"/>
          </a:p>
        </p:txBody>
      </p:sp>
      <p:sp>
        <p:nvSpPr>
          <p:cNvPr id="39950" name="Rectangle 119"/>
          <p:cNvSpPr>
            <a:spLocks noChangeArrowheads="1"/>
          </p:cNvSpPr>
          <p:nvPr/>
        </p:nvSpPr>
        <p:spPr bwMode="auto">
          <a:xfrm>
            <a:off x="6516688" y="2744788"/>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a:solidFill>
                  <a:srgbClr val="000000"/>
                </a:solidFill>
              </a:rPr>
              <a:t>54%</a:t>
            </a:r>
            <a:endParaRPr lang="en-US" sz="2000"/>
          </a:p>
        </p:txBody>
      </p:sp>
      <p:sp>
        <p:nvSpPr>
          <p:cNvPr id="39951" name="Rectangle 123"/>
          <p:cNvSpPr>
            <a:spLocks noChangeArrowheads="1"/>
          </p:cNvSpPr>
          <p:nvPr/>
        </p:nvSpPr>
        <p:spPr bwMode="auto">
          <a:xfrm>
            <a:off x="927100" y="2819400"/>
            <a:ext cx="1920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rPr>
              <a:t>x264_pixel_sad_16x16, 2</a:t>
            </a:r>
            <a:endParaRPr lang="en-US" sz="1200"/>
          </a:p>
        </p:txBody>
      </p:sp>
      <p:sp>
        <p:nvSpPr>
          <p:cNvPr id="39952" name="Rectangle 125"/>
          <p:cNvSpPr>
            <a:spLocks noChangeArrowheads="1"/>
          </p:cNvSpPr>
          <p:nvPr/>
        </p:nvSpPr>
        <p:spPr bwMode="auto">
          <a:xfrm>
            <a:off x="6516688" y="3225800"/>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a:solidFill>
                  <a:srgbClr val="000000"/>
                </a:solidFill>
              </a:rPr>
              <a:t>25%</a:t>
            </a:r>
            <a:endParaRPr lang="en-US" sz="2000"/>
          </a:p>
        </p:txBody>
      </p:sp>
      <p:sp>
        <p:nvSpPr>
          <p:cNvPr id="39953" name="Rectangle 129"/>
          <p:cNvSpPr>
            <a:spLocks noChangeArrowheads="1"/>
          </p:cNvSpPr>
          <p:nvPr/>
        </p:nvSpPr>
        <p:spPr bwMode="auto">
          <a:xfrm>
            <a:off x="1223963" y="3300413"/>
            <a:ext cx="1624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rPr>
              <a:t>x264_me_search_ref</a:t>
            </a:r>
            <a:endParaRPr lang="en-US" sz="1200"/>
          </a:p>
        </p:txBody>
      </p:sp>
      <p:sp>
        <p:nvSpPr>
          <p:cNvPr id="39954" name="Rectangle 131"/>
          <p:cNvSpPr>
            <a:spLocks noChangeArrowheads="1"/>
          </p:cNvSpPr>
          <p:nvPr/>
        </p:nvSpPr>
        <p:spPr bwMode="auto">
          <a:xfrm>
            <a:off x="6516688" y="3708400"/>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a:solidFill>
                  <a:srgbClr val="000000"/>
                </a:solidFill>
              </a:rPr>
              <a:t>18%</a:t>
            </a:r>
            <a:endParaRPr lang="en-US" sz="2000"/>
          </a:p>
        </p:txBody>
      </p:sp>
      <p:sp>
        <p:nvSpPr>
          <p:cNvPr id="39955" name="Rectangle 135"/>
          <p:cNvSpPr>
            <a:spLocks noChangeArrowheads="1"/>
          </p:cNvSpPr>
          <p:nvPr/>
        </p:nvSpPr>
        <p:spPr bwMode="auto">
          <a:xfrm>
            <a:off x="1444625" y="3783013"/>
            <a:ext cx="1403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rPr>
              <a:t>pixel_satd_wxh, 1</a:t>
            </a:r>
            <a:endParaRPr lang="en-US" sz="1200"/>
          </a:p>
        </p:txBody>
      </p:sp>
      <p:sp>
        <p:nvSpPr>
          <p:cNvPr id="39956" name="Rectangle 137"/>
          <p:cNvSpPr>
            <a:spLocks noChangeArrowheads="1"/>
          </p:cNvSpPr>
          <p:nvPr/>
        </p:nvSpPr>
        <p:spPr bwMode="auto">
          <a:xfrm>
            <a:off x="6516688" y="4191000"/>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a:solidFill>
                  <a:srgbClr val="000000"/>
                </a:solidFill>
              </a:rPr>
              <a:t>18%</a:t>
            </a:r>
            <a:endParaRPr lang="en-US" sz="2000"/>
          </a:p>
        </p:txBody>
      </p:sp>
      <p:sp>
        <p:nvSpPr>
          <p:cNvPr id="39957" name="Rectangle 141"/>
          <p:cNvSpPr>
            <a:spLocks noChangeArrowheads="1"/>
          </p:cNvSpPr>
          <p:nvPr/>
        </p:nvSpPr>
        <p:spPr bwMode="auto">
          <a:xfrm>
            <a:off x="1444625" y="4265613"/>
            <a:ext cx="1403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rPr>
              <a:t>pixel_satd_wxh, 2</a:t>
            </a:r>
            <a:endParaRPr lang="en-US" sz="1200"/>
          </a:p>
        </p:txBody>
      </p:sp>
      <p:sp>
        <p:nvSpPr>
          <p:cNvPr id="39958" name="Rectangle 143"/>
          <p:cNvSpPr>
            <a:spLocks noChangeArrowheads="1"/>
          </p:cNvSpPr>
          <p:nvPr/>
        </p:nvSpPr>
        <p:spPr bwMode="auto">
          <a:xfrm>
            <a:off x="6516688" y="4673600"/>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a:solidFill>
                  <a:srgbClr val="000000"/>
                </a:solidFill>
              </a:rPr>
              <a:t>12%</a:t>
            </a:r>
            <a:endParaRPr lang="en-US" sz="2000"/>
          </a:p>
        </p:txBody>
      </p:sp>
      <p:sp>
        <p:nvSpPr>
          <p:cNvPr id="39959" name="Rectangle 147"/>
          <p:cNvSpPr>
            <a:spLocks noChangeArrowheads="1"/>
          </p:cNvSpPr>
          <p:nvPr/>
        </p:nvSpPr>
        <p:spPr bwMode="auto">
          <a:xfrm>
            <a:off x="1744663" y="4748213"/>
            <a:ext cx="1103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t>refine_subpel</a:t>
            </a:r>
          </a:p>
        </p:txBody>
      </p:sp>
      <p:sp>
        <p:nvSpPr>
          <p:cNvPr id="39960" name="Rectangle 149"/>
          <p:cNvSpPr>
            <a:spLocks noChangeArrowheads="1"/>
          </p:cNvSpPr>
          <p:nvPr/>
        </p:nvSpPr>
        <p:spPr bwMode="auto">
          <a:xfrm>
            <a:off x="6659563" y="5156200"/>
            <a:ext cx="55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a:solidFill>
                  <a:srgbClr val="000000"/>
                </a:solidFill>
              </a:rPr>
              <a:t>9%</a:t>
            </a:r>
            <a:endParaRPr lang="en-US" sz="2000"/>
          </a:p>
        </p:txBody>
      </p:sp>
      <p:sp>
        <p:nvSpPr>
          <p:cNvPr id="39961" name="Rectangle 153"/>
          <p:cNvSpPr>
            <a:spLocks noChangeArrowheads="1"/>
          </p:cNvSpPr>
          <p:nvPr/>
        </p:nvSpPr>
        <p:spPr bwMode="auto">
          <a:xfrm>
            <a:off x="1489075" y="5230813"/>
            <a:ext cx="1358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rPr>
              <a:t>pixel_sub_wxh, 1</a:t>
            </a:r>
            <a:endParaRPr lang="en-US" sz="1200"/>
          </a:p>
        </p:txBody>
      </p:sp>
      <p:sp>
        <p:nvSpPr>
          <p:cNvPr id="39962" name="Oval 57"/>
          <p:cNvSpPr>
            <a:spLocks noChangeArrowheads="1"/>
          </p:cNvSpPr>
          <p:nvPr/>
        </p:nvSpPr>
        <p:spPr bwMode="auto">
          <a:xfrm>
            <a:off x="3338513" y="1365250"/>
            <a:ext cx="263525" cy="263525"/>
          </a:xfrm>
          <a:prstGeom prst="ellipse">
            <a:avLst/>
          </a:prstGeom>
          <a:solidFill>
            <a:srgbClr val="FFC000"/>
          </a:solidFill>
          <a:ln w="9525">
            <a:solidFill>
              <a:srgbClr val="FFC000"/>
            </a:solidFill>
            <a:round/>
            <a:headEnd/>
            <a:tailEnd/>
          </a:ln>
        </p:spPr>
        <p:txBody>
          <a:bodyPr wrap="none" anchor="ctr"/>
          <a:lstStyle/>
          <a:p>
            <a:endParaRPr lang="en-US"/>
          </a:p>
        </p:txBody>
      </p:sp>
      <p:sp>
        <p:nvSpPr>
          <p:cNvPr id="39963" name="Oval 57"/>
          <p:cNvSpPr>
            <a:spLocks noChangeArrowheads="1"/>
          </p:cNvSpPr>
          <p:nvPr/>
        </p:nvSpPr>
        <p:spPr bwMode="auto">
          <a:xfrm>
            <a:off x="3338513" y="1847850"/>
            <a:ext cx="263525" cy="263525"/>
          </a:xfrm>
          <a:prstGeom prst="ellipse">
            <a:avLst/>
          </a:prstGeom>
          <a:solidFill>
            <a:srgbClr val="00FF00"/>
          </a:solidFill>
          <a:ln w="9525">
            <a:solidFill>
              <a:srgbClr val="00FF00"/>
            </a:solidFill>
            <a:round/>
            <a:headEnd/>
            <a:tailEnd/>
          </a:ln>
        </p:spPr>
        <p:txBody>
          <a:bodyPr wrap="none" anchor="ctr"/>
          <a:lstStyle/>
          <a:p>
            <a:endParaRPr lang="en-US"/>
          </a:p>
        </p:txBody>
      </p:sp>
      <p:sp>
        <p:nvSpPr>
          <p:cNvPr id="39964" name="Oval 57"/>
          <p:cNvSpPr>
            <a:spLocks noChangeArrowheads="1"/>
          </p:cNvSpPr>
          <p:nvPr/>
        </p:nvSpPr>
        <p:spPr bwMode="auto">
          <a:xfrm>
            <a:off x="3338513" y="2328863"/>
            <a:ext cx="263525" cy="265112"/>
          </a:xfrm>
          <a:prstGeom prst="ellipse">
            <a:avLst/>
          </a:prstGeom>
          <a:solidFill>
            <a:srgbClr val="00FF00"/>
          </a:solidFill>
          <a:ln w="9525">
            <a:solidFill>
              <a:srgbClr val="00FF00"/>
            </a:solidFill>
            <a:round/>
            <a:headEnd/>
            <a:tailEnd/>
          </a:ln>
        </p:spPr>
        <p:txBody>
          <a:bodyPr wrap="none" anchor="ctr"/>
          <a:lstStyle/>
          <a:p>
            <a:endParaRPr lang="en-US"/>
          </a:p>
        </p:txBody>
      </p:sp>
      <p:sp>
        <p:nvSpPr>
          <p:cNvPr id="39965" name="Oval 57"/>
          <p:cNvSpPr>
            <a:spLocks noChangeArrowheads="1"/>
          </p:cNvSpPr>
          <p:nvPr/>
        </p:nvSpPr>
        <p:spPr bwMode="auto">
          <a:xfrm>
            <a:off x="3338513" y="2811463"/>
            <a:ext cx="263525" cy="265112"/>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966" name="Oval 57"/>
          <p:cNvSpPr>
            <a:spLocks noChangeArrowheads="1"/>
          </p:cNvSpPr>
          <p:nvPr/>
        </p:nvSpPr>
        <p:spPr bwMode="auto">
          <a:xfrm>
            <a:off x="3338513" y="3294063"/>
            <a:ext cx="263525" cy="265112"/>
          </a:xfrm>
          <a:prstGeom prst="ellipse">
            <a:avLst/>
          </a:prstGeom>
          <a:solidFill>
            <a:srgbClr val="0070C0"/>
          </a:solidFill>
          <a:ln w="9525">
            <a:solidFill>
              <a:srgbClr val="0070C0"/>
            </a:solidFill>
            <a:round/>
            <a:headEnd/>
            <a:tailEnd/>
          </a:ln>
        </p:spPr>
        <p:txBody>
          <a:bodyPr wrap="none" anchor="ctr"/>
          <a:lstStyle/>
          <a:p>
            <a:endParaRPr lang="en-US"/>
          </a:p>
        </p:txBody>
      </p:sp>
      <p:sp>
        <p:nvSpPr>
          <p:cNvPr id="39967" name="Oval 57"/>
          <p:cNvSpPr>
            <a:spLocks noChangeArrowheads="1"/>
          </p:cNvSpPr>
          <p:nvPr/>
        </p:nvSpPr>
        <p:spPr bwMode="auto">
          <a:xfrm>
            <a:off x="3338513" y="3776663"/>
            <a:ext cx="263525" cy="265112"/>
          </a:xfrm>
          <a:prstGeom prst="ellipse">
            <a:avLst/>
          </a:prstGeom>
          <a:solidFill>
            <a:srgbClr val="0070C0"/>
          </a:solidFill>
          <a:ln w="9525">
            <a:solidFill>
              <a:srgbClr val="0070C0"/>
            </a:solidFill>
            <a:round/>
            <a:headEnd/>
            <a:tailEnd/>
          </a:ln>
        </p:spPr>
        <p:txBody>
          <a:bodyPr wrap="none" anchor="ctr"/>
          <a:lstStyle/>
          <a:p>
            <a:endParaRPr lang="en-US"/>
          </a:p>
        </p:txBody>
      </p:sp>
      <p:sp>
        <p:nvSpPr>
          <p:cNvPr id="39968" name="Oval 57"/>
          <p:cNvSpPr>
            <a:spLocks noChangeArrowheads="1"/>
          </p:cNvSpPr>
          <p:nvPr/>
        </p:nvSpPr>
        <p:spPr bwMode="auto">
          <a:xfrm>
            <a:off x="3338513" y="4259263"/>
            <a:ext cx="263525" cy="263525"/>
          </a:xfrm>
          <a:prstGeom prst="ellipse">
            <a:avLst/>
          </a:prstGeom>
          <a:solidFill>
            <a:srgbClr val="0070C0"/>
          </a:solidFill>
          <a:ln w="9525">
            <a:solidFill>
              <a:srgbClr val="0070C0"/>
            </a:solidFill>
            <a:round/>
            <a:headEnd/>
            <a:tailEnd/>
          </a:ln>
        </p:spPr>
        <p:txBody>
          <a:bodyPr wrap="none" anchor="ctr"/>
          <a:lstStyle/>
          <a:p>
            <a:endParaRPr lang="en-US"/>
          </a:p>
        </p:txBody>
      </p:sp>
      <p:sp>
        <p:nvSpPr>
          <p:cNvPr id="39969" name="Oval 57"/>
          <p:cNvSpPr>
            <a:spLocks noChangeArrowheads="1"/>
          </p:cNvSpPr>
          <p:nvPr/>
        </p:nvSpPr>
        <p:spPr bwMode="auto">
          <a:xfrm>
            <a:off x="3338513" y="4741863"/>
            <a:ext cx="263525" cy="263525"/>
          </a:xfrm>
          <a:prstGeom prst="ellipse">
            <a:avLst/>
          </a:prstGeom>
          <a:solidFill>
            <a:srgbClr val="0070C0"/>
          </a:solidFill>
          <a:ln w="9525">
            <a:solidFill>
              <a:srgbClr val="0070C0"/>
            </a:solidFill>
            <a:round/>
            <a:headEnd/>
            <a:tailEnd/>
          </a:ln>
        </p:spPr>
        <p:txBody>
          <a:bodyPr wrap="none" anchor="ctr"/>
          <a:lstStyle/>
          <a:p>
            <a:endParaRPr lang="en-US"/>
          </a:p>
        </p:txBody>
      </p:sp>
      <p:sp>
        <p:nvSpPr>
          <p:cNvPr id="39970" name="Oval 57"/>
          <p:cNvSpPr>
            <a:spLocks noChangeArrowheads="1"/>
          </p:cNvSpPr>
          <p:nvPr/>
        </p:nvSpPr>
        <p:spPr bwMode="auto">
          <a:xfrm>
            <a:off x="3338513" y="5224463"/>
            <a:ext cx="263525" cy="263525"/>
          </a:xfrm>
          <a:prstGeom prst="ellipse">
            <a:avLst/>
          </a:prstGeom>
          <a:solidFill>
            <a:srgbClr val="FFC000"/>
          </a:solidFill>
          <a:ln w="9525">
            <a:solidFill>
              <a:srgbClr val="FFC000"/>
            </a:solidFill>
            <a:round/>
            <a:headEnd/>
            <a:tailEnd/>
          </a:ln>
        </p:spPr>
        <p:txBody>
          <a:bodyPr wrap="none" anchor="ctr"/>
          <a:lstStyle/>
          <a:p>
            <a:endParaRPr lang="en-US"/>
          </a:p>
        </p:txBody>
      </p:sp>
      <p:sp>
        <p:nvSpPr>
          <p:cNvPr id="39971" name="Oval 57"/>
          <p:cNvSpPr>
            <a:spLocks noChangeArrowheads="1"/>
          </p:cNvSpPr>
          <p:nvPr/>
        </p:nvSpPr>
        <p:spPr bwMode="auto">
          <a:xfrm>
            <a:off x="3338513" y="5707063"/>
            <a:ext cx="263525" cy="263525"/>
          </a:xfrm>
          <a:prstGeom prst="ellipse">
            <a:avLst/>
          </a:prstGeom>
          <a:solidFill>
            <a:srgbClr val="FFC000"/>
          </a:solidFill>
          <a:ln w="9525">
            <a:solidFill>
              <a:srgbClr val="FFC000"/>
            </a:solidFill>
            <a:round/>
            <a:headEnd/>
            <a:tailEnd/>
          </a:ln>
        </p:spPr>
        <p:txBody>
          <a:bodyPr wrap="none" anchor="ctr"/>
          <a:lstStyle/>
          <a:p>
            <a:endParaRPr lang="en-US"/>
          </a:p>
        </p:txBody>
      </p:sp>
      <p:sp>
        <p:nvSpPr>
          <p:cNvPr id="39972" name="Rectangle 155"/>
          <p:cNvSpPr>
            <a:spLocks noChangeArrowheads="1"/>
          </p:cNvSpPr>
          <p:nvPr/>
        </p:nvSpPr>
        <p:spPr bwMode="auto">
          <a:xfrm>
            <a:off x="6659563" y="5638800"/>
            <a:ext cx="55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a:solidFill>
                  <a:srgbClr val="000000"/>
                </a:solidFill>
              </a:rPr>
              <a:t>7%</a:t>
            </a:r>
            <a:endParaRPr lang="en-US" sz="2000"/>
          </a:p>
        </p:txBody>
      </p:sp>
      <p:sp>
        <p:nvSpPr>
          <p:cNvPr id="39973" name="Oval 57"/>
          <p:cNvSpPr>
            <a:spLocks noChangeArrowheads="1"/>
          </p:cNvSpPr>
          <p:nvPr/>
        </p:nvSpPr>
        <p:spPr bwMode="auto">
          <a:xfrm>
            <a:off x="3940175" y="1365250"/>
            <a:ext cx="265113" cy="263525"/>
          </a:xfrm>
          <a:prstGeom prst="ellipse">
            <a:avLst/>
          </a:prstGeom>
          <a:solidFill>
            <a:srgbClr val="FFC000"/>
          </a:solidFill>
          <a:ln w="9525">
            <a:solidFill>
              <a:srgbClr val="FFC000"/>
            </a:solidFill>
            <a:round/>
            <a:headEnd/>
            <a:tailEnd/>
          </a:ln>
        </p:spPr>
        <p:txBody>
          <a:bodyPr wrap="none" anchor="ctr"/>
          <a:lstStyle/>
          <a:p>
            <a:endParaRPr lang="en-US"/>
          </a:p>
        </p:txBody>
      </p:sp>
      <p:sp>
        <p:nvSpPr>
          <p:cNvPr id="39974" name="Oval 57"/>
          <p:cNvSpPr>
            <a:spLocks noChangeArrowheads="1"/>
          </p:cNvSpPr>
          <p:nvPr/>
        </p:nvSpPr>
        <p:spPr bwMode="auto">
          <a:xfrm>
            <a:off x="3940175" y="1847850"/>
            <a:ext cx="265113" cy="263525"/>
          </a:xfrm>
          <a:prstGeom prst="ellipse">
            <a:avLst/>
          </a:prstGeom>
          <a:solidFill>
            <a:srgbClr val="00FF00"/>
          </a:solidFill>
          <a:ln w="9525">
            <a:solidFill>
              <a:srgbClr val="00FF00"/>
            </a:solidFill>
            <a:round/>
            <a:headEnd/>
            <a:tailEnd/>
          </a:ln>
        </p:spPr>
        <p:txBody>
          <a:bodyPr wrap="none" anchor="ctr"/>
          <a:lstStyle/>
          <a:p>
            <a:endParaRPr lang="en-US"/>
          </a:p>
        </p:txBody>
      </p:sp>
      <p:sp>
        <p:nvSpPr>
          <p:cNvPr id="39975" name="Oval 57"/>
          <p:cNvSpPr>
            <a:spLocks noChangeArrowheads="1"/>
          </p:cNvSpPr>
          <p:nvPr/>
        </p:nvSpPr>
        <p:spPr bwMode="auto">
          <a:xfrm>
            <a:off x="3940175" y="2328863"/>
            <a:ext cx="265113" cy="265112"/>
          </a:xfrm>
          <a:prstGeom prst="ellipse">
            <a:avLst/>
          </a:prstGeom>
          <a:solidFill>
            <a:srgbClr val="00FF00"/>
          </a:solidFill>
          <a:ln w="9525">
            <a:solidFill>
              <a:srgbClr val="00FF00"/>
            </a:solidFill>
            <a:round/>
            <a:headEnd/>
            <a:tailEnd/>
          </a:ln>
        </p:spPr>
        <p:txBody>
          <a:bodyPr wrap="none" anchor="ctr"/>
          <a:lstStyle/>
          <a:p>
            <a:endParaRPr lang="en-US"/>
          </a:p>
        </p:txBody>
      </p:sp>
      <p:sp>
        <p:nvSpPr>
          <p:cNvPr id="39976" name="Oval 57"/>
          <p:cNvSpPr>
            <a:spLocks noChangeArrowheads="1"/>
          </p:cNvSpPr>
          <p:nvPr/>
        </p:nvSpPr>
        <p:spPr bwMode="auto">
          <a:xfrm>
            <a:off x="3940175" y="2811463"/>
            <a:ext cx="265113" cy="265112"/>
          </a:xfrm>
          <a:prstGeom prst="ellipse">
            <a:avLst/>
          </a:prstGeom>
          <a:solidFill>
            <a:srgbClr val="00FF00"/>
          </a:solidFill>
          <a:ln w="9525">
            <a:solidFill>
              <a:srgbClr val="00FF00"/>
            </a:solidFill>
            <a:round/>
            <a:headEnd/>
            <a:tailEnd/>
          </a:ln>
        </p:spPr>
        <p:txBody>
          <a:bodyPr wrap="none" anchor="ctr"/>
          <a:lstStyle/>
          <a:p>
            <a:endParaRPr lang="en-US"/>
          </a:p>
        </p:txBody>
      </p:sp>
      <p:sp>
        <p:nvSpPr>
          <p:cNvPr id="39977" name="Oval 57"/>
          <p:cNvSpPr>
            <a:spLocks noChangeArrowheads="1"/>
          </p:cNvSpPr>
          <p:nvPr/>
        </p:nvSpPr>
        <p:spPr bwMode="auto">
          <a:xfrm>
            <a:off x="3940175" y="3294063"/>
            <a:ext cx="265113" cy="265112"/>
          </a:xfrm>
          <a:prstGeom prst="ellipse">
            <a:avLst/>
          </a:prstGeom>
          <a:solidFill>
            <a:srgbClr val="00FF00"/>
          </a:solidFill>
          <a:ln w="9525">
            <a:solidFill>
              <a:srgbClr val="00FF00"/>
            </a:solidFill>
            <a:round/>
            <a:headEnd/>
            <a:tailEnd/>
          </a:ln>
        </p:spPr>
        <p:txBody>
          <a:bodyPr wrap="none" anchor="ctr"/>
          <a:lstStyle/>
          <a:p>
            <a:endParaRPr lang="en-US"/>
          </a:p>
        </p:txBody>
      </p:sp>
      <p:sp>
        <p:nvSpPr>
          <p:cNvPr id="39978" name="Oval 57"/>
          <p:cNvSpPr>
            <a:spLocks noChangeArrowheads="1"/>
          </p:cNvSpPr>
          <p:nvPr/>
        </p:nvSpPr>
        <p:spPr bwMode="auto">
          <a:xfrm>
            <a:off x="3940175" y="3776663"/>
            <a:ext cx="265113" cy="265112"/>
          </a:xfrm>
          <a:prstGeom prst="ellipse">
            <a:avLst/>
          </a:prstGeom>
          <a:solidFill>
            <a:srgbClr val="00FF00"/>
          </a:solidFill>
          <a:ln w="9525">
            <a:solidFill>
              <a:srgbClr val="00FF00"/>
            </a:solidFill>
            <a:round/>
            <a:headEnd/>
            <a:tailEnd/>
          </a:ln>
        </p:spPr>
        <p:txBody>
          <a:bodyPr wrap="none" anchor="ctr"/>
          <a:lstStyle/>
          <a:p>
            <a:endParaRPr lang="en-US"/>
          </a:p>
        </p:txBody>
      </p:sp>
      <p:sp>
        <p:nvSpPr>
          <p:cNvPr id="39979" name="Oval 57"/>
          <p:cNvSpPr>
            <a:spLocks noChangeArrowheads="1"/>
          </p:cNvSpPr>
          <p:nvPr/>
        </p:nvSpPr>
        <p:spPr bwMode="auto">
          <a:xfrm>
            <a:off x="3940175" y="4259263"/>
            <a:ext cx="265113" cy="263525"/>
          </a:xfrm>
          <a:prstGeom prst="ellipse">
            <a:avLst/>
          </a:prstGeom>
          <a:solidFill>
            <a:srgbClr val="00FF00"/>
          </a:solidFill>
          <a:ln w="9525">
            <a:solidFill>
              <a:srgbClr val="00FF00"/>
            </a:solidFill>
            <a:round/>
            <a:headEnd/>
            <a:tailEnd/>
          </a:ln>
        </p:spPr>
        <p:txBody>
          <a:bodyPr wrap="none" anchor="ctr"/>
          <a:lstStyle/>
          <a:p>
            <a:endParaRPr lang="en-US"/>
          </a:p>
        </p:txBody>
      </p:sp>
      <p:sp>
        <p:nvSpPr>
          <p:cNvPr id="39980" name="Oval 57"/>
          <p:cNvSpPr>
            <a:spLocks noChangeArrowheads="1"/>
          </p:cNvSpPr>
          <p:nvPr/>
        </p:nvSpPr>
        <p:spPr bwMode="auto">
          <a:xfrm>
            <a:off x="3940175" y="4741863"/>
            <a:ext cx="265113" cy="263525"/>
          </a:xfrm>
          <a:prstGeom prst="ellipse">
            <a:avLst/>
          </a:prstGeom>
          <a:solidFill>
            <a:srgbClr val="0070C0"/>
          </a:solidFill>
          <a:ln w="9525">
            <a:solidFill>
              <a:srgbClr val="0070C0"/>
            </a:solidFill>
            <a:round/>
            <a:headEnd/>
            <a:tailEnd/>
          </a:ln>
        </p:spPr>
        <p:txBody>
          <a:bodyPr wrap="none" anchor="ctr"/>
          <a:lstStyle/>
          <a:p>
            <a:endParaRPr lang="en-US"/>
          </a:p>
        </p:txBody>
      </p:sp>
      <p:sp>
        <p:nvSpPr>
          <p:cNvPr id="39981" name="Oval 57"/>
          <p:cNvSpPr>
            <a:spLocks noChangeArrowheads="1"/>
          </p:cNvSpPr>
          <p:nvPr/>
        </p:nvSpPr>
        <p:spPr bwMode="auto">
          <a:xfrm>
            <a:off x="3940175" y="5224463"/>
            <a:ext cx="265113" cy="263525"/>
          </a:xfrm>
          <a:prstGeom prst="ellipse">
            <a:avLst/>
          </a:prstGeom>
          <a:solidFill>
            <a:srgbClr val="FFC000"/>
          </a:solidFill>
          <a:ln w="9525">
            <a:solidFill>
              <a:srgbClr val="FFC000"/>
            </a:solidFill>
            <a:round/>
            <a:headEnd/>
            <a:tailEnd/>
          </a:ln>
        </p:spPr>
        <p:txBody>
          <a:bodyPr wrap="none" anchor="ctr"/>
          <a:lstStyle/>
          <a:p>
            <a:endParaRPr lang="en-US"/>
          </a:p>
        </p:txBody>
      </p:sp>
      <p:sp>
        <p:nvSpPr>
          <p:cNvPr id="39982" name="Oval 57"/>
          <p:cNvSpPr>
            <a:spLocks noChangeArrowheads="1"/>
          </p:cNvSpPr>
          <p:nvPr/>
        </p:nvSpPr>
        <p:spPr bwMode="auto">
          <a:xfrm>
            <a:off x="3940175" y="5707063"/>
            <a:ext cx="265113" cy="263525"/>
          </a:xfrm>
          <a:prstGeom prst="ellipse">
            <a:avLst/>
          </a:prstGeom>
          <a:solidFill>
            <a:srgbClr val="FFC000"/>
          </a:solidFill>
          <a:ln w="9525">
            <a:solidFill>
              <a:srgbClr val="FFC000"/>
            </a:solidFill>
            <a:round/>
            <a:headEnd/>
            <a:tailEnd/>
          </a:ln>
        </p:spPr>
        <p:txBody>
          <a:bodyPr wrap="none" anchor="ctr"/>
          <a:lstStyle/>
          <a:p>
            <a:endParaRPr lang="en-US"/>
          </a:p>
        </p:txBody>
      </p:sp>
      <p:sp>
        <p:nvSpPr>
          <p:cNvPr id="39983" name="Oval 57"/>
          <p:cNvSpPr>
            <a:spLocks noChangeArrowheads="1"/>
          </p:cNvSpPr>
          <p:nvPr/>
        </p:nvSpPr>
        <p:spPr bwMode="auto">
          <a:xfrm>
            <a:off x="4543425" y="1365250"/>
            <a:ext cx="263525" cy="263525"/>
          </a:xfrm>
          <a:prstGeom prst="ellipse">
            <a:avLst/>
          </a:prstGeom>
          <a:solidFill>
            <a:srgbClr val="FF0000"/>
          </a:solidFill>
          <a:ln w="9525">
            <a:solidFill>
              <a:srgbClr val="FF0000"/>
            </a:solidFill>
            <a:round/>
            <a:headEnd/>
            <a:tailEnd/>
          </a:ln>
        </p:spPr>
        <p:txBody>
          <a:bodyPr wrap="none" anchor="ctr"/>
          <a:lstStyle/>
          <a:p>
            <a:endParaRPr lang="en-US"/>
          </a:p>
        </p:txBody>
      </p:sp>
      <p:sp>
        <p:nvSpPr>
          <p:cNvPr id="39984" name="Oval 57"/>
          <p:cNvSpPr>
            <a:spLocks noChangeArrowheads="1"/>
          </p:cNvSpPr>
          <p:nvPr/>
        </p:nvSpPr>
        <p:spPr bwMode="auto">
          <a:xfrm>
            <a:off x="4543425" y="1847850"/>
            <a:ext cx="263525" cy="263525"/>
          </a:xfrm>
          <a:prstGeom prst="ellipse">
            <a:avLst/>
          </a:prstGeom>
          <a:solidFill>
            <a:srgbClr val="00FF00"/>
          </a:solidFill>
          <a:ln w="9525">
            <a:solidFill>
              <a:srgbClr val="00FF00"/>
            </a:solidFill>
            <a:round/>
            <a:headEnd/>
            <a:tailEnd/>
          </a:ln>
        </p:spPr>
        <p:txBody>
          <a:bodyPr wrap="none" anchor="ctr"/>
          <a:lstStyle/>
          <a:p>
            <a:endParaRPr lang="en-US"/>
          </a:p>
        </p:txBody>
      </p:sp>
      <p:sp>
        <p:nvSpPr>
          <p:cNvPr id="39985" name="Oval 57"/>
          <p:cNvSpPr>
            <a:spLocks noChangeArrowheads="1"/>
          </p:cNvSpPr>
          <p:nvPr/>
        </p:nvSpPr>
        <p:spPr bwMode="auto">
          <a:xfrm>
            <a:off x="4543425" y="2328863"/>
            <a:ext cx="263525" cy="265112"/>
          </a:xfrm>
          <a:prstGeom prst="ellipse">
            <a:avLst/>
          </a:prstGeom>
          <a:solidFill>
            <a:srgbClr val="00FF00"/>
          </a:solidFill>
          <a:ln w="9525">
            <a:solidFill>
              <a:srgbClr val="00FF00"/>
            </a:solidFill>
            <a:round/>
            <a:headEnd/>
            <a:tailEnd/>
          </a:ln>
        </p:spPr>
        <p:txBody>
          <a:bodyPr wrap="none" anchor="ctr"/>
          <a:lstStyle/>
          <a:p>
            <a:endParaRPr lang="en-US"/>
          </a:p>
        </p:txBody>
      </p:sp>
      <p:sp>
        <p:nvSpPr>
          <p:cNvPr id="39986" name="Oval 57"/>
          <p:cNvSpPr>
            <a:spLocks noChangeArrowheads="1"/>
          </p:cNvSpPr>
          <p:nvPr/>
        </p:nvSpPr>
        <p:spPr bwMode="auto">
          <a:xfrm>
            <a:off x="4543425" y="2811463"/>
            <a:ext cx="263525" cy="265112"/>
          </a:xfrm>
          <a:prstGeom prst="ellipse">
            <a:avLst/>
          </a:prstGeom>
          <a:solidFill>
            <a:srgbClr val="00FF00"/>
          </a:solidFill>
          <a:ln w="9525">
            <a:solidFill>
              <a:srgbClr val="00FF00"/>
            </a:solidFill>
            <a:round/>
            <a:headEnd/>
            <a:tailEnd/>
          </a:ln>
        </p:spPr>
        <p:txBody>
          <a:bodyPr wrap="none" anchor="ctr"/>
          <a:lstStyle/>
          <a:p>
            <a:endParaRPr lang="en-US"/>
          </a:p>
        </p:txBody>
      </p:sp>
      <p:sp>
        <p:nvSpPr>
          <p:cNvPr id="39987" name="Oval 57"/>
          <p:cNvSpPr>
            <a:spLocks noChangeArrowheads="1"/>
          </p:cNvSpPr>
          <p:nvPr/>
        </p:nvSpPr>
        <p:spPr bwMode="auto">
          <a:xfrm>
            <a:off x="4543425" y="3294063"/>
            <a:ext cx="263525" cy="265112"/>
          </a:xfrm>
          <a:prstGeom prst="ellipse">
            <a:avLst/>
          </a:prstGeom>
          <a:solidFill>
            <a:srgbClr val="00FF00"/>
          </a:solidFill>
          <a:ln w="9525">
            <a:solidFill>
              <a:srgbClr val="00FF00"/>
            </a:solidFill>
            <a:round/>
            <a:headEnd/>
            <a:tailEnd/>
          </a:ln>
        </p:spPr>
        <p:txBody>
          <a:bodyPr wrap="none" anchor="ctr"/>
          <a:lstStyle/>
          <a:p>
            <a:endParaRPr lang="en-US"/>
          </a:p>
        </p:txBody>
      </p:sp>
      <p:sp>
        <p:nvSpPr>
          <p:cNvPr id="39988" name="Oval 57"/>
          <p:cNvSpPr>
            <a:spLocks noChangeArrowheads="1"/>
          </p:cNvSpPr>
          <p:nvPr/>
        </p:nvSpPr>
        <p:spPr bwMode="auto">
          <a:xfrm>
            <a:off x="4543425" y="3776663"/>
            <a:ext cx="263525" cy="265112"/>
          </a:xfrm>
          <a:prstGeom prst="ellipse">
            <a:avLst/>
          </a:prstGeom>
          <a:solidFill>
            <a:srgbClr val="00FF00"/>
          </a:solidFill>
          <a:ln w="9525">
            <a:solidFill>
              <a:srgbClr val="00FF00"/>
            </a:solidFill>
            <a:round/>
            <a:headEnd/>
            <a:tailEnd/>
          </a:ln>
        </p:spPr>
        <p:txBody>
          <a:bodyPr wrap="none" anchor="ctr"/>
          <a:lstStyle/>
          <a:p>
            <a:endParaRPr lang="en-US"/>
          </a:p>
        </p:txBody>
      </p:sp>
      <p:sp>
        <p:nvSpPr>
          <p:cNvPr id="39989" name="Oval 57"/>
          <p:cNvSpPr>
            <a:spLocks noChangeArrowheads="1"/>
          </p:cNvSpPr>
          <p:nvPr/>
        </p:nvSpPr>
        <p:spPr bwMode="auto">
          <a:xfrm>
            <a:off x="4543425" y="4259263"/>
            <a:ext cx="263525" cy="263525"/>
          </a:xfrm>
          <a:prstGeom prst="ellipse">
            <a:avLst/>
          </a:prstGeom>
          <a:solidFill>
            <a:srgbClr val="00FF00"/>
          </a:solidFill>
          <a:ln w="9525">
            <a:solidFill>
              <a:srgbClr val="00FF00"/>
            </a:solidFill>
            <a:round/>
            <a:headEnd/>
            <a:tailEnd/>
          </a:ln>
        </p:spPr>
        <p:txBody>
          <a:bodyPr wrap="none" anchor="ctr"/>
          <a:lstStyle/>
          <a:p>
            <a:endParaRPr lang="en-US"/>
          </a:p>
        </p:txBody>
      </p:sp>
      <p:sp>
        <p:nvSpPr>
          <p:cNvPr id="39990" name="Oval 57"/>
          <p:cNvSpPr>
            <a:spLocks noChangeArrowheads="1"/>
          </p:cNvSpPr>
          <p:nvPr/>
        </p:nvSpPr>
        <p:spPr bwMode="auto">
          <a:xfrm>
            <a:off x="4543425" y="4741863"/>
            <a:ext cx="263525" cy="263525"/>
          </a:xfrm>
          <a:prstGeom prst="ellipse">
            <a:avLst/>
          </a:prstGeom>
          <a:solidFill>
            <a:srgbClr val="0070C0"/>
          </a:solidFill>
          <a:ln w="9525">
            <a:solidFill>
              <a:srgbClr val="0070C0"/>
            </a:solidFill>
            <a:round/>
            <a:headEnd/>
            <a:tailEnd/>
          </a:ln>
        </p:spPr>
        <p:txBody>
          <a:bodyPr wrap="none" anchor="ctr"/>
          <a:lstStyle/>
          <a:p>
            <a:endParaRPr lang="en-US"/>
          </a:p>
        </p:txBody>
      </p:sp>
      <p:sp>
        <p:nvSpPr>
          <p:cNvPr id="39991" name="Oval 57"/>
          <p:cNvSpPr>
            <a:spLocks noChangeArrowheads="1"/>
          </p:cNvSpPr>
          <p:nvPr/>
        </p:nvSpPr>
        <p:spPr bwMode="auto">
          <a:xfrm>
            <a:off x="4543425" y="5224463"/>
            <a:ext cx="263525" cy="263525"/>
          </a:xfrm>
          <a:prstGeom prst="ellipse">
            <a:avLst/>
          </a:prstGeom>
          <a:solidFill>
            <a:srgbClr val="FFC000"/>
          </a:solidFill>
          <a:ln w="9525">
            <a:solidFill>
              <a:srgbClr val="FFC000"/>
            </a:solidFill>
            <a:round/>
            <a:headEnd/>
            <a:tailEnd/>
          </a:ln>
        </p:spPr>
        <p:txBody>
          <a:bodyPr wrap="none" anchor="ctr"/>
          <a:lstStyle/>
          <a:p>
            <a:endParaRPr lang="en-US"/>
          </a:p>
        </p:txBody>
      </p:sp>
      <p:sp>
        <p:nvSpPr>
          <p:cNvPr id="39992" name="Oval 57"/>
          <p:cNvSpPr>
            <a:spLocks noChangeArrowheads="1"/>
          </p:cNvSpPr>
          <p:nvPr/>
        </p:nvSpPr>
        <p:spPr bwMode="auto">
          <a:xfrm>
            <a:off x="4543425" y="5707063"/>
            <a:ext cx="263525" cy="263525"/>
          </a:xfrm>
          <a:prstGeom prst="ellipse">
            <a:avLst/>
          </a:prstGeom>
          <a:solidFill>
            <a:srgbClr val="FFC000"/>
          </a:solidFill>
          <a:ln w="9525">
            <a:solidFill>
              <a:srgbClr val="FFC000"/>
            </a:solidFill>
            <a:round/>
            <a:headEnd/>
            <a:tailEnd/>
          </a:ln>
        </p:spPr>
        <p:txBody>
          <a:bodyPr wrap="none" anchor="ctr"/>
          <a:lstStyle/>
          <a:p>
            <a:endParaRPr lang="en-US"/>
          </a:p>
        </p:txBody>
      </p:sp>
      <p:sp>
        <p:nvSpPr>
          <p:cNvPr id="39993" name="Oval 57"/>
          <p:cNvSpPr>
            <a:spLocks noChangeArrowheads="1"/>
          </p:cNvSpPr>
          <p:nvPr/>
        </p:nvSpPr>
        <p:spPr bwMode="auto">
          <a:xfrm>
            <a:off x="5146675" y="1365250"/>
            <a:ext cx="263525" cy="263525"/>
          </a:xfrm>
          <a:prstGeom prst="ellipse">
            <a:avLst/>
          </a:prstGeom>
          <a:solidFill>
            <a:srgbClr val="FF0000"/>
          </a:solidFill>
          <a:ln w="9525">
            <a:solidFill>
              <a:srgbClr val="FF0000"/>
            </a:solidFill>
            <a:round/>
            <a:headEnd/>
            <a:tailEnd/>
          </a:ln>
        </p:spPr>
        <p:txBody>
          <a:bodyPr wrap="none" anchor="ctr"/>
          <a:lstStyle/>
          <a:p>
            <a:endParaRPr lang="en-US"/>
          </a:p>
        </p:txBody>
      </p:sp>
      <p:sp>
        <p:nvSpPr>
          <p:cNvPr id="39994" name="Oval 57"/>
          <p:cNvSpPr>
            <a:spLocks noChangeArrowheads="1"/>
          </p:cNvSpPr>
          <p:nvPr/>
        </p:nvSpPr>
        <p:spPr bwMode="auto">
          <a:xfrm>
            <a:off x="5146675" y="1847850"/>
            <a:ext cx="263525" cy="263525"/>
          </a:xfrm>
          <a:prstGeom prst="ellipse">
            <a:avLst/>
          </a:prstGeom>
          <a:solidFill>
            <a:srgbClr val="00FF00"/>
          </a:solidFill>
          <a:ln w="9525">
            <a:solidFill>
              <a:srgbClr val="00FF00"/>
            </a:solidFill>
            <a:round/>
            <a:headEnd/>
            <a:tailEnd/>
          </a:ln>
        </p:spPr>
        <p:txBody>
          <a:bodyPr wrap="none" anchor="ctr"/>
          <a:lstStyle/>
          <a:p>
            <a:endParaRPr lang="en-US"/>
          </a:p>
        </p:txBody>
      </p:sp>
      <p:sp>
        <p:nvSpPr>
          <p:cNvPr id="39995" name="Oval 57"/>
          <p:cNvSpPr>
            <a:spLocks noChangeArrowheads="1"/>
          </p:cNvSpPr>
          <p:nvPr/>
        </p:nvSpPr>
        <p:spPr bwMode="auto">
          <a:xfrm>
            <a:off x="5146675" y="2328863"/>
            <a:ext cx="263525" cy="265112"/>
          </a:xfrm>
          <a:prstGeom prst="ellipse">
            <a:avLst/>
          </a:prstGeom>
          <a:solidFill>
            <a:srgbClr val="00FF00"/>
          </a:solidFill>
          <a:ln w="9525">
            <a:solidFill>
              <a:srgbClr val="00FF00"/>
            </a:solidFill>
            <a:round/>
            <a:headEnd/>
            <a:tailEnd/>
          </a:ln>
        </p:spPr>
        <p:txBody>
          <a:bodyPr wrap="none" anchor="ctr"/>
          <a:lstStyle/>
          <a:p>
            <a:endParaRPr lang="en-US"/>
          </a:p>
        </p:txBody>
      </p:sp>
      <p:sp>
        <p:nvSpPr>
          <p:cNvPr id="39996" name="Oval 57"/>
          <p:cNvSpPr>
            <a:spLocks noChangeArrowheads="1"/>
          </p:cNvSpPr>
          <p:nvPr/>
        </p:nvSpPr>
        <p:spPr bwMode="auto">
          <a:xfrm>
            <a:off x="5146675" y="2811463"/>
            <a:ext cx="263525" cy="265112"/>
          </a:xfrm>
          <a:prstGeom prst="ellipse">
            <a:avLst/>
          </a:prstGeom>
          <a:solidFill>
            <a:srgbClr val="00FF00"/>
          </a:solidFill>
          <a:ln w="9525">
            <a:solidFill>
              <a:srgbClr val="00FF00"/>
            </a:solidFill>
            <a:round/>
            <a:headEnd/>
            <a:tailEnd/>
          </a:ln>
        </p:spPr>
        <p:txBody>
          <a:bodyPr wrap="none" anchor="ctr"/>
          <a:lstStyle/>
          <a:p>
            <a:endParaRPr lang="en-US"/>
          </a:p>
        </p:txBody>
      </p:sp>
      <p:sp>
        <p:nvSpPr>
          <p:cNvPr id="39997" name="Oval 57"/>
          <p:cNvSpPr>
            <a:spLocks noChangeArrowheads="1"/>
          </p:cNvSpPr>
          <p:nvPr/>
        </p:nvSpPr>
        <p:spPr bwMode="auto">
          <a:xfrm>
            <a:off x="5146675" y="3294063"/>
            <a:ext cx="263525" cy="265112"/>
          </a:xfrm>
          <a:prstGeom prst="ellipse">
            <a:avLst/>
          </a:prstGeom>
          <a:solidFill>
            <a:srgbClr val="00FF00"/>
          </a:solidFill>
          <a:ln w="9525">
            <a:solidFill>
              <a:srgbClr val="00FF00"/>
            </a:solidFill>
            <a:round/>
            <a:headEnd/>
            <a:tailEnd/>
          </a:ln>
        </p:spPr>
        <p:txBody>
          <a:bodyPr wrap="none" anchor="ctr"/>
          <a:lstStyle/>
          <a:p>
            <a:endParaRPr lang="en-US"/>
          </a:p>
        </p:txBody>
      </p:sp>
      <p:sp>
        <p:nvSpPr>
          <p:cNvPr id="39998" name="Oval 57"/>
          <p:cNvSpPr>
            <a:spLocks noChangeArrowheads="1"/>
          </p:cNvSpPr>
          <p:nvPr/>
        </p:nvSpPr>
        <p:spPr bwMode="auto">
          <a:xfrm>
            <a:off x="5146675" y="3776663"/>
            <a:ext cx="263525" cy="265112"/>
          </a:xfrm>
          <a:prstGeom prst="ellipse">
            <a:avLst/>
          </a:prstGeom>
          <a:solidFill>
            <a:srgbClr val="00FF00"/>
          </a:solidFill>
          <a:ln w="9525">
            <a:solidFill>
              <a:srgbClr val="00FF00"/>
            </a:solidFill>
            <a:round/>
            <a:headEnd/>
            <a:tailEnd/>
          </a:ln>
        </p:spPr>
        <p:txBody>
          <a:bodyPr wrap="none" anchor="ctr"/>
          <a:lstStyle/>
          <a:p>
            <a:endParaRPr lang="en-US"/>
          </a:p>
        </p:txBody>
      </p:sp>
      <p:sp>
        <p:nvSpPr>
          <p:cNvPr id="39999" name="Oval 57"/>
          <p:cNvSpPr>
            <a:spLocks noChangeArrowheads="1"/>
          </p:cNvSpPr>
          <p:nvPr/>
        </p:nvSpPr>
        <p:spPr bwMode="auto">
          <a:xfrm>
            <a:off x="5146675" y="4259263"/>
            <a:ext cx="263525" cy="263525"/>
          </a:xfrm>
          <a:prstGeom prst="ellipse">
            <a:avLst/>
          </a:prstGeom>
          <a:solidFill>
            <a:srgbClr val="00FF00"/>
          </a:solidFill>
          <a:ln w="9525">
            <a:solidFill>
              <a:srgbClr val="00FF00"/>
            </a:solidFill>
            <a:round/>
            <a:headEnd/>
            <a:tailEnd/>
          </a:ln>
        </p:spPr>
        <p:txBody>
          <a:bodyPr wrap="none" anchor="ctr"/>
          <a:lstStyle/>
          <a:p>
            <a:endParaRPr lang="en-US"/>
          </a:p>
        </p:txBody>
      </p:sp>
      <p:sp>
        <p:nvSpPr>
          <p:cNvPr id="40000" name="Oval 57"/>
          <p:cNvSpPr>
            <a:spLocks noChangeArrowheads="1"/>
          </p:cNvSpPr>
          <p:nvPr/>
        </p:nvSpPr>
        <p:spPr bwMode="auto">
          <a:xfrm>
            <a:off x="5146675" y="4741863"/>
            <a:ext cx="263525" cy="263525"/>
          </a:xfrm>
          <a:prstGeom prst="ellipse">
            <a:avLst/>
          </a:prstGeom>
          <a:solidFill>
            <a:srgbClr val="0070C0"/>
          </a:solidFill>
          <a:ln w="9525">
            <a:solidFill>
              <a:srgbClr val="0070C0"/>
            </a:solidFill>
            <a:round/>
            <a:headEnd/>
            <a:tailEnd/>
          </a:ln>
        </p:spPr>
        <p:txBody>
          <a:bodyPr wrap="none" anchor="ctr"/>
          <a:lstStyle/>
          <a:p>
            <a:endParaRPr lang="en-US"/>
          </a:p>
        </p:txBody>
      </p:sp>
      <p:sp>
        <p:nvSpPr>
          <p:cNvPr id="40001" name="Oval 57"/>
          <p:cNvSpPr>
            <a:spLocks noChangeArrowheads="1"/>
          </p:cNvSpPr>
          <p:nvPr/>
        </p:nvSpPr>
        <p:spPr bwMode="auto">
          <a:xfrm>
            <a:off x="5146675" y="5224463"/>
            <a:ext cx="263525" cy="263525"/>
          </a:xfrm>
          <a:prstGeom prst="ellipse">
            <a:avLst/>
          </a:prstGeom>
          <a:solidFill>
            <a:srgbClr val="FFC000"/>
          </a:solidFill>
          <a:ln w="9525">
            <a:solidFill>
              <a:srgbClr val="FFC000"/>
            </a:solidFill>
            <a:round/>
            <a:headEnd/>
            <a:tailEnd/>
          </a:ln>
        </p:spPr>
        <p:txBody>
          <a:bodyPr wrap="none" anchor="ctr"/>
          <a:lstStyle/>
          <a:p>
            <a:endParaRPr lang="en-US"/>
          </a:p>
        </p:txBody>
      </p:sp>
      <p:sp>
        <p:nvSpPr>
          <p:cNvPr id="40002" name="Oval 57"/>
          <p:cNvSpPr>
            <a:spLocks noChangeArrowheads="1"/>
          </p:cNvSpPr>
          <p:nvPr/>
        </p:nvSpPr>
        <p:spPr bwMode="auto">
          <a:xfrm>
            <a:off x="5146675" y="5707063"/>
            <a:ext cx="263525" cy="263525"/>
          </a:xfrm>
          <a:prstGeom prst="ellipse">
            <a:avLst/>
          </a:prstGeom>
          <a:solidFill>
            <a:srgbClr val="FFC000"/>
          </a:solidFill>
          <a:ln w="9525">
            <a:solidFill>
              <a:srgbClr val="FFC000"/>
            </a:solidFill>
            <a:round/>
            <a:headEnd/>
            <a:tailEnd/>
          </a:ln>
        </p:spPr>
        <p:txBody>
          <a:bodyPr wrap="none" anchor="ctr"/>
          <a:lstStyle/>
          <a:p>
            <a:endParaRPr lang="en-US"/>
          </a:p>
        </p:txBody>
      </p:sp>
      <p:sp>
        <p:nvSpPr>
          <p:cNvPr id="40003" name="Rectangle 159"/>
          <p:cNvSpPr>
            <a:spLocks noChangeArrowheads="1"/>
          </p:cNvSpPr>
          <p:nvPr/>
        </p:nvSpPr>
        <p:spPr bwMode="auto">
          <a:xfrm>
            <a:off x="1489075" y="5713413"/>
            <a:ext cx="1358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rPr>
              <a:t>pixel_sub_wxh, 2</a:t>
            </a:r>
            <a:endParaRPr lang="en-US" sz="1200"/>
          </a:p>
        </p:txBody>
      </p:sp>
      <p:sp>
        <p:nvSpPr>
          <p:cNvPr id="40004" name="Rectangle 94"/>
          <p:cNvSpPr>
            <a:spLocks noChangeArrowheads="1"/>
          </p:cNvSpPr>
          <p:nvPr/>
        </p:nvSpPr>
        <p:spPr bwMode="auto">
          <a:xfrm>
            <a:off x="6142038" y="6410325"/>
            <a:ext cx="3001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0000"/>
                </a:solidFill>
              </a:rPr>
              <a:t>Accuracy &lt; b and 1 &lt; Speedup</a:t>
            </a:r>
            <a:endParaRPr lang="en-US" sz="1600"/>
          </a:p>
        </p:txBody>
      </p:sp>
      <p:sp>
        <p:nvSpPr>
          <p:cNvPr id="40005" name="Oval 57"/>
          <p:cNvSpPr>
            <a:spLocks noChangeArrowheads="1"/>
          </p:cNvSpPr>
          <p:nvPr/>
        </p:nvSpPr>
        <p:spPr bwMode="auto">
          <a:xfrm>
            <a:off x="152400" y="6503988"/>
            <a:ext cx="152400" cy="152400"/>
          </a:xfrm>
          <a:prstGeom prst="ellipse">
            <a:avLst/>
          </a:prstGeom>
          <a:solidFill>
            <a:srgbClr val="FF0000"/>
          </a:solidFill>
          <a:ln w="9525">
            <a:solidFill>
              <a:srgbClr val="FF0000"/>
            </a:solidFill>
            <a:round/>
            <a:headEnd/>
            <a:tailEnd/>
          </a:ln>
        </p:spPr>
        <p:txBody>
          <a:bodyPr wrap="none" anchor="ctr"/>
          <a:lstStyle/>
          <a:p>
            <a:endParaRPr lang="en-US">
              <a:solidFill>
                <a:srgbClr val="FF0000"/>
              </a:solidFill>
            </a:endParaRPr>
          </a:p>
        </p:txBody>
      </p:sp>
      <p:sp>
        <p:nvSpPr>
          <p:cNvPr id="40006" name="Rectangle 96"/>
          <p:cNvSpPr>
            <a:spLocks noChangeArrowheads="1"/>
          </p:cNvSpPr>
          <p:nvPr/>
        </p:nvSpPr>
        <p:spPr bwMode="auto">
          <a:xfrm>
            <a:off x="2757488" y="6410325"/>
            <a:ext cx="13573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0000"/>
                </a:solidFill>
              </a:rPr>
              <a:t>b </a:t>
            </a:r>
            <a:r>
              <a:rPr lang="en-US" sz="1600" b="1">
                <a:solidFill>
                  <a:srgbClr val="000000"/>
                </a:solidFill>
                <a:sym typeface="Symbol" charset="0"/>
              </a:rPr>
              <a:t></a:t>
            </a:r>
            <a:r>
              <a:rPr lang="en-US" sz="1600">
                <a:solidFill>
                  <a:srgbClr val="000000"/>
                </a:solidFill>
              </a:rPr>
              <a:t> Accuracy</a:t>
            </a:r>
            <a:endParaRPr lang="en-US" sz="1600"/>
          </a:p>
        </p:txBody>
      </p:sp>
      <p:sp>
        <p:nvSpPr>
          <p:cNvPr id="40007" name="Rectangle 97"/>
          <p:cNvSpPr>
            <a:spLocks noChangeArrowheads="1"/>
          </p:cNvSpPr>
          <p:nvPr/>
        </p:nvSpPr>
        <p:spPr bwMode="auto">
          <a:xfrm>
            <a:off x="4464050" y="6410325"/>
            <a:ext cx="1403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0000"/>
                </a:solidFill>
              </a:rPr>
              <a:t>Speedup </a:t>
            </a:r>
            <a:r>
              <a:rPr lang="en-US" sz="1600" b="1">
                <a:solidFill>
                  <a:srgbClr val="000000"/>
                </a:solidFill>
                <a:sym typeface="Symbol" charset="0"/>
              </a:rPr>
              <a:t> 1</a:t>
            </a:r>
            <a:r>
              <a:rPr lang="en-US" sz="1600">
                <a:solidFill>
                  <a:srgbClr val="000000"/>
                </a:solidFill>
              </a:rPr>
              <a:t> </a:t>
            </a:r>
            <a:endParaRPr lang="en-US" sz="1600"/>
          </a:p>
        </p:txBody>
      </p:sp>
      <p:sp>
        <p:nvSpPr>
          <p:cNvPr id="40008" name="Oval 57"/>
          <p:cNvSpPr>
            <a:spLocks noChangeArrowheads="1"/>
          </p:cNvSpPr>
          <p:nvPr/>
        </p:nvSpPr>
        <p:spPr bwMode="auto">
          <a:xfrm>
            <a:off x="4264025" y="6503988"/>
            <a:ext cx="152400" cy="152400"/>
          </a:xfrm>
          <a:prstGeom prst="ellipse">
            <a:avLst/>
          </a:prstGeom>
          <a:solidFill>
            <a:srgbClr val="0070C0"/>
          </a:solidFill>
          <a:ln w="9525">
            <a:solidFill>
              <a:srgbClr val="0070C0"/>
            </a:solidFill>
            <a:round/>
            <a:headEnd/>
            <a:tailEnd/>
          </a:ln>
        </p:spPr>
        <p:txBody>
          <a:bodyPr wrap="none" anchor="ctr"/>
          <a:lstStyle/>
          <a:p>
            <a:endParaRPr lang="en-US">
              <a:solidFill>
                <a:srgbClr val="FF0000"/>
              </a:solidFill>
            </a:endParaRPr>
          </a:p>
        </p:txBody>
      </p:sp>
      <p:sp>
        <p:nvSpPr>
          <p:cNvPr id="40009" name="Oval 57"/>
          <p:cNvSpPr>
            <a:spLocks noChangeArrowheads="1"/>
          </p:cNvSpPr>
          <p:nvPr/>
        </p:nvSpPr>
        <p:spPr bwMode="auto">
          <a:xfrm>
            <a:off x="5961063" y="6502400"/>
            <a:ext cx="153987" cy="153988"/>
          </a:xfrm>
          <a:prstGeom prst="ellipse">
            <a:avLst/>
          </a:prstGeom>
          <a:solidFill>
            <a:srgbClr val="00FF00"/>
          </a:solidFill>
          <a:ln w="9525">
            <a:solidFill>
              <a:srgbClr val="00FF00"/>
            </a:solidFill>
            <a:round/>
            <a:headEnd/>
            <a:tailEnd/>
          </a:ln>
        </p:spPr>
        <p:txBody>
          <a:bodyPr wrap="none" anchor="ctr"/>
          <a:lstStyle/>
          <a:p>
            <a:endParaRPr lang="en-US"/>
          </a:p>
        </p:txBody>
      </p:sp>
      <p:sp>
        <p:nvSpPr>
          <p:cNvPr id="40010" name="Rectangle 178"/>
          <p:cNvSpPr>
            <a:spLocks noChangeArrowheads="1"/>
          </p:cNvSpPr>
          <p:nvPr/>
        </p:nvSpPr>
        <p:spPr bwMode="auto">
          <a:xfrm>
            <a:off x="382588" y="6410325"/>
            <a:ext cx="2036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0000"/>
                </a:solidFill>
              </a:rPr>
              <a:t>Error/Crash/Timeout</a:t>
            </a:r>
            <a:endParaRPr lang="en-US" sz="1600"/>
          </a:p>
        </p:txBody>
      </p:sp>
      <p:sp>
        <p:nvSpPr>
          <p:cNvPr id="40011" name="Oval 57"/>
          <p:cNvSpPr>
            <a:spLocks noChangeArrowheads="1"/>
          </p:cNvSpPr>
          <p:nvPr/>
        </p:nvSpPr>
        <p:spPr bwMode="auto">
          <a:xfrm>
            <a:off x="2528888" y="6503988"/>
            <a:ext cx="152400" cy="152400"/>
          </a:xfrm>
          <a:prstGeom prst="ellipse">
            <a:avLst/>
          </a:prstGeom>
          <a:solidFill>
            <a:srgbClr val="FFC000"/>
          </a:solidFill>
          <a:ln w="9525">
            <a:solidFill>
              <a:srgbClr val="FFC000"/>
            </a:solidFill>
            <a:round/>
            <a:headEnd/>
            <a:tailEnd/>
          </a:ln>
        </p:spPr>
        <p:txBody>
          <a:bodyPr wrap="none" anchor="ctr"/>
          <a:lstStyle/>
          <a:p>
            <a:endParaRPr lang="en-US">
              <a:solidFill>
                <a:srgbClr val="FF0000"/>
              </a:solidFill>
            </a:endParaRPr>
          </a:p>
        </p:txBody>
      </p:sp>
    </p:spTree>
    <p:extLst>
      <p:ext uri="{BB962C8B-B14F-4D97-AF65-F5344CB8AC3E}">
        <p14:creationId xmlns:p14="http://schemas.microsoft.com/office/powerpoint/2010/main" val="169317856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Content Placeholder 3" descr="x264.pdf"/>
          <p:cNvPicPr>
            <a:picLocks noChangeAspect="1"/>
          </p:cNvPicPr>
          <p:nvPr/>
        </p:nvPicPr>
        <p:blipFill>
          <a:blip r:embed="rId2">
            <a:extLst>
              <a:ext uri="{28A0092B-C50C-407E-A947-70E740481C1C}">
                <a14:useLocalDpi xmlns:a14="http://schemas.microsoft.com/office/drawing/2010/main" val="0"/>
              </a:ext>
            </a:extLst>
          </a:blip>
          <a:srcRect l="-13641" r="-13641"/>
          <a:stretch>
            <a:fillRect/>
          </a:stretch>
        </p:blipFill>
        <p:spPr bwMode="auto">
          <a:xfrm>
            <a:off x="-811213" y="685800"/>
            <a:ext cx="1094581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0" y="152400"/>
            <a:ext cx="8610600" cy="914400"/>
          </a:xfrm>
        </p:spPr>
        <p:txBody>
          <a:bodyPr/>
          <a:lstStyle/>
          <a:p>
            <a:r>
              <a:rPr lang="en-US" sz="3600" dirty="0" smtClean="0"/>
              <a:t>Multiple Loop Perforation Results</a:t>
            </a:r>
            <a:endParaRPr lang="en-US" sz="3600" dirty="0"/>
          </a:p>
        </p:txBody>
      </p:sp>
    </p:spTree>
    <p:extLst>
      <p:ext uri="{BB962C8B-B14F-4D97-AF65-F5344CB8AC3E}">
        <p14:creationId xmlns:p14="http://schemas.microsoft.com/office/powerpoint/2010/main" val="311040388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89"/>
          <p:cNvSpPr>
            <a:spLocks noChangeArrowheads="1"/>
          </p:cNvSpPr>
          <p:nvPr/>
        </p:nvSpPr>
        <p:spPr bwMode="auto">
          <a:xfrm>
            <a:off x="5807075" y="747713"/>
            <a:ext cx="2117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rgbClr val="000000"/>
                </a:solidFill>
              </a:rPr>
              <a:t>% Instructions</a:t>
            </a:r>
            <a:endParaRPr lang="en-US" sz="2400"/>
          </a:p>
        </p:txBody>
      </p:sp>
      <p:sp>
        <p:nvSpPr>
          <p:cNvPr id="40963" name="Rectangle 91"/>
          <p:cNvSpPr>
            <a:spLocks noChangeArrowheads="1"/>
          </p:cNvSpPr>
          <p:nvPr/>
        </p:nvSpPr>
        <p:spPr bwMode="auto">
          <a:xfrm>
            <a:off x="609600" y="152400"/>
            <a:ext cx="7966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rgbClr val="000000"/>
                </a:solidFill>
              </a:rPr>
              <a:t>Individual Loop Perforation Results for bodytrack, b=10%</a:t>
            </a:r>
            <a:endParaRPr lang="en-US" sz="2400"/>
          </a:p>
        </p:txBody>
      </p:sp>
      <p:sp>
        <p:nvSpPr>
          <p:cNvPr id="40964" name="TextBox 85"/>
          <p:cNvSpPr txBox="1">
            <a:spLocks noChangeArrowheads="1"/>
          </p:cNvSpPr>
          <p:nvPr/>
        </p:nvSpPr>
        <p:spPr bwMode="auto">
          <a:xfrm>
            <a:off x="3206750" y="685800"/>
            <a:ext cx="527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200"/>
              <a:t>¼</a:t>
            </a:r>
          </a:p>
        </p:txBody>
      </p:sp>
      <p:sp>
        <p:nvSpPr>
          <p:cNvPr id="40965" name="Rectangle 86"/>
          <p:cNvSpPr>
            <a:spLocks noChangeArrowheads="1"/>
          </p:cNvSpPr>
          <p:nvPr/>
        </p:nvSpPr>
        <p:spPr bwMode="auto">
          <a:xfrm>
            <a:off x="3825875" y="685800"/>
            <a:ext cx="5286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00"/>
                </a:solidFill>
              </a:rPr>
              <a:t>½</a:t>
            </a:r>
            <a:endParaRPr lang="en-US" sz="3200"/>
          </a:p>
        </p:txBody>
      </p:sp>
      <p:sp>
        <p:nvSpPr>
          <p:cNvPr id="40966" name="Rectangle 87"/>
          <p:cNvSpPr>
            <a:spLocks noChangeArrowheads="1"/>
          </p:cNvSpPr>
          <p:nvPr/>
        </p:nvSpPr>
        <p:spPr bwMode="auto">
          <a:xfrm>
            <a:off x="4446588" y="685800"/>
            <a:ext cx="642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00"/>
                </a:solidFill>
              </a:rPr>
              <a:t>¾ </a:t>
            </a:r>
            <a:endParaRPr lang="en-US" sz="3200"/>
          </a:p>
        </p:txBody>
      </p:sp>
      <p:sp>
        <p:nvSpPr>
          <p:cNvPr id="40967" name="Rectangle 88"/>
          <p:cNvSpPr>
            <a:spLocks noChangeArrowheads="1"/>
          </p:cNvSpPr>
          <p:nvPr/>
        </p:nvSpPr>
        <p:spPr bwMode="auto">
          <a:xfrm>
            <a:off x="5029200" y="685800"/>
            <a:ext cx="738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00"/>
                </a:solidFill>
              </a:rPr>
              <a:t>1</a:t>
            </a:r>
            <a:r>
              <a:rPr lang="en-US" sz="3200" baseline="30000">
                <a:solidFill>
                  <a:srgbClr val="000000"/>
                </a:solidFill>
              </a:rPr>
              <a:t>st</a:t>
            </a:r>
            <a:r>
              <a:rPr lang="en-US" sz="3200">
                <a:solidFill>
                  <a:srgbClr val="000000"/>
                </a:solidFill>
              </a:rPr>
              <a:t> </a:t>
            </a:r>
            <a:endParaRPr lang="en-US" sz="3200"/>
          </a:p>
        </p:txBody>
      </p:sp>
      <p:sp>
        <p:nvSpPr>
          <p:cNvPr id="40968" name="Rectangle 90"/>
          <p:cNvSpPr>
            <a:spLocks noChangeArrowheads="1"/>
          </p:cNvSpPr>
          <p:nvPr/>
        </p:nvSpPr>
        <p:spPr bwMode="auto">
          <a:xfrm>
            <a:off x="6516688" y="1296988"/>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a:solidFill>
                  <a:srgbClr val="000000"/>
                </a:solidFill>
              </a:rPr>
              <a:t>99%</a:t>
            </a:r>
            <a:endParaRPr lang="en-US" sz="2000"/>
          </a:p>
        </p:txBody>
      </p:sp>
      <p:sp>
        <p:nvSpPr>
          <p:cNvPr id="40969" name="Rectangle 105"/>
          <p:cNvSpPr>
            <a:spLocks noChangeArrowheads="1"/>
          </p:cNvSpPr>
          <p:nvPr/>
        </p:nvSpPr>
        <p:spPr bwMode="auto">
          <a:xfrm>
            <a:off x="1917700" y="1401763"/>
            <a:ext cx="1130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rPr>
              <a:t>mainPthreads</a:t>
            </a:r>
            <a:endParaRPr lang="en-US" sz="1200"/>
          </a:p>
        </p:txBody>
      </p:sp>
      <p:sp>
        <p:nvSpPr>
          <p:cNvPr id="40970" name="Rectangle 107"/>
          <p:cNvSpPr>
            <a:spLocks noChangeArrowheads="1"/>
          </p:cNvSpPr>
          <p:nvPr/>
        </p:nvSpPr>
        <p:spPr bwMode="auto">
          <a:xfrm>
            <a:off x="6516688" y="1779588"/>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a:solidFill>
                  <a:srgbClr val="000000"/>
                </a:solidFill>
              </a:rPr>
              <a:t>77%</a:t>
            </a:r>
            <a:endParaRPr lang="en-US" sz="2000"/>
          </a:p>
        </p:txBody>
      </p:sp>
      <p:sp>
        <p:nvSpPr>
          <p:cNvPr id="40971" name="Rectangle 111"/>
          <p:cNvSpPr>
            <a:spLocks noChangeArrowheads="1"/>
          </p:cNvSpPr>
          <p:nvPr/>
        </p:nvSpPr>
        <p:spPr bwMode="auto">
          <a:xfrm>
            <a:off x="1430338" y="1884363"/>
            <a:ext cx="1617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rPr>
              <a:t>ParticleFilter::Update</a:t>
            </a:r>
            <a:endParaRPr lang="en-US" sz="1200"/>
          </a:p>
        </p:txBody>
      </p:sp>
      <p:sp>
        <p:nvSpPr>
          <p:cNvPr id="40972" name="Rectangle 113"/>
          <p:cNvSpPr>
            <a:spLocks noChangeArrowheads="1"/>
          </p:cNvSpPr>
          <p:nvPr/>
        </p:nvSpPr>
        <p:spPr bwMode="auto">
          <a:xfrm>
            <a:off x="6516688" y="2262188"/>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a:solidFill>
                  <a:srgbClr val="000000"/>
                </a:solidFill>
              </a:rPr>
              <a:t>37%</a:t>
            </a:r>
            <a:endParaRPr lang="en-US" sz="2000"/>
          </a:p>
        </p:txBody>
      </p:sp>
      <p:sp>
        <p:nvSpPr>
          <p:cNvPr id="40973" name="Rectangle 117"/>
          <p:cNvSpPr>
            <a:spLocks noChangeArrowheads="1"/>
          </p:cNvSpPr>
          <p:nvPr/>
        </p:nvSpPr>
        <p:spPr bwMode="auto">
          <a:xfrm>
            <a:off x="-12700" y="2366963"/>
            <a:ext cx="3060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rPr>
              <a:t>ImageMeasurements::ImageErrorInside, 1</a:t>
            </a:r>
            <a:endParaRPr lang="en-US" sz="1200"/>
          </a:p>
        </p:txBody>
      </p:sp>
      <p:sp>
        <p:nvSpPr>
          <p:cNvPr id="40974" name="Rectangle 119"/>
          <p:cNvSpPr>
            <a:spLocks noChangeArrowheads="1"/>
          </p:cNvSpPr>
          <p:nvPr/>
        </p:nvSpPr>
        <p:spPr bwMode="auto">
          <a:xfrm>
            <a:off x="6516688" y="2744788"/>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a:solidFill>
                  <a:srgbClr val="000000"/>
                </a:solidFill>
              </a:rPr>
              <a:t>37%</a:t>
            </a:r>
            <a:endParaRPr lang="en-US" sz="2000"/>
          </a:p>
        </p:txBody>
      </p:sp>
      <p:sp>
        <p:nvSpPr>
          <p:cNvPr id="40975" name="Rectangle 123"/>
          <p:cNvSpPr>
            <a:spLocks noChangeArrowheads="1"/>
          </p:cNvSpPr>
          <p:nvPr/>
        </p:nvSpPr>
        <p:spPr bwMode="auto">
          <a:xfrm>
            <a:off x="-12700" y="2849563"/>
            <a:ext cx="3060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rPr>
              <a:t>ImageMeasurements::ImageErrorInside, 2</a:t>
            </a:r>
            <a:endParaRPr lang="en-US" sz="1200"/>
          </a:p>
        </p:txBody>
      </p:sp>
      <p:sp>
        <p:nvSpPr>
          <p:cNvPr id="40976" name="Rectangle 125"/>
          <p:cNvSpPr>
            <a:spLocks noChangeArrowheads="1"/>
          </p:cNvSpPr>
          <p:nvPr/>
        </p:nvSpPr>
        <p:spPr bwMode="auto">
          <a:xfrm>
            <a:off x="6516688" y="3225800"/>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a:solidFill>
                  <a:srgbClr val="000000"/>
                </a:solidFill>
              </a:rPr>
              <a:t>29%</a:t>
            </a:r>
            <a:endParaRPr lang="en-US" sz="2000"/>
          </a:p>
        </p:txBody>
      </p:sp>
      <p:sp>
        <p:nvSpPr>
          <p:cNvPr id="40977" name="Rectangle 129"/>
          <p:cNvSpPr>
            <a:spLocks noChangeArrowheads="1"/>
          </p:cNvSpPr>
          <p:nvPr/>
        </p:nvSpPr>
        <p:spPr bwMode="auto">
          <a:xfrm>
            <a:off x="38100" y="3330575"/>
            <a:ext cx="3009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rPr>
              <a:t>ImageMeasurements::ImageErrorEdge, 1</a:t>
            </a:r>
            <a:endParaRPr lang="en-US" sz="1200"/>
          </a:p>
        </p:txBody>
      </p:sp>
      <p:sp>
        <p:nvSpPr>
          <p:cNvPr id="40978" name="Rectangle 131"/>
          <p:cNvSpPr>
            <a:spLocks noChangeArrowheads="1"/>
          </p:cNvSpPr>
          <p:nvPr/>
        </p:nvSpPr>
        <p:spPr bwMode="auto">
          <a:xfrm>
            <a:off x="6516688" y="3708400"/>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a:solidFill>
                  <a:srgbClr val="000000"/>
                </a:solidFill>
              </a:rPr>
              <a:t>29%</a:t>
            </a:r>
            <a:endParaRPr lang="en-US" sz="2000"/>
          </a:p>
        </p:txBody>
      </p:sp>
      <p:sp>
        <p:nvSpPr>
          <p:cNvPr id="40979" name="Rectangle 135"/>
          <p:cNvSpPr>
            <a:spLocks noChangeArrowheads="1"/>
          </p:cNvSpPr>
          <p:nvPr/>
        </p:nvSpPr>
        <p:spPr bwMode="auto">
          <a:xfrm>
            <a:off x="38100" y="3813175"/>
            <a:ext cx="3009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rPr>
              <a:t>ImageMeasurements::ImageErrorEdge, 2</a:t>
            </a:r>
            <a:endParaRPr lang="en-US" sz="1200"/>
          </a:p>
        </p:txBody>
      </p:sp>
      <p:sp>
        <p:nvSpPr>
          <p:cNvPr id="40980" name="Rectangle 137"/>
          <p:cNvSpPr>
            <a:spLocks noChangeArrowheads="1"/>
          </p:cNvSpPr>
          <p:nvPr/>
        </p:nvSpPr>
        <p:spPr bwMode="auto">
          <a:xfrm>
            <a:off x="6516688" y="4191000"/>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a:solidFill>
                  <a:srgbClr val="000000"/>
                </a:solidFill>
              </a:rPr>
              <a:t>28%</a:t>
            </a:r>
            <a:endParaRPr lang="en-US" sz="2000"/>
          </a:p>
        </p:txBody>
      </p:sp>
      <p:sp>
        <p:nvSpPr>
          <p:cNvPr id="40981" name="Rectangle 141"/>
          <p:cNvSpPr>
            <a:spLocks noChangeArrowheads="1"/>
          </p:cNvSpPr>
          <p:nvPr/>
        </p:nvSpPr>
        <p:spPr bwMode="auto">
          <a:xfrm>
            <a:off x="422275" y="4295775"/>
            <a:ext cx="2625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rPr>
              <a:t>ImageMeasurements::InsideError, 1</a:t>
            </a:r>
            <a:endParaRPr lang="en-US" sz="1200"/>
          </a:p>
        </p:txBody>
      </p:sp>
      <p:sp>
        <p:nvSpPr>
          <p:cNvPr id="40982" name="Rectangle 143"/>
          <p:cNvSpPr>
            <a:spLocks noChangeArrowheads="1"/>
          </p:cNvSpPr>
          <p:nvPr/>
        </p:nvSpPr>
        <p:spPr bwMode="auto">
          <a:xfrm>
            <a:off x="6516688" y="4673600"/>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a:solidFill>
                  <a:srgbClr val="000000"/>
                </a:solidFill>
              </a:rPr>
              <a:t>24%</a:t>
            </a:r>
            <a:endParaRPr lang="en-US" sz="2000"/>
          </a:p>
        </p:txBody>
      </p:sp>
      <p:sp>
        <p:nvSpPr>
          <p:cNvPr id="40983" name="Rectangle 147"/>
          <p:cNvSpPr>
            <a:spLocks noChangeArrowheads="1"/>
          </p:cNvSpPr>
          <p:nvPr/>
        </p:nvSpPr>
        <p:spPr bwMode="auto">
          <a:xfrm>
            <a:off x="422275" y="4778375"/>
            <a:ext cx="2625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rPr>
              <a:t>ImageMeasurements::InsideError, 2</a:t>
            </a:r>
            <a:endParaRPr lang="en-US" sz="1200"/>
          </a:p>
        </p:txBody>
      </p:sp>
      <p:sp>
        <p:nvSpPr>
          <p:cNvPr id="40984" name="Rectangle 149"/>
          <p:cNvSpPr>
            <a:spLocks noChangeArrowheads="1"/>
          </p:cNvSpPr>
          <p:nvPr/>
        </p:nvSpPr>
        <p:spPr bwMode="auto">
          <a:xfrm>
            <a:off x="6516688" y="5156200"/>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a:solidFill>
                  <a:srgbClr val="000000"/>
                </a:solidFill>
              </a:rPr>
              <a:t>17%</a:t>
            </a:r>
            <a:endParaRPr lang="en-US" sz="2000"/>
          </a:p>
        </p:txBody>
      </p:sp>
      <p:sp>
        <p:nvSpPr>
          <p:cNvPr id="40985" name="Rectangle 153"/>
          <p:cNvSpPr>
            <a:spLocks noChangeArrowheads="1"/>
          </p:cNvSpPr>
          <p:nvPr/>
        </p:nvSpPr>
        <p:spPr bwMode="auto">
          <a:xfrm>
            <a:off x="701675" y="5260975"/>
            <a:ext cx="2346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rPr>
              <a:t>TrackingModel::GetObservation</a:t>
            </a:r>
            <a:endParaRPr lang="en-US" sz="1200"/>
          </a:p>
        </p:txBody>
      </p:sp>
      <p:sp>
        <p:nvSpPr>
          <p:cNvPr id="40986" name="Oval 57"/>
          <p:cNvSpPr>
            <a:spLocks noChangeArrowheads="1"/>
          </p:cNvSpPr>
          <p:nvPr/>
        </p:nvSpPr>
        <p:spPr bwMode="auto">
          <a:xfrm>
            <a:off x="3338513" y="1365250"/>
            <a:ext cx="263525" cy="263525"/>
          </a:xfrm>
          <a:prstGeom prst="ellipse">
            <a:avLst/>
          </a:prstGeom>
          <a:solidFill>
            <a:srgbClr val="FFC000"/>
          </a:solidFill>
          <a:ln w="9525">
            <a:solidFill>
              <a:srgbClr val="FFC000"/>
            </a:solidFill>
            <a:round/>
            <a:headEnd/>
            <a:tailEnd/>
          </a:ln>
        </p:spPr>
        <p:txBody>
          <a:bodyPr wrap="none" anchor="ctr"/>
          <a:lstStyle/>
          <a:p>
            <a:endParaRPr lang="en-US"/>
          </a:p>
        </p:txBody>
      </p:sp>
      <p:sp>
        <p:nvSpPr>
          <p:cNvPr id="40987" name="Oval 57"/>
          <p:cNvSpPr>
            <a:spLocks noChangeArrowheads="1"/>
          </p:cNvSpPr>
          <p:nvPr/>
        </p:nvSpPr>
        <p:spPr bwMode="auto">
          <a:xfrm>
            <a:off x="3338513" y="1847850"/>
            <a:ext cx="263525" cy="263525"/>
          </a:xfrm>
          <a:prstGeom prst="ellipse">
            <a:avLst/>
          </a:prstGeom>
          <a:solidFill>
            <a:srgbClr val="00FF00"/>
          </a:solidFill>
          <a:ln w="9525">
            <a:solidFill>
              <a:srgbClr val="00FF00"/>
            </a:solidFill>
            <a:round/>
            <a:headEnd/>
            <a:tailEnd/>
          </a:ln>
        </p:spPr>
        <p:txBody>
          <a:bodyPr wrap="none" anchor="ctr"/>
          <a:lstStyle/>
          <a:p>
            <a:endParaRPr lang="en-US"/>
          </a:p>
        </p:txBody>
      </p:sp>
      <p:sp>
        <p:nvSpPr>
          <p:cNvPr id="40988" name="Oval 57"/>
          <p:cNvSpPr>
            <a:spLocks noChangeArrowheads="1"/>
          </p:cNvSpPr>
          <p:nvPr/>
        </p:nvSpPr>
        <p:spPr bwMode="auto">
          <a:xfrm>
            <a:off x="3338513" y="2328863"/>
            <a:ext cx="263525" cy="265112"/>
          </a:xfrm>
          <a:prstGeom prst="ellipse">
            <a:avLst/>
          </a:prstGeom>
          <a:solidFill>
            <a:srgbClr val="FF0000"/>
          </a:solidFill>
          <a:ln w="9525">
            <a:solidFill>
              <a:srgbClr val="FF0000"/>
            </a:solidFill>
            <a:round/>
            <a:headEnd/>
            <a:tailEnd/>
          </a:ln>
        </p:spPr>
        <p:txBody>
          <a:bodyPr wrap="none" anchor="ctr"/>
          <a:lstStyle/>
          <a:p>
            <a:endParaRPr lang="en-US"/>
          </a:p>
        </p:txBody>
      </p:sp>
      <p:sp>
        <p:nvSpPr>
          <p:cNvPr id="40989" name="Oval 57"/>
          <p:cNvSpPr>
            <a:spLocks noChangeArrowheads="1"/>
          </p:cNvSpPr>
          <p:nvPr/>
        </p:nvSpPr>
        <p:spPr bwMode="auto">
          <a:xfrm>
            <a:off x="3338513" y="2811463"/>
            <a:ext cx="263525" cy="265112"/>
          </a:xfrm>
          <a:prstGeom prst="ellipse">
            <a:avLst/>
          </a:prstGeom>
          <a:solidFill>
            <a:srgbClr val="00FF00"/>
          </a:solidFill>
          <a:ln w="9525">
            <a:solidFill>
              <a:srgbClr val="00FF00"/>
            </a:solidFill>
            <a:round/>
            <a:headEnd/>
            <a:tailEnd/>
          </a:ln>
        </p:spPr>
        <p:txBody>
          <a:bodyPr wrap="none" anchor="ctr"/>
          <a:lstStyle/>
          <a:p>
            <a:endParaRPr lang="en-US"/>
          </a:p>
        </p:txBody>
      </p:sp>
      <p:sp>
        <p:nvSpPr>
          <p:cNvPr id="40990" name="Oval 57"/>
          <p:cNvSpPr>
            <a:spLocks noChangeArrowheads="1"/>
          </p:cNvSpPr>
          <p:nvPr/>
        </p:nvSpPr>
        <p:spPr bwMode="auto">
          <a:xfrm>
            <a:off x="3338513" y="3294063"/>
            <a:ext cx="263525" cy="26511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a:t> </a:t>
            </a:r>
          </a:p>
        </p:txBody>
      </p:sp>
      <p:sp>
        <p:nvSpPr>
          <p:cNvPr id="40991" name="Oval 57"/>
          <p:cNvSpPr>
            <a:spLocks noChangeArrowheads="1"/>
          </p:cNvSpPr>
          <p:nvPr/>
        </p:nvSpPr>
        <p:spPr bwMode="auto">
          <a:xfrm>
            <a:off x="3338513" y="3776663"/>
            <a:ext cx="263525" cy="265112"/>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92" name="Oval 57"/>
          <p:cNvSpPr>
            <a:spLocks noChangeArrowheads="1"/>
          </p:cNvSpPr>
          <p:nvPr/>
        </p:nvSpPr>
        <p:spPr bwMode="auto">
          <a:xfrm>
            <a:off x="3338513" y="4259263"/>
            <a:ext cx="263525" cy="263525"/>
          </a:xfrm>
          <a:prstGeom prst="ellipse">
            <a:avLst/>
          </a:prstGeom>
          <a:solidFill>
            <a:srgbClr val="00FF00"/>
          </a:solidFill>
          <a:ln w="9525">
            <a:solidFill>
              <a:srgbClr val="00FF00"/>
            </a:solidFill>
            <a:round/>
            <a:headEnd/>
            <a:tailEnd/>
          </a:ln>
        </p:spPr>
        <p:txBody>
          <a:bodyPr wrap="none" anchor="ctr"/>
          <a:lstStyle/>
          <a:p>
            <a:endParaRPr lang="en-US"/>
          </a:p>
        </p:txBody>
      </p:sp>
      <p:sp>
        <p:nvSpPr>
          <p:cNvPr id="40993" name="Oval 57"/>
          <p:cNvSpPr>
            <a:spLocks noChangeArrowheads="1"/>
          </p:cNvSpPr>
          <p:nvPr/>
        </p:nvSpPr>
        <p:spPr bwMode="auto">
          <a:xfrm>
            <a:off x="3338513" y="4741863"/>
            <a:ext cx="263525" cy="263525"/>
          </a:xfrm>
          <a:prstGeom prst="ellipse">
            <a:avLst/>
          </a:prstGeom>
          <a:solidFill>
            <a:srgbClr val="00FF00"/>
          </a:solidFill>
          <a:ln w="9525">
            <a:solidFill>
              <a:srgbClr val="00FF00"/>
            </a:solidFill>
            <a:round/>
            <a:headEnd/>
            <a:tailEnd/>
          </a:ln>
        </p:spPr>
        <p:txBody>
          <a:bodyPr wrap="none" anchor="ctr"/>
          <a:lstStyle/>
          <a:p>
            <a:endParaRPr lang="en-US"/>
          </a:p>
        </p:txBody>
      </p:sp>
      <p:sp>
        <p:nvSpPr>
          <p:cNvPr id="40994" name="Oval 57"/>
          <p:cNvSpPr>
            <a:spLocks noChangeArrowheads="1"/>
          </p:cNvSpPr>
          <p:nvPr/>
        </p:nvSpPr>
        <p:spPr bwMode="auto">
          <a:xfrm>
            <a:off x="3338513" y="5224463"/>
            <a:ext cx="263525" cy="263525"/>
          </a:xfrm>
          <a:prstGeom prst="ellipse">
            <a:avLst/>
          </a:prstGeom>
          <a:solidFill>
            <a:srgbClr val="FF0000"/>
          </a:solidFill>
          <a:ln w="9525">
            <a:solidFill>
              <a:srgbClr val="FF0000"/>
            </a:solidFill>
            <a:round/>
            <a:headEnd/>
            <a:tailEnd/>
          </a:ln>
        </p:spPr>
        <p:txBody>
          <a:bodyPr wrap="none" anchor="ctr"/>
          <a:lstStyle/>
          <a:p>
            <a:endParaRPr lang="en-US"/>
          </a:p>
        </p:txBody>
      </p:sp>
      <p:sp>
        <p:nvSpPr>
          <p:cNvPr id="40995" name="Oval 57"/>
          <p:cNvSpPr>
            <a:spLocks noChangeArrowheads="1"/>
          </p:cNvSpPr>
          <p:nvPr/>
        </p:nvSpPr>
        <p:spPr bwMode="auto">
          <a:xfrm>
            <a:off x="3338513" y="5707063"/>
            <a:ext cx="263525" cy="263525"/>
          </a:xfrm>
          <a:prstGeom prst="ellipse">
            <a:avLst/>
          </a:prstGeom>
          <a:solidFill>
            <a:srgbClr val="0070C0"/>
          </a:solidFill>
          <a:ln w="9525">
            <a:solidFill>
              <a:srgbClr val="0070C0"/>
            </a:solidFill>
            <a:round/>
            <a:headEnd/>
            <a:tailEnd/>
          </a:ln>
        </p:spPr>
        <p:txBody>
          <a:bodyPr wrap="none" anchor="ctr"/>
          <a:lstStyle/>
          <a:p>
            <a:endParaRPr lang="en-US"/>
          </a:p>
        </p:txBody>
      </p:sp>
      <p:sp>
        <p:nvSpPr>
          <p:cNvPr id="40996" name="Rectangle 155"/>
          <p:cNvSpPr>
            <a:spLocks noChangeArrowheads="1"/>
          </p:cNvSpPr>
          <p:nvPr/>
        </p:nvSpPr>
        <p:spPr bwMode="auto">
          <a:xfrm>
            <a:off x="6516688" y="5638800"/>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a:solidFill>
                  <a:srgbClr val="000000"/>
                </a:solidFill>
              </a:rPr>
              <a:t>14%</a:t>
            </a:r>
            <a:endParaRPr lang="en-US" sz="2000"/>
          </a:p>
        </p:txBody>
      </p:sp>
      <p:sp>
        <p:nvSpPr>
          <p:cNvPr id="40997" name="Oval 57"/>
          <p:cNvSpPr>
            <a:spLocks noChangeArrowheads="1"/>
          </p:cNvSpPr>
          <p:nvPr/>
        </p:nvSpPr>
        <p:spPr bwMode="auto">
          <a:xfrm>
            <a:off x="3940175" y="1365250"/>
            <a:ext cx="265113" cy="263525"/>
          </a:xfrm>
          <a:prstGeom prst="ellipse">
            <a:avLst/>
          </a:prstGeom>
          <a:solidFill>
            <a:srgbClr val="FFC000"/>
          </a:solidFill>
          <a:ln w="9525">
            <a:solidFill>
              <a:srgbClr val="FFC000"/>
            </a:solidFill>
            <a:round/>
            <a:headEnd/>
            <a:tailEnd/>
          </a:ln>
        </p:spPr>
        <p:txBody>
          <a:bodyPr wrap="none" anchor="ctr"/>
          <a:lstStyle/>
          <a:p>
            <a:endParaRPr lang="en-US"/>
          </a:p>
        </p:txBody>
      </p:sp>
      <p:sp>
        <p:nvSpPr>
          <p:cNvPr id="40998" name="Oval 57"/>
          <p:cNvSpPr>
            <a:spLocks noChangeArrowheads="1"/>
          </p:cNvSpPr>
          <p:nvPr/>
        </p:nvSpPr>
        <p:spPr bwMode="auto">
          <a:xfrm>
            <a:off x="3940175" y="1847850"/>
            <a:ext cx="265113" cy="263525"/>
          </a:xfrm>
          <a:prstGeom prst="ellipse">
            <a:avLst/>
          </a:prstGeom>
          <a:solidFill>
            <a:srgbClr val="00FF00"/>
          </a:solidFill>
          <a:ln w="9525">
            <a:solidFill>
              <a:srgbClr val="00FF00"/>
            </a:solidFill>
            <a:round/>
            <a:headEnd/>
            <a:tailEnd/>
          </a:ln>
        </p:spPr>
        <p:txBody>
          <a:bodyPr wrap="none" anchor="ctr"/>
          <a:lstStyle/>
          <a:p>
            <a:endParaRPr lang="en-US"/>
          </a:p>
        </p:txBody>
      </p:sp>
      <p:sp>
        <p:nvSpPr>
          <p:cNvPr id="40999" name="Oval 57"/>
          <p:cNvSpPr>
            <a:spLocks noChangeArrowheads="1"/>
          </p:cNvSpPr>
          <p:nvPr/>
        </p:nvSpPr>
        <p:spPr bwMode="auto">
          <a:xfrm>
            <a:off x="3940175" y="2328863"/>
            <a:ext cx="265113" cy="265112"/>
          </a:xfrm>
          <a:prstGeom prst="ellipse">
            <a:avLst/>
          </a:prstGeom>
          <a:solidFill>
            <a:srgbClr val="FF0000"/>
          </a:solidFill>
          <a:ln w="9525">
            <a:solidFill>
              <a:srgbClr val="FF0000"/>
            </a:solidFill>
            <a:round/>
            <a:headEnd/>
            <a:tailEnd/>
          </a:ln>
        </p:spPr>
        <p:txBody>
          <a:bodyPr wrap="none" anchor="ctr"/>
          <a:lstStyle/>
          <a:p>
            <a:endParaRPr lang="en-US"/>
          </a:p>
        </p:txBody>
      </p:sp>
      <p:sp>
        <p:nvSpPr>
          <p:cNvPr id="41000" name="Oval 57"/>
          <p:cNvSpPr>
            <a:spLocks noChangeArrowheads="1"/>
          </p:cNvSpPr>
          <p:nvPr/>
        </p:nvSpPr>
        <p:spPr bwMode="auto">
          <a:xfrm>
            <a:off x="3940175" y="2811463"/>
            <a:ext cx="265113" cy="265112"/>
          </a:xfrm>
          <a:prstGeom prst="ellipse">
            <a:avLst/>
          </a:prstGeom>
          <a:solidFill>
            <a:srgbClr val="00FF00"/>
          </a:solidFill>
          <a:ln w="9525">
            <a:solidFill>
              <a:srgbClr val="00FF00"/>
            </a:solidFill>
            <a:round/>
            <a:headEnd/>
            <a:tailEnd/>
          </a:ln>
        </p:spPr>
        <p:txBody>
          <a:bodyPr wrap="none" anchor="ctr"/>
          <a:lstStyle/>
          <a:p>
            <a:endParaRPr lang="en-US"/>
          </a:p>
        </p:txBody>
      </p:sp>
      <p:sp>
        <p:nvSpPr>
          <p:cNvPr id="41001" name="Oval 57"/>
          <p:cNvSpPr>
            <a:spLocks noChangeArrowheads="1"/>
          </p:cNvSpPr>
          <p:nvPr/>
        </p:nvSpPr>
        <p:spPr bwMode="auto">
          <a:xfrm>
            <a:off x="3940175" y="3294063"/>
            <a:ext cx="265113" cy="26511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002" name="Oval 57"/>
          <p:cNvSpPr>
            <a:spLocks noChangeArrowheads="1"/>
          </p:cNvSpPr>
          <p:nvPr/>
        </p:nvSpPr>
        <p:spPr bwMode="auto">
          <a:xfrm>
            <a:off x="3940175" y="3776663"/>
            <a:ext cx="265113" cy="265112"/>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003" name="Oval 57"/>
          <p:cNvSpPr>
            <a:spLocks noChangeArrowheads="1"/>
          </p:cNvSpPr>
          <p:nvPr/>
        </p:nvSpPr>
        <p:spPr bwMode="auto">
          <a:xfrm>
            <a:off x="3940175" y="4259263"/>
            <a:ext cx="265113" cy="263525"/>
          </a:xfrm>
          <a:prstGeom prst="ellipse">
            <a:avLst/>
          </a:prstGeom>
          <a:solidFill>
            <a:srgbClr val="00FF00"/>
          </a:solidFill>
          <a:ln w="9525">
            <a:solidFill>
              <a:srgbClr val="00FF00"/>
            </a:solidFill>
            <a:round/>
            <a:headEnd/>
            <a:tailEnd/>
          </a:ln>
        </p:spPr>
        <p:txBody>
          <a:bodyPr wrap="none" anchor="ctr"/>
          <a:lstStyle/>
          <a:p>
            <a:endParaRPr lang="en-US"/>
          </a:p>
        </p:txBody>
      </p:sp>
      <p:sp>
        <p:nvSpPr>
          <p:cNvPr id="41004" name="Oval 57"/>
          <p:cNvSpPr>
            <a:spLocks noChangeArrowheads="1"/>
          </p:cNvSpPr>
          <p:nvPr/>
        </p:nvSpPr>
        <p:spPr bwMode="auto">
          <a:xfrm>
            <a:off x="3940175" y="4741863"/>
            <a:ext cx="265113" cy="263525"/>
          </a:xfrm>
          <a:prstGeom prst="ellipse">
            <a:avLst/>
          </a:prstGeom>
          <a:solidFill>
            <a:srgbClr val="00FF00"/>
          </a:solidFill>
          <a:ln w="9525">
            <a:solidFill>
              <a:srgbClr val="00FF00"/>
            </a:solidFill>
            <a:round/>
            <a:headEnd/>
            <a:tailEnd/>
          </a:ln>
        </p:spPr>
        <p:txBody>
          <a:bodyPr wrap="none" anchor="ctr"/>
          <a:lstStyle/>
          <a:p>
            <a:endParaRPr lang="en-US"/>
          </a:p>
        </p:txBody>
      </p:sp>
      <p:sp>
        <p:nvSpPr>
          <p:cNvPr id="41005" name="Oval 57"/>
          <p:cNvSpPr>
            <a:spLocks noChangeArrowheads="1"/>
          </p:cNvSpPr>
          <p:nvPr/>
        </p:nvSpPr>
        <p:spPr bwMode="auto">
          <a:xfrm>
            <a:off x="3940175" y="5224463"/>
            <a:ext cx="265113" cy="263525"/>
          </a:xfrm>
          <a:prstGeom prst="ellipse">
            <a:avLst/>
          </a:prstGeom>
          <a:solidFill>
            <a:srgbClr val="FF0000"/>
          </a:solidFill>
          <a:ln w="9525">
            <a:solidFill>
              <a:srgbClr val="FF0000"/>
            </a:solidFill>
            <a:round/>
            <a:headEnd/>
            <a:tailEnd/>
          </a:ln>
        </p:spPr>
        <p:txBody>
          <a:bodyPr wrap="none" anchor="ctr"/>
          <a:lstStyle/>
          <a:p>
            <a:endParaRPr lang="en-US"/>
          </a:p>
        </p:txBody>
      </p:sp>
      <p:sp>
        <p:nvSpPr>
          <p:cNvPr id="41006" name="Oval 57"/>
          <p:cNvSpPr>
            <a:spLocks noChangeArrowheads="1"/>
          </p:cNvSpPr>
          <p:nvPr/>
        </p:nvSpPr>
        <p:spPr bwMode="auto">
          <a:xfrm>
            <a:off x="3940175" y="5707063"/>
            <a:ext cx="265113" cy="263525"/>
          </a:xfrm>
          <a:prstGeom prst="ellipse">
            <a:avLst/>
          </a:prstGeom>
          <a:solidFill>
            <a:srgbClr val="00FF00"/>
          </a:solidFill>
          <a:ln w="9525">
            <a:solidFill>
              <a:srgbClr val="00FF00"/>
            </a:solidFill>
            <a:round/>
            <a:headEnd/>
            <a:tailEnd/>
          </a:ln>
        </p:spPr>
        <p:txBody>
          <a:bodyPr wrap="none" anchor="ctr"/>
          <a:lstStyle/>
          <a:p>
            <a:endParaRPr lang="en-US"/>
          </a:p>
        </p:txBody>
      </p:sp>
      <p:sp>
        <p:nvSpPr>
          <p:cNvPr id="41007" name="Oval 57"/>
          <p:cNvSpPr>
            <a:spLocks noChangeArrowheads="1"/>
          </p:cNvSpPr>
          <p:nvPr/>
        </p:nvSpPr>
        <p:spPr bwMode="auto">
          <a:xfrm>
            <a:off x="4543425" y="1365250"/>
            <a:ext cx="263525" cy="263525"/>
          </a:xfrm>
          <a:prstGeom prst="ellipse">
            <a:avLst/>
          </a:prstGeom>
          <a:solidFill>
            <a:srgbClr val="FFC000"/>
          </a:solidFill>
          <a:ln w="9525">
            <a:solidFill>
              <a:srgbClr val="FFC000"/>
            </a:solidFill>
            <a:round/>
            <a:headEnd/>
            <a:tailEnd/>
          </a:ln>
        </p:spPr>
        <p:txBody>
          <a:bodyPr wrap="none" anchor="ctr"/>
          <a:lstStyle/>
          <a:p>
            <a:endParaRPr lang="en-US"/>
          </a:p>
        </p:txBody>
      </p:sp>
      <p:sp>
        <p:nvSpPr>
          <p:cNvPr id="41008" name="Oval 57"/>
          <p:cNvSpPr>
            <a:spLocks noChangeArrowheads="1"/>
          </p:cNvSpPr>
          <p:nvPr/>
        </p:nvSpPr>
        <p:spPr bwMode="auto">
          <a:xfrm>
            <a:off x="4543425" y="1847850"/>
            <a:ext cx="263525" cy="263525"/>
          </a:xfrm>
          <a:prstGeom prst="ellipse">
            <a:avLst/>
          </a:prstGeom>
          <a:solidFill>
            <a:srgbClr val="00FF00"/>
          </a:solidFill>
          <a:ln w="9525">
            <a:solidFill>
              <a:srgbClr val="00FF00"/>
            </a:solidFill>
            <a:round/>
            <a:headEnd/>
            <a:tailEnd/>
          </a:ln>
        </p:spPr>
        <p:txBody>
          <a:bodyPr wrap="none" anchor="ctr"/>
          <a:lstStyle/>
          <a:p>
            <a:endParaRPr lang="en-US"/>
          </a:p>
        </p:txBody>
      </p:sp>
      <p:sp>
        <p:nvSpPr>
          <p:cNvPr id="41009" name="Oval 57"/>
          <p:cNvSpPr>
            <a:spLocks noChangeArrowheads="1"/>
          </p:cNvSpPr>
          <p:nvPr/>
        </p:nvSpPr>
        <p:spPr bwMode="auto">
          <a:xfrm>
            <a:off x="4543425" y="2328863"/>
            <a:ext cx="263525" cy="265112"/>
          </a:xfrm>
          <a:prstGeom prst="ellipse">
            <a:avLst/>
          </a:prstGeom>
          <a:solidFill>
            <a:srgbClr val="FF0000"/>
          </a:solidFill>
          <a:ln w="9525">
            <a:solidFill>
              <a:srgbClr val="FF0000"/>
            </a:solidFill>
            <a:round/>
            <a:headEnd/>
            <a:tailEnd/>
          </a:ln>
        </p:spPr>
        <p:txBody>
          <a:bodyPr wrap="none" anchor="ctr"/>
          <a:lstStyle/>
          <a:p>
            <a:endParaRPr lang="en-US"/>
          </a:p>
        </p:txBody>
      </p:sp>
      <p:sp>
        <p:nvSpPr>
          <p:cNvPr id="41010" name="Oval 57"/>
          <p:cNvSpPr>
            <a:spLocks noChangeArrowheads="1"/>
          </p:cNvSpPr>
          <p:nvPr/>
        </p:nvSpPr>
        <p:spPr bwMode="auto">
          <a:xfrm>
            <a:off x="4543425" y="2811463"/>
            <a:ext cx="263525" cy="265112"/>
          </a:xfrm>
          <a:prstGeom prst="ellipse">
            <a:avLst/>
          </a:prstGeom>
          <a:solidFill>
            <a:srgbClr val="00FF00"/>
          </a:solidFill>
          <a:ln w="9525">
            <a:solidFill>
              <a:srgbClr val="00FF00"/>
            </a:solidFill>
            <a:round/>
            <a:headEnd/>
            <a:tailEnd/>
          </a:ln>
        </p:spPr>
        <p:txBody>
          <a:bodyPr wrap="none" anchor="ctr"/>
          <a:lstStyle/>
          <a:p>
            <a:endParaRPr lang="en-US"/>
          </a:p>
        </p:txBody>
      </p:sp>
      <p:sp>
        <p:nvSpPr>
          <p:cNvPr id="41011" name="Oval 57"/>
          <p:cNvSpPr>
            <a:spLocks noChangeArrowheads="1"/>
          </p:cNvSpPr>
          <p:nvPr/>
        </p:nvSpPr>
        <p:spPr bwMode="auto">
          <a:xfrm>
            <a:off x="4543425" y="3294063"/>
            <a:ext cx="263525" cy="26511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012" name="Oval 57"/>
          <p:cNvSpPr>
            <a:spLocks noChangeArrowheads="1"/>
          </p:cNvSpPr>
          <p:nvPr/>
        </p:nvSpPr>
        <p:spPr bwMode="auto">
          <a:xfrm>
            <a:off x="4543425" y="3776663"/>
            <a:ext cx="263525" cy="265112"/>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013" name="Oval 57"/>
          <p:cNvSpPr>
            <a:spLocks noChangeArrowheads="1"/>
          </p:cNvSpPr>
          <p:nvPr/>
        </p:nvSpPr>
        <p:spPr bwMode="auto">
          <a:xfrm>
            <a:off x="4543425" y="4259263"/>
            <a:ext cx="263525" cy="263525"/>
          </a:xfrm>
          <a:prstGeom prst="ellipse">
            <a:avLst/>
          </a:prstGeom>
          <a:solidFill>
            <a:srgbClr val="00FF00"/>
          </a:solidFill>
          <a:ln w="9525">
            <a:solidFill>
              <a:srgbClr val="00FF00"/>
            </a:solidFill>
            <a:round/>
            <a:headEnd/>
            <a:tailEnd/>
          </a:ln>
        </p:spPr>
        <p:txBody>
          <a:bodyPr wrap="none" anchor="ctr"/>
          <a:lstStyle/>
          <a:p>
            <a:endParaRPr lang="en-US"/>
          </a:p>
        </p:txBody>
      </p:sp>
      <p:sp>
        <p:nvSpPr>
          <p:cNvPr id="41014" name="Oval 57"/>
          <p:cNvSpPr>
            <a:spLocks noChangeArrowheads="1"/>
          </p:cNvSpPr>
          <p:nvPr/>
        </p:nvSpPr>
        <p:spPr bwMode="auto">
          <a:xfrm>
            <a:off x="4543425" y="4741863"/>
            <a:ext cx="263525" cy="263525"/>
          </a:xfrm>
          <a:prstGeom prst="ellipse">
            <a:avLst/>
          </a:prstGeom>
          <a:solidFill>
            <a:srgbClr val="FF0000"/>
          </a:solidFill>
          <a:ln w="9525">
            <a:solidFill>
              <a:srgbClr val="FF0000"/>
            </a:solidFill>
            <a:round/>
            <a:headEnd/>
            <a:tailEnd/>
          </a:ln>
        </p:spPr>
        <p:txBody>
          <a:bodyPr wrap="none" anchor="ctr"/>
          <a:lstStyle/>
          <a:p>
            <a:endParaRPr lang="en-US"/>
          </a:p>
        </p:txBody>
      </p:sp>
      <p:sp>
        <p:nvSpPr>
          <p:cNvPr id="41015" name="Oval 57"/>
          <p:cNvSpPr>
            <a:spLocks noChangeArrowheads="1"/>
          </p:cNvSpPr>
          <p:nvPr/>
        </p:nvSpPr>
        <p:spPr bwMode="auto">
          <a:xfrm>
            <a:off x="4543425" y="5224463"/>
            <a:ext cx="263525" cy="263525"/>
          </a:xfrm>
          <a:prstGeom prst="ellipse">
            <a:avLst/>
          </a:prstGeom>
          <a:solidFill>
            <a:srgbClr val="FF0000"/>
          </a:solidFill>
          <a:ln w="9525">
            <a:solidFill>
              <a:srgbClr val="FF0000"/>
            </a:solidFill>
            <a:round/>
            <a:headEnd/>
            <a:tailEnd/>
          </a:ln>
        </p:spPr>
        <p:txBody>
          <a:bodyPr wrap="none" anchor="ctr"/>
          <a:lstStyle/>
          <a:p>
            <a:endParaRPr lang="en-US"/>
          </a:p>
        </p:txBody>
      </p:sp>
      <p:sp>
        <p:nvSpPr>
          <p:cNvPr id="41016" name="Oval 57"/>
          <p:cNvSpPr>
            <a:spLocks noChangeArrowheads="1"/>
          </p:cNvSpPr>
          <p:nvPr/>
        </p:nvSpPr>
        <p:spPr bwMode="auto">
          <a:xfrm>
            <a:off x="4543425" y="5707063"/>
            <a:ext cx="263525" cy="263525"/>
          </a:xfrm>
          <a:prstGeom prst="ellipse">
            <a:avLst/>
          </a:prstGeom>
          <a:solidFill>
            <a:srgbClr val="00FF00"/>
          </a:solidFill>
          <a:ln w="9525">
            <a:solidFill>
              <a:srgbClr val="00FF00"/>
            </a:solidFill>
            <a:round/>
            <a:headEnd/>
            <a:tailEnd/>
          </a:ln>
        </p:spPr>
        <p:txBody>
          <a:bodyPr wrap="none" anchor="ctr"/>
          <a:lstStyle/>
          <a:p>
            <a:endParaRPr lang="en-US"/>
          </a:p>
        </p:txBody>
      </p:sp>
      <p:sp>
        <p:nvSpPr>
          <p:cNvPr id="41017" name="Oval 57"/>
          <p:cNvSpPr>
            <a:spLocks noChangeArrowheads="1"/>
          </p:cNvSpPr>
          <p:nvPr/>
        </p:nvSpPr>
        <p:spPr bwMode="auto">
          <a:xfrm>
            <a:off x="5146675" y="1365250"/>
            <a:ext cx="263525" cy="263525"/>
          </a:xfrm>
          <a:prstGeom prst="ellipse">
            <a:avLst/>
          </a:prstGeom>
          <a:solidFill>
            <a:srgbClr val="FFC000"/>
          </a:solidFill>
          <a:ln w="9525">
            <a:solidFill>
              <a:srgbClr val="FFC000"/>
            </a:solidFill>
            <a:round/>
            <a:headEnd/>
            <a:tailEnd/>
          </a:ln>
        </p:spPr>
        <p:txBody>
          <a:bodyPr wrap="none" anchor="ctr"/>
          <a:lstStyle/>
          <a:p>
            <a:endParaRPr lang="en-US"/>
          </a:p>
        </p:txBody>
      </p:sp>
      <p:sp>
        <p:nvSpPr>
          <p:cNvPr id="41018" name="Oval 57"/>
          <p:cNvSpPr>
            <a:spLocks noChangeArrowheads="1"/>
          </p:cNvSpPr>
          <p:nvPr/>
        </p:nvSpPr>
        <p:spPr bwMode="auto">
          <a:xfrm>
            <a:off x="5146675" y="1847850"/>
            <a:ext cx="263525" cy="263525"/>
          </a:xfrm>
          <a:prstGeom prst="ellipse">
            <a:avLst/>
          </a:prstGeom>
          <a:solidFill>
            <a:srgbClr val="00FF00"/>
          </a:solidFill>
          <a:ln w="9525">
            <a:solidFill>
              <a:srgbClr val="00FF00"/>
            </a:solidFill>
            <a:round/>
            <a:headEnd/>
            <a:tailEnd/>
          </a:ln>
        </p:spPr>
        <p:txBody>
          <a:bodyPr wrap="none" anchor="ctr"/>
          <a:lstStyle/>
          <a:p>
            <a:endParaRPr lang="en-US"/>
          </a:p>
        </p:txBody>
      </p:sp>
      <p:sp>
        <p:nvSpPr>
          <p:cNvPr id="41019" name="Oval 57"/>
          <p:cNvSpPr>
            <a:spLocks noChangeArrowheads="1"/>
          </p:cNvSpPr>
          <p:nvPr/>
        </p:nvSpPr>
        <p:spPr bwMode="auto">
          <a:xfrm>
            <a:off x="5146675" y="2328863"/>
            <a:ext cx="263525" cy="265112"/>
          </a:xfrm>
          <a:prstGeom prst="ellipse">
            <a:avLst/>
          </a:prstGeom>
          <a:solidFill>
            <a:srgbClr val="FF0000"/>
          </a:solidFill>
          <a:ln w="9525">
            <a:solidFill>
              <a:srgbClr val="FF0000"/>
            </a:solidFill>
            <a:round/>
            <a:headEnd/>
            <a:tailEnd/>
          </a:ln>
        </p:spPr>
        <p:txBody>
          <a:bodyPr wrap="none" anchor="ctr"/>
          <a:lstStyle/>
          <a:p>
            <a:endParaRPr lang="en-US"/>
          </a:p>
        </p:txBody>
      </p:sp>
      <p:sp>
        <p:nvSpPr>
          <p:cNvPr id="41020" name="Oval 57"/>
          <p:cNvSpPr>
            <a:spLocks noChangeArrowheads="1"/>
          </p:cNvSpPr>
          <p:nvPr/>
        </p:nvSpPr>
        <p:spPr bwMode="auto">
          <a:xfrm>
            <a:off x="5146675" y="2811463"/>
            <a:ext cx="263525" cy="265112"/>
          </a:xfrm>
          <a:prstGeom prst="ellipse">
            <a:avLst/>
          </a:prstGeom>
          <a:solidFill>
            <a:srgbClr val="00FF00"/>
          </a:solidFill>
          <a:ln w="9525">
            <a:solidFill>
              <a:srgbClr val="00FF00"/>
            </a:solidFill>
            <a:round/>
            <a:headEnd/>
            <a:tailEnd/>
          </a:ln>
        </p:spPr>
        <p:txBody>
          <a:bodyPr wrap="none" anchor="ctr"/>
          <a:lstStyle/>
          <a:p>
            <a:endParaRPr lang="en-US"/>
          </a:p>
        </p:txBody>
      </p:sp>
      <p:sp>
        <p:nvSpPr>
          <p:cNvPr id="41021" name="Oval 57"/>
          <p:cNvSpPr>
            <a:spLocks noChangeArrowheads="1"/>
          </p:cNvSpPr>
          <p:nvPr/>
        </p:nvSpPr>
        <p:spPr bwMode="auto">
          <a:xfrm>
            <a:off x="5146675" y="3294063"/>
            <a:ext cx="263525" cy="26511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022" name="Oval 57"/>
          <p:cNvSpPr>
            <a:spLocks noChangeArrowheads="1"/>
          </p:cNvSpPr>
          <p:nvPr/>
        </p:nvSpPr>
        <p:spPr bwMode="auto">
          <a:xfrm>
            <a:off x="5146675" y="3776663"/>
            <a:ext cx="263525" cy="265112"/>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023" name="Oval 57"/>
          <p:cNvSpPr>
            <a:spLocks noChangeArrowheads="1"/>
          </p:cNvSpPr>
          <p:nvPr/>
        </p:nvSpPr>
        <p:spPr bwMode="auto">
          <a:xfrm>
            <a:off x="5146675" y="4259263"/>
            <a:ext cx="263525" cy="263525"/>
          </a:xfrm>
          <a:prstGeom prst="ellipse">
            <a:avLst/>
          </a:prstGeom>
          <a:solidFill>
            <a:srgbClr val="00FF00"/>
          </a:solidFill>
          <a:ln w="9525">
            <a:solidFill>
              <a:srgbClr val="00FF00"/>
            </a:solidFill>
            <a:round/>
            <a:headEnd/>
            <a:tailEnd/>
          </a:ln>
        </p:spPr>
        <p:txBody>
          <a:bodyPr wrap="none" anchor="ctr"/>
          <a:lstStyle/>
          <a:p>
            <a:endParaRPr lang="en-US"/>
          </a:p>
        </p:txBody>
      </p:sp>
      <p:sp>
        <p:nvSpPr>
          <p:cNvPr id="41024" name="Oval 57"/>
          <p:cNvSpPr>
            <a:spLocks noChangeArrowheads="1"/>
          </p:cNvSpPr>
          <p:nvPr/>
        </p:nvSpPr>
        <p:spPr bwMode="auto">
          <a:xfrm>
            <a:off x="5146675" y="4741863"/>
            <a:ext cx="263525" cy="263525"/>
          </a:xfrm>
          <a:prstGeom prst="ellipse">
            <a:avLst/>
          </a:prstGeom>
          <a:solidFill>
            <a:srgbClr val="00FF00"/>
          </a:solidFill>
          <a:ln w="9525">
            <a:solidFill>
              <a:srgbClr val="00FF00"/>
            </a:solidFill>
            <a:round/>
            <a:headEnd/>
            <a:tailEnd/>
          </a:ln>
        </p:spPr>
        <p:txBody>
          <a:bodyPr wrap="none" anchor="ctr"/>
          <a:lstStyle/>
          <a:p>
            <a:endParaRPr lang="en-US"/>
          </a:p>
        </p:txBody>
      </p:sp>
      <p:sp>
        <p:nvSpPr>
          <p:cNvPr id="41025" name="Oval 57"/>
          <p:cNvSpPr>
            <a:spLocks noChangeArrowheads="1"/>
          </p:cNvSpPr>
          <p:nvPr/>
        </p:nvSpPr>
        <p:spPr bwMode="auto">
          <a:xfrm>
            <a:off x="5146675" y="5224463"/>
            <a:ext cx="263525" cy="263525"/>
          </a:xfrm>
          <a:prstGeom prst="ellipse">
            <a:avLst/>
          </a:prstGeom>
          <a:solidFill>
            <a:srgbClr val="FF0000"/>
          </a:solidFill>
          <a:ln w="9525">
            <a:solidFill>
              <a:srgbClr val="FF0000"/>
            </a:solidFill>
            <a:round/>
            <a:headEnd/>
            <a:tailEnd/>
          </a:ln>
        </p:spPr>
        <p:txBody>
          <a:bodyPr wrap="none" anchor="ctr"/>
          <a:lstStyle/>
          <a:p>
            <a:endParaRPr lang="en-US"/>
          </a:p>
        </p:txBody>
      </p:sp>
      <p:sp>
        <p:nvSpPr>
          <p:cNvPr id="41026" name="Oval 57"/>
          <p:cNvSpPr>
            <a:spLocks noChangeArrowheads="1"/>
          </p:cNvSpPr>
          <p:nvPr/>
        </p:nvSpPr>
        <p:spPr bwMode="auto">
          <a:xfrm>
            <a:off x="5146675" y="5707063"/>
            <a:ext cx="263525" cy="263525"/>
          </a:xfrm>
          <a:prstGeom prst="ellipse">
            <a:avLst/>
          </a:prstGeom>
          <a:solidFill>
            <a:srgbClr val="00FF00"/>
          </a:solidFill>
          <a:ln w="9525">
            <a:solidFill>
              <a:srgbClr val="00FF00"/>
            </a:solidFill>
            <a:round/>
            <a:headEnd/>
            <a:tailEnd/>
          </a:ln>
        </p:spPr>
        <p:txBody>
          <a:bodyPr wrap="none" anchor="ctr"/>
          <a:lstStyle/>
          <a:p>
            <a:endParaRPr lang="en-US"/>
          </a:p>
        </p:txBody>
      </p:sp>
      <p:sp>
        <p:nvSpPr>
          <p:cNvPr id="41027" name="Rectangle 159"/>
          <p:cNvSpPr>
            <a:spLocks noChangeArrowheads="1"/>
          </p:cNvSpPr>
          <p:nvPr/>
        </p:nvSpPr>
        <p:spPr bwMode="auto">
          <a:xfrm>
            <a:off x="473075" y="5743575"/>
            <a:ext cx="2574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rPr>
              <a:t>ImageMeasurements::EdgeError, 1</a:t>
            </a:r>
            <a:endParaRPr lang="en-US" sz="1200"/>
          </a:p>
        </p:txBody>
      </p:sp>
      <p:sp>
        <p:nvSpPr>
          <p:cNvPr id="41028" name="Rectangle 94"/>
          <p:cNvSpPr>
            <a:spLocks noChangeArrowheads="1"/>
          </p:cNvSpPr>
          <p:nvPr/>
        </p:nvSpPr>
        <p:spPr bwMode="auto">
          <a:xfrm>
            <a:off x="6142038" y="6410325"/>
            <a:ext cx="3001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0000"/>
                </a:solidFill>
              </a:rPr>
              <a:t>Accuracy &lt; b and 1 &lt; Speedup</a:t>
            </a:r>
            <a:endParaRPr lang="en-US" sz="1600"/>
          </a:p>
        </p:txBody>
      </p:sp>
      <p:sp>
        <p:nvSpPr>
          <p:cNvPr id="41029" name="Oval 57"/>
          <p:cNvSpPr>
            <a:spLocks noChangeArrowheads="1"/>
          </p:cNvSpPr>
          <p:nvPr/>
        </p:nvSpPr>
        <p:spPr bwMode="auto">
          <a:xfrm>
            <a:off x="152400" y="6503988"/>
            <a:ext cx="152400" cy="152400"/>
          </a:xfrm>
          <a:prstGeom prst="ellipse">
            <a:avLst/>
          </a:prstGeom>
          <a:solidFill>
            <a:srgbClr val="FF0000"/>
          </a:solidFill>
          <a:ln w="9525">
            <a:solidFill>
              <a:srgbClr val="FF0000"/>
            </a:solidFill>
            <a:round/>
            <a:headEnd/>
            <a:tailEnd/>
          </a:ln>
        </p:spPr>
        <p:txBody>
          <a:bodyPr wrap="none" anchor="ctr"/>
          <a:lstStyle/>
          <a:p>
            <a:endParaRPr lang="en-US">
              <a:solidFill>
                <a:srgbClr val="FF0000"/>
              </a:solidFill>
            </a:endParaRPr>
          </a:p>
        </p:txBody>
      </p:sp>
      <p:sp>
        <p:nvSpPr>
          <p:cNvPr id="41030" name="Rectangle 96"/>
          <p:cNvSpPr>
            <a:spLocks noChangeArrowheads="1"/>
          </p:cNvSpPr>
          <p:nvPr/>
        </p:nvSpPr>
        <p:spPr bwMode="auto">
          <a:xfrm>
            <a:off x="2757488" y="6410325"/>
            <a:ext cx="13573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0000"/>
                </a:solidFill>
              </a:rPr>
              <a:t>b </a:t>
            </a:r>
            <a:r>
              <a:rPr lang="en-US" sz="1600" b="1">
                <a:solidFill>
                  <a:srgbClr val="000000"/>
                </a:solidFill>
                <a:sym typeface="Symbol" charset="0"/>
              </a:rPr>
              <a:t></a:t>
            </a:r>
            <a:r>
              <a:rPr lang="en-US" sz="1600">
                <a:solidFill>
                  <a:srgbClr val="000000"/>
                </a:solidFill>
              </a:rPr>
              <a:t> Accuracy</a:t>
            </a:r>
            <a:endParaRPr lang="en-US" sz="1600"/>
          </a:p>
        </p:txBody>
      </p:sp>
      <p:sp>
        <p:nvSpPr>
          <p:cNvPr id="41031" name="Rectangle 97"/>
          <p:cNvSpPr>
            <a:spLocks noChangeArrowheads="1"/>
          </p:cNvSpPr>
          <p:nvPr/>
        </p:nvSpPr>
        <p:spPr bwMode="auto">
          <a:xfrm>
            <a:off x="4464050" y="6410325"/>
            <a:ext cx="1403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0000"/>
                </a:solidFill>
              </a:rPr>
              <a:t>Speedup </a:t>
            </a:r>
            <a:r>
              <a:rPr lang="en-US" sz="1600" b="1">
                <a:solidFill>
                  <a:srgbClr val="000000"/>
                </a:solidFill>
                <a:sym typeface="Symbol" charset="0"/>
              </a:rPr>
              <a:t> 1</a:t>
            </a:r>
            <a:r>
              <a:rPr lang="en-US" sz="1600">
                <a:solidFill>
                  <a:srgbClr val="000000"/>
                </a:solidFill>
              </a:rPr>
              <a:t> </a:t>
            </a:r>
            <a:endParaRPr lang="en-US" sz="1600"/>
          </a:p>
        </p:txBody>
      </p:sp>
      <p:sp>
        <p:nvSpPr>
          <p:cNvPr id="41032" name="Oval 57"/>
          <p:cNvSpPr>
            <a:spLocks noChangeArrowheads="1"/>
          </p:cNvSpPr>
          <p:nvPr/>
        </p:nvSpPr>
        <p:spPr bwMode="auto">
          <a:xfrm>
            <a:off x="4264025" y="6503988"/>
            <a:ext cx="152400" cy="152400"/>
          </a:xfrm>
          <a:prstGeom prst="ellipse">
            <a:avLst/>
          </a:prstGeom>
          <a:solidFill>
            <a:srgbClr val="0070C0"/>
          </a:solidFill>
          <a:ln w="9525">
            <a:solidFill>
              <a:srgbClr val="0070C0"/>
            </a:solidFill>
            <a:round/>
            <a:headEnd/>
            <a:tailEnd/>
          </a:ln>
        </p:spPr>
        <p:txBody>
          <a:bodyPr wrap="none" anchor="ctr"/>
          <a:lstStyle/>
          <a:p>
            <a:endParaRPr lang="en-US">
              <a:solidFill>
                <a:srgbClr val="FF0000"/>
              </a:solidFill>
            </a:endParaRPr>
          </a:p>
        </p:txBody>
      </p:sp>
      <p:sp>
        <p:nvSpPr>
          <p:cNvPr id="41033" name="Oval 57"/>
          <p:cNvSpPr>
            <a:spLocks noChangeArrowheads="1"/>
          </p:cNvSpPr>
          <p:nvPr/>
        </p:nvSpPr>
        <p:spPr bwMode="auto">
          <a:xfrm>
            <a:off x="5961063" y="6502400"/>
            <a:ext cx="153987" cy="153988"/>
          </a:xfrm>
          <a:prstGeom prst="ellipse">
            <a:avLst/>
          </a:prstGeom>
          <a:solidFill>
            <a:srgbClr val="00FF00"/>
          </a:solidFill>
          <a:ln w="9525">
            <a:solidFill>
              <a:srgbClr val="00FF00"/>
            </a:solidFill>
            <a:round/>
            <a:headEnd/>
            <a:tailEnd/>
          </a:ln>
        </p:spPr>
        <p:txBody>
          <a:bodyPr wrap="none" anchor="ctr"/>
          <a:lstStyle/>
          <a:p>
            <a:endParaRPr lang="en-US"/>
          </a:p>
        </p:txBody>
      </p:sp>
      <p:sp>
        <p:nvSpPr>
          <p:cNvPr id="41034" name="Rectangle 178"/>
          <p:cNvSpPr>
            <a:spLocks noChangeArrowheads="1"/>
          </p:cNvSpPr>
          <p:nvPr/>
        </p:nvSpPr>
        <p:spPr bwMode="auto">
          <a:xfrm>
            <a:off x="382588" y="6410325"/>
            <a:ext cx="2036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0000"/>
                </a:solidFill>
              </a:rPr>
              <a:t>Error/Crash/Timeout</a:t>
            </a:r>
            <a:endParaRPr lang="en-US" sz="1600"/>
          </a:p>
        </p:txBody>
      </p:sp>
      <p:sp>
        <p:nvSpPr>
          <p:cNvPr id="41035" name="Oval 57"/>
          <p:cNvSpPr>
            <a:spLocks noChangeArrowheads="1"/>
          </p:cNvSpPr>
          <p:nvPr/>
        </p:nvSpPr>
        <p:spPr bwMode="auto">
          <a:xfrm>
            <a:off x="2528888" y="6503988"/>
            <a:ext cx="152400" cy="152400"/>
          </a:xfrm>
          <a:prstGeom prst="ellipse">
            <a:avLst/>
          </a:prstGeom>
          <a:solidFill>
            <a:srgbClr val="FFC000"/>
          </a:solidFill>
          <a:ln w="9525">
            <a:solidFill>
              <a:srgbClr val="FFC000"/>
            </a:solidFill>
            <a:round/>
            <a:headEnd/>
            <a:tailEnd/>
          </a:ln>
        </p:spPr>
        <p:txBody>
          <a:bodyPr wrap="none" anchor="ctr"/>
          <a:lstStyle/>
          <a:p>
            <a:endParaRPr lang="en-US">
              <a:solidFill>
                <a:srgbClr val="FF0000"/>
              </a:solidFill>
            </a:endParaRPr>
          </a:p>
        </p:txBody>
      </p:sp>
    </p:spTree>
    <p:extLst>
      <p:ext uri="{BB962C8B-B14F-4D97-AF65-F5344CB8AC3E}">
        <p14:creationId xmlns:p14="http://schemas.microsoft.com/office/powerpoint/2010/main" val="392835205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Content Placeholder 5" descr="bodytrack.pdf"/>
          <p:cNvPicPr>
            <a:picLocks noChangeAspect="1"/>
          </p:cNvPicPr>
          <p:nvPr/>
        </p:nvPicPr>
        <p:blipFill>
          <a:blip r:embed="rId2">
            <a:extLst>
              <a:ext uri="{28A0092B-C50C-407E-A947-70E740481C1C}">
                <a14:useLocalDpi xmlns:a14="http://schemas.microsoft.com/office/drawing/2010/main" val="0"/>
              </a:ext>
            </a:extLst>
          </a:blip>
          <a:srcRect l="-13641" r="-13641"/>
          <a:stretch>
            <a:fillRect/>
          </a:stretch>
        </p:blipFill>
        <p:spPr bwMode="auto">
          <a:xfrm>
            <a:off x="-811213" y="685800"/>
            <a:ext cx="1094581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228600" y="152400"/>
            <a:ext cx="8610600" cy="9144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3600" smtClean="0"/>
              <a:t>Multiple Loop Perforation Results</a:t>
            </a:r>
            <a:endParaRPr lang="en-US" sz="3600" dirty="0"/>
          </a:p>
        </p:txBody>
      </p:sp>
    </p:spTree>
    <p:extLst>
      <p:ext uri="{BB962C8B-B14F-4D97-AF65-F5344CB8AC3E}">
        <p14:creationId xmlns:p14="http://schemas.microsoft.com/office/powerpoint/2010/main" val="190301908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a:latin typeface="Calibri" charset="0"/>
              </a:rPr>
              <a:t>Real-Time Control Experiments</a:t>
            </a:r>
          </a:p>
        </p:txBody>
      </p:sp>
      <p:sp>
        <p:nvSpPr>
          <p:cNvPr id="49155" name="Content Placeholder 2"/>
          <p:cNvSpPr>
            <a:spLocks noGrp="1"/>
          </p:cNvSpPr>
          <p:nvPr>
            <p:ph idx="1"/>
          </p:nvPr>
        </p:nvSpPr>
        <p:spPr/>
        <p:txBody>
          <a:bodyPr/>
          <a:lstStyle/>
          <a:p>
            <a:pPr eaLnBrk="1" hangingPunct="1"/>
            <a:r>
              <a:rPr lang="en-US">
                <a:latin typeface="Calibri" charset="0"/>
              </a:rPr>
              <a:t>Real-time applications</a:t>
            </a:r>
          </a:p>
          <a:p>
            <a:pPr eaLnBrk="1" hangingPunct="1"/>
            <a:r>
              <a:rPr lang="en-US">
                <a:latin typeface="Calibri" charset="0"/>
              </a:rPr>
              <a:t>Platform with fluctuating characteristics</a:t>
            </a:r>
          </a:p>
          <a:p>
            <a:pPr lvl="1" eaLnBrk="1" hangingPunct="1"/>
            <a:r>
              <a:rPr lang="en-US">
                <a:latin typeface="Calibri" charset="0"/>
              </a:rPr>
              <a:t>Multicore computer, lose some cores</a:t>
            </a:r>
          </a:p>
          <a:p>
            <a:pPr lvl="1" eaLnBrk="1" hangingPunct="1"/>
            <a:r>
              <a:rPr lang="en-US">
                <a:latin typeface="Calibri" charset="0"/>
              </a:rPr>
              <a:t>Voltage/clock frequency changes</a:t>
            </a:r>
          </a:p>
          <a:p>
            <a:pPr eaLnBrk="1" hangingPunct="1"/>
            <a:r>
              <a:rPr lang="en-US">
                <a:latin typeface="Calibri" charset="0"/>
              </a:rPr>
              <a:t>Use dynamic loop perforation to satisfy real-time requirements in face of fluctuations</a:t>
            </a:r>
          </a:p>
          <a:p>
            <a:pPr eaLnBrk="1" hangingPunct="1"/>
            <a:endParaRPr lang="en-US">
              <a:latin typeface="Calibri" charset="0"/>
            </a:endParaRPr>
          </a:p>
        </p:txBody>
      </p:sp>
    </p:spTree>
    <p:extLst>
      <p:ext uri="{BB962C8B-B14F-4D97-AF65-F5344CB8AC3E}">
        <p14:creationId xmlns:p14="http://schemas.microsoft.com/office/powerpoint/2010/main" val="402488978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274638"/>
            <a:ext cx="8229600" cy="944562"/>
          </a:xfrm>
        </p:spPr>
        <p:txBody>
          <a:bodyPr/>
          <a:lstStyle/>
          <a:p>
            <a:pPr eaLnBrk="1" hangingPunct="1"/>
            <a:r>
              <a:rPr lang="en-US" sz="4000">
                <a:latin typeface="Calibri" charset="0"/>
              </a:rPr>
              <a:t>Setup</a:t>
            </a:r>
          </a:p>
        </p:txBody>
      </p:sp>
      <p:sp>
        <p:nvSpPr>
          <p:cNvPr id="50179" name="Content Placeholder 2"/>
          <p:cNvSpPr>
            <a:spLocks noGrp="1"/>
          </p:cNvSpPr>
          <p:nvPr>
            <p:ph idx="1"/>
          </p:nvPr>
        </p:nvSpPr>
        <p:spPr>
          <a:xfrm>
            <a:off x="457200" y="1219200"/>
            <a:ext cx="8229600" cy="5334000"/>
          </a:xfrm>
        </p:spPr>
        <p:txBody>
          <a:bodyPr/>
          <a:lstStyle/>
          <a:p>
            <a:pPr eaLnBrk="1" hangingPunct="1"/>
            <a:r>
              <a:rPr lang="en-US" sz="2400">
                <a:latin typeface="Calibri" charset="0"/>
              </a:rPr>
              <a:t>At each point in time, have</a:t>
            </a:r>
          </a:p>
          <a:p>
            <a:pPr lvl="1" eaLnBrk="1" hangingPunct="1"/>
            <a:r>
              <a:rPr lang="en-US" sz="2400">
                <a:latin typeface="Calibri" charset="0"/>
              </a:rPr>
              <a:t>C = set of currently perforated loops</a:t>
            </a:r>
          </a:p>
          <a:p>
            <a:pPr lvl="1" eaLnBrk="1" hangingPunct="1"/>
            <a:r>
              <a:rPr lang="en-US" sz="2400">
                <a:latin typeface="Calibri" charset="0"/>
              </a:rPr>
              <a:t>W = waiting loops (can perforate but not yet perforated)</a:t>
            </a:r>
          </a:p>
          <a:p>
            <a:pPr lvl="1" eaLnBrk="1" hangingPunct="1"/>
            <a:r>
              <a:rPr lang="en-US" sz="2400">
                <a:latin typeface="Calibri" charset="0"/>
              </a:rPr>
              <a:t>P = C </a:t>
            </a:r>
            <a:r>
              <a:rPr lang="en-US" sz="2400" b="1">
                <a:latin typeface="Calibri" charset="0"/>
                <a:sym typeface="Symbol" charset="0"/>
              </a:rPr>
              <a:t> </a:t>
            </a:r>
            <a:r>
              <a:rPr lang="en-US" sz="2400">
                <a:latin typeface="Calibri" charset="0"/>
              </a:rPr>
              <a:t>W </a:t>
            </a:r>
          </a:p>
          <a:p>
            <a:pPr eaLnBrk="1" hangingPunct="1"/>
            <a:r>
              <a:rPr lang="en-US" sz="2400">
                <a:latin typeface="Calibri" charset="0"/>
              </a:rPr>
              <a:t>Application generates heartbeat</a:t>
            </a:r>
          </a:p>
          <a:p>
            <a:pPr lvl="1" eaLnBrk="1" hangingPunct="1"/>
            <a:r>
              <a:rPr lang="en-US" sz="2400">
                <a:latin typeface="Calibri" charset="0"/>
              </a:rPr>
              <a:t>Heartbeat too slow? </a:t>
            </a:r>
          </a:p>
          <a:p>
            <a:pPr lvl="2" eaLnBrk="1" hangingPunct="1"/>
            <a:r>
              <a:rPr lang="en-US">
                <a:latin typeface="Calibri" charset="0"/>
              </a:rPr>
              <a:t>Increase perforation</a:t>
            </a:r>
          </a:p>
          <a:p>
            <a:pPr lvl="2" eaLnBrk="1" hangingPunct="1"/>
            <a:r>
              <a:rPr lang="en-US">
                <a:latin typeface="Calibri" charset="0"/>
              </a:rPr>
              <a:t>Move highest priority loop from W to C</a:t>
            </a:r>
          </a:p>
          <a:p>
            <a:pPr lvl="1" eaLnBrk="1" hangingPunct="1"/>
            <a:r>
              <a:rPr lang="en-US" sz="2400">
                <a:latin typeface="Calibri" charset="0"/>
              </a:rPr>
              <a:t>Heartbeat too fast? </a:t>
            </a:r>
          </a:p>
          <a:p>
            <a:pPr lvl="2" eaLnBrk="1" hangingPunct="1"/>
            <a:r>
              <a:rPr lang="en-US">
                <a:latin typeface="Calibri" charset="0"/>
              </a:rPr>
              <a:t>Decrease perforation</a:t>
            </a:r>
          </a:p>
          <a:p>
            <a:pPr lvl="2" eaLnBrk="1" hangingPunct="1"/>
            <a:r>
              <a:rPr lang="en-US">
                <a:latin typeface="Calibri" charset="0"/>
              </a:rPr>
              <a:t>Move lowest priority loop from C to W</a:t>
            </a:r>
          </a:p>
        </p:txBody>
      </p:sp>
    </p:spTree>
    <p:extLst>
      <p:ext uri="{BB962C8B-B14F-4D97-AF65-F5344CB8AC3E}">
        <p14:creationId xmlns:p14="http://schemas.microsoft.com/office/powerpoint/2010/main" val="209163792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p:cNvSpPr>
            <a:spLocks noChangeArrowheads="1"/>
          </p:cNvSpPr>
          <p:nvPr/>
        </p:nvSpPr>
        <p:spPr bwMode="auto">
          <a:xfrm>
            <a:off x="2005013" y="2057400"/>
            <a:ext cx="6453187" cy="533399"/>
          </a:xfrm>
          <a:prstGeom prst="rect">
            <a:avLst/>
          </a:prstGeom>
          <a:solidFill>
            <a:schemeClr val="tx2">
              <a:lumMod val="60000"/>
              <a:lumOff val="40000"/>
            </a:schemeClr>
          </a:solidFill>
          <a:ln w="38100">
            <a:solidFill>
              <a:schemeClr val="tx2">
                <a:lumMod val="60000"/>
                <a:lumOff val="40000"/>
              </a:schemeClr>
            </a:solidFill>
            <a:miter lim="800000"/>
            <a:headEnd/>
            <a:tailEnd/>
          </a:ln>
        </p:spPr>
        <p:txBody>
          <a:bodyPr wrap="none" anchor="ctr"/>
          <a:lstStyle/>
          <a:p>
            <a:endParaRPr lang="en-US">
              <a:latin typeface="+mn-lt"/>
            </a:endParaRPr>
          </a:p>
        </p:txBody>
      </p:sp>
      <p:sp>
        <p:nvSpPr>
          <p:cNvPr id="18" name="Rectangle 6"/>
          <p:cNvSpPr>
            <a:spLocks noChangeArrowheads="1"/>
          </p:cNvSpPr>
          <p:nvPr/>
        </p:nvSpPr>
        <p:spPr bwMode="auto">
          <a:xfrm>
            <a:off x="2560638" y="2093913"/>
            <a:ext cx="857250"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19" name="Rectangle 7"/>
          <p:cNvSpPr>
            <a:spLocks noChangeArrowheads="1"/>
          </p:cNvSpPr>
          <p:nvPr/>
        </p:nvSpPr>
        <p:spPr bwMode="auto">
          <a:xfrm>
            <a:off x="3986213" y="2093913"/>
            <a:ext cx="1103312"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20" name="Rectangle 8"/>
          <p:cNvSpPr>
            <a:spLocks noChangeArrowheads="1"/>
          </p:cNvSpPr>
          <p:nvPr/>
        </p:nvSpPr>
        <p:spPr bwMode="auto">
          <a:xfrm>
            <a:off x="5913438" y="2093913"/>
            <a:ext cx="1103312"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21" name="Rectangle 9"/>
          <p:cNvSpPr>
            <a:spLocks noChangeArrowheads="1"/>
          </p:cNvSpPr>
          <p:nvPr/>
        </p:nvSpPr>
        <p:spPr bwMode="auto">
          <a:xfrm>
            <a:off x="7721600" y="2093913"/>
            <a:ext cx="414338" cy="450850"/>
          </a:xfrm>
          <a:prstGeom prst="rect">
            <a:avLst/>
          </a:prstGeom>
          <a:solidFill>
            <a:srgbClr val="F3FF00"/>
          </a:solidFill>
          <a:ln w="28575" cmpd="sng">
            <a:solidFill>
              <a:srgbClr val="008000"/>
            </a:solidFill>
          </a:ln>
        </p:spPr>
        <p:txBody>
          <a:bodyPr wrap="none" anchor="ctr"/>
          <a:lstStyle/>
          <a:p>
            <a:endParaRPr lang="en-US">
              <a:latin typeface="+mn-lt"/>
            </a:endParaRPr>
          </a:p>
        </p:txBody>
      </p:sp>
      <p:sp>
        <p:nvSpPr>
          <p:cNvPr id="11266" name="Rectangle 2"/>
          <p:cNvSpPr>
            <a:spLocks noGrp="1" noChangeArrowheads="1"/>
          </p:cNvSpPr>
          <p:nvPr>
            <p:ph type="title"/>
          </p:nvPr>
        </p:nvSpPr>
        <p:spPr/>
        <p:txBody>
          <a:bodyPr/>
          <a:lstStyle/>
          <a:p>
            <a:r>
              <a:rPr lang="en-US">
                <a:latin typeface="+mn-lt"/>
              </a:rPr>
              <a:t>Standard C Programming Model</a:t>
            </a:r>
          </a:p>
        </p:txBody>
      </p:sp>
      <p:sp>
        <p:nvSpPr>
          <p:cNvPr id="11268" name="Text Box 4"/>
          <p:cNvSpPr txBox="1">
            <a:spLocks noChangeArrowheads="1"/>
          </p:cNvSpPr>
          <p:nvPr/>
        </p:nvSpPr>
        <p:spPr bwMode="auto">
          <a:xfrm>
            <a:off x="371475" y="1858963"/>
            <a:ext cx="15367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buFontTx/>
              <a:buNone/>
            </a:pPr>
            <a:r>
              <a:rPr lang="en-US" sz="2400">
                <a:latin typeface="+mn-lt"/>
              </a:rPr>
              <a:t>Linear Address Space</a:t>
            </a:r>
          </a:p>
        </p:txBody>
      </p:sp>
      <p:sp>
        <p:nvSpPr>
          <p:cNvPr id="11269" name="Text Box 5"/>
          <p:cNvSpPr txBox="1">
            <a:spLocks noChangeArrowheads="1"/>
          </p:cNvSpPr>
          <p:nvPr/>
        </p:nvSpPr>
        <p:spPr bwMode="auto">
          <a:xfrm>
            <a:off x="3756025" y="113506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ctr">
              <a:buFontTx/>
              <a:buNone/>
            </a:pPr>
            <a:r>
              <a:rPr lang="en-US" sz="2400">
                <a:latin typeface="+mn-lt"/>
              </a:rPr>
              <a:t>Allocated Data Blocks</a:t>
            </a:r>
          </a:p>
        </p:txBody>
      </p:sp>
      <p:sp>
        <p:nvSpPr>
          <p:cNvPr id="11274" name="Freeform 10"/>
          <p:cNvSpPr>
            <a:spLocks/>
          </p:cNvSpPr>
          <p:nvPr/>
        </p:nvSpPr>
        <p:spPr bwMode="auto">
          <a:xfrm>
            <a:off x="2997200" y="1630363"/>
            <a:ext cx="1204913" cy="463550"/>
          </a:xfrm>
          <a:custGeom>
            <a:avLst/>
            <a:gdLst>
              <a:gd name="T0" fmla="*/ 2147483647 w 759"/>
              <a:gd name="T1" fmla="*/ 0 h 292"/>
              <a:gd name="T2" fmla="*/ 2147483647 w 759"/>
              <a:gd name="T3" fmla="*/ 2147483647 h 292"/>
              <a:gd name="T4" fmla="*/ 2147483647 w 759"/>
              <a:gd name="T5" fmla="*/ 2147483647 h 292"/>
              <a:gd name="T6" fmla="*/ 0 w 759"/>
              <a:gd name="T7" fmla="*/ 2147483647 h 292"/>
              <a:gd name="T8" fmla="*/ 0 60000 65536"/>
              <a:gd name="T9" fmla="*/ 0 60000 65536"/>
              <a:gd name="T10" fmla="*/ 0 60000 65536"/>
              <a:gd name="T11" fmla="*/ 0 60000 65536"/>
              <a:gd name="T12" fmla="*/ 0 w 759"/>
              <a:gd name="T13" fmla="*/ 0 h 292"/>
              <a:gd name="T14" fmla="*/ 759 w 759"/>
              <a:gd name="T15" fmla="*/ 292 h 292"/>
            </a:gdLst>
            <a:ahLst/>
            <a:cxnLst>
              <a:cxn ang="T8">
                <a:pos x="T0" y="T1"/>
              </a:cxn>
              <a:cxn ang="T9">
                <a:pos x="T2" y="T3"/>
              </a:cxn>
              <a:cxn ang="T10">
                <a:pos x="T4" y="T5"/>
              </a:cxn>
              <a:cxn ang="T11">
                <a:pos x="T6" y="T7"/>
              </a:cxn>
            </a:cxnLst>
            <a:rect l="T12" t="T13" r="T14" b="T15"/>
            <a:pathLst>
              <a:path w="759" h="292">
                <a:moveTo>
                  <a:pt x="759" y="0"/>
                </a:moveTo>
                <a:cubicBezTo>
                  <a:pt x="726" y="11"/>
                  <a:pt x="657" y="52"/>
                  <a:pt x="558" y="67"/>
                </a:cubicBezTo>
                <a:cubicBezTo>
                  <a:pt x="459" y="82"/>
                  <a:pt x="259" y="55"/>
                  <a:pt x="166" y="92"/>
                </a:cubicBezTo>
                <a:cubicBezTo>
                  <a:pt x="40" y="141"/>
                  <a:pt x="35" y="250"/>
                  <a:pt x="0" y="292"/>
                </a:cubicBezTo>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mn-lt"/>
            </a:endParaRPr>
          </a:p>
        </p:txBody>
      </p:sp>
      <p:sp>
        <p:nvSpPr>
          <p:cNvPr id="11275" name="Freeform 11"/>
          <p:cNvSpPr>
            <a:spLocks/>
          </p:cNvSpPr>
          <p:nvPr/>
        </p:nvSpPr>
        <p:spPr bwMode="auto">
          <a:xfrm flipH="1">
            <a:off x="6727825" y="1627188"/>
            <a:ext cx="1204913" cy="463550"/>
          </a:xfrm>
          <a:custGeom>
            <a:avLst/>
            <a:gdLst>
              <a:gd name="T0" fmla="*/ 2147483647 w 759"/>
              <a:gd name="T1" fmla="*/ 0 h 292"/>
              <a:gd name="T2" fmla="*/ 2147483647 w 759"/>
              <a:gd name="T3" fmla="*/ 2147483647 h 292"/>
              <a:gd name="T4" fmla="*/ 2147483647 w 759"/>
              <a:gd name="T5" fmla="*/ 2147483647 h 292"/>
              <a:gd name="T6" fmla="*/ 0 w 759"/>
              <a:gd name="T7" fmla="*/ 2147483647 h 292"/>
              <a:gd name="T8" fmla="*/ 0 60000 65536"/>
              <a:gd name="T9" fmla="*/ 0 60000 65536"/>
              <a:gd name="T10" fmla="*/ 0 60000 65536"/>
              <a:gd name="T11" fmla="*/ 0 60000 65536"/>
              <a:gd name="T12" fmla="*/ 0 w 759"/>
              <a:gd name="T13" fmla="*/ 0 h 292"/>
              <a:gd name="T14" fmla="*/ 759 w 759"/>
              <a:gd name="T15" fmla="*/ 292 h 292"/>
            </a:gdLst>
            <a:ahLst/>
            <a:cxnLst>
              <a:cxn ang="T8">
                <a:pos x="T0" y="T1"/>
              </a:cxn>
              <a:cxn ang="T9">
                <a:pos x="T2" y="T3"/>
              </a:cxn>
              <a:cxn ang="T10">
                <a:pos x="T4" y="T5"/>
              </a:cxn>
              <a:cxn ang="T11">
                <a:pos x="T6" y="T7"/>
              </a:cxn>
            </a:cxnLst>
            <a:rect l="T12" t="T13" r="T14" b="T15"/>
            <a:pathLst>
              <a:path w="759" h="292">
                <a:moveTo>
                  <a:pt x="759" y="0"/>
                </a:moveTo>
                <a:cubicBezTo>
                  <a:pt x="726" y="11"/>
                  <a:pt x="657" y="52"/>
                  <a:pt x="558" y="67"/>
                </a:cubicBezTo>
                <a:cubicBezTo>
                  <a:pt x="459" y="82"/>
                  <a:pt x="259" y="55"/>
                  <a:pt x="166" y="92"/>
                </a:cubicBezTo>
                <a:cubicBezTo>
                  <a:pt x="40" y="141"/>
                  <a:pt x="35" y="250"/>
                  <a:pt x="0" y="292"/>
                </a:cubicBezTo>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mn-lt"/>
            </a:endParaRPr>
          </a:p>
        </p:txBody>
      </p:sp>
      <p:sp>
        <p:nvSpPr>
          <p:cNvPr id="11276" name="Line 12"/>
          <p:cNvSpPr>
            <a:spLocks noChangeShapeType="1"/>
          </p:cNvSpPr>
          <p:nvPr/>
        </p:nvSpPr>
        <p:spPr bwMode="auto">
          <a:xfrm flipH="1">
            <a:off x="4664075" y="1630363"/>
            <a:ext cx="239713" cy="460375"/>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1277" name="Line 13"/>
          <p:cNvSpPr>
            <a:spLocks noChangeShapeType="1"/>
          </p:cNvSpPr>
          <p:nvPr/>
        </p:nvSpPr>
        <p:spPr bwMode="auto">
          <a:xfrm>
            <a:off x="6221413" y="1633538"/>
            <a:ext cx="239712" cy="460375"/>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1278" name="Text Box 14"/>
          <p:cNvSpPr txBox="1">
            <a:spLocks noChangeArrowheads="1"/>
          </p:cNvSpPr>
          <p:nvPr/>
        </p:nvSpPr>
        <p:spPr bwMode="auto">
          <a:xfrm>
            <a:off x="158750" y="3343275"/>
            <a:ext cx="2227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omic Sans MS" charset="0"/>
                <a:ea typeface="ＭＳ Ｐゴシック" charset="0"/>
              </a:defRPr>
            </a:lvl1pPr>
            <a:lvl2pPr marL="742950" indent="-285750">
              <a:defRPr sz="2800">
                <a:solidFill>
                  <a:schemeClr val="tx1"/>
                </a:solidFill>
                <a:latin typeface="Comic Sans MS" charset="0"/>
                <a:ea typeface="ＭＳ Ｐゴシック" charset="0"/>
              </a:defRPr>
            </a:lvl2pPr>
            <a:lvl3pPr marL="1143000" indent="-228600">
              <a:defRPr sz="2800">
                <a:solidFill>
                  <a:schemeClr val="tx1"/>
                </a:solidFill>
                <a:latin typeface="Comic Sans MS" charset="0"/>
                <a:ea typeface="ＭＳ Ｐゴシック" charset="0"/>
              </a:defRPr>
            </a:lvl3pPr>
            <a:lvl4pPr marL="1600200" indent="-228600">
              <a:defRPr sz="2800">
                <a:solidFill>
                  <a:schemeClr val="tx1"/>
                </a:solidFill>
                <a:latin typeface="Comic Sans MS" charset="0"/>
                <a:ea typeface="ＭＳ Ｐゴシック" charset="0"/>
              </a:defRPr>
            </a:lvl4pPr>
            <a:lvl5pPr marL="2057400" indent="-228600">
              <a:defRPr sz="28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28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28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28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2800">
                <a:solidFill>
                  <a:schemeClr val="tx1"/>
                </a:solidFill>
                <a:latin typeface="Comic Sans MS" charset="0"/>
                <a:ea typeface="ＭＳ Ｐゴシック" charset="0"/>
              </a:defRPr>
            </a:lvl9pPr>
          </a:lstStyle>
          <a:p>
            <a:pPr algn="r">
              <a:buFontTx/>
              <a:buNone/>
            </a:pPr>
            <a:r>
              <a:rPr lang="en-US" sz="2400">
                <a:latin typeface="+mn-lt"/>
              </a:rPr>
              <a:t>*(p+30) += x</a:t>
            </a:r>
          </a:p>
        </p:txBody>
      </p:sp>
      <p:cxnSp>
        <p:nvCxnSpPr>
          <p:cNvPr id="11279" name="AutoShape 15"/>
          <p:cNvCxnSpPr>
            <a:cxnSpLocks noChangeShapeType="1"/>
            <a:stCxn id="11278" idx="3"/>
          </p:cNvCxnSpPr>
          <p:nvPr/>
        </p:nvCxnSpPr>
        <p:spPr bwMode="auto">
          <a:xfrm flipV="1">
            <a:off x="2386013" y="2544763"/>
            <a:ext cx="1773237" cy="1027112"/>
          </a:xfrm>
          <a:prstGeom prst="curvedConnector2">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87585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a:latin typeface="Calibri" charset="0"/>
              </a:rPr>
              <a:t>Experiments</a:t>
            </a:r>
          </a:p>
        </p:txBody>
      </p:sp>
      <p:sp>
        <p:nvSpPr>
          <p:cNvPr id="51203" name="Content Placeholder 2"/>
          <p:cNvSpPr>
            <a:spLocks noGrp="1"/>
          </p:cNvSpPr>
          <p:nvPr>
            <p:ph idx="1"/>
          </p:nvPr>
        </p:nvSpPr>
        <p:spPr/>
        <p:txBody>
          <a:bodyPr/>
          <a:lstStyle/>
          <a:p>
            <a:pPr eaLnBrk="1" hangingPunct="1"/>
            <a:r>
              <a:rPr lang="en-US" sz="3600">
                <a:latin typeface="Calibri" charset="0"/>
              </a:rPr>
              <a:t>Two applications </a:t>
            </a:r>
          </a:p>
          <a:p>
            <a:pPr lvl="1" eaLnBrk="1" hangingPunct="1"/>
            <a:r>
              <a:rPr lang="en-US" sz="3600">
                <a:latin typeface="Calibri" charset="0"/>
              </a:rPr>
              <a:t>X264</a:t>
            </a:r>
          </a:p>
          <a:p>
            <a:pPr lvl="1" eaLnBrk="1" hangingPunct="1"/>
            <a:r>
              <a:rPr lang="en-US" sz="3600">
                <a:latin typeface="Calibri" charset="0"/>
              </a:rPr>
              <a:t>BodyTrack</a:t>
            </a:r>
          </a:p>
          <a:p>
            <a:pPr eaLnBrk="1" hangingPunct="1"/>
            <a:r>
              <a:rPr lang="en-US" sz="3600">
                <a:latin typeface="Calibri" charset="0"/>
              </a:rPr>
              <a:t>Two scenarios</a:t>
            </a:r>
          </a:p>
          <a:p>
            <a:pPr lvl="1" eaLnBrk="1" hangingPunct="1"/>
            <a:r>
              <a:rPr lang="en-US" sz="3600">
                <a:latin typeface="Calibri" charset="0"/>
              </a:rPr>
              <a:t>Core losses</a:t>
            </a:r>
          </a:p>
          <a:p>
            <a:pPr lvl="1" eaLnBrk="1" hangingPunct="1"/>
            <a:r>
              <a:rPr lang="en-US" sz="3600">
                <a:latin typeface="Calibri" charset="0"/>
              </a:rPr>
              <a:t>Voltage scaling (clock rate drops)</a:t>
            </a:r>
          </a:p>
          <a:p>
            <a:pPr eaLnBrk="1" hangingPunct="1"/>
            <a:r>
              <a:rPr lang="en-US" sz="3600">
                <a:latin typeface="Calibri" charset="0"/>
              </a:rPr>
              <a:t>Perforation rate ½, Accuracy bound  0.10</a:t>
            </a:r>
          </a:p>
        </p:txBody>
      </p:sp>
    </p:spTree>
    <p:extLst>
      <p:ext uri="{BB962C8B-B14F-4D97-AF65-F5344CB8AC3E}">
        <p14:creationId xmlns:p14="http://schemas.microsoft.com/office/powerpoint/2010/main" val="4002947973"/>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2"/>
          <p:cNvGrpSpPr>
            <a:grpSpLocks/>
          </p:cNvGrpSpPr>
          <p:nvPr/>
        </p:nvGrpSpPr>
        <p:grpSpPr bwMode="auto">
          <a:xfrm>
            <a:off x="1123950" y="822325"/>
            <a:ext cx="5995988" cy="4695825"/>
            <a:chOff x="708" y="518"/>
            <a:chExt cx="3777" cy="2958"/>
          </a:xfrm>
        </p:grpSpPr>
        <p:sp>
          <p:nvSpPr>
            <p:cNvPr id="52313" name="Rectangle 3"/>
            <p:cNvSpPr>
              <a:spLocks noChangeArrowheads="1"/>
            </p:cNvSpPr>
            <p:nvPr/>
          </p:nvSpPr>
          <p:spPr bwMode="auto">
            <a:xfrm>
              <a:off x="756" y="518"/>
              <a:ext cx="3706" cy="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314" name="Line 4"/>
            <p:cNvSpPr>
              <a:spLocks noChangeShapeType="1"/>
            </p:cNvSpPr>
            <p:nvPr/>
          </p:nvSpPr>
          <p:spPr bwMode="auto">
            <a:xfrm>
              <a:off x="756" y="3064"/>
              <a:ext cx="370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15" name="Line 5"/>
            <p:cNvSpPr>
              <a:spLocks noChangeShapeType="1"/>
            </p:cNvSpPr>
            <p:nvPr/>
          </p:nvSpPr>
          <p:spPr bwMode="auto">
            <a:xfrm>
              <a:off x="756" y="2700"/>
              <a:ext cx="370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16" name="Line 6"/>
            <p:cNvSpPr>
              <a:spLocks noChangeShapeType="1"/>
            </p:cNvSpPr>
            <p:nvPr/>
          </p:nvSpPr>
          <p:spPr bwMode="auto">
            <a:xfrm>
              <a:off x="756" y="2336"/>
              <a:ext cx="370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17" name="Line 7"/>
            <p:cNvSpPr>
              <a:spLocks noChangeShapeType="1"/>
            </p:cNvSpPr>
            <p:nvPr/>
          </p:nvSpPr>
          <p:spPr bwMode="auto">
            <a:xfrm>
              <a:off x="756" y="1973"/>
              <a:ext cx="370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18" name="Line 8"/>
            <p:cNvSpPr>
              <a:spLocks noChangeShapeType="1"/>
            </p:cNvSpPr>
            <p:nvPr/>
          </p:nvSpPr>
          <p:spPr bwMode="auto">
            <a:xfrm>
              <a:off x="756" y="1610"/>
              <a:ext cx="370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19" name="Line 9"/>
            <p:cNvSpPr>
              <a:spLocks noChangeShapeType="1"/>
            </p:cNvSpPr>
            <p:nvPr/>
          </p:nvSpPr>
          <p:spPr bwMode="auto">
            <a:xfrm>
              <a:off x="756" y="1246"/>
              <a:ext cx="370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20" name="Line 10"/>
            <p:cNvSpPr>
              <a:spLocks noChangeShapeType="1"/>
            </p:cNvSpPr>
            <p:nvPr/>
          </p:nvSpPr>
          <p:spPr bwMode="auto">
            <a:xfrm>
              <a:off x="756" y="882"/>
              <a:ext cx="370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21" name="Line 11"/>
            <p:cNvSpPr>
              <a:spLocks noChangeShapeType="1"/>
            </p:cNvSpPr>
            <p:nvPr/>
          </p:nvSpPr>
          <p:spPr bwMode="auto">
            <a:xfrm>
              <a:off x="756" y="518"/>
              <a:ext cx="370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22" name="Rectangle 12"/>
            <p:cNvSpPr>
              <a:spLocks noChangeArrowheads="1"/>
            </p:cNvSpPr>
            <p:nvPr/>
          </p:nvSpPr>
          <p:spPr bwMode="auto">
            <a:xfrm>
              <a:off x="756" y="518"/>
              <a:ext cx="3706" cy="290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charset="0"/>
              </a:endParaRPr>
            </a:p>
          </p:txBody>
        </p:sp>
        <p:sp>
          <p:nvSpPr>
            <p:cNvPr id="52323" name="Line 13"/>
            <p:cNvSpPr>
              <a:spLocks noChangeShapeType="1"/>
            </p:cNvSpPr>
            <p:nvPr/>
          </p:nvSpPr>
          <p:spPr bwMode="auto">
            <a:xfrm>
              <a:off x="756" y="518"/>
              <a:ext cx="1" cy="290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24" name="Line 14"/>
            <p:cNvSpPr>
              <a:spLocks noChangeShapeType="1"/>
            </p:cNvSpPr>
            <p:nvPr/>
          </p:nvSpPr>
          <p:spPr bwMode="auto">
            <a:xfrm>
              <a:off x="708" y="3427"/>
              <a:ext cx="4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25" name="Line 15"/>
            <p:cNvSpPr>
              <a:spLocks noChangeShapeType="1"/>
            </p:cNvSpPr>
            <p:nvPr/>
          </p:nvSpPr>
          <p:spPr bwMode="auto">
            <a:xfrm>
              <a:off x="708" y="3064"/>
              <a:ext cx="4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26" name="Line 16"/>
            <p:cNvSpPr>
              <a:spLocks noChangeShapeType="1"/>
            </p:cNvSpPr>
            <p:nvPr/>
          </p:nvSpPr>
          <p:spPr bwMode="auto">
            <a:xfrm>
              <a:off x="708" y="2700"/>
              <a:ext cx="4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27" name="Line 17"/>
            <p:cNvSpPr>
              <a:spLocks noChangeShapeType="1"/>
            </p:cNvSpPr>
            <p:nvPr/>
          </p:nvSpPr>
          <p:spPr bwMode="auto">
            <a:xfrm>
              <a:off x="708" y="2336"/>
              <a:ext cx="4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28" name="Line 18"/>
            <p:cNvSpPr>
              <a:spLocks noChangeShapeType="1"/>
            </p:cNvSpPr>
            <p:nvPr/>
          </p:nvSpPr>
          <p:spPr bwMode="auto">
            <a:xfrm>
              <a:off x="708" y="1973"/>
              <a:ext cx="4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29" name="Line 19"/>
            <p:cNvSpPr>
              <a:spLocks noChangeShapeType="1"/>
            </p:cNvSpPr>
            <p:nvPr/>
          </p:nvSpPr>
          <p:spPr bwMode="auto">
            <a:xfrm>
              <a:off x="708" y="1610"/>
              <a:ext cx="4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30" name="Line 20"/>
            <p:cNvSpPr>
              <a:spLocks noChangeShapeType="1"/>
            </p:cNvSpPr>
            <p:nvPr/>
          </p:nvSpPr>
          <p:spPr bwMode="auto">
            <a:xfrm>
              <a:off x="708" y="1246"/>
              <a:ext cx="4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31" name="Line 21"/>
            <p:cNvSpPr>
              <a:spLocks noChangeShapeType="1"/>
            </p:cNvSpPr>
            <p:nvPr/>
          </p:nvSpPr>
          <p:spPr bwMode="auto">
            <a:xfrm>
              <a:off x="708" y="882"/>
              <a:ext cx="4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32" name="Line 22"/>
            <p:cNvSpPr>
              <a:spLocks noChangeShapeType="1"/>
            </p:cNvSpPr>
            <p:nvPr/>
          </p:nvSpPr>
          <p:spPr bwMode="auto">
            <a:xfrm>
              <a:off x="708" y="518"/>
              <a:ext cx="4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33" name="Line 23"/>
            <p:cNvSpPr>
              <a:spLocks noChangeShapeType="1"/>
            </p:cNvSpPr>
            <p:nvPr/>
          </p:nvSpPr>
          <p:spPr bwMode="auto">
            <a:xfrm>
              <a:off x="756" y="3427"/>
              <a:ext cx="370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34" name="Line 24"/>
            <p:cNvSpPr>
              <a:spLocks noChangeShapeType="1"/>
            </p:cNvSpPr>
            <p:nvPr/>
          </p:nvSpPr>
          <p:spPr bwMode="auto">
            <a:xfrm flipV="1">
              <a:off x="756" y="3427"/>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35" name="Line 25"/>
            <p:cNvSpPr>
              <a:spLocks noChangeShapeType="1"/>
            </p:cNvSpPr>
            <p:nvPr/>
          </p:nvSpPr>
          <p:spPr bwMode="auto">
            <a:xfrm flipV="1">
              <a:off x="1528" y="3427"/>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36" name="Line 26"/>
            <p:cNvSpPr>
              <a:spLocks noChangeShapeType="1"/>
            </p:cNvSpPr>
            <p:nvPr/>
          </p:nvSpPr>
          <p:spPr bwMode="auto">
            <a:xfrm flipV="1">
              <a:off x="2301" y="3427"/>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37" name="Line 27"/>
            <p:cNvSpPr>
              <a:spLocks noChangeShapeType="1"/>
            </p:cNvSpPr>
            <p:nvPr/>
          </p:nvSpPr>
          <p:spPr bwMode="auto">
            <a:xfrm flipV="1">
              <a:off x="3072" y="3427"/>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38" name="Line 28"/>
            <p:cNvSpPr>
              <a:spLocks noChangeShapeType="1"/>
            </p:cNvSpPr>
            <p:nvPr/>
          </p:nvSpPr>
          <p:spPr bwMode="auto">
            <a:xfrm flipV="1">
              <a:off x="3845" y="3427"/>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39" name="Freeform 29"/>
            <p:cNvSpPr>
              <a:spLocks/>
            </p:cNvSpPr>
            <p:nvPr/>
          </p:nvSpPr>
          <p:spPr bwMode="auto">
            <a:xfrm>
              <a:off x="764" y="1610"/>
              <a:ext cx="3698" cy="1"/>
            </a:xfrm>
            <a:custGeom>
              <a:avLst/>
              <a:gdLst>
                <a:gd name="T0" fmla="*/ 0 w 3853"/>
                <a:gd name="T1" fmla="*/ 0 h 1"/>
                <a:gd name="T2" fmla="*/ 50 w 3853"/>
                <a:gd name="T3" fmla="*/ 0 h 1"/>
                <a:gd name="T4" fmla="*/ 99 w 3853"/>
                <a:gd name="T5" fmla="*/ 0 h 1"/>
                <a:gd name="T6" fmla="*/ 151 w 3853"/>
                <a:gd name="T7" fmla="*/ 0 h 1"/>
                <a:gd name="T8" fmla="*/ 201 w 3853"/>
                <a:gd name="T9" fmla="*/ 0 h 1"/>
                <a:gd name="T10" fmla="*/ 252 w 3853"/>
                <a:gd name="T11" fmla="*/ 0 h 1"/>
                <a:gd name="T12" fmla="*/ 302 w 3853"/>
                <a:gd name="T13" fmla="*/ 0 h 1"/>
                <a:gd name="T14" fmla="*/ 355 w 3853"/>
                <a:gd name="T15" fmla="*/ 0 h 1"/>
                <a:gd name="T16" fmla="*/ 403 w 3853"/>
                <a:gd name="T17" fmla="*/ 0 h 1"/>
                <a:gd name="T18" fmla="*/ 456 w 3853"/>
                <a:gd name="T19" fmla="*/ 0 h 1"/>
                <a:gd name="T20" fmla="*/ 509 w 3853"/>
                <a:gd name="T21" fmla="*/ 0 h 1"/>
                <a:gd name="T22" fmla="*/ 559 w 3853"/>
                <a:gd name="T23" fmla="*/ 0 h 1"/>
                <a:gd name="T24" fmla="*/ 609 w 3853"/>
                <a:gd name="T25" fmla="*/ 0 h 1"/>
                <a:gd name="T26" fmla="*/ 661 w 3853"/>
                <a:gd name="T27" fmla="*/ 0 h 1"/>
                <a:gd name="T28" fmla="*/ 710 w 3853"/>
                <a:gd name="T29" fmla="*/ 0 h 1"/>
                <a:gd name="T30" fmla="*/ 760 w 3853"/>
                <a:gd name="T31" fmla="*/ 0 h 1"/>
                <a:gd name="T32" fmla="*/ 813 w 3853"/>
                <a:gd name="T33" fmla="*/ 0 h 1"/>
                <a:gd name="T34" fmla="*/ 865 w 3853"/>
                <a:gd name="T35" fmla="*/ 0 h 1"/>
                <a:gd name="T36" fmla="*/ 915 w 3853"/>
                <a:gd name="T37" fmla="*/ 0 h 1"/>
                <a:gd name="T38" fmla="*/ 965 w 3853"/>
                <a:gd name="T39" fmla="*/ 0 h 1"/>
                <a:gd name="T40" fmla="*/ 1016 w 3853"/>
                <a:gd name="T41" fmla="*/ 0 h 1"/>
                <a:gd name="T42" fmla="*/ 1066 w 3853"/>
                <a:gd name="T43" fmla="*/ 0 h 1"/>
                <a:gd name="T44" fmla="*/ 1117 w 3853"/>
                <a:gd name="T45" fmla="*/ 0 h 1"/>
                <a:gd name="T46" fmla="*/ 1169 w 3853"/>
                <a:gd name="T47" fmla="*/ 0 h 1"/>
                <a:gd name="T48" fmla="*/ 1220 w 3853"/>
                <a:gd name="T49" fmla="*/ 0 h 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53"/>
                <a:gd name="T76" fmla="*/ 0 h 1"/>
                <a:gd name="T77" fmla="*/ 3853 w 3853"/>
                <a:gd name="T78" fmla="*/ 1 h 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53" h="1">
                  <a:moveTo>
                    <a:pt x="0" y="0"/>
                  </a:moveTo>
                  <a:lnTo>
                    <a:pt x="153" y="0"/>
                  </a:lnTo>
                  <a:lnTo>
                    <a:pt x="314" y="0"/>
                  </a:lnTo>
                  <a:lnTo>
                    <a:pt x="475" y="0"/>
                  </a:lnTo>
                  <a:lnTo>
                    <a:pt x="636" y="0"/>
                  </a:lnTo>
                  <a:lnTo>
                    <a:pt x="796" y="0"/>
                  </a:lnTo>
                  <a:lnTo>
                    <a:pt x="957" y="0"/>
                  </a:lnTo>
                  <a:lnTo>
                    <a:pt x="1118" y="0"/>
                  </a:lnTo>
                  <a:lnTo>
                    <a:pt x="1279" y="0"/>
                  </a:lnTo>
                  <a:lnTo>
                    <a:pt x="1440" y="0"/>
                  </a:lnTo>
                  <a:lnTo>
                    <a:pt x="1601" y="0"/>
                  </a:lnTo>
                  <a:lnTo>
                    <a:pt x="1762" y="0"/>
                  </a:lnTo>
                  <a:lnTo>
                    <a:pt x="1922" y="0"/>
                  </a:lnTo>
                  <a:lnTo>
                    <a:pt x="2083" y="0"/>
                  </a:lnTo>
                  <a:lnTo>
                    <a:pt x="2244" y="0"/>
                  </a:lnTo>
                  <a:lnTo>
                    <a:pt x="2405" y="0"/>
                  </a:lnTo>
                  <a:lnTo>
                    <a:pt x="2566" y="0"/>
                  </a:lnTo>
                  <a:lnTo>
                    <a:pt x="2727" y="0"/>
                  </a:lnTo>
                  <a:lnTo>
                    <a:pt x="2888" y="0"/>
                  </a:lnTo>
                  <a:lnTo>
                    <a:pt x="3049" y="0"/>
                  </a:lnTo>
                  <a:lnTo>
                    <a:pt x="3209" y="0"/>
                  </a:lnTo>
                  <a:lnTo>
                    <a:pt x="3370" y="0"/>
                  </a:lnTo>
                  <a:lnTo>
                    <a:pt x="3531" y="0"/>
                  </a:lnTo>
                  <a:lnTo>
                    <a:pt x="3692" y="0"/>
                  </a:lnTo>
                  <a:lnTo>
                    <a:pt x="3853" y="0"/>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340" name="Freeform 30"/>
            <p:cNvSpPr>
              <a:spLocks/>
            </p:cNvSpPr>
            <p:nvPr/>
          </p:nvSpPr>
          <p:spPr bwMode="auto">
            <a:xfrm>
              <a:off x="764" y="1404"/>
              <a:ext cx="3698" cy="912"/>
            </a:xfrm>
            <a:custGeom>
              <a:avLst/>
              <a:gdLst>
                <a:gd name="T0" fmla="*/ 0 w 3853"/>
                <a:gd name="T1" fmla="*/ 77 h 950"/>
                <a:gd name="T2" fmla="*/ 50 w 3853"/>
                <a:gd name="T3" fmla="*/ 34 h 950"/>
                <a:gd name="T4" fmla="*/ 99 w 3853"/>
                <a:gd name="T5" fmla="*/ 97 h 950"/>
                <a:gd name="T6" fmla="*/ 151 w 3853"/>
                <a:gd name="T7" fmla="*/ 37 h 950"/>
                <a:gd name="T8" fmla="*/ 201 w 3853"/>
                <a:gd name="T9" fmla="*/ 158 h 950"/>
                <a:gd name="T10" fmla="*/ 252 w 3853"/>
                <a:gd name="T11" fmla="*/ 0 h 950"/>
                <a:gd name="T12" fmla="*/ 302 w 3853"/>
                <a:gd name="T13" fmla="*/ 117 h 950"/>
                <a:gd name="T14" fmla="*/ 355 w 3853"/>
                <a:gd name="T15" fmla="*/ 38 h 950"/>
                <a:gd name="T16" fmla="*/ 403 w 3853"/>
                <a:gd name="T17" fmla="*/ 123 h 950"/>
                <a:gd name="T18" fmla="*/ 456 w 3853"/>
                <a:gd name="T19" fmla="*/ 207 h 950"/>
                <a:gd name="T20" fmla="*/ 509 w 3853"/>
                <a:gd name="T21" fmla="*/ 247 h 950"/>
                <a:gd name="T22" fmla="*/ 559 w 3853"/>
                <a:gd name="T23" fmla="*/ 276 h 950"/>
                <a:gd name="T24" fmla="*/ 609 w 3853"/>
                <a:gd name="T25" fmla="*/ 244 h 950"/>
                <a:gd name="T26" fmla="*/ 661 w 3853"/>
                <a:gd name="T27" fmla="*/ 242 h 950"/>
                <a:gd name="T28" fmla="*/ 710 w 3853"/>
                <a:gd name="T29" fmla="*/ 279 h 950"/>
                <a:gd name="T30" fmla="*/ 760 w 3853"/>
                <a:gd name="T31" fmla="*/ 282 h 950"/>
                <a:gd name="T32" fmla="*/ 813 w 3853"/>
                <a:gd name="T33" fmla="*/ 203 h 950"/>
                <a:gd name="T34" fmla="*/ 865 w 3853"/>
                <a:gd name="T35" fmla="*/ 282 h 950"/>
                <a:gd name="T36" fmla="*/ 915 w 3853"/>
                <a:gd name="T37" fmla="*/ 225 h 950"/>
                <a:gd name="T38" fmla="*/ 965 w 3853"/>
                <a:gd name="T39" fmla="*/ 303 h 950"/>
                <a:gd name="T40" fmla="*/ 1016 w 3853"/>
                <a:gd name="T41" fmla="*/ 293 h 950"/>
                <a:gd name="T42" fmla="*/ 1066 w 3853"/>
                <a:gd name="T43" fmla="*/ 192 h 950"/>
                <a:gd name="T44" fmla="*/ 1117 w 3853"/>
                <a:gd name="T45" fmla="*/ 259 h 950"/>
                <a:gd name="T46" fmla="*/ 1169 w 3853"/>
                <a:gd name="T47" fmla="*/ 207 h 950"/>
                <a:gd name="T48" fmla="*/ 1220 w 3853"/>
                <a:gd name="T49" fmla="*/ 280 h 9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53"/>
                <a:gd name="T76" fmla="*/ 0 h 950"/>
                <a:gd name="T77" fmla="*/ 3853 w 3853"/>
                <a:gd name="T78" fmla="*/ 950 h 95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53" h="950">
                  <a:moveTo>
                    <a:pt x="0" y="241"/>
                  </a:moveTo>
                  <a:lnTo>
                    <a:pt x="153" y="107"/>
                  </a:lnTo>
                  <a:lnTo>
                    <a:pt x="314" y="303"/>
                  </a:lnTo>
                  <a:lnTo>
                    <a:pt x="475" y="119"/>
                  </a:lnTo>
                  <a:lnTo>
                    <a:pt x="636" y="494"/>
                  </a:lnTo>
                  <a:lnTo>
                    <a:pt x="796" y="0"/>
                  </a:lnTo>
                  <a:lnTo>
                    <a:pt x="957" y="366"/>
                  </a:lnTo>
                  <a:lnTo>
                    <a:pt x="1118" y="120"/>
                  </a:lnTo>
                  <a:lnTo>
                    <a:pt x="1279" y="386"/>
                  </a:lnTo>
                  <a:lnTo>
                    <a:pt x="1440" y="651"/>
                  </a:lnTo>
                  <a:lnTo>
                    <a:pt x="1601" y="774"/>
                  </a:lnTo>
                  <a:lnTo>
                    <a:pt x="1762" y="867"/>
                  </a:lnTo>
                  <a:lnTo>
                    <a:pt x="1922" y="762"/>
                  </a:lnTo>
                  <a:lnTo>
                    <a:pt x="2083" y="759"/>
                  </a:lnTo>
                  <a:lnTo>
                    <a:pt x="2244" y="875"/>
                  </a:lnTo>
                  <a:lnTo>
                    <a:pt x="2405" y="888"/>
                  </a:lnTo>
                  <a:lnTo>
                    <a:pt x="2566" y="638"/>
                  </a:lnTo>
                  <a:lnTo>
                    <a:pt x="2727" y="887"/>
                  </a:lnTo>
                  <a:lnTo>
                    <a:pt x="2888" y="705"/>
                  </a:lnTo>
                  <a:lnTo>
                    <a:pt x="3049" y="950"/>
                  </a:lnTo>
                  <a:lnTo>
                    <a:pt x="3209" y="918"/>
                  </a:lnTo>
                  <a:lnTo>
                    <a:pt x="3370" y="603"/>
                  </a:lnTo>
                  <a:lnTo>
                    <a:pt x="3531" y="813"/>
                  </a:lnTo>
                  <a:lnTo>
                    <a:pt x="3692" y="649"/>
                  </a:lnTo>
                  <a:lnTo>
                    <a:pt x="3853" y="879"/>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341" name="Freeform 31"/>
            <p:cNvSpPr>
              <a:spLocks/>
            </p:cNvSpPr>
            <p:nvPr/>
          </p:nvSpPr>
          <p:spPr bwMode="auto">
            <a:xfrm>
              <a:off x="764" y="1254"/>
              <a:ext cx="3698" cy="915"/>
            </a:xfrm>
            <a:custGeom>
              <a:avLst/>
              <a:gdLst>
                <a:gd name="T0" fmla="*/ 0 w 3853"/>
                <a:gd name="T1" fmla="*/ 123 h 954"/>
                <a:gd name="T2" fmla="*/ 50 w 3853"/>
                <a:gd name="T3" fmla="*/ 97 h 954"/>
                <a:gd name="T4" fmla="*/ 99 w 3853"/>
                <a:gd name="T5" fmla="*/ 127 h 954"/>
                <a:gd name="T6" fmla="*/ 151 w 3853"/>
                <a:gd name="T7" fmla="*/ 105 h 954"/>
                <a:gd name="T8" fmla="*/ 201 w 3853"/>
                <a:gd name="T9" fmla="*/ 170 h 954"/>
                <a:gd name="T10" fmla="*/ 252 w 3853"/>
                <a:gd name="T11" fmla="*/ 35 h 954"/>
                <a:gd name="T12" fmla="*/ 302 w 3853"/>
                <a:gd name="T13" fmla="*/ 145 h 954"/>
                <a:gd name="T14" fmla="*/ 355 w 3853"/>
                <a:gd name="T15" fmla="*/ 39 h 954"/>
                <a:gd name="T16" fmla="*/ 403 w 3853"/>
                <a:gd name="T17" fmla="*/ 215 h 954"/>
                <a:gd name="T18" fmla="*/ 456 w 3853"/>
                <a:gd name="T19" fmla="*/ 277 h 954"/>
                <a:gd name="T20" fmla="*/ 509 w 3853"/>
                <a:gd name="T21" fmla="*/ 295 h 954"/>
                <a:gd name="T22" fmla="*/ 559 w 3853"/>
                <a:gd name="T23" fmla="*/ 167 h 954"/>
                <a:gd name="T24" fmla="*/ 609 w 3853"/>
                <a:gd name="T25" fmla="*/ 39 h 954"/>
                <a:gd name="T26" fmla="*/ 661 w 3853"/>
                <a:gd name="T27" fmla="*/ 78 h 954"/>
                <a:gd name="T28" fmla="*/ 710 w 3853"/>
                <a:gd name="T29" fmla="*/ 199 h 954"/>
                <a:gd name="T30" fmla="*/ 760 w 3853"/>
                <a:gd name="T31" fmla="*/ 67 h 954"/>
                <a:gd name="T32" fmla="*/ 813 w 3853"/>
                <a:gd name="T33" fmla="*/ 0 h 954"/>
                <a:gd name="T34" fmla="*/ 865 w 3853"/>
                <a:gd name="T35" fmla="*/ 23 h 954"/>
                <a:gd name="T36" fmla="*/ 915 w 3853"/>
                <a:gd name="T37" fmla="*/ 114 h 954"/>
                <a:gd name="T38" fmla="*/ 965 w 3853"/>
                <a:gd name="T39" fmla="*/ 130 h 954"/>
                <a:gd name="T40" fmla="*/ 1016 w 3853"/>
                <a:gd name="T41" fmla="*/ 41 h 954"/>
                <a:gd name="T42" fmla="*/ 1066 w 3853"/>
                <a:gd name="T43" fmla="*/ 102 h 954"/>
                <a:gd name="T44" fmla="*/ 1117 w 3853"/>
                <a:gd name="T45" fmla="*/ 103 h 954"/>
                <a:gd name="T46" fmla="*/ 1169 w 3853"/>
                <a:gd name="T47" fmla="*/ 98 h 954"/>
                <a:gd name="T48" fmla="*/ 1220 w 3853"/>
                <a:gd name="T49" fmla="*/ 100 h 9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53"/>
                <a:gd name="T76" fmla="*/ 0 h 954"/>
                <a:gd name="T77" fmla="*/ 3853 w 3853"/>
                <a:gd name="T78" fmla="*/ 954 h 9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53" h="954">
                  <a:moveTo>
                    <a:pt x="0" y="396"/>
                  </a:moveTo>
                  <a:lnTo>
                    <a:pt x="153" y="310"/>
                  </a:lnTo>
                  <a:lnTo>
                    <a:pt x="314" y="411"/>
                  </a:lnTo>
                  <a:lnTo>
                    <a:pt x="475" y="339"/>
                  </a:lnTo>
                  <a:lnTo>
                    <a:pt x="636" y="552"/>
                  </a:lnTo>
                  <a:lnTo>
                    <a:pt x="796" y="114"/>
                  </a:lnTo>
                  <a:lnTo>
                    <a:pt x="957" y="468"/>
                  </a:lnTo>
                  <a:lnTo>
                    <a:pt x="1118" y="127"/>
                  </a:lnTo>
                  <a:lnTo>
                    <a:pt x="1279" y="690"/>
                  </a:lnTo>
                  <a:lnTo>
                    <a:pt x="1440" y="891"/>
                  </a:lnTo>
                  <a:lnTo>
                    <a:pt x="1601" y="954"/>
                  </a:lnTo>
                  <a:lnTo>
                    <a:pt x="1762" y="534"/>
                  </a:lnTo>
                  <a:lnTo>
                    <a:pt x="1922" y="125"/>
                  </a:lnTo>
                  <a:lnTo>
                    <a:pt x="2083" y="249"/>
                  </a:lnTo>
                  <a:lnTo>
                    <a:pt x="2244" y="639"/>
                  </a:lnTo>
                  <a:lnTo>
                    <a:pt x="2405" y="216"/>
                  </a:lnTo>
                  <a:lnTo>
                    <a:pt x="2566" y="0"/>
                  </a:lnTo>
                  <a:lnTo>
                    <a:pt x="2727" y="70"/>
                  </a:lnTo>
                  <a:lnTo>
                    <a:pt x="2888" y="368"/>
                  </a:lnTo>
                  <a:lnTo>
                    <a:pt x="3049" y="419"/>
                  </a:lnTo>
                  <a:lnTo>
                    <a:pt x="3209" y="132"/>
                  </a:lnTo>
                  <a:lnTo>
                    <a:pt x="3370" y="328"/>
                  </a:lnTo>
                  <a:lnTo>
                    <a:pt x="3531" y="332"/>
                  </a:lnTo>
                  <a:lnTo>
                    <a:pt x="3692" y="315"/>
                  </a:lnTo>
                  <a:lnTo>
                    <a:pt x="3853" y="321"/>
                  </a:lnTo>
                </a:path>
              </a:pathLst>
            </a:custGeom>
            <a:noFill/>
            <a:ln w="127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342" name="Freeform 32"/>
            <p:cNvSpPr>
              <a:spLocks/>
            </p:cNvSpPr>
            <p:nvPr/>
          </p:nvSpPr>
          <p:spPr bwMode="auto">
            <a:xfrm>
              <a:off x="744" y="1589"/>
              <a:ext cx="40" cy="41"/>
            </a:xfrm>
            <a:custGeom>
              <a:avLst/>
              <a:gdLst>
                <a:gd name="T0" fmla="*/ 0 w 81"/>
                <a:gd name="T1" fmla="*/ 0 h 81"/>
                <a:gd name="T2" fmla="*/ 0 w 81"/>
                <a:gd name="T3" fmla="*/ 1 h 81"/>
                <a:gd name="T4" fmla="*/ 0 w 81"/>
                <a:gd name="T5" fmla="*/ 1 h 81"/>
                <a:gd name="T6" fmla="*/ 0 w 81"/>
                <a:gd name="T7" fmla="*/ 1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00FF"/>
            </a:solidFill>
            <a:ln w="12700">
              <a:solidFill>
                <a:srgbClr val="0000FF"/>
              </a:solidFill>
              <a:round/>
              <a:headEnd/>
              <a:tailEnd/>
            </a:ln>
          </p:spPr>
          <p:txBody>
            <a:bodyPr/>
            <a:lstStyle/>
            <a:p>
              <a:endParaRPr lang="en-US"/>
            </a:p>
          </p:txBody>
        </p:sp>
        <p:sp>
          <p:nvSpPr>
            <p:cNvPr id="52343" name="Freeform 33"/>
            <p:cNvSpPr>
              <a:spLocks/>
            </p:cNvSpPr>
            <p:nvPr/>
          </p:nvSpPr>
          <p:spPr bwMode="auto">
            <a:xfrm>
              <a:off x="891" y="1589"/>
              <a:ext cx="40" cy="41"/>
            </a:xfrm>
            <a:custGeom>
              <a:avLst/>
              <a:gdLst>
                <a:gd name="T0" fmla="*/ 1 w 80"/>
                <a:gd name="T1" fmla="*/ 0 h 81"/>
                <a:gd name="T2" fmla="*/ 1 w 80"/>
                <a:gd name="T3" fmla="*/ 1 h 81"/>
                <a:gd name="T4" fmla="*/ 1 w 80"/>
                <a:gd name="T5" fmla="*/ 1 h 81"/>
                <a:gd name="T6" fmla="*/ 0 w 80"/>
                <a:gd name="T7" fmla="*/ 1 h 81"/>
                <a:gd name="T8" fmla="*/ 1 w 80"/>
                <a:gd name="T9" fmla="*/ 0 h 81"/>
                <a:gd name="T10" fmla="*/ 0 60000 65536"/>
                <a:gd name="T11" fmla="*/ 0 60000 65536"/>
                <a:gd name="T12" fmla="*/ 0 60000 65536"/>
                <a:gd name="T13" fmla="*/ 0 60000 65536"/>
                <a:gd name="T14" fmla="*/ 0 60000 65536"/>
                <a:gd name="T15" fmla="*/ 0 w 80"/>
                <a:gd name="T16" fmla="*/ 0 h 81"/>
                <a:gd name="T17" fmla="*/ 80 w 80"/>
                <a:gd name="T18" fmla="*/ 81 h 81"/>
              </a:gdLst>
              <a:ahLst/>
              <a:cxnLst>
                <a:cxn ang="T10">
                  <a:pos x="T0" y="T1"/>
                </a:cxn>
                <a:cxn ang="T11">
                  <a:pos x="T2" y="T3"/>
                </a:cxn>
                <a:cxn ang="T12">
                  <a:pos x="T4" y="T5"/>
                </a:cxn>
                <a:cxn ang="T13">
                  <a:pos x="T6" y="T7"/>
                </a:cxn>
                <a:cxn ang="T14">
                  <a:pos x="T8" y="T9"/>
                </a:cxn>
              </a:cxnLst>
              <a:rect l="T15" t="T16" r="T17" b="T18"/>
              <a:pathLst>
                <a:path w="80" h="81">
                  <a:moveTo>
                    <a:pt x="40" y="0"/>
                  </a:moveTo>
                  <a:lnTo>
                    <a:pt x="80" y="40"/>
                  </a:lnTo>
                  <a:lnTo>
                    <a:pt x="40" y="81"/>
                  </a:lnTo>
                  <a:lnTo>
                    <a:pt x="0" y="40"/>
                  </a:lnTo>
                  <a:lnTo>
                    <a:pt x="40" y="0"/>
                  </a:lnTo>
                  <a:close/>
                </a:path>
              </a:pathLst>
            </a:custGeom>
            <a:solidFill>
              <a:srgbClr val="0000FF"/>
            </a:solidFill>
            <a:ln w="12700">
              <a:solidFill>
                <a:srgbClr val="0000FF"/>
              </a:solidFill>
              <a:round/>
              <a:headEnd/>
              <a:tailEnd/>
            </a:ln>
          </p:spPr>
          <p:txBody>
            <a:bodyPr/>
            <a:lstStyle/>
            <a:p>
              <a:endParaRPr lang="en-US"/>
            </a:p>
          </p:txBody>
        </p:sp>
        <p:sp>
          <p:nvSpPr>
            <p:cNvPr id="52344" name="Freeform 34"/>
            <p:cNvSpPr>
              <a:spLocks/>
            </p:cNvSpPr>
            <p:nvPr/>
          </p:nvSpPr>
          <p:spPr bwMode="auto">
            <a:xfrm>
              <a:off x="1045" y="1589"/>
              <a:ext cx="41" cy="41"/>
            </a:xfrm>
            <a:custGeom>
              <a:avLst/>
              <a:gdLst>
                <a:gd name="T0" fmla="*/ 1 w 80"/>
                <a:gd name="T1" fmla="*/ 0 h 81"/>
                <a:gd name="T2" fmla="*/ 1 w 80"/>
                <a:gd name="T3" fmla="*/ 1 h 81"/>
                <a:gd name="T4" fmla="*/ 1 w 80"/>
                <a:gd name="T5" fmla="*/ 1 h 81"/>
                <a:gd name="T6" fmla="*/ 0 w 80"/>
                <a:gd name="T7" fmla="*/ 1 h 81"/>
                <a:gd name="T8" fmla="*/ 1 w 80"/>
                <a:gd name="T9" fmla="*/ 0 h 81"/>
                <a:gd name="T10" fmla="*/ 0 60000 65536"/>
                <a:gd name="T11" fmla="*/ 0 60000 65536"/>
                <a:gd name="T12" fmla="*/ 0 60000 65536"/>
                <a:gd name="T13" fmla="*/ 0 60000 65536"/>
                <a:gd name="T14" fmla="*/ 0 60000 65536"/>
                <a:gd name="T15" fmla="*/ 0 w 80"/>
                <a:gd name="T16" fmla="*/ 0 h 81"/>
                <a:gd name="T17" fmla="*/ 80 w 80"/>
                <a:gd name="T18" fmla="*/ 81 h 81"/>
              </a:gdLst>
              <a:ahLst/>
              <a:cxnLst>
                <a:cxn ang="T10">
                  <a:pos x="T0" y="T1"/>
                </a:cxn>
                <a:cxn ang="T11">
                  <a:pos x="T2" y="T3"/>
                </a:cxn>
                <a:cxn ang="T12">
                  <a:pos x="T4" y="T5"/>
                </a:cxn>
                <a:cxn ang="T13">
                  <a:pos x="T6" y="T7"/>
                </a:cxn>
                <a:cxn ang="T14">
                  <a:pos x="T8" y="T9"/>
                </a:cxn>
              </a:cxnLst>
              <a:rect l="T15" t="T16" r="T17" b="T18"/>
              <a:pathLst>
                <a:path w="80" h="81">
                  <a:moveTo>
                    <a:pt x="40" y="0"/>
                  </a:moveTo>
                  <a:lnTo>
                    <a:pt x="80" y="40"/>
                  </a:lnTo>
                  <a:lnTo>
                    <a:pt x="40" y="81"/>
                  </a:lnTo>
                  <a:lnTo>
                    <a:pt x="0" y="40"/>
                  </a:lnTo>
                  <a:lnTo>
                    <a:pt x="40" y="0"/>
                  </a:lnTo>
                  <a:close/>
                </a:path>
              </a:pathLst>
            </a:custGeom>
            <a:solidFill>
              <a:srgbClr val="0000FF"/>
            </a:solidFill>
            <a:ln w="12700">
              <a:solidFill>
                <a:srgbClr val="0000FF"/>
              </a:solidFill>
              <a:round/>
              <a:headEnd/>
              <a:tailEnd/>
            </a:ln>
          </p:spPr>
          <p:txBody>
            <a:bodyPr/>
            <a:lstStyle/>
            <a:p>
              <a:endParaRPr lang="en-US"/>
            </a:p>
          </p:txBody>
        </p:sp>
        <p:sp>
          <p:nvSpPr>
            <p:cNvPr id="52345" name="Freeform 35"/>
            <p:cNvSpPr>
              <a:spLocks/>
            </p:cNvSpPr>
            <p:nvPr/>
          </p:nvSpPr>
          <p:spPr bwMode="auto">
            <a:xfrm>
              <a:off x="1200" y="1589"/>
              <a:ext cx="40" cy="41"/>
            </a:xfrm>
            <a:custGeom>
              <a:avLst/>
              <a:gdLst>
                <a:gd name="T0" fmla="*/ 1 w 80"/>
                <a:gd name="T1" fmla="*/ 0 h 81"/>
                <a:gd name="T2" fmla="*/ 1 w 80"/>
                <a:gd name="T3" fmla="*/ 1 h 81"/>
                <a:gd name="T4" fmla="*/ 1 w 80"/>
                <a:gd name="T5" fmla="*/ 1 h 81"/>
                <a:gd name="T6" fmla="*/ 0 w 80"/>
                <a:gd name="T7" fmla="*/ 1 h 81"/>
                <a:gd name="T8" fmla="*/ 1 w 80"/>
                <a:gd name="T9" fmla="*/ 0 h 81"/>
                <a:gd name="T10" fmla="*/ 0 60000 65536"/>
                <a:gd name="T11" fmla="*/ 0 60000 65536"/>
                <a:gd name="T12" fmla="*/ 0 60000 65536"/>
                <a:gd name="T13" fmla="*/ 0 60000 65536"/>
                <a:gd name="T14" fmla="*/ 0 60000 65536"/>
                <a:gd name="T15" fmla="*/ 0 w 80"/>
                <a:gd name="T16" fmla="*/ 0 h 81"/>
                <a:gd name="T17" fmla="*/ 80 w 80"/>
                <a:gd name="T18" fmla="*/ 81 h 81"/>
              </a:gdLst>
              <a:ahLst/>
              <a:cxnLst>
                <a:cxn ang="T10">
                  <a:pos x="T0" y="T1"/>
                </a:cxn>
                <a:cxn ang="T11">
                  <a:pos x="T2" y="T3"/>
                </a:cxn>
                <a:cxn ang="T12">
                  <a:pos x="T4" y="T5"/>
                </a:cxn>
                <a:cxn ang="T13">
                  <a:pos x="T6" y="T7"/>
                </a:cxn>
                <a:cxn ang="T14">
                  <a:pos x="T8" y="T9"/>
                </a:cxn>
              </a:cxnLst>
              <a:rect l="T15" t="T16" r="T17" b="T18"/>
              <a:pathLst>
                <a:path w="80" h="81">
                  <a:moveTo>
                    <a:pt x="40" y="0"/>
                  </a:moveTo>
                  <a:lnTo>
                    <a:pt x="80" y="40"/>
                  </a:lnTo>
                  <a:lnTo>
                    <a:pt x="40" y="81"/>
                  </a:lnTo>
                  <a:lnTo>
                    <a:pt x="0" y="40"/>
                  </a:lnTo>
                  <a:lnTo>
                    <a:pt x="40" y="0"/>
                  </a:lnTo>
                  <a:close/>
                </a:path>
              </a:pathLst>
            </a:custGeom>
            <a:solidFill>
              <a:srgbClr val="0000FF"/>
            </a:solidFill>
            <a:ln w="12700">
              <a:solidFill>
                <a:srgbClr val="0000FF"/>
              </a:solidFill>
              <a:round/>
              <a:headEnd/>
              <a:tailEnd/>
            </a:ln>
          </p:spPr>
          <p:txBody>
            <a:bodyPr/>
            <a:lstStyle/>
            <a:p>
              <a:endParaRPr lang="en-US"/>
            </a:p>
          </p:txBody>
        </p:sp>
        <p:sp>
          <p:nvSpPr>
            <p:cNvPr id="52346" name="Freeform 36"/>
            <p:cNvSpPr>
              <a:spLocks/>
            </p:cNvSpPr>
            <p:nvPr/>
          </p:nvSpPr>
          <p:spPr bwMode="auto">
            <a:xfrm>
              <a:off x="1354" y="1589"/>
              <a:ext cx="41" cy="41"/>
            </a:xfrm>
            <a:custGeom>
              <a:avLst/>
              <a:gdLst>
                <a:gd name="T0" fmla="*/ 1 w 80"/>
                <a:gd name="T1" fmla="*/ 0 h 81"/>
                <a:gd name="T2" fmla="*/ 1 w 80"/>
                <a:gd name="T3" fmla="*/ 1 h 81"/>
                <a:gd name="T4" fmla="*/ 1 w 80"/>
                <a:gd name="T5" fmla="*/ 1 h 81"/>
                <a:gd name="T6" fmla="*/ 0 w 80"/>
                <a:gd name="T7" fmla="*/ 1 h 81"/>
                <a:gd name="T8" fmla="*/ 1 w 80"/>
                <a:gd name="T9" fmla="*/ 0 h 81"/>
                <a:gd name="T10" fmla="*/ 0 60000 65536"/>
                <a:gd name="T11" fmla="*/ 0 60000 65536"/>
                <a:gd name="T12" fmla="*/ 0 60000 65536"/>
                <a:gd name="T13" fmla="*/ 0 60000 65536"/>
                <a:gd name="T14" fmla="*/ 0 60000 65536"/>
                <a:gd name="T15" fmla="*/ 0 w 80"/>
                <a:gd name="T16" fmla="*/ 0 h 81"/>
                <a:gd name="T17" fmla="*/ 80 w 80"/>
                <a:gd name="T18" fmla="*/ 81 h 81"/>
              </a:gdLst>
              <a:ahLst/>
              <a:cxnLst>
                <a:cxn ang="T10">
                  <a:pos x="T0" y="T1"/>
                </a:cxn>
                <a:cxn ang="T11">
                  <a:pos x="T2" y="T3"/>
                </a:cxn>
                <a:cxn ang="T12">
                  <a:pos x="T4" y="T5"/>
                </a:cxn>
                <a:cxn ang="T13">
                  <a:pos x="T6" y="T7"/>
                </a:cxn>
                <a:cxn ang="T14">
                  <a:pos x="T8" y="T9"/>
                </a:cxn>
              </a:cxnLst>
              <a:rect l="T15" t="T16" r="T17" b="T18"/>
              <a:pathLst>
                <a:path w="80" h="81">
                  <a:moveTo>
                    <a:pt x="40" y="0"/>
                  </a:moveTo>
                  <a:lnTo>
                    <a:pt x="80" y="40"/>
                  </a:lnTo>
                  <a:lnTo>
                    <a:pt x="40" y="81"/>
                  </a:lnTo>
                  <a:lnTo>
                    <a:pt x="0" y="40"/>
                  </a:lnTo>
                  <a:lnTo>
                    <a:pt x="40" y="0"/>
                  </a:lnTo>
                  <a:close/>
                </a:path>
              </a:pathLst>
            </a:custGeom>
            <a:solidFill>
              <a:srgbClr val="0000FF"/>
            </a:solidFill>
            <a:ln w="12700">
              <a:solidFill>
                <a:srgbClr val="0000FF"/>
              </a:solidFill>
              <a:round/>
              <a:headEnd/>
              <a:tailEnd/>
            </a:ln>
          </p:spPr>
          <p:txBody>
            <a:bodyPr/>
            <a:lstStyle/>
            <a:p>
              <a:endParaRPr lang="en-US"/>
            </a:p>
          </p:txBody>
        </p:sp>
        <p:sp>
          <p:nvSpPr>
            <p:cNvPr id="52347" name="Freeform 37"/>
            <p:cNvSpPr>
              <a:spLocks/>
            </p:cNvSpPr>
            <p:nvPr/>
          </p:nvSpPr>
          <p:spPr bwMode="auto">
            <a:xfrm>
              <a:off x="1508" y="1589"/>
              <a:ext cx="40" cy="41"/>
            </a:xfrm>
            <a:custGeom>
              <a:avLst/>
              <a:gdLst>
                <a:gd name="T0" fmla="*/ 0 w 81"/>
                <a:gd name="T1" fmla="*/ 0 h 81"/>
                <a:gd name="T2" fmla="*/ 0 w 81"/>
                <a:gd name="T3" fmla="*/ 1 h 81"/>
                <a:gd name="T4" fmla="*/ 0 w 81"/>
                <a:gd name="T5" fmla="*/ 1 h 81"/>
                <a:gd name="T6" fmla="*/ 0 w 81"/>
                <a:gd name="T7" fmla="*/ 1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00FF"/>
            </a:solidFill>
            <a:ln w="12700">
              <a:solidFill>
                <a:srgbClr val="0000FF"/>
              </a:solidFill>
              <a:round/>
              <a:headEnd/>
              <a:tailEnd/>
            </a:ln>
          </p:spPr>
          <p:txBody>
            <a:bodyPr/>
            <a:lstStyle/>
            <a:p>
              <a:endParaRPr lang="en-US"/>
            </a:p>
          </p:txBody>
        </p:sp>
        <p:sp>
          <p:nvSpPr>
            <p:cNvPr id="52348" name="Freeform 38"/>
            <p:cNvSpPr>
              <a:spLocks/>
            </p:cNvSpPr>
            <p:nvPr/>
          </p:nvSpPr>
          <p:spPr bwMode="auto">
            <a:xfrm>
              <a:off x="1663" y="1589"/>
              <a:ext cx="40" cy="41"/>
            </a:xfrm>
            <a:custGeom>
              <a:avLst/>
              <a:gdLst>
                <a:gd name="T0" fmla="*/ 0 w 81"/>
                <a:gd name="T1" fmla="*/ 0 h 81"/>
                <a:gd name="T2" fmla="*/ 0 w 81"/>
                <a:gd name="T3" fmla="*/ 1 h 81"/>
                <a:gd name="T4" fmla="*/ 0 w 81"/>
                <a:gd name="T5" fmla="*/ 1 h 81"/>
                <a:gd name="T6" fmla="*/ 0 w 81"/>
                <a:gd name="T7" fmla="*/ 1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00FF"/>
            </a:solidFill>
            <a:ln w="12700">
              <a:solidFill>
                <a:srgbClr val="0000FF"/>
              </a:solidFill>
              <a:round/>
              <a:headEnd/>
              <a:tailEnd/>
            </a:ln>
          </p:spPr>
          <p:txBody>
            <a:bodyPr/>
            <a:lstStyle/>
            <a:p>
              <a:endParaRPr lang="en-US"/>
            </a:p>
          </p:txBody>
        </p:sp>
        <p:sp>
          <p:nvSpPr>
            <p:cNvPr id="52349" name="Freeform 39"/>
            <p:cNvSpPr>
              <a:spLocks/>
            </p:cNvSpPr>
            <p:nvPr/>
          </p:nvSpPr>
          <p:spPr bwMode="auto">
            <a:xfrm>
              <a:off x="1817" y="1589"/>
              <a:ext cx="40" cy="41"/>
            </a:xfrm>
            <a:custGeom>
              <a:avLst/>
              <a:gdLst>
                <a:gd name="T0" fmla="*/ 0 w 81"/>
                <a:gd name="T1" fmla="*/ 0 h 81"/>
                <a:gd name="T2" fmla="*/ 0 w 81"/>
                <a:gd name="T3" fmla="*/ 1 h 81"/>
                <a:gd name="T4" fmla="*/ 0 w 81"/>
                <a:gd name="T5" fmla="*/ 1 h 81"/>
                <a:gd name="T6" fmla="*/ 0 w 81"/>
                <a:gd name="T7" fmla="*/ 1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00FF"/>
            </a:solidFill>
            <a:ln w="12700">
              <a:solidFill>
                <a:srgbClr val="0000FF"/>
              </a:solidFill>
              <a:round/>
              <a:headEnd/>
              <a:tailEnd/>
            </a:ln>
          </p:spPr>
          <p:txBody>
            <a:bodyPr/>
            <a:lstStyle/>
            <a:p>
              <a:endParaRPr lang="en-US"/>
            </a:p>
          </p:txBody>
        </p:sp>
        <p:sp>
          <p:nvSpPr>
            <p:cNvPr id="52350" name="Freeform 40"/>
            <p:cNvSpPr>
              <a:spLocks/>
            </p:cNvSpPr>
            <p:nvPr/>
          </p:nvSpPr>
          <p:spPr bwMode="auto">
            <a:xfrm>
              <a:off x="1972" y="1589"/>
              <a:ext cx="40" cy="41"/>
            </a:xfrm>
            <a:custGeom>
              <a:avLst/>
              <a:gdLst>
                <a:gd name="T0" fmla="*/ 0 w 81"/>
                <a:gd name="T1" fmla="*/ 0 h 81"/>
                <a:gd name="T2" fmla="*/ 0 w 81"/>
                <a:gd name="T3" fmla="*/ 1 h 81"/>
                <a:gd name="T4" fmla="*/ 0 w 81"/>
                <a:gd name="T5" fmla="*/ 1 h 81"/>
                <a:gd name="T6" fmla="*/ 0 w 81"/>
                <a:gd name="T7" fmla="*/ 1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00FF"/>
            </a:solidFill>
            <a:ln w="12700">
              <a:solidFill>
                <a:srgbClr val="0000FF"/>
              </a:solidFill>
              <a:round/>
              <a:headEnd/>
              <a:tailEnd/>
            </a:ln>
          </p:spPr>
          <p:txBody>
            <a:bodyPr/>
            <a:lstStyle/>
            <a:p>
              <a:endParaRPr lang="en-US"/>
            </a:p>
          </p:txBody>
        </p:sp>
        <p:sp>
          <p:nvSpPr>
            <p:cNvPr id="52351" name="Freeform 41"/>
            <p:cNvSpPr>
              <a:spLocks/>
            </p:cNvSpPr>
            <p:nvPr/>
          </p:nvSpPr>
          <p:spPr bwMode="auto">
            <a:xfrm>
              <a:off x="2126" y="1589"/>
              <a:ext cx="40" cy="41"/>
            </a:xfrm>
            <a:custGeom>
              <a:avLst/>
              <a:gdLst>
                <a:gd name="T0" fmla="*/ 0 w 81"/>
                <a:gd name="T1" fmla="*/ 0 h 81"/>
                <a:gd name="T2" fmla="*/ 0 w 81"/>
                <a:gd name="T3" fmla="*/ 1 h 81"/>
                <a:gd name="T4" fmla="*/ 0 w 81"/>
                <a:gd name="T5" fmla="*/ 1 h 81"/>
                <a:gd name="T6" fmla="*/ 0 w 81"/>
                <a:gd name="T7" fmla="*/ 1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1" y="0"/>
                  </a:moveTo>
                  <a:lnTo>
                    <a:pt x="81" y="40"/>
                  </a:lnTo>
                  <a:lnTo>
                    <a:pt x="41" y="81"/>
                  </a:lnTo>
                  <a:lnTo>
                    <a:pt x="0" y="40"/>
                  </a:lnTo>
                  <a:lnTo>
                    <a:pt x="41" y="0"/>
                  </a:lnTo>
                  <a:close/>
                </a:path>
              </a:pathLst>
            </a:custGeom>
            <a:solidFill>
              <a:srgbClr val="0000FF"/>
            </a:solidFill>
            <a:ln w="12700">
              <a:solidFill>
                <a:srgbClr val="0000FF"/>
              </a:solidFill>
              <a:round/>
              <a:headEnd/>
              <a:tailEnd/>
            </a:ln>
          </p:spPr>
          <p:txBody>
            <a:bodyPr/>
            <a:lstStyle/>
            <a:p>
              <a:endParaRPr lang="en-US"/>
            </a:p>
          </p:txBody>
        </p:sp>
        <p:sp>
          <p:nvSpPr>
            <p:cNvPr id="52352" name="Freeform 42"/>
            <p:cNvSpPr>
              <a:spLocks/>
            </p:cNvSpPr>
            <p:nvPr/>
          </p:nvSpPr>
          <p:spPr bwMode="auto">
            <a:xfrm>
              <a:off x="2281" y="1589"/>
              <a:ext cx="40" cy="41"/>
            </a:xfrm>
            <a:custGeom>
              <a:avLst/>
              <a:gdLst>
                <a:gd name="T0" fmla="*/ 0 w 81"/>
                <a:gd name="T1" fmla="*/ 0 h 81"/>
                <a:gd name="T2" fmla="*/ 0 w 81"/>
                <a:gd name="T3" fmla="*/ 1 h 81"/>
                <a:gd name="T4" fmla="*/ 0 w 81"/>
                <a:gd name="T5" fmla="*/ 1 h 81"/>
                <a:gd name="T6" fmla="*/ 0 w 81"/>
                <a:gd name="T7" fmla="*/ 1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1" y="0"/>
                  </a:moveTo>
                  <a:lnTo>
                    <a:pt x="81" y="40"/>
                  </a:lnTo>
                  <a:lnTo>
                    <a:pt x="41" y="81"/>
                  </a:lnTo>
                  <a:lnTo>
                    <a:pt x="0" y="40"/>
                  </a:lnTo>
                  <a:lnTo>
                    <a:pt x="41" y="0"/>
                  </a:lnTo>
                  <a:close/>
                </a:path>
              </a:pathLst>
            </a:custGeom>
            <a:solidFill>
              <a:srgbClr val="0000FF"/>
            </a:solidFill>
            <a:ln w="12700">
              <a:solidFill>
                <a:srgbClr val="0000FF"/>
              </a:solidFill>
              <a:round/>
              <a:headEnd/>
              <a:tailEnd/>
            </a:ln>
          </p:spPr>
          <p:txBody>
            <a:bodyPr/>
            <a:lstStyle/>
            <a:p>
              <a:endParaRPr lang="en-US"/>
            </a:p>
          </p:txBody>
        </p:sp>
        <p:sp>
          <p:nvSpPr>
            <p:cNvPr id="52353" name="Freeform 43"/>
            <p:cNvSpPr>
              <a:spLocks/>
            </p:cNvSpPr>
            <p:nvPr/>
          </p:nvSpPr>
          <p:spPr bwMode="auto">
            <a:xfrm>
              <a:off x="2435" y="1589"/>
              <a:ext cx="40" cy="41"/>
            </a:xfrm>
            <a:custGeom>
              <a:avLst/>
              <a:gdLst>
                <a:gd name="T0" fmla="*/ 0 w 81"/>
                <a:gd name="T1" fmla="*/ 0 h 81"/>
                <a:gd name="T2" fmla="*/ 0 w 81"/>
                <a:gd name="T3" fmla="*/ 1 h 81"/>
                <a:gd name="T4" fmla="*/ 0 w 81"/>
                <a:gd name="T5" fmla="*/ 1 h 81"/>
                <a:gd name="T6" fmla="*/ 0 w 81"/>
                <a:gd name="T7" fmla="*/ 1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1" y="0"/>
                  </a:moveTo>
                  <a:lnTo>
                    <a:pt x="81" y="40"/>
                  </a:lnTo>
                  <a:lnTo>
                    <a:pt x="41" y="81"/>
                  </a:lnTo>
                  <a:lnTo>
                    <a:pt x="0" y="40"/>
                  </a:lnTo>
                  <a:lnTo>
                    <a:pt x="41" y="0"/>
                  </a:lnTo>
                  <a:close/>
                </a:path>
              </a:pathLst>
            </a:custGeom>
            <a:solidFill>
              <a:srgbClr val="0000FF"/>
            </a:solidFill>
            <a:ln w="12700">
              <a:solidFill>
                <a:srgbClr val="0000FF"/>
              </a:solidFill>
              <a:round/>
              <a:headEnd/>
              <a:tailEnd/>
            </a:ln>
          </p:spPr>
          <p:txBody>
            <a:bodyPr/>
            <a:lstStyle/>
            <a:p>
              <a:endParaRPr lang="en-US"/>
            </a:p>
          </p:txBody>
        </p:sp>
        <p:sp>
          <p:nvSpPr>
            <p:cNvPr id="52354" name="Freeform 44"/>
            <p:cNvSpPr>
              <a:spLocks/>
            </p:cNvSpPr>
            <p:nvPr/>
          </p:nvSpPr>
          <p:spPr bwMode="auto">
            <a:xfrm>
              <a:off x="2589" y="1589"/>
              <a:ext cx="40" cy="41"/>
            </a:xfrm>
            <a:custGeom>
              <a:avLst/>
              <a:gdLst>
                <a:gd name="T0" fmla="*/ 0 w 81"/>
                <a:gd name="T1" fmla="*/ 0 h 81"/>
                <a:gd name="T2" fmla="*/ 0 w 81"/>
                <a:gd name="T3" fmla="*/ 1 h 81"/>
                <a:gd name="T4" fmla="*/ 0 w 81"/>
                <a:gd name="T5" fmla="*/ 1 h 81"/>
                <a:gd name="T6" fmla="*/ 0 w 81"/>
                <a:gd name="T7" fmla="*/ 1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1" y="0"/>
                  </a:moveTo>
                  <a:lnTo>
                    <a:pt x="81" y="40"/>
                  </a:lnTo>
                  <a:lnTo>
                    <a:pt x="41" y="81"/>
                  </a:lnTo>
                  <a:lnTo>
                    <a:pt x="0" y="40"/>
                  </a:lnTo>
                  <a:lnTo>
                    <a:pt x="41" y="0"/>
                  </a:lnTo>
                  <a:close/>
                </a:path>
              </a:pathLst>
            </a:custGeom>
            <a:solidFill>
              <a:srgbClr val="0000FF"/>
            </a:solidFill>
            <a:ln w="12700">
              <a:solidFill>
                <a:srgbClr val="0000FF"/>
              </a:solidFill>
              <a:round/>
              <a:headEnd/>
              <a:tailEnd/>
            </a:ln>
          </p:spPr>
          <p:txBody>
            <a:bodyPr/>
            <a:lstStyle/>
            <a:p>
              <a:endParaRPr lang="en-US"/>
            </a:p>
          </p:txBody>
        </p:sp>
        <p:sp>
          <p:nvSpPr>
            <p:cNvPr id="52355" name="Freeform 45"/>
            <p:cNvSpPr>
              <a:spLocks/>
            </p:cNvSpPr>
            <p:nvPr/>
          </p:nvSpPr>
          <p:spPr bwMode="auto">
            <a:xfrm>
              <a:off x="2743" y="1589"/>
              <a:ext cx="41" cy="41"/>
            </a:xfrm>
            <a:custGeom>
              <a:avLst/>
              <a:gdLst>
                <a:gd name="T0" fmla="*/ 1 w 81"/>
                <a:gd name="T1" fmla="*/ 0 h 81"/>
                <a:gd name="T2" fmla="*/ 1 w 81"/>
                <a:gd name="T3" fmla="*/ 1 h 81"/>
                <a:gd name="T4" fmla="*/ 1 w 81"/>
                <a:gd name="T5" fmla="*/ 1 h 81"/>
                <a:gd name="T6" fmla="*/ 0 w 81"/>
                <a:gd name="T7" fmla="*/ 1 h 81"/>
                <a:gd name="T8" fmla="*/ 1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1" y="0"/>
                  </a:moveTo>
                  <a:lnTo>
                    <a:pt x="81" y="40"/>
                  </a:lnTo>
                  <a:lnTo>
                    <a:pt x="41" y="81"/>
                  </a:lnTo>
                  <a:lnTo>
                    <a:pt x="0" y="40"/>
                  </a:lnTo>
                  <a:lnTo>
                    <a:pt x="41" y="0"/>
                  </a:lnTo>
                  <a:close/>
                </a:path>
              </a:pathLst>
            </a:custGeom>
            <a:solidFill>
              <a:srgbClr val="0000FF"/>
            </a:solidFill>
            <a:ln w="12700">
              <a:solidFill>
                <a:srgbClr val="0000FF"/>
              </a:solidFill>
              <a:round/>
              <a:headEnd/>
              <a:tailEnd/>
            </a:ln>
          </p:spPr>
          <p:txBody>
            <a:bodyPr/>
            <a:lstStyle/>
            <a:p>
              <a:endParaRPr lang="en-US"/>
            </a:p>
          </p:txBody>
        </p:sp>
        <p:sp>
          <p:nvSpPr>
            <p:cNvPr id="52356" name="Freeform 46"/>
            <p:cNvSpPr>
              <a:spLocks/>
            </p:cNvSpPr>
            <p:nvPr/>
          </p:nvSpPr>
          <p:spPr bwMode="auto">
            <a:xfrm>
              <a:off x="2898" y="1589"/>
              <a:ext cx="40" cy="41"/>
            </a:xfrm>
            <a:custGeom>
              <a:avLst/>
              <a:gdLst>
                <a:gd name="T0" fmla="*/ 1 w 80"/>
                <a:gd name="T1" fmla="*/ 0 h 81"/>
                <a:gd name="T2" fmla="*/ 1 w 80"/>
                <a:gd name="T3" fmla="*/ 1 h 81"/>
                <a:gd name="T4" fmla="*/ 1 w 80"/>
                <a:gd name="T5" fmla="*/ 1 h 81"/>
                <a:gd name="T6" fmla="*/ 0 w 80"/>
                <a:gd name="T7" fmla="*/ 1 h 81"/>
                <a:gd name="T8" fmla="*/ 1 w 80"/>
                <a:gd name="T9" fmla="*/ 0 h 81"/>
                <a:gd name="T10" fmla="*/ 0 60000 65536"/>
                <a:gd name="T11" fmla="*/ 0 60000 65536"/>
                <a:gd name="T12" fmla="*/ 0 60000 65536"/>
                <a:gd name="T13" fmla="*/ 0 60000 65536"/>
                <a:gd name="T14" fmla="*/ 0 60000 65536"/>
                <a:gd name="T15" fmla="*/ 0 w 80"/>
                <a:gd name="T16" fmla="*/ 0 h 81"/>
                <a:gd name="T17" fmla="*/ 80 w 80"/>
                <a:gd name="T18" fmla="*/ 81 h 81"/>
              </a:gdLst>
              <a:ahLst/>
              <a:cxnLst>
                <a:cxn ang="T10">
                  <a:pos x="T0" y="T1"/>
                </a:cxn>
                <a:cxn ang="T11">
                  <a:pos x="T2" y="T3"/>
                </a:cxn>
                <a:cxn ang="T12">
                  <a:pos x="T4" y="T5"/>
                </a:cxn>
                <a:cxn ang="T13">
                  <a:pos x="T6" y="T7"/>
                </a:cxn>
                <a:cxn ang="T14">
                  <a:pos x="T8" y="T9"/>
                </a:cxn>
              </a:cxnLst>
              <a:rect l="T15" t="T16" r="T17" b="T18"/>
              <a:pathLst>
                <a:path w="80" h="81">
                  <a:moveTo>
                    <a:pt x="40" y="0"/>
                  </a:moveTo>
                  <a:lnTo>
                    <a:pt x="80" y="40"/>
                  </a:lnTo>
                  <a:lnTo>
                    <a:pt x="40" y="81"/>
                  </a:lnTo>
                  <a:lnTo>
                    <a:pt x="0" y="40"/>
                  </a:lnTo>
                  <a:lnTo>
                    <a:pt x="40" y="0"/>
                  </a:lnTo>
                  <a:close/>
                </a:path>
              </a:pathLst>
            </a:custGeom>
            <a:solidFill>
              <a:srgbClr val="0000FF"/>
            </a:solidFill>
            <a:ln w="12700">
              <a:solidFill>
                <a:srgbClr val="0000FF"/>
              </a:solidFill>
              <a:round/>
              <a:headEnd/>
              <a:tailEnd/>
            </a:ln>
          </p:spPr>
          <p:txBody>
            <a:bodyPr/>
            <a:lstStyle/>
            <a:p>
              <a:endParaRPr lang="en-US"/>
            </a:p>
          </p:txBody>
        </p:sp>
        <p:sp>
          <p:nvSpPr>
            <p:cNvPr id="52357" name="Freeform 47"/>
            <p:cNvSpPr>
              <a:spLocks/>
            </p:cNvSpPr>
            <p:nvPr/>
          </p:nvSpPr>
          <p:spPr bwMode="auto">
            <a:xfrm>
              <a:off x="3052" y="1589"/>
              <a:ext cx="41" cy="41"/>
            </a:xfrm>
            <a:custGeom>
              <a:avLst/>
              <a:gdLst>
                <a:gd name="T0" fmla="*/ 1 w 80"/>
                <a:gd name="T1" fmla="*/ 0 h 81"/>
                <a:gd name="T2" fmla="*/ 1 w 80"/>
                <a:gd name="T3" fmla="*/ 1 h 81"/>
                <a:gd name="T4" fmla="*/ 1 w 80"/>
                <a:gd name="T5" fmla="*/ 1 h 81"/>
                <a:gd name="T6" fmla="*/ 0 w 80"/>
                <a:gd name="T7" fmla="*/ 1 h 81"/>
                <a:gd name="T8" fmla="*/ 1 w 80"/>
                <a:gd name="T9" fmla="*/ 0 h 81"/>
                <a:gd name="T10" fmla="*/ 0 60000 65536"/>
                <a:gd name="T11" fmla="*/ 0 60000 65536"/>
                <a:gd name="T12" fmla="*/ 0 60000 65536"/>
                <a:gd name="T13" fmla="*/ 0 60000 65536"/>
                <a:gd name="T14" fmla="*/ 0 60000 65536"/>
                <a:gd name="T15" fmla="*/ 0 w 80"/>
                <a:gd name="T16" fmla="*/ 0 h 81"/>
                <a:gd name="T17" fmla="*/ 80 w 80"/>
                <a:gd name="T18" fmla="*/ 81 h 81"/>
              </a:gdLst>
              <a:ahLst/>
              <a:cxnLst>
                <a:cxn ang="T10">
                  <a:pos x="T0" y="T1"/>
                </a:cxn>
                <a:cxn ang="T11">
                  <a:pos x="T2" y="T3"/>
                </a:cxn>
                <a:cxn ang="T12">
                  <a:pos x="T4" y="T5"/>
                </a:cxn>
                <a:cxn ang="T13">
                  <a:pos x="T6" y="T7"/>
                </a:cxn>
                <a:cxn ang="T14">
                  <a:pos x="T8" y="T9"/>
                </a:cxn>
              </a:cxnLst>
              <a:rect l="T15" t="T16" r="T17" b="T18"/>
              <a:pathLst>
                <a:path w="80" h="81">
                  <a:moveTo>
                    <a:pt x="40" y="0"/>
                  </a:moveTo>
                  <a:lnTo>
                    <a:pt x="80" y="40"/>
                  </a:lnTo>
                  <a:lnTo>
                    <a:pt x="40" y="81"/>
                  </a:lnTo>
                  <a:lnTo>
                    <a:pt x="0" y="40"/>
                  </a:lnTo>
                  <a:lnTo>
                    <a:pt x="40" y="0"/>
                  </a:lnTo>
                  <a:close/>
                </a:path>
              </a:pathLst>
            </a:custGeom>
            <a:solidFill>
              <a:srgbClr val="0000FF"/>
            </a:solidFill>
            <a:ln w="12700">
              <a:solidFill>
                <a:srgbClr val="0000FF"/>
              </a:solidFill>
              <a:round/>
              <a:headEnd/>
              <a:tailEnd/>
            </a:ln>
          </p:spPr>
          <p:txBody>
            <a:bodyPr/>
            <a:lstStyle/>
            <a:p>
              <a:endParaRPr lang="en-US"/>
            </a:p>
          </p:txBody>
        </p:sp>
        <p:sp>
          <p:nvSpPr>
            <p:cNvPr id="52358" name="Freeform 48"/>
            <p:cNvSpPr>
              <a:spLocks/>
            </p:cNvSpPr>
            <p:nvPr/>
          </p:nvSpPr>
          <p:spPr bwMode="auto">
            <a:xfrm>
              <a:off x="3207" y="1589"/>
              <a:ext cx="40" cy="41"/>
            </a:xfrm>
            <a:custGeom>
              <a:avLst/>
              <a:gdLst>
                <a:gd name="T0" fmla="*/ 1 w 80"/>
                <a:gd name="T1" fmla="*/ 0 h 81"/>
                <a:gd name="T2" fmla="*/ 1 w 80"/>
                <a:gd name="T3" fmla="*/ 1 h 81"/>
                <a:gd name="T4" fmla="*/ 1 w 80"/>
                <a:gd name="T5" fmla="*/ 1 h 81"/>
                <a:gd name="T6" fmla="*/ 0 w 80"/>
                <a:gd name="T7" fmla="*/ 1 h 81"/>
                <a:gd name="T8" fmla="*/ 1 w 80"/>
                <a:gd name="T9" fmla="*/ 0 h 81"/>
                <a:gd name="T10" fmla="*/ 0 60000 65536"/>
                <a:gd name="T11" fmla="*/ 0 60000 65536"/>
                <a:gd name="T12" fmla="*/ 0 60000 65536"/>
                <a:gd name="T13" fmla="*/ 0 60000 65536"/>
                <a:gd name="T14" fmla="*/ 0 60000 65536"/>
                <a:gd name="T15" fmla="*/ 0 w 80"/>
                <a:gd name="T16" fmla="*/ 0 h 81"/>
                <a:gd name="T17" fmla="*/ 80 w 80"/>
                <a:gd name="T18" fmla="*/ 81 h 81"/>
              </a:gdLst>
              <a:ahLst/>
              <a:cxnLst>
                <a:cxn ang="T10">
                  <a:pos x="T0" y="T1"/>
                </a:cxn>
                <a:cxn ang="T11">
                  <a:pos x="T2" y="T3"/>
                </a:cxn>
                <a:cxn ang="T12">
                  <a:pos x="T4" y="T5"/>
                </a:cxn>
                <a:cxn ang="T13">
                  <a:pos x="T6" y="T7"/>
                </a:cxn>
                <a:cxn ang="T14">
                  <a:pos x="T8" y="T9"/>
                </a:cxn>
              </a:cxnLst>
              <a:rect l="T15" t="T16" r="T17" b="T18"/>
              <a:pathLst>
                <a:path w="80" h="81">
                  <a:moveTo>
                    <a:pt x="40" y="0"/>
                  </a:moveTo>
                  <a:lnTo>
                    <a:pt x="80" y="40"/>
                  </a:lnTo>
                  <a:lnTo>
                    <a:pt x="40" y="81"/>
                  </a:lnTo>
                  <a:lnTo>
                    <a:pt x="0" y="40"/>
                  </a:lnTo>
                  <a:lnTo>
                    <a:pt x="40" y="0"/>
                  </a:lnTo>
                  <a:close/>
                </a:path>
              </a:pathLst>
            </a:custGeom>
            <a:solidFill>
              <a:srgbClr val="0000FF"/>
            </a:solidFill>
            <a:ln w="12700">
              <a:solidFill>
                <a:srgbClr val="0000FF"/>
              </a:solidFill>
              <a:round/>
              <a:headEnd/>
              <a:tailEnd/>
            </a:ln>
          </p:spPr>
          <p:txBody>
            <a:bodyPr/>
            <a:lstStyle/>
            <a:p>
              <a:endParaRPr lang="en-US"/>
            </a:p>
          </p:txBody>
        </p:sp>
        <p:sp>
          <p:nvSpPr>
            <p:cNvPr id="52359" name="Freeform 49"/>
            <p:cNvSpPr>
              <a:spLocks/>
            </p:cNvSpPr>
            <p:nvPr/>
          </p:nvSpPr>
          <p:spPr bwMode="auto">
            <a:xfrm>
              <a:off x="3361" y="1589"/>
              <a:ext cx="41" cy="41"/>
            </a:xfrm>
            <a:custGeom>
              <a:avLst/>
              <a:gdLst>
                <a:gd name="T0" fmla="*/ 1 w 80"/>
                <a:gd name="T1" fmla="*/ 0 h 81"/>
                <a:gd name="T2" fmla="*/ 1 w 80"/>
                <a:gd name="T3" fmla="*/ 1 h 81"/>
                <a:gd name="T4" fmla="*/ 1 w 80"/>
                <a:gd name="T5" fmla="*/ 1 h 81"/>
                <a:gd name="T6" fmla="*/ 0 w 80"/>
                <a:gd name="T7" fmla="*/ 1 h 81"/>
                <a:gd name="T8" fmla="*/ 1 w 80"/>
                <a:gd name="T9" fmla="*/ 0 h 81"/>
                <a:gd name="T10" fmla="*/ 0 60000 65536"/>
                <a:gd name="T11" fmla="*/ 0 60000 65536"/>
                <a:gd name="T12" fmla="*/ 0 60000 65536"/>
                <a:gd name="T13" fmla="*/ 0 60000 65536"/>
                <a:gd name="T14" fmla="*/ 0 60000 65536"/>
                <a:gd name="T15" fmla="*/ 0 w 80"/>
                <a:gd name="T16" fmla="*/ 0 h 81"/>
                <a:gd name="T17" fmla="*/ 80 w 80"/>
                <a:gd name="T18" fmla="*/ 81 h 81"/>
              </a:gdLst>
              <a:ahLst/>
              <a:cxnLst>
                <a:cxn ang="T10">
                  <a:pos x="T0" y="T1"/>
                </a:cxn>
                <a:cxn ang="T11">
                  <a:pos x="T2" y="T3"/>
                </a:cxn>
                <a:cxn ang="T12">
                  <a:pos x="T4" y="T5"/>
                </a:cxn>
                <a:cxn ang="T13">
                  <a:pos x="T6" y="T7"/>
                </a:cxn>
                <a:cxn ang="T14">
                  <a:pos x="T8" y="T9"/>
                </a:cxn>
              </a:cxnLst>
              <a:rect l="T15" t="T16" r="T17" b="T18"/>
              <a:pathLst>
                <a:path w="80" h="81">
                  <a:moveTo>
                    <a:pt x="40" y="0"/>
                  </a:moveTo>
                  <a:lnTo>
                    <a:pt x="80" y="40"/>
                  </a:lnTo>
                  <a:lnTo>
                    <a:pt x="40" y="81"/>
                  </a:lnTo>
                  <a:lnTo>
                    <a:pt x="0" y="40"/>
                  </a:lnTo>
                  <a:lnTo>
                    <a:pt x="40" y="0"/>
                  </a:lnTo>
                  <a:close/>
                </a:path>
              </a:pathLst>
            </a:custGeom>
            <a:solidFill>
              <a:srgbClr val="0000FF"/>
            </a:solidFill>
            <a:ln w="12700">
              <a:solidFill>
                <a:srgbClr val="0000FF"/>
              </a:solidFill>
              <a:round/>
              <a:headEnd/>
              <a:tailEnd/>
            </a:ln>
          </p:spPr>
          <p:txBody>
            <a:bodyPr/>
            <a:lstStyle/>
            <a:p>
              <a:endParaRPr lang="en-US"/>
            </a:p>
          </p:txBody>
        </p:sp>
        <p:sp>
          <p:nvSpPr>
            <p:cNvPr id="52360" name="Freeform 50"/>
            <p:cNvSpPr>
              <a:spLocks/>
            </p:cNvSpPr>
            <p:nvPr/>
          </p:nvSpPr>
          <p:spPr bwMode="auto">
            <a:xfrm>
              <a:off x="3516" y="1589"/>
              <a:ext cx="40" cy="41"/>
            </a:xfrm>
            <a:custGeom>
              <a:avLst/>
              <a:gdLst>
                <a:gd name="T0" fmla="*/ 1 w 80"/>
                <a:gd name="T1" fmla="*/ 0 h 81"/>
                <a:gd name="T2" fmla="*/ 1 w 80"/>
                <a:gd name="T3" fmla="*/ 1 h 81"/>
                <a:gd name="T4" fmla="*/ 1 w 80"/>
                <a:gd name="T5" fmla="*/ 1 h 81"/>
                <a:gd name="T6" fmla="*/ 0 w 80"/>
                <a:gd name="T7" fmla="*/ 1 h 81"/>
                <a:gd name="T8" fmla="*/ 1 w 80"/>
                <a:gd name="T9" fmla="*/ 0 h 81"/>
                <a:gd name="T10" fmla="*/ 0 60000 65536"/>
                <a:gd name="T11" fmla="*/ 0 60000 65536"/>
                <a:gd name="T12" fmla="*/ 0 60000 65536"/>
                <a:gd name="T13" fmla="*/ 0 60000 65536"/>
                <a:gd name="T14" fmla="*/ 0 60000 65536"/>
                <a:gd name="T15" fmla="*/ 0 w 80"/>
                <a:gd name="T16" fmla="*/ 0 h 81"/>
                <a:gd name="T17" fmla="*/ 80 w 80"/>
                <a:gd name="T18" fmla="*/ 81 h 81"/>
              </a:gdLst>
              <a:ahLst/>
              <a:cxnLst>
                <a:cxn ang="T10">
                  <a:pos x="T0" y="T1"/>
                </a:cxn>
                <a:cxn ang="T11">
                  <a:pos x="T2" y="T3"/>
                </a:cxn>
                <a:cxn ang="T12">
                  <a:pos x="T4" y="T5"/>
                </a:cxn>
                <a:cxn ang="T13">
                  <a:pos x="T6" y="T7"/>
                </a:cxn>
                <a:cxn ang="T14">
                  <a:pos x="T8" y="T9"/>
                </a:cxn>
              </a:cxnLst>
              <a:rect l="T15" t="T16" r="T17" b="T18"/>
              <a:pathLst>
                <a:path w="80" h="81">
                  <a:moveTo>
                    <a:pt x="40" y="0"/>
                  </a:moveTo>
                  <a:lnTo>
                    <a:pt x="80" y="40"/>
                  </a:lnTo>
                  <a:lnTo>
                    <a:pt x="40" y="81"/>
                  </a:lnTo>
                  <a:lnTo>
                    <a:pt x="0" y="40"/>
                  </a:lnTo>
                  <a:lnTo>
                    <a:pt x="40" y="0"/>
                  </a:lnTo>
                  <a:close/>
                </a:path>
              </a:pathLst>
            </a:custGeom>
            <a:solidFill>
              <a:srgbClr val="0000FF"/>
            </a:solidFill>
            <a:ln w="12700">
              <a:solidFill>
                <a:srgbClr val="0000FF"/>
              </a:solidFill>
              <a:round/>
              <a:headEnd/>
              <a:tailEnd/>
            </a:ln>
          </p:spPr>
          <p:txBody>
            <a:bodyPr/>
            <a:lstStyle/>
            <a:p>
              <a:endParaRPr lang="en-US"/>
            </a:p>
          </p:txBody>
        </p:sp>
        <p:sp>
          <p:nvSpPr>
            <p:cNvPr id="52361" name="Freeform 51"/>
            <p:cNvSpPr>
              <a:spLocks/>
            </p:cNvSpPr>
            <p:nvPr/>
          </p:nvSpPr>
          <p:spPr bwMode="auto">
            <a:xfrm>
              <a:off x="3670" y="1589"/>
              <a:ext cx="41" cy="41"/>
            </a:xfrm>
            <a:custGeom>
              <a:avLst/>
              <a:gdLst>
                <a:gd name="T0" fmla="*/ 1 w 80"/>
                <a:gd name="T1" fmla="*/ 0 h 81"/>
                <a:gd name="T2" fmla="*/ 1 w 80"/>
                <a:gd name="T3" fmla="*/ 1 h 81"/>
                <a:gd name="T4" fmla="*/ 1 w 80"/>
                <a:gd name="T5" fmla="*/ 1 h 81"/>
                <a:gd name="T6" fmla="*/ 0 w 80"/>
                <a:gd name="T7" fmla="*/ 1 h 81"/>
                <a:gd name="T8" fmla="*/ 1 w 80"/>
                <a:gd name="T9" fmla="*/ 0 h 81"/>
                <a:gd name="T10" fmla="*/ 0 60000 65536"/>
                <a:gd name="T11" fmla="*/ 0 60000 65536"/>
                <a:gd name="T12" fmla="*/ 0 60000 65536"/>
                <a:gd name="T13" fmla="*/ 0 60000 65536"/>
                <a:gd name="T14" fmla="*/ 0 60000 65536"/>
                <a:gd name="T15" fmla="*/ 0 w 80"/>
                <a:gd name="T16" fmla="*/ 0 h 81"/>
                <a:gd name="T17" fmla="*/ 80 w 80"/>
                <a:gd name="T18" fmla="*/ 81 h 81"/>
              </a:gdLst>
              <a:ahLst/>
              <a:cxnLst>
                <a:cxn ang="T10">
                  <a:pos x="T0" y="T1"/>
                </a:cxn>
                <a:cxn ang="T11">
                  <a:pos x="T2" y="T3"/>
                </a:cxn>
                <a:cxn ang="T12">
                  <a:pos x="T4" y="T5"/>
                </a:cxn>
                <a:cxn ang="T13">
                  <a:pos x="T6" y="T7"/>
                </a:cxn>
                <a:cxn ang="T14">
                  <a:pos x="T8" y="T9"/>
                </a:cxn>
              </a:cxnLst>
              <a:rect l="T15" t="T16" r="T17" b="T18"/>
              <a:pathLst>
                <a:path w="80" h="81">
                  <a:moveTo>
                    <a:pt x="40" y="0"/>
                  </a:moveTo>
                  <a:lnTo>
                    <a:pt x="80" y="40"/>
                  </a:lnTo>
                  <a:lnTo>
                    <a:pt x="40" y="81"/>
                  </a:lnTo>
                  <a:lnTo>
                    <a:pt x="0" y="40"/>
                  </a:lnTo>
                  <a:lnTo>
                    <a:pt x="40" y="0"/>
                  </a:lnTo>
                  <a:close/>
                </a:path>
              </a:pathLst>
            </a:custGeom>
            <a:solidFill>
              <a:srgbClr val="0000FF"/>
            </a:solidFill>
            <a:ln w="12700">
              <a:solidFill>
                <a:srgbClr val="0000FF"/>
              </a:solidFill>
              <a:round/>
              <a:headEnd/>
              <a:tailEnd/>
            </a:ln>
          </p:spPr>
          <p:txBody>
            <a:bodyPr/>
            <a:lstStyle/>
            <a:p>
              <a:endParaRPr lang="en-US"/>
            </a:p>
          </p:txBody>
        </p:sp>
        <p:sp>
          <p:nvSpPr>
            <p:cNvPr id="52362" name="Freeform 52"/>
            <p:cNvSpPr>
              <a:spLocks/>
            </p:cNvSpPr>
            <p:nvPr/>
          </p:nvSpPr>
          <p:spPr bwMode="auto">
            <a:xfrm>
              <a:off x="3824" y="1589"/>
              <a:ext cx="40" cy="41"/>
            </a:xfrm>
            <a:custGeom>
              <a:avLst/>
              <a:gdLst>
                <a:gd name="T0" fmla="*/ 1 w 80"/>
                <a:gd name="T1" fmla="*/ 0 h 81"/>
                <a:gd name="T2" fmla="*/ 1 w 80"/>
                <a:gd name="T3" fmla="*/ 1 h 81"/>
                <a:gd name="T4" fmla="*/ 1 w 80"/>
                <a:gd name="T5" fmla="*/ 1 h 81"/>
                <a:gd name="T6" fmla="*/ 0 w 80"/>
                <a:gd name="T7" fmla="*/ 1 h 81"/>
                <a:gd name="T8" fmla="*/ 1 w 80"/>
                <a:gd name="T9" fmla="*/ 0 h 81"/>
                <a:gd name="T10" fmla="*/ 0 60000 65536"/>
                <a:gd name="T11" fmla="*/ 0 60000 65536"/>
                <a:gd name="T12" fmla="*/ 0 60000 65536"/>
                <a:gd name="T13" fmla="*/ 0 60000 65536"/>
                <a:gd name="T14" fmla="*/ 0 60000 65536"/>
                <a:gd name="T15" fmla="*/ 0 w 80"/>
                <a:gd name="T16" fmla="*/ 0 h 81"/>
                <a:gd name="T17" fmla="*/ 80 w 80"/>
                <a:gd name="T18" fmla="*/ 81 h 81"/>
              </a:gdLst>
              <a:ahLst/>
              <a:cxnLst>
                <a:cxn ang="T10">
                  <a:pos x="T0" y="T1"/>
                </a:cxn>
                <a:cxn ang="T11">
                  <a:pos x="T2" y="T3"/>
                </a:cxn>
                <a:cxn ang="T12">
                  <a:pos x="T4" y="T5"/>
                </a:cxn>
                <a:cxn ang="T13">
                  <a:pos x="T6" y="T7"/>
                </a:cxn>
                <a:cxn ang="T14">
                  <a:pos x="T8" y="T9"/>
                </a:cxn>
              </a:cxnLst>
              <a:rect l="T15" t="T16" r="T17" b="T18"/>
              <a:pathLst>
                <a:path w="80" h="81">
                  <a:moveTo>
                    <a:pt x="40" y="0"/>
                  </a:moveTo>
                  <a:lnTo>
                    <a:pt x="80" y="40"/>
                  </a:lnTo>
                  <a:lnTo>
                    <a:pt x="40" y="81"/>
                  </a:lnTo>
                  <a:lnTo>
                    <a:pt x="0" y="40"/>
                  </a:lnTo>
                  <a:lnTo>
                    <a:pt x="40" y="0"/>
                  </a:lnTo>
                  <a:close/>
                </a:path>
              </a:pathLst>
            </a:custGeom>
            <a:solidFill>
              <a:srgbClr val="0000FF"/>
            </a:solidFill>
            <a:ln w="12700">
              <a:solidFill>
                <a:srgbClr val="0000FF"/>
              </a:solidFill>
              <a:round/>
              <a:headEnd/>
              <a:tailEnd/>
            </a:ln>
          </p:spPr>
          <p:txBody>
            <a:bodyPr/>
            <a:lstStyle/>
            <a:p>
              <a:endParaRPr lang="en-US"/>
            </a:p>
          </p:txBody>
        </p:sp>
        <p:sp>
          <p:nvSpPr>
            <p:cNvPr id="52363" name="Freeform 53"/>
            <p:cNvSpPr>
              <a:spLocks/>
            </p:cNvSpPr>
            <p:nvPr/>
          </p:nvSpPr>
          <p:spPr bwMode="auto">
            <a:xfrm>
              <a:off x="3978" y="1589"/>
              <a:ext cx="41" cy="41"/>
            </a:xfrm>
            <a:custGeom>
              <a:avLst/>
              <a:gdLst>
                <a:gd name="T0" fmla="*/ 1 w 81"/>
                <a:gd name="T1" fmla="*/ 0 h 81"/>
                <a:gd name="T2" fmla="*/ 1 w 81"/>
                <a:gd name="T3" fmla="*/ 1 h 81"/>
                <a:gd name="T4" fmla="*/ 1 w 81"/>
                <a:gd name="T5" fmla="*/ 1 h 81"/>
                <a:gd name="T6" fmla="*/ 0 w 81"/>
                <a:gd name="T7" fmla="*/ 1 h 81"/>
                <a:gd name="T8" fmla="*/ 1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00FF"/>
            </a:solidFill>
            <a:ln w="12700">
              <a:solidFill>
                <a:srgbClr val="0000FF"/>
              </a:solidFill>
              <a:round/>
              <a:headEnd/>
              <a:tailEnd/>
            </a:ln>
          </p:spPr>
          <p:txBody>
            <a:bodyPr/>
            <a:lstStyle/>
            <a:p>
              <a:endParaRPr lang="en-US"/>
            </a:p>
          </p:txBody>
        </p:sp>
        <p:sp>
          <p:nvSpPr>
            <p:cNvPr id="52364" name="Freeform 54"/>
            <p:cNvSpPr>
              <a:spLocks/>
            </p:cNvSpPr>
            <p:nvPr/>
          </p:nvSpPr>
          <p:spPr bwMode="auto">
            <a:xfrm>
              <a:off x="4133" y="1589"/>
              <a:ext cx="40" cy="41"/>
            </a:xfrm>
            <a:custGeom>
              <a:avLst/>
              <a:gdLst>
                <a:gd name="T0" fmla="*/ 0 w 81"/>
                <a:gd name="T1" fmla="*/ 0 h 81"/>
                <a:gd name="T2" fmla="*/ 0 w 81"/>
                <a:gd name="T3" fmla="*/ 1 h 81"/>
                <a:gd name="T4" fmla="*/ 0 w 81"/>
                <a:gd name="T5" fmla="*/ 1 h 81"/>
                <a:gd name="T6" fmla="*/ 0 w 81"/>
                <a:gd name="T7" fmla="*/ 1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00FF"/>
            </a:solidFill>
            <a:ln w="12700">
              <a:solidFill>
                <a:srgbClr val="0000FF"/>
              </a:solidFill>
              <a:round/>
              <a:headEnd/>
              <a:tailEnd/>
            </a:ln>
          </p:spPr>
          <p:txBody>
            <a:bodyPr/>
            <a:lstStyle/>
            <a:p>
              <a:endParaRPr lang="en-US"/>
            </a:p>
          </p:txBody>
        </p:sp>
        <p:sp>
          <p:nvSpPr>
            <p:cNvPr id="52365" name="Freeform 55"/>
            <p:cNvSpPr>
              <a:spLocks/>
            </p:cNvSpPr>
            <p:nvPr/>
          </p:nvSpPr>
          <p:spPr bwMode="auto">
            <a:xfrm>
              <a:off x="4288" y="1589"/>
              <a:ext cx="40" cy="41"/>
            </a:xfrm>
            <a:custGeom>
              <a:avLst/>
              <a:gdLst>
                <a:gd name="T0" fmla="*/ 0 w 81"/>
                <a:gd name="T1" fmla="*/ 0 h 81"/>
                <a:gd name="T2" fmla="*/ 0 w 81"/>
                <a:gd name="T3" fmla="*/ 1 h 81"/>
                <a:gd name="T4" fmla="*/ 0 w 81"/>
                <a:gd name="T5" fmla="*/ 1 h 81"/>
                <a:gd name="T6" fmla="*/ 0 w 81"/>
                <a:gd name="T7" fmla="*/ 1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00FF"/>
            </a:solidFill>
            <a:ln w="12700">
              <a:solidFill>
                <a:srgbClr val="0000FF"/>
              </a:solidFill>
              <a:round/>
              <a:headEnd/>
              <a:tailEnd/>
            </a:ln>
          </p:spPr>
          <p:txBody>
            <a:bodyPr/>
            <a:lstStyle/>
            <a:p>
              <a:endParaRPr lang="en-US"/>
            </a:p>
          </p:txBody>
        </p:sp>
        <p:sp>
          <p:nvSpPr>
            <p:cNvPr id="52366" name="Freeform 56"/>
            <p:cNvSpPr>
              <a:spLocks/>
            </p:cNvSpPr>
            <p:nvPr/>
          </p:nvSpPr>
          <p:spPr bwMode="auto">
            <a:xfrm>
              <a:off x="4442" y="1589"/>
              <a:ext cx="40" cy="41"/>
            </a:xfrm>
            <a:custGeom>
              <a:avLst/>
              <a:gdLst>
                <a:gd name="T0" fmla="*/ 0 w 81"/>
                <a:gd name="T1" fmla="*/ 0 h 81"/>
                <a:gd name="T2" fmla="*/ 0 w 81"/>
                <a:gd name="T3" fmla="*/ 1 h 81"/>
                <a:gd name="T4" fmla="*/ 0 w 81"/>
                <a:gd name="T5" fmla="*/ 1 h 81"/>
                <a:gd name="T6" fmla="*/ 0 w 81"/>
                <a:gd name="T7" fmla="*/ 1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00FF"/>
            </a:solidFill>
            <a:ln w="12700">
              <a:solidFill>
                <a:srgbClr val="0000FF"/>
              </a:solidFill>
              <a:round/>
              <a:headEnd/>
              <a:tailEnd/>
            </a:ln>
          </p:spPr>
          <p:txBody>
            <a:bodyPr/>
            <a:lstStyle/>
            <a:p>
              <a:endParaRPr lang="en-US"/>
            </a:p>
          </p:txBody>
        </p:sp>
        <p:sp>
          <p:nvSpPr>
            <p:cNvPr id="52367" name="Rectangle 57"/>
            <p:cNvSpPr>
              <a:spLocks noChangeArrowheads="1"/>
            </p:cNvSpPr>
            <p:nvPr/>
          </p:nvSpPr>
          <p:spPr bwMode="auto">
            <a:xfrm>
              <a:off x="743" y="1614"/>
              <a:ext cx="44" cy="4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368" name="Line 58"/>
            <p:cNvSpPr>
              <a:spLocks noChangeShapeType="1"/>
            </p:cNvSpPr>
            <p:nvPr/>
          </p:nvSpPr>
          <p:spPr bwMode="auto">
            <a:xfrm flipH="1" flipV="1">
              <a:off x="744" y="1615"/>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69" name="Line 59"/>
            <p:cNvSpPr>
              <a:spLocks noChangeShapeType="1"/>
            </p:cNvSpPr>
            <p:nvPr/>
          </p:nvSpPr>
          <p:spPr bwMode="auto">
            <a:xfrm>
              <a:off x="764" y="1636"/>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70" name="Line 60"/>
            <p:cNvSpPr>
              <a:spLocks noChangeShapeType="1"/>
            </p:cNvSpPr>
            <p:nvPr/>
          </p:nvSpPr>
          <p:spPr bwMode="auto">
            <a:xfrm flipH="1">
              <a:off x="744" y="1636"/>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71" name="Line 61"/>
            <p:cNvSpPr>
              <a:spLocks noChangeShapeType="1"/>
            </p:cNvSpPr>
            <p:nvPr/>
          </p:nvSpPr>
          <p:spPr bwMode="auto">
            <a:xfrm flipV="1">
              <a:off x="764" y="1615"/>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72" name="Rectangle 62"/>
            <p:cNvSpPr>
              <a:spLocks noChangeArrowheads="1"/>
            </p:cNvSpPr>
            <p:nvPr/>
          </p:nvSpPr>
          <p:spPr bwMode="auto">
            <a:xfrm>
              <a:off x="890" y="1486"/>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373" name="Line 63"/>
            <p:cNvSpPr>
              <a:spLocks noChangeShapeType="1"/>
            </p:cNvSpPr>
            <p:nvPr/>
          </p:nvSpPr>
          <p:spPr bwMode="auto">
            <a:xfrm flipH="1" flipV="1">
              <a:off x="891" y="1487"/>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74" name="Line 64"/>
            <p:cNvSpPr>
              <a:spLocks noChangeShapeType="1"/>
            </p:cNvSpPr>
            <p:nvPr/>
          </p:nvSpPr>
          <p:spPr bwMode="auto">
            <a:xfrm>
              <a:off x="911" y="1507"/>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75" name="Line 65"/>
            <p:cNvSpPr>
              <a:spLocks noChangeShapeType="1"/>
            </p:cNvSpPr>
            <p:nvPr/>
          </p:nvSpPr>
          <p:spPr bwMode="auto">
            <a:xfrm flipH="1">
              <a:off x="891" y="1507"/>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76" name="Line 66"/>
            <p:cNvSpPr>
              <a:spLocks noChangeShapeType="1"/>
            </p:cNvSpPr>
            <p:nvPr/>
          </p:nvSpPr>
          <p:spPr bwMode="auto">
            <a:xfrm flipV="1">
              <a:off x="911" y="1487"/>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77" name="Rectangle 67"/>
            <p:cNvSpPr>
              <a:spLocks noChangeArrowheads="1"/>
            </p:cNvSpPr>
            <p:nvPr/>
          </p:nvSpPr>
          <p:spPr bwMode="auto">
            <a:xfrm>
              <a:off x="1044" y="1674"/>
              <a:ext cx="45"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378" name="Line 68"/>
            <p:cNvSpPr>
              <a:spLocks noChangeShapeType="1"/>
            </p:cNvSpPr>
            <p:nvPr/>
          </p:nvSpPr>
          <p:spPr bwMode="auto">
            <a:xfrm flipH="1" flipV="1">
              <a:off x="1045" y="1675"/>
              <a:ext cx="21"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79" name="Line 69"/>
            <p:cNvSpPr>
              <a:spLocks noChangeShapeType="1"/>
            </p:cNvSpPr>
            <p:nvPr/>
          </p:nvSpPr>
          <p:spPr bwMode="auto">
            <a:xfrm>
              <a:off x="1066" y="1695"/>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80" name="Line 70"/>
            <p:cNvSpPr>
              <a:spLocks noChangeShapeType="1"/>
            </p:cNvSpPr>
            <p:nvPr/>
          </p:nvSpPr>
          <p:spPr bwMode="auto">
            <a:xfrm flipH="1">
              <a:off x="1045" y="1695"/>
              <a:ext cx="21"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81" name="Line 71"/>
            <p:cNvSpPr>
              <a:spLocks noChangeShapeType="1"/>
            </p:cNvSpPr>
            <p:nvPr/>
          </p:nvSpPr>
          <p:spPr bwMode="auto">
            <a:xfrm flipV="1">
              <a:off x="1066" y="1675"/>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82" name="Rectangle 72"/>
            <p:cNvSpPr>
              <a:spLocks noChangeArrowheads="1"/>
            </p:cNvSpPr>
            <p:nvPr/>
          </p:nvSpPr>
          <p:spPr bwMode="auto">
            <a:xfrm>
              <a:off x="1199" y="1497"/>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383" name="Line 73"/>
            <p:cNvSpPr>
              <a:spLocks noChangeShapeType="1"/>
            </p:cNvSpPr>
            <p:nvPr/>
          </p:nvSpPr>
          <p:spPr bwMode="auto">
            <a:xfrm flipH="1" flipV="1">
              <a:off x="1200" y="1498"/>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84" name="Line 74"/>
            <p:cNvSpPr>
              <a:spLocks noChangeShapeType="1"/>
            </p:cNvSpPr>
            <p:nvPr/>
          </p:nvSpPr>
          <p:spPr bwMode="auto">
            <a:xfrm>
              <a:off x="1220" y="1518"/>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85" name="Line 75"/>
            <p:cNvSpPr>
              <a:spLocks noChangeShapeType="1"/>
            </p:cNvSpPr>
            <p:nvPr/>
          </p:nvSpPr>
          <p:spPr bwMode="auto">
            <a:xfrm flipH="1">
              <a:off x="1200" y="1518"/>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86" name="Line 76"/>
            <p:cNvSpPr>
              <a:spLocks noChangeShapeType="1"/>
            </p:cNvSpPr>
            <p:nvPr/>
          </p:nvSpPr>
          <p:spPr bwMode="auto">
            <a:xfrm flipV="1">
              <a:off x="1220" y="1498"/>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87" name="Rectangle 77"/>
            <p:cNvSpPr>
              <a:spLocks noChangeArrowheads="1"/>
            </p:cNvSpPr>
            <p:nvPr/>
          </p:nvSpPr>
          <p:spPr bwMode="auto">
            <a:xfrm>
              <a:off x="1353" y="1857"/>
              <a:ext cx="45"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388" name="Line 78"/>
            <p:cNvSpPr>
              <a:spLocks noChangeShapeType="1"/>
            </p:cNvSpPr>
            <p:nvPr/>
          </p:nvSpPr>
          <p:spPr bwMode="auto">
            <a:xfrm flipH="1" flipV="1">
              <a:off x="1354" y="1858"/>
              <a:ext cx="21"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89" name="Line 79"/>
            <p:cNvSpPr>
              <a:spLocks noChangeShapeType="1"/>
            </p:cNvSpPr>
            <p:nvPr/>
          </p:nvSpPr>
          <p:spPr bwMode="auto">
            <a:xfrm>
              <a:off x="1375" y="1878"/>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90" name="Line 80"/>
            <p:cNvSpPr>
              <a:spLocks noChangeShapeType="1"/>
            </p:cNvSpPr>
            <p:nvPr/>
          </p:nvSpPr>
          <p:spPr bwMode="auto">
            <a:xfrm flipH="1">
              <a:off x="1354" y="1878"/>
              <a:ext cx="21"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91" name="Line 81"/>
            <p:cNvSpPr>
              <a:spLocks noChangeShapeType="1"/>
            </p:cNvSpPr>
            <p:nvPr/>
          </p:nvSpPr>
          <p:spPr bwMode="auto">
            <a:xfrm flipV="1">
              <a:off x="1375" y="1858"/>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92" name="Rectangle 82"/>
            <p:cNvSpPr>
              <a:spLocks noChangeArrowheads="1"/>
            </p:cNvSpPr>
            <p:nvPr/>
          </p:nvSpPr>
          <p:spPr bwMode="auto">
            <a:xfrm>
              <a:off x="1507" y="1383"/>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393" name="Line 83"/>
            <p:cNvSpPr>
              <a:spLocks noChangeShapeType="1"/>
            </p:cNvSpPr>
            <p:nvPr/>
          </p:nvSpPr>
          <p:spPr bwMode="auto">
            <a:xfrm flipH="1" flipV="1">
              <a:off x="1508" y="1384"/>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94" name="Line 84"/>
            <p:cNvSpPr>
              <a:spLocks noChangeShapeType="1"/>
            </p:cNvSpPr>
            <p:nvPr/>
          </p:nvSpPr>
          <p:spPr bwMode="auto">
            <a:xfrm>
              <a:off x="1528" y="1404"/>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95" name="Line 85"/>
            <p:cNvSpPr>
              <a:spLocks noChangeShapeType="1"/>
            </p:cNvSpPr>
            <p:nvPr/>
          </p:nvSpPr>
          <p:spPr bwMode="auto">
            <a:xfrm flipH="1">
              <a:off x="1508" y="1404"/>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96" name="Line 86"/>
            <p:cNvSpPr>
              <a:spLocks noChangeShapeType="1"/>
            </p:cNvSpPr>
            <p:nvPr/>
          </p:nvSpPr>
          <p:spPr bwMode="auto">
            <a:xfrm flipV="1">
              <a:off x="1528" y="1384"/>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97" name="Rectangle 87"/>
            <p:cNvSpPr>
              <a:spLocks noChangeArrowheads="1"/>
            </p:cNvSpPr>
            <p:nvPr/>
          </p:nvSpPr>
          <p:spPr bwMode="auto">
            <a:xfrm>
              <a:off x="1662" y="1734"/>
              <a:ext cx="44" cy="4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398" name="Line 88"/>
            <p:cNvSpPr>
              <a:spLocks noChangeShapeType="1"/>
            </p:cNvSpPr>
            <p:nvPr/>
          </p:nvSpPr>
          <p:spPr bwMode="auto">
            <a:xfrm flipH="1" flipV="1">
              <a:off x="1663" y="1735"/>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99" name="Line 89"/>
            <p:cNvSpPr>
              <a:spLocks noChangeShapeType="1"/>
            </p:cNvSpPr>
            <p:nvPr/>
          </p:nvSpPr>
          <p:spPr bwMode="auto">
            <a:xfrm>
              <a:off x="1683" y="1755"/>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00" name="Line 90"/>
            <p:cNvSpPr>
              <a:spLocks noChangeShapeType="1"/>
            </p:cNvSpPr>
            <p:nvPr/>
          </p:nvSpPr>
          <p:spPr bwMode="auto">
            <a:xfrm flipH="1">
              <a:off x="1663" y="1755"/>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01" name="Line 91"/>
            <p:cNvSpPr>
              <a:spLocks noChangeShapeType="1"/>
            </p:cNvSpPr>
            <p:nvPr/>
          </p:nvSpPr>
          <p:spPr bwMode="auto">
            <a:xfrm flipV="1">
              <a:off x="1683" y="1735"/>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02" name="Rectangle 92"/>
            <p:cNvSpPr>
              <a:spLocks noChangeArrowheads="1"/>
            </p:cNvSpPr>
            <p:nvPr/>
          </p:nvSpPr>
          <p:spPr bwMode="auto">
            <a:xfrm>
              <a:off x="1816" y="1498"/>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403" name="Line 93"/>
            <p:cNvSpPr>
              <a:spLocks noChangeShapeType="1"/>
            </p:cNvSpPr>
            <p:nvPr/>
          </p:nvSpPr>
          <p:spPr bwMode="auto">
            <a:xfrm flipH="1" flipV="1">
              <a:off x="1817" y="1499"/>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04" name="Line 94"/>
            <p:cNvSpPr>
              <a:spLocks noChangeShapeType="1"/>
            </p:cNvSpPr>
            <p:nvPr/>
          </p:nvSpPr>
          <p:spPr bwMode="auto">
            <a:xfrm>
              <a:off x="1837" y="1519"/>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05" name="Line 95"/>
            <p:cNvSpPr>
              <a:spLocks noChangeShapeType="1"/>
            </p:cNvSpPr>
            <p:nvPr/>
          </p:nvSpPr>
          <p:spPr bwMode="auto">
            <a:xfrm flipH="1">
              <a:off x="1817" y="1519"/>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06" name="Line 96"/>
            <p:cNvSpPr>
              <a:spLocks noChangeShapeType="1"/>
            </p:cNvSpPr>
            <p:nvPr/>
          </p:nvSpPr>
          <p:spPr bwMode="auto">
            <a:xfrm flipV="1">
              <a:off x="1837" y="1499"/>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07" name="Rectangle 97"/>
            <p:cNvSpPr>
              <a:spLocks noChangeArrowheads="1"/>
            </p:cNvSpPr>
            <p:nvPr/>
          </p:nvSpPr>
          <p:spPr bwMode="auto">
            <a:xfrm>
              <a:off x="1971" y="1754"/>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408" name="Line 98"/>
            <p:cNvSpPr>
              <a:spLocks noChangeShapeType="1"/>
            </p:cNvSpPr>
            <p:nvPr/>
          </p:nvSpPr>
          <p:spPr bwMode="auto">
            <a:xfrm flipH="1" flipV="1">
              <a:off x="1972" y="1755"/>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09" name="Line 99"/>
            <p:cNvSpPr>
              <a:spLocks noChangeShapeType="1"/>
            </p:cNvSpPr>
            <p:nvPr/>
          </p:nvSpPr>
          <p:spPr bwMode="auto">
            <a:xfrm>
              <a:off x="1992" y="1775"/>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10" name="Line 100"/>
            <p:cNvSpPr>
              <a:spLocks noChangeShapeType="1"/>
            </p:cNvSpPr>
            <p:nvPr/>
          </p:nvSpPr>
          <p:spPr bwMode="auto">
            <a:xfrm flipH="1">
              <a:off x="1972" y="1775"/>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11" name="Line 101"/>
            <p:cNvSpPr>
              <a:spLocks noChangeShapeType="1"/>
            </p:cNvSpPr>
            <p:nvPr/>
          </p:nvSpPr>
          <p:spPr bwMode="auto">
            <a:xfrm flipV="1">
              <a:off x="1992" y="1755"/>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12" name="Rectangle 102"/>
            <p:cNvSpPr>
              <a:spLocks noChangeArrowheads="1"/>
            </p:cNvSpPr>
            <p:nvPr/>
          </p:nvSpPr>
          <p:spPr bwMode="auto">
            <a:xfrm>
              <a:off x="2125" y="2008"/>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413" name="Line 103"/>
            <p:cNvSpPr>
              <a:spLocks noChangeShapeType="1"/>
            </p:cNvSpPr>
            <p:nvPr/>
          </p:nvSpPr>
          <p:spPr bwMode="auto">
            <a:xfrm flipH="1" flipV="1">
              <a:off x="2126" y="2009"/>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14" name="Line 104"/>
            <p:cNvSpPr>
              <a:spLocks noChangeShapeType="1"/>
            </p:cNvSpPr>
            <p:nvPr/>
          </p:nvSpPr>
          <p:spPr bwMode="auto">
            <a:xfrm>
              <a:off x="2146" y="2029"/>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15" name="Line 105"/>
            <p:cNvSpPr>
              <a:spLocks noChangeShapeType="1"/>
            </p:cNvSpPr>
            <p:nvPr/>
          </p:nvSpPr>
          <p:spPr bwMode="auto">
            <a:xfrm flipH="1">
              <a:off x="2126" y="2029"/>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16" name="Line 106"/>
            <p:cNvSpPr>
              <a:spLocks noChangeShapeType="1"/>
            </p:cNvSpPr>
            <p:nvPr/>
          </p:nvSpPr>
          <p:spPr bwMode="auto">
            <a:xfrm flipV="1">
              <a:off x="2146" y="2009"/>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17" name="Rectangle 107"/>
            <p:cNvSpPr>
              <a:spLocks noChangeArrowheads="1"/>
            </p:cNvSpPr>
            <p:nvPr/>
          </p:nvSpPr>
          <p:spPr bwMode="auto">
            <a:xfrm>
              <a:off x="2280" y="2126"/>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418" name="Line 108"/>
            <p:cNvSpPr>
              <a:spLocks noChangeShapeType="1"/>
            </p:cNvSpPr>
            <p:nvPr/>
          </p:nvSpPr>
          <p:spPr bwMode="auto">
            <a:xfrm flipH="1" flipV="1">
              <a:off x="2281" y="2127"/>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19" name="Line 109"/>
            <p:cNvSpPr>
              <a:spLocks noChangeShapeType="1"/>
            </p:cNvSpPr>
            <p:nvPr/>
          </p:nvSpPr>
          <p:spPr bwMode="auto">
            <a:xfrm>
              <a:off x="2301" y="2147"/>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20" name="Line 110"/>
            <p:cNvSpPr>
              <a:spLocks noChangeShapeType="1"/>
            </p:cNvSpPr>
            <p:nvPr/>
          </p:nvSpPr>
          <p:spPr bwMode="auto">
            <a:xfrm flipH="1">
              <a:off x="2281" y="2147"/>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21" name="Line 111"/>
            <p:cNvSpPr>
              <a:spLocks noChangeShapeType="1"/>
            </p:cNvSpPr>
            <p:nvPr/>
          </p:nvSpPr>
          <p:spPr bwMode="auto">
            <a:xfrm flipV="1">
              <a:off x="2301" y="2127"/>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22" name="Rectangle 112"/>
            <p:cNvSpPr>
              <a:spLocks noChangeArrowheads="1"/>
            </p:cNvSpPr>
            <p:nvPr/>
          </p:nvSpPr>
          <p:spPr bwMode="auto">
            <a:xfrm>
              <a:off x="2434" y="2215"/>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423" name="Line 113"/>
            <p:cNvSpPr>
              <a:spLocks noChangeShapeType="1"/>
            </p:cNvSpPr>
            <p:nvPr/>
          </p:nvSpPr>
          <p:spPr bwMode="auto">
            <a:xfrm flipH="1" flipV="1">
              <a:off x="2435" y="2216"/>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24" name="Line 114"/>
            <p:cNvSpPr>
              <a:spLocks noChangeShapeType="1"/>
            </p:cNvSpPr>
            <p:nvPr/>
          </p:nvSpPr>
          <p:spPr bwMode="auto">
            <a:xfrm>
              <a:off x="2455" y="2236"/>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25" name="Line 115"/>
            <p:cNvSpPr>
              <a:spLocks noChangeShapeType="1"/>
            </p:cNvSpPr>
            <p:nvPr/>
          </p:nvSpPr>
          <p:spPr bwMode="auto">
            <a:xfrm flipH="1">
              <a:off x="2435" y="2236"/>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26" name="Line 116"/>
            <p:cNvSpPr>
              <a:spLocks noChangeShapeType="1"/>
            </p:cNvSpPr>
            <p:nvPr/>
          </p:nvSpPr>
          <p:spPr bwMode="auto">
            <a:xfrm flipV="1">
              <a:off x="2455" y="2216"/>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27" name="Rectangle 117"/>
            <p:cNvSpPr>
              <a:spLocks noChangeArrowheads="1"/>
            </p:cNvSpPr>
            <p:nvPr/>
          </p:nvSpPr>
          <p:spPr bwMode="auto">
            <a:xfrm>
              <a:off x="2588" y="2114"/>
              <a:ext cx="44" cy="4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428" name="Line 118"/>
            <p:cNvSpPr>
              <a:spLocks noChangeShapeType="1"/>
            </p:cNvSpPr>
            <p:nvPr/>
          </p:nvSpPr>
          <p:spPr bwMode="auto">
            <a:xfrm flipH="1" flipV="1">
              <a:off x="2589" y="2115"/>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29" name="Line 119"/>
            <p:cNvSpPr>
              <a:spLocks noChangeShapeType="1"/>
            </p:cNvSpPr>
            <p:nvPr/>
          </p:nvSpPr>
          <p:spPr bwMode="auto">
            <a:xfrm>
              <a:off x="2609" y="2136"/>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30" name="Line 120"/>
            <p:cNvSpPr>
              <a:spLocks noChangeShapeType="1"/>
            </p:cNvSpPr>
            <p:nvPr/>
          </p:nvSpPr>
          <p:spPr bwMode="auto">
            <a:xfrm flipH="1">
              <a:off x="2589" y="2136"/>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31" name="Line 121"/>
            <p:cNvSpPr>
              <a:spLocks noChangeShapeType="1"/>
            </p:cNvSpPr>
            <p:nvPr/>
          </p:nvSpPr>
          <p:spPr bwMode="auto">
            <a:xfrm flipV="1">
              <a:off x="2609" y="2115"/>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32" name="Rectangle 122"/>
            <p:cNvSpPr>
              <a:spLocks noChangeArrowheads="1"/>
            </p:cNvSpPr>
            <p:nvPr/>
          </p:nvSpPr>
          <p:spPr bwMode="auto">
            <a:xfrm>
              <a:off x="2742" y="2112"/>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433" name="Line 123"/>
            <p:cNvSpPr>
              <a:spLocks noChangeShapeType="1"/>
            </p:cNvSpPr>
            <p:nvPr/>
          </p:nvSpPr>
          <p:spPr bwMode="auto">
            <a:xfrm flipH="1" flipV="1">
              <a:off x="2743" y="2112"/>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34" name="Line 124"/>
            <p:cNvSpPr>
              <a:spLocks noChangeShapeType="1"/>
            </p:cNvSpPr>
            <p:nvPr/>
          </p:nvSpPr>
          <p:spPr bwMode="auto">
            <a:xfrm>
              <a:off x="2763" y="2133"/>
              <a:ext cx="21"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35" name="Line 125"/>
            <p:cNvSpPr>
              <a:spLocks noChangeShapeType="1"/>
            </p:cNvSpPr>
            <p:nvPr/>
          </p:nvSpPr>
          <p:spPr bwMode="auto">
            <a:xfrm flipH="1">
              <a:off x="2743" y="2133"/>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36" name="Line 126"/>
            <p:cNvSpPr>
              <a:spLocks noChangeShapeType="1"/>
            </p:cNvSpPr>
            <p:nvPr/>
          </p:nvSpPr>
          <p:spPr bwMode="auto">
            <a:xfrm flipV="1">
              <a:off x="2763" y="2112"/>
              <a:ext cx="21"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37" name="Rectangle 127"/>
            <p:cNvSpPr>
              <a:spLocks noChangeArrowheads="1"/>
            </p:cNvSpPr>
            <p:nvPr/>
          </p:nvSpPr>
          <p:spPr bwMode="auto">
            <a:xfrm>
              <a:off x="2897" y="2223"/>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438" name="Line 128"/>
            <p:cNvSpPr>
              <a:spLocks noChangeShapeType="1"/>
            </p:cNvSpPr>
            <p:nvPr/>
          </p:nvSpPr>
          <p:spPr bwMode="auto">
            <a:xfrm flipH="1" flipV="1">
              <a:off x="2898" y="2224"/>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39" name="Line 129"/>
            <p:cNvSpPr>
              <a:spLocks noChangeShapeType="1"/>
            </p:cNvSpPr>
            <p:nvPr/>
          </p:nvSpPr>
          <p:spPr bwMode="auto">
            <a:xfrm>
              <a:off x="2918" y="2244"/>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40" name="Line 130"/>
            <p:cNvSpPr>
              <a:spLocks noChangeShapeType="1"/>
            </p:cNvSpPr>
            <p:nvPr/>
          </p:nvSpPr>
          <p:spPr bwMode="auto">
            <a:xfrm flipH="1">
              <a:off x="2898" y="2244"/>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41" name="Line 131"/>
            <p:cNvSpPr>
              <a:spLocks noChangeShapeType="1"/>
            </p:cNvSpPr>
            <p:nvPr/>
          </p:nvSpPr>
          <p:spPr bwMode="auto">
            <a:xfrm flipV="1">
              <a:off x="2918" y="2224"/>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42" name="Rectangle 132"/>
            <p:cNvSpPr>
              <a:spLocks noChangeArrowheads="1"/>
            </p:cNvSpPr>
            <p:nvPr/>
          </p:nvSpPr>
          <p:spPr bwMode="auto">
            <a:xfrm>
              <a:off x="3051" y="2235"/>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443" name="Line 133"/>
            <p:cNvSpPr>
              <a:spLocks noChangeShapeType="1"/>
            </p:cNvSpPr>
            <p:nvPr/>
          </p:nvSpPr>
          <p:spPr bwMode="auto">
            <a:xfrm flipH="1" flipV="1">
              <a:off x="3052" y="2236"/>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44" name="Line 134"/>
            <p:cNvSpPr>
              <a:spLocks noChangeShapeType="1"/>
            </p:cNvSpPr>
            <p:nvPr/>
          </p:nvSpPr>
          <p:spPr bwMode="auto">
            <a:xfrm>
              <a:off x="3072" y="2256"/>
              <a:ext cx="21"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45" name="Line 135"/>
            <p:cNvSpPr>
              <a:spLocks noChangeShapeType="1"/>
            </p:cNvSpPr>
            <p:nvPr/>
          </p:nvSpPr>
          <p:spPr bwMode="auto">
            <a:xfrm flipH="1">
              <a:off x="3052" y="2256"/>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46" name="Line 136"/>
            <p:cNvSpPr>
              <a:spLocks noChangeShapeType="1"/>
            </p:cNvSpPr>
            <p:nvPr/>
          </p:nvSpPr>
          <p:spPr bwMode="auto">
            <a:xfrm flipV="1">
              <a:off x="3072" y="2236"/>
              <a:ext cx="21"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47" name="Rectangle 137"/>
            <p:cNvSpPr>
              <a:spLocks noChangeArrowheads="1"/>
            </p:cNvSpPr>
            <p:nvPr/>
          </p:nvSpPr>
          <p:spPr bwMode="auto">
            <a:xfrm>
              <a:off x="3206" y="1995"/>
              <a:ext cx="44" cy="4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448" name="Line 138"/>
            <p:cNvSpPr>
              <a:spLocks noChangeShapeType="1"/>
            </p:cNvSpPr>
            <p:nvPr/>
          </p:nvSpPr>
          <p:spPr bwMode="auto">
            <a:xfrm flipH="1" flipV="1">
              <a:off x="3207" y="1996"/>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49" name="Line 139"/>
            <p:cNvSpPr>
              <a:spLocks noChangeShapeType="1"/>
            </p:cNvSpPr>
            <p:nvPr/>
          </p:nvSpPr>
          <p:spPr bwMode="auto">
            <a:xfrm>
              <a:off x="3227" y="2017"/>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50" name="Line 140"/>
            <p:cNvSpPr>
              <a:spLocks noChangeShapeType="1"/>
            </p:cNvSpPr>
            <p:nvPr/>
          </p:nvSpPr>
          <p:spPr bwMode="auto">
            <a:xfrm flipH="1">
              <a:off x="3207" y="2017"/>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51" name="Line 141"/>
            <p:cNvSpPr>
              <a:spLocks noChangeShapeType="1"/>
            </p:cNvSpPr>
            <p:nvPr/>
          </p:nvSpPr>
          <p:spPr bwMode="auto">
            <a:xfrm flipV="1">
              <a:off x="3227" y="1996"/>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52" name="Rectangle 142"/>
            <p:cNvSpPr>
              <a:spLocks noChangeArrowheads="1"/>
            </p:cNvSpPr>
            <p:nvPr/>
          </p:nvSpPr>
          <p:spPr bwMode="auto">
            <a:xfrm>
              <a:off x="3360" y="2234"/>
              <a:ext cx="45" cy="4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453" name="Line 143"/>
            <p:cNvSpPr>
              <a:spLocks noChangeShapeType="1"/>
            </p:cNvSpPr>
            <p:nvPr/>
          </p:nvSpPr>
          <p:spPr bwMode="auto">
            <a:xfrm flipH="1" flipV="1">
              <a:off x="3361" y="2235"/>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54" name="Line 144"/>
            <p:cNvSpPr>
              <a:spLocks noChangeShapeType="1"/>
            </p:cNvSpPr>
            <p:nvPr/>
          </p:nvSpPr>
          <p:spPr bwMode="auto">
            <a:xfrm>
              <a:off x="3381" y="2255"/>
              <a:ext cx="21"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55" name="Line 145"/>
            <p:cNvSpPr>
              <a:spLocks noChangeShapeType="1"/>
            </p:cNvSpPr>
            <p:nvPr/>
          </p:nvSpPr>
          <p:spPr bwMode="auto">
            <a:xfrm flipH="1">
              <a:off x="3361" y="2255"/>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56" name="Line 146"/>
            <p:cNvSpPr>
              <a:spLocks noChangeShapeType="1"/>
            </p:cNvSpPr>
            <p:nvPr/>
          </p:nvSpPr>
          <p:spPr bwMode="auto">
            <a:xfrm flipV="1">
              <a:off x="3381" y="2235"/>
              <a:ext cx="21"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57" name="Rectangle 147"/>
            <p:cNvSpPr>
              <a:spLocks noChangeArrowheads="1"/>
            </p:cNvSpPr>
            <p:nvPr/>
          </p:nvSpPr>
          <p:spPr bwMode="auto">
            <a:xfrm>
              <a:off x="3515" y="2060"/>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458" name="Line 148"/>
            <p:cNvSpPr>
              <a:spLocks noChangeShapeType="1"/>
            </p:cNvSpPr>
            <p:nvPr/>
          </p:nvSpPr>
          <p:spPr bwMode="auto">
            <a:xfrm flipH="1" flipV="1">
              <a:off x="3516" y="2061"/>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59" name="Line 149"/>
            <p:cNvSpPr>
              <a:spLocks noChangeShapeType="1"/>
            </p:cNvSpPr>
            <p:nvPr/>
          </p:nvSpPr>
          <p:spPr bwMode="auto">
            <a:xfrm>
              <a:off x="3536" y="2081"/>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60" name="Line 150"/>
            <p:cNvSpPr>
              <a:spLocks noChangeShapeType="1"/>
            </p:cNvSpPr>
            <p:nvPr/>
          </p:nvSpPr>
          <p:spPr bwMode="auto">
            <a:xfrm flipH="1">
              <a:off x="3516" y="2081"/>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61" name="Line 151"/>
            <p:cNvSpPr>
              <a:spLocks noChangeShapeType="1"/>
            </p:cNvSpPr>
            <p:nvPr/>
          </p:nvSpPr>
          <p:spPr bwMode="auto">
            <a:xfrm flipV="1">
              <a:off x="3536" y="2061"/>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62" name="Rectangle 152"/>
            <p:cNvSpPr>
              <a:spLocks noChangeArrowheads="1"/>
            </p:cNvSpPr>
            <p:nvPr/>
          </p:nvSpPr>
          <p:spPr bwMode="auto">
            <a:xfrm>
              <a:off x="3669" y="2295"/>
              <a:ext cx="45"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463" name="Line 153"/>
            <p:cNvSpPr>
              <a:spLocks noChangeShapeType="1"/>
            </p:cNvSpPr>
            <p:nvPr/>
          </p:nvSpPr>
          <p:spPr bwMode="auto">
            <a:xfrm flipH="1" flipV="1">
              <a:off x="3670" y="2296"/>
              <a:ext cx="21"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64" name="Line 154"/>
            <p:cNvSpPr>
              <a:spLocks noChangeShapeType="1"/>
            </p:cNvSpPr>
            <p:nvPr/>
          </p:nvSpPr>
          <p:spPr bwMode="auto">
            <a:xfrm>
              <a:off x="3691" y="2316"/>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65" name="Line 155"/>
            <p:cNvSpPr>
              <a:spLocks noChangeShapeType="1"/>
            </p:cNvSpPr>
            <p:nvPr/>
          </p:nvSpPr>
          <p:spPr bwMode="auto">
            <a:xfrm flipH="1">
              <a:off x="3670" y="2316"/>
              <a:ext cx="21"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66" name="Line 156"/>
            <p:cNvSpPr>
              <a:spLocks noChangeShapeType="1"/>
            </p:cNvSpPr>
            <p:nvPr/>
          </p:nvSpPr>
          <p:spPr bwMode="auto">
            <a:xfrm flipV="1">
              <a:off x="3691" y="2296"/>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67" name="Rectangle 157"/>
            <p:cNvSpPr>
              <a:spLocks noChangeArrowheads="1"/>
            </p:cNvSpPr>
            <p:nvPr/>
          </p:nvSpPr>
          <p:spPr bwMode="auto">
            <a:xfrm>
              <a:off x="3823" y="2264"/>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468" name="Line 158"/>
            <p:cNvSpPr>
              <a:spLocks noChangeShapeType="1"/>
            </p:cNvSpPr>
            <p:nvPr/>
          </p:nvSpPr>
          <p:spPr bwMode="auto">
            <a:xfrm flipH="1" flipV="1">
              <a:off x="3824" y="2265"/>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69" name="Line 159"/>
            <p:cNvSpPr>
              <a:spLocks noChangeShapeType="1"/>
            </p:cNvSpPr>
            <p:nvPr/>
          </p:nvSpPr>
          <p:spPr bwMode="auto">
            <a:xfrm>
              <a:off x="3844" y="2285"/>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70" name="Line 160"/>
            <p:cNvSpPr>
              <a:spLocks noChangeShapeType="1"/>
            </p:cNvSpPr>
            <p:nvPr/>
          </p:nvSpPr>
          <p:spPr bwMode="auto">
            <a:xfrm flipH="1">
              <a:off x="3824" y="2285"/>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71" name="Line 161"/>
            <p:cNvSpPr>
              <a:spLocks noChangeShapeType="1"/>
            </p:cNvSpPr>
            <p:nvPr/>
          </p:nvSpPr>
          <p:spPr bwMode="auto">
            <a:xfrm flipV="1">
              <a:off x="3844" y="2265"/>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72" name="Rectangle 162"/>
            <p:cNvSpPr>
              <a:spLocks noChangeArrowheads="1"/>
            </p:cNvSpPr>
            <p:nvPr/>
          </p:nvSpPr>
          <p:spPr bwMode="auto">
            <a:xfrm>
              <a:off x="3978" y="1962"/>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473" name="Line 163"/>
            <p:cNvSpPr>
              <a:spLocks noChangeShapeType="1"/>
            </p:cNvSpPr>
            <p:nvPr/>
          </p:nvSpPr>
          <p:spPr bwMode="auto">
            <a:xfrm flipH="1" flipV="1">
              <a:off x="3978" y="1963"/>
              <a:ext cx="21"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74" name="Line 164"/>
            <p:cNvSpPr>
              <a:spLocks noChangeShapeType="1"/>
            </p:cNvSpPr>
            <p:nvPr/>
          </p:nvSpPr>
          <p:spPr bwMode="auto">
            <a:xfrm>
              <a:off x="3999" y="1983"/>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75" name="Line 165"/>
            <p:cNvSpPr>
              <a:spLocks noChangeShapeType="1"/>
            </p:cNvSpPr>
            <p:nvPr/>
          </p:nvSpPr>
          <p:spPr bwMode="auto">
            <a:xfrm flipH="1">
              <a:off x="3978" y="1983"/>
              <a:ext cx="21"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76" name="Line 166"/>
            <p:cNvSpPr>
              <a:spLocks noChangeShapeType="1"/>
            </p:cNvSpPr>
            <p:nvPr/>
          </p:nvSpPr>
          <p:spPr bwMode="auto">
            <a:xfrm flipV="1">
              <a:off x="3999" y="1963"/>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77" name="Rectangle 167"/>
            <p:cNvSpPr>
              <a:spLocks noChangeArrowheads="1"/>
            </p:cNvSpPr>
            <p:nvPr/>
          </p:nvSpPr>
          <p:spPr bwMode="auto">
            <a:xfrm>
              <a:off x="4132" y="2163"/>
              <a:ext cx="44" cy="4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478" name="Line 168"/>
            <p:cNvSpPr>
              <a:spLocks noChangeShapeType="1"/>
            </p:cNvSpPr>
            <p:nvPr/>
          </p:nvSpPr>
          <p:spPr bwMode="auto">
            <a:xfrm flipH="1" flipV="1">
              <a:off x="4133" y="2164"/>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79" name="Line 169"/>
            <p:cNvSpPr>
              <a:spLocks noChangeShapeType="1"/>
            </p:cNvSpPr>
            <p:nvPr/>
          </p:nvSpPr>
          <p:spPr bwMode="auto">
            <a:xfrm>
              <a:off x="4153" y="2184"/>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80" name="Line 170"/>
            <p:cNvSpPr>
              <a:spLocks noChangeShapeType="1"/>
            </p:cNvSpPr>
            <p:nvPr/>
          </p:nvSpPr>
          <p:spPr bwMode="auto">
            <a:xfrm flipH="1">
              <a:off x="4133" y="2184"/>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81" name="Line 171"/>
            <p:cNvSpPr>
              <a:spLocks noChangeShapeType="1"/>
            </p:cNvSpPr>
            <p:nvPr/>
          </p:nvSpPr>
          <p:spPr bwMode="auto">
            <a:xfrm flipV="1">
              <a:off x="4153" y="2164"/>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82" name="Rectangle 172"/>
            <p:cNvSpPr>
              <a:spLocks noChangeArrowheads="1"/>
            </p:cNvSpPr>
            <p:nvPr/>
          </p:nvSpPr>
          <p:spPr bwMode="auto">
            <a:xfrm>
              <a:off x="4287" y="2006"/>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483" name="Line 173"/>
            <p:cNvSpPr>
              <a:spLocks noChangeShapeType="1"/>
            </p:cNvSpPr>
            <p:nvPr/>
          </p:nvSpPr>
          <p:spPr bwMode="auto">
            <a:xfrm flipH="1" flipV="1">
              <a:off x="4288" y="2007"/>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84" name="Line 174"/>
            <p:cNvSpPr>
              <a:spLocks noChangeShapeType="1"/>
            </p:cNvSpPr>
            <p:nvPr/>
          </p:nvSpPr>
          <p:spPr bwMode="auto">
            <a:xfrm>
              <a:off x="4308" y="2027"/>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85" name="Line 175"/>
            <p:cNvSpPr>
              <a:spLocks noChangeShapeType="1"/>
            </p:cNvSpPr>
            <p:nvPr/>
          </p:nvSpPr>
          <p:spPr bwMode="auto">
            <a:xfrm flipH="1">
              <a:off x="4288" y="2027"/>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86" name="Line 176"/>
            <p:cNvSpPr>
              <a:spLocks noChangeShapeType="1"/>
            </p:cNvSpPr>
            <p:nvPr/>
          </p:nvSpPr>
          <p:spPr bwMode="auto">
            <a:xfrm flipV="1">
              <a:off x="4308" y="2007"/>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87" name="Rectangle 177"/>
            <p:cNvSpPr>
              <a:spLocks noChangeArrowheads="1"/>
            </p:cNvSpPr>
            <p:nvPr/>
          </p:nvSpPr>
          <p:spPr bwMode="auto">
            <a:xfrm>
              <a:off x="4441" y="2227"/>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488" name="Line 178"/>
            <p:cNvSpPr>
              <a:spLocks noChangeShapeType="1"/>
            </p:cNvSpPr>
            <p:nvPr/>
          </p:nvSpPr>
          <p:spPr bwMode="auto">
            <a:xfrm flipH="1" flipV="1">
              <a:off x="4442" y="2228"/>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89" name="Line 179"/>
            <p:cNvSpPr>
              <a:spLocks noChangeShapeType="1"/>
            </p:cNvSpPr>
            <p:nvPr/>
          </p:nvSpPr>
          <p:spPr bwMode="auto">
            <a:xfrm>
              <a:off x="4462" y="2248"/>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90" name="Line 180"/>
            <p:cNvSpPr>
              <a:spLocks noChangeShapeType="1"/>
            </p:cNvSpPr>
            <p:nvPr/>
          </p:nvSpPr>
          <p:spPr bwMode="auto">
            <a:xfrm flipH="1">
              <a:off x="4442" y="2248"/>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91" name="Line 181"/>
            <p:cNvSpPr>
              <a:spLocks noChangeShapeType="1"/>
            </p:cNvSpPr>
            <p:nvPr/>
          </p:nvSpPr>
          <p:spPr bwMode="auto">
            <a:xfrm flipV="1">
              <a:off x="4462" y="2228"/>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92" name="Freeform 182"/>
            <p:cNvSpPr>
              <a:spLocks/>
            </p:cNvSpPr>
            <p:nvPr/>
          </p:nvSpPr>
          <p:spPr bwMode="auto">
            <a:xfrm>
              <a:off x="744" y="1613"/>
              <a:ext cx="40" cy="41"/>
            </a:xfrm>
            <a:custGeom>
              <a:avLst/>
              <a:gdLst>
                <a:gd name="T0" fmla="*/ 0 w 81"/>
                <a:gd name="T1" fmla="*/ 0 h 81"/>
                <a:gd name="T2" fmla="*/ 0 w 81"/>
                <a:gd name="T3" fmla="*/ 1 h 81"/>
                <a:gd name="T4" fmla="*/ 0 w 81"/>
                <a:gd name="T5" fmla="*/ 1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2493" name="Freeform 183"/>
            <p:cNvSpPr>
              <a:spLocks/>
            </p:cNvSpPr>
            <p:nvPr/>
          </p:nvSpPr>
          <p:spPr bwMode="auto">
            <a:xfrm>
              <a:off x="891" y="1531"/>
              <a:ext cx="40" cy="40"/>
            </a:xfrm>
            <a:custGeom>
              <a:avLst/>
              <a:gdLst>
                <a:gd name="T0" fmla="*/ 1 w 80"/>
                <a:gd name="T1" fmla="*/ 0 h 80"/>
                <a:gd name="T2" fmla="*/ 1 w 80"/>
                <a:gd name="T3" fmla="*/ 1 h 80"/>
                <a:gd name="T4" fmla="*/ 0 w 80"/>
                <a:gd name="T5" fmla="*/ 1 h 80"/>
                <a:gd name="T6" fmla="*/ 1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solidFill>
              <a:srgbClr val="008000"/>
            </a:solidFill>
            <a:ln w="12700">
              <a:solidFill>
                <a:srgbClr val="008000"/>
              </a:solidFill>
              <a:round/>
              <a:headEnd/>
              <a:tailEnd/>
            </a:ln>
          </p:spPr>
          <p:txBody>
            <a:bodyPr/>
            <a:lstStyle/>
            <a:p>
              <a:endParaRPr lang="en-US"/>
            </a:p>
          </p:txBody>
        </p:sp>
        <p:sp>
          <p:nvSpPr>
            <p:cNvPr id="52494" name="Freeform 184"/>
            <p:cNvSpPr>
              <a:spLocks/>
            </p:cNvSpPr>
            <p:nvPr/>
          </p:nvSpPr>
          <p:spPr bwMode="auto">
            <a:xfrm>
              <a:off x="1045" y="1628"/>
              <a:ext cx="41" cy="40"/>
            </a:xfrm>
            <a:custGeom>
              <a:avLst/>
              <a:gdLst>
                <a:gd name="T0" fmla="*/ 1 w 80"/>
                <a:gd name="T1" fmla="*/ 0 h 80"/>
                <a:gd name="T2" fmla="*/ 1 w 80"/>
                <a:gd name="T3" fmla="*/ 1 h 80"/>
                <a:gd name="T4" fmla="*/ 0 w 80"/>
                <a:gd name="T5" fmla="*/ 1 h 80"/>
                <a:gd name="T6" fmla="*/ 1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solidFill>
              <a:srgbClr val="008000"/>
            </a:solidFill>
            <a:ln w="12700">
              <a:solidFill>
                <a:srgbClr val="008000"/>
              </a:solidFill>
              <a:round/>
              <a:headEnd/>
              <a:tailEnd/>
            </a:ln>
          </p:spPr>
          <p:txBody>
            <a:bodyPr/>
            <a:lstStyle/>
            <a:p>
              <a:endParaRPr lang="en-US"/>
            </a:p>
          </p:txBody>
        </p:sp>
        <p:sp>
          <p:nvSpPr>
            <p:cNvPr id="52495" name="Freeform 185"/>
            <p:cNvSpPr>
              <a:spLocks/>
            </p:cNvSpPr>
            <p:nvPr/>
          </p:nvSpPr>
          <p:spPr bwMode="auto">
            <a:xfrm>
              <a:off x="1200" y="1559"/>
              <a:ext cx="40" cy="40"/>
            </a:xfrm>
            <a:custGeom>
              <a:avLst/>
              <a:gdLst>
                <a:gd name="T0" fmla="*/ 1 w 80"/>
                <a:gd name="T1" fmla="*/ 0 h 80"/>
                <a:gd name="T2" fmla="*/ 1 w 80"/>
                <a:gd name="T3" fmla="*/ 1 h 80"/>
                <a:gd name="T4" fmla="*/ 0 w 80"/>
                <a:gd name="T5" fmla="*/ 1 h 80"/>
                <a:gd name="T6" fmla="*/ 1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solidFill>
              <a:srgbClr val="008000"/>
            </a:solidFill>
            <a:ln w="12700">
              <a:solidFill>
                <a:srgbClr val="008000"/>
              </a:solidFill>
              <a:round/>
              <a:headEnd/>
              <a:tailEnd/>
            </a:ln>
          </p:spPr>
          <p:txBody>
            <a:bodyPr/>
            <a:lstStyle/>
            <a:p>
              <a:endParaRPr lang="en-US"/>
            </a:p>
          </p:txBody>
        </p:sp>
        <p:sp>
          <p:nvSpPr>
            <p:cNvPr id="52496" name="Freeform 186"/>
            <p:cNvSpPr>
              <a:spLocks/>
            </p:cNvSpPr>
            <p:nvPr/>
          </p:nvSpPr>
          <p:spPr bwMode="auto">
            <a:xfrm>
              <a:off x="1354" y="1763"/>
              <a:ext cx="41"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2497" name="Freeform 187"/>
            <p:cNvSpPr>
              <a:spLocks/>
            </p:cNvSpPr>
            <p:nvPr/>
          </p:nvSpPr>
          <p:spPr bwMode="auto">
            <a:xfrm>
              <a:off x="1508" y="1343"/>
              <a:ext cx="40" cy="40"/>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solidFill>
              <a:srgbClr val="008000"/>
            </a:solidFill>
            <a:ln w="12700">
              <a:solidFill>
                <a:srgbClr val="008000"/>
              </a:solidFill>
              <a:round/>
              <a:headEnd/>
              <a:tailEnd/>
            </a:ln>
          </p:spPr>
          <p:txBody>
            <a:bodyPr/>
            <a:lstStyle/>
            <a:p>
              <a:endParaRPr lang="en-US"/>
            </a:p>
          </p:txBody>
        </p:sp>
        <p:sp>
          <p:nvSpPr>
            <p:cNvPr id="52498" name="Freeform 188"/>
            <p:cNvSpPr>
              <a:spLocks/>
            </p:cNvSpPr>
            <p:nvPr/>
          </p:nvSpPr>
          <p:spPr bwMode="auto">
            <a:xfrm>
              <a:off x="1663" y="1683"/>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2499" name="Freeform 189"/>
            <p:cNvSpPr>
              <a:spLocks/>
            </p:cNvSpPr>
            <p:nvPr/>
          </p:nvSpPr>
          <p:spPr bwMode="auto">
            <a:xfrm>
              <a:off x="1817" y="1355"/>
              <a:ext cx="40" cy="41"/>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solidFill>
              <a:srgbClr val="008000"/>
            </a:solidFill>
            <a:ln w="12700">
              <a:solidFill>
                <a:srgbClr val="008000"/>
              </a:solidFill>
              <a:round/>
              <a:headEnd/>
              <a:tailEnd/>
            </a:ln>
          </p:spPr>
          <p:txBody>
            <a:bodyPr/>
            <a:lstStyle/>
            <a:p>
              <a:endParaRPr lang="en-US"/>
            </a:p>
          </p:txBody>
        </p:sp>
        <p:sp>
          <p:nvSpPr>
            <p:cNvPr id="52500" name="Freeform 190"/>
            <p:cNvSpPr>
              <a:spLocks/>
            </p:cNvSpPr>
            <p:nvPr/>
          </p:nvSpPr>
          <p:spPr bwMode="auto">
            <a:xfrm>
              <a:off x="1972" y="1896"/>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2501" name="Freeform 191"/>
            <p:cNvSpPr>
              <a:spLocks/>
            </p:cNvSpPr>
            <p:nvPr/>
          </p:nvSpPr>
          <p:spPr bwMode="auto">
            <a:xfrm>
              <a:off x="2126" y="2089"/>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solidFill>
              <a:srgbClr val="008000"/>
            </a:solidFill>
            <a:ln w="12700">
              <a:solidFill>
                <a:srgbClr val="008000"/>
              </a:solidFill>
              <a:round/>
              <a:headEnd/>
              <a:tailEnd/>
            </a:ln>
          </p:spPr>
          <p:txBody>
            <a:bodyPr/>
            <a:lstStyle/>
            <a:p>
              <a:endParaRPr lang="en-US"/>
            </a:p>
          </p:txBody>
        </p:sp>
        <p:sp>
          <p:nvSpPr>
            <p:cNvPr id="52502" name="Freeform 192"/>
            <p:cNvSpPr>
              <a:spLocks/>
            </p:cNvSpPr>
            <p:nvPr/>
          </p:nvSpPr>
          <p:spPr bwMode="auto">
            <a:xfrm>
              <a:off x="2281" y="2149"/>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solidFill>
              <a:srgbClr val="008000"/>
            </a:solidFill>
            <a:ln w="12700">
              <a:solidFill>
                <a:srgbClr val="008000"/>
              </a:solidFill>
              <a:round/>
              <a:headEnd/>
              <a:tailEnd/>
            </a:ln>
          </p:spPr>
          <p:txBody>
            <a:bodyPr/>
            <a:lstStyle/>
            <a:p>
              <a:endParaRPr lang="en-US"/>
            </a:p>
          </p:txBody>
        </p:sp>
        <p:sp>
          <p:nvSpPr>
            <p:cNvPr id="52503" name="Freeform 193"/>
            <p:cNvSpPr>
              <a:spLocks/>
            </p:cNvSpPr>
            <p:nvPr/>
          </p:nvSpPr>
          <p:spPr bwMode="auto">
            <a:xfrm>
              <a:off x="2435" y="1746"/>
              <a:ext cx="40" cy="40"/>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solidFill>
              <a:srgbClr val="008000"/>
            </a:solidFill>
            <a:ln w="12700">
              <a:solidFill>
                <a:srgbClr val="008000"/>
              </a:solidFill>
              <a:round/>
              <a:headEnd/>
              <a:tailEnd/>
            </a:ln>
          </p:spPr>
          <p:txBody>
            <a:bodyPr/>
            <a:lstStyle/>
            <a:p>
              <a:endParaRPr lang="en-US"/>
            </a:p>
          </p:txBody>
        </p:sp>
        <p:sp>
          <p:nvSpPr>
            <p:cNvPr id="52504" name="Freeform 194"/>
            <p:cNvSpPr>
              <a:spLocks/>
            </p:cNvSpPr>
            <p:nvPr/>
          </p:nvSpPr>
          <p:spPr bwMode="auto">
            <a:xfrm>
              <a:off x="2589" y="1353"/>
              <a:ext cx="40" cy="41"/>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solidFill>
              <a:srgbClr val="008000"/>
            </a:solidFill>
            <a:ln w="12700">
              <a:solidFill>
                <a:srgbClr val="008000"/>
              </a:solidFill>
              <a:round/>
              <a:headEnd/>
              <a:tailEnd/>
            </a:ln>
          </p:spPr>
          <p:txBody>
            <a:bodyPr/>
            <a:lstStyle/>
            <a:p>
              <a:endParaRPr lang="en-US"/>
            </a:p>
          </p:txBody>
        </p:sp>
        <p:sp>
          <p:nvSpPr>
            <p:cNvPr id="52505" name="Freeform 195"/>
            <p:cNvSpPr>
              <a:spLocks/>
            </p:cNvSpPr>
            <p:nvPr/>
          </p:nvSpPr>
          <p:spPr bwMode="auto">
            <a:xfrm>
              <a:off x="2743" y="1472"/>
              <a:ext cx="41" cy="41"/>
            </a:xfrm>
            <a:custGeom>
              <a:avLst/>
              <a:gdLst>
                <a:gd name="T0" fmla="*/ 1 w 81"/>
                <a:gd name="T1" fmla="*/ 0 h 80"/>
                <a:gd name="T2" fmla="*/ 1 w 81"/>
                <a:gd name="T3" fmla="*/ 1 h 80"/>
                <a:gd name="T4" fmla="*/ 0 w 81"/>
                <a:gd name="T5" fmla="*/ 1 h 80"/>
                <a:gd name="T6" fmla="*/ 1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solidFill>
              <a:srgbClr val="008000"/>
            </a:solidFill>
            <a:ln w="12700">
              <a:solidFill>
                <a:srgbClr val="008000"/>
              </a:solidFill>
              <a:round/>
              <a:headEnd/>
              <a:tailEnd/>
            </a:ln>
          </p:spPr>
          <p:txBody>
            <a:bodyPr/>
            <a:lstStyle/>
            <a:p>
              <a:endParaRPr lang="en-US"/>
            </a:p>
          </p:txBody>
        </p:sp>
        <p:sp>
          <p:nvSpPr>
            <p:cNvPr id="52506" name="Freeform 196"/>
            <p:cNvSpPr>
              <a:spLocks/>
            </p:cNvSpPr>
            <p:nvPr/>
          </p:nvSpPr>
          <p:spPr bwMode="auto">
            <a:xfrm>
              <a:off x="2898" y="1847"/>
              <a:ext cx="40"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2507" name="Freeform 197"/>
            <p:cNvSpPr>
              <a:spLocks/>
            </p:cNvSpPr>
            <p:nvPr/>
          </p:nvSpPr>
          <p:spPr bwMode="auto">
            <a:xfrm>
              <a:off x="3052" y="1441"/>
              <a:ext cx="41"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2508" name="Freeform 198"/>
            <p:cNvSpPr>
              <a:spLocks/>
            </p:cNvSpPr>
            <p:nvPr/>
          </p:nvSpPr>
          <p:spPr bwMode="auto">
            <a:xfrm>
              <a:off x="3207" y="1233"/>
              <a:ext cx="40" cy="41"/>
            </a:xfrm>
            <a:custGeom>
              <a:avLst/>
              <a:gdLst>
                <a:gd name="T0" fmla="*/ 1 w 80"/>
                <a:gd name="T1" fmla="*/ 0 h 80"/>
                <a:gd name="T2" fmla="*/ 1 w 80"/>
                <a:gd name="T3" fmla="*/ 1 h 80"/>
                <a:gd name="T4" fmla="*/ 0 w 80"/>
                <a:gd name="T5" fmla="*/ 1 h 80"/>
                <a:gd name="T6" fmla="*/ 1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solidFill>
              <a:srgbClr val="008000"/>
            </a:solidFill>
            <a:ln w="12700">
              <a:solidFill>
                <a:srgbClr val="008000"/>
              </a:solidFill>
              <a:round/>
              <a:headEnd/>
              <a:tailEnd/>
            </a:ln>
          </p:spPr>
          <p:txBody>
            <a:bodyPr/>
            <a:lstStyle/>
            <a:p>
              <a:endParaRPr lang="en-US"/>
            </a:p>
          </p:txBody>
        </p:sp>
        <p:sp>
          <p:nvSpPr>
            <p:cNvPr id="52509" name="Freeform 199"/>
            <p:cNvSpPr>
              <a:spLocks/>
            </p:cNvSpPr>
            <p:nvPr/>
          </p:nvSpPr>
          <p:spPr bwMode="auto">
            <a:xfrm>
              <a:off x="3361" y="1301"/>
              <a:ext cx="41"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2510" name="Freeform 200"/>
            <p:cNvSpPr>
              <a:spLocks/>
            </p:cNvSpPr>
            <p:nvPr/>
          </p:nvSpPr>
          <p:spPr bwMode="auto">
            <a:xfrm>
              <a:off x="3516" y="1587"/>
              <a:ext cx="40"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2511" name="Freeform 201"/>
            <p:cNvSpPr>
              <a:spLocks/>
            </p:cNvSpPr>
            <p:nvPr/>
          </p:nvSpPr>
          <p:spPr bwMode="auto">
            <a:xfrm>
              <a:off x="3670" y="1636"/>
              <a:ext cx="41"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2512" name="Freeform 202"/>
            <p:cNvSpPr>
              <a:spLocks/>
            </p:cNvSpPr>
            <p:nvPr/>
          </p:nvSpPr>
          <p:spPr bwMode="auto">
            <a:xfrm>
              <a:off x="3824" y="1360"/>
              <a:ext cx="40"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grpSp>
      <p:sp>
        <p:nvSpPr>
          <p:cNvPr id="52227" name="Freeform 203"/>
          <p:cNvSpPr>
            <a:spLocks/>
          </p:cNvSpPr>
          <p:nvPr/>
        </p:nvSpPr>
        <p:spPr bwMode="auto">
          <a:xfrm>
            <a:off x="6315075" y="2457450"/>
            <a:ext cx="65088" cy="65088"/>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2228" name="Freeform 204"/>
          <p:cNvSpPr>
            <a:spLocks/>
          </p:cNvSpPr>
          <p:nvPr/>
        </p:nvSpPr>
        <p:spPr bwMode="auto">
          <a:xfrm>
            <a:off x="6561138" y="2463800"/>
            <a:ext cx="63500" cy="63500"/>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2229" name="Freeform 205"/>
          <p:cNvSpPr>
            <a:spLocks/>
          </p:cNvSpPr>
          <p:nvPr/>
        </p:nvSpPr>
        <p:spPr bwMode="auto">
          <a:xfrm>
            <a:off x="6807200" y="2438400"/>
            <a:ext cx="63500" cy="63500"/>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2230" name="Freeform 206"/>
          <p:cNvSpPr>
            <a:spLocks/>
          </p:cNvSpPr>
          <p:nvPr/>
        </p:nvSpPr>
        <p:spPr bwMode="auto">
          <a:xfrm>
            <a:off x="7051675" y="2446338"/>
            <a:ext cx="63500" cy="65087"/>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2231" name="Line 207"/>
          <p:cNvSpPr>
            <a:spLocks noChangeShapeType="1"/>
          </p:cNvSpPr>
          <p:nvPr/>
        </p:nvSpPr>
        <p:spPr bwMode="auto">
          <a:xfrm>
            <a:off x="7083425" y="822325"/>
            <a:ext cx="1588" cy="4618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32" name="Line 208"/>
          <p:cNvSpPr>
            <a:spLocks noChangeShapeType="1"/>
          </p:cNvSpPr>
          <p:nvPr/>
        </p:nvSpPr>
        <p:spPr bwMode="auto">
          <a:xfrm>
            <a:off x="7005638" y="5440363"/>
            <a:ext cx="1555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33" name="Line 209"/>
          <p:cNvSpPr>
            <a:spLocks noChangeShapeType="1"/>
          </p:cNvSpPr>
          <p:nvPr/>
        </p:nvSpPr>
        <p:spPr bwMode="auto">
          <a:xfrm>
            <a:off x="7005638" y="4864100"/>
            <a:ext cx="15557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34" name="Line 210"/>
          <p:cNvSpPr>
            <a:spLocks noChangeShapeType="1"/>
          </p:cNvSpPr>
          <p:nvPr/>
        </p:nvSpPr>
        <p:spPr bwMode="auto">
          <a:xfrm>
            <a:off x="7005638" y="4286250"/>
            <a:ext cx="15557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35" name="Line 211"/>
          <p:cNvSpPr>
            <a:spLocks noChangeShapeType="1"/>
          </p:cNvSpPr>
          <p:nvPr/>
        </p:nvSpPr>
        <p:spPr bwMode="auto">
          <a:xfrm>
            <a:off x="7005638" y="3708400"/>
            <a:ext cx="15557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36" name="Line 212"/>
          <p:cNvSpPr>
            <a:spLocks noChangeShapeType="1"/>
          </p:cNvSpPr>
          <p:nvPr/>
        </p:nvSpPr>
        <p:spPr bwMode="auto">
          <a:xfrm>
            <a:off x="7005638" y="3132138"/>
            <a:ext cx="1555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37" name="Line 213"/>
          <p:cNvSpPr>
            <a:spLocks noChangeShapeType="1"/>
          </p:cNvSpPr>
          <p:nvPr/>
        </p:nvSpPr>
        <p:spPr bwMode="auto">
          <a:xfrm>
            <a:off x="7005638" y="2555875"/>
            <a:ext cx="15557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38" name="Line 214"/>
          <p:cNvSpPr>
            <a:spLocks noChangeShapeType="1"/>
          </p:cNvSpPr>
          <p:nvPr/>
        </p:nvSpPr>
        <p:spPr bwMode="auto">
          <a:xfrm>
            <a:off x="7005638" y="1978025"/>
            <a:ext cx="15557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39" name="Line 215"/>
          <p:cNvSpPr>
            <a:spLocks noChangeShapeType="1"/>
          </p:cNvSpPr>
          <p:nvPr/>
        </p:nvSpPr>
        <p:spPr bwMode="auto">
          <a:xfrm>
            <a:off x="7005638" y="1400175"/>
            <a:ext cx="15557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40" name="Line 216"/>
          <p:cNvSpPr>
            <a:spLocks noChangeShapeType="1"/>
          </p:cNvSpPr>
          <p:nvPr/>
        </p:nvSpPr>
        <p:spPr bwMode="auto">
          <a:xfrm>
            <a:off x="7005638" y="822325"/>
            <a:ext cx="15557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41" name="Freeform 217"/>
          <p:cNvSpPr>
            <a:spLocks/>
          </p:cNvSpPr>
          <p:nvPr/>
        </p:nvSpPr>
        <p:spPr bwMode="auto">
          <a:xfrm>
            <a:off x="1212850" y="3132138"/>
            <a:ext cx="5870575" cy="2308225"/>
          </a:xfrm>
          <a:custGeom>
            <a:avLst/>
            <a:gdLst>
              <a:gd name="T0" fmla="*/ 0 w 3853"/>
              <a:gd name="T1" fmla="*/ 2147483647 h 1515"/>
              <a:gd name="T2" fmla="*/ 2147483647 w 3853"/>
              <a:gd name="T3" fmla="*/ 2147483647 h 1515"/>
              <a:gd name="T4" fmla="*/ 2147483647 w 3853"/>
              <a:gd name="T5" fmla="*/ 2147483647 h 1515"/>
              <a:gd name="T6" fmla="*/ 2147483647 w 3853"/>
              <a:gd name="T7" fmla="*/ 2147483647 h 1515"/>
              <a:gd name="T8" fmla="*/ 2147483647 w 3853"/>
              <a:gd name="T9" fmla="*/ 2147483647 h 1515"/>
              <a:gd name="T10" fmla="*/ 2147483647 w 3853"/>
              <a:gd name="T11" fmla="*/ 2147483647 h 1515"/>
              <a:gd name="T12" fmla="*/ 2147483647 w 3853"/>
              <a:gd name="T13" fmla="*/ 2147483647 h 1515"/>
              <a:gd name="T14" fmla="*/ 2147483647 w 3853"/>
              <a:gd name="T15" fmla="*/ 2147483647 h 1515"/>
              <a:gd name="T16" fmla="*/ 2147483647 w 3853"/>
              <a:gd name="T17" fmla="*/ 2147483647 h 1515"/>
              <a:gd name="T18" fmla="*/ 2147483647 w 3853"/>
              <a:gd name="T19" fmla="*/ 2147483647 h 1515"/>
              <a:gd name="T20" fmla="*/ 2147483647 w 3853"/>
              <a:gd name="T21" fmla="*/ 2147483647 h 1515"/>
              <a:gd name="T22" fmla="*/ 2147483647 w 3853"/>
              <a:gd name="T23" fmla="*/ 0 h 1515"/>
              <a:gd name="T24" fmla="*/ 2147483647 w 3853"/>
              <a:gd name="T25" fmla="*/ 0 h 1515"/>
              <a:gd name="T26" fmla="*/ 2147483647 w 3853"/>
              <a:gd name="T27" fmla="*/ 2147483647 h 1515"/>
              <a:gd name="T28" fmla="*/ 2147483647 w 3853"/>
              <a:gd name="T29" fmla="*/ 0 h 1515"/>
              <a:gd name="T30" fmla="*/ 2147483647 w 3853"/>
              <a:gd name="T31" fmla="*/ 0 h 1515"/>
              <a:gd name="T32" fmla="*/ 2147483647 w 3853"/>
              <a:gd name="T33" fmla="*/ 0 h 1515"/>
              <a:gd name="T34" fmla="*/ 2147483647 w 3853"/>
              <a:gd name="T35" fmla="*/ 2147483647 h 1515"/>
              <a:gd name="T36" fmla="*/ 2147483647 w 3853"/>
              <a:gd name="T37" fmla="*/ 2147483647 h 1515"/>
              <a:gd name="T38" fmla="*/ 2147483647 w 3853"/>
              <a:gd name="T39" fmla="*/ 0 h 1515"/>
              <a:gd name="T40" fmla="*/ 2147483647 w 3853"/>
              <a:gd name="T41" fmla="*/ 2147483647 h 1515"/>
              <a:gd name="T42" fmla="*/ 2147483647 w 3853"/>
              <a:gd name="T43" fmla="*/ 2147483647 h 1515"/>
              <a:gd name="T44" fmla="*/ 2147483647 w 3853"/>
              <a:gd name="T45" fmla="*/ 2147483647 h 1515"/>
              <a:gd name="T46" fmla="*/ 2147483647 w 3853"/>
              <a:gd name="T47" fmla="*/ 0 h 1515"/>
              <a:gd name="T48" fmla="*/ 2147483647 w 3853"/>
              <a:gd name="T49" fmla="*/ 0 h 15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53"/>
              <a:gd name="T76" fmla="*/ 0 h 1515"/>
              <a:gd name="T77" fmla="*/ 3853 w 3853"/>
              <a:gd name="T78" fmla="*/ 1515 h 15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53" h="1515">
                <a:moveTo>
                  <a:pt x="0" y="1515"/>
                </a:moveTo>
                <a:lnTo>
                  <a:pt x="153" y="1515"/>
                </a:lnTo>
                <a:lnTo>
                  <a:pt x="314" y="1515"/>
                </a:lnTo>
                <a:lnTo>
                  <a:pt x="475" y="1515"/>
                </a:lnTo>
                <a:lnTo>
                  <a:pt x="636" y="1136"/>
                </a:lnTo>
                <a:lnTo>
                  <a:pt x="796" y="1515"/>
                </a:lnTo>
                <a:lnTo>
                  <a:pt x="957" y="1136"/>
                </a:lnTo>
                <a:lnTo>
                  <a:pt x="1118" y="1515"/>
                </a:lnTo>
                <a:lnTo>
                  <a:pt x="1279" y="1136"/>
                </a:lnTo>
                <a:lnTo>
                  <a:pt x="1440" y="757"/>
                </a:lnTo>
                <a:lnTo>
                  <a:pt x="1601" y="378"/>
                </a:lnTo>
                <a:lnTo>
                  <a:pt x="1762" y="0"/>
                </a:lnTo>
                <a:lnTo>
                  <a:pt x="1922" y="0"/>
                </a:lnTo>
                <a:lnTo>
                  <a:pt x="2083" y="378"/>
                </a:lnTo>
                <a:lnTo>
                  <a:pt x="2244" y="0"/>
                </a:lnTo>
                <a:lnTo>
                  <a:pt x="2405" y="0"/>
                </a:lnTo>
                <a:lnTo>
                  <a:pt x="2566" y="0"/>
                </a:lnTo>
                <a:lnTo>
                  <a:pt x="2727" y="378"/>
                </a:lnTo>
                <a:lnTo>
                  <a:pt x="2888" y="378"/>
                </a:lnTo>
                <a:lnTo>
                  <a:pt x="3049" y="0"/>
                </a:lnTo>
                <a:lnTo>
                  <a:pt x="3209" y="378"/>
                </a:lnTo>
                <a:lnTo>
                  <a:pt x="3370" y="378"/>
                </a:lnTo>
                <a:lnTo>
                  <a:pt x="3531" y="378"/>
                </a:lnTo>
                <a:lnTo>
                  <a:pt x="3692" y="0"/>
                </a:lnTo>
                <a:lnTo>
                  <a:pt x="3853" y="0"/>
                </a:lnTo>
              </a:path>
            </a:pathLst>
          </a:custGeom>
          <a:noFill/>
          <a:ln w="1270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242" name="Rectangle 218"/>
          <p:cNvSpPr>
            <a:spLocks noChangeArrowheads="1"/>
          </p:cNvSpPr>
          <p:nvPr/>
        </p:nvSpPr>
        <p:spPr bwMode="auto">
          <a:xfrm>
            <a:off x="1181100" y="5408613"/>
            <a:ext cx="63500"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43" name="Rectangle 219"/>
          <p:cNvSpPr>
            <a:spLocks noChangeArrowheads="1"/>
          </p:cNvSpPr>
          <p:nvPr/>
        </p:nvSpPr>
        <p:spPr bwMode="auto">
          <a:xfrm>
            <a:off x="1414463" y="5408613"/>
            <a:ext cx="63500"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44" name="Rectangle 220"/>
          <p:cNvSpPr>
            <a:spLocks noChangeArrowheads="1"/>
          </p:cNvSpPr>
          <p:nvPr/>
        </p:nvSpPr>
        <p:spPr bwMode="auto">
          <a:xfrm>
            <a:off x="1658938" y="5408613"/>
            <a:ext cx="65087"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45" name="Rectangle 221"/>
          <p:cNvSpPr>
            <a:spLocks noChangeArrowheads="1"/>
          </p:cNvSpPr>
          <p:nvPr/>
        </p:nvSpPr>
        <p:spPr bwMode="auto">
          <a:xfrm>
            <a:off x="1905000" y="5408613"/>
            <a:ext cx="63500"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46" name="Rectangle 222"/>
          <p:cNvSpPr>
            <a:spLocks noChangeArrowheads="1"/>
          </p:cNvSpPr>
          <p:nvPr/>
        </p:nvSpPr>
        <p:spPr bwMode="auto">
          <a:xfrm>
            <a:off x="2149475" y="4830763"/>
            <a:ext cx="65088" cy="65087"/>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47" name="Rectangle 223"/>
          <p:cNvSpPr>
            <a:spLocks noChangeArrowheads="1"/>
          </p:cNvSpPr>
          <p:nvPr/>
        </p:nvSpPr>
        <p:spPr bwMode="auto">
          <a:xfrm>
            <a:off x="2393950" y="5408613"/>
            <a:ext cx="63500"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48" name="Rectangle 224"/>
          <p:cNvSpPr>
            <a:spLocks noChangeArrowheads="1"/>
          </p:cNvSpPr>
          <p:nvPr/>
        </p:nvSpPr>
        <p:spPr bwMode="auto">
          <a:xfrm>
            <a:off x="2640013" y="4830763"/>
            <a:ext cx="63500" cy="65087"/>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49" name="Rectangle 225"/>
          <p:cNvSpPr>
            <a:spLocks noChangeArrowheads="1"/>
          </p:cNvSpPr>
          <p:nvPr/>
        </p:nvSpPr>
        <p:spPr bwMode="auto">
          <a:xfrm>
            <a:off x="2884488" y="5408613"/>
            <a:ext cx="63500"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50" name="Rectangle 226"/>
          <p:cNvSpPr>
            <a:spLocks noChangeArrowheads="1"/>
          </p:cNvSpPr>
          <p:nvPr/>
        </p:nvSpPr>
        <p:spPr bwMode="auto">
          <a:xfrm>
            <a:off x="3130550" y="4830763"/>
            <a:ext cx="63500" cy="65087"/>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51" name="Rectangle 227"/>
          <p:cNvSpPr>
            <a:spLocks noChangeArrowheads="1"/>
          </p:cNvSpPr>
          <p:nvPr/>
        </p:nvSpPr>
        <p:spPr bwMode="auto">
          <a:xfrm>
            <a:off x="3375025" y="4254500"/>
            <a:ext cx="63500"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52" name="Rectangle 228"/>
          <p:cNvSpPr>
            <a:spLocks noChangeArrowheads="1"/>
          </p:cNvSpPr>
          <p:nvPr/>
        </p:nvSpPr>
        <p:spPr bwMode="auto">
          <a:xfrm>
            <a:off x="3621088" y="3676650"/>
            <a:ext cx="63500"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53" name="Rectangle 229"/>
          <p:cNvSpPr>
            <a:spLocks noChangeArrowheads="1"/>
          </p:cNvSpPr>
          <p:nvPr/>
        </p:nvSpPr>
        <p:spPr bwMode="auto">
          <a:xfrm>
            <a:off x="3865563" y="3100388"/>
            <a:ext cx="63500"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54" name="Rectangle 230"/>
          <p:cNvSpPr>
            <a:spLocks noChangeArrowheads="1"/>
          </p:cNvSpPr>
          <p:nvPr/>
        </p:nvSpPr>
        <p:spPr bwMode="auto">
          <a:xfrm>
            <a:off x="4110038" y="3100388"/>
            <a:ext cx="63500"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55" name="Rectangle 231"/>
          <p:cNvSpPr>
            <a:spLocks noChangeArrowheads="1"/>
          </p:cNvSpPr>
          <p:nvPr/>
        </p:nvSpPr>
        <p:spPr bwMode="auto">
          <a:xfrm>
            <a:off x="4354513" y="3676650"/>
            <a:ext cx="65087"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56" name="Rectangle 232"/>
          <p:cNvSpPr>
            <a:spLocks noChangeArrowheads="1"/>
          </p:cNvSpPr>
          <p:nvPr/>
        </p:nvSpPr>
        <p:spPr bwMode="auto">
          <a:xfrm>
            <a:off x="4600575" y="3100388"/>
            <a:ext cx="63500"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57" name="Rectangle 233"/>
          <p:cNvSpPr>
            <a:spLocks noChangeArrowheads="1"/>
          </p:cNvSpPr>
          <p:nvPr/>
        </p:nvSpPr>
        <p:spPr bwMode="auto">
          <a:xfrm>
            <a:off x="4845050" y="3100388"/>
            <a:ext cx="65088"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58" name="Rectangle 234"/>
          <p:cNvSpPr>
            <a:spLocks noChangeArrowheads="1"/>
          </p:cNvSpPr>
          <p:nvPr/>
        </p:nvSpPr>
        <p:spPr bwMode="auto">
          <a:xfrm>
            <a:off x="5091113" y="3100388"/>
            <a:ext cx="63500"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59" name="Rectangle 235"/>
          <p:cNvSpPr>
            <a:spLocks noChangeArrowheads="1"/>
          </p:cNvSpPr>
          <p:nvPr/>
        </p:nvSpPr>
        <p:spPr bwMode="auto">
          <a:xfrm>
            <a:off x="5335588" y="3676650"/>
            <a:ext cx="65087"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60" name="Rectangle 236"/>
          <p:cNvSpPr>
            <a:spLocks noChangeArrowheads="1"/>
          </p:cNvSpPr>
          <p:nvPr/>
        </p:nvSpPr>
        <p:spPr bwMode="auto">
          <a:xfrm>
            <a:off x="5581650" y="3676650"/>
            <a:ext cx="63500"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61" name="Rectangle 237"/>
          <p:cNvSpPr>
            <a:spLocks noChangeArrowheads="1"/>
          </p:cNvSpPr>
          <p:nvPr/>
        </p:nvSpPr>
        <p:spPr bwMode="auto">
          <a:xfrm>
            <a:off x="5826125" y="3100388"/>
            <a:ext cx="65088"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62" name="Rectangle 238"/>
          <p:cNvSpPr>
            <a:spLocks noChangeArrowheads="1"/>
          </p:cNvSpPr>
          <p:nvPr/>
        </p:nvSpPr>
        <p:spPr bwMode="auto">
          <a:xfrm>
            <a:off x="6070600" y="3676650"/>
            <a:ext cx="63500"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63" name="Rectangle 239"/>
          <p:cNvSpPr>
            <a:spLocks noChangeArrowheads="1"/>
          </p:cNvSpPr>
          <p:nvPr/>
        </p:nvSpPr>
        <p:spPr bwMode="auto">
          <a:xfrm>
            <a:off x="6315075" y="3676650"/>
            <a:ext cx="65088"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64" name="Rectangle 240"/>
          <p:cNvSpPr>
            <a:spLocks noChangeArrowheads="1"/>
          </p:cNvSpPr>
          <p:nvPr/>
        </p:nvSpPr>
        <p:spPr bwMode="auto">
          <a:xfrm>
            <a:off x="6561138" y="3676650"/>
            <a:ext cx="63500"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65" name="Rectangle 241"/>
          <p:cNvSpPr>
            <a:spLocks noChangeArrowheads="1"/>
          </p:cNvSpPr>
          <p:nvPr/>
        </p:nvSpPr>
        <p:spPr bwMode="auto">
          <a:xfrm>
            <a:off x="6807200" y="3100388"/>
            <a:ext cx="63500"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66" name="Rectangle 242"/>
          <p:cNvSpPr>
            <a:spLocks noChangeArrowheads="1"/>
          </p:cNvSpPr>
          <p:nvPr/>
        </p:nvSpPr>
        <p:spPr bwMode="auto">
          <a:xfrm>
            <a:off x="7051675" y="3100388"/>
            <a:ext cx="63500"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267" name="Rectangle 243"/>
          <p:cNvSpPr>
            <a:spLocks noChangeArrowheads="1"/>
          </p:cNvSpPr>
          <p:nvPr/>
        </p:nvSpPr>
        <p:spPr bwMode="auto">
          <a:xfrm>
            <a:off x="866775" y="5295900"/>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Calibri" charset="0"/>
              </a:rPr>
              <a:t>0</a:t>
            </a:r>
            <a:endParaRPr lang="en-US">
              <a:latin typeface="Calibri" charset="0"/>
            </a:endParaRPr>
          </a:p>
        </p:txBody>
      </p:sp>
      <p:sp>
        <p:nvSpPr>
          <p:cNvPr id="52268" name="Rectangle 244"/>
          <p:cNvSpPr>
            <a:spLocks noChangeArrowheads="1"/>
          </p:cNvSpPr>
          <p:nvPr/>
        </p:nvSpPr>
        <p:spPr bwMode="auto">
          <a:xfrm>
            <a:off x="655638" y="4718050"/>
            <a:ext cx="35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Calibri" charset="0"/>
              </a:rPr>
              <a:t>0.2</a:t>
            </a:r>
            <a:endParaRPr lang="en-US">
              <a:latin typeface="Calibri" charset="0"/>
            </a:endParaRPr>
          </a:p>
        </p:txBody>
      </p:sp>
      <p:sp>
        <p:nvSpPr>
          <p:cNvPr id="52269" name="Rectangle 245"/>
          <p:cNvSpPr>
            <a:spLocks noChangeArrowheads="1"/>
          </p:cNvSpPr>
          <p:nvPr/>
        </p:nvSpPr>
        <p:spPr bwMode="auto">
          <a:xfrm>
            <a:off x="655638" y="4141788"/>
            <a:ext cx="35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Calibri" charset="0"/>
              </a:rPr>
              <a:t>0.4</a:t>
            </a:r>
            <a:endParaRPr lang="en-US">
              <a:latin typeface="Calibri" charset="0"/>
            </a:endParaRPr>
          </a:p>
        </p:txBody>
      </p:sp>
      <p:sp>
        <p:nvSpPr>
          <p:cNvPr id="52270" name="Rectangle 246"/>
          <p:cNvSpPr>
            <a:spLocks noChangeArrowheads="1"/>
          </p:cNvSpPr>
          <p:nvPr/>
        </p:nvSpPr>
        <p:spPr bwMode="auto">
          <a:xfrm>
            <a:off x="655638" y="3563938"/>
            <a:ext cx="35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Calibri" charset="0"/>
              </a:rPr>
              <a:t>0.6</a:t>
            </a:r>
            <a:endParaRPr lang="en-US">
              <a:latin typeface="Calibri" charset="0"/>
            </a:endParaRPr>
          </a:p>
        </p:txBody>
      </p:sp>
      <p:sp>
        <p:nvSpPr>
          <p:cNvPr id="52271" name="Rectangle 247"/>
          <p:cNvSpPr>
            <a:spLocks noChangeArrowheads="1"/>
          </p:cNvSpPr>
          <p:nvPr/>
        </p:nvSpPr>
        <p:spPr bwMode="auto">
          <a:xfrm>
            <a:off x="655638" y="2987675"/>
            <a:ext cx="35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Calibri" charset="0"/>
              </a:rPr>
              <a:t>0.8</a:t>
            </a:r>
            <a:endParaRPr lang="en-US">
              <a:latin typeface="Calibri" charset="0"/>
            </a:endParaRPr>
          </a:p>
        </p:txBody>
      </p:sp>
      <p:sp>
        <p:nvSpPr>
          <p:cNvPr id="52272" name="Rectangle 248"/>
          <p:cNvSpPr>
            <a:spLocks noChangeArrowheads="1"/>
          </p:cNvSpPr>
          <p:nvPr/>
        </p:nvSpPr>
        <p:spPr bwMode="auto">
          <a:xfrm>
            <a:off x="866775" y="2409825"/>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Calibri" charset="0"/>
              </a:rPr>
              <a:t>1</a:t>
            </a:r>
            <a:endParaRPr lang="en-US">
              <a:latin typeface="Calibri" charset="0"/>
            </a:endParaRPr>
          </a:p>
        </p:txBody>
      </p:sp>
      <p:sp>
        <p:nvSpPr>
          <p:cNvPr id="52273" name="Rectangle 249"/>
          <p:cNvSpPr>
            <a:spLocks noChangeArrowheads="1"/>
          </p:cNvSpPr>
          <p:nvPr/>
        </p:nvSpPr>
        <p:spPr bwMode="auto">
          <a:xfrm>
            <a:off x="655638" y="1833563"/>
            <a:ext cx="35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Calibri" charset="0"/>
              </a:rPr>
              <a:t>1.2</a:t>
            </a:r>
            <a:endParaRPr lang="en-US">
              <a:latin typeface="Calibri" charset="0"/>
            </a:endParaRPr>
          </a:p>
        </p:txBody>
      </p:sp>
      <p:sp>
        <p:nvSpPr>
          <p:cNvPr id="52274" name="Rectangle 250"/>
          <p:cNvSpPr>
            <a:spLocks noChangeArrowheads="1"/>
          </p:cNvSpPr>
          <p:nvPr/>
        </p:nvSpPr>
        <p:spPr bwMode="auto">
          <a:xfrm>
            <a:off x="655638" y="1255713"/>
            <a:ext cx="35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Calibri" charset="0"/>
              </a:rPr>
              <a:t>1.4</a:t>
            </a:r>
            <a:endParaRPr lang="en-US">
              <a:latin typeface="Calibri" charset="0"/>
            </a:endParaRPr>
          </a:p>
        </p:txBody>
      </p:sp>
      <p:sp>
        <p:nvSpPr>
          <p:cNvPr id="52275" name="Rectangle 251"/>
          <p:cNvSpPr>
            <a:spLocks noChangeArrowheads="1"/>
          </p:cNvSpPr>
          <p:nvPr/>
        </p:nvSpPr>
        <p:spPr bwMode="auto">
          <a:xfrm>
            <a:off x="655638" y="677863"/>
            <a:ext cx="35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Calibri" charset="0"/>
              </a:rPr>
              <a:t>1.6</a:t>
            </a:r>
            <a:endParaRPr lang="en-US">
              <a:latin typeface="Calibri" charset="0"/>
            </a:endParaRPr>
          </a:p>
        </p:txBody>
      </p:sp>
      <p:sp>
        <p:nvSpPr>
          <p:cNvPr id="52276" name="Rectangle 252"/>
          <p:cNvSpPr>
            <a:spLocks noChangeArrowheads="1"/>
          </p:cNvSpPr>
          <p:nvPr/>
        </p:nvSpPr>
        <p:spPr bwMode="auto">
          <a:xfrm>
            <a:off x="1130300" y="5659438"/>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0</a:t>
            </a:r>
            <a:endParaRPr lang="en-US">
              <a:latin typeface="Calibri" charset="0"/>
            </a:endParaRPr>
          </a:p>
        </p:txBody>
      </p:sp>
      <p:sp>
        <p:nvSpPr>
          <p:cNvPr id="52277" name="Rectangle 253"/>
          <p:cNvSpPr>
            <a:spLocks noChangeArrowheads="1"/>
          </p:cNvSpPr>
          <p:nvPr/>
        </p:nvSpPr>
        <p:spPr bwMode="auto">
          <a:xfrm>
            <a:off x="2214563" y="5659438"/>
            <a:ext cx="423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100</a:t>
            </a:r>
            <a:endParaRPr lang="en-US">
              <a:latin typeface="Calibri" charset="0"/>
            </a:endParaRPr>
          </a:p>
        </p:txBody>
      </p:sp>
      <p:sp>
        <p:nvSpPr>
          <p:cNvPr id="52278" name="Rectangle 254"/>
          <p:cNvSpPr>
            <a:spLocks noChangeArrowheads="1"/>
          </p:cNvSpPr>
          <p:nvPr/>
        </p:nvSpPr>
        <p:spPr bwMode="auto">
          <a:xfrm>
            <a:off x="3440113" y="5659438"/>
            <a:ext cx="423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200</a:t>
            </a:r>
            <a:endParaRPr lang="en-US">
              <a:latin typeface="Calibri" charset="0"/>
            </a:endParaRPr>
          </a:p>
        </p:txBody>
      </p:sp>
      <p:sp>
        <p:nvSpPr>
          <p:cNvPr id="52279" name="Rectangle 255"/>
          <p:cNvSpPr>
            <a:spLocks noChangeArrowheads="1"/>
          </p:cNvSpPr>
          <p:nvPr/>
        </p:nvSpPr>
        <p:spPr bwMode="auto">
          <a:xfrm>
            <a:off x="4665663" y="5659438"/>
            <a:ext cx="423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300</a:t>
            </a:r>
            <a:endParaRPr lang="en-US">
              <a:latin typeface="Calibri" charset="0"/>
            </a:endParaRPr>
          </a:p>
        </p:txBody>
      </p:sp>
      <p:sp>
        <p:nvSpPr>
          <p:cNvPr id="52280" name="Rectangle 256"/>
          <p:cNvSpPr>
            <a:spLocks noChangeArrowheads="1"/>
          </p:cNvSpPr>
          <p:nvPr/>
        </p:nvSpPr>
        <p:spPr bwMode="auto">
          <a:xfrm>
            <a:off x="5892800" y="5659438"/>
            <a:ext cx="423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400</a:t>
            </a:r>
            <a:endParaRPr lang="en-US">
              <a:latin typeface="Calibri" charset="0"/>
            </a:endParaRPr>
          </a:p>
        </p:txBody>
      </p:sp>
      <p:sp>
        <p:nvSpPr>
          <p:cNvPr id="52281" name="Rectangle 257"/>
          <p:cNvSpPr>
            <a:spLocks noChangeArrowheads="1"/>
          </p:cNvSpPr>
          <p:nvPr/>
        </p:nvSpPr>
        <p:spPr bwMode="auto">
          <a:xfrm>
            <a:off x="3151188" y="5986463"/>
            <a:ext cx="1973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latin typeface="Helvetica" charset="0"/>
              </a:rPr>
              <a:t>Time (heartbeat)</a:t>
            </a:r>
            <a:endParaRPr lang="en-US">
              <a:latin typeface="Calibri" charset="0"/>
            </a:endParaRPr>
          </a:p>
        </p:txBody>
      </p:sp>
      <p:sp>
        <p:nvSpPr>
          <p:cNvPr id="52282" name="Rectangle 258"/>
          <p:cNvSpPr>
            <a:spLocks noChangeArrowheads="1"/>
          </p:cNvSpPr>
          <p:nvPr/>
        </p:nvSpPr>
        <p:spPr bwMode="auto">
          <a:xfrm rot="-5400000">
            <a:off x="-319088" y="2944813"/>
            <a:ext cx="162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latin typeface="Helvetica" charset="0"/>
              </a:rPr>
              <a:t>Performance </a:t>
            </a:r>
            <a:endParaRPr lang="en-US">
              <a:latin typeface="Calibri" charset="0"/>
            </a:endParaRPr>
          </a:p>
        </p:txBody>
      </p:sp>
      <p:sp>
        <p:nvSpPr>
          <p:cNvPr id="52283" name="Rectangle 259"/>
          <p:cNvSpPr>
            <a:spLocks noChangeArrowheads="1"/>
          </p:cNvSpPr>
          <p:nvPr/>
        </p:nvSpPr>
        <p:spPr bwMode="auto">
          <a:xfrm>
            <a:off x="7275513" y="5295900"/>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Calibri" charset="0"/>
              </a:rPr>
              <a:t>0</a:t>
            </a:r>
            <a:endParaRPr lang="en-US">
              <a:latin typeface="Calibri" charset="0"/>
            </a:endParaRPr>
          </a:p>
        </p:txBody>
      </p:sp>
      <p:sp>
        <p:nvSpPr>
          <p:cNvPr id="52284" name="Rectangle 260"/>
          <p:cNvSpPr>
            <a:spLocks noChangeArrowheads="1"/>
          </p:cNvSpPr>
          <p:nvPr/>
        </p:nvSpPr>
        <p:spPr bwMode="auto">
          <a:xfrm>
            <a:off x="7275513" y="4718050"/>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Calibri" charset="0"/>
              </a:rPr>
              <a:t>1</a:t>
            </a:r>
            <a:endParaRPr lang="en-US">
              <a:latin typeface="Calibri" charset="0"/>
            </a:endParaRPr>
          </a:p>
        </p:txBody>
      </p:sp>
      <p:sp>
        <p:nvSpPr>
          <p:cNvPr id="52285" name="Rectangle 261"/>
          <p:cNvSpPr>
            <a:spLocks noChangeArrowheads="1"/>
          </p:cNvSpPr>
          <p:nvPr/>
        </p:nvSpPr>
        <p:spPr bwMode="auto">
          <a:xfrm>
            <a:off x="7275513" y="4141788"/>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Calibri" charset="0"/>
              </a:rPr>
              <a:t>2</a:t>
            </a:r>
            <a:endParaRPr lang="en-US">
              <a:latin typeface="Calibri" charset="0"/>
            </a:endParaRPr>
          </a:p>
        </p:txBody>
      </p:sp>
      <p:sp>
        <p:nvSpPr>
          <p:cNvPr id="52286" name="Rectangle 262"/>
          <p:cNvSpPr>
            <a:spLocks noChangeArrowheads="1"/>
          </p:cNvSpPr>
          <p:nvPr/>
        </p:nvSpPr>
        <p:spPr bwMode="auto">
          <a:xfrm>
            <a:off x="7275513" y="3563938"/>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Calibri" charset="0"/>
              </a:rPr>
              <a:t>3</a:t>
            </a:r>
            <a:endParaRPr lang="en-US">
              <a:latin typeface="Calibri" charset="0"/>
            </a:endParaRPr>
          </a:p>
        </p:txBody>
      </p:sp>
      <p:sp>
        <p:nvSpPr>
          <p:cNvPr id="52287" name="Rectangle 263"/>
          <p:cNvSpPr>
            <a:spLocks noChangeArrowheads="1"/>
          </p:cNvSpPr>
          <p:nvPr/>
        </p:nvSpPr>
        <p:spPr bwMode="auto">
          <a:xfrm>
            <a:off x="7275513" y="2987675"/>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Calibri" charset="0"/>
              </a:rPr>
              <a:t>4</a:t>
            </a:r>
            <a:endParaRPr lang="en-US">
              <a:latin typeface="Calibri" charset="0"/>
            </a:endParaRPr>
          </a:p>
        </p:txBody>
      </p:sp>
      <p:sp>
        <p:nvSpPr>
          <p:cNvPr id="52288" name="Rectangle 264"/>
          <p:cNvSpPr>
            <a:spLocks noChangeArrowheads="1"/>
          </p:cNvSpPr>
          <p:nvPr/>
        </p:nvSpPr>
        <p:spPr bwMode="auto">
          <a:xfrm>
            <a:off x="7275513" y="2409825"/>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Calibri" charset="0"/>
              </a:rPr>
              <a:t>5</a:t>
            </a:r>
            <a:endParaRPr lang="en-US">
              <a:latin typeface="Calibri" charset="0"/>
            </a:endParaRPr>
          </a:p>
        </p:txBody>
      </p:sp>
      <p:sp>
        <p:nvSpPr>
          <p:cNvPr id="52289" name="Rectangle 265"/>
          <p:cNvSpPr>
            <a:spLocks noChangeArrowheads="1"/>
          </p:cNvSpPr>
          <p:nvPr/>
        </p:nvSpPr>
        <p:spPr bwMode="auto">
          <a:xfrm>
            <a:off x="7275513" y="1833563"/>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Calibri" charset="0"/>
              </a:rPr>
              <a:t>6</a:t>
            </a:r>
            <a:endParaRPr lang="en-US">
              <a:latin typeface="Calibri" charset="0"/>
            </a:endParaRPr>
          </a:p>
        </p:txBody>
      </p:sp>
      <p:sp>
        <p:nvSpPr>
          <p:cNvPr id="52290" name="Rectangle 266"/>
          <p:cNvSpPr>
            <a:spLocks noChangeArrowheads="1"/>
          </p:cNvSpPr>
          <p:nvPr/>
        </p:nvSpPr>
        <p:spPr bwMode="auto">
          <a:xfrm>
            <a:off x="7275513" y="1255713"/>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Calibri" charset="0"/>
              </a:rPr>
              <a:t>7</a:t>
            </a:r>
            <a:endParaRPr lang="en-US">
              <a:latin typeface="Calibri" charset="0"/>
            </a:endParaRPr>
          </a:p>
        </p:txBody>
      </p:sp>
      <p:sp>
        <p:nvSpPr>
          <p:cNvPr id="52291" name="Rectangle 267"/>
          <p:cNvSpPr>
            <a:spLocks noChangeArrowheads="1"/>
          </p:cNvSpPr>
          <p:nvPr/>
        </p:nvSpPr>
        <p:spPr bwMode="auto">
          <a:xfrm>
            <a:off x="7275513" y="677863"/>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Calibri" charset="0"/>
              </a:rPr>
              <a:t>8</a:t>
            </a:r>
            <a:endParaRPr lang="en-US">
              <a:latin typeface="Calibri" charset="0"/>
            </a:endParaRPr>
          </a:p>
        </p:txBody>
      </p:sp>
      <p:sp>
        <p:nvSpPr>
          <p:cNvPr id="52292" name="Rectangle 268"/>
          <p:cNvSpPr>
            <a:spLocks noChangeArrowheads="1"/>
          </p:cNvSpPr>
          <p:nvPr/>
        </p:nvSpPr>
        <p:spPr bwMode="auto">
          <a:xfrm rot="-5400000">
            <a:off x="5941219" y="2980532"/>
            <a:ext cx="3443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latin typeface="Calibri" charset="0"/>
              </a:rPr>
              <a:t>Number of Perforated Loops</a:t>
            </a:r>
            <a:endParaRPr lang="en-US">
              <a:latin typeface="Calibri" charset="0"/>
            </a:endParaRPr>
          </a:p>
        </p:txBody>
      </p:sp>
      <p:sp>
        <p:nvSpPr>
          <p:cNvPr id="52293" name="Rectangle 269"/>
          <p:cNvSpPr>
            <a:spLocks noChangeArrowheads="1"/>
          </p:cNvSpPr>
          <p:nvPr/>
        </p:nvSpPr>
        <p:spPr bwMode="auto">
          <a:xfrm>
            <a:off x="3933825" y="4114800"/>
            <a:ext cx="3051175" cy="1081088"/>
          </a:xfrm>
          <a:prstGeom prst="rect">
            <a:avLst/>
          </a:prstGeom>
          <a:solidFill>
            <a:srgbClr val="FFFFFF"/>
          </a:solidFill>
          <a:ln w="0">
            <a:solidFill>
              <a:srgbClr val="000000"/>
            </a:solidFill>
            <a:miter lim="800000"/>
            <a:headEnd/>
            <a:tailEnd/>
          </a:ln>
        </p:spPr>
        <p:txBody>
          <a:bodyPr/>
          <a:lstStyle/>
          <a:p>
            <a:endParaRPr lang="en-US">
              <a:latin typeface="Calibri" charset="0"/>
            </a:endParaRPr>
          </a:p>
        </p:txBody>
      </p:sp>
      <p:sp>
        <p:nvSpPr>
          <p:cNvPr id="52294" name="Line 270"/>
          <p:cNvSpPr>
            <a:spLocks noChangeShapeType="1"/>
          </p:cNvSpPr>
          <p:nvPr/>
        </p:nvSpPr>
        <p:spPr bwMode="auto">
          <a:xfrm>
            <a:off x="3962400" y="4259263"/>
            <a:ext cx="254000" cy="158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95" name="Freeform 271"/>
          <p:cNvSpPr>
            <a:spLocks/>
          </p:cNvSpPr>
          <p:nvPr/>
        </p:nvSpPr>
        <p:spPr bwMode="auto">
          <a:xfrm>
            <a:off x="4057650" y="4225925"/>
            <a:ext cx="63500" cy="65088"/>
          </a:xfrm>
          <a:custGeom>
            <a:avLst/>
            <a:gdLst>
              <a:gd name="T0" fmla="*/ 2147483647 w 81"/>
              <a:gd name="T1" fmla="*/ 0 h 80"/>
              <a:gd name="T2" fmla="*/ 2147483647 w 81"/>
              <a:gd name="T3" fmla="*/ 2147483647 h 80"/>
              <a:gd name="T4" fmla="*/ 2147483647 w 81"/>
              <a:gd name="T5" fmla="*/ 2147483647 h 80"/>
              <a:gd name="T6" fmla="*/ 0 w 81"/>
              <a:gd name="T7" fmla="*/ 2147483647 h 80"/>
              <a:gd name="T8" fmla="*/ 2147483647 w 81"/>
              <a:gd name="T9" fmla="*/ 0 h 80"/>
              <a:gd name="T10" fmla="*/ 0 60000 65536"/>
              <a:gd name="T11" fmla="*/ 0 60000 65536"/>
              <a:gd name="T12" fmla="*/ 0 60000 65536"/>
              <a:gd name="T13" fmla="*/ 0 60000 65536"/>
              <a:gd name="T14" fmla="*/ 0 60000 65536"/>
              <a:gd name="T15" fmla="*/ 0 w 81"/>
              <a:gd name="T16" fmla="*/ 0 h 80"/>
              <a:gd name="T17" fmla="*/ 81 w 81"/>
              <a:gd name="T18" fmla="*/ 80 h 80"/>
            </a:gdLst>
            <a:ahLst/>
            <a:cxnLst>
              <a:cxn ang="T10">
                <a:pos x="T0" y="T1"/>
              </a:cxn>
              <a:cxn ang="T11">
                <a:pos x="T2" y="T3"/>
              </a:cxn>
              <a:cxn ang="T12">
                <a:pos x="T4" y="T5"/>
              </a:cxn>
              <a:cxn ang="T13">
                <a:pos x="T6" y="T7"/>
              </a:cxn>
              <a:cxn ang="T14">
                <a:pos x="T8" y="T9"/>
              </a:cxn>
            </a:cxnLst>
            <a:rect l="T15" t="T16" r="T17" b="T18"/>
            <a:pathLst>
              <a:path w="81" h="80">
                <a:moveTo>
                  <a:pt x="41" y="0"/>
                </a:moveTo>
                <a:lnTo>
                  <a:pt x="81" y="40"/>
                </a:lnTo>
                <a:lnTo>
                  <a:pt x="41" y="80"/>
                </a:lnTo>
                <a:lnTo>
                  <a:pt x="0" y="40"/>
                </a:lnTo>
                <a:lnTo>
                  <a:pt x="41" y="0"/>
                </a:lnTo>
                <a:close/>
              </a:path>
            </a:pathLst>
          </a:custGeom>
          <a:solidFill>
            <a:srgbClr val="0000FF"/>
          </a:solidFill>
          <a:ln w="12700">
            <a:solidFill>
              <a:srgbClr val="0000FF"/>
            </a:solidFill>
            <a:round/>
            <a:headEnd/>
            <a:tailEnd/>
          </a:ln>
        </p:spPr>
        <p:txBody>
          <a:bodyPr/>
          <a:lstStyle/>
          <a:p>
            <a:endParaRPr lang="en-US"/>
          </a:p>
        </p:txBody>
      </p:sp>
      <p:sp>
        <p:nvSpPr>
          <p:cNvPr id="52296" name="Rectangle 272"/>
          <p:cNvSpPr>
            <a:spLocks noChangeArrowheads="1"/>
          </p:cNvSpPr>
          <p:nvPr/>
        </p:nvSpPr>
        <p:spPr bwMode="auto">
          <a:xfrm>
            <a:off x="4264025" y="4144963"/>
            <a:ext cx="776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latin typeface="Helvetica" charset="0"/>
              </a:rPr>
              <a:t>Baseline</a:t>
            </a:r>
            <a:endParaRPr lang="en-US">
              <a:latin typeface="Calibri" charset="0"/>
            </a:endParaRPr>
          </a:p>
        </p:txBody>
      </p:sp>
      <p:sp>
        <p:nvSpPr>
          <p:cNvPr id="52297" name="Line 273"/>
          <p:cNvSpPr>
            <a:spLocks noChangeShapeType="1"/>
          </p:cNvSpPr>
          <p:nvPr/>
        </p:nvSpPr>
        <p:spPr bwMode="auto">
          <a:xfrm>
            <a:off x="3962400" y="4527550"/>
            <a:ext cx="254000"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98" name="Rectangle 274"/>
          <p:cNvSpPr>
            <a:spLocks noChangeArrowheads="1"/>
          </p:cNvSpPr>
          <p:nvPr/>
        </p:nvSpPr>
        <p:spPr bwMode="auto">
          <a:xfrm>
            <a:off x="4056063" y="4494213"/>
            <a:ext cx="69850" cy="698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2299" name="Line 275"/>
          <p:cNvSpPr>
            <a:spLocks noChangeShapeType="1"/>
          </p:cNvSpPr>
          <p:nvPr/>
        </p:nvSpPr>
        <p:spPr bwMode="auto">
          <a:xfrm flipH="1" flipV="1">
            <a:off x="4057650" y="4495800"/>
            <a:ext cx="31750" cy="317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00" name="Line 276"/>
          <p:cNvSpPr>
            <a:spLocks noChangeShapeType="1"/>
          </p:cNvSpPr>
          <p:nvPr/>
        </p:nvSpPr>
        <p:spPr bwMode="auto">
          <a:xfrm>
            <a:off x="4089400" y="4527550"/>
            <a:ext cx="31750" cy="333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01" name="Line 277"/>
          <p:cNvSpPr>
            <a:spLocks noChangeShapeType="1"/>
          </p:cNvSpPr>
          <p:nvPr/>
        </p:nvSpPr>
        <p:spPr bwMode="auto">
          <a:xfrm flipH="1">
            <a:off x="4057650" y="4527550"/>
            <a:ext cx="31750" cy="333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02" name="Line 278"/>
          <p:cNvSpPr>
            <a:spLocks noChangeShapeType="1"/>
          </p:cNvSpPr>
          <p:nvPr/>
        </p:nvSpPr>
        <p:spPr bwMode="auto">
          <a:xfrm flipV="1">
            <a:off x="4089400" y="4495800"/>
            <a:ext cx="31750" cy="317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03" name="Rectangle 279"/>
          <p:cNvSpPr>
            <a:spLocks noChangeArrowheads="1"/>
          </p:cNvSpPr>
          <p:nvPr/>
        </p:nvSpPr>
        <p:spPr bwMode="auto">
          <a:xfrm>
            <a:off x="4264025" y="4413250"/>
            <a:ext cx="12874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latin typeface="Helvetica" charset="0"/>
              </a:rPr>
              <a:t>No perforation</a:t>
            </a:r>
            <a:endParaRPr lang="en-US">
              <a:latin typeface="Calibri" charset="0"/>
            </a:endParaRPr>
          </a:p>
        </p:txBody>
      </p:sp>
      <p:sp>
        <p:nvSpPr>
          <p:cNvPr id="52304" name="Line 280"/>
          <p:cNvSpPr>
            <a:spLocks noChangeShapeType="1"/>
          </p:cNvSpPr>
          <p:nvPr/>
        </p:nvSpPr>
        <p:spPr bwMode="auto">
          <a:xfrm>
            <a:off x="3962400" y="4795838"/>
            <a:ext cx="254000" cy="1587"/>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05" name="Freeform 281"/>
          <p:cNvSpPr>
            <a:spLocks/>
          </p:cNvSpPr>
          <p:nvPr/>
        </p:nvSpPr>
        <p:spPr bwMode="auto">
          <a:xfrm>
            <a:off x="4057650" y="4764088"/>
            <a:ext cx="63500" cy="63500"/>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solidFill>
            <a:srgbClr val="008000"/>
          </a:solidFill>
          <a:ln w="12700">
            <a:solidFill>
              <a:srgbClr val="008000"/>
            </a:solidFill>
            <a:round/>
            <a:headEnd/>
            <a:tailEnd/>
          </a:ln>
        </p:spPr>
        <p:txBody>
          <a:bodyPr/>
          <a:lstStyle/>
          <a:p>
            <a:endParaRPr lang="en-US"/>
          </a:p>
        </p:txBody>
      </p:sp>
      <p:sp>
        <p:nvSpPr>
          <p:cNvPr id="52306" name="Rectangle 282"/>
          <p:cNvSpPr>
            <a:spLocks noChangeArrowheads="1"/>
          </p:cNvSpPr>
          <p:nvPr/>
        </p:nvSpPr>
        <p:spPr bwMode="auto">
          <a:xfrm>
            <a:off x="4264025" y="4681538"/>
            <a:ext cx="1835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latin typeface="Helvetica" charset="0"/>
              </a:rPr>
              <a:t>Dynamic perforation</a:t>
            </a:r>
            <a:endParaRPr lang="en-US">
              <a:latin typeface="Calibri" charset="0"/>
            </a:endParaRPr>
          </a:p>
        </p:txBody>
      </p:sp>
      <p:sp>
        <p:nvSpPr>
          <p:cNvPr id="52307" name="Line 283"/>
          <p:cNvSpPr>
            <a:spLocks noChangeShapeType="1"/>
          </p:cNvSpPr>
          <p:nvPr/>
        </p:nvSpPr>
        <p:spPr bwMode="auto">
          <a:xfrm>
            <a:off x="3962400" y="5065713"/>
            <a:ext cx="254000" cy="1587"/>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08" name="Rectangle 284"/>
          <p:cNvSpPr>
            <a:spLocks noChangeArrowheads="1"/>
          </p:cNvSpPr>
          <p:nvPr/>
        </p:nvSpPr>
        <p:spPr bwMode="auto">
          <a:xfrm>
            <a:off x="4057650" y="5033963"/>
            <a:ext cx="63500"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2309" name="Rectangle 285"/>
          <p:cNvSpPr>
            <a:spLocks noChangeArrowheads="1"/>
          </p:cNvSpPr>
          <p:nvPr/>
        </p:nvSpPr>
        <p:spPr bwMode="auto">
          <a:xfrm>
            <a:off x="4264025" y="4951413"/>
            <a:ext cx="2498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latin typeface="Helvetica" charset="0"/>
              </a:rPr>
              <a:t>Number of perforated loops</a:t>
            </a:r>
            <a:endParaRPr lang="en-US">
              <a:latin typeface="Calibri" charset="0"/>
            </a:endParaRPr>
          </a:p>
        </p:txBody>
      </p:sp>
      <p:sp>
        <p:nvSpPr>
          <p:cNvPr id="52310" name="Line 286"/>
          <p:cNvSpPr>
            <a:spLocks noChangeShapeType="1"/>
          </p:cNvSpPr>
          <p:nvPr/>
        </p:nvSpPr>
        <p:spPr bwMode="auto">
          <a:xfrm flipV="1">
            <a:off x="2743200" y="762000"/>
            <a:ext cx="0" cy="472440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2311" name="Text Box 287"/>
          <p:cNvSpPr txBox="1">
            <a:spLocks noChangeArrowheads="1"/>
          </p:cNvSpPr>
          <p:nvPr/>
        </p:nvSpPr>
        <p:spPr bwMode="auto">
          <a:xfrm>
            <a:off x="2209800" y="152400"/>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600">
                <a:latin typeface="Helvetica" charset="0"/>
              </a:rPr>
              <a:t>Lose 3 of 8 cores</a:t>
            </a:r>
          </a:p>
        </p:txBody>
      </p:sp>
      <p:sp>
        <p:nvSpPr>
          <p:cNvPr id="52312" name="TextBox 287"/>
          <p:cNvSpPr txBox="1">
            <a:spLocks noChangeArrowheads="1"/>
          </p:cNvSpPr>
          <p:nvPr/>
        </p:nvSpPr>
        <p:spPr bwMode="auto">
          <a:xfrm>
            <a:off x="4108450" y="152400"/>
            <a:ext cx="4108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800">
                <a:latin typeface="Calibri" charset="0"/>
              </a:rPr>
              <a:t>x264 Core Loss Experiment</a:t>
            </a:r>
          </a:p>
        </p:txBody>
      </p:sp>
    </p:spTree>
    <p:extLst>
      <p:ext uri="{BB962C8B-B14F-4D97-AF65-F5344CB8AC3E}">
        <p14:creationId xmlns:p14="http://schemas.microsoft.com/office/powerpoint/2010/main" val="292578067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Line 2"/>
          <p:cNvSpPr>
            <a:spLocks noChangeShapeType="1"/>
          </p:cNvSpPr>
          <p:nvPr/>
        </p:nvSpPr>
        <p:spPr bwMode="auto">
          <a:xfrm flipV="1">
            <a:off x="1981200" y="762000"/>
            <a:ext cx="0" cy="472440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3251" name="Text Box 3"/>
          <p:cNvSpPr txBox="1">
            <a:spLocks noChangeArrowheads="1"/>
          </p:cNvSpPr>
          <p:nvPr/>
        </p:nvSpPr>
        <p:spPr bwMode="auto">
          <a:xfrm>
            <a:off x="1447800" y="152400"/>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600">
                <a:latin typeface="Helvetica" charset="0"/>
              </a:rPr>
              <a:t>Lose 3 of 8 cores</a:t>
            </a:r>
          </a:p>
        </p:txBody>
      </p:sp>
      <p:grpSp>
        <p:nvGrpSpPr>
          <p:cNvPr id="53252" name="Group 4"/>
          <p:cNvGrpSpPr>
            <a:grpSpLocks/>
          </p:cNvGrpSpPr>
          <p:nvPr/>
        </p:nvGrpSpPr>
        <p:grpSpPr bwMode="auto">
          <a:xfrm>
            <a:off x="628650" y="658813"/>
            <a:ext cx="6534150" cy="5322887"/>
            <a:chOff x="396" y="415"/>
            <a:chExt cx="4116" cy="3353"/>
          </a:xfrm>
        </p:grpSpPr>
        <p:sp>
          <p:nvSpPr>
            <p:cNvPr id="53283" name="Rectangle 5"/>
            <p:cNvSpPr>
              <a:spLocks noChangeArrowheads="1"/>
            </p:cNvSpPr>
            <p:nvPr/>
          </p:nvSpPr>
          <p:spPr bwMode="auto">
            <a:xfrm>
              <a:off x="739" y="506"/>
              <a:ext cx="3724" cy="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3284" name="Line 6"/>
            <p:cNvSpPr>
              <a:spLocks noChangeShapeType="1"/>
            </p:cNvSpPr>
            <p:nvPr/>
          </p:nvSpPr>
          <p:spPr bwMode="auto">
            <a:xfrm>
              <a:off x="739" y="3071"/>
              <a:ext cx="37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85" name="Line 7"/>
            <p:cNvSpPr>
              <a:spLocks noChangeShapeType="1"/>
            </p:cNvSpPr>
            <p:nvPr/>
          </p:nvSpPr>
          <p:spPr bwMode="auto">
            <a:xfrm>
              <a:off x="739" y="2705"/>
              <a:ext cx="37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86" name="Line 8"/>
            <p:cNvSpPr>
              <a:spLocks noChangeShapeType="1"/>
            </p:cNvSpPr>
            <p:nvPr/>
          </p:nvSpPr>
          <p:spPr bwMode="auto">
            <a:xfrm>
              <a:off x="739" y="2338"/>
              <a:ext cx="37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87" name="Line 9"/>
            <p:cNvSpPr>
              <a:spLocks noChangeShapeType="1"/>
            </p:cNvSpPr>
            <p:nvPr/>
          </p:nvSpPr>
          <p:spPr bwMode="auto">
            <a:xfrm>
              <a:off x="739" y="1972"/>
              <a:ext cx="37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88" name="Line 10"/>
            <p:cNvSpPr>
              <a:spLocks noChangeShapeType="1"/>
            </p:cNvSpPr>
            <p:nvPr/>
          </p:nvSpPr>
          <p:spPr bwMode="auto">
            <a:xfrm>
              <a:off x="739" y="1606"/>
              <a:ext cx="37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89" name="Line 11"/>
            <p:cNvSpPr>
              <a:spLocks noChangeShapeType="1"/>
            </p:cNvSpPr>
            <p:nvPr/>
          </p:nvSpPr>
          <p:spPr bwMode="auto">
            <a:xfrm>
              <a:off x="739" y="1239"/>
              <a:ext cx="37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90" name="Line 12"/>
            <p:cNvSpPr>
              <a:spLocks noChangeShapeType="1"/>
            </p:cNvSpPr>
            <p:nvPr/>
          </p:nvSpPr>
          <p:spPr bwMode="auto">
            <a:xfrm>
              <a:off x="739" y="873"/>
              <a:ext cx="37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91" name="Line 13"/>
            <p:cNvSpPr>
              <a:spLocks noChangeShapeType="1"/>
            </p:cNvSpPr>
            <p:nvPr/>
          </p:nvSpPr>
          <p:spPr bwMode="auto">
            <a:xfrm>
              <a:off x="739" y="506"/>
              <a:ext cx="37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92" name="Rectangle 14"/>
            <p:cNvSpPr>
              <a:spLocks noChangeArrowheads="1"/>
            </p:cNvSpPr>
            <p:nvPr/>
          </p:nvSpPr>
          <p:spPr bwMode="auto">
            <a:xfrm>
              <a:off x="739" y="506"/>
              <a:ext cx="3724" cy="293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charset="0"/>
              </a:endParaRPr>
            </a:p>
          </p:txBody>
        </p:sp>
        <p:sp>
          <p:nvSpPr>
            <p:cNvPr id="53293" name="Line 15"/>
            <p:cNvSpPr>
              <a:spLocks noChangeShapeType="1"/>
            </p:cNvSpPr>
            <p:nvPr/>
          </p:nvSpPr>
          <p:spPr bwMode="auto">
            <a:xfrm>
              <a:off x="739" y="506"/>
              <a:ext cx="1" cy="29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94" name="Line 16"/>
            <p:cNvSpPr>
              <a:spLocks noChangeShapeType="1"/>
            </p:cNvSpPr>
            <p:nvPr/>
          </p:nvSpPr>
          <p:spPr bwMode="auto">
            <a:xfrm>
              <a:off x="690" y="3438"/>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95" name="Line 17"/>
            <p:cNvSpPr>
              <a:spLocks noChangeShapeType="1"/>
            </p:cNvSpPr>
            <p:nvPr/>
          </p:nvSpPr>
          <p:spPr bwMode="auto">
            <a:xfrm>
              <a:off x="690" y="3071"/>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96" name="Line 18"/>
            <p:cNvSpPr>
              <a:spLocks noChangeShapeType="1"/>
            </p:cNvSpPr>
            <p:nvPr/>
          </p:nvSpPr>
          <p:spPr bwMode="auto">
            <a:xfrm>
              <a:off x="690" y="2705"/>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97" name="Line 19"/>
            <p:cNvSpPr>
              <a:spLocks noChangeShapeType="1"/>
            </p:cNvSpPr>
            <p:nvPr/>
          </p:nvSpPr>
          <p:spPr bwMode="auto">
            <a:xfrm>
              <a:off x="690" y="2338"/>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98" name="Line 20"/>
            <p:cNvSpPr>
              <a:spLocks noChangeShapeType="1"/>
            </p:cNvSpPr>
            <p:nvPr/>
          </p:nvSpPr>
          <p:spPr bwMode="auto">
            <a:xfrm>
              <a:off x="690" y="1972"/>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99" name="Line 21"/>
            <p:cNvSpPr>
              <a:spLocks noChangeShapeType="1"/>
            </p:cNvSpPr>
            <p:nvPr/>
          </p:nvSpPr>
          <p:spPr bwMode="auto">
            <a:xfrm>
              <a:off x="690" y="1606"/>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00" name="Line 22"/>
            <p:cNvSpPr>
              <a:spLocks noChangeShapeType="1"/>
            </p:cNvSpPr>
            <p:nvPr/>
          </p:nvSpPr>
          <p:spPr bwMode="auto">
            <a:xfrm>
              <a:off x="690" y="1239"/>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01" name="Line 23"/>
            <p:cNvSpPr>
              <a:spLocks noChangeShapeType="1"/>
            </p:cNvSpPr>
            <p:nvPr/>
          </p:nvSpPr>
          <p:spPr bwMode="auto">
            <a:xfrm>
              <a:off x="690" y="873"/>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02" name="Line 24"/>
            <p:cNvSpPr>
              <a:spLocks noChangeShapeType="1"/>
            </p:cNvSpPr>
            <p:nvPr/>
          </p:nvSpPr>
          <p:spPr bwMode="auto">
            <a:xfrm>
              <a:off x="690" y="506"/>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03" name="Line 25"/>
            <p:cNvSpPr>
              <a:spLocks noChangeShapeType="1"/>
            </p:cNvSpPr>
            <p:nvPr/>
          </p:nvSpPr>
          <p:spPr bwMode="auto">
            <a:xfrm>
              <a:off x="739" y="3438"/>
              <a:ext cx="37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04" name="Line 26"/>
            <p:cNvSpPr>
              <a:spLocks noChangeShapeType="1"/>
            </p:cNvSpPr>
            <p:nvPr/>
          </p:nvSpPr>
          <p:spPr bwMode="auto">
            <a:xfrm flipV="1">
              <a:off x="739" y="3438"/>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05" name="Line 27"/>
            <p:cNvSpPr>
              <a:spLocks noChangeShapeType="1"/>
            </p:cNvSpPr>
            <p:nvPr/>
          </p:nvSpPr>
          <p:spPr bwMode="auto">
            <a:xfrm flipV="1">
              <a:off x="1455" y="3438"/>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06" name="Line 28"/>
            <p:cNvSpPr>
              <a:spLocks noChangeShapeType="1"/>
            </p:cNvSpPr>
            <p:nvPr/>
          </p:nvSpPr>
          <p:spPr bwMode="auto">
            <a:xfrm flipV="1">
              <a:off x="2171" y="3438"/>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07" name="Line 29"/>
            <p:cNvSpPr>
              <a:spLocks noChangeShapeType="1"/>
            </p:cNvSpPr>
            <p:nvPr/>
          </p:nvSpPr>
          <p:spPr bwMode="auto">
            <a:xfrm flipV="1">
              <a:off x="2887" y="3438"/>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08" name="Line 30"/>
            <p:cNvSpPr>
              <a:spLocks noChangeShapeType="1"/>
            </p:cNvSpPr>
            <p:nvPr/>
          </p:nvSpPr>
          <p:spPr bwMode="auto">
            <a:xfrm flipV="1">
              <a:off x="3604" y="3438"/>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09" name="Line 31"/>
            <p:cNvSpPr>
              <a:spLocks noChangeShapeType="1"/>
            </p:cNvSpPr>
            <p:nvPr/>
          </p:nvSpPr>
          <p:spPr bwMode="auto">
            <a:xfrm flipV="1">
              <a:off x="4320" y="3438"/>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10" name="Freeform 32"/>
            <p:cNvSpPr>
              <a:spLocks/>
            </p:cNvSpPr>
            <p:nvPr/>
          </p:nvSpPr>
          <p:spPr bwMode="auto">
            <a:xfrm>
              <a:off x="754" y="1606"/>
              <a:ext cx="3637" cy="1"/>
            </a:xfrm>
            <a:custGeom>
              <a:avLst/>
              <a:gdLst>
                <a:gd name="T0" fmla="*/ 0 w 3790"/>
                <a:gd name="T1" fmla="*/ 0 h 1"/>
                <a:gd name="T2" fmla="*/ 66 w 3790"/>
                <a:gd name="T3" fmla="*/ 0 h 1"/>
                <a:gd name="T4" fmla="*/ 137 w 3790"/>
                <a:gd name="T5" fmla="*/ 0 h 1"/>
                <a:gd name="T6" fmla="*/ 206 w 3790"/>
                <a:gd name="T7" fmla="*/ 0 h 1"/>
                <a:gd name="T8" fmla="*/ 276 w 3790"/>
                <a:gd name="T9" fmla="*/ 0 h 1"/>
                <a:gd name="T10" fmla="*/ 348 w 3790"/>
                <a:gd name="T11" fmla="*/ 0 h 1"/>
                <a:gd name="T12" fmla="*/ 418 w 3790"/>
                <a:gd name="T13" fmla="*/ 0 h 1"/>
                <a:gd name="T14" fmla="*/ 491 w 3790"/>
                <a:gd name="T15" fmla="*/ 0 h 1"/>
                <a:gd name="T16" fmla="*/ 559 w 3790"/>
                <a:gd name="T17" fmla="*/ 0 h 1"/>
                <a:gd name="T18" fmla="*/ 631 w 3790"/>
                <a:gd name="T19" fmla="*/ 0 h 1"/>
                <a:gd name="T20" fmla="*/ 701 w 3790"/>
                <a:gd name="T21" fmla="*/ 0 h 1"/>
                <a:gd name="T22" fmla="*/ 773 w 3790"/>
                <a:gd name="T23" fmla="*/ 0 h 1"/>
                <a:gd name="T24" fmla="*/ 843 w 3790"/>
                <a:gd name="T25" fmla="*/ 0 h 1"/>
                <a:gd name="T26" fmla="*/ 915 w 3790"/>
                <a:gd name="T27" fmla="*/ 0 h 1"/>
                <a:gd name="T28" fmla="*/ 984 w 3790"/>
                <a:gd name="T29" fmla="*/ 0 h 1"/>
                <a:gd name="T30" fmla="*/ 1056 w 3790"/>
                <a:gd name="T31" fmla="*/ 0 h 1"/>
                <a:gd name="T32" fmla="*/ 1126 w 3790"/>
                <a:gd name="T33" fmla="*/ 0 h 1"/>
                <a:gd name="T34" fmla="*/ 1197 w 3790"/>
                <a:gd name="T35" fmla="*/ 0 h 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90"/>
                <a:gd name="T55" fmla="*/ 0 h 1"/>
                <a:gd name="T56" fmla="*/ 3790 w 3790"/>
                <a:gd name="T57" fmla="*/ 1 h 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90" h="1">
                  <a:moveTo>
                    <a:pt x="0" y="0"/>
                  </a:moveTo>
                  <a:lnTo>
                    <a:pt x="209" y="0"/>
                  </a:lnTo>
                  <a:lnTo>
                    <a:pt x="433" y="0"/>
                  </a:lnTo>
                  <a:lnTo>
                    <a:pt x="657" y="0"/>
                  </a:lnTo>
                  <a:lnTo>
                    <a:pt x="880" y="0"/>
                  </a:lnTo>
                  <a:lnTo>
                    <a:pt x="1104" y="0"/>
                  </a:lnTo>
                  <a:lnTo>
                    <a:pt x="1328" y="0"/>
                  </a:lnTo>
                  <a:lnTo>
                    <a:pt x="1552" y="0"/>
                  </a:lnTo>
                  <a:lnTo>
                    <a:pt x="1776" y="0"/>
                  </a:lnTo>
                  <a:lnTo>
                    <a:pt x="2000" y="0"/>
                  </a:lnTo>
                  <a:lnTo>
                    <a:pt x="2223" y="0"/>
                  </a:lnTo>
                  <a:lnTo>
                    <a:pt x="2447" y="0"/>
                  </a:lnTo>
                  <a:lnTo>
                    <a:pt x="2671" y="0"/>
                  </a:lnTo>
                  <a:lnTo>
                    <a:pt x="2895" y="0"/>
                  </a:lnTo>
                  <a:lnTo>
                    <a:pt x="3119" y="0"/>
                  </a:lnTo>
                  <a:lnTo>
                    <a:pt x="3343" y="0"/>
                  </a:lnTo>
                  <a:lnTo>
                    <a:pt x="3567" y="0"/>
                  </a:lnTo>
                  <a:lnTo>
                    <a:pt x="3790" y="0"/>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311" name="Freeform 33"/>
            <p:cNvSpPr>
              <a:spLocks/>
            </p:cNvSpPr>
            <p:nvPr/>
          </p:nvSpPr>
          <p:spPr bwMode="auto">
            <a:xfrm>
              <a:off x="754" y="1488"/>
              <a:ext cx="3637" cy="442"/>
            </a:xfrm>
            <a:custGeom>
              <a:avLst/>
              <a:gdLst>
                <a:gd name="T0" fmla="*/ 0 w 3790"/>
                <a:gd name="T1" fmla="*/ 0 h 461"/>
                <a:gd name="T2" fmla="*/ 66 w 3790"/>
                <a:gd name="T3" fmla="*/ 25 h 461"/>
                <a:gd name="T4" fmla="*/ 137 w 3790"/>
                <a:gd name="T5" fmla="*/ 63 h 461"/>
                <a:gd name="T6" fmla="*/ 206 w 3790"/>
                <a:gd name="T7" fmla="*/ 84 h 461"/>
                <a:gd name="T8" fmla="*/ 276 w 3790"/>
                <a:gd name="T9" fmla="*/ 120 h 461"/>
                <a:gd name="T10" fmla="*/ 348 w 3790"/>
                <a:gd name="T11" fmla="*/ 136 h 461"/>
                <a:gd name="T12" fmla="*/ 418 w 3790"/>
                <a:gd name="T13" fmla="*/ 125 h 461"/>
                <a:gd name="T14" fmla="*/ 491 w 3790"/>
                <a:gd name="T15" fmla="*/ 109 h 461"/>
                <a:gd name="T16" fmla="*/ 559 w 3790"/>
                <a:gd name="T17" fmla="*/ 142 h 461"/>
                <a:gd name="T18" fmla="*/ 631 w 3790"/>
                <a:gd name="T19" fmla="*/ 115 h 461"/>
                <a:gd name="T20" fmla="*/ 701 w 3790"/>
                <a:gd name="T21" fmla="*/ 119 h 461"/>
                <a:gd name="T22" fmla="*/ 773 w 3790"/>
                <a:gd name="T23" fmla="*/ 138 h 461"/>
                <a:gd name="T24" fmla="*/ 843 w 3790"/>
                <a:gd name="T25" fmla="*/ 124 h 461"/>
                <a:gd name="T26" fmla="*/ 915 w 3790"/>
                <a:gd name="T27" fmla="*/ 123 h 461"/>
                <a:gd name="T28" fmla="*/ 984 w 3790"/>
                <a:gd name="T29" fmla="*/ 135 h 461"/>
                <a:gd name="T30" fmla="*/ 1056 w 3790"/>
                <a:gd name="T31" fmla="*/ 134 h 461"/>
                <a:gd name="T32" fmla="*/ 1126 w 3790"/>
                <a:gd name="T33" fmla="*/ 123 h 461"/>
                <a:gd name="T34" fmla="*/ 1197 w 3790"/>
                <a:gd name="T35" fmla="*/ 141 h 4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90"/>
                <a:gd name="T55" fmla="*/ 0 h 461"/>
                <a:gd name="T56" fmla="*/ 3790 w 3790"/>
                <a:gd name="T57" fmla="*/ 461 h 4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90" h="461">
                  <a:moveTo>
                    <a:pt x="0" y="0"/>
                  </a:moveTo>
                  <a:lnTo>
                    <a:pt x="209" y="77"/>
                  </a:lnTo>
                  <a:lnTo>
                    <a:pt x="433" y="204"/>
                  </a:lnTo>
                  <a:lnTo>
                    <a:pt x="657" y="273"/>
                  </a:lnTo>
                  <a:lnTo>
                    <a:pt x="880" y="390"/>
                  </a:lnTo>
                  <a:lnTo>
                    <a:pt x="1104" y="444"/>
                  </a:lnTo>
                  <a:lnTo>
                    <a:pt x="1328" y="410"/>
                  </a:lnTo>
                  <a:lnTo>
                    <a:pt x="1552" y="357"/>
                  </a:lnTo>
                  <a:lnTo>
                    <a:pt x="1776" y="461"/>
                  </a:lnTo>
                  <a:lnTo>
                    <a:pt x="2000" y="374"/>
                  </a:lnTo>
                  <a:lnTo>
                    <a:pt x="2223" y="387"/>
                  </a:lnTo>
                  <a:lnTo>
                    <a:pt x="2447" y="449"/>
                  </a:lnTo>
                  <a:lnTo>
                    <a:pt x="2671" y="403"/>
                  </a:lnTo>
                  <a:lnTo>
                    <a:pt x="2895" y="396"/>
                  </a:lnTo>
                  <a:lnTo>
                    <a:pt x="3119" y="437"/>
                  </a:lnTo>
                  <a:lnTo>
                    <a:pt x="3343" y="436"/>
                  </a:lnTo>
                  <a:lnTo>
                    <a:pt x="3567" y="399"/>
                  </a:lnTo>
                  <a:lnTo>
                    <a:pt x="3790" y="459"/>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312" name="Freeform 34"/>
            <p:cNvSpPr>
              <a:spLocks/>
            </p:cNvSpPr>
            <p:nvPr/>
          </p:nvSpPr>
          <p:spPr bwMode="auto">
            <a:xfrm>
              <a:off x="754" y="1095"/>
              <a:ext cx="3637" cy="739"/>
            </a:xfrm>
            <a:custGeom>
              <a:avLst/>
              <a:gdLst>
                <a:gd name="T0" fmla="*/ 0 w 3790"/>
                <a:gd name="T1" fmla="*/ 142 h 770"/>
                <a:gd name="T2" fmla="*/ 66 w 3790"/>
                <a:gd name="T3" fmla="*/ 177 h 770"/>
                <a:gd name="T4" fmla="*/ 137 w 3790"/>
                <a:gd name="T5" fmla="*/ 195 h 770"/>
                <a:gd name="T6" fmla="*/ 206 w 3790"/>
                <a:gd name="T7" fmla="*/ 225 h 770"/>
                <a:gd name="T8" fmla="*/ 276 w 3790"/>
                <a:gd name="T9" fmla="*/ 240 h 770"/>
                <a:gd name="T10" fmla="*/ 348 w 3790"/>
                <a:gd name="T11" fmla="*/ 244 h 770"/>
                <a:gd name="T12" fmla="*/ 418 w 3790"/>
                <a:gd name="T13" fmla="*/ 230 h 770"/>
                <a:gd name="T14" fmla="*/ 491 w 3790"/>
                <a:gd name="T15" fmla="*/ 0 h 770"/>
                <a:gd name="T16" fmla="*/ 559 w 3790"/>
                <a:gd name="T17" fmla="*/ 232 h 770"/>
                <a:gd name="T18" fmla="*/ 631 w 3790"/>
                <a:gd name="T19" fmla="*/ 12 h 770"/>
                <a:gd name="T20" fmla="*/ 701 w 3790"/>
                <a:gd name="T21" fmla="*/ 206 h 770"/>
                <a:gd name="T22" fmla="*/ 773 w 3790"/>
                <a:gd name="T23" fmla="*/ 33 h 770"/>
                <a:gd name="T24" fmla="*/ 843 w 3790"/>
                <a:gd name="T25" fmla="*/ 207 h 770"/>
                <a:gd name="T26" fmla="*/ 915 w 3790"/>
                <a:gd name="T27" fmla="*/ 12 h 770"/>
                <a:gd name="T28" fmla="*/ 984 w 3790"/>
                <a:gd name="T29" fmla="*/ 224 h 770"/>
                <a:gd name="T30" fmla="*/ 1056 w 3790"/>
                <a:gd name="T31" fmla="*/ 25 h 770"/>
                <a:gd name="T32" fmla="*/ 1126 w 3790"/>
                <a:gd name="T33" fmla="*/ 217 h 770"/>
                <a:gd name="T34" fmla="*/ 1197 w 3790"/>
                <a:gd name="T35" fmla="*/ 46 h 7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90"/>
                <a:gd name="T55" fmla="*/ 0 h 770"/>
                <a:gd name="T56" fmla="*/ 3790 w 3790"/>
                <a:gd name="T57" fmla="*/ 770 h 7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90" h="770">
                  <a:moveTo>
                    <a:pt x="0" y="447"/>
                  </a:moveTo>
                  <a:lnTo>
                    <a:pt x="209" y="561"/>
                  </a:lnTo>
                  <a:lnTo>
                    <a:pt x="433" y="613"/>
                  </a:lnTo>
                  <a:lnTo>
                    <a:pt x="657" y="710"/>
                  </a:lnTo>
                  <a:lnTo>
                    <a:pt x="880" y="757"/>
                  </a:lnTo>
                  <a:lnTo>
                    <a:pt x="1104" y="770"/>
                  </a:lnTo>
                  <a:lnTo>
                    <a:pt x="1328" y="727"/>
                  </a:lnTo>
                  <a:lnTo>
                    <a:pt x="1552" y="0"/>
                  </a:lnTo>
                  <a:lnTo>
                    <a:pt x="1776" y="733"/>
                  </a:lnTo>
                  <a:lnTo>
                    <a:pt x="2000" y="31"/>
                  </a:lnTo>
                  <a:lnTo>
                    <a:pt x="2223" y="652"/>
                  </a:lnTo>
                  <a:lnTo>
                    <a:pt x="2447" y="102"/>
                  </a:lnTo>
                  <a:lnTo>
                    <a:pt x="2671" y="655"/>
                  </a:lnTo>
                  <a:lnTo>
                    <a:pt x="2895" y="41"/>
                  </a:lnTo>
                  <a:lnTo>
                    <a:pt x="3119" y="707"/>
                  </a:lnTo>
                  <a:lnTo>
                    <a:pt x="3343" y="73"/>
                  </a:lnTo>
                  <a:lnTo>
                    <a:pt x="3567" y="691"/>
                  </a:lnTo>
                  <a:lnTo>
                    <a:pt x="3790" y="142"/>
                  </a:lnTo>
                </a:path>
              </a:pathLst>
            </a:custGeom>
            <a:noFill/>
            <a:ln w="127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313" name="Rectangle 35"/>
            <p:cNvSpPr>
              <a:spLocks noChangeArrowheads="1"/>
            </p:cNvSpPr>
            <p:nvPr/>
          </p:nvSpPr>
          <p:spPr bwMode="auto">
            <a:xfrm>
              <a:off x="733" y="1586"/>
              <a:ext cx="41" cy="40"/>
            </a:xfrm>
            <a:prstGeom prst="rect">
              <a:avLst/>
            </a:prstGeom>
            <a:solidFill>
              <a:srgbClr val="0000FF"/>
            </a:solidFill>
            <a:ln w="12700">
              <a:solidFill>
                <a:srgbClr val="0000FF"/>
              </a:solidFill>
              <a:miter lim="800000"/>
              <a:headEnd/>
              <a:tailEnd/>
            </a:ln>
          </p:spPr>
          <p:txBody>
            <a:bodyPr/>
            <a:lstStyle/>
            <a:p>
              <a:endParaRPr lang="en-US">
                <a:latin typeface="Calibri" charset="0"/>
              </a:endParaRPr>
            </a:p>
          </p:txBody>
        </p:sp>
        <p:sp>
          <p:nvSpPr>
            <p:cNvPr id="53314" name="Rectangle 36"/>
            <p:cNvSpPr>
              <a:spLocks noChangeArrowheads="1"/>
            </p:cNvSpPr>
            <p:nvPr/>
          </p:nvSpPr>
          <p:spPr bwMode="auto">
            <a:xfrm>
              <a:off x="934" y="1586"/>
              <a:ext cx="40" cy="40"/>
            </a:xfrm>
            <a:prstGeom prst="rect">
              <a:avLst/>
            </a:prstGeom>
            <a:solidFill>
              <a:srgbClr val="0000FF"/>
            </a:solidFill>
            <a:ln w="12700">
              <a:solidFill>
                <a:srgbClr val="0000FF"/>
              </a:solidFill>
              <a:miter lim="800000"/>
              <a:headEnd/>
              <a:tailEnd/>
            </a:ln>
          </p:spPr>
          <p:txBody>
            <a:bodyPr/>
            <a:lstStyle/>
            <a:p>
              <a:endParaRPr lang="en-US">
                <a:latin typeface="Calibri" charset="0"/>
              </a:endParaRPr>
            </a:p>
          </p:txBody>
        </p:sp>
        <p:sp>
          <p:nvSpPr>
            <p:cNvPr id="53315" name="Rectangle 37"/>
            <p:cNvSpPr>
              <a:spLocks noChangeArrowheads="1"/>
            </p:cNvSpPr>
            <p:nvPr/>
          </p:nvSpPr>
          <p:spPr bwMode="auto">
            <a:xfrm>
              <a:off x="1149" y="1586"/>
              <a:ext cx="40" cy="40"/>
            </a:xfrm>
            <a:prstGeom prst="rect">
              <a:avLst/>
            </a:prstGeom>
            <a:solidFill>
              <a:srgbClr val="0000FF"/>
            </a:solidFill>
            <a:ln w="12700">
              <a:solidFill>
                <a:srgbClr val="0000FF"/>
              </a:solidFill>
              <a:miter lim="800000"/>
              <a:headEnd/>
              <a:tailEnd/>
            </a:ln>
          </p:spPr>
          <p:txBody>
            <a:bodyPr/>
            <a:lstStyle/>
            <a:p>
              <a:endParaRPr lang="en-US">
                <a:latin typeface="Calibri" charset="0"/>
              </a:endParaRPr>
            </a:p>
          </p:txBody>
        </p:sp>
        <p:sp>
          <p:nvSpPr>
            <p:cNvPr id="53316" name="Rectangle 38"/>
            <p:cNvSpPr>
              <a:spLocks noChangeArrowheads="1"/>
            </p:cNvSpPr>
            <p:nvPr/>
          </p:nvSpPr>
          <p:spPr bwMode="auto">
            <a:xfrm>
              <a:off x="1364" y="1586"/>
              <a:ext cx="40" cy="40"/>
            </a:xfrm>
            <a:prstGeom prst="rect">
              <a:avLst/>
            </a:prstGeom>
            <a:solidFill>
              <a:srgbClr val="0000FF"/>
            </a:solidFill>
            <a:ln w="12700">
              <a:solidFill>
                <a:srgbClr val="0000FF"/>
              </a:solidFill>
              <a:miter lim="800000"/>
              <a:headEnd/>
              <a:tailEnd/>
            </a:ln>
          </p:spPr>
          <p:txBody>
            <a:bodyPr/>
            <a:lstStyle/>
            <a:p>
              <a:endParaRPr lang="en-US">
                <a:latin typeface="Calibri" charset="0"/>
              </a:endParaRPr>
            </a:p>
          </p:txBody>
        </p:sp>
        <p:sp>
          <p:nvSpPr>
            <p:cNvPr id="53317" name="Rectangle 39"/>
            <p:cNvSpPr>
              <a:spLocks noChangeArrowheads="1"/>
            </p:cNvSpPr>
            <p:nvPr/>
          </p:nvSpPr>
          <p:spPr bwMode="auto">
            <a:xfrm>
              <a:off x="1578" y="1586"/>
              <a:ext cx="40" cy="40"/>
            </a:xfrm>
            <a:prstGeom prst="rect">
              <a:avLst/>
            </a:prstGeom>
            <a:solidFill>
              <a:srgbClr val="0000FF"/>
            </a:solidFill>
            <a:ln w="12700">
              <a:solidFill>
                <a:srgbClr val="0000FF"/>
              </a:solidFill>
              <a:miter lim="800000"/>
              <a:headEnd/>
              <a:tailEnd/>
            </a:ln>
          </p:spPr>
          <p:txBody>
            <a:bodyPr/>
            <a:lstStyle/>
            <a:p>
              <a:endParaRPr lang="en-US">
                <a:latin typeface="Calibri" charset="0"/>
              </a:endParaRPr>
            </a:p>
          </p:txBody>
        </p:sp>
        <p:sp>
          <p:nvSpPr>
            <p:cNvPr id="53318" name="Rectangle 40"/>
            <p:cNvSpPr>
              <a:spLocks noChangeArrowheads="1"/>
            </p:cNvSpPr>
            <p:nvPr/>
          </p:nvSpPr>
          <p:spPr bwMode="auto">
            <a:xfrm>
              <a:off x="1793" y="1586"/>
              <a:ext cx="40" cy="40"/>
            </a:xfrm>
            <a:prstGeom prst="rect">
              <a:avLst/>
            </a:prstGeom>
            <a:solidFill>
              <a:srgbClr val="0000FF"/>
            </a:solidFill>
            <a:ln w="12700">
              <a:solidFill>
                <a:srgbClr val="0000FF"/>
              </a:solidFill>
              <a:miter lim="800000"/>
              <a:headEnd/>
              <a:tailEnd/>
            </a:ln>
          </p:spPr>
          <p:txBody>
            <a:bodyPr/>
            <a:lstStyle/>
            <a:p>
              <a:endParaRPr lang="en-US">
                <a:latin typeface="Calibri" charset="0"/>
              </a:endParaRPr>
            </a:p>
          </p:txBody>
        </p:sp>
        <p:sp>
          <p:nvSpPr>
            <p:cNvPr id="53319" name="Rectangle 41"/>
            <p:cNvSpPr>
              <a:spLocks noChangeArrowheads="1"/>
            </p:cNvSpPr>
            <p:nvPr/>
          </p:nvSpPr>
          <p:spPr bwMode="auto">
            <a:xfrm>
              <a:off x="2008" y="1586"/>
              <a:ext cx="40" cy="40"/>
            </a:xfrm>
            <a:prstGeom prst="rect">
              <a:avLst/>
            </a:prstGeom>
            <a:solidFill>
              <a:srgbClr val="0000FF"/>
            </a:solidFill>
            <a:ln w="12700">
              <a:solidFill>
                <a:srgbClr val="0000FF"/>
              </a:solidFill>
              <a:miter lim="800000"/>
              <a:headEnd/>
              <a:tailEnd/>
            </a:ln>
          </p:spPr>
          <p:txBody>
            <a:bodyPr/>
            <a:lstStyle/>
            <a:p>
              <a:endParaRPr lang="en-US">
                <a:latin typeface="Calibri" charset="0"/>
              </a:endParaRPr>
            </a:p>
          </p:txBody>
        </p:sp>
        <p:sp>
          <p:nvSpPr>
            <p:cNvPr id="53320" name="Rectangle 42"/>
            <p:cNvSpPr>
              <a:spLocks noChangeArrowheads="1"/>
            </p:cNvSpPr>
            <p:nvPr/>
          </p:nvSpPr>
          <p:spPr bwMode="auto">
            <a:xfrm>
              <a:off x="2223" y="1586"/>
              <a:ext cx="40" cy="40"/>
            </a:xfrm>
            <a:prstGeom prst="rect">
              <a:avLst/>
            </a:prstGeom>
            <a:solidFill>
              <a:srgbClr val="0000FF"/>
            </a:solidFill>
            <a:ln w="12700">
              <a:solidFill>
                <a:srgbClr val="0000FF"/>
              </a:solidFill>
              <a:miter lim="800000"/>
              <a:headEnd/>
              <a:tailEnd/>
            </a:ln>
          </p:spPr>
          <p:txBody>
            <a:bodyPr/>
            <a:lstStyle/>
            <a:p>
              <a:endParaRPr lang="en-US">
                <a:latin typeface="Calibri" charset="0"/>
              </a:endParaRPr>
            </a:p>
          </p:txBody>
        </p:sp>
        <p:sp>
          <p:nvSpPr>
            <p:cNvPr id="53321" name="Rectangle 43"/>
            <p:cNvSpPr>
              <a:spLocks noChangeArrowheads="1"/>
            </p:cNvSpPr>
            <p:nvPr/>
          </p:nvSpPr>
          <p:spPr bwMode="auto">
            <a:xfrm>
              <a:off x="2438" y="1586"/>
              <a:ext cx="40" cy="40"/>
            </a:xfrm>
            <a:prstGeom prst="rect">
              <a:avLst/>
            </a:prstGeom>
            <a:solidFill>
              <a:srgbClr val="0000FF"/>
            </a:solidFill>
            <a:ln w="12700">
              <a:solidFill>
                <a:srgbClr val="0000FF"/>
              </a:solidFill>
              <a:miter lim="800000"/>
              <a:headEnd/>
              <a:tailEnd/>
            </a:ln>
          </p:spPr>
          <p:txBody>
            <a:bodyPr/>
            <a:lstStyle/>
            <a:p>
              <a:endParaRPr lang="en-US">
                <a:latin typeface="Calibri" charset="0"/>
              </a:endParaRPr>
            </a:p>
          </p:txBody>
        </p:sp>
        <p:sp>
          <p:nvSpPr>
            <p:cNvPr id="53322" name="Rectangle 44"/>
            <p:cNvSpPr>
              <a:spLocks noChangeArrowheads="1"/>
            </p:cNvSpPr>
            <p:nvPr/>
          </p:nvSpPr>
          <p:spPr bwMode="auto">
            <a:xfrm>
              <a:off x="2653" y="1586"/>
              <a:ext cx="40" cy="40"/>
            </a:xfrm>
            <a:prstGeom prst="rect">
              <a:avLst/>
            </a:prstGeom>
            <a:solidFill>
              <a:srgbClr val="0000FF"/>
            </a:solidFill>
            <a:ln w="12700">
              <a:solidFill>
                <a:srgbClr val="0000FF"/>
              </a:solidFill>
              <a:miter lim="800000"/>
              <a:headEnd/>
              <a:tailEnd/>
            </a:ln>
          </p:spPr>
          <p:txBody>
            <a:bodyPr/>
            <a:lstStyle/>
            <a:p>
              <a:endParaRPr lang="en-US">
                <a:latin typeface="Calibri" charset="0"/>
              </a:endParaRPr>
            </a:p>
          </p:txBody>
        </p:sp>
        <p:sp>
          <p:nvSpPr>
            <p:cNvPr id="53323" name="Rectangle 45"/>
            <p:cNvSpPr>
              <a:spLocks noChangeArrowheads="1"/>
            </p:cNvSpPr>
            <p:nvPr/>
          </p:nvSpPr>
          <p:spPr bwMode="auto">
            <a:xfrm>
              <a:off x="2867" y="1586"/>
              <a:ext cx="40" cy="40"/>
            </a:xfrm>
            <a:prstGeom prst="rect">
              <a:avLst/>
            </a:prstGeom>
            <a:solidFill>
              <a:srgbClr val="0000FF"/>
            </a:solidFill>
            <a:ln w="12700">
              <a:solidFill>
                <a:srgbClr val="0000FF"/>
              </a:solidFill>
              <a:miter lim="800000"/>
              <a:headEnd/>
              <a:tailEnd/>
            </a:ln>
          </p:spPr>
          <p:txBody>
            <a:bodyPr/>
            <a:lstStyle/>
            <a:p>
              <a:endParaRPr lang="en-US">
                <a:latin typeface="Calibri" charset="0"/>
              </a:endParaRPr>
            </a:p>
          </p:txBody>
        </p:sp>
        <p:sp>
          <p:nvSpPr>
            <p:cNvPr id="53324" name="Rectangle 46"/>
            <p:cNvSpPr>
              <a:spLocks noChangeArrowheads="1"/>
            </p:cNvSpPr>
            <p:nvPr/>
          </p:nvSpPr>
          <p:spPr bwMode="auto">
            <a:xfrm>
              <a:off x="3082" y="1586"/>
              <a:ext cx="40" cy="40"/>
            </a:xfrm>
            <a:prstGeom prst="rect">
              <a:avLst/>
            </a:prstGeom>
            <a:solidFill>
              <a:srgbClr val="0000FF"/>
            </a:solidFill>
            <a:ln w="12700">
              <a:solidFill>
                <a:srgbClr val="0000FF"/>
              </a:solidFill>
              <a:miter lim="800000"/>
              <a:headEnd/>
              <a:tailEnd/>
            </a:ln>
          </p:spPr>
          <p:txBody>
            <a:bodyPr/>
            <a:lstStyle/>
            <a:p>
              <a:endParaRPr lang="en-US">
                <a:latin typeface="Calibri" charset="0"/>
              </a:endParaRPr>
            </a:p>
          </p:txBody>
        </p:sp>
        <p:sp>
          <p:nvSpPr>
            <p:cNvPr id="53325" name="Rectangle 47"/>
            <p:cNvSpPr>
              <a:spLocks noChangeArrowheads="1"/>
            </p:cNvSpPr>
            <p:nvPr/>
          </p:nvSpPr>
          <p:spPr bwMode="auto">
            <a:xfrm>
              <a:off x="3297" y="1586"/>
              <a:ext cx="40" cy="40"/>
            </a:xfrm>
            <a:prstGeom prst="rect">
              <a:avLst/>
            </a:prstGeom>
            <a:solidFill>
              <a:srgbClr val="0000FF"/>
            </a:solidFill>
            <a:ln w="12700">
              <a:solidFill>
                <a:srgbClr val="0000FF"/>
              </a:solidFill>
              <a:miter lim="800000"/>
              <a:headEnd/>
              <a:tailEnd/>
            </a:ln>
          </p:spPr>
          <p:txBody>
            <a:bodyPr/>
            <a:lstStyle/>
            <a:p>
              <a:endParaRPr lang="en-US">
                <a:latin typeface="Calibri" charset="0"/>
              </a:endParaRPr>
            </a:p>
          </p:txBody>
        </p:sp>
        <p:sp>
          <p:nvSpPr>
            <p:cNvPr id="53326" name="Rectangle 48"/>
            <p:cNvSpPr>
              <a:spLocks noChangeArrowheads="1"/>
            </p:cNvSpPr>
            <p:nvPr/>
          </p:nvSpPr>
          <p:spPr bwMode="auto">
            <a:xfrm>
              <a:off x="3512" y="1586"/>
              <a:ext cx="40" cy="40"/>
            </a:xfrm>
            <a:prstGeom prst="rect">
              <a:avLst/>
            </a:prstGeom>
            <a:solidFill>
              <a:srgbClr val="0000FF"/>
            </a:solidFill>
            <a:ln w="12700">
              <a:solidFill>
                <a:srgbClr val="0000FF"/>
              </a:solidFill>
              <a:miter lim="800000"/>
              <a:headEnd/>
              <a:tailEnd/>
            </a:ln>
          </p:spPr>
          <p:txBody>
            <a:bodyPr/>
            <a:lstStyle/>
            <a:p>
              <a:endParaRPr lang="en-US">
                <a:latin typeface="Calibri" charset="0"/>
              </a:endParaRPr>
            </a:p>
          </p:txBody>
        </p:sp>
        <p:sp>
          <p:nvSpPr>
            <p:cNvPr id="53327" name="Rectangle 49"/>
            <p:cNvSpPr>
              <a:spLocks noChangeArrowheads="1"/>
            </p:cNvSpPr>
            <p:nvPr/>
          </p:nvSpPr>
          <p:spPr bwMode="auto">
            <a:xfrm>
              <a:off x="3727" y="1586"/>
              <a:ext cx="40" cy="40"/>
            </a:xfrm>
            <a:prstGeom prst="rect">
              <a:avLst/>
            </a:prstGeom>
            <a:solidFill>
              <a:srgbClr val="0000FF"/>
            </a:solidFill>
            <a:ln w="12700">
              <a:solidFill>
                <a:srgbClr val="0000FF"/>
              </a:solidFill>
              <a:miter lim="800000"/>
              <a:headEnd/>
              <a:tailEnd/>
            </a:ln>
          </p:spPr>
          <p:txBody>
            <a:bodyPr/>
            <a:lstStyle/>
            <a:p>
              <a:endParaRPr lang="en-US">
                <a:latin typeface="Calibri" charset="0"/>
              </a:endParaRPr>
            </a:p>
          </p:txBody>
        </p:sp>
        <p:sp>
          <p:nvSpPr>
            <p:cNvPr id="53328" name="Rectangle 50"/>
            <p:cNvSpPr>
              <a:spLocks noChangeArrowheads="1"/>
            </p:cNvSpPr>
            <p:nvPr/>
          </p:nvSpPr>
          <p:spPr bwMode="auto">
            <a:xfrm>
              <a:off x="3942" y="1586"/>
              <a:ext cx="40" cy="40"/>
            </a:xfrm>
            <a:prstGeom prst="rect">
              <a:avLst/>
            </a:prstGeom>
            <a:solidFill>
              <a:srgbClr val="0000FF"/>
            </a:solidFill>
            <a:ln w="12700">
              <a:solidFill>
                <a:srgbClr val="0000FF"/>
              </a:solidFill>
              <a:miter lim="800000"/>
              <a:headEnd/>
              <a:tailEnd/>
            </a:ln>
          </p:spPr>
          <p:txBody>
            <a:bodyPr/>
            <a:lstStyle/>
            <a:p>
              <a:endParaRPr lang="en-US">
                <a:latin typeface="Calibri" charset="0"/>
              </a:endParaRPr>
            </a:p>
          </p:txBody>
        </p:sp>
        <p:sp>
          <p:nvSpPr>
            <p:cNvPr id="53329" name="Rectangle 51"/>
            <p:cNvSpPr>
              <a:spLocks noChangeArrowheads="1"/>
            </p:cNvSpPr>
            <p:nvPr/>
          </p:nvSpPr>
          <p:spPr bwMode="auto">
            <a:xfrm>
              <a:off x="4157" y="1586"/>
              <a:ext cx="40" cy="40"/>
            </a:xfrm>
            <a:prstGeom prst="rect">
              <a:avLst/>
            </a:prstGeom>
            <a:solidFill>
              <a:srgbClr val="0000FF"/>
            </a:solidFill>
            <a:ln w="12700">
              <a:solidFill>
                <a:srgbClr val="0000FF"/>
              </a:solidFill>
              <a:miter lim="800000"/>
              <a:headEnd/>
              <a:tailEnd/>
            </a:ln>
          </p:spPr>
          <p:txBody>
            <a:bodyPr/>
            <a:lstStyle/>
            <a:p>
              <a:endParaRPr lang="en-US">
                <a:latin typeface="Calibri" charset="0"/>
              </a:endParaRPr>
            </a:p>
          </p:txBody>
        </p:sp>
        <p:sp>
          <p:nvSpPr>
            <p:cNvPr id="53330" name="Rectangle 52"/>
            <p:cNvSpPr>
              <a:spLocks noChangeArrowheads="1"/>
            </p:cNvSpPr>
            <p:nvPr/>
          </p:nvSpPr>
          <p:spPr bwMode="auto">
            <a:xfrm>
              <a:off x="4371" y="1586"/>
              <a:ext cx="40" cy="40"/>
            </a:xfrm>
            <a:prstGeom prst="rect">
              <a:avLst/>
            </a:prstGeom>
            <a:solidFill>
              <a:srgbClr val="0000FF"/>
            </a:solidFill>
            <a:ln w="12700">
              <a:solidFill>
                <a:srgbClr val="0000FF"/>
              </a:solidFill>
              <a:miter lim="800000"/>
              <a:headEnd/>
              <a:tailEnd/>
            </a:ln>
          </p:spPr>
          <p:txBody>
            <a:bodyPr/>
            <a:lstStyle/>
            <a:p>
              <a:endParaRPr lang="en-US">
                <a:latin typeface="Calibri" charset="0"/>
              </a:endParaRPr>
            </a:p>
          </p:txBody>
        </p:sp>
        <p:sp>
          <p:nvSpPr>
            <p:cNvPr id="53331" name="Rectangle 53"/>
            <p:cNvSpPr>
              <a:spLocks noChangeArrowheads="1"/>
            </p:cNvSpPr>
            <p:nvPr/>
          </p:nvSpPr>
          <p:spPr bwMode="auto">
            <a:xfrm>
              <a:off x="733" y="1467"/>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3332" name="Line 54"/>
            <p:cNvSpPr>
              <a:spLocks noChangeShapeType="1"/>
            </p:cNvSpPr>
            <p:nvPr/>
          </p:nvSpPr>
          <p:spPr bwMode="auto">
            <a:xfrm flipH="1" flipV="1">
              <a:off x="733" y="1468"/>
              <a:ext cx="21"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33" name="Line 55"/>
            <p:cNvSpPr>
              <a:spLocks noChangeShapeType="1"/>
            </p:cNvSpPr>
            <p:nvPr/>
          </p:nvSpPr>
          <p:spPr bwMode="auto">
            <a:xfrm>
              <a:off x="754" y="1488"/>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34" name="Line 56"/>
            <p:cNvSpPr>
              <a:spLocks noChangeShapeType="1"/>
            </p:cNvSpPr>
            <p:nvPr/>
          </p:nvSpPr>
          <p:spPr bwMode="auto">
            <a:xfrm flipH="1">
              <a:off x="733" y="1488"/>
              <a:ext cx="21"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35" name="Line 57"/>
            <p:cNvSpPr>
              <a:spLocks noChangeShapeType="1"/>
            </p:cNvSpPr>
            <p:nvPr/>
          </p:nvSpPr>
          <p:spPr bwMode="auto">
            <a:xfrm flipV="1">
              <a:off x="754" y="1468"/>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36" name="Rectangle 58"/>
            <p:cNvSpPr>
              <a:spLocks noChangeArrowheads="1"/>
            </p:cNvSpPr>
            <p:nvPr/>
          </p:nvSpPr>
          <p:spPr bwMode="auto">
            <a:xfrm>
              <a:off x="933" y="1541"/>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3337" name="Line 59"/>
            <p:cNvSpPr>
              <a:spLocks noChangeShapeType="1"/>
            </p:cNvSpPr>
            <p:nvPr/>
          </p:nvSpPr>
          <p:spPr bwMode="auto">
            <a:xfrm flipH="1" flipV="1">
              <a:off x="934" y="1541"/>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38" name="Line 60"/>
            <p:cNvSpPr>
              <a:spLocks noChangeShapeType="1"/>
            </p:cNvSpPr>
            <p:nvPr/>
          </p:nvSpPr>
          <p:spPr bwMode="auto">
            <a:xfrm>
              <a:off x="954" y="1562"/>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39" name="Line 61"/>
            <p:cNvSpPr>
              <a:spLocks noChangeShapeType="1"/>
            </p:cNvSpPr>
            <p:nvPr/>
          </p:nvSpPr>
          <p:spPr bwMode="auto">
            <a:xfrm flipH="1">
              <a:off x="934" y="1562"/>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40" name="Line 62"/>
            <p:cNvSpPr>
              <a:spLocks noChangeShapeType="1"/>
            </p:cNvSpPr>
            <p:nvPr/>
          </p:nvSpPr>
          <p:spPr bwMode="auto">
            <a:xfrm flipV="1">
              <a:off x="954" y="1541"/>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41" name="Rectangle 63"/>
            <p:cNvSpPr>
              <a:spLocks noChangeArrowheads="1"/>
            </p:cNvSpPr>
            <p:nvPr/>
          </p:nvSpPr>
          <p:spPr bwMode="auto">
            <a:xfrm>
              <a:off x="1148" y="1662"/>
              <a:ext cx="44" cy="4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3342" name="Line 64"/>
            <p:cNvSpPr>
              <a:spLocks noChangeShapeType="1"/>
            </p:cNvSpPr>
            <p:nvPr/>
          </p:nvSpPr>
          <p:spPr bwMode="auto">
            <a:xfrm flipH="1" flipV="1">
              <a:off x="1149" y="1663"/>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43" name="Line 65"/>
            <p:cNvSpPr>
              <a:spLocks noChangeShapeType="1"/>
            </p:cNvSpPr>
            <p:nvPr/>
          </p:nvSpPr>
          <p:spPr bwMode="auto">
            <a:xfrm>
              <a:off x="1169" y="1684"/>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44" name="Line 66"/>
            <p:cNvSpPr>
              <a:spLocks noChangeShapeType="1"/>
            </p:cNvSpPr>
            <p:nvPr/>
          </p:nvSpPr>
          <p:spPr bwMode="auto">
            <a:xfrm flipH="1">
              <a:off x="1149" y="1684"/>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45" name="Line 67"/>
            <p:cNvSpPr>
              <a:spLocks noChangeShapeType="1"/>
            </p:cNvSpPr>
            <p:nvPr/>
          </p:nvSpPr>
          <p:spPr bwMode="auto">
            <a:xfrm flipV="1">
              <a:off x="1169" y="1663"/>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46" name="Rectangle 68"/>
            <p:cNvSpPr>
              <a:spLocks noChangeArrowheads="1"/>
            </p:cNvSpPr>
            <p:nvPr/>
          </p:nvSpPr>
          <p:spPr bwMode="auto">
            <a:xfrm>
              <a:off x="1363" y="1729"/>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3347" name="Line 69"/>
            <p:cNvSpPr>
              <a:spLocks noChangeShapeType="1"/>
            </p:cNvSpPr>
            <p:nvPr/>
          </p:nvSpPr>
          <p:spPr bwMode="auto">
            <a:xfrm flipH="1" flipV="1">
              <a:off x="1364" y="1730"/>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48" name="Line 70"/>
            <p:cNvSpPr>
              <a:spLocks noChangeShapeType="1"/>
            </p:cNvSpPr>
            <p:nvPr/>
          </p:nvSpPr>
          <p:spPr bwMode="auto">
            <a:xfrm>
              <a:off x="1384" y="1750"/>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49" name="Line 71"/>
            <p:cNvSpPr>
              <a:spLocks noChangeShapeType="1"/>
            </p:cNvSpPr>
            <p:nvPr/>
          </p:nvSpPr>
          <p:spPr bwMode="auto">
            <a:xfrm flipH="1">
              <a:off x="1364" y="1750"/>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50" name="Line 72"/>
            <p:cNvSpPr>
              <a:spLocks noChangeShapeType="1"/>
            </p:cNvSpPr>
            <p:nvPr/>
          </p:nvSpPr>
          <p:spPr bwMode="auto">
            <a:xfrm flipV="1">
              <a:off x="1384" y="1730"/>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51" name="Rectangle 73"/>
            <p:cNvSpPr>
              <a:spLocks noChangeArrowheads="1"/>
            </p:cNvSpPr>
            <p:nvPr/>
          </p:nvSpPr>
          <p:spPr bwMode="auto">
            <a:xfrm>
              <a:off x="1577" y="1841"/>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3352" name="Line 74"/>
            <p:cNvSpPr>
              <a:spLocks noChangeShapeType="1"/>
            </p:cNvSpPr>
            <p:nvPr/>
          </p:nvSpPr>
          <p:spPr bwMode="auto">
            <a:xfrm flipH="1" flipV="1">
              <a:off x="1578" y="1842"/>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53" name="Line 75"/>
            <p:cNvSpPr>
              <a:spLocks noChangeShapeType="1"/>
            </p:cNvSpPr>
            <p:nvPr/>
          </p:nvSpPr>
          <p:spPr bwMode="auto">
            <a:xfrm>
              <a:off x="1598" y="1862"/>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54" name="Line 76"/>
            <p:cNvSpPr>
              <a:spLocks noChangeShapeType="1"/>
            </p:cNvSpPr>
            <p:nvPr/>
          </p:nvSpPr>
          <p:spPr bwMode="auto">
            <a:xfrm flipH="1">
              <a:off x="1578" y="1862"/>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55" name="Line 77"/>
            <p:cNvSpPr>
              <a:spLocks noChangeShapeType="1"/>
            </p:cNvSpPr>
            <p:nvPr/>
          </p:nvSpPr>
          <p:spPr bwMode="auto">
            <a:xfrm flipV="1">
              <a:off x="1598" y="1842"/>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56" name="Rectangle 78"/>
            <p:cNvSpPr>
              <a:spLocks noChangeArrowheads="1"/>
            </p:cNvSpPr>
            <p:nvPr/>
          </p:nvSpPr>
          <p:spPr bwMode="auto">
            <a:xfrm>
              <a:off x="1792" y="1893"/>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3357" name="Line 79"/>
            <p:cNvSpPr>
              <a:spLocks noChangeShapeType="1"/>
            </p:cNvSpPr>
            <p:nvPr/>
          </p:nvSpPr>
          <p:spPr bwMode="auto">
            <a:xfrm flipH="1" flipV="1">
              <a:off x="1793" y="1894"/>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58" name="Line 80"/>
            <p:cNvSpPr>
              <a:spLocks noChangeShapeType="1"/>
            </p:cNvSpPr>
            <p:nvPr/>
          </p:nvSpPr>
          <p:spPr bwMode="auto">
            <a:xfrm>
              <a:off x="1813" y="1914"/>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59" name="Line 81"/>
            <p:cNvSpPr>
              <a:spLocks noChangeShapeType="1"/>
            </p:cNvSpPr>
            <p:nvPr/>
          </p:nvSpPr>
          <p:spPr bwMode="auto">
            <a:xfrm flipH="1">
              <a:off x="1793" y="1914"/>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60" name="Line 82"/>
            <p:cNvSpPr>
              <a:spLocks noChangeShapeType="1"/>
            </p:cNvSpPr>
            <p:nvPr/>
          </p:nvSpPr>
          <p:spPr bwMode="auto">
            <a:xfrm flipV="1">
              <a:off x="1813" y="1894"/>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61" name="Rectangle 83"/>
            <p:cNvSpPr>
              <a:spLocks noChangeArrowheads="1"/>
            </p:cNvSpPr>
            <p:nvPr/>
          </p:nvSpPr>
          <p:spPr bwMode="auto">
            <a:xfrm>
              <a:off x="2007" y="1860"/>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3362" name="Line 84"/>
            <p:cNvSpPr>
              <a:spLocks noChangeShapeType="1"/>
            </p:cNvSpPr>
            <p:nvPr/>
          </p:nvSpPr>
          <p:spPr bwMode="auto">
            <a:xfrm flipH="1" flipV="1">
              <a:off x="2008" y="1861"/>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63" name="Line 85"/>
            <p:cNvSpPr>
              <a:spLocks noChangeShapeType="1"/>
            </p:cNvSpPr>
            <p:nvPr/>
          </p:nvSpPr>
          <p:spPr bwMode="auto">
            <a:xfrm>
              <a:off x="2028" y="1881"/>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64" name="Line 86"/>
            <p:cNvSpPr>
              <a:spLocks noChangeShapeType="1"/>
            </p:cNvSpPr>
            <p:nvPr/>
          </p:nvSpPr>
          <p:spPr bwMode="auto">
            <a:xfrm flipH="1">
              <a:off x="2008" y="1881"/>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65" name="Line 87"/>
            <p:cNvSpPr>
              <a:spLocks noChangeShapeType="1"/>
            </p:cNvSpPr>
            <p:nvPr/>
          </p:nvSpPr>
          <p:spPr bwMode="auto">
            <a:xfrm flipV="1">
              <a:off x="2028" y="1861"/>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66" name="Rectangle 88"/>
            <p:cNvSpPr>
              <a:spLocks noChangeArrowheads="1"/>
            </p:cNvSpPr>
            <p:nvPr/>
          </p:nvSpPr>
          <p:spPr bwMode="auto">
            <a:xfrm>
              <a:off x="2222" y="1809"/>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3367" name="Line 89"/>
            <p:cNvSpPr>
              <a:spLocks noChangeShapeType="1"/>
            </p:cNvSpPr>
            <p:nvPr/>
          </p:nvSpPr>
          <p:spPr bwMode="auto">
            <a:xfrm flipH="1" flipV="1">
              <a:off x="2223" y="1810"/>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68" name="Line 90"/>
            <p:cNvSpPr>
              <a:spLocks noChangeShapeType="1"/>
            </p:cNvSpPr>
            <p:nvPr/>
          </p:nvSpPr>
          <p:spPr bwMode="auto">
            <a:xfrm>
              <a:off x="2243" y="1830"/>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69" name="Line 91"/>
            <p:cNvSpPr>
              <a:spLocks noChangeShapeType="1"/>
            </p:cNvSpPr>
            <p:nvPr/>
          </p:nvSpPr>
          <p:spPr bwMode="auto">
            <a:xfrm flipH="1">
              <a:off x="2223" y="1830"/>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70" name="Line 92"/>
            <p:cNvSpPr>
              <a:spLocks noChangeShapeType="1"/>
            </p:cNvSpPr>
            <p:nvPr/>
          </p:nvSpPr>
          <p:spPr bwMode="auto">
            <a:xfrm flipV="1">
              <a:off x="2243" y="1810"/>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71" name="Rectangle 93"/>
            <p:cNvSpPr>
              <a:spLocks noChangeArrowheads="1"/>
            </p:cNvSpPr>
            <p:nvPr/>
          </p:nvSpPr>
          <p:spPr bwMode="auto">
            <a:xfrm>
              <a:off x="2437" y="1909"/>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3372" name="Line 94"/>
            <p:cNvSpPr>
              <a:spLocks noChangeShapeType="1"/>
            </p:cNvSpPr>
            <p:nvPr/>
          </p:nvSpPr>
          <p:spPr bwMode="auto">
            <a:xfrm flipH="1" flipV="1">
              <a:off x="2438" y="1910"/>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73" name="Line 95"/>
            <p:cNvSpPr>
              <a:spLocks noChangeShapeType="1"/>
            </p:cNvSpPr>
            <p:nvPr/>
          </p:nvSpPr>
          <p:spPr bwMode="auto">
            <a:xfrm>
              <a:off x="2458" y="1930"/>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74" name="Line 96"/>
            <p:cNvSpPr>
              <a:spLocks noChangeShapeType="1"/>
            </p:cNvSpPr>
            <p:nvPr/>
          </p:nvSpPr>
          <p:spPr bwMode="auto">
            <a:xfrm flipH="1">
              <a:off x="2438" y="1930"/>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75" name="Line 97"/>
            <p:cNvSpPr>
              <a:spLocks noChangeShapeType="1"/>
            </p:cNvSpPr>
            <p:nvPr/>
          </p:nvSpPr>
          <p:spPr bwMode="auto">
            <a:xfrm flipV="1">
              <a:off x="2458" y="1910"/>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76" name="Rectangle 98"/>
            <p:cNvSpPr>
              <a:spLocks noChangeArrowheads="1"/>
            </p:cNvSpPr>
            <p:nvPr/>
          </p:nvSpPr>
          <p:spPr bwMode="auto">
            <a:xfrm>
              <a:off x="2652" y="1826"/>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3377" name="Line 99"/>
            <p:cNvSpPr>
              <a:spLocks noChangeShapeType="1"/>
            </p:cNvSpPr>
            <p:nvPr/>
          </p:nvSpPr>
          <p:spPr bwMode="auto">
            <a:xfrm flipH="1" flipV="1">
              <a:off x="2653" y="1827"/>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78" name="Line 100"/>
            <p:cNvSpPr>
              <a:spLocks noChangeShapeType="1"/>
            </p:cNvSpPr>
            <p:nvPr/>
          </p:nvSpPr>
          <p:spPr bwMode="auto">
            <a:xfrm>
              <a:off x="2673" y="1847"/>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79" name="Line 101"/>
            <p:cNvSpPr>
              <a:spLocks noChangeShapeType="1"/>
            </p:cNvSpPr>
            <p:nvPr/>
          </p:nvSpPr>
          <p:spPr bwMode="auto">
            <a:xfrm flipH="1">
              <a:off x="2653" y="1847"/>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80" name="Line 102"/>
            <p:cNvSpPr>
              <a:spLocks noChangeShapeType="1"/>
            </p:cNvSpPr>
            <p:nvPr/>
          </p:nvSpPr>
          <p:spPr bwMode="auto">
            <a:xfrm flipV="1">
              <a:off x="2673" y="1827"/>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81" name="Rectangle 103"/>
            <p:cNvSpPr>
              <a:spLocks noChangeArrowheads="1"/>
            </p:cNvSpPr>
            <p:nvPr/>
          </p:nvSpPr>
          <p:spPr bwMode="auto">
            <a:xfrm>
              <a:off x="2866" y="1838"/>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3382" name="Line 104"/>
            <p:cNvSpPr>
              <a:spLocks noChangeShapeType="1"/>
            </p:cNvSpPr>
            <p:nvPr/>
          </p:nvSpPr>
          <p:spPr bwMode="auto">
            <a:xfrm flipH="1" flipV="1">
              <a:off x="2867" y="1839"/>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83" name="Line 105"/>
            <p:cNvSpPr>
              <a:spLocks noChangeShapeType="1"/>
            </p:cNvSpPr>
            <p:nvPr/>
          </p:nvSpPr>
          <p:spPr bwMode="auto">
            <a:xfrm>
              <a:off x="2887" y="1859"/>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84" name="Line 106"/>
            <p:cNvSpPr>
              <a:spLocks noChangeShapeType="1"/>
            </p:cNvSpPr>
            <p:nvPr/>
          </p:nvSpPr>
          <p:spPr bwMode="auto">
            <a:xfrm flipH="1">
              <a:off x="2867" y="1859"/>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85" name="Line 107"/>
            <p:cNvSpPr>
              <a:spLocks noChangeShapeType="1"/>
            </p:cNvSpPr>
            <p:nvPr/>
          </p:nvSpPr>
          <p:spPr bwMode="auto">
            <a:xfrm flipV="1">
              <a:off x="2887" y="1839"/>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86" name="Rectangle 108"/>
            <p:cNvSpPr>
              <a:spLocks noChangeArrowheads="1"/>
            </p:cNvSpPr>
            <p:nvPr/>
          </p:nvSpPr>
          <p:spPr bwMode="auto">
            <a:xfrm>
              <a:off x="3081" y="1898"/>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3387" name="Line 109"/>
            <p:cNvSpPr>
              <a:spLocks noChangeShapeType="1"/>
            </p:cNvSpPr>
            <p:nvPr/>
          </p:nvSpPr>
          <p:spPr bwMode="auto">
            <a:xfrm flipH="1" flipV="1">
              <a:off x="3082" y="1898"/>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88" name="Line 110"/>
            <p:cNvSpPr>
              <a:spLocks noChangeShapeType="1"/>
            </p:cNvSpPr>
            <p:nvPr/>
          </p:nvSpPr>
          <p:spPr bwMode="auto">
            <a:xfrm>
              <a:off x="3102" y="1919"/>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89" name="Line 111"/>
            <p:cNvSpPr>
              <a:spLocks noChangeShapeType="1"/>
            </p:cNvSpPr>
            <p:nvPr/>
          </p:nvSpPr>
          <p:spPr bwMode="auto">
            <a:xfrm flipH="1">
              <a:off x="3082" y="1919"/>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90" name="Line 112"/>
            <p:cNvSpPr>
              <a:spLocks noChangeShapeType="1"/>
            </p:cNvSpPr>
            <p:nvPr/>
          </p:nvSpPr>
          <p:spPr bwMode="auto">
            <a:xfrm flipV="1">
              <a:off x="3102" y="1898"/>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91" name="Rectangle 113"/>
            <p:cNvSpPr>
              <a:spLocks noChangeArrowheads="1"/>
            </p:cNvSpPr>
            <p:nvPr/>
          </p:nvSpPr>
          <p:spPr bwMode="auto">
            <a:xfrm>
              <a:off x="3296" y="1853"/>
              <a:ext cx="44" cy="4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3392" name="Line 114"/>
            <p:cNvSpPr>
              <a:spLocks noChangeShapeType="1"/>
            </p:cNvSpPr>
            <p:nvPr/>
          </p:nvSpPr>
          <p:spPr bwMode="auto">
            <a:xfrm flipH="1" flipV="1">
              <a:off x="3297" y="1854"/>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93" name="Line 115"/>
            <p:cNvSpPr>
              <a:spLocks noChangeShapeType="1"/>
            </p:cNvSpPr>
            <p:nvPr/>
          </p:nvSpPr>
          <p:spPr bwMode="auto">
            <a:xfrm>
              <a:off x="3317" y="1874"/>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94" name="Line 116"/>
            <p:cNvSpPr>
              <a:spLocks noChangeShapeType="1"/>
            </p:cNvSpPr>
            <p:nvPr/>
          </p:nvSpPr>
          <p:spPr bwMode="auto">
            <a:xfrm flipH="1">
              <a:off x="3297" y="1874"/>
              <a:ext cx="20" cy="2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95" name="Line 117"/>
            <p:cNvSpPr>
              <a:spLocks noChangeShapeType="1"/>
            </p:cNvSpPr>
            <p:nvPr/>
          </p:nvSpPr>
          <p:spPr bwMode="auto">
            <a:xfrm flipV="1">
              <a:off x="3317" y="1854"/>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96" name="Rectangle 118"/>
            <p:cNvSpPr>
              <a:spLocks noChangeArrowheads="1"/>
            </p:cNvSpPr>
            <p:nvPr/>
          </p:nvSpPr>
          <p:spPr bwMode="auto">
            <a:xfrm>
              <a:off x="3511" y="1847"/>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3397" name="Line 119"/>
            <p:cNvSpPr>
              <a:spLocks noChangeShapeType="1"/>
            </p:cNvSpPr>
            <p:nvPr/>
          </p:nvSpPr>
          <p:spPr bwMode="auto">
            <a:xfrm flipH="1" flipV="1">
              <a:off x="3512" y="1848"/>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98" name="Line 120"/>
            <p:cNvSpPr>
              <a:spLocks noChangeShapeType="1"/>
            </p:cNvSpPr>
            <p:nvPr/>
          </p:nvSpPr>
          <p:spPr bwMode="auto">
            <a:xfrm>
              <a:off x="3532" y="1868"/>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99" name="Line 121"/>
            <p:cNvSpPr>
              <a:spLocks noChangeShapeType="1"/>
            </p:cNvSpPr>
            <p:nvPr/>
          </p:nvSpPr>
          <p:spPr bwMode="auto">
            <a:xfrm flipH="1">
              <a:off x="3512" y="1868"/>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00" name="Line 122"/>
            <p:cNvSpPr>
              <a:spLocks noChangeShapeType="1"/>
            </p:cNvSpPr>
            <p:nvPr/>
          </p:nvSpPr>
          <p:spPr bwMode="auto">
            <a:xfrm flipV="1">
              <a:off x="3532" y="1848"/>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01" name="Rectangle 123"/>
            <p:cNvSpPr>
              <a:spLocks noChangeArrowheads="1"/>
            </p:cNvSpPr>
            <p:nvPr/>
          </p:nvSpPr>
          <p:spPr bwMode="auto">
            <a:xfrm>
              <a:off x="3726" y="1886"/>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3402" name="Line 124"/>
            <p:cNvSpPr>
              <a:spLocks noChangeShapeType="1"/>
            </p:cNvSpPr>
            <p:nvPr/>
          </p:nvSpPr>
          <p:spPr bwMode="auto">
            <a:xfrm flipH="1" flipV="1">
              <a:off x="3727" y="1887"/>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03" name="Line 125"/>
            <p:cNvSpPr>
              <a:spLocks noChangeShapeType="1"/>
            </p:cNvSpPr>
            <p:nvPr/>
          </p:nvSpPr>
          <p:spPr bwMode="auto">
            <a:xfrm>
              <a:off x="3747" y="1907"/>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04" name="Line 126"/>
            <p:cNvSpPr>
              <a:spLocks noChangeShapeType="1"/>
            </p:cNvSpPr>
            <p:nvPr/>
          </p:nvSpPr>
          <p:spPr bwMode="auto">
            <a:xfrm flipH="1">
              <a:off x="3727" y="1907"/>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05" name="Line 127"/>
            <p:cNvSpPr>
              <a:spLocks noChangeShapeType="1"/>
            </p:cNvSpPr>
            <p:nvPr/>
          </p:nvSpPr>
          <p:spPr bwMode="auto">
            <a:xfrm flipV="1">
              <a:off x="3747" y="1887"/>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06" name="Rectangle 128"/>
            <p:cNvSpPr>
              <a:spLocks noChangeArrowheads="1"/>
            </p:cNvSpPr>
            <p:nvPr/>
          </p:nvSpPr>
          <p:spPr bwMode="auto">
            <a:xfrm>
              <a:off x="3941" y="1885"/>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3407" name="Line 129"/>
            <p:cNvSpPr>
              <a:spLocks noChangeShapeType="1"/>
            </p:cNvSpPr>
            <p:nvPr/>
          </p:nvSpPr>
          <p:spPr bwMode="auto">
            <a:xfrm flipH="1" flipV="1">
              <a:off x="3942" y="1886"/>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08" name="Line 130"/>
            <p:cNvSpPr>
              <a:spLocks noChangeShapeType="1"/>
            </p:cNvSpPr>
            <p:nvPr/>
          </p:nvSpPr>
          <p:spPr bwMode="auto">
            <a:xfrm>
              <a:off x="3962" y="1906"/>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09" name="Line 131"/>
            <p:cNvSpPr>
              <a:spLocks noChangeShapeType="1"/>
            </p:cNvSpPr>
            <p:nvPr/>
          </p:nvSpPr>
          <p:spPr bwMode="auto">
            <a:xfrm flipH="1">
              <a:off x="3942" y="1906"/>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10" name="Line 132"/>
            <p:cNvSpPr>
              <a:spLocks noChangeShapeType="1"/>
            </p:cNvSpPr>
            <p:nvPr/>
          </p:nvSpPr>
          <p:spPr bwMode="auto">
            <a:xfrm flipV="1">
              <a:off x="3962" y="1886"/>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11" name="Rectangle 133"/>
            <p:cNvSpPr>
              <a:spLocks noChangeArrowheads="1"/>
            </p:cNvSpPr>
            <p:nvPr/>
          </p:nvSpPr>
          <p:spPr bwMode="auto">
            <a:xfrm>
              <a:off x="4156" y="1850"/>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3412" name="Line 134"/>
            <p:cNvSpPr>
              <a:spLocks noChangeShapeType="1"/>
            </p:cNvSpPr>
            <p:nvPr/>
          </p:nvSpPr>
          <p:spPr bwMode="auto">
            <a:xfrm flipH="1" flipV="1">
              <a:off x="4157" y="1851"/>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13" name="Line 135"/>
            <p:cNvSpPr>
              <a:spLocks noChangeShapeType="1"/>
            </p:cNvSpPr>
            <p:nvPr/>
          </p:nvSpPr>
          <p:spPr bwMode="auto">
            <a:xfrm>
              <a:off x="4177" y="1871"/>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14" name="Line 136"/>
            <p:cNvSpPr>
              <a:spLocks noChangeShapeType="1"/>
            </p:cNvSpPr>
            <p:nvPr/>
          </p:nvSpPr>
          <p:spPr bwMode="auto">
            <a:xfrm flipH="1">
              <a:off x="4157" y="1871"/>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15" name="Line 137"/>
            <p:cNvSpPr>
              <a:spLocks noChangeShapeType="1"/>
            </p:cNvSpPr>
            <p:nvPr/>
          </p:nvSpPr>
          <p:spPr bwMode="auto">
            <a:xfrm flipV="1">
              <a:off x="4177" y="1851"/>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16" name="Rectangle 138"/>
            <p:cNvSpPr>
              <a:spLocks noChangeArrowheads="1"/>
            </p:cNvSpPr>
            <p:nvPr/>
          </p:nvSpPr>
          <p:spPr bwMode="auto">
            <a:xfrm>
              <a:off x="4370" y="1907"/>
              <a:ext cx="44"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3417" name="Line 139"/>
            <p:cNvSpPr>
              <a:spLocks noChangeShapeType="1"/>
            </p:cNvSpPr>
            <p:nvPr/>
          </p:nvSpPr>
          <p:spPr bwMode="auto">
            <a:xfrm flipH="1" flipV="1">
              <a:off x="4371" y="1908"/>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18" name="Line 140"/>
            <p:cNvSpPr>
              <a:spLocks noChangeShapeType="1"/>
            </p:cNvSpPr>
            <p:nvPr/>
          </p:nvSpPr>
          <p:spPr bwMode="auto">
            <a:xfrm>
              <a:off x="4391" y="1928"/>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19" name="Line 141"/>
            <p:cNvSpPr>
              <a:spLocks noChangeShapeType="1"/>
            </p:cNvSpPr>
            <p:nvPr/>
          </p:nvSpPr>
          <p:spPr bwMode="auto">
            <a:xfrm flipH="1">
              <a:off x="4371" y="1928"/>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20" name="Line 142"/>
            <p:cNvSpPr>
              <a:spLocks noChangeShapeType="1"/>
            </p:cNvSpPr>
            <p:nvPr/>
          </p:nvSpPr>
          <p:spPr bwMode="auto">
            <a:xfrm flipV="1">
              <a:off x="4391" y="1908"/>
              <a:ext cx="20" cy="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21" name="Freeform 143"/>
            <p:cNvSpPr>
              <a:spLocks/>
            </p:cNvSpPr>
            <p:nvPr/>
          </p:nvSpPr>
          <p:spPr bwMode="auto">
            <a:xfrm>
              <a:off x="733" y="1504"/>
              <a:ext cx="41" cy="40"/>
            </a:xfrm>
            <a:custGeom>
              <a:avLst/>
              <a:gdLst>
                <a:gd name="T0" fmla="*/ 1 w 81"/>
                <a:gd name="T1" fmla="*/ 0 h 81"/>
                <a:gd name="T2" fmla="*/ 1 w 81"/>
                <a:gd name="T3" fmla="*/ 0 h 81"/>
                <a:gd name="T4" fmla="*/ 1 w 81"/>
                <a:gd name="T5" fmla="*/ 0 h 81"/>
                <a:gd name="T6" fmla="*/ 0 w 81"/>
                <a:gd name="T7" fmla="*/ 0 h 81"/>
                <a:gd name="T8" fmla="*/ 1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3422" name="Freeform 144"/>
            <p:cNvSpPr>
              <a:spLocks/>
            </p:cNvSpPr>
            <p:nvPr/>
          </p:nvSpPr>
          <p:spPr bwMode="auto">
            <a:xfrm>
              <a:off x="934" y="1613"/>
              <a:ext cx="40" cy="41"/>
            </a:xfrm>
            <a:custGeom>
              <a:avLst/>
              <a:gdLst>
                <a:gd name="T0" fmla="*/ 0 w 81"/>
                <a:gd name="T1" fmla="*/ 0 h 81"/>
                <a:gd name="T2" fmla="*/ 0 w 81"/>
                <a:gd name="T3" fmla="*/ 1 h 81"/>
                <a:gd name="T4" fmla="*/ 0 w 81"/>
                <a:gd name="T5" fmla="*/ 1 h 81"/>
                <a:gd name="T6" fmla="*/ 0 w 81"/>
                <a:gd name="T7" fmla="*/ 1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3423" name="Freeform 145"/>
            <p:cNvSpPr>
              <a:spLocks/>
            </p:cNvSpPr>
            <p:nvPr/>
          </p:nvSpPr>
          <p:spPr bwMode="auto">
            <a:xfrm>
              <a:off x="1149" y="1663"/>
              <a:ext cx="40" cy="41"/>
            </a:xfrm>
            <a:custGeom>
              <a:avLst/>
              <a:gdLst>
                <a:gd name="T0" fmla="*/ 0 w 81"/>
                <a:gd name="T1" fmla="*/ 0 h 80"/>
                <a:gd name="T2" fmla="*/ 0 w 81"/>
                <a:gd name="T3" fmla="*/ 1 h 80"/>
                <a:gd name="T4" fmla="*/ 0 w 81"/>
                <a:gd name="T5" fmla="*/ 1 h 80"/>
                <a:gd name="T6" fmla="*/ 0 w 81"/>
                <a:gd name="T7" fmla="*/ 1 h 80"/>
                <a:gd name="T8" fmla="*/ 0 w 81"/>
                <a:gd name="T9" fmla="*/ 0 h 80"/>
                <a:gd name="T10" fmla="*/ 0 60000 65536"/>
                <a:gd name="T11" fmla="*/ 0 60000 65536"/>
                <a:gd name="T12" fmla="*/ 0 60000 65536"/>
                <a:gd name="T13" fmla="*/ 0 60000 65536"/>
                <a:gd name="T14" fmla="*/ 0 60000 65536"/>
                <a:gd name="T15" fmla="*/ 0 w 81"/>
                <a:gd name="T16" fmla="*/ 0 h 80"/>
                <a:gd name="T17" fmla="*/ 81 w 81"/>
                <a:gd name="T18" fmla="*/ 80 h 80"/>
              </a:gdLst>
              <a:ahLst/>
              <a:cxnLst>
                <a:cxn ang="T10">
                  <a:pos x="T0" y="T1"/>
                </a:cxn>
                <a:cxn ang="T11">
                  <a:pos x="T2" y="T3"/>
                </a:cxn>
                <a:cxn ang="T12">
                  <a:pos x="T4" y="T5"/>
                </a:cxn>
                <a:cxn ang="T13">
                  <a:pos x="T6" y="T7"/>
                </a:cxn>
                <a:cxn ang="T14">
                  <a:pos x="T8" y="T9"/>
                </a:cxn>
              </a:cxnLst>
              <a:rect l="T15" t="T16" r="T17" b="T18"/>
              <a:pathLst>
                <a:path w="81" h="80">
                  <a:moveTo>
                    <a:pt x="40" y="0"/>
                  </a:moveTo>
                  <a:lnTo>
                    <a:pt x="81" y="40"/>
                  </a:lnTo>
                  <a:lnTo>
                    <a:pt x="40" y="80"/>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3424" name="Freeform 146"/>
            <p:cNvSpPr>
              <a:spLocks/>
            </p:cNvSpPr>
            <p:nvPr/>
          </p:nvSpPr>
          <p:spPr bwMode="auto">
            <a:xfrm>
              <a:off x="1364" y="1756"/>
              <a:ext cx="40" cy="41"/>
            </a:xfrm>
            <a:custGeom>
              <a:avLst/>
              <a:gdLst>
                <a:gd name="T0" fmla="*/ 0 w 81"/>
                <a:gd name="T1" fmla="*/ 0 h 81"/>
                <a:gd name="T2" fmla="*/ 0 w 81"/>
                <a:gd name="T3" fmla="*/ 1 h 81"/>
                <a:gd name="T4" fmla="*/ 0 w 81"/>
                <a:gd name="T5" fmla="*/ 1 h 81"/>
                <a:gd name="T6" fmla="*/ 0 w 81"/>
                <a:gd name="T7" fmla="*/ 1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3425" name="Freeform 147"/>
            <p:cNvSpPr>
              <a:spLocks/>
            </p:cNvSpPr>
            <p:nvPr/>
          </p:nvSpPr>
          <p:spPr bwMode="auto">
            <a:xfrm>
              <a:off x="1578" y="1802"/>
              <a:ext cx="40" cy="40"/>
            </a:xfrm>
            <a:custGeom>
              <a:avLst/>
              <a:gdLst>
                <a:gd name="T0" fmla="*/ 0 w 81"/>
                <a:gd name="T1" fmla="*/ 0 h 81"/>
                <a:gd name="T2" fmla="*/ 0 w 81"/>
                <a:gd name="T3" fmla="*/ 0 h 81"/>
                <a:gd name="T4" fmla="*/ 0 w 81"/>
                <a:gd name="T5" fmla="*/ 0 h 81"/>
                <a:gd name="T6" fmla="*/ 0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3426" name="Freeform 148"/>
            <p:cNvSpPr>
              <a:spLocks/>
            </p:cNvSpPr>
            <p:nvPr/>
          </p:nvSpPr>
          <p:spPr bwMode="auto">
            <a:xfrm>
              <a:off x="1793" y="1814"/>
              <a:ext cx="40" cy="40"/>
            </a:xfrm>
            <a:custGeom>
              <a:avLst/>
              <a:gdLst>
                <a:gd name="T0" fmla="*/ 0 w 81"/>
                <a:gd name="T1" fmla="*/ 0 h 81"/>
                <a:gd name="T2" fmla="*/ 0 w 81"/>
                <a:gd name="T3" fmla="*/ 0 h 81"/>
                <a:gd name="T4" fmla="*/ 0 w 81"/>
                <a:gd name="T5" fmla="*/ 0 h 81"/>
                <a:gd name="T6" fmla="*/ 0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3427" name="Freeform 149"/>
            <p:cNvSpPr>
              <a:spLocks/>
            </p:cNvSpPr>
            <p:nvPr/>
          </p:nvSpPr>
          <p:spPr bwMode="auto">
            <a:xfrm>
              <a:off x="2008" y="1773"/>
              <a:ext cx="40" cy="40"/>
            </a:xfrm>
            <a:custGeom>
              <a:avLst/>
              <a:gdLst>
                <a:gd name="T0" fmla="*/ 0 w 81"/>
                <a:gd name="T1" fmla="*/ 0 h 80"/>
                <a:gd name="T2" fmla="*/ 0 w 81"/>
                <a:gd name="T3" fmla="*/ 1 h 80"/>
                <a:gd name="T4" fmla="*/ 0 w 81"/>
                <a:gd name="T5" fmla="*/ 1 h 80"/>
                <a:gd name="T6" fmla="*/ 0 w 81"/>
                <a:gd name="T7" fmla="*/ 1 h 80"/>
                <a:gd name="T8" fmla="*/ 0 w 81"/>
                <a:gd name="T9" fmla="*/ 0 h 80"/>
                <a:gd name="T10" fmla="*/ 0 60000 65536"/>
                <a:gd name="T11" fmla="*/ 0 60000 65536"/>
                <a:gd name="T12" fmla="*/ 0 60000 65536"/>
                <a:gd name="T13" fmla="*/ 0 60000 65536"/>
                <a:gd name="T14" fmla="*/ 0 60000 65536"/>
                <a:gd name="T15" fmla="*/ 0 w 81"/>
                <a:gd name="T16" fmla="*/ 0 h 80"/>
                <a:gd name="T17" fmla="*/ 81 w 81"/>
                <a:gd name="T18" fmla="*/ 80 h 80"/>
              </a:gdLst>
              <a:ahLst/>
              <a:cxnLst>
                <a:cxn ang="T10">
                  <a:pos x="T0" y="T1"/>
                </a:cxn>
                <a:cxn ang="T11">
                  <a:pos x="T2" y="T3"/>
                </a:cxn>
                <a:cxn ang="T12">
                  <a:pos x="T4" y="T5"/>
                </a:cxn>
                <a:cxn ang="T13">
                  <a:pos x="T6" y="T7"/>
                </a:cxn>
                <a:cxn ang="T14">
                  <a:pos x="T8" y="T9"/>
                </a:cxn>
              </a:cxnLst>
              <a:rect l="T15" t="T16" r="T17" b="T18"/>
              <a:pathLst>
                <a:path w="81" h="80">
                  <a:moveTo>
                    <a:pt x="40" y="0"/>
                  </a:moveTo>
                  <a:lnTo>
                    <a:pt x="81" y="40"/>
                  </a:lnTo>
                  <a:lnTo>
                    <a:pt x="40" y="80"/>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3428" name="Freeform 150"/>
            <p:cNvSpPr>
              <a:spLocks/>
            </p:cNvSpPr>
            <p:nvPr/>
          </p:nvSpPr>
          <p:spPr bwMode="auto">
            <a:xfrm>
              <a:off x="2223" y="1075"/>
              <a:ext cx="40" cy="40"/>
            </a:xfrm>
            <a:custGeom>
              <a:avLst/>
              <a:gdLst>
                <a:gd name="T0" fmla="*/ 0 w 81"/>
                <a:gd name="T1" fmla="*/ 0 h 81"/>
                <a:gd name="T2" fmla="*/ 0 w 81"/>
                <a:gd name="T3" fmla="*/ 0 h 81"/>
                <a:gd name="T4" fmla="*/ 0 w 81"/>
                <a:gd name="T5" fmla="*/ 0 h 81"/>
                <a:gd name="T6" fmla="*/ 0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3429" name="Freeform 151"/>
            <p:cNvSpPr>
              <a:spLocks/>
            </p:cNvSpPr>
            <p:nvPr/>
          </p:nvSpPr>
          <p:spPr bwMode="auto">
            <a:xfrm>
              <a:off x="2438" y="1779"/>
              <a:ext cx="40" cy="40"/>
            </a:xfrm>
            <a:custGeom>
              <a:avLst/>
              <a:gdLst>
                <a:gd name="T0" fmla="*/ 0 w 81"/>
                <a:gd name="T1" fmla="*/ 0 h 81"/>
                <a:gd name="T2" fmla="*/ 0 w 81"/>
                <a:gd name="T3" fmla="*/ 0 h 81"/>
                <a:gd name="T4" fmla="*/ 0 w 81"/>
                <a:gd name="T5" fmla="*/ 0 h 81"/>
                <a:gd name="T6" fmla="*/ 0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3430" name="Freeform 152"/>
            <p:cNvSpPr>
              <a:spLocks/>
            </p:cNvSpPr>
            <p:nvPr/>
          </p:nvSpPr>
          <p:spPr bwMode="auto">
            <a:xfrm>
              <a:off x="2653" y="1105"/>
              <a:ext cx="40" cy="40"/>
            </a:xfrm>
            <a:custGeom>
              <a:avLst/>
              <a:gdLst>
                <a:gd name="T0" fmla="*/ 0 w 81"/>
                <a:gd name="T1" fmla="*/ 0 h 80"/>
                <a:gd name="T2" fmla="*/ 0 w 81"/>
                <a:gd name="T3" fmla="*/ 1 h 80"/>
                <a:gd name="T4" fmla="*/ 0 w 81"/>
                <a:gd name="T5" fmla="*/ 1 h 80"/>
                <a:gd name="T6" fmla="*/ 0 w 81"/>
                <a:gd name="T7" fmla="*/ 1 h 80"/>
                <a:gd name="T8" fmla="*/ 0 w 81"/>
                <a:gd name="T9" fmla="*/ 0 h 80"/>
                <a:gd name="T10" fmla="*/ 0 60000 65536"/>
                <a:gd name="T11" fmla="*/ 0 60000 65536"/>
                <a:gd name="T12" fmla="*/ 0 60000 65536"/>
                <a:gd name="T13" fmla="*/ 0 60000 65536"/>
                <a:gd name="T14" fmla="*/ 0 60000 65536"/>
                <a:gd name="T15" fmla="*/ 0 w 81"/>
                <a:gd name="T16" fmla="*/ 0 h 80"/>
                <a:gd name="T17" fmla="*/ 81 w 81"/>
                <a:gd name="T18" fmla="*/ 80 h 80"/>
              </a:gdLst>
              <a:ahLst/>
              <a:cxnLst>
                <a:cxn ang="T10">
                  <a:pos x="T0" y="T1"/>
                </a:cxn>
                <a:cxn ang="T11">
                  <a:pos x="T2" y="T3"/>
                </a:cxn>
                <a:cxn ang="T12">
                  <a:pos x="T4" y="T5"/>
                </a:cxn>
                <a:cxn ang="T13">
                  <a:pos x="T6" y="T7"/>
                </a:cxn>
                <a:cxn ang="T14">
                  <a:pos x="T8" y="T9"/>
                </a:cxn>
              </a:cxnLst>
              <a:rect l="T15" t="T16" r="T17" b="T18"/>
              <a:pathLst>
                <a:path w="81" h="80">
                  <a:moveTo>
                    <a:pt x="40" y="0"/>
                  </a:moveTo>
                  <a:lnTo>
                    <a:pt x="81" y="40"/>
                  </a:lnTo>
                  <a:lnTo>
                    <a:pt x="40" y="80"/>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3431" name="Freeform 153"/>
            <p:cNvSpPr>
              <a:spLocks/>
            </p:cNvSpPr>
            <p:nvPr/>
          </p:nvSpPr>
          <p:spPr bwMode="auto">
            <a:xfrm>
              <a:off x="2867" y="1701"/>
              <a:ext cx="40" cy="40"/>
            </a:xfrm>
            <a:custGeom>
              <a:avLst/>
              <a:gdLst>
                <a:gd name="T0" fmla="*/ 0 w 81"/>
                <a:gd name="T1" fmla="*/ 0 h 80"/>
                <a:gd name="T2" fmla="*/ 0 w 81"/>
                <a:gd name="T3" fmla="*/ 1 h 80"/>
                <a:gd name="T4" fmla="*/ 0 w 81"/>
                <a:gd name="T5" fmla="*/ 1 h 80"/>
                <a:gd name="T6" fmla="*/ 0 w 81"/>
                <a:gd name="T7" fmla="*/ 1 h 80"/>
                <a:gd name="T8" fmla="*/ 0 w 81"/>
                <a:gd name="T9" fmla="*/ 0 h 80"/>
                <a:gd name="T10" fmla="*/ 0 60000 65536"/>
                <a:gd name="T11" fmla="*/ 0 60000 65536"/>
                <a:gd name="T12" fmla="*/ 0 60000 65536"/>
                <a:gd name="T13" fmla="*/ 0 60000 65536"/>
                <a:gd name="T14" fmla="*/ 0 60000 65536"/>
                <a:gd name="T15" fmla="*/ 0 w 81"/>
                <a:gd name="T16" fmla="*/ 0 h 80"/>
                <a:gd name="T17" fmla="*/ 81 w 81"/>
                <a:gd name="T18" fmla="*/ 80 h 80"/>
              </a:gdLst>
              <a:ahLst/>
              <a:cxnLst>
                <a:cxn ang="T10">
                  <a:pos x="T0" y="T1"/>
                </a:cxn>
                <a:cxn ang="T11">
                  <a:pos x="T2" y="T3"/>
                </a:cxn>
                <a:cxn ang="T12">
                  <a:pos x="T4" y="T5"/>
                </a:cxn>
                <a:cxn ang="T13">
                  <a:pos x="T6" y="T7"/>
                </a:cxn>
                <a:cxn ang="T14">
                  <a:pos x="T8" y="T9"/>
                </a:cxn>
              </a:cxnLst>
              <a:rect l="T15" t="T16" r="T17" b="T18"/>
              <a:pathLst>
                <a:path w="81" h="80">
                  <a:moveTo>
                    <a:pt x="40" y="0"/>
                  </a:moveTo>
                  <a:lnTo>
                    <a:pt x="81" y="40"/>
                  </a:lnTo>
                  <a:lnTo>
                    <a:pt x="40" y="80"/>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3432" name="Freeform 154"/>
            <p:cNvSpPr>
              <a:spLocks/>
            </p:cNvSpPr>
            <p:nvPr/>
          </p:nvSpPr>
          <p:spPr bwMode="auto">
            <a:xfrm>
              <a:off x="3082" y="1173"/>
              <a:ext cx="40" cy="40"/>
            </a:xfrm>
            <a:custGeom>
              <a:avLst/>
              <a:gdLst>
                <a:gd name="T0" fmla="*/ 0 w 81"/>
                <a:gd name="T1" fmla="*/ 0 h 81"/>
                <a:gd name="T2" fmla="*/ 0 w 81"/>
                <a:gd name="T3" fmla="*/ 0 h 81"/>
                <a:gd name="T4" fmla="*/ 0 w 81"/>
                <a:gd name="T5" fmla="*/ 0 h 81"/>
                <a:gd name="T6" fmla="*/ 0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3433" name="Freeform 155"/>
            <p:cNvSpPr>
              <a:spLocks/>
            </p:cNvSpPr>
            <p:nvPr/>
          </p:nvSpPr>
          <p:spPr bwMode="auto">
            <a:xfrm>
              <a:off x="3297" y="1704"/>
              <a:ext cx="40" cy="40"/>
            </a:xfrm>
            <a:custGeom>
              <a:avLst/>
              <a:gdLst>
                <a:gd name="T0" fmla="*/ 0 w 81"/>
                <a:gd name="T1" fmla="*/ 0 h 81"/>
                <a:gd name="T2" fmla="*/ 0 w 81"/>
                <a:gd name="T3" fmla="*/ 0 h 81"/>
                <a:gd name="T4" fmla="*/ 0 w 81"/>
                <a:gd name="T5" fmla="*/ 0 h 81"/>
                <a:gd name="T6" fmla="*/ 0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1"/>
                  </a:lnTo>
                  <a:lnTo>
                    <a:pt x="40" y="81"/>
                  </a:lnTo>
                  <a:lnTo>
                    <a:pt x="0" y="41"/>
                  </a:lnTo>
                  <a:lnTo>
                    <a:pt x="40" y="0"/>
                  </a:lnTo>
                  <a:close/>
                </a:path>
              </a:pathLst>
            </a:custGeom>
            <a:solidFill>
              <a:srgbClr val="008000"/>
            </a:solidFill>
            <a:ln w="12700">
              <a:solidFill>
                <a:srgbClr val="008000"/>
              </a:solidFill>
              <a:round/>
              <a:headEnd/>
              <a:tailEnd/>
            </a:ln>
          </p:spPr>
          <p:txBody>
            <a:bodyPr/>
            <a:lstStyle/>
            <a:p>
              <a:endParaRPr lang="en-US"/>
            </a:p>
          </p:txBody>
        </p:sp>
        <p:sp>
          <p:nvSpPr>
            <p:cNvPr id="53434" name="Freeform 156"/>
            <p:cNvSpPr>
              <a:spLocks/>
            </p:cNvSpPr>
            <p:nvPr/>
          </p:nvSpPr>
          <p:spPr bwMode="auto">
            <a:xfrm>
              <a:off x="3512" y="1114"/>
              <a:ext cx="40" cy="41"/>
            </a:xfrm>
            <a:custGeom>
              <a:avLst/>
              <a:gdLst>
                <a:gd name="T0" fmla="*/ 0 w 81"/>
                <a:gd name="T1" fmla="*/ 0 h 80"/>
                <a:gd name="T2" fmla="*/ 0 w 81"/>
                <a:gd name="T3" fmla="*/ 1 h 80"/>
                <a:gd name="T4" fmla="*/ 0 w 81"/>
                <a:gd name="T5" fmla="*/ 1 h 80"/>
                <a:gd name="T6" fmla="*/ 0 w 81"/>
                <a:gd name="T7" fmla="*/ 1 h 80"/>
                <a:gd name="T8" fmla="*/ 0 w 81"/>
                <a:gd name="T9" fmla="*/ 0 h 80"/>
                <a:gd name="T10" fmla="*/ 0 60000 65536"/>
                <a:gd name="T11" fmla="*/ 0 60000 65536"/>
                <a:gd name="T12" fmla="*/ 0 60000 65536"/>
                <a:gd name="T13" fmla="*/ 0 60000 65536"/>
                <a:gd name="T14" fmla="*/ 0 60000 65536"/>
                <a:gd name="T15" fmla="*/ 0 w 81"/>
                <a:gd name="T16" fmla="*/ 0 h 80"/>
                <a:gd name="T17" fmla="*/ 81 w 81"/>
                <a:gd name="T18" fmla="*/ 80 h 80"/>
              </a:gdLst>
              <a:ahLst/>
              <a:cxnLst>
                <a:cxn ang="T10">
                  <a:pos x="T0" y="T1"/>
                </a:cxn>
                <a:cxn ang="T11">
                  <a:pos x="T2" y="T3"/>
                </a:cxn>
                <a:cxn ang="T12">
                  <a:pos x="T4" y="T5"/>
                </a:cxn>
                <a:cxn ang="T13">
                  <a:pos x="T6" y="T7"/>
                </a:cxn>
                <a:cxn ang="T14">
                  <a:pos x="T8" y="T9"/>
                </a:cxn>
              </a:cxnLst>
              <a:rect l="T15" t="T16" r="T17" b="T18"/>
              <a:pathLst>
                <a:path w="81" h="80">
                  <a:moveTo>
                    <a:pt x="40" y="0"/>
                  </a:moveTo>
                  <a:lnTo>
                    <a:pt x="81" y="40"/>
                  </a:lnTo>
                  <a:lnTo>
                    <a:pt x="40" y="80"/>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3435" name="Freeform 157"/>
            <p:cNvSpPr>
              <a:spLocks/>
            </p:cNvSpPr>
            <p:nvPr/>
          </p:nvSpPr>
          <p:spPr bwMode="auto">
            <a:xfrm>
              <a:off x="3727" y="1754"/>
              <a:ext cx="40" cy="40"/>
            </a:xfrm>
            <a:custGeom>
              <a:avLst/>
              <a:gdLst>
                <a:gd name="T0" fmla="*/ 0 w 81"/>
                <a:gd name="T1" fmla="*/ 0 h 81"/>
                <a:gd name="T2" fmla="*/ 0 w 81"/>
                <a:gd name="T3" fmla="*/ 0 h 81"/>
                <a:gd name="T4" fmla="*/ 0 w 81"/>
                <a:gd name="T5" fmla="*/ 0 h 81"/>
                <a:gd name="T6" fmla="*/ 0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3436" name="Freeform 158"/>
            <p:cNvSpPr>
              <a:spLocks/>
            </p:cNvSpPr>
            <p:nvPr/>
          </p:nvSpPr>
          <p:spPr bwMode="auto">
            <a:xfrm>
              <a:off x="3942" y="1145"/>
              <a:ext cx="40" cy="40"/>
            </a:xfrm>
            <a:custGeom>
              <a:avLst/>
              <a:gdLst>
                <a:gd name="T0" fmla="*/ 0 w 81"/>
                <a:gd name="T1" fmla="*/ 0 h 81"/>
                <a:gd name="T2" fmla="*/ 0 w 81"/>
                <a:gd name="T3" fmla="*/ 0 h 81"/>
                <a:gd name="T4" fmla="*/ 0 w 81"/>
                <a:gd name="T5" fmla="*/ 0 h 81"/>
                <a:gd name="T6" fmla="*/ 0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1"/>
                  </a:lnTo>
                  <a:lnTo>
                    <a:pt x="40" y="81"/>
                  </a:lnTo>
                  <a:lnTo>
                    <a:pt x="0" y="41"/>
                  </a:lnTo>
                  <a:lnTo>
                    <a:pt x="40" y="0"/>
                  </a:lnTo>
                  <a:close/>
                </a:path>
              </a:pathLst>
            </a:custGeom>
            <a:solidFill>
              <a:srgbClr val="008000"/>
            </a:solidFill>
            <a:ln w="12700">
              <a:solidFill>
                <a:srgbClr val="008000"/>
              </a:solidFill>
              <a:round/>
              <a:headEnd/>
              <a:tailEnd/>
            </a:ln>
          </p:spPr>
          <p:txBody>
            <a:bodyPr/>
            <a:lstStyle/>
            <a:p>
              <a:endParaRPr lang="en-US"/>
            </a:p>
          </p:txBody>
        </p:sp>
        <p:sp>
          <p:nvSpPr>
            <p:cNvPr id="53437" name="Freeform 159"/>
            <p:cNvSpPr>
              <a:spLocks/>
            </p:cNvSpPr>
            <p:nvPr/>
          </p:nvSpPr>
          <p:spPr bwMode="auto">
            <a:xfrm>
              <a:off x="4157" y="1738"/>
              <a:ext cx="40" cy="41"/>
            </a:xfrm>
            <a:custGeom>
              <a:avLst/>
              <a:gdLst>
                <a:gd name="T0" fmla="*/ 0 w 81"/>
                <a:gd name="T1" fmla="*/ 0 h 81"/>
                <a:gd name="T2" fmla="*/ 0 w 81"/>
                <a:gd name="T3" fmla="*/ 1 h 81"/>
                <a:gd name="T4" fmla="*/ 0 w 81"/>
                <a:gd name="T5" fmla="*/ 1 h 81"/>
                <a:gd name="T6" fmla="*/ 0 w 81"/>
                <a:gd name="T7" fmla="*/ 1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1"/>
                  </a:lnTo>
                  <a:lnTo>
                    <a:pt x="40" y="81"/>
                  </a:lnTo>
                  <a:lnTo>
                    <a:pt x="0" y="41"/>
                  </a:lnTo>
                  <a:lnTo>
                    <a:pt x="40" y="0"/>
                  </a:lnTo>
                  <a:close/>
                </a:path>
              </a:pathLst>
            </a:custGeom>
            <a:solidFill>
              <a:srgbClr val="008000"/>
            </a:solidFill>
            <a:ln w="12700">
              <a:solidFill>
                <a:srgbClr val="008000"/>
              </a:solidFill>
              <a:round/>
              <a:headEnd/>
              <a:tailEnd/>
            </a:ln>
          </p:spPr>
          <p:txBody>
            <a:bodyPr/>
            <a:lstStyle/>
            <a:p>
              <a:endParaRPr lang="en-US"/>
            </a:p>
          </p:txBody>
        </p:sp>
        <p:sp>
          <p:nvSpPr>
            <p:cNvPr id="53438" name="Freeform 160"/>
            <p:cNvSpPr>
              <a:spLocks/>
            </p:cNvSpPr>
            <p:nvPr/>
          </p:nvSpPr>
          <p:spPr bwMode="auto">
            <a:xfrm>
              <a:off x="4371" y="1211"/>
              <a:ext cx="40" cy="41"/>
            </a:xfrm>
            <a:custGeom>
              <a:avLst/>
              <a:gdLst>
                <a:gd name="T0" fmla="*/ 0 w 81"/>
                <a:gd name="T1" fmla="*/ 0 h 80"/>
                <a:gd name="T2" fmla="*/ 0 w 81"/>
                <a:gd name="T3" fmla="*/ 1 h 80"/>
                <a:gd name="T4" fmla="*/ 0 w 81"/>
                <a:gd name="T5" fmla="*/ 1 h 80"/>
                <a:gd name="T6" fmla="*/ 0 w 81"/>
                <a:gd name="T7" fmla="*/ 1 h 80"/>
                <a:gd name="T8" fmla="*/ 0 w 81"/>
                <a:gd name="T9" fmla="*/ 0 h 80"/>
                <a:gd name="T10" fmla="*/ 0 60000 65536"/>
                <a:gd name="T11" fmla="*/ 0 60000 65536"/>
                <a:gd name="T12" fmla="*/ 0 60000 65536"/>
                <a:gd name="T13" fmla="*/ 0 60000 65536"/>
                <a:gd name="T14" fmla="*/ 0 60000 65536"/>
                <a:gd name="T15" fmla="*/ 0 w 81"/>
                <a:gd name="T16" fmla="*/ 0 h 80"/>
                <a:gd name="T17" fmla="*/ 81 w 81"/>
                <a:gd name="T18" fmla="*/ 80 h 80"/>
              </a:gdLst>
              <a:ahLst/>
              <a:cxnLst>
                <a:cxn ang="T10">
                  <a:pos x="T0" y="T1"/>
                </a:cxn>
                <a:cxn ang="T11">
                  <a:pos x="T2" y="T3"/>
                </a:cxn>
                <a:cxn ang="T12">
                  <a:pos x="T4" y="T5"/>
                </a:cxn>
                <a:cxn ang="T13">
                  <a:pos x="T6" y="T7"/>
                </a:cxn>
                <a:cxn ang="T14">
                  <a:pos x="T8" y="T9"/>
                </a:cxn>
              </a:cxnLst>
              <a:rect l="T15" t="T16" r="T17" b="T18"/>
              <a:pathLst>
                <a:path w="81" h="80">
                  <a:moveTo>
                    <a:pt x="40" y="0"/>
                  </a:moveTo>
                  <a:lnTo>
                    <a:pt x="81" y="40"/>
                  </a:lnTo>
                  <a:lnTo>
                    <a:pt x="40" y="80"/>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3439" name="Line 161"/>
            <p:cNvSpPr>
              <a:spLocks noChangeShapeType="1"/>
            </p:cNvSpPr>
            <p:nvPr/>
          </p:nvSpPr>
          <p:spPr bwMode="auto">
            <a:xfrm>
              <a:off x="4463" y="506"/>
              <a:ext cx="1" cy="29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40" name="Line 162"/>
            <p:cNvSpPr>
              <a:spLocks noChangeShapeType="1"/>
            </p:cNvSpPr>
            <p:nvPr/>
          </p:nvSpPr>
          <p:spPr bwMode="auto">
            <a:xfrm>
              <a:off x="4414" y="3438"/>
              <a:ext cx="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41" name="Line 163"/>
            <p:cNvSpPr>
              <a:spLocks noChangeShapeType="1"/>
            </p:cNvSpPr>
            <p:nvPr/>
          </p:nvSpPr>
          <p:spPr bwMode="auto">
            <a:xfrm>
              <a:off x="4414" y="3071"/>
              <a:ext cx="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42" name="Line 164"/>
            <p:cNvSpPr>
              <a:spLocks noChangeShapeType="1"/>
            </p:cNvSpPr>
            <p:nvPr/>
          </p:nvSpPr>
          <p:spPr bwMode="auto">
            <a:xfrm>
              <a:off x="4414" y="2705"/>
              <a:ext cx="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43" name="Line 165"/>
            <p:cNvSpPr>
              <a:spLocks noChangeShapeType="1"/>
            </p:cNvSpPr>
            <p:nvPr/>
          </p:nvSpPr>
          <p:spPr bwMode="auto">
            <a:xfrm>
              <a:off x="4414" y="2338"/>
              <a:ext cx="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44" name="Line 166"/>
            <p:cNvSpPr>
              <a:spLocks noChangeShapeType="1"/>
            </p:cNvSpPr>
            <p:nvPr/>
          </p:nvSpPr>
          <p:spPr bwMode="auto">
            <a:xfrm>
              <a:off x="4414" y="1972"/>
              <a:ext cx="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45" name="Line 167"/>
            <p:cNvSpPr>
              <a:spLocks noChangeShapeType="1"/>
            </p:cNvSpPr>
            <p:nvPr/>
          </p:nvSpPr>
          <p:spPr bwMode="auto">
            <a:xfrm>
              <a:off x="4414" y="1606"/>
              <a:ext cx="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46" name="Line 168"/>
            <p:cNvSpPr>
              <a:spLocks noChangeShapeType="1"/>
            </p:cNvSpPr>
            <p:nvPr/>
          </p:nvSpPr>
          <p:spPr bwMode="auto">
            <a:xfrm>
              <a:off x="4414" y="1239"/>
              <a:ext cx="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47" name="Line 169"/>
            <p:cNvSpPr>
              <a:spLocks noChangeShapeType="1"/>
            </p:cNvSpPr>
            <p:nvPr/>
          </p:nvSpPr>
          <p:spPr bwMode="auto">
            <a:xfrm>
              <a:off x="4414" y="873"/>
              <a:ext cx="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48" name="Line 170"/>
            <p:cNvSpPr>
              <a:spLocks noChangeShapeType="1"/>
            </p:cNvSpPr>
            <p:nvPr/>
          </p:nvSpPr>
          <p:spPr bwMode="auto">
            <a:xfrm>
              <a:off x="4414" y="506"/>
              <a:ext cx="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49" name="Freeform 171"/>
            <p:cNvSpPr>
              <a:spLocks/>
            </p:cNvSpPr>
            <p:nvPr/>
          </p:nvSpPr>
          <p:spPr bwMode="auto">
            <a:xfrm>
              <a:off x="754" y="1972"/>
              <a:ext cx="3637" cy="1466"/>
            </a:xfrm>
            <a:custGeom>
              <a:avLst/>
              <a:gdLst>
                <a:gd name="T0" fmla="*/ 0 w 3790"/>
                <a:gd name="T1" fmla="*/ 488 h 1527"/>
                <a:gd name="T2" fmla="*/ 66 w 3790"/>
                <a:gd name="T3" fmla="*/ 488 h 1527"/>
                <a:gd name="T4" fmla="*/ 137 w 3790"/>
                <a:gd name="T5" fmla="*/ 488 h 1527"/>
                <a:gd name="T6" fmla="*/ 206 w 3790"/>
                <a:gd name="T7" fmla="*/ 366 h 1527"/>
                <a:gd name="T8" fmla="*/ 276 w 3790"/>
                <a:gd name="T9" fmla="*/ 244 h 1527"/>
                <a:gd name="T10" fmla="*/ 348 w 3790"/>
                <a:gd name="T11" fmla="*/ 122 h 1527"/>
                <a:gd name="T12" fmla="*/ 418 w 3790"/>
                <a:gd name="T13" fmla="*/ 0 h 1527"/>
                <a:gd name="T14" fmla="*/ 491 w 3790"/>
                <a:gd name="T15" fmla="*/ 122 h 1527"/>
                <a:gd name="T16" fmla="*/ 559 w 3790"/>
                <a:gd name="T17" fmla="*/ 0 h 1527"/>
                <a:gd name="T18" fmla="*/ 631 w 3790"/>
                <a:gd name="T19" fmla="*/ 122 h 1527"/>
                <a:gd name="T20" fmla="*/ 701 w 3790"/>
                <a:gd name="T21" fmla="*/ 0 h 1527"/>
                <a:gd name="T22" fmla="*/ 773 w 3790"/>
                <a:gd name="T23" fmla="*/ 122 h 1527"/>
                <a:gd name="T24" fmla="*/ 843 w 3790"/>
                <a:gd name="T25" fmla="*/ 0 h 1527"/>
                <a:gd name="T26" fmla="*/ 915 w 3790"/>
                <a:gd name="T27" fmla="*/ 122 h 1527"/>
                <a:gd name="T28" fmla="*/ 984 w 3790"/>
                <a:gd name="T29" fmla="*/ 0 h 1527"/>
                <a:gd name="T30" fmla="*/ 1056 w 3790"/>
                <a:gd name="T31" fmla="*/ 122 h 1527"/>
                <a:gd name="T32" fmla="*/ 1126 w 3790"/>
                <a:gd name="T33" fmla="*/ 0 h 1527"/>
                <a:gd name="T34" fmla="*/ 1197 w 3790"/>
                <a:gd name="T35" fmla="*/ 122 h 15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90"/>
                <a:gd name="T55" fmla="*/ 0 h 1527"/>
                <a:gd name="T56" fmla="*/ 3790 w 3790"/>
                <a:gd name="T57" fmla="*/ 1527 h 15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90" h="1527">
                  <a:moveTo>
                    <a:pt x="0" y="1527"/>
                  </a:moveTo>
                  <a:lnTo>
                    <a:pt x="209" y="1527"/>
                  </a:lnTo>
                  <a:lnTo>
                    <a:pt x="433" y="1527"/>
                  </a:lnTo>
                  <a:lnTo>
                    <a:pt x="657" y="1145"/>
                  </a:lnTo>
                  <a:lnTo>
                    <a:pt x="880" y="763"/>
                  </a:lnTo>
                  <a:lnTo>
                    <a:pt x="1104" y="381"/>
                  </a:lnTo>
                  <a:lnTo>
                    <a:pt x="1328" y="0"/>
                  </a:lnTo>
                  <a:lnTo>
                    <a:pt x="1552" y="381"/>
                  </a:lnTo>
                  <a:lnTo>
                    <a:pt x="1776" y="0"/>
                  </a:lnTo>
                  <a:lnTo>
                    <a:pt x="2000" y="381"/>
                  </a:lnTo>
                  <a:lnTo>
                    <a:pt x="2223" y="0"/>
                  </a:lnTo>
                  <a:lnTo>
                    <a:pt x="2447" y="381"/>
                  </a:lnTo>
                  <a:lnTo>
                    <a:pt x="2671" y="0"/>
                  </a:lnTo>
                  <a:lnTo>
                    <a:pt x="2895" y="381"/>
                  </a:lnTo>
                  <a:lnTo>
                    <a:pt x="3119" y="0"/>
                  </a:lnTo>
                  <a:lnTo>
                    <a:pt x="3343" y="381"/>
                  </a:lnTo>
                  <a:lnTo>
                    <a:pt x="3567" y="0"/>
                  </a:lnTo>
                  <a:lnTo>
                    <a:pt x="3790" y="381"/>
                  </a:lnTo>
                </a:path>
              </a:pathLst>
            </a:custGeom>
            <a:noFill/>
            <a:ln w="1270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450" name="Freeform 172"/>
            <p:cNvSpPr>
              <a:spLocks/>
            </p:cNvSpPr>
            <p:nvPr/>
          </p:nvSpPr>
          <p:spPr bwMode="auto">
            <a:xfrm>
              <a:off x="733" y="3418"/>
              <a:ext cx="41" cy="40"/>
            </a:xfrm>
            <a:custGeom>
              <a:avLst/>
              <a:gdLst>
                <a:gd name="T0" fmla="*/ 1 w 81"/>
                <a:gd name="T1" fmla="*/ 0 h 81"/>
                <a:gd name="T2" fmla="*/ 1 w 81"/>
                <a:gd name="T3" fmla="*/ 0 h 81"/>
                <a:gd name="T4" fmla="*/ 0 w 81"/>
                <a:gd name="T5" fmla="*/ 0 h 81"/>
                <a:gd name="T6" fmla="*/ 1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808080"/>
            </a:solidFill>
            <a:ln w="12700">
              <a:solidFill>
                <a:srgbClr val="808080"/>
              </a:solidFill>
              <a:round/>
              <a:headEnd/>
              <a:tailEnd/>
            </a:ln>
          </p:spPr>
          <p:txBody>
            <a:bodyPr/>
            <a:lstStyle/>
            <a:p>
              <a:endParaRPr lang="en-US"/>
            </a:p>
          </p:txBody>
        </p:sp>
        <p:sp>
          <p:nvSpPr>
            <p:cNvPr id="53451" name="Freeform 173"/>
            <p:cNvSpPr>
              <a:spLocks/>
            </p:cNvSpPr>
            <p:nvPr/>
          </p:nvSpPr>
          <p:spPr bwMode="auto">
            <a:xfrm>
              <a:off x="934" y="3418"/>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808080"/>
            </a:solidFill>
            <a:ln w="12700">
              <a:solidFill>
                <a:srgbClr val="808080"/>
              </a:solidFill>
              <a:round/>
              <a:headEnd/>
              <a:tailEnd/>
            </a:ln>
          </p:spPr>
          <p:txBody>
            <a:bodyPr/>
            <a:lstStyle/>
            <a:p>
              <a:endParaRPr lang="en-US"/>
            </a:p>
          </p:txBody>
        </p:sp>
        <p:sp>
          <p:nvSpPr>
            <p:cNvPr id="53452" name="Freeform 174"/>
            <p:cNvSpPr>
              <a:spLocks/>
            </p:cNvSpPr>
            <p:nvPr/>
          </p:nvSpPr>
          <p:spPr bwMode="auto">
            <a:xfrm>
              <a:off x="1149" y="3418"/>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808080"/>
            </a:solidFill>
            <a:ln w="12700">
              <a:solidFill>
                <a:srgbClr val="808080"/>
              </a:solidFill>
              <a:round/>
              <a:headEnd/>
              <a:tailEnd/>
            </a:ln>
          </p:spPr>
          <p:txBody>
            <a:bodyPr/>
            <a:lstStyle/>
            <a:p>
              <a:endParaRPr lang="en-US"/>
            </a:p>
          </p:txBody>
        </p:sp>
        <p:sp>
          <p:nvSpPr>
            <p:cNvPr id="53453" name="Freeform 175"/>
            <p:cNvSpPr>
              <a:spLocks/>
            </p:cNvSpPr>
            <p:nvPr/>
          </p:nvSpPr>
          <p:spPr bwMode="auto">
            <a:xfrm>
              <a:off x="1364" y="3051"/>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808080"/>
            </a:solidFill>
            <a:ln w="12700">
              <a:solidFill>
                <a:srgbClr val="808080"/>
              </a:solidFill>
              <a:round/>
              <a:headEnd/>
              <a:tailEnd/>
            </a:ln>
          </p:spPr>
          <p:txBody>
            <a:bodyPr/>
            <a:lstStyle/>
            <a:p>
              <a:endParaRPr lang="en-US"/>
            </a:p>
          </p:txBody>
        </p:sp>
        <p:sp>
          <p:nvSpPr>
            <p:cNvPr id="53454" name="Freeform 176"/>
            <p:cNvSpPr>
              <a:spLocks/>
            </p:cNvSpPr>
            <p:nvPr/>
          </p:nvSpPr>
          <p:spPr bwMode="auto">
            <a:xfrm>
              <a:off x="1578" y="2684"/>
              <a:ext cx="40" cy="41"/>
            </a:xfrm>
            <a:custGeom>
              <a:avLst/>
              <a:gdLst>
                <a:gd name="T0" fmla="*/ 0 w 81"/>
                <a:gd name="T1" fmla="*/ 0 h 81"/>
                <a:gd name="T2" fmla="*/ 0 w 81"/>
                <a:gd name="T3" fmla="*/ 1 h 81"/>
                <a:gd name="T4" fmla="*/ 0 w 81"/>
                <a:gd name="T5" fmla="*/ 1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808080"/>
            </a:solidFill>
            <a:ln w="12700">
              <a:solidFill>
                <a:srgbClr val="808080"/>
              </a:solidFill>
              <a:round/>
              <a:headEnd/>
              <a:tailEnd/>
            </a:ln>
          </p:spPr>
          <p:txBody>
            <a:bodyPr/>
            <a:lstStyle/>
            <a:p>
              <a:endParaRPr lang="en-US"/>
            </a:p>
          </p:txBody>
        </p:sp>
        <p:sp>
          <p:nvSpPr>
            <p:cNvPr id="53455" name="Freeform 177"/>
            <p:cNvSpPr>
              <a:spLocks/>
            </p:cNvSpPr>
            <p:nvPr/>
          </p:nvSpPr>
          <p:spPr bwMode="auto">
            <a:xfrm>
              <a:off x="1793" y="2318"/>
              <a:ext cx="40" cy="40"/>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solidFill>
              <a:srgbClr val="808080"/>
            </a:solidFill>
            <a:ln w="12700">
              <a:solidFill>
                <a:srgbClr val="808080"/>
              </a:solidFill>
              <a:round/>
              <a:headEnd/>
              <a:tailEnd/>
            </a:ln>
          </p:spPr>
          <p:txBody>
            <a:bodyPr/>
            <a:lstStyle/>
            <a:p>
              <a:endParaRPr lang="en-US"/>
            </a:p>
          </p:txBody>
        </p:sp>
        <p:sp>
          <p:nvSpPr>
            <p:cNvPr id="53456" name="Freeform 178"/>
            <p:cNvSpPr>
              <a:spLocks/>
            </p:cNvSpPr>
            <p:nvPr/>
          </p:nvSpPr>
          <p:spPr bwMode="auto">
            <a:xfrm>
              <a:off x="2008" y="1952"/>
              <a:ext cx="40" cy="41"/>
            </a:xfrm>
            <a:custGeom>
              <a:avLst/>
              <a:gdLst>
                <a:gd name="T0" fmla="*/ 0 w 81"/>
                <a:gd name="T1" fmla="*/ 0 h 81"/>
                <a:gd name="T2" fmla="*/ 0 w 81"/>
                <a:gd name="T3" fmla="*/ 1 h 81"/>
                <a:gd name="T4" fmla="*/ 0 w 81"/>
                <a:gd name="T5" fmla="*/ 1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808080"/>
            </a:solidFill>
            <a:ln w="12700">
              <a:solidFill>
                <a:srgbClr val="808080"/>
              </a:solidFill>
              <a:round/>
              <a:headEnd/>
              <a:tailEnd/>
            </a:ln>
          </p:spPr>
          <p:txBody>
            <a:bodyPr/>
            <a:lstStyle/>
            <a:p>
              <a:endParaRPr lang="en-US"/>
            </a:p>
          </p:txBody>
        </p:sp>
        <p:sp>
          <p:nvSpPr>
            <p:cNvPr id="53457" name="Freeform 179"/>
            <p:cNvSpPr>
              <a:spLocks/>
            </p:cNvSpPr>
            <p:nvPr/>
          </p:nvSpPr>
          <p:spPr bwMode="auto">
            <a:xfrm>
              <a:off x="2223" y="2318"/>
              <a:ext cx="40" cy="40"/>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solidFill>
              <a:srgbClr val="808080"/>
            </a:solidFill>
            <a:ln w="12700">
              <a:solidFill>
                <a:srgbClr val="808080"/>
              </a:solidFill>
              <a:round/>
              <a:headEnd/>
              <a:tailEnd/>
            </a:ln>
          </p:spPr>
          <p:txBody>
            <a:bodyPr/>
            <a:lstStyle/>
            <a:p>
              <a:endParaRPr lang="en-US"/>
            </a:p>
          </p:txBody>
        </p:sp>
        <p:sp>
          <p:nvSpPr>
            <p:cNvPr id="53458" name="Freeform 180"/>
            <p:cNvSpPr>
              <a:spLocks/>
            </p:cNvSpPr>
            <p:nvPr/>
          </p:nvSpPr>
          <p:spPr bwMode="auto">
            <a:xfrm>
              <a:off x="2438" y="1952"/>
              <a:ext cx="40" cy="41"/>
            </a:xfrm>
            <a:custGeom>
              <a:avLst/>
              <a:gdLst>
                <a:gd name="T0" fmla="*/ 0 w 81"/>
                <a:gd name="T1" fmla="*/ 0 h 81"/>
                <a:gd name="T2" fmla="*/ 0 w 81"/>
                <a:gd name="T3" fmla="*/ 1 h 81"/>
                <a:gd name="T4" fmla="*/ 0 w 81"/>
                <a:gd name="T5" fmla="*/ 1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808080"/>
            </a:solidFill>
            <a:ln w="12700">
              <a:solidFill>
                <a:srgbClr val="808080"/>
              </a:solidFill>
              <a:round/>
              <a:headEnd/>
              <a:tailEnd/>
            </a:ln>
          </p:spPr>
          <p:txBody>
            <a:bodyPr/>
            <a:lstStyle/>
            <a:p>
              <a:endParaRPr lang="en-US"/>
            </a:p>
          </p:txBody>
        </p:sp>
        <p:sp>
          <p:nvSpPr>
            <p:cNvPr id="53459" name="Freeform 181"/>
            <p:cNvSpPr>
              <a:spLocks/>
            </p:cNvSpPr>
            <p:nvPr/>
          </p:nvSpPr>
          <p:spPr bwMode="auto">
            <a:xfrm>
              <a:off x="2653" y="2318"/>
              <a:ext cx="40" cy="40"/>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solidFill>
              <a:srgbClr val="808080"/>
            </a:solidFill>
            <a:ln w="12700">
              <a:solidFill>
                <a:srgbClr val="808080"/>
              </a:solidFill>
              <a:round/>
              <a:headEnd/>
              <a:tailEnd/>
            </a:ln>
          </p:spPr>
          <p:txBody>
            <a:bodyPr/>
            <a:lstStyle/>
            <a:p>
              <a:endParaRPr lang="en-US"/>
            </a:p>
          </p:txBody>
        </p:sp>
        <p:sp>
          <p:nvSpPr>
            <p:cNvPr id="53460" name="Freeform 182"/>
            <p:cNvSpPr>
              <a:spLocks/>
            </p:cNvSpPr>
            <p:nvPr/>
          </p:nvSpPr>
          <p:spPr bwMode="auto">
            <a:xfrm>
              <a:off x="2867" y="1952"/>
              <a:ext cx="40" cy="41"/>
            </a:xfrm>
            <a:custGeom>
              <a:avLst/>
              <a:gdLst>
                <a:gd name="T0" fmla="*/ 0 w 81"/>
                <a:gd name="T1" fmla="*/ 0 h 81"/>
                <a:gd name="T2" fmla="*/ 0 w 81"/>
                <a:gd name="T3" fmla="*/ 1 h 81"/>
                <a:gd name="T4" fmla="*/ 0 w 81"/>
                <a:gd name="T5" fmla="*/ 1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808080"/>
            </a:solidFill>
            <a:ln w="12700">
              <a:solidFill>
                <a:srgbClr val="808080"/>
              </a:solidFill>
              <a:round/>
              <a:headEnd/>
              <a:tailEnd/>
            </a:ln>
          </p:spPr>
          <p:txBody>
            <a:bodyPr/>
            <a:lstStyle/>
            <a:p>
              <a:endParaRPr lang="en-US"/>
            </a:p>
          </p:txBody>
        </p:sp>
        <p:sp>
          <p:nvSpPr>
            <p:cNvPr id="53461" name="Freeform 183"/>
            <p:cNvSpPr>
              <a:spLocks/>
            </p:cNvSpPr>
            <p:nvPr/>
          </p:nvSpPr>
          <p:spPr bwMode="auto">
            <a:xfrm>
              <a:off x="3082" y="2318"/>
              <a:ext cx="40" cy="40"/>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solidFill>
              <a:srgbClr val="808080"/>
            </a:solidFill>
            <a:ln w="12700">
              <a:solidFill>
                <a:srgbClr val="808080"/>
              </a:solidFill>
              <a:round/>
              <a:headEnd/>
              <a:tailEnd/>
            </a:ln>
          </p:spPr>
          <p:txBody>
            <a:bodyPr/>
            <a:lstStyle/>
            <a:p>
              <a:endParaRPr lang="en-US"/>
            </a:p>
          </p:txBody>
        </p:sp>
        <p:sp>
          <p:nvSpPr>
            <p:cNvPr id="53462" name="Freeform 184"/>
            <p:cNvSpPr>
              <a:spLocks/>
            </p:cNvSpPr>
            <p:nvPr/>
          </p:nvSpPr>
          <p:spPr bwMode="auto">
            <a:xfrm>
              <a:off x="3297" y="1952"/>
              <a:ext cx="40" cy="41"/>
            </a:xfrm>
            <a:custGeom>
              <a:avLst/>
              <a:gdLst>
                <a:gd name="T0" fmla="*/ 0 w 81"/>
                <a:gd name="T1" fmla="*/ 0 h 81"/>
                <a:gd name="T2" fmla="*/ 0 w 81"/>
                <a:gd name="T3" fmla="*/ 1 h 81"/>
                <a:gd name="T4" fmla="*/ 0 w 81"/>
                <a:gd name="T5" fmla="*/ 1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808080"/>
            </a:solidFill>
            <a:ln w="12700">
              <a:solidFill>
                <a:srgbClr val="808080"/>
              </a:solidFill>
              <a:round/>
              <a:headEnd/>
              <a:tailEnd/>
            </a:ln>
          </p:spPr>
          <p:txBody>
            <a:bodyPr/>
            <a:lstStyle/>
            <a:p>
              <a:endParaRPr lang="en-US"/>
            </a:p>
          </p:txBody>
        </p:sp>
        <p:sp>
          <p:nvSpPr>
            <p:cNvPr id="53463" name="Freeform 185"/>
            <p:cNvSpPr>
              <a:spLocks/>
            </p:cNvSpPr>
            <p:nvPr/>
          </p:nvSpPr>
          <p:spPr bwMode="auto">
            <a:xfrm>
              <a:off x="3512" y="2318"/>
              <a:ext cx="40" cy="40"/>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solidFill>
              <a:srgbClr val="808080"/>
            </a:solidFill>
            <a:ln w="12700">
              <a:solidFill>
                <a:srgbClr val="808080"/>
              </a:solidFill>
              <a:round/>
              <a:headEnd/>
              <a:tailEnd/>
            </a:ln>
          </p:spPr>
          <p:txBody>
            <a:bodyPr/>
            <a:lstStyle/>
            <a:p>
              <a:endParaRPr lang="en-US"/>
            </a:p>
          </p:txBody>
        </p:sp>
        <p:sp>
          <p:nvSpPr>
            <p:cNvPr id="53464" name="Freeform 186"/>
            <p:cNvSpPr>
              <a:spLocks/>
            </p:cNvSpPr>
            <p:nvPr/>
          </p:nvSpPr>
          <p:spPr bwMode="auto">
            <a:xfrm>
              <a:off x="3727" y="1952"/>
              <a:ext cx="40" cy="41"/>
            </a:xfrm>
            <a:custGeom>
              <a:avLst/>
              <a:gdLst>
                <a:gd name="T0" fmla="*/ 0 w 81"/>
                <a:gd name="T1" fmla="*/ 0 h 81"/>
                <a:gd name="T2" fmla="*/ 0 w 81"/>
                <a:gd name="T3" fmla="*/ 1 h 81"/>
                <a:gd name="T4" fmla="*/ 0 w 81"/>
                <a:gd name="T5" fmla="*/ 1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808080"/>
            </a:solidFill>
            <a:ln w="12700">
              <a:solidFill>
                <a:srgbClr val="808080"/>
              </a:solidFill>
              <a:round/>
              <a:headEnd/>
              <a:tailEnd/>
            </a:ln>
          </p:spPr>
          <p:txBody>
            <a:bodyPr/>
            <a:lstStyle/>
            <a:p>
              <a:endParaRPr lang="en-US"/>
            </a:p>
          </p:txBody>
        </p:sp>
        <p:sp>
          <p:nvSpPr>
            <p:cNvPr id="53465" name="Freeform 187"/>
            <p:cNvSpPr>
              <a:spLocks/>
            </p:cNvSpPr>
            <p:nvPr/>
          </p:nvSpPr>
          <p:spPr bwMode="auto">
            <a:xfrm>
              <a:off x="3942" y="2318"/>
              <a:ext cx="40" cy="40"/>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solidFill>
              <a:srgbClr val="808080"/>
            </a:solidFill>
            <a:ln w="12700">
              <a:solidFill>
                <a:srgbClr val="808080"/>
              </a:solidFill>
              <a:round/>
              <a:headEnd/>
              <a:tailEnd/>
            </a:ln>
          </p:spPr>
          <p:txBody>
            <a:bodyPr/>
            <a:lstStyle/>
            <a:p>
              <a:endParaRPr lang="en-US"/>
            </a:p>
          </p:txBody>
        </p:sp>
        <p:sp>
          <p:nvSpPr>
            <p:cNvPr id="53466" name="Freeform 188"/>
            <p:cNvSpPr>
              <a:spLocks/>
            </p:cNvSpPr>
            <p:nvPr/>
          </p:nvSpPr>
          <p:spPr bwMode="auto">
            <a:xfrm>
              <a:off x="4157" y="1952"/>
              <a:ext cx="40" cy="41"/>
            </a:xfrm>
            <a:custGeom>
              <a:avLst/>
              <a:gdLst>
                <a:gd name="T0" fmla="*/ 0 w 81"/>
                <a:gd name="T1" fmla="*/ 0 h 81"/>
                <a:gd name="T2" fmla="*/ 0 w 81"/>
                <a:gd name="T3" fmla="*/ 1 h 81"/>
                <a:gd name="T4" fmla="*/ 0 w 81"/>
                <a:gd name="T5" fmla="*/ 1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808080"/>
            </a:solidFill>
            <a:ln w="12700">
              <a:solidFill>
                <a:srgbClr val="808080"/>
              </a:solidFill>
              <a:round/>
              <a:headEnd/>
              <a:tailEnd/>
            </a:ln>
          </p:spPr>
          <p:txBody>
            <a:bodyPr/>
            <a:lstStyle/>
            <a:p>
              <a:endParaRPr lang="en-US"/>
            </a:p>
          </p:txBody>
        </p:sp>
        <p:sp>
          <p:nvSpPr>
            <p:cNvPr id="53467" name="Freeform 189"/>
            <p:cNvSpPr>
              <a:spLocks/>
            </p:cNvSpPr>
            <p:nvPr/>
          </p:nvSpPr>
          <p:spPr bwMode="auto">
            <a:xfrm>
              <a:off x="4371" y="2318"/>
              <a:ext cx="40" cy="40"/>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solidFill>
              <a:srgbClr val="808080"/>
            </a:solidFill>
            <a:ln w="12700">
              <a:solidFill>
                <a:srgbClr val="808080"/>
              </a:solidFill>
              <a:round/>
              <a:headEnd/>
              <a:tailEnd/>
            </a:ln>
          </p:spPr>
          <p:txBody>
            <a:bodyPr/>
            <a:lstStyle/>
            <a:p>
              <a:endParaRPr lang="en-US"/>
            </a:p>
          </p:txBody>
        </p:sp>
        <p:sp>
          <p:nvSpPr>
            <p:cNvPr id="53468" name="Rectangle 190"/>
            <p:cNvSpPr>
              <a:spLocks noChangeArrowheads="1"/>
            </p:cNvSpPr>
            <p:nvPr/>
          </p:nvSpPr>
          <p:spPr bwMode="auto">
            <a:xfrm>
              <a:off x="529" y="3347"/>
              <a:ext cx="8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0</a:t>
              </a:r>
              <a:endParaRPr lang="en-US">
                <a:latin typeface="Calibri" charset="0"/>
              </a:endParaRPr>
            </a:p>
          </p:txBody>
        </p:sp>
        <p:sp>
          <p:nvSpPr>
            <p:cNvPr id="53469" name="Rectangle 191"/>
            <p:cNvSpPr>
              <a:spLocks noChangeArrowheads="1"/>
            </p:cNvSpPr>
            <p:nvPr/>
          </p:nvSpPr>
          <p:spPr bwMode="auto">
            <a:xfrm>
              <a:off x="396" y="2980"/>
              <a:ext cx="22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0.2</a:t>
              </a:r>
              <a:endParaRPr lang="en-US">
                <a:latin typeface="Calibri" charset="0"/>
              </a:endParaRPr>
            </a:p>
          </p:txBody>
        </p:sp>
        <p:sp>
          <p:nvSpPr>
            <p:cNvPr id="53470" name="Rectangle 192"/>
            <p:cNvSpPr>
              <a:spLocks noChangeArrowheads="1"/>
            </p:cNvSpPr>
            <p:nvPr/>
          </p:nvSpPr>
          <p:spPr bwMode="auto">
            <a:xfrm>
              <a:off x="396" y="2613"/>
              <a:ext cx="22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0.4</a:t>
              </a:r>
              <a:endParaRPr lang="en-US">
                <a:latin typeface="Calibri" charset="0"/>
              </a:endParaRPr>
            </a:p>
          </p:txBody>
        </p:sp>
        <p:sp>
          <p:nvSpPr>
            <p:cNvPr id="53471" name="Rectangle 193"/>
            <p:cNvSpPr>
              <a:spLocks noChangeArrowheads="1"/>
            </p:cNvSpPr>
            <p:nvPr/>
          </p:nvSpPr>
          <p:spPr bwMode="auto">
            <a:xfrm>
              <a:off x="396" y="2247"/>
              <a:ext cx="22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0.6</a:t>
              </a:r>
              <a:endParaRPr lang="en-US">
                <a:latin typeface="Calibri" charset="0"/>
              </a:endParaRPr>
            </a:p>
          </p:txBody>
        </p:sp>
        <p:sp>
          <p:nvSpPr>
            <p:cNvPr id="53472" name="Rectangle 194"/>
            <p:cNvSpPr>
              <a:spLocks noChangeArrowheads="1"/>
            </p:cNvSpPr>
            <p:nvPr/>
          </p:nvSpPr>
          <p:spPr bwMode="auto">
            <a:xfrm>
              <a:off x="396" y="1881"/>
              <a:ext cx="22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0.8</a:t>
              </a:r>
              <a:endParaRPr lang="en-US">
                <a:latin typeface="Calibri" charset="0"/>
              </a:endParaRPr>
            </a:p>
          </p:txBody>
        </p:sp>
        <p:sp>
          <p:nvSpPr>
            <p:cNvPr id="53473" name="Rectangle 195"/>
            <p:cNvSpPr>
              <a:spLocks noChangeArrowheads="1"/>
            </p:cNvSpPr>
            <p:nvPr/>
          </p:nvSpPr>
          <p:spPr bwMode="auto">
            <a:xfrm>
              <a:off x="529" y="1515"/>
              <a:ext cx="8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1</a:t>
              </a:r>
              <a:endParaRPr lang="en-US">
                <a:latin typeface="Calibri" charset="0"/>
              </a:endParaRPr>
            </a:p>
          </p:txBody>
        </p:sp>
        <p:sp>
          <p:nvSpPr>
            <p:cNvPr id="53474" name="Rectangle 196"/>
            <p:cNvSpPr>
              <a:spLocks noChangeArrowheads="1"/>
            </p:cNvSpPr>
            <p:nvPr/>
          </p:nvSpPr>
          <p:spPr bwMode="auto">
            <a:xfrm>
              <a:off x="396" y="1148"/>
              <a:ext cx="22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1.2</a:t>
              </a:r>
              <a:endParaRPr lang="en-US">
                <a:latin typeface="Calibri" charset="0"/>
              </a:endParaRPr>
            </a:p>
          </p:txBody>
        </p:sp>
        <p:sp>
          <p:nvSpPr>
            <p:cNvPr id="53475" name="Rectangle 197"/>
            <p:cNvSpPr>
              <a:spLocks noChangeArrowheads="1"/>
            </p:cNvSpPr>
            <p:nvPr/>
          </p:nvSpPr>
          <p:spPr bwMode="auto">
            <a:xfrm>
              <a:off x="396" y="781"/>
              <a:ext cx="22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1.4</a:t>
              </a:r>
              <a:endParaRPr lang="en-US">
                <a:latin typeface="Calibri" charset="0"/>
              </a:endParaRPr>
            </a:p>
          </p:txBody>
        </p:sp>
        <p:sp>
          <p:nvSpPr>
            <p:cNvPr id="53476" name="Rectangle 198"/>
            <p:cNvSpPr>
              <a:spLocks noChangeArrowheads="1"/>
            </p:cNvSpPr>
            <p:nvPr/>
          </p:nvSpPr>
          <p:spPr bwMode="auto">
            <a:xfrm>
              <a:off x="396" y="415"/>
              <a:ext cx="22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1.6</a:t>
              </a:r>
              <a:endParaRPr lang="en-US">
                <a:latin typeface="Calibri" charset="0"/>
              </a:endParaRPr>
            </a:p>
          </p:txBody>
        </p:sp>
        <p:sp>
          <p:nvSpPr>
            <p:cNvPr id="53477" name="Rectangle 199"/>
            <p:cNvSpPr>
              <a:spLocks noChangeArrowheads="1"/>
            </p:cNvSpPr>
            <p:nvPr/>
          </p:nvSpPr>
          <p:spPr bwMode="auto">
            <a:xfrm>
              <a:off x="695" y="3576"/>
              <a:ext cx="8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0</a:t>
              </a:r>
              <a:endParaRPr lang="en-US">
                <a:latin typeface="Calibri" charset="0"/>
              </a:endParaRPr>
            </a:p>
          </p:txBody>
        </p:sp>
        <p:sp>
          <p:nvSpPr>
            <p:cNvPr id="53478" name="Rectangle 200"/>
            <p:cNvSpPr>
              <a:spLocks noChangeArrowheads="1"/>
            </p:cNvSpPr>
            <p:nvPr/>
          </p:nvSpPr>
          <p:spPr bwMode="auto">
            <a:xfrm>
              <a:off x="1366" y="3576"/>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50</a:t>
              </a:r>
              <a:endParaRPr lang="en-US">
                <a:latin typeface="Calibri" charset="0"/>
              </a:endParaRPr>
            </a:p>
          </p:txBody>
        </p:sp>
        <p:sp>
          <p:nvSpPr>
            <p:cNvPr id="53479" name="Rectangle 201"/>
            <p:cNvSpPr>
              <a:spLocks noChangeArrowheads="1"/>
            </p:cNvSpPr>
            <p:nvPr/>
          </p:nvSpPr>
          <p:spPr bwMode="auto">
            <a:xfrm>
              <a:off x="2038" y="3576"/>
              <a:ext cx="26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100</a:t>
              </a:r>
              <a:endParaRPr lang="en-US">
                <a:latin typeface="Calibri" charset="0"/>
              </a:endParaRPr>
            </a:p>
          </p:txBody>
        </p:sp>
        <p:sp>
          <p:nvSpPr>
            <p:cNvPr id="53480" name="Rectangle 202"/>
            <p:cNvSpPr>
              <a:spLocks noChangeArrowheads="1"/>
            </p:cNvSpPr>
            <p:nvPr/>
          </p:nvSpPr>
          <p:spPr bwMode="auto">
            <a:xfrm>
              <a:off x="2754" y="3576"/>
              <a:ext cx="26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150</a:t>
              </a:r>
              <a:endParaRPr lang="en-US">
                <a:latin typeface="Calibri" charset="0"/>
              </a:endParaRPr>
            </a:p>
          </p:txBody>
        </p:sp>
        <p:sp>
          <p:nvSpPr>
            <p:cNvPr id="53481" name="Rectangle 203"/>
            <p:cNvSpPr>
              <a:spLocks noChangeArrowheads="1"/>
            </p:cNvSpPr>
            <p:nvPr/>
          </p:nvSpPr>
          <p:spPr bwMode="auto">
            <a:xfrm>
              <a:off x="3471" y="3576"/>
              <a:ext cx="26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200</a:t>
              </a:r>
              <a:endParaRPr lang="en-US">
                <a:latin typeface="Calibri" charset="0"/>
              </a:endParaRPr>
            </a:p>
          </p:txBody>
        </p:sp>
        <p:sp>
          <p:nvSpPr>
            <p:cNvPr id="53482" name="Rectangle 204"/>
            <p:cNvSpPr>
              <a:spLocks noChangeArrowheads="1"/>
            </p:cNvSpPr>
            <p:nvPr/>
          </p:nvSpPr>
          <p:spPr bwMode="auto">
            <a:xfrm>
              <a:off x="4187" y="3576"/>
              <a:ext cx="26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250</a:t>
              </a:r>
              <a:endParaRPr lang="en-US">
                <a:latin typeface="Calibri" charset="0"/>
              </a:endParaRPr>
            </a:p>
          </p:txBody>
        </p:sp>
      </p:grpSp>
      <p:sp>
        <p:nvSpPr>
          <p:cNvPr id="53253" name="Rectangle 205"/>
          <p:cNvSpPr>
            <a:spLocks noChangeArrowheads="1"/>
          </p:cNvSpPr>
          <p:nvPr/>
        </p:nvSpPr>
        <p:spPr bwMode="auto">
          <a:xfrm>
            <a:off x="3138488" y="5986463"/>
            <a:ext cx="1973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latin typeface="Helvetica" charset="0"/>
              </a:rPr>
              <a:t>Time (heartbeat)</a:t>
            </a:r>
            <a:endParaRPr lang="en-US">
              <a:latin typeface="Calibri" charset="0"/>
            </a:endParaRPr>
          </a:p>
        </p:txBody>
      </p:sp>
      <p:sp>
        <p:nvSpPr>
          <p:cNvPr id="53254" name="Rectangle 206"/>
          <p:cNvSpPr>
            <a:spLocks noChangeArrowheads="1"/>
          </p:cNvSpPr>
          <p:nvPr/>
        </p:nvSpPr>
        <p:spPr bwMode="auto">
          <a:xfrm rot="-5400000">
            <a:off x="-284163" y="2978151"/>
            <a:ext cx="155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latin typeface="Helvetica" charset="0"/>
              </a:rPr>
              <a:t>Performance</a:t>
            </a:r>
            <a:endParaRPr lang="en-US">
              <a:latin typeface="Calibri" charset="0"/>
            </a:endParaRPr>
          </a:p>
        </p:txBody>
      </p:sp>
      <p:sp>
        <p:nvSpPr>
          <p:cNvPr id="53255" name="Rectangle 207"/>
          <p:cNvSpPr>
            <a:spLocks noChangeArrowheads="1"/>
          </p:cNvSpPr>
          <p:nvPr/>
        </p:nvSpPr>
        <p:spPr bwMode="auto">
          <a:xfrm>
            <a:off x="7277100" y="5313363"/>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0</a:t>
            </a:r>
            <a:endParaRPr lang="en-US">
              <a:latin typeface="Calibri" charset="0"/>
            </a:endParaRPr>
          </a:p>
        </p:txBody>
      </p:sp>
      <p:sp>
        <p:nvSpPr>
          <p:cNvPr id="53256" name="Rectangle 208"/>
          <p:cNvSpPr>
            <a:spLocks noChangeArrowheads="1"/>
          </p:cNvSpPr>
          <p:nvPr/>
        </p:nvSpPr>
        <p:spPr bwMode="auto">
          <a:xfrm>
            <a:off x="7277100" y="4730750"/>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1</a:t>
            </a:r>
            <a:endParaRPr lang="en-US">
              <a:latin typeface="Calibri" charset="0"/>
            </a:endParaRPr>
          </a:p>
        </p:txBody>
      </p:sp>
      <p:sp>
        <p:nvSpPr>
          <p:cNvPr id="53257" name="Rectangle 209"/>
          <p:cNvSpPr>
            <a:spLocks noChangeArrowheads="1"/>
          </p:cNvSpPr>
          <p:nvPr/>
        </p:nvSpPr>
        <p:spPr bwMode="auto">
          <a:xfrm>
            <a:off x="7277100" y="4148138"/>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2</a:t>
            </a:r>
            <a:endParaRPr lang="en-US">
              <a:latin typeface="Calibri" charset="0"/>
            </a:endParaRPr>
          </a:p>
        </p:txBody>
      </p:sp>
      <p:sp>
        <p:nvSpPr>
          <p:cNvPr id="53258" name="Rectangle 210"/>
          <p:cNvSpPr>
            <a:spLocks noChangeArrowheads="1"/>
          </p:cNvSpPr>
          <p:nvPr/>
        </p:nvSpPr>
        <p:spPr bwMode="auto">
          <a:xfrm>
            <a:off x="7277100" y="3567113"/>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3</a:t>
            </a:r>
            <a:endParaRPr lang="en-US">
              <a:latin typeface="Calibri" charset="0"/>
            </a:endParaRPr>
          </a:p>
        </p:txBody>
      </p:sp>
      <p:sp>
        <p:nvSpPr>
          <p:cNvPr id="53259" name="Rectangle 211"/>
          <p:cNvSpPr>
            <a:spLocks noChangeArrowheads="1"/>
          </p:cNvSpPr>
          <p:nvPr/>
        </p:nvSpPr>
        <p:spPr bwMode="auto">
          <a:xfrm>
            <a:off x="7277100" y="2986088"/>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4</a:t>
            </a:r>
            <a:endParaRPr lang="en-US">
              <a:latin typeface="Calibri" charset="0"/>
            </a:endParaRPr>
          </a:p>
        </p:txBody>
      </p:sp>
      <p:sp>
        <p:nvSpPr>
          <p:cNvPr id="53260" name="Rectangle 212"/>
          <p:cNvSpPr>
            <a:spLocks noChangeArrowheads="1"/>
          </p:cNvSpPr>
          <p:nvPr/>
        </p:nvSpPr>
        <p:spPr bwMode="auto">
          <a:xfrm>
            <a:off x="7277100" y="2405063"/>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5</a:t>
            </a:r>
            <a:endParaRPr lang="en-US">
              <a:latin typeface="Calibri" charset="0"/>
            </a:endParaRPr>
          </a:p>
        </p:txBody>
      </p:sp>
      <p:sp>
        <p:nvSpPr>
          <p:cNvPr id="53261" name="Rectangle 213"/>
          <p:cNvSpPr>
            <a:spLocks noChangeArrowheads="1"/>
          </p:cNvSpPr>
          <p:nvPr/>
        </p:nvSpPr>
        <p:spPr bwMode="auto">
          <a:xfrm>
            <a:off x="7277100" y="1822450"/>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6</a:t>
            </a:r>
            <a:endParaRPr lang="en-US">
              <a:latin typeface="Calibri" charset="0"/>
            </a:endParaRPr>
          </a:p>
        </p:txBody>
      </p:sp>
      <p:sp>
        <p:nvSpPr>
          <p:cNvPr id="53262" name="Rectangle 214"/>
          <p:cNvSpPr>
            <a:spLocks noChangeArrowheads="1"/>
          </p:cNvSpPr>
          <p:nvPr/>
        </p:nvSpPr>
        <p:spPr bwMode="auto">
          <a:xfrm>
            <a:off x="7277100" y="1239838"/>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7</a:t>
            </a:r>
            <a:endParaRPr lang="en-US">
              <a:latin typeface="Calibri" charset="0"/>
            </a:endParaRPr>
          </a:p>
        </p:txBody>
      </p:sp>
      <p:sp>
        <p:nvSpPr>
          <p:cNvPr id="53263" name="Rectangle 215"/>
          <p:cNvSpPr>
            <a:spLocks noChangeArrowheads="1"/>
          </p:cNvSpPr>
          <p:nvPr/>
        </p:nvSpPr>
        <p:spPr bwMode="auto">
          <a:xfrm>
            <a:off x="7277100" y="658813"/>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8</a:t>
            </a:r>
            <a:endParaRPr lang="en-US">
              <a:latin typeface="Calibri" charset="0"/>
            </a:endParaRPr>
          </a:p>
        </p:txBody>
      </p:sp>
      <p:sp>
        <p:nvSpPr>
          <p:cNvPr id="53264" name="Rectangle 216"/>
          <p:cNvSpPr>
            <a:spLocks noChangeArrowheads="1"/>
          </p:cNvSpPr>
          <p:nvPr/>
        </p:nvSpPr>
        <p:spPr bwMode="auto">
          <a:xfrm rot="-5400000">
            <a:off x="5942806" y="2978944"/>
            <a:ext cx="3443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latin typeface="Helvetica" charset="0"/>
              </a:rPr>
              <a:t>Number of Perforated Loops</a:t>
            </a:r>
            <a:endParaRPr lang="en-US">
              <a:latin typeface="Calibri" charset="0"/>
            </a:endParaRPr>
          </a:p>
        </p:txBody>
      </p:sp>
      <p:sp>
        <p:nvSpPr>
          <p:cNvPr id="53265" name="TextBox 234"/>
          <p:cNvSpPr txBox="1">
            <a:spLocks noChangeArrowheads="1"/>
          </p:cNvSpPr>
          <p:nvPr/>
        </p:nvSpPr>
        <p:spPr bwMode="auto">
          <a:xfrm>
            <a:off x="3446463" y="152400"/>
            <a:ext cx="5629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800">
                <a:latin typeface="Calibri" charset="0"/>
              </a:rPr>
              <a:t>BodyTrack Core Loss Experiment</a:t>
            </a:r>
          </a:p>
        </p:txBody>
      </p:sp>
      <p:sp>
        <p:nvSpPr>
          <p:cNvPr id="53266" name="Rectangle 269"/>
          <p:cNvSpPr>
            <a:spLocks noChangeArrowheads="1"/>
          </p:cNvSpPr>
          <p:nvPr/>
        </p:nvSpPr>
        <p:spPr bwMode="auto">
          <a:xfrm>
            <a:off x="3933825" y="4114800"/>
            <a:ext cx="3051175" cy="1081088"/>
          </a:xfrm>
          <a:prstGeom prst="rect">
            <a:avLst/>
          </a:prstGeom>
          <a:solidFill>
            <a:srgbClr val="FFFFFF"/>
          </a:solidFill>
          <a:ln w="0">
            <a:solidFill>
              <a:srgbClr val="000000"/>
            </a:solidFill>
            <a:miter lim="800000"/>
            <a:headEnd/>
            <a:tailEnd/>
          </a:ln>
        </p:spPr>
        <p:txBody>
          <a:bodyPr/>
          <a:lstStyle/>
          <a:p>
            <a:endParaRPr lang="en-US">
              <a:latin typeface="Calibri" charset="0"/>
            </a:endParaRPr>
          </a:p>
        </p:txBody>
      </p:sp>
      <p:sp>
        <p:nvSpPr>
          <p:cNvPr id="53267" name="Line 270"/>
          <p:cNvSpPr>
            <a:spLocks noChangeShapeType="1"/>
          </p:cNvSpPr>
          <p:nvPr/>
        </p:nvSpPr>
        <p:spPr bwMode="auto">
          <a:xfrm>
            <a:off x="3962400" y="4259263"/>
            <a:ext cx="254000" cy="158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8" name="Freeform 271"/>
          <p:cNvSpPr>
            <a:spLocks/>
          </p:cNvSpPr>
          <p:nvPr/>
        </p:nvSpPr>
        <p:spPr bwMode="auto">
          <a:xfrm>
            <a:off x="4057650" y="4225925"/>
            <a:ext cx="63500" cy="65088"/>
          </a:xfrm>
          <a:custGeom>
            <a:avLst/>
            <a:gdLst>
              <a:gd name="T0" fmla="*/ 2147483647 w 81"/>
              <a:gd name="T1" fmla="*/ 0 h 80"/>
              <a:gd name="T2" fmla="*/ 2147483647 w 81"/>
              <a:gd name="T3" fmla="*/ 2147483647 h 80"/>
              <a:gd name="T4" fmla="*/ 2147483647 w 81"/>
              <a:gd name="T5" fmla="*/ 2147483647 h 80"/>
              <a:gd name="T6" fmla="*/ 0 w 81"/>
              <a:gd name="T7" fmla="*/ 2147483647 h 80"/>
              <a:gd name="T8" fmla="*/ 2147483647 w 81"/>
              <a:gd name="T9" fmla="*/ 0 h 80"/>
              <a:gd name="T10" fmla="*/ 0 60000 65536"/>
              <a:gd name="T11" fmla="*/ 0 60000 65536"/>
              <a:gd name="T12" fmla="*/ 0 60000 65536"/>
              <a:gd name="T13" fmla="*/ 0 60000 65536"/>
              <a:gd name="T14" fmla="*/ 0 60000 65536"/>
              <a:gd name="T15" fmla="*/ 0 w 81"/>
              <a:gd name="T16" fmla="*/ 0 h 80"/>
              <a:gd name="T17" fmla="*/ 81 w 81"/>
              <a:gd name="T18" fmla="*/ 80 h 80"/>
            </a:gdLst>
            <a:ahLst/>
            <a:cxnLst>
              <a:cxn ang="T10">
                <a:pos x="T0" y="T1"/>
              </a:cxn>
              <a:cxn ang="T11">
                <a:pos x="T2" y="T3"/>
              </a:cxn>
              <a:cxn ang="T12">
                <a:pos x="T4" y="T5"/>
              </a:cxn>
              <a:cxn ang="T13">
                <a:pos x="T6" y="T7"/>
              </a:cxn>
              <a:cxn ang="T14">
                <a:pos x="T8" y="T9"/>
              </a:cxn>
            </a:cxnLst>
            <a:rect l="T15" t="T16" r="T17" b="T18"/>
            <a:pathLst>
              <a:path w="81" h="80">
                <a:moveTo>
                  <a:pt x="41" y="0"/>
                </a:moveTo>
                <a:lnTo>
                  <a:pt x="81" y="40"/>
                </a:lnTo>
                <a:lnTo>
                  <a:pt x="41" y="80"/>
                </a:lnTo>
                <a:lnTo>
                  <a:pt x="0" y="40"/>
                </a:lnTo>
                <a:lnTo>
                  <a:pt x="41" y="0"/>
                </a:lnTo>
                <a:close/>
              </a:path>
            </a:pathLst>
          </a:custGeom>
          <a:solidFill>
            <a:srgbClr val="0000FF"/>
          </a:solidFill>
          <a:ln w="12700">
            <a:solidFill>
              <a:srgbClr val="0000FF"/>
            </a:solidFill>
            <a:round/>
            <a:headEnd/>
            <a:tailEnd/>
          </a:ln>
        </p:spPr>
        <p:txBody>
          <a:bodyPr/>
          <a:lstStyle/>
          <a:p>
            <a:endParaRPr lang="en-US"/>
          </a:p>
        </p:txBody>
      </p:sp>
      <p:sp>
        <p:nvSpPr>
          <p:cNvPr id="53269" name="Rectangle 272"/>
          <p:cNvSpPr>
            <a:spLocks noChangeArrowheads="1"/>
          </p:cNvSpPr>
          <p:nvPr/>
        </p:nvSpPr>
        <p:spPr bwMode="auto">
          <a:xfrm>
            <a:off x="4264025" y="4144963"/>
            <a:ext cx="776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latin typeface="Helvetica" charset="0"/>
              </a:rPr>
              <a:t>Baseline</a:t>
            </a:r>
            <a:endParaRPr lang="en-US">
              <a:latin typeface="Calibri" charset="0"/>
            </a:endParaRPr>
          </a:p>
        </p:txBody>
      </p:sp>
      <p:sp>
        <p:nvSpPr>
          <p:cNvPr id="53270" name="Line 273"/>
          <p:cNvSpPr>
            <a:spLocks noChangeShapeType="1"/>
          </p:cNvSpPr>
          <p:nvPr/>
        </p:nvSpPr>
        <p:spPr bwMode="auto">
          <a:xfrm>
            <a:off x="3962400" y="4527550"/>
            <a:ext cx="254000"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1" name="Rectangle 274"/>
          <p:cNvSpPr>
            <a:spLocks noChangeArrowheads="1"/>
          </p:cNvSpPr>
          <p:nvPr/>
        </p:nvSpPr>
        <p:spPr bwMode="auto">
          <a:xfrm>
            <a:off x="4056063" y="4494213"/>
            <a:ext cx="69850" cy="698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3272" name="Line 275"/>
          <p:cNvSpPr>
            <a:spLocks noChangeShapeType="1"/>
          </p:cNvSpPr>
          <p:nvPr/>
        </p:nvSpPr>
        <p:spPr bwMode="auto">
          <a:xfrm flipH="1" flipV="1">
            <a:off x="4057650" y="4495800"/>
            <a:ext cx="31750" cy="317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3" name="Line 276"/>
          <p:cNvSpPr>
            <a:spLocks noChangeShapeType="1"/>
          </p:cNvSpPr>
          <p:nvPr/>
        </p:nvSpPr>
        <p:spPr bwMode="auto">
          <a:xfrm>
            <a:off x="4089400" y="4527550"/>
            <a:ext cx="31750" cy="333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4" name="Line 277"/>
          <p:cNvSpPr>
            <a:spLocks noChangeShapeType="1"/>
          </p:cNvSpPr>
          <p:nvPr/>
        </p:nvSpPr>
        <p:spPr bwMode="auto">
          <a:xfrm flipH="1">
            <a:off x="4057650" y="4527550"/>
            <a:ext cx="31750" cy="333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5" name="Line 278"/>
          <p:cNvSpPr>
            <a:spLocks noChangeShapeType="1"/>
          </p:cNvSpPr>
          <p:nvPr/>
        </p:nvSpPr>
        <p:spPr bwMode="auto">
          <a:xfrm flipV="1">
            <a:off x="4089400" y="4495800"/>
            <a:ext cx="31750" cy="317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6" name="Rectangle 279"/>
          <p:cNvSpPr>
            <a:spLocks noChangeArrowheads="1"/>
          </p:cNvSpPr>
          <p:nvPr/>
        </p:nvSpPr>
        <p:spPr bwMode="auto">
          <a:xfrm>
            <a:off x="4264025" y="4413250"/>
            <a:ext cx="12874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latin typeface="Helvetica" charset="0"/>
              </a:rPr>
              <a:t>No perforation</a:t>
            </a:r>
            <a:endParaRPr lang="en-US">
              <a:latin typeface="Calibri" charset="0"/>
            </a:endParaRPr>
          </a:p>
        </p:txBody>
      </p:sp>
      <p:sp>
        <p:nvSpPr>
          <p:cNvPr id="53277" name="Line 280"/>
          <p:cNvSpPr>
            <a:spLocks noChangeShapeType="1"/>
          </p:cNvSpPr>
          <p:nvPr/>
        </p:nvSpPr>
        <p:spPr bwMode="auto">
          <a:xfrm>
            <a:off x="3962400" y="4795838"/>
            <a:ext cx="254000" cy="1587"/>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8" name="Freeform 281"/>
          <p:cNvSpPr>
            <a:spLocks/>
          </p:cNvSpPr>
          <p:nvPr/>
        </p:nvSpPr>
        <p:spPr bwMode="auto">
          <a:xfrm>
            <a:off x="4057650" y="4764088"/>
            <a:ext cx="63500" cy="63500"/>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solidFill>
            <a:srgbClr val="008000"/>
          </a:solidFill>
          <a:ln w="12700">
            <a:solidFill>
              <a:srgbClr val="008000"/>
            </a:solidFill>
            <a:round/>
            <a:headEnd/>
            <a:tailEnd/>
          </a:ln>
        </p:spPr>
        <p:txBody>
          <a:bodyPr/>
          <a:lstStyle/>
          <a:p>
            <a:endParaRPr lang="en-US"/>
          </a:p>
        </p:txBody>
      </p:sp>
      <p:sp>
        <p:nvSpPr>
          <p:cNvPr id="53279" name="Rectangle 282"/>
          <p:cNvSpPr>
            <a:spLocks noChangeArrowheads="1"/>
          </p:cNvSpPr>
          <p:nvPr/>
        </p:nvSpPr>
        <p:spPr bwMode="auto">
          <a:xfrm>
            <a:off x="4264025" y="4681538"/>
            <a:ext cx="1835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latin typeface="Helvetica" charset="0"/>
              </a:rPr>
              <a:t>Dynamic perforation</a:t>
            </a:r>
            <a:endParaRPr lang="en-US">
              <a:latin typeface="Calibri" charset="0"/>
            </a:endParaRPr>
          </a:p>
        </p:txBody>
      </p:sp>
      <p:sp>
        <p:nvSpPr>
          <p:cNvPr id="53280" name="Line 283"/>
          <p:cNvSpPr>
            <a:spLocks noChangeShapeType="1"/>
          </p:cNvSpPr>
          <p:nvPr/>
        </p:nvSpPr>
        <p:spPr bwMode="auto">
          <a:xfrm>
            <a:off x="3962400" y="5065713"/>
            <a:ext cx="254000" cy="1587"/>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81" name="Rectangle 284"/>
          <p:cNvSpPr>
            <a:spLocks noChangeArrowheads="1"/>
          </p:cNvSpPr>
          <p:nvPr/>
        </p:nvSpPr>
        <p:spPr bwMode="auto">
          <a:xfrm>
            <a:off x="4057650" y="5033963"/>
            <a:ext cx="63500" cy="63500"/>
          </a:xfrm>
          <a:prstGeom prst="rect">
            <a:avLst/>
          </a:prstGeom>
          <a:solidFill>
            <a:srgbClr val="808080"/>
          </a:solidFill>
          <a:ln w="12700">
            <a:solidFill>
              <a:srgbClr val="808080"/>
            </a:solidFill>
            <a:miter lim="800000"/>
            <a:headEnd/>
            <a:tailEnd/>
          </a:ln>
        </p:spPr>
        <p:txBody>
          <a:bodyPr/>
          <a:lstStyle/>
          <a:p>
            <a:endParaRPr lang="en-US">
              <a:latin typeface="Calibri" charset="0"/>
            </a:endParaRPr>
          </a:p>
        </p:txBody>
      </p:sp>
      <p:sp>
        <p:nvSpPr>
          <p:cNvPr id="53282" name="Rectangle 285"/>
          <p:cNvSpPr>
            <a:spLocks noChangeArrowheads="1"/>
          </p:cNvSpPr>
          <p:nvPr/>
        </p:nvSpPr>
        <p:spPr bwMode="auto">
          <a:xfrm>
            <a:off x="4264025" y="4951413"/>
            <a:ext cx="2498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latin typeface="Helvetica" charset="0"/>
              </a:rPr>
              <a:t>Number of perforated loops</a:t>
            </a:r>
            <a:endParaRPr lang="en-US">
              <a:latin typeface="Calibri" charset="0"/>
            </a:endParaRPr>
          </a:p>
        </p:txBody>
      </p:sp>
    </p:spTree>
    <p:extLst>
      <p:ext uri="{BB962C8B-B14F-4D97-AF65-F5344CB8AC3E}">
        <p14:creationId xmlns:p14="http://schemas.microsoft.com/office/powerpoint/2010/main" val="1604950344"/>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762000"/>
            <a:ext cx="990600" cy="6019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8229600" y="762000"/>
            <a:ext cx="914400" cy="6019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990600" y="6364288"/>
            <a:ext cx="7239000" cy="4937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990600" y="838200"/>
            <a:ext cx="7239000"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279" name="Title 1"/>
          <p:cNvSpPr>
            <a:spLocks noGrp="1"/>
          </p:cNvSpPr>
          <p:nvPr>
            <p:ph type="title"/>
          </p:nvPr>
        </p:nvSpPr>
        <p:spPr/>
        <p:txBody>
          <a:bodyPr/>
          <a:lstStyle/>
          <a:p>
            <a:pPr eaLnBrk="1" hangingPunct="1"/>
            <a:r>
              <a:rPr lang="en-US">
                <a:latin typeface="Calibri" charset="0"/>
              </a:rPr>
              <a:t>bodytrack, No Perforation</a:t>
            </a:r>
          </a:p>
        </p:txBody>
      </p:sp>
    </p:spTree>
    <p:extLst>
      <p:ext uri="{BB962C8B-B14F-4D97-AF65-F5344CB8AC3E}">
        <p14:creationId xmlns:p14="http://schemas.microsoft.com/office/powerpoint/2010/main" val="478305352"/>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762000"/>
            <a:ext cx="990600" cy="6019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8229600" y="762000"/>
            <a:ext cx="914400" cy="6019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990600" y="6364288"/>
            <a:ext cx="7239000" cy="4937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990600" y="838200"/>
            <a:ext cx="7239000"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304800" y="274638"/>
            <a:ext cx="8534400" cy="1143000"/>
          </a:xfrm>
        </p:spPr>
        <p:txBody>
          <a:bodyPr rtlCol="0">
            <a:normAutofit fontScale="90000"/>
          </a:bodyPr>
          <a:lstStyle/>
          <a:p>
            <a:pPr eaLnBrk="1" fontAlgn="auto" hangingPunct="1">
              <a:spcAft>
                <a:spcPts val="0"/>
              </a:spcAft>
              <a:defRPr/>
            </a:pPr>
            <a:r>
              <a:rPr lang="en-US" dirty="0" err="1" smtClean="0">
                <a:ea typeface="+mj-ea"/>
                <a:cs typeface="+mj-cs"/>
              </a:rPr>
              <a:t>bodytrack</a:t>
            </a:r>
            <a:r>
              <a:rPr lang="en-US" dirty="0" smtClean="0">
                <a:ea typeface="+mj-ea"/>
                <a:cs typeface="+mj-cs"/>
              </a:rPr>
              <a:t>, With Perforation (Core Loss)</a:t>
            </a:r>
            <a:endParaRPr lang="en-US" dirty="0">
              <a:ea typeface="+mj-ea"/>
              <a:cs typeface="+mj-cs"/>
            </a:endParaRPr>
          </a:p>
        </p:txBody>
      </p:sp>
    </p:spTree>
    <p:extLst>
      <p:ext uri="{BB962C8B-B14F-4D97-AF65-F5344CB8AC3E}">
        <p14:creationId xmlns:p14="http://schemas.microsoft.com/office/powerpoint/2010/main" val="695885473"/>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2"/>
          <p:cNvGrpSpPr>
            <a:grpSpLocks/>
          </p:cNvGrpSpPr>
          <p:nvPr/>
        </p:nvGrpSpPr>
        <p:grpSpPr bwMode="auto">
          <a:xfrm>
            <a:off x="1314450" y="1136650"/>
            <a:ext cx="6173788" cy="4513263"/>
            <a:chOff x="828" y="504"/>
            <a:chExt cx="3889" cy="2843"/>
          </a:xfrm>
        </p:grpSpPr>
        <p:sp>
          <p:nvSpPr>
            <p:cNvPr id="56394" name="Rectangle 3"/>
            <p:cNvSpPr>
              <a:spLocks noChangeArrowheads="1"/>
            </p:cNvSpPr>
            <p:nvPr/>
          </p:nvSpPr>
          <p:spPr bwMode="auto">
            <a:xfrm>
              <a:off x="877" y="504"/>
              <a:ext cx="3792" cy="2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395" name="Line 4"/>
            <p:cNvSpPr>
              <a:spLocks noChangeShapeType="1"/>
            </p:cNvSpPr>
            <p:nvPr/>
          </p:nvSpPr>
          <p:spPr bwMode="auto">
            <a:xfrm>
              <a:off x="877" y="2948"/>
              <a:ext cx="379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96" name="Line 5"/>
            <p:cNvSpPr>
              <a:spLocks noChangeShapeType="1"/>
            </p:cNvSpPr>
            <p:nvPr/>
          </p:nvSpPr>
          <p:spPr bwMode="auto">
            <a:xfrm>
              <a:off x="877" y="2599"/>
              <a:ext cx="379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97" name="Line 6"/>
            <p:cNvSpPr>
              <a:spLocks noChangeShapeType="1"/>
            </p:cNvSpPr>
            <p:nvPr/>
          </p:nvSpPr>
          <p:spPr bwMode="auto">
            <a:xfrm>
              <a:off x="877" y="2250"/>
              <a:ext cx="379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98" name="Line 7"/>
            <p:cNvSpPr>
              <a:spLocks noChangeShapeType="1"/>
            </p:cNvSpPr>
            <p:nvPr/>
          </p:nvSpPr>
          <p:spPr bwMode="auto">
            <a:xfrm>
              <a:off x="877" y="1901"/>
              <a:ext cx="379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99" name="Line 8"/>
            <p:cNvSpPr>
              <a:spLocks noChangeShapeType="1"/>
            </p:cNvSpPr>
            <p:nvPr/>
          </p:nvSpPr>
          <p:spPr bwMode="auto">
            <a:xfrm>
              <a:off x="877" y="1552"/>
              <a:ext cx="379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00" name="Line 9"/>
            <p:cNvSpPr>
              <a:spLocks noChangeShapeType="1"/>
            </p:cNvSpPr>
            <p:nvPr/>
          </p:nvSpPr>
          <p:spPr bwMode="auto">
            <a:xfrm>
              <a:off x="877" y="1203"/>
              <a:ext cx="379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01" name="Line 10"/>
            <p:cNvSpPr>
              <a:spLocks noChangeShapeType="1"/>
            </p:cNvSpPr>
            <p:nvPr/>
          </p:nvSpPr>
          <p:spPr bwMode="auto">
            <a:xfrm>
              <a:off x="877" y="853"/>
              <a:ext cx="379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02" name="Line 11"/>
            <p:cNvSpPr>
              <a:spLocks noChangeShapeType="1"/>
            </p:cNvSpPr>
            <p:nvPr/>
          </p:nvSpPr>
          <p:spPr bwMode="auto">
            <a:xfrm>
              <a:off x="877" y="504"/>
              <a:ext cx="379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03" name="Rectangle 12"/>
            <p:cNvSpPr>
              <a:spLocks noChangeArrowheads="1"/>
            </p:cNvSpPr>
            <p:nvPr/>
          </p:nvSpPr>
          <p:spPr bwMode="auto">
            <a:xfrm>
              <a:off x="877" y="504"/>
              <a:ext cx="3792" cy="279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charset="0"/>
              </a:endParaRPr>
            </a:p>
          </p:txBody>
        </p:sp>
        <p:sp>
          <p:nvSpPr>
            <p:cNvPr id="56404" name="Line 13"/>
            <p:cNvSpPr>
              <a:spLocks noChangeShapeType="1"/>
            </p:cNvSpPr>
            <p:nvPr/>
          </p:nvSpPr>
          <p:spPr bwMode="auto">
            <a:xfrm>
              <a:off x="877" y="504"/>
              <a:ext cx="1" cy="279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05" name="Line 14"/>
            <p:cNvSpPr>
              <a:spLocks noChangeShapeType="1"/>
            </p:cNvSpPr>
            <p:nvPr/>
          </p:nvSpPr>
          <p:spPr bwMode="auto">
            <a:xfrm>
              <a:off x="828" y="3298"/>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06" name="Line 15"/>
            <p:cNvSpPr>
              <a:spLocks noChangeShapeType="1"/>
            </p:cNvSpPr>
            <p:nvPr/>
          </p:nvSpPr>
          <p:spPr bwMode="auto">
            <a:xfrm>
              <a:off x="828" y="2948"/>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07" name="Line 16"/>
            <p:cNvSpPr>
              <a:spLocks noChangeShapeType="1"/>
            </p:cNvSpPr>
            <p:nvPr/>
          </p:nvSpPr>
          <p:spPr bwMode="auto">
            <a:xfrm>
              <a:off x="828" y="2599"/>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08" name="Line 17"/>
            <p:cNvSpPr>
              <a:spLocks noChangeShapeType="1"/>
            </p:cNvSpPr>
            <p:nvPr/>
          </p:nvSpPr>
          <p:spPr bwMode="auto">
            <a:xfrm>
              <a:off x="828" y="2250"/>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09" name="Line 18"/>
            <p:cNvSpPr>
              <a:spLocks noChangeShapeType="1"/>
            </p:cNvSpPr>
            <p:nvPr/>
          </p:nvSpPr>
          <p:spPr bwMode="auto">
            <a:xfrm>
              <a:off x="828" y="1901"/>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10" name="Line 19"/>
            <p:cNvSpPr>
              <a:spLocks noChangeShapeType="1"/>
            </p:cNvSpPr>
            <p:nvPr/>
          </p:nvSpPr>
          <p:spPr bwMode="auto">
            <a:xfrm>
              <a:off x="828" y="1552"/>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11" name="Line 20"/>
            <p:cNvSpPr>
              <a:spLocks noChangeShapeType="1"/>
            </p:cNvSpPr>
            <p:nvPr/>
          </p:nvSpPr>
          <p:spPr bwMode="auto">
            <a:xfrm>
              <a:off x="828" y="1203"/>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12" name="Line 21"/>
            <p:cNvSpPr>
              <a:spLocks noChangeShapeType="1"/>
            </p:cNvSpPr>
            <p:nvPr/>
          </p:nvSpPr>
          <p:spPr bwMode="auto">
            <a:xfrm>
              <a:off x="828" y="853"/>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13" name="Line 22"/>
            <p:cNvSpPr>
              <a:spLocks noChangeShapeType="1"/>
            </p:cNvSpPr>
            <p:nvPr/>
          </p:nvSpPr>
          <p:spPr bwMode="auto">
            <a:xfrm>
              <a:off x="828" y="504"/>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14" name="Line 23"/>
            <p:cNvSpPr>
              <a:spLocks noChangeShapeType="1"/>
            </p:cNvSpPr>
            <p:nvPr/>
          </p:nvSpPr>
          <p:spPr bwMode="auto">
            <a:xfrm>
              <a:off x="877" y="3298"/>
              <a:ext cx="379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15" name="Line 24"/>
            <p:cNvSpPr>
              <a:spLocks noChangeShapeType="1"/>
            </p:cNvSpPr>
            <p:nvPr/>
          </p:nvSpPr>
          <p:spPr bwMode="auto">
            <a:xfrm flipV="1">
              <a:off x="877" y="3298"/>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16" name="Line 25"/>
            <p:cNvSpPr>
              <a:spLocks noChangeShapeType="1"/>
            </p:cNvSpPr>
            <p:nvPr/>
          </p:nvSpPr>
          <p:spPr bwMode="auto">
            <a:xfrm flipV="1">
              <a:off x="1636" y="3298"/>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17" name="Line 26"/>
            <p:cNvSpPr>
              <a:spLocks noChangeShapeType="1"/>
            </p:cNvSpPr>
            <p:nvPr/>
          </p:nvSpPr>
          <p:spPr bwMode="auto">
            <a:xfrm flipV="1">
              <a:off x="2394" y="3298"/>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18" name="Line 27"/>
            <p:cNvSpPr>
              <a:spLocks noChangeShapeType="1"/>
            </p:cNvSpPr>
            <p:nvPr/>
          </p:nvSpPr>
          <p:spPr bwMode="auto">
            <a:xfrm flipV="1">
              <a:off x="3152" y="3298"/>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19" name="Line 28"/>
            <p:cNvSpPr>
              <a:spLocks noChangeShapeType="1"/>
            </p:cNvSpPr>
            <p:nvPr/>
          </p:nvSpPr>
          <p:spPr bwMode="auto">
            <a:xfrm flipV="1">
              <a:off x="3910" y="3298"/>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20" name="Line 29"/>
            <p:cNvSpPr>
              <a:spLocks noChangeShapeType="1"/>
            </p:cNvSpPr>
            <p:nvPr/>
          </p:nvSpPr>
          <p:spPr bwMode="auto">
            <a:xfrm flipV="1">
              <a:off x="4669" y="3298"/>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21" name="Freeform 30"/>
            <p:cNvSpPr>
              <a:spLocks/>
            </p:cNvSpPr>
            <p:nvPr/>
          </p:nvSpPr>
          <p:spPr bwMode="auto">
            <a:xfrm>
              <a:off x="885" y="1552"/>
              <a:ext cx="3768" cy="1"/>
            </a:xfrm>
            <a:custGeom>
              <a:avLst/>
              <a:gdLst>
                <a:gd name="T0" fmla="*/ 0 w 3926"/>
                <a:gd name="T1" fmla="*/ 0 h 1"/>
                <a:gd name="T2" fmla="*/ 48 w 3926"/>
                <a:gd name="T3" fmla="*/ 0 h 1"/>
                <a:gd name="T4" fmla="*/ 98 w 3926"/>
                <a:gd name="T5" fmla="*/ 0 h 1"/>
                <a:gd name="T6" fmla="*/ 148 w 3926"/>
                <a:gd name="T7" fmla="*/ 0 h 1"/>
                <a:gd name="T8" fmla="*/ 197 w 3926"/>
                <a:gd name="T9" fmla="*/ 0 h 1"/>
                <a:gd name="T10" fmla="*/ 247 w 3926"/>
                <a:gd name="T11" fmla="*/ 0 h 1"/>
                <a:gd name="T12" fmla="*/ 298 w 3926"/>
                <a:gd name="T13" fmla="*/ 0 h 1"/>
                <a:gd name="T14" fmla="*/ 347 w 3926"/>
                <a:gd name="T15" fmla="*/ 0 h 1"/>
                <a:gd name="T16" fmla="*/ 398 w 3926"/>
                <a:gd name="T17" fmla="*/ 0 h 1"/>
                <a:gd name="T18" fmla="*/ 449 w 3926"/>
                <a:gd name="T19" fmla="*/ 0 h 1"/>
                <a:gd name="T20" fmla="*/ 495 w 3926"/>
                <a:gd name="T21" fmla="*/ 0 h 1"/>
                <a:gd name="T22" fmla="*/ 547 w 3926"/>
                <a:gd name="T23" fmla="*/ 0 h 1"/>
                <a:gd name="T24" fmla="*/ 599 w 3926"/>
                <a:gd name="T25" fmla="*/ 0 h 1"/>
                <a:gd name="T26" fmla="*/ 649 w 3926"/>
                <a:gd name="T27" fmla="*/ 0 h 1"/>
                <a:gd name="T28" fmla="*/ 698 w 3926"/>
                <a:gd name="T29" fmla="*/ 0 h 1"/>
                <a:gd name="T30" fmla="*/ 749 w 3926"/>
                <a:gd name="T31" fmla="*/ 0 h 1"/>
                <a:gd name="T32" fmla="*/ 799 w 3926"/>
                <a:gd name="T33" fmla="*/ 0 h 1"/>
                <a:gd name="T34" fmla="*/ 847 w 3926"/>
                <a:gd name="T35" fmla="*/ 0 h 1"/>
                <a:gd name="T36" fmla="*/ 897 w 3926"/>
                <a:gd name="T37" fmla="*/ 0 h 1"/>
                <a:gd name="T38" fmla="*/ 947 w 3926"/>
                <a:gd name="T39" fmla="*/ 0 h 1"/>
                <a:gd name="T40" fmla="*/ 998 w 3926"/>
                <a:gd name="T41" fmla="*/ 0 h 1"/>
                <a:gd name="T42" fmla="*/ 1047 w 3926"/>
                <a:gd name="T43" fmla="*/ 0 h 1"/>
                <a:gd name="T44" fmla="*/ 1098 w 3926"/>
                <a:gd name="T45" fmla="*/ 0 h 1"/>
                <a:gd name="T46" fmla="*/ 1147 w 3926"/>
                <a:gd name="T47" fmla="*/ 0 h 1"/>
                <a:gd name="T48" fmla="*/ 1198 w 3926"/>
                <a:gd name="T49" fmla="*/ 0 h 1"/>
                <a:gd name="T50" fmla="*/ 1243 w 3926"/>
                <a:gd name="T51" fmla="*/ 0 h 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26"/>
                <a:gd name="T79" fmla="*/ 0 h 1"/>
                <a:gd name="T80" fmla="*/ 3926 w 3926"/>
                <a:gd name="T81" fmla="*/ 1 h 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26" h="1">
                  <a:moveTo>
                    <a:pt x="0" y="0"/>
                  </a:moveTo>
                  <a:lnTo>
                    <a:pt x="150" y="0"/>
                  </a:lnTo>
                  <a:lnTo>
                    <a:pt x="308" y="0"/>
                  </a:lnTo>
                  <a:lnTo>
                    <a:pt x="466" y="0"/>
                  </a:lnTo>
                  <a:lnTo>
                    <a:pt x="624" y="0"/>
                  </a:lnTo>
                  <a:lnTo>
                    <a:pt x="782" y="0"/>
                  </a:lnTo>
                  <a:lnTo>
                    <a:pt x="940" y="0"/>
                  </a:lnTo>
                  <a:lnTo>
                    <a:pt x="1098" y="0"/>
                  </a:lnTo>
                  <a:lnTo>
                    <a:pt x="1256" y="0"/>
                  </a:lnTo>
                  <a:lnTo>
                    <a:pt x="1414" y="0"/>
                  </a:lnTo>
                  <a:lnTo>
                    <a:pt x="1572" y="0"/>
                  </a:lnTo>
                  <a:lnTo>
                    <a:pt x="1730" y="0"/>
                  </a:lnTo>
                  <a:lnTo>
                    <a:pt x="1888" y="0"/>
                  </a:lnTo>
                  <a:lnTo>
                    <a:pt x="2046" y="0"/>
                  </a:lnTo>
                  <a:lnTo>
                    <a:pt x="2204" y="0"/>
                  </a:lnTo>
                  <a:lnTo>
                    <a:pt x="2362" y="0"/>
                  </a:lnTo>
                  <a:lnTo>
                    <a:pt x="2520" y="0"/>
                  </a:lnTo>
                  <a:lnTo>
                    <a:pt x="2678" y="0"/>
                  </a:lnTo>
                  <a:lnTo>
                    <a:pt x="2836" y="0"/>
                  </a:lnTo>
                  <a:lnTo>
                    <a:pt x="2994" y="0"/>
                  </a:lnTo>
                  <a:lnTo>
                    <a:pt x="3152" y="0"/>
                  </a:lnTo>
                  <a:lnTo>
                    <a:pt x="3310" y="0"/>
                  </a:lnTo>
                  <a:lnTo>
                    <a:pt x="3468" y="0"/>
                  </a:lnTo>
                  <a:lnTo>
                    <a:pt x="3626" y="0"/>
                  </a:lnTo>
                  <a:lnTo>
                    <a:pt x="3784" y="0"/>
                  </a:lnTo>
                  <a:lnTo>
                    <a:pt x="3926" y="0"/>
                  </a:lnTo>
                </a:path>
              </a:pathLst>
            </a:custGeom>
            <a:noFill/>
            <a:ln w="3651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22" name="Freeform 31"/>
            <p:cNvSpPr>
              <a:spLocks/>
            </p:cNvSpPr>
            <p:nvPr/>
          </p:nvSpPr>
          <p:spPr bwMode="auto">
            <a:xfrm>
              <a:off x="885" y="1577"/>
              <a:ext cx="3768" cy="726"/>
            </a:xfrm>
            <a:custGeom>
              <a:avLst/>
              <a:gdLst>
                <a:gd name="T0" fmla="*/ 0 w 3926"/>
                <a:gd name="T1" fmla="*/ 12 h 756"/>
                <a:gd name="T2" fmla="*/ 48 w 3926"/>
                <a:gd name="T3" fmla="*/ 24 h 756"/>
                <a:gd name="T4" fmla="*/ 98 w 3926"/>
                <a:gd name="T5" fmla="*/ 40 h 756"/>
                <a:gd name="T6" fmla="*/ 148 w 3926"/>
                <a:gd name="T7" fmla="*/ 26 h 756"/>
                <a:gd name="T8" fmla="*/ 197 w 3926"/>
                <a:gd name="T9" fmla="*/ 23 h 756"/>
                <a:gd name="T10" fmla="*/ 247 w 3926"/>
                <a:gd name="T11" fmla="*/ 112 h 756"/>
                <a:gd name="T12" fmla="*/ 298 w 3926"/>
                <a:gd name="T13" fmla="*/ 236 h 756"/>
                <a:gd name="T14" fmla="*/ 347 w 3926"/>
                <a:gd name="T15" fmla="*/ 227 h 756"/>
                <a:gd name="T16" fmla="*/ 398 w 3926"/>
                <a:gd name="T17" fmla="*/ 216 h 756"/>
                <a:gd name="T18" fmla="*/ 449 w 3926"/>
                <a:gd name="T19" fmla="*/ 227 h 756"/>
                <a:gd name="T20" fmla="*/ 495 w 3926"/>
                <a:gd name="T21" fmla="*/ 224 h 756"/>
                <a:gd name="T22" fmla="*/ 547 w 3926"/>
                <a:gd name="T23" fmla="*/ 242 h 756"/>
                <a:gd name="T24" fmla="*/ 599 w 3926"/>
                <a:gd name="T25" fmla="*/ 216 h 756"/>
                <a:gd name="T26" fmla="*/ 649 w 3926"/>
                <a:gd name="T27" fmla="*/ 244 h 756"/>
                <a:gd name="T28" fmla="*/ 698 w 3926"/>
                <a:gd name="T29" fmla="*/ 225 h 756"/>
                <a:gd name="T30" fmla="*/ 749 w 3926"/>
                <a:gd name="T31" fmla="*/ 225 h 756"/>
                <a:gd name="T32" fmla="*/ 799 w 3926"/>
                <a:gd name="T33" fmla="*/ 225 h 756"/>
                <a:gd name="T34" fmla="*/ 847 w 3926"/>
                <a:gd name="T35" fmla="*/ 239 h 756"/>
                <a:gd name="T36" fmla="*/ 897 w 3926"/>
                <a:gd name="T37" fmla="*/ 70 h 756"/>
                <a:gd name="T38" fmla="*/ 947 w 3926"/>
                <a:gd name="T39" fmla="*/ 8 h 756"/>
                <a:gd name="T40" fmla="*/ 998 w 3926"/>
                <a:gd name="T41" fmla="*/ 19 h 756"/>
                <a:gd name="T42" fmla="*/ 1047 w 3926"/>
                <a:gd name="T43" fmla="*/ 24 h 756"/>
                <a:gd name="T44" fmla="*/ 1098 w 3926"/>
                <a:gd name="T45" fmla="*/ 12 h 756"/>
                <a:gd name="T46" fmla="*/ 1147 w 3926"/>
                <a:gd name="T47" fmla="*/ 0 h 756"/>
                <a:gd name="T48" fmla="*/ 1198 w 3926"/>
                <a:gd name="T49" fmla="*/ 12 h 756"/>
                <a:gd name="T50" fmla="*/ 1243 w 3926"/>
                <a:gd name="T51" fmla="*/ 24 h 7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26"/>
                <a:gd name="T79" fmla="*/ 0 h 756"/>
                <a:gd name="T80" fmla="*/ 3926 w 3926"/>
                <a:gd name="T81" fmla="*/ 756 h 7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26" h="756">
                  <a:moveTo>
                    <a:pt x="0" y="42"/>
                  </a:moveTo>
                  <a:lnTo>
                    <a:pt x="150" y="72"/>
                  </a:lnTo>
                  <a:lnTo>
                    <a:pt x="308" y="126"/>
                  </a:lnTo>
                  <a:lnTo>
                    <a:pt x="466" y="77"/>
                  </a:lnTo>
                  <a:lnTo>
                    <a:pt x="624" y="68"/>
                  </a:lnTo>
                  <a:lnTo>
                    <a:pt x="782" y="348"/>
                  </a:lnTo>
                  <a:lnTo>
                    <a:pt x="940" y="733"/>
                  </a:lnTo>
                  <a:lnTo>
                    <a:pt x="1098" y="704"/>
                  </a:lnTo>
                  <a:lnTo>
                    <a:pt x="1256" y="669"/>
                  </a:lnTo>
                  <a:lnTo>
                    <a:pt x="1414" y="704"/>
                  </a:lnTo>
                  <a:lnTo>
                    <a:pt x="1572" y="694"/>
                  </a:lnTo>
                  <a:lnTo>
                    <a:pt x="1730" y="750"/>
                  </a:lnTo>
                  <a:lnTo>
                    <a:pt x="1888" y="670"/>
                  </a:lnTo>
                  <a:lnTo>
                    <a:pt x="2046" y="756"/>
                  </a:lnTo>
                  <a:lnTo>
                    <a:pt x="2204" y="702"/>
                  </a:lnTo>
                  <a:lnTo>
                    <a:pt x="2362" y="697"/>
                  </a:lnTo>
                  <a:lnTo>
                    <a:pt x="2520" y="696"/>
                  </a:lnTo>
                  <a:lnTo>
                    <a:pt x="2678" y="741"/>
                  </a:lnTo>
                  <a:lnTo>
                    <a:pt x="2836" y="217"/>
                  </a:lnTo>
                  <a:lnTo>
                    <a:pt x="2994" y="8"/>
                  </a:lnTo>
                  <a:lnTo>
                    <a:pt x="3152" y="57"/>
                  </a:lnTo>
                  <a:lnTo>
                    <a:pt x="3310" y="71"/>
                  </a:lnTo>
                  <a:lnTo>
                    <a:pt x="3468" y="20"/>
                  </a:lnTo>
                  <a:lnTo>
                    <a:pt x="3626" y="0"/>
                  </a:lnTo>
                  <a:lnTo>
                    <a:pt x="3784" y="14"/>
                  </a:lnTo>
                  <a:lnTo>
                    <a:pt x="3926" y="71"/>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23" name="Freeform 32"/>
            <p:cNvSpPr>
              <a:spLocks/>
            </p:cNvSpPr>
            <p:nvPr/>
          </p:nvSpPr>
          <p:spPr bwMode="auto">
            <a:xfrm>
              <a:off x="885" y="1025"/>
              <a:ext cx="3768" cy="1161"/>
            </a:xfrm>
            <a:custGeom>
              <a:avLst/>
              <a:gdLst>
                <a:gd name="T0" fmla="*/ 0 w 3926"/>
                <a:gd name="T1" fmla="*/ 214 h 1210"/>
                <a:gd name="T2" fmla="*/ 48 w 3926"/>
                <a:gd name="T3" fmla="*/ 202 h 1210"/>
                <a:gd name="T4" fmla="*/ 98 w 3926"/>
                <a:gd name="T5" fmla="*/ 174 h 1210"/>
                <a:gd name="T6" fmla="*/ 148 w 3926"/>
                <a:gd name="T7" fmla="*/ 195 h 1210"/>
                <a:gd name="T8" fmla="*/ 197 w 3926"/>
                <a:gd name="T9" fmla="*/ 201 h 1210"/>
                <a:gd name="T10" fmla="*/ 247 w 3926"/>
                <a:gd name="T11" fmla="*/ 274 h 1210"/>
                <a:gd name="T12" fmla="*/ 298 w 3926"/>
                <a:gd name="T13" fmla="*/ 381 h 1210"/>
                <a:gd name="T14" fmla="*/ 347 w 3926"/>
                <a:gd name="T15" fmla="*/ 348 h 1210"/>
                <a:gd name="T16" fmla="*/ 398 w 3926"/>
                <a:gd name="T17" fmla="*/ 217 h 1210"/>
                <a:gd name="T18" fmla="*/ 449 w 3926"/>
                <a:gd name="T19" fmla="*/ 211 h 1210"/>
                <a:gd name="T20" fmla="*/ 495 w 3926"/>
                <a:gd name="T21" fmla="*/ 205 h 1210"/>
                <a:gd name="T22" fmla="*/ 547 w 3926"/>
                <a:gd name="T23" fmla="*/ 186 h 1210"/>
                <a:gd name="T24" fmla="*/ 599 w 3926"/>
                <a:gd name="T25" fmla="*/ 186 h 1210"/>
                <a:gd name="T26" fmla="*/ 649 w 3926"/>
                <a:gd name="T27" fmla="*/ 205 h 1210"/>
                <a:gd name="T28" fmla="*/ 698 w 3926"/>
                <a:gd name="T29" fmla="*/ 199 h 1210"/>
                <a:gd name="T30" fmla="*/ 749 w 3926"/>
                <a:gd name="T31" fmla="*/ 194 h 1210"/>
                <a:gd name="T32" fmla="*/ 799 w 3926"/>
                <a:gd name="T33" fmla="*/ 191 h 1210"/>
                <a:gd name="T34" fmla="*/ 847 w 3926"/>
                <a:gd name="T35" fmla="*/ 221 h 1210"/>
                <a:gd name="T36" fmla="*/ 897 w 3926"/>
                <a:gd name="T37" fmla="*/ 0 h 1210"/>
                <a:gd name="T38" fmla="*/ 947 w 3926"/>
                <a:gd name="T39" fmla="*/ 57 h 1210"/>
                <a:gd name="T40" fmla="*/ 998 w 3926"/>
                <a:gd name="T41" fmla="*/ 102 h 1210"/>
                <a:gd name="T42" fmla="*/ 1047 w 3926"/>
                <a:gd name="T43" fmla="*/ 197 h 1210"/>
                <a:gd name="T44" fmla="*/ 1098 w 3926"/>
                <a:gd name="T45" fmla="*/ 171 h 1210"/>
                <a:gd name="T46" fmla="*/ 1147 w 3926"/>
                <a:gd name="T47" fmla="*/ 186 h 1210"/>
                <a:gd name="T48" fmla="*/ 1198 w 3926"/>
                <a:gd name="T49" fmla="*/ 191 h 1210"/>
                <a:gd name="T50" fmla="*/ 1243 w 3926"/>
                <a:gd name="T51" fmla="*/ 206 h 12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26"/>
                <a:gd name="T79" fmla="*/ 0 h 1210"/>
                <a:gd name="T80" fmla="*/ 3926 w 3926"/>
                <a:gd name="T81" fmla="*/ 1210 h 12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26" h="1210">
                  <a:moveTo>
                    <a:pt x="0" y="682"/>
                  </a:moveTo>
                  <a:lnTo>
                    <a:pt x="150" y="644"/>
                  </a:lnTo>
                  <a:lnTo>
                    <a:pt x="308" y="557"/>
                  </a:lnTo>
                  <a:lnTo>
                    <a:pt x="466" y="620"/>
                  </a:lnTo>
                  <a:lnTo>
                    <a:pt x="624" y="638"/>
                  </a:lnTo>
                  <a:lnTo>
                    <a:pt x="782" y="881"/>
                  </a:lnTo>
                  <a:lnTo>
                    <a:pt x="940" y="1210"/>
                  </a:lnTo>
                  <a:lnTo>
                    <a:pt x="1098" y="1105"/>
                  </a:lnTo>
                  <a:lnTo>
                    <a:pt x="1256" y="691"/>
                  </a:lnTo>
                  <a:lnTo>
                    <a:pt x="1414" y="669"/>
                  </a:lnTo>
                  <a:lnTo>
                    <a:pt x="1572" y="654"/>
                  </a:lnTo>
                  <a:lnTo>
                    <a:pt x="1730" y="593"/>
                  </a:lnTo>
                  <a:lnTo>
                    <a:pt x="1888" y="591"/>
                  </a:lnTo>
                  <a:lnTo>
                    <a:pt x="2046" y="658"/>
                  </a:lnTo>
                  <a:lnTo>
                    <a:pt x="2204" y="634"/>
                  </a:lnTo>
                  <a:lnTo>
                    <a:pt x="2362" y="617"/>
                  </a:lnTo>
                  <a:lnTo>
                    <a:pt x="2520" y="609"/>
                  </a:lnTo>
                  <a:lnTo>
                    <a:pt x="2678" y="704"/>
                  </a:lnTo>
                  <a:lnTo>
                    <a:pt x="2836" y="0"/>
                  </a:lnTo>
                  <a:lnTo>
                    <a:pt x="2994" y="182"/>
                  </a:lnTo>
                  <a:lnTo>
                    <a:pt x="3152" y="325"/>
                  </a:lnTo>
                  <a:lnTo>
                    <a:pt x="3310" y="632"/>
                  </a:lnTo>
                  <a:lnTo>
                    <a:pt x="3468" y="546"/>
                  </a:lnTo>
                  <a:lnTo>
                    <a:pt x="3626" y="591"/>
                  </a:lnTo>
                  <a:lnTo>
                    <a:pt x="3784" y="608"/>
                  </a:lnTo>
                  <a:lnTo>
                    <a:pt x="3926" y="660"/>
                  </a:lnTo>
                </a:path>
              </a:pathLst>
            </a:custGeom>
            <a:noFill/>
            <a:ln w="127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24" name="Freeform 33"/>
            <p:cNvSpPr>
              <a:spLocks/>
            </p:cNvSpPr>
            <p:nvPr/>
          </p:nvSpPr>
          <p:spPr bwMode="auto">
            <a:xfrm>
              <a:off x="865" y="1597"/>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FF0000"/>
            </a:solidFill>
            <a:ln w="12700">
              <a:solidFill>
                <a:srgbClr val="FF0000"/>
              </a:solidFill>
              <a:round/>
              <a:headEnd/>
              <a:tailEnd/>
            </a:ln>
          </p:spPr>
          <p:txBody>
            <a:bodyPr/>
            <a:lstStyle/>
            <a:p>
              <a:endParaRPr lang="en-US"/>
            </a:p>
          </p:txBody>
        </p:sp>
        <p:sp>
          <p:nvSpPr>
            <p:cNvPr id="56425" name="Freeform 34"/>
            <p:cNvSpPr>
              <a:spLocks/>
            </p:cNvSpPr>
            <p:nvPr/>
          </p:nvSpPr>
          <p:spPr bwMode="auto">
            <a:xfrm>
              <a:off x="1009" y="1626"/>
              <a:ext cx="40" cy="40"/>
            </a:xfrm>
            <a:custGeom>
              <a:avLst/>
              <a:gdLst>
                <a:gd name="T0" fmla="*/ 1 w 80"/>
                <a:gd name="T1" fmla="*/ 0 h 80"/>
                <a:gd name="T2" fmla="*/ 1 w 80"/>
                <a:gd name="T3" fmla="*/ 1 h 80"/>
                <a:gd name="T4" fmla="*/ 0 w 80"/>
                <a:gd name="T5" fmla="*/ 1 h 80"/>
                <a:gd name="T6" fmla="*/ 1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solidFill>
              <a:srgbClr val="FF0000"/>
            </a:solidFill>
            <a:ln w="12700">
              <a:solidFill>
                <a:srgbClr val="FF0000"/>
              </a:solidFill>
              <a:round/>
              <a:headEnd/>
              <a:tailEnd/>
            </a:ln>
          </p:spPr>
          <p:txBody>
            <a:bodyPr/>
            <a:lstStyle/>
            <a:p>
              <a:endParaRPr lang="en-US"/>
            </a:p>
          </p:txBody>
        </p:sp>
        <p:sp>
          <p:nvSpPr>
            <p:cNvPr id="56426" name="Freeform 35"/>
            <p:cNvSpPr>
              <a:spLocks/>
            </p:cNvSpPr>
            <p:nvPr/>
          </p:nvSpPr>
          <p:spPr bwMode="auto">
            <a:xfrm>
              <a:off x="1161" y="1678"/>
              <a:ext cx="40" cy="40"/>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solidFill>
              <a:srgbClr val="FF0000"/>
            </a:solidFill>
            <a:ln w="12700">
              <a:solidFill>
                <a:srgbClr val="FF0000"/>
              </a:solidFill>
              <a:round/>
              <a:headEnd/>
              <a:tailEnd/>
            </a:ln>
          </p:spPr>
          <p:txBody>
            <a:bodyPr/>
            <a:lstStyle/>
            <a:p>
              <a:endParaRPr lang="en-US"/>
            </a:p>
          </p:txBody>
        </p:sp>
        <p:sp>
          <p:nvSpPr>
            <p:cNvPr id="56427" name="Freeform 36"/>
            <p:cNvSpPr>
              <a:spLocks/>
            </p:cNvSpPr>
            <p:nvPr/>
          </p:nvSpPr>
          <p:spPr bwMode="auto">
            <a:xfrm>
              <a:off x="1312" y="1631"/>
              <a:ext cx="41" cy="40"/>
            </a:xfrm>
            <a:custGeom>
              <a:avLst/>
              <a:gdLst>
                <a:gd name="T0" fmla="*/ 1 w 81"/>
                <a:gd name="T1" fmla="*/ 0 h 81"/>
                <a:gd name="T2" fmla="*/ 1 w 81"/>
                <a:gd name="T3" fmla="*/ 0 h 81"/>
                <a:gd name="T4" fmla="*/ 0 w 81"/>
                <a:gd name="T5" fmla="*/ 0 h 81"/>
                <a:gd name="T6" fmla="*/ 1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solidFill>
              <a:srgbClr val="FF0000"/>
            </a:solidFill>
            <a:ln w="12700">
              <a:solidFill>
                <a:srgbClr val="FF0000"/>
              </a:solidFill>
              <a:round/>
              <a:headEnd/>
              <a:tailEnd/>
            </a:ln>
          </p:spPr>
          <p:txBody>
            <a:bodyPr/>
            <a:lstStyle/>
            <a:p>
              <a:endParaRPr lang="en-US"/>
            </a:p>
          </p:txBody>
        </p:sp>
        <p:sp>
          <p:nvSpPr>
            <p:cNvPr id="56428" name="Freeform 37"/>
            <p:cNvSpPr>
              <a:spLocks/>
            </p:cNvSpPr>
            <p:nvPr/>
          </p:nvSpPr>
          <p:spPr bwMode="auto">
            <a:xfrm>
              <a:off x="1464" y="1622"/>
              <a:ext cx="40"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FF0000"/>
            </a:solidFill>
            <a:ln w="12700">
              <a:solidFill>
                <a:srgbClr val="FF0000"/>
              </a:solidFill>
              <a:round/>
              <a:headEnd/>
              <a:tailEnd/>
            </a:ln>
          </p:spPr>
          <p:txBody>
            <a:bodyPr/>
            <a:lstStyle/>
            <a:p>
              <a:endParaRPr lang="en-US"/>
            </a:p>
          </p:txBody>
        </p:sp>
        <p:sp>
          <p:nvSpPr>
            <p:cNvPr id="56429" name="Freeform 38"/>
            <p:cNvSpPr>
              <a:spLocks/>
            </p:cNvSpPr>
            <p:nvPr/>
          </p:nvSpPr>
          <p:spPr bwMode="auto">
            <a:xfrm>
              <a:off x="1615" y="1891"/>
              <a:ext cx="41" cy="40"/>
            </a:xfrm>
            <a:custGeom>
              <a:avLst/>
              <a:gdLst>
                <a:gd name="T0" fmla="*/ 1 w 81"/>
                <a:gd name="T1" fmla="*/ 0 h 80"/>
                <a:gd name="T2" fmla="*/ 1 w 81"/>
                <a:gd name="T3" fmla="*/ 1 h 80"/>
                <a:gd name="T4" fmla="*/ 0 w 81"/>
                <a:gd name="T5" fmla="*/ 1 h 80"/>
                <a:gd name="T6" fmla="*/ 1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solidFill>
              <a:srgbClr val="FF0000"/>
            </a:solidFill>
            <a:ln w="12700">
              <a:solidFill>
                <a:srgbClr val="FF0000"/>
              </a:solidFill>
              <a:round/>
              <a:headEnd/>
              <a:tailEnd/>
            </a:ln>
          </p:spPr>
          <p:txBody>
            <a:bodyPr/>
            <a:lstStyle/>
            <a:p>
              <a:endParaRPr lang="en-US"/>
            </a:p>
          </p:txBody>
        </p:sp>
        <p:sp>
          <p:nvSpPr>
            <p:cNvPr id="56430" name="Freeform 39"/>
            <p:cNvSpPr>
              <a:spLocks/>
            </p:cNvSpPr>
            <p:nvPr/>
          </p:nvSpPr>
          <p:spPr bwMode="auto">
            <a:xfrm>
              <a:off x="1767" y="2260"/>
              <a:ext cx="40" cy="41"/>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solidFill>
              <a:srgbClr val="FF0000"/>
            </a:solidFill>
            <a:ln w="12700">
              <a:solidFill>
                <a:srgbClr val="FF0000"/>
              </a:solidFill>
              <a:round/>
              <a:headEnd/>
              <a:tailEnd/>
            </a:ln>
          </p:spPr>
          <p:txBody>
            <a:bodyPr/>
            <a:lstStyle/>
            <a:p>
              <a:endParaRPr lang="en-US"/>
            </a:p>
          </p:txBody>
        </p:sp>
        <p:sp>
          <p:nvSpPr>
            <p:cNvPr id="56431" name="Freeform 40"/>
            <p:cNvSpPr>
              <a:spLocks/>
            </p:cNvSpPr>
            <p:nvPr/>
          </p:nvSpPr>
          <p:spPr bwMode="auto">
            <a:xfrm>
              <a:off x="1919" y="2232"/>
              <a:ext cx="40" cy="41"/>
            </a:xfrm>
            <a:custGeom>
              <a:avLst/>
              <a:gdLst>
                <a:gd name="T0" fmla="*/ 1 w 80"/>
                <a:gd name="T1" fmla="*/ 0 h 81"/>
                <a:gd name="T2" fmla="*/ 1 w 80"/>
                <a:gd name="T3" fmla="*/ 1 h 81"/>
                <a:gd name="T4" fmla="*/ 0 w 80"/>
                <a:gd name="T5" fmla="*/ 1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FF0000"/>
            </a:solidFill>
            <a:ln w="12700">
              <a:solidFill>
                <a:srgbClr val="FF0000"/>
              </a:solidFill>
              <a:round/>
              <a:headEnd/>
              <a:tailEnd/>
            </a:ln>
          </p:spPr>
          <p:txBody>
            <a:bodyPr/>
            <a:lstStyle/>
            <a:p>
              <a:endParaRPr lang="en-US"/>
            </a:p>
          </p:txBody>
        </p:sp>
        <p:sp>
          <p:nvSpPr>
            <p:cNvPr id="56432" name="Freeform 41"/>
            <p:cNvSpPr>
              <a:spLocks/>
            </p:cNvSpPr>
            <p:nvPr/>
          </p:nvSpPr>
          <p:spPr bwMode="auto">
            <a:xfrm>
              <a:off x="2070" y="2199"/>
              <a:ext cx="41" cy="40"/>
            </a:xfrm>
            <a:custGeom>
              <a:avLst/>
              <a:gdLst>
                <a:gd name="T0" fmla="*/ 1 w 80"/>
                <a:gd name="T1" fmla="*/ 0 h 80"/>
                <a:gd name="T2" fmla="*/ 1 w 80"/>
                <a:gd name="T3" fmla="*/ 1 h 80"/>
                <a:gd name="T4" fmla="*/ 0 w 80"/>
                <a:gd name="T5" fmla="*/ 1 h 80"/>
                <a:gd name="T6" fmla="*/ 1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solidFill>
              <a:srgbClr val="FF0000"/>
            </a:solidFill>
            <a:ln w="12700">
              <a:solidFill>
                <a:srgbClr val="FF0000"/>
              </a:solidFill>
              <a:round/>
              <a:headEnd/>
              <a:tailEnd/>
            </a:ln>
          </p:spPr>
          <p:txBody>
            <a:bodyPr/>
            <a:lstStyle/>
            <a:p>
              <a:endParaRPr lang="en-US"/>
            </a:p>
          </p:txBody>
        </p:sp>
        <p:sp>
          <p:nvSpPr>
            <p:cNvPr id="56433" name="Freeform 42"/>
            <p:cNvSpPr>
              <a:spLocks/>
            </p:cNvSpPr>
            <p:nvPr/>
          </p:nvSpPr>
          <p:spPr bwMode="auto">
            <a:xfrm>
              <a:off x="2222" y="2232"/>
              <a:ext cx="40" cy="41"/>
            </a:xfrm>
            <a:custGeom>
              <a:avLst/>
              <a:gdLst>
                <a:gd name="T0" fmla="*/ 0 w 81"/>
                <a:gd name="T1" fmla="*/ 0 h 81"/>
                <a:gd name="T2" fmla="*/ 0 w 81"/>
                <a:gd name="T3" fmla="*/ 1 h 81"/>
                <a:gd name="T4" fmla="*/ 0 w 81"/>
                <a:gd name="T5" fmla="*/ 1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FF0000"/>
            </a:solidFill>
            <a:ln w="12700">
              <a:solidFill>
                <a:srgbClr val="FF0000"/>
              </a:solidFill>
              <a:round/>
              <a:headEnd/>
              <a:tailEnd/>
            </a:ln>
          </p:spPr>
          <p:txBody>
            <a:bodyPr/>
            <a:lstStyle/>
            <a:p>
              <a:endParaRPr lang="en-US"/>
            </a:p>
          </p:txBody>
        </p:sp>
        <p:sp>
          <p:nvSpPr>
            <p:cNvPr id="56434" name="Freeform 43"/>
            <p:cNvSpPr>
              <a:spLocks/>
            </p:cNvSpPr>
            <p:nvPr/>
          </p:nvSpPr>
          <p:spPr bwMode="auto">
            <a:xfrm>
              <a:off x="2374" y="2223"/>
              <a:ext cx="40" cy="40"/>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solidFill>
              <a:srgbClr val="FF0000"/>
            </a:solidFill>
            <a:ln w="12700">
              <a:solidFill>
                <a:srgbClr val="FF0000"/>
              </a:solidFill>
              <a:round/>
              <a:headEnd/>
              <a:tailEnd/>
            </a:ln>
          </p:spPr>
          <p:txBody>
            <a:bodyPr/>
            <a:lstStyle/>
            <a:p>
              <a:endParaRPr lang="en-US"/>
            </a:p>
          </p:txBody>
        </p:sp>
        <p:sp>
          <p:nvSpPr>
            <p:cNvPr id="56435" name="Freeform 44"/>
            <p:cNvSpPr>
              <a:spLocks/>
            </p:cNvSpPr>
            <p:nvPr/>
          </p:nvSpPr>
          <p:spPr bwMode="auto">
            <a:xfrm>
              <a:off x="2525" y="2277"/>
              <a:ext cx="41"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FF0000"/>
            </a:solidFill>
            <a:ln w="12700">
              <a:solidFill>
                <a:srgbClr val="FF0000"/>
              </a:solidFill>
              <a:round/>
              <a:headEnd/>
              <a:tailEnd/>
            </a:ln>
          </p:spPr>
          <p:txBody>
            <a:bodyPr/>
            <a:lstStyle/>
            <a:p>
              <a:endParaRPr lang="en-US"/>
            </a:p>
          </p:txBody>
        </p:sp>
        <p:sp>
          <p:nvSpPr>
            <p:cNvPr id="56436" name="Freeform 45"/>
            <p:cNvSpPr>
              <a:spLocks/>
            </p:cNvSpPr>
            <p:nvPr/>
          </p:nvSpPr>
          <p:spPr bwMode="auto">
            <a:xfrm>
              <a:off x="2677" y="2200"/>
              <a:ext cx="40" cy="40"/>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solidFill>
              <a:srgbClr val="FF0000"/>
            </a:solidFill>
            <a:ln w="12700">
              <a:solidFill>
                <a:srgbClr val="FF0000"/>
              </a:solidFill>
              <a:round/>
              <a:headEnd/>
              <a:tailEnd/>
            </a:ln>
          </p:spPr>
          <p:txBody>
            <a:bodyPr/>
            <a:lstStyle/>
            <a:p>
              <a:endParaRPr lang="en-US"/>
            </a:p>
          </p:txBody>
        </p:sp>
        <p:sp>
          <p:nvSpPr>
            <p:cNvPr id="56437" name="Freeform 46"/>
            <p:cNvSpPr>
              <a:spLocks/>
            </p:cNvSpPr>
            <p:nvPr/>
          </p:nvSpPr>
          <p:spPr bwMode="auto">
            <a:xfrm>
              <a:off x="2829" y="2282"/>
              <a:ext cx="40" cy="41"/>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solidFill>
              <a:srgbClr val="FF0000"/>
            </a:solidFill>
            <a:ln w="12700">
              <a:solidFill>
                <a:srgbClr val="FF0000"/>
              </a:solidFill>
              <a:round/>
              <a:headEnd/>
              <a:tailEnd/>
            </a:ln>
          </p:spPr>
          <p:txBody>
            <a:bodyPr/>
            <a:lstStyle/>
            <a:p>
              <a:endParaRPr lang="en-US"/>
            </a:p>
          </p:txBody>
        </p:sp>
        <p:sp>
          <p:nvSpPr>
            <p:cNvPr id="56438" name="Freeform 47"/>
            <p:cNvSpPr>
              <a:spLocks/>
            </p:cNvSpPr>
            <p:nvPr/>
          </p:nvSpPr>
          <p:spPr bwMode="auto">
            <a:xfrm>
              <a:off x="2980" y="2231"/>
              <a:ext cx="41"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FF0000"/>
            </a:solidFill>
            <a:ln w="12700">
              <a:solidFill>
                <a:srgbClr val="FF0000"/>
              </a:solidFill>
              <a:round/>
              <a:headEnd/>
              <a:tailEnd/>
            </a:ln>
          </p:spPr>
          <p:txBody>
            <a:bodyPr/>
            <a:lstStyle/>
            <a:p>
              <a:endParaRPr lang="en-US"/>
            </a:p>
          </p:txBody>
        </p:sp>
        <p:sp>
          <p:nvSpPr>
            <p:cNvPr id="56439" name="Freeform 48"/>
            <p:cNvSpPr>
              <a:spLocks/>
            </p:cNvSpPr>
            <p:nvPr/>
          </p:nvSpPr>
          <p:spPr bwMode="auto">
            <a:xfrm>
              <a:off x="3132" y="2226"/>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FF0000"/>
            </a:solidFill>
            <a:ln w="12700">
              <a:solidFill>
                <a:srgbClr val="FF0000"/>
              </a:solidFill>
              <a:round/>
              <a:headEnd/>
              <a:tailEnd/>
            </a:ln>
          </p:spPr>
          <p:txBody>
            <a:bodyPr/>
            <a:lstStyle/>
            <a:p>
              <a:endParaRPr lang="en-US"/>
            </a:p>
          </p:txBody>
        </p:sp>
        <p:sp>
          <p:nvSpPr>
            <p:cNvPr id="56440" name="Freeform 49"/>
            <p:cNvSpPr>
              <a:spLocks/>
            </p:cNvSpPr>
            <p:nvPr/>
          </p:nvSpPr>
          <p:spPr bwMode="auto">
            <a:xfrm>
              <a:off x="3284" y="2225"/>
              <a:ext cx="40" cy="40"/>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solidFill>
              <a:srgbClr val="FF0000"/>
            </a:solidFill>
            <a:ln w="12700">
              <a:solidFill>
                <a:srgbClr val="FF0000"/>
              </a:solidFill>
              <a:round/>
              <a:headEnd/>
              <a:tailEnd/>
            </a:ln>
          </p:spPr>
          <p:txBody>
            <a:bodyPr/>
            <a:lstStyle/>
            <a:p>
              <a:endParaRPr lang="en-US"/>
            </a:p>
          </p:txBody>
        </p:sp>
        <p:sp>
          <p:nvSpPr>
            <p:cNvPr id="56441" name="Freeform 50"/>
            <p:cNvSpPr>
              <a:spLocks/>
            </p:cNvSpPr>
            <p:nvPr/>
          </p:nvSpPr>
          <p:spPr bwMode="auto">
            <a:xfrm>
              <a:off x="3435" y="2268"/>
              <a:ext cx="41" cy="40"/>
            </a:xfrm>
            <a:custGeom>
              <a:avLst/>
              <a:gdLst>
                <a:gd name="T0" fmla="*/ 1 w 81"/>
                <a:gd name="T1" fmla="*/ 0 h 81"/>
                <a:gd name="T2" fmla="*/ 1 w 81"/>
                <a:gd name="T3" fmla="*/ 0 h 81"/>
                <a:gd name="T4" fmla="*/ 0 w 81"/>
                <a:gd name="T5" fmla="*/ 0 h 81"/>
                <a:gd name="T6" fmla="*/ 1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solidFill>
              <a:srgbClr val="FF0000"/>
            </a:solidFill>
            <a:ln w="12700">
              <a:solidFill>
                <a:srgbClr val="FF0000"/>
              </a:solidFill>
              <a:round/>
              <a:headEnd/>
              <a:tailEnd/>
            </a:ln>
          </p:spPr>
          <p:txBody>
            <a:bodyPr/>
            <a:lstStyle/>
            <a:p>
              <a:endParaRPr lang="en-US"/>
            </a:p>
          </p:txBody>
        </p:sp>
        <p:sp>
          <p:nvSpPr>
            <p:cNvPr id="56442" name="Freeform 51"/>
            <p:cNvSpPr>
              <a:spLocks/>
            </p:cNvSpPr>
            <p:nvPr/>
          </p:nvSpPr>
          <p:spPr bwMode="auto">
            <a:xfrm>
              <a:off x="3587" y="1765"/>
              <a:ext cx="40"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FF0000"/>
            </a:solidFill>
            <a:ln w="12700">
              <a:solidFill>
                <a:srgbClr val="FF0000"/>
              </a:solidFill>
              <a:round/>
              <a:headEnd/>
              <a:tailEnd/>
            </a:ln>
          </p:spPr>
          <p:txBody>
            <a:bodyPr/>
            <a:lstStyle/>
            <a:p>
              <a:endParaRPr lang="en-US"/>
            </a:p>
          </p:txBody>
        </p:sp>
        <p:sp>
          <p:nvSpPr>
            <p:cNvPr id="56443" name="Freeform 52"/>
            <p:cNvSpPr>
              <a:spLocks/>
            </p:cNvSpPr>
            <p:nvPr/>
          </p:nvSpPr>
          <p:spPr bwMode="auto">
            <a:xfrm>
              <a:off x="3739" y="1565"/>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FF0000"/>
            </a:solidFill>
            <a:ln w="12700">
              <a:solidFill>
                <a:srgbClr val="FF0000"/>
              </a:solidFill>
              <a:round/>
              <a:headEnd/>
              <a:tailEnd/>
            </a:ln>
          </p:spPr>
          <p:txBody>
            <a:bodyPr/>
            <a:lstStyle/>
            <a:p>
              <a:endParaRPr lang="en-US"/>
            </a:p>
          </p:txBody>
        </p:sp>
        <p:sp>
          <p:nvSpPr>
            <p:cNvPr id="56444" name="Freeform 53"/>
            <p:cNvSpPr>
              <a:spLocks/>
            </p:cNvSpPr>
            <p:nvPr/>
          </p:nvSpPr>
          <p:spPr bwMode="auto">
            <a:xfrm>
              <a:off x="3890" y="1612"/>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solidFill>
              <a:srgbClr val="FF0000"/>
            </a:solidFill>
            <a:ln w="12700">
              <a:solidFill>
                <a:srgbClr val="FF0000"/>
              </a:solidFill>
              <a:round/>
              <a:headEnd/>
              <a:tailEnd/>
            </a:ln>
          </p:spPr>
          <p:txBody>
            <a:bodyPr/>
            <a:lstStyle/>
            <a:p>
              <a:endParaRPr lang="en-US"/>
            </a:p>
          </p:txBody>
        </p:sp>
        <p:sp>
          <p:nvSpPr>
            <p:cNvPr id="56445" name="Freeform 54"/>
            <p:cNvSpPr>
              <a:spLocks/>
            </p:cNvSpPr>
            <p:nvPr/>
          </p:nvSpPr>
          <p:spPr bwMode="auto">
            <a:xfrm>
              <a:off x="4042" y="1625"/>
              <a:ext cx="40"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FF0000"/>
            </a:solidFill>
            <a:ln w="12700">
              <a:solidFill>
                <a:srgbClr val="FF0000"/>
              </a:solidFill>
              <a:round/>
              <a:headEnd/>
              <a:tailEnd/>
            </a:ln>
          </p:spPr>
          <p:txBody>
            <a:bodyPr/>
            <a:lstStyle/>
            <a:p>
              <a:endParaRPr lang="en-US"/>
            </a:p>
          </p:txBody>
        </p:sp>
        <p:sp>
          <p:nvSpPr>
            <p:cNvPr id="56446" name="Freeform 55"/>
            <p:cNvSpPr>
              <a:spLocks/>
            </p:cNvSpPr>
            <p:nvPr/>
          </p:nvSpPr>
          <p:spPr bwMode="auto">
            <a:xfrm>
              <a:off x="4193" y="1576"/>
              <a:ext cx="41" cy="40"/>
            </a:xfrm>
            <a:custGeom>
              <a:avLst/>
              <a:gdLst>
                <a:gd name="T0" fmla="*/ 1 w 81"/>
                <a:gd name="T1" fmla="*/ 0 h 81"/>
                <a:gd name="T2" fmla="*/ 1 w 81"/>
                <a:gd name="T3" fmla="*/ 0 h 81"/>
                <a:gd name="T4" fmla="*/ 0 w 81"/>
                <a:gd name="T5" fmla="*/ 0 h 81"/>
                <a:gd name="T6" fmla="*/ 1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FF0000"/>
            </a:solidFill>
            <a:ln w="12700">
              <a:solidFill>
                <a:srgbClr val="FF0000"/>
              </a:solidFill>
              <a:round/>
              <a:headEnd/>
              <a:tailEnd/>
            </a:ln>
          </p:spPr>
          <p:txBody>
            <a:bodyPr/>
            <a:lstStyle/>
            <a:p>
              <a:endParaRPr lang="en-US"/>
            </a:p>
          </p:txBody>
        </p:sp>
        <p:sp>
          <p:nvSpPr>
            <p:cNvPr id="56447" name="Freeform 56"/>
            <p:cNvSpPr>
              <a:spLocks/>
            </p:cNvSpPr>
            <p:nvPr/>
          </p:nvSpPr>
          <p:spPr bwMode="auto">
            <a:xfrm>
              <a:off x="4345" y="1557"/>
              <a:ext cx="40" cy="40"/>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solidFill>
              <a:srgbClr val="FF0000"/>
            </a:solidFill>
            <a:ln w="12700">
              <a:solidFill>
                <a:srgbClr val="FF0000"/>
              </a:solidFill>
              <a:round/>
              <a:headEnd/>
              <a:tailEnd/>
            </a:ln>
          </p:spPr>
          <p:txBody>
            <a:bodyPr/>
            <a:lstStyle/>
            <a:p>
              <a:endParaRPr lang="en-US"/>
            </a:p>
          </p:txBody>
        </p:sp>
        <p:sp>
          <p:nvSpPr>
            <p:cNvPr id="56448" name="Freeform 57"/>
            <p:cNvSpPr>
              <a:spLocks/>
            </p:cNvSpPr>
            <p:nvPr/>
          </p:nvSpPr>
          <p:spPr bwMode="auto">
            <a:xfrm>
              <a:off x="4497" y="1570"/>
              <a:ext cx="40" cy="41"/>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solidFill>
              <a:srgbClr val="FF0000"/>
            </a:solidFill>
            <a:ln w="12700">
              <a:solidFill>
                <a:srgbClr val="FF0000"/>
              </a:solidFill>
              <a:round/>
              <a:headEnd/>
              <a:tailEnd/>
            </a:ln>
          </p:spPr>
          <p:txBody>
            <a:bodyPr/>
            <a:lstStyle/>
            <a:p>
              <a:endParaRPr lang="en-US"/>
            </a:p>
          </p:txBody>
        </p:sp>
        <p:sp>
          <p:nvSpPr>
            <p:cNvPr id="56449" name="Freeform 58"/>
            <p:cNvSpPr>
              <a:spLocks/>
            </p:cNvSpPr>
            <p:nvPr/>
          </p:nvSpPr>
          <p:spPr bwMode="auto">
            <a:xfrm>
              <a:off x="4633" y="1625"/>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FF0000"/>
            </a:solidFill>
            <a:ln w="12700">
              <a:solidFill>
                <a:srgbClr val="FF0000"/>
              </a:solidFill>
              <a:round/>
              <a:headEnd/>
              <a:tailEnd/>
            </a:ln>
          </p:spPr>
          <p:txBody>
            <a:bodyPr/>
            <a:lstStyle/>
            <a:p>
              <a:endParaRPr lang="en-US"/>
            </a:p>
          </p:txBody>
        </p:sp>
        <p:sp>
          <p:nvSpPr>
            <p:cNvPr id="56450" name="Freeform 59"/>
            <p:cNvSpPr>
              <a:spLocks/>
            </p:cNvSpPr>
            <p:nvPr/>
          </p:nvSpPr>
          <p:spPr bwMode="auto">
            <a:xfrm>
              <a:off x="865" y="1660"/>
              <a:ext cx="40" cy="40"/>
            </a:xfrm>
            <a:custGeom>
              <a:avLst/>
              <a:gdLst>
                <a:gd name="T0" fmla="*/ 0 w 81"/>
                <a:gd name="T1" fmla="*/ 0 h 81"/>
                <a:gd name="T2" fmla="*/ 0 w 81"/>
                <a:gd name="T3" fmla="*/ 0 h 81"/>
                <a:gd name="T4" fmla="*/ 0 w 81"/>
                <a:gd name="T5" fmla="*/ 0 h 81"/>
                <a:gd name="T6" fmla="*/ 0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6451" name="Freeform 60"/>
            <p:cNvSpPr>
              <a:spLocks/>
            </p:cNvSpPr>
            <p:nvPr/>
          </p:nvSpPr>
          <p:spPr bwMode="auto">
            <a:xfrm>
              <a:off x="1009" y="1623"/>
              <a:ext cx="40" cy="40"/>
            </a:xfrm>
            <a:custGeom>
              <a:avLst/>
              <a:gdLst>
                <a:gd name="T0" fmla="*/ 1 w 80"/>
                <a:gd name="T1" fmla="*/ 0 h 81"/>
                <a:gd name="T2" fmla="*/ 1 w 80"/>
                <a:gd name="T3" fmla="*/ 0 h 81"/>
                <a:gd name="T4" fmla="*/ 1 w 80"/>
                <a:gd name="T5" fmla="*/ 0 h 81"/>
                <a:gd name="T6" fmla="*/ 0 w 80"/>
                <a:gd name="T7" fmla="*/ 0 h 81"/>
                <a:gd name="T8" fmla="*/ 1 w 80"/>
                <a:gd name="T9" fmla="*/ 0 h 81"/>
                <a:gd name="T10" fmla="*/ 0 60000 65536"/>
                <a:gd name="T11" fmla="*/ 0 60000 65536"/>
                <a:gd name="T12" fmla="*/ 0 60000 65536"/>
                <a:gd name="T13" fmla="*/ 0 60000 65536"/>
                <a:gd name="T14" fmla="*/ 0 60000 65536"/>
                <a:gd name="T15" fmla="*/ 0 w 80"/>
                <a:gd name="T16" fmla="*/ 0 h 81"/>
                <a:gd name="T17" fmla="*/ 80 w 80"/>
                <a:gd name="T18" fmla="*/ 81 h 81"/>
              </a:gdLst>
              <a:ahLst/>
              <a:cxnLst>
                <a:cxn ang="T10">
                  <a:pos x="T0" y="T1"/>
                </a:cxn>
                <a:cxn ang="T11">
                  <a:pos x="T2" y="T3"/>
                </a:cxn>
                <a:cxn ang="T12">
                  <a:pos x="T4" y="T5"/>
                </a:cxn>
                <a:cxn ang="T13">
                  <a:pos x="T6" y="T7"/>
                </a:cxn>
                <a:cxn ang="T14">
                  <a:pos x="T8" y="T9"/>
                </a:cxn>
              </a:cxnLst>
              <a:rect l="T15" t="T16" r="T17" b="T18"/>
              <a:pathLst>
                <a:path w="80" h="81">
                  <a:moveTo>
                    <a:pt x="40" y="0"/>
                  </a:moveTo>
                  <a:lnTo>
                    <a:pt x="80" y="40"/>
                  </a:lnTo>
                  <a:lnTo>
                    <a:pt x="40" y="81"/>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6452" name="Freeform 61"/>
            <p:cNvSpPr>
              <a:spLocks/>
            </p:cNvSpPr>
            <p:nvPr/>
          </p:nvSpPr>
          <p:spPr bwMode="auto">
            <a:xfrm>
              <a:off x="1161" y="1540"/>
              <a:ext cx="40" cy="40"/>
            </a:xfrm>
            <a:custGeom>
              <a:avLst/>
              <a:gdLst>
                <a:gd name="T0" fmla="*/ 0 w 81"/>
                <a:gd name="T1" fmla="*/ 0 h 81"/>
                <a:gd name="T2" fmla="*/ 0 w 81"/>
                <a:gd name="T3" fmla="*/ 0 h 81"/>
                <a:gd name="T4" fmla="*/ 0 w 81"/>
                <a:gd name="T5" fmla="*/ 0 h 81"/>
                <a:gd name="T6" fmla="*/ 0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6453" name="Freeform 62"/>
            <p:cNvSpPr>
              <a:spLocks/>
            </p:cNvSpPr>
            <p:nvPr/>
          </p:nvSpPr>
          <p:spPr bwMode="auto">
            <a:xfrm>
              <a:off x="1312" y="1600"/>
              <a:ext cx="41" cy="40"/>
            </a:xfrm>
            <a:custGeom>
              <a:avLst/>
              <a:gdLst>
                <a:gd name="T0" fmla="*/ 1 w 81"/>
                <a:gd name="T1" fmla="*/ 0 h 81"/>
                <a:gd name="T2" fmla="*/ 1 w 81"/>
                <a:gd name="T3" fmla="*/ 0 h 81"/>
                <a:gd name="T4" fmla="*/ 1 w 81"/>
                <a:gd name="T5" fmla="*/ 0 h 81"/>
                <a:gd name="T6" fmla="*/ 0 w 81"/>
                <a:gd name="T7" fmla="*/ 0 h 81"/>
                <a:gd name="T8" fmla="*/ 1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1" y="0"/>
                  </a:moveTo>
                  <a:lnTo>
                    <a:pt x="81" y="40"/>
                  </a:lnTo>
                  <a:lnTo>
                    <a:pt x="41" y="81"/>
                  </a:lnTo>
                  <a:lnTo>
                    <a:pt x="0" y="40"/>
                  </a:lnTo>
                  <a:lnTo>
                    <a:pt x="41" y="0"/>
                  </a:lnTo>
                  <a:close/>
                </a:path>
              </a:pathLst>
            </a:custGeom>
            <a:solidFill>
              <a:srgbClr val="008000"/>
            </a:solidFill>
            <a:ln w="12700">
              <a:solidFill>
                <a:srgbClr val="008000"/>
              </a:solidFill>
              <a:round/>
              <a:headEnd/>
              <a:tailEnd/>
            </a:ln>
          </p:spPr>
          <p:txBody>
            <a:bodyPr/>
            <a:lstStyle/>
            <a:p>
              <a:endParaRPr lang="en-US"/>
            </a:p>
          </p:txBody>
        </p:sp>
        <p:sp>
          <p:nvSpPr>
            <p:cNvPr id="56454" name="Freeform 63"/>
            <p:cNvSpPr>
              <a:spLocks/>
            </p:cNvSpPr>
            <p:nvPr/>
          </p:nvSpPr>
          <p:spPr bwMode="auto">
            <a:xfrm>
              <a:off x="1464" y="1617"/>
              <a:ext cx="40" cy="41"/>
            </a:xfrm>
            <a:custGeom>
              <a:avLst/>
              <a:gdLst>
                <a:gd name="T0" fmla="*/ 1 w 80"/>
                <a:gd name="T1" fmla="*/ 0 h 80"/>
                <a:gd name="T2" fmla="*/ 1 w 80"/>
                <a:gd name="T3" fmla="*/ 1 h 80"/>
                <a:gd name="T4" fmla="*/ 1 w 80"/>
                <a:gd name="T5" fmla="*/ 1 h 80"/>
                <a:gd name="T6" fmla="*/ 0 w 80"/>
                <a:gd name="T7" fmla="*/ 1 h 80"/>
                <a:gd name="T8" fmla="*/ 1 w 80"/>
                <a:gd name="T9" fmla="*/ 0 h 80"/>
                <a:gd name="T10" fmla="*/ 0 60000 65536"/>
                <a:gd name="T11" fmla="*/ 0 60000 65536"/>
                <a:gd name="T12" fmla="*/ 0 60000 65536"/>
                <a:gd name="T13" fmla="*/ 0 60000 65536"/>
                <a:gd name="T14" fmla="*/ 0 60000 65536"/>
                <a:gd name="T15" fmla="*/ 0 w 80"/>
                <a:gd name="T16" fmla="*/ 0 h 80"/>
                <a:gd name="T17" fmla="*/ 80 w 80"/>
                <a:gd name="T18" fmla="*/ 80 h 80"/>
              </a:gdLst>
              <a:ahLst/>
              <a:cxnLst>
                <a:cxn ang="T10">
                  <a:pos x="T0" y="T1"/>
                </a:cxn>
                <a:cxn ang="T11">
                  <a:pos x="T2" y="T3"/>
                </a:cxn>
                <a:cxn ang="T12">
                  <a:pos x="T4" y="T5"/>
                </a:cxn>
                <a:cxn ang="T13">
                  <a:pos x="T6" y="T7"/>
                </a:cxn>
                <a:cxn ang="T14">
                  <a:pos x="T8" y="T9"/>
                </a:cxn>
              </a:cxnLst>
              <a:rect l="T15" t="T16" r="T17" b="T18"/>
              <a:pathLst>
                <a:path w="80" h="80">
                  <a:moveTo>
                    <a:pt x="40" y="0"/>
                  </a:moveTo>
                  <a:lnTo>
                    <a:pt x="80" y="40"/>
                  </a:lnTo>
                  <a:lnTo>
                    <a:pt x="40" y="80"/>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6455" name="Freeform 64"/>
            <p:cNvSpPr>
              <a:spLocks/>
            </p:cNvSpPr>
            <p:nvPr/>
          </p:nvSpPr>
          <p:spPr bwMode="auto">
            <a:xfrm>
              <a:off x="1615" y="1851"/>
              <a:ext cx="41" cy="40"/>
            </a:xfrm>
            <a:custGeom>
              <a:avLst/>
              <a:gdLst>
                <a:gd name="T0" fmla="*/ 1 w 81"/>
                <a:gd name="T1" fmla="*/ 0 h 81"/>
                <a:gd name="T2" fmla="*/ 1 w 81"/>
                <a:gd name="T3" fmla="*/ 0 h 81"/>
                <a:gd name="T4" fmla="*/ 1 w 81"/>
                <a:gd name="T5" fmla="*/ 0 h 81"/>
                <a:gd name="T6" fmla="*/ 0 w 81"/>
                <a:gd name="T7" fmla="*/ 0 h 81"/>
                <a:gd name="T8" fmla="*/ 1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6456" name="Freeform 65"/>
            <p:cNvSpPr>
              <a:spLocks/>
            </p:cNvSpPr>
            <p:nvPr/>
          </p:nvSpPr>
          <p:spPr bwMode="auto">
            <a:xfrm>
              <a:off x="1767" y="2166"/>
              <a:ext cx="40" cy="41"/>
            </a:xfrm>
            <a:custGeom>
              <a:avLst/>
              <a:gdLst>
                <a:gd name="T0" fmla="*/ 0 w 81"/>
                <a:gd name="T1" fmla="*/ 0 h 81"/>
                <a:gd name="T2" fmla="*/ 0 w 81"/>
                <a:gd name="T3" fmla="*/ 1 h 81"/>
                <a:gd name="T4" fmla="*/ 0 w 81"/>
                <a:gd name="T5" fmla="*/ 1 h 81"/>
                <a:gd name="T6" fmla="*/ 0 w 81"/>
                <a:gd name="T7" fmla="*/ 1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1" y="0"/>
                  </a:moveTo>
                  <a:lnTo>
                    <a:pt x="81" y="41"/>
                  </a:lnTo>
                  <a:lnTo>
                    <a:pt x="41" y="81"/>
                  </a:lnTo>
                  <a:lnTo>
                    <a:pt x="0" y="41"/>
                  </a:lnTo>
                  <a:lnTo>
                    <a:pt x="41" y="0"/>
                  </a:lnTo>
                  <a:close/>
                </a:path>
              </a:pathLst>
            </a:custGeom>
            <a:solidFill>
              <a:srgbClr val="008000"/>
            </a:solidFill>
            <a:ln w="12700">
              <a:solidFill>
                <a:srgbClr val="008000"/>
              </a:solidFill>
              <a:round/>
              <a:headEnd/>
              <a:tailEnd/>
            </a:ln>
          </p:spPr>
          <p:txBody>
            <a:bodyPr/>
            <a:lstStyle/>
            <a:p>
              <a:endParaRPr lang="en-US"/>
            </a:p>
          </p:txBody>
        </p:sp>
        <p:sp>
          <p:nvSpPr>
            <p:cNvPr id="56457" name="Freeform 66"/>
            <p:cNvSpPr>
              <a:spLocks/>
            </p:cNvSpPr>
            <p:nvPr/>
          </p:nvSpPr>
          <p:spPr bwMode="auto">
            <a:xfrm>
              <a:off x="1919" y="2065"/>
              <a:ext cx="40" cy="41"/>
            </a:xfrm>
            <a:custGeom>
              <a:avLst/>
              <a:gdLst>
                <a:gd name="T0" fmla="*/ 1 w 80"/>
                <a:gd name="T1" fmla="*/ 0 h 81"/>
                <a:gd name="T2" fmla="*/ 1 w 80"/>
                <a:gd name="T3" fmla="*/ 1 h 81"/>
                <a:gd name="T4" fmla="*/ 1 w 80"/>
                <a:gd name="T5" fmla="*/ 1 h 81"/>
                <a:gd name="T6" fmla="*/ 0 w 80"/>
                <a:gd name="T7" fmla="*/ 1 h 81"/>
                <a:gd name="T8" fmla="*/ 1 w 80"/>
                <a:gd name="T9" fmla="*/ 0 h 81"/>
                <a:gd name="T10" fmla="*/ 0 60000 65536"/>
                <a:gd name="T11" fmla="*/ 0 60000 65536"/>
                <a:gd name="T12" fmla="*/ 0 60000 65536"/>
                <a:gd name="T13" fmla="*/ 0 60000 65536"/>
                <a:gd name="T14" fmla="*/ 0 60000 65536"/>
                <a:gd name="T15" fmla="*/ 0 w 80"/>
                <a:gd name="T16" fmla="*/ 0 h 81"/>
                <a:gd name="T17" fmla="*/ 80 w 80"/>
                <a:gd name="T18" fmla="*/ 81 h 81"/>
              </a:gdLst>
              <a:ahLst/>
              <a:cxnLst>
                <a:cxn ang="T10">
                  <a:pos x="T0" y="T1"/>
                </a:cxn>
                <a:cxn ang="T11">
                  <a:pos x="T2" y="T3"/>
                </a:cxn>
                <a:cxn ang="T12">
                  <a:pos x="T4" y="T5"/>
                </a:cxn>
                <a:cxn ang="T13">
                  <a:pos x="T6" y="T7"/>
                </a:cxn>
                <a:cxn ang="T14">
                  <a:pos x="T8" y="T9"/>
                </a:cxn>
              </a:cxnLst>
              <a:rect l="T15" t="T16" r="T17" b="T18"/>
              <a:pathLst>
                <a:path w="80" h="81">
                  <a:moveTo>
                    <a:pt x="40" y="0"/>
                  </a:moveTo>
                  <a:lnTo>
                    <a:pt x="80" y="40"/>
                  </a:lnTo>
                  <a:lnTo>
                    <a:pt x="40" y="81"/>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6458" name="Freeform 67"/>
            <p:cNvSpPr>
              <a:spLocks/>
            </p:cNvSpPr>
            <p:nvPr/>
          </p:nvSpPr>
          <p:spPr bwMode="auto">
            <a:xfrm>
              <a:off x="2070" y="1668"/>
              <a:ext cx="41" cy="40"/>
            </a:xfrm>
            <a:custGeom>
              <a:avLst/>
              <a:gdLst>
                <a:gd name="T0" fmla="*/ 1 w 80"/>
                <a:gd name="T1" fmla="*/ 0 h 81"/>
                <a:gd name="T2" fmla="*/ 1 w 80"/>
                <a:gd name="T3" fmla="*/ 0 h 81"/>
                <a:gd name="T4" fmla="*/ 1 w 80"/>
                <a:gd name="T5" fmla="*/ 0 h 81"/>
                <a:gd name="T6" fmla="*/ 0 w 80"/>
                <a:gd name="T7" fmla="*/ 0 h 81"/>
                <a:gd name="T8" fmla="*/ 1 w 80"/>
                <a:gd name="T9" fmla="*/ 0 h 81"/>
                <a:gd name="T10" fmla="*/ 0 60000 65536"/>
                <a:gd name="T11" fmla="*/ 0 60000 65536"/>
                <a:gd name="T12" fmla="*/ 0 60000 65536"/>
                <a:gd name="T13" fmla="*/ 0 60000 65536"/>
                <a:gd name="T14" fmla="*/ 0 60000 65536"/>
                <a:gd name="T15" fmla="*/ 0 w 80"/>
                <a:gd name="T16" fmla="*/ 0 h 81"/>
                <a:gd name="T17" fmla="*/ 80 w 80"/>
                <a:gd name="T18" fmla="*/ 81 h 81"/>
              </a:gdLst>
              <a:ahLst/>
              <a:cxnLst>
                <a:cxn ang="T10">
                  <a:pos x="T0" y="T1"/>
                </a:cxn>
                <a:cxn ang="T11">
                  <a:pos x="T2" y="T3"/>
                </a:cxn>
                <a:cxn ang="T12">
                  <a:pos x="T4" y="T5"/>
                </a:cxn>
                <a:cxn ang="T13">
                  <a:pos x="T6" y="T7"/>
                </a:cxn>
                <a:cxn ang="T14">
                  <a:pos x="T8" y="T9"/>
                </a:cxn>
              </a:cxnLst>
              <a:rect l="T15" t="T16" r="T17" b="T18"/>
              <a:pathLst>
                <a:path w="80" h="81">
                  <a:moveTo>
                    <a:pt x="40" y="0"/>
                  </a:moveTo>
                  <a:lnTo>
                    <a:pt x="80" y="41"/>
                  </a:lnTo>
                  <a:lnTo>
                    <a:pt x="40" y="81"/>
                  </a:lnTo>
                  <a:lnTo>
                    <a:pt x="0" y="41"/>
                  </a:lnTo>
                  <a:lnTo>
                    <a:pt x="40" y="0"/>
                  </a:lnTo>
                  <a:close/>
                </a:path>
              </a:pathLst>
            </a:custGeom>
            <a:solidFill>
              <a:srgbClr val="008000"/>
            </a:solidFill>
            <a:ln w="12700">
              <a:solidFill>
                <a:srgbClr val="008000"/>
              </a:solidFill>
              <a:round/>
              <a:headEnd/>
              <a:tailEnd/>
            </a:ln>
          </p:spPr>
          <p:txBody>
            <a:bodyPr/>
            <a:lstStyle/>
            <a:p>
              <a:endParaRPr lang="en-US"/>
            </a:p>
          </p:txBody>
        </p:sp>
        <p:sp>
          <p:nvSpPr>
            <p:cNvPr id="56459" name="Freeform 68"/>
            <p:cNvSpPr>
              <a:spLocks/>
            </p:cNvSpPr>
            <p:nvPr/>
          </p:nvSpPr>
          <p:spPr bwMode="auto">
            <a:xfrm>
              <a:off x="2222" y="1647"/>
              <a:ext cx="40" cy="40"/>
            </a:xfrm>
            <a:custGeom>
              <a:avLst/>
              <a:gdLst>
                <a:gd name="T0" fmla="*/ 0 w 81"/>
                <a:gd name="T1" fmla="*/ 0 h 81"/>
                <a:gd name="T2" fmla="*/ 0 w 81"/>
                <a:gd name="T3" fmla="*/ 0 h 81"/>
                <a:gd name="T4" fmla="*/ 0 w 81"/>
                <a:gd name="T5" fmla="*/ 0 h 81"/>
                <a:gd name="T6" fmla="*/ 0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6460" name="Freeform 69"/>
            <p:cNvSpPr>
              <a:spLocks/>
            </p:cNvSpPr>
            <p:nvPr/>
          </p:nvSpPr>
          <p:spPr bwMode="auto">
            <a:xfrm>
              <a:off x="2374" y="1633"/>
              <a:ext cx="40" cy="40"/>
            </a:xfrm>
            <a:custGeom>
              <a:avLst/>
              <a:gdLst>
                <a:gd name="T0" fmla="*/ 0 w 81"/>
                <a:gd name="T1" fmla="*/ 0 h 81"/>
                <a:gd name="T2" fmla="*/ 0 w 81"/>
                <a:gd name="T3" fmla="*/ 0 h 81"/>
                <a:gd name="T4" fmla="*/ 0 w 81"/>
                <a:gd name="T5" fmla="*/ 0 h 81"/>
                <a:gd name="T6" fmla="*/ 0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1" y="0"/>
                  </a:moveTo>
                  <a:lnTo>
                    <a:pt x="81" y="41"/>
                  </a:lnTo>
                  <a:lnTo>
                    <a:pt x="41" y="81"/>
                  </a:lnTo>
                  <a:lnTo>
                    <a:pt x="0" y="41"/>
                  </a:lnTo>
                  <a:lnTo>
                    <a:pt x="41" y="0"/>
                  </a:lnTo>
                  <a:close/>
                </a:path>
              </a:pathLst>
            </a:custGeom>
            <a:solidFill>
              <a:srgbClr val="008000"/>
            </a:solidFill>
            <a:ln w="12700">
              <a:solidFill>
                <a:srgbClr val="008000"/>
              </a:solidFill>
              <a:round/>
              <a:headEnd/>
              <a:tailEnd/>
            </a:ln>
          </p:spPr>
          <p:txBody>
            <a:bodyPr/>
            <a:lstStyle/>
            <a:p>
              <a:endParaRPr lang="en-US"/>
            </a:p>
          </p:txBody>
        </p:sp>
        <p:sp>
          <p:nvSpPr>
            <p:cNvPr id="56461" name="Freeform 70"/>
            <p:cNvSpPr>
              <a:spLocks/>
            </p:cNvSpPr>
            <p:nvPr/>
          </p:nvSpPr>
          <p:spPr bwMode="auto">
            <a:xfrm>
              <a:off x="2525" y="1574"/>
              <a:ext cx="41" cy="40"/>
            </a:xfrm>
            <a:custGeom>
              <a:avLst/>
              <a:gdLst>
                <a:gd name="T0" fmla="*/ 1 w 80"/>
                <a:gd name="T1" fmla="*/ 0 h 81"/>
                <a:gd name="T2" fmla="*/ 1 w 80"/>
                <a:gd name="T3" fmla="*/ 0 h 81"/>
                <a:gd name="T4" fmla="*/ 1 w 80"/>
                <a:gd name="T5" fmla="*/ 0 h 81"/>
                <a:gd name="T6" fmla="*/ 0 w 80"/>
                <a:gd name="T7" fmla="*/ 0 h 81"/>
                <a:gd name="T8" fmla="*/ 1 w 80"/>
                <a:gd name="T9" fmla="*/ 0 h 81"/>
                <a:gd name="T10" fmla="*/ 0 60000 65536"/>
                <a:gd name="T11" fmla="*/ 0 60000 65536"/>
                <a:gd name="T12" fmla="*/ 0 60000 65536"/>
                <a:gd name="T13" fmla="*/ 0 60000 65536"/>
                <a:gd name="T14" fmla="*/ 0 60000 65536"/>
                <a:gd name="T15" fmla="*/ 0 w 80"/>
                <a:gd name="T16" fmla="*/ 0 h 81"/>
                <a:gd name="T17" fmla="*/ 80 w 80"/>
                <a:gd name="T18" fmla="*/ 81 h 81"/>
              </a:gdLst>
              <a:ahLst/>
              <a:cxnLst>
                <a:cxn ang="T10">
                  <a:pos x="T0" y="T1"/>
                </a:cxn>
                <a:cxn ang="T11">
                  <a:pos x="T2" y="T3"/>
                </a:cxn>
                <a:cxn ang="T12">
                  <a:pos x="T4" y="T5"/>
                </a:cxn>
                <a:cxn ang="T13">
                  <a:pos x="T6" y="T7"/>
                </a:cxn>
                <a:cxn ang="T14">
                  <a:pos x="T8" y="T9"/>
                </a:cxn>
              </a:cxnLst>
              <a:rect l="T15" t="T16" r="T17" b="T18"/>
              <a:pathLst>
                <a:path w="80" h="81">
                  <a:moveTo>
                    <a:pt x="40" y="0"/>
                  </a:moveTo>
                  <a:lnTo>
                    <a:pt x="80" y="41"/>
                  </a:lnTo>
                  <a:lnTo>
                    <a:pt x="40" y="81"/>
                  </a:lnTo>
                  <a:lnTo>
                    <a:pt x="0" y="41"/>
                  </a:lnTo>
                  <a:lnTo>
                    <a:pt x="40" y="0"/>
                  </a:lnTo>
                  <a:close/>
                </a:path>
              </a:pathLst>
            </a:custGeom>
            <a:solidFill>
              <a:srgbClr val="008000"/>
            </a:solidFill>
            <a:ln w="12700">
              <a:solidFill>
                <a:srgbClr val="008000"/>
              </a:solidFill>
              <a:round/>
              <a:headEnd/>
              <a:tailEnd/>
            </a:ln>
          </p:spPr>
          <p:txBody>
            <a:bodyPr/>
            <a:lstStyle/>
            <a:p>
              <a:endParaRPr lang="en-US"/>
            </a:p>
          </p:txBody>
        </p:sp>
        <p:sp>
          <p:nvSpPr>
            <p:cNvPr id="56462" name="Freeform 71"/>
            <p:cNvSpPr>
              <a:spLocks/>
            </p:cNvSpPr>
            <p:nvPr/>
          </p:nvSpPr>
          <p:spPr bwMode="auto">
            <a:xfrm>
              <a:off x="2677" y="1572"/>
              <a:ext cx="40" cy="41"/>
            </a:xfrm>
            <a:custGeom>
              <a:avLst/>
              <a:gdLst>
                <a:gd name="T0" fmla="*/ 0 w 81"/>
                <a:gd name="T1" fmla="*/ 0 h 81"/>
                <a:gd name="T2" fmla="*/ 0 w 81"/>
                <a:gd name="T3" fmla="*/ 1 h 81"/>
                <a:gd name="T4" fmla="*/ 0 w 81"/>
                <a:gd name="T5" fmla="*/ 1 h 81"/>
                <a:gd name="T6" fmla="*/ 0 w 81"/>
                <a:gd name="T7" fmla="*/ 1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1"/>
                  </a:lnTo>
                  <a:lnTo>
                    <a:pt x="40" y="81"/>
                  </a:lnTo>
                  <a:lnTo>
                    <a:pt x="0" y="41"/>
                  </a:lnTo>
                  <a:lnTo>
                    <a:pt x="40" y="0"/>
                  </a:lnTo>
                  <a:close/>
                </a:path>
              </a:pathLst>
            </a:custGeom>
            <a:solidFill>
              <a:srgbClr val="008000"/>
            </a:solidFill>
            <a:ln w="12700">
              <a:solidFill>
                <a:srgbClr val="008000"/>
              </a:solidFill>
              <a:round/>
              <a:headEnd/>
              <a:tailEnd/>
            </a:ln>
          </p:spPr>
          <p:txBody>
            <a:bodyPr/>
            <a:lstStyle/>
            <a:p>
              <a:endParaRPr lang="en-US"/>
            </a:p>
          </p:txBody>
        </p:sp>
        <p:sp>
          <p:nvSpPr>
            <p:cNvPr id="56463" name="Freeform 72"/>
            <p:cNvSpPr>
              <a:spLocks/>
            </p:cNvSpPr>
            <p:nvPr/>
          </p:nvSpPr>
          <p:spPr bwMode="auto">
            <a:xfrm>
              <a:off x="2829" y="1636"/>
              <a:ext cx="40" cy="41"/>
            </a:xfrm>
            <a:custGeom>
              <a:avLst/>
              <a:gdLst>
                <a:gd name="T0" fmla="*/ 0 w 81"/>
                <a:gd name="T1" fmla="*/ 0 h 81"/>
                <a:gd name="T2" fmla="*/ 0 w 81"/>
                <a:gd name="T3" fmla="*/ 1 h 81"/>
                <a:gd name="T4" fmla="*/ 0 w 81"/>
                <a:gd name="T5" fmla="*/ 1 h 81"/>
                <a:gd name="T6" fmla="*/ 0 w 81"/>
                <a:gd name="T7" fmla="*/ 1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1" y="0"/>
                  </a:moveTo>
                  <a:lnTo>
                    <a:pt x="81" y="40"/>
                  </a:lnTo>
                  <a:lnTo>
                    <a:pt x="41" y="81"/>
                  </a:lnTo>
                  <a:lnTo>
                    <a:pt x="0" y="40"/>
                  </a:lnTo>
                  <a:lnTo>
                    <a:pt x="41" y="0"/>
                  </a:lnTo>
                  <a:close/>
                </a:path>
              </a:pathLst>
            </a:custGeom>
            <a:solidFill>
              <a:srgbClr val="008000"/>
            </a:solidFill>
            <a:ln w="12700">
              <a:solidFill>
                <a:srgbClr val="008000"/>
              </a:solidFill>
              <a:round/>
              <a:headEnd/>
              <a:tailEnd/>
            </a:ln>
          </p:spPr>
          <p:txBody>
            <a:bodyPr/>
            <a:lstStyle/>
            <a:p>
              <a:endParaRPr lang="en-US"/>
            </a:p>
          </p:txBody>
        </p:sp>
        <p:sp>
          <p:nvSpPr>
            <p:cNvPr id="56464" name="Freeform 73"/>
            <p:cNvSpPr>
              <a:spLocks/>
            </p:cNvSpPr>
            <p:nvPr/>
          </p:nvSpPr>
          <p:spPr bwMode="auto">
            <a:xfrm>
              <a:off x="2980" y="1613"/>
              <a:ext cx="41" cy="41"/>
            </a:xfrm>
            <a:custGeom>
              <a:avLst/>
              <a:gdLst>
                <a:gd name="T0" fmla="*/ 1 w 80"/>
                <a:gd name="T1" fmla="*/ 0 h 81"/>
                <a:gd name="T2" fmla="*/ 1 w 80"/>
                <a:gd name="T3" fmla="*/ 1 h 81"/>
                <a:gd name="T4" fmla="*/ 1 w 80"/>
                <a:gd name="T5" fmla="*/ 1 h 81"/>
                <a:gd name="T6" fmla="*/ 0 w 80"/>
                <a:gd name="T7" fmla="*/ 1 h 81"/>
                <a:gd name="T8" fmla="*/ 1 w 80"/>
                <a:gd name="T9" fmla="*/ 0 h 81"/>
                <a:gd name="T10" fmla="*/ 0 60000 65536"/>
                <a:gd name="T11" fmla="*/ 0 60000 65536"/>
                <a:gd name="T12" fmla="*/ 0 60000 65536"/>
                <a:gd name="T13" fmla="*/ 0 60000 65536"/>
                <a:gd name="T14" fmla="*/ 0 60000 65536"/>
                <a:gd name="T15" fmla="*/ 0 w 80"/>
                <a:gd name="T16" fmla="*/ 0 h 81"/>
                <a:gd name="T17" fmla="*/ 80 w 80"/>
                <a:gd name="T18" fmla="*/ 81 h 81"/>
              </a:gdLst>
              <a:ahLst/>
              <a:cxnLst>
                <a:cxn ang="T10">
                  <a:pos x="T0" y="T1"/>
                </a:cxn>
                <a:cxn ang="T11">
                  <a:pos x="T2" y="T3"/>
                </a:cxn>
                <a:cxn ang="T12">
                  <a:pos x="T4" y="T5"/>
                </a:cxn>
                <a:cxn ang="T13">
                  <a:pos x="T6" y="T7"/>
                </a:cxn>
                <a:cxn ang="T14">
                  <a:pos x="T8" y="T9"/>
                </a:cxn>
              </a:cxnLst>
              <a:rect l="T15" t="T16" r="T17" b="T18"/>
              <a:pathLst>
                <a:path w="80" h="81">
                  <a:moveTo>
                    <a:pt x="40" y="0"/>
                  </a:moveTo>
                  <a:lnTo>
                    <a:pt x="80" y="40"/>
                  </a:lnTo>
                  <a:lnTo>
                    <a:pt x="40" y="81"/>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6465" name="Freeform 74"/>
            <p:cNvSpPr>
              <a:spLocks/>
            </p:cNvSpPr>
            <p:nvPr/>
          </p:nvSpPr>
          <p:spPr bwMode="auto">
            <a:xfrm>
              <a:off x="3132" y="1597"/>
              <a:ext cx="40" cy="40"/>
            </a:xfrm>
            <a:custGeom>
              <a:avLst/>
              <a:gdLst>
                <a:gd name="T0" fmla="*/ 0 w 81"/>
                <a:gd name="T1" fmla="*/ 0 h 81"/>
                <a:gd name="T2" fmla="*/ 0 w 81"/>
                <a:gd name="T3" fmla="*/ 0 h 81"/>
                <a:gd name="T4" fmla="*/ 0 w 81"/>
                <a:gd name="T5" fmla="*/ 0 h 81"/>
                <a:gd name="T6" fmla="*/ 0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1"/>
                  </a:lnTo>
                  <a:lnTo>
                    <a:pt x="40" y="81"/>
                  </a:lnTo>
                  <a:lnTo>
                    <a:pt x="0" y="41"/>
                  </a:lnTo>
                  <a:lnTo>
                    <a:pt x="40" y="0"/>
                  </a:lnTo>
                  <a:close/>
                </a:path>
              </a:pathLst>
            </a:custGeom>
            <a:solidFill>
              <a:srgbClr val="008000"/>
            </a:solidFill>
            <a:ln w="12700">
              <a:solidFill>
                <a:srgbClr val="008000"/>
              </a:solidFill>
              <a:round/>
              <a:headEnd/>
              <a:tailEnd/>
            </a:ln>
          </p:spPr>
          <p:txBody>
            <a:bodyPr/>
            <a:lstStyle/>
            <a:p>
              <a:endParaRPr lang="en-US"/>
            </a:p>
          </p:txBody>
        </p:sp>
        <p:sp>
          <p:nvSpPr>
            <p:cNvPr id="56466" name="Freeform 75"/>
            <p:cNvSpPr>
              <a:spLocks/>
            </p:cNvSpPr>
            <p:nvPr/>
          </p:nvSpPr>
          <p:spPr bwMode="auto">
            <a:xfrm>
              <a:off x="3284" y="1589"/>
              <a:ext cx="40" cy="41"/>
            </a:xfrm>
            <a:custGeom>
              <a:avLst/>
              <a:gdLst>
                <a:gd name="T0" fmla="*/ 0 w 81"/>
                <a:gd name="T1" fmla="*/ 0 h 81"/>
                <a:gd name="T2" fmla="*/ 0 w 81"/>
                <a:gd name="T3" fmla="*/ 1 h 81"/>
                <a:gd name="T4" fmla="*/ 0 w 81"/>
                <a:gd name="T5" fmla="*/ 1 h 81"/>
                <a:gd name="T6" fmla="*/ 0 w 81"/>
                <a:gd name="T7" fmla="*/ 1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6467" name="Freeform 76"/>
            <p:cNvSpPr>
              <a:spLocks/>
            </p:cNvSpPr>
            <p:nvPr/>
          </p:nvSpPr>
          <p:spPr bwMode="auto">
            <a:xfrm>
              <a:off x="3435" y="1681"/>
              <a:ext cx="41" cy="40"/>
            </a:xfrm>
            <a:custGeom>
              <a:avLst/>
              <a:gdLst>
                <a:gd name="T0" fmla="*/ 1 w 81"/>
                <a:gd name="T1" fmla="*/ 0 h 81"/>
                <a:gd name="T2" fmla="*/ 1 w 81"/>
                <a:gd name="T3" fmla="*/ 0 h 81"/>
                <a:gd name="T4" fmla="*/ 1 w 81"/>
                <a:gd name="T5" fmla="*/ 0 h 81"/>
                <a:gd name="T6" fmla="*/ 0 w 81"/>
                <a:gd name="T7" fmla="*/ 0 h 81"/>
                <a:gd name="T8" fmla="*/ 1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1" y="0"/>
                  </a:moveTo>
                  <a:lnTo>
                    <a:pt x="81" y="41"/>
                  </a:lnTo>
                  <a:lnTo>
                    <a:pt x="41" y="81"/>
                  </a:lnTo>
                  <a:lnTo>
                    <a:pt x="0" y="41"/>
                  </a:lnTo>
                  <a:lnTo>
                    <a:pt x="41" y="0"/>
                  </a:lnTo>
                  <a:close/>
                </a:path>
              </a:pathLst>
            </a:custGeom>
            <a:solidFill>
              <a:srgbClr val="008000"/>
            </a:solidFill>
            <a:ln w="12700">
              <a:solidFill>
                <a:srgbClr val="008000"/>
              </a:solidFill>
              <a:round/>
              <a:headEnd/>
              <a:tailEnd/>
            </a:ln>
          </p:spPr>
          <p:txBody>
            <a:bodyPr/>
            <a:lstStyle/>
            <a:p>
              <a:endParaRPr lang="en-US"/>
            </a:p>
          </p:txBody>
        </p:sp>
        <p:sp>
          <p:nvSpPr>
            <p:cNvPr id="56468" name="Freeform 77"/>
            <p:cNvSpPr>
              <a:spLocks/>
            </p:cNvSpPr>
            <p:nvPr/>
          </p:nvSpPr>
          <p:spPr bwMode="auto">
            <a:xfrm>
              <a:off x="3587" y="1005"/>
              <a:ext cx="40" cy="40"/>
            </a:xfrm>
            <a:custGeom>
              <a:avLst/>
              <a:gdLst>
                <a:gd name="T0" fmla="*/ 1 w 80"/>
                <a:gd name="T1" fmla="*/ 0 h 81"/>
                <a:gd name="T2" fmla="*/ 1 w 80"/>
                <a:gd name="T3" fmla="*/ 0 h 81"/>
                <a:gd name="T4" fmla="*/ 1 w 80"/>
                <a:gd name="T5" fmla="*/ 0 h 81"/>
                <a:gd name="T6" fmla="*/ 0 w 80"/>
                <a:gd name="T7" fmla="*/ 0 h 81"/>
                <a:gd name="T8" fmla="*/ 1 w 80"/>
                <a:gd name="T9" fmla="*/ 0 h 81"/>
                <a:gd name="T10" fmla="*/ 0 60000 65536"/>
                <a:gd name="T11" fmla="*/ 0 60000 65536"/>
                <a:gd name="T12" fmla="*/ 0 60000 65536"/>
                <a:gd name="T13" fmla="*/ 0 60000 65536"/>
                <a:gd name="T14" fmla="*/ 0 60000 65536"/>
                <a:gd name="T15" fmla="*/ 0 w 80"/>
                <a:gd name="T16" fmla="*/ 0 h 81"/>
                <a:gd name="T17" fmla="*/ 80 w 80"/>
                <a:gd name="T18" fmla="*/ 81 h 81"/>
              </a:gdLst>
              <a:ahLst/>
              <a:cxnLst>
                <a:cxn ang="T10">
                  <a:pos x="T0" y="T1"/>
                </a:cxn>
                <a:cxn ang="T11">
                  <a:pos x="T2" y="T3"/>
                </a:cxn>
                <a:cxn ang="T12">
                  <a:pos x="T4" y="T5"/>
                </a:cxn>
                <a:cxn ang="T13">
                  <a:pos x="T6" y="T7"/>
                </a:cxn>
                <a:cxn ang="T14">
                  <a:pos x="T8" y="T9"/>
                </a:cxn>
              </a:cxnLst>
              <a:rect l="T15" t="T16" r="T17" b="T18"/>
              <a:pathLst>
                <a:path w="80" h="81">
                  <a:moveTo>
                    <a:pt x="40" y="0"/>
                  </a:moveTo>
                  <a:lnTo>
                    <a:pt x="80" y="40"/>
                  </a:lnTo>
                  <a:lnTo>
                    <a:pt x="40" y="81"/>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6469" name="Freeform 78"/>
            <p:cNvSpPr>
              <a:spLocks/>
            </p:cNvSpPr>
            <p:nvPr/>
          </p:nvSpPr>
          <p:spPr bwMode="auto">
            <a:xfrm>
              <a:off x="3739" y="1180"/>
              <a:ext cx="40" cy="40"/>
            </a:xfrm>
            <a:custGeom>
              <a:avLst/>
              <a:gdLst>
                <a:gd name="T0" fmla="*/ 0 w 81"/>
                <a:gd name="T1" fmla="*/ 0 h 81"/>
                <a:gd name="T2" fmla="*/ 0 w 81"/>
                <a:gd name="T3" fmla="*/ 0 h 81"/>
                <a:gd name="T4" fmla="*/ 0 w 81"/>
                <a:gd name="T5" fmla="*/ 0 h 81"/>
                <a:gd name="T6" fmla="*/ 0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1"/>
                  </a:lnTo>
                  <a:lnTo>
                    <a:pt x="40" y="81"/>
                  </a:lnTo>
                  <a:lnTo>
                    <a:pt x="0" y="41"/>
                  </a:lnTo>
                  <a:lnTo>
                    <a:pt x="40" y="0"/>
                  </a:lnTo>
                  <a:close/>
                </a:path>
              </a:pathLst>
            </a:custGeom>
            <a:solidFill>
              <a:srgbClr val="008000"/>
            </a:solidFill>
            <a:ln w="12700">
              <a:solidFill>
                <a:srgbClr val="008000"/>
              </a:solidFill>
              <a:round/>
              <a:headEnd/>
              <a:tailEnd/>
            </a:ln>
          </p:spPr>
          <p:txBody>
            <a:bodyPr/>
            <a:lstStyle/>
            <a:p>
              <a:endParaRPr lang="en-US"/>
            </a:p>
          </p:txBody>
        </p:sp>
        <p:sp>
          <p:nvSpPr>
            <p:cNvPr id="56470" name="Freeform 79"/>
            <p:cNvSpPr>
              <a:spLocks/>
            </p:cNvSpPr>
            <p:nvPr/>
          </p:nvSpPr>
          <p:spPr bwMode="auto">
            <a:xfrm>
              <a:off x="3890" y="1317"/>
              <a:ext cx="40" cy="40"/>
            </a:xfrm>
            <a:custGeom>
              <a:avLst/>
              <a:gdLst>
                <a:gd name="T0" fmla="*/ 0 w 81"/>
                <a:gd name="T1" fmla="*/ 0 h 80"/>
                <a:gd name="T2" fmla="*/ 0 w 81"/>
                <a:gd name="T3" fmla="*/ 1 h 80"/>
                <a:gd name="T4" fmla="*/ 0 w 81"/>
                <a:gd name="T5" fmla="*/ 1 h 80"/>
                <a:gd name="T6" fmla="*/ 0 w 81"/>
                <a:gd name="T7" fmla="*/ 1 h 80"/>
                <a:gd name="T8" fmla="*/ 0 w 81"/>
                <a:gd name="T9" fmla="*/ 0 h 80"/>
                <a:gd name="T10" fmla="*/ 0 60000 65536"/>
                <a:gd name="T11" fmla="*/ 0 60000 65536"/>
                <a:gd name="T12" fmla="*/ 0 60000 65536"/>
                <a:gd name="T13" fmla="*/ 0 60000 65536"/>
                <a:gd name="T14" fmla="*/ 0 60000 65536"/>
                <a:gd name="T15" fmla="*/ 0 w 81"/>
                <a:gd name="T16" fmla="*/ 0 h 80"/>
                <a:gd name="T17" fmla="*/ 81 w 81"/>
                <a:gd name="T18" fmla="*/ 80 h 80"/>
              </a:gdLst>
              <a:ahLst/>
              <a:cxnLst>
                <a:cxn ang="T10">
                  <a:pos x="T0" y="T1"/>
                </a:cxn>
                <a:cxn ang="T11">
                  <a:pos x="T2" y="T3"/>
                </a:cxn>
                <a:cxn ang="T12">
                  <a:pos x="T4" y="T5"/>
                </a:cxn>
                <a:cxn ang="T13">
                  <a:pos x="T6" y="T7"/>
                </a:cxn>
                <a:cxn ang="T14">
                  <a:pos x="T8" y="T9"/>
                </a:cxn>
              </a:cxnLst>
              <a:rect l="T15" t="T16" r="T17" b="T18"/>
              <a:pathLst>
                <a:path w="81" h="80">
                  <a:moveTo>
                    <a:pt x="41" y="0"/>
                  </a:moveTo>
                  <a:lnTo>
                    <a:pt x="81" y="40"/>
                  </a:lnTo>
                  <a:lnTo>
                    <a:pt x="41" y="80"/>
                  </a:lnTo>
                  <a:lnTo>
                    <a:pt x="0" y="40"/>
                  </a:lnTo>
                  <a:lnTo>
                    <a:pt x="41" y="0"/>
                  </a:lnTo>
                  <a:close/>
                </a:path>
              </a:pathLst>
            </a:custGeom>
            <a:solidFill>
              <a:srgbClr val="008000"/>
            </a:solidFill>
            <a:ln w="12700">
              <a:solidFill>
                <a:srgbClr val="008000"/>
              </a:solidFill>
              <a:round/>
              <a:headEnd/>
              <a:tailEnd/>
            </a:ln>
          </p:spPr>
          <p:txBody>
            <a:bodyPr/>
            <a:lstStyle/>
            <a:p>
              <a:endParaRPr lang="en-US"/>
            </a:p>
          </p:txBody>
        </p:sp>
        <p:sp>
          <p:nvSpPr>
            <p:cNvPr id="56471" name="Freeform 80"/>
            <p:cNvSpPr>
              <a:spLocks/>
            </p:cNvSpPr>
            <p:nvPr/>
          </p:nvSpPr>
          <p:spPr bwMode="auto">
            <a:xfrm>
              <a:off x="4042" y="1612"/>
              <a:ext cx="40" cy="40"/>
            </a:xfrm>
            <a:custGeom>
              <a:avLst/>
              <a:gdLst>
                <a:gd name="T0" fmla="*/ 1 w 80"/>
                <a:gd name="T1" fmla="*/ 0 h 81"/>
                <a:gd name="T2" fmla="*/ 1 w 80"/>
                <a:gd name="T3" fmla="*/ 0 h 81"/>
                <a:gd name="T4" fmla="*/ 1 w 80"/>
                <a:gd name="T5" fmla="*/ 0 h 81"/>
                <a:gd name="T6" fmla="*/ 0 w 80"/>
                <a:gd name="T7" fmla="*/ 0 h 81"/>
                <a:gd name="T8" fmla="*/ 1 w 80"/>
                <a:gd name="T9" fmla="*/ 0 h 81"/>
                <a:gd name="T10" fmla="*/ 0 60000 65536"/>
                <a:gd name="T11" fmla="*/ 0 60000 65536"/>
                <a:gd name="T12" fmla="*/ 0 60000 65536"/>
                <a:gd name="T13" fmla="*/ 0 60000 65536"/>
                <a:gd name="T14" fmla="*/ 0 60000 65536"/>
                <a:gd name="T15" fmla="*/ 0 w 80"/>
                <a:gd name="T16" fmla="*/ 0 h 81"/>
                <a:gd name="T17" fmla="*/ 80 w 80"/>
                <a:gd name="T18" fmla="*/ 81 h 81"/>
              </a:gdLst>
              <a:ahLst/>
              <a:cxnLst>
                <a:cxn ang="T10">
                  <a:pos x="T0" y="T1"/>
                </a:cxn>
                <a:cxn ang="T11">
                  <a:pos x="T2" y="T3"/>
                </a:cxn>
                <a:cxn ang="T12">
                  <a:pos x="T4" y="T5"/>
                </a:cxn>
                <a:cxn ang="T13">
                  <a:pos x="T6" y="T7"/>
                </a:cxn>
                <a:cxn ang="T14">
                  <a:pos x="T8" y="T9"/>
                </a:cxn>
              </a:cxnLst>
              <a:rect l="T15" t="T16" r="T17" b="T18"/>
              <a:pathLst>
                <a:path w="80" h="81">
                  <a:moveTo>
                    <a:pt x="40" y="0"/>
                  </a:moveTo>
                  <a:lnTo>
                    <a:pt x="80" y="40"/>
                  </a:lnTo>
                  <a:lnTo>
                    <a:pt x="40" y="81"/>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6472" name="Freeform 81"/>
            <p:cNvSpPr>
              <a:spLocks/>
            </p:cNvSpPr>
            <p:nvPr/>
          </p:nvSpPr>
          <p:spPr bwMode="auto">
            <a:xfrm>
              <a:off x="4193" y="1529"/>
              <a:ext cx="41" cy="40"/>
            </a:xfrm>
            <a:custGeom>
              <a:avLst/>
              <a:gdLst>
                <a:gd name="T0" fmla="*/ 1 w 81"/>
                <a:gd name="T1" fmla="*/ 0 h 81"/>
                <a:gd name="T2" fmla="*/ 1 w 81"/>
                <a:gd name="T3" fmla="*/ 0 h 81"/>
                <a:gd name="T4" fmla="*/ 1 w 81"/>
                <a:gd name="T5" fmla="*/ 0 h 81"/>
                <a:gd name="T6" fmla="*/ 0 w 81"/>
                <a:gd name="T7" fmla="*/ 0 h 81"/>
                <a:gd name="T8" fmla="*/ 1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0" y="0"/>
                  </a:moveTo>
                  <a:lnTo>
                    <a:pt x="81" y="40"/>
                  </a:lnTo>
                  <a:lnTo>
                    <a:pt x="40" y="81"/>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6473" name="Freeform 82"/>
            <p:cNvSpPr>
              <a:spLocks/>
            </p:cNvSpPr>
            <p:nvPr/>
          </p:nvSpPr>
          <p:spPr bwMode="auto">
            <a:xfrm>
              <a:off x="4345" y="1572"/>
              <a:ext cx="40" cy="41"/>
            </a:xfrm>
            <a:custGeom>
              <a:avLst/>
              <a:gdLst>
                <a:gd name="T0" fmla="*/ 0 w 81"/>
                <a:gd name="T1" fmla="*/ 0 h 81"/>
                <a:gd name="T2" fmla="*/ 0 w 81"/>
                <a:gd name="T3" fmla="*/ 1 h 81"/>
                <a:gd name="T4" fmla="*/ 0 w 81"/>
                <a:gd name="T5" fmla="*/ 1 h 81"/>
                <a:gd name="T6" fmla="*/ 0 w 81"/>
                <a:gd name="T7" fmla="*/ 1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1" y="0"/>
                  </a:moveTo>
                  <a:lnTo>
                    <a:pt x="81" y="41"/>
                  </a:lnTo>
                  <a:lnTo>
                    <a:pt x="41" y="81"/>
                  </a:lnTo>
                  <a:lnTo>
                    <a:pt x="0" y="41"/>
                  </a:lnTo>
                  <a:lnTo>
                    <a:pt x="41" y="0"/>
                  </a:lnTo>
                  <a:close/>
                </a:path>
              </a:pathLst>
            </a:custGeom>
            <a:solidFill>
              <a:srgbClr val="008000"/>
            </a:solidFill>
            <a:ln w="12700">
              <a:solidFill>
                <a:srgbClr val="008000"/>
              </a:solidFill>
              <a:round/>
              <a:headEnd/>
              <a:tailEnd/>
            </a:ln>
          </p:spPr>
          <p:txBody>
            <a:bodyPr/>
            <a:lstStyle/>
            <a:p>
              <a:endParaRPr lang="en-US"/>
            </a:p>
          </p:txBody>
        </p:sp>
        <p:sp>
          <p:nvSpPr>
            <p:cNvPr id="56474" name="Freeform 83"/>
            <p:cNvSpPr>
              <a:spLocks/>
            </p:cNvSpPr>
            <p:nvPr/>
          </p:nvSpPr>
          <p:spPr bwMode="auto">
            <a:xfrm>
              <a:off x="4497" y="1589"/>
              <a:ext cx="40" cy="40"/>
            </a:xfrm>
            <a:custGeom>
              <a:avLst/>
              <a:gdLst>
                <a:gd name="T0" fmla="*/ 0 w 81"/>
                <a:gd name="T1" fmla="*/ 0 h 81"/>
                <a:gd name="T2" fmla="*/ 0 w 81"/>
                <a:gd name="T3" fmla="*/ 0 h 81"/>
                <a:gd name="T4" fmla="*/ 0 w 81"/>
                <a:gd name="T5" fmla="*/ 0 h 81"/>
                <a:gd name="T6" fmla="*/ 0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41" y="0"/>
                  </a:moveTo>
                  <a:lnTo>
                    <a:pt x="81" y="40"/>
                  </a:lnTo>
                  <a:lnTo>
                    <a:pt x="41" y="81"/>
                  </a:lnTo>
                  <a:lnTo>
                    <a:pt x="0" y="40"/>
                  </a:lnTo>
                  <a:lnTo>
                    <a:pt x="41" y="0"/>
                  </a:lnTo>
                  <a:close/>
                </a:path>
              </a:pathLst>
            </a:custGeom>
            <a:solidFill>
              <a:srgbClr val="008000"/>
            </a:solidFill>
            <a:ln w="12700">
              <a:solidFill>
                <a:srgbClr val="008000"/>
              </a:solidFill>
              <a:round/>
              <a:headEnd/>
              <a:tailEnd/>
            </a:ln>
          </p:spPr>
          <p:txBody>
            <a:bodyPr/>
            <a:lstStyle/>
            <a:p>
              <a:endParaRPr lang="en-US"/>
            </a:p>
          </p:txBody>
        </p:sp>
        <p:sp>
          <p:nvSpPr>
            <p:cNvPr id="56475" name="Freeform 84"/>
            <p:cNvSpPr>
              <a:spLocks/>
            </p:cNvSpPr>
            <p:nvPr/>
          </p:nvSpPr>
          <p:spPr bwMode="auto">
            <a:xfrm>
              <a:off x="4633" y="1638"/>
              <a:ext cx="40" cy="41"/>
            </a:xfrm>
            <a:custGeom>
              <a:avLst/>
              <a:gdLst>
                <a:gd name="T0" fmla="*/ 0 w 81"/>
                <a:gd name="T1" fmla="*/ 0 h 80"/>
                <a:gd name="T2" fmla="*/ 0 w 81"/>
                <a:gd name="T3" fmla="*/ 1 h 80"/>
                <a:gd name="T4" fmla="*/ 0 w 81"/>
                <a:gd name="T5" fmla="*/ 1 h 80"/>
                <a:gd name="T6" fmla="*/ 0 w 81"/>
                <a:gd name="T7" fmla="*/ 1 h 80"/>
                <a:gd name="T8" fmla="*/ 0 w 81"/>
                <a:gd name="T9" fmla="*/ 0 h 80"/>
                <a:gd name="T10" fmla="*/ 0 60000 65536"/>
                <a:gd name="T11" fmla="*/ 0 60000 65536"/>
                <a:gd name="T12" fmla="*/ 0 60000 65536"/>
                <a:gd name="T13" fmla="*/ 0 60000 65536"/>
                <a:gd name="T14" fmla="*/ 0 60000 65536"/>
                <a:gd name="T15" fmla="*/ 0 w 81"/>
                <a:gd name="T16" fmla="*/ 0 h 80"/>
                <a:gd name="T17" fmla="*/ 81 w 81"/>
                <a:gd name="T18" fmla="*/ 80 h 80"/>
              </a:gdLst>
              <a:ahLst/>
              <a:cxnLst>
                <a:cxn ang="T10">
                  <a:pos x="T0" y="T1"/>
                </a:cxn>
                <a:cxn ang="T11">
                  <a:pos x="T2" y="T3"/>
                </a:cxn>
                <a:cxn ang="T12">
                  <a:pos x="T4" y="T5"/>
                </a:cxn>
                <a:cxn ang="T13">
                  <a:pos x="T6" y="T7"/>
                </a:cxn>
                <a:cxn ang="T14">
                  <a:pos x="T8" y="T9"/>
                </a:cxn>
              </a:cxnLst>
              <a:rect l="T15" t="T16" r="T17" b="T18"/>
              <a:pathLst>
                <a:path w="81" h="80">
                  <a:moveTo>
                    <a:pt x="40" y="0"/>
                  </a:moveTo>
                  <a:lnTo>
                    <a:pt x="81" y="40"/>
                  </a:lnTo>
                  <a:lnTo>
                    <a:pt x="40" y="80"/>
                  </a:lnTo>
                  <a:lnTo>
                    <a:pt x="0" y="40"/>
                  </a:lnTo>
                  <a:lnTo>
                    <a:pt x="40" y="0"/>
                  </a:lnTo>
                  <a:close/>
                </a:path>
              </a:pathLst>
            </a:custGeom>
            <a:solidFill>
              <a:srgbClr val="008000"/>
            </a:solidFill>
            <a:ln w="12700">
              <a:solidFill>
                <a:srgbClr val="008000"/>
              </a:solidFill>
              <a:round/>
              <a:headEnd/>
              <a:tailEnd/>
            </a:ln>
          </p:spPr>
          <p:txBody>
            <a:bodyPr/>
            <a:lstStyle/>
            <a:p>
              <a:endParaRPr lang="en-US"/>
            </a:p>
          </p:txBody>
        </p:sp>
        <p:sp>
          <p:nvSpPr>
            <p:cNvPr id="56476" name="Line 85"/>
            <p:cNvSpPr>
              <a:spLocks noChangeShapeType="1"/>
            </p:cNvSpPr>
            <p:nvPr/>
          </p:nvSpPr>
          <p:spPr bwMode="auto">
            <a:xfrm>
              <a:off x="4669" y="504"/>
              <a:ext cx="1" cy="279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77" name="Line 86"/>
            <p:cNvSpPr>
              <a:spLocks noChangeShapeType="1"/>
            </p:cNvSpPr>
            <p:nvPr/>
          </p:nvSpPr>
          <p:spPr bwMode="auto">
            <a:xfrm>
              <a:off x="4620" y="3298"/>
              <a:ext cx="9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78" name="Line 87"/>
            <p:cNvSpPr>
              <a:spLocks noChangeShapeType="1"/>
            </p:cNvSpPr>
            <p:nvPr/>
          </p:nvSpPr>
          <p:spPr bwMode="auto">
            <a:xfrm>
              <a:off x="4620" y="2948"/>
              <a:ext cx="9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79" name="Line 88"/>
            <p:cNvSpPr>
              <a:spLocks noChangeShapeType="1"/>
            </p:cNvSpPr>
            <p:nvPr/>
          </p:nvSpPr>
          <p:spPr bwMode="auto">
            <a:xfrm>
              <a:off x="4620" y="2599"/>
              <a:ext cx="9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80" name="Line 89"/>
            <p:cNvSpPr>
              <a:spLocks noChangeShapeType="1"/>
            </p:cNvSpPr>
            <p:nvPr/>
          </p:nvSpPr>
          <p:spPr bwMode="auto">
            <a:xfrm>
              <a:off x="4620" y="2250"/>
              <a:ext cx="9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81" name="Line 90"/>
            <p:cNvSpPr>
              <a:spLocks noChangeShapeType="1"/>
            </p:cNvSpPr>
            <p:nvPr/>
          </p:nvSpPr>
          <p:spPr bwMode="auto">
            <a:xfrm>
              <a:off x="4620" y="1901"/>
              <a:ext cx="9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82" name="Line 91"/>
            <p:cNvSpPr>
              <a:spLocks noChangeShapeType="1"/>
            </p:cNvSpPr>
            <p:nvPr/>
          </p:nvSpPr>
          <p:spPr bwMode="auto">
            <a:xfrm>
              <a:off x="4620" y="1552"/>
              <a:ext cx="9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83" name="Line 92"/>
            <p:cNvSpPr>
              <a:spLocks noChangeShapeType="1"/>
            </p:cNvSpPr>
            <p:nvPr/>
          </p:nvSpPr>
          <p:spPr bwMode="auto">
            <a:xfrm>
              <a:off x="4620" y="1203"/>
              <a:ext cx="9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84" name="Line 93"/>
            <p:cNvSpPr>
              <a:spLocks noChangeShapeType="1"/>
            </p:cNvSpPr>
            <p:nvPr/>
          </p:nvSpPr>
          <p:spPr bwMode="auto">
            <a:xfrm>
              <a:off x="4620" y="853"/>
              <a:ext cx="9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85" name="Line 94"/>
            <p:cNvSpPr>
              <a:spLocks noChangeShapeType="1"/>
            </p:cNvSpPr>
            <p:nvPr/>
          </p:nvSpPr>
          <p:spPr bwMode="auto">
            <a:xfrm>
              <a:off x="4620" y="504"/>
              <a:ext cx="9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86" name="Freeform 95"/>
            <p:cNvSpPr>
              <a:spLocks/>
            </p:cNvSpPr>
            <p:nvPr/>
          </p:nvSpPr>
          <p:spPr bwMode="auto">
            <a:xfrm>
              <a:off x="885" y="2250"/>
              <a:ext cx="3768" cy="1048"/>
            </a:xfrm>
            <a:custGeom>
              <a:avLst/>
              <a:gdLst>
                <a:gd name="T0" fmla="*/ 0 w 3926"/>
                <a:gd name="T1" fmla="*/ 345 h 1092"/>
                <a:gd name="T2" fmla="*/ 48 w 3926"/>
                <a:gd name="T3" fmla="*/ 345 h 1092"/>
                <a:gd name="T4" fmla="*/ 98 w 3926"/>
                <a:gd name="T5" fmla="*/ 345 h 1092"/>
                <a:gd name="T6" fmla="*/ 148 w 3926"/>
                <a:gd name="T7" fmla="*/ 345 h 1092"/>
                <a:gd name="T8" fmla="*/ 197 w 3926"/>
                <a:gd name="T9" fmla="*/ 345 h 1092"/>
                <a:gd name="T10" fmla="*/ 247 w 3926"/>
                <a:gd name="T11" fmla="*/ 230 h 1092"/>
                <a:gd name="T12" fmla="*/ 298 w 3926"/>
                <a:gd name="T13" fmla="*/ 116 h 1092"/>
                <a:gd name="T14" fmla="*/ 347 w 3926"/>
                <a:gd name="T15" fmla="*/ 0 h 1092"/>
                <a:gd name="T16" fmla="*/ 398 w 3926"/>
                <a:gd name="T17" fmla="*/ 0 h 1092"/>
                <a:gd name="T18" fmla="*/ 449 w 3926"/>
                <a:gd name="T19" fmla="*/ 0 h 1092"/>
                <a:gd name="T20" fmla="*/ 495 w 3926"/>
                <a:gd name="T21" fmla="*/ 0 h 1092"/>
                <a:gd name="T22" fmla="*/ 547 w 3926"/>
                <a:gd name="T23" fmla="*/ 0 h 1092"/>
                <a:gd name="T24" fmla="*/ 599 w 3926"/>
                <a:gd name="T25" fmla="*/ 0 h 1092"/>
                <a:gd name="T26" fmla="*/ 649 w 3926"/>
                <a:gd name="T27" fmla="*/ 0 h 1092"/>
                <a:gd name="T28" fmla="*/ 698 w 3926"/>
                <a:gd name="T29" fmla="*/ 0 h 1092"/>
                <a:gd name="T30" fmla="*/ 749 w 3926"/>
                <a:gd name="T31" fmla="*/ 0 h 1092"/>
                <a:gd name="T32" fmla="*/ 799 w 3926"/>
                <a:gd name="T33" fmla="*/ 0 h 1092"/>
                <a:gd name="T34" fmla="*/ 847 w 3926"/>
                <a:gd name="T35" fmla="*/ 0 h 1092"/>
                <a:gd name="T36" fmla="*/ 897 w 3926"/>
                <a:gd name="T37" fmla="*/ 116 h 1092"/>
                <a:gd name="T38" fmla="*/ 947 w 3926"/>
                <a:gd name="T39" fmla="*/ 230 h 1092"/>
                <a:gd name="T40" fmla="*/ 998 w 3926"/>
                <a:gd name="T41" fmla="*/ 345 h 1092"/>
                <a:gd name="T42" fmla="*/ 1047 w 3926"/>
                <a:gd name="T43" fmla="*/ 345 h 1092"/>
                <a:gd name="T44" fmla="*/ 1098 w 3926"/>
                <a:gd name="T45" fmla="*/ 345 h 1092"/>
                <a:gd name="T46" fmla="*/ 1147 w 3926"/>
                <a:gd name="T47" fmla="*/ 345 h 1092"/>
                <a:gd name="T48" fmla="*/ 1198 w 3926"/>
                <a:gd name="T49" fmla="*/ 345 h 1092"/>
                <a:gd name="T50" fmla="*/ 1243 w 3926"/>
                <a:gd name="T51" fmla="*/ 345 h 10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26"/>
                <a:gd name="T79" fmla="*/ 0 h 1092"/>
                <a:gd name="T80" fmla="*/ 3926 w 3926"/>
                <a:gd name="T81" fmla="*/ 1092 h 10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26" h="1092">
                  <a:moveTo>
                    <a:pt x="0" y="1092"/>
                  </a:moveTo>
                  <a:lnTo>
                    <a:pt x="150" y="1092"/>
                  </a:lnTo>
                  <a:lnTo>
                    <a:pt x="308" y="1092"/>
                  </a:lnTo>
                  <a:lnTo>
                    <a:pt x="466" y="1092"/>
                  </a:lnTo>
                  <a:lnTo>
                    <a:pt x="624" y="1092"/>
                  </a:lnTo>
                  <a:lnTo>
                    <a:pt x="782" y="728"/>
                  </a:lnTo>
                  <a:lnTo>
                    <a:pt x="940" y="364"/>
                  </a:lnTo>
                  <a:lnTo>
                    <a:pt x="1098" y="0"/>
                  </a:lnTo>
                  <a:lnTo>
                    <a:pt x="1256" y="0"/>
                  </a:lnTo>
                  <a:lnTo>
                    <a:pt x="1414" y="0"/>
                  </a:lnTo>
                  <a:lnTo>
                    <a:pt x="1572" y="0"/>
                  </a:lnTo>
                  <a:lnTo>
                    <a:pt x="1730" y="0"/>
                  </a:lnTo>
                  <a:lnTo>
                    <a:pt x="1888" y="0"/>
                  </a:lnTo>
                  <a:lnTo>
                    <a:pt x="2046" y="0"/>
                  </a:lnTo>
                  <a:lnTo>
                    <a:pt x="2204" y="0"/>
                  </a:lnTo>
                  <a:lnTo>
                    <a:pt x="2362" y="0"/>
                  </a:lnTo>
                  <a:lnTo>
                    <a:pt x="2520" y="0"/>
                  </a:lnTo>
                  <a:lnTo>
                    <a:pt x="2678" y="0"/>
                  </a:lnTo>
                  <a:lnTo>
                    <a:pt x="2836" y="364"/>
                  </a:lnTo>
                  <a:lnTo>
                    <a:pt x="2994" y="728"/>
                  </a:lnTo>
                  <a:lnTo>
                    <a:pt x="3152" y="1092"/>
                  </a:lnTo>
                  <a:lnTo>
                    <a:pt x="3310" y="1092"/>
                  </a:lnTo>
                  <a:lnTo>
                    <a:pt x="3468" y="1092"/>
                  </a:lnTo>
                  <a:lnTo>
                    <a:pt x="3626" y="1092"/>
                  </a:lnTo>
                  <a:lnTo>
                    <a:pt x="3784" y="1092"/>
                  </a:lnTo>
                  <a:lnTo>
                    <a:pt x="3926" y="1092"/>
                  </a:lnTo>
                </a:path>
              </a:pathLst>
            </a:custGeom>
            <a:noFill/>
            <a:ln w="1270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87" name="Rectangle 96"/>
            <p:cNvSpPr>
              <a:spLocks noChangeArrowheads="1"/>
            </p:cNvSpPr>
            <p:nvPr/>
          </p:nvSpPr>
          <p:spPr bwMode="auto">
            <a:xfrm>
              <a:off x="864" y="3277"/>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488" name="Line 97"/>
            <p:cNvSpPr>
              <a:spLocks noChangeShapeType="1"/>
            </p:cNvSpPr>
            <p:nvPr/>
          </p:nvSpPr>
          <p:spPr bwMode="auto">
            <a:xfrm flipH="1" flipV="1">
              <a:off x="865" y="327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89" name="Line 98"/>
            <p:cNvSpPr>
              <a:spLocks noChangeShapeType="1"/>
            </p:cNvSpPr>
            <p:nvPr/>
          </p:nvSpPr>
          <p:spPr bwMode="auto">
            <a:xfrm>
              <a:off x="885" y="329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90" name="Line 99"/>
            <p:cNvSpPr>
              <a:spLocks noChangeShapeType="1"/>
            </p:cNvSpPr>
            <p:nvPr/>
          </p:nvSpPr>
          <p:spPr bwMode="auto">
            <a:xfrm flipH="1">
              <a:off x="865" y="329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91" name="Line 100"/>
            <p:cNvSpPr>
              <a:spLocks noChangeShapeType="1"/>
            </p:cNvSpPr>
            <p:nvPr/>
          </p:nvSpPr>
          <p:spPr bwMode="auto">
            <a:xfrm flipV="1">
              <a:off x="885" y="327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92" name="Rectangle 101"/>
            <p:cNvSpPr>
              <a:spLocks noChangeArrowheads="1"/>
            </p:cNvSpPr>
            <p:nvPr/>
          </p:nvSpPr>
          <p:spPr bwMode="auto">
            <a:xfrm>
              <a:off x="1008" y="3277"/>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493" name="Line 102"/>
            <p:cNvSpPr>
              <a:spLocks noChangeShapeType="1"/>
            </p:cNvSpPr>
            <p:nvPr/>
          </p:nvSpPr>
          <p:spPr bwMode="auto">
            <a:xfrm flipH="1" flipV="1">
              <a:off x="1009" y="327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94" name="Line 103"/>
            <p:cNvSpPr>
              <a:spLocks noChangeShapeType="1"/>
            </p:cNvSpPr>
            <p:nvPr/>
          </p:nvSpPr>
          <p:spPr bwMode="auto">
            <a:xfrm>
              <a:off x="1029" y="329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95" name="Line 104"/>
            <p:cNvSpPr>
              <a:spLocks noChangeShapeType="1"/>
            </p:cNvSpPr>
            <p:nvPr/>
          </p:nvSpPr>
          <p:spPr bwMode="auto">
            <a:xfrm flipH="1">
              <a:off x="1009" y="329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96" name="Line 105"/>
            <p:cNvSpPr>
              <a:spLocks noChangeShapeType="1"/>
            </p:cNvSpPr>
            <p:nvPr/>
          </p:nvSpPr>
          <p:spPr bwMode="auto">
            <a:xfrm flipV="1">
              <a:off x="1029" y="327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97" name="Rectangle 106"/>
            <p:cNvSpPr>
              <a:spLocks noChangeArrowheads="1"/>
            </p:cNvSpPr>
            <p:nvPr/>
          </p:nvSpPr>
          <p:spPr bwMode="auto">
            <a:xfrm>
              <a:off x="1160" y="3277"/>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498" name="Line 107"/>
            <p:cNvSpPr>
              <a:spLocks noChangeShapeType="1"/>
            </p:cNvSpPr>
            <p:nvPr/>
          </p:nvSpPr>
          <p:spPr bwMode="auto">
            <a:xfrm flipH="1" flipV="1">
              <a:off x="1161" y="327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99" name="Line 108"/>
            <p:cNvSpPr>
              <a:spLocks noChangeShapeType="1"/>
            </p:cNvSpPr>
            <p:nvPr/>
          </p:nvSpPr>
          <p:spPr bwMode="auto">
            <a:xfrm>
              <a:off x="1181" y="329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00" name="Line 109"/>
            <p:cNvSpPr>
              <a:spLocks noChangeShapeType="1"/>
            </p:cNvSpPr>
            <p:nvPr/>
          </p:nvSpPr>
          <p:spPr bwMode="auto">
            <a:xfrm flipH="1">
              <a:off x="1161" y="329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01" name="Line 110"/>
            <p:cNvSpPr>
              <a:spLocks noChangeShapeType="1"/>
            </p:cNvSpPr>
            <p:nvPr/>
          </p:nvSpPr>
          <p:spPr bwMode="auto">
            <a:xfrm flipV="1">
              <a:off x="1181" y="327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02" name="Rectangle 111"/>
            <p:cNvSpPr>
              <a:spLocks noChangeArrowheads="1"/>
            </p:cNvSpPr>
            <p:nvPr/>
          </p:nvSpPr>
          <p:spPr bwMode="auto">
            <a:xfrm>
              <a:off x="1311" y="3277"/>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503" name="Line 112"/>
            <p:cNvSpPr>
              <a:spLocks noChangeShapeType="1"/>
            </p:cNvSpPr>
            <p:nvPr/>
          </p:nvSpPr>
          <p:spPr bwMode="auto">
            <a:xfrm flipH="1" flipV="1">
              <a:off x="1312" y="327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04" name="Line 113"/>
            <p:cNvSpPr>
              <a:spLocks noChangeShapeType="1"/>
            </p:cNvSpPr>
            <p:nvPr/>
          </p:nvSpPr>
          <p:spPr bwMode="auto">
            <a:xfrm>
              <a:off x="1332" y="3298"/>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05" name="Line 114"/>
            <p:cNvSpPr>
              <a:spLocks noChangeShapeType="1"/>
            </p:cNvSpPr>
            <p:nvPr/>
          </p:nvSpPr>
          <p:spPr bwMode="auto">
            <a:xfrm flipH="1">
              <a:off x="1312" y="329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06" name="Line 115"/>
            <p:cNvSpPr>
              <a:spLocks noChangeShapeType="1"/>
            </p:cNvSpPr>
            <p:nvPr/>
          </p:nvSpPr>
          <p:spPr bwMode="auto">
            <a:xfrm flipV="1">
              <a:off x="1332" y="3278"/>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07" name="Rectangle 116"/>
            <p:cNvSpPr>
              <a:spLocks noChangeArrowheads="1"/>
            </p:cNvSpPr>
            <p:nvPr/>
          </p:nvSpPr>
          <p:spPr bwMode="auto">
            <a:xfrm>
              <a:off x="1463" y="3277"/>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508" name="Line 117"/>
            <p:cNvSpPr>
              <a:spLocks noChangeShapeType="1"/>
            </p:cNvSpPr>
            <p:nvPr/>
          </p:nvSpPr>
          <p:spPr bwMode="auto">
            <a:xfrm flipH="1" flipV="1">
              <a:off x="1464" y="327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09" name="Line 118"/>
            <p:cNvSpPr>
              <a:spLocks noChangeShapeType="1"/>
            </p:cNvSpPr>
            <p:nvPr/>
          </p:nvSpPr>
          <p:spPr bwMode="auto">
            <a:xfrm>
              <a:off x="1484" y="329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10" name="Line 119"/>
            <p:cNvSpPr>
              <a:spLocks noChangeShapeType="1"/>
            </p:cNvSpPr>
            <p:nvPr/>
          </p:nvSpPr>
          <p:spPr bwMode="auto">
            <a:xfrm flipH="1">
              <a:off x="1464" y="329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11" name="Line 120"/>
            <p:cNvSpPr>
              <a:spLocks noChangeShapeType="1"/>
            </p:cNvSpPr>
            <p:nvPr/>
          </p:nvSpPr>
          <p:spPr bwMode="auto">
            <a:xfrm flipV="1">
              <a:off x="1484" y="327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12" name="Rectangle 121"/>
            <p:cNvSpPr>
              <a:spLocks noChangeArrowheads="1"/>
            </p:cNvSpPr>
            <p:nvPr/>
          </p:nvSpPr>
          <p:spPr bwMode="auto">
            <a:xfrm>
              <a:off x="1615" y="2927"/>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513" name="Line 122"/>
            <p:cNvSpPr>
              <a:spLocks noChangeShapeType="1"/>
            </p:cNvSpPr>
            <p:nvPr/>
          </p:nvSpPr>
          <p:spPr bwMode="auto">
            <a:xfrm flipH="1" flipV="1">
              <a:off x="1615" y="2928"/>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14" name="Line 123"/>
            <p:cNvSpPr>
              <a:spLocks noChangeShapeType="1"/>
            </p:cNvSpPr>
            <p:nvPr/>
          </p:nvSpPr>
          <p:spPr bwMode="auto">
            <a:xfrm>
              <a:off x="1636" y="2948"/>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15" name="Line 124"/>
            <p:cNvSpPr>
              <a:spLocks noChangeShapeType="1"/>
            </p:cNvSpPr>
            <p:nvPr/>
          </p:nvSpPr>
          <p:spPr bwMode="auto">
            <a:xfrm flipH="1">
              <a:off x="1615" y="2948"/>
              <a:ext cx="21"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16" name="Line 125"/>
            <p:cNvSpPr>
              <a:spLocks noChangeShapeType="1"/>
            </p:cNvSpPr>
            <p:nvPr/>
          </p:nvSpPr>
          <p:spPr bwMode="auto">
            <a:xfrm flipV="1">
              <a:off x="1636" y="292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17" name="Rectangle 126"/>
            <p:cNvSpPr>
              <a:spLocks noChangeArrowheads="1"/>
            </p:cNvSpPr>
            <p:nvPr/>
          </p:nvSpPr>
          <p:spPr bwMode="auto">
            <a:xfrm>
              <a:off x="1766" y="2578"/>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518" name="Line 127"/>
            <p:cNvSpPr>
              <a:spLocks noChangeShapeType="1"/>
            </p:cNvSpPr>
            <p:nvPr/>
          </p:nvSpPr>
          <p:spPr bwMode="auto">
            <a:xfrm flipH="1" flipV="1">
              <a:off x="1767" y="2579"/>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19" name="Line 128"/>
            <p:cNvSpPr>
              <a:spLocks noChangeShapeType="1"/>
            </p:cNvSpPr>
            <p:nvPr/>
          </p:nvSpPr>
          <p:spPr bwMode="auto">
            <a:xfrm>
              <a:off x="1787" y="2599"/>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20" name="Line 129"/>
            <p:cNvSpPr>
              <a:spLocks noChangeShapeType="1"/>
            </p:cNvSpPr>
            <p:nvPr/>
          </p:nvSpPr>
          <p:spPr bwMode="auto">
            <a:xfrm flipH="1">
              <a:off x="1767" y="2599"/>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21" name="Line 130"/>
            <p:cNvSpPr>
              <a:spLocks noChangeShapeType="1"/>
            </p:cNvSpPr>
            <p:nvPr/>
          </p:nvSpPr>
          <p:spPr bwMode="auto">
            <a:xfrm flipV="1">
              <a:off x="1787" y="2579"/>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22" name="Rectangle 131"/>
            <p:cNvSpPr>
              <a:spLocks noChangeArrowheads="1"/>
            </p:cNvSpPr>
            <p:nvPr/>
          </p:nvSpPr>
          <p:spPr bwMode="auto">
            <a:xfrm>
              <a:off x="1918" y="222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523" name="Line 132"/>
            <p:cNvSpPr>
              <a:spLocks noChangeShapeType="1"/>
            </p:cNvSpPr>
            <p:nvPr/>
          </p:nvSpPr>
          <p:spPr bwMode="auto">
            <a:xfrm flipH="1" flipV="1">
              <a:off x="1919" y="223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24" name="Line 133"/>
            <p:cNvSpPr>
              <a:spLocks noChangeShapeType="1"/>
            </p:cNvSpPr>
            <p:nvPr/>
          </p:nvSpPr>
          <p:spPr bwMode="auto">
            <a:xfrm>
              <a:off x="1939" y="225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25" name="Line 134"/>
            <p:cNvSpPr>
              <a:spLocks noChangeShapeType="1"/>
            </p:cNvSpPr>
            <p:nvPr/>
          </p:nvSpPr>
          <p:spPr bwMode="auto">
            <a:xfrm flipH="1">
              <a:off x="1919" y="225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26" name="Line 135"/>
            <p:cNvSpPr>
              <a:spLocks noChangeShapeType="1"/>
            </p:cNvSpPr>
            <p:nvPr/>
          </p:nvSpPr>
          <p:spPr bwMode="auto">
            <a:xfrm flipV="1">
              <a:off x="1939" y="223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27" name="Rectangle 136"/>
            <p:cNvSpPr>
              <a:spLocks noChangeArrowheads="1"/>
            </p:cNvSpPr>
            <p:nvPr/>
          </p:nvSpPr>
          <p:spPr bwMode="auto">
            <a:xfrm>
              <a:off x="2069" y="2229"/>
              <a:ext cx="45"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528" name="Line 137"/>
            <p:cNvSpPr>
              <a:spLocks noChangeShapeType="1"/>
            </p:cNvSpPr>
            <p:nvPr/>
          </p:nvSpPr>
          <p:spPr bwMode="auto">
            <a:xfrm flipH="1" flipV="1">
              <a:off x="2070" y="2230"/>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29" name="Line 138"/>
            <p:cNvSpPr>
              <a:spLocks noChangeShapeType="1"/>
            </p:cNvSpPr>
            <p:nvPr/>
          </p:nvSpPr>
          <p:spPr bwMode="auto">
            <a:xfrm>
              <a:off x="2091" y="225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30" name="Line 139"/>
            <p:cNvSpPr>
              <a:spLocks noChangeShapeType="1"/>
            </p:cNvSpPr>
            <p:nvPr/>
          </p:nvSpPr>
          <p:spPr bwMode="auto">
            <a:xfrm flipH="1">
              <a:off x="2070" y="2250"/>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31" name="Line 140"/>
            <p:cNvSpPr>
              <a:spLocks noChangeShapeType="1"/>
            </p:cNvSpPr>
            <p:nvPr/>
          </p:nvSpPr>
          <p:spPr bwMode="auto">
            <a:xfrm flipV="1">
              <a:off x="2091" y="223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32" name="Rectangle 141"/>
            <p:cNvSpPr>
              <a:spLocks noChangeArrowheads="1"/>
            </p:cNvSpPr>
            <p:nvPr/>
          </p:nvSpPr>
          <p:spPr bwMode="auto">
            <a:xfrm>
              <a:off x="2221" y="222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533" name="Line 142"/>
            <p:cNvSpPr>
              <a:spLocks noChangeShapeType="1"/>
            </p:cNvSpPr>
            <p:nvPr/>
          </p:nvSpPr>
          <p:spPr bwMode="auto">
            <a:xfrm flipH="1" flipV="1">
              <a:off x="2222" y="223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34" name="Line 143"/>
            <p:cNvSpPr>
              <a:spLocks noChangeShapeType="1"/>
            </p:cNvSpPr>
            <p:nvPr/>
          </p:nvSpPr>
          <p:spPr bwMode="auto">
            <a:xfrm>
              <a:off x="2242" y="225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35" name="Line 144"/>
            <p:cNvSpPr>
              <a:spLocks noChangeShapeType="1"/>
            </p:cNvSpPr>
            <p:nvPr/>
          </p:nvSpPr>
          <p:spPr bwMode="auto">
            <a:xfrm flipH="1">
              <a:off x="2222" y="225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36" name="Line 145"/>
            <p:cNvSpPr>
              <a:spLocks noChangeShapeType="1"/>
            </p:cNvSpPr>
            <p:nvPr/>
          </p:nvSpPr>
          <p:spPr bwMode="auto">
            <a:xfrm flipV="1">
              <a:off x="2242" y="223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37" name="Rectangle 146"/>
            <p:cNvSpPr>
              <a:spLocks noChangeArrowheads="1"/>
            </p:cNvSpPr>
            <p:nvPr/>
          </p:nvSpPr>
          <p:spPr bwMode="auto">
            <a:xfrm>
              <a:off x="2373" y="222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538" name="Line 147"/>
            <p:cNvSpPr>
              <a:spLocks noChangeShapeType="1"/>
            </p:cNvSpPr>
            <p:nvPr/>
          </p:nvSpPr>
          <p:spPr bwMode="auto">
            <a:xfrm flipH="1" flipV="1">
              <a:off x="2374" y="223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39" name="Line 148"/>
            <p:cNvSpPr>
              <a:spLocks noChangeShapeType="1"/>
            </p:cNvSpPr>
            <p:nvPr/>
          </p:nvSpPr>
          <p:spPr bwMode="auto">
            <a:xfrm>
              <a:off x="2394" y="225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40" name="Line 149"/>
            <p:cNvSpPr>
              <a:spLocks noChangeShapeType="1"/>
            </p:cNvSpPr>
            <p:nvPr/>
          </p:nvSpPr>
          <p:spPr bwMode="auto">
            <a:xfrm flipH="1">
              <a:off x="2374" y="225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41" name="Line 150"/>
            <p:cNvSpPr>
              <a:spLocks noChangeShapeType="1"/>
            </p:cNvSpPr>
            <p:nvPr/>
          </p:nvSpPr>
          <p:spPr bwMode="auto">
            <a:xfrm flipV="1">
              <a:off x="2394" y="223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42" name="Rectangle 151"/>
            <p:cNvSpPr>
              <a:spLocks noChangeArrowheads="1"/>
            </p:cNvSpPr>
            <p:nvPr/>
          </p:nvSpPr>
          <p:spPr bwMode="auto">
            <a:xfrm>
              <a:off x="2524" y="2229"/>
              <a:ext cx="45"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543" name="Line 152"/>
            <p:cNvSpPr>
              <a:spLocks noChangeShapeType="1"/>
            </p:cNvSpPr>
            <p:nvPr/>
          </p:nvSpPr>
          <p:spPr bwMode="auto">
            <a:xfrm flipH="1" flipV="1">
              <a:off x="2525" y="2230"/>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44" name="Line 153"/>
            <p:cNvSpPr>
              <a:spLocks noChangeShapeType="1"/>
            </p:cNvSpPr>
            <p:nvPr/>
          </p:nvSpPr>
          <p:spPr bwMode="auto">
            <a:xfrm>
              <a:off x="2546" y="225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45" name="Line 154"/>
            <p:cNvSpPr>
              <a:spLocks noChangeShapeType="1"/>
            </p:cNvSpPr>
            <p:nvPr/>
          </p:nvSpPr>
          <p:spPr bwMode="auto">
            <a:xfrm flipH="1">
              <a:off x="2525" y="2250"/>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46" name="Line 155"/>
            <p:cNvSpPr>
              <a:spLocks noChangeShapeType="1"/>
            </p:cNvSpPr>
            <p:nvPr/>
          </p:nvSpPr>
          <p:spPr bwMode="auto">
            <a:xfrm flipV="1">
              <a:off x="2546" y="223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47" name="Rectangle 156"/>
            <p:cNvSpPr>
              <a:spLocks noChangeArrowheads="1"/>
            </p:cNvSpPr>
            <p:nvPr/>
          </p:nvSpPr>
          <p:spPr bwMode="auto">
            <a:xfrm>
              <a:off x="2676" y="222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548" name="Line 157"/>
            <p:cNvSpPr>
              <a:spLocks noChangeShapeType="1"/>
            </p:cNvSpPr>
            <p:nvPr/>
          </p:nvSpPr>
          <p:spPr bwMode="auto">
            <a:xfrm flipH="1" flipV="1">
              <a:off x="2677" y="223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49" name="Line 158"/>
            <p:cNvSpPr>
              <a:spLocks noChangeShapeType="1"/>
            </p:cNvSpPr>
            <p:nvPr/>
          </p:nvSpPr>
          <p:spPr bwMode="auto">
            <a:xfrm>
              <a:off x="2697" y="225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50" name="Line 159"/>
            <p:cNvSpPr>
              <a:spLocks noChangeShapeType="1"/>
            </p:cNvSpPr>
            <p:nvPr/>
          </p:nvSpPr>
          <p:spPr bwMode="auto">
            <a:xfrm flipH="1">
              <a:off x="2677" y="225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51" name="Line 160"/>
            <p:cNvSpPr>
              <a:spLocks noChangeShapeType="1"/>
            </p:cNvSpPr>
            <p:nvPr/>
          </p:nvSpPr>
          <p:spPr bwMode="auto">
            <a:xfrm flipV="1">
              <a:off x="2697" y="223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52" name="Rectangle 161"/>
            <p:cNvSpPr>
              <a:spLocks noChangeArrowheads="1"/>
            </p:cNvSpPr>
            <p:nvPr/>
          </p:nvSpPr>
          <p:spPr bwMode="auto">
            <a:xfrm>
              <a:off x="2828" y="222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553" name="Line 162"/>
            <p:cNvSpPr>
              <a:spLocks noChangeShapeType="1"/>
            </p:cNvSpPr>
            <p:nvPr/>
          </p:nvSpPr>
          <p:spPr bwMode="auto">
            <a:xfrm flipH="1" flipV="1">
              <a:off x="2829" y="223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54" name="Line 163"/>
            <p:cNvSpPr>
              <a:spLocks noChangeShapeType="1"/>
            </p:cNvSpPr>
            <p:nvPr/>
          </p:nvSpPr>
          <p:spPr bwMode="auto">
            <a:xfrm>
              <a:off x="2849" y="225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55" name="Line 164"/>
            <p:cNvSpPr>
              <a:spLocks noChangeShapeType="1"/>
            </p:cNvSpPr>
            <p:nvPr/>
          </p:nvSpPr>
          <p:spPr bwMode="auto">
            <a:xfrm flipH="1">
              <a:off x="2829" y="225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56" name="Line 165"/>
            <p:cNvSpPr>
              <a:spLocks noChangeShapeType="1"/>
            </p:cNvSpPr>
            <p:nvPr/>
          </p:nvSpPr>
          <p:spPr bwMode="auto">
            <a:xfrm flipV="1">
              <a:off x="2849" y="223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57" name="Rectangle 166"/>
            <p:cNvSpPr>
              <a:spLocks noChangeArrowheads="1"/>
            </p:cNvSpPr>
            <p:nvPr/>
          </p:nvSpPr>
          <p:spPr bwMode="auto">
            <a:xfrm>
              <a:off x="2979" y="222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558" name="Line 167"/>
            <p:cNvSpPr>
              <a:spLocks noChangeShapeType="1"/>
            </p:cNvSpPr>
            <p:nvPr/>
          </p:nvSpPr>
          <p:spPr bwMode="auto">
            <a:xfrm flipH="1" flipV="1">
              <a:off x="2980" y="223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59" name="Line 168"/>
            <p:cNvSpPr>
              <a:spLocks noChangeShapeType="1"/>
            </p:cNvSpPr>
            <p:nvPr/>
          </p:nvSpPr>
          <p:spPr bwMode="auto">
            <a:xfrm>
              <a:off x="3000" y="2250"/>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60" name="Line 169"/>
            <p:cNvSpPr>
              <a:spLocks noChangeShapeType="1"/>
            </p:cNvSpPr>
            <p:nvPr/>
          </p:nvSpPr>
          <p:spPr bwMode="auto">
            <a:xfrm flipH="1">
              <a:off x="2980" y="225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61" name="Line 170"/>
            <p:cNvSpPr>
              <a:spLocks noChangeShapeType="1"/>
            </p:cNvSpPr>
            <p:nvPr/>
          </p:nvSpPr>
          <p:spPr bwMode="auto">
            <a:xfrm flipV="1">
              <a:off x="3000" y="2230"/>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62" name="Rectangle 171"/>
            <p:cNvSpPr>
              <a:spLocks noChangeArrowheads="1"/>
            </p:cNvSpPr>
            <p:nvPr/>
          </p:nvSpPr>
          <p:spPr bwMode="auto">
            <a:xfrm>
              <a:off x="3131" y="222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563" name="Line 172"/>
            <p:cNvSpPr>
              <a:spLocks noChangeShapeType="1"/>
            </p:cNvSpPr>
            <p:nvPr/>
          </p:nvSpPr>
          <p:spPr bwMode="auto">
            <a:xfrm flipH="1" flipV="1">
              <a:off x="3132" y="223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64" name="Line 173"/>
            <p:cNvSpPr>
              <a:spLocks noChangeShapeType="1"/>
            </p:cNvSpPr>
            <p:nvPr/>
          </p:nvSpPr>
          <p:spPr bwMode="auto">
            <a:xfrm>
              <a:off x="3152" y="225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65" name="Line 174"/>
            <p:cNvSpPr>
              <a:spLocks noChangeShapeType="1"/>
            </p:cNvSpPr>
            <p:nvPr/>
          </p:nvSpPr>
          <p:spPr bwMode="auto">
            <a:xfrm flipH="1">
              <a:off x="3132" y="225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66" name="Line 175"/>
            <p:cNvSpPr>
              <a:spLocks noChangeShapeType="1"/>
            </p:cNvSpPr>
            <p:nvPr/>
          </p:nvSpPr>
          <p:spPr bwMode="auto">
            <a:xfrm flipV="1">
              <a:off x="3152" y="223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67" name="Rectangle 176"/>
            <p:cNvSpPr>
              <a:spLocks noChangeArrowheads="1"/>
            </p:cNvSpPr>
            <p:nvPr/>
          </p:nvSpPr>
          <p:spPr bwMode="auto">
            <a:xfrm>
              <a:off x="3283" y="222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568" name="Line 177"/>
            <p:cNvSpPr>
              <a:spLocks noChangeShapeType="1"/>
            </p:cNvSpPr>
            <p:nvPr/>
          </p:nvSpPr>
          <p:spPr bwMode="auto">
            <a:xfrm flipH="1" flipV="1">
              <a:off x="3284" y="223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69" name="Line 178"/>
            <p:cNvSpPr>
              <a:spLocks noChangeShapeType="1"/>
            </p:cNvSpPr>
            <p:nvPr/>
          </p:nvSpPr>
          <p:spPr bwMode="auto">
            <a:xfrm>
              <a:off x="3304" y="225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70" name="Line 179"/>
            <p:cNvSpPr>
              <a:spLocks noChangeShapeType="1"/>
            </p:cNvSpPr>
            <p:nvPr/>
          </p:nvSpPr>
          <p:spPr bwMode="auto">
            <a:xfrm flipH="1">
              <a:off x="3284" y="225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71" name="Line 180"/>
            <p:cNvSpPr>
              <a:spLocks noChangeShapeType="1"/>
            </p:cNvSpPr>
            <p:nvPr/>
          </p:nvSpPr>
          <p:spPr bwMode="auto">
            <a:xfrm flipV="1">
              <a:off x="3304" y="223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72" name="Rectangle 181"/>
            <p:cNvSpPr>
              <a:spLocks noChangeArrowheads="1"/>
            </p:cNvSpPr>
            <p:nvPr/>
          </p:nvSpPr>
          <p:spPr bwMode="auto">
            <a:xfrm>
              <a:off x="3434" y="222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573" name="Line 182"/>
            <p:cNvSpPr>
              <a:spLocks noChangeShapeType="1"/>
            </p:cNvSpPr>
            <p:nvPr/>
          </p:nvSpPr>
          <p:spPr bwMode="auto">
            <a:xfrm flipH="1" flipV="1">
              <a:off x="3435" y="223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74" name="Line 183"/>
            <p:cNvSpPr>
              <a:spLocks noChangeShapeType="1"/>
            </p:cNvSpPr>
            <p:nvPr/>
          </p:nvSpPr>
          <p:spPr bwMode="auto">
            <a:xfrm>
              <a:off x="3455" y="2250"/>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75" name="Line 184"/>
            <p:cNvSpPr>
              <a:spLocks noChangeShapeType="1"/>
            </p:cNvSpPr>
            <p:nvPr/>
          </p:nvSpPr>
          <p:spPr bwMode="auto">
            <a:xfrm flipH="1">
              <a:off x="3435" y="225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76" name="Line 185"/>
            <p:cNvSpPr>
              <a:spLocks noChangeShapeType="1"/>
            </p:cNvSpPr>
            <p:nvPr/>
          </p:nvSpPr>
          <p:spPr bwMode="auto">
            <a:xfrm flipV="1">
              <a:off x="3455" y="2230"/>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77" name="Rectangle 186"/>
            <p:cNvSpPr>
              <a:spLocks noChangeArrowheads="1"/>
            </p:cNvSpPr>
            <p:nvPr/>
          </p:nvSpPr>
          <p:spPr bwMode="auto">
            <a:xfrm>
              <a:off x="3586" y="2578"/>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578" name="Line 187"/>
            <p:cNvSpPr>
              <a:spLocks noChangeShapeType="1"/>
            </p:cNvSpPr>
            <p:nvPr/>
          </p:nvSpPr>
          <p:spPr bwMode="auto">
            <a:xfrm flipH="1" flipV="1">
              <a:off x="3587" y="2579"/>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79" name="Line 188"/>
            <p:cNvSpPr>
              <a:spLocks noChangeShapeType="1"/>
            </p:cNvSpPr>
            <p:nvPr/>
          </p:nvSpPr>
          <p:spPr bwMode="auto">
            <a:xfrm>
              <a:off x="3607" y="2599"/>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80" name="Line 189"/>
            <p:cNvSpPr>
              <a:spLocks noChangeShapeType="1"/>
            </p:cNvSpPr>
            <p:nvPr/>
          </p:nvSpPr>
          <p:spPr bwMode="auto">
            <a:xfrm flipH="1">
              <a:off x="3587" y="2599"/>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81" name="Line 190"/>
            <p:cNvSpPr>
              <a:spLocks noChangeShapeType="1"/>
            </p:cNvSpPr>
            <p:nvPr/>
          </p:nvSpPr>
          <p:spPr bwMode="auto">
            <a:xfrm flipV="1">
              <a:off x="3607" y="2579"/>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82" name="Rectangle 191"/>
            <p:cNvSpPr>
              <a:spLocks noChangeArrowheads="1"/>
            </p:cNvSpPr>
            <p:nvPr/>
          </p:nvSpPr>
          <p:spPr bwMode="auto">
            <a:xfrm>
              <a:off x="3738" y="2927"/>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583" name="Line 192"/>
            <p:cNvSpPr>
              <a:spLocks noChangeShapeType="1"/>
            </p:cNvSpPr>
            <p:nvPr/>
          </p:nvSpPr>
          <p:spPr bwMode="auto">
            <a:xfrm flipH="1" flipV="1">
              <a:off x="3739" y="292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84" name="Line 193"/>
            <p:cNvSpPr>
              <a:spLocks noChangeShapeType="1"/>
            </p:cNvSpPr>
            <p:nvPr/>
          </p:nvSpPr>
          <p:spPr bwMode="auto">
            <a:xfrm>
              <a:off x="3759" y="2948"/>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85" name="Line 194"/>
            <p:cNvSpPr>
              <a:spLocks noChangeShapeType="1"/>
            </p:cNvSpPr>
            <p:nvPr/>
          </p:nvSpPr>
          <p:spPr bwMode="auto">
            <a:xfrm flipH="1">
              <a:off x="3739" y="2948"/>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86" name="Line 195"/>
            <p:cNvSpPr>
              <a:spLocks noChangeShapeType="1"/>
            </p:cNvSpPr>
            <p:nvPr/>
          </p:nvSpPr>
          <p:spPr bwMode="auto">
            <a:xfrm flipV="1">
              <a:off x="3759" y="292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87" name="Rectangle 196"/>
            <p:cNvSpPr>
              <a:spLocks noChangeArrowheads="1"/>
            </p:cNvSpPr>
            <p:nvPr/>
          </p:nvSpPr>
          <p:spPr bwMode="auto">
            <a:xfrm>
              <a:off x="3889" y="3277"/>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588" name="Line 197"/>
            <p:cNvSpPr>
              <a:spLocks noChangeShapeType="1"/>
            </p:cNvSpPr>
            <p:nvPr/>
          </p:nvSpPr>
          <p:spPr bwMode="auto">
            <a:xfrm flipH="1" flipV="1">
              <a:off x="3890" y="327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89" name="Line 198"/>
            <p:cNvSpPr>
              <a:spLocks noChangeShapeType="1"/>
            </p:cNvSpPr>
            <p:nvPr/>
          </p:nvSpPr>
          <p:spPr bwMode="auto">
            <a:xfrm>
              <a:off x="3910" y="329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90" name="Line 199"/>
            <p:cNvSpPr>
              <a:spLocks noChangeShapeType="1"/>
            </p:cNvSpPr>
            <p:nvPr/>
          </p:nvSpPr>
          <p:spPr bwMode="auto">
            <a:xfrm flipH="1">
              <a:off x="3890" y="329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91" name="Line 200"/>
            <p:cNvSpPr>
              <a:spLocks noChangeShapeType="1"/>
            </p:cNvSpPr>
            <p:nvPr/>
          </p:nvSpPr>
          <p:spPr bwMode="auto">
            <a:xfrm flipV="1">
              <a:off x="3910" y="327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92" name="Rectangle 201"/>
            <p:cNvSpPr>
              <a:spLocks noChangeArrowheads="1"/>
            </p:cNvSpPr>
            <p:nvPr/>
          </p:nvSpPr>
          <p:spPr bwMode="auto">
            <a:xfrm>
              <a:off x="4041" y="3277"/>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593" name="Line 202"/>
            <p:cNvSpPr>
              <a:spLocks noChangeShapeType="1"/>
            </p:cNvSpPr>
            <p:nvPr/>
          </p:nvSpPr>
          <p:spPr bwMode="auto">
            <a:xfrm flipH="1" flipV="1">
              <a:off x="4042" y="327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6323" name="Line 203"/>
          <p:cNvSpPr>
            <a:spLocks noChangeShapeType="1"/>
          </p:cNvSpPr>
          <p:nvPr/>
        </p:nvSpPr>
        <p:spPr bwMode="auto">
          <a:xfrm>
            <a:off x="6448425" y="557212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4" name="Line 204"/>
          <p:cNvSpPr>
            <a:spLocks noChangeShapeType="1"/>
          </p:cNvSpPr>
          <p:nvPr/>
        </p:nvSpPr>
        <p:spPr bwMode="auto">
          <a:xfrm flipH="1">
            <a:off x="6416675" y="557212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5" name="Line 205"/>
          <p:cNvSpPr>
            <a:spLocks noChangeShapeType="1"/>
          </p:cNvSpPr>
          <p:nvPr/>
        </p:nvSpPr>
        <p:spPr bwMode="auto">
          <a:xfrm flipV="1">
            <a:off x="6448425" y="554037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Rectangle 206"/>
          <p:cNvSpPr>
            <a:spLocks noChangeArrowheads="1"/>
          </p:cNvSpPr>
          <p:nvPr/>
        </p:nvSpPr>
        <p:spPr bwMode="auto">
          <a:xfrm>
            <a:off x="6654800" y="5538788"/>
            <a:ext cx="71438" cy="698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327" name="Line 207"/>
          <p:cNvSpPr>
            <a:spLocks noChangeShapeType="1"/>
          </p:cNvSpPr>
          <p:nvPr/>
        </p:nvSpPr>
        <p:spPr bwMode="auto">
          <a:xfrm flipH="1" flipV="1">
            <a:off x="6656388" y="5540375"/>
            <a:ext cx="33337"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208"/>
          <p:cNvSpPr>
            <a:spLocks noChangeShapeType="1"/>
          </p:cNvSpPr>
          <p:nvPr/>
        </p:nvSpPr>
        <p:spPr bwMode="auto">
          <a:xfrm>
            <a:off x="6689725" y="557212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209"/>
          <p:cNvSpPr>
            <a:spLocks noChangeShapeType="1"/>
          </p:cNvSpPr>
          <p:nvPr/>
        </p:nvSpPr>
        <p:spPr bwMode="auto">
          <a:xfrm flipH="1">
            <a:off x="6656388" y="5572125"/>
            <a:ext cx="33337"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210"/>
          <p:cNvSpPr>
            <a:spLocks noChangeShapeType="1"/>
          </p:cNvSpPr>
          <p:nvPr/>
        </p:nvSpPr>
        <p:spPr bwMode="auto">
          <a:xfrm flipV="1">
            <a:off x="6689725" y="554037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211"/>
          <p:cNvSpPr>
            <a:spLocks noChangeArrowheads="1"/>
          </p:cNvSpPr>
          <p:nvPr/>
        </p:nvSpPr>
        <p:spPr bwMode="auto">
          <a:xfrm>
            <a:off x="6896100" y="5538788"/>
            <a:ext cx="69850" cy="698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332" name="Line 212"/>
          <p:cNvSpPr>
            <a:spLocks noChangeShapeType="1"/>
          </p:cNvSpPr>
          <p:nvPr/>
        </p:nvSpPr>
        <p:spPr bwMode="auto">
          <a:xfrm flipH="1" flipV="1">
            <a:off x="6897688" y="554037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3" name="Line 213"/>
          <p:cNvSpPr>
            <a:spLocks noChangeShapeType="1"/>
          </p:cNvSpPr>
          <p:nvPr/>
        </p:nvSpPr>
        <p:spPr bwMode="auto">
          <a:xfrm>
            <a:off x="6929438" y="557212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4" name="Line 214"/>
          <p:cNvSpPr>
            <a:spLocks noChangeShapeType="1"/>
          </p:cNvSpPr>
          <p:nvPr/>
        </p:nvSpPr>
        <p:spPr bwMode="auto">
          <a:xfrm flipH="1">
            <a:off x="6897688" y="557212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5" name="Line 215"/>
          <p:cNvSpPr>
            <a:spLocks noChangeShapeType="1"/>
          </p:cNvSpPr>
          <p:nvPr/>
        </p:nvSpPr>
        <p:spPr bwMode="auto">
          <a:xfrm flipV="1">
            <a:off x="6929438" y="554037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6" name="Rectangle 216"/>
          <p:cNvSpPr>
            <a:spLocks noChangeArrowheads="1"/>
          </p:cNvSpPr>
          <p:nvPr/>
        </p:nvSpPr>
        <p:spPr bwMode="auto">
          <a:xfrm>
            <a:off x="7137400" y="5538788"/>
            <a:ext cx="69850" cy="698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337" name="Line 217"/>
          <p:cNvSpPr>
            <a:spLocks noChangeShapeType="1"/>
          </p:cNvSpPr>
          <p:nvPr/>
        </p:nvSpPr>
        <p:spPr bwMode="auto">
          <a:xfrm flipH="1" flipV="1">
            <a:off x="7138988" y="554037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8" name="Line 218"/>
          <p:cNvSpPr>
            <a:spLocks noChangeShapeType="1"/>
          </p:cNvSpPr>
          <p:nvPr/>
        </p:nvSpPr>
        <p:spPr bwMode="auto">
          <a:xfrm>
            <a:off x="7170738" y="557212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9" name="Line 219"/>
          <p:cNvSpPr>
            <a:spLocks noChangeShapeType="1"/>
          </p:cNvSpPr>
          <p:nvPr/>
        </p:nvSpPr>
        <p:spPr bwMode="auto">
          <a:xfrm flipH="1">
            <a:off x="7138988" y="557212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0" name="Line 220"/>
          <p:cNvSpPr>
            <a:spLocks noChangeShapeType="1"/>
          </p:cNvSpPr>
          <p:nvPr/>
        </p:nvSpPr>
        <p:spPr bwMode="auto">
          <a:xfrm flipV="1">
            <a:off x="7170738" y="554037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1" name="Rectangle 221"/>
          <p:cNvSpPr>
            <a:spLocks noChangeArrowheads="1"/>
          </p:cNvSpPr>
          <p:nvPr/>
        </p:nvSpPr>
        <p:spPr bwMode="auto">
          <a:xfrm>
            <a:off x="7353300" y="5538788"/>
            <a:ext cx="69850" cy="698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342" name="Line 222"/>
          <p:cNvSpPr>
            <a:spLocks noChangeShapeType="1"/>
          </p:cNvSpPr>
          <p:nvPr/>
        </p:nvSpPr>
        <p:spPr bwMode="auto">
          <a:xfrm flipH="1" flipV="1">
            <a:off x="7354888" y="554037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3" name="Line 223"/>
          <p:cNvSpPr>
            <a:spLocks noChangeShapeType="1"/>
          </p:cNvSpPr>
          <p:nvPr/>
        </p:nvSpPr>
        <p:spPr bwMode="auto">
          <a:xfrm>
            <a:off x="7386638" y="557212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4" name="Line 224"/>
          <p:cNvSpPr>
            <a:spLocks noChangeShapeType="1"/>
          </p:cNvSpPr>
          <p:nvPr/>
        </p:nvSpPr>
        <p:spPr bwMode="auto">
          <a:xfrm flipH="1">
            <a:off x="7354888" y="557212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25"/>
          <p:cNvSpPr>
            <a:spLocks noChangeShapeType="1"/>
          </p:cNvSpPr>
          <p:nvPr/>
        </p:nvSpPr>
        <p:spPr bwMode="auto">
          <a:xfrm flipV="1">
            <a:off x="7386638" y="554037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Rectangle 226"/>
          <p:cNvSpPr>
            <a:spLocks noChangeArrowheads="1"/>
          </p:cNvSpPr>
          <p:nvPr/>
        </p:nvSpPr>
        <p:spPr bwMode="auto">
          <a:xfrm>
            <a:off x="1058863" y="5427663"/>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0</a:t>
            </a:r>
            <a:endParaRPr lang="en-US">
              <a:latin typeface="Calibri" charset="0"/>
            </a:endParaRPr>
          </a:p>
        </p:txBody>
      </p:sp>
      <p:sp>
        <p:nvSpPr>
          <p:cNvPr id="56347" name="Rectangle 227"/>
          <p:cNvSpPr>
            <a:spLocks noChangeArrowheads="1"/>
          </p:cNvSpPr>
          <p:nvPr/>
        </p:nvSpPr>
        <p:spPr bwMode="auto">
          <a:xfrm>
            <a:off x="847725" y="4872038"/>
            <a:ext cx="35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0.2</a:t>
            </a:r>
            <a:endParaRPr lang="en-US">
              <a:latin typeface="Calibri" charset="0"/>
            </a:endParaRPr>
          </a:p>
        </p:txBody>
      </p:sp>
      <p:sp>
        <p:nvSpPr>
          <p:cNvPr id="56348" name="Rectangle 228"/>
          <p:cNvSpPr>
            <a:spLocks noChangeArrowheads="1"/>
          </p:cNvSpPr>
          <p:nvPr/>
        </p:nvSpPr>
        <p:spPr bwMode="auto">
          <a:xfrm>
            <a:off x="847725" y="4318000"/>
            <a:ext cx="35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0.4</a:t>
            </a:r>
            <a:endParaRPr lang="en-US">
              <a:latin typeface="Calibri" charset="0"/>
            </a:endParaRPr>
          </a:p>
        </p:txBody>
      </p:sp>
      <p:sp>
        <p:nvSpPr>
          <p:cNvPr id="56349" name="Rectangle 229"/>
          <p:cNvSpPr>
            <a:spLocks noChangeArrowheads="1"/>
          </p:cNvSpPr>
          <p:nvPr/>
        </p:nvSpPr>
        <p:spPr bwMode="auto">
          <a:xfrm>
            <a:off x="847725" y="3763963"/>
            <a:ext cx="35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0.6</a:t>
            </a:r>
            <a:endParaRPr lang="en-US">
              <a:latin typeface="Calibri" charset="0"/>
            </a:endParaRPr>
          </a:p>
        </p:txBody>
      </p:sp>
      <p:sp>
        <p:nvSpPr>
          <p:cNvPr id="56350" name="Rectangle 230"/>
          <p:cNvSpPr>
            <a:spLocks noChangeArrowheads="1"/>
          </p:cNvSpPr>
          <p:nvPr/>
        </p:nvSpPr>
        <p:spPr bwMode="auto">
          <a:xfrm>
            <a:off x="847725" y="3209925"/>
            <a:ext cx="35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0.8</a:t>
            </a:r>
            <a:endParaRPr lang="en-US">
              <a:latin typeface="Calibri" charset="0"/>
            </a:endParaRPr>
          </a:p>
        </p:txBody>
      </p:sp>
      <p:sp>
        <p:nvSpPr>
          <p:cNvPr id="56351" name="Rectangle 231"/>
          <p:cNvSpPr>
            <a:spLocks noChangeArrowheads="1"/>
          </p:cNvSpPr>
          <p:nvPr/>
        </p:nvSpPr>
        <p:spPr bwMode="auto">
          <a:xfrm>
            <a:off x="1058863" y="2655888"/>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1</a:t>
            </a:r>
            <a:endParaRPr lang="en-US">
              <a:latin typeface="Calibri" charset="0"/>
            </a:endParaRPr>
          </a:p>
        </p:txBody>
      </p:sp>
      <p:sp>
        <p:nvSpPr>
          <p:cNvPr id="56352" name="Rectangle 232"/>
          <p:cNvSpPr>
            <a:spLocks noChangeArrowheads="1"/>
          </p:cNvSpPr>
          <p:nvPr/>
        </p:nvSpPr>
        <p:spPr bwMode="auto">
          <a:xfrm>
            <a:off x="847725" y="2101850"/>
            <a:ext cx="35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1.2</a:t>
            </a:r>
            <a:endParaRPr lang="en-US">
              <a:latin typeface="Calibri" charset="0"/>
            </a:endParaRPr>
          </a:p>
        </p:txBody>
      </p:sp>
      <p:sp>
        <p:nvSpPr>
          <p:cNvPr id="56353" name="Rectangle 233"/>
          <p:cNvSpPr>
            <a:spLocks noChangeArrowheads="1"/>
          </p:cNvSpPr>
          <p:nvPr/>
        </p:nvSpPr>
        <p:spPr bwMode="auto">
          <a:xfrm>
            <a:off x="847725" y="1546225"/>
            <a:ext cx="35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1.4</a:t>
            </a:r>
            <a:endParaRPr lang="en-US">
              <a:latin typeface="Calibri" charset="0"/>
            </a:endParaRPr>
          </a:p>
        </p:txBody>
      </p:sp>
      <p:sp>
        <p:nvSpPr>
          <p:cNvPr id="56354" name="Rectangle 234"/>
          <p:cNvSpPr>
            <a:spLocks noChangeArrowheads="1"/>
          </p:cNvSpPr>
          <p:nvPr/>
        </p:nvSpPr>
        <p:spPr bwMode="auto">
          <a:xfrm>
            <a:off x="847725" y="992188"/>
            <a:ext cx="35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1.6</a:t>
            </a:r>
            <a:endParaRPr lang="en-US">
              <a:latin typeface="Calibri" charset="0"/>
            </a:endParaRPr>
          </a:p>
        </p:txBody>
      </p:sp>
      <p:sp>
        <p:nvSpPr>
          <p:cNvPr id="56355" name="Rectangle 235"/>
          <p:cNvSpPr>
            <a:spLocks noChangeArrowheads="1"/>
          </p:cNvSpPr>
          <p:nvPr/>
        </p:nvSpPr>
        <p:spPr bwMode="auto">
          <a:xfrm>
            <a:off x="1322388" y="5791200"/>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0</a:t>
            </a:r>
            <a:endParaRPr lang="en-US">
              <a:latin typeface="Calibri" charset="0"/>
            </a:endParaRPr>
          </a:p>
        </p:txBody>
      </p:sp>
      <p:sp>
        <p:nvSpPr>
          <p:cNvPr id="56356" name="Rectangle 236"/>
          <p:cNvSpPr>
            <a:spLocks noChangeArrowheads="1"/>
          </p:cNvSpPr>
          <p:nvPr/>
        </p:nvSpPr>
        <p:spPr bwMode="auto">
          <a:xfrm>
            <a:off x="2384425" y="5791200"/>
            <a:ext cx="423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100</a:t>
            </a:r>
            <a:endParaRPr lang="en-US">
              <a:latin typeface="Calibri" charset="0"/>
            </a:endParaRPr>
          </a:p>
        </p:txBody>
      </p:sp>
      <p:sp>
        <p:nvSpPr>
          <p:cNvPr id="56357" name="Rectangle 237"/>
          <p:cNvSpPr>
            <a:spLocks noChangeArrowheads="1"/>
          </p:cNvSpPr>
          <p:nvPr/>
        </p:nvSpPr>
        <p:spPr bwMode="auto">
          <a:xfrm>
            <a:off x="3587750" y="5791200"/>
            <a:ext cx="423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200</a:t>
            </a:r>
            <a:endParaRPr lang="en-US">
              <a:latin typeface="Calibri" charset="0"/>
            </a:endParaRPr>
          </a:p>
        </p:txBody>
      </p:sp>
      <p:sp>
        <p:nvSpPr>
          <p:cNvPr id="56358" name="Rectangle 238"/>
          <p:cNvSpPr>
            <a:spLocks noChangeArrowheads="1"/>
          </p:cNvSpPr>
          <p:nvPr/>
        </p:nvSpPr>
        <p:spPr bwMode="auto">
          <a:xfrm>
            <a:off x="4792663" y="5791200"/>
            <a:ext cx="423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300</a:t>
            </a:r>
            <a:endParaRPr lang="en-US">
              <a:latin typeface="Calibri" charset="0"/>
            </a:endParaRPr>
          </a:p>
        </p:txBody>
      </p:sp>
      <p:sp>
        <p:nvSpPr>
          <p:cNvPr id="56359" name="Rectangle 239"/>
          <p:cNvSpPr>
            <a:spLocks noChangeArrowheads="1"/>
          </p:cNvSpPr>
          <p:nvPr/>
        </p:nvSpPr>
        <p:spPr bwMode="auto">
          <a:xfrm>
            <a:off x="5995988" y="5791200"/>
            <a:ext cx="423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400</a:t>
            </a:r>
            <a:endParaRPr lang="en-US">
              <a:latin typeface="Calibri" charset="0"/>
            </a:endParaRPr>
          </a:p>
        </p:txBody>
      </p:sp>
      <p:sp>
        <p:nvSpPr>
          <p:cNvPr id="56360" name="Rectangle 240"/>
          <p:cNvSpPr>
            <a:spLocks noChangeArrowheads="1"/>
          </p:cNvSpPr>
          <p:nvPr/>
        </p:nvSpPr>
        <p:spPr bwMode="auto">
          <a:xfrm>
            <a:off x="7199313" y="5791200"/>
            <a:ext cx="423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500</a:t>
            </a:r>
            <a:endParaRPr lang="en-US">
              <a:latin typeface="Calibri" charset="0"/>
            </a:endParaRPr>
          </a:p>
        </p:txBody>
      </p:sp>
      <p:sp>
        <p:nvSpPr>
          <p:cNvPr id="56361" name="Rectangle 241"/>
          <p:cNvSpPr>
            <a:spLocks noChangeArrowheads="1"/>
          </p:cNvSpPr>
          <p:nvPr/>
        </p:nvSpPr>
        <p:spPr bwMode="auto">
          <a:xfrm>
            <a:off x="3411538" y="6316663"/>
            <a:ext cx="1973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latin typeface="Helvetica" charset="0"/>
              </a:rPr>
              <a:t>Time (heartbeat)</a:t>
            </a:r>
            <a:endParaRPr lang="en-US">
              <a:latin typeface="Calibri" charset="0"/>
            </a:endParaRPr>
          </a:p>
        </p:txBody>
      </p:sp>
      <p:sp>
        <p:nvSpPr>
          <p:cNvPr id="56362" name="Rectangle 242"/>
          <p:cNvSpPr>
            <a:spLocks noChangeArrowheads="1"/>
          </p:cNvSpPr>
          <p:nvPr/>
        </p:nvSpPr>
        <p:spPr bwMode="auto">
          <a:xfrm rot="-5400000">
            <a:off x="-177800" y="3201988"/>
            <a:ext cx="155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latin typeface="Helvetica" charset="0"/>
              </a:rPr>
              <a:t>Performance</a:t>
            </a:r>
            <a:endParaRPr lang="en-US">
              <a:latin typeface="Calibri" charset="0"/>
            </a:endParaRPr>
          </a:p>
        </p:txBody>
      </p:sp>
      <p:sp>
        <p:nvSpPr>
          <p:cNvPr id="56363" name="Rectangle 243"/>
          <p:cNvSpPr>
            <a:spLocks noChangeArrowheads="1"/>
          </p:cNvSpPr>
          <p:nvPr/>
        </p:nvSpPr>
        <p:spPr bwMode="auto">
          <a:xfrm>
            <a:off x="7602538" y="5427663"/>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0</a:t>
            </a:r>
            <a:endParaRPr lang="en-US">
              <a:latin typeface="Calibri" charset="0"/>
            </a:endParaRPr>
          </a:p>
        </p:txBody>
      </p:sp>
      <p:sp>
        <p:nvSpPr>
          <p:cNvPr id="56364" name="Rectangle 244"/>
          <p:cNvSpPr>
            <a:spLocks noChangeArrowheads="1"/>
          </p:cNvSpPr>
          <p:nvPr/>
        </p:nvSpPr>
        <p:spPr bwMode="auto">
          <a:xfrm>
            <a:off x="7602538" y="4872038"/>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1</a:t>
            </a:r>
            <a:endParaRPr lang="en-US">
              <a:latin typeface="Calibri" charset="0"/>
            </a:endParaRPr>
          </a:p>
        </p:txBody>
      </p:sp>
      <p:sp>
        <p:nvSpPr>
          <p:cNvPr id="56365" name="Rectangle 245"/>
          <p:cNvSpPr>
            <a:spLocks noChangeArrowheads="1"/>
          </p:cNvSpPr>
          <p:nvPr/>
        </p:nvSpPr>
        <p:spPr bwMode="auto">
          <a:xfrm>
            <a:off x="7602538" y="4318000"/>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2</a:t>
            </a:r>
            <a:endParaRPr lang="en-US">
              <a:latin typeface="Calibri" charset="0"/>
            </a:endParaRPr>
          </a:p>
        </p:txBody>
      </p:sp>
      <p:sp>
        <p:nvSpPr>
          <p:cNvPr id="56366" name="Rectangle 246"/>
          <p:cNvSpPr>
            <a:spLocks noChangeArrowheads="1"/>
          </p:cNvSpPr>
          <p:nvPr/>
        </p:nvSpPr>
        <p:spPr bwMode="auto">
          <a:xfrm>
            <a:off x="7602538" y="3763963"/>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3</a:t>
            </a:r>
            <a:endParaRPr lang="en-US">
              <a:latin typeface="Calibri" charset="0"/>
            </a:endParaRPr>
          </a:p>
        </p:txBody>
      </p:sp>
      <p:sp>
        <p:nvSpPr>
          <p:cNvPr id="56367" name="Rectangle 247"/>
          <p:cNvSpPr>
            <a:spLocks noChangeArrowheads="1"/>
          </p:cNvSpPr>
          <p:nvPr/>
        </p:nvSpPr>
        <p:spPr bwMode="auto">
          <a:xfrm>
            <a:off x="7602538" y="3209925"/>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4</a:t>
            </a:r>
            <a:endParaRPr lang="en-US">
              <a:latin typeface="Calibri" charset="0"/>
            </a:endParaRPr>
          </a:p>
        </p:txBody>
      </p:sp>
      <p:sp>
        <p:nvSpPr>
          <p:cNvPr id="56368" name="Rectangle 248"/>
          <p:cNvSpPr>
            <a:spLocks noChangeArrowheads="1"/>
          </p:cNvSpPr>
          <p:nvPr/>
        </p:nvSpPr>
        <p:spPr bwMode="auto">
          <a:xfrm>
            <a:off x="7602538" y="2655888"/>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5</a:t>
            </a:r>
            <a:endParaRPr lang="en-US">
              <a:latin typeface="Calibri" charset="0"/>
            </a:endParaRPr>
          </a:p>
        </p:txBody>
      </p:sp>
      <p:sp>
        <p:nvSpPr>
          <p:cNvPr id="56369" name="Rectangle 249"/>
          <p:cNvSpPr>
            <a:spLocks noChangeArrowheads="1"/>
          </p:cNvSpPr>
          <p:nvPr/>
        </p:nvSpPr>
        <p:spPr bwMode="auto">
          <a:xfrm>
            <a:off x="7602538" y="2101850"/>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6</a:t>
            </a:r>
            <a:endParaRPr lang="en-US">
              <a:latin typeface="Calibri" charset="0"/>
            </a:endParaRPr>
          </a:p>
        </p:txBody>
      </p:sp>
      <p:sp>
        <p:nvSpPr>
          <p:cNvPr id="56370" name="Rectangle 250"/>
          <p:cNvSpPr>
            <a:spLocks noChangeArrowheads="1"/>
          </p:cNvSpPr>
          <p:nvPr/>
        </p:nvSpPr>
        <p:spPr bwMode="auto">
          <a:xfrm>
            <a:off x="7602538" y="1546225"/>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7</a:t>
            </a:r>
            <a:endParaRPr lang="en-US">
              <a:latin typeface="Calibri" charset="0"/>
            </a:endParaRPr>
          </a:p>
        </p:txBody>
      </p:sp>
      <p:sp>
        <p:nvSpPr>
          <p:cNvPr id="56371" name="Rectangle 251"/>
          <p:cNvSpPr>
            <a:spLocks noChangeArrowheads="1"/>
          </p:cNvSpPr>
          <p:nvPr/>
        </p:nvSpPr>
        <p:spPr bwMode="auto">
          <a:xfrm>
            <a:off x="7602538" y="992188"/>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8</a:t>
            </a:r>
            <a:endParaRPr lang="en-US">
              <a:latin typeface="Calibri" charset="0"/>
            </a:endParaRPr>
          </a:p>
        </p:txBody>
      </p:sp>
      <p:sp>
        <p:nvSpPr>
          <p:cNvPr id="56372" name="Rectangle 252"/>
          <p:cNvSpPr>
            <a:spLocks noChangeArrowheads="1"/>
          </p:cNvSpPr>
          <p:nvPr/>
        </p:nvSpPr>
        <p:spPr bwMode="auto">
          <a:xfrm rot="-5400000">
            <a:off x="6268244" y="3202782"/>
            <a:ext cx="3443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latin typeface="Helvetica" charset="0"/>
              </a:rPr>
              <a:t>Number of Perforated Loops</a:t>
            </a:r>
            <a:endParaRPr lang="en-US">
              <a:latin typeface="Calibri" charset="0"/>
            </a:endParaRPr>
          </a:p>
        </p:txBody>
      </p:sp>
      <p:sp>
        <p:nvSpPr>
          <p:cNvPr id="56373" name="Line 253"/>
          <p:cNvSpPr>
            <a:spLocks noChangeShapeType="1"/>
          </p:cNvSpPr>
          <p:nvPr/>
        </p:nvSpPr>
        <p:spPr bwMode="auto">
          <a:xfrm flipV="1">
            <a:off x="2438400" y="1098550"/>
            <a:ext cx="0" cy="449580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4" name="Rectangle 254"/>
          <p:cNvSpPr>
            <a:spLocks noChangeArrowheads="1"/>
          </p:cNvSpPr>
          <p:nvPr/>
        </p:nvSpPr>
        <p:spPr bwMode="auto">
          <a:xfrm>
            <a:off x="1633538" y="1344613"/>
            <a:ext cx="2925762" cy="965200"/>
          </a:xfrm>
          <a:prstGeom prst="rect">
            <a:avLst/>
          </a:prstGeom>
          <a:solidFill>
            <a:srgbClr val="FFFFFF"/>
          </a:solidFill>
          <a:ln w="0">
            <a:solidFill>
              <a:srgbClr val="000000"/>
            </a:solidFill>
            <a:miter lim="800000"/>
            <a:headEnd/>
            <a:tailEnd/>
          </a:ln>
        </p:spPr>
        <p:txBody>
          <a:bodyPr/>
          <a:lstStyle/>
          <a:p>
            <a:endParaRPr lang="en-US">
              <a:latin typeface="Calibri" charset="0"/>
            </a:endParaRPr>
          </a:p>
        </p:txBody>
      </p:sp>
      <p:sp>
        <p:nvSpPr>
          <p:cNvPr id="56375" name="Line 255"/>
          <p:cNvSpPr>
            <a:spLocks noChangeShapeType="1"/>
          </p:cNvSpPr>
          <p:nvPr/>
        </p:nvSpPr>
        <p:spPr bwMode="auto">
          <a:xfrm>
            <a:off x="1703388" y="1466850"/>
            <a:ext cx="255587" cy="1588"/>
          </a:xfrm>
          <a:prstGeom prst="line">
            <a:avLst/>
          </a:prstGeom>
          <a:noFill/>
          <a:ln w="36513">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76" name="Rectangle 256"/>
          <p:cNvSpPr>
            <a:spLocks noChangeArrowheads="1"/>
          </p:cNvSpPr>
          <p:nvPr/>
        </p:nvSpPr>
        <p:spPr bwMode="auto">
          <a:xfrm>
            <a:off x="2005013" y="1365250"/>
            <a:ext cx="7762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latin typeface="Helvetica" charset="0"/>
              </a:rPr>
              <a:t>Baseline</a:t>
            </a:r>
            <a:endParaRPr lang="en-US">
              <a:latin typeface="Calibri" charset="0"/>
            </a:endParaRPr>
          </a:p>
        </p:txBody>
      </p:sp>
      <p:sp>
        <p:nvSpPr>
          <p:cNvPr id="56377" name="Line 257"/>
          <p:cNvSpPr>
            <a:spLocks noChangeShapeType="1"/>
          </p:cNvSpPr>
          <p:nvPr/>
        </p:nvSpPr>
        <p:spPr bwMode="auto">
          <a:xfrm>
            <a:off x="1703388" y="1716088"/>
            <a:ext cx="255587"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78" name="Freeform 258"/>
          <p:cNvSpPr>
            <a:spLocks/>
          </p:cNvSpPr>
          <p:nvPr/>
        </p:nvSpPr>
        <p:spPr bwMode="auto">
          <a:xfrm>
            <a:off x="1798638" y="1684338"/>
            <a:ext cx="63500" cy="63500"/>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solidFill>
            <a:srgbClr val="FF0000"/>
          </a:solidFill>
          <a:ln w="12700">
            <a:solidFill>
              <a:srgbClr val="FF0000"/>
            </a:solidFill>
            <a:round/>
            <a:headEnd/>
            <a:tailEnd/>
          </a:ln>
        </p:spPr>
        <p:txBody>
          <a:bodyPr/>
          <a:lstStyle/>
          <a:p>
            <a:endParaRPr lang="en-US"/>
          </a:p>
        </p:txBody>
      </p:sp>
      <p:sp>
        <p:nvSpPr>
          <p:cNvPr id="56379" name="Rectangle 259"/>
          <p:cNvSpPr>
            <a:spLocks noChangeArrowheads="1"/>
          </p:cNvSpPr>
          <p:nvPr/>
        </p:nvSpPr>
        <p:spPr bwMode="auto">
          <a:xfrm>
            <a:off x="2005013" y="1601788"/>
            <a:ext cx="12874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latin typeface="Helvetica" charset="0"/>
              </a:rPr>
              <a:t>No perforation</a:t>
            </a:r>
            <a:endParaRPr lang="en-US">
              <a:latin typeface="Calibri" charset="0"/>
            </a:endParaRPr>
          </a:p>
        </p:txBody>
      </p:sp>
      <p:sp>
        <p:nvSpPr>
          <p:cNvPr id="56380" name="Line 260"/>
          <p:cNvSpPr>
            <a:spLocks noChangeShapeType="1"/>
          </p:cNvSpPr>
          <p:nvPr/>
        </p:nvSpPr>
        <p:spPr bwMode="auto">
          <a:xfrm>
            <a:off x="1703388" y="1952625"/>
            <a:ext cx="255587" cy="1588"/>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81" name="Freeform 261"/>
          <p:cNvSpPr>
            <a:spLocks/>
          </p:cNvSpPr>
          <p:nvPr/>
        </p:nvSpPr>
        <p:spPr bwMode="auto">
          <a:xfrm>
            <a:off x="1798638" y="1919288"/>
            <a:ext cx="63500" cy="65087"/>
          </a:xfrm>
          <a:custGeom>
            <a:avLst/>
            <a:gdLst>
              <a:gd name="T0" fmla="*/ 2147483647 w 81"/>
              <a:gd name="T1" fmla="*/ 0 h 80"/>
              <a:gd name="T2" fmla="*/ 2147483647 w 81"/>
              <a:gd name="T3" fmla="*/ 2147483647 h 80"/>
              <a:gd name="T4" fmla="*/ 2147483647 w 81"/>
              <a:gd name="T5" fmla="*/ 2147483647 h 80"/>
              <a:gd name="T6" fmla="*/ 0 w 81"/>
              <a:gd name="T7" fmla="*/ 2147483647 h 80"/>
              <a:gd name="T8" fmla="*/ 2147483647 w 81"/>
              <a:gd name="T9" fmla="*/ 0 h 80"/>
              <a:gd name="T10" fmla="*/ 0 60000 65536"/>
              <a:gd name="T11" fmla="*/ 0 60000 65536"/>
              <a:gd name="T12" fmla="*/ 0 60000 65536"/>
              <a:gd name="T13" fmla="*/ 0 60000 65536"/>
              <a:gd name="T14" fmla="*/ 0 60000 65536"/>
              <a:gd name="T15" fmla="*/ 0 w 81"/>
              <a:gd name="T16" fmla="*/ 0 h 80"/>
              <a:gd name="T17" fmla="*/ 81 w 81"/>
              <a:gd name="T18" fmla="*/ 80 h 80"/>
            </a:gdLst>
            <a:ahLst/>
            <a:cxnLst>
              <a:cxn ang="T10">
                <a:pos x="T0" y="T1"/>
              </a:cxn>
              <a:cxn ang="T11">
                <a:pos x="T2" y="T3"/>
              </a:cxn>
              <a:cxn ang="T12">
                <a:pos x="T4" y="T5"/>
              </a:cxn>
              <a:cxn ang="T13">
                <a:pos x="T6" y="T7"/>
              </a:cxn>
              <a:cxn ang="T14">
                <a:pos x="T8" y="T9"/>
              </a:cxn>
            </a:cxnLst>
            <a:rect l="T15" t="T16" r="T17" b="T18"/>
            <a:pathLst>
              <a:path w="81" h="80">
                <a:moveTo>
                  <a:pt x="41" y="0"/>
                </a:moveTo>
                <a:lnTo>
                  <a:pt x="81" y="40"/>
                </a:lnTo>
                <a:lnTo>
                  <a:pt x="41" y="80"/>
                </a:lnTo>
                <a:lnTo>
                  <a:pt x="0" y="40"/>
                </a:lnTo>
                <a:lnTo>
                  <a:pt x="41" y="0"/>
                </a:lnTo>
                <a:close/>
              </a:path>
            </a:pathLst>
          </a:custGeom>
          <a:solidFill>
            <a:srgbClr val="008000"/>
          </a:solidFill>
          <a:ln w="12700">
            <a:solidFill>
              <a:srgbClr val="008000"/>
            </a:solidFill>
            <a:round/>
            <a:headEnd/>
            <a:tailEnd/>
          </a:ln>
        </p:spPr>
        <p:txBody>
          <a:bodyPr/>
          <a:lstStyle/>
          <a:p>
            <a:endParaRPr lang="en-US"/>
          </a:p>
        </p:txBody>
      </p:sp>
      <p:sp>
        <p:nvSpPr>
          <p:cNvPr id="56382" name="Rectangle 262"/>
          <p:cNvSpPr>
            <a:spLocks noChangeArrowheads="1"/>
          </p:cNvSpPr>
          <p:nvPr/>
        </p:nvSpPr>
        <p:spPr bwMode="auto">
          <a:xfrm>
            <a:off x="2005013" y="1838325"/>
            <a:ext cx="1835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latin typeface="Helvetica" charset="0"/>
              </a:rPr>
              <a:t>Dynamic perforation</a:t>
            </a:r>
            <a:endParaRPr lang="en-US">
              <a:latin typeface="Calibri" charset="0"/>
            </a:endParaRPr>
          </a:p>
        </p:txBody>
      </p:sp>
      <p:sp>
        <p:nvSpPr>
          <p:cNvPr id="56383" name="Line 263"/>
          <p:cNvSpPr>
            <a:spLocks noChangeShapeType="1"/>
          </p:cNvSpPr>
          <p:nvPr/>
        </p:nvSpPr>
        <p:spPr bwMode="auto">
          <a:xfrm>
            <a:off x="1703388" y="2187575"/>
            <a:ext cx="255587" cy="1588"/>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84" name="Rectangle 264"/>
          <p:cNvSpPr>
            <a:spLocks noChangeArrowheads="1"/>
          </p:cNvSpPr>
          <p:nvPr/>
        </p:nvSpPr>
        <p:spPr bwMode="auto">
          <a:xfrm>
            <a:off x="1797050" y="2154238"/>
            <a:ext cx="69850" cy="698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6385" name="Line 265"/>
          <p:cNvSpPr>
            <a:spLocks noChangeShapeType="1"/>
          </p:cNvSpPr>
          <p:nvPr/>
        </p:nvSpPr>
        <p:spPr bwMode="auto">
          <a:xfrm flipH="1" flipV="1">
            <a:off x="1798638" y="215582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86" name="Line 266"/>
          <p:cNvSpPr>
            <a:spLocks noChangeShapeType="1"/>
          </p:cNvSpPr>
          <p:nvPr/>
        </p:nvSpPr>
        <p:spPr bwMode="auto">
          <a:xfrm>
            <a:off x="1830388" y="218757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87" name="Line 267"/>
          <p:cNvSpPr>
            <a:spLocks noChangeShapeType="1"/>
          </p:cNvSpPr>
          <p:nvPr/>
        </p:nvSpPr>
        <p:spPr bwMode="auto">
          <a:xfrm flipH="1">
            <a:off x="1798638" y="218757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88" name="Line 268"/>
          <p:cNvSpPr>
            <a:spLocks noChangeShapeType="1"/>
          </p:cNvSpPr>
          <p:nvPr/>
        </p:nvSpPr>
        <p:spPr bwMode="auto">
          <a:xfrm flipV="1">
            <a:off x="1830388" y="215582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89" name="Rectangle 269"/>
          <p:cNvSpPr>
            <a:spLocks noChangeArrowheads="1"/>
          </p:cNvSpPr>
          <p:nvPr/>
        </p:nvSpPr>
        <p:spPr bwMode="auto">
          <a:xfrm>
            <a:off x="2005013" y="2073275"/>
            <a:ext cx="2498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latin typeface="Helvetica" charset="0"/>
              </a:rPr>
              <a:t>Number of perforated loops</a:t>
            </a:r>
            <a:endParaRPr lang="en-US">
              <a:latin typeface="Calibri" charset="0"/>
            </a:endParaRPr>
          </a:p>
        </p:txBody>
      </p:sp>
      <p:sp>
        <p:nvSpPr>
          <p:cNvPr id="56390" name="Line 270"/>
          <p:cNvSpPr>
            <a:spLocks noChangeShapeType="1"/>
          </p:cNvSpPr>
          <p:nvPr/>
        </p:nvSpPr>
        <p:spPr bwMode="auto">
          <a:xfrm flipV="1">
            <a:off x="5486400" y="1098550"/>
            <a:ext cx="0" cy="449580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91" name="Text Box 271"/>
          <p:cNvSpPr txBox="1">
            <a:spLocks noChangeArrowheads="1"/>
          </p:cNvSpPr>
          <p:nvPr/>
        </p:nvSpPr>
        <p:spPr bwMode="auto">
          <a:xfrm>
            <a:off x="1363663" y="514350"/>
            <a:ext cx="2403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600">
                <a:latin typeface="Helvetica" charset="0"/>
              </a:rPr>
              <a:t>Frequency Drops    (2.53 GHz → 1.6 GHz)</a:t>
            </a:r>
          </a:p>
        </p:txBody>
      </p:sp>
      <p:sp>
        <p:nvSpPr>
          <p:cNvPr id="56392" name="TextBox 272"/>
          <p:cNvSpPr txBox="1">
            <a:spLocks noChangeArrowheads="1"/>
          </p:cNvSpPr>
          <p:nvPr/>
        </p:nvSpPr>
        <p:spPr bwMode="auto">
          <a:xfrm>
            <a:off x="1770063" y="0"/>
            <a:ext cx="5368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800">
                <a:latin typeface="Calibri" charset="0"/>
              </a:rPr>
              <a:t>x264 Frequency Scaling Experiment</a:t>
            </a:r>
          </a:p>
        </p:txBody>
      </p:sp>
      <p:sp>
        <p:nvSpPr>
          <p:cNvPr id="56393" name="Text Box 271"/>
          <p:cNvSpPr txBox="1">
            <a:spLocks noChangeArrowheads="1"/>
          </p:cNvSpPr>
          <p:nvPr/>
        </p:nvSpPr>
        <p:spPr bwMode="auto">
          <a:xfrm>
            <a:off x="4489450" y="514350"/>
            <a:ext cx="2403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600">
                <a:latin typeface="Helvetica" charset="0"/>
              </a:rPr>
              <a:t>Frequency Rises       (1.6 GHz → 2.53 GHz)</a:t>
            </a:r>
          </a:p>
        </p:txBody>
      </p:sp>
    </p:spTree>
    <p:extLst>
      <p:ext uri="{BB962C8B-B14F-4D97-AF65-F5344CB8AC3E}">
        <p14:creationId xmlns:p14="http://schemas.microsoft.com/office/powerpoint/2010/main" val="1076618941"/>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p:cNvGrpSpPr>
            <a:grpSpLocks/>
          </p:cNvGrpSpPr>
          <p:nvPr/>
        </p:nvGrpSpPr>
        <p:grpSpPr bwMode="auto">
          <a:xfrm>
            <a:off x="1328738" y="1285875"/>
            <a:ext cx="6186487" cy="4492625"/>
            <a:chOff x="837" y="510"/>
            <a:chExt cx="3897" cy="2830"/>
          </a:xfrm>
        </p:grpSpPr>
        <p:sp>
          <p:nvSpPr>
            <p:cNvPr id="57601" name="Rectangle 3"/>
            <p:cNvSpPr>
              <a:spLocks noChangeArrowheads="1"/>
            </p:cNvSpPr>
            <p:nvPr/>
          </p:nvSpPr>
          <p:spPr bwMode="auto">
            <a:xfrm>
              <a:off x="886" y="510"/>
              <a:ext cx="3788" cy="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602" name="Line 4"/>
            <p:cNvSpPr>
              <a:spLocks noChangeShapeType="1"/>
            </p:cNvSpPr>
            <p:nvPr/>
          </p:nvSpPr>
          <p:spPr bwMode="auto">
            <a:xfrm>
              <a:off x="886" y="2944"/>
              <a:ext cx="378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03" name="Line 5"/>
            <p:cNvSpPr>
              <a:spLocks noChangeShapeType="1"/>
            </p:cNvSpPr>
            <p:nvPr/>
          </p:nvSpPr>
          <p:spPr bwMode="auto">
            <a:xfrm>
              <a:off x="886" y="2596"/>
              <a:ext cx="378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04" name="Line 6"/>
            <p:cNvSpPr>
              <a:spLocks noChangeShapeType="1"/>
            </p:cNvSpPr>
            <p:nvPr/>
          </p:nvSpPr>
          <p:spPr bwMode="auto">
            <a:xfrm>
              <a:off x="886" y="2248"/>
              <a:ext cx="378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05" name="Line 7"/>
            <p:cNvSpPr>
              <a:spLocks noChangeShapeType="1"/>
            </p:cNvSpPr>
            <p:nvPr/>
          </p:nvSpPr>
          <p:spPr bwMode="auto">
            <a:xfrm>
              <a:off x="886" y="1900"/>
              <a:ext cx="378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06" name="Line 8"/>
            <p:cNvSpPr>
              <a:spLocks noChangeShapeType="1"/>
            </p:cNvSpPr>
            <p:nvPr/>
          </p:nvSpPr>
          <p:spPr bwMode="auto">
            <a:xfrm>
              <a:off x="886" y="1553"/>
              <a:ext cx="378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07" name="Line 9"/>
            <p:cNvSpPr>
              <a:spLocks noChangeShapeType="1"/>
            </p:cNvSpPr>
            <p:nvPr/>
          </p:nvSpPr>
          <p:spPr bwMode="auto">
            <a:xfrm>
              <a:off x="886" y="1206"/>
              <a:ext cx="378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08" name="Line 10"/>
            <p:cNvSpPr>
              <a:spLocks noChangeShapeType="1"/>
            </p:cNvSpPr>
            <p:nvPr/>
          </p:nvSpPr>
          <p:spPr bwMode="auto">
            <a:xfrm>
              <a:off x="886" y="857"/>
              <a:ext cx="378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09" name="Line 11"/>
            <p:cNvSpPr>
              <a:spLocks noChangeShapeType="1"/>
            </p:cNvSpPr>
            <p:nvPr/>
          </p:nvSpPr>
          <p:spPr bwMode="auto">
            <a:xfrm>
              <a:off x="886" y="510"/>
              <a:ext cx="378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10" name="Rectangle 12"/>
            <p:cNvSpPr>
              <a:spLocks noChangeArrowheads="1"/>
            </p:cNvSpPr>
            <p:nvPr/>
          </p:nvSpPr>
          <p:spPr bwMode="auto">
            <a:xfrm>
              <a:off x="886" y="510"/>
              <a:ext cx="3788" cy="278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charset="0"/>
              </a:endParaRPr>
            </a:p>
          </p:txBody>
        </p:sp>
        <p:sp>
          <p:nvSpPr>
            <p:cNvPr id="57611" name="Line 13"/>
            <p:cNvSpPr>
              <a:spLocks noChangeShapeType="1"/>
            </p:cNvSpPr>
            <p:nvPr/>
          </p:nvSpPr>
          <p:spPr bwMode="auto">
            <a:xfrm>
              <a:off x="886" y="510"/>
              <a:ext cx="1" cy="278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12" name="Line 14"/>
            <p:cNvSpPr>
              <a:spLocks noChangeShapeType="1"/>
            </p:cNvSpPr>
            <p:nvPr/>
          </p:nvSpPr>
          <p:spPr bwMode="auto">
            <a:xfrm>
              <a:off x="837" y="3291"/>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13" name="Line 15"/>
            <p:cNvSpPr>
              <a:spLocks noChangeShapeType="1"/>
            </p:cNvSpPr>
            <p:nvPr/>
          </p:nvSpPr>
          <p:spPr bwMode="auto">
            <a:xfrm>
              <a:off x="837" y="2944"/>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14" name="Line 16"/>
            <p:cNvSpPr>
              <a:spLocks noChangeShapeType="1"/>
            </p:cNvSpPr>
            <p:nvPr/>
          </p:nvSpPr>
          <p:spPr bwMode="auto">
            <a:xfrm>
              <a:off x="837" y="2596"/>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15" name="Line 17"/>
            <p:cNvSpPr>
              <a:spLocks noChangeShapeType="1"/>
            </p:cNvSpPr>
            <p:nvPr/>
          </p:nvSpPr>
          <p:spPr bwMode="auto">
            <a:xfrm>
              <a:off x="837" y="2248"/>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16" name="Line 18"/>
            <p:cNvSpPr>
              <a:spLocks noChangeShapeType="1"/>
            </p:cNvSpPr>
            <p:nvPr/>
          </p:nvSpPr>
          <p:spPr bwMode="auto">
            <a:xfrm>
              <a:off x="837" y="1900"/>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17" name="Line 19"/>
            <p:cNvSpPr>
              <a:spLocks noChangeShapeType="1"/>
            </p:cNvSpPr>
            <p:nvPr/>
          </p:nvSpPr>
          <p:spPr bwMode="auto">
            <a:xfrm>
              <a:off x="837" y="1553"/>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18" name="Line 20"/>
            <p:cNvSpPr>
              <a:spLocks noChangeShapeType="1"/>
            </p:cNvSpPr>
            <p:nvPr/>
          </p:nvSpPr>
          <p:spPr bwMode="auto">
            <a:xfrm>
              <a:off x="837" y="1206"/>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19" name="Line 21"/>
            <p:cNvSpPr>
              <a:spLocks noChangeShapeType="1"/>
            </p:cNvSpPr>
            <p:nvPr/>
          </p:nvSpPr>
          <p:spPr bwMode="auto">
            <a:xfrm>
              <a:off x="837" y="857"/>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20" name="Line 22"/>
            <p:cNvSpPr>
              <a:spLocks noChangeShapeType="1"/>
            </p:cNvSpPr>
            <p:nvPr/>
          </p:nvSpPr>
          <p:spPr bwMode="auto">
            <a:xfrm>
              <a:off x="837" y="510"/>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21" name="Line 23"/>
            <p:cNvSpPr>
              <a:spLocks noChangeShapeType="1"/>
            </p:cNvSpPr>
            <p:nvPr/>
          </p:nvSpPr>
          <p:spPr bwMode="auto">
            <a:xfrm>
              <a:off x="886" y="3291"/>
              <a:ext cx="378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22" name="Line 24"/>
            <p:cNvSpPr>
              <a:spLocks noChangeShapeType="1"/>
            </p:cNvSpPr>
            <p:nvPr/>
          </p:nvSpPr>
          <p:spPr bwMode="auto">
            <a:xfrm flipV="1">
              <a:off x="886" y="3291"/>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23" name="Line 25"/>
            <p:cNvSpPr>
              <a:spLocks noChangeShapeType="1"/>
            </p:cNvSpPr>
            <p:nvPr/>
          </p:nvSpPr>
          <p:spPr bwMode="auto">
            <a:xfrm flipV="1">
              <a:off x="1629" y="3291"/>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24" name="Line 26"/>
            <p:cNvSpPr>
              <a:spLocks noChangeShapeType="1"/>
            </p:cNvSpPr>
            <p:nvPr/>
          </p:nvSpPr>
          <p:spPr bwMode="auto">
            <a:xfrm flipV="1">
              <a:off x="2372" y="3291"/>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25" name="Line 27"/>
            <p:cNvSpPr>
              <a:spLocks noChangeShapeType="1"/>
            </p:cNvSpPr>
            <p:nvPr/>
          </p:nvSpPr>
          <p:spPr bwMode="auto">
            <a:xfrm flipV="1">
              <a:off x="3115" y="3291"/>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26" name="Line 28"/>
            <p:cNvSpPr>
              <a:spLocks noChangeShapeType="1"/>
            </p:cNvSpPr>
            <p:nvPr/>
          </p:nvSpPr>
          <p:spPr bwMode="auto">
            <a:xfrm flipV="1">
              <a:off x="3858" y="3291"/>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27" name="Line 29"/>
            <p:cNvSpPr>
              <a:spLocks noChangeShapeType="1"/>
            </p:cNvSpPr>
            <p:nvPr/>
          </p:nvSpPr>
          <p:spPr bwMode="auto">
            <a:xfrm flipV="1">
              <a:off x="4600" y="3291"/>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28" name="Freeform 30"/>
            <p:cNvSpPr>
              <a:spLocks/>
            </p:cNvSpPr>
            <p:nvPr/>
          </p:nvSpPr>
          <p:spPr bwMode="auto">
            <a:xfrm>
              <a:off x="900" y="1553"/>
              <a:ext cx="3834" cy="1"/>
            </a:xfrm>
            <a:custGeom>
              <a:avLst/>
              <a:gdLst>
                <a:gd name="T0" fmla="*/ 0 w 3994"/>
                <a:gd name="T1" fmla="*/ 0 h 1"/>
                <a:gd name="T2" fmla="*/ 21 w 3994"/>
                <a:gd name="T3" fmla="*/ 0 h 1"/>
                <a:gd name="T4" fmla="*/ 45 w 3994"/>
                <a:gd name="T5" fmla="*/ 0 h 1"/>
                <a:gd name="T6" fmla="*/ 69 w 3994"/>
                <a:gd name="T7" fmla="*/ 0 h 1"/>
                <a:gd name="T8" fmla="*/ 94 w 3994"/>
                <a:gd name="T9" fmla="*/ 0 h 1"/>
                <a:gd name="T10" fmla="*/ 119 w 3994"/>
                <a:gd name="T11" fmla="*/ 0 h 1"/>
                <a:gd name="T12" fmla="*/ 143 w 3994"/>
                <a:gd name="T13" fmla="*/ 0 h 1"/>
                <a:gd name="T14" fmla="*/ 168 w 3994"/>
                <a:gd name="T15" fmla="*/ 0 h 1"/>
                <a:gd name="T16" fmla="*/ 193 w 3994"/>
                <a:gd name="T17" fmla="*/ 0 h 1"/>
                <a:gd name="T18" fmla="*/ 218 w 3994"/>
                <a:gd name="T19" fmla="*/ 0 h 1"/>
                <a:gd name="T20" fmla="*/ 242 w 3994"/>
                <a:gd name="T21" fmla="*/ 0 h 1"/>
                <a:gd name="T22" fmla="*/ 267 w 3994"/>
                <a:gd name="T23" fmla="*/ 0 h 1"/>
                <a:gd name="T24" fmla="*/ 291 w 3994"/>
                <a:gd name="T25" fmla="*/ 0 h 1"/>
                <a:gd name="T26" fmla="*/ 315 w 3994"/>
                <a:gd name="T27" fmla="*/ 0 h 1"/>
                <a:gd name="T28" fmla="*/ 342 w 3994"/>
                <a:gd name="T29" fmla="*/ 0 h 1"/>
                <a:gd name="T30" fmla="*/ 365 w 3994"/>
                <a:gd name="T31" fmla="*/ 0 h 1"/>
                <a:gd name="T32" fmla="*/ 389 w 3994"/>
                <a:gd name="T33" fmla="*/ 0 h 1"/>
                <a:gd name="T34" fmla="*/ 414 w 3994"/>
                <a:gd name="T35" fmla="*/ 0 h 1"/>
                <a:gd name="T36" fmla="*/ 439 w 3994"/>
                <a:gd name="T37" fmla="*/ 0 h 1"/>
                <a:gd name="T38" fmla="*/ 461 w 3994"/>
                <a:gd name="T39" fmla="*/ 0 h 1"/>
                <a:gd name="T40" fmla="*/ 489 w 3994"/>
                <a:gd name="T41" fmla="*/ 0 h 1"/>
                <a:gd name="T42" fmla="*/ 515 w 3994"/>
                <a:gd name="T43" fmla="*/ 0 h 1"/>
                <a:gd name="T44" fmla="*/ 539 w 3994"/>
                <a:gd name="T45" fmla="*/ 0 h 1"/>
                <a:gd name="T46" fmla="*/ 563 w 3994"/>
                <a:gd name="T47" fmla="*/ 0 h 1"/>
                <a:gd name="T48" fmla="*/ 587 w 3994"/>
                <a:gd name="T49" fmla="*/ 0 h 1"/>
                <a:gd name="T50" fmla="*/ 611 w 3994"/>
                <a:gd name="T51" fmla="*/ 0 h 1"/>
                <a:gd name="T52" fmla="*/ 635 w 3994"/>
                <a:gd name="T53" fmla="*/ 0 h 1"/>
                <a:gd name="T54" fmla="*/ 660 w 3994"/>
                <a:gd name="T55" fmla="*/ 0 h 1"/>
                <a:gd name="T56" fmla="*/ 684 w 3994"/>
                <a:gd name="T57" fmla="*/ 0 h 1"/>
                <a:gd name="T58" fmla="*/ 710 w 3994"/>
                <a:gd name="T59" fmla="*/ 0 h 1"/>
                <a:gd name="T60" fmla="*/ 735 w 3994"/>
                <a:gd name="T61" fmla="*/ 0 h 1"/>
                <a:gd name="T62" fmla="*/ 758 w 3994"/>
                <a:gd name="T63" fmla="*/ 0 h 1"/>
                <a:gd name="T64" fmla="*/ 784 w 3994"/>
                <a:gd name="T65" fmla="*/ 0 h 1"/>
                <a:gd name="T66" fmla="*/ 807 w 3994"/>
                <a:gd name="T67" fmla="*/ 0 h 1"/>
                <a:gd name="T68" fmla="*/ 832 w 3994"/>
                <a:gd name="T69" fmla="*/ 0 h 1"/>
                <a:gd name="T70" fmla="*/ 857 w 3994"/>
                <a:gd name="T71" fmla="*/ 0 h 1"/>
                <a:gd name="T72" fmla="*/ 883 w 3994"/>
                <a:gd name="T73" fmla="*/ 0 h 1"/>
                <a:gd name="T74" fmla="*/ 908 w 3994"/>
                <a:gd name="T75" fmla="*/ 0 h 1"/>
                <a:gd name="T76" fmla="*/ 930 w 3994"/>
                <a:gd name="T77" fmla="*/ 0 h 1"/>
                <a:gd name="T78" fmla="*/ 956 w 3994"/>
                <a:gd name="T79" fmla="*/ 0 h 1"/>
                <a:gd name="T80" fmla="*/ 980 w 3994"/>
                <a:gd name="T81" fmla="*/ 0 h 1"/>
                <a:gd name="T82" fmla="*/ 1005 w 3994"/>
                <a:gd name="T83" fmla="*/ 0 h 1"/>
                <a:gd name="T84" fmla="*/ 1029 w 3994"/>
                <a:gd name="T85" fmla="*/ 0 h 1"/>
                <a:gd name="T86" fmla="*/ 1053 w 3994"/>
                <a:gd name="T87" fmla="*/ 0 h 1"/>
                <a:gd name="T88" fmla="*/ 1078 w 3994"/>
                <a:gd name="T89" fmla="*/ 0 h 1"/>
                <a:gd name="T90" fmla="*/ 1105 w 3994"/>
                <a:gd name="T91" fmla="*/ 0 h 1"/>
                <a:gd name="T92" fmla="*/ 1129 w 3994"/>
                <a:gd name="T93" fmla="*/ 0 h 1"/>
                <a:gd name="T94" fmla="*/ 1154 w 3994"/>
                <a:gd name="T95" fmla="*/ 0 h 1"/>
                <a:gd name="T96" fmla="*/ 1178 w 3994"/>
                <a:gd name="T97" fmla="*/ 0 h 1"/>
                <a:gd name="T98" fmla="*/ 1202 w 3994"/>
                <a:gd name="T99" fmla="*/ 0 h 1"/>
                <a:gd name="T100" fmla="*/ 1227 w 3994"/>
                <a:gd name="T101" fmla="*/ 0 h 1"/>
                <a:gd name="T102" fmla="*/ 1252 w 3994"/>
                <a:gd name="T103" fmla="*/ 0 h 1"/>
                <a:gd name="T104" fmla="*/ 1271 w 3994"/>
                <a:gd name="T105" fmla="*/ 0 h 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994"/>
                <a:gd name="T160" fmla="*/ 0 h 1"/>
                <a:gd name="T161" fmla="*/ 3994 w 3994"/>
                <a:gd name="T162" fmla="*/ 1 h 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994" h="1">
                  <a:moveTo>
                    <a:pt x="0" y="0"/>
                  </a:moveTo>
                  <a:lnTo>
                    <a:pt x="62" y="0"/>
                  </a:lnTo>
                  <a:lnTo>
                    <a:pt x="140" y="0"/>
                  </a:lnTo>
                  <a:lnTo>
                    <a:pt x="217" y="0"/>
                  </a:lnTo>
                  <a:lnTo>
                    <a:pt x="295" y="0"/>
                  </a:lnTo>
                  <a:lnTo>
                    <a:pt x="372" y="0"/>
                  </a:lnTo>
                  <a:lnTo>
                    <a:pt x="449" y="0"/>
                  </a:lnTo>
                  <a:lnTo>
                    <a:pt x="527" y="0"/>
                  </a:lnTo>
                  <a:lnTo>
                    <a:pt x="604" y="0"/>
                  </a:lnTo>
                  <a:lnTo>
                    <a:pt x="682" y="0"/>
                  </a:lnTo>
                  <a:lnTo>
                    <a:pt x="759" y="0"/>
                  </a:lnTo>
                  <a:lnTo>
                    <a:pt x="836" y="0"/>
                  </a:lnTo>
                  <a:lnTo>
                    <a:pt x="914" y="0"/>
                  </a:lnTo>
                  <a:lnTo>
                    <a:pt x="991" y="0"/>
                  </a:lnTo>
                  <a:lnTo>
                    <a:pt x="1068" y="0"/>
                  </a:lnTo>
                  <a:lnTo>
                    <a:pt x="1146" y="0"/>
                  </a:lnTo>
                  <a:lnTo>
                    <a:pt x="1223" y="0"/>
                  </a:lnTo>
                  <a:lnTo>
                    <a:pt x="1301" y="0"/>
                  </a:lnTo>
                  <a:lnTo>
                    <a:pt x="1378" y="0"/>
                  </a:lnTo>
                  <a:lnTo>
                    <a:pt x="1455" y="0"/>
                  </a:lnTo>
                  <a:lnTo>
                    <a:pt x="1533" y="0"/>
                  </a:lnTo>
                  <a:lnTo>
                    <a:pt x="1610" y="0"/>
                  </a:lnTo>
                  <a:lnTo>
                    <a:pt x="1688" y="0"/>
                  </a:lnTo>
                  <a:lnTo>
                    <a:pt x="1765" y="0"/>
                  </a:lnTo>
                  <a:lnTo>
                    <a:pt x="1842" y="0"/>
                  </a:lnTo>
                  <a:lnTo>
                    <a:pt x="1920" y="0"/>
                  </a:lnTo>
                  <a:lnTo>
                    <a:pt x="1997" y="0"/>
                  </a:lnTo>
                  <a:lnTo>
                    <a:pt x="2075" y="0"/>
                  </a:lnTo>
                  <a:lnTo>
                    <a:pt x="2152" y="0"/>
                  </a:lnTo>
                  <a:lnTo>
                    <a:pt x="2229" y="0"/>
                  </a:lnTo>
                  <a:lnTo>
                    <a:pt x="2307" y="0"/>
                  </a:lnTo>
                  <a:lnTo>
                    <a:pt x="2384" y="0"/>
                  </a:lnTo>
                  <a:lnTo>
                    <a:pt x="2462" y="0"/>
                  </a:lnTo>
                  <a:lnTo>
                    <a:pt x="2539" y="0"/>
                  </a:lnTo>
                  <a:lnTo>
                    <a:pt x="2616" y="0"/>
                  </a:lnTo>
                  <a:lnTo>
                    <a:pt x="2694" y="0"/>
                  </a:lnTo>
                  <a:lnTo>
                    <a:pt x="2771" y="0"/>
                  </a:lnTo>
                  <a:lnTo>
                    <a:pt x="2849" y="0"/>
                  </a:lnTo>
                  <a:lnTo>
                    <a:pt x="2926" y="0"/>
                  </a:lnTo>
                  <a:lnTo>
                    <a:pt x="3003" y="0"/>
                  </a:lnTo>
                  <a:lnTo>
                    <a:pt x="3081" y="0"/>
                  </a:lnTo>
                  <a:lnTo>
                    <a:pt x="3158" y="0"/>
                  </a:lnTo>
                  <a:lnTo>
                    <a:pt x="3235" y="0"/>
                  </a:lnTo>
                  <a:lnTo>
                    <a:pt x="3313" y="0"/>
                  </a:lnTo>
                  <a:lnTo>
                    <a:pt x="3390" y="0"/>
                  </a:lnTo>
                  <a:lnTo>
                    <a:pt x="3468" y="0"/>
                  </a:lnTo>
                  <a:lnTo>
                    <a:pt x="3545" y="0"/>
                  </a:lnTo>
                  <a:lnTo>
                    <a:pt x="3622" y="0"/>
                  </a:lnTo>
                  <a:lnTo>
                    <a:pt x="3700" y="0"/>
                  </a:lnTo>
                  <a:lnTo>
                    <a:pt x="3777" y="0"/>
                  </a:lnTo>
                  <a:lnTo>
                    <a:pt x="3855" y="0"/>
                  </a:lnTo>
                  <a:lnTo>
                    <a:pt x="3932" y="0"/>
                  </a:lnTo>
                  <a:lnTo>
                    <a:pt x="3994" y="0"/>
                  </a:lnTo>
                </a:path>
              </a:pathLst>
            </a:custGeom>
            <a:noFill/>
            <a:ln w="3651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629" name="Freeform 31"/>
            <p:cNvSpPr>
              <a:spLocks/>
            </p:cNvSpPr>
            <p:nvPr/>
          </p:nvSpPr>
          <p:spPr bwMode="auto">
            <a:xfrm>
              <a:off x="900" y="1308"/>
              <a:ext cx="3834" cy="877"/>
            </a:xfrm>
            <a:custGeom>
              <a:avLst/>
              <a:gdLst>
                <a:gd name="T0" fmla="*/ 0 w 3994"/>
                <a:gd name="T1" fmla="*/ 173 h 914"/>
                <a:gd name="T2" fmla="*/ 21 w 3994"/>
                <a:gd name="T3" fmla="*/ 114 h 914"/>
                <a:gd name="T4" fmla="*/ 45 w 3994"/>
                <a:gd name="T5" fmla="*/ 95 h 914"/>
                <a:gd name="T6" fmla="*/ 69 w 3994"/>
                <a:gd name="T7" fmla="*/ 87 h 914"/>
                <a:gd name="T8" fmla="*/ 94 w 3994"/>
                <a:gd name="T9" fmla="*/ 80 h 914"/>
                <a:gd name="T10" fmla="*/ 119 w 3994"/>
                <a:gd name="T11" fmla="*/ 77 h 914"/>
                <a:gd name="T12" fmla="*/ 143 w 3994"/>
                <a:gd name="T13" fmla="*/ 77 h 914"/>
                <a:gd name="T14" fmla="*/ 168 w 3994"/>
                <a:gd name="T15" fmla="*/ 87 h 914"/>
                <a:gd name="T16" fmla="*/ 193 w 3994"/>
                <a:gd name="T17" fmla="*/ 83 h 914"/>
                <a:gd name="T18" fmla="*/ 218 w 3994"/>
                <a:gd name="T19" fmla="*/ 78 h 914"/>
                <a:gd name="T20" fmla="*/ 242 w 3994"/>
                <a:gd name="T21" fmla="*/ 68 h 914"/>
                <a:gd name="T22" fmla="*/ 267 w 3994"/>
                <a:gd name="T23" fmla="*/ 71 h 914"/>
                <a:gd name="T24" fmla="*/ 291 w 3994"/>
                <a:gd name="T25" fmla="*/ 135 h 914"/>
                <a:gd name="T26" fmla="*/ 315 w 3994"/>
                <a:gd name="T27" fmla="*/ 164 h 914"/>
                <a:gd name="T28" fmla="*/ 342 w 3994"/>
                <a:gd name="T29" fmla="*/ 231 h 914"/>
                <a:gd name="T30" fmla="*/ 365 w 3994"/>
                <a:gd name="T31" fmla="*/ 263 h 914"/>
                <a:gd name="T32" fmla="*/ 389 w 3994"/>
                <a:gd name="T33" fmla="*/ 270 h 914"/>
                <a:gd name="T34" fmla="*/ 414 w 3994"/>
                <a:gd name="T35" fmla="*/ 286 h 914"/>
                <a:gd name="T36" fmla="*/ 439 w 3994"/>
                <a:gd name="T37" fmla="*/ 271 h 914"/>
                <a:gd name="T38" fmla="*/ 461 w 3994"/>
                <a:gd name="T39" fmla="*/ 262 h 914"/>
                <a:gd name="T40" fmla="*/ 489 w 3994"/>
                <a:gd name="T41" fmla="*/ 270 h 914"/>
                <a:gd name="T42" fmla="*/ 515 w 3994"/>
                <a:gd name="T43" fmla="*/ 263 h 914"/>
                <a:gd name="T44" fmla="*/ 539 w 3994"/>
                <a:gd name="T45" fmla="*/ 269 h 914"/>
                <a:gd name="T46" fmla="*/ 563 w 3994"/>
                <a:gd name="T47" fmla="*/ 269 h 914"/>
                <a:gd name="T48" fmla="*/ 587 w 3994"/>
                <a:gd name="T49" fmla="*/ 232 h 914"/>
                <a:gd name="T50" fmla="*/ 611 w 3994"/>
                <a:gd name="T51" fmla="*/ 241 h 914"/>
                <a:gd name="T52" fmla="*/ 635 w 3994"/>
                <a:gd name="T53" fmla="*/ 235 h 914"/>
                <a:gd name="T54" fmla="*/ 660 w 3994"/>
                <a:gd name="T55" fmla="*/ 238 h 914"/>
                <a:gd name="T56" fmla="*/ 684 w 3994"/>
                <a:gd name="T57" fmla="*/ 263 h 914"/>
                <a:gd name="T58" fmla="*/ 710 w 3994"/>
                <a:gd name="T59" fmla="*/ 259 h 914"/>
                <a:gd name="T60" fmla="*/ 735 w 3994"/>
                <a:gd name="T61" fmla="*/ 268 h 914"/>
                <a:gd name="T62" fmla="*/ 758 w 3994"/>
                <a:gd name="T63" fmla="*/ 274 h 914"/>
                <a:gd name="T64" fmla="*/ 784 w 3994"/>
                <a:gd name="T65" fmla="*/ 267 h 914"/>
                <a:gd name="T66" fmla="*/ 807 w 3994"/>
                <a:gd name="T67" fmla="*/ 274 h 914"/>
                <a:gd name="T68" fmla="*/ 832 w 3994"/>
                <a:gd name="T69" fmla="*/ 273 h 914"/>
                <a:gd name="T70" fmla="*/ 857 w 3994"/>
                <a:gd name="T71" fmla="*/ 253 h 914"/>
                <a:gd name="T72" fmla="*/ 883 w 3994"/>
                <a:gd name="T73" fmla="*/ 265 h 914"/>
                <a:gd name="T74" fmla="*/ 908 w 3994"/>
                <a:gd name="T75" fmla="*/ 262 h 914"/>
                <a:gd name="T76" fmla="*/ 930 w 3994"/>
                <a:gd name="T77" fmla="*/ 260 h 914"/>
                <a:gd name="T78" fmla="*/ 956 w 3994"/>
                <a:gd name="T79" fmla="*/ 255 h 914"/>
                <a:gd name="T80" fmla="*/ 980 w 3994"/>
                <a:gd name="T81" fmla="*/ 213 h 914"/>
                <a:gd name="T82" fmla="*/ 1005 w 3994"/>
                <a:gd name="T83" fmla="*/ 172 h 914"/>
                <a:gd name="T84" fmla="*/ 1029 w 3994"/>
                <a:gd name="T85" fmla="*/ 110 h 914"/>
                <a:gd name="T86" fmla="*/ 1053 w 3994"/>
                <a:gd name="T87" fmla="*/ 69 h 914"/>
                <a:gd name="T88" fmla="*/ 1078 w 3994"/>
                <a:gd name="T89" fmla="*/ 53 h 914"/>
                <a:gd name="T90" fmla="*/ 1105 w 3994"/>
                <a:gd name="T91" fmla="*/ 18 h 914"/>
                <a:gd name="T92" fmla="*/ 1129 w 3994"/>
                <a:gd name="T93" fmla="*/ 0 h 914"/>
                <a:gd name="T94" fmla="*/ 1154 w 3994"/>
                <a:gd name="T95" fmla="*/ 10 h 914"/>
                <a:gd name="T96" fmla="*/ 1178 w 3994"/>
                <a:gd name="T97" fmla="*/ 12 h 914"/>
                <a:gd name="T98" fmla="*/ 1202 w 3994"/>
                <a:gd name="T99" fmla="*/ 53 h 914"/>
                <a:gd name="T100" fmla="*/ 1227 w 3994"/>
                <a:gd name="T101" fmla="*/ 68 h 914"/>
                <a:gd name="T102" fmla="*/ 1252 w 3994"/>
                <a:gd name="T103" fmla="*/ 73 h 914"/>
                <a:gd name="T104" fmla="*/ 1271 w 3994"/>
                <a:gd name="T105" fmla="*/ 74 h 9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994"/>
                <a:gd name="T160" fmla="*/ 0 h 914"/>
                <a:gd name="T161" fmla="*/ 3994 w 3994"/>
                <a:gd name="T162" fmla="*/ 914 h 91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994" h="914">
                  <a:moveTo>
                    <a:pt x="0" y="551"/>
                  </a:moveTo>
                  <a:lnTo>
                    <a:pt x="62" y="363"/>
                  </a:lnTo>
                  <a:lnTo>
                    <a:pt x="140" y="302"/>
                  </a:lnTo>
                  <a:lnTo>
                    <a:pt x="217" y="276"/>
                  </a:lnTo>
                  <a:lnTo>
                    <a:pt x="295" y="256"/>
                  </a:lnTo>
                  <a:lnTo>
                    <a:pt x="372" y="242"/>
                  </a:lnTo>
                  <a:lnTo>
                    <a:pt x="449" y="246"/>
                  </a:lnTo>
                  <a:lnTo>
                    <a:pt x="527" y="277"/>
                  </a:lnTo>
                  <a:lnTo>
                    <a:pt x="604" y="264"/>
                  </a:lnTo>
                  <a:lnTo>
                    <a:pt x="682" y="247"/>
                  </a:lnTo>
                  <a:lnTo>
                    <a:pt x="759" y="217"/>
                  </a:lnTo>
                  <a:lnTo>
                    <a:pt x="836" y="224"/>
                  </a:lnTo>
                  <a:lnTo>
                    <a:pt x="914" y="429"/>
                  </a:lnTo>
                  <a:lnTo>
                    <a:pt x="991" y="522"/>
                  </a:lnTo>
                  <a:lnTo>
                    <a:pt x="1068" y="735"/>
                  </a:lnTo>
                  <a:lnTo>
                    <a:pt x="1146" y="838"/>
                  </a:lnTo>
                  <a:lnTo>
                    <a:pt x="1223" y="856"/>
                  </a:lnTo>
                  <a:lnTo>
                    <a:pt x="1301" y="914"/>
                  </a:lnTo>
                  <a:lnTo>
                    <a:pt x="1378" y="859"/>
                  </a:lnTo>
                  <a:lnTo>
                    <a:pt x="1455" y="831"/>
                  </a:lnTo>
                  <a:lnTo>
                    <a:pt x="1533" y="856"/>
                  </a:lnTo>
                  <a:lnTo>
                    <a:pt x="1610" y="844"/>
                  </a:lnTo>
                  <a:lnTo>
                    <a:pt x="1688" y="853"/>
                  </a:lnTo>
                  <a:lnTo>
                    <a:pt x="1765" y="852"/>
                  </a:lnTo>
                  <a:lnTo>
                    <a:pt x="1842" y="746"/>
                  </a:lnTo>
                  <a:lnTo>
                    <a:pt x="1920" y="765"/>
                  </a:lnTo>
                  <a:lnTo>
                    <a:pt x="1997" y="749"/>
                  </a:lnTo>
                  <a:lnTo>
                    <a:pt x="2075" y="754"/>
                  </a:lnTo>
                  <a:lnTo>
                    <a:pt x="2152" y="836"/>
                  </a:lnTo>
                  <a:lnTo>
                    <a:pt x="2229" y="821"/>
                  </a:lnTo>
                  <a:lnTo>
                    <a:pt x="2307" y="850"/>
                  </a:lnTo>
                  <a:lnTo>
                    <a:pt x="2384" y="875"/>
                  </a:lnTo>
                  <a:lnTo>
                    <a:pt x="2462" y="849"/>
                  </a:lnTo>
                  <a:lnTo>
                    <a:pt x="2539" y="873"/>
                  </a:lnTo>
                  <a:lnTo>
                    <a:pt x="2616" y="867"/>
                  </a:lnTo>
                  <a:lnTo>
                    <a:pt x="2694" y="812"/>
                  </a:lnTo>
                  <a:lnTo>
                    <a:pt x="2771" y="847"/>
                  </a:lnTo>
                  <a:lnTo>
                    <a:pt x="2849" y="829"/>
                  </a:lnTo>
                  <a:lnTo>
                    <a:pt x="2926" y="824"/>
                  </a:lnTo>
                  <a:lnTo>
                    <a:pt x="3003" y="814"/>
                  </a:lnTo>
                  <a:lnTo>
                    <a:pt x="3081" y="674"/>
                  </a:lnTo>
                  <a:lnTo>
                    <a:pt x="3158" y="547"/>
                  </a:lnTo>
                  <a:lnTo>
                    <a:pt x="3235" y="352"/>
                  </a:lnTo>
                  <a:lnTo>
                    <a:pt x="3313" y="219"/>
                  </a:lnTo>
                  <a:lnTo>
                    <a:pt x="3390" y="166"/>
                  </a:lnTo>
                  <a:lnTo>
                    <a:pt x="3468" y="55"/>
                  </a:lnTo>
                  <a:lnTo>
                    <a:pt x="3545" y="0"/>
                  </a:lnTo>
                  <a:lnTo>
                    <a:pt x="3622" y="10"/>
                  </a:lnTo>
                  <a:lnTo>
                    <a:pt x="3700" y="36"/>
                  </a:lnTo>
                  <a:lnTo>
                    <a:pt x="3777" y="170"/>
                  </a:lnTo>
                  <a:lnTo>
                    <a:pt x="3855" y="214"/>
                  </a:lnTo>
                  <a:lnTo>
                    <a:pt x="3932" y="230"/>
                  </a:lnTo>
                  <a:lnTo>
                    <a:pt x="3994" y="235"/>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630" name="Freeform 32"/>
            <p:cNvSpPr>
              <a:spLocks/>
            </p:cNvSpPr>
            <p:nvPr/>
          </p:nvSpPr>
          <p:spPr bwMode="auto">
            <a:xfrm>
              <a:off x="900" y="938"/>
              <a:ext cx="3834" cy="1140"/>
            </a:xfrm>
            <a:custGeom>
              <a:avLst/>
              <a:gdLst>
                <a:gd name="T0" fmla="*/ 0 w 3994"/>
                <a:gd name="T1" fmla="*/ 276 h 1188"/>
                <a:gd name="T2" fmla="*/ 21 w 3994"/>
                <a:gd name="T3" fmla="*/ 219 h 1188"/>
                <a:gd name="T4" fmla="*/ 45 w 3994"/>
                <a:gd name="T5" fmla="*/ 241 h 1188"/>
                <a:gd name="T6" fmla="*/ 69 w 3994"/>
                <a:gd name="T7" fmla="*/ 222 h 1188"/>
                <a:gd name="T8" fmla="*/ 94 w 3994"/>
                <a:gd name="T9" fmla="*/ 194 h 1188"/>
                <a:gd name="T10" fmla="*/ 119 w 3994"/>
                <a:gd name="T11" fmla="*/ 193 h 1188"/>
                <a:gd name="T12" fmla="*/ 143 w 3994"/>
                <a:gd name="T13" fmla="*/ 196 h 1188"/>
                <a:gd name="T14" fmla="*/ 168 w 3994"/>
                <a:gd name="T15" fmla="*/ 190 h 1188"/>
                <a:gd name="T16" fmla="*/ 193 w 3994"/>
                <a:gd name="T17" fmla="*/ 194 h 1188"/>
                <a:gd name="T18" fmla="*/ 218 w 3994"/>
                <a:gd name="T19" fmla="*/ 193 h 1188"/>
                <a:gd name="T20" fmla="*/ 242 w 3994"/>
                <a:gd name="T21" fmla="*/ 186 h 1188"/>
                <a:gd name="T22" fmla="*/ 267 w 3994"/>
                <a:gd name="T23" fmla="*/ 196 h 1188"/>
                <a:gd name="T24" fmla="*/ 291 w 3994"/>
                <a:gd name="T25" fmla="*/ 325 h 1188"/>
                <a:gd name="T26" fmla="*/ 315 w 3994"/>
                <a:gd name="T27" fmla="*/ 368 h 1188"/>
                <a:gd name="T28" fmla="*/ 342 w 3994"/>
                <a:gd name="T29" fmla="*/ 366 h 1188"/>
                <a:gd name="T30" fmla="*/ 365 w 3994"/>
                <a:gd name="T31" fmla="*/ 374 h 1188"/>
                <a:gd name="T32" fmla="*/ 389 w 3994"/>
                <a:gd name="T33" fmla="*/ 365 h 1188"/>
                <a:gd name="T34" fmla="*/ 414 w 3994"/>
                <a:gd name="T35" fmla="*/ 368 h 1188"/>
                <a:gd name="T36" fmla="*/ 439 w 3994"/>
                <a:gd name="T37" fmla="*/ 350 h 1188"/>
                <a:gd name="T38" fmla="*/ 461 w 3994"/>
                <a:gd name="T39" fmla="*/ 244 h 1188"/>
                <a:gd name="T40" fmla="*/ 489 w 3994"/>
                <a:gd name="T41" fmla="*/ 156 h 1188"/>
                <a:gd name="T42" fmla="*/ 515 w 3994"/>
                <a:gd name="T43" fmla="*/ 190 h 1188"/>
                <a:gd name="T44" fmla="*/ 539 w 3994"/>
                <a:gd name="T45" fmla="*/ 171 h 1188"/>
                <a:gd name="T46" fmla="*/ 563 w 3994"/>
                <a:gd name="T47" fmla="*/ 136 h 1188"/>
                <a:gd name="T48" fmla="*/ 587 w 3994"/>
                <a:gd name="T49" fmla="*/ 97 h 1188"/>
                <a:gd name="T50" fmla="*/ 611 w 3994"/>
                <a:gd name="T51" fmla="*/ 84 h 1188"/>
                <a:gd name="T52" fmla="*/ 635 w 3994"/>
                <a:gd name="T53" fmla="*/ 75 h 1188"/>
                <a:gd name="T54" fmla="*/ 660 w 3994"/>
                <a:gd name="T55" fmla="*/ 102 h 1188"/>
                <a:gd name="T56" fmla="*/ 684 w 3994"/>
                <a:gd name="T57" fmla="*/ 152 h 1188"/>
                <a:gd name="T58" fmla="*/ 710 w 3994"/>
                <a:gd name="T59" fmla="*/ 128 h 1188"/>
                <a:gd name="T60" fmla="*/ 735 w 3994"/>
                <a:gd name="T61" fmla="*/ 150 h 1188"/>
                <a:gd name="T62" fmla="*/ 758 w 3994"/>
                <a:gd name="T63" fmla="*/ 171 h 1188"/>
                <a:gd name="T64" fmla="*/ 784 w 3994"/>
                <a:gd name="T65" fmla="*/ 157 h 1188"/>
                <a:gd name="T66" fmla="*/ 807 w 3994"/>
                <a:gd name="T67" fmla="*/ 147 h 1188"/>
                <a:gd name="T68" fmla="*/ 832 w 3994"/>
                <a:gd name="T69" fmla="*/ 151 h 1188"/>
                <a:gd name="T70" fmla="*/ 857 w 3994"/>
                <a:gd name="T71" fmla="*/ 178 h 1188"/>
                <a:gd name="T72" fmla="*/ 883 w 3994"/>
                <a:gd name="T73" fmla="*/ 185 h 1188"/>
                <a:gd name="T74" fmla="*/ 908 w 3994"/>
                <a:gd name="T75" fmla="*/ 130 h 1188"/>
                <a:gd name="T76" fmla="*/ 930 w 3994"/>
                <a:gd name="T77" fmla="*/ 114 h 1188"/>
                <a:gd name="T78" fmla="*/ 956 w 3994"/>
                <a:gd name="T79" fmla="*/ 121 h 1188"/>
                <a:gd name="T80" fmla="*/ 980 w 3994"/>
                <a:gd name="T81" fmla="*/ 0 h 1188"/>
                <a:gd name="T82" fmla="*/ 1005 w 3994"/>
                <a:gd name="T83" fmla="*/ 12 h 1188"/>
                <a:gd name="T84" fmla="*/ 1029 w 3994"/>
                <a:gd name="T85" fmla="*/ 96 h 1188"/>
                <a:gd name="T86" fmla="*/ 1053 w 3994"/>
                <a:gd name="T87" fmla="*/ 128 h 1188"/>
                <a:gd name="T88" fmla="*/ 1078 w 3994"/>
                <a:gd name="T89" fmla="*/ 123 h 1188"/>
                <a:gd name="T90" fmla="*/ 1105 w 3994"/>
                <a:gd name="T91" fmla="*/ 95 h 1188"/>
                <a:gd name="T92" fmla="*/ 1129 w 3994"/>
                <a:gd name="T93" fmla="*/ 88 h 1188"/>
                <a:gd name="T94" fmla="*/ 1154 w 3994"/>
                <a:gd name="T95" fmla="*/ 70 h 1188"/>
                <a:gd name="T96" fmla="*/ 1178 w 3994"/>
                <a:gd name="T97" fmla="*/ 100 h 1188"/>
                <a:gd name="T98" fmla="*/ 1202 w 3994"/>
                <a:gd name="T99" fmla="*/ 112 h 1188"/>
                <a:gd name="T100" fmla="*/ 1227 w 3994"/>
                <a:gd name="T101" fmla="*/ 112 h 1188"/>
                <a:gd name="T102" fmla="*/ 1252 w 3994"/>
                <a:gd name="T103" fmla="*/ 145 h 1188"/>
                <a:gd name="T104" fmla="*/ 1271 w 3994"/>
                <a:gd name="T105" fmla="*/ 120 h 11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994"/>
                <a:gd name="T160" fmla="*/ 0 h 1188"/>
                <a:gd name="T161" fmla="*/ 3994 w 3994"/>
                <a:gd name="T162" fmla="*/ 1188 h 118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994" h="1188">
                  <a:moveTo>
                    <a:pt x="0" y="882"/>
                  </a:moveTo>
                  <a:lnTo>
                    <a:pt x="62" y="694"/>
                  </a:lnTo>
                  <a:lnTo>
                    <a:pt x="140" y="767"/>
                  </a:lnTo>
                  <a:lnTo>
                    <a:pt x="217" y="705"/>
                  </a:lnTo>
                  <a:lnTo>
                    <a:pt x="295" y="616"/>
                  </a:lnTo>
                  <a:lnTo>
                    <a:pt x="372" y="611"/>
                  </a:lnTo>
                  <a:lnTo>
                    <a:pt x="449" y="622"/>
                  </a:lnTo>
                  <a:lnTo>
                    <a:pt x="527" y="606"/>
                  </a:lnTo>
                  <a:lnTo>
                    <a:pt x="604" y="617"/>
                  </a:lnTo>
                  <a:lnTo>
                    <a:pt x="682" y="611"/>
                  </a:lnTo>
                  <a:lnTo>
                    <a:pt x="759" y="588"/>
                  </a:lnTo>
                  <a:lnTo>
                    <a:pt x="836" y="621"/>
                  </a:lnTo>
                  <a:lnTo>
                    <a:pt x="914" y="1029"/>
                  </a:lnTo>
                  <a:lnTo>
                    <a:pt x="991" y="1177"/>
                  </a:lnTo>
                  <a:lnTo>
                    <a:pt x="1068" y="1157"/>
                  </a:lnTo>
                  <a:lnTo>
                    <a:pt x="1146" y="1188"/>
                  </a:lnTo>
                  <a:lnTo>
                    <a:pt x="1223" y="1154"/>
                  </a:lnTo>
                  <a:lnTo>
                    <a:pt x="1301" y="1171"/>
                  </a:lnTo>
                  <a:lnTo>
                    <a:pt x="1378" y="1109"/>
                  </a:lnTo>
                  <a:lnTo>
                    <a:pt x="1455" y="780"/>
                  </a:lnTo>
                  <a:lnTo>
                    <a:pt x="1533" y="495"/>
                  </a:lnTo>
                  <a:lnTo>
                    <a:pt x="1610" y="604"/>
                  </a:lnTo>
                  <a:lnTo>
                    <a:pt x="1688" y="539"/>
                  </a:lnTo>
                  <a:lnTo>
                    <a:pt x="1765" y="434"/>
                  </a:lnTo>
                  <a:lnTo>
                    <a:pt x="1842" y="307"/>
                  </a:lnTo>
                  <a:lnTo>
                    <a:pt x="1920" y="271"/>
                  </a:lnTo>
                  <a:lnTo>
                    <a:pt x="1997" y="238"/>
                  </a:lnTo>
                  <a:lnTo>
                    <a:pt x="2075" y="321"/>
                  </a:lnTo>
                  <a:lnTo>
                    <a:pt x="2152" y="484"/>
                  </a:lnTo>
                  <a:lnTo>
                    <a:pt x="2229" y="408"/>
                  </a:lnTo>
                  <a:lnTo>
                    <a:pt x="2307" y="475"/>
                  </a:lnTo>
                  <a:lnTo>
                    <a:pt x="2384" y="544"/>
                  </a:lnTo>
                  <a:lnTo>
                    <a:pt x="2462" y="500"/>
                  </a:lnTo>
                  <a:lnTo>
                    <a:pt x="2539" y="468"/>
                  </a:lnTo>
                  <a:lnTo>
                    <a:pt x="2616" y="476"/>
                  </a:lnTo>
                  <a:lnTo>
                    <a:pt x="2694" y="562"/>
                  </a:lnTo>
                  <a:lnTo>
                    <a:pt x="2771" y="586"/>
                  </a:lnTo>
                  <a:lnTo>
                    <a:pt x="2849" y="412"/>
                  </a:lnTo>
                  <a:lnTo>
                    <a:pt x="2926" y="362"/>
                  </a:lnTo>
                  <a:lnTo>
                    <a:pt x="3003" y="385"/>
                  </a:lnTo>
                  <a:lnTo>
                    <a:pt x="3081" y="0"/>
                  </a:lnTo>
                  <a:lnTo>
                    <a:pt x="3158" y="29"/>
                  </a:lnTo>
                  <a:lnTo>
                    <a:pt x="3235" y="303"/>
                  </a:lnTo>
                  <a:lnTo>
                    <a:pt x="3313" y="408"/>
                  </a:lnTo>
                  <a:lnTo>
                    <a:pt x="3390" y="390"/>
                  </a:lnTo>
                  <a:lnTo>
                    <a:pt x="3468" y="301"/>
                  </a:lnTo>
                  <a:lnTo>
                    <a:pt x="3545" y="281"/>
                  </a:lnTo>
                  <a:lnTo>
                    <a:pt x="3622" y="221"/>
                  </a:lnTo>
                  <a:lnTo>
                    <a:pt x="3700" y="319"/>
                  </a:lnTo>
                  <a:lnTo>
                    <a:pt x="3777" y="355"/>
                  </a:lnTo>
                  <a:lnTo>
                    <a:pt x="3855" y="356"/>
                  </a:lnTo>
                  <a:lnTo>
                    <a:pt x="3932" y="461"/>
                  </a:lnTo>
                  <a:lnTo>
                    <a:pt x="3994" y="380"/>
                  </a:lnTo>
                </a:path>
              </a:pathLst>
            </a:custGeom>
            <a:noFill/>
            <a:ln w="127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631" name="Rectangle 33"/>
            <p:cNvSpPr>
              <a:spLocks noChangeArrowheads="1"/>
            </p:cNvSpPr>
            <p:nvPr/>
          </p:nvSpPr>
          <p:spPr bwMode="auto">
            <a:xfrm>
              <a:off x="880" y="1817"/>
              <a:ext cx="41"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32" name="Rectangle 34"/>
            <p:cNvSpPr>
              <a:spLocks noChangeArrowheads="1"/>
            </p:cNvSpPr>
            <p:nvPr/>
          </p:nvSpPr>
          <p:spPr bwMode="auto">
            <a:xfrm>
              <a:off x="940" y="1636"/>
              <a:ext cx="40" cy="41"/>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33" name="Rectangle 35"/>
            <p:cNvSpPr>
              <a:spLocks noChangeArrowheads="1"/>
            </p:cNvSpPr>
            <p:nvPr/>
          </p:nvSpPr>
          <p:spPr bwMode="auto">
            <a:xfrm>
              <a:off x="1015" y="1578"/>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34" name="Rectangle 36"/>
            <p:cNvSpPr>
              <a:spLocks noChangeArrowheads="1"/>
            </p:cNvSpPr>
            <p:nvPr/>
          </p:nvSpPr>
          <p:spPr bwMode="auto">
            <a:xfrm>
              <a:off x="1089" y="1553"/>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35" name="Rectangle 37"/>
            <p:cNvSpPr>
              <a:spLocks noChangeArrowheads="1"/>
            </p:cNvSpPr>
            <p:nvPr/>
          </p:nvSpPr>
          <p:spPr bwMode="auto">
            <a:xfrm>
              <a:off x="1163" y="1534"/>
              <a:ext cx="41"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36" name="Rectangle 38"/>
            <p:cNvSpPr>
              <a:spLocks noChangeArrowheads="1"/>
            </p:cNvSpPr>
            <p:nvPr/>
          </p:nvSpPr>
          <p:spPr bwMode="auto">
            <a:xfrm>
              <a:off x="1237" y="1520"/>
              <a:ext cx="41" cy="41"/>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37" name="Rectangle 39"/>
            <p:cNvSpPr>
              <a:spLocks noChangeArrowheads="1"/>
            </p:cNvSpPr>
            <p:nvPr/>
          </p:nvSpPr>
          <p:spPr bwMode="auto">
            <a:xfrm>
              <a:off x="1311" y="1524"/>
              <a:ext cx="41" cy="41"/>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38" name="Rectangle 40"/>
            <p:cNvSpPr>
              <a:spLocks noChangeArrowheads="1"/>
            </p:cNvSpPr>
            <p:nvPr/>
          </p:nvSpPr>
          <p:spPr bwMode="auto">
            <a:xfrm>
              <a:off x="1386" y="1554"/>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39" name="Rectangle 41"/>
            <p:cNvSpPr>
              <a:spLocks noChangeArrowheads="1"/>
            </p:cNvSpPr>
            <p:nvPr/>
          </p:nvSpPr>
          <p:spPr bwMode="auto">
            <a:xfrm>
              <a:off x="1460" y="1541"/>
              <a:ext cx="40" cy="41"/>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40" name="Rectangle 42"/>
            <p:cNvSpPr>
              <a:spLocks noChangeArrowheads="1"/>
            </p:cNvSpPr>
            <p:nvPr/>
          </p:nvSpPr>
          <p:spPr bwMode="auto">
            <a:xfrm>
              <a:off x="1535" y="1525"/>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41" name="Rectangle 43"/>
            <p:cNvSpPr>
              <a:spLocks noChangeArrowheads="1"/>
            </p:cNvSpPr>
            <p:nvPr/>
          </p:nvSpPr>
          <p:spPr bwMode="auto">
            <a:xfrm>
              <a:off x="1609" y="1496"/>
              <a:ext cx="40" cy="41"/>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42" name="Rectangle 44"/>
            <p:cNvSpPr>
              <a:spLocks noChangeArrowheads="1"/>
            </p:cNvSpPr>
            <p:nvPr/>
          </p:nvSpPr>
          <p:spPr bwMode="auto">
            <a:xfrm>
              <a:off x="1683" y="1503"/>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43" name="Rectangle 45"/>
            <p:cNvSpPr>
              <a:spLocks noChangeArrowheads="1"/>
            </p:cNvSpPr>
            <p:nvPr/>
          </p:nvSpPr>
          <p:spPr bwMode="auto">
            <a:xfrm>
              <a:off x="1758" y="1700"/>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44" name="Rectangle 46"/>
            <p:cNvSpPr>
              <a:spLocks noChangeArrowheads="1"/>
            </p:cNvSpPr>
            <p:nvPr/>
          </p:nvSpPr>
          <p:spPr bwMode="auto">
            <a:xfrm>
              <a:off x="1831" y="1789"/>
              <a:ext cx="41"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45" name="Rectangle 47"/>
            <p:cNvSpPr>
              <a:spLocks noChangeArrowheads="1"/>
            </p:cNvSpPr>
            <p:nvPr/>
          </p:nvSpPr>
          <p:spPr bwMode="auto">
            <a:xfrm>
              <a:off x="1905" y="1993"/>
              <a:ext cx="41" cy="41"/>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46" name="Rectangle 48"/>
            <p:cNvSpPr>
              <a:spLocks noChangeArrowheads="1"/>
            </p:cNvSpPr>
            <p:nvPr/>
          </p:nvSpPr>
          <p:spPr bwMode="auto">
            <a:xfrm>
              <a:off x="1980" y="2092"/>
              <a:ext cx="41" cy="41"/>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47" name="Rectangle 49"/>
            <p:cNvSpPr>
              <a:spLocks noChangeArrowheads="1"/>
            </p:cNvSpPr>
            <p:nvPr/>
          </p:nvSpPr>
          <p:spPr bwMode="auto">
            <a:xfrm>
              <a:off x="2054" y="2110"/>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48" name="Rectangle 50"/>
            <p:cNvSpPr>
              <a:spLocks noChangeArrowheads="1"/>
            </p:cNvSpPr>
            <p:nvPr/>
          </p:nvSpPr>
          <p:spPr bwMode="auto">
            <a:xfrm>
              <a:off x="2129" y="2165"/>
              <a:ext cx="40" cy="41"/>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49" name="Rectangle 51"/>
            <p:cNvSpPr>
              <a:spLocks noChangeArrowheads="1"/>
            </p:cNvSpPr>
            <p:nvPr/>
          </p:nvSpPr>
          <p:spPr bwMode="auto">
            <a:xfrm>
              <a:off x="2203" y="2112"/>
              <a:ext cx="40" cy="41"/>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50" name="Rectangle 52"/>
            <p:cNvSpPr>
              <a:spLocks noChangeArrowheads="1"/>
            </p:cNvSpPr>
            <p:nvPr/>
          </p:nvSpPr>
          <p:spPr bwMode="auto">
            <a:xfrm>
              <a:off x="2277" y="2086"/>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51" name="Rectangle 53"/>
            <p:cNvSpPr>
              <a:spLocks noChangeArrowheads="1"/>
            </p:cNvSpPr>
            <p:nvPr/>
          </p:nvSpPr>
          <p:spPr bwMode="auto">
            <a:xfrm>
              <a:off x="2352" y="2110"/>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52" name="Rectangle 54"/>
            <p:cNvSpPr>
              <a:spLocks noChangeArrowheads="1"/>
            </p:cNvSpPr>
            <p:nvPr/>
          </p:nvSpPr>
          <p:spPr bwMode="auto">
            <a:xfrm>
              <a:off x="2426" y="2098"/>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53" name="Rectangle 55"/>
            <p:cNvSpPr>
              <a:spLocks noChangeArrowheads="1"/>
            </p:cNvSpPr>
            <p:nvPr/>
          </p:nvSpPr>
          <p:spPr bwMode="auto">
            <a:xfrm>
              <a:off x="2500" y="2107"/>
              <a:ext cx="41"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54" name="Rectangle 56"/>
            <p:cNvSpPr>
              <a:spLocks noChangeArrowheads="1"/>
            </p:cNvSpPr>
            <p:nvPr/>
          </p:nvSpPr>
          <p:spPr bwMode="auto">
            <a:xfrm>
              <a:off x="2574" y="2106"/>
              <a:ext cx="41"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55" name="Rectangle 57"/>
            <p:cNvSpPr>
              <a:spLocks noChangeArrowheads="1"/>
            </p:cNvSpPr>
            <p:nvPr/>
          </p:nvSpPr>
          <p:spPr bwMode="auto">
            <a:xfrm>
              <a:off x="2648" y="2004"/>
              <a:ext cx="41"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56" name="Rectangle 58"/>
            <p:cNvSpPr>
              <a:spLocks noChangeArrowheads="1"/>
            </p:cNvSpPr>
            <p:nvPr/>
          </p:nvSpPr>
          <p:spPr bwMode="auto">
            <a:xfrm>
              <a:off x="2723" y="2022"/>
              <a:ext cx="40" cy="41"/>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57" name="Rectangle 59"/>
            <p:cNvSpPr>
              <a:spLocks noChangeArrowheads="1"/>
            </p:cNvSpPr>
            <p:nvPr/>
          </p:nvSpPr>
          <p:spPr bwMode="auto">
            <a:xfrm>
              <a:off x="2797" y="2007"/>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58" name="Rectangle 60"/>
            <p:cNvSpPr>
              <a:spLocks noChangeArrowheads="1"/>
            </p:cNvSpPr>
            <p:nvPr/>
          </p:nvSpPr>
          <p:spPr bwMode="auto">
            <a:xfrm>
              <a:off x="2872" y="2012"/>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59" name="Rectangle 61"/>
            <p:cNvSpPr>
              <a:spLocks noChangeArrowheads="1"/>
            </p:cNvSpPr>
            <p:nvPr/>
          </p:nvSpPr>
          <p:spPr bwMode="auto">
            <a:xfrm>
              <a:off x="2946" y="2090"/>
              <a:ext cx="40" cy="41"/>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60" name="Rectangle 62"/>
            <p:cNvSpPr>
              <a:spLocks noChangeArrowheads="1"/>
            </p:cNvSpPr>
            <p:nvPr/>
          </p:nvSpPr>
          <p:spPr bwMode="auto">
            <a:xfrm>
              <a:off x="3020" y="2076"/>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61" name="Rectangle 63"/>
            <p:cNvSpPr>
              <a:spLocks noChangeArrowheads="1"/>
            </p:cNvSpPr>
            <p:nvPr/>
          </p:nvSpPr>
          <p:spPr bwMode="auto">
            <a:xfrm>
              <a:off x="3095" y="2104"/>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62" name="Rectangle 64"/>
            <p:cNvSpPr>
              <a:spLocks noChangeArrowheads="1"/>
            </p:cNvSpPr>
            <p:nvPr/>
          </p:nvSpPr>
          <p:spPr bwMode="auto">
            <a:xfrm>
              <a:off x="3168" y="2128"/>
              <a:ext cx="41"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63" name="Rectangle 65"/>
            <p:cNvSpPr>
              <a:spLocks noChangeArrowheads="1"/>
            </p:cNvSpPr>
            <p:nvPr/>
          </p:nvSpPr>
          <p:spPr bwMode="auto">
            <a:xfrm>
              <a:off x="3243" y="2103"/>
              <a:ext cx="41"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64" name="Rectangle 66"/>
            <p:cNvSpPr>
              <a:spLocks noChangeArrowheads="1"/>
            </p:cNvSpPr>
            <p:nvPr/>
          </p:nvSpPr>
          <p:spPr bwMode="auto">
            <a:xfrm>
              <a:off x="3317" y="2126"/>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65" name="Rectangle 67"/>
            <p:cNvSpPr>
              <a:spLocks noChangeArrowheads="1"/>
            </p:cNvSpPr>
            <p:nvPr/>
          </p:nvSpPr>
          <p:spPr bwMode="auto">
            <a:xfrm>
              <a:off x="3391" y="2120"/>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66" name="Rectangle 68"/>
            <p:cNvSpPr>
              <a:spLocks noChangeArrowheads="1"/>
            </p:cNvSpPr>
            <p:nvPr/>
          </p:nvSpPr>
          <p:spPr bwMode="auto">
            <a:xfrm>
              <a:off x="3466" y="2067"/>
              <a:ext cx="40" cy="41"/>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67" name="Rectangle 69"/>
            <p:cNvSpPr>
              <a:spLocks noChangeArrowheads="1"/>
            </p:cNvSpPr>
            <p:nvPr/>
          </p:nvSpPr>
          <p:spPr bwMode="auto">
            <a:xfrm>
              <a:off x="3540" y="2101"/>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68" name="Rectangle 70"/>
            <p:cNvSpPr>
              <a:spLocks noChangeArrowheads="1"/>
            </p:cNvSpPr>
            <p:nvPr/>
          </p:nvSpPr>
          <p:spPr bwMode="auto">
            <a:xfrm>
              <a:off x="3615" y="2084"/>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69" name="Rectangle 71"/>
            <p:cNvSpPr>
              <a:spLocks noChangeArrowheads="1"/>
            </p:cNvSpPr>
            <p:nvPr/>
          </p:nvSpPr>
          <p:spPr bwMode="auto">
            <a:xfrm>
              <a:off x="3689" y="2079"/>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70" name="Rectangle 72"/>
            <p:cNvSpPr>
              <a:spLocks noChangeArrowheads="1"/>
            </p:cNvSpPr>
            <p:nvPr/>
          </p:nvSpPr>
          <p:spPr bwMode="auto">
            <a:xfrm>
              <a:off x="3763" y="2069"/>
              <a:ext cx="40" cy="41"/>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71" name="Rectangle 73"/>
            <p:cNvSpPr>
              <a:spLocks noChangeArrowheads="1"/>
            </p:cNvSpPr>
            <p:nvPr/>
          </p:nvSpPr>
          <p:spPr bwMode="auto">
            <a:xfrm>
              <a:off x="3837" y="1935"/>
              <a:ext cx="41"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72" name="Rectangle 74"/>
            <p:cNvSpPr>
              <a:spLocks noChangeArrowheads="1"/>
            </p:cNvSpPr>
            <p:nvPr/>
          </p:nvSpPr>
          <p:spPr bwMode="auto">
            <a:xfrm>
              <a:off x="3911" y="1813"/>
              <a:ext cx="41"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73" name="Rectangle 75"/>
            <p:cNvSpPr>
              <a:spLocks noChangeArrowheads="1"/>
            </p:cNvSpPr>
            <p:nvPr/>
          </p:nvSpPr>
          <p:spPr bwMode="auto">
            <a:xfrm>
              <a:off x="3985" y="1626"/>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74" name="Rectangle 76"/>
            <p:cNvSpPr>
              <a:spLocks noChangeArrowheads="1"/>
            </p:cNvSpPr>
            <p:nvPr/>
          </p:nvSpPr>
          <p:spPr bwMode="auto">
            <a:xfrm>
              <a:off x="4060" y="1498"/>
              <a:ext cx="40" cy="41"/>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75" name="Rectangle 77"/>
            <p:cNvSpPr>
              <a:spLocks noChangeArrowheads="1"/>
            </p:cNvSpPr>
            <p:nvPr/>
          </p:nvSpPr>
          <p:spPr bwMode="auto">
            <a:xfrm>
              <a:off x="4134" y="1447"/>
              <a:ext cx="40" cy="41"/>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76" name="Rectangle 78"/>
            <p:cNvSpPr>
              <a:spLocks noChangeArrowheads="1"/>
            </p:cNvSpPr>
            <p:nvPr/>
          </p:nvSpPr>
          <p:spPr bwMode="auto">
            <a:xfrm>
              <a:off x="4209" y="1341"/>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77" name="Rectangle 79"/>
            <p:cNvSpPr>
              <a:spLocks noChangeArrowheads="1"/>
            </p:cNvSpPr>
            <p:nvPr/>
          </p:nvSpPr>
          <p:spPr bwMode="auto">
            <a:xfrm>
              <a:off x="4283" y="1288"/>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78" name="Rectangle 80"/>
            <p:cNvSpPr>
              <a:spLocks noChangeArrowheads="1"/>
            </p:cNvSpPr>
            <p:nvPr/>
          </p:nvSpPr>
          <p:spPr bwMode="auto">
            <a:xfrm>
              <a:off x="4357" y="1298"/>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79" name="Rectangle 81"/>
            <p:cNvSpPr>
              <a:spLocks noChangeArrowheads="1"/>
            </p:cNvSpPr>
            <p:nvPr/>
          </p:nvSpPr>
          <p:spPr bwMode="auto">
            <a:xfrm>
              <a:off x="4431" y="1323"/>
              <a:ext cx="41"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80" name="Rectangle 82"/>
            <p:cNvSpPr>
              <a:spLocks noChangeArrowheads="1"/>
            </p:cNvSpPr>
            <p:nvPr/>
          </p:nvSpPr>
          <p:spPr bwMode="auto">
            <a:xfrm>
              <a:off x="4505" y="1451"/>
              <a:ext cx="41" cy="41"/>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81" name="Rectangle 83"/>
            <p:cNvSpPr>
              <a:spLocks noChangeArrowheads="1"/>
            </p:cNvSpPr>
            <p:nvPr/>
          </p:nvSpPr>
          <p:spPr bwMode="auto">
            <a:xfrm>
              <a:off x="4580" y="1494"/>
              <a:ext cx="41"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82" name="Rectangle 84"/>
            <p:cNvSpPr>
              <a:spLocks noChangeArrowheads="1"/>
            </p:cNvSpPr>
            <p:nvPr/>
          </p:nvSpPr>
          <p:spPr bwMode="auto">
            <a:xfrm>
              <a:off x="4654" y="1509"/>
              <a:ext cx="40" cy="4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683" name="Freeform 85"/>
            <p:cNvSpPr>
              <a:spLocks/>
            </p:cNvSpPr>
            <p:nvPr/>
          </p:nvSpPr>
          <p:spPr bwMode="auto">
            <a:xfrm>
              <a:off x="880" y="1764"/>
              <a:ext cx="41"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684" name="Freeform 86"/>
            <p:cNvSpPr>
              <a:spLocks/>
            </p:cNvSpPr>
            <p:nvPr/>
          </p:nvSpPr>
          <p:spPr bwMode="auto">
            <a:xfrm>
              <a:off x="940" y="1584"/>
              <a:ext cx="40"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685" name="Freeform 87"/>
            <p:cNvSpPr>
              <a:spLocks/>
            </p:cNvSpPr>
            <p:nvPr/>
          </p:nvSpPr>
          <p:spPr bwMode="auto">
            <a:xfrm>
              <a:off x="1015" y="1654"/>
              <a:ext cx="40" cy="40"/>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solidFill>
              <a:srgbClr val="008000"/>
            </a:solidFill>
            <a:ln w="12700">
              <a:solidFill>
                <a:srgbClr val="008000"/>
              </a:solidFill>
              <a:round/>
              <a:headEnd/>
              <a:tailEnd/>
            </a:ln>
          </p:spPr>
          <p:txBody>
            <a:bodyPr/>
            <a:lstStyle/>
            <a:p>
              <a:endParaRPr lang="en-US"/>
            </a:p>
          </p:txBody>
        </p:sp>
        <p:sp>
          <p:nvSpPr>
            <p:cNvPr id="57686" name="Freeform 88"/>
            <p:cNvSpPr>
              <a:spLocks/>
            </p:cNvSpPr>
            <p:nvPr/>
          </p:nvSpPr>
          <p:spPr bwMode="auto">
            <a:xfrm>
              <a:off x="1089" y="1594"/>
              <a:ext cx="40" cy="41"/>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solidFill>
              <a:srgbClr val="008000"/>
            </a:solidFill>
            <a:ln w="12700">
              <a:solidFill>
                <a:srgbClr val="008000"/>
              </a:solidFill>
              <a:round/>
              <a:headEnd/>
              <a:tailEnd/>
            </a:ln>
          </p:spPr>
          <p:txBody>
            <a:bodyPr/>
            <a:lstStyle/>
            <a:p>
              <a:endParaRPr lang="en-US"/>
            </a:p>
          </p:txBody>
        </p:sp>
        <p:sp>
          <p:nvSpPr>
            <p:cNvPr id="57687" name="Freeform 89"/>
            <p:cNvSpPr>
              <a:spLocks/>
            </p:cNvSpPr>
            <p:nvPr/>
          </p:nvSpPr>
          <p:spPr bwMode="auto">
            <a:xfrm>
              <a:off x="1163" y="1509"/>
              <a:ext cx="41" cy="40"/>
            </a:xfrm>
            <a:custGeom>
              <a:avLst/>
              <a:gdLst>
                <a:gd name="T0" fmla="*/ 1 w 81"/>
                <a:gd name="T1" fmla="*/ 0 h 80"/>
                <a:gd name="T2" fmla="*/ 1 w 81"/>
                <a:gd name="T3" fmla="*/ 1 h 80"/>
                <a:gd name="T4" fmla="*/ 0 w 81"/>
                <a:gd name="T5" fmla="*/ 1 h 80"/>
                <a:gd name="T6" fmla="*/ 1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solidFill>
              <a:srgbClr val="008000"/>
            </a:solidFill>
            <a:ln w="12700">
              <a:solidFill>
                <a:srgbClr val="008000"/>
              </a:solidFill>
              <a:round/>
              <a:headEnd/>
              <a:tailEnd/>
            </a:ln>
          </p:spPr>
          <p:txBody>
            <a:bodyPr/>
            <a:lstStyle/>
            <a:p>
              <a:endParaRPr lang="en-US"/>
            </a:p>
          </p:txBody>
        </p:sp>
        <p:sp>
          <p:nvSpPr>
            <p:cNvPr id="57688" name="Freeform 90"/>
            <p:cNvSpPr>
              <a:spLocks/>
            </p:cNvSpPr>
            <p:nvPr/>
          </p:nvSpPr>
          <p:spPr bwMode="auto">
            <a:xfrm>
              <a:off x="1237" y="1504"/>
              <a:ext cx="41"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689" name="Freeform 91"/>
            <p:cNvSpPr>
              <a:spLocks/>
            </p:cNvSpPr>
            <p:nvPr/>
          </p:nvSpPr>
          <p:spPr bwMode="auto">
            <a:xfrm>
              <a:off x="1311" y="1515"/>
              <a:ext cx="41" cy="40"/>
            </a:xfrm>
            <a:custGeom>
              <a:avLst/>
              <a:gdLst>
                <a:gd name="T0" fmla="*/ 1 w 81"/>
                <a:gd name="T1" fmla="*/ 0 h 81"/>
                <a:gd name="T2" fmla="*/ 1 w 81"/>
                <a:gd name="T3" fmla="*/ 0 h 81"/>
                <a:gd name="T4" fmla="*/ 0 w 81"/>
                <a:gd name="T5" fmla="*/ 0 h 81"/>
                <a:gd name="T6" fmla="*/ 1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solidFill>
              <a:srgbClr val="008000"/>
            </a:solidFill>
            <a:ln w="12700">
              <a:solidFill>
                <a:srgbClr val="008000"/>
              </a:solidFill>
              <a:round/>
              <a:headEnd/>
              <a:tailEnd/>
            </a:ln>
          </p:spPr>
          <p:txBody>
            <a:bodyPr/>
            <a:lstStyle/>
            <a:p>
              <a:endParaRPr lang="en-US"/>
            </a:p>
          </p:txBody>
        </p:sp>
        <p:sp>
          <p:nvSpPr>
            <p:cNvPr id="57690" name="Freeform 92"/>
            <p:cNvSpPr>
              <a:spLocks/>
            </p:cNvSpPr>
            <p:nvPr/>
          </p:nvSpPr>
          <p:spPr bwMode="auto">
            <a:xfrm>
              <a:off x="1386" y="1499"/>
              <a:ext cx="40" cy="41"/>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solidFill>
              <a:srgbClr val="008000"/>
            </a:solidFill>
            <a:ln w="12700">
              <a:solidFill>
                <a:srgbClr val="008000"/>
              </a:solidFill>
              <a:round/>
              <a:headEnd/>
              <a:tailEnd/>
            </a:ln>
          </p:spPr>
          <p:txBody>
            <a:bodyPr/>
            <a:lstStyle/>
            <a:p>
              <a:endParaRPr lang="en-US"/>
            </a:p>
          </p:txBody>
        </p:sp>
        <p:sp>
          <p:nvSpPr>
            <p:cNvPr id="57691" name="Freeform 93"/>
            <p:cNvSpPr>
              <a:spLocks/>
            </p:cNvSpPr>
            <p:nvPr/>
          </p:nvSpPr>
          <p:spPr bwMode="auto">
            <a:xfrm>
              <a:off x="1460" y="1510"/>
              <a:ext cx="40" cy="40"/>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solidFill>
              <a:srgbClr val="008000"/>
            </a:solidFill>
            <a:ln w="12700">
              <a:solidFill>
                <a:srgbClr val="008000"/>
              </a:solidFill>
              <a:round/>
              <a:headEnd/>
              <a:tailEnd/>
            </a:ln>
          </p:spPr>
          <p:txBody>
            <a:bodyPr/>
            <a:lstStyle/>
            <a:p>
              <a:endParaRPr lang="en-US"/>
            </a:p>
          </p:txBody>
        </p:sp>
        <p:sp>
          <p:nvSpPr>
            <p:cNvPr id="57692" name="Freeform 94"/>
            <p:cNvSpPr>
              <a:spLocks/>
            </p:cNvSpPr>
            <p:nvPr/>
          </p:nvSpPr>
          <p:spPr bwMode="auto">
            <a:xfrm>
              <a:off x="1535" y="1504"/>
              <a:ext cx="40"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693" name="Freeform 95"/>
            <p:cNvSpPr>
              <a:spLocks/>
            </p:cNvSpPr>
            <p:nvPr/>
          </p:nvSpPr>
          <p:spPr bwMode="auto">
            <a:xfrm>
              <a:off x="1609" y="1482"/>
              <a:ext cx="40"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694" name="Freeform 96"/>
            <p:cNvSpPr>
              <a:spLocks/>
            </p:cNvSpPr>
            <p:nvPr/>
          </p:nvSpPr>
          <p:spPr bwMode="auto">
            <a:xfrm>
              <a:off x="1683" y="1514"/>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solidFill>
              <a:srgbClr val="008000"/>
            </a:solidFill>
            <a:ln w="12700">
              <a:solidFill>
                <a:srgbClr val="008000"/>
              </a:solidFill>
              <a:round/>
              <a:headEnd/>
              <a:tailEnd/>
            </a:ln>
          </p:spPr>
          <p:txBody>
            <a:bodyPr/>
            <a:lstStyle/>
            <a:p>
              <a:endParaRPr lang="en-US"/>
            </a:p>
          </p:txBody>
        </p:sp>
        <p:sp>
          <p:nvSpPr>
            <p:cNvPr id="57695" name="Freeform 97"/>
            <p:cNvSpPr>
              <a:spLocks/>
            </p:cNvSpPr>
            <p:nvPr/>
          </p:nvSpPr>
          <p:spPr bwMode="auto">
            <a:xfrm>
              <a:off x="1758" y="1905"/>
              <a:ext cx="40" cy="41"/>
            </a:xfrm>
            <a:custGeom>
              <a:avLst/>
              <a:gdLst>
                <a:gd name="T0" fmla="*/ 0 w 81"/>
                <a:gd name="T1" fmla="*/ 0 h 81"/>
                <a:gd name="T2" fmla="*/ 0 w 81"/>
                <a:gd name="T3" fmla="*/ 1 h 81"/>
                <a:gd name="T4" fmla="*/ 0 w 81"/>
                <a:gd name="T5" fmla="*/ 1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696" name="Freeform 98"/>
            <p:cNvSpPr>
              <a:spLocks/>
            </p:cNvSpPr>
            <p:nvPr/>
          </p:nvSpPr>
          <p:spPr bwMode="auto">
            <a:xfrm>
              <a:off x="1831" y="2047"/>
              <a:ext cx="41" cy="41"/>
            </a:xfrm>
            <a:custGeom>
              <a:avLst/>
              <a:gdLst>
                <a:gd name="T0" fmla="*/ 1 w 81"/>
                <a:gd name="T1" fmla="*/ 0 h 81"/>
                <a:gd name="T2" fmla="*/ 1 w 81"/>
                <a:gd name="T3" fmla="*/ 1 h 81"/>
                <a:gd name="T4" fmla="*/ 0 w 81"/>
                <a:gd name="T5" fmla="*/ 1 h 81"/>
                <a:gd name="T6" fmla="*/ 1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697" name="Freeform 99"/>
            <p:cNvSpPr>
              <a:spLocks/>
            </p:cNvSpPr>
            <p:nvPr/>
          </p:nvSpPr>
          <p:spPr bwMode="auto">
            <a:xfrm>
              <a:off x="1905" y="2028"/>
              <a:ext cx="41"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698" name="Freeform 100"/>
            <p:cNvSpPr>
              <a:spLocks/>
            </p:cNvSpPr>
            <p:nvPr/>
          </p:nvSpPr>
          <p:spPr bwMode="auto">
            <a:xfrm>
              <a:off x="1980" y="2058"/>
              <a:ext cx="41" cy="40"/>
            </a:xfrm>
            <a:custGeom>
              <a:avLst/>
              <a:gdLst>
                <a:gd name="T0" fmla="*/ 1 w 81"/>
                <a:gd name="T1" fmla="*/ 0 h 80"/>
                <a:gd name="T2" fmla="*/ 1 w 81"/>
                <a:gd name="T3" fmla="*/ 1 h 80"/>
                <a:gd name="T4" fmla="*/ 0 w 81"/>
                <a:gd name="T5" fmla="*/ 1 h 80"/>
                <a:gd name="T6" fmla="*/ 1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solidFill>
              <a:srgbClr val="008000"/>
            </a:solidFill>
            <a:ln w="12700">
              <a:solidFill>
                <a:srgbClr val="008000"/>
              </a:solidFill>
              <a:round/>
              <a:headEnd/>
              <a:tailEnd/>
            </a:ln>
          </p:spPr>
          <p:txBody>
            <a:bodyPr/>
            <a:lstStyle/>
            <a:p>
              <a:endParaRPr lang="en-US"/>
            </a:p>
          </p:txBody>
        </p:sp>
        <p:sp>
          <p:nvSpPr>
            <p:cNvPr id="57699" name="Freeform 101"/>
            <p:cNvSpPr>
              <a:spLocks/>
            </p:cNvSpPr>
            <p:nvPr/>
          </p:nvSpPr>
          <p:spPr bwMode="auto">
            <a:xfrm>
              <a:off x="2054" y="2025"/>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solidFill>
              <a:srgbClr val="008000"/>
            </a:solidFill>
            <a:ln w="12700">
              <a:solidFill>
                <a:srgbClr val="008000"/>
              </a:solidFill>
              <a:round/>
              <a:headEnd/>
              <a:tailEnd/>
            </a:ln>
          </p:spPr>
          <p:txBody>
            <a:bodyPr/>
            <a:lstStyle/>
            <a:p>
              <a:endParaRPr lang="en-US"/>
            </a:p>
          </p:txBody>
        </p:sp>
        <p:sp>
          <p:nvSpPr>
            <p:cNvPr id="57700" name="Freeform 102"/>
            <p:cNvSpPr>
              <a:spLocks/>
            </p:cNvSpPr>
            <p:nvPr/>
          </p:nvSpPr>
          <p:spPr bwMode="auto">
            <a:xfrm>
              <a:off x="2129" y="2041"/>
              <a:ext cx="40" cy="41"/>
            </a:xfrm>
            <a:custGeom>
              <a:avLst/>
              <a:gdLst>
                <a:gd name="T0" fmla="*/ 0 w 81"/>
                <a:gd name="T1" fmla="*/ 0 h 81"/>
                <a:gd name="T2" fmla="*/ 0 w 81"/>
                <a:gd name="T3" fmla="*/ 1 h 81"/>
                <a:gd name="T4" fmla="*/ 0 w 81"/>
                <a:gd name="T5" fmla="*/ 1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701" name="Freeform 103"/>
            <p:cNvSpPr>
              <a:spLocks/>
            </p:cNvSpPr>
            <p:nvPr/>
          </p:nvSpPr>
          <p:spPr bwMode="auto">
            <a:xfrm>
              <a:off x="2203" y="1982"/>
              <a:ext cx="40"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702" name="Freeform 104"/>
            <p:cNvSpPr>
              <a:spLocks/>
            </p:cNvSpPr>
            <p:nvPr/>
          </p:nvSpPr>
          <p:spPr bwMode="auto">
            <a:xfrm>
              <a:off x="2277" y="1666"/>
              <a:ext cx="40" cy="41"/>
            </a:xfrm>
            <a:custGeom>
              <a:avLst/>
              <a:gdLst>
                <a:gd name="T0" fmla="*/ 1 w 80"/>
                <a:gd name="T1" fmla="*/ 0 h 81"/>
                <a:gd name="T2" fmla="*/ 1 w 80"/>
                <a:gd name="T3" fmla="*/ 1 h 81"/>
                <a:gd name="T4" fmla="*/ 0 w 80"/>
                <a:gd name="T5" fmla="*/ 1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703" name="Freeform 105"/>
            <p:cNvSpPr>
              <a:spLocks/>
            </p:cNvSpPr>
            <p:nvPr/>
          </p:nvSpPr>
          <p:spPr bwMode="auto">
            <a:xfrm>
              <a:off x="2352" y="1393"/>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solidFill>
              <a:srgbClr val="008000"/>
            </a:solidFill>
            <a:ln w="12700">
              <a:solidFill>
                <a:srgbClr val="008000"/>
              </a:solidFill>
              <a:round/>
              <a:headEnd/>
              <a:tailEnd/>
            </a:ln>
          </p:spPr>
          <p:txBody>
            <a:bodyPr/>
            <a:lstStyle/>
            <a:p>
              <a:endParaRPr lang="en-US"/>
            </a:p>
          </p:txBody>
        </p:sp>
        <p:sp>
          <p:nvSpPr>
            <p:cNvPr id="57704" name="Freeform 106"/>
            <p:cNvSpPr>
              <a:spLocks/>
            </p:cNvSpPr>
            <p:nvPr/>
          </p:nvSpPr>
          <p:spPr bwMode="auto">
            <a:xfrm>
              <a:off x="2426" y="1497"/>
              <a:ext cx="40" cy="41"/>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solidFill>
              <a:srgbClr val="008000"/>
            </a:solidFill>
            <a:ln w="12700">
              <a:solidFill>
                <a:srgbClr val="008000"/>
              </a:solidFill>
              <a:round/>
              <a:headEnd/>
              <a:tailEnd/>
            </a:ln>
          </p:spPr>
          <p:txBody>
            <a:bodyPr/>
            <a:lstStyle/>
            <a:p>
              <a:endParaRPr lang="en-US"/>
            </a:p>
          </p:txBody>
        </p:sp>
        <p:sp>
          <p:nvSpPr>
            <p:cNvPr id="57705" name="Freeform 107"/>
            <p:cNvSpPr>
              <a:spLocks/>
            </p:cNvSpPr>
            <p:nvPr/>
          </p:nvSpPr>
          <p:spPr bwMode="auto">
            <a:xfrm>
              <a:off x="2500" y="1435"/>
              <a:ext cx="41"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706" name="Freeform 108"/>
            <p:cNvSpPr>
              <a:spLocks/>
            </p:cNvSpPr>
            <p:nvPr/>
          </p:nvSpPr>
          <p:spPr bwMode="auto">
            <a:xfrm>
              <a:off x="2574" y="1334"/>
              <a:ext cx="41" cy="41"/>
            </a:xfrm>
            <a:custGeom>
              <a:avLst/>
              <a:gdLst>
                <a:gd name="T0" fmla="*/ 1 w 80"/>
                <a:gd name="T1" fmla="*/ 0 h 81"/>
                <a:gd name="T2" fmla="*/ 1 w 80"/>
                <a:gd name="T3" fmla="*/ 1 h 81"/>
                <a:gd name="T4" fmla="*/ 0 w 80"/>
                <a:gd name="T5" fmla="*/ 1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707" name="Freeform 109"/>
            <p:cNvSpPr>
              <a:spLocks/>
            </p:cNvSpPr>
            <p:nvPr/>
          </p:nvSpPr>
          <p:spPr bwMode="auto">
            <a:xfrm>
              <a:off x="2648" y="1212"/>
              <a:ext cx="41" cy="41"/>
            </a:xfrm>
            <a:custGeom>
              <a:avLst/>
              <a:gdLst>
                <a:gd name="T0" fmla="*/ 1 w 81"/>
                <a:gd name="T1" fmla="*/ 0 h 80"/>
                <a:gd name="T2" fmla="*/ 1 w 81"/>
                <a:gd name="T3" fmla="*/ 1 h 80"/>
                <a:gd name="T4" fmla="*/ 0 w 81"/>
                <a:gd name="T5" fmla="*/ 1 h 80"/>
                <a:gd name="T6" fmla="*/ 1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solidFill>
              <a:srgbClr val="008000"/>
            </a:solidFill>
            <a:ln w="12700">
              <a:solidFill>
                <a:srgbClr val="008000"/>
              </a:solidFill>
              <a:round/>
              <a:headEnd/>
              <a:tailEnd/>
            </a:ln>
          </p:spPr>
          <p:txBody>
            <a:bodyPr/>
            <a:lstStyle/>
            <a:p>
              <a:endParaRPr lang="en-US"/>
            </a:p>
          </p:txBody>
        </p:sp>
        <p:sp>
          <p:nvSpPr>
            <p:cNvPr id="57708" name="Freeform 110"/>
            <p:cNvSpPr>
              <a:spLocks/>
            </p:cNvSpPr>
            <p:nvPr/>
          </p:nvSpPr>
          <p:spPr bwMode="auto">
            <a:xfrm>
              <a:off x="2723" y="1178"/>
              <a:ext cx="40" cy="40"/>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solidFill>
              <a:srgbClr val="008000"/>
            </a:solidFill>
            <a:ln w="12700">
              <a:solidFill>
                <a:srgbClr val="008000"/>
              </a:solidFill>
              <a:round/>
              <a:headEnd/>
              <a:tailEnd/>
            </a:ln>
          </p:spPr>
          <p:txBody>
            <a:bodyPr/>
            <a:lstStyle/>
            <a:p>
              <a:endParaRPr lang="en-US"/>
            </a:p>
          </p:txBody>
        </p:sp>
        <p:sp>
          <p:nvSpPr>
            <p:cNvPr id="57709" name="Freeform 111"/>
            <p:cNvSpPr>
              <a:spLocks/>
            </p:cNvSpPr>
            <p:nvPr/>
          </p:nvSpPr>
          <p:spPr bwMode="auto">
            <a:xfrm>
              <a:off x="2797" y="1146"/>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710" name="Freeform 112"/>
            <p:cNvSpPr>
              <a:spLocks/>
            </p:cNvSpPr>
            <p:nvPr/>
          </p:nvSpPr>
          <p:spPr bwMode="auto">
            <a:xfrm>
              <a:off x="2872" y="1226"/>
              <a:ext cx="40" cy="40"/>
            </a:xfrm>
            <a:custGeom>
              <a:avLst/>
              <a:gdLst>
                <a:gd name="T0" fmla="*/ 1 w 80"/>
                <a:gd name="T1" fmla="*/ 0 h 80"/>
                <a:gd name="T2" fmla="*/ 1 w 80"/>
                <a:gd name="T3" fmla="*/ 1 h 80"/>
                <a:gd name="T4" fmla="*/ 0 w 80"/>
                <a:gd name="T5" fmla="*/ 1 h 80"/>
                <a:gd name="T6" fmla="*/ 1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solidFill>
              <a:srgbClr val="008000"/>
            </a:solidFill>
            <a:ln w="12700">
              <a:solidFill>
                <a:srgbClr val="008000"/>
              </a:solidFill>
              <a:round/>
              <a:headEnd/>
              <a:tailEnd/>
            </a:ln>
          </p:spPr>
          <p:txBody>
            <a:bodyPr/>
            <a:lstStyle/>
            <a:p>
              <a:endParaRPr lang="en-US"/>
            </a:p>
          </p:txBody>
        </p:sp>
        <p:sp>
          <p:nvSpPr>
            <p:cNvPr id="57711" name="Freeform 113"/>
            <p:cNvSpPr>
              <a:spLocks/>
            </p:cNvSpPr>
            <p:nvPr/>
          </p:nvSpPr>
          <p:spPr bwMode="auto">
            <a:xfrm>
              <a:off x="2946" y="1382"/>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solidFill>
              <a:srgbClr val="008000"/>
            </a:solidFill>
            <a:ln w="12700">
              <a:solidFill>
                <a:srgbClr val="008000"/>
              </a:solidFill>
              <a:round/>
              <a:headEnd/>
              <a:tailEnd/>
            </a:ln>
          </p:spPr>
          <p:txBody>
            <a:bodyPr/>
            <a:lstStyle/>
            <a:p>
              <a:endParaRPr lang="en-US"/>
            </a:p>
          </p:txBody>
        </p:sp>
        <p:sp>
          <p:nvSpPr>
            <p:cNvPr id="57712" name="Freeform 114"/>
            <p:cNvSpPr>
              <a:spLocks/>
            </p:cNvSpPr>
            <p:nvPr/>
          </p:nvSpPr>
          <p:spPr bwMode="auto">
            <a:xfrm>
              <a:off x="3020" y="1309"/>
              <a:ext cx="40" cy="41"/>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solidFill>
              <a:srgbClr val="008000"/>
            </a:solidFill>
            <a:ln w="12700">
              <a:solidFill>
                <a:srgbClr val="008000"/>
              </a:solidFill>
              <a:round/>
              <a:headEnd/>
              <a:tailEnd/>
            </a:ln>
          </p:spPr>
          <p:txBody>
            <a:bodyPr/>
            <a:lstStyle/>
            <a:p>
              <a:endParaRPr lang="en-US"/>
            </a:p>
          </p:txBody>
        </p:sp>
        <p:sp>
          <p:nvSpPr>
            <p:cNvPr id="57713" name="Freeform 115"/>
            <p:cNvSpPr>
              <a:spLocks/>
            </p:cNvSpPr>
            <p:nvPr/>
          </p:nvSpPr>
          <p:spPr bwMode="auto">
            <a:xfrm>
              <a:off x="3095" y="1374"/>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714" name="Freeform 116"/>
            <p:cNvSpPr>
              <a:spLocks/>
            </p:cNvSpPr>
            <p:nvPr/>
          </p:nvSpPr>
          <p:spPr bwMode="auto">
            <a:xfrm>
              <a:off x="3168" y="1440"/>
              <a:ext cx="41" cy="40"/>
            </a:xfrm>
            <a:custGeom>
              <a:avLst/>
              <a:gdLst>
                <a:gd name="T0" fmla="*/ 1 w 80"/>
                <a:gd name="T1" fmla="*/ 0 h 80"/>
                <a:gd name="T2" fmla="*/ 1 w 80"/>
                <a:gd name="T3" fmla="*/ 1 h 80"/>
                <a:gd name="T4" fmla="*/ 0 w 80"/>
                <a:gd name="T5" fmla="*/ 1 h 80"/>
                <a:gd name="T6" fmla="*/ 1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solidFill>
              <a:srgbClr val="008000"/>
            </a:solidFill>
            <a:ln w="12700">
              <a:solidFill>
                <a:srgbClr val="008000"/>
              </a:solidFill>
              <a:round/>
              <a:headEnd/>
              <a:tailEnd/>
            </a:ln>
          </p:spPr>
          <p:txBody>
            <a:bodyPr/>
            <a:lstStyle/>
            <a:p>
              <a:endParaRPr lang="en-US"/>
            </a:p>
          </p:txBody>
        </p:sp>
        <p:sp>
          <p:nvSpPr>
            <p:cNvPr id="57715" name="Freeform 117"/>
            <p:cNvSpPr>
              <a:spLocks/>
            </p:cNvSpPr>
            <p:nvPr/>
          </p:nvSpPr>
          <p:spPr bwMode="auto">
            <a:xfrm>
              <a:off x="3243" y="1398"/>
              <a:ext cx="41"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716" name="Freeform 118"/>
            <p:cNvSpPr>
              <a:spLocks/>
            </p:cNvSpPr>
            <p:nvPr/>
          </p:nvSpPr>
          <p:spPr bwMode="auto">
            <a:xfrm>
              <a:off x="3317" y="1367"/>
              <a:ext cx="40" cy="40"/>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solidFill>
              <a:srgbClr val="008000"/>
            </a:solidFill>
            <a:ln w="12700">
              <a:solidFill>
                <a:srgbClr val="008000"/>
              </a:solidFill>
              <a:round/>
              <a:headEnd/>
              <a:tailEnd/>
            </a:ln>
          </p:spPr>
          <p:txBody>
            <a:bodyPr/>
            <a:lstStyle/>
            <a:p>
              <a:endParaRPr lang="en-US"/>
            </a:p>
          </p:txBody>
        </p:sp>
        <p:sp>
          <p:nvSpPr>
            <p:cNvPr id="57717" name="Freeform 119"/>
            <p:cNvSpPr>
              <a:spLocks/>
            </p:cNvSpPr>
            <p:nvPr/>
          </p:nvSpPr>
          <p:spPr bwMode="auto">
            <a:xfrm>
              <a:off x="3391" y="1375"/>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718" name="Freeform 120"/>
            <p:cNvSpPr>
              <a:spLocks/>
            </p:cNvSpPr>
            <p:nvPr/>
          </p:nvSpPr>
          <p:spPr bwMode="auto">
            <a:xfrm>
              <a:off x="3466" y="1457"/>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719" name="Freeform 121"/>
            <p:cNvSpPr>
              <a:spLocks/>
            </p:cNvSpPr>
            <p:nvPr/>
          </p:nvSpPr>
          <p:spPr bwMode="auto">
            <a:xfrm>
              <a:off x="3540" y="1480"/>
              <a:ext cx="40"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720" name="Freeform 122"/>
            <p:cNvSpPr>
              <a:spLocks/>
            </p:cNvSpPr>
            <p:nvPr/>
          </p:nvSpPr>
          <p:spPr bwMode="auto">
            <a:xfrm>
              <a:off x="3615" y="1313"/>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solidFill>
              <a:srgbClr val="008000"/>
            </a:solidFill>
            <a:ln w="12700">
              <a:solidFill>
                <a:srgbClr val="008000"/>
              </a:solidFill>
              <a:round/>
              <a:headEnd/>
              <a:tailEnd/>
            </a:ln>
          </p:spPr>
          <p:txBody>
            <a:bodyPr/>
            <a:lstStyle/>
            <a:p>
              <a:endParaRPr lang="en-US"/>
            </a:p>
          </p:txBody>
        </p:sp>
        <p:sp>
          <p:nvSpPr>
            <p:cNvPr id="57721" name="Freeform 123"/>
            <p:cNvSpPr>
              <a:spLocks/>
            </p:cNvSpPr>
            <p:nvPr/>
          </p:nvSpPr>
          <p:spPr bwMode="auto">
            <a:xfrm>
              <a:off x="3689" y="1265"/>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solidFill>
              <a:srgbClr val="008000"/>
            </a:solidFill>
            <a:ln w="12700">
              <a:solidFill>
                <a:srgbClr val="008000"/>
              </a:solidFill>
              <a:round/>
              <a:headEnd/>
              <a:tailEnd/>
            </a:ln>
          </p:spPr>
          <p:txBody>
            <a:bodyPr/>
            <a:lstStyle/>
            <a:p>
              <a:endParaRPr lang="en-US"/>
            </a:p>
          </p:txBody>
        </p:sp>
        <p:sp>
          <p:nvSpPr>
            <p:cNvPr id="57722" name="Freeform 124"/>
            <p:cNvSpPr>
              <a:spLocks/>
            </p:cNvSpPr>
            <p:nvPr/>
          </p:nvSpPr>
          <p:spPr bwMode="auto">
            <a:xfrm>
              <a:off x="3763" y="1287"/>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723" name="Freeform 125"/>
            <p:cNvSpPr>
              <a:spLocks/>
            </p:cNvSpPr>
            <p:nvPr/>
          </p:nvSpPr>
          <p:spPr bwMode="auto">
            <a:xfrm>
              <a:off x="3837" y="918"/>
              <a:ext cx="41"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724" name="Freeform 126"/>
            <p:cNvSpPr>
              <a:spLocks/>
            </p:cNvSpPr>
            <p:nvPr/>
          </p:nvSpPr>
          <p:spPr bwMode="auto">
            <a:xfrm>
              <a:off x="3911" y="946"/>
              <a:ext cx="41"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725" name="Freeform 127"/>
            <p:cNvSpPr>
              <a:spLocks/>
            </p:cNvSpPr>
            <p:nvPr/>
          </p:nvSpPr>
          <p:spPr bwMode="auto">
            <a:xfrm>
              <a:off x="3985" y="1208"/>
              <a:ext cx="40" cy="41"/>
            </a:xfrm>
            <a:custGeom>
              <a:avLst/>
              <a:gdLst>
                <a:gd name="T0" fmla="*/ 0 w 81"/>
                <a:gd name="T1" fmla="*/ 0 h 81"/>
                <a:gd name="T2" fmla="*/ 0 w 81"/>
                <a:gd name="T3" fmla="*/ 1 h 81"/>
                <a:gd name="T4" fmla="*/ 0 w 81"/>
                <a:gd name="T5" fmla="*/ 1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solidFill>
              <a:srgbClr val="008000"/>
            </a:solidFill>
            <a:ln w="12700">
              <a:solidFill>
                <a:srgbClr val="008000"/>
              </a:solidFill>
              <a:round/>
              <a:headEnd/>
              <a:tailEnd/>
            </a:ln>
          </p:spPr>
          <p:txBody>
            <a:bodyPr/>
            <a:lstStyle/>
            <a:p>
              <a:endParaRPr lang="en-US"/>
            </a:p>
          </p:txBody>
        </p:sp>
        <p:sp>
          <p:nvSpPr>
            <p:cNvPr id="57726" name="Freeform 128"/>
            <p:cNvSpPr>
              <a:spLocks/>
            </p:cNvSpPr>
            <p:nvPr/>
          </p:nvSpPr>
          <p:spPr bwMode="auto">
            <a:xfrm>
              <a:off x="4060" y="1309"/>
              <a:ext cx="40" cy="41"/>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solidFill>
              <a:srgbClr val="008000"/>
            </a:solidFill>
            <a:ln w="12700">
              <a:solidFill>
                <a:srgbClr val="008000"/>
              </a:solidFill>
              <a:round/>
              <a:headEnd/>
              <a:tailEnd/>
            </a:ln>
          </p:spPr>
          <p:txBody>
            <a:bodyPr/>
            <a:lstStyle/>
            <a:p>
              <a:endParaRPr lang="en-US"/>
            </a:p>
          </p:txBody>
        </p:sp>
        <p:sp>
          <p:nvSpPr>
            <p:cNvPr id="57727" name="Freeform 129"/>
            <p:cNvSpPr>
              <a:spLocks/>
            </p:cNvSpPr>
            <p:nvPr/>
          </p:nvSpPr>
          <p:spPr bwMode="auto">
            <a:xfrm>
              <a:off x="4134" y="1292"/>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728" name="Freeform 130"/>
            <p:cNvSpPr>
              <a:spLocks/>
            </p:cNvSpPr>
            <p:nvPr/>
          </p:nvSpPr>
          <p:spPr bwMode="auto">
            <a:xfrm>
              <a:off x="4209" y="1207"/>
              <a:ext cx="40" cy="40"/>
            </a:xfrm>
            <a:custGeom>
              <a:avLst/>
              <a:gdLst>
                <a:gd name="T0" fmla="*/ 1 w 80"/>
                <a:gd name="T1" fmla="*/ 0 h 81"/>
                <a:gd name="T2" fmla="*/ 1 w 80"/>
                <a:gd name="T3" fmla="*/ 0 h 81"/>
                <a:gd name="T4" fmla="*/ 0 w 80"/>
                <a:gd name="T5" fmla="*/ 0 h 81"/>
                <a:gd name="T6" fmla="*/ 1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729" name="Freeform 131"/>
            <p:cNvSpPr>
              <a:spLocks/>
            </p:cNvSpPr>
            <p:nvPr/>
          </p:nvSpPr>
          <p:spPr bwMode="auto">
            <a:xfrm>
              <a:off x="4283" y="1187"/>
              <a:ext cx="40" cy="41"/>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solidFill>
              <a:srgbClr val="008000"/>
            </a:solidFill>
            <a:ln w="12700">
              <a:solidFill>
                <a:srgbClr val="008000"/>
              </a:solidFill>
              <a:round/>
              <a:headEnd/>
              <a:tailEnd/>
            </a:ln>
          </p:spPr>
          <p:txBody>
            <a:bodyPr/>
            <a:lstStyle/>
            <a:p>
              <a:endParaRPr lang="en-US"/>
            </a:p>
          </p:txBody>
        </p:sp>
        <p:sp>
          <p:nvSpPr>
            <p:cNvPr id="57730" name="Freeform 132"/>
            <p:cNvSpPr>
              <a:spLocks/>
            </p:cNvSpPr>
            <p:nvPr/>
          </p:nvSpPr>
          <p:spPr bwMode="auto">
            <a:xfrm>
              <a:off x="4357" y="1130"/>
              <a:ext cx="40" cy="40"/>
            </a:xfrm>
            <a:custGeom>
              <a:avLst/>
              <a:gdLst>
                <a:gd name="T0" fmla="*/ 0 w 81"/>
                <a:gd name="T1" fmla="*/ 0 h 80"/>
                <a:gd name="T2" fmla="*/ 0 w 81"/>
                <a:gd name="T3" fmla="*/ 1 h 80"/>
                <a:gd name="T4" fmla="*/ 0 w 81"/>
                <a:gd name="T5" fmla="*/ 1 h 80"/>
                <a:gd name="T6" fmla="*/ 0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solidFill>
              <a:srgbClr val="008000"/>
            </a:solidFill>
            <a:ln w="12700">
              <a:solidFill>
                <a:srgbClr val="008000"/>
              </a:solidFill>
              <a:round/>
              <a:headEnd/>
              <a:tailEnd/>
            </a:ln>
          </p:spPr>
          <p:txBody>
            <a:bodyPr/>
            <a:lstStyle/>
            <a:p>
              <a:endParaRPr lang="en-US"/>
            </a:p>
          </p:txBody>
        </p:sp>
        <p:sp>
          <p:nvSpPr>
            <p:cNvPr id="57731" name="Freeform 133"/>
            <p:cNvSpPr>
              <a:spLocks/>
            </p:cNvSpPr>
            <p:nvPr/>
          </p:nvSpPr>
          <p:spPr bwMode="auto">
            <a:xfrm>
              <a:off x="4431" y="1224"/>
              <a:ext cx="41" cy="40"/>
            </a:xfrm>
            <a:custGeom>
              <a:avLst/>
              <a:gdLst>
                <a:gd name="T0" fmla="*/ 1 w 81"/>
                <a:gd name="T1" fmla="*/ 0 h 80"/>
                <a:gd name="T2" fmla="*/ 1 w 81"/>
                <a:gd name="T3" fmla="*/ 1 h 80"/>
                <a:gd name="T4" fmla="*/ 0 w 81"/>
                <a:gd name="T5" fmla="*/ 1 h 80"/>
                <a:gd name="T6" fmla="*/ 1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solidFill>
              <a:srgbClr val="008000"/>
            </a:solidFill>
            <a:ln w="12700">
              <a:solidFill>
                <a:srgbClr val="008000"/>
              </a:solidFill>
              <a:round/>
              <a:headEnd/>
              <a:tailEnd/>
            </a:ln>
          </p:spPr>
          <p:txBody>
            <a:bodyPr/>
            <a:lstStyle/>
            <a:p>
              <a:endParaRPr lang="en-US"/>
            </a:p>
          </p:txBody>
        </p:sp>
        <p:sp>
          <p:nvSpPr>
            <p:cNvPr id="57732" name="Freeform 134"/>
            <p:cNvSpPr>
              <a:spLocks/>
            </p:cNvSpPr>
            <p:nvPr/>
          </p:nvSpPr>
          <p:spPr bwMode="auto">
            <a:xfrm>
              <a:off x="4505" y="1258"/>
              <a:ext cx="41" cy="41"/>
            </a:xfrm>
            <a:custGeom>
              <a:avLst/>
              <a:gdLst>
                <a:gd name="T0" fmla="*/ 1 w 80"/>
                <a:gd name="T1" fmla="*/ 0 h 80"/>
                <a:gd name="T2" fmla="*/ 1 w 80"/>
                <a:gd name="T3" fmla="*/ 1 h 80"/>
                <a:gd name="T4" fmla="*/ 0 w 80"/>
                <a:gd name="T5" fmla="*/ 1 h 80"/>
                <a:gd name="T6" fmla="*/ 1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solidFill>
              <a:srgbClr val="008000"/>
            </a:solidFill>
            <a:ln w="12700">
              <a:solidFill>
                <a:srgbClr val="008000"/>
              </a:solidFill>
              <a:round/>
              <a:headEnd/>
              <a:tailEnd/>
            </a:ln>
          </p:spPr>
          <p:txBody>
            <a:bodyPr/>
            <a:lstStyle/>
            <a:p>
              <a:endParaRPr lang="en-US"/>
            </a:p>
          </p:txBody>
        </p:sp>
        <p:sp>
          <p:nvSpPr>
            <p:cNvPr id="57733" name="Freeform 135"/>
            <p:cNvSpPr>
              <a:spLocks/>
            </p:cNvSpPr>
            <p:nvPr/>
          </p:nvSpPr>
          <p:spPr bwMode="auto">
            <a:xfrm>
              <a:off x="4580" y="1259"/>
              <a:ext cx="41" cy="41"/>
            </a:xfrm>
            <a:custGeom>
              <a:avLst/>
              <a:gdLst>
                <a:gd name="T0" fmla="*/ 1 w 81"/>
                <a:gd name="T1" fmla="*/ 0 h 80"/>
                <a:gd name="T2" fmla="*/ 1 w 81"/>
                <a:gd name="T3" fmla="*/ 1 h 80"/>
                <a:gd name="T4" fmla="*/ 0 w 81"/>
                <a:gd name="T5" fmla="*/ 1 h 80"/>
                <a:gd name="T6" fmla="*/ 1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solidFill>
              <a:srgbClr val="008000"/>
            </a:solidFill>
            <a:ln w="12700">
              <a:solidFill>
                <a:srgbClr val="008000"/>
              </a:solidFill>
              <a:round/>
              <a:headEnd/>
              <a:tailEnd/>
            </a:ln>
          </p:spPr>
          <p:txBody>
            <a:bodyPr/>
            <a:lstStyle/>
            <a:p>
              <a:endParaRPr lang="en-US"/>
            </a:p>
          </p:txBody>
        </p:sp>
        <p:sp>
          <p:nvSpPr>
            <p:cNvPr id="57734" name="Freeform 136"/>
            <p:cNvSpPr>
              <a:spLocks/>
            </p:cNvSpPr>
            <p:nvPr/>
          </p:nvSpPr>
          <p:spPr bwMode="auto">
            <a:xfrm>
              <a:off x="4654" y="1360"/>
              <a:ext cx="40" cy="40"/>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solidFill>
              <a:srgbClr val="008000"/>
            </a:solidFill>
            <a:ln w="12700">
              <a:solidFill>
                <a:srgbClr val="008000"/>
              </a:solidFill>
              <a:round/>
              <a:headEnd/>
              <a:tailEnd/>
            </a:ln>
          </p:spPr>
          <p:txBody>
            <a:bodyPr/>
            <a:lstStyle/>
            <a:p>
              <a:endParaRPr lang="en-US"/>
            </a:p>
          </p:txBody>
        </p:sp>
        <p:sp>
          <p:nvSpPr>
            <p:cNvPr id="57735" name="Line 137"/>
            <p:cNvSpPr>
              <a:spLocks noChangeShapeType="1"/>
            </p:cNvSpPr>
            <p:nvPr/>
          </p:nvSpPr>
          <p:spPr bwMode="auto">
            <a:xfrm>
              <a:off x="4674" y="510"/>
              <a:ext cx="1" cy="278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36" name="Line 138"/>
            <p:cNvSpPr>
              <a:spLocks noChangeShapeType="1"/>
            </p:cNvSpPr>
            <p:nvPr/>
          </p:nvSpPr>
          <p:spPr bwMode="auto">
            <a:xfrm>
              <a:off x="4625" y="3291"/>
              <a:ext cx="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37" name="Line 139"/>
            <p:cNvSpPr>
              <a:spLocks noChangeShapeType="1"/>
            </p:cNvSpPr>
            <p:nvPr/>
          </p:nvSpPr>
          <p:spPr bwMode="auto">
            <a:xfrm>
              <a:off x="4625" y="2944"/>
              <a:ext cx="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38" name="Line 140"/>
            <p:cNvSpPr>
              <a:spLocks noChangeShapeType="1"/>
            </p:cNvSpPr>
            <p:nvPr/>
          </p:nvSpPr>
          <p:spPr bwMode="auto">
            <a:xfrm>
              <a:off x="4625" y="2596"/>
              <a:ext cx="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39" name="Line 141"/>
            <p:cNvSpPr>
              <a:spLocks noChangeShapeType="1"/>
            </p:cNvSpPr>
            <p:nvPr/>
          </p:nvSpPr>
          <p:spPr bwMode="auto">
            <a:xfrm>
              <a:off x="4625" y="2248"/>
              <a:ext cx="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40" name="Line 142"/>
            <p:cNvSpPr>
              <a:spLocks noChangeShapeType="1"/>
            </p:cNvSpPr>
            <p:nvPr/>
          </p:nvSpPr>
          <p:spPr bwMode="auto">
            <a:xfrm>
              <a:off x="4625" y="1900"/>
              <a:ext cx="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41" name="Line 143"/>
            <p:cNvSpPr>
              <a:spLocks noChangeShapeType="1"/>
            </p:cNvSpPr>
            <p:nvPr/>
          </p:nvSpPr>
          <p:spPr bwMode="auto">
            <a:xfrm>
              <a:off x="4625" y="1553"/>
              <a:ext cx="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42" name="Line 144"/>
            <p:cNvSpPr>
              <a:spLocks noChangeShapeType="1"/>
            </p:cNvSpPr>
            <p:nvPr/>
          </p:nvSpPr>
          <p:spPr bwMode="auto">
            <a:xfrm>
              <a:off x="4625" y="1206"/>
              <a:ext cx="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43" name="Line 145"/>
            <p:cNvSpPr>
              <a:spLocks noChangeShapeType="1"/>
            </p:cNvSpPr>
            <p:nvPr/>
          </p:nvSpPr>
          <p:spPr bwMode="auto">
            <a:xfrm>
              <a:off x="4625" y="857"/>
              <a:ext cx="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44" name="Line 146"/>
            <p:cNvSpPr>
              <a:spLocks noChangeShapeType="1"/>
            </p:cNvSpPr>
            <p:nvPr/>
          </p:nvSpPr>
          <p:spPr bwMode="auto">
            <a:xfrm>
              <a:off x="4625" y="510"/>
              <a:ext cx="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45" name="Freeform 147"/>
            <p:cNvSpPr>
              <a:spLocks/>
            </p:cNvSpPr>
            <p:nvPr/>
          </p:nvSpPr>
          <p:spPr bwMode="auto">
            <a:xfrm>
              <a:off x="900" y="1900"/>
              <a:ext cx="3834" cy="1391"/>
            </a:xfrm>
            <a:custGeom>
              <a:avLst/>
              <a:gdLst>
                <a:gd name="T0" fmla="*/ 0 w 3994"/>
                <a:gd name="T1" fmla="*/ 460 h 1449"/>
                <a:gd name="T2" fmla="*/ 21 w 3994"/>
                <a:gd name="T3" fmla="*/ 460 h 1449"/>
                <a:gd name="T4" fmla="*/ 45 w 3994"/>
                <a:gd name="T5" fmla="*/ 460 h 1449"/>
                <a:gd name="T6" fmla="*/ 69 w 3994"/>
                <a:gd name="T7" fmla="*/ 460 h 1449"/>
                <a:gd name="T8" fmla="*/ 94 w 3994"/>
                <a:gd name="T9" fmla="*/ 460 h 1449"/>
                <a:gd name="T10" fmla="*/ 119 w 3994"/>
                <a:gd name="T11" fmla="*/ 460 h 1449"/>
                <a:gd name="T12" fmla="*/ 143 w 3994"/>
                <a:gd name="T13" fmla="*/ 460 h 1449"/>
                <a:gd name="T14" fmla="*/ 168 w 3994"/>
                <a:gd name="T15" fmla="*/ 460 h 1449"/>
                <a:gd name="T16" fmla="*/ 193 w 3994"/>
                <a:gd name="T17" fmla="*/ 460 h 1449"/>
                <a:gd name="T18" fmla="*/ 218 w 3994"/>
                <a:gd name="T19" fmla="*/ 460 h 1449"/>
                <a:gd name="T20" fmla="*/ 242 w 3994"/>
                <a:gd name="T21" fmla="*/ 460 h 1449"/>
                <a:gd name="T22" fmla="*/ 267 w 3994"/>
                <a:gd name="T23" fmla="*/ 460 h 1449"/>
                <a:gd name="T24" fmla="*/ 291 w 3994"/>
                <a:gd name="T25" fmla="*/ 345 h 1449"/>
                <a:gd name="T26" fmla="*/ 315 w 3994"/>
                <a:gd name="T27" fmla="*/ 345 h 1449"/>
                <a:gd name="T28" fmla="*/ 342 w 3994"/>
                <a:gd name="T29" fmla="*/ 231 h 1449"/>
                <a:gd name="T30" fmla="*/ 365 w 3994"/>
                <a:gd name="T31" fmla="*/ 231 h 1449"/>
                <a:gd name="T32" fmla="*/ 389 w 3994"/>
                <a:gd name="T33" fmla="*/ 116 h 1449"/>
                <a:gd name="T34" fmla="*/ 414 w 3994"/>
                <a:gd name="T35" fmla="*/ 116 h 1449"/>
                <a:gd name="T36" fmla="*/ 439 w 3994"/>
                <a:gd name="T37" fmla="*/ 0 h 1449"/>
                <a:gd name="T38" fmla="*/ 461 w 3994"/>
                <a:gd name="T39" fmla="*/ 0 h 1449"/>
                <a:gd name="T40" fmla="*/ 489 w 3994"/>
                <a:gd name="T41" fmla="*/ 0 h 1449"/>
                <a:gd name="T42" fmla="*/ 515 w 3994"/>
                <a:gd name="T43" fmla="*/ 0 h 1449"/>
                <a:gd name="T44" fmla="*/ 539 w 3994"/>
                <a:gd name="T45" fmla="*/ 0 h 1449"/>
                <a:gd name="T46" fmla="*/ 563 w 3994"/>
                <a:gd name="T47" fmla="*/ 0 h 1449"/>
                <a:gd name="T48" fmla="*/ 587 w 3994"/>
                <a:gd name="T49" fmla="*/ 0 h 1449"/>
                <a:gd name="T50" fmla="*/ 611 w 3994"/>
                <a:gd name="T51" fmla="*/ 0 h 1449"/>
                <a:gd name="T52" fmla="*/ 635 w 3994"/>
                <a:gd name="T53" fmla="*/ 0 h 1449"/>
                <a:gd name="T54" fmla="*/ 660 w 3994"/>
                <a:gd name="T55" fmla="*/ 0 h 1449"/>
                <a:gd name="T56" fmla="*/ 684 w 3994"/>
                <a:gd name="T57" fmla="*/ 0 h 1449"/>
                <a:gd name="T58" fmla="*/ 710 w 3994"/>
                <a:gd name="T59" fmla="*/ 0 h 1449"/>
                <a:gd name="T60" fmla="*/ 735 w 3994"/>
                <a:gd name="T61" fmla="*/ 0 h 1449"/>
                <a:gd name="T62" fmla="*/ 758 w 3994"/>
                <a:gd name="T63" fmla="*/ 0 h 1449"/>
                <a:gd name="T64" fmla="*/ 784 w 3994"/>
                <a:gd name="T65" fmla="*/ 0 h 1449"/>
                <a:gd name="T66" fmla="*/ 807 w 3994"/>
                <a:gd name="T67" fmla="*/ 0 h 1449"/>
                <a:gd name="T68" fmla="*/ 832 w 3994"/>
                <a:gd name="T69" fmla="*/ 0 h 1449"/>
                <a:gd name="T70" fmla="*/ 857 w 3994"/>
                <a:gd name="T71" fmla="*/ 0 h 1449"/>
                <a:gd name="T72" fmla="*/ 883 w 3994"/>
                <a:gd name="T73" fmla="*/ 0 h 1449"/>
                <a:gd name="T74" fmla="*/ 908 w 3994"/>
                <a:gd name="T75" fmla="*/ 0 h 1449"/>
                <a:gd name="T76" fmla="*/ 930 w 3994"/>
                <a:gd name="T77" fmla="*/ 0 h 1449"/>
                <a:gd name="T78" fmla="*/ 956 w 3994"/>
                <a:gd name="T79" fmla="*/ 0 h 1449"/>
                <a:gd name="T80" fmla="*/ 980 w 3994"/>
                <a:gd name="T81" fmla="*/ 116 h 1449"/>
                <a:gd name="T82" fmla="*/ 1005 w 3994"/>
                <a:gd name="T83" fmla="*/ 116 h 1449"/>
                <a:gd name="T84" fmla="*/ 1029 w 3994"/>
                <a:gd name="T85" fmla="*/ 231 h 1449"/>
                <a:gd name="T86" fmla="*/ 1053 w 3994"/>
                <a:gd name="T87" fmla="*/ 231 h 1449"/>
                <a:gd name="T88" fmla="*/ 1078 w 3994"/>
                <a:gd name="T89" fmla="*/ 345 h 1449"/>
                <a:gd name="T90" fmla="*/ 1105 w 3994"/>
                <a:gd name="T91" fmla="*/ 345 h 1449"/>
                <a:gd name="T92" fmla="*/ 1129 w 3994"/>
                <a:gd name="T93" fmla="*/ 345 h 1449"/>
                <a:gd name="T94" fmla="*/ 1154 w 3994"/>
                <a:gd name="T95" fmla="*/ 345 h 1449"/>
                <a:gd name="T96" fmla="*/ 1178 w 3994"/>
                <a:gd name="T97" fmla="*/ 345 h 1449"/>
                <a:gd name="T98" fmla="*/ 1202 w 3994"/>
                <a:gd name="T99" fmla="*/ 345 h 1449"/>
                <a:gd name="T100" fmla="*/ 1227 w 3994"/>
                <a:gd name="T101" fmla="*/ 460 h 1449"/>
                <a:gd name="T102" fmla="*/ 1252 w 3994"/>
                <a:gd name="T103" fmla="*/ 460 h 1449"/>
                <a:gd name="T104" fmla="*/ 1271 w 3994"/>
                <a:gd name="T105" fmla="*/ 460 h 144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994"/>
                <a:gd name="T160" fmla="*/ 0 h 1449"/>
                <a:gd name="T161" fmla="*/ 3994 w 3994"/>
                <a:gd name="T162" fmla="*/ 1449 h 144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994" h="1449">
                  <a:moveTo>
                    <a:pt x="0" y="1449"/>
                  </a:moveTo>
                  <a:lnTo>
                    <a:pt x="62" y="1449"/>
                  </a:lnTo>
                  <a:lnTo>
                    <a:pt x="140" y="1449"/>
                  </a:lnTo>
                  <a:lnTo>
                    <a:pt x="217" y="1449"/>
                  </a:lnTo>
                  <a:lnTo>
                    <a:pt x="295" y="1449"/>
                  </a:lnTo>
                  <a:lnTo>
                    <a:pt x="372" y="1449"/>
                  </a:lnTo>
                  <a:lnTo>
                    <a:pt x="449" y="1449"/>
                  </a:lnTo>
                  <a:lnTo>
                    <a:pt x="527" y="1449"/>
                  </a:lnTo>
                  <a:lnTo>
                    <a:pt x="604" y="1449"/>
                  </a:lnTo>
                  <a:lnTo>
                    <a:pt x="682" y="1449"/>
                  </a:lnTo>
                  <a:lnTo>
                    <a:pt x="759" y="1449"/>
                  </a:lnTo>
                  <a:lnTo>
                    <a:pt x="836" y="1449"/>
                  </a:lnTo>
                  <a:lnTo>
                    <a:pt x="914" y="1087"/>
                  </a:lnTo>
                  <a:lnTo>
                    <a:pt x="991" y="1087"/>
                  </a:lnTo>
                  <a:lnTo>
                    <a:pt x="1068" y="725"/>
                  </a:lnTo>
                  <a:lnTo>
                    <a:pt x="1146" y="725"/>
                  </a:lnTo>
                  <a:lnTo>
                    <a:pt x="1223" y="362"/>
                  </a:lnTo>
                  <a:lnTo>
                    <a:pt x="1301" y="362"/>
                  </a:lnTo>
                  <a:lnTo>
                    <a:pt x="1378" y="0"/>
                  </a:lnTo>
                  <a:lnTo>
                    <a:pt x="1455" y="0"/>
                  </a:lnTo>
                  <a:lnTo>
                    <a:pt x="1533" y="0"/>
                  </a:lnTo>
                  <a:lnTo>
                    <a:pt x="1610" y="0"/>
                  </a:lnTo>
                  <a:lnTo>
                    <a:pt x="1688" y="0"/>
                  </a:lnTo>
                  <a:lnTo>
                    <a:pt x="1765" y="0"/>
                  </a:lnTo>
                  <a:lnTo>
                    <a:pt x="1842" y="0"/>
                  </a:lnTo>
                  <a:lnTo>
                    <a:pt x="1920" y="0"/>
                  </a:lnTo>
                  <a:lnTo>
                    <a:pt x="1997" y="0"/>
                  </a:lnTo>
                  <a:lnTo>
                    <a:pt x="2075" y="0"/>
                  </a:lnTo>
                  <a:lnTo>
                    <a:pt x="2152" y="0"/>
                  </a:lnTo>
                  <a:lnTo>
                    <a:pt x="2229" y="0"/>
                  </a:lnTo>
                  <a:lnTo>
                    <a:pt x="2307" y="0"/>
                  </a:lnTo>
                  <a:lnTo>
                    <a:pt x="2384" y="0"/>
                  </a:lnTo>
                  <a:lnTo>
                    <a:pt x="2462" y="0"/>
                  </a:lnTo>
                  <a:lnTo>
                    <a:pt x="2539" y="0"/>
                  </a:lnTo>
                  <a:lnTo>
                    <a:pt x="2616" y="0"/>
                  </a:lnTo>
                  <a:lnTo>
                    <a:pt x="2694" y="0"/>
                  </a:lnTo>
                  <a:lnTo>
                    <a:pt x="2771" y="0"/>
                  </a:lnTo>
                  <a:lnTo>
                    <a:pt x="2849" y="0"/>
                  </a:lnTo>
                  <a:lnTo>
                    <a:pt x="2926" y="0"/>
                  </a:lnTo>
                  <a:lnTo>
                    <a:pt x="3003" y="0"/>
                  </a:lnTo>
                  <a:lnTo>
                    <a:pt x="3081" y="362"/>
                  </a:lnTo>
                  <a:lnTo>
                    <a:pt x="3158" y="362"/>
                  </a:lnTo>
                  <a:lnTo>
                    <a:pt x="3235" y="725"/>
                  </a:lnTo>
                  <a:lnTo>
                    <a:pt x="3313" y="725"/>
                  </a:lnTo>
                  <a:lnTo>
                    <a:pt x="3390" y="1087"/>
                  </a:lnTo>
                  <a:lnTo>
                    <a:pt x="3468" y="1087"/>
                  </a:lnTo>
                  <a:lnTo>
                    <a:pt x="3545" y="1087"/>
                  </a:lnTo>
                  <a:lnTo>
                    <a:pt x="3622" y="1087"/>
                  </a:lnTo>
                  <a:lnTo>
                    <a:pt x="3700" y="1087"/>
                  </a:lnTo>
                  <a:lnTo>
                    <a:pt x="3777" y="1087"/>
                  </a:lnTo>
                  <a:lnTo>
                    <a:pt x="3855" y="1449"/>
                  </a:lnTo>
                  <a:lnTo>
                    <a:pt x="3932" y="1449"/>
                  </a:lnTo>
                  <a:lnTo>
                    <a:pt x="3994" y="1449"/>
                  </a:lnTo>
                </a:path>
              </a:pathLst>
            </a:custGeom>
            <a:noFill/>
            <a:ln w="1270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746" name="Rectangle 148"/>
            <p:cNvSpPr>
              <a:spLocks noChangeArrowheads="1"/>
            </p:cNvSpPr>
            <p:nvPr/>
          </p:nvSpPr>
          <p:spPr bwMode="auto">
            <a:xfrm>
              <a:off x="879" y="3270"/>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747" name="Line 149"/>
            <p:cNvSpPr>
              <a:spLocks noChangeShapeType="1"/>
            </p:cNvSpPr>
            <p:nvPr/>
          </p:nvSpPr>
          <p:spPr bwMode="auto">
            <a:xfrm flipH="1" flipV="1">
              <a:off x="880" y="327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48" name="Line 150"/>
            <p:cNvSpPr>
              <a:spLocks noChangeShapeType="1"/>
            </p:cNvSpPr>
            <p:nvPr/>
          </p:nvSpPr>
          <p:spPr bwMode="auto">
            <a:xfrm>
              <a:off x="900" y="3291"/>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49" name="Line 151"/>
            <p:cNvSpPr>
              <a:spLocks noChangeShapeType="1"/>
            </p:cNvSpPr>
            <p:nvPr/>
          </p:nvSpPr>
          <p:spPr bwMode="auto">
            <a:xfrm flipH="1">
              <a:off x="880" y="329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50" name="Line 152"/>
            <p:cNvSpPr>
              <a:spLocks noChangeShapeType="1"/>
            </p:cNvSpPr>
            <p:nvPr/>
          </p:nvSpPr>
          <p:spPr bwMode="auto">
            <a:xfrm flipV="1">
              <a:off x="900" y="3271"/>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51" name="Rectangle 153"/>
            <p:cNvSpPr>
              <a:spLocks noChangeArrowheads="1"/>
            </p:cNvSpPr>
            <p:nvPr/>
          </p:nvSpPr>
          <p:spPr bwMode="auto">
            <a:xfrm>
              <a:off x="939" y="3270"/>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752" name="Line 154"/>
            <p:cNvSpPr>
              <a:spLocks noChangeShapeType="1"/>
            </p:cNvSpPr>
            <p:nvPr/>
          </p:nvSpPr>
          <p:spPr bwMode="auto">
            <a:xfrm flipH="1" flipV="1">
              <a:off x="940" y="327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53" name="Line 155"/>
            <p:cNvSpPr>
              <a:spLocks noChangeShapeType="1"/>
            </p:cNvSpPr>
            <p:nvPr/>
          </p:nvSpPr>
          <p:spPr bwMode="auto">
            <a:xfrm>
              <a:off x="960" y="329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54" name="Line 156"/>
            <p:cNvSpPr>
              <a:spLocks noChangeShapeType="1"/>
            </p:cNvSpPr>
            <p:nvPr/>
          </p:nvSpPr>
          <p:spPr bwMode="auto">
            <a:xfrm flipH="1">
              <a:off x="940" y="329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55" name="Line 157"/>
            <p:cNvSpPr>
              <a:spLocks noChangeShapeType="1"/>
            </p:cNvSpPr>
            <p:nvPr/>
          </p:nvSpPr>
          <p:spPr bwMode="auto">
            <a:xfrm flipV="1">
              <a:off x="960" y="327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56" name="Rectangle 158"/>
            <p:cNvSpPr>
              <a:spLocks noChangeArrowheads="1"/>
            </p:cNvSpPr>
            <p:nvPr/>
          </p:nvSpPr>
          <p:spPr bwMode="auto">
            <a:xfrm>
              <a:off x="1014" y="3270"/>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757" name="Line 159"/>
            <p:cNvSpPr>
              <a:spLocks noChangeShapeType="1"/>
            </p:cNvSpPr>
            <p:nvPr/>
          </p:nvSpPr>
          <p:spPr bwMode="auto">
            <a:xfrm flipH="1" flipV="1">
              <a:off x="1015" y="327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58" name="Line 160"/>
            <p:cNvSpPr>
              <a:spLocks noChangeShapeType="1"/>
            </p:cNvSpPr>
            <p:nvPr/>
          </p:nvSpPr>
          <p:spPr bwMode="auto">
            <a:xfrm>
              <a:off x="1035" y="329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59" name="Line 161"/>
            <p:cNvSpPr>
              <a:spLocks noChangeShapeType="1"/>
            </p:cNvSpPr>
            <p:nvPr/>
          </p:nvSpPr>
          <p:spPr bwMode="auto">
            <a:xfrm flipH="1">
              <a:off x="1015" y="329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60" name="Line 162"/>
            <p:cNvSpPr>
              <a:spLocks noChangeShapeType="1"/>
            </p:cNvSpPr>
            <p:nvPr/>
          </p:nvSpPr>
          <p:spPr bwMode="auto">
            <a:xfrm flipV="1">
              <a:off x="1035" y="327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61" name="Rectangle 163"/>
            <p:cNvSpPr>
              <a:spLocks noChangeArrowheads="1"/>
            </p:cNvSpPr>
            <p:nvPr/>
          </p:nvSpPr>
          <p:spPr bwMode="auto">
            <a:xfrm>
              <a:off x="1088" y="3270"/>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762" name="Line 164"/>
            <p:cNvSpPr>
              <a:spLocks noChangeShapeType="1"/>
            </p:cNvSpPr>
            <p:nvPr/>
          </p:nvSpPr>
          <p:spPr bwMode="auto">
            <a:xfrm flipH="1" flipV="1">
              <a:off x="1089" y="327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63" name="Line 165"/>
            <p:cNvSpPr>
              <a:spLocks noChangeShapeType="1"/>
            </p:cNvSpPr>
            <p:nvPr/>
          </p:nvSpPr>
          <p:spPr bwMode="auto">
            <a:xfrm>
              <a:off x="1109" y="329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64" name="Line 166"/>
            <p:cNvSpPr>
              <a:spLocks noChangeShapeType="1"/>
            </p:cNvSpPr>
            <p:nvPr/>
          </p:nvSpPr>
          <p:spPr bwMode="auto">
            <a:xfrm flipH="1">
              <a:off x="1089" y="329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65" name="Line 167"/>
            <p:cNvSpPr>
              <a:spLocks noChangeShapeType="1"/>
            </p:cNvSpPr>
            <p:nvPr/>
          </p:nvSpPr>
          <p:spPr bwMode="auto">
            <a:xfrm flipV="1">
              <a:off x="1109" y="327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66" name="Rectangle 168"/>
            <p:cNvSpPr>
              <a:spLocks noChangeArrowheads="1"/>
            </p:cNvSpPr>
            <p:nvPr/>
          </p:nvSpPr>
          <p:spPr bwMode="auto">
            <a:xfrm>
              <a:off x="1162" y="3270"/>
              <a:ext cx="45"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767" name="Line 169"/>
            <p:cNvSpPr>
              <a:spLocks noChangeShapeType="1"/>
            </p:cNvSpPr>
            <p:nvPr/>
          </p:nvSpPr>
          <p:spPr bwMode="auto">
            <a:xfrm flipH="1" flipV="1">
              <a:off x="1163" y="3271"/>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68" name="Line 170"/>
            <p:cNvSpPr>
              <a:spLocks noChangeShapeType="1"/>
            </p:cNvSpPr>
            <p:nvPr/>
          </p:nvSpPr>
          <p:spPr bwMode="auto">
            <a:xfrm>
              <a:off x="1184" y="329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69" name="Line 171"/>
            <p:cNvSpPr>
              <a:spLocks noChangeShapeType="1"/>
            </p:cNvSpPr>
            <p:nvPr/>
          </p:nvSpPr>
          <p:spPr bwMode="auto">
            <a:xfrm flipH="1">
              <a:off x="1163" y="3291"/>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70" name="Line 172"/>
            <p:cNvSpPr>
              <a:spLocks noChangeShapeType="1"/>
            </p:cNvSpPr>
            <p:nvPr/>
          </p:nvSpPr>
          <p:spPr bwMode="auto">
            <a:xfrm flipV="1">
              <a:off x="1184" y="327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71" name="Rectangle 173"/>
            <p:cNvSpPr>
              <a:spLocks noChangeArrowheads="1"/>
            </p:cNvSpPr>
            <p:nvPr/>
          </p:nvSpPr>
          <p:spPr bwMode="auto">
            <a:xfrm>
              <a:off x="1236" y="3270"/>
              <a:ext cx="45"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772" name="Line 174"/>
            <p:cNvSpPr>
              <a:spLocks noChangeShapeType="1"/>
            </p:cNvSpPr>
            <p:nvPr/>
          </p:nvSpPr>
          <p:spPr bwMode="auto">
            <a:xfrm flipH="1" flipV="1">
              <a:off x="1237" y="3271"/>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73" name="Line 175"/>
            <p:cNvSpPr>
              <a:spLocks noChangeShapeType="1"/>
            </p:cNvSpPr>
            <p:nvPr/>
          </p:nvSpPr>
          <p:spPr bwMode="auto">
            <a:xfrm>
              <a:off x="1258" y="329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74" name="Line 176"/>
            <p:cNvSpPr>
              <a:spLocks noChangeShapeType="1"/>
            </p:cNvSpPr>
            <p:nvPr/>
          </p:nvSpPr>
          <p:spPr bwMode="auto">
            <a:xfrm flipH="1">
              <a:off x="1237" y="3291"/>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75" name="Line 177"/>
            <p:cNvSpPr>
              <a:spLocks noChangeShapeType="1"/>
            </p:cNvSpPr>
            <p:nvPr/>
          </p:nvSpPr>
          <p:spPr bwMode="auto">
            <a:xfrm flipV="1">
              <a:off x="1258" y="327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76" name="Rectangle 178"/>
            <p:cNvSpPr>
              <a:spLocks noChangeArrowheads="1"/>
            </p:cNvSpPr>
            <p:nvPr/>
          </p:nvSpPr>
          <p:spPr bwMode="auto">
            <a:xfrm>
              <a:off x="1310" y="3270"/>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777" name="Line 179"/>
            <p:cNvSpPr>
              <a:spLocks noChangeShapeType="1"/>
            </p:cNvSpPr>
            <p:nvPr/>
          </p:nvSpPr>
          <p:spPr bwMode="auto">
            <a:xfrm flipH="1" flipV="1">
              <a:off x="1311" y="327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78" name="Line 180"/>
            <p:cNvSpPr>
              <a:spLocks noChangeShapeType="1"/>
            </p:cNvSpPr>
            <p:nvPr/>
          </p:nvSpPr>
          <p:spPr bwMode="auto">
            <a:xfrm>
              <a:off x="1331" y="3291"/>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79" name="Line 181"/>
            <p:cNvSpPr>
              <a:spLocks noChangeShapeType="1"/>
            </p:cNvSpPr>
            <p:nvPr/>
          </p:nvSpPr>
          <p:spPr bwMode="auto">
            <a:xfrm flipH="1">
              <a:off x="1311" y="329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80" name="Line 182"/>
            <p:cNvSpPr>
              <a:spLocks noChangeShapeType="1"/>
            </p:cNvSpPr>
            <p:nvPr/>
          </p:nvSpPr>
          <p:spPr bwMode="auto">
            <a:xfrm flipV="1">
              <a:off x="1331" y="3271"/>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81" name="Rectangle 183"/>
            <p:cNvSpPr>
              <a:spLocks noChangeArrowheads="1"/>
            </p:cNvSpPr>
            <p:nvPr/>
          </p:nvSpPr>
          <p:spPr bwMode="auto">
            <a:xfrm>
              <a:off x="1385" y="3270"/>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782" name="Line 184"/>
            <p:cNvSpPr>
              <a:spLocks noChangeShapeType="1"/>
            </p:cNvSpPr>
            <p:nvPr/>
          </p:nvSpPr>
          <p:spPr bwMode="auto">
            <a:xfrm flipH="1" flipV="1">
              <a:off x="1386" y="327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83" name="Line 185"/>
            <p:cNvSpPr>
              <a:spLocks noChangeShapeType="1"/>
            </p:cNvSpPr>
            <p:nvPr/>
          </p:nvSpPr>
          <p:spPr bwMode="auto">
            <a:xfrm>
              <a:off x="1406" y="329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84" name="Line 186"/>
            <p:cNvSpPr>
              <a:spLocks noChangeShapeType="1"/>
            </p:cNvSpPr>
            <p:nvPr/>
          </p:nvSpPr>
          <p:spPr bwMode="auto">
            <a:xfrm flipH="1">
              <a:off x="1386" y="329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85" name="Line 187"/>
            <p:cNvSpPr>
              <a:spLocks noChangeShapeType="1"/>
            </p:cNvSpPr>
            <p:nvPr/>
          </p:nvSpPr>
          <p:spPr bwMode="auto">
            <a:xfrm flipV="1">
              <a:off x="1406" y="327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86" name="Rectangle 188"/>
            <p:cNvSpPr>
              <a:spLocks noChangeArrowheads="1"/>
            </p:cNvSpPr>
            <p:nvPr/>
          </p:nvSpPr>
          <p:spPr bwMode="auto">
            <a:xfrm>
              <a:off x="1459" y="3270"/>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787" name="Line 189"/>
            <p:cNvSpPr>
              <a:spLocks noChangeShapeType="1"/>
            </p:cNvSpPr>
            <p:nvPr/>
          </p:nvSpPr>
          <p:spPr bwMode="auto">
            <a:xfrm flipH="1" flipV="1">
              <a:off x="1460" y="327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88" name="Line 190"/>
            <p:cNvSpPr>
              <a:spLocks noChangeShapeType="1"/>
            </p:cNvSpPr>
            <p:nvPr/>
          </p:nvSpPr>
          <p:spPr bwMode="auto">
            <a:xfrm>
              <a:off x="1480" y="329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89" name="Line 191"/>
            <p:cNvSpPr>
              <a:spLocks noChangeShapeType="1"/>
            </p:cNvSpPr>
            <p:nvPr/>
          </p:nvSpPr>
          <p:spPr bwMode="auto">
            <a:xfrm flipH="1">
              <a:off x="1460" y="329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90" name="Line 192"/>
            <p:cNvSpPr>
              <a:spLocks noChangeShapeType="1"/>
            </p:cNvSpPr>
            <p:nvPr/>
          </p:nvSpPr>
          <p:spPr bwMode="auto">
            <a:xfrm flipV="1">
              <a:off x="1480" y="327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91" name="Rectangle 193"/>
            <p:cNvSpPr>
              <a:spLocks noChangeArrowheads="1"/>
            </p:cNvSpPr>
            <p:nvPr/>
          </p:nvSpPr>
          <p:spPr bwMode="auto">
            <a:xfrm>
              <a:off x="1534" y="3270"/>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792" name="Line 194"/>
            <p:cNvSpPr>
              <a:spLocks noChangeShapeType="1"/>
            </p:cNvSpPr>
            <p:nvPr/>
          </p:nvSpPr>
          <p:spPr bwMode="auto">
            <a:xfrm flipH="1" flipV="1">
              <a:off x="1535" y="327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93" name="Line 195"/>
            <p:cNvSpPr>
              <a:spLocks noChangeShapeType="1"/>
            </p:cNvSpPr>
            <p:nvPr/>
          </p:nvSpPr>
          <p:spPr bwMode="auto">
            <a:xfrm>
              <a:off x="1555" y="329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94" name="Line 196"/>
            <p:cNvSpPr>
              <a:spLocks noChangeShapeType="1"/>
            </p:cNvSpPr>
            <p:nvPr/>
          </p:nvSpPr>
          <p:spPr bwMode="auto">
            <a:xfrm flipH="1">
              <a:off x="1535" y="329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95" name="Line 197"/>
            <p:cNvSpPr>
              <a:spLocks noChangeShapeType="1"/>
            </p:cNvSpPr>
            <p:nvPr/>
          </p:nvSpPr>
          <p:spPr bwMode="auto">
            <a:xfrm flipV="1">
              <a:off x="1555" y="327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96" name="Rectangle 198"/>
            <p:cNvSpPr>
              <a:spLocks noChangeArrowheads="1"/>
            </p:cNvSpPr>
            <p:nvPr/>
          </p:nvSpPr>
          <p:spPr bwMode="auto">
            <a:xfrm>
              <a:off x="1608" y="3270"/>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797" name="Line 199"/>
            <p:cNvSpPr>
              <a:spLocks noChangeShapeType="1"/>
            </p:cNvSpPr>
            <p:nvPr/>
          </p:nvSpPr>
          <p:spPr bwMode="auto">
            <a:xfrm flipH="1" flipV="1">
              <a:off x="1609" y="327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98" name="Line 200"/>
            <p:cNvSpPr>
              <a:spLocks noChangeShapeType="1"/>
            </p:cNvSpPr>
            <p:nvPr/>
          </p:nvSpPr>
          <p:spPr bwMode="auto">
            <a:xfrm>
              <a:off x="1629" y="329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99" name="Line 201"/>
            <p:cNvSpPr>
              <a:spLocks noChangeShapeType="1"/>
            </p:cNvSpPr>
            <p:nvPr/>
          </p:nvSpPr>
          <p:spPr bwMode="auto">
            <a:xfrm flipH="1">
              <a:off x="1609" y="329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800" name="Line 202"/>
            <p:cNvSpPr>
              <a:spLocks noChangeShapeType="1"/>
            </p:cNvSpPr>
            <p:nvPr/>
          </p:nvSpPr>
          <p:spPr bwMode="auto">
            <a:xfrm flipV="1">
              <a:off x="1629" y="327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7347" name="Group 203"/>
          <p:cNvGrpSpPr>
            <a:grpSpLocks/>
          </p:cNvGrpSpPr>
          <p:nvPr/>
        </p:nvGrpSpPr>
        <p:grpSpPr bwMode="auto">
          <a:xfrm>
            <a:off x="2670175" y="3459163"/>
            <a:ext cx="4668838" cy="2278062"/>
            <a:chOff x="1682" y="1879"/>
            <a:chExt cx="2941" cy="1435"/>
          </a:xfrm>
        </p:grpSpPr>
        <p:sp>
          <p:nvSpPr>
            <p:cNvPr id="57401" name="Rectangle 204"/>
            <p:cNvSpPr>
              <a:spLocks noChangeArrowheads="1"/>
            </p:cNvSpPr>
            <p:nvPr/>
          </p:nvSpPr>
          <p:spPr bwMode="auto">
            <a:xfrm>
              <a:off x="1682" y="3270"/>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402" name="Line 205"/>
            <p:cNvSpPr>
              <a:spLocks noChangeShapeType="1"/>
            </p:cNvSpPr>
            <p:nvPr/>
          </p:nvSpPr>
          <p:spPr bwMode="auto">
            <a:xfrm flipH="1" flipV="1">
              <a:off x="1683" y="327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3" name="Line 206"/>
            <p:cNvSpPr>
              <a:spLocks noChangeShapeType="1"/>
            </p:cNvSpPr>
            <p:nvPr/>
          </p:nvSpPr>
          <p:spPr bwMode="auto">
            <a:xfrm>
              <a:off x="1703" y="329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4" name="Line 207"/>
            <p:cNvSpPr>
              <a:spLocks noChangeShapeType="1"/>
            </p:cNvSpPr>
            <p:nvPr/>
          </p:nvSpPr>
          <p:spPr bwMode="auto">
            <a:xfrm flipH="1">
              <a:off x="1683" y="329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5" name="Line 208"/>
            <p:cNvSpPr>
              <a:spLocks noChangeShapeType="1"/>
            </p:cNvSpPr>
            <p:nvPr/>
          </p:nvSpPr>
          <p:spPr bwMode="auto">
            <a:xfrm flipV="1">
              <a:off x="1703" y="327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6" name="Rectangle 209"/>
            <p:cNvSpPr>
              <a:spLocks noChangeArrowheads="1"/>
            </p:cNvSpPr>
            <p:nvPr/>
          </p:nvSpPr>
          <p:spPr bwMode="auto">
            <a:xfrm>
              <a:off x="1757" y="2922"/>
              <a:ext cx="44" cy="4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407" name="Line 210"/>
            <p:cNvSpPr>
              <a:spLocks noChangeShapeType="1"/>
            </p:cNvSpPr>
            <p:nvPr/>
          </p:nvSpPr>
          <p:spPr bwMode="auto">
            <a:xfrm flipH="1" flipV="1">
              <a:off x="1758" y="2923"/>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8" name="Line 211"/>
            <p:cNvSpPr>
              <a:spLocks noChangeShapeType="1"/>
            </p:cNvSpPr>
            <p:nvPr/>
          </p:nvSpPr>
          <p:spPr bwMode="auto">
            <a:xfrm>
              <a:off x="1778" y="2944"/>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9" name="Line 212"/>
            <p:cNvSpPr>
              <a:spLocks noChangeShapeType="1"/>
            </p:cNvSpPr>
            <p:nvPr/>
          </p:nvSpPr>
          <p:spPr bwMode="auto">
            <a:xfrm flipH="1">
              <a:off x="1758" y="2944"/>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10" name="Line 213"/>
            <p:cNvSpPr>
              <a:spLocks noChangeShapeType="1"/>
            </p:cNvSpPr>
            <p:nvPr/>
          </p:nvSpPr>
          <p:spPr bwMode="auto">
            <a:xfrm flipV="1">
              <a:off x="1778" y="2923"/>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11" name="Rectangle 214"/>
            <p:cNvSpPr>
              <a:spLocks noChangeArrowheads="1"/>
            </p:cNvSpPr>
            <p:nvPr/>
          </p:nvSpPr>
          <p:spPr bwMode="auto">
            <a:xfrm>
              <a:off x="1830" y="2922"/>
              <a:ext cx="45" cy="4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412" name="Line 215"/>
            <p:cNvSpPr>
              <a:spLocks noChangeShapeType="1"/>
            </p:cNvSpPr>
            <p:nvPr/>
          </p:nvSpPr>
          <p:spPr bwMode="auto">
            <a:xfrm flipH="1" flipV="1">
              <a:off x="1831" y="2923"/>
              <a:ext cx="21"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13" name="Line 216"/>
            <p:cNvSpPr>
              <a:spLocks noChangeShapeType="1"/>
            </p:cNvSpPr>
            <p:nvPr/>
          </p:nvSpPr>
          <p:spPr bwMode="auto">
            <a:xfrm>
              <a:off x="1852" y="2944"/>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14" name="Line 217"/>
            <p:cNvSpPr>
              <a:spLocks noChangeShapeType="1"/>
            </p:cNvSpPr>
            <p:nvPr/>
          </p:nvSpPr>
          <p:spPr bwMode="auto">
            <a:xfrm flipH="1">
              <a:off x="1831" y="2944"/>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15" name="Line 218"/>
            <p:cNvSpPr>
              <a:spLocks noChangeShapeType="1"/>
            </p:cNvSpPr>
            <p:nvPr/>
          </p:nvSpPr>
          <p:spPr bwMode="auto">
            <a:xfrm flipV="1">
              <a:off x="1852" y="2923"/>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16" name="Rectangle 219"/>
            <p:cNvSpPr>
              <a:spLocks noChangeArrowheads="1"/>
            </p:cNvSpPr>
            <p:nvPr/>
          </p:nvSpPr>
          <p:spPr bwMode="auto">
            <a:xfrm>
              <a:off x="1904" y="2575"/>
              <a:ext cx="45"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417" name="Line 220"/>
            <p:cNvSpPr>
              <a:spLocks noChangeShapeType="1"/>
            </p:cNvSpPr>
            <p:nvPr/>
          </p:nvSpPr>
          <p:spPr bwMode="auto">
            <a:xfrm flipH="1" flipV="1">
              <a:off x="1905" y="2576"/>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18" name="Line 221"/>
            <p:cNvSpPr>
              <a:spLocks noChangeShapeType="1"/>
            </p:cNvSpPr>
            <p:nvPr/>
          </p:nvSpPr>
          <p:spPr bwMode="auto">
            <a:xfrm>
              <a:off x="1926" y="2596"/>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19" name="Line 222"/>
            <p:cNvSpPr>
              <a:spLocks noChangeShapeType="1"/>
            </p:cNvSpPr>
            <p:nvPr/>
          </p:nvSpPr>
          <p:spPr bwMode="auto">
            <a:xfrm flipH="1">
              <a:off x="1905" y="2596"/>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20" name="Line 223"/>
            <p:cNvSpPr>
              <a:spLocks noChangeShapeType="1"/>
            </p:cNvSpPr>
            <p:nvPr/>
          </p:nvSpPr>
          <p:spPr bwMode="auto">
            <a:xfrm flipV="1">
              <a:off x="1926" y="2576"/>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21" name="Rectangle 224"/>
            <p:cNvSpPr>
              <a:spLocks noChangeArrowheads="1"/>
            </p:cNvSpPr>
            <p:nvPr/>
          </p:nvSpPr>
          <p:spPr bwMode="auto">
            <a:xfrm>
              <a:off x="1979" y="2575"/>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422" name="Line 225"/>
            <p:cNvSpPr>
              <a:spLocks noChangeShapeType="1"/>
            </p:cNvSpPr>
            <p:nvPr/>
          </p:nvSpPr>
          <p:spPr bwMode="auto">
            <a:xfrm flipH="1" flipV="1">
              <a:off x="1980" y="2576"/>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23" name="Line 226"/>
            <p:cNvSpPr>
              <a:spLocks noChangeShapeType="1"/>
            </p:cNvSpPr>
            <p:nvPr/>
          </p:nvSpPr>
          <p:spPr bwMode="auto">
            <a:xfrm>
              <a:off x="2000" y="2596"/>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24" name="Line 227"/>
            <p:cNvSpPr>
              <a:spLocks noChangeShapeType="1"/>
            </p:cNvSpPr>
            <p:nvPr/>
          </p:nvSpPr>
          <p:spPr bwMode="auto">
            <a:xfrm flipH="1">
              <a:off x="1980" y="2596"/>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25" name="Line 228"/>
            <p:cNvSpPr>
              <a:spLocks noChangeShapeType="1"/>
            </p:cNvSpPr>
            <p:nvPr/>
          </p:nvSpPr>
          <p:spPr bwMode="auto">
            <a:xfrm flipV="1">
              <a:off x="2000" y="2576"/>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26" name="Rectangle 229"/>
            <p:cNvSpPr>
              <a:spLocks noChangeArrowheads="1"/>
            </p:cNvSpPr>
            <p:nvPr/>
          </p:nvSpPr>
          <p:spPr bwMode="auto">
            <a:xfrm>
              <a:off x="2053" y="2227"/>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427" name="Line 230"/>
            <p:cNvSpPr>
              <a:spLocks noChangeShapeType="1"/>
            </p:cNvSpPr>
            <p:nvPr/>
          </p:nvSpPr>
          <p:spPr bwMode="auto">
            <a:xfrm flipH="1" flipV="1">
              <a:off x="2054" y="222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28" name="Line 231"/>
            <p:cNvSpPr>
              <a:spLocks noChangeShapeType="1"/>
            </p:cNvSpPr>
            <p:nvPr/>
          </p:nvSpPr>
          <p:spPr bwMode="auto">
            <a:xfrm>
              <a:off x="2074" y="224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29" name="Line 232"/>
            <p:cNvSpPr>
              <a:spLocks noChangeShapeType="1"/>
            </p:cNvSpPr>
            <p:nvPr/>
          </p:nvSpPr>
          <p:spPr bwMode="auto">
            <a:xfrm flipH="1">
              <a:off x="2054" y="224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30" name="Line 233"/>
            <p:cNvSpPr>
              <a:spLocks noChangeShapeType="1"/>
            </p:cNvSpPr>
            <p:nvPr/>
          </p:nvSpPr>
          <p:spPr bwMode="auto">
            <a:xfrm flipV="1">
              <a:off x="2074" y="222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31" name="Rectangle 234"/>
            <p:cNvSpPr>
              <a:spLocks noChangeArrowheads="1"/>
            </p:cNvSpPr>
            <p:nvPr/>
          </p:nvSpPr>
          <p:spPr bwMode="auto">
            <a:xfrm>
              <a:off x="2128" y="2227"/>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432" name="Line 235"/>
            <p:cNvSpPr>
              <a:spLocks noChangeShapeType="1"/>
            </p:cNvSpPr>
            <p:nvPr/>
          </p:nvSpPr>
          <p:spPr bwMode="auto">
            <a:xfrm flipH="1" flipV="1">
              <a:off x="2129" y="222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33" name="Line 236"/>
            <p:cNvSpPr>
              <a:spLocks noChangeShapeType="1"/>
            </p:cNvSpPr>
            <p:nvPr/>
          </p:nvSpPr>
          <p:spPr bwMode="auto">
            <a:xfrm>
              <a:off x="2149" y="224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34" name="Line 237"/>
            <p:cNvSpPr>
              <a:spLocks noChangeShapeType="1"/>
            </p:cNvSpPr>
            <p:nvPr/>
          </p:nvSpPr>
          <p:spPr bwMode="auto">
            <a:xfrm flipH="1">
              <a:off x="2129" y="224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35" name="Line 238"/>
            <p:cNvSpPr>
              <a:spLocks noChangeShapeType="1"/>
            </p:cNvSpPr>
            <p:nvPr/>
          </p:nvSpPr>
          <p:spPr bwMode="auto">
            <a:xfrm flipV="1">
              <a:off x="2149" y="222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36" name="Rectangle 239"/>
            <p:cNvSpPr>
              <a:spLocks noChangeArrowheads="1"/>
            </p:cNvSpPr>
            <p:nvPr/>
          </p:nvSpPr>
          <p:spPr bwMode="auto">
            <a:xfrm>
              <a:off x="2202" y="187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437" name="Line 240"/>
            <p:cNvSpPr>
              <a:spLocks noChangeShapeType="1"/>
            </p:cNvSpPr>
            <p:nvPr/>
          </p:nvSpPr>
          <p:spPr bwMode="auto">
            <a:xfrm flipH="1" flipV="1">
              <a:off x="2203"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38" name="Line 241"/>
            <p:cNvSpPr>
              <a:spLocks noChangeShapeType="1"/>
            </p:cNvSpPr>
            <p:nvPr/>
          </p:nvSpPr>
          <p:spPr bwMode="auto">
            <a:xfrm>
              <a:off x="2223"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39" name="Line 242"/>
            <p:cNvSpPr>
              <a:spLocks noChangeShapeType="1"/>
            </p:cNvSpPr>
            <p:nvPr/>
          </p:nvSpPr>
          <p:spPr bwMode="auto">
            <a:xfrm flipH="1">
              <a:off x="2203"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40" name="Line 243"/>
            <p:cNvSpPr>
              <a:spLocks noChangeShapeType="1"/>
            </p:cNvSpPr>
            <p:nvPr/>
          </p:nvSpPr>
          <p:spPr bwMode="auto">
            <a:xfrm flipV="1">
              <a:off x="2223"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41" name="Rectangle 244"/>
            <p:cNvSpPr>
              <a:spLocks noChangeArrowheads="1"/>
            </p:cNvSpPr>
            <p:nvPr/>
          </p:nvSpPr>
          <p:spPr bwMode="auto">
            <a:xfrm>
              <a:off x="2276" y="187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442" name="Line 245"/>
            <p:cNvSpPr>
              <a:spLocks noChangeShapeType="1"/>
            </p:cNvSpPr>
            <p:nvPr/>
          </p:nvSpPr>
          <p:spPr bwMode="auto">
            <a:xfrm flipH="1" flipV="1">
              <a:off x="2277"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43" name="Line 246"/>
            <p:cNvSpPr>
              <a:spLocks noChangeShapeType="1"/>
            </p:cNvSpPr>
            <p:nvPr/>
          </p:nvSpPr>
          <p:spPr bwMode="auto">
            <a:xfrm>
              <a:off x="2297"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44" name="Line 247"/>
            <p:cNvSpPr>
              <a:spLocks noChangeShapeType="1"/>
            </p:cNvSpPr>
            <p:nvPr/>
          </p:nvSpPr>
          <p:spPr bwMode="auto">
            <a:xfrm flipH="1">
              <a:off x="2277"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45" name="Line 248"/>
            <p:cNvSpPr>
              <a:spLocks noChangeShapeType="1"/>
            </p:cNvSpPr>
            <p:nvPr/>
          </p:nvSpPr>
          <p:spPr bwMode="auto">
            <a:xfrm flipV="1">
              <a:off x="2297"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46" name="Rectangle 249"/>
            <p:cNvSpPr>
              <a:spLocks noChangeArrowheads="1"/>
            </p:cNvSpPr>
            <p:nvPr/>
          </p:nvSpPr>
          <p:spPr bwMode="auto">
            <a:xfrm>
              <a:off x="2351" y="187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447" name="Line 250"/>
            <p:cNvSpPr>
              <a:spLocks noChangeShapeType="1"/>
            </p:cNvSpPr>
            <p:nvPr/>
          </p:nvSpPr>
          <p:spPr bwMode="auto">
            <a:xfrm flipH="1" flipV="1">
              <a:off x="2352"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48" name="Line 251"/>
            <p:cNvSpPr>
              <a:spLocks noChangeShapeType="1"/>
            </p:cNvSpPr>
            <p:nvPr/>
          </p:nvSpPr>
          <p:spPr bwMode="auto">
            <a:xfrm>
              <a:off x="2372"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49" name="Line 252"/>
            <p:cNvSpPr>
              <a:spLocks noChangeShapeType="1"/>
            </p:cNvSpPr>
            <p:nvPr/>
          </p:nvSpPr>
          <p:spPr bwMode="auto">
            <a:xfrm flipH="1">
              <a:off x="2352"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50" name="Line 253"/>
            <p:cNvSpPr>
              <a:spLocks noChangeShapeType="1"/>
            </p:cNvSpPr>
            <p:nvPr/>
          </p:nvSpPr>
          <p:spPr bwMode="auto">
            <a:xfrm flipV="1">
              <a:off x="2372"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51" name="Rectangle 254"/>
            <p:cNvSpPr>
              <a:spLocks noChangeArrowheads="1"/>
            </p:cNvSpPr>
            <p:nvPr/>
          </p:nvSpPr>
          <p:spPr bwMode="auto">
            <a:xfrm>
              <a:off x="2425" y="187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452" name="Line 255"/>
            <p:cNvSpPr>
              <a:spLocks noChangeShapeType="1"/>
            </p:cNvSpPr>
            <p:nvPr/>
          </p:nvSpPr>
          <p:spPr bwMode="auto">
            <a:xfrm flipH="1" flipV="1">
              <a:off x="2426"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53" name="Line 256"/>
            <p:cNvSpPr>
              <a:spLocks noChangeShapeType="1"/>
            </p:cNvSpPr>
            <p:nvPr/>
          </p:nvSpPr>
          <p:spPr bwMode="auto">
            <a:xfrm>
              <a:off x="2446"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54" name="Line 257"/>
            <p:cNvSpPr>
              <a:spLocks noChangeShapeType="1"/>
            </p:cNvSpPr>
            <p:nvPr/>
          </p:nvSpPr>
          <p:spPr bwMode="auto">
            <a:xfrm flipH="1">
              <a:off x="2426"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55" name="Line 258"/>
            <p:cNvSpPr>
              <a:spLocks noChangeShapeType="1"/>
            </p:cNvSpPr>
            <p:nvPr/>
          </p:nvSpPr>
          <p:spPr bwMode="auto">
            <a:xfrm flipV="1">
              <a:off x="2446"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56" name="Rectangle 259"/>
            <p:cNvSpPr>
              <a:spLocks noChangeArrowheads="1"/>
            </p:cNvSpPr>
            <p:nvPr/>
          </p:nvSpPr>
          <p:spPr bwMode="auto">
            <a:xfrm>
              <a:off x="2499" y="1879"/>
              <a:ext cx="45"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457" name="Line 260"/>
            <p:cNvSpPr>
              <a:spLocks noChangeShapeType="1"/>
            </p:cNvSpPr>
            <p:nvPr/>
          </p:nvSpPr>
          <p:spPr bwMode="auto">
            <a:xfrm flipH="1" flipV="1">
              <a:off x="2500" y="1880"/>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58" name="Line 261"/>
            <p:cNvSpPr>
              <a:spLocks noChangeShapeType="1"/>
            </p:cNvSpPr>
            <p:nvPr/>
          </p:nvSpPr>
          <p:spPr bwMode="auto">
            <a:xfrm>
              <a:off x="2521"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59" name="Line 262"/>
            <p:cNvSpPr>
              <a:spLocks noChangeShapeType="1"/>
            </p:cNvSpPr>
            <p:nvPr/>
          </p:nvSpPr>
          <p:spPr bwMode="auto">
            <a:xfrm flipH="1">
              <a:off x="2500" y="1900"/>
              <a:ext cx="21"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60" name="Line 263"/>
            <p:cNvSpPr>
              <a:spLocks noChangeShapeType="1"/>
            </p:cNvSpPr>
            <p:nvPr/>
          </p:nvSpPr>
          <p:spPr bwMode="auto">
            <a:xfrm flipV="1">
              <a:off x="2521"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61" name="Rectangle 264"/>
            <p:cNvSpPr>
              <a:spLocks noChangeArrowheads="1"/>
            </p:cNvSpPr>
            <p:nvPr/>
          </p:nvSpPr>
          <p:spPr bwMode="auto">
            <a:xfrm>
              <a:off x="2573" y="1879"/>
              <a:ext cx="45"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462" name="Line 265"/>
            <p:cNvSpPr>
              <a:spLocks noChangeShapeType="1"/>
            </p:cNvSpPr>
            <p:nvPr/>
          </p:nvSpPr>
          <p:spPr bwMode="auto">
            <a:xfrm flipH="1" flipV="1">
              <a:off x="2574"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63" name="Line 266"/>
            <p:cNvSpPr>
              <a:spLocks noChangeShapeType="1"/>
            </p:cNvSpPr>
            <p:nvPr/>
          </p:nvSpPr>
          <p:spPr bwMode="auto">
            <a:xfrm>
              <a:off x="2594" y="1900"/>
              <a:ext cx="21"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64" name="Line 267"/>
            <p:cNvSpPr>
              <a:spLocks noChangeShapeType="1"/>
            </p:cNvSpPr>
            <p:nvPr/>
          </p:nvSpPr>
          <p:spPr bwMode="auto">
            <a:xfrm flipH="1">
              <a:off x="2574"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65" name="Line 268"/>
            <p:cNvSpPr>
              <a:spLocks noChangeShapeType="1"/>
            </p:cNvSpPr>
            <p:nvPr/>
          </p:nvSpPr>
          <p:spPr bwMode="auto">
            <a:xfrm flipV="1">
              <a:off x="2594" y="1880"/>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66" name="Rectangle 269"/>
            <p:cNvSpPr>
              <a:spLocks noChangeArrowheads="1"/>
            </p:cNvSpPr>
            <p:nvPr/>
          </p:nvSpPr>
          <p:spPr bwMode="auto">
            <a:xfrm>
              <a:off x="2647" y="187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467" name="Line 270"/>
            <p:cNvSpPr>
              <a:spLocks noChangeShapeType="1"/>
            </p:cNvSpPr>
            <p:nvPr/>
          </p:nvSpPr>
          <p:spPr bwMode="auto">
            <a:xfrm flipH="1" flipV="1">
              <a:off x="2648"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68" name="Line 271"/>
            <p:cNvSpPr>
              <a:spLocks noChangeShapeType="1"/>
            </p:cNvSpPr>
            <p:nvPr/>
          </p:nvSpPr>
          <p:spPr bwMode="auto">
            <a:xfrm>
              <a:off x="2668" y="1900"/>
              <a:ext cx="21"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69" name="Line 272"/>
            <p:cNvSpPr>
              <a:spLocks noChangeShapeType="1"/>
            </p:cNvSpPr>
            <p:nvPr/>
          </p:nvSpPr>
          <p:spPr bwMode="auto">
            <a:xfrm flipH="1">
              <a:off x="2648"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70" name="Line 273"/>
            <p:cNvSpPr>
              <a:spLocks noChangeShapeType="1"/>
            </p:cNvSpPr>
            <p:nvPr/>
          </p:nvSpPr>
          <p:spPr bwMode="auto">
            <a:xfrm flipV="1">
              <a:off x="2668" y="1880"/>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71" name="Rectangle 274"/>
            <p:cNvSpPr>
              <a:spLocks noChangeArrowheads="1"/>
            </p:cNvSpPr>
            <p:nvPr/>
          </p:nvSpPr>
          <p:spPr bwMode="auto">
            <a:xfrm>
              <a:off x="2722" y="187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472" name="Line 275"/>
            <p:cNvSpPr>
              <a:spLocks noChangeShapeType="1"/>
            </p:cNvSpPr>
            <p:nvPr/>
          </p:nvSpPr>
          <p:spPr bwMode="auto">
            <a:xfrm flipH="1" flipV="1">
              <a:off x="2723"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73" name="Line 276"/>
            <p:cNvSpPr>
              <a:spLocks noChangeShapeType="1"/>
            </p:cNvSpPr>
            <p:nvPr/>
          </p:nvSpPr>
          <p:spPr bwMode="auto">
            <a:xfrm>
              <a:off x="2743"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74" name="Line 277"/>
            <p:cNvSpPr>
              <a:spLocks noChangeShapeType="1"/>
            </p:cNvSpPr>
            <p:nvPr/>
          </p:nvSpPr>
          <p:spPr bwMode="auto">
            <a:xfrm flipH="1">
              <a:off x="2723"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75" name="Line 278"/>
            <p:cNvSpPr>
              <a:spLocks noChangeShapeType="1"/>
            </p:cNvSpPr>
            <p:nvPr/>
          </p:nvSpPr>
          <p:spPr bwMode="auto">
            <a:xfrm flipV="1">
              <a:off x="2743"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76" name="Rectangle 279"/>
            <p:cNvSpPr>
              <a:spLocks noChangeArrowheads="1"/>
            </p:cNvSpPr>
            <p:nvPr/>
          </p:nvSpPr>
          <p:spPr bwMode="auto">
            <a:xfrm>
              <a:off x="2796" y="187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477" name="Line 280"/>
            <p:cNvSpPr>
              <a:spLocks noChangeShapeType="1"/>
            </p:cNvSpPr>
            <p:nvPr/>
          </p:nvSpPr>
          <p:spPr bwMode="auto">
            <a:xfrm flipH="1" flipV="1">
              <a:off x="2797"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78" name="Line 281"/>
            <p:cNvSpPr>
              <a:spLocks noChangeShapeType="1"/>
            </p:cNvSpPr>
            <p:nvPr/>
          </p:nvSpPr>
          <p:spPr bwMode="auto">
            <a:xfrm>
              <a:off x="2817"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79" name="Line 282"/>
            <p:cNvSpPr>
              <a:spLocks noChangeShapeType="1"/>
            </p:cNvSpPr>
            <p:nvPr/>
          </p:nvSpPr>
          <p:spPr bwMode="auto">
            <a:xfrm flipH="1">
              <a:off x="2797"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80" name="Line 283"/>
            <p:cNvSpPr>
              <a:spLocks noChangeShapeType="1"/>
            </p:cNvSpPr>
            <p:nvPr/>
          </p:nvSpPr>
          <p:spPr bwMode="auto">
            <a:xfrm flipV="1">
              <a:off x="2817"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81" name="Rectangle 284"/>
            <p:cNvSpPr>
              <a:spLocks noChangeArrowheads="1"/>
            </p:cNvSpPr>
            <p:nvPr/>
          </p:nvSpPr>
          <p:spPr bwMode="auto">
            <a:xfrm>
              <a:off x="2871" y="187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482" name="Line 285"/>
            <p:cNvSpPr>
              <a:spLocks noChangeShapeType="1"/>
            </p:cNvSpPr>
            <p:nvPr/>
          </p:nvSpPr>
          <p:spPr bwMode="auto">
            <a:xfrm flipH="1" flipV="1">
              <a:off x="2872"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83" name="Line 286"/>
            <p:cNvSpPr>
              <a:spLocks noChangeShapeType="1"/>
            </p:cNvSpPr>
            <p:nvPr/>
          </p:nvSpPr>
          <p:spPr bwMode="auto">
            <a:xfrm>
              <a:off x="2892"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84" name="Line 287"/>
            <p:cNvSpPr>
              <a:spLocks noChangeShapeType="1"/>
            </p:cNvSpPr>
            <p:nvPr/>
          </p:nvSpPr>
          <p:spPr bwMode="auto">
            <a:xfrm flipH="1">
              <a:off x="2872"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85" name="Line 288"/>
            <p:cNvSpPr>
              <a:spLocks noChangeShapeType="1"/>
            </p:cNvSpPr>
            <p:nvPr/>
          </p:nvSpPr>
          <p:spPr bwMode="auto">
            <a:xfrm flipV="1">
              <a:off x="2892"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86" name="Rectangle 289"/>
            <p:cNvSpPr>
              <a:spLocks noChangeArrowheads="1"/>
            </p:cNvSpPr>
            <p:nvPr/>
          </p:nvSpPr>
          <p:spPr bwMode="auto">
            <a:xfrm>
              <a:off x="2945" y="187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487" name="Line 290"/>
            <p:cNvSpPr>
              <a:spLocks noChangeShapeType="1"/>
            </p:cNvSpPr>
            <p:nvPr/>
          </p:nvSpPr>
          <p:spPr bwMode="auto">
            <a:xfrm flipH="1" flipV="1">
              <a:off x="2946"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88" name="Line 291"/>
            <p:cNvSpPr>
              <a:spLocks noChangeShapeType="1"/>
            </p:cNvSpPr>
            <p:nvPr/>
          </p:nvSpPr>
          <p:spPr bwMode="auto">
            <a:xfrm>
              <a:off x="2966"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89" name="Line 292"/>
            <p:cNvSpPr>
              <a:spLocks noChangeShapeType="1"/>
            </p:cNvSpPr>
            <p:nvPr/>
          </p:nvSpPr>
          <p:spPr bwMode="auto">
            <a:xfrm flipH="1">
              <a:off x="2946"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90" name="Line 293"/>
            <p:cNvSpPr>
              <a:spLocks noChangeShapeType="1"/>
            </p:cNvSpPr>
            <p:nvPr/>
          </p:nvSpPr>
          <p:spPr bwMode="auto">
            <a:xfrm flipV="1">
              <a:off x="2966"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91" name="Rectangle 294"/>
            <p:cNvSpPr>
              <a:spLocks noChangeArrowheads="1"/>
            </p:cNvSpPr>
            <p:nvPr/>
          </p:nvSpPr>
          <p:spPr bwMode="auto">
            <a:xfrm>
              <a:off x="3019" y="187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492" name="Line 295"/>
            <p:cNvSpPr>
              <a:spLocks noChangeShapeType="1"/>
            </p:cNvSpPr>
            <p:nvPr/>
          </p:nvSpPr>
          <p:spPr bwMode="auto">
            <a:xfrm flipH="1" flipV="1">
              <a:off x="3020"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93" name="Line 296"/>
            <p:cNvSpPr>
              <a:spLocks noChangeShapeType="1"/>
            </p:cNvSpPr>
            <p:nvPr/>
          </p:nvSpPr>
          <p:spPr bwMode="auto">
            <a:xfrm>
              <a:off x="3040"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94" name="Line 297"/>
            <p:cNvSpPr>
              <a:spLocks noChangeShapeType="1"/>
            </p:cNvSpPr>
            <p:nvPr/>
          </p:nvSpPr>
          <p:spPr bwMode="auto">
            <a:xfrm flipH="1">
              <a:off x="3020"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95" name="Line 298"/>
            <p:cNvSpPr>
              <a:spLocks noChangeShapeType="1"/>
            </p:cNvSpPr>
            <p:nvPr/>
          </p:nvSpPr>
          <p:spPr bwMode="auto">
            <a:xfrm flipV="1">
              <a:off x="3040"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96" name="Rectangle 299"/>
            <p:cNvSpPr>
              <a:spLocks noChangeArrowheads="1"/>
            </p:cNvSpPr>
            <p:nvPr/>
          </p:nvSpPr>
          <p:spPr bwMode="auto">
            <a:xfrm>
              <a:off x="3094" y="187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497" name="Line 300"/>
            <p:cNvSpPr>
              <a:spLocks noChangeShapeType="1"/>
            </p:cNvSpPr>
            <p:nvPr/>
          </p:nvSpPr>
          <p:spPr bwMode="auto">
            <a:xfrm flipH="1" flipV="1">
              <a:off x="3095"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98" name="Line 301"/>
            <p:cNvSpPr>
              <a:spLocks noChangeShapeType="1"/>
            </p:cNvSpPr>
            <p:nvPr/>
          </p:nvSpPr>
          <p:spPr bwMode="auto">
            <a:xfrm>
              <a:off x="3115"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99" name="Line 302"/>
            <p:cNvSpPr>
              <a:spLocks noChangeShapeType="1"/>
            </p:cNvSpPr>
            <p:nvPr/>
          </p:nvSpPr>
          <p:spPr bwMode="auto">
            <a:xfrm flipH="1">
              <a:off x="3095"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00" name="Line 303"/>
            <p:cNvSpPr>
              <a:spLocks noChangeShapeType="1"/>
            </p:cNvSpPr>
            <p:nvPr/>
          </p:nvSpPr>
          <p:spPr bwMode="auto">
            <a:xfrm flipV="1">
              <a:off x="3115"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01" name="Rectangle 304"/>
            <p:cNvSpPr>
              <a:spLocks noChangeArrowheads="1"/>
            </p:cNvSpPr>
            <p:nvPr/>
          </p:nvSpPr>
          <p:spPr bwMode="auto">
            <a:xfrm>
              <a:off x="3167" y="1879"/>
              <a:ext cx="45"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502" name="Line 305"/>
            <p:cNvSpPr>
              <a:spLocks noChangeShapeType="1"/>
            </p:cNvSpPr>
            <p:nvPr/>
          </p:nvSpPr>
          <p:spPr bwMode="auto">
            <a:xfrm flipH="1" flipV="1">
              <a:off x="3168" y="1880"/>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03" name="Line 306"/>
            <p:cNvSpPr>
              <a:spLocks noChangeShapeType="1"/>
            </p:cNvSpPr>
            <p:nvPr/>
          </p:nvSpPr>
          <p:spPr bwMode="auto">
            <a:xfrm>
              <a:off x="3189"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04" name="Line 307"/>
            <p:cNvSpPr>
              <a:spLocks noChangeShapeType="1"/>
            </p:cNvSpPr>
            <p:nvPr/>
          </p:nvSpPr>
          <p:spPr bwMode="auto">
            <a:xfrm flipH="1">
              <a:off x="3168" y="1900"/>
              <a:ext cx="21"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05" name="Line 308"/>
            <p:cNvSpPr>
              <a:spLocks noChangeShapeType="1"/>
            </p:cNvSpPr>
            <p:nvPr/>
          </p:nvSpPr>
          <p:spPr bwMode="auto">
            <a:xfrm flipV="1">
              <a:off x="3189"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06" name="Rectangle 309"/>
            <p:cNvSpPr>
              <a:spLocks noChangeArrowheads="1"/>
            </p:cNvSpPr>
            <p:nvPr/>
          </p:nvSpPr>
          <p:spPr bwMode="auto">
            <a:xfrm>
              <a:off x="3242" y="187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507" name="Line 310"/>
            <p:cNvSpPr>
              <a:spLocks noChangeShapeType="1"/>
            </p:cNvSpPr>
            <p:nvPr/>
          </p:nvSpPr>
          <p:spPr bwMode="auto">
            <a:xfrm flipH="1" flipV="1">
              <a:off x="3243"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08" name="Line 311"/>
            <p:cNvSpPr>
              <a:spLocks noChangeShapeType="1"/>
            </p:cNvSpPr>
            <p:nvPr/>
          </p:nvSpPr>
          <p:spPr bwMode="auto">
            <a:xfrm>
              <a:off x="3263" y="1900"/>
              <a:ext cx="21"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09" name="Line 312"/>
            <p:cNvSpPr>
              <a:spLocks noChangeShapeType="1"/>
            </p:cNvSpPr>
            <p:nvPr/>
          </p:nvSpPr>
          <p:spPr bwMode="auto">
            <a:xfrm flipH="1">
              <a:off x="3243"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10" name="Line 313"/>
            <p:cNvSpPr>
              <a:spLocks noChangeShapeType="1"/>
            </p:cNvSpPr>
            <p:nvPr/>
          </p:nvSpPr>
          <p:spPr bwMode="auto">
            <a:xfrm flipV="1">
              <a:off x="3263" y="1880"/>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11" name="Rectangle 314"/>
            <p:cNvSpPr>
              <a:spLocks noChangeArrowheads="1"/>
            </p:cNvSpPr>
            <p:nvPr/>
          </p:nvSpPr>
          <p:spPr bwMode="auto">
            <a:xfrm>
              <a:off x="3316" y="187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512" name="Line 315"/>
            <p:cNvSpPr>
              <a:spLocks noChangeShapeType="1"/>
            </p:cNvSpPr>
            <p:nvPr/>
          </p:nvSpPr>
          <p:spPr bwMode="auto">
            <a:xfrm flipH="1" flipV="1">
              <a:off x="3317"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13" name="Line 316"/>
            <p:cNvSpPr>
              <a:spLocks noChangeShapeType="1"/>
            </p:cNvSpPr>
            <p:nvPr/>
          </p:nvSpPr>
          <p:spPr bwMode="auto">
            <a:xfrm>
              <a:off x="3337"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14" name="Line 317"/>
            <p:cNvSpPr>
              <a:spLocks noChangeShapeType="1"/>
            </p:cNvSpPr>
            <p:nvPr/>
          </p:nvSpPr>
          <p:spPr bwMode="auto">
            <a:xfrm flipH="1">
              <a:off x="3317"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15" name="Line 318"/>
            <p:cNvSpPr>
              <a:spLocks noChangeShapeType="1"/>
            </p:cNvSpPr>
            <p:nvPr/>
          </p:nvSpPr>
          <p:spPr bwMode="auto">
            <a:xfrm flipV="1">
              <a:off x="3337"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16" name="Rectangle 319"/>
            <p:cNvSpPr>
              <a:spLocks noChangeArrowheads="1"/>
            </p:cNvSpPr>
            <p:nvPr/>
          </p:nvSpPr>
          <p:spPr bwMode="auto">
            <a:xfrm>
              <a:off x="3390" y="187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517" name="Line 320"/>
            <p:cNvSpPr>
              <a:spLocks noChangeShapeType="1"/>
            </p:cNvSpPr>
            <p:nvPr/>
          </p:nvSpPr>
          <p:spPr bwMode="auto">
            <a:xfrm flipH="1" flipV="1">
              <a:off x="3391"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18" name="Line 321"/>
            <p:cNvSpPr>
              <a:spLocks noChangeShapeType="1"/>
            </p:cNvSpPr>
            <p:nvPr/>
          </p:nvSpPr>
          <p:spPr bwMode="auto">
            <a:xfrm>
              <a:off x="3411"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19" name="Line 322"/>
            <p:cNvSpPr>
              <a:spLocks noChangeShapeType="1"/>
            </p:cNvSpPr>
            <p:nvPr/>
          </p:nvSpPr>
          <p:spPr bwMode="auto">
            <a:xfrm flipH="1">
              <a:off x="3391"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20" name="Line 323"/>
            <p:cNvSpPr>
              <a:spLocks noChangeShapeType="1"/>
            </p:cNvSpPr>
            <p:nvPr/>
          </p:nvSpPr>
          <p:spPr bwMode="auto">
            <a:xfrm flipV="1">
              <a:off x="3411"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21" name="Rectangle 324"/>
            <p:cNvSpPr>
              <a:spLocks noChangeArrowheads="1"/>
            </p:cNvSpPr>
            <p:nvPr/>
          </p:nvSpPr>
          <p:spPr bwMode="auto">
            <a:xfrm>
              <a:off x="3465" y="187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522" name="Line 325"/>
            <p:cNvSpPr>
              <a:spLocks noChangeShapeType="1"/>
            </p:cNvSpPr>
            <p:nvPr/>
          </p:nvSpPr>
          <p:spPr bwMode="auto">
            <a:xfrm flipH="1" flipV="1">
              <a:off x="3466"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23" name="Line 326"/>
            <p:cNvSpPr>
              <a:spLocks noChangeShapeType="1"/>
            </p:cNvSpPr>
            <p:nvPr/>
          </p:nvSpPr>
          <p:spPr bwMode="auto">
            <a:xfrm>
              <a:off x="3486"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24" name="Line 327"/>
            <p:cNvSpPr>
              <a:spLocks noChangeShapeType="1"/>
            </p:cNvSpPr>
            <p:nvPr/>
          </p:nvSpPr>
          <p:spPr bwMode="auto">
            <a:xfrm flipH="1">
              <a:off x="3466"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25" name="Line 328"/>
            <p:cNvSpPr>
              <a:spLocks noChangeShapeType="1"/>
            </p:cNvSpPr>
            <p:nvPr/>
          </p:nvSpPr>
          <p:spPr bwMode="auto">
            <a:xfrm flipV="1">
              <a:off x="3486"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26" name="Rectangle 329"/>
            <p:cNvSpPr>
              <a:spLocks noChangeArrowheads="1"/>
            </p:cNvSpPr>
            <p:nvPr/>
          </p:nvSpPr>
          <p:spPr bwMode="auto">
            <a:xfrm>
              <a:off x="3539" y="187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527" name="Line 330"/>
            <p:cNvSpPr>
              <a:spLocks noChangeShapeType="1"/>
            </p:cNvSpPr>
            <p:nvPr/>
          </p:nvSpPr>
          <p:spPr bwMode="auto">
            <a:xfrm flipH="1" flipV="1">
              <a:off x="3540"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28" name="Line 331"/>
            <p:cNvSpPr>
              <a:spLocks noChangeShapeType="1"/>
            </p:cNvSpPr>
            <p:nvPr/>
          </p:nvSpPr>
          <p:spPr bwMode="auto">
            <a:xfrm>
              <a:off x="3560"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29" name="Line 332"/>
            <p:cNvSpPr>
              <a:spLocks noChangeShapeType="1"/>
            </p:cNvSpPr>
            <p:nvPr/>
          </p:nvSpPr>
          <p:spPr bwMode="auto">
            <a:xfrm flipH="1">
              <a:off x="3540"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30" name="Line 333"/>
            <p:cNvSpPr>
              <a:spLocks noChangeShapeType="1"/>
            </p:cNvSpPr>
            <p:nvPr/>
          </p:nvSpPr>
          <p:spPr bwMode="auto">
            <a:xfrm flipV="1">
              <a:off x="3560"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31" name="Rectangle 334"/>
            <p:cNvSpPr>
              <a:spLocks noChangeArrowheads="1"/>
            </p:cNvSpPr>
            <p:nvPr/>
          </p:nvSpPr>
          <p:spPr bwMode="auto">
            <a:xfrm>
              <a:off x="3614" y="187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532" name="Line 335"/>
            <p:cNvSpPr>
              <a:spLocks noChangeShapeType="1"/>
            </p:cNvSpPr>
            <p:nvPr/>
          </p:nvSpPr>
          <p:spPr bwMode="auto">
            <a:xfrm flipH="1" flipV="1">
              <a:off x="3615"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33" name="Line 336"/>
            <p:cNvSpPr>
              <a:spLocks noChangeShapeType="1"/>
            </p:cNvSpPr>
            <p:nvPr/>
          </p:nvSpPr>
          <p:spPr bwMode="auto">
            <a:xfrm>
              <a:off x="3635"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34" name="Line 337"/>
            <p:cNvSpPr>
              <a:spLocks noChangeShapeType="1"/>
            </p:cNvSpPr>
            <p:nvPr/>
          </p:nvSpPr>
          <p:spPr bwMode="auto">
            <a:xfrm flipH="1">
              <a:off x="3615"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35" name="Line 338"/>
            <p:cNvSpPr>
              <a:spLocks noChangeShapeType="1"/>
            </p:cNvSpPr>
            <p:nvPr/>
          </p:nvSpPr>
          <p:spPr bwMode="auto">
            <a:xfrm flipV="1">
              <a:off x="3635"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36" name="Rectangle 339"/>
            <p:cNvSpPr>
              <a:spLocks noChangeArrowheads="1"/>
            </p:cNvSpPr>
            <p:nvPr/>
          </p:nvSpPr>
          <p:spPr bwMode="auto">
            <a:xfrm>
              <a:off x="3688" y="187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537" name="Line 340"/>
            <p:cNvSpPr>
              <a:spLocks noChangeShapeType="1"/>
            </p:cNvSpPr>
            <p:nvPr/>
          </p:nvSpPr>
          <p:spPr bwMode="auto">
            <a:xfrm flipH="1" flipV="1">
              <a:off x="3689"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38" name="Line 341"/>
            <p:cNvSpPr>
              <a:spLocks noChangeShapeType="1"/>
            </p:cNvSpPr>
            <p:nvPr/>
          </p:nvSpPr>
          <p:spPr bwMode="auto">
            <a:xfrm>
              <a:off x="3709"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39" name="Line 342"/>
            <p:cNvSpPr>
              <a:spLocks noChangeShapeType="1"/>
            </p:cNvSpPr>
            <p:nvPr/>
          </p:nvSpPr>
          <p:spPr bwMode="auto">
            <a:xfrm flipH="1">
              <a:off x="3689"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40" name="Line 343"/>
            <p:cNvSpPr>
              <a:spLocks noChangeShapeType="1"/>
            </p:cNvSpPr>
            <p:nvPr/>
          </p:nvSpPr>
          <p:spPr bwMode="auto">
            <a:xfrm flipV="1">
              <a:off x="3709"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41" name="Rectangle 344"/>
            <p:cNvSpPr>
              <a:spLocks noChangeArrowheads="1"/>
            </p:cNvSpPr>
            <p:nvPr/>
          </p:nvSpPr>
          <p:spPr bwMode="auto">
            <a:xfrm>
              <a:off x="3762" y="1879"/>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542" name="Line 345"/>
            <p:cNvSpPr>
              <a:spLocks noChangeShapeType="1"/>
            </p:cNvSpPr>
            <p:nvPr/>
          </p:nvSpPr>
          <p:spPr bwMode="auto">
            <a:xfrm flipH="1" flipV="1">
              <a:off x="3763"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43" name="Line 346"/>
            <p:cNvSpPr>
              <a:spLocks noChangeShapeType="1"/>
            </p:cNvSpPr>
            <p:nvPr/>
          </p:nvSpPr>
          <p:spPr bwMode="auto">
            <a:xfrm>
              <a:off x="3783"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44" name="Line 347"/>
            <p:cNvSpPr>
              <a:spLocks noChangeShapeType="1"/>
            </p:cNvSpPr>
            <p:nvPr/>
          </p:nvSpPr>
          <p:spPr bwMode="auto">
            <a:xfrm flipH="1">
              <a:off x="3763" y="1900"/>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45" name="Line 348"/>
            <p:cNvSpPr>
              <a:spLocks noChangeShapeType="1"/>
            </p:cNvSpPr>
            <p:nvPr/>
          </p:nvSpPr>
          <p:spPr bwMode="auto">
            <a:xfrm flipV="1">
              <a:off x="3783" y="1880"/>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46" name="Rectangle 349"/>
            <p:cNvSpPr>
              <a:spLocks noChangeArrowheads="1"/>
            </p:cNvSpPr>
            <p:nvPr/>
          </p:nvSpPr>
          <p:spPr bwMode="auto">
            <a:xfrm>
              <a:off x="3836" y="2227"/>
              <a:ext cx="45"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547" name="Line 350"/>
            <p:cNvSpPr>
              <a:spLocks noChangeShapeType="1"/>
            </p:cNvSpPr>
            <p:nvPr/>
          </p:nvSpPr>
          <p:spPr bwMode="auto">
            <a:xfrm flipH="1" flipV="1">
              <a:off x="3837" y="2228"/>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48" name="Line 351"/>
            <p:cNvSpPr>
              <a:spLocks noChangeShapeType="1"/>
            </p:cNvSpPr>
            <p:nvPr/>
          </p:nvSpPr>
          <p:spPr bwMode="auto">
            <a:xfrm>
              <a:off x="3858" y="224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49" name="Line 352"/>
            <p:cNvSpPr>
              <a:spLocks noChangeShapeType="1"/>
            </p:cNvSpPr>
            <p:nvPr/>
          </p:nvSpPr>
          <p:spPr bwMode="auto">
            <a:xfrm flipH="1">
              <a:off x="3837" y="2248"/>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50" name="Line 353"/>
            <p:cNvSpPr>
              <a:spLocks noChangeShapeType="1"/>
            </p:cNvSpPr>
            <p:nvPr/>
          </p:nvSpPr>
          <p:spPr bwMode="auto">
            <a:xfrm flipV="1">
              <a:off x="3858" y="222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51" name="Rectangle 354"/>
            <p:cNvSpPr>
              <a:spLocks noChangeArrowheads="1"/>
            </p:cNvSpPr>
            <p:nvPr/>
          </p:nvSpPr>
          <p:spPr bwMode="auto">
            <a:xfrm>
              <a:off x="3910" y="2227"/>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552" name="Line 355"/>
            <p:cNvSpPr>
              <a:spLocks noChangeShapeType="1"/>
            </p:cNvSpPr>
            <p:nvPr/>
          </p:nvSpPr>
          <p:spPr bwMode="auto">
            <a:xfrm flipH="1" flipV="1">
              <a:off x="3911" y="222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53" name="Line 356"/>
            <p:cNvSpPr>
              <a:spLocks noChangeShapeType="1"/>
            </p:cNvSpPr>
            <p:nvPr/>
          </p:nvSpPr>
          <p:spPr bwMode="auto">
            <a:xfrm>
              <a:off x="3931" y="2248"/>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54" name="Line 357"/>
            <p:cNvSpPr>
              <a:spLocks noChangeShapeType="1"/>
            </p:cNvSpPr>
            <p:nvPr/>
          </p:nvSpPr>
          <p:spPr bwMode="auto">
            <a:xfrm flipH="1">
              <a:off x="3911" y="2248"/>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55" name="Line 358"/>
            <p:cNvSpPr>
              <a:spLocks noChangeShapeType="1"/>
            </p:cNvSpPr>
            <p:nvPr/>
          </p:nvSpPr>
          <p:spPr bwMode="auto">
            <a:xfrm flipV="1">
              <a:off x="3931" y="2228"/>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56" name="Rectangle 359"/>
            <p:cNvSpPr>
              <a:spLocks noChangeArrowheads="1"/>
            </p:cNvSpPr>
            <p:nvPr/>
          </p:nvSpPr>
          <p:spPr bwMode="auto">
            <a:xfrm>
              <a:off x="3984" y="2575"/>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557" name="Line 360"/>
            <p:cNvSpPr>
              <a:spLocks noChangeShapeType="1"/>
            </p:cNvSpPr>
            <p:nvPr/>
          </p:nvSpPr>
          <p:spPr bwMode="auto">
            <a:xfrm flipH="1" flipV="1">
              <a:off x="3985" y="2576"/>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58" name="Line 361"/>
            <p:cNvSpPr>
              <a:spLocks noChangeShapeType="1"/>
            </p:cNvSpPr>
            <p:nvPr/>
          </p:nvSpPr>
          <p:spPr bwMode="auto">
            <a:xfrm>
              <a:off x="4005" y="2596"/>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59" name="Line 362"/>
            <p:cNvSpPr>
              <a:spLocks noChangeShapeType="1"/>
            </p:cNvSpPr>
            <p:nvPr/>
          </p:nvSpPr>
          <p:spPr bwMode="auto">
            <a:xfrm flipH="1">
              <a:off x="3985" y="2596"/>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60" name="Line 363"/>
            <p:cNvSpPr>
              <a:spLocks noChangeShapeType="1"/>
            </p:cNvSpPr>
            <p:nvPr/>
          </p:nvSpPr>
          <p:spPr bwMode="auto">
            <a:xfrm flipV="1">
              <a:off x="4005" y="2576"/>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61" name="Rectangle 364"/>
            <p:cNvSpPr>
              <a:spLocks noChangeArrowheads="1"/>
            </p:cNvSpPr>
            <p:nvPr/>
          </p:nvSpPr>
          <p:spPr bwMode="auto">
            <a:xfrm>
              <a:off x="4059" y="2575"/>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562" name="Line 365"/>
            <p:cNvSpPr>
              <a:spLocks noChangeShapeType="1"/>
            </p:cNvSpPr>
            <p:nvPr/>
          </p:nvSpPr>
          <p:spPr bwMode="auto">
            <a:xfrm flipH="1" flipV="1">
              <a:off x="4060" y="2576"/>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63" name="Line 366"/>
            <p:cNvSpPr>
              <a:spLocks noChangeShapeType="1"/>
            </p:cNvSpPr>
            <p:nvPr/>
          </p:nvSpPr>
          <p:spPr bwMode="auto">
            <a:xfrm>
              <a:off x="4080" y="2596"/>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64" name="Line 367"/>
            <p:cNvSpPr>
              <a:spLocks noChangeShapeType="1"/>
            </p:cNvSpPr>
            <p:nvPr/>
          </p:nvSpPr>
          <p:spPr bwMode="auto">
            <a:xfrm flipH="1">
              <a:off x="4060" y="2596"/>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65" name="Line 368"/>
            <p:cNvSpPr>
              <a:spLocks noChangeShapeType="1"/>
            </p:cNvSpPr>
            <p:nvPr/>
          </p:nvSpPr>
          <p:spPr bwMode="auto">
            <a:xfrm flipV="1">
              <a:off x="4080" y="2576"/>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66" name="Rectangle 369"/>
            <p:cNvSpPr>
              <a:spLocks noChangeArrowheads="1"/>
            </p:cNvSpPr>
            <p:nvPr/>
          </p:nvSpPr>
          <p:spPr bwMode="auto">
            <a:xfrm>
              <a:off x="4133" y="2922"/>
              <a:ext cx="44" cy="4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567" name="Line 370"/>
            <p:cNvSpPr>
              <a:spLocks noChangeShapeType="1"/>
            </p:cNvSpPr>
            <p:nvPr/>
          </p:nvSpPr>
          <p:spPr bwMode="auto">
            <a:xfrm flipH="1" flipV="1">
              <a:off x="4134" y="2923"/>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68" name="Line 371"/>
            <p:cNvSpPr>
              <a:spLocks noChangeShapeType="1"/>
            </p:cNvSpPr>
            <p:nvPr/>
          </p:nvSpPr>
          <p:spPr bwMode="auto">
            <a:xfrm>
              <a:off x="4154" y="2944"/>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69" name="Line 372"/>
            <p:cNvSpPr>
              <a:spLocks noChangeShapeType="1"/>
            </p:cNvSpPr>
            <p:nvPr/>
          </p:nvSpPr>
          <p:spPr bwMode="auto">
            <a:xfrm flipH="1">
              <a:off x="4134" y="2944"/>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70" name="Line 373"/>
            <p:cNvSpPr>
              <a:spLocks noChangeShapeType="1"/>
            </p:cNvSpPr>
            <p:nvPr/>
          </p:nvSpPr>
          <p:spPr bwMode="auto">
            <a:xfrm flipV="1">
              <a:off x="4154" y="2923"/>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71" name="Rectangle 374"/>
            <p:cNvSpPr>
              <a:spLocks noChangeArrowheads="1"/>
            </p:cNvSpPr>
            <p:nvPr/>
          </p:nvSpPr>
          <p:spPr bwMode="auto">
            <a:xfrm>
              <a:off x="4208" y="2922"/>
              <a:ext cx="44" cy="4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572" name="Line 375"/>
            <p:cNvSpPr>
              <a:spLocks noChangeShapeType="1"/>
            </p:cNvSpPr>
            <p:nvPr/>
          </p:nvSpPr>
          <p:spPr bwMode="auto">
            <a:xfrm flipH="1" flipV="1">
              <a:off x="4209" y="2923"/>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73" name="Line 376"/>
            <p:cNvSpPr>
              <a:spLocks noChangeShapeType="1"/>
            </p:cNvSpPr>
            <p:nvPr/>
          </p:nvSpPr>
          <p:spPr bwMode="auto">
            <a:xfrm>
              <a:off x="4229" y="2944"/>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74" name="Line 377"/>
            <p:cNvSpPr>
              <a:spLocks noChangeShapeType="1"/>
            </p:cNvSpPr>
            <p:nvPr/>
          </p:nvSpPr>
          <p:spPr bwMode="auto">
            <a:xfrm flipH="1">
              <a:off x="4209" y="2944"/>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75" name="Line 378"/>
            <p:cNvSpPr>
              <a:spLocks noChangeShapeType="1"/>
            </p:cNvSpPr>
            <p:nvPr/>
          </p:nvSpPr>
          <p:spPr bwMode="auto">
            <a:xfrm flipV="1">
              <a:off x="4229" y="2923"/>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76" name="Rectangle 379"/>
            <p:cNvSpPr>
              <a:spLocks noChangeArrowheads="1"/>
            </p:cNvSpPr>
            <p:nvPr/>
          </p:nvSpPr>
          <p:spPr bwMode="auto">
            <a:xfrm>
              <a:off x="4282" y="2922"/>
              <a:ext cx="44" cy="4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577" name="Line 380"/>
            <p:cNvSpPr>
              <a:spLocks noChangeShapeType="1"/>
            </p:cNvSpPr>
            <p:nvPr/>
          </p:nvSpPr>
          <p:spPr bwMode="auto">
            <a:xfrm flipH="1" flipV="1">
              <a:off x="4283" y="2923"/>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78" name="Line 381"/>
            <p:cNvSpPr>
              <a:spLocks noChangeShapeType="1"/>
            </p:cNvSpPr>
            <p:nvPr/>
          </p:nvSpPr>
          <p:spPr bwMode="auto">
            <a:xfrm>
              <a:off x="4303" y="2944"/>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79" name="Line 382"/>
            <p:cNvSpPr>
              <a:spLocks noChangeShapeType="1"/>
            </p:cNvSpPr>
            <p:nvPr/>
          </p:nvSpPr>
          <p:spPr bwMode="auto">
            <a:xfrm flipH="1">
              <a:off x="4283" y="2944"/>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80" name="Line 383"/>
            <p:cNvSpPr>
              <a:spLocks noChangeShapeType="1"/>
            </p:cNvSpPr>
            <p:nvPr/>
          </p:nvSpPr>
          <p:spPr bwMode="auto">
            <a:xfrm flipV="1">
              <a:off x="4303" y="2923"/>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81" name="Rectangle 384"/>
            <p:cNvSpPr>
              <a:spLocks noChangeArrowheads="1"/>
            </p:cNvSpPr>
            <p:nvPr/>
          </p:nvSpPr>
          <p:spPr bwMode="auto">
            <a:xfrm>
              <a:off x="4356" y="2922"/>
              <a:ext cx="44" cy="4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582" name="Line 385"/>
            <p:cNvSpPr>
              <a:spLocks noChangeShapeType="1"/>
            </p:cNvSpPr>
            <p:nvPr/>
          </p:nvSpPr>
          <p:spPr bwMode="auto">
            <a:xfrm flipH="1" flipV="1">
              <a:off x="4357" y="2923"/>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83" name="Line 386"/>
            <p:cNvSpPr>
              <a:spLocks noChangeShapeType="1"/>
            </p:cNvSpPr>
            <p:nvPr/>
          </p:nvSpPr>
          <p:spPr bwMode="auto">
            <a:xfrm>
              <a:off x="4377" y="2944"/>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84" name="Line 387"/>
            <p:cNvSpPr>
              <a:spLocks noChangeShapeType="1"/>
            </p:cNvSpPr>
            <p:nvPr/>
          </p:nvSpPr>
          <p:spPr bwMode="auto">
            <a:xfrm flipH="1">
              <a:off x="4357" y="2944"/>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85" name="Line 388"/>
            <p:cNvSpPr>
              <a:spLocks noChangeShapeType="1"/>
            </p:cNvSpPr>
            <p:nvPr/>
          </p:nvSpPr>
          <p:spPr bwMode="auto">
            <a:xfrm flipV="1">
              <a:off x="4377" y="2923"/>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86" name="Rectangle 389"/>
            <p:cNvSpPr>
              <a:spLocks noChangeArrowheads="1"/>
            </p:cNvSpPr>
            <p:nvPr/>
          </p:nvSpPr>
          <p:spPr bwMode="auto">
            <a:xfrm>
              <a:off x="4431" y="2922"/>
              <a:ext cx="44" cy="4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587" name="Line 390"/>
            <p:cNvSpPr>
              <a:spLocks noChangeShapeType="1"/>
            </p:cNvSpPr>
            <p:nvPr/>
          </p:nvSpPr>
          <p:spPr bwMode="auto">
            <a:xfrm flipH="1" flipV="1">
              <a:off x="4431" y="2923"/>
              <a:ext cx="21"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88" name="Line 391"/>
            <p:cNvSpPr>
              <a:spLocks noChangeShapeType="1"/>
            </p:cNvSpPr>
            <p:nvPr/>
          </p:nvSpPr>
          <p:spPr bwMode="auto">
            <a:xfrm>
              <a:off x="4452" y="2944"/>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89" name="Line 392"/>
            <p:cNvSpPr>
              <a:spLocks noChangeShapeType="1"/>
            </p:cNvSpPr>
            <p:nvPr/>
          </p:nvSpPr>
          <p:spPr bwMode="auto">
            <a:xfrm flipH="1">
              <a:off x="4431" y="2944"/>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90" name="Line 393"/>
            <p:cNvSpPr>
              <a:spLocks noChangeShapeType="1"/>
            </p:cNvSpPr>
            <p:nvPr/>
          </p:nvSpPr>
          <p:spPr bwMode="auto">
            <a:xfrm flipV="1">
              <a:off x="4452" y="2923"/>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91" name="Rectangle 394"/>
            <p:cNvSpPr>
              <a:spLocks noChangeArrowheads="1"/>
            </p:cNvSpPr>
            <p:nvPr/>
          </p:nvSpPr>
          <p:spPr bwMode="auto">
            <a:xfrm>
              <a:off x="4504" y="2922"/>
              <a:ext cx="45" cy="4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592" name="Line 395"/>
            <p:cNvSpPr>
              <a:spLocks noChangeShapeType="1"/>
            </p:cNvSpPr>
            <p:nvPr/>
          </p:nvSpPr>
          <p:spPr bwMode="auto">
            <a:xfrm flipH="1" flipV="1">
              <a:off x="4505" y="2923"/>
              <a:ext cx="21"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93" name="Line 396"/>
            <p:cNvSpPr>
              <a:spLocks noChangeShapeType="1"/>
            </p:cNvSpPr>
            <p:nvPr/>
          </p:nvSpPr>
          <p:spPr bwMode="auto">
            <a:xfrm>
              <a:off x="4526" y="2944"/>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94" name="Line 397"/>
            <p:cNvSpPr>
              <a:spLocks noChangeShapeType="1"/>
            </p:cNvSpPr>
            <p:nvPr/>
          </p:nvSpPr>
          <p:spPr bwMode="auto">
            <a:xfrm flipH="1">
              <a:off x="4505" y="2944"/>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95" name="Line 398"/>
            <p:cNvSpPr>
              <a:spLocks noChangeShapeType="1"/>
            </p:cNvSpPr>
            <p:nvPr/>
          </p:nvSpPr>
          <p:spPr bwMode="auto">
            <a:xfrm flipV="1">
              <a:off x="4526" y="2923"/>
              <a:ext cx="20" cy="2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96" name="Rectangle 399"/>
            <p:cNvSpPr>
              <a:spLocks noChangeArrowheads="1"/>
            </p:cNvSpPr>
            <p:nvPr/>
          </p:nvSpPr>
          <p:spPr bwMode="auto">
            <a:xfrm>
              <a:off x="4579" y="3270"/>
              <a:ext cx="44" cy="4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597" name="Line 400"/>
            <p:cNvSpPr>
              <a:spLocks noChangeShapeType="1"/>
            </p:cNvSpPr>
            <p:nvPr/>
          </p:nvSpPr>
          <p:spPr bwMode="auto">
            <a:xfrm flipH="1" flipV="1">
              <a:off x="4580" y="327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98" name="Line 401"/>
            <p:cNvSpPr>
              <a:spLocks noChangeShapeType="1"/>
            </p:cNvSpPr>
            <p:nvPr/>
          </p:nvSpPr>
          <p:spPr bwMode="auto">
            <a:xfrm>
              <a:off x="4600" y="3291"/>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99" name="Line 402"/>
            <p:cNvSpPr>
              <a:spLocks noChangeShapeType="1"/>
            </p:cNvSpPr>
            <p:nvPr/>
          </p:nvSpPr>
          <p:spPr bwMode="auto">
            <a:xfrm flipH="1">
              <a:off x="4580" y="3291"/>
              <a:ext cx="20"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00" name="Line 403"/>
            <p:cNvSpPr>
              <a:spLocks noChangeShapeType="1"/>
            </p:cNvSpPr>
            <p:nvPr/>
          </p:nvSpPr>
          <p:spPr bwMode="auto">
            <a:xfrm flipV="1">
              <a:off x="4600" y="3271"/>
              <a:ext cx="21" cy="2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7348" name="Rectangle 404"/>
          <p:cNvSpPr>
            <a:spLocks noChangeArrowheads="1"/>
          </p:cNvSpPr>
          <p:nvPr/>
        </p:nvSpPr>
        <p:spPr bwMode="auto">
          <a:xfrm>
            <a:off x="7386638" y="5667375"/>
            <a:ext cx="69850" cy="698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349" name="Line 405"/>
          <p:cNvSpPr>
            <a:spLocks noChangeShapeType="1"/>
          </p:cNvSpPr>
          <p:nvPr/>
        </p:nvSpPr>
        <p:spPr bwMode="auto">
          <a:xfrm flipH="1" flipV="1">
            <a:off x="7388225" y="5668963"/>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0" name="Line 406"/>
          <p:cNvSpPr>
            <a:spLocks noChangeShapeType="1"/>
          </p:cNvSpPr>
          <p:nvPr/>
        </p:nvSpPr>
        <p:spPr bwMode="auto">
          <a:xfrm>
            <a:off x="7419975" y="5700713"/>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1" name="Line 407"/>
          <p:cNvSpPr>
            <a:spLocks noChangeShapeType="1"/>
          </p:cNvSpPr>
          <p:nvPr/>
        </p:nvSpPr>
        <p:spPr bwMode="auto">
          <a:xfrm flipH="1">
            <a:off x="7388225" y="5700713"/>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2" name="Line 408"/>
          <p:cNvSpPr>
            <a:spLocks noChangeShapeType="1"/>
          </p:cNvSpPr>
          <p:nvPr/>
        </p:nvSpPr>
        <p:spPr bwMode="auto">
          <a:xfrm flipV="1">
            <a:off x="7419975" y="5668963"/>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3" name="Rectangle 409"/>
          <p:cNvSpPr>
            <a:spLocks noChangeArrowheads="1"/>
          </p:cNvSpPr>
          <p:nvPr/>
        </p:nvSpPr>
        <p:spPr bwMode="auto">
          <a:xfrm>
            <a:off x="1073150" y="5556250"/>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0</a:t>
            </a:r>
            <a:endParaRPr lang="en-US">
              <a:latin typeface="Calibri" charset="0"/>
            </a:endParaRPr>
          </a:p>
        </p:txBody>
      </p:sp>
      <p:sp>
        <p:nvSpPr>
          <p:cNvPr id="57354" name="Rectangle 410"/>
          <p:cNvSpPr>
            <a:spLocks noChangeArrowheads="1"/>
          </p:cNvSpPr>
          <p:nvPr/>
        </p:nvSpPr>
        <p:spPr bwMode="auto">
          <a:xfrm>
            <a:off x="860425" y="5003800"/>
            <a:ext cx="35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0.2</a:t>
            </a:r>
            <a:endParaRPr lang="en-US">
              <a:latin typeface="Calibri" charset="0"/>
            </a:endParaRPr>
          </a:p>
        </p:txBody>
      </p:sp>
      <p:sp>
        <p:nvSpPr>
          <p:cNvPr id="57355" name="Rectangle 411"/>
          <p:cNvSpPr>
            <a:spLocks noChangeArrowheads="1"/>
          </p:cNvSpPr>
          <p:nvPr/>
        </p:nvSpPr>
        <p:spPr bwMode="auto">
          <a:xfrm>
            <a:off x="860425" y="4452938"/>
            <a:ext cx="35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0.4</a:t>
            </a:r>
            <a:endParaRPr lang="en-US">
              <a:latin typeface="Calibri" charset="0"/>
            </a:endParaRPr>
          </a:p>
        </p:txBody>
      </p:sp>
      <p:sp>
        <p:nvSpPr>
          <p:cNvPr id="57356" name="Rectangle 412"/>
          <p:cNvSpPr>
            <a:spLocks noChangeArrowheads="1"/>
          </p:cNvSpPr>
          <p:nvPr/>
        </p:nvSpPr>
        <p:spPr bwMode="auto">
          <a:xfrm>
            <a:off x="860425" y="3900488"/>
            <a:ext cx="35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0.6</a:t>
            </a:r>
            <a:endParaRPr lang="en-US">
              <a:latin typeface="Calibri" charset="0"/>
            </a:endParaRPr>
          </a:p>
        </p:txBody>
      </p:sp>
      <p:sp>
        <p:nvSpPr>
          <p:cNvPr id="57357" name="Rectangle 413"/>
          <p:cNvSpPr>
            <a:spLocks noChangeArrowheads="1"/>
          </p:cNvSpPr>
          <p:nvPr/>
        </p:nvSpPr>
        <p:spPr bwMode="auto">
          <a:xfrm>
            <a:off x="860425" y="3348038"/>
            <a:ext cx="35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0.8</a:t>
            </a:r>
            <a:endParaRPr lang="en-US">
              <a:latin typeface="Calibri" charset="0"/>
            </a:endParaRPr>
          </a:p>
        </p:txBody>
      </p:sp>
      <p:sp>
        <p:nvSpPr>
          <p:cNvPr id="57358" name="Rectangle 414"/>
          <p:cNvSpPr>
            <a:spLocks noChangeArrowheads="1"/>
          </p:cNvSpPr>
          <p:nvPr/>
        </p:nvSpPr>
        <p:spPr bwMode="auto">
          <a:xfrm>
            <a:off x="1073150" y="2797175"/>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1</a:t>
            </a:r>
            <a:endParaRPr lang="en-US">
              <a:latin typeface="Calibri" charset="0"/>
            </a:endParaRPr>
          </a:p>
        </p:txBody>
      </p:sp>
      <p:sp>
        <p:nvSpPr>
          <p:cNvPr id="57359" name="Rectangle 415"/>
          <p:cNvSpPr>
            <a:spLocks noChangeArrowheads="1"/>
          </p:cNvSpPr>
          <p:nvPr/>
        </p:nvSpPr>
        <p:spPr bwMode="auto">
          <a:xfrm>
            <a:off x="860425" y="2244725"/>
            <a:ext cx="35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1.2</a:t>
            </a:r>
            <a:endParaRPr lang="en-US">
              <a:latin typeface="Calibri" charset="0"/>
            </a:endParaRPr>
          </a:p>
        </p:txBody>
      </p:sp>
      <p:sp>
        <p:nvSpPr>
          <p:cNvPr id="57360" name="Rectangle 416"/>
          <p:cNvSpPr>
            <a:spLocks noChangeArrowheads="1"/>
          </p:cNvSpPr>
          <p:nvPr/>
        </p:nvSpPr>
        <p:spPr bwMode="auto">
          <a:xfrm>
            <a:off x="860425" y="1692275"/>
            <a:ext cx="35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1.4</a:t>
            </a:r>
            <a:endParaRPr lang="en-US">
              <a:latin typeface="Calibri" charset="0"/>
            </a:endParaRPr>
          </a:p>
        </p:txBody>
      </p:sp>
      <p:sp>
        <p:nvSpPr>
          <p:cNvPr id="57361" name="Rectangle 417"/>
          <p:cNvSpPr>
            <a:spLocks noChangeArrowheads="1"/>
          </p:cNvSpPr>
          <p:nvPr/>
        </p:nvSpPr>
        <p:spPr bwMode="auto">
          <a:xfrm>
            <a:off x="860425" y="1141413"/>
            <a:ext cx="35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1.6</a:t>
            </a:r>
            <a:endParaRPr lang="en-US">
              <a:latin typeface="Calibri" charset="0"/>
            </a:endParaRPr>
          </a:p>
        </p:txBody>
      </p:sp>
      <p:sp>
        <p:nvSpPr>
          <p:cNvPr id="57362" name="Rectangle 418"/>
          <p:cNvSpPr>
            <a:spLocks noChangeArrowheads="1"/>
          </p:cNvSpPr>
          <p:nvPr/>
        </p:nvSpPr>
        <p:spPr bwMode="auto">
          <a:xfrm>
            <a:off x="1336675" y="5919788"/>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0</a:t>
            </a:r>
            <a:endParaRPr lang="en-US">
              <a:latin typeface="Calibri" charset="0"/>
            </a:endParaRPr>
          </a:p>
        </p:txBody>
      </p:sp>
      <p:sp>
        <p:nvSpPr>
          <p:cNvPr id="57363" name="Rectangle 419"/>
          <p:cNvSpPr>
            <a:spLocks noChangeArrowheads="1"/>
          </p:cNvSpPr>
          <p:nvPr/>
        </p:nvSpPr>
        <p:spPr bwMode="auto">
          <a:xfrm>
            <a:off x="2444750" y="5919788"/>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50</a:t>
            </a:r>
            <a:endParaRPr lang="en-US">
              <a:latin typeface="Calibri" charset="0"/>
            </a:endParaRPr>
          </a:p>
        </p:txBody>
      </p:sp>
      <p:sp>
        <p:nvSpPr>
          <p:cNvPr id="57364" name="Rectangle 420"/>
          <p:cNvSpPr>
            <a:spLocks noChangeArrowheads="1"/>
          </p:cNvSpPr>
          <p:nvPr/>
        </p:nvSpPr>
        <p:spPr bwMode="auto">
          <a:xfrm>
            <a:off x="3552825" y="5919788"/>
            <a:ext cx="423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100</a:t>
            </a:r>
            <a:endParaRPr lang="en-US">
              <a:latin typeface="Calibri" charset="0"/>
            </a:endParaRPr>
          </a:p>
        </p:txBody>
      </p:sp>
      <p:sp>
        <p:nvSpPr>
          <p:cNvPr id="57365" name="Rectangle 421"/>
          <p:cNvSpPr>
            <a:spLocks noChangeArrowheads="1"/>
          </p:cNvSpPr>
          <p:nvPr/>
        </p:nvSpPr>
        <p:spPr bwMode="auto">
          <a:xfrm>
            <a:off x="4732338" y="5919788"/>
            <a:ext cx="423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150</a:t>
            </a:r>
            <a:endParaRPr lang="en-US">
              <a:latin typeface="Calibri" charset="0"/>
            </a:endParaRPr>
          </a:p>
        </p:txBody>
      </p:sp>
      <p:sp>
        <p:nvSpPr>
          <p:cNvPr id="57366" name="Rectangle 422"/>
          <p:cNvSpPr>
            <a:spLocks noChangeArrowheads="1"/>
          </p:cNvSpPr>
          <p:nvPr/>
        </p:nvSpPr>
        <p:spPr bwMode="auto">
          <a:xfrm>
            <a:off x="5911850" y="5919788"/>
            <a:ext cx="423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200</a:t>
            </a:r>
            <a:endParaRPr lang="en-US">
              <a:latin typeface="Calibri" charset="0"/>
            </a:endParaRPr>
          </a:p>
        </p:txBody>
      </p:sp>
      <p:sp>
        <p:nvSpPr>
          <p:cNvPr id="57367" name="Rectangle 423"/>
          <p:cNvSpPr>
            <a:spLocks noChangeArrowheads="1"/>
          </p:cNvSpPr>
          <p:nvPr/>
        </p:nvSpPr>
        <p:spPr bwMode="auto">
          <a:xfrm>
            <a:off x="7091363" y="5919788"/>
            <a:ext cx="423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250</a:t>
            </a:r>
            <a:endParaRPr lang="en-US">
              <a:latin typeface="Calibri" charset="0"/>
            </a:endParaRPr>
          </a:p>
        </p:txBody>
      </p:sp>
      <p:sp>
        <p:nvSpPr>
          <p:cNvPr id="57368" name="Rectangle 424"/>
          <p:cNvSpPr>
            <a:spLocks noChangeArrowheads="1"/>
          </p:cNvSpPr>
          <p:nvPr/>
        </p:nvSpPr>
        <p:spPr bwMode="auto">
          <a:xfrm>
            <a:off x="3422650" y="6335713"/>
            <a:ext cx="1973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latin typeface="Helvetica" charset="0"/>
              </a:rPr>
              <a:t>Time (heartbeat)</a:t>
            </a:r>
            <a:endParaRPr lang="en-US">
              <a:latin typeface="Calibri" charset="0"/>
            </a:endParaRPr>
          </a:p>
        </p:txBody>
      </p:sp>
      <p:sp>
        <p:nvSpPr>
          <p:cNvPr id="57369" name="Rectangle 425"/>
          <p:cNvSpPr>
            <a:spLocks noChangeArrowheads="1"/>
          </p:cNvSpPr>
          <p:nvPr/>
        </p:nvSpPr>
        <p:spPr bwMode="auto">
          <a:xfrm rot="-5400000">
            <a:off x="-163513" y="3341688"/>
            <a:ext cx="155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latin typeface="Helvetica" charset="0"/>
              </a:rPr>
              <a:t>Performance</a:t>
            </a:r>
            <a:endParaRPr lang="en-US">
              <a:latin typeface="Calibri" charset="0"/>
            </a:endParaRPr>
          </a:p>
        </p:txBody>
      </p:sp>
      <p:sp>
        <p:nvSpPr>
          <p:cNvPr id="57370" name="Rectangle 426"/>
          <p:cNvSpPr>
            <a:spLocks noChangeArrowheads="1"/>
          </p:cNvSpPr>
          <p:nvPr/>
        </p:nvSpPr>
        <p:spPr bwMode="auto">
          <a:xfrm>
            <a:off x="7612063" y="5556250"/>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0</a:t>
            </a:r>
            <a:endParaRPr lang="en-US">
              <a:latin typeface="Calibri" charset="0"/>
            </a:endParaRPr>
          </a:p>
        </p:txBody>
      </p:sp>
      <p:sp>
        <p:nvSpPr>
          <p:cNvPr id="57371" name="Rectangle 427"/>
          <p:cNvSpPr>
            <a:spLocks noChangeArrowheads="1"/>
          </p:cNvSpPr>
          <p:nvPr/>
        </p:nvSpPr>
        <p:spPr bwMode="auto">
          <a:xfrm>
            <a:off x="7612063" y="5003800"/>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1</a:t>
            </a:r>
            <a:endParaRPr lang="en-US">
              <a:latin typeface="Calibri" charset="0"/>
            </a:endParaRPr>
          </a:p>
        </p:txBody>
      </p:sp>
      <p:sp>
        <p:nvSpPr>
          <p:cNvPr id="57372" name="Rectangle 428"/>
          <p:cNvSpPr>
            <a:spLocks noChangeArrowheads="1"/>
          </p:cNvSpPr>
          <p:nvPr/>
        </p:nvSpPr>
        <p:spPr bwMode="auto">
          <a:xfrm>
            <a:off x="7612063" y="4452938"/>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2</a:t>
            </a:r>
            <a:endParaRPr lang="en-US">
              <a:latin typeface="Calibri" charset="0"/>
            </a:endParaRPr>
          </a:p>
        </p:txBody>
      </p:sp>
      <p:sp>
        <p:nvSpPr>
          <p:cNvPr id="57373" name="Rectangle 429"/>
          <p:cNvSpPr>
            <a:spLocks noChangeArrowheads="1"/>
          </p:cNvSpPr>
          <p:nvPr/>
        </p:nvSpPr>
        <p:spPr bwMode="auto">
          <a:xfrm>
            <a:off x="7612063" y="3900488"/>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3</a:t>
            </a:r>
            <a:endParaRPr lang="en-US">
              <a:latin typeface="Calibri" charset="0"/>
            </a:endParaRPr>
          </a:p>
        </p:txBody>
      </p:sp>
      <p:sp>
        <p:nvSpPr>
          <p:cNvPr id="57374" name="Rectangle 430"/>
          <p:cNvSpPr>
            <a:spLocks noChangeArrowheads="1"/>
          </p:cNvSpPr>
          <p:nvPr/>
        </p:nvSpPr>
        <p:spPr bwMode="auto">
          <a:xfrm>
            <a:off x="7612063" y="3348038"/>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4</a:t>
            </a:r>
            <a:endParaRPr lang="en-US">
              <a:latin typeface="Calibri" charset="0"/>
            </a:endParaRPr>
          </a:p>
        </p:txBody>
      </p:sp>
      <p:sp>
        <p:nvSpPr>
          <p:cNvPr id="57375" name="Rectangle 431"/>
          <p:cNvSpPr>
            <a:spLocks noChangeArrowheads="1"/>
          </p:cNvSpPr>
          <p:nvPr/>
        </p:nvSpPr>
        <p:spPr bwMode="auto">
          <a:xfrm>
            <a:off x="7612063" y="2797175"/>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5</a:t>
            </a:r>
            <a:endParaRPr lang="en-US">
              <a:latin typeface="Calibri" charset="0"/>
            </a:endParaRPr>
          </a:p>
        </p:txBody>
      </p:sp>
      <p:sp>
        <p:nvSpPr>
          <p:cNvPr id="57376" name="Rectangle 432"/>
          <p:cNvSpPr>
            <a:spLocks noChangeArrowheads="1"/>
          </p:cNvSpPr>
          <p:nvPr/>
        </p:nvSpPr>
        <p:spPr bwMode="auto">
          <a:xfrm>
            <a:off x="7612063" y="2244725"/>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6</a:t>
            </a:r>
            <a:endParaRPr lang="en-US">
              <a:latin typeface="Calibri" charset="0"/>
            </a:endParaRPr>
          </a:p>
        </p:txBody>
      </p:sp>
      <p:sp>
        <p:nvSpPr>
          <p:cNvPr id="57377" name="Rectangle 433"/>
          <p:cNvSpPr>
            <a:spLocks noChangeArrowheads="1"/>
          </p:cNvSpPr>
          <p:nvPr/>
        </p:nvSpPr>
        <p:spPr bwMode="auto">
          <a:xfrm>
            <a:off x="7612063" y="1692275"/>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7</a:t>
            </a:r>
            <a:endParaRPr lang="en-US">
              <a:latin typeface="Calibri" charset="0"/>
            </a:endParaRPr>
          </a:p>
        </p:txBody>
      </p:sp>
      <p:sp>
        <p:nvSpPr>
          <p:cNvPr id="57378" name="Rectangle 434"/>
          <p:cNvSpPr>
            <a:spLocks noChangeArrowheads="1"/>
          </p:cNvSpPr>
          <p:nvPr/>
        </p:nvSpPr>
        <p:spPr bwMode="auto">
          <a:xfrm>
            <a:off x="7612063" y="1141413"/>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0"/>
              </a:rPr>
              <a:t>8</a:t>
            </a:r>
            <a:endParaRPr lang="en-US">
              <a:latin typeface="Calibri" charset="0"/>
            </a:endParaRPr>
          </a:p>
        </p:txBody>
      </p:sp>
      <p:sp>
        <p:nvSpPr>
          <p:cNvPr id="57379" name="Rectangle 435"/>
          <p:cNvSpPr>
            <a:spLocks noChangeArrowheads="1"/>
          </p:cNvSpPr>
          <p:nvPr/>
        </p:nvSpPr>
        <p:spPr bwMode="auto">
          <a:xfrm rot="-5400000">
            <a:off x="6277769" y="3342482"/>
            <a:ext cx="3443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latin typeface="Helvetica" charset="0"/>
              </a:rPr>
              <a:t>Number of Perforated Loops</a:t>
            </a:r>
            <a:endParaRPr lang="en-US">
              <a:latin typeface="Calibri" charset="0"/>
            </a:endParaRPr>
          </a:p>
        </p:txBody>
      </p:sp>
      <p:sp>
        <p:nvSpPr>
          <p:cNvPr id="57380" name="Line 436"/>
          <p:cNvSpPr>
            <a:spLocks noChangeShapeType="1"/>
          </p:cNvSpPr>
          <p:nvPr/>
        </p:nvSpPr>
        <p:spPr bwMode="auto">
          <a:xfrm flipV="1">
            <a:off x="2438400" y="1238250"/>
            <a:ext cx="0" cy="449580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7381" name="Rectangle 437"/>
          <p:cNvSpPr>
            <a:spLocks noChangeArrowheads="1"/>
          </p:cNvSpPr>
          <p:nvPr/>
        </p:nvSpPr>
        <p:spPr bwMode="auto">
          <a:xfrm>
            <a:off x="1590675" y="1341438"/>
            <a:ext cx="3084513" cy="903287"/>
          </a:xfrm>
          <a:prstGeom prst="rect">
            <a:avLst/>
          </a:prstGeom>
          <a:solidFill>
            <a:srgbClr val="FFFFFF"/>
          </a:solidFill>
          <a:ln w="0">
            <a:solidFill>
              <a:srgbClr val="000000"/>
            </a:solidFill>
            <a:miter lim="800000"/>
            <a:headEnd/>
            <a:tailEnd/>
          </a:ln>
        </p:spPr>
        <p:txBody>
          <a:bodyPr/>
          <a:lstStyle/>
          <a:p>
            <a:endParaRPr lang="en-US">
              <a:latin typeface="Calibri" charset="0"/>
            </a:endParaRPr>
          </a:p>
        </p:txBody>
      </p:sp>
      <p:sp>
        <p:nvSpPr>
          <p:cNvPr id="57382" name="Line 438"/>
          <p:cNvSpPr>
            <a:spLocks noChangeShapeType="1"/>
          </p:cNvSpPr>
          <p:nvPr/>
        </p:nvSpPr>
        <p:spPr bwMode="auto">
          <a:xfrm>
            <a:off x="1685925" y="1465263"/>
            <a:ext cx="304800" cy="1587"/>
          </a:xfrm>
          <a:prstGeom prst="line">
            <a:avLst/>
          </a:prstGeom>
          <a:noFill/>
          <a:ln w="36513">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83" name="Rectangle 439"/>
          <p:cNvSpPr>
            <a:spLocks noChangeArrowheads="1"/>
          </p:cNvSpPr>
          <p:nvPr/>
        </p:nvSpPr>
        <p:spPr bwMode="auto">
          <a:xfrm>
            <a:off x="2036763" y="1363663"/>
            <a:ext cx="7762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latin typeface="Helvetica" charset="0"/>
              </a:rPr>
              <a:t>Baseline</a:t>
            </a:r>
            <a:endParaRPr lang="en-US">
              <a:latin typeface="Calibri" charset="0"/>
            </a:endParaRPr>
          </a:p>
        </p:txBody>
      </p:sp>
      <p:sp>
        <p:nvSpPr>
          <p:cNvPr id="57384" name="Line 440"/>
          <p:cNvSpPr>
            <a:spLocks noChangeShapeType="1"/>
          </p:cNvSpPr>
          <p:nvPr/>
        </p:nvSpPr>
        <p:spPr bwMode="auto">
          <a:xfrm>
            <a:off x="1685925" y="1692275"/>
            <a:ext cx="304800"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85" name="Rectangle 441"/>
          <p:cNvSpPr>
            <a:spLocks noChangeArrowheads="1"/>
          </p:cNvSpPr>
          <p:nvPr/>
        </p:nvSpPr>
        <p:spPr bwMode="auto">
          <a:xfrm>
            <a:off x="1806575" y="1660525"/>
            <a:ext cx="63500" cy="63500"/>
          </a:xfrm>
          <a:prstGeom prst="rect">
            <a:avLst/>
          </a:prstGeom>
          <a:solidFill>
            <a:srgbClr val="FF0000"/>
          </a:solidFill>
          <a:ln w="12700">
            <a:solidFill>
              <a:srgbClr val="FF0000"/>
            </a:solidFill>
            <a:miter lim="800000"/>
            <a:headEnd/>
            <a:tailEnd/>
          </a:ln>
        </p:spPr>
        <p:txBody>
          <a:bodyPr/>
          <a:lstStyle/>
          <a:p>
            <a:endParaRPr lang="en-US">
              <a:latin typeface="Calibri" charset="0"/>
            </a:endParaRPr>
          </a:p>
        </p:txBody>
      </p:sp>
      <p:sp>
        <p:nvSpPr>
          <p:cNvPr id="57386" name="Rectangle 442"/>
          <p:cNvSpPr>
            <a:spLocks noChangeArrowheads="1"/>
          </p:cNvSpPr>
          <p:nvPr/>
        </p:nvSpPr>
        <p:spPr bwMode="auto">
          <a:xfrm>
            <a:off x="2036763" y="1577975"/>
            <a:ext cx="12874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latin typeface="Helvetica" charset="0"/>
              </a:rPr>
              <a:t>No perforation</a:t>
            </a:r>
            <a:endParaRPr lang="en-US">
              <a:latin typeface="Calibri" charset="0"/>
            </a:endParaRPr>
          </a:p>
        </p:txBody>
      </p:sp>
      <p:sp>
        <p:nvSpPr>
          <p:cNvPr id="57387" name="Line 443"/>
          <p:cNvSpPr>
            <a:spLocks noChangeShapeType="1"/>
          </p:cNvSpPr>
          <p:nvPr/>
        </p:nvSpPr>
        <p:spPr bwMode="auto">
          <a:xfrm>
            <a:off x="1685925" y="1908175"/>
            <a:ext cx="304800" cy="1588"/>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88" name="Freeform 444"/>
          <p:cNvSpPr>
            <a:spLocks/>
          </p:cNvSpPr>
          <p:nvPr/>
        </p:nvSpPr>
        <p:spPr bwMode="auto">
          <a:xfrm>
            <a:off x="1806575" y="1876425"/>
            <a:ext cx="63500" cy="65088"/>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solidFill>
            <a:srgbClr val="008000"/>
          </a:solidFill>
          <a:ln w="12700">
            <a:solidFill>
              <a:srgbClr val="008000"/>
            </a:solidFill>
            <a:round/>
            <a:headEnd/>
            <a:tailEnd/>
          </a:ln>
        </p:spPr>
        <p:txBody>
          <a:bodyPr/>
          <a:lstStyle/>
          <a:p>
            <a:endParaRPr lang="en-US"/>
          </a:p>
        </p:txBody>
      </p:sp>
      <p:sp>
        <p:nvSpPr>
          <p:cNvPr id="57389" name="Rectangle 445"/>
          <p:cNvSpPr>
            <a:spLocks noChangeArrowheads="1"/>
          </p:cNvSpPr>
          <p:nvPr/>
        </p:nvSpPr>
        <p:spPr bwMode="auto">
          <a:xfrm>
            <a:off x="2036763" y="1793875"/>
            <a:ext cx="18351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latin typeface="Helvetica" charset="0"/>
              </a:rPr>
              <a:t>Dynamic perforation</a:t>
            </a:r>
            <a:endParaRPr lang="en-US">
              <a:latin typeface="Calibri" charset="0"/>
            </a:endParaRPr>
          </a:p>
        </p:txBody>
      </p:sp>
      <p:sp>
        <p:nvSpPr>
          <p:cNvPr id="57390" name="Line 446"/>
          <p:cNvSpPr>
            <a:spLocks noChangeShapeType="1"/>
          </p:cNvSpPr>
          <p:nvPr/>
        </p:nvSpPr>
        <p:spPr bwMode="auto">
          <a:xfrm>
            <a:off x="1685925" y="2124075"/>
            <a:ext cx="304800" cy="1588"/>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1" name="Rectangle 447"/>
          <p:cNvSpPr>
            <a:spLocks noChangeArrowheads="1"/>
          </p:cNvSpPr>
          <p:nvPr/>
        </p:nvSpPr>
        <p:spPr bwMode="auto">
          <a:xfrm>
            <a:off x="1804988" y="2090738"/>
            <a:ext cx="69850" cy="698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57392" name="Line 448"/>
          <p:cNvSpPr>
            <a:spLocks noChangeShapeType="1"/>
          </p:cNvSpPr>
          <p:nvPr/>
        </p:nvSpPr>
        <p:spPr bwMode="auto">
          <a:xfrm flipH="1" flipV="1">
            <a:off x="1806575" y="209232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3" name="Line 449"/>
          <p:cNvSpPr>
            <a:spLocks noChangeShapeType="1"/>
          </p:cNvSpPr>
          <p:nvPr/>
        </p:nvSpPr>
        <p:spPr bwMode="auto">
          <a:xfrm>
            <a:off x="1838325" y="212407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4" name="Line 450"/>
          <p:cNvSpPr>
            <a:spLocks noChangeShapeType="1"/>
          </p:cNvSpPr>
          <p:nvPr/>
        </p:nvSpPr>
        <p:spPr bwMode="auto">
          <a:xfrm flipH="1">
            <a:off x="1806575" y="212407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5" name="Line 451"/>
          <p:cNvSpPr>
            <a:spLocks noChangeShapeType="1"/>
          </p:cNvSpPr>
          <p:nvPr/>
        </p:nvSpPr>
        <p:spPr bwMode="auto">
          <a:xfrm flipV="1">
            <a:off x="1838325" y="2092325"/>
            <a:ext cx="31750" cy="3175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6" name="Rectangle 452"/>
          <p:cNvSpPr>
            <a:spLocks noChangeArrowheads="1"/>
          </p:cNvSpPr>
          <p:nvPr/>
        </p:nvSpPr>
        <p:spPr bwMode="auto">
          <a:xfrm>
            <a:off x="2036763" y="2009775"/>
            <a:ext cx="24987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latin typeface="Helvetica" charset="0"/>
              </a:rPr>
              <a:t>Number of perforated loops</a:t>
            </a:r>
            <a:endParaRPr lang="en-US">
              <a:latin typeface="Calibri" charset="0"/>
            </a:endParaRPr>
          </a:p>
        </p:txBody>
      </p:sp>
      <p:sp>
        <p:nvSpPr>
          <p:cNvPr id="57397" name="Line 453"/>
          <p:cNvSpPr>
            <a:spLocks noChangeShapeType="1"/>
          </p:cNvSpPr>
          <p:nvPr/>
        </p:nvSpPr>
        <p:spPr bwMode="auto">
          <a:xfrm flipV="1">
            <a:off x="5867400" y="1238250"/>
            <a:ext cx="0" cy="449580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7398" name="Text Box 271"/>
          <p:cNvSpPr txBox="1">
            <a:spLocks noChangeArrowheads="1"/>
          </p:cNvSpPr>
          <p:nvPr/>
        </p:nvSpPr>
        <p:spPr bwMode="auto">
          <a:xfrm>
            <a:off x="1428750" y="557213"/>
            <a:ext cx="2403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600">
                <a:latin typeface="Helvetica" charset="0"/>
              </a:rPr>
              <a:t>Frequency Drops    (2.53 GHz → 1.6 GHz)</a:t>
            </a:r>
          </a:p>
        </p:txBody>
      </p:sp>
      <p:sp>
        <p:nvSpPr>
          <p:cNvPr id="57399" name="Text Box 271"/>
          <p:cNvSpPr txBox="1">
            <a:spLocks noChangeArrowheads="1"/>
          </p:cNvSpPr>
          <p:nvPr/>
        </p:nvSpPr>
        <p:spPr bwMode="auto">
          <a:xfrm>
            <a:off x="4554538" y="557213"/>
            <a:ext cx="2401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600">
                <a:latin typeface="Helvetica" charset="0"/>
              </a:rPr>
              <a:t>Frequency Rises       (1.6 GHz → 2.53 GHz)</a:t>
            </a:r>
          </a:p>
        </p:txBody>
      </p:sp>
      <p:sp>
        <p:nvSpPr>
          <p:cNvPr id="57400" name="TextBox 457"/>
          <p:cNvSpPr txBox="1">
            <a:spLocks noChangeArrowheads="1"/>
          </p:cNvSpPr>
          <p:nvPr/>
        </p:nvSpPr>
        <p:spPr bwMode="auto">
          <a:xfrm>
            <a:off x="1770063" y="0"/>
            <a:ext cx="6127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800">
                <a:latin typeface="Calibri" charset="0"/>
              </a:rPr>
              <a:t>BodyTrack Frequency Scaling Experiment</a:t>
            </a:r>
          </a:p>
        </p:txBody>
      </p:sp>
    </p:spTree>
    <p:extLst>
      <p:ext uri="{BB962C8B-B14F-4D97-AF65-F5344CB8AC3E}">
        <p14:creationId xmlns:p14="http://schemas.microsoft.com/office/powerpoint/2010/main" val="334690106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US">
                <a:latin typeface="Calibri" charset="0"/>
              </a:rPr>
              <a:t>x264</a:t>
            </a:r>
          </a:p>
        </p:txBody>
      </p:sp>
      <p:pic>
        <p:nvPicPr>
          <p:cNvPr id="77827" name="Picture 3" descr="IMG_696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41513"/>
            <a:ext cx="25908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IMG_696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941513"/>
            <a:ext cx="25908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5" descr="IMG_696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941513"/>
            <a:ext cx="25908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owchart: Merge 8"/>
          <p:cNvSpPr/>
          <p:nvPr/>
        </p:nvSpPr>
        <p:spPr>
          <a:xfrm>
            <a:off x="1752600" y="3876675"/>
            <a:ext cx="2747963" cy="685800"/>
          </a:xfrm>
          <a:prstGeom prst="flowChartMerge">
            <a:avLst/>
          </a:prstGeom>
          <a:solidFill>
            <a:schemeClr val="tx2"/>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400" dirty="0">
                <a:solidFill>
                  <a:schemeClr val="bg1"/>
                </a:solidFill>
              </a:rPr>
              <a:t>Encoder</a:t>
            </a:r>
          </a:p>
        </p:txBody>
      </p:sp>
      <p:pic>
        <p:nvPicPr>
          <p:cNvPr id="77831" name="Picture 9" descr="IMG_696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8006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10" descr="IMG_696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8006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11" descr="IMG_696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8006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4" name="TextBox 12"/>
          <p:cNvSpPr txBox="1">
            <a:spLocks noChangeArrowheads="1"/>
          </p:cNvSpPr>
          <p:nvPr/>
        </p:nvSpPr>
        <p:spPr bwMode="auto">
          <a:xfrm>
            <a:off x="1752600" y="1417638"/>
            <a:ext cx="579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800">
                <a:latin typeface="Calibri" charset="0"/>
              </a:rPr>
              <a:t>Uncompressed Video Frame Sequence</a:t>
            </a:r>
          </a:p>
        </p:txBody>
      </p:sp>
      <p:sp>
        <p:nvSpPr>
          <p:cNvPr id="77835" name="TextBox 13"/>
          <p:cNvSpPr txBox="1">
            <a:spLocks noChangeArrowheads="1"/>
          </p:cNvSpPr>
          <p:nvPr/>
        </p:nvSpPr>
        <p:spPr bwMode="auto">
          <a:xfrm>
            <a:off x="152400" y="4208463"/>
            <a:ext cx="1976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a:latin typeface="Calibri" charset="0"/>
              </a:rPr>
              <a:t>Compressed Video Stream</a:t>
            </a:r>
          </a:p>
        </p:txBody>
      </p:sp>
      <p:cxnSp>
        <p:nvCxnSpPr>
          <p:cNvPr id="17" name="Straight Arrow Connector 16"/>
          <p:cNvCxnSpPr>
            <a:cxnSpLocks noChangeShapeType="1"/>
          </p:cNvCxnSpPr>
          <p:nvPr/>
        </p:nvCxnSpPr>
        <p:spPr bwMode="auto">
          <a:xfrm rot="5400000">
            <a:off x="2704307" y="5677694"/>
            <a:ext cx="533400" cy="1587"/>
          </a:xfrm>
          <a:prstGeom prst="straightConnector1">
            <a:avLst/>
          </a:prstGeom>
          <a:noFill/>
          <a:ln w="381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77837" name="Picture 17" descr="satellite-dish-lamit-hub.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246563"/>
            <a:ext cx="207486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a:cxnSpLocks noChangeShapeType="1"/>
          </p:cNvCxnSpPr>
          <p:nvPr/>
        </p:nvCxnSpPr>
        <p:spPr bwMode="auto">
          <a:xfrm>
            <a:off x="4191000" y="5105400"/>
            <a:ext cx="1066800" cy="1588"/>
          </a:xfrm>
          <a:prstGeom prst="straightConnector1">
            <a:avLst/>
          </a:prstGeom>
          <a:noFill/>
          <a:ln w="381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77839" name="Picture 23" descr="DV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76513" y="5964238"/>
            <a:ext cx="7889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1529071"/>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r>
              <a:rPr lang="en-US">
                <a:latin typeface="Calibri" charset="0"/>
              </a:rPr>
              <a:t>Motion Estimation</a:t>
            </a:r>
          </a:p>
        </p:txBody>
      </p:sp>
      <p:pic>
        <p:nvPicPr>
          <p:cNvPr id="78851" name="Picture 2" descr="IMG_696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3" descr="IMG_696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24384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Box 4"/>
          <p:cNvSpPr txBox="1">
            <a:spLocks noChangeArrowheads="1"/>
          </p:cNvSpPr>
          <p:nvPr/>
        </p:nvSpPr>
        <p:spPr bwMode="auto">
          <a:xfrm>
            <a:off x="1493838" y="1417638"/>
            <a:ext cx="16430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800">
                <a:latin typeface="Calibri" charset="0"/>
              </a:rPr>
              <a:t>Reference</a:t>
            </a:r>
          </a:p>
          <a:p>
            <a:pPr algn="ctr" eaLnBrk="1" hangingPunct="1"/>
            <a:r>
              <a:rPr lang="en-US" sz="2800">
                <a:latin typeface="Calibri" charset="0"/>
              </a:rPr>
              <a:t>Frame</a:t>
            </a:r>
          </a:p>
        </p:txBody>
      </p:sp>
      <p:sp>
        <p:nvSpPr>
          <p:cNvPr id="78854" name="TextBox 5"/>
          <p:cNvSpPr txBox="1">
            <a:spLocks noChangeArrowheads="1"/>
          </p:cNvSpPr>
          <p:nvPr/>
        </p:nvSpPr>
        <p:spPr bwMode="auto">
          <a:xfrm>
            <a:off x="6202363" y="1417638"/>
            <a:ext cx="12938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800">
                <a:latin typeface="Calibri" charset="0"/>
              </a:rPr>
              <a:t>Current</a:t>
            </a:r>
          </a:p>
          <a:p>
            <a:pPr algn="ctr" eaLnBrk="1" hangingPunct="1"/>
            <a:r>
              <a:rPr lang="en-US" sz="2800">
                <a:latin typeface="Calibri" charset="0"/>
              </a:rPr>
              <a:t>Frame</a:t>
            </a:r>
          </a:p>
        </p:txBody>
      </p:sp>
      <p:sp>
        <p:nvSpPr>
          <p:cNvPr id="7" name="Rectangle 6"/>
          <p:cNvSpPr>
            <a:spLocks noChangeArrowheads="1"/>
          </p:cNvSpPr>
          <p:nvPr/>
        </p:nvSpPr>
        <p:spPr bwMode="auto">
          <a:xfrm>
            <a:off x="6297613" y="3962400"/>
            <a:ext cx="446087" cy="381000"/>
          </a:xfrm>
          <a:prstGeom prst="rect">
            <a:avLst/>
          </a:prstGeom>
          <a:noFill/>
          <a:ln w="38100">
            <a:solidFill>
              <a:schemeClr val="tx1"/>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1600200" y="3962400"/>
            <a:ext cx="446088" cy="381000"/>
          </a:xfrm>
          <a:prstGeom prst="rect">
            <a:avLst/>
          </a:prstGeom>
          <a:noFill/>
          <a:ln w="38100">
            <a:solidFill>
              <a:schemeClr val="tx1"/>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9" name="Rectangle 8"/>
          <p:cNvSpPr>
            <a:spLocks noChangeArrowheads="1"/>
          </p:cNvSpPr>
          <p:nvPr/>
        </p:nvSpPr>
        <p:spPr bwMode="auto">
          <a:xfrm>
            <a:off x="2806700" y="3200400"/>
            <a:ext cx="446088" cy="381000"/>
          </a:xfrm>
          <a:prstGeom prst="rect">
            <a:avLst/>
          </a:prstGeom>
          <a:noFill/>
          <a:ln w="38100">
            <a:solidFill>
              <a:schemeClr val="tx1"/>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10" name="Rectangle 9"/>
          <p:cNvSpPr>
            <a:spLocks noChangeArrowheads="1"/>
          </p:cNvSpPr>
          <p:nvPr/>
        </p:nvSpPr>
        <p:spPr bwMode="auto">
          <a:xfrm>
            <a:off x="3252788" y="4533900"/>
            <a:ext cx="447675" cy="381000"/>
          </a:xfrm>
          <a:prstGeom prst="rect">
            <a:avLst/>
          </a:prstGeom>
          <a:noFill/>
          <a:ln w="38100">
            <a:solidFill>
              <a:schemeClr val="tx1"/>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cxnSp>
        <p:nvCxnSpPr>
          <p:cNvPr id="12" name="Straight Arrow Connector 11"/>
          <p:cNvCxnSpPr>
            <a:cxnSpLocks noChangeShapeType="1"/>
            <a:stCxn id="7" idx="1"/>
            <a:endCxn id="9" idx="3"/>
          </p:cNvCxnSpPr>
          <p:nvPr/>
        </p:nvCxnSpPr>
        <p:spPr bwMode="auto">
          <a:xfrm rot="10800000">
            <a:off x="3252788" y="3390900"/>
            <a:ext cx="3044825" cy="762000"/>
          </a:xfrm>
          <a:prstGeom prst="straightConnector1">
            <a:avLst/>
          </a:prstGeom>
          <a:noFill/>
          <a:ln w="28575">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 name="Straight Arrow Connector 12"/>
          <p:cNvCxnSpPr>
            <a:cxnSpLocks noChangeShapeType="1"/>
          </p:cNvCxnSpPr>
          <p:nvPr/>
        </p:nvCxnSpPr>
        <p:spPr bwMode="auto">
          <a:xfrm rot="10800000" flipV="1">
            <a:off x="2046288" y="4152900"/>
            <a:ext cx="4251325" cy="0"/>
          </a:xfrm>
          <a:prstGeom prst="straightConnector1">
            <a:avLst/>
          </a:prstGeom>
          <a:noFill/>
          <a:ln w="28575">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Arrow Connector 15"/>
          <p:cNvCxnSpPr>
            <a:cxnSpLocks noChangeShapeType="1"/>
            <a:stCxn id="7" idx="1"/>
          </p:cNvCxnSpPr>
          <p:nvPr/>
        </p:nvCxnSpPr>
        <p:spPr bwMode="auto">
          <a:xfrm rot="10800000" flipV="1">
            <a:off x="3700463" y="4152900"/>
            <a:ext cx="2597150" cy="571500"/>
          </a:xfrm>
          <a:prstGeom prst="straightConnector1">
            <a:avLst/>
          </a:prstGeom>
          <a:noFill/>
          <a:ln w="28575">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9" name="TextBox 18"/>
          <p:cNvSpPr txBox="1">
            <a:spLocks noChangeArrowheads="1"/>
          </p:cNvSpPr>
          <p:nvPr/>
        </p:nvSpPr>
        <p:spPr bwMode="auto">
          <a:xfrm>
            <a:off x="4076700" y="2011363"/>
            <a:ext cx="7556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9600">
                <a:latin typeface="Times New Roman" charset="0"/>
                <a:cs typeface="Times New Roman" charset="0"/>
              </a:rPr>
              <a:t>?</a:t>
            </a:r>
          </a:p>
        </p:txBody>
      </p:sp>
      <p:sp>
        <p:nvSpPr>
          <p:cNvPr id="23" name="TextBox 22"/>
          <p:cNvSpPr txBox="1">
            <a:spLocks noChangeArrowheads="1"/>
          </p:cNvSpPr>
          <p:nvPr/>
        </p:nvSpPr>
        <p:spPr bwMode="auto">
          <a:xfrm>
            <a:off x="1447800" y="5181600"/>
            <a:ext cx="6248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3200">
                <a:latin typeface="Calibri" charset="0"/>
              </a:rPr>
              <a:t>All Perforated Loops Are In Motion Estimation Computation</a:t>
            </a:r>
          </a:p>
        </p:txBody>
      </p:sp>
    </p:spTree>
    <p:extLst>
      <p:ext uri="{BB962C8B-B14F-4D97-AF65-F5344CB8AC3E}">
        <p14:creationId xmlns:p14="http://schemas.microsoft.com/office/powerpoint/2010/main" val="3359314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9" grpId="0"/>
      <p:bldP spid="2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r>
              <a:rPr lang="en-US">
                <a:latin typeface="Calibri" charset="0"/>
              </a:rPr>
              <a:t>x264 Loop Nest</a:t>
            </a:r>
          </a:p>
        </p:txBody>
      </p:sp>
      <p:sp>
        <p:nvSpPr>
          <p:cNvPr id="5" name="Content Placeholder 2"/>
          <p:cNvSpPr txBox="1">
            <a:spLocks/>
          </p:cNvSpPr>
          <p:nvPr/>
        </p:nvSpPr>
        <p:spPr>
          <a:xfrm>
            <a:off x="457200" y="1295400"/>
            <a:ext cx="8229600" cy="5181600"/>
          </a:xfrm>
          <a:prstGeom prst="rect">
            <a:avLst/>
          </a:prstGeom>
        </p:spPr>
        <p:txBody>
          <a:bodyPr>
            <a:normAutofit fontScale="77500" lnSpcReduction="20000"/>
          </a:bodyPr>
          <a:lstStyle/>
          <a:p>
            <a:pPr marL="342900" indent="-342900" algn="ctr" fontAlgn="auto">
              <a:spcBef>
                <a:spcPct val="20000"/>
              </a:spcBef>
              <a:spcAft>
                <a:spcPts val="0"/>
              </a:spcAft>
              <a:buFont typeface="Arial"/>
              <a:buNone/>
              <a:defRPr/>
            </a:pPr>
            <a:r>
              <a:rPr lang="en-US" sz="3600" dirty="0">
                <a:latin typeface="+mn-lt"/>
                <a:ea typeface="+mn-ea"/>
                <a:cs typeface="+mn-cs"/>
              </a:rPr>
              <a:t>Sum of </a:t>
            </a:r>
            <a:r>
              <a:rPr lang="en-US" sz="3600" dirty="0" err="1">
                <a:latin typeface="+mn-lt"/>
                <a:ea typeface="+mn-ea"/>
                <a:cs typeface="+mn-cs"/>
              </a:rPr>
              <a:t>Hadamard</a:t>
            </a:r>
            <a:r>
              <a:rPr lang="en-US" sz="3600" dirty="0">
                <a:latin typeface="+mn-lt"/>
                <a:ea typeface="+mn-ea"/>
                <a:cs typeface="+mn-cs"/>
              </a:rPr>
              <a:t> transformed differences loop nest</a:t>
            </a:r>
          </a:p>
          <a:p>
            <a:pPr marL="342900" indent="-342900" algn="ctr" fontAlgn="auto">
              <a:spcBef>
                <a:spcPct val="20000"/>
              </a:spcBef>
              <a:spcAft>
                <a:spcPts val="0"/>
              </a:spcAft>
              <a:buFont typeface="Arial"/>
              <a:buNone/>
              <a:defRPr/>
            </a:pPr>
            <a:r>
              <a:rPr lang="en-US" sz="3200" dirty="0">
                <a:latin typeface="+mn-lt"/>
                <a:ea typeface="+mn-ea"/>
                <a:cs typeface="+mn-cs"/>
              </a:rPr>
              <a:t>(computes match metric between cur and ref blocks)</a:t>
            </a:r>
          </a:p>
          <a:p>
            <a:pPr marL="342900" indent="-342900" fontAlgn="auto">
              <a:spcBef>
                <a:spcPct val="20000"/>
              </a:spcBef>
              <a:spcAft>
                <a:spcPts val="0"/>
              </a:spcAft>
              <a:buFont typeface="Arial"/>
              <a:buNone/>
              <a:defRPr/>
            </a:pPr>
            <a:r>
              <a:rPr lang="en-US" sz="3200" dirty="0">
                <a:latin typeface="+mn-lt"/>
                <a:ea typeface="+mn-ea"/>
                <a:cs typeface="+mn-cs"/>
              </a:rPr>
              <a:t>short temp[4][4];</a:t>
            </a:r>
          </a:p>
          <a:p>
            <a:pPr marL="342900" indent="-342900" fontAlgn="auto">
              <a:spcBef>
                <a:spcPct val="20000"/>
              </a:spcBef>
              <a:spcAft>
                <a:spcPts val="0"/>
              </a:spcAft>
              <a:buFont typeface="Arial"/>
              <a:buNone/>
              <a:defRPr/>
            </a:pPr>
            <a:r>
              <a:rPr lang="en-US" sz="3200" dirty="0">
                <a:latin typeface="+mn-lt"/>
                <a:ea typeface="+mn-ea"/>
                <a:cs typeface="+mn-cs"/>
              </a:rPr>
              <a:t>for (</a:t>
            </a:r>
            <a:r>
              <a:rPr lang="en-US" sz="3200" dirty="0" err="1">
                <a:latin typeface="+mn-lt"/>
                <a:ea typeface="+mn-ea"/>
                <a:cs typeface="+mn-cs"/>
              </a:rPr>
              <a:t>i</a:t>
            </a:r>
            <a:r>
              <a:rPr lang="en-US" sz="3200" dirty="0">
                <a:latin typeface="+mn-lt"/>
                <a:ea typeface="+mn-ea"/>
                <a:cs typeface="+mn-cs"/>
              </a:rPr>
              <a:t> = 0; </a:t>
            </a:r>
            <a:r>
              <a:rPr lang="en-US" sz="3200" dirty="0" err="1">
                <a:latin typeface="+mn-lt"/>
                <a:ea typeface="+mn-ea"/>
                <a:cs typeface="+mn-cs"/>
              </a:rPr>
              <a:t>i</a:t>
            </a:r>
            <a:r>
              <a:rPr lang="en-US" sz="3200" dirty="0">
                <a:latin typeface="+mn-lt"/>
                <a:ea typeface="+mn-ea"/>
                <a:cs typeface="+mn-cs"/>
              </a:rPr>
              <a:t> &lt; h;</a:t>
            </a:r>
            <a:r>
              <a:rPr lang="en-US" sz="3600" b="1" dirty="0">
                <a:solidFill>
                  <a:srgbClr val="FF0000"/>
                </a:solidFill>
                <a:latin typeface="+mn-lt"/>
                <a:ea typeface="+mn-ea"/>
                <a:cs typeface="+mn-cs"/>
              </a:rPr>
              <a:t> </a:t>
            </a:r>
            <a:r>
              <a:rPr lang="en-US" sz="3600" dirty="0" err="1">
                <a:latin typeface="+mn-lt"/>
                <a:ea typeface="+mn-ea"/>
                <a:cs typeface="+mn-cs"/>
              </a:rPr>
              <a:t>i</a:t>
            </a:r>
            <a:r>
              <a:rPr lang="en-US" sz="3600" dirty="0">
                <a:latin typeface="+mn-lt"/>
                <a:ea typeface="+mn-ea"/>
                <a:cs typeface="+mn-cs"/>
              </a:rPr>
              <a:t> += 4</a:t>
            </a:r>
            <a:r>
              <a:rPr lang="en-US" sz="3200" dirty="0">
                <a:latin typeface="+mn-lt"/>
                <a:ea typeface="+mn-ea"/>
                <a:cs typeface="+mn-cs"/>
              </a:rPr>
              <a:t>) {</a:t>
            </a:r>
          </a:p>
          <a:p>
            <a:pPr marL="342900" indent="-342900" fontAlgn="auto">
              <a:spcBef>
                <a:spcPct val="20000"/>
              </a:spcBef>
              <a:spcAft>
                <a:spcPts val="0"/>
              </a:spcAft>
              <a:buFont typeface="Arial"/>
              <a:buNone/>
              <a:defRPr/>
            </a:pPr>
            <a:r>
              <a:rPr lang="en-US" sz="3200" dirty="0">
                <a:latin typeface="+mn-lt"/>
                <a:ea typeface="+mn-ea"/>
                <a:cs typeface="+mn-cs"/>
              </a:rPr>
              <a:t>	for (j = 0; j &lt; w; </a:t>
            </a:r>
            <a:r>
              <a:rPr lang="en-US" sz="3600" dirty="0">
                <a:latin typeface="+mn-lt"/>
                <a:ea typeface="+mn-ea"/>
                <a:cs typeface="+mn-cs"/>
              </a:rPr>
              <a:t>j += 4</a:t>
            </a:r>
            <a:r>
              <a:rPr lang="en-US" sz="3200" dirty="0">
                <a:latin typeface="+mn-lt"/>
                <a:ea typeface="+mn-ea"/>
                <a:cs typeface="+mn-cs"/>
              </a:rPr>
              <a:t>) { </a:t>
            </a:r>
          </a:p>
          <a:p>
            <a:pPr marL="342900" indent="-342900" fontAlgn="auto">
              <a:spcBef>
                <a:spcPct val="20000"/>
              </a:spcBef>
              <a:spcAft>
                <a:spcPts val="0"/>
              </a:spcAft>
              <a:buFont typeface="Arial"/>
              <a:buNone/>
              <a:defRPr/>
            </a:pPr>
            <a:r>
              <a:rPr lang="en-US" sz="3200" dirty="0">
                <a:latin typeface="+mn-lt"/>
                <a:ea typeface="+mn-ea"/>
                <a:cs typeface="+mn-cs"/>
              </a:rPr>
              <a:t>		</a:t>
            </a:r>
            <a:r>
              <a:rPr lang="en-US" sz="3200" dirty="0" err="1">
                <a:latin typeface="+mn-lt"/>
                <a:ea typeface="+mn-ea"/>
                <a:cs typeface="+mn-cs"/>
              </a:rPr>
              <a:t>element_wise_subtract</a:t>
            </a:r>
            <a:r>
              <a:rPr lang="en-US" sz="3200" dirty="0">
                <a:latin typeface="+mn-lt"/>
                <a:ea typeface="+mn-ea"/>
                <a:cs typeface="+mn-cs"/>
              </a:rPr>
              <a:t>(temp, cur, ref, </a:t>
            </a:r>
            <a:r>
              <a:rPr lang="en-US" sz="3200" dirty="0" err="1">
                <a:latin typeface="+mn-lt"/>
                <a:ea typeface="+mn-ea"/>
                <a:cs typeface="+mn-cs"/>
              </a:rPr>
              <a:t>cs</a:t>
            </a:r>
            <a:r>
              <a:rPr lang="en-US" sz="3200" dirty="0">
                <a:latin typeface="+mn-lt"/>
                <a:ea typeface="+mn-ea"/>
                <a:cs typeface="+mn-cs"/>
              </a:rPr>
              <a:t>, </a:t>
            </a:r>
            <a:r>
              <a:rPr lang="en-US" sz="3200" dirty="0" err="1">
                <a:latin typeface="+mn-lt"/>
                <a:ea typeface="+mn-ea"/>
                <a:cs typeface="+mn-cs"/>
              </a:rPr>
              <a:t>rs</a:t>
            </a:r>
            <a:r>
              <a:rPr lang="en-US" sz="3200" dirty="0">
                <a:latin typeface="+mn-lt"/>
                <a:ea typeface="+mn-ea"/>
                <a:cs typeface="+mn-cs"/>
              </a:rPr>
              <a:t>);</a:t>
            </a:r>
          </a:p>
          <a:p>
            <a:pPr marL="342900" indent="-342900" fontAlgn="auto">
              <a:spcBef>
                <a:spcPct val="20000"/>
              </a:spcBef>
              <a:spcAft>
                <a:spcPts val="0"/>
              </a:spcAft>
              <a:buFont typeface="Arial"/>
              <a:buNone/>
              <a:defRPr/>
            </a:pPr>
            <a:r>
              <a:rPr lang="en-US" sz="3200" dirty="0">
                <a:latin typeface="+mn-lt"/>
                <a:ea typeface="+mn-ea"/>
                <a:cs typeface="+mn-cs"/>
              </a:rPr>
              <a:t>		</a:t>
            </a:r>
            <a:r>
              <a:rPr lang="en-US" sz="3200" dirty="0" err="1">
                <a:latin typeface="+mn-lt"/>
                <a:ea typeface="+mn-ea"/>
                <a:cs typeface="+mn-cs"/>
              </a:rPr>
              <a:t>hadamard_transform</a:t>
            </a:r>
            <a:r>
              <a:rPr lang="en-US" sz="3200" dirty="0">
                <a:latin typeface="+mn-lt"/>
                <a:ea typeface="+mn-ea"/>
                <a:cs typeface="+mn-cs"/>
              </a:rPr>
              <a:t>(temp, 4);</a:t>
            </a:r>
          </a:p>
          <a:p>
            <a:pPr marL="342900" indent="-342900" fontAlgn="auto">
              <a:spcBef>
                <a:spcPct val="20000"/>
              </a:spcBef>
              <a:spcAft>
                <a:spcPts val="0"/>
              </a:spcAft>
              <a:buFont typeface="Arial"/>
              <a:buNone/>
              <a:defRPr/>
            </a:pPr>
            <a:r>
              <a:rPr lang="en-US" sz="3200" dirty="0">
                <a:latin typeface="+mn-lt"/>
                <a:ea typeface="+mn-ea"/>
                <a:cs typeface="+mn-cs"/>
              </a:rPr>
              <a:t>		value += </a:t>
            </a:r>
            <a:r>
              <a:rPr lang="en-US" sz="3200" dirty="0" err="1">
                <a:latin typeface="+mn-lt"/>
                <a:ea typeface="+mn-ea"/>
                <a:cs typeface="+mn-cs"/>
              </a:rPr>
              <a:t>sum_abs_matrix</a:t>
            </a:r>
            <a:r>
              <a:rPr lang="en-US" sz="3200" dirty="0">
                <a:latin typeface="+mn-lt"/>
                <a:ea typeface="+mn-ea"/>
                <a:cs typeface="+mn-cs"/>
              </a:rPr>
              <a:t>(temp, 4);</a:t>
            </a:r>
          </a:p>
          <a:p>
            <a:pPr marL="342900" indent="-342900" fontAlgn="auto">
              <a:spcBef>
                <a:spcPct val="20000"/>
              </a:spcBef>
              <a:spcAft>
                <a:spcPts val="0"/>
              </a:spcAft>
              <a:buFont typeface="Arial"/>
              <a:buNone/>
              <a:defRPr/>
            </a:pPr>
            <a:r>
              <a:rPr lang="en-US" sz="3200" dirty="0">
                <a:latin typeface="+mn-lt"/>
                <a:ea typeface="+mn-ea"/>
                <a:cs typeface="+mn-cs"/>
              </a:rPr>
              <a:t>	}</a:t>
            </a:r>
          </a:p>
          <a:p>
            <a:pPr marL="342900" indent="-342900" fontAlgn="auto">
              <a:spcBef>
                <a:spcPct val="20000"/>
              </a:spcBef>
              <a:spcAft>
                <a:spcPts val="0"/>
              </a:spcAft>
              <a:buFont typeface="Arial"/>
              <a:buNone/>
              <a:defRPr/>
            </a:pPr>
            <a:r>
              <a:rPr lang="en-US" sz="3200" dirty="0">
                <a:latin typeface="+mn-lt"/>
                <a:ea typeface="+mn-ea"/>
                <a:cs typeface="+mn-cs"/>
              </a:rPr>
              <a:t>	cur += 4*</a:t>
            </a:r>
            <a:r>
              <a:rPr lang="en-US" sz="3200" dirty="0" err="1">
                <a:latin typeface="+mn-lt"/>
                <a:ea typeface="+mn-ea"/>
                <a:cs typeface="+mn-cs"/>
              </a:rPr>
              <a:t>cs</a:t>
            </a:r>
            <a:r>
              <a:rPr lang="en-US" sz="3200" dirty="0">
                <a:latin typeface="+mn-lt"/>
                <a:ea typeface="+mn-ea"/>
                <a:cs typeface="+mn-cs"/>
              </a:rPr>
              <a:t>; ref += 4*</a:t>
            </a:r>
            <a:r>
              <a:rPr lang="en-US" sz="3200" dirty="0" err="1">
                <a:latin typeface="+mn-lt"/>
                <a:ea typeface="+mn-ea"/>
                <a:cs typeface="+mn-cs"/>
              </a:rPr>
              <a:t>rs</a:t>
            </a:r>
            <a:r>
              <a:rPr lang="en-US" sz="3200" dirty="0">
                <a:latin typeface="+mn-lt"/>
                <a:ea typeface="+mn-ea"/>
                <a:cs typeface="+mn-cs"/>
              </a:rPr>
              <a:t>;</a:t>
            </a:r>
          </a:p>
          <a:p>
            <a:pPr marL="342900" indent="-342900" fontAlgn="auto">
              <a:spcBef>
                <a:spcPct val="20000"/>
              </a:spcBef>
              <a:spcAft>
                <a:spcPts val="0"/>
              </a:spcAft>
              <a:buFont typeface="Arial"/>
              <a:buNone/>
              <a:defRPr/>
            </a:pPr>
            <a:r>
              <a:rPr lang="en-US" sz="3200" dirty="0">
                <a:latin typeface="+mn-lt"/>
                <a:ea typeface="+mn-ea"/>
                <a:cs typeface="+mn-cs"/>
              </a:rPr>
              <a:t>}</a:t>
            </a:r>
          </a:p>
          <a:p>
            <a:pPr marL="342900" indent="-342900" fontAlgn="auto">
              <a:spcBef>
                <a:spcPct val="20000"/>
              </a:spcBef>
              <a:spcAft>
                <a:spcPts val="0"/>
              </a:spcAft>
              <a:buFont typeface="Arial"/>
              <a:buNone/>
              <a:defRPr/>
            </a:pPr>
            <a:r>
              <a:rPr lang="en-US" sz="3200" dirty="0">
                <a:latin typeface="+mn-lt"/>
                <a:ea typeface="+mn-ea"/>
                <a:cs typeface="+mn-cs"/>
              </a:rPr>
              <a:t>return value;</a:t>
            </a:r>
          </a:p>
        </p:txBody>
      </p:sp>
    </p:spTree>
    <p:extLst>
      <p:ext uri="{BB962C8B-B14F-4D97-AF65-F5344CB8AC3E}">
        <p14:creationId xmlns:p14="http://schemas.microsoft.com/office/powerpoint/2010/main" val="308946376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44416</TotalTime>
  <Words>4346</Words>
  <Application>Microsoft Macintosh PowerPoint</Application>
  <PresentationFormat>On-screen Show (4:3)</PresentationFormat>
  <Paragraphs>1044</Paragraphs>
  <Slides>105</Slides>
  <Notes>26</Notes>
  <HiddenSlides>4</HiddenSlides>
  <MMClips>0</MMClips>
  <ScaleCrop>false</ScaleCrop>
  <HeadingPairs>
    <vt:vector size="4" baseType="variant">
      <vt:variant>
        <vt:lpstr>Theme</vt:lpstr>
      </vt:variant>
      <vt:variant>
        <vt:i4>1</vt:i4>
      </vt:variant>
      <vt:variant>
        <vt:lpstr>Slide Titles</vt:lpstr>
      </vt:variant>
      <vt:variant>
        <vt:i4>105</vt:i4>
      </vt:variant>
    </vt:vector>
  </HeadingPairs>
  <TitlesOfParts>
    <vt:vector size="106" baseType="lpstr">
      <vt:lpstr>Office Theme</vt:lpstr>
      <vt:lpstr>  From Runtime Verification to Runtime Intervention and Adaptation</vt:lpstr>
      <vt:lpstr>Standard RV Story</vt:lpstr>
      <vt:lpstr>Why Standard RV Story is Suboptimal</vt:lpstr>
      <vt:lpstr>Better RV Story</vt:lpstr>
      <vt:lpstr> Failure-Oblivious Computing [Rinard, Cadar, Dumitran, Roy, Leu, and Beebee OSDI 2004]</vt:lpstr>
      <vt:lpstr>Standard C Programming Model</vt:lpstr>
      <vt:lpstr>Standard C Programming Model</vt:lpstr>
      <vt:lpstr>Standard C Programming Model</vt:lpstr>
      <vt:lpstr>Standard C Programming Model</vt:lpstr>
      <vt:lpstr>Standard C Programming Model</vt:lpstr>
      <vt:lpstr>Standard RV Story</vt:lpstr>
      <vt:lpstr>Bounds Checked C Programming Model</vt:lpstr>
      <vt:lpstr>Standard RV Bounds Check Story</vt:lpstr>
      <vt:lpstr>Better RV Bounds Check Story</vt:lpstr>
      <vt:lpstr>Consequences of Failure-Oblivious Computing</vt:lpstr>
      <vt:lpstr>Consequences of Failure-Oblivious Computing</vt:lpstr>
      <vt:lpstr>Experiment</vt:lpstr>
      <vt:lpstr>Experiment</vt:lpstr>
      <vt:lpstr>Results</vt:lpstr>
      <vt:lpstr>Let’s Take A Look At A Vulnerability</vt:lpstr>
      <vt:lpstr>Pine Error</vt:lpstr>
      <vt:lpstr>Pine Error</vt:lpstr>
      <vt:lpstr>Pine Vulnerability</vt:lpstr>
      <vt:lpstr>Pine</vt:lpstr>
      <vt:lpstr>Pine</vt:lpstr>
      <vt:lpstr>Pine and Failure-Oblivious Computing</vt:lpstr>
      <vt:lpstr>PowerPoint Presentation</vt:lpstr>
      <vt:lpstr>Apache</vt:lpstr>
      <vt:lpstr>Storing Captured Regular Expression Information</vt:lpstr>
      <vt:lpstr>Overflow In Captured Expression Array</vt:lpstr>
      <vt:lpstr>Apache and Failure-Oblivious Computing</vt:lpstr>
      <vt:lpstr>Other Applications</vt:lpstr>
      <vt:lpstr>Input Rectification [Long, Ganesh, Carbin, Sidiroglou, and Rinard ICSE 2012]</vt:lpstr>
      <vt:lpstr>Context</vt:lpstr>
      <vt:lpstr>Context</vt:lpstr>
      <vt:lpstr>The Problem</vt:lpstr>
      <vt:lpstr>Thinking About The Problem</vt:lpstr>
      <vt:lpstr>Thinking About The Problem</vt:lpstr>
      <vt:lpstr>A Standard RV (Sort Of) Solution</vt:lpstr>
      <vt:lpstr>A Standard RV (Sort Of) Solution</vt:lpstr>
      <vt:lpstr>Drawbacks</vt:lpstr>
      <vt:lpstr>A Better RV Solution - Rectification</vt:lpstr>
      <vt:lpstr>Potential Advantages</vt:lpstr>
      <vt:lpstr>Realizing the Idea</vt:lpstr>
      <vt:lpstr>Example: Training</vt:lpstr>
      <vt:lpstr>Example: Rectification</vt:lpstr>
      <vt:lpstr>Experimental Results</vt:lpstr>
      <vt:lpstr>Methodology</vt:lpstr>
      <vt:lpstr>PowerPoint Presentation</vt:lpstr>
      <vt:lpstr>Question: Does Rectification  Eliminate Vulnerabilities?  Answer: Yes</vt:lpstr>
      <vt:lpstr>Question: How many safe files  does rectifier leave intact? Answer: Between 98%-100%</vt:lpstr>
      <vt:lpstr>Question: How much desirable data does rectifier preserve in modified files?</vt:lpstr>
      <vt:lpstr>Mechanical Turk Classification Results  (For Files Modified During Rectification)</vt:lpstr>
      <vt:lpstr>Why Doesn’t Rectification Affect Appearance?</vt:lpstr>
      <vt:lpstr>Insight</vt:lpstr>
      <vt:lpstr>Even if rectification does affect appearance Result can be very reasonable</vt:lpstr>
      <vt:lpstr>Substantially different</vt:lpstr>
      <vt:lpstr>Minor difference</vt:lpstr>
      <vt:lpstr>Substantially different</vt:lpstr>
      <vt:lpstr>Minor difference</vt:lpstr>
      <vt:lpstr>Minor difference</vt:lpstr>
      <vt:lpstr>Potential Question: Does Rectification Work on ALL Input Files?</vt:lpstr>
      <vt:lpstr>We Are Proposing A Role Change</vt:lpstr>
      <vt:lpstr>Other Active Participation Techniques</vt:lpstr>
      <vt:lpstr>Result is Immortal Software</vt:lpstr>
      <vt:lpstr>Performance</vt:lpstr>
      <vt:lpstr>Problem  Program Takes Too Long To Run (Or Consumes Too Much Energy)</vt:lpstr>
      <vt:lpstr>Solution [Misailovic et. al. ICSE 2010, Sidiroglou et. al. FSE 2011] </vt:lpstr>
      <vt:lpstr>Solution [Misailovic et. al. ICSE 2010, Sidiroglou et. al. FSE 2011] </vt:lpstr>
      <vt:lpstr>Solution [Misailovic et. al. ICSE 2010, Sidiroglou et. al. FSE 2011] </vt:lpstr>
      <vt:lpstr>Solution [Misailovic et. al. ICSE 2010, Sidiroglou et. al. FSE 2011] </vt:lpstr>
      <vt:lpstr>Solution [Misailovic et. al. ICSE 2010, Sidiroglou et. al. FSE 2011] </vt:lpstr>
      <vt:lpstr>Common Reaction</vt:lpstr>
      <vt:lpstr>Our Response</vt:lpstr>
      <vt:lpstr>PowerPoint Presentation</vt:lpstr>
      <vt:lpstr>Accuracy Metric</vt:lpstr>
      <vt:lpstr>Accuracy Metric (One Output)</vt:lpstr>
      <vt:lpstr>Accuracy Metric in General</vt:lpstr>
      <vt:lpstr>Exploring This Idea</vt:lpstr>
      <vt:lpstr>Parsec Benchmarks</vt:lpstr>
      <vt:lpstr>Output Abstractions                                 (Define Accuracy Metrics)</vt:lpstr>
      <vt:lpstr>Finding Perforatable Loops</vt:lpstr>
      <vt:lpstr>How Do You Know It Is OK To Perforate?</vt:lpstr>
      <vt:lpstr>PowerPoint Presentation</vt:lpstr>
      <vt:lpstr>Multiple Loop Perforation Results</vt:lpstr>
      <vt:lpstr>PowerPoint Presentation</vt:lpstr>
      <vt:lpstr>PowerPoint Presentation</vt:lpstr>
      <vt:lpstr>Real-Time Control Experiments</vt:lpstr>
      <vt:lpstr>Setup</vt:lpstr>
      <vt:lpstr>Experiments</vt:lpstr>
      <vt:lpstr>PowerPoint Presentation</vt:lpstr>
      <vt:lpstr>PowerPoint Presentation</vt:lpstr>
      <vt:lpstr>bodytrack, No Perforation</vt:lpstr>
      <vt:lpstr>bodytrack, With Perforation (Core Loss)</vt:lpstr>
      <vt:lpstr>PowerPoint Presentation</vt:lpstr>
      <vt:lpstr>PowerPoint Presentation</vt:lpstr>
      <vt:lpstr>x264</vt:lpstr>
      <vt:lpstr>Motion Estimation</vt:lpstr>
      <vt:lpstr>x264 Loop Nest</vt:lpstr>
      <vt:lpstr>Perforated x264 Loop Nest</vt:lpstr>
      <vt:lpstr>Why Not Just Skip Motion Estimation?</vt:lpstr>
      <vt:lpstr>Common Loop Perforation Patterns</vt:lpstr>
      <vt:lpstr>Research Trajectory</vt:lpstr>
      <vt:lpstr>New Perspective and Value System</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Integrated Proof Language for Imperative Programs</dc:title>
  <dc:creator>Karen Zee</dc:creator>
  <cp:lastModifiedBy>A B</cp:lastModifiedBy>
  <cp:revision>3051</cp:revision>
  <dcterms:created xsi:type="dcterms:W3CDTF">2009-06-18T08:19:03Z</dcterms:created>
  <dcterms:modified xsi:type="dcterms:W3CDTF">2012-09-28T07:08:38Z</dcterms:modified>
</cp:coreProperties>
</file>