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A0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7DE4-42BD-8647-AACE-E70C615D8C2D}" type="datetimeFigureOut">
              <a:rPr lang="en-US" smtClean="0"/>
              <a:pPr/>
              <a:t>9/2/09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E2489-D8FB-E14A-8790-7FB387CC7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“Taint” Leakage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Ron Rivest</a:t>
            </a:r>
          </a:p>
          <a:p>
            <a:r>
              <a:rPr lang="en-US" dirty="0" smtClean="0"/>
              <a:t>Crypto in the Clouds Workshop, MIT Rump Session Talk</a:t>
            </a:r>
          </a:p>
          <a:p>
            <a:r>
              <a:rPr lang="en-US" dirty="0" smtClean="0"/>
              <a:t>August 4,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term in software security</a:t>
            </a:r>
          </a:p>
          <a:p>
            <a:r>
              <a:rPr lang="en-US" dirty="0" smtClean="0"/>
              <a:t>Any external input is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A computation with a </a:t>
            </a:r>
            <a:r>
              <a:rPr lang="en-US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input produces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 output.</a:t>
            </a:r>
            <a:endParaRPr lang="en-US" dirty="0" smtClean="0"/>
          </a:p>
          <a:p>
            <a:r>
              <a:rPr lang="en-US" dirty="0" smtClean="0"/>
              <a:t>Think </a:t>
            </a:r>
            <a:r>
              <a:rPr lang="en-US" i="1" dirty="0" smtClean="0">
                <a:solidFill>
                  <a:srgbClr val="FF0000"/>
                </a:solidFill>
              </a:rPr>
              <a:t>tainted = “controllable” by adversary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Untainted</a:t>
            </a:r>
            <a:r>
              <a:rPr lang="en-US" dirty="0" smtClean="0"/>
              <a:t> values are  private inputs, random values you generate, and functions of untainted values.</a:t>
            </a:r>
          </a:p>
          <a:p>
            <a:r>
              <a:rPr lang="en-US" dirty="0" smtClean="0"/>
              <a:t>E.g. what values in browser depend on user input?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“Taint Leakage 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Only computations </a:t>
            </a:r>
            <a:r>
              <a:rPr lang="en-US" i="1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tainted</a:t>
            </a:r>
            <a:r>
              <a:rPr lang="en-US" i="1" dirty="0" smtClean="0"/>
              <a:t> inputs</a:t>
            </a:r>
            <a:r>
              <a:rPr lang="en-US" dirty="0" smtClean="0"/>
              <a:t> leak information.</a:t>
            </a:r>
          </a:p>
          <a:p>
            <a:r>
              <a:rPr lang="en-US" dirty="0" smtClean="0"/>
              <a:t>Adversary learns output and </a:t>
            </a:r>
            <a:r>
              <a:rPr lang="en-US" i="1" dirty="0" smtClean="0"/>
              <a:t>all </a:t>
            </a:r>
            <a:r>
              <a:rPr lang="en-US" dirty="0" smtClean="0"/>
              <a:t>inputs (even untainted ones) </a:t>
            </a:r>
            <a:br>
              <a:rPr lang="en-US" dirty="0" smtClean="0"/>
            </a:br>
            <a:r>
              <a:rPr lang="en-US" dirty="0" smtClean="0"/>
              <a:t>of a computation with a tainted input.</a:t>
            </a:r>
          </a:p>
          <a:p>
            <a:r>
              <a:rPr lang="en-US" dirty="0" smtClean="0"/>
              <a:t>Define a valued as  </a:t>
            </a:r>
            <a:r>
              <a:rPr lang="en-US" i="1" dirty="0" smtClean="0">
                <a:solidFill>
                  <a:srgbClr val="9A0BFF"/>
                </a:solidFill>
              </a:rPr>
              <a:t>spoiled </a:t>
            </a:r>
            <a:r>
              <a:rPr lang="en-US" i="1" dirty="0" smtClean="0"/>
              <a:t> </a:t>
            </a:r>
            <a:r>
              <a:rPr lang="en-US" dirty="0" smtClean="0"/>
              <a:t>if it is untainted but </a:t>
            </a:r>
            <a:br>
              <a:rPr lang="en-US" dirty="0" smtClean="0"/>
            </a:br>
            <a:r>
              <a:rPr lang="en-US" dirty="0" smtClean="0"/>
              <a:t>input to a computation with a tainted input.</a:t>
            </a:r>
          </a:p>
          <a:p>
            <a:r>
              <a:rPr lang="en-US" dirty="0" smtClean="0"/>
              <a:t>Examples:  </a:t>
            </a:r>
            <a:r>
              <a:rPr lang="en-US" dirty="0" smtClean="0">
                <a:solidFill>
                  <a:srgbClr val="FF0000"/>
                </a:solidFill>
              </a:rPr>
              <a:t>tainted values in red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9A0BFF"/>
                </a:solidFill>
              </a:rPr>
              <a:t>spoiled values in purple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clean values in black (untainted and unspoiled)</a:t>
            </a:r>
          </a:p>
          <a:p>
            <a:pPr lvl="1"/>
            <a:r>
              <a:rPr lang="en-US" i="1" dirty="0" smtClean="0"/>
              <a:t> </a:t>
            </a:r>
            <a:r>
              <a:rPr lang="en-US" i="1" dirty="0" err="1" smtClean="0"/>
              <a:t>z</a:t>
            </a:r>
            <a:r>
              <a:rPr lang="en-US" i="1" dirty="0" smtClean="0"/>
              <a:t> = </a:t>
            </a:r>
            <a:r>
              <a:rPr lang="en-US" i="1" dirty="0" err="1" smtClean="0"/>
              <a:t>f(x,y</a:t>
            </a:r>
            <a:r>
              <a:rPr lang="en-US" i="1" dirty="0" smtClean="0"/>
              <a:t>)	</a:t>
            </a:r>
            <a:r>
              <a:rPr lang="en-US" dirty="0" smtClean="0"/>
              <a:t>No leakage; clean inputs gives clean outputs</a:t>
            </a:r>
            <a:endParaRPr lang="en-US" i="1" dirty="0" smtClean="0"/>
          </a:p>
          <a:p>
            <a:pPr lvl="1"/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i="1" dirty="0" smtClean="0"/>
              <a:t> = </a:t>
            </a:r>
            <a:r>
              <a:rPr lang="en-US" i="1" dirty="0" err="1" smtClean="0"/>
              <a:t>f(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i="1" dirty="0" err="1" smtClean="0"/>
              <a:t>,</a:t>
            </a:r>
            <a:r>
              <a:rPr lang="en-US" i="1" dirty="0" err="1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)     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tainted</a:t>
            </a:r>
            <a:r>
              <a:rPr lang="en-US" dirty="0" smtClean="0"/>
              <a:t> so  </a:t>
            </a:r>
            <a:r>
              <a:rPr lang="en-US" i="1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tainted  </a:t>
            </a:r>
            <a:r>
              <a:rPr lang="en-US" dirty="0" smtClean="0"/>
              <a:t>&amp; </a:t>
            </a:r>
            <a:r>
              <a:rPr lang="en-US" i="1" dirty="0" err="1" smtClean="0">
                <a:solidFill>
                  <a:srgbClr val="9A0BFF"/>
                </a:solidFill>
              </a:rPr>
              <a:t>y</a:t>
            </a:r>
            <a:r>
              <a:rPr lang="en-US" dirty="0" smtClean="0">
                <a:solidFill>
                  <a:srgbClr val="9A0BFF"/>
                </a:solidFill>
              </a:rPr>
              <a:t> spoiled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f(x</a:t>
            </a:r>
            <a:r>
              <a:rPr lang="en-US" dirty="0" err="1" smtClean="0">
                <a:solidFill>
                  <a:srgbClr val="9A0BFF"/>
                </a:solidFill>
              </a:rPr>
              <a:t>,y</a:t>
            </a:r>
            <a:r>
              <a:rPr lang="en-US" dirty="0" smtClean="0"/>
              <a:t>)     </a:t>
            </a:r>
            <a:r>
              <a:rPr lang="en-US" dirty="0" err="1" smtClean="0"/>
              <a:t>x</a:t>
            </a:r>
            <a:r>
              <a:rPr lang="en-US" dirty="0" smtClean="0"/>
              <a:t> clean &amp; </a:t>
            </a:r>
            <a:r>
              <a:rPr lang="en-US" dirty="0" err="1" smtClean="0">
                <a:solidFill>
                  <a:srgbClr val="9A0BFF"/>
                </a:solidFill>
              </a:rPr>
              <a:t>y</a:t>
            </a:r>
            <a:r>
              <a:rPr lang="en-US" dirty="0" smtClean="0">
                <a:solidFill>
                  <a:srgbClr val="9A0BFF"/>
                </a:solidFill>
              </a:rPr>
              <a:t> spoiled </a:t>
            </a:r>
            <a:r>
              <a:rPr lang="en-US" dirty="0" smtClean="0"/>
              <a:t>so </a:t>
            </a:r>
            <a:r>
              <a:rPr lang="en-US" dirty="0" err="1" smtClean="0"/>
              <a:t>z</a:t>
            </a:r>
            <a:r>
              <a:rPr lang="en-US" dirty="0" smtClean="0"/>
              <a:t> clean</a:t>
            </a:r>
          </a:p>
          <a:p>
            <a:r>
              <a:rPr lang="en-US" dirty="0" smtClean="0"/>
              <a:t>Leakable</a:t>
            </a:r>
            <a:r>
              <a:rPr lang="en-US" dirty="0" smtClean="0">
                <a:solidFill>
                  <a:srgbClr val="9A0BFF"/>
                </a:solidFill>
              </a:rPr>
              <a:t> </a:t>
            </a:r>
            <a:r>
              <a:rPr lang="en-US" dirty="0" smtClean="0"/>
              <a:t> iff  </a:t>
            </a:r>
            <a:r>
              <a:rPr lang="en-US" dirty="0" smtClean="0">
                <a:solidFill>
                  <a:srgbClr val="FF0000"/>
                </a:solidFill>
              </a:rPr>
              <a:t>tainted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A0BFF"/>
                </a:solidFill>
              </a:rPr>
              <a:t>spoiled</a:t>
            </a:r>
          </a:p>
          <a:p>
            <a:r>
              <a:rPr lang="en-US" dirty="0" smtClean="0"/>
              <a:t>Adversary can learn all </a:t>
            </a:r>
            <a:r>
              <a:rPr lang="en-US" dirty="0" smtClean="0">
                <a:solidFill>
                  <a:srgbClr val="FF0000"/>
                </a:solidFill>
              </a:rPr>
              <a:t>tainted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A0BFF"/>
                </a:solidFill>
              </a:rPr>
              <a:t>spoiled</a:t>
            </a:r>
            <a:r>
              <a:rPr lang="en-US" dirty="0" smtClean="0"/>
              <a:t> values.</a:t>
            </a:r>
          </a:p>
          <a:p>
            <a:r>
              <a:rPr lang="en-US" dirty="0" smtClean="0"/>
              <a:t>Leakage may be </a:t>
            </a:r>
            <a:r>
              <a:rPr lang="en-US" i="1" dirty="0" smtClean="0"/>
              <a:t>unbounded </a:t>
            </a:r>
            <a:r>
              <a:rPr lang="en-US" dirty="0" smtClean="0"/>
              <a:t>or</a:t>
            </a:r>
            <a:r>
              <a:rPr lang="en-US" i="1" dirty="0" smtClean="0"/>
              <a:t> bounded.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i="1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8219782" y="3793448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5400000" flipH="1" flipV="1">
            <a:off x="8106472" y="4336027"/>
            <a:ext cx="300270" cy="736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8593231" y="4274911"/>
            <a:ext cx="269460" cy="172653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8331356" y="3658718"/>
            <a:ext cx="26946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57600" y="4374377"/>
            <a:ext cx="4650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FF0000"/>
                </a:solidFill>
              </a:rPr>
              <a:t>x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09944" y="4364657"/>
            <a:ext cx="468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9A0BFF"/>
                </a:solidFill>
              </a:rPr>
              <a:t>y</a:t>
            </a:r>
            <a:endParaRPr lang="en-US" sz="3200" i="1" dirty="0">
              <a:solidFill>
                <a:srgbClr val="9A0B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81621" y="3020349"/>
            <a:ext cx="4468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FF0000"/>
                </a:solidFill>
              </a:rPr>
              <a:t>z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4340" y="3685375"/>
            <a:ext cx="425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f</a:t>
            </a:r>
            <a:endParaRPr lang="en-US" sz="3200" i="1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8234132" y="5630180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2" idx="3"/>
          </p:cNvCxnSpPr>
          <p:nvPr/>
        </p:nvCxnSpPr>
        <p:spPr>
          <a:xfrm rot="5400000" flipH="1" flipV="1">
            <a:off x="8120822" y="6172759"/>
            <a:ext cx="300270" cy="736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8607581" y="6111643"/>
            <a:ext cx="269460" cy="172653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8345706" y="5495450"/>
            <a:ext cx="26946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71950" y="6211109"/>
            <a:ext cx="4650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x</a:t>
            </a:r>
            <a:endParaRPr lang="en-US" sz="3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8724294" y="6201389"/>
            <a:ext cx="468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9A0BFF"/>
                </a:solidFill>
              </a:rPr>
              <a:t>y</a:t>
            </a:r>
            <a:endParaRPr lang="en-US" sz="3200" i="1" dirty="0">
              <a:solidFill>
                <a:srgbClr val="9A0B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68361" y="4857081"/>
            <a:ext cx="4468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z</a:t>
            </a:r>
            <a:endParaRPr lang="en-US" sz="3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328690" y="5522107"/>
            <a:ext cx="425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f</a:t>
            </a:r>
            <a:endParaRPr lang="en-US" sz="3200" i="1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8234132" y="1916366"/>
            <a:ext cx="502920" cy="502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endCxn id="25" idx="3"/>
          </p:cNvCxnSpPr>
          <p:nvPr/>
        </p:nvCxnSpPr>
        <p:spPr>
          <a:xfrm rot="5400000" flipH="1" flipV="1">
            <a:off x="8120822" y="2458945"/>
            <a:ext cx="300270" cy="736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8607581" y="2397829"/>
            <a:ext cx="269460" cy="172653"/>
          </a:xfrm>
          <a:prstGeom prst="straightConnector1">
            <a:avLst/>
          </a:prstGeom>
          <a:ln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8345706" y="1781636"/>
            <a:ext cx="26946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71950" y="2497295"/>
            <a:ext cx="4650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x</a:t>
            </a:r>
            <a:endParaRPr lang="en-US" sz="32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8724294" y="2487575"/>
            <a:ext cx="468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y</a:t>
            </a:r>
            <a:endParaRPr lang="en-US" sz="32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82166" y="1143267"/>
            <a:ext cx="4468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z</a:t>
            </a:r>
            <a:endParaRPr lang="en-US" sz="3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8328690" y="1808293"/>
            <a:ext cx="425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f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attacks motivate this model?</a:t>
            </a:r>
          </a:p>
          <a:p>
            <a:r>
              <a:rPr lang="en-US" dirty="0" smtClean="0"/>
              <a:t>Various forms of chosen-input attacks, such as timing attacks or differential attacks.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= E</a:t>
            </a:r>
            <a:r>
              <a:rPr lang="en-US" baseline="-25000" dirty="0" smtClean="0">
                <a:solidFill>
                  <a:srgbClr val="9A0BFF"/>
                </a:solidFill>
              </a:rPr>
              <a:t>K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Here  </a:t>
            </a:r>
            <a:r>
              <a:rPr lang="en-US" dirty="0" smtClean="0">
                <a:solidFill>
                  <a:srgbClr val="9A0BFF"/>
                </a:solidFill>
              </a:rPr>
              <a:t>K</a:t>
            </a:r>
            <a:r>
              <a:rPr lang="en-US" dirty="0" smtClean="0"/>
              <a:t>  is spoiled, and thus leakable; this models timing attacks on  </a:t>
            </a:r>
            <a:r>
              <a:rPr lang="en-US" dirty="0" smtClean="0">
                <a:solidFill>
                  <a:srgbClr val="9A0BFF"/>
                </a:solidFill>
              </a:rPr>
              <a:t>K</a:t>
            </a:r>
            <a:r>
              <a:rPr lang="en-US" dirty="0" smtClean="0"/>
              <a:t>  using adversary-controlled probes via control of 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useful in building systems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578" y="2080536"/>
            <a:ext cx="1477982" cy="830997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Clean</a:t>
            </a:r>
            <a:br>
              <a:rPr lang="en-US" sz="2400" dirty="0" smtClean="0"/>
            </a:br>
            <a:r>
              <a:rPr lang="en-US" sz="2400" dirty="0" smtClean="0"/>
              <a:t> zone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12570" y="2081250"/>
            <a:ext cx="1102135" cy="83099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Tainted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zone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725967"/>
            <a:ext cx="6141528" cy="15401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598727" y="2499345"/>
            <a:ext cx="799469" cy="3176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3"/>
          </p:cNvCxnSpPr>
          <p:nvPr/>
        </p:nvCxnSpPr>
        <p:spPr>
          <a:xfrm flipV="1">
            <a:off x="5839461" y="2496035"/>
            <a:ext cx="759267" cy="3176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22" idx="1"/>
          </p:cNvCxnSpPr>
          <p:nvPr/>
        </p:nvCxnSpPr>
        <p:spPr>
          <a:xfrm>
            <a:off x="2153560" y="2496035"/>
            <a:ext cx="861540" cy="1505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8196" y="2260728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adversary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0698" y="3958718"/>
            <a:ext cx="827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Zones can be implemented separately </a:t>
            </a:r>
          </a:p>
          <a:p>
            <a:r>
              <a:rPr lang="en-US" sz="2800" dirty="0" smtClean="0"/>
              <a:t>   -- e.g. untainted on a TPM  (or remote!)</a:t>
            </a:r>
          </a:p>
          <a:p>
            <a:r>
              <a:rPr lang="en-US" sz="2800" dirty="0" smtClean="0"/>
              <a:t>   -- clean zone may include a random source, and </a:t>
            </a:r>
          </a:p>
          <a:p>
            <a:r>
              <a:rPr lang="en-US" sz="2800" dirty="0" smtClean="0"/>
              <a:t>       can do computations (e.g. </a:t>
            </a:r>
            <a:r>
              <a:rPr lang="en-US" sz="2800" dirty="0" err="1" smtClean="0"/>
              <a:t>keygen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-- output could even be stored when independent</a:t>
            </a:r>
          </a:p>
          <a:p>
            <a:r>
              <a:rPr lang="en-US" sz="2800" dirty="0" smtClean="0"/>
              <a:t>       of adversarial input (ref </a:t>
            </a:r>
            <a:r>
              <a:rPr lang="en-US" sz="2800" dirty="0" err="1" smtClean="0"/>
              <a:t>Dodis</a:t>
            </a:r>
            <a:r>
              <a:rPr lang="en-US" sz="2800" dirty="0" smtClean="0"/>
              <a:t> talk in this workshop)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56854" y="3540501"/>
            <a:ext cx="1905089" cy="46166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</a:t>
            </a:r>
            <a:r>
              <a:rPr lang="en-US" sz="2400" dirty="0" smtClean="0">
                <a:solidFill>
                  <a:srgbClr val="9A0BFF"/>
                </a:solidFill>
              </a:rPr>
              <a:t>inputs</a:t>
            </a:r>
            <a:endParaRPr lang="en-US" sz="2400" dirty="0">
              <a:solidFill>
                <a:srgbClr val="9A0BFF"/>
              </a:solidFill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2937190" y="3233544"/>
            <a:ext cx="613914" cy="1"/>
          </a:xfrm>
          <a:prstGeom prst="bentConnector3">
            <a:avLst>
              <a:gd name="adj1" fmla="val 50000"/>
            </a:avLst>
          </a:prstGeom>
          <a:ln w="50800">
            <a:solidFill>
              <a:schemeClr val="tx1">
                <a:alpha val="99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2"/>
          <p:cNvCxnSpPr/>
          <p:nvPr/>
        </p:nvCxnSpPr>
        <p:spPr>
          <a:xfrm rot="10800000">
            <a:off x="1373201" y="2930018"/>
            <a:ext cx="214628" cy="855122"/>
          </a:xfrm>
          <a:prstGeom prst="bentConnector2">
            <a:avLst/>
          </a:prstGeom>
          <a:ln w="50800">
            <a:solidFill>
              <a:schemeClr val="tx1">
                <a:alpha val="99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15100" y="2095590"/>
            <a:ext cx="1106192" cy="830997"/>
          </a:xfrm>
          <a:prstGeom prst="rect">
            <a:avLst/>
          </a:prstGeom>
          <a:noFill/>
          <a:ln w="50800">
            <a:solidFill>
              <a:srgbClr val="9A0B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Spoiled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zone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2" idx="3"/>
          </p:cNvCxnSpPr>
          <p:nvPr/>
        </p:nvCxnSpPr>
        <p:spPr>
          <a:xfrm flipV="1">
            <a:off x="4121292" y="2503055"/>
            <a:ext cx="572923" cy="8034"/>
          </a:xfrm>
          <a:prstGeom prst="straightConnector1">
            <a:avLst/>
          </a:prstGeom>
          <a:ln w="63500">
            <a:solidFill>
              <a:srgbClr val="9A0B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1" idx="3"/>
            <a:endCxn id="5" idx="2"/>
          </p:cNvCxnSpPr>
          <p:nvPr/>
        </p:nvCxnSpPr>
        <p:spPr>
          <a:xfrm flipV="1">
            <a:off x="3561943" y="2912247"/>
            <a:ext cx="1701695" cy="859087"/>
          </a:xfrm>
          <a:prstGeom prst="bentConnector2">
            <a:avLst/>
          </a:prstGeom>
          <a:ln w="50800">
            <a:solidFill>
              <a:srgbClr val="9A0BFF">
                <a:alpha val="99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620277" y="2495638"/>
            <a:ext cx="1539345" cy="158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355" cy="4902302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Encrypting (tainted) message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with key  K 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/>
              <a:t> = E</a:t>
            </a:r>
            <a:r>
              <a:rPr lang="en-US" i="1" baseline="-25000" dirty="0" smtClean="0">
                <a:solidFill>
                  <a:srgbClr val="9A0BFF"/>
                </a:solidFill>
              </a:rPr>
              <a:t>K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)					</a:t>
            </a:r>
          </a:p>
          <a:p>
            <a:pPr lvl="2"/>
            <a:r>
              <a:rPr lang="en-US" i="1" dirty="0" smtClean="0">
                <a:solidFill>
                  <a:srgbClr val="9A0BFF"/>
                </a:solidFill>
              </a:rPr>
              <a:t>K</a:t>
            </a:r>
            <a:r>
              <a:rPr lang="en-US" i="1" dirty="0" smtClean="0"/>
              <a:t> is spoiled and thus leaks (since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is tainted)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i="1" dirty="0" smtClean="0"/>
              <a:t> = (</a:t>
            </a:r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)  where  </a:t>
            </a: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= </a:t>
            </a:r>
            <a:r>
              <a:rPr lang="en-US" i="1" dirty="0" smtClean="0">
                <a:solidFill>
                  <a:srgbClr val="FF0000"/>
                </a:solidFill>
              </a:rPr>
              <a:t>M </a:t>
            </a:r>
            <a:r>
              <a:rPr lang="en-US" i="1" dirty="0" err="1" smtClean="0"/>
              <a:t>xor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  and   </a:t>
            </a:r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= E</a:t>
            </a:r>
            <a:r>
              <a:rPr lang="en-US" i="1" baseline="-25000" dirty="0" smtClean="0"/>
              <a:t>K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))	</a:t>
            </a:r>
          </a:p>
          <a:p>
            <a:pPr lvl="2"/>
            <a:r>
              <a:rPr lang="en-US" i="1" dirty="0" smtClean="0"/>
              <a:t>K  is not tainted or spoiled, thus protected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 is tainted (since 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/>
              <a:t>  is tainted)</a:t>
            </a:r>
          </a:p>
          <a:p>
            <a:pPr lvl="2"/>
            <a:r>
              <a:rPr lang="en-US" i="1" dirty="0" smtClean="0">
                <a:solidFill>
                  <a:srgbClr val="9A0BFF"/>
                </a:solidFill>
              </a:rPr>
              <a:t>R</a:t>
            </a:r>
            <a:r>
              <a:rPr lang="en-US" i="1" dirty="0" smtClean="0"/>
              <a:t>  is spoiled (since paired with tainted  </a:t>
            </a:r>
            <a:r>
              <a:rPr lang="en-US" i="1" dirty="0" smtClean="0">
                <a:solidFill>
                  <a:srgbClr val="9A0BFF"/>
                </a:solidFill>
              </a:rPr>
              <a:t>S</a:t>
            </a:r>
            <a:r>
              <a:rPr lang="en-US" i="1" dirty="0" smtClean="0"/>
              <a:t>  ) (but known anyway)</a:t>
            </a:r>
          </a:p>
          <a:p>
            <a:pPr lvl="2"/>
            <a:r>
              <a:rPr lang="en-US" i="1" dirty="0" smtClean="0">
                <a:solidFill>
                  <a:srgbClr val="9A0BFF"/>
                </a:solidFill>
              </a:rPr>
              <a:t>Y</a:t>
            </a:r>
            <a:r>
              <a:rPr lang="en-US" i="1" dirty="0" smtClean="0"/>
              <a:t>  is spoiled (since  </a:t>
            </a:r>
            <a:r>
              <a:rPr lang="en-US" i="1" dirty="0" smtClean="0">
                <a:solidFill>
                  <a:srgbClr val="9A0BFF"/>
                </a:solidFill>
              </a:rPr>
              <a:t>M</a:t>
            </a:r>
            <a:r>
              <a:rPr lang="en-US" i="1" dirty="0" smtClean="0"/>
              <a:t>  is tainted)</a:t>
            </a:r>
          </a:p>
          <a:p>
            <a:r>
              <a:rPr lang="en-US" i="1" dirty="0" smtClean="0"/>
              <a:t>Protect long-term keys by using random ephemeral working keys.  (Can do similarly for signatures)</a:t>
            </a:r>
          </a:p>
          <a:p>
            <a:r>
              <a:rPr lang="en-US" i="1" dirty="0" smtClean="0"/>
              <a:t>Taint model more-or-less distinguishes between chosen-plaintext and known-plaintext attacks.</a:t>
            </a:r>
          </a:p>
          <a:p>
            <a:r>
              <a:rPr lang="en-US" i="1" dirty="0" smtClean="0"/>
              <a:t>Related to “on-line/off-line” primitives…</a:t>
            </a:r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Incomparable…</a:t>
            </a:r>
          </a:p>
          <a:p>
            <a:r>
              <a:rPr lang="en-US" dirty="0" smtClean="0"/>
              <a:t>Adversary is weaker with taint model than with computational leakage, since values not depending on adversarial input don’t leak.</a:t>
            </a:r>
          </a:p>
          <a:p>
            <a:r>
              <a:rPr lang="en-US" dirty="0" smtClean="0"/>
              <a:t>Adversary is stronger than with bounded leakage models, since it is OK to leak </a:t>
            </a:r>
            <a:r>
              <a:rPr lang="en-US" i="1" dirty="0" smtClean="0"/>
              <a:t>all </a:t>
            </a:r>
            <a:r>
              <a:rPr lang="en-US" dirty="0" smtClean="0"/>
              <a:t>inputs and output of computation with tainted input.</a:t>
            </a:r>
          </a:p>
          <a:p>
            <a:r>
              <a:rPr lang="en-US" dirty="0" smtClean="0"/>
              <a:t>Taint model doesn’t capture all attacks (e.g. power-analysis, memory remanence attacks, 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 here is probably mostly terminology; model presumably implicit (or explicit?) in prior work.</a:t>
            </a:r>
          </a:p>
          <a:p>
            <a:r>
              <a:rPr lang="en-US" dirty="0" smtClean="0"/>
              <a:t>Results in taint leakage model may be easy in some cases (e.g. using </a:t>
            </a:r>
            <a:r>
              <a:rPr lang="en-US" dirty="0" err="1" smtClean="0"/>
              <a:t>empheral</a:t>
            </a:r>
            <a:r>
              <a:rPr lang="en-US" dirty="0" smtClean="0"/>
              <a:t> keys).  (ref </a:t>
            </a:r>
            <a:r>
              <a:rPr lang="en-US" dirty="0" err="1" smtClean="0"/>
              <a:t>Dodis</a:t>
            </a:r>
            <a:r>
              <a:rPr lang="en-US" dirty="0" smtClean="0"/>
              <a:t> talk in this workshop)</a:t>
            </a:r>
          </a:p>
          <a:p>
            <a:r>
              <a:rPr lang="en-US" dirty="0" smtClean="0"/>
              <a:t>Goals typically should be that leakage does at most temporary damage….</a:t>
            </a:r>
          </a:p>
          <a:p>
            <a:r>
              <a:rPr lang="en-US" i="1" dirty="0" smtClean="0"/>
              <a:t>What can be done securely in this model?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9816" y="2783054"/>
            <a:ext cx="313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End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681</Words>
  <Application>Microsoft Macintosh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“Taint” Leakage Model</vt:lpstr>
      <vt:lpstr>Taint </vt:lpstr>
      <vt:lpstr>Proposed “Taint Leakage Model”</vt:lpstr>
      <vt:lpstr>Motivating Sample</vt:lpstr>
      <vt:lpstr>Model useful in building systems</vt:lpstr>
      <vt:lpstr>Example</vt:lpstr>
      <vt:lpstr>Relation to other models</vt:lpstr>
      <vt:lpstr>Discussion</vt:lpstr>
      <vt:lpstr>Slide 9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“Taint” Leakage Model</dc:title>
  <dc:creator>Ronald Rivest</dc:creator>
  <cp:lastModifiedBy>Ronald Rivest</cp:lastModifiedBy>
  <cp:revision>31</cp:revision>
  <dcterms:created xsi:type="dcterms:W3CDTF">2009-09-02T22:53:43Z</dcterms:created>
  <dcterms:modified xsi:type="dcterms:W3CDTF">2009-09-02T22:54:03Z</dcterms:modified>
</cp:coreProperties>
</file>