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7" r:id="rId1"/>
  </p:sldMasterIdLst>
  <p:notesMasterIdLst>
    <p:notesMasterId r:id="rId17"/>
  </p:notesMasterIdLst>
  <p:handoutMasterIdLst>
    <p:handoutMasterId r:id="rId18"/>
  </p:handoutMasterIdLst>
  <p:sldIdLst>
    <p:sldId id="408" r:id="rId2"/>
    <p:sldId id="409" r:id="rId3"/>
    <p:sldId id="429" r:id="rId4"/>
    <p:sldId id="430" r:id="rId5"/>
    <p:sldId id="431" r:id="rId6"/>
    <p:sldId id="432" r:id="rId7"/>
    <p:sldId id="413" r:id="rId8"/>
    <p:sldId id="416" r:id="rId9"/>
    <p:sldId id="433" r:id="rId10"/>
    <p:sldId id="434" r:id="rId11"/>
    <p:sldId id="419" r:id="rId12"/>
    <p:sldId id="422" r:id="rId13"/>
    <p:sldId id="435" r:id="rId14"/>
    <p:sldId id="407" r:id="rId15"/>
    <p:sldId id="436" r:id="rId16"/>
  </p:sldIdLst>
  <p:sldSz cx="9144000" cy="6858000" type="screen4x3"/>
  <p:notesSz cx="7102475" cy="89916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32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3"/>
    <p:restoredTop sz="94231"/>
  </p:normalViewPr>
  <p:slideViewPr>
    <p:cSldViewPr snapToObjects="1">
      <p:cViewPr varScale="1">
        <p:scale>
          <a:sx n="74" d="100"/>
          <a:sy n="74" d="100"/>
        </p:scale>
        <p:origin x="21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0" d="100"/>
        <a:sy n="170" d="100"/>
      </p:scale>
      <p:origin x="0" y="0"/>
    </p:cViewPr>
  </p:sorterViewPr>
  <p:notesViewPr>
    <p:cSldViewPr snapToObjects="1">
      <p:cViewPr varScale="1">
        <p:scale>
          <a:sx n="59" d="100"/>
          <a:sy n="59" d="100"/>
        </p:scale>
        <p:origin x="-1704" y="-78"/>
      </p:cViewPr>
      <p:guideLst>
        <p:guide orient="horz" pos="2832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CF3E65F-F2B7-CA4B-AFA9-A0FE4190794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28575" y="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1" tIns="0" rIns="19301" bIns="0" numCol="1" anchor="t" anchorCtr="0" compatLnSpc="1">
            <a:prstTxWarp prst="textNoShape">
              <a:avLst/>
            </a:prstTxWarp>
          </a:bodyPr>
          <a:lstStyle>
            <a:lvl1pPr defTabSz="925513">
              <a:defRPr sz="1000" i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5902FA34-875C-2C42-B7A6-64BC922182C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06850" y="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1" tIns="0" rIns="19301" bIns="0" numCol="1" anchor="t" anchorCtr="0" compatLnSpc="1">
            <a:prstTxWarp prst="textNoShape">
              <a:avLst/>
            </a:prstTxWarp>
          </a:bodyPr>
          <a:lstStyle>
            <a:lvl1pPr algn="r" defTabSz="925513">
              <a:defRPr sz="1000" i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D196CA65-72AE-3C49-9F83-9B695E83442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25563" y="692150"/>
            <a:ext cx="4454525" cy="33401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47B844AE-847D-6441-B2B6-86EB7F68A5B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0438" y="4267200"/>
            <a:ext cx="5181600" cy="404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90" tIns="46645" rIns="93290" bIns="466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46311927-8F6E-6D40-B7E7-EB2EBEC1C71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28575" y="85344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1" tIns="0" rIns="19301" bIns="0" numCol="1" anchor="b" anchorCtr="0" compatLnSpc="1">
            <a:prstTxWarp prst="textNoShape">
              <a:avLst/>
            </a:prstTxWarp>
          </a:bodyPr>
          <a:lstStyle>
            <a:lvl1pPr defTabSz="925513">
              <a:defRPr sz="1000" i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D3B75C2B-D1D5-9045-BC9B-7FB0786C9E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6850" y="85344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1" tIns="0" rIns="19301" bIns="0" numCol="1" anchor="b" anchorCtr="0" compatLnSpc="1">
            <a:prstTxWarp prst="textNoShape">
              <a:avLst/>
            </a:prstTxWarp>
          </a:bodyPr>
          <a:lstStyle>
            <a:lvl1pPr algn="r" defTabSz="925513">
              <a:defRPr sz="1000" i="1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4BFEBD60-8921-7044-AE58-24AD8921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FDC4C9F9-4363-3246-B01A-A50E563133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1pPr>
            <a:lvl2pPr marL="742950" indent="-285750" defTabSz="925513"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2pPr>
            <a:lvl3pPr marL="1143000" indent="-228600" defTabSz="925513"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3pPr>
            <a:lvl4pPr marL="1600200" indent="-228600" defTabSz="925513"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4pPr>
            <a:lvl5pPr marL="2057400" indent="-228600" defTabSz="925513"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9pPr>
          </a:lstStyle>
          <a:p>
            <a:fld id="{298D54AB-BECD-AB46-AEA8-9C5A84584E84}" type="slidenum">
              <a:rPr lang="en-US" altLang="en-US" sz="1000" smtClean="0">
                <a:latin typeface="Times New Roman" panose="02020603050405020304" pitchFamily="18" charset="0"/>
              </a:rPr>
              <a:pPr/>
              <a:t>1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D617196E-D923-1340-A3B1-1DEDEEC24D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1F8AB9B3-38A8-B946-ADC3-270FB849ED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6BAE8-98D0-B645-97C3-0D5BF399A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59A77-6CA0-2B47-A485-0BF56B219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E25AC-B7DA-684F-9DD6-88377EC7E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A7B26-6D55-2D4A-8462-D1F7EEFDE8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8647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F6AEC-B9AE-E146-9400-51C258396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C7DD2-1581-0A4A-8F4F-422C677B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08612-17A7-E441-9DB3-EF1E59DA8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BF56D-FC3B-E64C-B7A2-9A7173A65A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6591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CEBD2-87E0-8544-9B88-98E21B3D8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D07C5-CC85-9A42-ACEE-D8186B97B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A138B-596E-884B-996E-496D9B0BB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74B59-AC51-504C-990A-532FC06961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274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36EDE-0C04-BE41-A5A5-BA50DF4F7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550E3-FAB3-4F49-9AD9-6AF88B014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19670-D90E-5D4E-98A9-6F09961C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48914-7FFF-BE49-B19D-C7B3B18FD6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0653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A2183-92E9-5842-8381-DC2B240BD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4AA49-8CA6-EE47-8D08-6CAE2D9DA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0A0433-B29A-B641-B007-D610F6616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6BC18-37B9-814E-968C-68670C7AB4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7753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FE4F156-C3C8-9C44-AC69-4E3871288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E0C7AFF-314E-364A-AA27-4F81DA35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9812C05-7997-9941-B6E1-79F8C6AF6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9433F-0B42-1149-8607-BDDC16E469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9556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6939A59-F4B1-C543-B195-F36BE63A3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58A910-BAFC-EA4B-A6B4-2681C8936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1D83917-1C09-1249-86D2-612C65C73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A7AA3-3999-9B45-8536-C0548B8E0A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9955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054BC76-64C4-BB48-9845-5A68D8225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DCC6478-E5E0-FD49-A290-B86D84811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3CFFE65-197B-B143-892A-102D39EA6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AB997-CC05-9141-8A14-EB372295DF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639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C8813CC-A03E-D747-ADA7-81376F5FB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5DD317E-45FD-7D43-BC55-9843FFF73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854E7C-3460-1945-9208-BB4BBA9EC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9347B-6AC4-564B-86B7-6CBFD2C1EF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7950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1829ED8-B249-2243-BE5E-E52449001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F2E7C82-59B5-E64C-92AB-D245C16DC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A9B7657-326B-9142-BF92-D2AD9CE43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57A6A-F182-C647-8004-F3AFA3FD6F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919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C65A37F-7BCE-1A4C-A650-A71EEF4E0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7E95FBF-5018-5742-AD43-D4E345C63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A2BB95B-AFD1-C346-BB58-5BCCF405D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460FF-0310-AC44-AA26-C07E1A6ED2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4604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AB8E535-54EC-F143-A704-97E1385CFE5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AC4BB80-C34E-0A4D-BC43-20F1A0EF54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E5D3C-29C8-524C-8798-F88E7B375B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ucida Calligraphy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9FB1D-C77A-6F4C-921A-6837A4260F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Lucida Calligraphy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7A559-BDE3-E247-B46D-115F14CDF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Lucida Calligraphy" charset="0"/>
                <a:ea typeface="ＭＳ Ｐゴシック" charset="-128"/>
              </a:defRPr>
            </a:lvl1pPr>
          </a:lstStyle>
          <a:p>
            <a:pPr>
              <a:defRPr/>
            </a:pPr>
            <a:fld id="{C35E3528-4E5B-114A-9CAC-47BF61D137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01.00528" TargetMode="External"/><Relationship Id="rId2" Type="http://schemas.openxmlformats.org/officeDocument/2006/relationships/hyperlink" Target="https://www.stat.berkeley.edu/~stark/Preprints/gentle12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1811.08811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834CF617-8804-3F49-BD0F-9D08812B3F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1600200"/>
            <a:ext cx="8077200" cy="1143000"/>
          </a:xfrm>
        </p:spPr>
        <p:txBody>
          <a:bodyPr/>
          <a:lstStyle/>
          <a:p>
            <a:pPr eaLnBrk="1" hangingPunct="1"/>
            <a:r>
              <a:rPr lang="en-US" altLang="en-US" sz="4000" i="1" dirty="0">
                <a:ea typeface="ＭＳ Ｐゴシック" panose="020B0600070205080204" pitchFamily="34" charset="-128"/>
              </a:rPr>
              <a:t>Ballot-polling audits</a:t>
            </a:r>
            <a:endParaRPr lang="en-US" altLang="en-US" sz="4000" dirty="0">
              <a:ea typeface="ＭＳ Ｐゴシック" panose="020B0600070205080204" pitchFamily="34" charset="-128"/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FEFD07EB-609F-8D42-8993-257B764E9B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87388" y="3619500"/>
            <a:ext cx="7770812" cy="28067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r>
              <a:rPr lang="en-US" sz="4000" dirty="0"/>
              <a:t>Ronald L. Rivest</a:t>
            </a:r>
          </a:p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r>
              <a:rPr lang="en-US" dirty="0"/>
              <a:t>MIT</a:t>
            </a:r>
          </a:p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r>
              <a:rPr lang="en-US" sz="2800" dirty="0"/>
              <a:t>Rhode Island Pilot Audit</a:t>
            </a:r>
          </a:p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r>
              <a:rPr lang="en-US" sz="2800" dirty="0"/>
              <a:t>January 16, 2019</a:t>
            </a:r>
          </a:p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endParaRPr lang="en-US" sz="2800" dirty="0">
              <a:latin typeface="Comic Sans MS" charset="0"/>
            </a:endParaRPr>
          </a:p>
        </p:txBody>
      </p:sp>
      <p:pic>
        <p:nvPicPr>
          <p:cNvPr id="15363" name="Picture 9" descr="csail">
            <a:extLst>
              <a:ext uri="{FF2B5EF4-FFF2-40B4-BE49-F238E27FC236}">
                <a16:creationId xmlns:a16="http://schemas.microsoft.com/office/drawing/2014/main" id="{528276CC-F867-F741-92D9-64BFFC0EF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3660775"/>
            <a:ext cx="21463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5F3A4-9B48-0F40-8FFB-BDEAE7A4A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possible stopping rules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FA799-A38D-834A-8BAE-37B1A1BFF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51505"/>
            <a:ext cx="8229600" cy="4525963"/>
          </a:xfrm>
        </p:spPr>
        <p:txBody>
          <a:bodyPr/>
          <a:lstStyle/>
          <a:p>
            <a:r>
              <a:rPr lang="en-US" b="1" dirty="0"/>
              <a:t>[BRAVO] </a:t>
            </a:r>
            <a:r>
              <a:rPr lang="en-US" dirty="0"/>
              <a:t>Stop if </a:t>
            </a:r>
            <a:br>
              <a:rPr lang="en-US" dirty="0"/>
            </a:br>
            <a:r>
              <a:rPr lang="en-US" dirty="0"/>
              <a:t> </a:t>
            </a:r>
            <a:r>
              <a:rPr lang="en-US" i="1" dirty="0"/>
              <a:t>likelihood of sample given tie  /</a:t>
            </a:r>
            <a:br>
              <a:rPr lang="en-US" i="1" dirty="0"/>
            </a:br>
            <a:r>
              <a:rPr lang="en-US" i="1" dirty="0"/>
              <a:t>     likelihood of sample given reported margin </a:t>
            </a:r>
            <a:br>
              <a:rPr lang="en-US" i="1" dirty="0"/>
            </a:br>
            <a:r>
              <a:rPr lang="en-US" i="1" dirty="0"/>
              <a:t> is less than risk limit</a:t>
            </a:r>
          </a:p>
          <a:p>
            <a:r>
              <a:rPr lang="en-US" b="1" dirty="0"/>
              <a:t>[</a:t>
            </a:r>
            <a:r>
              <a:rPr lang="en-US" b="1" dirty="0" err="1"/>
              <a:t>ClipAudit</a:t>
            </a:r>
            <a:r>
              <a:rPr lang="en-US" b="1" dirty="0"/>
              <a:t>] </a:t>
            </a:r>
            <a:r>
              <a:rPr lang="en-US" dirty="0"/>
              <a:t>Stop if     </a:t>
            </a:r>
            <a:br>
              <a:rPr lang="en-US" dirty="0"/>
            </a:br>
            <a:r>
              <a:rPr lang="en-US" dirty="0"/>
              <a:t>        </a:t>
            </a:r>
            <a:r>
              <a:rPr lang="en-US" i="1" dirty="0"/>
              <a:t>W – L  &gt; 3 </a:t>
            </a:r>
            <a:r>
              <a:rPr lang="en-US" i="1" dirty="0" err="1"/>
              <a:t>sqrt</a:t>
            </a:r>
            <a:r>
              <a:rPr lang="en-US" i="1" dirty="0"/>
              <a:t>(W + L)</a:t>
            </a:r>
            <a:br>
              <a:rPr lang="en-US" i="1" dirty="0"/>
            </a:br>
            <a:r>
              <a:rPr lang="en-US" dirty="0"/>
              <a:t>        where </a:t>
            </a:r>
            <a:r>
              <a:rPr lang="en-US" i="1" dirty="0"/>
              <a:t>W</a:t>
            </a:r>
            <a:r>
              <a:rPr lang="en-US" dirty="0"/>
              <a:t> = # votes for winner in sample</a:t>
            </a:r>
            <a:br>
              <a:rPr lang="en-US" dirty="0"/>
            </a:br>
            <a:r>
              <a:rPr lang="en-US" dirty="0"/>
              <a:t>                     </a:t>
            </a:r>
            <a:r>
              <a:rPr lang="en-US" i="1" dirty="0"/>
              <a:t>L  </a:t>
            </a:r>
            <a:r>
              <a:rPr lang="en-US" dirty="0"/>
              <a:t>=  # votes for loser in sample</a:t>
            </a:r>
          </a:p>
          <a:p>
            <a:r>
              <a:rPr lang="en-US" b="1" dirty="0"/>
              <a:t>[Bayesian] </a:t>
            </a:r>
            <a:r>
              <a:rPr lang="en-US" dirty="0"/>
              <a:t>Stop if </a:t>
            </a:r>
            <a:r>
              <a:rPr lang="en-US" i="1" dirty="0"/>
              <a:t>model-based estimate of chance that reported outcome is right &gt; 99.5%</a:t>
            </a:r>
          </a:p>
        </p:txBody>
      </p:sp>
    </p:spTree>
    <p:extLst>
      <p:ext uri="{BB962C8B-B14F-4D97-AF65-F5344CB8AC3E}">
        <p14:creationId xmlns:p14="http://schemas.microsoft.com/office/powerpoint/2010/main" val="123498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77C1B-4424-BF46-853E-B98B65884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Audit Rochester Hills MI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440FD-3B12-2447-9B04-012323086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Reported results for Proposition:</a:t>
            </a:r>
            <a:br>
              <a:rPr lang="en-US" dirty="0"/>
            </a:br>
            <a:r>
              <a:rPr lang="en-US" dirty="0"/>
              <a:t>            22,999 </a:t>
            </a:r>
            <a:r>
              <a:rPr lang="en-US" b="1" dirty="0"/>
              <a:t>Yes</a:t>
            </a:r>
            <a:br>
              <a:rPr lang="en-US" b="1" dirty="0"/>
            </a:br>
            <a:r>
              <a:rPr lang="en-US" b="1" dirty="0"/>
              <a:t>            </a:t>
            </a:r>
            <a:r>
              <a:rPr lang="en-US" dirty="0"/>
              <a:t>12,343 </a:t>
            </a:r>
            <a:r>
              <a:rPr lang="en-US" b="1" dirty="0"/>
              <a:t>No</a:t>
            </a:r>
            <a:br>
              <a:rPr lang="en-US" b="1" dirty="0"/>
            </a:br>
            <a:r>
              <a:rPr lang="en-US" b="1" dirty="0"/>
              <a:t>              </a:t>
            </a:r>
            <a:r>
              <a:rPr lang="en-US" dirty="0"/>
              <a:t>1,324 </a:t>
            </a:r>
            <a:r>
              <a:rPr lang="en-US" b="1" dirty="0"/>
              <a:t>Other</a:t>
            </a:r>
          </a:p>
          <a:p>
            <a:r>
              <a:rPr lang="en-US" dirty="0"/>
              <a:t>Sample results for Proposition:</a:t>
            </a:r>
            <a:br>
              <a:rPr lang="en-US" dirty="0"/>
            </a:br>
            <a:r>
              <a:rPr lang="en-US" dirty="0"/>
              <a:t>                    50 </a:t>
            </a:r>
            <a:r>
              <a:rPr lang="en-US" b="1" dirty="0"/>
              <a:t>Yes</a:t>
            </a:r>
            <a:br>
              <a:rPr lang="en-US" b="1" dirty="0"/>
            </a:br>
            <a:r>
              <a:rPr lang="en-US" b="1" dirty="0"/>
              <a:t>                    </a:t>
            </a:r>
            <a:r>
              <a:rPr lang="en-US" dirty="0"/>
              <a:t>26 </a:t>
            </a:r>
            <a:r>
              <a:rPr lang="en-US" b="1" dirty="0"/>
              <a:t>No</a:t>
            </a:r>
            <a:br>
              <a:rPr lang="en-US" b="1" dirty="0"/>
            </a:br>
            <a:r>
              <a:rPr lang="en-US" b="1" dirty="0"/>
              <a:t>                      </a:t>
            </a:r>
            <a:r>
              <a:rPr lang="en-US" dirty="0"/>
              <a:t>0 </a:t>
            </a:r>
            <a:r>
              <a:rPr lang="en-US" b="1" dirty="0"/>
              <a:t>Other</a:t>
            </a:r>
          </a:p>
          <a:p>
            <a:r>
              <a:rPr lang="en-US" i="1" dirty="0"/>
              <a:t>So… ???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0107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8B516-05B3-D948-BBDE-49579EDC5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E761F-A6D4-EB42-A66C-572537DD7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b="1" dirty="0"/>
              <a:t>RLA results (BRAVO):</a:t>
            </a:r>
          </a:p>
          <a:p>
            <a:pPr marL="457200" lvl="1" indent="0">
              <a:buNone/>
            </a:pPr>
            <a:r>
              <a:rPr lang="en-US" sz="3200" dirty="0"/>
              <a:t>     Risk measured at 2.1 %</a:t>
            </a:r>
          </a:p>
          <a:p>
            <a:pPr marL="0" indent="0">
              <a:buNone/>
            </a:pPr>
            <a:r>
              <a:rPr lang="en-US" dirty="0"/>
              <a:t>	             (Kellie </a:t>
            </a:r>
            <a:r>
              <a:rPr lang="en-US" dirty="0" err="1"/>
              <a:t>Ottoboni</a:t>
            </a:r>
            <a:r>
              <a:rPr lang="en-US" dirty="0"/>
              <a:t> using SUITE tool)</a:t>
            </a:r>
          </a:p>
          <a:p>
            <a:r>
              <a:rPr lang="en-US" b="1" dirty="0"/>
              <a:t>Bayesian results:</a:t>
            </a:r>
            <a:br>
              <a:rPr lang="en-US" b="1" dirty="0"/>
            </a:br>
            <a:r>
              <a:rPr lang="en-US" dirty="0"/>
              <a:t>      99.7 % of time </a:t>
            </a:r>
            <a:r>
              <a:rPr lang="en-US" b="1" dirty="0"/>
              <a:t>Yes </a:t>
            </a:r>
            <a:r>
              <a:rPr lang="en-US" dirty="0"/>
              <a:t>wins in model</a:t>
            </a:r>
            <a:br>
              <a:rPr lang="en-US" dirty="0"/>
            </a:br>
            <a:r>
              <a:rPr lang="en-US" dirty="0"/>
              <a:t>        0.3 % of time </a:t>
            </a:r>
            <a:r>
              <a:rPr lang="en-US" b="1" dirty="0"/>
              <a:t>No </a:t>
            </a:r>
            <a:r>
              <a:rPr lang="en-US" dirty="0"/>
              <a:t>wins in model</a:t>
            </a:r>
            <a:br>
              <a:rPr lang="en-US" dirty="0"/>
            </a:br>
            <a:r>
              <a:rPr lang="en-US" dirty="0"/>
              <a:t>                  (</a:t>
            </a:r>
            <a:r>
              <a:rPr lang="en-US" dirty="0" err="1"/>
              <a:t>Mayuri</a:t>
            </a:r>
            <a:r>
              <a:rPr lang="en-US" dirty="0"/>
              <a:t> Sridhar using BPTOOL)</a:t>
            </a:r>
          </a:p>
          <a:p>
            <a:r>
              <a:rPr lang="en-US" b="1" dirty="0"/>
              <a:t>Both methods accept reported outcome.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93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1FDE8-AFFB-7E47-B525-3D1622E1F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ballots examined?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9FD40-6D6E-1243-8671-68EF70634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convenient Rule of Thumb says that the number of ballots examined for a ballot-polling audit is about</a:t>
            </a:r>
            <a:br>
              <a:rPr lang="en-US" dirty="0"/>
            </a:br>
            <a:r>
              <a:rPr lang="en-US" dirty="0"/>
              <a:t>                7 / </a:t>
            </a:r>
            <a:r>
              <a:rPr lang="en-US" i="1" dirty="0"/>
              <a:t>m</a:t>
            </a:r>
            <a:r>
              <a:rPr lang="en-US" baseline="30000" dirty="0"/>
              <a:t>2</a:t>
            </a:r>
            <a:br>
              <a:rPr lang="en-US" baseline="30000" dirty="0"/>
            </a:br>
            <a:r>
              <a:rPr lang="en-US" dirty="0"/>
              <a:t>where  </a:t>
            </a:r>
            <a:r>
              <a:rPr lang="en-US" i="1" dirty="0"/>
              <a:t>m</a:t>
            </a:r>
            <a:r>
              <a:rPr lang="en-US" dirty="0"/>
              <a:t>  is the margin of victory.</a:t>
            </a:r>
            <a:endParaRPr lang="en-US" baseline="30000" dirty="0"/>
          </a:p>
          <a:p>
            <a:r>
              <a:rPr lang="en-US" b="1" dirty="0"/>
              <a:t>Example:</a:t>
            </a:r>
            <a:r>
              <a:rPr lang="en-US" dirty="0"/>
              <a:t>  for a margin of 10% (e.g. </a:t>
            </a:r>
            <a:r>
              <a:rPr lang="en-US" i="1" dirty="0"/>
              <a:t>m</a:t>
            </a:r>
            <a:r>
              <a:rPr lang="en-US" dirty="0"/>
              <a:t> = 0.10),</a:t>
            </a:r>
            <a:br>
              <a:rPr lang="en-US" dirty="0"/>
            </a:br>
            <a:r>
              <a:rPr lang="en-US" dirty="0"/>
              <a:t>need to examine about </a:t>
            </a:r>
            <a:br>
              <a:rPr lang="en-US" dirty="0"/>
            </a:br>
            <a:r>
              <a:rPr lang="en-US" dirty="0"/>
              <a:t>                7 / 0.10</a:t>
            </a:r>
            <a:r>
              <a:rPr lang="en-US" baseline="30000" dirty="0"/>
              <a:t>2   </a:t>
            </a:r>
            <a:r>
              <a:rPr lang="en-US" dirty="0"/>
              <a:t>=  7 / 0.01  =  700  ballots.</a:t>
            </a:r>
          </a:p>
          <a:p>
            <a:r>
              <a:rPr lang="en-US" dirty="0"/>
              <a:t>Remarkably efficient.  (Ballot comparison is </a:t>
            </a:r>
            <a:r>
              <a:rPr lang="en-US" b="1" dirty="0"/>
              <a:t>more efficient!  </a:t>
            </a:r>
            <a:r>
              <a:rPr lang="en-US" dirty="0"/>
              <a:t> --  About   7 / </a:t>
            </a:r>
            <a:r>
              <a:rPr lang="en-US" i="1" dirty="0"/>
              <a:t>m  </a:t>
            </a:r>
            <a:r>
              <a:rPr lang="en-US" dirty="0"/>
              <a:t>ballots.)</a:t>
            </a:r>
          </a:p>
        </p:txBody>
      </p:sp>
    </p:spTree>
    <p:extLst>
      <p:ext uri="{BB962C8B-B14F-4D97-AF65-F5344CB8AC3E}">
        <p14:creationId xmlns:p14="http://schemas.microsoft.com/office/powerpoint/2010/main" val="2772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>
            <a:extLst>
              <a:ext uri="{FF2B5EF4-FFF2-40B4-BE49-F238E27FC236}">
                <a16:creationId xmlns:a16="http://schemas.microsoft.com/office/drawing/2014/main" id="{6D54E4C7-4D33-BD44-93C9-E96E271DA73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r>
              <a:rPr lang="en-US">
                <a:latin typeface="Comic Sans MS" charset="0"/>
              </a:rPr>
              <a:t> </a:t>
            </a:r>
          </a:p>
        </p:txBody>
      </p:sp>
      <p:sp>
        <p:nvSpPr>
          <p:cNvPr id="71684" name="TextBox 6">
            <a:extLst>
              <a:ext uri="{FF2B5EF4-FFF2-40B4-BE49-F238E27FC236}">
                <a16:creationId xmlns:a16="http://schemas.microsoft.com/office/drawing/2014/main" id="{B06BC787-D6DD-374B-8F5A-D278FB0F9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886200"/>
            <a:ext cx="675665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2pPr>
            <a:lvl3pPr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3pPr>
            <a:lvl4pPr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4pPr>
            <a:lvl5pPr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000" dirty="0">
                <a:latin typeface="+mn-lt"/>
              </a:rPr>
              <a:t>Thanks for your attention!</a:t>
            </a:r>
            <a:br>
              <a:rPr lang="en-US" sz="4000" dirty="0">
                <a:latin typeface="+mn-lt"/>
              </a:rPr>
            </a:br>
            <a:endParaRPr lang="en-US" sz="4000" dirty="0">
              <a:latin typeface="+mn-lt"/>
            </a:endParaRPr>
          </a:p>
          <a:p>
            <a:pPr>
              <a:defRPr/>
            </a:pPr>
            <a:r>
              <a:rPr lang="en-US" sz="4000" dirty="0">
                <a:latin typeface="+mn-lt"/>
              </a:rPr>
              <a:t>(and thanks to NSF CSOI and to </a:t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Verified Voting!)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177EF8-76FF-4A4E-B426-2ECDB12DC4AB}"/>
              </a:ext>
            </a:extLst>
          </p:cNvPr>
          <p:cNvSpPr txBox="1"/>
          <p:nvPr/>
        </p:nvSpPr>
        <p:spPr>
          <a:xfrm>
            <a:off x="3316288" y="2667000"/>
            <a:ext cx="245268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The End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F5168-8596-6D40-8877-D75C4925B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BB09F-F4F0-6A4F-9AAF-9506F35F9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Risk-Limiting Audits:</a:t>
            </a:r>
          </a:p>
          <a:p>
            <a:pPr lvl="1"/>
            <a:r>
              <a:rPr lang="en-US" dirty="0"/>
              <a:t>A Gentle Introduction to Risk-Limiting Audits</a:t>
            </a:r>
            <a:br>
              <a:rPr lang="en-US" dirty="0"/>
            </a:br>
            <a:r>
              <a:rPr lang="en-US" dirty="0">
                <a:hlinkClick r:id="rId2"/>
              </a:rPr>
              <a:t>https://www.stat.berkeley.edu/~stark/Preprints/gentle12.pdf</a:t>
            </a:r>
            <a:endParaRPr lang="en-US" dirty="0"/>
          </a:p>
          <a:p>
            <a:r>
              <a:rPr lang="en-US" dirty="0"/>
              <a:t>Bayesian Audits</a:t>
            </a:r>
          </a:p>
          <a:p>
            <a:pPr lvl="1"/>
            <a:r>
              <a:rPr lang="en-US" dirty="0"/>
              <a:t>Bayesian Tabulation Audits Explained and Extended. </a:t>
            </a:r>
            <a:r>
              <a:rPr lang="en-US" dirty="0">
                <a:hlinkClick r:id="rId3"/>
              </a:rPr>
              <a:t>https://arxiv.org/abs/1801.00528</a:t>
            </a:r>
            <a:endParaRPr lang="en-US" dirty="0"/>
          </a:p>
          <a:p>
            <a:r>
              <a:rPr lang="en-US" i="1" dirty="0"/>
              <a:t>k</a:t>
            </a:r>
            <a:r>
              <a:rPr lang="en-US" dirty="0"/>
              <a:t>-cut:  </a:t>
            </a:r>
            <a:r>
              <a:rPr lang="en-US" dirty="0">
                <a:hlinkClick r:id="rId4"/>
              </a:rPr>
              <a:t>https://arxiv.org/abs/1811.08811</a:t>
            </a:r>
            <a:endParaRPr lang="en-US" i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113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7260A-AFD0-3B47-8DC2-6A8E63D0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Ballot-polling audits are about: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197DE-F024-8746-94BE-C26421BCC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Sampling cast paper ballots at random</a:t>
            </a:r>
          </a:p>
          <a:p>
            <a:pPr lvl="1"/>
            <a:r>
              <a:rPr lang="en-US" i="1" dirty="0"/>
              <a:t>Sampling </a:t>
            </a:r>
            <a:r>
              <a:rPr lang="en-US" b="1" i="1" dirty="0"/>
              <a:t>individual ballots, </a:t>
            </a:r>
            <a:r>
              <a:rPr lang="en-US" i="1" dirty="0"/>
              <a:t>not batches</a:t>
            </a:r>
          </a:p>
          <a:p>
            <a:pPr lvl="1"/>
            <a:r>
              <a:rPr lang="en-US" i="1" dirty="0"/>
              <a:t>Number sampled depends on margin; very few might actually need to be sampled.</a:t>
            </a:r>
          </a:p>
          <a:p>
            <a:pPr lvl="1"/>
            <a:r>
              <a:rPr lang="en-US" i="1" dirty="0"/>
              <a:t>Several available approaches to sampling</a:t>
            </a:r>
          </a:p>
          <a:p>
            <a:pPr lvl="1"/>
            <a:r>
              <a:rPr lang="en-US" i="1" dirty="0"/>
              <a:t>Uses ballots only; no need for scanner CVRs.</a:t>
            </a:r>
          </a:p>
          <a:p>
            <a:r>
              <a:rPr lang="en-US" b="1" dirty="0"/>
              <a:t>Seeing if sampled ballots strongly support reported election outcome</a:t>
            </a:r>
          </a:p>
          <a:p>
            <a:pPr lvl="1"/>
            <a:r>
              <a:rPr lang="en-US" i="1" dirty="0"/>
              <a:t>Goal is to verify reported outcome, not tally.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41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2D1FC-0AF4-324A-AA04-1011D8C0F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ballots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0BB83-27F3-DC45-BEFA-FEFB731036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ballot should have same chance of being picked (uniform sampling).</a:t>
            </a:r>
          </a:p>
          <a:p>
            <a:r>
              <a:rPr lang="en-US" dirty="0"/>
              <a:t>Some methods allow ballot to be picked more than once (sampling “</a:t>
            </a:r>
            <a:r>
              <a:rPr lang="en-US" i="1" dirty="0"/>
              <a:t>with replacement”</a:t>
            </a:r>
            <a:r>
              <a:rPr lang="en-US" dirty="0"/>
              <a:t>); others pick each ballot at most once (sampling </a:t>
            </a:r>
            <a:r>
              <a:rPr lang="en-US" i="1" dirty="0"/>
              <a:t>“without replacement”</a:t>
            </a:r>
            <a:r>
              <a:rPr lang="en-US" dirty="0"/>
              <a:t>).</a:t>
            </a:r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08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AE9A9-F961-984E-81A1-E38D03991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with random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BF83D-DD3D-0149-B5B5-7B5D88A8BF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 with an initial random “seed”</a:t>
            </a:r>
          </a:p>
          <a:p>
            <a:r>
              <a:rPr lang="en-US" dirty="0"/>
              <a:t>Use NIST cryptographic standard method (SHA256) for generating ballot sampling sequence, given seed.  </a:t>
            </a:r>
          </a:p>
          <a:p>
            <a:r>
              <a:rPr lang="en-US" dirty="0"/>
              <a:t>For example,  </a:t>
            </a:r>
            <a:r>
              <a:rPr lang="en-US" i="1" dirty="0"/>
              <a:t>n = 10000 </a:t>
            </a:r>
            <a:r>
              <a:rPr lang="en-US" dirty="0"/>
              <a:t>ballots cast.</a:t>
            </a:r>
          </a:p>
          <a:p>
            <a:pPr lvl="1"/>
            <a:r>
              <a:rPr lang="en-US" b="1" dirty="0"/>
              <a:t>seed </a:t>
            </a:r>
            <a:r>
              <a:rPr lang="en-US" dirty="0"/>
              <a:t>= 02139286457011256743 (20 digits)</a:t>
            </a:r>
          </a:p>
          <a:p>
            <a:pPr lvl="1"/>
            <a:r>
              <a:rPr lang="en-US" b="1" dirty="0"/>
              <a:t>ballots </a:t>
            </a:r>
            <a:r>
              <a:rPr lang="en-US" dirty="0"/>
              <a:t>are implicitly numbered  1, 2, …, 10000</a:t>
            </a:r>
          </a:p>
          <a:p>
            <a:pPr lvl="1"/>
            <a:r>
              <a:rPr lang="en-US" b="1" dirty="0"/>
              <a:t>sampling sequence =  </a:t>
            </a:r>
            <a:r>
              <a:rPr lang="en-US" dirty="0"/>
              <a:t>551, 2784, 9470, 1842, …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0640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7CD55-3218-6F45-83D1-71A5D180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from boxes of ballots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8D69B-2405-3A4C-8373-8F4FF4756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Suppose ballots are stored in a sequence of boxes with 500 ballots each.</a:t>
            </a:r>
          </a:p>
          <a:p>
            <a:r>
              <a:rPr lang="en-US" dirty="0"/>
              <a:t>We implicitly number ballots</a:t>
            </a:r>
          </a:p>
          <a:p>
            <a:pPr lvl="1"/>
            <a:r>
              <a:rPr lang="en-US" dirty="0"/>
              <a:t> in box #1 as 1…500</a:t>
            </a:r>
          </a:p>
          <a:p>
            <a:pPr lvl="1"/>
            <a:r>
              <a:rPr lang="en-US" dirty="0"/>
              <a:t> in box #2 as 501..1000, etc.</a:t>
            </a:r>
          </a:p>
          <a:p>
            <a:r>
              <a:rPr lang="en-US" dirty="0"/>
              <a:t>Then proceed as before. </a:t>
            </a:r>
            <a:br>
              <a:rPr lang="en-US" dirty="0"/>
            </a:br>
            <a:r>
              <a:rPr lang="en-US" dirty="0"/>
              <a:t>  (Ballot 551 is 51</a:t>
            </a:r>
            <a:r>
              <a:rPr lang="en-US" baseline="30000" dirty="0"/>
              <a:t>st</a:t>
            </a:r>
            <a:r>
              <a:rPr lang="en-US" dirty="0"/>
              <a:t> ballot in box #2)</a:t>
            </a:r>
          </a:p>
          <a:p>
            <a:r>
              <a:rPr lang="en-US" i="1" dirty="0"/>
              <a:t>Ballot manifest </a:t>
            </a:r>
            <a:r>
              <a:rPr lang="en-US" dirty="0"/>
              <a:t>gives number of ballots in each box (which need not be the same).</a:t>
            </a:r>
          </a:p>
        </p:txBody>
      </p:sp>
    </p:spTree>
    <p:extLst>
      <p:ext uri="{BB962C8B-B14F-4D97-AF65-F5344CB8AC3E}">
        <p14:creationId xmlns:p14="http://schemas.microsoft.com/office/powerpoint/2010/main" val="363579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484AB-D80A-F945-A97D-F2C212669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ways to sample from a box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D62F5-AF10-DD49-BA0B-9F0E3551B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Count </a:t>
            </a:r>
            <a:r>
              <a:rPr lang="en-US" dirty="0"/>
              <a:t>to desired ballot.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Use ruler </a:t>
            </a:r>
            <a:r>
              <a:rPr lang="en-US" dirty="0"/>
              <a:t>to measure down stack to desired ballot (approximately).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Take off desired top fraction by </a:t>
            </a:r>
            <a:r>
              <a:rPr lang="en-US" b="1" u="sng" dirty="0"/>
              <a:t>weight.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(“k-cut”) Cut stack randomly k=6 times, take top ballot.</a:t>
            </a:r>
            <a:br>
              <a:rPr lang="en-US" b="1" dirty="0"/>
            </a:br>
            <a:r>
              <a:rPr lang="en-US" dirty="0"/>
              <a:t>(Gets </a:t>
            </a:r>
            <a:r>
              <a:rPr lang="en-US" b="1" dirty="0"/>
              <a:t>some</a:t>
            </a:r>
            <a:r>
              <a:rPr lang="en-US" dirty="0"/>
              <a:t> random ballot from stack.)</a:t>
            </a:r>
            <a:br>
              <a:rPr lang="en-US" dirty="0"/>
            </a:br>
            <a:r>
              <a:rPr lang="en-US" dirty="0"/>
              <a:t>(By Sridhar and Rivest)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8582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823CE-AB82-8841-89F0-3C5D149F2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Counting</a:t>
            </a:r>
          </a:p>
        </p:txBody>
      </p:sp>
      <p:pic>
        <p:nvPicPr>
          <p:cNvPr id="3" name="IMG_9094_k7W52f.mp4">
            <a:hlinkClick r:id="" action="ppaction://media"/>
            <a:extLst>
              <a:ext uri="{FF2B5EF4-FFF2-40B4-BE49-F238E27FC236}">
                <a16:creationId xmlns:a16="http://schemas.microsoft.com/office/drawing/2014/main" id="{332F485E-08BD-7E40-A32C-F3AAAF24B2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101" y="2362200"/>
            <a:ext cx="7986299" cy="44922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517822-0340-E743-B599-73520CA493D1}"/>
              </a:ext>
            </a:extLst>
          </p:cNvPr>
          <p:cNvSpPr txBox="1"/>
          <p:nvPr/>
        </p:nvSpPr>
        <p:spPr>
          <a:xfrm>
            <a:off x="1143000" y="175260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CE500A-E9AE-C24B-9C5F-1D9D49B54D7A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Please count to ballot 572 out of these 901 !</a:t>
            </a:r>
          </a:p>
        </p:txBody>
      </p:sp>
    </p:spTree>
    <p:extLst>
      <p:ext uri="{BB962C8B-B14F-4D97-AF65-F5344CB8AC3E}">
        <p14:creationId xmlns:p14="http://schemas.microsoft.com/office/powerpoint/2010/main" val="240500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F18E3-ECB1-8C40-A552-DFFD08C72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k-cut video</a:t>
            </a:r>
          </a:p>
        </p:txBody>
      </p:sp>
      <p:pic>
        <p:nvPicPr>
          <p:cNvPr id="3" name="IMG_9092_hXyJJW.mp4">
            <a:hlinkClick r:id="" action="ppaction://media"/>
            <a:extLst>
              <a:ext uri="{FF2B5EF4-FFF2-40B4-BE49-F238E27FC236}">
                <a16:creationId xmlns:a16="http://schemas.microsoft.com/office/drawing/2014/main" id="{FAFC9639-3BDE-EB41-B847-61B221F167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905000"/>
            <a:ext cx="82296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0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B4CD2-1607-F548-8461-78C9D53A3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Accept reported outcome?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C65DF-D877-3646-B45F-028401CDE4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 sample strongly support reported outcome?</a:t>
            </a:r>
          </a:p>
          <a:p>
            <a:r>
              <a:rPr lang="en-US" dirty="0"/>
              <a:t>Keep drawing ballots at random until </a:t>
            </a:r>
            <a:r>
              <a:rPr lang="en-US" b="1" dirty="0"/>
              <a:t>stopping rule </a:t>
            </a:r>
            <a:r>
              <a:rPr lang="en-US" dirty="0"/>
              <a:t>says to stop and accept reported outcome.</a:t>
            </a:r>
          </a:p>
          <a:p>
            <a:r>
              <a:rPr lang="en-US" dirty="0"/>
              <a:t>If contest very close, may escalate to a full hand recount.</a:t>
            </a:r>
          </a:p>
          <a:p>
            <a:r>
              <a:rPr lang="en-US" b="1" dirty="0"/>
              <a:t>Risk = </a:t>
            </a:r>
            <a:r>
              <a:rPr lang="en-US" dirty="0"/>
              <a:t>chance of accepting incorrect outcome</a:t>
            </a:r>
          </a:p>
          <a:p>
            <a:r>
              <a:rPr lang="en-US" b="1" dirty="0"/>
              <a:t>RLA </a:t>
            </a:r>
            <a:r>
              <a:rPr lang="en-US" dirty="0"/>
              <a:t>limits risk 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69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30238</TotalTime>
  <Words>421</Words>
  <Application>Microsoft Macintosh PowerPoint</Application>
  <PresentationFormat>On-screen Show (4:3)</PresentationFormat>
  <Paragraphs>74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ＭＳ Ｐゴシック</vt:lpstr>
      <vt:lpstr>Arial</vt:lpstr>
      <vt:lpstr>Calibri</vt:lpstr>
      <vt:lpstr>Comic Sans MS</vt:lpstr>
      <vt:lpstr>Lucida Calligraphy</vt:lpstr>
      <vt:lpstr>Monotype Sorts</vt:lpstr>
      <vt:lpstr>Times New Roman</vt:lpstr>
      <vt:lpstr>Office Theme</vt:lpstr>
      <vt:lpstr>Ballot-polling audits</vt:lpstr>
      <vt:lpstr>Ballot-polling audits are about:</vt:lpstr>
      <vt:lpstr>Sampling ballots</vt:lpstr>
      <vt:lpstr>Sampling with random numbers</vt:lpstr>
      <vt:lpstr>Sampling from boxes of ballots</vt:lpstr>
      <vt:lpstr>Four ways to sample from a box</vt:lpstr>
      <vt:lpstr>Counting</vt:lpstr>
      <vt:lpstr>k-cut video</vt:lpstr>
      <vt:lpstr>Accept reported outcome?</vt:lpstr>
      <vt:lpstr>Many possible stopping rules </vt:lpstr>
      <vt:lpstr>Audit Rochester Hills MI</vt:lpstr>
      <vt:lpstr>Results</vt:lpstr>
      <vt:lpstr>How many ballots examined?</vt:lpstr>
      <vt:lpstr>PowerPoint Presentation</vt:lpstr>
      <vt:lpstr>References</vt:lpstr>
    </vt:vector>
  </TitlesOfParts>
  <Manager/>
  <Company/>
  <LinksUpToDate>false</LinksUpToDate>
  <SharedDoc>false</SharedDoc>
  <HyperlinkBase/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Election Integrity</dc:title>
  <dc:subject/>
  <dc:creator>Microsoft Office User</dc:creator>
  <cp:keywords/>
  <dc:description/>
  <cp:lastModifiedBy>Microsoft Office User</cp:lastModifiedBy>
  <cp:revision>102</cp:revision>
  <cp:lastPrinted>2018-09-13T01:42:30Z</cp:lastPrinted>
  <dcterms:created xsi:type="dcterms:W3CDTF">2017-10-13T15:03:00Z</dcterms:created>
  <dcterms:modified xsi:type="dcterms:W3CDTF">2019-01-16T02:24:44Z</dcterms:modified>
  <cp:category/>
</cp:coreProperties>
</file>