
<file path=[Content_Types].xml><?xml version="1.0" encoding="utf-8"?>
<Types xmlns="http://schemas.openxmlformats.org/package/2006/content-types"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trictFirstAndLastChars="0" saveSubsetFonts="1">
  <p:sldMasterIdLst>
    <p:sldMasterId id="2147483648" r:id="rId1"/>
  </p:sldMasterIdLst>
  <p:notesMasterIdLst>
    <p:notesMasterId r:id="rId13"/>
  </p:notesMasterIdLst>
  <p:sldIdLst>
    <p:sldId id="433" r:id="rId2"/>
    <p:sldId id="541" r:id="rId3"/>
    <p:sldId id="614" r:id="rId4"/>
    <p:sldId id="600" r:id="rId5"/>
    <p:sldId id="601" r:id="rId6"/>
    <p:sldId id="608" r:id="rId7"/>
    <p:sldId id="604" r:id="rId8"/>
    <p:sldId id="598" r:id="rId9"/>
    <p:sldId id="611" r:id="rId10"/>
    <p:sldId id="612" r:id="rId11"/>
    <p:sldId id="609" r:id="rId12"/>
  </p:sldIdLst>
  <p:sldSz cx="10058400" cy="7772400"/>
  <p:notesSz cx="7099300" cy="10234613"/>
  <p:custDataLst>
    <p:tags r:id="rId15"/>
  </p:custDataLst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/>
        <a:cs typeface="宋体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/>
        <a:cs typeface="宋体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/>
        <a:cs typeface="宋体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/>
        <a:cs typeface="宋体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宋体"/>
        <a:cs typeface="宋体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/>
        <a:cs typeface="宋体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/>
        <a:cs typeface="宋体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/>
        <a:cs typeface="宋体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宋体"/>
        <a:cs typeface="宋体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00A800"/>
    <a:srgbClr val="0000FF"/>
    <a:srgbClr val="00FF00"/>
    <a:srgbClr val="00C400"/>
    <a:srgbClr val="11C811"/>
    <a:srgbClr val="00BC55"/>
    <a:srgbClr val="11FF11"/>
    <a:srgbClr val="00DA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3916" autoAdjust="0"/>
    <p:restoredTop sz="91158" autoAdjust="0"/>
  </p:normalViewPr>
  <p:slideViewPr>
    <p:cSldViewPr>
      <p:cViewPr varScale="1">
        <p:scale>
          <a:sx n="106" d="100"/>
          <a:sy n="106" d="100"/>
        </p:scale>
        <p:origin x="-768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245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628" y="-90"/>
      </p:cViewPr>
      <p:guideLst>
        <p:guide orient="horz" pos="2930"/>
        <p:guide pos="1973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tags" Target="tags/tag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892" name="AutoShape 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893" name="AutoShape 4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894" name="AutoShape 5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895" name="AutoShape 6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896" name="AutoShape 7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897" name="AutoShape 8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898" name="AutoShape 9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899" name="AutoShape 10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900" name="AutoShape 1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901" name="AutoShape 12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37902" name="AutoShape 13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/>
          </a:extLst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>
              <a:ea typeface="宋体" pitchFamily="2" charset="-122"/>
              <a:cs typeface="+mn-cs"/>
            </a:endParaRP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1320800" y="776288"/>
            <a:ext cx="4454525" cy="3836987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algn="ctr" defTabSz="457200" eaLnBrk="0" fontAlgn="base" hangingPunct="0">
              <a:lnSpc>
                <a:spcPct val="118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zh-CN" altLang="en-US" smtClean="0">
              <a:cs typeface="+mn-cs"/>
            </a:endParaRP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/>
          </p:nvPr>
        </p:nvSpPr>
        <p:spPr bwMode="auto">
          <a:xfrm>
            <a:off x="711200" y="4860925"/>
            <a:ext cx="5661025" cy="4587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13329" name="Rectangle 1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4016038" y="-10053638"/>
            <a:ext cx="28033663" cy="2166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014450" y="-10053638"/>
            <a:ext cx="28028900" cy="21659851"/>
          </a:xfrm>
        </p:spPr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 smtClean="0">
                <a:cs typeface="宋体"/>
              </a:rPr>
              <a:t>Feel free to ask questions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014450" y="-10053638"/>
            <a:ext cx="28028900" cy="21659851"/>
          </a:xfrm>
        </p:spPr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zh-CN" smtClean="0">
              <a:cs typeface="宋体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Split into 2 slides, work through STV example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Define profile</a:t>
            </a:r>
          </a:p>
          <a:p>
            <a:r>
              <a:rPr lang="en-US" smtClean="0"/>
              <a:t>At most k or equal to k?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Write out problem names</a:t>
            </a:r>
          </a:p>
          <a:p>
            <a:endParaRPr lang="en-US" smtClean="0"/>
          </a:p>
          <a:p>
            <a:r>
              <a:rPr lang="en-US" smtClean="0"/>
              <a:t>Want complexity:</a:t>
            </a:r>
          </a:p>
          <a:p>
            <a:r>
              <a:rPr lang="en-US" smtClean="0"/>
              <a:t>Low</a:t>
            </a:r>
          </a:p>
          <a:p>
            <a:r>
              <a:rPr lang="en-US" smtClean="0"/>
              <a:t>High</a:t>
            </a:r>
          </a:p>
          <a:p>
            <a:r>
              <a:rPr lang="en-US" smtClean="0"/>
              <a:t>High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Add approval results</a:t>
            </a:r>
          </a:p>
          <a:p>
            <a:r>
              <a:rPr lang="en-US" dirty="0" smtClean="0"/>
              <a:t>Write</a:t>
            </a:r>
            <a:r>
              <a:rPr lang="en-US" baseline="0" dirty="0" smtClean="0"/>
              <a:t> out NP-complete?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MoV1,</a:t>
            </a:r>
            <a:r>
              <a:rPr lang="en-US" baseline="0" dirty="0" smtClean="0"/>
              <a:t> UCM1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written out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ACB413-F028-40C1-8479-8D9C9DCED2F8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F0152-98C2-4138-AE73-711B3121182C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D8EF4-BA55-4AF0-BD45-CAB29FABCAB5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7B594F-0B5F-429E-8B74-82CAAFDB1835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1863" y="311150"/>
            <a:ext cx="2259012" cy="661828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26225" cy="661828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04562-D97F-4A8B-A745-F063145C80CC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89C4D8-EC3D-4A0A-843A-C2E528BF312D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37637" cy="12827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12925"/>
            <a:ext cx="9037637" cy="51165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503238" y="7078663"/>
            <a:ext cx="2332037" cy="527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2BE5-8391-4E4F-AAB1-F7662445D385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3436938" y="7078663"/>
            <a:ext cx="3170237" cy="527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7208838" y="7078663"/>
            <a:ext cx="2332037" cy="5270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A3869-BA56-484F-AD4A-7E28A498659F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6" name="Title 6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37637" cy="1282700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zh-CN" alt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70550-9330-4CBD-9051-668D34BFB31D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A1633-3A37-4B00-A72A-C03187D7E9ED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3C18-117C-4AE1-97D3-D1C0B7BFC737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6BCB6-785F-44E6-80D0-7203D4266AE3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1825" cy="5116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7463" y="1812925"/>
            <a:ext cx="4443412" cy="5116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D1ECE-B925-423B-8928-7A018E71016A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9CB9C-F33A-4418-891C-BC086BED0032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7398-7F90-4B0C-8977-306E9471ADA1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2B7E75-3E63-40E2-8241-4494F3AA3C26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A8015B-F558-45F3-9AD8-7E4E9DE0DB72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DD515E-32B2-47CA-9D26-A61A7DE6855C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7F5C2-EB0A-406A-841D-2F48FC460FDE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55D1A-5C3F-4A83-9F14-5158731854D7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1B6F5-0F69-4FA0-BF19-10C32E6484D3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A97-4140-4A60-8196-96778CB09C98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5D6B4-C463-494A-8E26-61F60C8CE542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07CAB-AA58-45E5-9D6A-644F851E2A7A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0F7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37637" cy="128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0" tIns="50760" rIns="101880" bIns="507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title text format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37637" cy="511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0" tIns="50760" rIns="101880" bIns="507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zh-CN" smtClean="0"/>
              <a:t>Click to edit the outline text format</a:t>
            </a:r>
          </a:p>
          <a:p>
            <a:pPr lvl="1"/>
            <a:r>
              <a:rPr lang="en-GB" altLang="zh-CN" smtClean="0"/>
              <a:t>Second Outline Level</a:t>
            </a:r>
          </a:p>
          <a:p>
            <a:pPr lvl="2"/>
            <a:r>
              <a:rPr lang="en-GB" altLang="zh-CN" smtClean="0"/>
              <a:t>Third Outline Level</a:t>
            </a:r>
          </a:p>
          <a:p>
            <a:pPr lvl="3"/>
            <a:r>
              <a:rPr lang="en-GB" altLang="zh-CN" smtClean="0"/>
              <a:t>Fourth Outline Level</a:t>
            </a:r>
          </a:p>
          <a:p>
            <a:pPr lvl="4"/>
            <a:r>
              <a:rPr lang="en-GB" altLang="zh-CN" smtClean="0"/>
              <a:t>Fifth Outline Level</a:t>
            </a:r>
          </a:p>
          <a:p>
            <a:pPr lvl="4"/>
            <a:r>
              <a:rPr lang="en-GB" altLang="zh-CN" smtClean="0"/>
              <a:t>Sixth Outline Level</a:t>
            </a:r>
          </a:p>
          <a:p>
            <a:pPr lvl="4"/>
            <a:r>
              <a:rPr lang="en-GB" altLang="zh-CN" smtClean="0"/>
              <a:t>Seventh Outline Level</a:t>
            </a:r>
          </a:p>
          <a:p>
            <a:pPr lvl="4"/>
            <a:r>
              <a:rPr lang="en-GB" altLang="zh-CN" smtClean="0"/>
              <a:t>Eighth Outline Level</a:t>
            </a:r>
          </a:p>
          <a:p>
            <a:pPr lvl="4"/>
            <a:r>
              <a:rPr lang="en-GB" altLang="zh-CN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7078663"/>
            <a:ext cx="2332037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1880" tIns="50760" rIns="101880" bIns="5076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defRPr sz="1600">
                <a:solidFill>
                  <a:srgbClr val="000000"/>
                </a:solidFill>
                <a:latin typeface="Arial" charset="0"/>
                <a:ea typeface="宋体" pitchFamily="2" charset="-122"/>
                <a:cs typeface="Lucida Sans Unicode" pitchFamily="34" charset="0"/>
              </a:defRPr>
            </a:lvl1pPr>
          </a:lstStyle>
          <a:p>
            <a:pPr>
              <a:defRPr/>
            </a:pPr>
            <a:fld id="{85185D46-D3C9-4829-A004-7B3F53BE46D5}" type="datetime1">
              <a:rPr lang="zh-CN" altLang="en-US"/>
              <a:pPr>
                <a:defRPr/>
              </a:pPr>
              <a:t>1/23/12</a:t>
            </a:fld>
            <a:endParaRPr lang="en-GB" altLang="zh-CN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36938" y="7078663"/>
            <a:ext cx="3170237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1880" tIns="50760" rIns="101880" bIns="5076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defRPr sz="1600">
                <a:solidFill>
                  <a:srgbClr val="000000"/>
                </a:solidFill>
                <a:latin typeface="Arial" charset="0"/>
                <a:ea typeface="宋体" pitchFamily="2" charset="-122"/>
                <a:cs typeface="Lucida Sans Unicode" pitchFamily="34" charset="0"/>
              </a:defRPr>
            </a:lvl1pPr>
          </a:lstStyle>
          <a:p>
            <a:pPr>
              <a:defRPr/>
            </a:pPr>
            <a:endParaRPr lang="en-GB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08838" y="7078663"/>
            <a:ext cx="2332037" cy="527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1880" tIns="50760" rIns="101880" bIns="5076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000000"/>
                </a:solidFill>
                <a:latin typeface="+mn-lt"/>
                <a:ea typeface="宋体" pitchFamily="2" charset="-122"/>
                <a:cs typeface="Lucida Sans Unicode" pitchFamily="34" charset="0"/>
              </a:defRPr>
            </a:lvl1pPr>
          </a:lstStyle>
          <a:p>
            <a:pPr>
              <a:defRPr/>
            </a:pPr>
            <a:fld id="{C49A6F75-CB5E-4137-9AE1-C62493FF1881}" type="slidenum">
              <a:rPr lang="zh-CN" altLang="en-GB"/>
              <a:pPr>
                <a:defRPr/>
              </a:pPr>
              <a:t>‹#›</a:t>
            </a:fld>
            <a:endParaRPr lang="en-GB" altLang="zh-C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  <p:sldLayoutId id="2147483660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+mj-lt"/>
          <a:ea typeface="+mj-ea"/>
          <a:cs typeface="宋体"/>
        </a:defRPr>
      </a:lvl1pPr>
      <a:lvl2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Arial" pitchFamily="34" charset="0"/>
          <a:ea typeface="宋体" pitchFamily="2" charset="-122"/>
          <a:cs typeface="宋体"/>
        </a:defRPr>
      </a:lvl2pPr>
      <a:lvl3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Arial" pitchFamily="34" charset="0"/>
          <a:ea typeface="宋体" pitchFamily="2" charset="-122"/>
          <a:cs typeface="宋体"/>
        </a:defRPr>
      </a:lvl3pPr>
      <a:lvl4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Arial" pitchFamily="34" charset="0"/>
          <a:ea typeface="宋体" pitchFamily="2" charset="-122"/>
          <a:cs typeface="宋体"/>
        </a:defRPr>
      </a:lvl4pPr>
      <a:lvl5pPr algn="ctr" defTabSz="457200" rtl="0" eaLnBrk="0" fontAlgn="base" hangingPunct="0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900">
          <a:solidFill>
            <a:srgbClr val="3333CC"/>
          </a:solidFill>
          <a:latin typeface="Arial" pitchFamily="34" charset="0"/>
          <a:ea typeface="宋体" pitchFamily="2" charset="-122"/>
          <a:cs typeface="宋体"/>
        </a:defRPr>
      </a:lvl5pPr>
      <a:lvl6pPr marL="4572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900">
          <a:solidFill>
            <a:srgbClr val="000000"/>
          </a:solidFill>
          <a:latin typeface="Arial" pitchFamily="34" charset="0"/>
          <a:ea typeface="宋体" pitchFamily="2" charset="-122"/>
        </a:defRPr>
      </a:lvl6pPr>
      <a:lvl7pPr marL="9144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900">
          <a:solidFill>
            <a:srgbClr val="000000"/>
          </a:solidFill>
          <a:latin typeface="Arial" pitchFamily="34" charset="0"/>
          <a:ea typeface="宋体" pitchFamily="2" charset="-122"/>
        </a:defRPr>
      </a:lvl7pPr>
      <a:lvl8pPr marL="13716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900">
          <a:solidFill>
            <a:srgbClr val="000000"/>
          </a:solidFill>
          <a:latin typeface="Arial" pitchFamily="34" charset="0"/>
          <a:ea typeface="宋体" pitchFamily="2" charset="-122"/>
        </a:defRPr>
      </a:lvl8pPr>
      <a:lvl9pPr marL="1828800" algn="ctr" defTabSz="457200" rtl="0" fontAlgn="base">
        <a:lnSpc>
          <a:spcPct val="12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itchFamily="34" charset="0"/>
        <a:defRPr sz="4900">
          <a:solidFill>
            <a:srgbClr val="000000"/>
          </a:solidFill>
          <a:latin typeface="Arial" pitchFamily="34" charset="0"/>
          <a:ea typeface="宋体" pitchFamily="2" charset="-122"/>
        </a:defRPr>
      </a:lvl9pPr>
    </p:titleStyle>
    <p:bodyStyle>
      <a:lvl1pPr marL="368300" indent="-368300" algn="l" defTabSz="457200" rtl="0" eaLnBrk="0" fontAlgn="base" hangingPunct="0">
        <a:lnSpc>
          <a:spcPct val="124000"/>
        </a:lnSpc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600">
          <a:solidFill>
            <a:srgbClr val="000000"/>
          </a:solidFill>
          <a:latin typeface="+mn-lt"/>
          <a:ea typeface="+mn-ea"/>
          <a:cs typeface="宋体"/>
        </a:defRPr>
      </a:lvl1pPr>
      <a:lvl2pPr marL="812800" indent="-317500" algn="l" defTabSz="457200" rtl="0" eaLnBrk="0" fontAlgn="base" hangingPunct="0">
        <a:lnSpc>
          <a:spcPct val="124000"/>
        </a:lnSpc>
        <a:spcBef>
          <a:spcPts val="775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rgbClr val="000000"/>
          </a:solidFill>
          <a:latin typeface="+mn-lt"/>
          <a:ea typeface="+mn-ea"/>
          <a:cs typeface="宋体"/>
        </a:defRPr>
      </a:lvl2pPr>
      <a:lvl3pPr marL="1258888" indent="-239713" algn="l" defTabSz="457200" rtl="0" eaLnBrk="0" fontAlgn="base" hangingPunct="0">
        <a:lnSpc>
          <a:spcPct val="124000"/>
        </a:lnSpc>
        <a:spcBef>
          <a:spcPts val="675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700">
          <a:solidFill>
            <a:srgbClr val="000000"/>
          </a:solidFill>
          <a:latin typeface="+mn-lt"/>
          <a:ea typeface="+mn-ea"/>
          <a:cs typeface="宋体"/>
        </a:defRPr>
      </a:lvl3pPr>
      <a:lvl4pPr marL="1768475" indent="-247650" algn="l" defTabSz="457200" rtl="0" eaLnBrk="0" fontAlgn="base" hangingPunct="0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rgbClr val="000000"/>
          </a:solidFill>
          <a:latin typeface="+mn-lt"/>
          <a:ea typeface="+mn-ea"/>
          <a:cs typeface="宋体"/>
        </a:defRPr>
      </a:lvl4pPr>
      <a:lvl5pPr marL="2286000" indent="-247650" algn="l" defTabSz="457200" rtl="0" eaLnBrk="0" fontAlgn="base" hangingPunct="0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rgbClr val="000000"/>
          </a:solidFill>
          <a:latin typeface="+mn-lt"/>
          <a:ea typeface="+mn-ea"/>
          <a:cs typeface="宋体"/>
        </a:defRPr>
      </a:lvl5pPr>
      <a:lvl6pPr marL="2743200" indent="-247650" algn="l" defTabSz="457200" rtl="0" fontAlgn="base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rgbClr val="000000"/>
          </a:solidFill>
          <a:latin typeface="+mn-lt"/>
          <a:ea typeface="+mn-ea"/>
        </a:defRPr>
      </a:lvl6pPr>
      <a:lvl7pPr marL="3200400" indent="-247650" algn="l" defTabSz="457200" rtl="0" fontAlgn="base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rgbClr val="000000"/>
          </a:solidFill>
          <a:latin typeface="+mn-lt"/>
          <a:ea typeface="+mn-ea"/>
        </a:defRPr>
      </a:lvl7pPr>
      <a:lvl8pPr marL="3657600" indent="-247650" algn="l" defTabSz="457200" rtl="0" fontAlgn="base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rgbClr val="000000"/>
          </a:solidFill>
          <a:latin typeface="+mn-lt"/>
          <a:ea typeface="+mn-ea"/>
        </a:defRPr>
      </a:lvl8pPr>
      <a:lvl9pPr marL="4114800" indent="-247650" algn="l" defTabSz="457200" rtl="0" fontAlgn="base">
        <a:lnSpc>
          <a:spcPct val="124000"/>
        </a:lnSpc>
        <a:spcBef>
          <a:spcPts val="55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0200"/>
            <a:ext cx="10058400" cy="2057400"/>
          </a:xfrm>
        </p:spPr>
        <p:txBody>
          <a:bodyPr/>
          <a:lstStyle/>
          <a:p>
            <a:pPr eaLnBrk="1" hangingPunct="1"/>
            <a:r>
              <a:rPr lang="en-US" altLang="zh-CN" sz="4400" smtClean="0"/>
              <a:t>Complexity of Computing </a:t>
            </a:r>
            <a:br>
              <a:rPr lang="en-US" altLang="zh-CN" sz="4400" smtClean="0"/>
            </a:br>
            <a:r>
              <a:rPr lang="en-US" altLang="zh-CN" sz="4400" smtClean="0"/>
              <a:t>the Margin of Victory</a:t>
            </a:r>
            <a:br>
              <a:rPr lang="en-US" altLang="zh-CN" sz="4400" smtClean="0"/>
            </a:br>
            <a:r>
              <a:rPr lang="en-US" altLang="zh-CN" sz="4400" smtClean="0"/>
              <a:t>for Various Voting Rules</a:t>
            </a:r>
            <a:endParaRPr lang="en-US" altLang="zh-CN" sz="4400" smtClean="0">
              <a:solidFill>
                <a:schemeClr val="accent2"/>
              </a:solidFill>
            </a:endParaRPr>
          </a:p>
        </p:txBody>
      </p:sp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2590800" y="6705600"/>
            <a:ext cx="5029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algn="ctr">
              <a:lnSpc>
                <a:spcPct val="124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zh-CN">
                <a:solidFill>
                  <a:schemeClr val="accent2"/>
                </a:solidFill>
                <a:latin typeface="Arial" charset="0"/>
              </a:rPr>
              <a:t>CAEC, Nov. 18, 2011</a:t>
            </a:r>
          </a:p>
        </p:txBody>
      </p:sp>
      <p:sp>
        <p:nvSpPr>
          <p:cNvPr id="14339" name="Rectangle 5"/>
          <p:cNvSpPr>
            <a:spLocks noChangeArrowheads="1"/>
          </p:cNvSpPr>
          <p:nvPr/>
        </p:nvSpPr>
        <p:spPr bwMode="auto">
          <a:xfrm>
            <a:off x="323850" y="4343400"/>
            <a:ext cx="316230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24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zh-CN" sz="3200">
                <a:solidFill>
                  <a:schemeClr val="accent2"/>
                </a:solidFill>
                <a:latin typeface="Arial" charset="0"/>
              </a:rPr>
              <a:t>Ronald L. Rivest</a:t>
            </a:r>
            <a:endParaRPr lang="en-US" altLang="zh-CN" sz="4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340" name="Rectangle 6"/>
          <p:cNvSpPr>
            <a:spLocks noChangeArrowheads="1"/>
          </p:cNvSpPr>
          <p:nvPr/>
        </p:nvSpPr>
        <p:spPr bwMode="auto">
          <a:xfrm>
            <a:off x="3962400" y="4343400"/>
            <a:ext cx="22606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24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zh-CN" sz="3200">
                <a:solidFill>
                  <a:schemeClr val="accent2"/>
                </a:solidFill>
                <a:latin typeface="Arial" charset="0"/>
              </a:rPr>
              <a:t>Emily Shen</a:t>
            </a:r>
            <a:endParaRPr lang="en-US" altLang="zh-CN" sz="400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14341" name="Rectangle 7"/>
          <p:cNvSpPr>
            <a:spLocks noChangeArrowheads="1"/>
          </p:cNvSpPr>
          <p:nvPr/>
        </p:nvSpPr>
        <p:spPr bwMode="auto">
          <a:xfrm>
            <a:off x="6832600" y="4343400"/>
            <a:ext cx="20320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124000"/>
              </a:lnSpc>
              <a:spcBef>
                <a:spcPts val="900"/>
              </a:spcBef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en-US" altLang="zh-CN" sz="3200">
                <a:solidFill>
                  <a:schemeClr val="accent2"/>
                </a:solidFill>
                <a:latin typeface="Arial" charset="0"/>
              </a:rPr>
              <a:t>Lirong Xia</a:t>
            </a:r>
            <a:endParaRPr lang="en-US" altLang="zh-CN" sz="4000">
              <a:solidFill>
                <a:schemeClr val="accent2"/>
              </a:solidFill>
              <a:latin typeface="Arial" charset="0"/>
            </a:endParaRPr>
          </a:p>
        </p:txBody>
      </p:sp>
      <p:pic>
        <p:nvPicPr>
          <p:cNvPr id="14342" name="Picture 3" descr="SEASLogo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56400" y="5410200"/>
            <a:ext cx="2743200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csail-logo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2363" y="52578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10" descr="mit_logo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1600" y="5605463"/>
            <a:ext cx="955675" cy="49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Proof by reduction from </a:t>
            </a:r>
            <a:r>
              <a:rPr lang="en-US" sz="3200" dirty="0" err="1" smtClean="0"/>
              <a:t>unweighted</a:t>
            </a:r>
            <a:r>
              <a:rPr lang="en-US" sz="3200" dirty="0" smtClean="0"/>
              <a:t> coalitional manipulation problem</a:t>
            </a:r>
          </a:p>
          <a:p>
            <a:r>
              <a:rPr lang="en-US" sz="3200" dirty="0" smtClean="0"/>
              <a:t>Tweak UCM1 profile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200" dirty="0" smtClean="0"/>
              <a:t> to get new profile </a:t>
            </a: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P’</a:t>
            </a:r>
            <a:r>
              <a:rPr lang="en-US" sz="3200" dirty="0" smtClean="0"/>
              <a:t> by:</a:t>
            </a:r>
          </a:p>
          <a:p>
            <a:pPr lvl="1"/>
            <a:r>
              <a:rPr lang="en-US" sz="2800" dirty="0" smtClean="0"/>
              <a:t>Adding a new candidate </a:t>
            </a:r>
            <a:r>
              <a:rPr lang="en-US" sz="2800" i="1" dirty="0" smtClean="0">
                <a:latin typeface="Times" pitchFamily="18" charset="0"/>
              </a:rPr>
              <a:t>d</a:t>
            </a:r>
          </a:p>
          <a:p>
            <a:pPr lvl="1"/>
            <a:r>
              <a:rPr lang="en-US" sz="2800" dirty="0" smtClean="0"/>
              <a:t>Ranking </a:t>
            </a:r>
            <a:r>
              <a:rPr lang="en-US" sz="2800" i="1" dirty="0" smtClean="0">
                <a:latin typeface="Times" pitchFamily="18" charset="0"/>
              </a:rPr>
              <a:t>d</a:t>
            </a:r>
            <a:r>
              <a:rPr lang="en-US" sz="2800" dirty="0" smtClean="0"/>
              <a:t> just below </a:t>
            </a:r>
            <a:r>
              <a:rPr lang="en-US" sz="2800" i="1" dirty="0" smtClean="0">
                <a:latin typeface="Times" pitchFamily="18" charset="0"/>
              </a:rPr>
              <a:t>c</a:t>
            </a:r>
            <a:r>
              <a:rPr lang="en-US" sz="2800" dirty="0" smtClean="0"/>
              <a:t> in </a:t>
            </a:r>
            <a:r>
              <a:rPr lang="en-US" sz="2800" i="1" dirty="0" smtClean="0">
                <a:latin typeface="Times" pitchFamily="18" charset="0"/>
              </a:rPr>
              <a:t>P</a:t>
            </a:r>
          </a:p>
          <a:p>
            <a:pPr lvl="1"/>
            <a:r>
              <a:rPr lang="en-US" sz="2800" dirty="0" smtClean="0"/>
              <a:t>Adding |</a:t>
            </a:r>
            <a:r>
              <a:rPr lang="en-US" sz="2800" i="1" dirty="0" smtClean="0">
                <a:latin typeface="Times" pitchFamily="18" charset="0"/>
              </a:rPr>
              <a:t>P</a:t>
            </a:r>
            <a:r>
              <a:rPr lang="en-US" sz="2800" dirty="0" smtClean="0"/>
              <a:t>|+</a:t>
            </a:r>
            <a:r>
              <a:rPr lang="en-US" sz="2800" dirty="0" smtClean="0">
                <a:latin typeface="Times" pitchFamily="18" charset="0"/>
              </a:rPr>
              <a:t>1</a:t>
            </a:r>
            <a:r>
              <a:rPr lang="en-US" sz="2800" dirty="0" smtClean="0"/>
              <a:t> voters who all rank </a:t>
            </a:r>
            <a:r>
              <a:rPr lang="en-US" sz="2800" i="1" dirty="0" smtClean="0">
                <a:latin typeface="Times" pitchFamily="18" charset="0"/>
              </a:rPr>
              <a:t>d</a:t>
            </a:r>
            <a:r>
              <a:rPr lang="en-US" sz="2800" dirty="0" smtClean="0"/>
              <a:t> as 1st choice</a:t>
            </a:r>
          </a:p>
          <a:p>
            <a:r>
              <a:rPr lang="en-US" sz="3200" dirty="0" smtClean="0"/>
              <a:t>Show: </a:t>
            </a:r>
            <a:r>
              <a:rPr lang="en-US" sz="3200" dirty="0" err="1" smtClean="0"/>
              <a:t>MoV</a:t>
            </a:r>
            <a:r>
              <a:rPr lang="en-US" sz="3200" dirty="0" smtClean="0"/>
              <a:t> of P’ is 1 if and only if UCM1 has a solution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2D593-516C-4866-A6DD-D402C1F9B173}" type="slidenum">
              <a:rPr lang="zh-CN" altLang="en-GB" smtClean="0"/>
              <a:pPr>
                <a:defRPr/>
              </a:pPr>
              <a:t>9</a:t>
            </a:fld>
            <a:endParaRPr lang="en-GB" altLang="zh-CN"/>
          </a:p>
        </p:txBody>
      </p:sp>
      <p:sp>
        <p:nvSpPr>
          <p:cNvPr id="32771" name="Title 3"/>
          <p:cNvSpPr>
            <a:spLocks noGrp="1"/>
          </p:cNvSpPr>
          <p:nvPr>
            <p:ph type="title"/>
          </p:nvPr>
        </p:nvSpPr>
        <p:spPr>
          <a:xfrm>
            <a:off x="0" y="311150"/>
            <a:ext cx="10058400" cy="1282700"/>
          </a:xfrm>
        </p:spPr>
        <p:txBody>
          <a:bodyPr/>
          <a:lstStyle/>
          <a:p>
            <a:r>
              <a:rPr lang="en-US" dirty="0" smtClean="0"/>
              <a:t>IRV Margin of Victory = 1 is </a:t>
            </a:r>
            <a:br>
              <a:rPr lang="en-US" dirty="0" smtClean="0"/>
            </a:br>
            <a:r>
              <a:rPr lang="en-US" dirty="0" smtClean="0"/>
              <a:t>NP-Complete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We studied complexity of computing the margin of victory for some common voting rules</a:t>
            </a:r>
          </a:p>
          <a:p>
            <a:pPr>
              <a:buNone/>
              <a:defRPr/>
            </a:pPr>
            <a:endParaRPr lang="en-US" dirty="0" smtClean="0">
              <a:cs typeface="+mn-cs"/>
            </a:endParaRPr>
          </a:p>
          <a:p>
            <a:pPr>
              <a:buNone/>
              <a:defRPr/>
            </a:pPr>
            <a:r>
              <a:rPr lang="en-US" dirty="0" smtClean="0">
                <a:cs typeface="+mn-cs"/>
              </a:rPr>
              <a:t>Future work: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Complexity of </a:t>
            </a:r>
            <a:r>
              <a:rPr lang="en-US" dirty="0" err="1" smtClean="0">
                <a:cs typeface="+mn-cs"/>
              </a:rPr>
              <a:t>MoVk</a:t>
            </a:r>
            <a:r>
              <a:rPr lang="en-US" dirty="0" smtClean="0">
                <a:cs typeface="+mn-cs"/>
              </a:rPr>
              <a:t> (k &gt; 1) for IRV, ranked pairs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Practical algorithms to compute/approximate margin of victory for IRV, ranked pairs</a:t>
            </a:r>
          </a:p>
          <a:p>
            <a:pPr lvl="1">
              <a:defRPr/>
            </a:pPr>
            <a:r>
              <a:rPr lang="en-US" dirty="0" smtClean="0"/>
              <a:t>Heuristics, approximation algorithms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2CA841-DB95-444F-95A8-C49A6CC82E12}" type="slidenum">
              <a:rPr lang="zh-CN" altLang="en-GB" smtClean="0"/>
              <a:pPr>
                <a:defRPr/>
              </a:pPr>
              <a:t>10</a:t>
            </a:fld>
            <a:endParaRPr lang="en-GB" altLang="zh-CN"/>
          </a:p>
        </p:txBody>
      </p:sp>
      <p:sp>
        <p:nvSpPr>
          <p:cNvPr id="3379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and Future Work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9037638" cy="12827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chemeClr val="accent2"/>
                </a:solidFill>
              </a:rPr>
              <a:t>Voting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304800" y="1143000"/>
            <a:ext cx="9220200" cy="6019800"/>
            <a:chOff x="277813" y="1905000"/>
            <a:chExt cx="8942387" cy="5162550"/>
          </a:xfrm>
        </p:grpSpPr>
        <p:sp>
          <p:nvSpPr>
            <p:cNvPr id="16386" name="AutoShape 5"/>
            <p:cNvSpPr>
              <a:spLocks noChangeArrowheads="1"/>
            </p:cNvSpPr>
            <p:nvPr/>
          </p:nvSpPr>
          <p:spPr bwMode="auto">
            <a:xfrm>
              <a:off x="1844675" y="2057400"/>
              <a:ext cx="4724400" cy="1295400"/>
            </a:xfrm>
            <a:prstGeom prst="wedgeEllipseCallout">
              <a:avLst>
                <a:gd name="adj1" fmla="val -58065"/>
                <a:gd name="adj2" fmla="val 12866"/>
              </a:avLst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 eaLnBrk="0" hangingPunct="0"/>
              <a:r>
                <a:rPr lang="en-US" altLang="zh-CN" sz="3200" b="1">
                  <a:solidFill>
                    <a:schemeClr val="tx1"/>
                  </a:solidFill>
                </a:rPr>
                <a:t>&gt;           &gt;</a:t>
              </a:r>
              <a:r>
                <a:rPr lang="en-US" altLang="zh-CN"/>
                <a:t>   </a:t>
              </a:r>
            </a:p>
          </p:txBody>
        </p:sp>
        <p:sp>
          <p:nvSpPr>
            <p:cNvPr id="4100" name="Text Box 10"/>
            <p:cNvSpPr txBox="1">
              <a:spLocks noChangeArrowheads="1"/>
            </p:cNvSpPr>
            <p:nvPr/>
          </p:nvSpPr>
          <p:spPr bwMode="auto">
            <a:xfrm>
              <a:off x="6858000" y="3016250"/>
              <a:ext cx="2133600" cy="4889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/>
              <a:ext uri="{91240B29-F687-4f45-9708-019B960494DF}"/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bg1"/>
                  </a:solidFill>
                  <a:latin typeface="Times New Roman" pitchFamily="18" charset="0"/>
                  <a:ea typeface="宋体" pitchFamily="2" charset="-122"/>
                </a:defRPr>
              </a:lvl1pPr>
              <a:lvl2pPr marL="742950" indent="-28575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  <a:ea typeface="宋体" pitchFamily="2" charset="-122"/>
                </a:defRPr>
              </a:lvl2pPr>
              <a:lvl3pPr marL="11430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  <a:ea typeface="宋体" pitchFamily="2" charset="-122"/>
                </a:defRPr>
              </a:lvl3pPr>
              <a:lvl4pPr marL="16002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  <a:ea typeface="宋体" pitchFamily="2" charset="-122"/>
                </a:defRPr>
              </a:lvl4pPr>
              <a:lvl5pPr marL="2057400" indent="-228600" eaLnBrk="0" hangingPunct="0">
                <a:defRPr sz="2400">
                  <a:solidFill>
                    <a:schemeClr val="bg1"/>
                  </a:solidFill>
                  <a:latin typeface="Times New Roman" pitchFamily="18" charset="0"/>
                  <a:ea typeface="宋体" pitchFamily="2" charset="-122"/>
                </a:defRPr>
              </a:lvl5pPr>
              <a:lvl6pPr marL="2514600" indent="-228600" algn="ctr" defTabSz="457200" eaLnBrk="0" fontAlgn="base" hangingPunct="0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  <a:ea typeface="宋体" pitchFamily="2" charset="-122"/>
                </a:defRPr>
              </a:lvl6pPr>
              <a:lvl7pPr marL="2971800" indent="-228600" algn="ctr" defTabSz="457200" eaLnBrk="0" fontAlgn="base" hangingPunct="0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  <a:ea typeface="宋体" pitchFamily="2" charset="-122"/>
                </a:defRPr>
              </a:lvl7pPr>
              <a:lvl8pPr marL="3429000" indent="-228600" algn="ctr" defTabSz="457200" eaLnBrk="0" fontAlgn="base" hangingPunct="0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  <a:ea typeface="宋体" pitchFamily="2" charset="-122"/>
                </a:defRPr>
              </a:lvl8pPr>
              <a:lvl9pPr marL="3886200" indent="-228600" algn="ctr" defTabSz="457200" eaLnBrk="0" fontAlgn="base" hangingPunct="0">
                <a:lnSpc>
                  <a:spcPct val="118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8" charset="0"/>
                <a:defRPr sz="2400">
                  <a:solidFill>
                    <a:schemeClr val="bg1"/>
                  </a:solidFill>
                  <a:latin typeface="Times New Roman" pitchFamily="18" charset="0"/>
                  <a:ea typeface="宋体" pitchFamily="2" charset="-122"/>
                </a:defRPr>
              </a:lvl9pPr>
            </a:lstStyle>
            <a:p>
              <a:pPr eaLnBrk="1" hangingPunct="1">
                <a:lnSpc>
                  <a:spcPct val="118000"/>
                </a:lnSpc>
                <a:spcBef>
                  <a:spcPct val="50000"/>
                </a:spcBef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r>
                <a:rPr lang="en-US" altLang="zh-CN" b="1" dirty="0" smtClean="0">
                  <a:solidFill>
                    <a:schemeClr val="accent2"/>
                  </a:solidFill>
                  <a:latin typeface="+mj-lt"/>
                  <a:cs typeface="+mn-cs"/>
                </a:rPr>
                <a:t>voting rule</a:t>
              </a:r>
              <a:endParaRPr lang="en-US" altLang="zh-CN" sz="2800" b="1" dirty="0">
                <a:solidFill>
                  <a:schemeClr val="accent2"/>
                </a:solidFill>
                <a:latin typeface="+mj-lt"/>
                <a:cs typeface="+mn-cs"/>
              </a:endParaRPr>
            </a:p>
          </p:txBody>
        </p:sp>
        <p:sp>
          <p:nvSpPr>
            <p:cNvPr id="16388" name="Line 11"/>
            <p:cNvSpPr>
              <a:spLocks noChangeShapeType="1"/>
            </p:cNvSpPr>
            <p:nvPr/>
          </p:nvSpPr>
          <p:spPr bwMode="auto">
            <a:xfrm>
              <a:off x="6340475" y="2971800"/>
              <a:ext cx="1400175" cy="134302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89" name="Line 12"/>
            <p:cNvSpPr>
              <a:spLocks noChangeShapeType="1"/>
            </p:cNvSpPr>
            <p:nvPr/>
          </p:nvSpPr>
          <p:spPr bwMode="auto">
            <a:xfrm>
              <a:off x="6645275" y="4495800"/>
              <a:ext cx="1143000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0" name="Line 13"/>
            <p:cNvSpPr>
              <a:spLocks noChangeShapeType="1"/>
            </p:cNvSpPr>
            <p:nvPr/>
          </p:nvSpPr>
          <p:spPr bwMode="auto">
            <a:xfrm flipV="1">
              <a:off x="6492875" y="4648200"/>
              <a:ext cx="1219200" cy="137160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1" name="AutoShape 14"/>
            <p:cNvSpPr>
              <a:spLocks noChangeArrowheads="1"/>
            </p:cNvSpPr>
            <p:nvPr/>
          </p:nvSpPr>
          <p:spPr bwMode="auto">
            <a:xfrm>
              <a:off x="1920875" y="3886200"/>
              <a:ext cx="4724400" cy="1295400"/>
            </a:xfrm>
            <a:prstGeom prst="wedgeEllipseCallout">
              <a:avLst>
                <a:gd name="adj1" fmla="val -58065"/>
                <a:gd name="adj2" fmla="val 12866"/>
              </a:avLst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 eaLnBrk="0" hangingPunct="0"/>
              <a:r>
                <a:rPr lang="en-US" altLang="zh-CN" sz="3200" b="1">
                  <a:solidFill>
                    <a:schemeClr val="tx1"/>
                  </a:solidFill>
                </a:rPr>
                <a:t>&gt;           &gt;</a:t>
              </a:r>
              <a:r>
                <a:rPr lang="en-US" altLang="zh-CN"/>
                <a:t>   </a:t>
              </a:r>
            </a:p>
          </p:txBody>
        </p:sp>
        <p:sp>
          <p:nvSpPr>
            <p:cNvPr id="16392" name="AutoShape 18"/>
            <p:cNvSpPr>
              <a:spLocks noChangeArrowheads="1"/>
            </p:cNvSpPr>
            <p:nvPr/>
          </p:nvSpPr>
          <p:spPr bwMode="auto">
            <a:xfrm>
              <a:off x="1920875" y="5562600"/>
              <a:ext cx="4724400" cy="1295400"/>
            </a:xfrm>
            <a:prstGeom prst="wedgeEllipseCallout">
              <a:avLst>
                <a:gd name="adj1" fmla="val -58065"/>
                <a:gd name="adj2" fmla="val 12866"/>
              </a:avLst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 anchor="ctr" anchorCtr="1"/>
            <a:lstStyle/>
            <a:p>
              <a:pPr algn="ctr" eaLnBrk="0" hangingPunct="0"/>
              <a:r>
                <a:rPr lang="en-US" altLang="zh-CN" sz="3200" b="1">
                  <a:solidFill>
                    <a:schemeClr val="tx1"/>
                  </a:solidFill>
                </a:rPr>
                <a:t>&gt;           &gt;</a:t>
              </a:r>
              <a:r>
                <a:rPr lang="en-US" altLang="zh-CN"/>
                <a:t>   </a:t>
              </a:r>
            </a:p>
          </p:txBody>
        </p:sp>
        <p:pic>
          <p:nvPicPr>
            <p:cNvPr id="16393" name="Picture 38" descr="superman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7813" y="1905000"/>
              <a:ext cx="1371600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4" name="Picture 40" descr="spiderman副本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57200" y="3810000"/>
              <a:ext cx="990600" cy="1447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5" name="Picture 43" descr="ironman副本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0850" y="5638800"/>
              <a:ext cx="996950" cy="1428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6" name="Picture 55" descr="mccaincartoon副本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724400" y="2209800"/>
              <a:ext cx="1219200" cy="96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7" name="Picture 56" descr="mccaincartoon副本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876800" y="3962400"/>
              <a:ext cx="1219200" cy="96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8" name="Picture 57" descr="mccaincartoon副本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86000" y="5715000"/>
              <a:ext cx="1219200" cy="965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399" name="Picture 61" descr="obama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391400" y="3581400"/>
              <a:ext cx="1828800" cy="1828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0" name="Picture 62" descr="obama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286000" y="22098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1" name="Picture 63" descr="obama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2362200" y="40386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2" name="Picture 64" descr="obama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953000" y="5791200"/>
              <a:ext cx="91440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3" name="Picture 65" descr="clinton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33800" y="2133600"/>
              <a:ext cx="822325" cy="1162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4" name="Picture 66" descr="clinton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733800" y="3962400"/>
              <a:ext cx="822325" cy="1162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405" name="Picture 67" descr="clinton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3810000" y="5638800"/>
              <a:ext cx="822325" cy="1162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6126B6-0023-4687-A2F3-5A9A7F1A7070}" type="slidenum">
              <a:rPr lang="zh-CN" altLang="en-GB" smtClean="0"/>
              <a:pPr>
                <a:defRPr/>
              </a:pPr>
              <a:t>1</a:t>
            </a:fld>
            <a:endParaRPr lang="en-GB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voting rules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4000"/>
              </a:lnSpc>
            </a:pPr>
            <a:r>
              <a:rPr lang="en-US" sz="2800" dirty="0" smtClean="0"/>
              <a:t>Lots of voting rules (plurality, approval, instant runoff voting, etc.) – How to choose one?</a:t>
            </a:r>
          </a:p>
          <a:p>
            <a:pPr>
              <a:lnSpc>
                <a:spcPct val="114000"/>
              </a:lnSpc>
            </a:pPr>
            <a:r>
              <a:rPr lang="en-US" sz="2800" dirty="0" smtClean="0"/>
              <a:t>“Traditional” criteria: </a:t>
            </a:r>
            <a:r>
              <a:rPr lang="en-US" sz="2800" dirty="0" err="1" smtClean="0"/>
              <a:t>monotonicity</a:t>
            </a:r>
            <a:r>
              <a:rPr lang="en-US" sz="2800" dirty="0" smtClean="0"/>
              <a:t>, consistency, majority, etc.</a:t>
            </a:r>
          </a:p>
          <a:p>
            <a:pPr>
              <a:lnSpc>
                <a:spcPct val="114000"/>
              </a:lnSpc>
            </a:pPr>
            <a:r>
              <a:rPr lang="en-US" sz="2800" dirty="0" smtClean="0"/>
              <a:t>More recently: computational complexity of manipulation (strategic voting)</a:t>
            </a:r>
          </a:p>
          <a:p>
            <a:pPr>
              <a:lnSpc>
                <a:spcPct val="114000"/>
              </a:lnSpc>
            </a:pPr>
            <a:r>
              <a:rPr lang="en-US" sz="2800" dirty="0" smtClean="0"/>
              <a:t>We consider: efficient </a:t>
            </a:r>
            <a:r>
              <a:rPr lang="en-US" sz="2800" dirty="0" err="1" smtClean="0"/>
              <a:t>auditability</a:t>
            </a:r>
            <a:r>
              <a:rPr lang="en-US" sz="2800" dirty="0" smtClean="0"/>
              <a:t> – specifically, computational complexity of computing </a:t>
            </a:r>
            <a:r>
              <a:rPr lang="en-US" sz="2800" b="1" i="1" dirty="0" smtClean="0">
                <a:solidFill>
                  <a:schemeClr val="tx1"/>
                </a:solidFill>
              </a:rPr>
              <a:t>margin of victory</a:t>
            </a:r>
            <a:r>
              <a:rPr lang="en-US" sz="2800" b="1" i="1" dirty="0" smtClean="0">
                <a:solidFill>
                  <a:srgbClr val="00A800"/>
                </a:solidFill>
              </a:rPr>
              <a:t> </a:t>
            </a:r>
            <a:r>
              <a:rPr lang="en-US" sz="2800" dirty="0" smtClean="0"/>
              <a:t>(related to manipulation problems)</a:t>
            </a:r>
            <a:endParaRPr lang="en-US" sz="2800" i="1" dirty="0" smtClean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chemeClr val="tx1"/>
                </a:solidFill>
              </a:rPr>
              <a:t>Definition</a:t>
            </a:r>
            <a:r>
              <a:rPr lang="en-US" sz="2800" dirty="0" smtClean="0">
                <a:solidFill>
                  <a:schemeClr val="tx1"/>
                </a:solidFill>
              </a:rPr>
              <a:t>:</a:t>
            </a:r>
            <a:r>
              <a:rPr lang="en-US" sz="2800" dirty="0" smtClean="0"/>
              <a:t> Given a profile of ballots, the </a:t>
            </a:r>
            <a:r>
              <a:rPr lang="en-US" sz="2800" b="1" i="1" dirty="0" smtClean="0">
                <a:solidFill>
                  <a:srgbClr val="FF0000"/>
                </a:solidFill>
              </a:rPr>
              <a:t>margin of victory</a:t>
            </a:r>
            <a:r>
              <a:rPr lang="en-US" sz="2800" dirty="0" smtClean="0"/>
              <a:t> is the smallest number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smtClean="0"/>
              <a:t> such that </a:t>
            </a:r>
            <a:r>
              <a:rPr lang="en-US" sz="2800" i="1" dirty="0" smtClean="0">
                <a:latin typeface="Times New Roman" pitchFamily="18" charset="0"/>
              </a:rPr>
              <a:t>k</a:t>
            </a:r>
            <a:r>
              <a:rPr lang="en-US" sz="2800" dirty="0" smtClean="0"/>
              <a:t> modified ballots could change the election winner</a:t>
            </a:r>
          </a:p>
          <a:p>
            <a:r>
              <a:rPr lang="en-US" sz="2800" dirty="0" smtClean="0"/>
              <a:t>Margin of victory is critical to </a:t>
            </a:r>
            <a:r>
              <a:rPr lang="en-US" sz="2800" b="1" i="1" dirty="0" smtClean="0">
                <a:solidFill>
                  <a:schemeClr val="tx1"/>
                </a:solidFill>
              </a:rPr>
              <a:t>efficient, effective post-election audits </a:t>
            </a:r>
          </a:p>
          <a:p>
            <a:pPr lvl="1"/>
            <a:r>
              <a:rPr lang="en-US" sz="2400" dirty="0" smtClean="0"/>
              <a:t>To provide a given level of statistical confidence, landslide election requires much less checking than a close election</a:t>
            </a:r>
          </a:p>
          <a:p>
            <a:r>
              <a:rPr lang="en-US" sz="2800" dirty="0" smtClean="0"/>
              <a:t>Margin of victory is a </a:t>
            </a:r>
            <a:r>
              <a:rPr lang="en-US" sz="2800" b="1" i="1" dirty="0" smtClean="0"/>
              <a:t>measure of closeness </a:t>
            </a:r>
            <a:r>
              <a:rPr lang="en-US" sz="2800" dirty="0" smtClean="0"/>
              <a:t>of election, suggests level of political mandate won by winner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96F6F-9267-48B2-92ED-879F9D8B3755}" type="slidenum">
              <a:rPr lang="zh-CN" altLang="en-GB" smtClean="0"/>
              <a:pPr>
                <a:defRPr/>
              </a:pPr>
              <a:t>3</a:t>
            </a:fld>
            <a:endParaRPr lang="en-GB" altLang="zh-CN"/>
          </a:p>
        </p:txBody>
      </p:sp>
      <p:sp>
        <p:nvSpPr>
          <p:cNvPr id="22531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Margin of Victory (MoV)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Plurality</a:t>
            </a:r>
          </a:p>
          <a:p>
            <a:pPr lvl="1"/>
            <a:r>
              <a:rPr lang="en-US" dirty="0" smtClean="0"/>
              <a:t>A:10 </a:t>
            </a:r>
            <a:r>
              <a:rPr lang="en-US" dirty="0" smtClean="0">
                <a:cs typeface="Times New Roman" pitchFamily="18" charset="0"/>
              </a:rPr>
              <a:t>votes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/>
              <a:t> B: 15 </a:t>
            </a:r>
            <a:r>
              <a:rPr lang="en-US" dirty="0" smtClean="0">
                <a:cs typeface="Times New Roman" pitchFamily="18" charset="0"/>
              </a:rPr>
              <a:t>votes</a:t>
            </a:r>
            <a:r>
              <a:rPr lang="en-US" dirty="0" smtClean="0"/>
              <a:t>, C: 4 </a:t>
            </a:r>
            <a:r>
              <a:rPr lang="en-US" dirty="0" smtClean="0">
                <a:cs typeface="Times New Roman" pitchFamily="18" charset="0"/>
              </a:rPr>
              <a:t>votes</a:t>
            </a:r>
          </a:p>
          <a:p>
            <a:pPr lvl="1"/>
            <a:r>
              <a:rPr lang="en-US" dirty="0" smtClean="0"/>
              <a:t>Margin of victory = 3</a:t>
            </a:r>
          </a:p>
          <a:p>
            <a:r>
              <a:rPr lang="en-US" dirty="0" smtClean="0"/>
              <a:t>Instant-runoff voting (IRV)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Margin of victory = 1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EA8A65-6831-48F8-A68B-A1F68207295D}" type="slidenum">
              <a:rPr lang="zh-CN" altLang="en-GB" smtClean="0"/>
              <a:pPr>
                <a:defRPr/>
              </a:pPr>
              <a:t>4</a:t>
            </a:fld>
            <a:endParaRPr lang="en-GB" altLang="zh-CN"/>
          </a:p>
        </p:txBody>
      </p:sp>
      <p:sp>
        <p:nvSpPr>
          <p:cNvPr id="2355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of Victory Examples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14400" y="4953000"/>
          <a:ext cx="7848600" cy="1173480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616200"/>
                <a:gridCol w="2616200"/>
                <a:gridCol w="2616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A</a:t>
                      </a:r>
                      <a:r>
                        <a:rPr lang="en-US" sz="3600" b="0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en-US" sz="3600" b="0" i="1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B</a:t>
                      </a:r>
                      <a:endParaRPr lang="en-US" sz="3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10</a:t>
                      </a:r>
                      <a:endParaRPr lang="en-US" sz="2800" dirty="0"/>
                    </a:p>
                  </a:txBody>
                  <a:tcPr anchor="ctr"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15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808038" y="1812925"/>
            <a:ext cx="8716962" cy="5116513"/>
          </a:xfrm>
        </p:spPr>
        <p:txBody>
          <a:bodyPr/>
          <a:lstStyle/>
          <a:p>
            <a:pPr>
              <a:lnSpc>
                <a:spcPct val="114000"/>
              </a:lnSpc>
            </a:pPr>
            <a:r>
              <a:rPr lang="en-US" altLang="zh-CN" sz="3200" dirty="0" smtClean="0"/>
              <a:t>Computational problem </a:t>
            </a:r>
            <a:r>
              <a:rPr lang="en-US" altLang="zh-CN" sz="3200" dirty="0" err="1" smtClean="0"/>
              <a:t>MoV</a:t>
            </a:r>
            <a:r>
              <a:rPr lang="en-US" altLang="zh-CN" sz="3200" dirty="0" smtClean="0"/>
              <a:t>: compute margin of victory of a profile of ballots</a:t>
            </a:r>
          </a:p>
          <a:p>
            <a:pPr>
              <a:lnSpc>
                <a:spcPct val="114000"/>
              </a:lnSpc>
            </a:pPr>
            <a:r>
              <a:rPr lang="en-US" altLang="zh-CN" sz="3200" dirty="0" smtClean="0"/>
              <a:t>Decision problem </a:t>
            </a:r>
            <a:r>
              <a:rPr lang="en-US" altLang="zh-CN" sz="3200" dirty="0" err="1" smtClean="0"/>
              <a:t>MoVk</a:t>
            </a:r>
            <a:r>
              <a:rPr lang="en-US" altLang="zh-CN" sz="3200" dirty="0" smtClean="0"/>
              <a:t>: Is the margin of victory at most k?</a:t>
            </a:r>
          </a:p>
          <a:p>
            <a:pPr>
              <a:lnSpc>
                <a:spcPct val="114000"/>
              </a:lnSpc>
            </a:pPr>
            <a:r>
              <a:rPr lang="en-US" sz="3200" dirty="0" err="1" smtClean="0"/>
              <a:t>MoV</a:t>
            </a:r>
            <a:r>
              <a:rPr lang="en-US" sz="3200" dirty="0" smtClean="0"/>
              <a:t> problem closely related to previously studied manipulation problems: UCM, bribery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7E7382-D81A-4452-9ED6-DF2C58B44910}" type="slidenum">
              <a:rPr lang="zh-CN" altLang="en-GB" smtClean="0"/>
              <a:pPr>
                <a:defRPr/>
              </a:pPr>
              <a:t>5</a:t>
            </a:fld>
            <a:endParaRPr lang="en-GB" altLang="zh-CN"/>
          </a:p>
        </p:txBody>
      </p:sp>
      <p:sp>
        <p:nvSpPr>
          <p:cNvPr id="2457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</a:t>
            </a:r>
            <a:r>
              <a:rPr lang="en-US" sz="4400" dirty="0" err="1" smtClean="0"/>
              <a:t>MoV</a:t>
            </a:r>
            <a:r>
              <a:rPr lang="en-US" sz="4400" dirty="0" smtClean="0"/>
              <a:t> computational problem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1E7B06-53DD-40E8-93CA-89B6DBE02ED6}" type="slidenum">
              <a:rPr lang="zh-CN" altLang="en-GB" smtClean="0"/>
              <a:pPr>
                <a:defRPr/>
              </a:pPr>
              <a:t>6</a:t>
            </a:fld>
            <a:endParaRPr lang="en-GB" altLang="zh-CN"/>
          </a:p>
        </p:txBody>
      </p:sp>
      <p:sp>
        <p:nvSpPr>
          <p:cNvPr id="2867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Margin of Victory &amp; Related Manipulation Problems</a:t>
            </a:r>
          </a:p>
        </p:txBody>
      </p:sp>
      <p:graphicFrame>
        <p:nvGraphicFramePr>
          <p:cNvPr id="28707" name="Group 35"/>
          <p:cNvGraphicFramePr>
            <a:graphicFrameLocks noGrp="1"/>
          </p:cNvGraphicFramePr>
          <p:nvPr/>
        </p:nvGraphicFramePr>
        <p:xfrm>
          <a:off x="457200" y="2057400"/>
          <a:ext cx="9220200" cy="4543425"/>
        </p:xfrm>
        <a:graphic>
          <a:graphicData uri="http://schemas.openxmlformats.org/drawingml/2006/table">
            <a:tbl>
              <a:tblPr/>
              <a:tblGrid>
                <a:gridCol w="1981200"/>
                <a:gridCol w="2628900"/>
                <a:gridCol w="2397125"/>
                <a:gridCol w="2212975"/>
              </a:tblGrid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Problem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Objective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By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Desired Complexity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Margin of Victory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Change the winner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Changing votes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Low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Unweighted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 Coalitional Manipulation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Make a given candidate win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Adding votes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1209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Bribery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Make a given candidate win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Changing votes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/>
                          <a:cs typeface="宋体"/>
                        </a:rPr>
                        <a:t>High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620000" y="7391400"/>
            <a:ext cx="2332038" cy="527050"/>
          </a:xfrm>
        </p:spPr>
        <p:txBody>
          <a:bodyPr/>
          <a:lstStyle/>
          <a:p>
            <a:pPr>
              <a:defRPr/>
            </a:pPr>
            <a:fld id="{00A2A1F2-3C37-40D7-906A-243DE8A3320B}" type="slidenum">
              <a:rPr lang="zh-CN" altLang="en-GB" smtClean="0"/>
              <a:pPr>
                <a:defRPr/>
              </a:pPr>
              <a:t>7</a:t>
            </a:fld>
            <a:endParaRPr lang="en-GB" altLang="zh-CN" dirty="0"/>
          </a:p>
        </p:txBody>
      </p:sp>
      <p:sp>
        <p:nvSpPr>
          <p:cNvPr id="30722" name="Title 3"/>
          <p:cNvSpPr>
            <a:spLocks noGrp="1"/>
          </p:cNvSpPr>
          <p:nvPr>
            <p:ph type="title"/>
          </p:nvPr>
        </p:nvSpPr>
        <p:spPr>
          <a:xfrm>
            <a:off x="381000" y="-139700"/>
            <a:ext cx="9402763" cy="12827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accent2"/>
                </a:solidFill>
              </a:rPr>
              <a:t>Our Results</a:t>
            </a:r>
            <a:endParaRPr lang="zh-CN" altLang="en-US" dirty="0" smtClean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9144000" cy="61654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286000"/>
                <a:gridCol w="2286000"/>
                <a:gridCol w="1524000"/>
              </a:tblGrid>
              <a:tr h="85122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Voting rule</a:t>
                      </a:r>
                      <a:endParaRPr lang="zh-CN" altLang="en-US" sz="24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400" dirty="0" smtClean="0"/>
                        <a:t>Margin of Victory</a:t>
                      </a:r>
                      <a:endParaRPr lang="zh-CN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2400" dirty="0" err="1" smtClean="0"/>
                        <a:t>Unweighted</a:t>
                      </a:r>
                      <a:r>
                        <a:rPr lang="en-US" altLang="zh-CN" sz="2400" dirty="0" smtClean="0"/>
                        <a:t> Coalitional Manipulation</a:t>
                      </a:r>
                      <a:endParaRPr lang="zh-CN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37346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Positional scoring rules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Including </a:t>
                      </a:r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Borda</a:t>
                      </a:r>
                      <a:endParaRPr kumimoji="0" lang="en-US" altLang="zh-CN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</a:t>
                      </a:r>
                      <a:endParaRPr lang="zh-CN" altLang="en-US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P (1 manipulator)</a:t>
                      </a:r>
                      <a:endParaRPr kumimoji="0" lang="zh-CN" alt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[BTT89]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7932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NPC  (2 or more)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[XCP10]</a:t>
                      </a:r>
                    </a:p>
                    <a:p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[DKNW11] </a:t>
                      </a:r>
                    </a:p>
                    <a:p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[BNW11]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4710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Plurality with runoff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P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[ZPR09]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52540"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Copeland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F3E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NPC</a:t>
                      </a:r>
                      <a:r>
                        <a:rPr lang="en-US" altLang="zh-CN" baseline="0" dirty="0" smtClean="0"/>
                        <a:t> and </a:t>
                      </a:r>
                      <a:r>
                        <a:rPr lang="en-US" altLang="zh-CN" dirty="0" smtClean="0"/>
                        <a:t>FPT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P (1 manipulator)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[BTT89]</a:t>
                      </a:r>
                      <a:endParaRPr lang="zh-CN" alt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F3EA"/>
                    </a:solidFill>
                  </a:tcPr>
                </a:tc>
              </a:tr>
              <a:tr h="352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NPC  (2 or more)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F3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[FHS08,10]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DF3EA"/>
                    </a:solidFill>
                  </a:tcPr>
                </a:tc>
              </a:tr>
              <a:tr h="568171">
                <a:tc rowSpan="2"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Maximin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NPC and FPT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P (1 manipulator)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[BTT89]</a:t>
                      </a:r>
                      <a:endParaRPr lang="zh-CN" alt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5681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NPC  (2 or more)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[XZP</a:t>
                      </a:r>
                      <a:r>
                        <a:rPr lang="en-US" altLang="zh-CN" sz="1600" baseline="30000" dirty="0" smtClean="0">
                          <a:solidFill>
                            <a:srgbClr val="0000FF"/>
                          </a:solidFill>
                        </a:rPr>
                        <a:t>+</a:t>
                      </a:r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09]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710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STV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NPC for MoV</a:t>
                      </a:r>
                      <a:r>
                        <a:rPr lang="en-US" altLang="zh-CN" baseline="-25000" dirty="0" smtClean="0"/>
                        <a:t>1</a:t>
                      </a:r>
                      <a:endParaRPr lang="zh-CN" altLang="en-US" baseline="-25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NPC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[BO91]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10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Ranked pairs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NPC for MoV</a:t>
                      </a:r>
                      <a:r>
                        <a:rPr lang="en-US" altLang="zh-CN" baseline="-25000" dirty="0" smtClean="0"/>
                        <a:t>1</a:t>
                      </a:r>
                      <a:endParaRPr lang="zh-CN" altLang="en-US" baseline="-250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NPC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[XZP</a:t>
                      </a:r>
                      <a:r>
                        <a:rPr lang="en-US" altLang="zh-CN" sz="1600" baseline="30000" dirty="0" smtClean="0">
                          <a:solidFill>
                            <a:srgbClr val="0000FF"/>
                          </a:solidFill>
                        </a:rPr>
                        <a:t>+</a:t>
                      </a:r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09]</a:t>
                      </a:r>
                      <a:endParaRPr lang="zh-CN" alt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471034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Nanson’s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 rule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?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NPC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rgbClr val="0000FF"/>
                          </a:solidFill>
                        </a:rPr>
                        <a:t>[NWX11]</a:t>
                      </a:r>
                      <a:endParaRPr lang="zh-CN" altLang="en-US" sz="1600" dirty="0">
                        <a:solidFill>
                          <a:srgbClr val="0000FF"/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E7F6EF"/>
                    </a:solidFill>
                  </a:tcPr>
                </a:tc>
              </a:tr>
              <a:tr h="352540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宋体" charset="-122"/>
                        </a:rPr>
                        <a:t>Baldwin’s rule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?</a:t>
                      </a:r>
                      <a:endParaRPr lang="zh-CN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宋体" charset="-122"/>
                          <a:cs typeface="+mn-cs"/>
                        </a:rPr>
                        <a:t>NPC</a:t>
                      </a:r>
                      <a:endParaRPr kumimoji="0" lang="zh-CN" altLang="en-US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宋体" charset="-122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[NWX11]</a:t>
                      </a:r>
                      <a:endParaRPr kumimoji="0" lang="zh-CN" alt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30782" name="Rectangle 3"/>
          <p:cNvSpPr>
            <a:spLocks noChangeArrowheads="1"/>
          </p:cNvSpPr>
          <p:nvPr/>
        </p:nvSpPr>
        <p:spPr bwMode="auto">
          <a:xfrm>
            <a:off x="3505200" y="2127250"/>
            <a:ext cx="2286000" cy="4495800"/>
          </a:xfrm>
          <a:prstGeom prst="rect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/>
          </a:p>
        </p:txBody>
      </p:sp>
      <p:sp>
        <p:nvSpPr>
          <p:cNvPr id="30783" name="TextBox 4"/>
          <p:cNvSpPr txBox="1">
            <a:spLocks noChangeArrowheads="1"/>
          </p:cNvSpPr>
          <p:nvPr/>
        </p:nvSpPr>
        <p:spPr bwMode="auto">
          <a:xfrm>
            <a:off x="3886200" y="2133600"/>
            <a:ext cx="1524000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18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FF0000"/>
                </a:solidFill>
                <a:latin typeface="Arial" charset="0"/>
                <a:cs typeface="Arial" charset="0"/>
              </a:rPr>
              <a:t>This 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3238" y="1812925"/>
            <a:ext cx="9037637" cy="5578475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en-US" dirty="0" smtClean="0">
                <a:cs typeface="+mn-cs"/>
              </a:rPr>
              <a:t>Let </a:t>
            </a:r>
            <a:r>
              <a:rPr lang="en-US" i="1" dirty="0" smtClean="0">
                <a:latin typeface="Times"/>
                <a:cs typeface="Times"/>
              </a:rPr>
              <a:t>d</a:t>
            </a:r>
            <a:r>
              <a:rPr lang="en-US" dirty="0" smtClean="0">
                <a:cs typeface="+mn-cs"/>
              </a:rPr>
              <a:t> be the current winner</a:t>
            </a:r>
          </a:p>
          <a:p>
            <a:pPr>
              <a:defRPr/>
            </a:pPr>
            <a:r>
              <a:rPr lang="en-US" dirty="0" smtClean="0">
                <a:cs typeface="+mn-cs"/>
              </a:rPr>
              <a:t>For every </a:t>
            </a:r>
            <a:r>
              <a:rPr lang="en-US" i="1" dirty="0">
                <a:latin typeface="Times"/>
                <a:cs typeface="Times"/>
              </a:rPr>
              <a:t>k</a:t>
            </a:r>
          </a:p>
          <a:p>
            <a:pPr lvl="1">
              <a:defRPr/>
            </a:pPr>
            <a:r>
              <a:rPr lang="en-US" dirty="0" smtClean="0"/>
              <a:t>Check whether there is a way to make </a:t>
            </a:r>
            <a:r>
              <a:rPr lang="en-US" sz="3600" i="1" dirty="0">
                <a:latin typeface="Times"/>
                <a:cs typeface="Times"/>
              </a:rPr>
              <a:t>d</a:t>
            </a:r>
            <a:r>
              <a:rPr lang="en-US" dirty="0" smtClean="0"/>
              <a:t> not in the runoff by changing </a:t>
            </a:r>
            <a:r>
              <a:rPr lang="en-US" sz="3600" i="1" dirty="0">
                <a:latin typeface="Times"/>
                <a:cs typeface="Times"/>
              </a:rPr>
              <a:t>k</a:t>
            </a:r>
            <a:r>
              <a:rPr lang="en-US" dirty="0" smtClean="0"/>
              <a:t> votes</a:t>
            </a:r>
          </a:p>
          <a:p>
            <a:pPr lvl="1">
              <a:defRPr/>
            </a:pPr>
            <a:r>
              <a:rPr lang="en-US" dirty="0" smtClean="0"/>
              <a:t>Check for every adversarial </a:t>
            </a:r>
            <a:r>
              <a:rPr lang="en-US" i="1" dirty="0">
                <a:latin typeface="Times"/>
                <a:cs typeface="Times"/>
              </a:rPr>
              <a:t>c</a:t>
            </a:r>
            <a:r>
              <a:rPr lang="en-US" dirty="0" smtClean="0"/>
              <a:t>, every threshold </a:t>
            </a:r>
            <a:r>
              <a:rPr lang="en-US" i="1" dirty="0">
                <a:latin typeface="Times"/>
                <a:cs typeface="Times"/>
              </a:rPr>
              <a:t>l</a:t>
            </a:r>
            <a:r>
              <a:rPr lang="en-US" dirty="0" smtClean="0"/>
              <a:t>, whether there is a way to change </a:t>
            </a:r>
            <a:r>
              <a:rPr lang="en-US" i="1" dirty="0">
                <a:latin typeface="Times"/>
                <a:cs typeface="Times"/>
              </a:rPr>
              <a:t>k</a:t>
            </a:r>
            <a:r>
              <a:rPr lang="en-US" dirty="0" smtClean="0"/>
              <a:t> votes such that </a:t>
            </a:r>
          </a:p>
          <a:p>
            <a:pPr lvl="2">
              <a:defRPr/>
            </a:pPr>
            <a:r>
              <a:rPr lang="en-US" i="1" dirty="0" smtClean="0">
                <a:latin typeface="Times"/>
                <a:cs typeface="Times"/>
              </a:rPr>
              <a:t>c</a:t>
            </a:r>
            <a:r>
              <a:rPr lang="en-US" dirty="0" smtClean="0"/>
              <a:t> and </a:t>
            </a:r>
            <a:r>
              <a:rPr lang="en-US" i="1" dirty="0">
                <a:latin typeface="Times"/>
                <a:cs typeface="Times"/>
              </a:rPr>
              <a:t>d</a:t>
            </a:r>
            <a:r>
              <a:rPr lang="en-US" dirty="0" smtClean="0"/>
              <a:t> are ranked at the top for at least </a:t>
            </a:r>
            <a:r>
              <a:rPr lang="en-US" i="1" dirty="0">
                <a:latin typeface="Times"/>
                <a:cs typeface="Times"/>
              </a:rPr>
              <a:t>l</a:t>
            </a:r>
            <a:r>
              <a:rPr lang="en-US" dirty="0" smtClean="0"/>
              <a:t> times</a:t>
            </a:r>
          </a:p>
          <a:p>
            <a:pPr lvl="2">
              <a:defRPr/>
            </a:pPr>
            <a:r>
              <a:rPr lang="en-US" dirty="0" smtClean="0"/>
              <a:t>Any other alternative is ranked at the top for no more than </a:t>
            </a:r>
            <a:r>
              <a:rPr lang="en-US" i="1" dirty="0">
                <a:latin typeface="Times"/>
                <a:cs typeface="Times"/>
              </a:rPr>
              <a:t>l</a:t>
            </a:r>
            <a:r>
              <a:rPr lang="en-US" dirty="0" smtClean="0"/>
              <a:t> times</a:t>
            </a:r>
          </a:p>
          <a:p>
            <a:pPr lvl="2">
              <a:defRPr/>
            </a:pPr>
            <a:r>
              <a:rPr lang="en-US" i="1" dirty="0" smtClean="0">
                <a:latin typeface="Times"/>
                <a:cs typeface="Times"/>
              </a:rPr>
              <a:t>c</a:t>
            </a:r>
            <a:r>
              <a:rPr lang="en-US" dirty="0" smtClean="0"/>
              <a:t> beats </a:t>
            </a:r>
            <a:r>
              <a:rPr lang="en-US" i="1" dirty="0">
                <a:latin typeface="Times"/>
                <a:cs typeface="Times"/>
              </a:rPr>
              <a:t>d</a:t>
            </a:r>
            <a:r>
              <a:rPr lang="en-US" dirty="0" smtClean="0"/>
              <a:t> in their pairwise election</a:t>
            </a:r>
          </a:p>
          <a:p>
            <a:pPr>
              <a:defRPr/>
            </a:pPr>
            <a:endParaRPr lang="en-US" dirty="0">
              <a:cs typeface="+mn-c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8B946E-D843-4947-9BF6-EBD0251B9772}" type="slidenum">
              <a:rPr lang="zh-CN" altLang="en-GB" smtClean="0"/>
              <a:pPr>
                <a:defRPr/>
              </a:pPr>
              <a:t>8</a:t>
            </a:fld>
            <a:endParaRPr lang="en-GB" altLang="zh-CN"/>
          </a:p>
        </p:txBody>
      </p:sp>
      <p:sp>
        <p:nvSpPr>
          <p:cNvPr id="31747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9555163" cy="1282700"/>
          </a:xfrm>
        </p:spPr>
        <p:txBody>
          <a:bodyPr/>
          <a:lstStyle/>
          <a:p>
            <a:r>
              <a:rPr lang="en-US" dirty="0" smtClean="0"/>
              <a:t>Poly-time margin algorithm for plurality with runoff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tag name="FIRSTXIALIRONG@UCMFCCNFUVWXY5ML" val="3106"/>
  <p:tag name="TEXPOINTINIT" val=""/>
  <p:tag name="USEAMSFONTS" val="True"/>
  <p:tag name="EMBEDFONTS" val="False"/>
  <p:tag name="USEBOLDAMS" val="False"/>
  <p:tag name="DEFAULTDISPLAYSOURCE" val="\documentclass{slides}\pagestyle{empty}&#10;\usepackage{amssymb}&#10;\usepackage{times}&#10;\usepackage{helvet}&#10;\usepackage{courier}&#10;\usepackage{graphicx}&#10;\usepackage{ifthen}&#10;\usepackage{amsmath, amssymb}&#10;\usepackage{eufrak}&#10;\usepackage {float}&#10;\usepackage[amsmath,thmmarks]{ntheorem}&#10;\usepackage{mathrsfs}&#10;\usepackage{verbatim}&#10;\usepackage{array,color}&#10;\usepackage[table]{xcolor}&#10;\usepackage{multirow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True"/>
  <p:tag name="DEFAULTWORKAROUNDTRANSPARENCYBUG" val="False"/>
  <p:tag name="DEFAULTRESOLUTION" val="1200"/>
  <p:tag name="DEFAULTMAGNIFICATION" val="2"/>
  <p:tag name="DEFAULTFONTSIZE" val="10"/>
  <p:tag name="DEFAULTWIDTH" val="625"/>
  <p:tag name="DEFAULTHEIGHT" val="500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1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18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chemeClr val="tx1"/>
            </a:solidFill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14486</TotalTime>
  <Words>729</Words>
  <Application>Microsoft Macintosh PowerPoint</Application>
  <PresentationFormat>Custom</PresentationFormat>
  <Paragraphs>145</Paragraphs>
  <Slides>11</Slides>
  <Notes>7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Complexity of Computing  the Margin of Victory for Various Voting Rules</vt:lpstr>
      <vt:lpstr>Voting</vt:lpstr>
      <vt:lpstr>Criteria for voting rules</vt:lpstr>
      <vt:lpstr>Margin of Victory (MoV)</vt:lpstr>
      <vt:lpstr>Margin of Victory Examples</vt:lpstr>
      <vt:lpstr>The MoV computational problem</vt:lpstr>
      <vt:lpstr>Margin of Victory &amp; Related Manipulation Problems</vt:lpstr>
      <vt:lpstr>Our Results</vt:lpstr>
      <vt:lpstr>Poly-time margin algorithm for plurality with runoff</vt:lpstr>
      <vt:lpstr>IRV Margin of Victory = 1 is  NP-Complete</vt:lpstr>
      <vt:lpstr>Summary and Future Work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 Social Choice:  Algorithmic, Strategic, and Combinatorial Aspects</dc:title>
  <dc:creator>Emily H. Shen</dc:creator>
  <cp:lastModifiedBy>Ronald Rivest</cp:lastModifiedBy>
  <cp:revision>2171</cp:revision>
  <dcterms:created xsi:type="dcterms:W3CDTF">2012-01-23T15:01:14Z</dcterms:created>
  <dcterms:modified xsi:type="dcterms:W3CDTF">2012-01-23T15:16:09Z</dcterms:modified>
</cp:coreProperties>
</file>