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</p:sldMasterIdLst>
  <p:notesMasterIdLst>
    <p:notesMasterId r:id="rId47"/>
  </p:notesMasterIdLst>
  <p:handoutMasterIdLst>
    <p:handoutMasterId r:id="rId48"/>
  </p:handoutMasterIdLst>
  <p:sldIdLst>
    <p:sldId id="408" r:id="rId2"/>
    <p:sldId id="525" r:id="rId3"/>
    <p:sldId id="603" r:id="rId4"/>
    <p:sldId id="607" r:id="rId5"/>
    <p:sldId id="589" r:id="rId6"/>
    <p:sldId id="585" r:id="rId7"/>
    <p:sldId id="527" r:id="rId8"/>
    <p:sldId id="528" r:id="rId9"/>
    <p:sldId id="622" r:id="rId10"/>
    <p:sldId id="529" r:id="rId11"/>
    <p:sldId id="530" r:id="rId12"/>
    <p:sldId id="605" r:id="rId13"/>
    <p:sldId id="609" r:id="rId14"/>
    <p:sldId id="630" r:id="rId15"/>
    <p:sldId id="536" r:id="rId16"/>
    <p:sldId id="409" r:id="rId17"/>
    <p:sldId id="539" r:id="rId18"/>
    <p:sldId id="581" r:id="rId19"/>
    <p:sldId id="632" r:id="rId20"/>
    <p:sldId id="411" r:id="rId21"/>
    <p:sldId id="414" r:id="rId22"/>
    <p:sldId id="413" r:id="rId23"/>
    <p:sldId id="415" r:id="rId24"/>
    <p:sldId id="416" r:id="rId25"/>
    <p:sldId id="418" r:id="rId26"/>
    <p:sldId id="635" r:id="rId27"/>
    <p:sldId id="544" r:id="rId28"/>
    <p:sldId id="537" r:id="rId29"/>
    <p:sldId id="412" r:id="rId30"/>
    <p:sldId id="419" r:id="rId31"/>
    <p:sldId id="420" r:id="rId32"/>
    <p:sldId id="421" r:id="rId33"/>
    <p:sldId id="424" r:id="rId34"/>
    <p:sldId id="425" r:id="rId35"/>
    <p:sldId id="426" r:id="rId36"/>
    <p:sldId id="427" r:id="rId37"/>
    <p:sldId id="428" r:id="rId38"/>
    <p:sldId id="422" r:id="rId39"/>
    <p:sldId id="423" r:id="rId40"/>
    <p:sldId id="649" r:id="rId41"/>
    <p:sldId id="650" r:id="rId42"/>
    <p:sldId id="652" r:id="rId43"/>
    <p:sldId id="653" r:id="rId44"/>
    <p:sldId id="646" r:id="rId45"/>
    <p:sldId id="407" r:id="rId46"/>
  </p:sldIdLst>
  <p:sldSz cx="9144000" cy="6858000" type="screen4x3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32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12"/>
    <p:restoredTop sz="91345"/>
  </p:normalViewPr>
  <p:slideViewPr>
    <p:cSldViewPr snapToObjects="1">
      <p:cViewPr varScale="1">
        <p:scale>
          <a:sx n="119" d="100"/>
          <a:sy n="119" d="100"/>
        </p:scale>
        <p:origin x="67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Objects="1">
      <p:cViewPr varScale="1">
        <p:scale>
          <a:sx n="59" d="100"/>
          <a:sy n="59" d="100"/>
        </p:scale>
        <p:origin x="-1704" y="-78"/>
      </p:cViewPr>
      <p:guideLst>
        <p:guide orient="horz" pos="2832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CF3E65F-F2B7-CA4B-AFA9-A0FE4190794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28575" y="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t" anchorCtr="0" compatLnSpc="1">
            <a:prstTxWarp prst="textNoShape">
              <a:avLst/>
            </a:prstTxWarp>
          </a:bodyPr>
          <a:lstStyle>
            <a:lvl1pPr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902FA34-875C-2C42-B7A6-64BC922182C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06850" y="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t" anchorCtr="0" compatLnSpc="1">
            <a:prstTxWarp prst="textNoShape">
              <a:avLst/>
            </a:prstTxWarp>
          </a:bodyPr>
          <a:lstStyle>
            <a:lvl1pPr algn="r"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EDE56C7A-8D39-9743-B166-B076586483F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25563" y="692150"/>
            <a:ext cx="4454525" cy="3340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47B844AE-847D-6441-B2B6-86EB7F68A5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4267200"/>
            <a:ext cx="5181600" cy="40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0" tIns="46645" rIns="93290" bIns="46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46311927-8F6E-6D40-B7E7-EB2EBEC1C71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28575" y="8534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b" anchorCtr="0" compatLnSpc="1">
            <a:prstTxWarp prst="textNoShape">
              <a:avLst/>
            </a:prstTxWarp>
          </a:bodyPr>
          <a:lstStyle>
            <a:lvl1pPr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D3B75C2B-D1D5-9045-BC9B-7FB0786C9E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6850" y="8534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b" anchorCtr="0" compatLnSpc="1">
            <a:prstTxWarp prst="textNoShape">
              <a:avLst/>
            </a:prstTxWarp>
          </a:bodyPr>
          <a:lstStyle>
            <a:lvl1pPr algn="r" defTabSz="925513">
              <a:defRPr sz="1000" i="1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BF882A54-D026-9347-862F-B12E3FCFA8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969641E0-FE8F-0C4E-AFAD-5CD7E35A12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1pPr>
            <a:lvl2pPr marL="742950" indent="-28575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2pPr>
            <a:lvl3pPr marL="11430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3pPr>
            <a:lvl4pPr marL="16002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4pPr>
            <a:lvl5pPr marL="20574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9pPr>
          </a:lstStyle>
          <a:p>
            <a:fld id="{B473120E-3AA9-8647-9ADA-212C848538F4}" type="slidenum">
              <a:rPr lang="en-US" altLang="en-US" sz="1000" smtClean="0">
                <a:latin typeface="Times New Roman" panose="02020603050405020304" pitchFamily="18" charset="0"/>
              </a:rPr>
              <a:pPr/>
              <a:t>1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CED69FA-359A-AC4B-ADE0-F31FB28472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F22F7E4-B6C3-9C40-8209-B75F2AAD78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8EA87-10D2-C74C-AA46-C7092F61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E2169-19CC-0A42-8AC9-993F75EC0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5F306-D997-F044-B01E-C4235F4EA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A1253-E6C9-9743-8847-63C8AACCEF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29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839F6-8671-F14D-8FDF-63DACB6D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8C40C-7D0B-4545-B38A-C18C4B1A3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8C368-085D-CE43-973E-64C9A6D8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48140-2718-3A4A-88AD-4C408DC7AB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301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820AC-5A17-6B44-94C2-3DE817332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A87A-F19A-A741-B684-530C273CB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6B6D1-E562-9E49-87C1-456A9C7D1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DFC7C-CD6A-AF46-8501-CB5D43CD8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31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23B6D-C517-9545-BA88-B87C5849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721CF-2303-4145-9FF9-F7DC63A7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08D42-63BC-2443-8B65-00D6D26DE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CA004-BA33-2047-BC15-AED9565F54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33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33957-533C-414A-8ABF-954BE4A1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A8FB-009E-8C48-B9BC-153D8B680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67FF9-3419-C04C-8B5F-F2CFC2955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7F508-EB58-5A43-A193-8964A1566D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377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C0F7CE-454D-DA43-890F-3953E197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151141-2F4C-2A41-A10A-C2E31BF94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B1F78B-1030-2544-8018-36DC7993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0DFAF-84D4-6F4F-AC06-38891DF3E0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52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8A05529-5E9C-9F45-8140-3A025785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23F553-BCD5-2D42-B992-269D2865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43F000-5A80-9A45-AB6B-A21BB32F3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FB1C4-30C7-5548-99D0-84BD4E8716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721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68D925F-D841-1142-83DA-AC532905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19E98A-F099-8D49-8AA7-045F301A7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AFBA60-5D94-8C42-8D01-F737A3B4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EEAEA-9031-9E49-9564-8261F18F91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64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C29FEE1-56CC-5B4F-AE68-159950073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3346660-06A0-9D44-B8D3-C5B58A3D5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A7BC14A-9034-8C43-BA55-32B079336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FBCF0-CEE2-7740-B452-B9C237E314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82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5BEB5E-191B-4342-ABB7-62BF8C247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440976-3E17-6A4B-B95D-E19D91D0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E87AD8-08FF-EC4F-B21E-1D68F951E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AC7C0-FD0E-DB4B-A021-E90E0E0CB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68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060AF5-0D28-C640-A40A-65EE155B9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6FE422-1578-5D4E-A9E0-D6832B30E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F70F43-F590-AF4E-AE96-4DC89E99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ECA41-83F7-1647-9088-7E2B634D60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4073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266ADBF-8BBE-D644-9045-506D66753C9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AAA3A6F-1163-B742-BC09-0461BE4A2E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E5D3C-29C8-524C-8798-F88E7B375B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9FB1D-C77A-6F4C-921A-6837A4260F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7A559-BDE3-E247-B46D-115F14CDF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Lucida Calligraphy" charset="0"/>
                <a:ea typeface="ＭＳ Ｐゴシック" charset="-128"/>
              </a:defRPr>
            </a:lvl1pPr>
          </a:lstStyle>
          <a:p>
            <a:pPr>
              <a:defRPr/>
            </a:pPr>
            <a:fld id="{F5033079-4EC3-1746-8AE1-AF87F99111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p.edu/futureofvoting" TargetMode="Externa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811.08811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801.00528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02F9ABFE-8FB2-274E-A1BB-D34D6DAC2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2209800"/>
            <a:ext cx="80772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panose="020B0600070205080204" pitchFamily="34" charset="-128"/>
              </a:rPr>
              <a:t>Auditing Elections</a:t>
            </a:r>
            <a:br>
              <a:rPr lang="en-US" altLang="en-US" sz="4000" dirty="0">
                <a:ea typeface="ＭＳ Ｐゴシック" panose="020B0600070205080204" pitchFamily="34" charset="-128"/>
              </a:rPr>
            </a:br>
            <a:r>
              <a:rPr lang="en-US" altLang="en-US" sz="4000" dirty="0">
                <a:ea typeface="ＭＳ Ｐゴシック" panose="020B0600070205080204" pitchFamily="34" charset="-128"/>
              </a:rPr>
              <a:t>“in other ways”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EFD07EB-609F-8D42-8993-257B764E9B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7388" y="3619500"/>
            <a:ext cx="7770812" cy="28067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4000" dirty="0"/>
              <a:t>Ronald L. Rivest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dirty="0"/>
              <a:t>MIT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2800" dirty="0"/>
              <a:t>MAA Panel on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2800" dirty="0"/>
              <a:t>Can Mathematics Help Us Trust Our Elections Again?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2800" dirty="0"/>
              <a:t>Joint Mathematics Meetings (Denver, Colorado)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2800" dirty="0"/>
              <a:t>January 17, 2020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 sz="2800" dirty="0">
              <a:latin typeface="Comic Sans MS" charset="0"/>
            </a:endParaRPr>
          </a:p>
        </p:txBody>
      </p:sp>
      <p:pic>
        <p:nvPicPr>
          <p:cNvPr id="15363" name="Picture 9" descr="csail">
            <a:extLst>
              <a:ext uri="{FF2B5EF4-FFF2-40B4-BE49-F238E27FC236}">
                <a16:creationId xmlns:a16="http://schemas.microsoft.com/office/drawing/2014/main" id="{9F51F0E3-94AE-8443-B7F0-500DB3D19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3660775"/>
            <a:ext cx="21463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>
            <a:extLst>
              <a:ext uri="{FF2B5EF4-FFF2-40B4-BE49-F238E27FC236}">
                <a16:creationId xmlns:a16="http://schemas.microsoft.com/office/drawing/2014/main" id="{495FD926-D238-F749-BC2F-0E222C435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Software Independence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49BC8E13-A835-4248-B5FF-90053FF942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4384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dirty="0"/>
              <a:t>(Rivest &amp; </a:t>
            </a:r>
            <a:r>
              <a:rPr lang="en-US" dirty="0" err="1"/>
              <a:t>Wack</a:t>
            </a:r>
            <a:r>
              <a:rPr lang="en-US" dirty="0"/>
              <a:t>, 2006)</a:t>
            </a:r>
          </a:p>
        </p:txBody>
      </p:sp>
    </p:spTree>
    <p:extLst>
      <p:ext uri="{BB962C8B-B14F-4D97-AF65-F5344CB8AC3E}">
        <p14:creationId xmlns:p14="http://schemas.microsoft.com/office/powerpoint/2010/main" val="250546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3A77DA6-8E73-8145-B7A2-614D8F7DB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Software Independence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4AF18CC5-CAAE-1645-8DEF-5892EF38D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Software is </a:t>
            </a:r>
            <a:r>
              <a:rPr lang="en-US" altLang="en-US" i="1" dirty="0">
                <a:ea typeface="ＭＳ Ｐゴシック" panose="020B0600070205080204" pitchFamily="34" charset="-128"/>
              </a:rPr>
              <a:t>not </a:t>
            </a:r>
            <a:r>
              <a:rPr lang="en-US" altLang="en-US" dirty="0">
                <a:ea typeface="ＭＳ Ｐゴシック" panose="020B0600070205080204" pitchFamily="34" charset="-128"/>
              </a:rPr>
              <a:t>to be trusted!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 voting system is </a:t>
            </a:r>
            <a:r>
              <a:rPr lang="en-US" altLang="en-US" i="1" dirty="0">
                <a:ea typeface="ＭＳ Ｐゴシック" panose="020B0600070205080204" pitchFamily="34" charset="-128"/>
              </a:rPr>
              <a:t>software independent </a:t>
            </a:r>
            <a:r>
              <a:rPr lang="en-US" altLang="en-US" dirty="0">
                <a:ea typeface="ＭＳ Ｐゴシック" panose="020B0600070205080204" pitchFamily="34" charset="-128"/>
              </a:rPr>
              <a:t>if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 </a:t>
            </a:r>
            <a:r>
              <a:rPr lang="en-US" altLang="en-US" b="1" dirty="0">
                <a:ea typeface="ＭＳ Ｐゴシック" panose="020B0600070205080204" pitchFamily="34" charset="-128"/>
              </a:rPr>
              <a:t>an undetected error in the software can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    </a:t>
            </a:r>
            <a:r>
              <a:rPr lang="en-US" altLang="en-US" b="1" u="sng" dirty="0">
                <a:ea typeface="ＭＳ Ｐゴシック" panose="020B0600070205080204" pitchFamily="34" charset="-128"/>
              </a:rPr>
              <a:t>not </a:t>
            </a:r>
            <a:r>
              <a:rPr lang="en-US" altLang="en-US" b="1" dirty="0">
                <a:ea typeface="ＭＳ Ｐゴシック" panose="020B0600070205080204" pitchFamily="34" charset="-128"/>
              </a:rPr>
              <a:t>cause an undetectable change in the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    election outcome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i="1" dirty="0">
                <a:ea typeface="ＭＳ Ｐゴシック" panose="020B0600070205080204" pitchFamily="34" charset="-128"/>
              </a:rPr>
              <a:t>Strongly software-independent </a:t>
            </a:r>
            <a:r>
              <a:rPr lang="en-US" altLang="en-US" dirty="0">
                <a:ea typeface="ＭＳ Ｐゴシック" panose="020B0600070205080204" pitchFamily="34" charset="-128"/>
              </a:rPr>
              <a:t>if it is possible to correct any such outcome error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Not good to say: “The computer said so!”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Example: Paper ballots (with hand recount)</a:t>
            </a:r>
          </a:p>
        </p:txBody>
      </p:sp>
    </p:spTree>
    <p:extLst>
      <p:ext uri="{BB962C8B-B14F-4D97-AF65-F5344CB8AC3E}">
        <p14:creationId xmlns:p14="http://schemas.microsoft.com/office/powerpoint/2010/main" val="3517405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43CC7EE5-C33D-C348-AAF9-1CA85ACF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NASEM Report (9/6/18)</a:t>
            </a:r>
          </a:p>
        </p:txBody>
      </p:sp>
      <p:pic>
        <p:nvPicPr>
          <p:cNvPr id="28674" name="Content Placeholder 3">
            <a:extLst>
              <a:ext uri="{FF2B5EF4-FFF2-40B4-BE49-F238E27FC236}">
                <a16:creationId xmlns:a16="http://schemas.microsoft.com/office/drawing/2014/main" id="{61DA43A5-7AEF-D84A-8EAE-95E94FE6FE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676400"/>
            <a:ext cx="3017838" cy="45259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61C9F4-7A0B-0744-8DA7-1144099CEB67}"/>
              </a:ext>
            </a:extLst>
          </p:cNvPr>
          <p:cNvSpPr txBox="1"/>
          <p:nvPr/>
        </p:nvSpPr>
        <p:spPr>
          <a:xfrm>
            <a:off x="4343400" y="1698625"/>
            <a:ext cx="4648200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+mn-lt"/>
              </a:rPr>
              <a:t>National Academies report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     ”</a:t>
            </a:r>
            <a:r>
              <a:rPr lang="en-US" sz="3200" b="1" dirty="0">
                <a:latin typeface="+mn-lt"/>
              </a:rPr>
              <a:t>Securing the Vote</a:t>
            </a:r>
            <a:r>
              <a:rPr lang="en-US" sz="3200" dirty="0">
                <a:latin typeface="+mn-lt"/>
              </a:rPr>
              <a:t>”</a:t>
            </a:r>
          </a:p>
          <a:p>
            <a:pPr>
              <a:defRPr/>
            </a:pPr>
            <a:endParaRPr lang="en-US" sz="3200" dirty="0">
              <a:latin typeface="+mn-lt"/>
            </a:endParaRPr>
          </a:p>
          <a:p>
            <a:pPr>
              <a:defRPr/>
            </a:pPr>
            <a:r>
              <a:rPr lang="en-US" sz="2800" dirty="0">
                <a:latin typeface="+mn-lt"/>
                <a:hlinkClick r:id="rId3"/>
              </a:rPr>
              <a:t>www.nap.edu/futureofvoting</a:t>
            </a:r>
            <a:endParaRPr lang="en-US" sz="2800" dirty="0">
              <a:latin typeface="+mn-lt"/>
            </a:endParaRPr>
          </a:p>
          <a:p>
            <a:pPr>
              <a:defRPr/>
            </a:pPr>
            <a:endParaRPr lang="en-US" sz="2800" dirty="0">
              <a:latin typeface="+mn-lt"/>
            </a:endParaRPr>
          </a:p>
          <a:p>
            <a:pPr>
              <a:defRPr/>
            </a:pPr>
            <a:r>
              <a:rPr lang="en-US" sz="2800" b="1" dirty="0">
                <a:latin typeface="+mn-lt"/>
              </a:rPr>
              <a:t>41 recommendations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E1EA8C23-513F-F346-AF85-864877D0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0574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NASEM Recommendations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Use voter verifiable paper ballots!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Perform statistical audit of tabulation!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…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FA37FFD6-C013-8047-8120-4B813925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66700"/>
            <a:ext cx="8686800" cy="11049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Election with paper ballots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9B892273-60B8-F84F-80DF-6C7AEDA71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Print ballots; setup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Mark Choices; </a:t>
            </a:r>
            <a:r>
              <a:rPr lang="en-US" altLang="en-US" b="1" dirty="0">
                <a:ea typeface="ＭＳ Ｐゴシック" charset="-128"/>
              </a:rPr>
              <a:t>Verify Vote</a:t>
            </a:r>
            <a:r>
              <a:rPr lang="en-US" altLang="en-US" dirty="0">
                <a:ea typeface="ＭＳ Ｐゴシック" charset="-128"/>
              </a:rPr>
              <a:t>; Cast Vote!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Use optical scanners to give initial (“reported”) outcome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b="1" dirty="0">
                <a:ea typeface="ＭＳ Ｐゴシック" charset="-128"/>
              </a:rPr>
              <a:t>Perform statistical audit of tabulation of cast paper ballots </a:t>
            </a:r>
            <a:endParaRPr lang="en-US" altLang="en-US" dirty="0">
              <a:ea typeface="ＭＳ Ｐゴシック" charset="-128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249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>
            <a:extLst>
              <a:ext uri="{FF2B5EF4-FFF2-40B4-BE49-F238E27FC236}">
                <a16:creationId xmlns:a16="http://schemas.microsoft.com/office/drawing/2014/main" id="{AF9BC58C-01BA-BA4B-A9B5-096843A79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5663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Auditing of Paper Ballots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8ABB123D-7C18-904E-B731-BD62D2BE36C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446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7260A-AFD0-3B47-8DC2-6A8E63D0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Audits are about: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197DE-F024-8746-94BE-C26421BCC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Sampling cast paper ballots at random</a:t>
            </a:r>
          </a:p>
          <a:p>
            <a:pPr lvl="1"/>
            <a:r>
              <a:rPr lang="en-US" i="1" dirty="0"/>
              <a:t>Counting, or Sampling with k-cut</a:t>
            </a:r>
          </a:p>
          <a:p>
            <a:pPr lvl="1"/>
            <a:endParaRPr lang="en-US" i="1" dirty="0"/>
          </a:p>
          <a:p>
            <a:r>
              <a:rPr lang="en-US" dirty="0"/>
              <a:t>Figuring out what the sampled ballots say about the tabulation that yielded the reported election results</a:t>
            </a:r>
          </a:p>
          <a:p>
            <a:pPr lvl="1"/>
            <a:r>
              <a:rPr lang="en-US" i="1" dirty="0"/>
              <a:t>Risk-Limiting audits, or Bayesian audits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32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BA04CB3E-EC21-9348-8339-6DFC6189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General audit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9290B-D9E4-DB45-B730-351116CEF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13038"/>
            <a:ext cx="8229600" cy="4525962"/>
          </a:xfrm>
        </p:spPr>
        <p:txBody>
          <a:bodyPr rtlCol="0"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Draw an initial random sample of ballots.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Interpret them by hand.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Stop if tabulation is now confirmed to desired confidence level.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If all ballots have now been examined, you have done a full recount, and are done. Otherwise increase sample size; return to 2.</a:t>
            </a:r>
            <a:br>
              <a:rPr lang="en-US" dirty="0">
                <a:ea typeface="+mn-ea"/>
                <a:cs typeface="+mn-cs"/>
              </a:rPr>
            </a:br>
            <a:endParaRPr lang="en-US" dirty="0"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241D3-C906-5E46-84FA-5221F936F8E7}"/>
              </a:ext>
            </a:extLst>
          </p:cNvPr>
          <p:cNvSpPr txBox="1"/>
          <p:nvPr/>
        </p:nvSpPr>
        <p:spPr>
          <a:xfrm>
            <a:off x="2101850" y="1295400"/>
            <a:ext cx="5257800" cy="3381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ea typeface="ＭＳ Ｐゴシック" charset="0"/>
                <a:cs typeface="ＭＳ Ｐゴシック" charset="0"/>
              </a:rPr>
              <a:t>                                           Cast Votes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D24C0-3884-6C4E-B6E1-955364D01B12}"/>
              </a:ext>
            </a:extLst>
          </p:cNvPr>
          <p:cNvSpPr txBox="1"/>
          <p:nvPr/>
        </p:nvSpPr>
        <p:spPr>
          <a:xfrm>
            <a:off x="2895600" y="2133600"/>
            <a:ext cx="1066800" cy="3381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ea typeface="ＭＳ Ｐゴシック" charset="0"/>
                <a:cs typeface="ＭＳ Ｐゴシック" charset="0"/>
              </a:rPr>
              <a:t>   Sample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AE1EE27-88F6-1244-B2E9-2B60C6B7A875}"/>
              </a:ext>
            </a:extLst>
          </p:cNvPr>
          <p:cNvCxnSpPr>
            <a:cxnSpLocks noChangeShapeType="1"/>
            <a:endCxn id="5" idx="0"/>
          </p:cNvCxnSpPr>
          <p:nvPr/>
        </p:nvCxnSpPr>
        <p:spPr bwMode="auto">
          <a:xfrm>
            <a:off x="3429000" y="1633538"/>
            <a:ext cx="0" cy="50006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283EAF2-C17F-824D-8BA1-E5CAE927E3DF}"/>
              </a:ext>
            </a:extLst>
          </p:cNvPr>
          <p:cNvSpPr txBox="1"/>
          <p:nvPr/>
        </p:nvSpPr>
        <p:spPr>
          <a:xfrm>
            <a:off x="3962400" y="2133600"/>
            <a:ext cx="457200" cy="338138"/>
          </a:xfrm>
          <a:prstGeom prst="rect">
            <a:avLst/>
          </a:prstGeom>
          <a:solidFill>
            <a:schemeClr val="accent5">
              <a:lumMod val="60000"/>
              <a:lumOff val="40000"/>
              <a:alpha val="63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ea typeface="ＭＳ Ｐゴシック" charset="0"/>
                <a:cs typeface="ＭＳ Ｐゴシック" charset="0"/>
              </a:rPr>
              <a:t>  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542E72-0135-AF4C-8435-FA40CBE4092D}"/>
              </a:ext>
            </a:extLst>
          </p:cNvPr>
          <p:cNvCxnSpPr>
            <a:cxnSpLocks noChangeShapeType="1"/>
            <a:stCxn id="14" idx="1"/>
            <a:endCxn id="14" idx="3"/>
          </p:cNvCxnSpPr>
          <p:nvPr/>
        </p:nvCxnSpPr>
        <p:spPr bwMode="auto">
          <a:xfrm>
            <a:off x="3962400" y="2303463"/>
            <a:ext cx="4572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88540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C27F9447-3F05-5545-B115-35C4E27E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 statistical tabulation audit does </a:t>
            </a:r>
            <a:r>
              <a:rPr lang="en-US" altLang="en-US" b="1" dirty="0">
                <a:ea typeface="ＭＳ Ｐゴシック" panose="020B0600070205080204" pitchFamily="34" charset="-128"/>
              </a:rPr>
              <a:t>not </a:t>
            </a:r>
            <a:r>
              <a:rPr lang="en-US" altLang="en-US" dirty="0">
                <a:ea typeface="ＭＳ Ｐゴシック" panose="020B0600070205080204" pitchFamily="34" charset="-128"/>
              </a:rPr>
              <a:t>check: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58DC78E7-FA88-3C4C-8FD7-1D04DB685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correctness of the </a:t>
            </a:r>
            <a:r>
              <a:rPr lang="en-US" altLang="en-US" i="1" dirty="0">
                <a:ea typeface="ＭＳ Ｐゴシック" panose="020B0600070205080204" pitchFamily="34" charset="-128"/>
              </a:rPr>
              <a:t>tally </a:t>
            </a:r>
            <a:r>
              <a:rPr lang="en-US" altLang="en-US" dirty="0">
                <a:ea typeface="ＭＳ Ｐゴシック" panose="020B0600070205080204" pitchFamily="34" charset="-128"/>
              </a:rPr>
              <a:t>(as opposed to the </a:t>
            </a:r>
            <a:r>
              <a:rPr lang="en-US" altLang="en-US" i="1" dirty="0">
                <a:ea typeface="ＭＳ Ｐゴシック" panose="020B0600070205080204" pitchFamily="34" charset="-128"/>
              </a:rPr>
              <a:t>outcome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  <a:endParaRPr lang="en-US" altLang="en-US" i="1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voter eligibility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voter authentication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usability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privacy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chain of custody of paper ballots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FE3676DB-0BF3-064E-A745-EEB2C244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Two auditing paradigms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C15B8-FEC8-4A48-8C94-33E65BDC0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050" y="1676400"/>
            <a:ext cx="795655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Ballot-polling audits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Uses the cast paper ballots only.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Like ``exit poll’’ of ballots…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Ballot-comparison audits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Compares sampled paper ballots with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corresponding electronic records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    (``cast vote records’’ – CVRs)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  Ballot comparison audit is more efficient by a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factor of roughly  (1 / margin-of-victory).</a:t>
            </a:r>
          </a:p>
        </p:txBody>
      </p:sp>
    </p:spTree>
    <p:extLst>
      <p:ext uri="{BB962C8B-B14F-4D97-AF65-F5344CB8AC3E}">
        <p14:creationId xmlns:p14="http://schemas.microsoft.com/office/powerpoint/2010/main" val="232041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A313AA65-821C-3449-92F6-775417A7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F8E342CB-BAB6-B848-A79C-E8F1B32B9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Security Requirements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Evidence-based Elections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Software Independence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Auditing of Paper Ballots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k-cut for sampling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Bayesian audits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Ternary plurality trees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70FAB1-B0B5-3F44-BF81-1FEB26E16F22}"/>
              </a:ext>
            </a:extLst>
          </p:cNvPr>
          <p:cNvSpPr txBox="1">
            <a:spLocks/>
          </p:cNvSpPr>
          <p:nvPr/>
        </p:nvSpPr>
        <p:spPr bwMode="auto">
          <a:xfrm>
            <a:off x="5486400" y="1600200"/>
            <a:ext cx="3810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Not: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Russians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Fake news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Gerrymandering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Voter ID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Best Voting Rule</a:t>
            </a:r>
          </a:p>
        </p:txBody>
      </p:sp>
    </p:spTree>
    <p:extLst>
      <p:ext uri="{BB962C8B-B14F-4D97-AF65-F5344CB8AC3E}">
        <p14:creationId xmlns:p14="http://schemas.microsoft.com/office/powerpoint/2010/main" val="241782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30F15-8ADA-A049-BDDA-A714EA1BEC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/>
              <a:t>Sampling with k-cut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DF25F-904C-4A4C-8AF1-4841F9BC71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48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05DAD-FC28-104F-9B06-6E6662059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 random ballot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F5E35-87F1-5941-98DF-DD8637098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Counting </a:t>
            </a:r>
            <a:r>
              <a:rPr lang="en-US" dirty="0"/>
              <a:t>is standard method:</a:t>
            </a:r>
          </a:p>
          <a:p>
            <a:pPr lvl="1"/>
            <a:r>
              <a:rPr lang="en-US" sz="3200" dirty="0"/>
              <a:t>generate index </a:t>
            </a:r>
            <a:r>
              <a:rPr lang="en-US" sz="3200" dirty="0" err="1"/>
              <a:t>pseudorandomly</a:t>
            </a:r>
            <a:endParaRPr lang="en-US" sz="3200" dirty="0"/>
          </a:p>
          <a:p>
            <a:pPr lvl="1"/>
            <a:r>
              <a:rPr lang="en-US" sz="3200" dirty="0"/>
              <a:t>count down to obtain selected ballot</a:t>
            </a:r>
          </a:p>
          <a:p>
            <a:r>
              <a:rPr lang="en-US" b="1" i="1" dirty="0"/>
              <a:t>k</a:t>
            </a:r>
            <a:r>
              <a:rPr lang="en-US" b="1" dirty="0"/>
              <a:t>-cut </a:t>
            </a:r>
            <a:r>
              <a:rPr lang="en-US" dirty="0"/>
              <a:t>is new method (Sridhar &amp; Rivest ‘18)</a:t>
            </a:r>
            <a:endParaRPr lang="en-US" b="1" dirty="0"/>
          </a:p>
          <a:p>
            <a:pPr lvl="1"/>
            <a:r>
              <a:rPr lang="en-US" sz="3200" dirty="0"/>
              <a:t>perform k = 6 “cuts” </a:t>
            </a:r>
            <a:br>
              <a:rPr lang="en-US" sz="3200" dirty="0"/>
            </a:br>
            <a:r>
              <a:rPr lang="en-US" sz="3200" dirty="0"/>
              <a:t>(each moving some top portion of ballot stack to bottom)</a:t>
            </a:r>
          </a:p>
        </p:txBody>
      </p:sp>
    </p:spTree>
    <p:extLst>
      <p:ext uri="{BB962C8B-B14F-4D97-AF65-F5344CB8AC3E}">
        <p14:creationId xmlns:p14="http://schemas.microsoft.com/office/powerpoint/2010/main" val="72259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23CE-AB82-8841-89F0-3C5D149F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</a:t>
            </a:r>
          </a:p>
        </p:txBody>
      </p:sp>
      <p:pic>
        <p:nvPicPr>
          <p:cNvPr id="3" name="IMG_9094_k7W52f.mp4">
            <a:hlinkClick r:id="" action="ppaction://media"/>
            <a:extLst>
              <a:ext uri="{FF2B5EF4-FFF2-40B4-BE49-F238E27FC236}">
                <a16:creationId xmlns:a16="http://schemas.microsoft.com/office/drawing/2014/main" id="{332F485E-08BD-7E40-A32C-F3AAAF24B2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101" y="2362200"/>
            <a:ext cx="7986299" cy="44922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517822-0340-E743-B599-73520CA493D1}"/>
              </a:ext>
            </a:extLst>
          </p:cNvPr>
          <p:cNvSpPr txBox="1"/>
          <p:nvPr/>
        </p:nvSpPr>
        <p:spPr>
          <a:xfrm>
            <a:off x="1143000" y="17526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CE500A-E9AE-C24B-9C5F-1D9D49B54D7A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Please count to ballot 572 out of these 901 !</a:t>
            </a:r>
          </a:p>
        </p:txBody>
      </p:sp>
    </p:spTree>
    <p:extLst>
      <p:ext uri="{BB962C8B-B14F-4D97-AF65-F5344CB8AC3E}">
        <p14:creationId xmlns:p14="http://schemas.microsoft.com/office/powerpoint/2010/main" val="356439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0F81F-AD6A-8E41-89BA-505C669A2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k-cut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0D719-46B2-084C-99CE-0EDA524A7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random number hint H between 1 and 99</a:t>
            </a:r>
            <a:br>
              <a:rPr lang="en-US" dirty="0"/>
            </a:br>
            <a:r>
              <a:rPr lang="en-US" dirty="0"/>
              <a:t>(google “random number generator” for app)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Cut (take) approximately  H %  of ballots off top and move to bottom.  OK to “eye-ball” it.</a:t>
            </a:r>
          </a:p>
          <a:p>
            <a:r>
              <a:rPr lang="en-US" dirty="0"/>
              <a:t>Repeat above  k = 6 times.</a:t>
            </a:r>
          </a:p>
          <a:p>
            <a:r>
              <a:rPr lang="en-US" dirty="0"/>
              <a:t>Take top ballot as randomly selected ballot.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EE827-A975-6547-BF16-EE41552AC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424" y="2667000"/>
            <a:ext cx="416437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F18E3-ECB1-8C40-A552-DFFD08C72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k-cut video</a:t>
            </a:r>
          </a:p>
        </p:txBody>
      </p:sp>
      <p:pic>
        <p:nvPicPr>
          <p:cNvPr id="3" name="IMG_9092_hXyJJW.mp4">
            <a:hlinkClick r:id="" action="ppaction://media"/>
            <a:extLst>
              <a:ext uri="{FF2B5EF4-FFF2-40B4-BE49-F238E27FC236}">
                <a16:creationId xmlns:a16="http://schemas.microsoft.com/office/drawing/2014/main" id="{FAFC9639-3BDE-EB41-B847-61B221F167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905000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3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CCC7A-D2F9-C649-AF6F-891AEBB24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Remarks on </a:t>
            </a:r>
            <a:r>
              <a:rPr lang="en-US" i="1" dirty="0"/>
              <a:t>k-</a:t>
            </a:r>
            <a:r>
              <a:rPr lang="en-US" dirty="0"/>
              <a:t>cut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73CB4-C6DD-D544-8729-803CDEC20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about  5X  faster (depending…)</a:t>
            </a:r>
          </a:p>
          <a:p>
            <a:r>
              <a:rPr lang="en-US" dirty="0"/>
              <a:t>May need to decrease risk limit a tad to allow for residual non-uniformity of sampling</a:t>
            </a:r>
          </a:p>
          <a:p>
            <a:r>
              <a:rPr lang="en-US" dirty="0"/>
              <a:t>Analysis: Markov chain convergence</a:t>
            </a:r>
          </a:p>
          <a:p>
            <a:r>
              <a:rPr lang="en-US" i="1" dirty="0"/>
              <a:t>k-cut </a:t>
            </a:r>
            <a:r>
              <a:rPr lang="en-US" dirty="0"/>
              <a:t>does not work for </a:t>
            </a:r>
            <a:r>
              <a:rPr lang="en-US" i="1" dirty="0"/>
              <a:t>ballot-comparison audits </a:t>
            </a:r>
            <a:r>
              <a:rPr lang="en-US" dirty="0"/>
              <a:t>where you are looking for ballot with specific ID.</a:t>
            </a:r>
          </a:p>
          <a:p>
            <a:r>
              <a:rPr lang="en-US" dirty="0"/>
              <a:t>For details, see: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hlinkClick r:id="rId2"/>
              </a:rPr>
              <a:t>https://arxiv.org/abs/1811.08811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5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3">
            <a:extLst>
              <a:ext uri="{FF2B5EF4-FFF2-40B4-BE49-F238E27FC236}">
                <a16:creationId xmlns:a16="http://schemas.microsoft.com/office/drawing/2014/main" id="{BF634416-49BF-3E40-94F5-22F61EC9CE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i="1" dirty="0">
                <a:ea typeface="ＭＳ Ｐゴシック" panose="020B0600070205080204" pitchFamily="34" charset="-128"/>
              </a:rPr>
              <a:t>Auditing other outcome rules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BE3E7A4-D208-EE44-B496-A583F35F3F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394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15A1EDB0-1829-9440-BD14-F325EB920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Social choice functions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5213745F-B31F-F94D-B9A8-AE65A7834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Not all elections are </a:t>
            </a:r>
            <a:r>
              <a:rPr lang="en-US" altLang="en-US" i="1" dirty="0">
                <a:ea typeface="ＭＳ Ｐゴシック" panose="020B0600070205080204" pitchFamily="34" charset="-128"/>
              </a:rPr>
              <a:t>plurality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For example, some elections are </a:t>
            </a:r>
            <a:r>
              <a:rPr lang="en-US" altLang="en-US" i="1" dirty="0">
                <a:ea typeface="ＭＳ Ｐゴシック" panose="020B0600070205080204" pitchFamily="34" charset="-128"/>
              </a:rPr>
              <a:t>ranked-choice:  </a:t>
            </a:r>
            <a:r>
              <a:rPr lang="en-US" altLang="en-US" dirty="0">
                <a:ea typeface="ＭＳ Ｐゴシック" panose="020B0600070205080204" pitchFamily="34" charset="-128"/>
              </a:rPr>
              <a:t>ballot gives voter’s preferences: 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                      A &gt; C &gt; D &gt; B             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 specified ``social choice function’’ maps collections of ballots to outcomes.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Example: IRV (Instant Runoff Voting) – Keep eliminating candidate with fewest first-choice votes until some candidate has a majority of first-choice votes.</a:t>
            </a:r>
          </a:p>
        </p:txBody>
      </p:sp>
    </p:spTree>
    <p:extLst>
      <p:ext uri="{BB962C8B-B14F-4D97-AF65-F5344CB8AC3E}">
        <p14:creationId xmlns:p14="http://schemas.microsoft.com/office/powerpoint/2010/main" val="1390164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84A23AAC-700C-9C4C-BE64-A58F0BE2E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Black-box audits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C944F3FD-C7A8-EE4F-A6B1-C90E32D93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“Black-box audits” only need to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draw random samples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derive many variant collections from a random sample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apply the social choice function in a “black-box” manner to those variant collections, to determine the winners of those collections.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i="1" dirty="0">
                <a:ea typeface="ＭＳ Ｐゴシック" panose="020B0600070205080204" pitchFamily="34" charset="-128"/>
              </a:rPr>
              <a:t>Black-box audits thus apply to any voting system (any social choice function) !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Example: Bayesian audits.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0060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A1ADF-206E-3E45-8853-C1A8C94C69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/>
              <a:t>Bayesian audits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FE5C35-7B08-1542-9551-9FCFB6DB62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02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5">
            <a:extLst>
              <a:ext uri="{FF2B5EF4-FFF2-40B4-BE49-F238E27FC236}">
                <a16:creationId xmlns:a16="http://schemas.microsoft.com/office/drawing/2014/main" id="{F0ED3BB2-7CC2-F24E-9114-DED85259D9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How do we vote?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Paper Ballots, mostly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(About 80% of voters use them)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Optical scanners are used</a:t>
            </a:r>
            <a:b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</a:b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 for efficient tabulation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2F08156-B784-C940-ADC9-AFFC5D8C0B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77C1B-4424-BF46-853E-B98B6588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 Rochester Hills MI </a:t>
            </a:r>
            <a:r>
              <a:rPr lang="en-US" sz="3000" dirty="0"/>
              <a:t>(12/3/2018)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440FD-3B12-2447-9B04-012323086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Reported results for Proposition:</a:t>
            </a:r>
            <a:br>
              <a:rPr lang="en-US" dirty="0"/>
            </a:br>
            <a:r>
              <a:rPr lang="en-US" dirty="0"/>
              <a:t>            22,999 </a:t>
            </a:r>
            <a:r>
              <a:rPr lang="en-US" b="1" dirty="0"/>
              <a:t>Yes</a:t>
            </a:r>
            <a:br>
              <a:rPr lang="en-US" b="1" dirty="0"/>
            </a:br>
            <a:r>
              <a:rPr lang="en-US" b="1" dirty="0"/>
              <a:t>            </a:t>
            </a:r>
            <a:r>
              <a:rPr lang="en-US" dirty="0"/>
              <a:t>12,343 </a:t>
            </a:r>
            <a:r>
              <a:rPr lang="en-US" b="1" dirty="0"/>
              <a:t>No</a:t>
            </a:r>
            <a:br>
              <a:rPr lang="en-US" b="1" dirty="0"/>
            </a:br>
            <a:r>
              <a:rPr lang="en-US" b="1" dirty="0"/>
              <a:t>              </a:t>
            </a:r>
            <a:r>
              <a:rPr lang="en-US" dirty="0"/>
              <a:t>1,324 </a:t>
            </a:r>
            <a:r>
              <a:rPr lang="en-US" b="1" dirty="0"/>
              <a:t>Other</a:t>
            </a:r>
          </a:p>
          <a:p>
            <a:r>
              <a:rPr lang="en-US" dirty="0"/>
              <a:t>Sample results for Proposition for sample of size 76:</a:t>
            </a:r>
            <a:br>
              <a:rPr lang="en-US" dirty="0"/>
            </a:br>
            <a:r>
              <a:rPr lang="en-US" dirty="0"/>
              <a:t>                    50 </a:t>
            </a:r>
            <a:r>
              <a:rPr lang="en-US" b="1" dirty="0"/>
              <a:t>Yes</a:t>
            </a:r>
            <a:br>
              <a:rPr lang="en-US" b="1" dirty="0"/>
            </a:br>
            <a:r>
              <a:rPr lang="en-US" b="1" dirty="0"/>
              <a:t>                    </a:t>
            </a:r>
            <a:r>
              <a:rPr lang="en-US" dirty="0"/>
              <a:t>26 </a:t>
            </a:r>
            <a:r>
              <a:rPr lang="en-US" b="1" dirty="0"/>
              <a:t>No</a:t>
            </a:r>
            <a:br>
              <a:rPr lang="en-US" b="1" dirty="0"/>
            </a:br>
            <a:r>
              <a:rPr lang="en-US" b="1" dirty="0"/>
              <a:t>                      </a:t>
            </a:r>
            <a:r>
              <a:rPr lang="en-US" dirty="0"/>
              <a:t>0 </a:t>
            </a:r>
            <a:r>
              <a:rPr lang="en-US" b="1" dirty="0"/>
              <a:t>Other</a:t>
            </a:r>
          </a:p>
          <a:p>
            <a:r>
              <a:rPr lang="en-US" i="1" dirty="0"/>
              <a:t>So… ???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871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C6948-8B8F-5D4C-ADAC-C5730AC0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Compare RLA with Bayesian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F7A31-7F4B-4943-9091-D5ACAE49E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RLA Question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What is current ``risk’’? (Probability that if reported winner is incorrect, audit would nonetheless accept it if audit stopped now.)</a:t>
            </a:r>
          </a:p>
          <a:p>
            <a:r>
              <a:rPr lang="en-US" b="1" dirty="0"/>
              <a:t>Bayesian Question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What is probability that reported winner would lose </a:t>
            </a:r>
            <a:r>
              <a:rPr lang="en-US" i="1" dirty="0"/>
              <a:t>if all ballots were examined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/>
              <a:t>(“upset probability”)</a:t>
            </a:r>
          </a:p>
        </p:txBody>
      </p:sp>
    </p:spTree>
    <p:extLst>
      <p:ext uri="{BB962C8B-B14F-4D97-AF65-F5344CB8AC3E}">
        <p14:creationId xmlns:p14="http://schemas.microsoft.com/office/powerpoint/2010/main" val="199260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A615F-981E-B645-AD52-B5533601E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Method (ballot polling)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5A057-C225-F543-A4B8-69B6D8309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5344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Draw an initial random sample of cast ballots.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Extend for remaining ballots, but </a:t>
            </a:r>
            <a:r>
              <a:rPr lang="en-US" i="1" dirty="0"/>
              <a:t>simulating</a:t>
            </a:r>
            <a:r>
              <a:rPr lang="en-US" dirty="0"/>
              <a:t> what you might see: replace each draw of a paper ballot with copy of random earlier ballot. (</a:t>
            </a:r>
            <a:r>
              <a:rPr lang="en-US" dirty="0" err="1"/>
              <a:t>Polya’s</a:t>
            </a:r>
            <a:r>
              <a:rPr lang="en-US" dirty="0"/>
              <a:t> Urn)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Find winner for all (drawn and simulated) ballots.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Repeat steps 2—3 many times, measuring fraction of time reported winner loses.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Repeat with larger sample if fraction &gt; 5%.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2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79894" y="223293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N Y Y Y … Y N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F47D05-5093-4D4A-A856-4375C6757044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2F1D29B-AE78-C548-B66E-5F492849E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C8D5EE7-ECE8-DB41-9A10-274A23719F79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79894" y="223293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Y … Y N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5B61BC-6789-8C4B-8C9D-7BB4F48D6FEB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229BC45-61E9-F640-B09D-829351117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B9CDC4-341E-6A4F-AC3B-47506EFBB38B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535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97467" y="223293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N Y Y Y …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N     N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35296D-B6A8-AB48-9E5F-C5C32F4F41F6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761A8A9-4AB3-B841-90BB-64D7D574F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73A992-9BE1-D54D-804D-3B67FC2D7A5A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888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79894" y="223293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N Y Y Y … Y N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6D1A4C-11DB-A344-B1EC-8F0B32945035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BC85A67-B893-CB40-B504-85BC9B266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DD4C5D-3A1C-534C-87A9-682FACECF1D9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3533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79894" y="2232930"/>
            <a:ext cx="8111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N Y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Y … Y N     N Y N … … … … N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FF3771-2DE4-0B4C-A3A2-7E7FA02797A4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F48796-33EC-A041-AC62-A4534E1308E8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089AD5-3654-E04A-951E-DB9633DBE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061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8B516-05B3-D948-BBDE-49579EDC5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Results in Rochester Hills, 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E761F-A6D4-EB42-A66C-572537DD7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b="1" dirty="0"/>
              <a:t>RLA results:</a:t>
            </a:r>
          </a:p>
          <a:p>
            <a:pPr marL="457200" lvl="1" indent="0">
              <a:buNone/>
            </a:pPr>
            <a:r>
              <a:rPr lang="en-US" sz="3200" dirty="0"/>
              <a:t>     Risk measured at 2.1 %</a:t>
            </a:r>
          </a:p>
          <a:p>
            <a:pPr marL="0" indent="0">
              <a:buNone/>
            </a:pPr>
            <a:r>
              <a:rPr lang="en-US" dirty="0"/>
              <a:t>	             (Kellie </a:t>
            </a:r>
            <a:r>
              <a:rPr lang="en-US" dirty="0" err="1"/>
              <a:t>Ottoboni</a:t>
            </a:r>
            <a:r>
              <a:rPr lang="en-US" dirty="0"/>
              <a:t> using SUITE tool)</a:t>
            </a:r>
          </a:p>
          <a:p>
            <a:r>
              <a:rPr lang="en-US" b="1" dirty="0"/>
              <a:t>Bayesian results:</a:t>
            </a:r>
            <a:br>
              <a:rPr lang="en-US" b="1" dirty="0"/>
            </a:br>
            <a:r>
              <a:rPr lang="en-US" dirty="0"/>
              <a:t>      99.7 % of time </a:t>
            </a:r>
            <a:r>
              <a:rPr lang="en-US" b="1" dirty="0"/>
              <a:t>Yes </a:t>
            </a:r>
            <a:r>
              <a:rPr lang="en-US" dirty="0"/>
              <a:t>wins</a:t>
            </a:r>
            <a:br>
              <a:rPr lang="en-US" dirty="0"/>
            </a:br>
            <a:r>
              <a:rPr lang="en-US" dirty="0"/>
              <a:t>        0.3 % of time </a:t>
            </a:r>
            <a:r>
              <a:rPr lang="en-US" b="1" dirty="0"/>
              <a:t>No </a:t>
            </a:r>
            <a:r>
              <a:rPr lang="en-US" dirty="0"/>
              <a:t>wins</a:t>
            </a:r>
            <a:br>
              <a:rPr lang="en-US" dirty="0"/>
            </a:br>
            <a:r>
              <a:rPr lang="en-US" dirty="0"/>
              <a:t>                  (</a:t>
            </a:r>
            <a:r>
              <a:rPr lang="en-US" dirty="0" err="1"/>
              <a:t>Mayuri</a:t>
            </a:r>
            <a:r>
              <a:rPr lang="en-US" dirty="0"/>
              <a:t> Sridhar using BPTOOL)</a:t>
            </a:r>
          </a:p>
          <a:p>
            <a:r>
              <a:rPr lang="en-US" b="1" dirty="0"/>
              <a:t>Both methods confirm tabulation.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87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64610-9506-0843-9C43-C8E96E8B9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EFFA8-8E80-FA4C-AE6C-C91B32B3D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Bayesian methods extend to:</a:t>
            </a:r>
          </a:p>
          <a:p>
            <a:pPr lvl="1"/>
            <a:r>
              <a:rPr lang="en-US" dirty="0"/>
              <a:t>Ballot-comparison audits</a:t>
            </a:r>
          </a:p>
          <a:p>
            <a:pPr lvl="1"/>
            <a:r>
              <a:rPr lang="en-US" dirty="0"/>
              <a:t>Hybrid audits (CVR and no-CVR strata)</a:t>
            </a:r>
          </a:p>
          <a:p>
            <a:pPr lvl="1"/>
            <a:r>
              <a:rPr lang="en-US" dirty="0"/>
              <a:t>IRV or other complex voting schemes</a:t>
            </a:r>
          </a:p>
          <a:p>
            <a:pPr lvl="1"/>
            <a:r>
              <a:rPr lang="en-US" dirty="0"/>
              <a:t>For more details see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hlinkClick r:id="rId2"/>
              </a:rPr>
              <a:t>https://arxiv.org/abs/1801.00528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6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81CFC5F7-9F64-9247-A512-6D5664CE3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1026E965-4E9A-0A4A-982F-56B5C6F82A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338" y="533400"/>
            <a:ext cx="8551862" cy="5592763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A0773-6561-104A-A2B0-6819094A2C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/>
              <a:t>Ternary Plurality Trees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FBF48C-AB1B-D849-8156-84705675CF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884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D4CF41-9EBC-4741-832D-A75E59F33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800" y="274638"/>
            <a:ext cx="6781800" cy="542544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283E2A-C410-8744-8790-4524F87F8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ternary plurality tree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FC0352-8346-CA44-9063-5D1C83B4A808}"/>
              </a:ext>
            </a:extLst>
          </p:cNvPr>
          <p:cNvSpPr txBox="1"/>
          <p:nvPr/>
        </p:nvSpPr>
        <p:spPr>
          <a:xfrm>
            <a:off x="1000910" y="5029200"/>
            <a:ext cx="7685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Leaves are ballots, in pseudorandom order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Each node is “majority vote” of its children</a:t>
            </a:r>
          </a:p>
        </p:txBody>
      </p:sp>
    </p:spTree>
    <p:extLst>
      <p:ext uri="{BB962C8B-B14F-4D97-AF65-F5344CB8AC3E}">
        <p14:creationId xmlns:p14="http://schemas.microsoft.com/office/powerpoint/2010/main" val="1282343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D4CF41-9EBC-4741-832D-A75E59F33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800" y="274638"/>
            <a:ext cx="6781800" cy="542544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283E2A-C410-8744-8790-4524F87F8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ternary plurality tree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FC0352-8346-CA44-9063-5D1C83B4A808}"/>
              </a:ext>
            </a:extLst>
          </p:cNvPr>
          <p:cNvSpPr txBox="1"/>
          <p:nvPr/>
        </p:nvSpPr>
        <p:spPr>
          <a:xfrm>
            <a:off x="1000910" y="5029200"/>
            <a:ext cx="7685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This is different social choice function.</a:t>
            </a:r>
          </a:p>
          <a:p>
            <a:r>
              <a:rPr lang="en-US" sz="3200" dirty="0">
                <a:latin typeface="+mn-lt"/>
              </a:rPr>
              <a:t>But one that is very close to plurality (Valiant).</a:t>
            </a:r>
          </a:p>
        </p:txBody>
      </p:sp>
    </p:spTree>
    <p:extLst>
      <p:ext uri="{BB962C8B-B14F-4D97-AF65-F5344CB8AC3E}">
        <p14:creationId xmlns:p14="http://schemas.microsoft.com/office/powerpoint/2010/main" val="36676291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D4CF41-9EBC-4741-832D-A75E59F33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800" y="274638"/>
            <a:ext cx="6781800" cy="542544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283E2A-C410-8744-8790-4524F87F8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ternary plurality tree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FC0352-8346-CA44-9063-5D1C83B4A808}"/>
              </a:ext>
            </a:extLst>
          </p:cNvPr>
          <p:cNvSpPr txBox="1"/>
          <p:nvPr/>
        </p:nvSpPr>
        <p:spPr>
          <a:xfrm>
            <a:off x="1000910" y="5029200"/>
            <a:ext cx="7685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To audit an election with </a:t>
            </a:r>
            <a:r>
              <a:rPr lang="en-US" sz="3200" i="1" dirty="0">
                <a:latin typeface="+mn-lt"/>
              </a:rPr>
              <a:t>n = 3</a:t>
            </a:r>
            <a:r>
              <a:rPr lang="en-US" sz="3200" i="1" baseline="30000" dirty="0">
                <a:latin typeface="+mn-lt"/>
              </a:rPr>
              <a:t>k</a:t>
            </a:r>
            <a:r>
              <a:rPr lang="en-US" sz="3200" dirty="0">
                <a:latin typeface="+mn-lt"/>
              </a:rPr>
              <a:t> votes,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only need to audit  </a:t>
            </a:r>
            <a:r>
              <a:rPr lang="en-US" sz="3200" i="1" dirty="0">
                <a:latin typeface="+mn-lt"/>
              </a:rPr>
              <a:t>2</a:t>
            </a:r>
            <a:r>
              <a:rPr lang="en-US" sz="3200" i="1" baseline="30000" dirty="0">
                <a:latin typeface="+mn-lt"/>
              </a:rPr>
              <a:t>k</a:t>
            </a:r>
            <a:r>
              <a:rPr lang="en-US" sz="3200" dirty="0">
                <a:latin typeface="+mn-lt"/>
              </a:rPr>
              <a:t> = </a:t>
            </a:r>
            <a:r>
              <a:rPr lang="en-US" sz="3200" i="1" dirty="0">
                <a:latin typeface="+mn-lt"/>
              </a:rPr>
              <a:t>n</a:t>
            </a:r>
            <a:r>
              <a:rPr lang="en-US" sz="3200" i="1" baseline="30000" dirty="0">
                <a:latin typeface="+mn-lt"/>
              </a:rPr>
              <a:t>0.63</a:t>
            </a:r>
            <a:r>
              <a:rPr lang="en-US" sz="3200" dirty="0">
                <a:latin typeface="+mn-lt"/>
              </a:rPr>
              <a:t>  leaves,</a:t>
            </a:r>
          </a:p>
          <a:p>
            <a:r>
              <a:rPr lang="en-US" sz="3200" i="1" dirty="0">
                <a:latin typeface="+mn-lt"/>
              </a:rPr>
              <a:t>worst-case.</a:t>
            </a:r>
          </a:p>
        </p:txBody>
      </p:sp>
    </p:spTree>
    <p:extLst>
      <p:ext uri="{BB962C8B-B14F-4D97-AF65-F5344CB8AC3E}">
        <p14:creationId xmlns:p14="http://schemas.microsoft.com/office/powerpoint/2010/main" val="27940130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AE5567C2-F2C0-EB4F-B8DC-F01925CAB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Conclusions	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72C6F55F-3546-334F-9A20-5BEC6F5C0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Math and statistics can help to make elections much more secure.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Post-election audits are the way to go, with either statistical audits (RLAs, or Bayesian audits if needed), or worst-case audits (based on TPTs if feasible).</a:t>
            </a:r>
          </a:p>
        </p:txBody>
      </p:sp>
    </p:spTree>
    <p:extLst>
      <p:ext uri="{BB962C8B-B14F-4D97-AF65-F5344CB8AC3E}">
        <p14:creationId xmlns:p14="http://schemas.microsoft.com/office/powerpoint/2010/main" val="138558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>
            <a:extLst>
              <a:ext uri="{FF2B5EF4-FFF2-40B4-BE49-F238E27FC236}">
                <a16:creationId xmlns:a16="http://schemas.microsoft.com/office/drawing/2014/main" id="{6D54E4C7-4D33-BD44-93C9-E96E271DA73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>
                <a:latin typeface="Comic Sans MS" charset="0"/>
              </a:rPr>
              <a:t> </a:t>
            </a:r>
          </a:p>
        </p:txBody>
      </p:sp>
      <p:sp>
        <p:nvSpPr>
          <p:cNvPr id="71684" name="TextBox 6">
            <a:extLst>
              <a:ext uri="{FF2B5EF4-FFF2-40B4-BE49-F238E27FC236}">
                <a16:creationId xmlns:a16="http://schemas.microsoft.com/office/drawing/2014/main" id="{B06BC787-D6DD-374B-8F5A-D278FB0F9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86200"/>
            <a:ext cx="675665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2pPr>
            <a:lvl3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3pPr>
            <a:lvl4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4pPr>
            <a:lvl5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dirty="0">
                <a:latin typeface="+mn-lt"/>
              </a:rPr>
              <a:t>Thanks for your attention!</a:t>
            </a:r>
            <a:br>
              <a:rPr lang="en-US" sz="4000" dirty="0">
                <a:latin typeface="+mn-lt"/>
              </a:rPr>
            </a:br>
            <a:endParaRPr lang="en-US" sz="4000" dirty="0">
              <a:latin typeface="+mn-lt"/>
            </a:endParaRPr>
          </a:p>
          <a:p>
            <a:pPr>
              <a:defRPr/>
            </a:pPr>
            <a:r>
              <a:rPr lang="en-US" sz="4000" dirty="0">
                <a:latin typeface="+mn-lt"/>
              </a:rPr>
              <a:t>(and thanks to NSF CSOI and to 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Verified Voting!)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177EF8-76FF-4A4E-B426-2ECDB12DC4AB}"/>
              </a:ext>
            </a:extLst>
          </p:cNvPr>
          <p:cNvSpPr txBox="1"/>
          <p:nvPr/>
        </p:nvSpPr>
        <p:spPr>
          <a:xfrm>
            <a:off x="3316288" y="2667000"/>
            <a:ext cx="245268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4126906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>
            <a:extLst>
              <a:ext uri="{FF2B5EF4-FFF2-40B4-BE49-F238E27FC236}">
                <a16:creationId xmlns:a16="http://schemas.microsoft.com/office/drawing/2014/main" id="{8FED9D21-5D7F-6142-A82B-EE6256054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74676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F4C787D-6AB9-A846-BD36-D3384AAD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Scanners may introduce errors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867F0F29-12C6-F648-A84C-1F6F0166B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Differences in </a:t>
            </a:r>
            <a:r>
              <a:rPr lang="en-US" altLang="en-US" b="1" dirty="0">
                <a:ea typeface="ＭＳ Ｐゴシック" panose="020B0600070205080204" pitchFamily="34" charset="-128"/>
              </a:rPr>
              <a:t>interpretation </a:t>
            </a:r>
            <a:r>
              <a:rPr lang="en-US" altLang="en-US" dirty="0">
                <a:ea typeface="ＭＳ Ｐゴシック" panose="020B0600070205080204" pitchFamily="34" charset="-128"/>
              </a:rPr>
              <a:t>between machine interpretation, and hand interpretation based on “voter intent” rules.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Stray marks </a:t>
            </a:r>
            <a:r>
              <a:rPr lang="en-US" altLang="en-US" dirty="0">
                <a:ea typeface="ＭＳ Ｐゴシック" panose="020B0600070205080204" pitchFamily="34" charset="-128"/>
              </a:rPr>
              <a:t>(e.g. caused by folds)</a:t>
            </a:r>
            <a:endParaRPr lang="en-US" altLang="en-US" b="1" dirty="0">
              <a:ea typeface="ＭＳ Ｐゴシック" panose="020B0600070205080204" pitchFamily="34" charset="-128"/>
            </a:endParaRP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Configuration errors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Programming errors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Hacking (</a:t>
            </a:r>
            <a:r>
              <a:rPr lang="en-US" altLang="en-US" b="1" dirty="0">
                <a:ea typeface="ＭＳ Ｐゴシック" panose="020B0600070205080204" pitchFamily="34" charset="-128"/>
              </a:rPr>
              <a:t>adversarial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attack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>
            <a:extLst>
              <a:ext uri="{FF2B5EF4-FFF2-40B4-BE49-F238E27FC236}">
                <a16:creationId xmlns:a16="http://schemas.microsoft.com/office/drawing/2014/main" id="{7B08E8AA-A426-FD45-B2AA-4C8590666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7806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Security Requirements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F237BD60-A30F-4F41-A285-052EEBD3D54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91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14257811-35EC-8F4D-9DBB-0AFCEC50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Security Requirements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4A251356-A9B0-DC4D-976D-AF120528D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76400"/>
            <a:ext cx="79248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Only eligible voters may vote, and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each eligible voter votes at most once.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Each cast vote is </a:t>
            </a:r>
            <a:r>
              <a:rPr lang="en-US" altLang="en-US" sz="3000" b="1">
                <a:ea typeface="ＭＳ Ｐゴシック" panose="020B0600070205080204" pitchFamily="34" charset="-128"/>
              </a:rPr>
              <a:t>secret</a:t>
            </a:r>
            <a:r>
              <a:rPr lang="en-US" altLang="en-US" sz="3000">
                <a:ea typeface="ＭＳ Ｐゴシック" panose="020B0600070205080204" pitchFamily="34" charset="-128"/>
              </a:rPr>
              <a:t>, 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even if voter wishes otherwise!  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   -- No vote-selling!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   -- No receipt showing how you voted!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Final outcome is </a:t>
            </a:r>
            <a:r>
              <a:rPr lang="en-US" altLang="en-US" sz="3000" b="1">
                <a:ea typeface="ＭＳ Ｐゴシック" panose="020B0600070205080204" pitchFamily="34" charset="-128"/>
              </a:rPr>
              <a:t>verifiably correct</a:t>
            </a:r>
            <a:r>
              <a:rPr lang="en-US" altLang="en-US" sz="3000"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No ``trusted parties’’ – </a:t>
            </a:r>
            <a:r>
              <a:rPr lang="en-US" altLang="en-US" sz="3000" b="1">
                <a:ea typeface="ＭＳ Ｐゴシック" panose="020B0600070205080204" pitchFamily="34" charset="-128"/>
              </a:rPr>
              <a:t>all are suspect</a:t>
            </a:r>
            <a:r>
              <a:rPr lang="en-US" altLang="en-US" sz="3000">
                <a:ea typeface="ＭＳ Ｐゴシック" panose="020B0600070205080204" pitchFamily="34" charset="-128"/>
              </a:rPr>
              <a:t>!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   Vendors, voters, election officials, candidates,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    spouses, other nation-states, …</a:t>
            </a:r>
          </a:p>
        </p:txBody>
      </p:sp>
    </p:spTree>
    <p:extLst>
      <p:ext uri="{BB962C8B-B14F-4D97-AF65-F5344CB8AC3E}">
        <p14:creationId xmlns:p14="http://schemas.microsoft.com/office/powerpoint/2010/main" val="1708088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76C6AA89-E910-304C-822C-3941CF865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Evidence-Based</a:t>
            </a:r>
            <a:r>
              <a:rPr lang="en-US" altLang="en-US">
                <a:ea typeface="ＭＳ Ｐゴシック" panose="020B0600070205080204" pitchFamily="34" charset="-128"/>
              </a:rPr>
              <a:t> Elections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8D866-A04E-EB4A-8DCB-AD46B97C1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752600"/>
            <a:ext cx="8229600" cy="40386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dirty="0">
                <a:ea typeface="ＭＳ Ｐゴシック" charset="-128"/>
              </a:rPr>
              <a:t>An election system should not only</a:t>
            </a:r>
            <a:br>
              <a:rPr lang="en-US" altLang="en-US" sz="3000" dirty="0">
                <a:ea typeface="ＭＳ Ｐゴシック" charset="-128"/>
              </a:rPr>
            </a:b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accurately figure out </a:t>
            </a:r>
            <a:r>
              <a:rPr lang="en-US" altLang="en-US" sz="3000" i="1" u="sng" dirty="0">
                <a:ea typeface="ＭＳ Ｐゴシック" charset="-128"/>
              </a:rPr>
              <a:t>who won</a:t>
            </a:r>
            <a:r>
              <a:rPr lang="en-US" altLang="en-US" sz="3000" dirty="0">
                <a:ea typeface="ＭＳ Ｐゴシック" charset="-128"/>
              </a:rPr>
              <a:t>, </a:t>
            </a:r>
            <a:br>
              <a:rPr lang="en-US" altLang="en-US" sz="3000" dirty="0">
                <a:ea typeface="ＭＳ Ｐゴシック" charset="-128"/>
              </a:rPr>
            </a:b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dirty="0">
                <a:ea typeface="ＭＳ Ｐゴシック" charset="-128"/>
              </a:rPr>
              <a:t>but should also </a:t>
            </a:r>
            <a:br>
              <a:rPr lang="en-US" altLang="en-US" sz="3000" dirty="0">
                <a:ea typeface="ＭＳ Ｐゴシック" charset="-128"/>
              </a:rPr>
            </a:b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provide </a:t>
            </a:r>
            <a:r>
              <a:rPr lang="en-US" altLang="en-US" sz="3000" i="1" u="sng" dirty="0">
                <a:ea typeface="ＭＳ Ｐゴシック" charset="-128"/>
              </a:rPr>
              <a:t>convincing evidence</a:t>
            </a:r>
            <a:r>
              <a:rPr lang="en-US" altLang="en-US" sz="3000" i="1" dirty="0">
                <a:ea typeface="ＭＳ Ｐゴシック" charset="-128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that the winner really won.</a:t>
            </a:r>
            <a:br>
              <a:rPr lang="en-US" altLang="en-US" sz="3000" i="1" dirty="0">
                <a:ea typeface="ＭＳ Ｐゴシック" charset="-128"/>
              </a:rPr>
            </a:br>
            <a:endParaRPr lang="en-US" altLang="en-US" sz="3000" i="1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                 (Stark &amp; Wagner 2012)</a:t>
            </a:r>
          </a:p>
        </p:txBody>
      </p:sp>
    </p:spTree>
    <p:extLst>
      <p:ext uri="{BB962C8B-B14F-4D97-AF65-F5344CB8AC3E}">
        <p14:creationId xmlns:p14="http://schemas.microsoft.com/office/powerpoint/2010/main" val="419669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19713</TotalTime>
  <Words>1565</Words>
  <Application>Microsoft Macintosh PowerPoint</Application>
  <PresentationFormat>On-screen Show (4:3)</PresentationFormat>
  <Paragraphs>191</Paragraphs>
  <Slides>45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Comic Sans MS</vt:lpstr>
      <vt:lpstr>Arial</vt:lpstr>
      <vt:lpstr>Calibri</vt:lpstr>
      <vt:lpstr>Lucida Calligraphy</vt:lpstr>
      <vt:lpstr>Monotype Sorts</vt:lpstr>
      <vt:lpstr>Times New Roman</vt:lpstr>
      <vt:lpstr>Office Theme</vt:lpstr>
      <vt:lpstr>Auditing Elections “in other ways”</vt:lpstr>
      <vt:lpstr>Outline</vt:lpstr>
      <vt:lpstr>How do we vote? Paper Ballots, mostly (About 80% of voters use them) Optical scanners are used  for efficient tabulation</vt:lpstr>
      <vt:lpstr>PowerPoint Presentation</vt:lpstr>
      <vt:lpstr>PowerPoint Presentation</vt:lpstr>
      <vt:lpstr>Scanners may introduce errors</vt:lpstr>
      <vt:lpstr>Security Requirements</vt:lpstr>
      <vt:lpstr>Security Requirements</vt:lpstr>
      <vt:lpstr>Evidence-Based Elections </vt:lpstr>
      <vt:lpstr>Software Independence</vt:lpstr>
      <vt:lpstr>Software Independence</vt:lpstr>
      <vt:lpstr>NASEM Report (9/6/18)</vt:lpstr>
      <vt:lpstr>NASEM Recommendations  Use voter verifiable paper ballots!  Perform statistical audit of tabulation! …  </vt:lpstr>
      <vt:lpstr>Election with paper ballots</vt:lpstr>
      <vt:lpstr>Auditing of Paper Ballots</vt:lpstr>
      <vt:lpstr>Audits are about:</vt:lpstr>
      <vt:lpstr>General audit structure</vt:lpstr>
      <vt:lpstr>A statistical tabulation audit does not check:</vt:lpstr>
      <vt:lpstr>Two auditing paradigms</vt:lpstr>
      <vt:lpstr>Sampling with k-cut</vt:lpstr>
      <vt:lpstr>Finding a random ballot </vt:lpstr>
      <vt:lpstr>Counting</vt:lpstr>
      <vt:lpstr>k-cut</vt:lpstr>
      <vt:lpstr>k-cut video</vt:lpstr>
      <vt:lpstr>Remarks on k-cut</vt:lpstr>
      <vt:lpstr>Auditing other outcome rules</vt:lpstr>
      <vt:lpstr>Social choice functions</vt:lpstr>
      <vt:lpstr>Black-box audits</vt:lpstr>
      <vt:lpstr>Bayesian audits</vt:lpstr>
      <vt:lpstr>Audit Rochester Hills MI (12/3/2018)</vt:lpstr>
      <vt:lpstr>Compare RLA with Bayesian</vt:lpstr>
      <vt:lpstr>Bayesian Method (ballot polling)</vt:lpstr>
      <vt:lpstr>Figure</vt:lpstr>
      <vt:lpstr>Figure</vt:lpstr>
      <vt:lpstr>Figure</vt:lpstr>
      <vt:lpstr>Figure</vt:lpstr>
      <vt:lpstr>Figure</vt:lpstr>
      <vt:lpstr>Results in Rochester Hills, MI</vt:lpstr>
      <vt:lpstr>Remarks</vt:lpstr>
      <vt:lpstr>Ternary Plurality Trees</vt:lpstr>
      <vt:lpstr>Example ternary plurality tree</vt:lpstr>
      <vt:lpstr>Example ternary plurality tree</vt:lpstr>
      <vt:lpstr>Example ternary plurality tree</vt:lpstr>
      <vt:lpstr>Conclusions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Election Integrity</dc:title>
  <dc:subject/>
  <dc:creator>Microsoft Office User</dc:creator>
  <cp:keywords/>
  <dc:description/>
  <cp:lastModifiedBy>Ron Rivest</cp:lastModifiedBy>
  <cp:revision>101</cp:revision>
  <cp:lastPrinted>2018-09-13T01:42:30Z</cp:lastPrinted>
  <dcterms:created xsi:type="dcterms:W3CDTF">2017-10-13T15:03:00Z</dcterms:created>
  <dcterms:modified xsi:type="dcterms:W3CDTF">2020-01-15T04:20:39Z</dcterms:modified>
  <cp:category/>
</cp:coreProperties>
</file>