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8" r:id="rId6"/>
    <p:sldId id="270" r:id="rId7"/>
    <p:sldId id="260" r:id="rId8"/>
    <p:sldId id="269" r:id="rId9"/>
    <p:sldId id="261" r:id="rId10"/>
    <p:sldId id="262" r:id="rId11"/>
    <p:sldId id="263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 showGuides="1">
      <p:cViewPr varScale="1">
        <p:scale>
          <a:sx n="128" d="100"/>
          <a:sy n="128" d="100"/>
        </p:scale>
        <p:origin x="1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7DA6-9559-FE4D-8200-B9C2F17E4FE9}" type="datetimeFigureOut">
              <a:rPr lang="en-US" smtClean="0"/>
              <a:t>6/28/20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D30D-D137-A440-BD2A-8E44782E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3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A8D9-A9C1-0F4F-9024-DB7A2EE6C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21EE4-8389-5048-B156-6F5539129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6F60-E9A1-B445-85F8-AC29D18C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4BF8-7E56-0442-A8F8-9091A1309AA6}" type="datetime1">
              <a:rPr lang="en-US" smtClean="0"/>
              <a:t>6/28/20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94A6F-5356-9148-8F6B-F2160E67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2D590-A7B0-C44F-BB53-229FA356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1164-3E91-7D4A-8E8D-77F6BCF4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D30E0-C432-6243-ABA9-F033E25A9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354B8E-02B0-3843-B24A-ECC9B6CC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8EB2-12F9-E446-A0CA-31E4916C8943}" type="datetime1">
              <a:rPr lang="en-US" smtClean="0"/>
              <a:t>6/28/20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15C9-9770-A64A-9BC0-CD01536C0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7B4DF-ABCC-BE43-9C36-4598B582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25B4A-8E8C-9946-B655-6E99D173F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5CAD6-803A-7946-BD9E-73A0CA4D7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E150E-DB3B-BD48-BF52-59508E2CC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0632-04DE-8A48-A839-32411E22930F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2B880-374C-DB49-B08B-CD89CA6C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9B620-932F-6047-AC17-A37110A3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4BED-03A8-AF42-90A3-F51009A6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B1330-3E6D-BF45-89C5-E724D4D2F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DC54-D158-E046-B1D5-7B71AA93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35C8D-5E73-EA4F-A5E7-79F28679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E545D-6727-7F4B-88D6-D5CA037B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4FB5-07B4-D842-8DE1-9BD71C2A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E034A-39DE-BC4F-95CB-8A18DB49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5408A-10B0-7C46-BE40-EABEDA32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0B62-97C2-B149-A397-DFE76CF0BE00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15DB4-7098-6D4B-8535-4EC5ECF9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0CF2C-FF3C-0F40-B94F-59596861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2911-4FCA-7046-AC24-B6615CE7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8671-F33B-034C-8693-7E7766B98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37AF0-5064-AE49-933C-2D84F5198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339F0-9DBA-884F-AAB4-4A2190DD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14AB-8E04-AA4A-AE8A-474DB412E29D}" type="datetime1">
              <a:rPr lang="en-US" smtClean="0"/>
              <a:t>6/28/20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CEB25-9648-9F42-BA31-C1A5B0D9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E69EC-D0CE-714D-9F1C-E23AAF6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1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2506-7CFB-4F4C-911F-4BBE4CC6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F36A6-3BAB-AE4A-89F3-20B4E1C5C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31E50-C0CF-9C46-AB6F-EF43B9A7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412BA-A13C-CE4A-990C-BBDA8FCD3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237D7-4F51-D64F-894F-459EEDDB0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3E969F-8255-C045-A779-CDDEEE67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7554-B06F-B64B-8F26-E0641E44C784}" type="datetime1">
              <a:rPr lang="en-US" smtClean="0"/>
              <a:t>6/28/20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799EB-737A-454D-81EB-0FD7DC14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72AD6-946F-5B44-B495-CE50FF72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1AF9-8087-0A45-A09A-37DDC86E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13F87-5191-4D4A-B17F-5FD508C5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35876-E387-DC4E-BE7C-5B88B5B69745}" type="datetime1">
              <a:rPr lang="en-US" smtClean="0"/>
              <a:t>6/28/20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2BF80-5CBF-6C4E-86F4-8641095D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89875-422E-A64F-8625-10EC6A83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99080A-E1E7-8D46-8DA3-46C439CE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37B5-EDB4-D54F-B8F3-E041AECACBC7}" type="datetime1">
              <a:rPr lang="en-US" smtClean="0"/>
              <a:t>6/28/20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7DCC1-034F-AD42-8E2E-B9B4AD63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25B7C-0848-5B46-BCFC-87EFB79C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7127-DB2F-2548-AF2F-2B9F0140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39090-9D49-4042-A204-94F719A28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E2E4B-400A-6245-B735-B04B7F4F2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0DA90-983E-F94D-BEF5-1F46AEE1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A5C9-8CBB-6242-8564-F4ED84C2B960}" type="datetime1">
              <a:rPr lang="en-US" smtClean="0"/>
              <a:t>6/28/20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29E8C-49FE-3742-BF12-5C9859F0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52C37-254A-1D46-A01B-406F8877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019-84D9-334B-843D-1C3CB057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AE50D-D9BA-2248-9ED0-71B3E49FC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5ED9B-5D92-954F-8F97-50913F86E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71E09-9F39-2B4E-91D0-35E1D451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961E-A0A7-144F-A204-7CAC6CA58F36}" type="datetime1">
              <a:rPr lang="en-US" smtClean="0"/>
              <a:t>6/28/20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E849C-B7C6-5C42-82DF-6AE345C4D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BD1C3-768B-B146-9448-7CAFF372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3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1718D-E0BC-AD4B-958B-80EE1778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451D4-124E-D346-8D83-0498EAC3E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2F7C-0CC1-7A4B-A962-31802BD55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4D7A-ED1D-5148-AE8E-20CC99F82B1A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8D59-EFB5-8043-AAAE-0C559AA07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1A0AC-9B30-DD4A-8822-7BAEB705B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770B1-8595-DE45-92C6-16FBD9F4E0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B2E48-2BC8-2E48-9C76-DB3E415245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014" y="365125"/>
            <a:ext cx="1557043" cy="7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03544" TargetMode="External"/><Relationship Id="rId2" Type="http://schemas.openxmlformats.org/officeDocument/2006/relationships/hyperlink" Target="http://pact.mit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itl/iad/mig/nist-tc4tl-challenge" TargetMode="External"/><Relationship Id="rId2" Type="http://schemas.openxmlformats.org/officeDocument/2006/relationships/hyperlink" Target="https://arxiv.org/abs/2006.157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4000-35EC-8448-9CDA-AC05E9768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834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/>
              <a:t>PACT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FF1BA2-C8B7-6F48-82CE-DDFE60C2A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Ronald L. Rivest</a:t>
            </a:r>
          </a:p>
          <a:p>
            <a:r>
              <a:rPr lang="en-US" dirty="0"/>
              <a:t>MIT Institute Professor</a:t>
            </a:r>
          </a:p>
          <a:p>
            <a:endParaRPr lang="en-US" dirty="0"/>
          </a:p>
          <a:p>
            <a:r>
              <a:rPr lang="en-US" dirty="0"/>
              <a:t>Responsible Data in the time of a Pandemic</a:t>
            </a:r>
          </a:p>
          <a:p>
            <a:r>
              <a:rPr lang="en-US" dirty="0"/>
              <a:t>July 14, 2020</a:t>
            </a:r>
          </a:p>
        </p:txBody>
      </p:sp>
    </p:spTree>
    <p:extLst>
      <p:ext uri="{BB962C8B-B14F-4D97-AF65-F5344CB8AC3E}">
        <p14:creationId xmlns:p14="http://schemas.microsoft.com/office/powerpoint/2010/main" val="2609249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B900-B92B-964F-A9AD-A108DACD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with 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DB28-4C6C-BD43-BE64-7F8DE56E7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is to </a:t>
            </a:r>
            <a:r>
              <a:rPr lang="en-US" i="1" dirty="0"/>
              <a:t>improve </a:t>
            </a:r>
            <a:r>
              <a:rPr lang="en-US" dirty="0"/>
              <a:t>and </a:t>
            </a:r>
            <a:r>
              <a:rPr lang="en-US" i="1" dirty="0"/>
              <a:t>extend </a:t>
            </a:r>
            <a:r>
              <a:rPr lang="en-US" dirty="0"/>
              <a:t>manual contact tracing, </a:t>
            </a:r>
            <a:br>
              <a:rPr lang="en-US" dirty="0"/>
            </a:br>
            <a:r>
              <a:rPr lang="en-US" dirty="0"/>
              <a:t>not to </a:t>
            </a:r>
            <a:r>
              <a:rPr lang="en-US" i="1" dirty="0"/>
              <a:t>replace</a:t>
            </a:r>
            <a:r>
              <a:rPr lang="en-US" dirty="0"/>
              <a:t> it.</a:t>
            </a:r>
          </a:p>
          <a:p>
            <a:r>
              <a:rPr lang="en-US" dirty="0"/>
              <a:t>Contacts need information about what to do, where to obtain support services, etc.</a:t>
            </a:r>
          </a:p>
          <a:p>
            <a:r>
              <a:rPr lang="en-US" dirty="0"/>
              <a:t>Digital contact tracing should feed into MCT software.</a:t>
            </a:r>
          </a:p>
          <a:p>
            <a:r>
              <a:rPr lang="en-US" dirty="0"/>
              <a:t>Digital contact tracing can make MCT </a:t>
            </a:r>
            <a:r>
              <a:rPr lang="en-US" i="1" dirty="0"/>
              <a:t>faster </a:t>
            </a:r>
            <a:r>
              <a:rPr lang="en-US" dirty="0"/>
              <a:t>and </a:t>
            </a:r>
            <a:r>
              <a:rPr lang="en-US" i="1" dirty="0"/>
              <a:t>more complete.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01D4-C467-9E42-8395-EB748099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FF48-FBAE-0A47-8927-144FB890C5C5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31B9F-8C32-5647-95D0-BF750B43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0897-397F-814F-8264-8FCE44C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can be a challenge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C187-81ED-324F-BBF2-EC9CA4C17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DCT to be effective, </a:t>
            </a:r>
            <a:r>
              <a:rPr lang="en-US" i="1" dirty="0"/>
              <a:t>both </a:t>
            </a:r>
            <a:r>
              <a:rPr lang="en-US" dirty="0"/>
              <a:t>parties need to be running DCT service.</a:t>
            </a:r>
          </a:p>
          <a:p>
            <a:r>
              <a:rPr lang="en-US" dirty="0"/>
              <a:t>50% adoption rate may mean only 25% of contacts get logged.</a:t>
            </a:r>
          </a:p>
          <a:p>
            <a:r>
              <a:rPr lang="en-US" dirty="0"/>
              <a:t>Apple and Google have announced </a:t>
            </a:r>
            <a:br>
              <a:rPr lang="en-US" b="1" dirty="0"/>
            </a:br>
            <a:r>
              <a:rPr lang="en-US" b="1" dirty="0"/>
              <a:t>    AEN </a:t>
            </a:r>
            <a:r>
              <a:rPr lang="en-US" dirty="0"/>
              <a:t>(Automatic Exposure Notification)</a:t>
            </a:r>
            <a:br>
              <a:rPr lang="en-US" dirty="0"/>
            </a:br>
            <a:r>
              <a:rPr lang="en-US" dirty="0"/>
              <a:t>an API in iPhones </a:t>
            </a:r>
            <a:r>
              <a:rPr lang="en-US" b="1" dirty="0"/>
              <a:t>and </a:t>
            </a:r>
            <a:r>
              <a:rPr lang="en-US" dirty="0"/>
              <a:t>Androids, providing </a:t>
            </a:r>
            <a:r>
              <a:rPr lang="en-US" b="1" dirty="0"/>
              <a:t>interoperability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A huge, and very welcome, development! Thanks, A|G!!</a:t>
            </a:r>
            <a:r>
              <a:rPr lang="en-US" dirty="0"/>
              <a:t>)</a:t>
            </a:r>
          </a:p>
          <a:p>
            <a:r>
              <a:rPr lang="en-US" dirty="0"/>
              <a:t>People may resist adoption because:</a:t>
            </a:r>
          </a:p>
          <a:p>
            <a:pPr lvl="1"/>
            <a:r>
              <a:rPr lang="en-US" dirty="0"/>
              <a:t>Mistaken fear of “big brother” (privacy concerns; police; ICE; housing)</a:t>
            </a:r>
          </a:p>
          <a:p>
            <a:pPr lvl="1"/>
            <a:r>
              <a:rPr lang="en-US" dirty="0"/>
              <a:t>Confusing UI (e.g. request on Android for “location services” permission)</a:t>
            </a:r>
          </a:p>
          <a:p>
            <a:r>
              <a:rPr lang="en-US" dirty="0"/>
              <a:t>Rollouts in EU (Switzerland, Germany, Denmark) have &gt;10% so far.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14985-E202-6345-983D-A083BDD3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F20F-E5D8-E34F-92EF-02301046017F}" type="datetime1">
              <a:rPr lang="en-US" smtClean="0"/>
              <a:t>6/28/20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5F4B0-D503-9F4A-AAA8-C439DEBD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64D61-38B9-6C4B-A7C5-55D3DA48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125" y="4224959"/>
            <a:ext cx="1529875" cy="1509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18060-72A5-9C42-804A-38D58FDE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157" y="47208"/>
            <a:ext cx="1675776" cy="17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354A5-DA98-D944-BA83-6A11E8C9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1438-7E9E-844E-ACF6-376F489B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digital contact tracing really help?  Can it save lives?</a:t>
            </a:r>
          </a:p>
          <a:p>
            <a:r>
              <a:rPr lang="en-US" dirty="0"/>
              <a:t>Ferretti et al. (</a:t>
            </a:r>
            <a:r>
              <a:rPr lang="en-US" i="1" dirty="0"/>
              <a:t>Science, May 8 2020) </a:t>
            </a:r>
            <a:r>
              <a:rPr lang="en-US" dirty="0"/>
              <a:t>show via model:</a:t>
            </a:r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“Immediate notification through a contact-tracing mobile phone app could, however, be sufficient to stop the epidemic if used by a sufficiently high proportion of the population.”</a:t>
            </a:r>
          </a:p>
          <a:p>
            <a:r>
              <a:rPr lang="en-US" dirty="0"/>
              <a:t>Singapore: digital contact tracing does reveal new contacts, beyond those found by manual contact tracing.</a:t>
            </a:r>
          </a:p>
          <a:p>
            <a:r>
              <a:rPr lang="en-US" dirty="0"/>
              <a:t>Even if it didn’t reveal </a:t>
            </a:r>
            <a:r>
              <a:rPr lang="en-US" i="1" dirty="0"/>
              <a:t>new </a:t>
            </a:r>
            <a:r>
              <a:rPr lang="en-US" dirty="0"/>
              <a:t>contacts, it may allow for </a:t>
            </a:r>
            <a:r>
              <a:rPr lang="en-US" i="1" dirty="0"/>
              <a:t>faster </a:t>
            </a:r>
            <a:r>
              <a:rPr lang="en-US" dirty="0"/>
              <a:t>alerts.</a:t>
            </a:r>
          </a:p>
          <a:p>
            <a:r>
              <a:rPr lang="en-US" dirty="0"/>
              <a:t>But: </a:t>
            </a:r>
            <a:r>
              <a:rPr lang="en-US" i="1" dirty="0"/>
              <a:t>mask-wearing</a:t>
            </a:r>
            <a:r>
              <a:rPr lang="en-US" dirty="0"/>
              <a:t> may decrease number of </a:t>
            </a:r>
            <a:r>
              <a:rPr lang="en-US" i="1" dirty="0"/>
              <a:t>strangers</a:t>
            </a:r>
            <a:r>
              <a:rPr lang="en-US" dirty="0"/>
              <a:t> you infect, and thus decrease utility of DCT…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391EB-CA12-EA4B-B73F-CA2B4772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FBF2-CA53-E14B-B938-7249AE8BCABB}" type="datetime1">
              <a:rPr lang="en-US" smtClean="0"/>
              <a:t>6/29/20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69DD5-E495-4245-B504-ABD1EC5D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1970-AAE6-4245-879F-50BA5325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03B1-44B3-AA4B-91DF-6D093808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57" y="1690688"/>
            <a:ext cx="10515600" cy="4351338"/>
          </a:xfrm>
        </p:spPr>
        <p:txBody>
          <a:bodyPr/>
          <a:lstStyle/>
          <a:p>
            <a:r>
              <a:rPr lang="en-US" dirty="0"/>
              <a:t>We have come a long ways since COVID-19 appeared; notably:</a:t>
            </a:r>
          </a:p>
          <a:p>
            <a:pPr lvl="1"/>
            <a:r>
              <a:rPr lang="en-US" dirty="0"/>
              <a:t>Decentralized privacy-preserving protocols</a:t>
            </a:r>
          </a:p>
          <a:p>
            <a:pPr lvl="1"/>
            <a:r>
              <a:rPr lang="en-US" dirty="0"/>
              <a:t>Much better understanding of BT phenomenology</a:t>
            </a:r>
          </a:p>
          <a:p>
            <a:pPr lvl="1"/>
            <a:r>
              <a:rPr lang="en-US" dirty="0"/>
              <a:t>Apple-Google collaboration on AEN API</a:t>
            </a:r>
          </a:p>
          <a:p>
            <a:r>
              <a:rPr lang="en-US" dirty="0"/>
              <a:t>Yet there remain significant challenges:</a:t>
            </a:r>
          </a:p>
          <a:p>
            <a:pPr lvl="1"/>
            <a:r>
              <a:rPr lang="en-US" dirty="0"/>
              <a:t>Improving ranging accuracy</a:t>
            </a:r>
          </a:p>
          <a:p>
            <a:pPr lvl="1"/>
            <a:r>
              <a:rPr lang="en-US" dirty="0"/>
              <a:t>Dealing with fragmented nature of US health care</a:t>
            </a:r>
          </a:p>
          <a:p>
            <a:pPr lvl="1"/>
            <a:r>
              <a:rPr lang="en-US" dirty="0"/>
              <a:t>Achieving sufficient adoption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54F32-AB11-D248-BCB8-5FAD21C4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FEB8-EDAB-E045-9EB5-CB048ADF55B5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31506-07A3-D848-8660-97BBAADB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F0D4B0-0A3B-B041-828E-71C5CE8C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02D983-2B96-1C45-ABCE-369577436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(Disambiguation Page)</a:t>
            </a:r>
          </a:p>
          <a:p>
            <a:r>
              <a:rPr lang="en-US" dirty="0"/>
              <a:t>Manual Contact Tracing</a:t>
            </a:r>
          </a:p>
          <a:p>
            <a:r>
              <a:rPr lang="en-US" dirty="0"/>
              <a:t>Digital Contact Tracing</a:t>
            </a:r>
          </a:p>
          <a:p>
            <a:r>
              <a:rPr lang="en-US" dirty="0"/>
              <a:t>Ranging Accuracy – TC4TL (Too Close For Too Long)</a:t>
            </a:r>
          </a:p>
          <a:p>
            <a:r>
              <a:rPr lang="en-US" dirty="0"/>
              <a:t>Privacy</a:t>
            </a:r>
          </a:p>
          <a:p>
            <a:r>
              <a:rPr lang="en-US" dirty="0"/>
              <a:t>Integration with PH</a:t>
            </a:r>
          </a:p>
          <a:p>
            <a:r>
              <a:rPr lang="en-US" dirty="0"/>
              <a:t>Adoption</a:t>
            </a:r>
          </a:p>
          <a:p>
            <a:r>
              <a:rPr lang="en-US" dirty="0"/>
              <a:t>Effectiveness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6B10A7-129A-8742-85BD-487B27FB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608-2BC3-C74A-A519-57973917F77E}" type="datetime1">
              <a:rPr lang="en-US" smtClean="0"/>
              <a:t>6/28/20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C28A9-D2D8-464E-B9F0-59210924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8266-591C-3D41-B83F-C62C2394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(Disambiguation Page)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3F36-A8E6-044E-969E-E791436AB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PACT (aka “PACT-East”)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[This talk]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“</a:t>
            </a:r>
            <a:r>
              <a:rPr lang="en-US" b="1" dirty="0"/>
              <a:t>Private Automated Contact Tracing”</a:t>
            </a:r>
            <a:br>
              <a:rPr lang="en-US" dirty="0"/>
            </a:br>
            <a:r>
              <a:rPr lang="en-US" dirty="0">
                <a:hlinkClick r:id="rId2"/>
              </a:rPr>
              <a:t>http://pact.mit.edu/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PACT (aka “PACT-West”) </a:t>
            </a:r>
            <a:br>
              <a:rPr lang="en-US" dirty="0"/>
            </a:br>
            <a:r>
              <a:rPr lang="en-US" b="1" dirty="0"/>
              <a:t>“Privacy Sensitive Protocols and Mechanisms for Mobile Contact Tracing”</a:t>
            </a:r>
            <a:br>
              <a:rPr lang="en-US" b="1" dirty="0"/>
            </a:br>
            <a:r>
              <a:rPr lang="en-US" dirty="0">
                <a:hlinkClick r:id="rId3"/>
              </a:rPr>
              <a:t>https://arxiv.org/abs/2004.03544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F488-A60D-F84C-A6C8-78AB902C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66C8-B9D7-3A42-81F6-F3D7FD641F30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76283-A961-5D43-A1FB-5BB94CE1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E1058-DBE1-ED44-8833-07F8EA21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Contact Tracing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19CF-E181-6B43-8047-057425AF8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person (“index case”) tests positive, finding all or most of the people he may have exposed (“contacts”) is called </a:t>
            </a:r>
            <a:r>
              <a:rPr lang="en-US" i="1" dirty="0"/>
              <a:t>contact tracing.</a:t>
            </a:r>
          </a:p>
          <a:p>
            <a:r>
              <a:rPr lang="en-US" dirty="0"/>
              <a:t>Manual CT is based on interviews with the index case, and phone calls to contacts.</a:t>
            </a:r>
          </a:p>
          <a:p>
            <a:r>
              <a:rPr lang="en-US" dirty="0"/>
              <a:t>CT allows contacts to be quarantined, symptom-checked, and tested.</a:t>
            </a:r>
          </a:p>
          <a:p>
            <a:r>
              <a:rPr lang="en-US" dirty="0"/>
              <a:t>CT is a powerful method for “flattening the curve”, as it removes infectious people from circulation.</a:t>
            </a:r>
          </a:p>
          <a:p>
            <a:r>
              <a:rPr lang="en-US" dirty="0"/>
              <a:t>Classic method, used widely for many pandemics.</a:t>
            </a:r>
          </a:p>
          <a:p>
            <a:r>
              <a:rPr lang="en-US" dirty="0"/>
              <a:t>Limitations: </a:t>
            </a:r>
            <a:r>
              <a:rPr lang="en-US" i="1" dirty="0"/>
              <a:t>speed, compliance, and</a:t>
            </a:r>
            <a:r>
              <a:rPr lang="en-US" dirty="0"/>
              <a:t> </a:t>
            </a:r>
            <a:r>
              <a:rPr lang="en-US" i="1" dirty="0"/>
              <a:t>recall ability.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23F7-5D3E-D64B-AA9E-0AA388B5B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1AD2D-5B8B-7E40-85D3-3B68236B6DBD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65F9F-132E-6D4F-932D-FA118777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37A3C-8007-204C-96F8-836FFD99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949" y="4737370"/>
            <a:ext cx="3180945" cy="21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D076-9A1B-1D4C-BCA3-CB3B5AD8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72" y="365125"/>
            <a:ext cx="10515600" cy="1325563"/>
          </a:xfrm>
        </p:spPr>
        <p:txBody>
          <a:bodyPr/>
          <a:lstStyle/>
          <a:p>
            <a:r>
              <a:rPr lang="en-US" dirty="0"/>
              <a:t>Digital Contact Tracing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B7A4E-9582-6646-9779-41D7F72D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5C6AE-93B5-1E47-8582-0781DE56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739CE-327A-9046-B631-81B7154F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077" y="-83770"/>
            <a:ext cx="3696572" cy="23634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534C1-0ECB-8343-A5AB-ED7F38D50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PACT protocol inspired by Apple “Find My” (taught by Yael </a:t>
            </a:r>
            <a:r>
              <a:rPr lang="en-US" dirty="0" err="1"/>
              <a:t>Kalai</a:t>
            </a:r>
            <a:r>
              <a:rPr lang="en-US" dirty="0"/>
              <a:t> and me in Spring 2020 security course)</a:t>
            </a:r>
          </a:p>
          <a:p>
            <a:r>
              <a:rPr lang="en-US" dirty="0"/>
              <a:t>Uses Bluetooth by Apple devices to sense proximity.</a:t>
            </a:r>
          </a:p>
          <a:p>
            <a:r>
              <a:rPr lang="en-US" dirty="0"/>
              <a:t>Phone broadcasts values; these change frequently for privacy protection.</a:t>
            </a:r>
          </a:p>
          <a:p>
            <a:r>
              <a:rPr lang="en-US" dirty="0"/>
              <a:t>Public DB allows owner to find “where lost phone was last seen” while protecting privacy.</a:t>
            </a:r>
          </a:p>
          <a:p>
            <a:r>
              <a:rPr lang="en-US" dirty="0"/>
              <a:t>PACT protocol is similar: phone broadcast changing “chirps”.</a:t>
            </a:r>
          </a:p>
          <a:p>
            <a:r>
              <a:rPr lang="en-US" dirty="0"/>
              <a:t>If owner tests positive, can upload to DB the seeds for generating chirps.</a:t>
            </a:r>
          </a:p>
          <a:p>
            <a:r>
              <a:rPr lang="en-US" dirty="0"/>
              <a:t>Others can check if they have heard chirps of infected parties.</a:t>
            </a:r>
          </a:p>
          <a:p>
            <a:r>
              <a:rPr lang="en-US" dirty="0"/>
              <a:t>Similar protocols developed concurrently: DP3T, TCN, …</a:t>
            </a:r>
          </a:p>
        </p:txBody>
      </p:sp>
    </p:spTree>
    <p:extLst>
      <p:ext uri="{BB962C8B-B14F-4D97-AF65-F5344CB8AC3E}">
        <p14:creationId xmlns:p14="http://schemas.microsoft.com/office/powerpoint/2010/main" val="38531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5E90-6C79-7845-835E-C3647AB2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PACT (East)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48F30-6BC4-1A45-AFCE-A3BAB2EA2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PACT organized early March </a:t>
            </a:r>
          </a:p>
          <a:p>
            <a:r>
              <a:rPr lang="en-US" dirty="0"/>
              <a:t>Leadership:</a:t>
            </a:r>
          </a:p>
          <a:p>
            <a:pPr lvl="1"/>
            <a:r>
              <a:rPr lang="en-US" dirty="0"/>
              <a:t>MIT campus: me, Danny </a:t>
            </a:r>
            <a:r>
              <a:rPr lang="en-US" dirty="0" err="1"/>
              <a:t>Weitzner</a:t>
            </a:r>
            <a:endParaRPr lang="en-US" dirty="0"/>
          </a:p>
          <a:p>
            <a:pPr lvl="1"/>
            <a:r>
              <a:rPr lang="en-US" dirty="0"/>
              <a:t>MIT Lincoln Lab: Marc </a:t>
            </a:r>
            <a:r>
              <a:rPr lang="en-US" dirty="0" err="1"/>
              <a:t>Zissman</a:t>
            </a:r>
            <a:r>
              <a:rPr lang="en-US" dirty="0"/>
              <a:t>, Israel </a:t>
            </a:r>
            <a:r>
              <a:rPr lang="en-US" dirty="0" err="1"/>
              <a:t>Soibelman</a:t>
            </a:r>
            <a:endParaRPr lang="en-US" dirty="0"/>
          </a:p>
          <a:p>
            <a:pPr lvl="1"/>
            <a:r>
              <a:rPr lang="en-US" dirty="0"/>
              <a:t>MGH: Louise </a:t>
            </a:r>
            <a:r>
              <a:rPr lang="en-US" dirty="0" err="1"/>
              <a:t>Ivers</a:t>
            </a:r>
            <a:r>
              <a:rPr lang="en-US" dirty="0"/>
              <a:t> (Medical / Public-Health advisor)</a:t>
            </a:r>
          </a:p>
          <a:p>
            <a:r>
              <a:rPr lang="en-US" dirty="0"/>
              <a:t>Many organizations represented: MIT, MIT Lincoln Lab, MGH, Weizmann, BU, Brown, IBM, CMU, MITRE, Northeastern, Qualcomm, Sandia, …</a:t>
            </a:r>
          </a:p>
          <a:p>
            <a:r>
              <a:rPr lang="en-US" dirty="0"/>
              <a:t>&gt; 100 people (particularly strong on “layer 1” = BT ranging)</a:t>
            </a:r>
          </a:p>
          <a:p>
            <a:r>
              <a:rPr lang="en-US" dirty="0"/>
              <a:t>Strong relationships with other teams, </a:t>
            </a:r>
            <a:r>
              <a:rPr lang="en-US" dirty="0" err="1"/>
              <a:t>Apple|Google</a:t>
            </a:r>
            <a:r>
              <a:rPr lang="en-US" dirty="0"/>
              <a:t>, other vendors, jurisdictions, public health, …</a:t>
            </a:r>
          </a:p>
          <a:p>
            <a:r>
              <a:rPr lang="en-US" dirty="0"/>
              <a:t>PACT role: technology evaluator and advisor, not app developer;</a:t>
            </a:r>
            <a:br>
              <a:rPr lang="en-US" dirty="0"/>
            </a:br>
            <a:r>
              <a:rPr lang="en-US" dirty="0"/>
              <a:t>more interest in “helping good things happen” than “taking credit”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07C2-2DDC-6746-8E88-F19CA14C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6/29/20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686C6-EA50-6741-A6AF-89231E3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13E4-5279-D848-973E-08283C09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28" y="365125"/>
            <a:ext cx="10515600" cy="1325563"/>
          </a:xfrm>
        </p:spPr>
        <p:txBody>
          <a:bodyPr/>
          <a:lstStyle/>
          <a:p>
            <a:r>
              <a:rPr lang="en-US" dirty="0"/>
              <a:t>TC4TL Accuracy (Measuring Distance/Time)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4E35-62CE-8D47-9E47-F8B7CCE05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CDC says “too close for too long” should be &lt; 6 feet for &gt; 15 minutes.</a:t>
            </a:r>
          </a:p>
          <a:p>
            <a:r>
              <a:rPr lang="en-US" dirty="0"/>
              <a:t>BT is for local </a:t>
            </a:r>
            <a:r>
              <a:rPr lang="en-US" i="1" dirty="0"/>
              <a:t>communications</a:t>
            </a:r>
            <a:r>
              <a:rPr lang="en-US" dirty="0"/>
              <a:t> (&lt;30m) -- can it be used for </a:t>
            </a:r>
            <a:r>
              <a:rPr lang="en-US" i="1" dirty="0"/>
              <a:t>ranging?</a:t>
            </a:r>
          </a:p>
          <a:p>
            <a:r>
              <a:rPr lang="en-US" dirty="0"/>
              <a:t>Received signal strength (RSSI) depends on:</a:t>
            </a:r>
          </a:p>
          <a:p>
            <a:pPr lvl="1"/>
            <a:r>
              <a:rPr lang="en-US" dirty="0"/>
              <a:t>Transmitter power</a:t>
            </a:r>
          </a:p>
          <a:p>
            <a:pPr lvl="1"/>
            <a:r>
              <a:rPr lang="en-US" dirty="0"/>
              <a:t>Phone orientation (carriage)</a:t>
            </a:r>
          </a:p>
          <a:p>
            <a:pPr lvl="1"/>
            <a:r>
              <a:rPr lang="en-US" dirty="0"/>
              <a:t>In-pocket / out-of-pocket</a:t>
            </a:r>
          </a:p>
          <a:p>
            <a:pPr lvl="1"/>
            <a:r>
              <a:rPr lang="en-US" dirty="0"/>
              <a:t>Indoors / Outdoors (multipath)</a:t>
            </a:r>
          </a:p>
          <a:p>
            <a:pPr lvl="1"/>
            <a:r>
              <a:rPr lang="en-US" dirty="0"/>
              <a:t>Intervening bags of water (bodies!) – but not intervening walls!</a:t>
            </a:r>
          </a:p>
          <a:p>
            <a:r>
              <a:rPr lang="en-US" dirty="0"/>
              <a:t>This may be the </a:t>
            </a:r>
            <a:r>
              <a:rPr lang="en-US" i="1" dirty="0"/>
              <a:t>biggest challenge </a:t>
            </a:r>
            <a:r>
              <a:rPr lang="en-US" dirty="0"/>
              <a:t>for BT-based contact tracing.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9C848-CD53-0C4B-9F72-436CB17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28433-93C4-7B4A-94E7-16153A59D3E7}" type="datetime1">
              <a:rPr lang="en-US" smtClean="0"/>
              <a:t>6/29/20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16B67-AC58-814F-90C4-1E5CFEC3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B8D027-C088-8C41-9C6E-890DF297FF08}"/>
              </a:ext>
            </a:extLst>
          </p:cNvPr>
          <p:cNvGrpSpPr/>
          <p:nvPr/>
        </p:nvGrpSpPr>
        <p:grpSpPr>
          <a:xfrm>
            <a:off x="8433882" y="2721567"/>
            <a:ext cx="3044758" cy="2811124"/>
            <a:chOff x="205956" y="2710763"/>
            <a:chExt cx="1730851" cy="15189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B1C552-F461-DD45-B58D-059063812306}"/>
                </a:ext>
              </a:extLst>
            </p:cNvPr>
            <p:cNvGrpSpPr/>
            <p:nvPr/>
          </p:nvGrpSpPr>
          <p:grpSpPr>
            <a:xfrm>
              <a:off x="548355" y="3688469"/>
              <a:ext cx="1031345" cy="177818"/>
              <a:chOff x="1012223" y="4783873"/>
              <a:chExt cx="1131849" cy="1951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D0F50E-18DB-9242-8911-E85A15A83AD6}"/>
                  </a:ext>
                </a:extLst>
              </p:cNvPr>
              <p:cNvSpPr/>
              <p:nvPr/>
            </p:nvSpPr>
            <p:spPr>
              <a:xfrm>
                <a:off x="1012223" y="4783873"/>
                <a:ext cx="1131849" cy="19514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21D9DEE-C51D-F840-9D31-2C9178FA9093}"/>
                  </a:ext>
                </a:extLst>
              </p:cNvPr>
              <p:cNvCxnSpPr/>
              <p:nvPr/>
            </p:nvCxnSpPr>
            <p:spPr>
              <a:xfrm>
                <a:off x="1043145" y="4881446"/>
                <a:ext cx="10698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A68288-3CBE-3047-BE5B-BE4E3A4EF027}"/>
                </a:ext>
              </a:extLst>
            </p:cNvPr>
            <p:cNvSpPr txBox="1"/>
            <p:nvPr/>
          </p:nvSpPr>
          <p:spPr>
            <a:xfrm>
              <a:off x="667312" y="3107268"/>
              <a:ext cx="793432" cy="210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err="1"/>
                <a:t>Approx</a:t>
              </a:r>
              <a:r>
                <a:rPr lang="en-US" sz="900" dirty="0"/>
                <a:t> 6 feet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E5921-2CF6-E947-8DF7-0604E7AD9EA4}"/>
                </a:ext>
              </a:extLst>
            </p:cNvPr>
            <p:cNvSpPr txBox="1"/>
            <p:nvPr/>
          </p:nvSpPr>
          <p:spPr>
            <a:xfrm>
              <a:off x="233307" y="2710763"/>
              <a:ext cx="519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Chirp</a:t>
              </a:r>
              <a:br>
                <a:rPr lang="en-US" sz="1000" b="1" dirty="0"/>
              </a:br>
              <a:r>
                <a:rPr lang="en-US" sz="1000" b="1" dirty="0"/>
                <a:t>Log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2059B3-9A2D-D547-A3EA-F4A191BA82FC}"/>
                </a:ext>
              </a:extLst>
            </p:cNvPr>
            <p:cNvSpPr txBox="1"/>
            <p:nvPr/>
          </p:nvSpPr>
          <p:spPr>
            <a:xfrm>
              <a:off x="1409796" y="2712431"/>
              <a:ext cx="519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Chirp</a:t>
              </a:r>
              <a:br>
                <a:rPr lang="en-US" sz="1000" b="1" dirty="0"/>
              </a:br>
              <a:r>
                <a:rPr lang="en-US" sz="1000" b="1" dirty="0"/>
                <a:t>Log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38E4D2-E8B4-A74A-91C7-D836AFB62E28}"/>
                </a:ext>
              </a:extLst>
            </p:cNvPr>
            <p:cNvCxnSpPr/>
            <p:nvPr/>
          </p:nvCxnSpPr>
          <p:spPr>
            <a:xfrm>
              <a:off x="730745" y="3346024"/>
              <a:ext cx="66656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4840F6-0706-FE4B-A0AD-82098538684B}"/>
                </a:ext>
              </a:extLst>
            </p:cNvPr>
            <p:cNvSpPr txBox="1"/>
            <p:nvPr/>
          </p:nvSpPr>
          <p:spPr>
            <a:xfrm>
              <a:off x="728038" y="3341838"/>
              <a:ext cx="671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Bluetooth</a:t>
              </a:r>
            </a:p>
            <a:p>
              <a:pPr algn="ctr"/>
              <a:r>
                <a:rPr lang="en-US" sz="900" dirty="0"/>
                <a:t>Chirp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DC93-F4FE-E54E-B568-B3F3EF8A3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2" r="62502" b="64189"/>
            <a:stretch/>
          </p:blipFill>
          <p:spPr>
            <a:xfrm>
              <a:off x="563352" y="3172710"/>
              <a:ext cx="162135" cy="2766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B5DA66-482C-6149-8707-926A77C5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430" y="3116386"/>
              <a:ext cx="581377" cy="7082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3FA7DA-A00C-C747-90EA-45D3F363A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2" r="62502" b="64189"/>
            <a:stretch/>
          </p:blipFill>
          <p:spPr>
            <a:xfrm flipH="1">
              <a:off x="1392824" y="3172710"/>
              <a:ext cx="162135" cy="27664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EAC276-0247-6249-BE9C-7BBBAC5AC0E8}"/>
                </a:ext>
              </a:extLst>
            </p:cNvPr>
            <p:cNvSpPr txBox="1"/>
            <p:nvPr/>
          </p:nvSpPr>
          <p:spPr>
            <a:xfrm>
              <a:off x="755605" y="3721876"/>
              <a:ext cx="6335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br>
                <a:rPr lang="en-US" sz="900" dirty="0"/>
              </a:br>
              <a:r>
                <a:rPr lang="en-US" sz="900" dirty="0"/>
                <a:t>Contact </a:t>
              </a:r>
              <a:br>
                <a:rPr lang="en-US" sz="900" dirty="0"/>
              </a:br>
              <a:r>
                <a:rPr lang="en-US" sz="900" dirty="0"/>
                <a:t>Distance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5BDB95-F16B-BB4B-9660-CE6F1CDF7A0F}"/>
                </a:ext>
              </a:extLst>
            </p:cNvPr>
            <p:cNvSpPr txBox="1"/>
            <p:nvPr/>
          </p:nvSpPr>
          <p:spPr>
            <a:xfrm>
              <a:off x="262516" y="3813681"/>
              <a:ext cx="413659" cy="308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i="1" dirty="0"/>
                <a:t>Index</a:t>
              </a:r>
              <a:br>
                <a:rPr lang="en-US" sz="800" b="1" i="1" dirty="0"/>
              </a:br>
              <a:r>
                <a:rPr lang="en-US" sz="800" b="1" i="1" dirty="0"/>
                <a:t>Case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C2928-F1CB-6C40-8660-B23680D24491}"/>
                </a:ext>
              </a:extLst>
            </p:cNvPr>
            <p:cNvSpPr txBox="1"/>
            <p:nvPr/>
          </p:nvSpPr>
          <p:spPr>
            <a:xfrm>
              <a:off x="1418676" y="3813681"/>
              <a:ext cx="515906" cy="196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i="1" dirty="0"/>
                <a:t>Contact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C67E36-3B67-A24D-9D25-5DA82C98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56" y="3111378"/>
              <a:ext cx="585489" cy="713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4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996D-9CD4-2140-88E9-9759BEF5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TC4TL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E1F1-99CA-1840-BAE4-9CAF414F6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sufficient samples can also be dicey (battery drain!)</a:t>
            </a:r>
          </a:p>
          <a:p>
            <a:r>
              <a:rPr lang="en-US" dirty="0"/>
              <a:t>MIT LL has put incredible effort into BT </a:t>
            </a:r>
            <a:r>
              <a:rPr lang="en-US" dirty="0" err="1"/>
              <a:t>phenomenlogy</a:t>
            </a:r>
            <a:endParaRPr lang="en-US" dirty="0"/>
          </a:p>
          <a:p>
            <a:pPr lvl="1"/>
            <a:r>
              <a:rPr lang="en-US" dirty="0"/>
              <a:t>Paper by Gary </a:t>
            </a:r>
            <a:r>
              <a:rPr lang="en-US" dirty="0" err="1"/>
              <a:t>Hatke</a:t>
            </a:r>
            <a:r>
              <a:rPr lang="en-US" dirty="0"/>
              <a:t> et al. on </a:t>
            </a:r>
            <a:r>
              <a:rPr lang="en-US" dirty="0" err="1"/>
              <a:t>arXiv</a:t>
            </a:r>
            <a:r>
              <a:rPr lang="en-US" dirty="0"/>
              <a:t> gives details </a:t>
            </a:r>
            <a:br>
              <a:rPr lang="en-US" dirty="0"/>
            </a:br>
            <a:r>
              <a:rPr lang="en-US" dirty="0">
                <a:hlinkClick r:id="rId2"/>
              </a:rPr>
              <a:t>https://arxiv.org/abs/2006.15711</a:t>
            </a:r>
            <a:r>
              <a:rPr lang="en-US" dirty="0"/>
              <a:t> (June 30, 2020)</a:t>
            </a:r>
          </a:p>
          <a:p>
            <a:r>
              <a:rPr lang="en-US" dirty="0"/>
              <a:t>Data Collection Coalition – collects BT ranging data</a:t>
            </a:r>
          </a:p>
          <a:p>
            <a:r>
              <a:rPr lang="en-US" dirty="0"/>
              <a:t>NIST challenge applying ML to TC4TL: </a:t>
            </a:r>
            <a:br>
              <a:rPr lang="en-US" dirty="0"/>
            </a:br>
            <a:r>
              <a:rPr lang="en-US" dirty="0">
                <a:hlinkClick r:id="rId3"/>
              </a:rPr>
              <a:t>https://www.nist.gov/itl/iad/mig/nist-tc4tl-challenge</a:t>
            </a:r>
            <a:endParaRPr lang="en-US" dirty="0"/>
          </a:p>
          <a:p>
            <a:r>
              <a:rPr lang="en-US" dirty="0"/>
              <a:t>PACT also exploring fixed beacons, </a:t>
            </a:r>
            <a:br>
              <a:rPr lang="en-US" dirty="0"/>
            </a:br>
            <a:r>
              <a:rPr lang="en-US" dirty="0"/>
              <a:t>wearables, ultrasound, UWB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31B5-A8A0-8140-9B34-649D0319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2A25-C487-7F44-9B86-F9C1410F4EE8}" type="datetime1">
              <a:rPr lang="en-US" smtClean="0"/>
              <a:t>6/30/20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06BF2-A497-D649-A0EB-C92E7D0F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F9885-A971-B44D-80D2-35073844B4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 rot="5400000">
            <a:off x="8624738" y="3296905"/>
            <a:ext cx="4052872" cy="3081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882D-095C-D045-92FB-3D26363A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6A64-02A2-0649-9A9C-B5CAAACA5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 data leaves phone without user consent.</a:t>
            </a:r>
          </a:p>
          <a:p>
            <a:r>
              <a:rPr lang="en-US" dirty="0"/>
              <a:t>No usage of GPS locations.</a:t>
            </a:r>
          </a:p>
          <a:p>
            <a:r>
              <a:rPr lang="en-US" dirty="0"/>
              <a:t>Phone broadcasts changing pseudorandom “chirps”, so no tracking.</a:t>
            </a:r>
          </a:p>
          <a:p>
            <a:r>
              <a:rPr lang="en-US" dirty="0"/>
              <a:t>Phone records “chirps it has heard”</a:t>
            </a:r>
          </a:p>
          <a:p>
            <a:r>
              <a:rPr lang="en-US" dirty="0"/>
              <a:t>Infected users (who test positive) may post seeds for their chirps.</a:t>
            </a:r>
          </a:p>
          <a:p>
            <a:r>
              <a:rPr lang="en-US" dirty="0"/>
              <a:t>Phone matches (locally!) against posted DB of “infected chirp seeds”</a:t>
            </a:r>
          </a:p>
          <a:p>
            <a:pPr lvl="1"/>
            <a:r>
              <a:rPr lang="en-US" dirty="0"/>
              <a:t>No need for central DB to store sensitive personal information</a:t>
            </a:r>
          </a:p>
          <a:p>
            <a:r>
              <a:rPr lang="en-US" dirty="0"/>
              <a:t>Match causes user to be alerted (stay-at-home, watch symptoms, test!)</a:t>
            </a:r>
          </a:p>
          <a:p>
            <a:r>
              <a:rPr lang="en-US" dirty="0"/>
              <a:t>Extensions exist for dealing with replay &amp; relay attacks.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D2A3-DFA4-C141-88C0-0A05FBB6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75F71-966D-7A4C-B97D-7E55F7273733}" type="datetime1">
              <a:rPr lang="en-US" smtClean="0"/>
              <a:t>6/28/20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4F19E-E71E-444E-AEE4-2BDCDDAF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770B1-8595-DE45-92C6-16FBD9F4E0A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0ED9-8BBA-E144-B650-0450F372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582" y="136525"/>
            <a:ext cx="1997818" cy="23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1118</Words>
  <Application>Microsoft Macintosh PowerPoint</Application>
  <PresentationFormat>Widescreen</PresentationFormat>
  <Paragraphs>133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PACT</vt:lpstr>
      <vt:lpstr>Outline</vt:lpstr>
      <vt:lpstr>(Disambiguation Page)</vt:lpstr>
      <vt:lpstr>Manual Contact Tracing</vt:lpstr>
      <vt:lpstr>Digital Contact Tracing </vt:lpstr>
      <vt:lpstr>PACT (East) team</vt:lpstr>
      <vt:lpstr>TC4TL Accuracy (Measuring Distance/Time) </vt:lpstr>
      <vt:lpstr>TC4TL (Cont.)</vt:lpstr>
      <vt:lpstr>Privacy </vt:lpstr>
      <vt:lpstr>Integration with PH</vt:lpstr>
      <vt:lpstr>Adoption can be a challenge </vt:lpstr>
      <vt:lpstr>Effectiveness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PACT</dc:title>
  <dc:creator>Ronald L Rivest</dc:creator>
  <cp:lastModifiedBy>Ronald L Rivest</cp:lastModifiedBy>
  <cp:revision>33</cp:revision>
  <dcterms:created xsi:type="dcterms:W3CDTF">2020-06-27T22:20:18Z</dcterms:created>
  <dcterms:modified xsi:type="dcterms:W3CDTF">2020-06-30T18:29:12Z</dcterms:modified>
</cp:coreProperties>
</file>