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6" r:id="rId4"/>
    <p:sldId id="281" r:id="rId5"/>
    <p:sldId id="258" r:id="rId6"/>
    <p:sldId id="259" r:id="rId7"/>
    <p:sldId id="264" r:id="rId8"/>
    <p:sldId id="263" r:id="rId9"/>
    <p:sldId id="271" r:id="rId10"/>
    <p:sldId id="270" r:id="rId11"/>
    <p:sldId id="261" r:id="rId12"/>
    <p:sldId id="282" r:id="rId13"/>
    <p:sldId id="269" r:id="rId14"/>
    <p:sldId id="283" r:id="rId15"/>
    <p:sldId id="289" r:id="rId16"/>
    <p:sldId id="287" r:id="rId17"/>
    <p:sldId id="288" r:id="rId18"/>
    <p:sldId id="266" r:id="rId19"/>
    <p:sldId id="26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61"/>
    <p:restoredTop sz="96327"/>
  </p:normalViewPr>
  <p:slideViewPr>
    <p:cSldViewPr snapToGrid="0" snapToObjects="1">
      <p:cViewPr varScale="1">
        <p:scale>
          <a:sx n="84" d="100"/>
          <a:sy n="84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8EAC7-C8B4-DB11-2E48-AA0F06989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35FBD-069B-3B27-EE82-B06DB7235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EDF23-C403-D120-DA17-A5932AB7B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430A7-770B-A2D1-E8B8-D0EE2D04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5F841-87E0-4391-80B9-57B7F45B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6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B4CF-7605-5775-4A05-81511EB5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F0672-EDC2-7E0C-AC04-C8D42E45E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A7062-043B-78F8-C707-3A4C8514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8C707-3B8B-A54B-4759-D4D40D1BE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465D2-C72D-EAC5-FDBE-FFC92FF3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49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CCAF20-5CBF-32A4-86C8-804BFEBC1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814D6-7162-8A10-9D73-F5C8FCAE4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C1A98-02A5-89E7-8A6F-ABDAF7CF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63F1-97FF-F68D-0ED0-6A8B2AAD1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32C90-8C2C-4886-42C5-B3AB081A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5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1593-2D9F-C559-35FB-C5AB7CCD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1F98-8C6C-152D-FB9A-28A7864B8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D1107-8880-791E-2742-F52F0999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8E87-DD97-28CE-8253-1383DAFC9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F4818-9F8B-C578-62C3-4C45D193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8C426-F94F-E1D4-1B98-08096462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DAC10-8E9F-90DF-B4A6-02B003827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E337C-44DE-BF1B-1419-12955250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58B4-09A6-AAEA-1FB5-FADDC9CC5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BF091-0E00-0E8C-B064-D5261696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5135-1E08-6FB2-EB40-0A94F05E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C05F-691A-F5DB-6FA9-6643E5BF2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E3ADC-CB82-DCEE-6EFB-821F2AC35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4D31A-963B-1297-2BDC-31E57EE9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3FA41-5655-65CB-B530-144725715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1D571-AF61-724E-31C7-456F666A9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2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695C-0B77-1A5C-7AE1-813B7C5D8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8CA3-6D0D-EF3C-0E9F-339C276EC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D77BDA-7B9A-F02D-0161-D199C5CB0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9C917D-62D9-F466-C0ED-3D24856EE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EDDC4-1423-30A3-B2DF-A056C998E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30FDDC-6F57-8F90-85BA-79F2D216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C7E20-1503-E6DC-78ED-1515264F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D6EFB-A596-D7A2-A086-93659F0C1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1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3473-BDB3-DD40-4909-15829B8A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8A54E2-18CE-0D25-7A2E-0FF5A57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EF1EC5-F079-8D71-CEBA-DA679EDC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747BB-B2E7-B6BA-3C8F-ED511A41A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32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43C5DD-0BDB-9CB5-5124-1FA55D484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DA97D-8E04-73B4-7776-B63BC29A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0C094-F357-0AB6-7EAE-CBEE4C1E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1687-02DD-D3A7-DEE8-C217BBBB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FB394-A177-40A4-61AF-1C955F4F4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C646-741F-5042-4555-6562A3A4A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EAD29-C05C-DF4D-2206-F328383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E3E24-7E0B-DCD7-6BE7-0EB4CD846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C2716-7E1D-B8D9-87A0-17166B7E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6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CAFD-3341-8142-6035-F4A08B4C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020DA-E6EE-9B4E-8BC1-92657DA9E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BCDC0-3BCA-B580-DEE2-8DF1C2EDC2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DE040-DFC9-6C8C-36BB-7F2D7727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26494-ED4E-FA04-D8B9-C29D78D7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A47EB-95E4-FCFA-EC53-ED481B99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373CC-9CF4-1172-09D7-0125803A8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B36ED-8AF5-0B75-8824-325CB827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9681C-2163-46C0-6CEE-14BE4F405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04C3-0886-5542-BC5D-65605A7DD73D}" type="datetimeFigureOut">
              <a:rPr lang="en-US" smtClean="0"/>
              <a:t>5/29/22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AA0BD-B6B5-F197-5C27-8E4B85FD9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CECF7-5C8B-9D8D-08AB-50D0E81F6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48F6A-2C43-494F-867B-8910A521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4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657C-43DC-9335-EFB2-369D99C44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48800" cy="2387600"/>
          </a:xfrm>
        </p:spPr>
        <p:txBody>
          <a:bodyPr/>
          <a:lstStyle/>
          <a:p>
            <a:r>
              <a:rPr lang="en-US" dirty="0"/>
              <a:t>How to Have a “Net-Zero Life”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E4B37-13FA-2E1B-5DC4-538467E25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016" y="4072685"/>
            <a:ext cx="9144000" cy="1655762"/>
          </a:xfrm>
        </p:spPr>
        <p:txBody>
          <a:bodyPr>
            <a:noAutofit/>
          </a:bodyPr>
          <a:lstStyle/>
          <a:p>
            <a:r>
              <a:rPr lang="en-US" dirty="0"/>
              <a:t>Ronald L. Rivest</a:t>
            </a:r>
          </a:p>
          <a:p>
            <a:r>
              <a:rPr lang="en-US" dirty="0"/>
              <a:t>MIT Institute Professor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rivest@mit.edu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CSAIL Annual Meeting</a:t>
            </a:r>
          </a:p>
          <a:p>
            <a:r>
              <a:rPr lang="en-US" dirty="0"/>
              <a:t>Chatham, Massachusetts</a:t>
            </a:r>
          </a:p>
          <a:p>
            <a:r>
              <a:rPr lang="en-US" dirty="0"/>
              <a:t>June 8—10,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EAFB1-65F0-FAEA-1C34-1F249BE0A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8223"/>
            <a:ext cx="2969732" cy="23356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EFED84-7DAC-9E61-CE89-77C65DF7B0A0}"/>
              </a:ext>
            </a:extLst>
          </p:cNvPr>
          <p:cNvSpPr txBox="1"/>
          <p:nvPr/>
        </p:nvSpPr>
        <p:spPr>
          <a:xfrm>
            <a:off x="10134834" y="6488668"/>
            <a:ext cx="205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(version 5/30/2022)</a:t>
            </a:r>
          </a:p>
        </p:txBody>
      </p:sp>
      <p:pic>
        <p:nvPicPr>
          <p:cNvPr id="5122" name="Picture 2" descr="CSAIL logo ">
            <a:extLst>
              <a:ext uri="{FF2B5EF4-FFF2-40B4-BE49-F238E27FC236}">
                <a16:creationId xmlns:a16="http://schemas.microsoft.com/office/drawing/2014/main" id="{AC20FD89-CEE3-84D9-DD7C-3078E07B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893733"/>
            <a:ext cx="2981865" cy="196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F8496-FB2B-F1DF-A316-9136212FB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99" y="5101071"/>
            <a:ext cx="3437467" cy="132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54E6-ADA9-9DC8-B7E1-6BF8B4F9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Cost of offsetting one </a:t>
            </a:r>
            <a:r>
              <a:rPr lang="en-US" dirty="0" err="1"/>
              <a:t>tonne</a:t>
            </a:r>
            <a:r>
              <a:rPr lang="en-US" dirty="0"/>
              <a:t> of CO2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361BD-CF56-E7A4-34F6-CCC620704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Use carbon offsets (they are controversial, but getting better).</a:t>
            </a:r>
          </a:p>
          <a:p>
            <a:r>
              <a:rPr lang="en-US" sz="3200" dirty="0"/>
              <a:t>Using “cap-and-trade” permits, retiring CO2 costs about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</a:t>
            </a:r>
            <a:r>
              <a:rPr lang="en-US" sz="5400" dirty="0"/>
              <a:t>$25 / </a:t>
            </a:r>
            <a:r>
              <a:rPr lang="en-US" sz="5400" dirty="0" err="1"/>
              <a:t>tonne</a:t>
            </a:r>
            <a:r>
              <a:rPr lang="en-US" sz="5400" dirty="0"/>
              <a:t> of CO2 offset</a:t>
            </a:r>
            <a:br>
              <a:rPr lang="en-US" sz="5400" dirty="0"/>
            </a:br>
            <a:br>
              <a:rPr lang="en-US" sz="3200" dirty="0"/>
            </a:br>
            <a:r>
              <a:rPr lang="en-US" sz="3200" dirty="0"/>
              <a:t>(see next slide)</a:t>
            </a:r>
          </a:p>
          <a:p>
            <a:endParaRPr lang="en-US" sz="3200" dirty="0"/>
          </a:p>
          <a:p>
            <a:r>
              <a:rPr lang="en-US" sz="3200" dirty="0"/>
              <a:t>Offsetting 20 </a:t>
            </a:r>
            <a:r>
              <a:rPr lang="en-US" sz="3200" dirty="0" err="1"/>
              <a:t>tonnes</a:t>
            </a:r>
            <a:r>
              <a:rPr lang="en-US" sz="3200" dirty="0"/>
              <a:t> of CO2 costs about $500.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519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E759-DA56-2869-CA63-E52913A14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i="1" dirty="0" err="1"/>
              <a:t>ClimateVault</a:t>
            </a:r>
            <a:r>
              <a:rPr lang="en-US" i="1" dirty="0"/>
              <a:t> </a:t>
            </a:r>
            <a:r>
              <a:rPr lang="en-US" dirty="0"/>
              <a:t>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5DE6A-51FE-7E35-134C-B97505B0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647" y="1691640"/>
            <a:ext cx="10515600" cy="4937760"/>
          </a:xfrm>
        </p:spPr>
        <p:txBody>
          <a:bodyPr>
            <a:noAutofit/>
          </a:bodyPr>
          <a:lstStyle/>
          <a:p>
            <a:r>
              <a:rPr lang="en-US" b="1" dirty="0" err="1"/>
              <a:t>ClimateVault</a:t>
            </a:r>
            <a:r>
              <a:rPr lang="en-US" b="1" dirty="0"/>
              <a:t> 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climatevault.org</a:t>
            </a:r>
            <a:r>
              <a:rPr lang="en-US" b="1" dirty="0"/>
              <a:t>)   </a:t>
            </a:r>
            <a:br>
              <a:rPr lang="en-US" dirty="0"/>
            </a:br>
            <a:r>
              <a:rPr lang="en-US" dirty="0"/>
              <a:t>uses “cap-and trade” markets in New England and California </a:t>
            </a:r>
            <a:br>
              <a:rPr lang="en-US" dirty="0"/>
            </a:br>
            <a:r>
              <a:rPr lang="en-US" dirty="0"/>
              <a:t>where permits must be bought at auction to emit CO2.</a:t>
            </a:r>
            <a:br>
              <a:rPr lang="en-US" dirty="0"/>
            </a:br>
            <a:r>
              <a:rPr lang="en-US" dirty="0"/>
              <a:t>(Offset options other than </a:t>
            </a:r>
            <a:r>
              <a:rPr lang="en-US" i="1" dirty="0" err="1"/>
              <a:t>ClimateVault</a:t>
            </a:r>
            <a:r>
              <a:rPr lang="en-US" i="1" dirty="0"/>
              <a:t> </a:t>
            </a:r>
            <a:r>
              <a:rPr lang="en-US" dirty="0"/>
              <a:t>are available.)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 err="1"/>
              <a:t>ClimateVault</a:t>
            </a:r>
            <a:r>
              <a:rPr lang="en-US" dirty="0"/>
              <a:t> buys permits and “puts them in the vault, unused.”</a:t>
            </a:r>
            <a:br>
              <a:rPr lang="en-US" dirty="0"/>
            </a:br>
            <a:r>
              <a:rPr lang="en-US" dirty="0"/>
              <a:t>Emissions allowed by these permits never happen.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MIT may use </a:t>
            </a:r>
            <a:r>
              <a:rPr lang="en-US" dirty="0" err="1"/>
              <a:t>ClimateVault</a:t>
            </a:r>
            <a:r>
              <a:rPr lang="en-US" dirty="0"/>
              <a:t>.  John </a:t>
            </a:r>
            <a:r>
              <a:rPr lang="en-US" dirty="0" err="1"/>
              <a:t>Deutch</a:t>
            </a:r>
            <a:r>
              <a:rPr lang="en-US" dirty="0"/>
              <a:t> &amp; Ernie Moniz involved.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Anyone may donate to CV to buy permits. (Tax-deductible!)</a:t>
            </a:r>
            <a:br>
              <a:rPr lang="en-US" dirty="0"/>
            </a:br>
            <a:r>
              <a:rPr lang="en-US" dirty="0"/>
              <a:t>A permit to emit one </a:t>
            </a:r>
            <a:r>
              <a:rPr lang="en-US" dirty="0" err="1"/>
              <a:t>tonne</a:t>
            </a:r>
            <a:r>
              <a:rPr lang="en-US" dirty="0"/>
              <a:t> of CO2 costs less than $25.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F2C460-D374-2247-842E-D4CCBCE18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598" y="1162419"/>
            <a:ext cx="3358430" cy="90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AFEC0-4BCE-8CB9-3B6E-FE54AE576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for a Net-Zero Year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87616-97A7-BFF0-1A81-CF298F9EC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Since $25 is 10% of $250: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</a:t>
            </a:r>
            <a:r>
              <a:rPr lang="en-US" sz="5400" b="1" dirty="0"/>
              <a:t>for a Net-Zero Year, </a:t>
            </a:r>
            <a:br>
              <a:rPr lang="en-US" sz="5400" b="1" dirty="0"/>
            </a:br>
            <a:r>
              <a:rPr lang="en-US" sz="5400" b="1" dirty="0"/>
              <a:t>  one might donate about</a:t>
            </a:r>
            <a:br>
              <a:rPr lang="en-US" sz="5400" b="1" dirty="0"/>
            </a:br>
            <a:br>
              <a:rPr lang="en-US" sz="5400" b="1" dirty="0"/>
            </a:br>
            <a:r>
              <a:rPr lang="en-US" sz="5400" b="1" dirty="0"/>
              <a:t>               10% of </a:t>
            </a:r>
            <a:r>
              <a:rPr lang="en-US" sz="5400" b="1" i="1" dirty="0"/>
              <a:t>income-tax</a:t>
            </a:r>
            <a:br>
              <a:rPr lang="en-US" sz="5400" b="1" dirty="0"/>
            </a:br>
            <a:endParaRPr lang="en-US" sz="5400" b="1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8A4829-B1D1-0E09-F2E8-E053C0130CF4}"/>
              </a:ext>
            </a:extLst>
          </p:cNvPr>
          <p:cNvSpPr/>
          <p:nvPr/>
        </p:nvSpPr>
        <p:spPr>
          <a:xfrm>
            <a:off x="3117426" y="4507653"/>
            <a:ext cx="5588253" cy="863600"/>
          </a:xfrm>
          <a:prstGeom prst="roundRect">
            <a:avLst/>
          </a:prstGeom>
          <a:solidFill>
            <a:srgbClr val="FFFF00">
              <a:alpha val="327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2682-2642-832C-53F7-C49DDB136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7812"/>
            <a:ext cx="10515600" cy="4859151"/>
          </a:xfrm>
          <a:noFill/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Average US person lives to be about  90  years old </a:t>
            </a:r>
          </a:p>
          <a:p>
            <a:pPr lvl="1"/>
            <a:r>
              <a:rPr lang="en-US" sz="2800" dirty="0"/>
              <a:t>Suppose one has (about) </a:t>
            </a:r>
            <a:r>
              <a:rPr lang="en-US" sz="2800" i="1" dirty="0"/>
              <a:t> years </a:t>
            </a:r>
            <a:r>
              <a:rPr lang="en-US" sz="2800" dirty="0"/>
              <a:t> left to live (e.g., </a:t>
            </a:r>
            <a:r>
              <a:rPr lang="en-US" sz="2800" i="1" dirty="0"/>
              <a:t>years = 90 – age</a:t>
            </a:r>
            <a:r>
              <a:rPr lang="en-US" sz="2800" dirty="0"/>
              <a:t>).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For a “</a:t>
            </a:r>
            <a:r>
              <a:rPr lang="en-US" sz="2800" b="1" i="1" dirty="0"/>
              <a:t>Net-Zero Life” </a:t>
            </a:r>
            <a:r>
              <a:rPr lang="en-US" sz="2800" dirty="0"/>
              <a:t>one might donate about </a:t>
            </a:r>
            <a:br>
              <a:rPr lang="en-US" sz="2800" dirty="0"/>
            </a:br>
            <a:br>
              <a:rPr lang="en-US" sz="2800" dirty="0"/>
            </a:br>
            <a:r>
              <a:rPr lang="en-US" sz="5400" dirty="0"/>
              <a:t>(10% of </a:t>
            </a:r>
            <a:r>
              <a:rPr lang="en-US" sz="5400" i="1" dirty="0"/>
              <a:t>income-tax</a:t>
            </a:r>
            <a:r>
              <a:rPr lang="en-US" sz="5400" dirty="0"/>
              <a:t>) * (90 / </a:t>
            </a:r>
            <a:r>
              <a:rPr lang="en-US" sz="5400" i="1" dirty="0"/>
              <a:t>years</a:t>
            </a:r>
            <a:r>
              <a:rPr lang="en-US" sz="5400" dirty="0"/>
              <a:t>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each year for the remaining </a:t>
            </a:r>
            <a:r>
              <a:rPr lang="en-US" sz="2800" i="1" dirty="0"/>
              <a:t>years</a:t>
            </a:r>
            <a:r>
              <a:rPr lang="en-US" sz="2800" dirty="0"/>
              <a:t>. 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529C4-7C3B-E35C-F1DF-F19949C9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(4) What about a “Net-Zero Life”?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40F13CE-CB08-2F3F-0FEF-969C9E92F821}"/>
              </a:ext>
            </a:extLst>
          </p:cNvPr>
          <p:cNvSpPr/>
          <p:nvPr/>
        </p:nvSpPr>
        <p:spPr>
          <a:xfrm>
            <a:off x="1487607" y="3742267"/>
            <a:ext cx="9648966" cy="965200"/>
          </a:xfrm>
          <a:prstGeom prst="roundRect">
            <a:avLst/>
          </a:prstGeom>
          <a:solidFill>
            <a:srgbClr val="FFFF00">
              <a:alpha val="327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5725-0BAE-AAA5-4117-2490CBD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Net-Zero Life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D659-6DBC-3FE2-A00B-7B2307BC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is 60 years old with a personal income tax of $25,000.</a:t>
            </a:r>
            <a:br>
              <a:rPr lang="en-US" dirty="0"/>
            </a:br>
            <a:r>
              <a:rPr lang="en-US" dirty="0"/>
              <a:t>               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4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5725-0BAE-AAA5-4117-2490CBD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Net-Zero Life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D659-6DBC-3FE2-A00B-7B2307BC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is 60 years old with a personal income tax of $25,000.</a:t>
            </a:r>
            <a:br>
              <a:rPr lang="en-US" dirty="0"/>
            </a:br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                        (10 % of income-tax) * (90 / years)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5725-0BAE-AAA5-4117-2490CBD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Net-Zero Life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D659-6DBC-3FE2-A00B-7B2307BC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is 60 years old with a personal income tax of $25,000.</a:t>
            </a:r>
            <a:br>
              <a:rPr lang="en-US" dirty="0"/>
            </a:br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                        (10 % of income-tax) * (90 / years)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=  $2500 * (90 / 30)</a:t>
            </a:r>
            <a:br>
              <a:rPr lang="en-US" dirty="0"/>
            </a:br>
            <a:r>
              <a:rPr lang="en-US" dirty="0"/>
              <a:t>           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3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5725-0BAE-AAA5-4117-2490CBD5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Net-Zero Life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0D659-6DBC-3FE2-A00B-7B2307BC7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one is 60 years old with a personal income tax of $25,000.</a:t>
            </a:r>
            <a:br>
              <a:rPr lang="en-US" dirty="0"/>
            </a:br>
            <a:r>
              <a:rPr lang="en-US" dirty="0"/>
              <a:t>                      </a:t>
            </a:r>
            <a:br>
              <a:rPr lang="en-US" dirty="0"/>
            </a:br>
            <a:r>
              <a:rPr lang="en-US" dirty="0"/>
              <a:t>                        (10 % of income-tax) * (90 / years)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=  $2500 * (90 / 30)</a:t>
            </a:r>
            <a:br>
              <a:rPr lang="en-US" dirty="0"/>
            </a:br>
            <a:r>
              <a:rPr lang="en-US" dirty="0"/>
              <a:t>           </a:t>
            </a:r>
            <a:br>
              <a:rPr lang="en-US" dirty="0"/>
            </a:br>
            <a:r>
              <a:rPr lang="en-US" dirty="0"/>
              <a:t>                         =  $7500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 year, for the next 30 years.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87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D668-B549-1E85-F7A5-F5C99491B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79A73-9513-8A5C-310D-892F5C404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“Having a net-zero life” --- a </a:t>
            </a:r>
            <a:r>
              <a:rPr lang="en-US" b="1" dirty="0"/>
              <a:t>reachable goal </a:t>
            </a:r>
            <a:r>
              <a:rPr lang="en-US" dirty="0"/>
              <a:t>for many individuals.</a:t>
            </a:r>
          </a:p>
          <a:p>
            <a:r>
              <a:rPr lang="en-US" dirty="0"/>
              <a:t>Extends the notion of “net-zero year” to include </a:t>
            </a:r>
            <a:r>
              <a:rPr lang="en-US" b="1" dirty="0"/>
              <a:t>past</a:t>
            </a:r>
            <a:r>
              <a:rPr lang="en-US" dirty="0"/>
              <a:t> and </a:t>
            </a:r>
            <a:r>
              <a:rPr lang="en-US" b="1" dirty="0"/>
              <a:t>future </a:t>
            </a:r>
            <a:br>
              <a:rPr lang="en-US" b="1" dirty="0"/>
            </a:br>
            <a:r>
              <a:rPr lang="en-US" dirty="0"/>
              <a:t>CO2 emissions.</a:t>
            </a:r>
          </a:p>
          <a:p>
            <a:r>
              <a:rPr lang="en-US" dirty="0"/>
              <a:t>If everyone did it, we would reverse US CO2 emissions.</a:t>
            </a:r>
            <a:br>
              <a:rPr lang="en-US" dirty="0"/>
            </a:br>
            <a:r>
              <a:rPr lang="en-US" dirty="0"/>
              <a:t>(In principle; offsets and </a:t>
            </a:r>
            <a:r>
              <a:rPr lang="en-US" dirty="0" err="1"/>
              <a:t>ClimateVault</a:t>
            </a:r>
            <a:r>
              <a:rPr lang="en-US" dirty="0"/>
              <a:t> wouldn’t scale this far.)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4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3DAE-A57B-C79F-539D-4ECC3DEF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9B61B-E9A8-16C3-9E11-66C61C2F8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272"/>
            <a:ext cx="10515600" cy="4879976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It is </a:t>
            </a:r>
            <a:r>
              <a:rPr lang="en-US" sz="3300" i="1" dirty="0"/>
              <a:t>your choice </a:t>
            </a:r>
            <a:r>
              <a:rPr lang="en-US" sz="3300" dirty="0"/>
              <a:t>how to help with climate change.</a:t>
            </a:r>
          </a:p>
          <a:p>
            <a:r>
              <a:rPr lang="en-US" sz="3300" b="1" dirty="0"/>
              <a:t>You can do </a:t>
            </a:r>
            <a:r>
              <a:rPr lang="en-US" sz="3300" b="1" i="1" dirty="0"/>
              <a:t>something</a:t>
            </a:r>
            <a:r>
              <a:rPr lang="en-US" sz="3300" b="1" dirty="0"/>
              <a:t>!  You can help!</a:t>
            </a:r>
          </a:p>
          <a:p>
            <a:r>
              <a:rPr lang="en-US" sz="4800" b="1" dirty="0"/>
              <a:t>Have a Net-Zero Year!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         Donate   10%  of </a:t>
            </a:r>
            <a:r>
              <a:rPr lang="en-US" sz="4800" b="1" i="1" dirty="0"/>
              <a:t>income-tax</a:t>
            </a:r>
            <a:br>
              <a:rPr lang="en-US" sz="4800" b="1" dirty="0"/>
            </a:br>
            <a:endParaRPr lang="en-US" sz="4800" dirty="0"/>
          </a:p>
          <a:p>
            <a:r>
              <a:rPr lang="en-US" sz="4800" b="1" dirty="0"/>
              <a:t>Have a Net-Zero Life!</a:t>
            </a:r>
            <a:br>
              <a:rPr lang="en-US" sz="4800" b="1" dirty="0"/>
            </a:br>
            <a:br>
              <a:rPr lang="en-US" sz="4800" dirty="0"/>
            </a:br>
            <a:r>
              <a:rPr lang="en-US" sz="4800" dirty="0"/>
              <a:t>    </a:t>
            </a:r>
            <a:r>
              <a:rPr lang="en-US" sz="4800" b="1" dirty="0"/>
              <a:t>Donate  (10% of </a:t>
            </a:r>
            <a:r>
              <a:rPr lang="en-US" sz="4800" b="1" i="1" dirty="0"/>
              <a:t>income-tax</a:t>
            </a:r>
            <a:r>
              <a:rPr lang="en-US" sz="4800" b="1" dirty="0"/>
              <a:t>) * (90 / </a:t>
            </a:r>
            <a:r>
              <a:rPr lang="en-US" sz="4800" b="1" i="1" dirty="0"/>
              <a:t>years</a:t>
            </a:r>
            <a:r>
              <a:rPr lang="en-US" sz="4800" b="1" dirty="0"/>
              <a:t>)</a:t>
            </a:r>
            <a:br>
              <a:rPr lang="en-US" sz="4800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2050" name="Picture 2" descr="Climate Change Explained Simply - YouTube">
            <a:extLst>
              <a:ext uri="{FF2B5EF4-FFF2-40B4-BE49-F238E27FC236}">
                <a16:creationId xmlns:a16="http://schemas.microsoft.com/office/drawing/2014/main" id="{356846FB-40DE-7EF2-18D8-DD2D290D2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708" y="199860"/>
            <a:ext cx="3588281" cy="20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5FA1E4-EC70-F03A-9A60-B7B71DB23D90}"/>
              </a:ext>
            </a:extLst>
          </p:cNvPr>
          <p:cNvSpPr/>
          <p:nvPr/>
        </p:nvSpPr>
        <p:spPr>
          <a:xfrm>
            <a:off x="3962400" y="3369733"/>
            <a:ext cx="4538134" cy="812800"/>
          </a:xfrm>
          <a:prstGeom prst="roundRect">
            <a:avLst/>
          </a:prstGeom>
          <a:solidFill>
            <a:srgbClr val="FFFF00">
              <a:alpha val="327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219D98C-093F-25DB-D438-06ED630A5A34}"/>
              </a:ext>
            </a:extLst>
          </p:cNvPr>
          <p:cNvSpPr/>
          <p:nvPr/>
        </p:nvSpPr>
        <p:spPr>
          <a:xfrm>
            <a:off x="3386665" y="5227094"/>
            <a:ext cx="7436009" cy="885838"/>
          </a:xfrm>
          <a:prstGeom prst="roundRect">
            <a:avLst/>
          </a:prstGeom>
          <a:solidFill>
            <a:srgbClr val="FFFF00">
              <a:alpha val="327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74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A389-092C-662E-21D2-1B9AAD071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FEF5F-00E4-E0E9-1E68-F89C5B17B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 and My Story</a:t>
            </a:r>
          </a:p>
          <a:p>
            <a:r>
              <a:rPr lang="en-US" dirty="0"/>
              <a:t>What is a “Net-Zero Life”??</a:t>
            </a:r>
          </a:p>
          <a:p>
            <a:r>
              <a:rPr lang="en-US" dirty="0"/>
              <a:t>(1) US CO2 Emissions per year</a:t>
            </a:r>
          </a:p>
          <a:p>
            <a:r>
              <a:rPr lang="en-US" dirty="0"/>
              <a:t>      What can one do?</a:t>
            </a:r>
          </a:p>
          <a:p>
            <a:r>
              <a:rPr lang="en-US" dirty="0"/>
              <a:t>(2) Slice up by income taxes paid</a:t>
            </a:r>
          </a:p>
          <a:p>
            <a:r>
              <a:rPr lang="en-US" dirty="0"/>
              <a:t>(3) What is cost of offsetting one </a:t>
            </a:r>
            <a:r>
              <a:rPr lang="en-US" dirty="0" err="1"/>
              <a:t>tonne</a:t>
            </a:r>
            <a:r>
              <a:rPr lang="en-US" dirty="0"/>
              <a:t> of CO2? </a:t>
            </a:r>
            <a:br>
              <a:rPr lang="en-US" dirty="0"/>
            </a:br>
            <a:r>
              <a:rPr lang="en-US" dirty="0"/>
              <a:t>      How does </a:t>
            </a:r>
            <a:r>
              <a:rPr lang="en-US" dirty="0" err="1"/>
              <a:t>ClimateVault</a:t>
            </a:r>
            <a:r>
              <a:rPr lang="en-US" dirty="0"/>
              <a:t> work?</a:t>
            </a:r>
          </a:p>
          <a:p>
            <a:r>
              <a:rPr lang="en-US" dirty="0"/>
              <a:t>(4) Extend Analysis for Net-Zero Life</a:t>
            </a:r>
          </a:p>
          <a:p>
            <a:r>
              <a:rPr lang="en-US" dirty="0"/>
              <a:t>Discussion</a:t>
            </a:r>
          </a:p>
          <a:p>
            <a:r>
              <a:rPr lang="en-US" dirty="0"/>
              <a:t>Act!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4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28115-4D5D-E80B-BEA0-CA76D864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B274-D918-1FE2-D47E-2772BC10D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Thanks!</a:t>
            </a:r>
          </a:p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77464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F81D-BF33-7BF2-37BE-D4C69820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5580-A367-01FC-7A01-90B13E775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Climate change is real.  (See </a:t>
            </a:r>
            <a:r>
              <a:rPr lang="en-US" i="1" dirty="0"/>
              <a:t>IPCC </a:t>
            </a:r>
            <a:r>
              <a:rPr lang="en-US" dirty="0"/>
              <a:t>report.)</a:t>
            </a:r>
          </a:p>
          <a:p>
            <a:r>
              <a:rPr lang="en-US" dirty="0"/>
              <a:t>We need to act to preserve beauty of earth for our kids and grandkids.</a:t>
            </a:r>
          </a:p>
          <a:p>
            <a:r>
              <a:rPr lang="en-US" dirty="0"/>
              <a:t>Reducing emissions is the main thing.</a:t>
            </a:r>
          </a:p>
        </p:txBody>
      </p:sp>
      <p:pic>
        <p:nvPicPr>
          <p:cNvPr id="4100" name="Picture 4" descr="Mission 2013 - Problem">
            <a:extLst>
              <a:ext uri="{FF2B5EF4-FFF2-40B4-BE49-F238E27FC236}">
                <a16:creationId xmlns:a16="http://schemas.microsoft.com/office/drawing/2014/main" id="{CACE987E-E21C-B83B-2D44-2FDA11E5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733" y="3234340"/>
            <a:ext cx="3318933" cy="26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3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B73C-C1C3-A4FA-9BAD-780AE07CE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4A7E1-97A0-F9E3-6D50-98E45F91E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Some say:</a:t>
            </a:r>
          </a:p>
          <a:p>
            <a:endParaRPr lang="en-US" sz="3200" dirty="0"/>
          </a:p>
          <a:p>
            <a:pPr lvl="1"/>
            <a:r>
              <a:rPr lang="en-US" sz="3200" dirty="0"/>
              <a:t>Climate change is a “boomers” problem… </a:t>
            </a:r>
            <a:br>
              <a:rPr lang="en-US" sz="3200" dirty="0"/>
            </a:br>
            <a:r>
              <a:rPr lang="en-US" sz="3200" dirty="0"/>
              <a:t>They caused it!</a:t>
            </a:r>
            <a:br>
              <a:rPr lang="en-US" sz="3200" dirty="0"/>
            </a:br>
            <a:r>
              <a:rPr lang="en-US" sz="3200" dirty="0"/>
              <a:t>They  should fix it!</a:t>
            </a:r>
            <a:br>
              <a:rPr lang="en-US" sz="3200" dirty="0"/>
            </a:br>
            <a:endParaRPr lang="en-US" sz="3200" dirty="0"/>
          </a:p>
          <a:p>
            <a:pPr lvl="1"/>
            <a:r>
              <a:rPr lang="en-US" sz="3200" dirty="0"/>
              <a:t>Computer scientists can’t help with climate change!</a:t>
            </a:r>
            <a:br>
              <a:rPr lang="en-US" sz="3200" dirty="0"/>
            </a:br>
            <a:r>
              <a:rPr lang="en-US" sz="3200" dirty="0"/>
              <a:t>They deal with </a:t>
            </a:r>
            <a:r>
              <a:rPr lang="en-US" sz="3200" b="1" dirty="0"/>
              <a:t>bits.</a:t>
            </a:r>
            <a:br>
              <a:rPr lang="en-US" sz="3200" b="1" dirty="0"/>
            </a:br>
            <a:r>
              <a:rPr lang="en-US" sz="3200" dirty="0"/>
              <a:t>Not with </a:t>
            </a:r>
            <a:r>
              <a:rPr lang="en-US" sz="3200" b="1" dirty="0"/>
              <a:t>atoms or molecules</a:t>
            </a:r>
            <a:r>
              <a:rPr lang="en-US" sz="3200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6D47A-8D06-EA8C-AC7D-F53B67767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851" y="5276157"/>
            <a:ext cx="3459864" cy="1343496"/>
          </a:xfrm>
          <a:prstGeom prst="rect">
            <a:avLst/>
          </a:prstGeom>
        </p:spPr>
      </p:pic>
      <p:pic>
        <p:nvPicPr>
          <p:cNvPr id="1026" name="Picture 2" descr="Can Baby Boomers and Gen Zers ever be friends after that meme? | Vogue India">
            <a:extLst>
              <a:ext uri="{FF2B5EF4-FFF2-40B4-BE49-F238E27FC236}">
                <a16:creationId xmlns:a16="http://schemas.microsoft.com/office/drawing/2014/main" id="{2B96FEA6-4009-0170-707F-444E2F63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65" y="1477925"/>
            <a:ext cx="3009014" cy="30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04308-7157-A4D0-BFE6-E86762D1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Story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8C96-7C91-6E24-1ED5-9730FA02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 I thought, </a:t>
            </a:r>
          </a:p>
          <a:p>
            <a:pPr lvl="1"/>
            <a:r>
              <a:rPr lang="en-US" dirty="0"/>
              <a:t>“Climate change is sure depressing!  What can one do? The problem feels intractable.”</a:t>
            </a:r>
          </a:p>
          <a:p>
            <a:r>
              <a:rPr lang="en-US" dirty="0"/>
              <a:t>Then I realized that a mode of effective individual action  </a:t>
            </a:r>
            <a:r>
              <a:rPr lang="en-US" i="1" dirty="0"/>
              <a:t>is  </a:t>
            </a:r>
            <a:r>
              <a:rPr lang="en-US" dirty="0"/>
              <a:t>possible, through:</a:t>
            </a:r>
          </a:p>
          <a:p>
            <a:pPr lvl="1"/>
            <a:r>
              <a:rPr lang="en-US" dirty="0"/>
              <a:t>A change of perspective (a “Net-Zero Life”)</a:t>
            </a:r>
          </a:p>
          <a:p>
            <a:pPr lvl="1"/>
            <a:r>
              <a:rPr lang="en-US" dirty="0"/>
              <a:t>Offsets (e.g. the services of </a:t>
            </a:r>
            <a:r>
              <a:rPr lang="en-US" b="1" i="1" dirty="0" err="1"/>
              <a:t>ClimateVault</a:t>
            </a:r>
            <a:r>
              <a:rPr lang="en-US" i="1" dirty="0"/>
              <a:t> </a:t>
            </a:r>
            <a:r>
              <a:rPr lang="en-US" dirty="0"/>
              <a:t>)</a:t>
            </a:r>
            <a:br>
              <a:rPr lang="en-US" i="1" dirty="0"/>
            </a:br>
            <a:endParaRPr lang="en-US" i="1" dirty="0"/>
          </a:p>
          <a:p>
            <a:r>
              <a:rPr lang="en-US" dirty="0"/>
              <a:t>Let me show you how.</a:t>
            </a:r>
          </a:p>
          <a:p>
            <a:r>
              <a:rPr lang="en-US" dirty="0"/>
              <a:t>Perhaps I can persuade you to act, as well!</a:t>
            </a:r>
          </a:p>
        </p:txBody>
      </p:sp>
    </p:spTree>
    <p:extLst>
      <p:ext uri="{BB962C8B-B14F-4D97-AF65-F5344CB8AC3E}">
        <p14:creationId xmlns:p14="http://schemas.microsoft.com/office/powerpoint/2010/main" val="37539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4D30-629A-C618-A59D-32D64E3E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</a:t>
            </a:r>
            <a:r>
              <a:rPr lang="en-US" b="1" i="1" dirty="0">
                <a:solidFill>
                  <a:srgbClr val="92D050"/>
                </a:solidFill>
              </a:rPr>
              <a:t>Net-Zero Life</a:t>
            </a:r>
            <a:r>
              <a:rPr lang="en-US" dirty="0"/>
              <a:t>”?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503BB-8C22-BCAB-87BB-F37F7F105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One has a “</a:t>
            </a:r>
            <a:r>
              <a:rPr lang="en-US" b="1" i="1" dirty="0"/>
              <a:t>Net-Zero Year</a:t>
            </a:r>
            <a:r>
              <a:rPr lang="en-US" dirty="0"/>
              <a:t>” if over </a:t>
            </a:r>
            <a:r>
              <a:rPr lang="en-US" i="1" dirty="0"/>
              <a:t>that year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one’s net CO2 emissions are zero (or negative).</a:t>
            </a:r>
          </a:p>
          <a:p>
            <a:endParaRPr lang="en-US" dirty="0"/>
          </a:p>
          <a:p>
            <a:r>
              <a:rPr lang="en-US" dirty="0"/>
              <a:t>One has a “</a:t>
            </a:r>
            <a:r>
              <a:rPr lang="en-US" b="1" i="1" dirty="0"/>
              <a:t>Net-Zero Life</a:t>
            </a:r>
            <a:r>
              <a:rPr lang="en-US" dirty="0"/>
              <a:t>” if over </a:t>
            </a:r>
            <a:r>
              <a:rPr lang="en-US" i="1" dirty="0"/>
              <a:t>one’s lifetime</a:t>
            </a:r>
            <a:r>
              <a:rPr lang="en-US" dirty="0"/>
              <a:t>, </a:t>
            </a:r>
            <a:br>
              <a:rPr lang="en-US" dirty="0"/>
            </a:br>
            <a:r>
              <a:rPr lang="en-US" sz="2800" dirty="0"/>
              <a:t>one’s net CO2 emissions are zero (or negative).</a:t>
            </a:r>
          </a:p>
          <a:p>
            <a:pPr lvl="1"/>
            <a:endParaRPr lang="en-US" i="1" dirty="0"/>
          </a:p>
          <a:p>
            <a:r>
              <a:rPr lang="en-US" b="1" dirty="0"/>
              <a:t>Can an individual reasonably aim to have a Net-Zero Life? (Yes!)</a:t>
            </a:r>
          </a:p>
          <a:p>
            <a:endParaRPr lang="en-US" dirty="0"/>
          </a:p>
          <a:p>
            <a:r>
              <a:rPr lang="en-US" dirty="0"/>
              <a:t>(Some companies (e.g. Microsoft) doing this at the corporate level:</a:t>
            </a:r>
            <a:br>
              <a:rPr lang="en-US" dirty="0"/>
            </a:br>
            <a:r>
              <a:rPr lang="en-US" sz="2000" dirty="0"/>
              <a:t>https://</a:t>
            </a:r>
            <a:r>
              <a:rPr lang="en-US" sz="2000" dirty="0" err="1"/>
              <a:t>www.theverge.com</a:t>
            </a:r>
            <a:r>
              <a:rPr lang="en-US" sz="2000" dirty="0"/>
              <a:t>/2020/1/16/21068799/</a:t>
            </a:r>
            <a:r>
              <a:rPr lang="en-US" sz="2000" dirty="0" err="1"/>
              <a:t>microsoft</a:t>
            </a:r>
            <a:r>
              <a:rPr lang="en-US" sz="2000" dirty="0"/>
              <a:t>-carbon-capture-climate-change</a:t>
            </a:r>
            <a:r>
              <a:rPr lang="en-US" dirty="0"/>
              <a:t>)</a:t>
            </a:r>
          </a:p>
        </p:txBody>
      </p:sp>
      <p:pic>
        <p:nvPicPr>
          <p:cNvPr id="3074" name="Picture 2" descr="889 Net Zero Emissions Illustrations &amp; Clip Art - iStock">
            <a:extLst>
              <a:ext uri="{FF2B5EF4-FFF2-40B4-BE49-F238E27FC236}">
                <a16:creationId xmlns:a16="http://schemas.microsoft.com/office/drawing/2014/main" id="{662C523F-E231-793A-BD91-FDAB6BABE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962026"/>
            <a:ext cx="2209798" cy="22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2B72-C406-CCF0-BF36-A42229337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US CO2 Emissions per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061E4-43E6-9EAD-0CE7-089C9975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7589"/>
            <a:ext cx="10709366" cy="479442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An estimate (using metric: 1 </a:t>
            </a:r>
            <a:r>
              <a:rPr lang="en-US" sz="3200" dirty="0" err="1"/>
              <a:t>tonne</a:t>
            </a:r>
            <a:r>
              <a:rPr lang="en-US" sz="3200" dirty="0"/>
              <a:t> = 1000kg = 2205 </a:t>
            </a:r>
            <a:r>
              <a:rPr lang="en-US" sz="3200" dirty="0" err="1"/>
              <a:t>lbs</a:t>
            </a:r>
            <a:r>
              <a:rPr lang="en-US" sz="3200" dirty="0"/>
              <a:t>).</a:t>
            </a:r>
          </a:p>
          <a:p>
            <a:r>
              <a:rPr lang="en-US" sz="3200" dirty="0"/>
              <a:t>We use </a:t>
            </a:r>
            <a:r>
              <a:rPr lang="en-US" sz="3200" i="1" dirty="0"/>
              <a:t>rough estimates – </a:t>
            </a:r>
            <a:r>
              <a:rPr lang="en-US" sz="3200" dirty="0"/>
              <a:t>single digit precision OK.</a:t>
            </a:r>
          </a:p>
          <a:p>
            <a:r>
              <a:rPr lang="en-US" sz="3200" dirty="0"/>
              <a:t>For one </a:t>
            </a:r>
            <a:r>
              <a:rPr lang="en-US" sz="3200" dirty="0" err="1"/>
              <a:t>tonne</a:t>
            </a:r>
            <a:r>
              <a:rPr lang="en-US" sz="3200" dirty="0"/>
              <a:t> CO2: Burn about 100 gallons of gasoline ($500)</a:t>
            </a:r>
            <a:br>
              <a:rPr lang="en-US" sz="3200" dirty="0"/>
            </a:br>
            <a:endParaRPr lang="en-US" dirty="0"/>
          </a:p>
          <a:p>
            <a:r>
              <a:rPr lang="en-US" sz="3200" dirty="0"/>
              <a:t>US emits about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	</a:t>
            </a:r>
            <a:r>
              <a:rPr lang="en-US" sz="5800" dirty="0"/>
              <a:t>6 billion </a:t>
            </a:r>
            <a:r>
              <a:rPr lang="en-US" sz="5800" dirty="0" err="1"/>
              <a:t>tonnes</a:t>
            </a:r>
            <a:r>
              <a:rPr lang="en-US" sz="5800" dirty="0"/>
              <a:t> CO2 / year.</a:t>
            </a:r>
            <a:br>
              <a:rPr lang="en-US" sz="5800" dirty="0"/>
            </a:br>
            <a:endParaRPr lang="en-US" sz="5800" dirty="0"/>
          </a:p>
          <a:p>
            <a:r>
              <a:rPr lang="en-US" sz="3200" dirty="0"/>
              <a:t>Per US person, that’s about 20 </a:t>
            </a:r>
            <a:r>
              <a:rPr lang="en-US" sz="3200" dirty="0" err="1"/>
              <a:t>tonnes</a:t>
            </a:r>
            <a:r>
              <a:rPr lang="en-US" sz="3200" dirty="0"/>
              <a:t> CO2 per year.</a:t>
            </a:r>
          </a:p>
          <a:p>
            <a:pPr lvl="1"/>
            <a:endParaRPr lang="en-US" sz="2800" dirty="0"/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6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2D50-DC7C-6677-2912-51B6ADBD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one do?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576C0-2535-F805-9705-82735DF1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10515600" cy="495490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One can:</a:t>
            </a:r>
          </a:p>
          <a:p>
            <a:pPr lvl="1"/>
            <a:r>
              <a:rPr lang="en-US" sz="3200" dirty="0"/>
              <a:t>Buy an electric car!</a:t>
            </a:r>
          </a:p>
          <a:p>
            <a:pPr lvl="1"/>
            <a:r>
              <a:rPr lang="en-US" sz="3200" dirty="0"/>
              <a:t>Use solar energy!</a:t>
            </a:r>
          </a:p>
          <a:p>
            <a:pPr lvl="1"/>
            <a:r>
              <a:rPr lang="en-US" sz="3200" dirty="0"/>
              <a:t>Use a heat pump!</a:t>
            </a:r>
          </a:p>
          <a:p>
            <a:pPr lvl="1"/>
            <a:r>
              <a:rPr lang="en-US" sz="3200" dirty="0"/>
              <a:t>Fly less!</a:t>
            </a:r>
          </a:p>
          <a:p>
            <a:pPr lvl="1"/>
            <a:r>
              <a:rPr lang="en-US" sz="3200" dirty="0"/>
              <a:t>Eat less meat!</a:t>
            </a:r>
          </a:p>
          <a:p>
            <a:pPr lvl="1"/>
            <a:r>
              <a:rPr lang="en-US" sz="3200" dirty="0"/>
              <a:t>Be a climate activist and/or researcher!</a:t>
            </a:r>
          </a:p>
          <a:p>
            <a:pPr lvl="1"/>
            <a:r>
              <a:rPr lang="en-US" sz="3200" dirty="0"/>
              <a:t>Vote!</a:t>
            </a:r>
          </a:p>
          <a:p>
            <a:pPr lvl="1"/>
            <a:r>
              <a:rPr lang="en-US" sz="3200" dirty="0"/>
              <a:t>Get your employer / organization to be net-zero!</a:t>
            </a:r>
          </a:p>
          <a:p>
            <a:pPr lvl="1"/>
            <a:r>
              <a:rPr lang="en-US" sz="3200" dirty="0"/>
              <a:t>Engage in civil disobedience! (</a:t>
            </a:r>
            <a:r>
              <a:rPr lang="en-US" sz="3200" i="1" dirty="0"/>
              <a:t>The Ministry for the Future)</a:t>
            </a:r>
          </a:p>
          <a:p>
            <a:pPr lvl="1"/>
            <a:r>
              <a:rPr lang="en-US" sz="3200" i="1" dirty="0"/>
              <a:t>Buy offsets for one’s CO2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7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040E2-DB5A-2169-6969-CB919C40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1140440" cy="1325563"/>
          </a:xfrm>
        </p:spPr>
        <p:txBody>
          <a:bodyPr/>
          <a:lstStyle/>
          <a:p>
            <a:r>
              <a:rPr lang="en-US" dirty="0"/>
              <a:t>(2) Divvy up CO2 emissions by income taxes 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B1CE-3B82-57E1-A578-D60D3221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0719"/>
            <a:ext cx="10515600" cy="4602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Rather than doing specific accounting for mileage, flights, etc.,</a:t>
            </a:r>
            <a:br>
              <a:rPr lang="en-US" dirty="0"/>
            </a:br>
            <a:r>
              <a:rPr lang="en-US" dirty="0"/>
              <a:t>we suggest donations as a “percentage surcharge” of income taxes,</a:t>
            </a:r>
            <a:br>
              <a:rPr lang="en-US" dirty="0"/>
            </a:br>
            <a:r>
              <a:rPr lang="en-US" dirty="0"/>
              <a:t>to make this fair and feasible for all.</a:t>
            </a:r>
          </a:p>
          <a:p>
            <a:r>
              <a:rPr lang="en-US" dirty="0"/>
              <a:t>Total US personal incomes taxes paid = $1.6 trillion.</a:t>
            </a:r>
            <a:br>
              <a:rPr lang="en-US" i="1" dirty="0"/>
            </a:br>
            <a:r>
              <a:rPr lang="en-US" dirty="0"/>
              <a:t>It is a progressive tax; many pay nothing; the rich pay more.</a:t>
            </a:r>
            <a:br>
              <a:rPr lang="en-US" dirty="0"/>
            </a:br>
            <a:r>
              <a:rPr lang="en-US" dirty="0"/>
              <a:t>Average income tax paid is $5000.</a:t>
            </a:r>
            <a:endParaRPr lang="en-US" i="1" dirty="0"/>
          </a:p>
          <a:p>
            <a:r>
              <a:rPr lang="en-US" dirty="0"/>
              <a:t>One </a:t>
            </a:r>
            <a:r>
              <a:rPr lang="en-US" dirty="0" err="1"/>
              <a:t>tonne</a:t>
            </a:r>
            <a:r>
              <a:rPr lang="en-US" dirty="0"/>
              <a:t> CO2 corresponds to $250 in income taxes paid.</a:t>
            </a:r>
          </a:p>
          <a:p>
            <a:r>
              <a:rPr lang="en-US" dirty="0"/>
              <a:t>An individual’s slice of CO2 emissions:</a:t>
            </a:r>
            <a:br>
              <a:rPr lang="en-US" dirty="0"/>
            </a:br>
            <a:br>
              <a:rPr lang="en-US" dirty="0"/>
            </a:br>
            <a:r>
              <a:rPr lang="en-US" sz="5400" dirty="0"/>
              <a:t>  (</a:t>
            </a:r>
            <a:r>
              <a:rPr lang="en-US" sz="5400" i="1" dirty="0"/>
              <a:t>income-tax</a:t>
            </a:r>
            <a:r>
              <a:rPr lang="en-US" sz="5400" dirty="0"/>
              <a:t> / $250) </a:t>
            </a:r>
            <a:r>
              <a:rPr lang="en-US" sz="5400" dirty="0" err="1"/>
              <a:t>tonnes</a:t>
            </a:r>
            <a:r>
              <a:rPr lang="en-US" sz="5400" dirty="0"/>
              <a:t> CO2</a:t>
            </a:r>
          </a:p>
        </p:txBody>
      </p:sp>
    </p:spTree>
    <p:extLst>
      <p:ext uri="{BB962C8B-B14F-4D97-AF65-F5344CB8AC3E}">
        <p14:creationId xmlns:p14="http://schemas.microsoft.com/office/powerpoint/2010/main" val="23502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31205</TotalTime>
  <Words>1199</Words>
  <Application>Microsoft Macintosh PowerPoint</Application>
  <PresentationFormat>Widescreen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Office Theme</vt:lpstr>
      <vt:lpstr>How to Have a “Net-Zero Life”</vt:lpstr>
      <vt:lpstr>Outline  </vt:lpstr>
      <vt:lpstr>Motivation </vt:lpstr>
      <vt:lpstr>Motivation</vt:lpstr>
      <vt:lpstr>My Story </vt:lpstr>
      <vt:lpstr>What is a “Net-Zero Life”? </vt:lpstr>
      <vt:lpstr>(1) US CO2 Emissions per year</vt:lpstr>
      <vt:lpstr>What can one do? </vt:lpstr>
      <vt:lpstr>(2) Divvy up CO2 emissions by income taxes paid</vt:lpstr>
      <vt:lpstr>(3) Cost of offsetting one tonne of CO2</vt:lpstr>
      <vt:lpstr>How does ClimateVault work?</vt:lpstr>
      <vt:lpstr>Cost for a Net-Zero Year </vt:lpstr>
      <vt:lpstr>(4) What about a “Net-Zero Life”?</vt:lpstr>
      <vt:lpstr>Example of Net-Zero Life cost</vt:lpstr>
      <vt:lpstr>Example of Net-Zero Life cost</vt:lpstr>
      <vt:lpstr>Example of Net-Zero Life cost</vt:lpstr>
      <vt:lpstr>Example of Net-Zero Life cost</vt:lpstr>
      <vt:lpstr>Discussion  </vt:lpstr>
      <vt:lpstr>Act!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Live a “Net-Zero” Life</dc:title>
  <dc:creator>Ronald L Rivest</dc:creator>
  <cp:lastModifiedBy>Ronald L Rivest</cp:lastModifiedBy>
  <cp:revision>73</cp:revision>
  <dcterms:created xsi:type="dcterms:W3CDTF">2022-04-28T01:51:42Z</dcterms:created>
  <dcterms:modified xsi:type="dcterms:W3CDTF">2022-05-30T14:31:27Z</dcterms:modified>
</cp:coreProperties>
</file>