
<file path=[Content_Types].xml><?xml version="1.0" encoding="utf-8"?>
<Types xmlns="http://schemas.openxmlformats.org/package/2006/content-types">
  <Default Extension="png" ContentType="image/png"/>
  <Default Extension="svg" ContentType="image/svg+xml"/>
  <Default Extension="glb" ContentType="model/gltf.binary"/>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tags/tag2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tags/tag23.xml" ContentType="application/vnd.openxmlformats-officedocument.presentationml.tags+xml"/>
  <Override PartName="/ppt/notesSlides/notesSlide36.xml" ContentType="application/vnd.openxmlformats-officedocument.presentationml.notesSlide+xml"/>
  <Override PartName="/ppt/tags/tag24.xml" ContentType="application/vnd.openxmlformats-officedocument.presentationml.tags+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tags/tag26.xml" ContentType="application/vnd.openxmlformats-officedocument.presentationml.tags+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tags/tag28.xml" ContentType="application/vnd.openxmlformats-officedocument.presentationml.tags+xml"/>
  <Override PartName="/ppt/notesSlides/notesSlide41.xml" ContentType="application/vnd.openxmlformats-officedocument.presentationml.notesSlide+xml"/>
  <Override PartName="/ppt/tags/tag29.xml" ContentType="application/vnd.openxmlformats-officedocument.presentationml.tags+xml"/>
  <Override PartName="/ppt/notesSlides/notesSlide42.xml" ContentType="application/vnd.openxmlformats-officedocument.presentationml.notesSlide+xml"/>
  <Override PartName="/ppt/tags/tag30.xml" ContentType="application/vnd.openxmlformats-officedocument.presentationml.tags+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tags/tag33.xml" ContentType="application/vnd.openxmlformats-officedocument.presentationml.tags+xml"/>
  <Override PartName="/ppt/notesSlides/notesSlide46.xml" ContentType="application/vnd.openxmlformats-officedocument.presentationml.notesSlide+xml"/>
  <Override PartName="/ppt/tags/tag34.xml" ContentType="application/vnd.openxmlformats-officedocument.presentationml.tags+xml"/>
  <Override PartName="/ppt/notesSlides/notesSlide47.xml" ContentType="application/vnd.openxmlformats-officedocument.presentationml.notesSlide+xml"/>
  <Override PartName="/ppt/tags/tag3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6.xml" ContentType="application/vnd.openxmlformats-officedocument.presentationml.tags+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tags/tag38.xml" ContentType="application/vnd.openxmlformats-officedocument.presentationml.tags+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0.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1.xml" ContentType="application/vnd.openxmlformats-officedocument.presentationml.tags+xml"/>
  <Override PartName="/ppt/notesSlides/notesSlide57.xml" ContentType="application/vnd.openxmlformats-officedocument.presentationml.notesSlide+xml"/>
  <Override PartName="/ppt/tags/tag4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3.xml" ContentType="application/vnd.openxmlformats-officedocument.presentationml.tags+xml"/>
  <Override PartName="/ppt/notesSlides/notesSlide60.xml" ContentType="application/vnd.openxmlformats-officedocument.presentationml.notesSlide+xml"/>
  <Override PartName="/ppt/tags/tag4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8"/>
  </p:notesMasterIdLst>
  <p:sldIdLst>
    <p:sldId id="316" r:id="rId6"/>
    <p:sldId id="374" r:id="rId7"/>
    <p:sldId id="376" r:id="rId8"/>
    <p:sldId id="319" r:id="rId9"/>
    <p:sldId id="377" r:id="rId10"/>
    <p:sldId id="379" r:id="rId11"/>
    <p:sldId id="381" r:id="rId12"/>
    <p:sldId id="435" r:id="rId13"/>
    <p:sldId id="436" r:id="rId14"/>
    <p:sldId id="437" r:id="rId15"/>
    <p:sldId id="438" r:id="rId16"/>
    <p:sldId id="414" r:id="rId17"/>
    <p:sldId id="407" r:id="rId18"/>
    <p:sldId id="402" r:id="rId19"/>
    <p:sldId id="353" r:id="rId20"/>
    <p:sldId id="363" r:id="rId21"/>
    <p:sldId id="295" r:id="rId22"/>
    <p:sldId id="388" r:id="rId23"/>
    <p:sldId id="403" r:id="rId24"/>
    <p:sldId id="409" r:id="rId25"/>
    <p:sldId id="368" r:id="rId26"/>
    <p:sldId id="392" r:id="rId27"/>
    <p:sldId id="439" r:id="rId28"/>
    <p:sldId id="440" r:id="rId29"/>
    <p:sldId id="441" r:id="rId30"/>
    <p:sldId id="411" r:id="rId31"/>
    <p:sldId id="415" r:id="rId32"/>
    <p:sldId id="430" r:id="rId33"/>
    <p:sldId id="423" r:id="rId34"/>
    <p:sldId id="413" r:id="rId35"/>
    <p:sldId id="412" r:id="rId36"/>
    <p:sldId id="369" r:id="rId37"/>
    <p:sldId id="341" r:id="rId38"/>
    <p:sldId id="420" r:id="rId39"/>
    <p:sldId id="421" r:id="rId40"/>
    <p:sldId id="348" r:id="rId41"/>
    <p:sldId id="349" r:id="rId42"/>
    <p:sldId id="425" r:id="rId43"/>
    <p:sldId id="426" r:id="rId44"/>
    <p:sldId id="297" r:id="rId45"/>
    <p:sldId id="334" r:id="rId46"/>
    <p:sldId id="443" r:id="rId47"/>
    <p:sldId id="331" r:id="rId48"/>
    <p:sldId id="417" r:id="rId49"/>
    <p:sldId id="337" r:id="rId50"/>
    <p:sldId id="338" r:id="rId51"/>
    <p:sldId id="408" r:id="rId52"/>
    <p:sldId id="360" r:id="rId53"/>
    <p:sldId id="357" r:id="rId54"/>
    <p:sldId id="358" r:id="rId55"/>
    <p:sldId id="359" r:id="rId56"/>
    <p:sldId id="361" r:id="rId57"/>
    <p:sldId id="433" r:id="rId58"/>
    <p:sldId id="434" r:id="rId59"/>
    <p:sldId id="428" r:id="rId60"/>
    <p:sldId id="431" r:id="rId61"/>
    <p:sldId id="328" r:id="rId62"/>
    <p:sldId id="329" r:id="rId63"/>
    <p:sldId id="332" r:id="rId64"/>
    <p:sldId id="418" r:id="rId65"/>
    <p:sldId id="422" r:id="rId66"/>
    <p:sldId id="32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5EC1BF8-CBB2-47B8-8E9D-82F37F041778}">
          <p14:sldIdLst/>
        </p14:section>
        <p14:section name="Differetiating graphical models to solve inverse problems" id="{14D9DE29-D2C5-483C-8595-7639B4CF63D8}">
          <p14:sldIdLst>
            <p14:sldId id="316"/>
            <p14:sldId id="374"/>
            <p14:sldId id="376"/>
            <p14:sldId id="319"/>
            <p14:sldId id="377"/>
            <p14:sldId id="379"/>
            <p14:sldId id="381"/>
          </p14:sldIdLst>
        </p14:section>
        <p14:section name="Challeneges of Graphical programs" id="{2F9D4D8F-1108-EA47-A2B6-BE9A74D53FC5}">
          <p14:sldIdLst>
            <p14:sldId id="435"/>
            <p14:sldId id="436"/>
            <p14:sldId id="437"/>
            <p14:sldId id="438"/>
          </p14:sldIdLst>
        </p14:section>
        <p14:section name="Traditional auto-diff applied to integrals" id="{D2ED107D-01A2-C54C-A51F-0E2AEE94361F}">
          <p14:sldIdLst>
            <p14:sldId id="414"/>
            <p14:sldId id="407"/>
            <p14:sldId id="402"/>
            <p14:sldId id="353"/>
            <p14:sldId id="363"/>
            <p14:sldId id="295"/>
            <p14:sldId id="388"/>
            <p14:sldId id="403"/>
            <p14:sldId id="409"/>
            <p14:sldId id="368"/>
            <p14:sldId id="392"/>
            <p14:sldId id="439"/>
            <p14:sldId id="440"/>
            <p14:sldId id="441"/>
            <p14:sldId id="411"/>
            <p14:sldId id="415"/>
            <p14:sldId id="430"/>
            <p14:sldId id="423"/>
          </p14:sldIdLst>
        </p14:section>
        <p14:section name="Teg" id="{2B42FCAD-4DD7-874B-B110-359017C478C4}">
          <p14:sldIdLst>
            <p14:sldId id="413"/>
            <p14:sldId id="412"/>
            <p14:sldId id="369"/>
            <p14:sldId id="341"/>
            <p14:sldId id="420"/>
            <p14:sldId id="421"/>
            <p14:sldId id="348"/>
            <p14:sldId id="349"/>
            <p14:sldId id="425"/>
            <p14:sldId id="426"/>
            <p14:sldId id="297"/>
            <p14:sldId id="334"/>
            <p14:sldId id="443"/>
          </p14:sldIdLst>
        </p14:section>
        <p14:section name="Applications" id="{7801F4A9-DA93-C447-B066-9636E0097883}">
          <p14:sldIdLst>
            <p14:sldId id="331"/>
            <p14:sldId id="417"/>
            <p14:sldId id="337"/>
            <p14:sldId id="338"/>
            <p14:sldId id="408"/>
            <p14:sldId id="360"/>
            <p14:sldId id="357"/>
            <p14:sldId id="358"/>
            <p14:sldId id="359"/>
            <p14:sldId id="361"/>
            <p14:sldId id="433"/>
            <p14:sldId id="434"/>
            <p14:sldId id="428"/>
            <p14:sldId id="431"/>
            <p14:sldId id="328"/>
            <p14:sldId id="329"/>
            <p14:sldId id="332"/>
            <p14:sldId id="418"/>
            <p14:sldId id="422"/>
            <p14:sldId id="32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BAB"/>
    <a:srgbClr val="F8C0C0"/>
    <a:srgbClr val="E2F0D9"/>
    <a:srgbClr val="FFAFAF"/>
    <a:srgbClr val="FFFFFF"/>
    <a:srgbClr val="E36154"/>
    <a:srgbClr val="862F29"/>
    <a:srgbClr val="511B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46" autoAdjust="0"/>
  </p:normalViewPr>
  <p:slideViewPr>
    <p:cSldViewPr snapToGrid="0">
      <p:cViewPr varScale="1">
        <p:scale>
          <a:sx n="120" d="100"/>
          <a:sy n="120" d="100"/>
        </p:scale>
        <p:origin x="11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1T22:02:12.231"/>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6739A-1654-45EF-A76E-913D8123964E}" type="datetimeFigureOut">
              <a:rPr lang="en-US" smtClean="0"/>
              <a:t>9/14/2021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48B653-7B3F-456B-BC2B-219CE59C982A}" type="slidenum">
              <a:rPr lang="en-US" smtClean="0"/>
              <a:t>‹#›</a:t>
            </a:fld>
            <a:endParaRPr lang="en-US"/>
          </a:p>
        </p:txBody>
      </p:sp>
    </p:spTree>
    <p:extLst>
      <p:ext uri="{BB962C8B-B14F-4D97-AF65-F5344CB8AC3E}">
        <p14:creationId xmlns:p14="http://schemas.microsoft.com/office/powerpoint/2010/main" val="184905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Hey all!</a:t>
            </a:r>
          </a:p>
          <a:p>
            <a:endParaRPr lang="en-US"/>
          </a:p>
          <a:p>
            <a:r>
              <a:rPr lang="en-US"/>
              <a:t>I’m (Sai Bangaru/Jesse Michel), and I’ll now be presenting our work on a new method of automatic differentiation for graphics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A255F-79F4-C341-B3D6-04B6FB8D27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07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discontinuities are prevalent in graphics. </a:t>
            </a:r>
          </a:p>
          <a:p>
            <a:r>
              <a:rPr lang="en-US" dirty="0"/>
              <a:t>For example, in triangle rasterization (*), a set of vertices are processed into an image a triangle. </a:t>
            </a:r>
          </a:p>
          <a:p>
            <a:r>
              <a:rPr lang="en-US" dirty="0"/>
              <a:t>At a high-level, a rasterizer attempts to find the occupied area in each pixel (*), and it accomplishes this by (*) _testing_ whether points in the pixel lie in the intersection of half planes using conditions. </a:t>
            </a:r>
          </a:p>
          <a:p>
            <a:r>
              <a:rPr lang="en-US" dirty="0"/>
              <a:t>More concretely, we’d test if the point is below line 1(*), to the right of line 2,  and above line 3 (*). </a:t>
            </a:r>
          </a:p>
          <a:p>
            <a:endParaRPr lang="en-US" dirty="0"/>
          </a:p>
          <a:p>
            <a:r>
              <a:rPr lang="en-US" dirty="0"/>
              <a:t>This is a simple construction that is widely used. </a:t>
            </a:r>
          </a:p>
          <a:p>
            <a:r>
              <a:rPr lang="en-US" dirty="0"/>
              <a:t>Unfortunately, differentiating integrals of discontinuous functions like this is challenging.</a:t>
            </a:r>
          </a:p>
        </p:txBody>
      </p:sp>
      <p:sp>
        <p:nvSpPr>
          <p:cNvPr id="4" name="Slide Number Placeholder 3"/>
          <p:cNvSpPr>
            <a:spLocks noGrp="1"/>
          </p:cNvSpPr>
          <p:nvPr>
            <p:ph type="sldNum" sz="quarter" idx="5"/>
          </p:nvPr>
        </p:nvSpPr>
        <p:spPr/>
        <p:txBody>
          <a:bodyPr/>
          <a:lstStyle/>
          <a:p>
            <a:fld id="{1A48B653-7B3F-456B-BC2B-219CE59C982A}" type="slidenum">
              <a:rPr lang="en-US" smtClean="0"/>
              <a:t>10</a:t>
            </a:fld>
            <a:endParaRPr lang="en-US"/>
          </a:p>
        </p:txBody>
      </p:sp>
    </p:spTree>
    <p:extLst>
      <p:ext uri="{BB962C8B-B14F-4D97-AF65-F5344CB8AC3E}">
        <p14:creationId xmlns:p14="http://schemas.microsoft.com/office/powerpoint/2010/main" val="339207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problem has some recent solutions. </a:t>
            </a:r>
          </a:p>
          <a:p>
            <a:r>
              <a:rPr lang="en-US"/>
              <a:t>(*) For instance, the edge-sampling method identifies this discontinuity problem </a:t>
            </a:r>
          </a:p>
          <a:p>
            <a:r>
              <a:rPr lang="en-US"/>
              <a:t>and proposes a solution for triangle mesh rendering.</a:t>
            </a:r>
          </a:p>
          <a:p>
            <a:r>
              <a:rPr lang="en-US"/>
              <a:t>The </a:t>
            </a:r>
            <a:r>
              <a:rPr lang="en-US" err="1"/>
              <a:t>SoftRasterizer</a:t>
            </a:r>
            <a:r>
              <a:rPr lang="en-US"/>
              <a:t> paper (*) proposes a soft approximation </a:t>
            </a:r>
          </a:p>
          <a:p>
            <a:r>
              <a:rPr lang="en-US"/>
              <a:t>for triangles and avoids discontinuities entirely.</a:t>
            </a:r>
            <a:br>
              <a:rPr lang="en-US"/>
            </a:br>
            <a:endParaRPr lang="en-US"/>
          </a:p>
          <a:p>
            <a:r>
              <a:rPr lang="en-US"/>
              <a:t>One issue with these works is (*) that they hand-derive solutions for their fixed pipeline, </a:t>
            </a:r>
          </a:p>
          <a:p>
            <a:r>
              <a:rPr lang="en-US"/>
              <a:t>which doesn’t transfer easily to different domains. </a:t>
            </a:r>
          </a:p>
          <a:p>
            <a:r>
              <a:rPr lang="en-US"/>
              <a:t>For instance, </a:t>
            </a:r>
            <a:r>
              <a:rPr lang="en-US" err="1"/>
              <a:t>SoftRas</a:t>
            </a:r>
            <a:r>
              <a:rPr lang="en-US"/>
              <a:t> cannot be applied directly to a finite elements simulation without manual re-derivation.</a:t>
            </a:r>
          </a:p>
          <a:p>
            <a:r>
              <a:rPr lang="en-US"/>
              <a:t>(*)It is natural to wonder, then, if we can automate the process (*), </a:t>
            </a:r>
          </a:p>
          <a:p>
            <a:r>
              <a:rPr lang="en-US"/>
              <a:t>and the goal of our work is to provide a systematic solution to this question</a:t>
            </a:r>
          </a:p>
          <a:p>
            <a:endParaRPr lang="en-US"/>
          </a:p>
          <a:p>
            <a:r>
              <a:rPr lang="en-US"/>
              <a:t>In order to </a:t>
            </a:r>
            <a:r>
              <a:rPr lang="en-US" i="1"/>
              <a:t>further</a:t>
            </a:r>
            <a:r>
              <a:rPr lang="en-US"/>
              <a:t> motivate the need for a new approach, </a:t>
            </a:r>
          </a:p>
          <a:p>
            <a:r>
              <a:rPr lang="en-US"/>
              <a:t>we first show why naively applying an existing auto-diff method does not work well for this class of problems.</a:t>
            </a:r>
          </a:p>
          <a:p>
            <a:endParaRPr lang="en-US"/>
          </a:p>
          <a:p>
            <a:endParaRPr lang="en-US"/>
          </a:p>
          <a:p>
            <a:r>
              <a:rPr lang="en-US"/>
              <a:t>-----</a:t>
            </a:r>
          </a:p>
          <a:p>
            <a:endParaRPr lang="en-US"/>
          </a:p>
          <a:p>
            <a:r>
              <a:rPr lang="en-US"/>
              <a:t>This is not to say that hand-derived methods don’t work. There are several approaches that successfully provide solutions for their problem domains, (including some presented at this very session!)? </a:t>
            </a:r>
          </a:p>
          <a:p>
            <a:endParaRPr lang="en-US"/>
          </a:p>
          <a:p>
            <a:endParaRPr lang="en-US"/>
          </a:p>
          <a:p>
            <a:r>
              <a:rPr lang="en-US"/>
              <a:t>TODO: reference session somehow. DONE (20-min won’t be played at the session)</a:t>
            </a:r>
          </a:p>
        </p:txBody>
      </p:sp>
      <p:sp>
        <p:nvSpPr>
          <p:cNvPr id="4" name="Slide Number Placeholder 3"/>
          <p:cNvSpPr>
            <a:spLocks noGrp="1"/>
          </p:cNvSpPr>
          <p:nvPr>
            <p:ph type="sldNum" sz="quarter" idx="5"/>
          </p:nvPr>
        </p:nvSpPr>
        <p:spPr/>
        <p:txBody>
          <a:bodyPr/>
          <a:lstStyle/>
          <a:p>
            <a:fld id="{1A48B653-7B3F-456B-BC2B-219CE59C982A}" type="slidenum">
              <a:rPr lang="en-US" smtClean="0"/>
              <a:t>11</a:t>
            </a:fld>
            <a:endParaRPr lang="en-US"/>
          </a:p>
        </p:txBody>
      </p:sp>
    </p:spTree>
    <p:extLst>
      <p:ext uri="{BB962C8B-B14F-4D97-AF65-F5344CB8AC3E}">
        <p14:creationId xmlns:p14="http://schemas.microsoft.com/office/powerpoint/2010/main" val="250985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motivated differentiating graphics programs with parametric discontinuities, we show a simple example.</a:t>
            </a:r>
          </a:p>
        </p:txBody>
      </p:sp>
      <p:sp>
        <p:nvSpPr>
          <p:cNvPr id="4" name="Slide Number Placeholder 3"/>
          <p:cNvSpPr>
            <a:spLocks noGrp="1"/>
          </p:cNvSpPr>
          <p:nvPr>
            <p:ph type="sldNum" sz="quarter" idx="5"/>
          </p:nvPr>
        </p:nvSpPr>
        <p:spPr/>
        <p:txBody>
          <a:bodyPr/>
          <a:lstStyle/>
          <a:p>
            <a:fld id="{491A255F-79F4-C341-B3D6-04B6FB8D2733}" type="slidenum">
              <a:rPr lang="en-US" smtClean="0"/>
              <a:t>12</a:t>
            </a:fld>
            <a:endParaRPr lang="en-US"/>
          </a:p>
        </p:txBody>
      </p:sp>
    </p:spTree>
    <p:extLst>
      <p:ext uri="{BB962C8B-B14F-4D97-AF65-F5344CB8AC3E}">
        <p14:creationId xmlns:p14="http://schemas.microsoft.com/office/powerpoint/2010/main" val="2246079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example is the derivative with respect to t of an integral with the parametric discontinuity x &lt; t.</a:t>
            </a:r>
          </a:p>
          <a:p>
            <a:r>
              <a:rPr lang="en-US"/>
              <a:t>The bracket notation is defined so that if x is less than t then the integrand is 1 and it is 0 otherwise</a:t>
            </a:r>
          </a:p>
        </p:txBody>
      </p:sp>
      <p:sp>
        <p:nvSpPr>
          <p:cNvPr id="4" name="Slide Number Placeholder 3"/>
          <p:cNvSpPr>
            <a:spLocks noGrp="1"/>
          </p:cNvSpPr>
          <p:nvPr>
            <p:ph type="sldNum" sz="quarter" idx="5"/>
          </p:nvPr>
        </p:nvSpPr>
        <p:spPr/>
        <p:txBody>
          <a:bodyPr/>
          <a:lstStyle/>
          <a:p>
            <a:fld id="{1A48B653-7B3F-456B-BC2B-219CE59C982A}" type="slidenum">
              <a:rPr lang="en-US" smtClean="0"/>
              <a:t>13</a:t>
            </a:fld>
            <a:endParaRPr lang="en-US"/>
          </a:p>
        </p:txBody>
      </p:sp>
    </p:spTree>
    <p:extLst>
      <p:ext uri="{BB962C8B-B14F-4D97-AF65-F5344CB8AC3E}">
        <p14:creationId xmlns:p14="http://schemas.microsoft.com/office/powerpoint/2010/main" val="221222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ground the problem, we compute the solution by analytically integrating and then differentiating. </a:t>
            </a:r>
          </a:p>
          <a:p>
            <a:r>
              <a:rPr lang="en-US"/>
              <a:t>Just from looking at the graph we can see that if t is negative we integrate over no mass.</a:t>
            </a:r>
          </a:p>
          <a:p>
            <a:r>
              <a:rPr lang="en-US"/>
              <a:t>If t is between 0 and 1, the value of the function is 1 for distance t, so the integral is t. </a:t>
            </a:r>
          </a:p>
          <a:p>
            <a:r>
              <a:rPr lang="en-US"/>
              <a:t>and if t is greater than 1, then the value of the integral is 1.</a:t>
            </a:r>
          </a:p>
          <a:p>
            <a:endParaRPr lang="en-US"/>
          </a:p>
          <a:p>
            <a:r>
              <a:rPr lang="en-US"/>
              <a:t>Computing the derivative with respect to t is easy. </a:t>
            </a:r>
          </a:p>
          <a:p>
            <a:r>
              <a:rPr lang="en-US"/>
              <a:t>We just compute the derivative for each part of the piecewise function (*). </a:t>
            </a:r>
          </a:p>
          <a:p>
            <a:r>
              <a:rPr lang="en-US"/>
              <a:t>The derivative with respect to t of (*)0 is 0, of (*)t is 1, and of (*)1 is 0. </a:t>
            </a:r>
          </a:p>
          <a:p>
            <a:r>
              <a:rPr lang="en-US"/>
              <a:t>Notice that the function is 1 in the range 0 to 1 and 0 otherwise. </a:t>
            </a:r>
          </a:p>
          <a:p>
            <a:r>
              <a:rPr lang="en-US"/>
              <a:t>(*) We may more compactly express this with our bracket notation.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(Would be nice to have the three graphs here.)</a:t>
            </a:r>
          </a:p>
          <a:p>
            <a:endParaRPr lang="en-US"/>
          </a:p>
        </p:txBody>
      </p:sp>
      <p:sp>
        <p:nvSpPr>
          <p:cNvPr id="4" name="Slide Number Placeholder 3"/>
          <p:cNvSpPr>
            <a:spLocks noGrp="1"/>
          </p:cNvSpPr>
          <p:nvPr>
            <p:ph type="sldNum" sz="quarter" idx="5"/>
          </p:nvPr>
        </p:nvSpPr>
        <p:spPr/>
        <p:txBody>
          <a:bodyPr/>
          <a:lstStyle/>
          <a:p>
            <a:fld id="{1A48B653-7B3F-456B-BC2B-219CE59C982A}" type="slidenum">
              <a:rPr lang="en-US" smtClean="0"/>
              <a:t>14</a:t>
            </a:fld>
            <a:endParaRPr lang="en-US"/>
          </a:p>
        </p:txBody>
      </p:sp>
    </p:spTree>
    <p:extLst>
      <p:ext uri="{BB962C8B-B14F-4D97-AF65-F5344CB8AC3E}">
        <p14:creationId xmlns:p14="http://schemas.microsoft.com/office/powerpoint/2010/main" val="2026555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practice, we cannot compute integrals analytically.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 result, it is common to use numerical techniques such as quadrature or Monte Carlo estimation.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Thus, we first (*) discretize the integral at a number of points and then (*) differentiate each of the samples.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derivative is 0. Why? Because the function is constant for all sample points.</a:t>
            </a:r>
            <a:r>
              <a:rPr lang="en-US"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Unfortunately, this answer is (*) incorrect.</a:t>
            </a:r>
            <a:endParaRPr lang="en-US"/>
          </a:p>
          <a:p>
            <a:endParaRPr lang="en-US"/>
          </a:p>
          <a:p>
            <a:r>
              <a:rPr lang="en-US"/>
              <a:t>While in general, </a:t>
            </a:r>
            <a:r>
              <a:rPr lang="en-US" err="1"/>
              <a:t>autodiff</a:t>
            </a:r>
            <a:r>
              <a:rPr lang="en-US"/>
              <a:t> is correct almost everywhere, this implementation does not encode the semantics of the integral.</a:t>
            </a:r>
          </a:p>
        </p:txBody>
      </p:sp>
      <p:sp>
        <p:nvSpPr>
          <p:cNvPr id="4" name="Slide Number Placeholder 3"/>
          <p:cNvSpPr>
            <a:spLocks noGrp="1"/>
          </p:cNvSpPr>
          <p:nvPr>
            <p:ph type="sldNum" sz="quarter" idx="5"/>
          </p:nvPr>
        </p:nvSpPr>
        <p:spPr/>
        <p:txBody>
          <a:bodyPr/>
          <a:lstStyle/>
          <a:p>
            <a:fld id="{491A255F-79F4-C341-B3D6-04B6FB8D2733}" type="slidenum">
              <a:rPr lang="en-US" smtClean="0"/>
              <a:t>15</a:t>
            </a:fld>
            <a:endParaRPr lang="en-US"/>
          </a:p>
        </p:txBody>
      </p:sp>
    </p:spTree>
    <p:extLst>
      <p:ext uri="{BB962C8B-B14F-4D97-AF65-F5344CB8AC3E}">
        <p14:creationId xmlns:p14="http://schemas.microsoft.com/office/powerpoint/2010/main" val="2149292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Instead, we will now compute the derivative without discretizing.</a:t>
            </a:r>
          </a:p>
          <a:p>
            <a:endParaRPr lang="en-US"/>
          </a:p>
          <a:p>
            <a:r>
              <a:rPr lang="en-US"/>
              <a:t>The derivative of the step function is 0 everywhere except t where it is infinity, as represented by delta of t-x.</a:t>
            </a:r>
          </a:p>
          <a:p>
            <a:endParaRPr lang="en-US"/>
          </a:p>
          <a:p>
            <a:r>
              <a:rPr lang="en-US"/>
              <a:t>-----</a:t>
            </a:r>
          </a:p>
          <a:p>
            <a:r>
              <a:rPr lang="en-US"/>
              <a:t>Remember that derivative of discontinuity is </a:t>
            </a:r>
            <a:r>
              <a:rPr lang="en-US" err="1"/>
              <a:t>dirac</a:t>
            </a:r>
            <a:r>
              <a:rPr lang="en-US"/>
              <a:t>.</a:t>
            </a:r>
          </a:p>
          <a:p>
            <a:r>
              <a:rPr lang="en-US"/>
              <a:t>We’ll figure out how to actually evaluate this later.</a:t>
            </a:r>
          </a:p>
        </p:txBody>
      </p:sp>
      <p:sp>
        <p:nvSpPr>
          <p:cNvPr id="4" name="Slide Number Placeholder 3"/>
          <p:cNvSpPr>
            <a:spLocks noGrp="1"/>
          </p:cNvSpPr>
          <p:nvPr>
            <p:ph type="sldNum" sz="quarter" idx="5"/>
          </p:nvPr>
        </p:nvSpPr>
        <p:spPr/>
        <p:txBody>
          <a:bodyPr/>
          <a:lstStyle/>
          <a:p>
            <a:fld id="{491A255F-79F4-C341-B3D6-04B6FB8D2733}" type="slidenum">
              <a:rPr lang="en-US" smtClean="0"/>
              <a:t>16</a:t>
            </a:fld>
            <a:endParaRPr lang="en-US"/>
          </a:p>
        </p:txBody>
      </p:sp>
    </p:spTree>
    <p:extLst>
      <p:ext uri="{BB962C8B-B14F-4D97-AF65-F5344CB8AC3E}">
        <p14:creationId xmlns:p14="http://schemas.microsoft.com/office/powerpoint/2010/main" val="3724691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recap, (*) discretizing before you (*) differentiate produces the (*) incorrect result, but (*) just differentiating produces the correct answer.</a:t>
            </a:r>
          </a:p>
          <a:p>
            <a:endParaRPr lang="en-US"/>
          </a:p>
          <a:p>
            <a:r>
              <a:rPr lang="en-US"/>
              <a:t>TODO: Labels</a:t>
            </a:r>
          </a:p>
        </p:txBody>
      </p:sp>
      <p:sp>
        <p:nvSpPr>
          <p:cNvPr id="4" name="Slide Number Placeholder 3"/>
          <p:cNvSpPr>
            <a:spLocks noGrp="1"/>
          </p:cNvSpPr>
          <p:nvPr>
            <p:ph type="sldNum" sz="quarter" idx="5"/>
          </p:nvPr>
        </p:nvSpPr>
        <p:spPr/>
        <p:txBody>
          <a:bodyPr/>
          <a:lstStyle/>
          <a:p>
            <a:fld id="{491A255F-79F4-C341-B3D6-04B6FB8D2733}" type="slidenum">
              <a:rPr lang="en-US" smtClean="0"/>
              <a:t>17</a:t>
            </a:fld>
            <a:endParaRPr lang="en-US"/>
          </a:p>
        </p:txBody>
      </p:sp>
    </p:spTree>
    <p:extLst>
      <p:ext uri="{BB962C8B-B14F-4D97-AF65-F5344CB8AC3E}">
        <p14:creationId xmlns:p14="http://schemas.microsoft.com/office/powerpoint/2010/main" val="422853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quickly look at this in code. </a:t>
            </a:r>
          </a:p>
          <a:p>
            <a:endParaRPr lang="en-US"/>
          </a:p>
          <a:p>
            <a:r>
              <a:rPr lang="en-US"/>
              <a:t>(*) Discretizing involves iterating over the variable of integration and incrementing whenever x &lt; t.</a:t>
            </a:r>
          </a:p>
          <a:p>
            <a:endParaRPr lang="en-US"/>
          </a:p>
          <a:p>
            <a:r>
              <a:rPr lang="en-US"/>
              <a:t>(*)The derivative just applies to the body of the conditional, so the answer is 0. </a:t>
            </a:r>
          </a:p>
          <a:p>
            <a:endParaRPr lang="en-US"/>
          </a:p>
          <a:p>
            <a:r>
              <a:rPr lang="en-US"/>
              <a:t>(*) It is necessary to have an integral primitive in order to write the code for the initial expression, </a:t>
            </a:r>
          </a:p>
          <a:p>
            <a:endParaRPr lang="en-US"/>
          </a:p>
          <a:p>
            <a:r>
              <a:rPr lang="en-US"/>
              <a:t>(*) and likewise for the derivative</a:t>
            </a:r>
          </a:p>
          <a:p>
            <a:endParaRPr lang="en-US"/>
          </a:p>
          <a:p>
            <a:r>
              <a:rPr lang="en-US"/>
              <a:t>--------</a:t>
            </a:r>
          </a:p>
          <a:p>
            <a:r>
              <a:rPr lang="en-US" err="1"/>
              <a:t>Todo</a:t>
            </a:r>
            <a:r>
              <a:rPr lang="en-US"/>
              <a:t>: fix animations.</a:t>
            </a:r>
          </a:p>
        </p:txBody>
      </p:sp>
      <p:sp>
        <p:nvSpPr>
          <p:cNvPr id="4" name="Slide Number Placeholder 3"/>
          <p:cNvSpPr>
            <a:spLocks noGrp="1"/>
          </p:cNvSpPr>
          <p:nvPr>
            <p:ph type="sldNum" sz="quarter" idx="5"/>
          </p:nvPr>
        </p:nvSpPr>
        <p:spPr/>
        <p:txBody>
          <a:bodyPr/>
          <a:lstStyle/>
          <a:p>
            <a:fld id="{491A255F-79F4-C341-B3D6-04B6FB8D2733}" type="slidenum">
              <a:rPr lang="en-US" smtClean="0"/>
              <a:t>18</a:t>
            </a:fld>
            <a:endParaRPr lang="en-US"/>
          </a:p>
        </p:txBody>
      </p:sp>
    </p:spTree>
    <p:extLst>
      <p:ext uri="{BB962C8B-B14F-4D97-AF65-F5344CB8AC3E}">
        <p14:creationId xmlns:p14="http://schemas.microsoft.com/office/powerpoint/2010/main" val="2215307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in order to express the derivative, we use a (*) Dirac delta. </a:t>
            </a:r>
          </a:p>
          <a:p>
            <a:endParaRPr lang="en-US"/>
          </a:p>
        </p:txBody>
      </p:sp>
      <p:sp>
        <p:nvSpPr>
          <p:cNvPr id="4" name="Slide Number Placeholder 3"/>
          <p:cNvSpPr>
            <a:spLocks noGrp="1"/>
          </p:cNvSpPr>
          <p:nvPr>
            <p:ph type="sldNum" sz="quarter" idx="5"/>
          </p:nvPr>
        </p:nvSpPr>
        <p:spPr/>
        <p:txBody>
          <a:bodyPr/>
          <a:lstStyle/>
          <a:p>
            <a:fld id="{491A255F-79F4-C341-B3D6-04B6FB8D2733}" type="slidenum">
              <a:rPr lang="en-US" smtClean="0"/>
              <a:t>19</a:t>
            </a:fld>
            <a:endParaRPr lang="en-US"/>
          </a:p>
        </p:txBody>
      </p:sp>
    </p:spTree>
    <p:extLst>
      <p:ext uri="{BB962C8B-B14F-4D97-AF65-F5344CB8AC3E}">
        <p14:creationId xmlns:p14="http://schemas.microsoft.com/office/powerpoint/2010/main" val="3957629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Gradient-based optimization is one of the most widely used optimization techniques. </a:t>
            </a:r>
          </a:p>
          <a:p>
            <a:r>
              <a:rPr lang="en-US"/>
              <a:t>For example, we use it to train neural networks.</a:t>
            </a:r>
          </a:p>
        </p:txBody>
      </p:sp>
      <p:sp>
        <p:nvSpPr>
          <p:cNvPr id="4" name="Slide Number Placeholder 3"/>
          <p:cNvSpPr>
            <a:spLocks noGrp="1"/>
          </p:cNvSpPr>
          <p:nvPr>
            <p:ph type="sldNum" sz="quarter" idx="5"/>
          </p:nvPr>
        </p:nvSpPr>
        <p:spPr/>
        <p:txBody>
          <a:bodyPr/>
          <a:lstStyle/>
          <a:p>
            <a:fld id="{1A48B653-7B3F-456B-BC2B-219CE59C982A}" type="slidenum">
              <a:rPr lang="en-US" smtClean="0"/>
              <a:t>2</a:t>
            </a:fld>
            <a:endParaRPr lang="en-US"/>
          </a:p>
        </p:txBody>
      </p:sp>
    </p:spTree>
    <p:extLst>
      <p:ext uri="{BB962C8B-B14F-4D97-AF65-F5344CB8AC3E}">
        <p14:creationId xmlns:p14="http://schemas.microsoft.com/office/powerpoint/2010/main" val="1490513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presents two alternate ways to add deltas to the language L. Option 1: we add deltas as a primitive. </a:t>
            </a:r>
          </a:p>
          <a:p>
            <a:endParaRPr lang="en-US"/>
          </a:p>
          <a:p>
            <a:r>
              <a:rPr lang="en-US"/>
              <a:t>(*)Option 2: we only introduce deltas after computing the derivative.</a:t>
            </a:r>
          </a:p>
          <a:p>
            <a:r>
              <a:rPr lang="en-US"/>
              <a:t>The idea is then to eliminate all the deltas, giving an expression in the original language. </a:t>
            </a:r>
          </a:p>
        </p:txBody>
      </p:sp>
      <p:sp>
        <p:nvSpPr>
          <p:cNvPr id="4" name="Slide Number Placeholder 3"/>
          <p:cNvSpPr>
            <a:spLocks noGrp="1"/>
          </p:cNvSpPr>
          <p:nvPr>
            <p:ph type="sldNum" sz="quarter" idx="5"/>
          </p:nvPr>
        </p:nvSpPr>
        <p:spPr/>
        <p:txBody>
          <a:bodyPr/>
          <a:lstStyle/>
          <a:p>
            <a:fld id="{1A48B653-7B3F-456B-BC2B-219CE59C982A}" type="slidenum">
              <a:rPr lang="en-US" smtClean="0"/>
              <a:t>20</a:t>
            </a:fld>
            <a:endParaRPr lang="en-US"/>
          </a:p>
        </p:txBody>
      </p:sp>
    </p:spTree>
    <p:extLst>
      <p:ext uri="{BB962C8B-B14F-4D97-AF65-F5344CB8AC3E}">
        <p14:creationId xmlns:p14="http://schemas.microsoft.com/office/powerpoint/2010/main" val="2744582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select between options 1 and 2, we look at some of the properties of the deltas.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sifting property states the integral from a to b of delta(x)f(x) is f(0) if 0 is between a and b and 0 otherwise. </a:t>
            </a:r>
          </a:p>
        </p:txBody>
      </p:sp>
      <p:sp>
        <p:nvSpPr>
          <p:cNvPr id="4" name="Slide Number Placeholder 3"/>
          <p:cNvSpPr>
            <a:spLocks noGrp="1"/>
          </p:cNvSpPr>
          <p:nvPr>
            <p:ph type="sldNum" sz="quarter" idx="5"/>
          </p:nvPr>
        </p:nvSpPr>
        <p:spPr/>
        <p:txBody>
          <a:bodyPr/>
          <a:lstStyle/>
          <a:p>
            <a:fld id="{1A48B653-7B3F-456B-BC2B-219CE59C982A}" type="slidenum">
              <a:rPr lang="en-US" smtClean="0"/>
              <a:t>21</a:t>
            </a:fld>
            <a:endParaRPr lang="en-US"/>
          </a:p>
        </p:txBody>
      </p:sp>
    </p:spTree>
    <p:extLst>
      <p:ext uri="{BB962C8B-B14F-4D97-AF65-F5344CB8AC3E}">
        <p14:creationId xmlns:p14="http://schemas.microsoft.com/office/powerpoint/2010/main" val="3282499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next property states that without an integral, a delta is 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is true for automatic differentiation, because the guarantee is only almost everywhere correctness. </a:t>
            </a:r>
            <a:endParaRPr lang="en-US"/>
          </a:p>
          <a:p>
            <a:endParaRPr lang="en-US"/>
          </a:p>
        </p:txBody>
      </p:sp>
      <p:sp>
        <p:nvSpPr>
          <p:cNvPr id="4" name="Slide Number Placeholder 3"/>
          <p:cNvSpPr>
            <a:spLocks noGrp="1"/>
          </p:cNvSpPr>
          <p:nvPr>
            <p:ph type="sldNum" sz="quarter" idx="5"/>
          </p:nvPr>
        </p:nvSpPr>
        <p:spPr/>
        <p:txBody>
          <a:bodyPr/>
          <a:lstStyle/>
          <a:p>
            <a:fld id="{1A48B653-7B3F-456B-BC2B-219CE59C982A}" type="slidenum">
              <a:rPr lang="en-US" smtClean="0"/>
              <a:t>22</a:t>
            </a:fld>
            <a:endParaRPr lang="en-US"/>
          </a:p>
        </p:txBody>
      </p:sp>
    </p:spTree>
    <p:extLst>
      <p:ext uri="{BB962C8B-B14F-4D97-AF65-F5344CB8AC3E}">
        <p14:creationId xmlns:p14="http://schemas.microsoft.com/office/powerpoint/2010/main" val="256815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integral of a product of deltas is not well defined (*) as detailed by Schwartz in the 1950s.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48B653-7B3F-456B-BC2B-219CE59C982A}" type="slidenum">
              <a:rPr lang="en-US" smtClean="0"/>
              <a:t>23</a:t>
            </a:fld>
            <a:endParaRPr lang="en-US"/>
          </a:p>
        </p:txBody>
      </p:sp>
    </p:spTree>
    <p:extLst>
      <p:ext uri="{BB962C8B-B14F-4D97-AF65-F5344CB8AC3E}">
        <p14:creationId xmlns:p14="http://schemas.microsoft.com/office/powerpoint/2010/main" val="3639595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discard option 1 (*) because a large class of derivatives expressible in the language would be ill-defined(*)!</a:t>
            </a:r>
          </a:p>
        </p:txBody>
      </p:sp>
      <p:sp>
        <p:nvSpPr>
          <p:cNvPr id="4" name="Slide Number Placeholder 3"/>
          <p:cNvSpPr>
            <a:spLocks noGrp="1"/>
          </p:cNvSpPr>
          <p:nvPr>
            <p:ph type="sldNum" sz="quarter" idx="5"/>
          </p:nvPr>
        </p:nvSpPr>
        <p:spPr/>
        <p:txBody>
          <a:bodyPr/>
          <a:lstStyle/>
          <a:p>
            <a:fld id="{1A48B653-7B3F-456B-BC2B-219CE59C982A}" type="slidenum">
              <a:rPr lang="en-US" smtClean="0"/>
              <a:t>24</a:t>
            </a:fld>
            <a:endParaRPr lang="en-US"/>
          </a:p>
        </p:txBody>
      </p:sp>
    </p:spTree>
    <p:extLst>
      <p:ext uri="{BB962C8B-B14F-4D97-AF65-F5344CB8AC3E}">
        <p14:creationId xmlns:p14="http://schemas.microsoft.com/office/powerpoint/2010/main" val="2199578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Option 2 looks promising. We are guaranteed that the derivative of a delta-free expression will be linear in deltas because the derivative is a linear operator (*).</a:t>
            </a:r>
          </a:p>
        </p:txBody>
      </p:sp>
      <p:sp>
        <p:nvSpPr>
          <p:cNvPr id="4" name="Slide Number Placeholder 3"/>
          <p:cNvSpPr>
            <a:spLocks noGrp="1"/>
          </p:cNvSpPr>
          <p:nvPr>
            <p:ph type="sldNum" sz="quarter" idx="5"/>
          </p:nvPr>
        </p:nvSpPr>
        <p:spPr/>
        <p:txBody>
          <a:bodyPr/>
          <a:lstStyle/>
          <a:p>
            <a:fld id="{1A48B653-7B3F-456B-BC2B-219CE59C982A}" type="slidenum">
              <a:rPr lang="en-US" smtClean="0"/>
              <a:t>25</a:t>
            </a:fld>
            <a:endParaRPr lang="en-US"/>
          </a:p>
        </p:txBody>
      </p:sp>
    </p:spTree>
    <p:extLst>
      <p:ext uri="{BB962C8B-B14F-4D97-AF65-F5344CB8AC3E}">
        <p14:creationId xmlns:p14="http://schemas.microsoft.com/office/powerpoint/2010/main" val="1728278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So, our pipeline looks like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Start with a program in the language, take the derivative, introducing deltas, and then eliminate these deltas.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Since the derivative expression is in the language, we say that the language is closed under differentiation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By repeatedly applying this process, we can compute higher-order derivatives.</a:t>
            </a:r>
          </a:p>
        </p:txBody>
      </p:sp>
      <p:sp>
        <p:nvSpPr>
          <p:cNvPr id="4" name="Slide Number Placeholder 3"/>
          <p:cNvSpPr>
            <a:spLocks noGrp="1"/>
          </p:cNvSpPr>
          <p:nvPr>
            <p:ph type="sldNum" sz="quarter" idx="5"/>
          </p:nvPr>
        </p:nvSpPr>
        <p:spPr/>
        <p:txBody>
          <a:bodyPr/>
          <a:lstStyle/>
          <a:p>
            <a:fld id="{1A48B653-7B3F-456B-BC2B-219CE59C982A}" type="slidenum">
              <a:rPr lang="en-US" smtClean="0"/>
              <a:t>26</a:t>
            </a:fld>
            <a:endParaRPr lang="en-US"/>
          </a:p>
        </p:txBody>
      </p:sp>
    </p:spTree>
    <p:extLst>
      <p:ext uri="{BB962C8B-B14F-4D97-AF65-F5344CB8AC3E}">
        <p14:creationId xmlns:p14="http://schemas.microsoft.com/office/powerpoint/2010/main" val="571756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 to the example, all that remains is to eliminate the delta. </a:t>
            </a:r>
          </a:p>
          <a:p>
            <a:endParaRPr lang="en-US"/>
          </a:p>
          <a:p>
            <a:endParaRPr lang="en-US"/>
          </a:p>
        </p:txBody>
      </p:sp>
      <p:sp>
        <p:nvSpPr>
          <p:cNvPr id="4" name="Slide Number Placeholder 3"/>
          <p:cNvSpPr>
            <a:spLocks noGrp="1"/>
          </p:cNvSpPr>
          <p:nvPr>
            <p:ph type="sldNum" sz="quarter" idx="5"/>
          </p:nvPr>
        </p:nvSpPr>
        <p:spPr/>
        <p:txBody>
          <a:bodyPr/>
          <a:lstStyle/>
          <a:p>
            <a:fld id="{491A255F-79F4-C341-B3D6-04B6FB8D2733}" type="slidenum">
              <a:rPr lang="en-US" smtClean="0"/>
              <a:t>27</a:t>
            </a:fld>
            <a:endParaRPr lang="en-US"/>
          </a:p>
        </p:txBody>
      </p:sp>
    </p:spTree>
    <p:extLst>
      <p:ext uri="{BB962C8B-B14F-4D97-AF65-F5344CB8AC3E}">
        <p14:creationId xmlns:p14="http://schemas.microsoft.com/office/powerpoint/2010/main" val="734117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this, we must first apply a (*) change of coordinates that translates the delta (*), </a:t>
            </a:r>
          </a:p>
          <a:p>
            <a:r>
              <a:rPr lang="en-US"/>
              <a:t>and only after that can we apply the sifting property.</a:t>
            </a:r>
          </a:p>
          <a:p>
            <a:endParaRPr lang="en-US"/>
          </a:p>
          <a:p>
            <a:r>
              <a:rPr lang="en-US"/>
              <a:t>For the sake of completeness, we show the math worked out.</a:t>
            </a:r>
          </a:p>
          <a:p>
            <a:endParaRPr lang="en-US"/>
          </a:p>
          <a:p>
            <a:r>
              <a:rPr lang="en-US"/>
              <a:t>-------</a:t>
            </a:r>
          </a:p>
          <a:p>
            <a:r>
              <a:rPr lang="en-US"/>
              <a:t>TODO: new slide, replace the equation, then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set t – x to x’, add the </a:t>
            </a:r>
            <a:r>
              <a:rPr lang="en-US" err="1"/>
              <a:t>jacobian</a:t>
            </a:r>
            <a:r>
              <a:rPr lang="en-US"/>
              <a:t> adjustment, for aesthetic reasons we flip the bounds of integration to consume the negative sign. And finally we apply the sifting property.</a:t>
            </a:r>
          </a:p>
          <a:p>
            <a:endParaRPr lang="en-US"/>
          </a:p>
        </p:txBody>
      </p:sp>
      <p:sp>
        <p:nvSpPr>
          <p:cNvPr id="4" name="Slide Number Placeholder 3"/>
          <p:cNvSpPr>
            <a:spLocks noGrp="1"/>
          </p:cNvSpPr>
          <p:nvPr>
            <p:ph type="sldNum" sz="quarter" idx="5"/>
          </p:nvPr>
        </p:nvSpPr>
        <p:spPr/>
        <p:txBody>
          <a:bodyPr/>
          <a:lstStyle/>
          <a:p>
            <a:fld id="{491A255F-79F4-C341-B3D6-04B6FB8D2733}" type="slidenum">
              <a:rPr lang="en-US" smtClean="0"/>
              <a:t>28</a:t>
            </a:fld>
            <a:endParaRPr lang="en-US"/>
          </a:p>
        </p:txBody>
      </p:sp>
    </p:spTree>
    <p:extLst>
      <p:ext uri="{BB962C8B-B14F-4D97-AF65-F5344CB8AC3E}">
        <p14:creationId xmlns:p14="http://schemas.microsoft.com/office/powerpoint/2010/main" val="204495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recap, we first compute the derivative, introducing a delta term, and then eliminate the delta, (*) producing the correct answer.</a:t>
            </a:r>
          </a:p>
          <a:p>
            <a:endParaRPr lang="en-US"/>
          </a:p>
          <a:p>
            <a:r>
              <a:rPr lang="en-US"/>
              <a:t>But how do we generalize this Sai? </a:t>
            </a:r>
          </a:p>
          <a:p>
            <a:endParaRPr lang="en-US"/>
          </a:p>
          <a:p>
            <a:endParaRPr lang="en-US"/>
          </a:p>
        </p:txBody>
      </p:sp>
      <p:sp>
        <p:nvSpPr>
          <p:cNvPr id="4" name="Slide Number Placeholder 3"/>
          <p:cNvSpPr>
            <a:spLocks noGrp="1"/>
          </p:cNvSpPr>
          <p:nvPr>
            <p:ph type="sldNum" sz="quarter" idx="5"/>
          </p:nvPr>
        </p:nvSpPr>
        <p:spPr/>
        <p:txBody>
          <a:bodyPr/>
          <a:lstStyle/>
          <a:p>
            <a:fld id="{1A48B653-7B3F-456B-BC2B-219CE59C982A}" type="slidenum">
              <a:rPr lang="en-US" smtClean="0"/>
              <a:t>29</a:t>
            </a:fld>
            <a:endParaRPr lang="en-US"/>
          </a:p>
        </p:txBody>
      </p:sp>
    </p:spTree>
    <p:extLst>
      <p:ext uri="{BB962C8B-B14F-4D97-AF65-F5344CB8AC3E}">
        <p14:creationId xmlns:p14="http://schemas.microsoft.com/office/powerpoint/2010/main" val="168832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But gradient-based optimization was widely used before neural networks to solve </a:t>
            </a:r>
            <a:r>
              <a:rPr lang="en-US" i="1"/>
              <a:t>inverse</a:t>
            </a:r>
            <a:r>
              <a:rPr lang="en-US" i="0"/>
              <a:t> problems.</a:t>
            </a:r>
          </a:p>
          <a:p>
            <a:r>
              <a:rPr lang="en-US" i="0"/>
              <a:t>For instance, optimal control, topology optimization, and bundle adjustment programs use gradient-based methods such as (*) L-BFGS, Gauss-Newton, and Levenberg-Marquardt in order to iteratively update parameters, changing the function output in order to minimize an objective.</a:t>
            </a:r>
          </a:p>
          <a:p>
            <a:endParaRPr lang="en-US" i="0"/>
          </a:p>
          <a:p>
            <a:endParaRPr lang="en-US" i="0"/>
          </a:p>
          <a:p>
            <a:r>
              <a:rPr lang="en-US" i="0"/>
              <a:t>------------------------------------------------------------------</a:t>
            </a:r>
          </a:p>
          <a:p>
            <a:r>
              <a:rPr lang="en-US" i="0"/>
              <a:t>For example, in graphics, optimization techniques like L-BFGS and Non-linear least squares methods like Gauss-newton and Levenberg-Marquardt have been successfully employed to solve control problems and &lt;BLAH&gt;</a:t>
            </a:r>
          </a:p>
          <a:p>
            <a:endParaRPr lang="en-US" i="0"/>
          </a:p>
          <a:p>
            <a:r>
              <a:rPr lang="en-US" i="0"/>
              <a:t>-------------</a:t>
            </a: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Optimal control algorithms like L-BFGS.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NLLS regression like Gauss-newton, Levenberg-Marquardt.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r>
              <a:rPr lang="en-US" i="0"/>
              <a:t>----</a:t>
            </a:r>
          </a:p>
          <a:p>
            <a:r>
              <a:rPr lang="en-US" i="0"/>
              <a:t>Old: </a:t>
            </a:r>
          </a:p>
          <a:p>
            <a:r>
              <a:rPr lang="en-US" i="0"/>
              <a:t>Exciting recent work in area applied a </a:t>
            </a:r>
            <a:r>
              <a:rPr lang="en-US" i="1"/>
              <a:t>generalization</a:t>
            </a:r>
            <a:r>
              <a:rPr lang="en-US" i="0"/>
              <a:t> of this training framework to be able to approximately invert arbitrary programs. This is typically achieved through an iterative optimization process, where the goal is to update parameters so that the output of the program matches the output for a specific target output. Automatic differentiation efficiently computes derivatives that are used to iteratively update the original. The update step might use first-order derivatives as in gradient descent and Frank-Wolfe algorithm, or use higher-order derivatives as in Newton’s method. </a:t>
            </a:r>
          </a:p>
          <a:p>
            <a:endParaRPr lang="en-US" i="0"/>
          </a:p>
          <a:p>
            <a:r>
              <a:rPr lang="en-US" i="0"/>
              <a:t>A key point here is that many applications are enabled by the ability to compute derivatives with automatic differentiation. </a:t>
            </a:r>
          </a:p>
          <a:p>
            <a:endParaRPr lang="en-US" i="0"/>
          </a:p>
        </p:txBody>
      </p:sp>
      <p:sp>
        <p:nvSpPr>
          <p:cNvPr id="4" name="Slide Number Placeholder 3"/>
          <p:cNvSpPr>
            <a:spLocks noGrp="1"/>
          </p:cNvSpPr>
          <p:nvPr>
            <p:ph type="sldNum" sz="quarter" idx="5"/>
          </p:nvPr>
        </p:nvSpPr>
        <p:spPr/>
        <p:txBody>
          <a:bodyPr/>
          <a:lstStyle/>
          <a:p>
            <a:fld id="{1A48B653-7B3F-456B-BC2B-219CE59C982A}" type="slidenum">
              <a:rPr lang="en-US" smtClean="0"/>
              <a:t>3</a:t>
            </a:fld>
            <a:endParaRPr lang="en-US"/>
          </a:p>
        </p:txBody>
      </p:sp>
    </p:spTree>
    <p:extLst>
      <p:ext uri="{BB962C8B-B14F-4D97-AF65-F5344CB8AC3E}">
        <p14:creationId xmlns:p14="http://schemas.microsoft.com/office/powerpoint/2010/main" val="1224197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Sai, and I’m going to explain how by using our language, </a:t>
            </a:r>
            <a:r>
              <a:rPr lang="en-US" dirty="0" err="1"/>
              <a:t>Teg</a:t>
            </a:r>
            <a:r>
              <a:rPr lang="en-US" dirty="0"/>
              <a:t>.</a:t>
            </a:r>
          </a:p>
        </p:txBody>
      </p:sp>
      <p:sp>
        <p:nvSpPr>
          <p:cNvPr id="4" name="Slide Number Placeholder 3"/>
          <p:cNvSpPr>
            <a:spLocks noGrp="1"/>
          </p:cNvSpPr>
          <p:nvPr>
            <p:ph type="sldNum" sz="quarter" idx="5"/>
          </p:nvPr>
        </p:nvSpPr>
        <p:spPr/>
        <p:txBody>
          <a:bodyPr/>
          <a:lstStyle/>
          <a:p>
            <a:fld id="{491A255F-79F4-C341-B3D6-04B6FB8D2733}" type="slidenum">
              <a:rPr lang="en-US" smtClean="0"/>
              <a:t>30</a:t>
            </a:fld>
            <a:endParaRPr lang="en-US"/>
          </a:p>
        </p:txBody>
      </p:sp>
    </p:spTree>
    <p:extLst>
      <p:ext uri="{BB962C8B-B14F-4D97-AF65-F5344CB8AC3E}">
        <p14:creationId xmlns:p14="http://schemas.microsoft.com/office/powerpoint/2010/main" val="4140421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terms in our language, </a:t>
            </a:r>
            <a:r>
              <a:rPr lang="en-US" sz="1200" b="0" i="0" u="none" strike="noStrike" kern="1200" dirty="0" err="1">
                <a:solidFill>
                  <a:schemeClr val="tx1"/>
                </a:solidFill>
                <a:effectLst/>
                <a:latin typeface="+mn-lt"/>
                <a:ea typeface="+mn-ea"/>
                <a:cs typeface="+mn-cs"/>
              </a:rPr>
              <a:t>Teg</a:t>
            </a:r>
            <a:r>
              <a:rPr lang="en-US" sz="1200" b="0" i="0" u="none" strike="noStrike" kern="1200" dirty="0">
                <a:solidFill>
                  <a:schemeClr val="tx1"/>
                </a:solidFill>
                <a:effectLst/>
                <a:latin typeface="+mn-lt"/>
                <a:ea typeface="+mn-ea"/>
                <a:cs typeface="+mn-cs"/>
              </a:rPr>
              <a:t>, are constants (*), variables (*), sums (*), products (*), integrals (*), discontinuities (*), and </a:t>
            </a:r>
            <a:r>
              <a:rPr lang="en-US" sz="1200" b="0" i="0" u="none" strike="noStrike" kern="1200" dirty="0" err="1">
                <a:solidFill>
                  <a:schemeClr val="tx1"/>
                </a:solidFill>
                <a:effectLst/>
                <a:latin typeface="+mn-lt"/>
                <a:ea typeface="+mn-ea"/>
                <a:cs typeface="+mn-cs"/>
              </a:rPr>
              <a:t>builtin</a:t>
            </a:r>
            <a:r>
              <a:rPr lang="en-US" sz="1200" b="0" i="0" u="none" strike="noStrike" kern="1200" dirty="0">
                <a:solidFill>
                  <a:schemeClr val="tx1"/>
                </a:solidFill>
                <a:effectLst/>
                <a:latin typeface="+mn-lt"/>
                <a:ea typeface="+mn-ea"/>
                <a:cs typeface="+mn-cs"/>
              </a:rPr>
              <a:t> functions (*). </a:t>
            </a:r>
          </a:p>
          <a:p>
            <a:r>
              <a:rPr lang="en-US" sz="1200" b="0" i="0" u="none" strike="noStrike" kern="1200" dirty="0">
                <a:solidFill>
                  <a:schemeClr val="tx1"/>
                </a:solidFill>
                <a:effectLst/>
                <a:latin typeface="+mn-lt"/>
                <a:ea typeface="+mn-ea"/>
                <a:cs typeface="+mn-cs"/>
              </a:rPr>
              <a:t>Our goal in this work is to carefully study a core calculus that we can prove correct and that is easy to extend. This language is relatively simple, for example, it lacks looping facilities. However, even as-is, it is practically useful as we will demonstrate.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TODO: reorganize? </a:t>
            </a:r>
          </a:p>
          <a:p>
            <a:r>
              <a:rPr lang="en-US" sz="1200" b="0" i="0" u="none" strike="noStrike" kern="1200" dirty="0">
                <a:solidFill>
                  <a:schemeClr val="tx1"/>
                </a:solidFill>
                <a:effectLst/>
                <a:latin typeface="+mn-lt"/>
                <a:ea typeface="+mn-ea"/>
                <a:cs typeface="+mn-cs"/>
              </a:rPr>
              <a:t>TODO: Make each jump</a:t>
            </a:r>
          </a:p>
        </p:txBody>
      </p:sp>
      <p:sp>
        <p:nvSpPr>
          <p:cNvPr id="4" name="Slide Number Placeholder 3"/>
          <p:cNvSpPr>
            <a:spLocks noGrp="1"/>
          </p:cNvSpPr>
          <p:nvPr>
            <p:ph type="sldNum" sz="quarter" idx="5"/>
          </p:nvPr>
        </p:nvSpPr>
        <p:spPr/>
        <p:txBody>
          <a:bodyPr/>
          <a:lstStyle/>
          <a:p>
            <a:fld id="{1A48B653-7B3F-456B-BC2B-219CE59C982A}" type="slidenum">
              <a:rPr lang="en-US" smtClean="0"/>
              <a:t>31</a:t>
            </a:fld>
            <a:endParaRPr lang="en-US"/>
          </a:p>
        </p:txBody>
      </p:sp>
    </p:spTree>
    <p:extLst>
      <p:ext uri="{BB962C8B-B14F-4D97-AF65-F5344CB8AC3E}">
        <p14:creationId xmlns:p14="http://schemas.microsoft.com/office/powerpoint/2010/main" val="1693699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the kind of expressions that we might see in practice. They are not equations, but potentially large programs that can contain multiple delta terms corresponding to multiple discontinuities. We show how to use a set of passes to handle such expressions.</a:t>
            </a:r>
          </a:p>
          <a:p>
            <a:endParaRPr lang="en-US"/>
          </a:p>
          <a:p>
            <a:r>
              <a:rPr lang="en-US"/>
              <a:t>---------------------</a:t>
            </a:r>
          </a:p>
          <a:p>
            <a:r>
              <a:rPr lang="en-US"/>
              <a:t>We aim to compute derivatives of expressions with parametric discontinuities. To start, we build a derivative expression that introduces deltas that must be eliminated. Given a complicated expression, we describe this process.</a:t>
            </a:r>
          </a:p>
          <a:p>
            <a:r>
              <a:rPr lang="en-US"/>
              <a:t>(This doesn’t convey the key point of the slide. We need to say that we want to handle general expressions, so we need general passes and semantics)</a:t>
            </a:r>
          </a:p>
        </p:txBody>
      </p:sp>
      <p:sp>
        <p:nvSpPr>
          <p:cNvPr id="4" name="Slide Number Placeholder 3"/>
          <p:cNvSpPr>
            <a:spLocks noGrp="1"/>
          </p:cNvSpPr>
          <p:nvPr>
            <p:ph type="sldNum" sz="quarter" idx="5"/>
          </p:nvPr>
        </p:nvSpPr>
        <p:spPr/>
        <p:txBody>
          <a:bodyPr/>
          <a:lstStyle/>
          <a:p>
            <a:fld id="{491A255F-79F4-C341-B3D6-04B6FB8D2733}" type="slidenum">
              <a:rPr lang="en-US" smtClean="0"/>
              <a:t>32</a:t>
            </a:fld>
            <a:endParaRPr lang="en-US"/>
          </a:p>
        </p:txBody>
      </p:sp>
    </p:spTree>
    <p:extLst>
      <p:ext uri="{BB962C8B-B14F-4D97-AF65-F5344CB8AC3E}">
        <p14:creationId xmlns:p14="http://schemas.microsoft.com/office/powerpoint/2010/main" val="1933565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pass brings the expression to a normal form to isolates the delta terms.</a:t>
            </a:r>
          </a:p>
          <a:p>
            <a:r>
              <a:rPr lang="en-US" dirty="0"/>
              <a:t>We do this by splitting the input into a sum of products, one for each delta.</a:t>
            </a:r>
          </a:p>
        </p:txBody>
      </p:sp>
      <p:sp>
        <p:nvSpPr>
          <p:cNvPr id="4" name="Slide Number Placeholder 3"/>
          <p:cNvSpPr>
            <a:spLocks noGrp="1"/>
          </p:cNvSpPr>
          <p:nvPr>
            <p:ph type="sldNum" sz="quarter" idx="5"/>
          </p:nvPr>
        </p:nvSpPr>
        <p:spPr/>
        <p:txBody>
          <a:bodyPr/>
          <a:lstStyle/>
          <a:p>
            <a:fld id="{491A255F-79F4-C341-B3D6-04B6FB8D2733}" type="slidenum">
              <a:rPr lang="en-US" smtClean="0"/>
              <a:t>33</a:t>
            </a:fld>
            <a:endParaRPr lang="en-US"/>
          </a:p>
        </p:txBody>
      </p:sp>
    </p:spTree>
    <p:extLst>
      <p:ext uri="{BB962C8B-B14F-4D97-AF65-F5344CB8AC3E}">
        <p14:creationId xmlns:p14="http://schemas.microsoft.com/office/powerpoint/2010/main" val="1910803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 split each term into it’s own integral. In the end, each delta is surrounded by a single stack of integrals and multiplied by a single expression. </a:t>
            </a:r>
          </a:p>
        </p:txBody>
      </p:sp>
      <p:sp>
        <p:nvSpPr>
          <p:cNvPr id="4" name="Slide Number Placeholder 3"/>
          <p:cNvSpPr>
            <a:spLocks noGrp="1"/>
          </p:cNvSpPr>
          <p:nvPr>
            <p:ph type="sldNum" sz="quarter" idx="5"/>
          </p:nvPr>
        </p:nvSpPr>
        <p:spPr/>
        <p:txBody>
          <a:bodyPr/>
          <a:lstStyle/>
          <a:p>
            <a:fld id="{491A255F-79F4-C341-B3D6-04B6FB8D2733}" type="slidenum">
              <a:rPr lang="en-US" smtClean="0"/>
              <a:t>34</a:t>
            </a:fld>
            <a:endParaRPr lang="en-US"/>
          </a:p>
        </p:txBody>
      </p:sp>
    </p:spTree>
    <p:extLst>
      <p:ext uri="{BB962C8B-B14F-4D97-AF65-F5344CB8AC3E}">
        <p14:creationId xmlns:p14="http://schemas.microsoft.com/office/powerpoint/2010/main" val="1179680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second pass, (*) </a:t>
            </a:r>
            <a:r>
              <a:rPr lang="en-US" dirty="0" err="1"/>
              <a:t>Teg</a:t>
            </a:r>
            <a:r>
              <a:rPr lang="en-US" dirty="0"/>
              <a:t> </a:t>
            </a:r>
            <a:r>
              <a:rPr lang="en-US" dirty="0" err="1"/>
              <a:t>reparameterizes</a:t>
            </a:r>
            <a:r>
              <a:rPr lang="en-US" dirty="0"/>
              <a:t> the (*) delta expression (*) so it contains a single variable of integration. In this example, </a:t>
            </a:r>
            <a:r>
              <a:rPr lang="en-US" dirty="0" err="1"/>
              <a:t>Teg</a:t>
            </a:r>
            <a:r>
              <a:rPr lang="en-US" dirty="0"/>
              <a:t> (*) first converts (*) to polar coordinates. </a:t>
            </a:r>
          </a:p>
        </p:txBody>
      </p:sp>
      <p:sp>
        <p:nvSpPr>
          <p:cNvPr id="4" name="Slide Number Placeholder 3"/>
          <p:cNvSpPr>
            <a:spLocks noGrp="1"/>
          </p:cNvSpPr>
          <p:nvPr>
            <p:ph type="sldNum" sz="quarter" idx="5"/>
          </p:nvPr>
        </p:nvSpPr>
        <p:spPr/>
        <p:txBody>
          <a:bodyPr/>
          <a:lstStyle/>
          <a:p>
            <a:fld id="{491A255F-79F4-C341-B3D6-04B6FB8D2733}" type="slidenum">
              <a:rPr lang="en-US" smtClean="0"/>
              <a:t>35</a:t>
            </a:fld>
            <a:endParaRPr lang="en-US"/>
          </a:p>
        </p:txBody>
      </p:sp>
    </p:spTree>
    <p:extLst>
      <p:ext uri="{BB962C8B-B14F-4D97-AF65-F5344CB8AC3E}">
        <p14:creationId xmlns:p14="http://schemas.microsoft.com/office/powerpoint/2010/main" val="4281681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new expression still isn’t in (*) normal form. (*)</a:t>
            </a:r>
            <a:r>
              <a:rPr lang="en-US" err="1"/>
              <a:t>Teg</a:t>
            </a:r>
            <a:r>
              <a:rPr lang="en-US"/>
              <a:t> performs (*) another reparameterization from 2r - t to r'.</a:t>
            </a:r>
          </a:p>
        </p:txBody>
      </p:sp>
      <p:sp>
        <p:nvSpPr>
          <p:cNvPr id="4" name="Slide Number Placeholder 3"/>
          <p:cNvSpPr>
            <a:spLocks noGrp="1"/>
          </p:cNvSpPr>
          <p:nvPr>
            <p:ph type="sldNum" sz="quarter" idx="5"/>
          </p:nvPr>
        </p:nvSpPr>
        <p:spPr/>
        <p:txBody>
          <a:bodyPr/>
          <a:lstStyle/>
          <a:p>
            <a:fld id="{491A255F-79F4-C341-B3D6-04B6FB8D2733}" type="slidenum">
              <a:rPr lang="en-US" smtClean="0"/>
              <a:t>36</a:t>
            </a:fld>
            <a:endParaRPr lang="en-US"/>
          </a:p>
        </p:txBody>
      </p:sp>
    </p:spTree>
    <p:extLst>
      <p:ext uri="{BB962C8B-B14F-4D97-AF65-F5344CB8AC3E}">
        <p14:creationId xmlns:p14="http://schemas.microsoft.com/office/powerpoint/2010/main" val="1478884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reparameterization (*) results in an expression in normal form  (*) – with a single variable of integration in the delta.</a:t>
            </a:r>
          </a:p>
        </p:txBody>
      </p:sp>
      <p:sp>
        <p:nvSpPr>
          <p:cNvPr id="4" name="Slide Number Placeholder 3"/>
          <p:cNvSpPr>
            <a:spLocks noGrp="1"/>
          </p:cNvSpPr>
          <p:nvPr>
            <p:ph type="sldNum" sz="quarter" idx="5"/>
          </p:nvPr>
        </p:nvSpPr>
        <p:spPr/>
        <p:txBody>
          <a:bodyPr/>
          <a:lstStyle/>
          <a:p>
            <a:fld id="{491A255F-79F4-C341-B3D6-04B6FB8D2733}" type="slidenum">
              <a:rPr lang="en-US" smtClean="0"/>
              <a:t>37</a:t>
            </a:fld>
            <a:endParaRPr lang="en-US"/>
          </a:p>
        </p:txBody>
      </p:sp>
    </p:spTree>
    <p:extLst>
      <p:ext uri="{BB962C8B-B14F-4D97-AF65-F5344CB8AC3E}">
        <p14:creationId xmlns:p14="http://schemas.microsoft.com/office/powerpoint/2010/main" val="3237896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of performing the first (*) and second (*) change of coordinates is identical. For simplicity, we focus on the second.</a:t>
            </a:r>
          </a:p>
          <a:p>
            <a:endParaRPr lang="en-US"/>
          </a:p>
        </p:txBody>
      </p:sp>
      <p:sp>
        <p:nvSpPr>
          <p:cNvPr id="4" name="Slide Number Placeholder 3"/>
          <p:cNvSpPr>
            <a:spLocks noGrp="1"/>
          </p:cNvSpPr>
          <p:nvPr>
            <p:ph type="sldNum" sz="quarter" idx="5"/>
          </p:nvPr>
        </p:nvSpPr>
        <p:spPr/>
        <p:txBody>
          <a:bodyPr/>
          <a:lstStyle/>
          <a:p>
            <a:fld id="{491A255F-79F4-C341-B3D6-04B6FB8D2733}" type="slidenum">
              <a:rPr lang="en-US" smtClean="0"/>
              <a:t>38</a:t>
            </a:fld>
            <a:endParaRPr lang="en-US"/>
          </a:p>
        </p:txBody>
      </p:sp>
    </p:spTree>
    <p:extLst>
      <p:ext uri="{BB962C8B-B14F-4D97-AF65-F5344CB8AC3E}">
        <p14:creationId xmlns:p14="http://schemas.microsoft.com/office/powerpoint/2010/main" val="1701067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Teg</a:t>
            </a:r>
            <a:r>
              <a:rPr lang="en-US"/>
              <a:t> applies the change of coordinates to the bounds of integration and the delta (*). It then substitutes the old variables for the new variables (*) using the inverse of the condition. And finally, Teg adds the (*) Jacobian term to account for the change of variables.</a:t>
            </a:r>
          </a:p>
        </p:txBody>
      </p:sp>
      <p:sp>
        <p:nvSpPr>
          <p:cNvPr id="4" name="Slide Number Placeholder 3"/>
          <p:cNvSpPr>
            <a:spLocks noGrp="1"/>
          </p:cNvSpPr>
          <p:nvPr>
            <p:ph type="sldNum" sz="quarter" idx="5"/>
          </p:nvPr>
        </p:nvSpPr>
        <p:spPr/>
        <p:txBody>
          <a:bodyPr/>
          <a:lstStyle/>
          <a:p>
            <a:fld id="{491A255F-79F4-C341-B3D6-04B6FB8D2733}" type="slidenum">
              <a:rPr lang="en-US" smtClean="0"/>
              <a:t>39</a:t>
            </a:fld>
            <a:endParaRPr lang="en-US"/>
          </a:p>
        </p:txBody>
      </p:sp>
    </p:spTree>
    <p:extLst>
      <p:ext uri="{BB962C8B-B14F-4D97-AF65-F5344CB8AC3E}">
        <p14:creationId xmlns:p14="http://schemas.microsoft.com/office/powerpoint/2010/main" val="343070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But can we use a similar framework to solve inverse problems with graphics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For instance, we can imagine a ray-tracing program whose parameters are shapes, and whose output is a physically-realistic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a:t>
            </a:r>
          </a:p>
          <a:p>
            <a:r>
              <a:rPr lang="en-US"/>
              <a:t>We might ask, if it is possible to use these techniques to optimize graphics programs to solve inverse problem? In general, the answer is yes, but many applications don’t work immediately with off-the-shelf tools. For example, consider a ray tracer that takes in a scene description and produces a realistic path traced image. Or,</a:t>
            </a:r>
          </a:p>
        </p:txBody>
      </p:sp>
      <p:sp>
        <p:nvSpPr>
          <p:cNvPr id="4" name="Slide Number Placeholder 3"/>
          <p:cNvSpPr>
            <a:spLocks noGrp="1"/>
          </p:cNvSpPr>
          <p:nvPr>
            <p:ph type="sldNum" sz="quarter" idx="5"/>
          </p:nvPr>
        </p:nvSpPr>
        <p:spPr/>
        <p:txBody>
          <a:bodyPr/>
          <a:lstStyle/>
          <a:p>
            <a:fld id="{1A48B653-7B3F-456B-BC2B-219CE59C982A}" type="slidenum">
              <a:rPr lang="en-US" smtClean="0"/>
              <a:t>4</a:t>
            </a:fld>
            <a:endParaRPr lang="en-US"/>
          </a:p>
        </p:txBody>
      </p:sp>
    </p:spTree>
    <p:extLst>
      <p:ext uri="{BB962C8B-B14F-4D97-AF65-F5344CB8AC3E}">
        <p14:creationId xmlns:p14="http://schemas.microsoft.com/office/powerpoint/2010/main" val="3975469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in order to successfully eliminate deltas, we restrict the discontinuities to diffeomorphisms -- they must have an inverse and be differentiable. </a:t>
            </a:r>
          </a:p>
          <a:p>
            <a:endParaRPr lang="en-US" dirty="0"/>
          </a:p>
          <a:p>
            <a:r>
              <a:rPr lang="en-US" dirty="0"/>
              <a:t>For example, (*) y=x is a diffeomorphism, </a:t>
            </a:r>
          </a:p>
          <a:p>
            <a:r>
              <a:rPr lang="en-US" dirty="0"/>
              <a:t>(*) the sigmoid function is a diffeomorphism,</a:t>
            </a:r>
          </a:p>
          <a:p>
            <a:r>
              <a:rPr lang="en-US" dirty="0"/>
              <a:t>(*) but sin(x) is not a diffeomorphism.</a:t>
            </a:r>
          </a:p>
        </p:txBody>
      </p:sp>
      <p:sp>
        <p:nvSpPr>
          <p:cNvPr id="4" name="Slide Number Placeholder 3"/>
          <p:cNvSpPr>
            <a:spLocks noGrp="1"/>
          </p:cNvSpPr>
          <p:nvPr>
            <p:ph type="sldNum" sz="quarter" idx="5"/>
          </p:nvPr>
        </p:nvSpPr>
        <p:spPr/>
        <p:txBody>
          <a:bodyPr/>
          <a:lstStyle/>
          <a:p>
            <a:fld id="{491A255F-79F4-C341-B3D6-04B6FB8D2733}" type="slidenum">
              <a:rPr lang="en-US" smtClean="0"/>
              <a:t>40</a:t>
            </a:fld>
            <a:endParaRPr lang="en-US"/>
          </a:p>
        </p:txBody>
      </p:sp>
    </p:spTree>
    <p:extLst>
      <p:ext uri="{BB962C8B-B14F-4D97-AF65-F5344CB8AC3E}">
        <p14:creationId xmlns:p14="http://schemas.microsoft.com/office/powerpoint/2010/main" val="2123621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the delta expression is in the (*) normal form so </a:t>
            </a:r>
            <a:r>
              <a:rPr lang="en-US" dirty="0" err="1"/>
              <a:t>Teg</a:t>
            </a:r>
            <a:r>
              <a:rPr lang="en-US" dirty="0"/>
              <a:t> applies the sifting property, which annihilates the delta with it’s corresponding integral (*), and evaluates the rest of the expression at r’=0 (*).</a:t>
            </a:r>
          </a:p>
          <a:p>
            <a:endParaRPr lang="en-US" dirty="0"/>
          </a:p>
          <a:p>
            <a:endParaRPr lang="en-US" dirty="0"/>
          </a:p>
          <a:p>
            <a:r>
              <a:rPr lang="en-US" dirty="0"/>
              <a:t>------</a:t>
            </a:r>
          </a:p>
          <a:p>
            <a:r>
              <a:rPr lang="en-US" dirty="0"/>
              <a:t>In pass 3, we apply the sifting property to annihilate deltas with the corresponding integrals.</a:t>
            </a:r>
          </a:p>
          <a:p>
            <a:endParaRPr lang="en-US" dirty="0"/>
          </a:p>
          <a:p>
            <a:r>
              <a:rPr lang="en-US" dirty="0"/>
              <a:t>See our paper for more detail and a characterization of degenerate cases that are problematic.</a:t>
            </a:r>
          </a:p>
        </p:txBody>
      </p:sp>
      <p:sp>
        <p:nvSpPr>
          <p:cNvPr id="4" name="Slide Number Placeholder 3"/>
          <p:cNvSpPr>
            <a:spLocks noGrp="1"/>
          </p:cNvSpPr>
          <p:nvPr>
            <p:ph type="sldNum" sz="quarter" idx="5"/>
          </p:nvPr>
        </p:nvSpPr>
        <p:spPr/>
        <p:txBody>
          <a:bodyPr/>
          <a:lstStyle/>
          <a:p>
            <a:fld id="{491A255F-79F4-C341-B3D6-04B6FB8D2733}" type="slidenum">
              <a:rPr lang="en-US" smtClean="0"/>
              <a:t>41</a:t>
            </a:fld>
            <a:endParaRPr lang="en-US"/>
          </a:p>
        </p:txBody>
      </p:sp>
    </p:spTree>
    <p:extLst>
      <p:ext uri="{BB962C8B-B14F-4D97-AF65-F5344CB8AC3E}">
        <p14:creationId xmlns:p14="http://schemas.microsoft.com/office/powerpoint/2010/main" val="1712099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Taken together, these passes describe a method to differentiate general integrals with discontinuities. Our process first breaks (*) down complex expressions into one piece per delta term. (*) Each term is then </a:t>
            </a:r>
            <a:r>
              <a:rPr lang="en-US" dirty="0" err="1"/>
              <a:t>reparameterized</a:t>
            </a:r>
            <a:r>
              <a:rPr lang="en-US" dirty="0"/>
              <a:t> to bring it to a normal form, (*) and then subsequently eliminated via Sifting.</a:t>
            </a:r>
          </a:p>
        </p:txBody>
      </p:sp>
      <p:sp>
        <p:nvSpPr>
          <p:cNvPr id="4" name="Slide Number Placeholder 3"/>
          <p:cNvSpPr>
            <a:spLocks noGrp="1"/>
          </p:cNvSpPr>
          <p:nvPr>
            <p:ph type="sldNum" sz="quarter" idx="5"/>
          </p:nvPr>
        </p:nvSpPr>
        <p:spPr/>
        <p:txBody>
          <a:bodyPr/>
          <a:lstStyle/>
          <a:p>
            <a:fld id="{1A48B653-7B3F-456B-BC2B-219CE59C982A}" type="slidenum">
              <a:rPr lang="en-US" smtClean="0"/>
              <a:t>42</a:t>
            </a:fld>
            <a:endParaRPr lang="en-US"/>
          </a:p>
        </p:txBody>
      </p:sp>
    </p:spTree>
    <p:extLst>
      <p:ext uri="{BB962C8B-B14F-4D97-AF65-F5344CB8AC3E}">
        <p14:creationId xmlns:p14="http://schemas.microsoft.com/office/powerpoint/2010/main" val="130247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is it useful for?</a:t>
            </a:r>
          </a:p>
          <a:p>
            <a:endParaRPr lang="en-US" dirty="0"/>
          </a:p>
          <a:p>
            <a:r>
              <a:rPr lang="en-US" dirty="0"/>
              <a:t>As we noted in the introduction, nearly every domain in graphics contains some form of integral estimation. </a:t>
            </a:r>
            <a:r>
              <a:rPr lang="en-US" dirty="0" err="1"/>
              <a:t>Teg</a:t>
            </a:r>
            <a:r>
              <a:rPr lang="en-US" dirty="0"/>
              <a:t> automates the challenge of differentiation, and provides an opportunity to revisit applications that are difficult to differentiate by hand. </a:t>
            </a:r>
          </a:p>
          <a:p>
            <a:r>
              <a:rPr lang="en-US" dirty="0"/>
              <a:t>We now present applications spanning image stylization, shading and physical simulation.</a:t>
            </a:r>
          </a:p>
          <a:p>
            <a:endParaRPr lang="en-US" dirty="0"/>
          </a:p>
          <a:p>
            <a:endParaRPr lang="en-US" dirty="0"/>
          </a:p>
          <a:p>
            <a:endParaRPr lang="en-US" dirty="0"/>
          </a:p>
          <a:p>
            <a:r>
              <a:rPr lang="en-US" dirty="0"/>
              <a:t>(* However, thus far, we have only used toy examples, for the purpose of demonstrating certain features.</a:t>
            </a:r>
          </a:p>
          <a:p>
            <a:r>
              <a:rPr lang="en-US" dirty="0"/>
              <a:t>Now we’re going to apply (*) our method to a three different applications. First, we’ll show that our generalized method still works successfully for (*)  differentiable rendering, then we demonstrate the use of diffeomorphisms to handle (*) complex discontinuities in a </a:t>
            </a:r>
            <a:r>
              <a:rPr lang="en-US" dirty="0" err="1"/>
              <a:t>thresholded</a:t>
            </a:r>
            <a:r>
              <a:rPr lang="en-US" dirty="0"/>
              <a:t> shader, and finally apply it to a completely different domain, (*) physical trajectory simulation. Omitted from this presentation, is an application in design and fabrication problems</a:t>
            </a:r>
          </a:p>
          <a:p>
            <a:endParaRPr lang="en-US" dirty="0"/>
          </a:p>
          <a:p>
            <a:r>
              <a:rPr lang="en-US" dirty="0"/>
              <a:t>Every sub-domain of graphics contains applications which deal with integrating over parametric discontinuities. </a:t>
            </a:r>
          </a:p>
          <a:p>
            <a:endParaRPr lang="en-US" dirty="0"/>
          </a:p>
          <a:p>
            <a:r>
              <a:rPr lang="en-US" dirty="0"/>
              <a:t>It is critical to solve inverse problems in a diverse set of graphics applications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we have now generalized an idea originally from differentiable rendering, by converting it into a set of program transformation passes and providing a system using composable diffeomorphisms to allow for the differentiation of increasingly complex discontinuities.</a:t>
            </a:r>
          </a:p>
          <a:p>
            <a:endParaRPr lang="en-US" dirty="0"/>
          </a:p>
          <a:p>
            <a:r>
              <a:rPr lang="en-US" dirty="0" err="1"/>
              <a:t>Differentible</a:t>
            </a:r>
            <a:r>
              <a:rPr lang="en-US" dirty="0"/>
              <a:t> rendering -&gt; image processing</a:t>
            </a:r>
          </a:p>
          <a:p>
            <a:r>
              <a:rPr lang="en-US" dirty="0"/>
              <a:t>-----</a:t>
            </a:r>
          </a:p>
          <a:p>
            <a:r>
              <a:rPr lang="en-US" dirty="0"/>
              <a:t>(*Now that we’ve explained how </a:t>
            </a:r>
            <a:r>
              <a:rPr lang="en-US" dirty="0" err="1"/>
              <a:t>Teg</a:t>
            </a:r>
            <a:r>
              <a:rPr lang="en-US" dirty="0"/>
              <a:t> works, we will present some exciting applications.*)</a:t>
            </a:r>
          </a:p>
        </p:txBody>
      </p:sp>
      <p:sp>
        <p:nvSpPr>
          <p:cNvPr id="4" name="Slide Number Placeholder 3"/>
          <p:cNvSpPr>
            <a:spLocks noGrp="1"/>
          </p:cNvSpPr>
          <p:nvPr>
            <p:ph type="sldNum" sz="quarter" idx="5"/>
          </p:nvPr>
        </p:nvSpPr>
        <p:spPr/>
        <p:txBody>
          <a:bodyPr/>
          <a:lstStyle/>
          <a:p>
            <a:fld id="{491A255F-79F4-C341-B3D6-04B6FB8D2733}" type="slidenum">
              <a:rPr lang="en-US" smtClean="0"/>
              <a:t>43</a:t>
            </a:fld>
            <a:endParaRPr lang="en-US"/>
          </a:p>
        </p:txBody>
      </p:sp>
    </p:spTree>
    <p:extLst>
      <p:ext uri="{BB962C8B-B14F-4D97-AF65-F5344CB8AC3E}">
        <p14:creationId xmlns:p14="http://schemas.microsoft.com/office/powerpoint/2010/main" val="1947584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first application, we look at image style filters, a staple of image processing applications like Photoshop. One instance of this is image triangulation, which is particularly relevant (*) here since it can be solved by differentiating a rasterizer, and then minimizing a loss function.</a:t>
            </a:r>
          </a:p>
          <a:p>
            <a:r>
              <a:rPr lang="en-US" dirty="0"/>
              <a:t>Note that in order for this to work properly we must account for the delta terms in the derivative.</a:t>
            </a:r>
          </a:p>
          <a:p>
            <a:r>
              <a:rPr lang="en-US" dirty="0"/>
              <a:t> </a:t>
            </a:r>
          </a:p>
          <a:p>
            <a:r>
              <a:rPr lang="en-US" dirty="0"/>
              <a:t>---------------</a:t>
            </a:r>
          </a:p>
          <a:p>
            <a:r>
              <a:rPr lang="en-US" dirty="0"/>
              <a:t>Artists frequently want to produce stylized images, but manual stylization is time consuming. An instance of this is </a:t>
            </a:r>
            <a:r>
              <a:rPr lang="en-US" i="1" dirty="0"/>
              <a:t>image triangulation</a:t>
            </a:r>
            <a:r>
              <a:rPr lang="en-US" i="0" dirty="0"/>
              <a:t>, where we try to approximate an image with a tight triangular mesh. (*)</a:t>
            </a:r>
          </a:p>
          <a:p>
            <a:r>
              <a:rPr lang="en-US" i="0" dirty="0"/>
              <a:t>This is particularly relevant to our approach because one elegant way to achieve this is to write a 2D triangle rasterizer to produce a triangulated image and then (*) solve the inverse problem by differentiating this pipeline. </a:t>
            </a:r>
          </a:p>
          <a:p>
            <a:endParaRPr lang="en-US" i="0" dirty="0"/>
          </a:p>
          <a:p>
            <a:r>
              <a:rPr lang="en-US" i="0" dirty="0"/>
              <a:t>(Maybe: Our approach allows for the automatic differentiation of such)</a:t>
            </a:r>
            <a:endParaRPr lang="en-US" i="1" dirty="0"/>
          </a:p>
        </p:txBody>
      </p:sp>
      <p:sp>
        <p:nvSpPr>
          <p:cNvPr id="4" name="Slide Number Placeholder 3"/>
          <p:cNvSpPr>
            <a:spLocks noGrp="1"/>
          </p:cNvSpPr>
          <p:nvPr>
            <p:ph type="sldNum" sz="quarter" idx="5"/>
          </p:nvPr>
        </p:nvSpPr>
        <p:spPr/>
        <p:txBody>
          <a:bodyPr/>
          <a:lstStyle/>
          <a:p>
            <a:fld id="{1A48B653-7B3F-456B-BC2B-219CE59C982A}" type="slidenum">
              <a:rPr lang="en-US" smtClean="0"/>
              <a:t>44</a:t>
            </a:fld>
            <a:endParaRPr lang="en-US"/>
          </a:p>
        </p:txBody>
      </p:sp>
    </p:spTree>
    <p:extLst>
      <p:ext uri="{BB962C8B-B14F-4D97-AF65-F5344CB8AC3E}">
        <p14:creationId xmlns:p14="http://schemas.microsoft.com/office/powerpoint/2010/main" val="399934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from the same (*) initialization, we optimize for a triangulated image using the gradients from </a:t>
            </a:r>
            <a:r>
              <a:rPr lang="en-US" dirty="0" err="1"/>
              <a:t>Teg</a:t>
            </a:r>
            <a:r>
              <a:rPr lang="en-US" dirty="0"/>
              <a:t> and (*) compare against traditional auto-diff.</a:t>
            </a:r>
          </a:p>
          <a:p>
            <a:r>
              <a:rPr lang="en-US" dirty="0"/>
              <a:t>It turns out that not accounting for the delta terms in this program, (*) leads to a failed optimization. In fact, there is no gradient whatsoever, because traditional auto-diff only differentiates and the color is constant in the triangle.</a:t>
            </a:r>
          </a:p>
        </p:txBody>
      </p:sp>
      <p:sp>
        <p:nvSpPr>
          <p:cNvPr id="4" name="Slide Number Placeholder 3"/>
          <p:cNvSpPr>
            <a:spLocks noGrp="1"/>
          </p:cNvSpPr>
          <p:nvPr>
            <p:ph type="sldNum" sz="quarter" idx="5"/>
          </p:nvPr>
        </p:nvSpPr>
        <p:spPr/>
        <p:txBody>
          <a:bodyPr/>
          <a:lstStyle/>
          <a:p>
            <a:fld id="{491A255F-79F4-C341-B3D6-04B6FB8D2733}" type="slidenum">
              <a:rPr lang="en-US" smtClean="0"/>
              <a:t>45</a:t>
            </a:fld>
            <a:endParaRPr lang="en-US"/>
          </a:p>
        </p:txBody>
      </p:sp>
    </p:spTree>
    <p:extLst>
      <p:ext uri="{BB962C8B-B14F-4D97-AF65-F5344CB8AC3E}">
        <p14:creationId xmlns:p14="http://schemas.microsoft.com/office/powerpoint/2010/main" val="4264076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instead we had linearly varying color, to provide a non-0 gradient? (*) Well, we find a significant part of the gradient is still from these delta terms.</a:t>
            </a:r>
          </a:p>
          <a:p>
            <a:r>
              <a:rPr lang="en-US" dirty="0"/>
              <a:t>You can see here along the natural lines in the image, that ignoring these causes the optimization to simply fail due to incorrect gradients.</a:t>
            </a:r>
          </a:p>
          <a:p>
            <a:endParaRPr lang="en-US" dirty="0"/>
          </a:p>
          <a:p>
            <a:r>
              <a:rPr lang="en-US" dirty="0"/>
              <a:t>----------------------</a:t>
            </a:r>
          </a:p>
          <a:p>
            <a:r>
              <a:rPr lang="en-US" dirty="0"/>
              <a:t>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interpolation _does_ provide some non-0 gradient but a significant portion of the gradient is still from the delta component.</a:t>
            </a:r>
          </a:p>
          <a:p>
            <a:endParaRPr lang="en-US" dirty="0"/>
          </a:p>
          <a:p>
            <a:endParaRPr lang="en-US" dirty="0"/>
          </a:p>
          <a:p>
            <a:r>
              <a:rPr lang="en-US" dirty="0"/>
              <a:t>Linearly interpolating between the colors at each vertex produces a different effect.</a:t>
            </a:r>
          </a:p>
          <a:p>
            <a:endParaRPr lang="en-US" dirty="0"/>
          </a:p>
          <a:p>
            <a:r>
              <a:rPr lang="en-US" dirty="0"/>
              <a:t>Once again, using </a:t>
            </a:r>
            <a:r>
              <a:rPr lang="en-US" dirty="0" err="1"/>
              <a:t>Teg</a:t>
            </a:r>
            <a:r>
              <a:rPr lang="en-US" dirty="0"/>
              <a:t> works quite well. </a:t>
            </a:r>
          </a:p>
          <a:p>
            <a:endParaRPr lang="en-US" dirty="0"/>
          </a:p>
          <a:p>
            <a:r>
              <a:rPr lang="en-US" dirty="0"/>
              <a:t>Interestingly, there is </a:t>
            </a:r>
            <a:r>
              <a:rPr lang="en-US" i="1" dirty="0"/>
              <a:t>some </a:t>
            </a:r>
            <a:r>
              <a:rPr lang="en-US" i="0" dirty="0"/>
              <a:t>derivative signal for traditional </a:t>
            </a:r>
            <a:r>
              <a:rPr lang="en-US" i="0" dirty="0" err="1"/>
              <a:t>autodiff</a:t>
            </a:r>
            <a:r>
              <a:rPr lang="en-US" i="0" dirty="0"/>
              <a:t> not from the parametric discontinuities. However, due to the gradients not being correct, the results </a:t>
            </a:r>
            <a:r>
              <a:rPr lang="en-US" i="0" dirty="0" err="1"/>
              <a:t>lok</a:t>
            </a:r>
            <a:r>
              <a:rPr lang="en-US" i="0" dirty="0"/>
              <a:t> work, with less clarity on the boundary of the tower, for example. </a:t>
            </a:r>
            <a:endParaRPr lang="en-US" dirty="0"/>
          </a:p>
        </p:txBody>
      </p:sp>
      <p:sp>
        <p:nvSpPr>
          <p:cNvPr id="4" name="Slide Number Placeholder 3"/>
          <p:cNvSpPr>
            <a:spLocks noGrp="1"/>
          </p:cNvSpPr>
          <p:nvPr>
            <p:ph type="sldNum" sz="quarter" idx="5"/>
          </p:nvPr>
        </p:nvSpPr>
        <p:spPr/>
        <p:txBody>
          <a:bodyPr/>
          <a:lstStyle/>
          <a:p>
            <a:fld id="{491A255F-79F4-C341-B3D6-04B6FB8D2733}" type="slidenum">
              <a:rPr lang="en-US" smtClean="0"/>
              <a:t>46</a:t>
            </a:fld>
            <a:endParaRPr lang="en-US"/>
          </a:p>
        </p:txBody>
      </p:sp>
    </p:spTree>
    <p:extLst>
      <p:ext uri="{BB962C8B-B14F-4D97-AF65-F5344CB8AC3E}">
        <p14:creationId xmlns:p14="http://schemas.microsoft.com/office/powerpoint/2010/main" val="3581330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now turn to a new application in noise-based shaders, which contain more complex discontinuities that we haven’t dealt with so far.</a:t>
            </a:r>
          </a:p>
          <a:p>
            <a:r>
              <a:rPr lang="en-US"/>
              <a:t>(*) </a:t>
            </a:r>
          </a:p>
          <a:p>
            <a:r>
              <a:rPr lang="en-US"/>
              <a:t>The original Perlin noise paper shows several ways to transform noise to produce beautiful effects. (*) One of these, Bozo’s donut, is particularly useful because it produces sharp patterns by thresholding a noise map. This technique is prominently used in procedural modelling, which means differentiating this effect can enable exciting inverse design problems. (as well as enhance existing differentiable renderers)</a:t>
            </a:r>
          </a:p>
          <a:p>
            <a:endParaRPr lang="en-US"/>
          </a:p>
          <a:p>
            <a:endParaRPr lang="en-US"/>
          </a:p>
          <a:p>
            <a:r>
              <a:rPr lang="en-US"/>
              <a:t>-----</a:t>
            </a:r>
          </a:p>
          <a:p>
            <a:r>
              <a:rPr lang="en-US"/>
              <a:t>(To be able to differentiate discontinuous shaders is of particular interest since it enhances existing differentiable renderers as well as enable new inverse design problems.)</a:t>
            </a:r>
          </a:p>
        </p:txBody>
      </p:sp>
      <p:sp>
        <p:nvSpPr>
          <p:cNvPr id="4" name="Slide Number Placeholder 3"/>
          <p:cNvSpPr>
            <a:spLocks noGrp="1"/>
          </p:cNvSpPr>
          <p:nvPr>
            <p:ph type="sldNum" sz="quarter" idx="5"/>
          </p:nvPr>
        </p:nvSpPr>
        <p:spPr/>
        <p:txBody>
          <a:bodyPr/>
          <a:lstStyle/>
          <a:p>
            <a:fld id="{1A48B653-7B3F-456B-BC2B-219CE59C982A}" type="slidenum">
              <a:rPr lang="en-US" smtClean="0"/>
              <a:t>47</a:t>
            </a:fld>
            <a:endParaRPr lang="en-US"/>
          </a:p>
        </p:txBody>
      </p:sp>
    </p:spTree>
    <p:extLst>
      <p:ext uri="{BB962C8B-B14F-4D97-AF65-F5344CB8AC3E}">
        <p14:creationId xmlns:p14="http://schemas.microsoft.com/office/powerpoint/2010/main" val="986080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apply our differentiation approach to a design problem where we optimize random noise to fit a target image (*)</a:t>
            </a:r>
          </a:p>
          <a:p>
            <a:endParaRPr lang="en-US"/>
          </a:p>
          <a:p>
            <a:r>
              <a:rPr lang="en-US"/>
              <a:t>As we show here, we can successfully solve for our design objective </a:t>
            </a:r>
            <a:r>
              <a:rPr lang="en-US" i="1"/>
              <a:t>because</a:t>
            </a:r>
            <a:r>
              <a:rPr lang="en-US"/>
              <a:t> our derivatives correctly account for the thresholding. </a:t>
            </a:r>
          </a:p>
        </p:txBody>
      </p:sp>
      <p:sp>
        <p:nvSpPr>
          <p:cNvPr id="4" name="Slide Number Placeholder 3"/>
          <p:cNvSpPr>
            <a:spLocks noGrp="1"/>
          </p:cNvSpPr>
          <p:nvPr>
            <p:ph type="sldNum" sz="quarter" idx="5"/>
          </p:nvPr>
        </p:nvSpPr>
        <p:spPr/>
        <p:txBody>
          <a:bodyPr/>
          <a:lstStyle/>
          <a:p>
            <a:fld id="{491A255F-79F4-C341-B3D6-04B6FB8D2733}" type="slidenum">
              <a:rPr lang="en-US" smtClean="0"/>
              <a:t>48</a:t>
            </a:fld>
            <a:endParaRPr lang="en-US"/>
          </a:p>
        </p:txBody>
      </p:sp>
    </p:spTree>
    <p:extLst>
      <p:ext uri="{BB962C8B-B14F-4D97-AF65-F5344CB8AC3E}">
        <p14:creationId xmlns:p14="http://schemas.microsoft.com/office/powerpoint/2010/main" val="1878622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(Sai: maybe slightly confusing, but we can handle this later)</a:t>
            </a:r>
          </a:p>
          <a:p>
            <a:endParaRPr lang="en-US"/>
          </a:p>
          <a:p>
            <a:r>
              <a:rPr lang="en-US"/>
              <a:t>HELP SAI!</a:t>
            </a:r>
          </a:p>
          <a:p>
            <a:endParaRPr lang="en-US"/>
          </a:p>
          <a:p>
            <a:r>
              <a:rPr lang="en-US" sz="1200" kern="1200">
                <a:solidFill>
                  <a:schemeClr val="tx1"/>
                </a:solidFill>
                <a:effectLst/>
                <a:latin typeface="+mn-lt"/>
                <a:ea typeface="+mn-ea"/>
                <a:cs typeface="+mn-cs"/>
              </a:rPr>
              <a:t>We fit the parameters of a discontinuous procedural shader to a target image. A common pattern in procedural shaders is to</a:t>
            </a:r>
          </a:p>
          <a:p>
            <a:r>
              <a:rPr lang="en-US" sz="1200" kern="1200">
                <a:solidFill>
                  <a:schemeClr val="tx1"/>
                </a:solidFill>
                <a:effectLst/>
                <a:latin typeface="+mn-lt"/>
                <a:ea typeface="+mn-ea"/>
                <a:cs typeface="+mn-cs"/>
              </a:rPr>
              <a:t>threshold Perlin noise – the noise function is compared to a threshold to decide which color to use for producing</a:t>
            </a:r>
          </a:p>
          <a:p>
            <a:r>
              <a:rPr lang="en-US" sz="1200" kern="1200">
                <a:solidFill>
                  <a:schemeClr val="tx1"/>
                </a:solidFill>
                <a:effectLst/>
                <a:latin typeface="+mn-lt"/>
                <a:ea typeface="+mn-ea"/>
                <a:cs typeface="+mn-cs"/>
              </a:rPr>
              <a:t>textures with segmented regions. The thresholding produces complex discontinuities that require special treatment.</a:t>
            </a:r>
            <a:endParaRPr lang="en-US"/>
          </a:p>
          <a:p>
            <a:r>
              <a:rPr lang="en-US" err="1"/>
              <a:t>Thresholded</a:t>
            </a:r>
            <a:r>
              <a:rPr lang="en-US"/>
              <a:t> </a:t>
            </a:r>
            <a:r>
              <a:rPr lang="en-US" err="1"/>
              <a:t>perlin</a:t>
            </a:r>
            <a:r>
              <a:rPr lang="en-US"/>
              <a:t> noise is useful for automatically generating terrain. For example, the image on the right is an automatically generated map of land and water, which could be part of a scene in a game.</a:t>
            </a:r>
          </a:p>
        </p:txBody>
      </p:sp>
      <p:sp>
        <p:nvSpPr>
          <p:cNvPr id="4" name="Slide Number Placeholder 3"/>
          <p:cNvSpPr>
            <a:spLocks noGrp="1"/>
          </p:cNvSpPr>
          <p:nvPr>
            <p:ph type="sldNum" sz="quarter" idx="5"/>
          </p:nvPr>
        </p:nvSpPr>
        <p:spPr/>
        <p:txBody>
          <a:bodyPr/>
          <a:lstStyle/>
          <a:p>
            <a:fld id="{491A255F-79F4-C341-B3D6-04B6FB8D2733}" type="slidenum">
              <a:rPr lang="en-US" smtClean="0"/>
              <a:t>49</a:t>
            </a:fld>
            <a:endParaRPr lang="en-US"/>
          </a:p>
        </p:txBody>
      </p:sp>
    </p:spTree>
    <p:extLst>
      <p:ext uri="{BB962C8B-B14F-4D97-AF65-F5344CB8AC3E}">
        <p14:creationId xmlns:p14="http://schemas.microsoft.com/office/powerpoint/2010/main" val="58484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we could have a rasterization program that composes several layers of vector paths to produce a final rasterized image.</a:t>
            </a:r>
          </a:p>
        </p:txBody>
      </p:sp>
      <p:sp>
        <p:nvSpPr>
          <p:cNvPr id="4" name="Slide Number Placeholder 3"/>
          <p:cNvSpPr>
            <a:spLocks noGrp="1"/>
          </p:cNvSpPr>
          <p:nvPr>
            <p:ph type="sldNum" sz="quarter" idx="5"/>
          </p:nvPr>
        </p:nvSpPr>
        <p:spPr/>
        <p:txBody>
          <a:bodyPr/>
          <a:lstStyle/>
          <a:p>
            <a:fld id="{1A48B653-7B3F-456B-BC2B-219CE59C982A}" type="slidenum">
              <a:rPr lang="en-US" smtClean="0"/>
              <a:t>5</a:t>
            </a:fld>
            <a:endParaRPr lang="en-US"/>
          </a:p>
        </p:txBody>
      </p:sp>
    </p:spTree>
    <p:extLst>
      <p:ext uri="{BB962C8B-B14F-4D97-AF65-F5344CB8AC3E}">
        <p14:creationId xmlns:p14="http://schemas.microsoft.com/office/powerpoint/2010/main" val="3512053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shader we use for this first computes a noise map on a texture and uses interpolation within each </a:t>
            </a:r>
            <a:r>
              <a:rPr lang="en-US" dirty="0" err="1"/>
              <a:t>texel</a:t>
            </a:r>
            <a:r>
              <a:rPr lang="en-US" dirty="0"/>
              <a:t>(*). Then we apply a flat threshold to this map. Note that the discontinuities are </a:t>
            </a:r>
            <a:r>
              <a:rPr lang="en-US" b="0" dirty="0"/>
              <a:t>highly</a:t>
            </a:r>
            <a:r>
              <a:rPr lang="en-US" dirty="0"/>
              <a:t> non-linear which are presently tricky to manually differentiate.</a:t>
            </a:r>
          </a:p>
        </p:txBody>
      </p:sp>
      <p:sp>
        <p:nvSpPr>
          <p:cNvPr id="4" name="Slide Number Placeholder 3"/>
          <p:cNvSpPr>
            <a:spLocks noGrp="1"/>
          </p:cNvSpPr>
          <p:nvPr>
            <p:ph type="sldNum" sz="quarter" idx="5"/>
          </p:nvPr>
        </p:nvSpPr>
        <p:spPr/>
        <p:txBody>
          <a:bodyPr/>
          <a:lstStyle/>
          <a:p>
            <a:fld id="{491A255F-79F4-C341-B3D6-04B6FB8D2733}" type="slidenum">
              <a:rPr lang="en-US" smtClean="0"/>
              <a:t>50</a:t>
            </a:fld>
            <a:endParaRPr lang="en-US"/>
          </a:p>
        </p:txBody>
      </p:sp>
    </p:spTree>
    <p:extLst>
      <p:ext uri="{BB962C8B-B14F-4D97-AF65-F5344CB8AC3E}">
        <p14:creationId xmlns:p14="http://schemas.microsoft.com/office/powerpoint/2010/main" val="43847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shown earlier, our framework allows a user to specify a change of coordinates (*) in order to bring a delta term into a linear form. In this specific case, that can be achieved by first centering the curve, and then moving to hyperbolic coordinates.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what happens when you don’t account for these delta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err="1"/>
              <a:t>Maybe</a:t>
            </a:r>
            <a:r>
              <a:rPr lang="en-US" err="1">
                <a:sym typeface="Wingdings" panose="05000000000000000000" pitchFamily="2" charset="2"/>
              </a:rPr>
              <a:t>:</a:t>
            </a:r>
            <a:r>
              <a:rPr lang="en-US" err="1"/>
              <a:t>This</a:t>
            </a:r>
            <a:r>
              <a:rPr lang="en-US"/>
              <a:t> is now in a form where our compiler applies an automatic translation to eliminate the delta)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what happens if you use don’t account for the parametric discontinuities?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Teg</a:t>
            </a:r>
            <a:r>
              <a:rPr lang="en-US"/>
              <a:t> automatically can optimize through </a:t>
            </a:r>
            <a:r>
              <a:rPr lang="en-US" err="1"/>
              <a:t>thresholded</a:t>
            </a:r>
            <a:r>
              <a:rPr lang="en-US"/>
              <a:t> bilinear interpolation by scaling and translating to produce axis-aligned discontinuities, then producing affine discontinuities that as we showed earlier can be </a:t>
            </a:r>
            <a:r>
              <a:rPr lang="en-US" err="1"/>
              <a:t>reperameterized</a:t>
            </a:r>
            <a:r>
              <a:rPr lang="en-US"/>
              <a:t> to normal form. )</a:t>
            </a:r>
          </a:p>
        </p:txBody>
      </p:sp>
      <p:sp>
        <p:nvSpPr>
          <p:cNvPr id="4" name="Slide Number Placeholder 3"/>
          <p:cNvSpPr>
            <a:spLocks noGrp="1"/>
          </p:cNvSpPr>
          <p:nvPr>
            <p:ph type="sldNum" sz="quarter" idx="5"/>
          </p:nvPr>
        </p:nvSpPr>
        <p:spPr/>
        <p:txBody>
          <a:bodyPr/>
          <a:lstStyle/>
          <a:p>
            <a:fld id="{491A255F-79F4-C341-B3D6-04B6FB8D2733}" type="slidenum">
              <a:rPr lang="en-US" smtClean="0"/>
              <a:t>51</a:t>
            </a:fld>
            <a:endParaRPr lang="en-US"/>
          </a:p>
        </p:txBody>
      </p:sp>
    </p:spTree>
    <p:extLst>
      <p:ext uri="{BB962C8B-B14F-4D97-AF65-F5344CB8AC3E}">
        <p14:creationId xmlns:p14="http://schemas.microsoft.com/office/powerpoint/2010/main" val="14679911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Well, like our image processing example, ignoring those terms results in different, and visibility sub-optimal solutions.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stress that it is important for shaders to account for their boundary terms, because otherwise, your derivatives can have the wrong sign and cause your loss to diverge.</a:t>
            </a:r>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top example, we augment our shader with a color map, while the bottom example uses just two colors. )</a:t>
            </a:r>
          </a:p>
          <a:p>
            <a:endParaRPr lang="en-US" dirty="0"/>
          </a:p>
          <a:p>
            <a:r>
              <a:rPr lang="en-US" dirty="0"/>
              <a:t>Using uniform colors leaves the no-delta case with no boundary gradient, -----</a:t>
            </a:r>
          </a:p>
          <a:p>
            <a:r>
              <a:rPr lang="en-US" dirty="0"/>
              <a:t>TODO: Same as before</a:t>
            </a:r>
          </a:p>
        </p:txBody>
      </p:sp>
      <p:sp>
        <p:nvSpPr>
          <p:cNvPr id="4" name="Slide Number Placeholder 3"/>
          <p:cNvSpPr>
            <a:spLocks noGrp="1"/>
          </p:cNvSpPr>
          <p:nvPr>
            <p:ph type="sldNum" sz="quarter" idx="5"/>
          </p:nvPr>
        </p:nvSpPr>
        <p:spPr/>
        <p:txBody>
          <a:bodyPr/>
          <a:lstStyle/>
          <a:p>
            <a:fld id="{1A48B653-7B3F-456B-BC2B-219CE59C982A}" type="slidenum">
              <a:rPr lang="en-US" smtClean="0"/>
              <a:t>52</a:t>
            </a:fld>
            <a:endParaRPr lang="en-US"/>
          </a:p>
        </p:txBody>
      </p:sp>
    </p:spTree>
    <p:extLst>
      <p:ext uri="{BB962C8B-B14F-4D97-AF65-F5344CB8AC3E}">
        <p14:creationId xmlns:p14="http://schemas.microsoft.com/office/powerpoint/2010/main" val="16960685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stressed earlier, these discontinuities are _not_ limited to just image processing or rendering. They are also widely encountered in animation, particularly when dealing with contact and collisions.</a:t>
            </a:r>
          </a:p>
          <a:p>
            <a:endParaRPr lang="en-US" dirty="0"/>
          </a:p>
          <a:p>
            <a:r>
              <a:rPr lang="en-US" dirty="0"/>
              <a:t>And such is the case in animation. (*) Consider the animator’s task of finding a physically-consistent trajectory for a bouncing ball. One way to do this is multiple (*) shooting, which generates physical trajectories by simulating the ODE with constant time-steps. To solve the inverse problem, it differentiates and attempts to match the final step with the target</a:t>
            </a:r>
          </a:p>
        </p:txBody>
      </p:sp>
      <p:sp>
        <p:nvSpPr>
          <p:cNvPr id="4" name="Slide Number Placeholder 3"/>
          <p:cNvSpPr>
            <a:spLocks noGrp="1"/>
          </p:cNvSpPr>
          <p:nvPr>
            <p:ph type="sldNum" sz="quarter" idx="5"/>
          </p:nvPr>
        </p:nvSpPr>
        <p:spPr/>
        <p:txBody>
          <a:bodyPr/>
          <a:lstStyle/>
          <a:p>
            <a:fld id="{1A48B653-7B3F-456B-BC2B-219CE59C982A}" type="slidenum">
              <a:rPr lang="en-US" smtClean="0"/>
              <a:t>53</a:t>
            </a:fld>
            <a:endParaRPr lang="en-US"/>
          </a:p>
        </p:txBody>
      </p:sp>
    </p:spTree>
    <p:extLst>
      <p:ext uri="{BB962C8B-B14F-4D97-AF65-F5344CB8AC3E}">
        <p14:creationId xmlns:p14="http://schemas.microsoft.com/office/powerpoint/2010/main" val="29493800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using constant time steps becomes a problem, when it comes to hard contact! Specifically, the points can penetrate the surface and create ill-defined derivatives, and this can make an optimization unstable.</a:t>
            </a:r>
          </a:p>
        </p:txBody>
      </p:sp>
      <p:sp>
        <p:nvSpPr>
          <p:cNvPr id="4" name="Slide Number Placeholder 3"/>
          <p:cNvSpPr>
            <a:spLocks noGrp="1"/>
          </p:cNvSpPr>
          <p:nvPr>
            <p:ph type="sldNum" sz="quarter" idx="5"/>
          </p:nvPr>
        </p:nvSpPr>
        <p:spPr/>
        <p:txBody>
          <a:bodyPr/>
          <a:lstStyle/>
          <a:p>
            <a:fld id="{1A48B653-7B3F-456B-BC2B-219CE59C982A}" type="slidenum">
              <a:rPr lang="en-US" smtClean="0"/>
              <a:t>54</a:t>
            </a:fld>
            <a:endParaRPr lang="en-US"/>
          </a:p>
        </p:txBody>
      </p:sp>
    </p:spTree>
    <p:extLst>
      <p:ext uri="{BB962C8B-B14F-4D97-AF65-F5344CB8AC3E}">
        <p14:creationId xmlns:p14="http://schemas.microsoft.com/office/powerpoint/2010/main" val="10371807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we look at the second option, proposed by the popular </a:t>
            </a:r>
            <a:r>
              <a:rPr lang="en-US" i="1" dirty="0"/>
              <a:t>Spacetime constraints</a:t>
            </a:r>
            <a:r>
              <a:rPr lang="en-US" dirty="0"/>
              <a:t> paper.</a:t>
            </a:r>
          </a:p>
          <a:p>
            <a:r>
              <a:rPr lang="en-US" dirty="0"/>
              <a:t>(*) </a:t>
            </a:r>
          </a:p>
          <a:p>
            <a:r>
              <a:rPr lang="en-US" dirty="0"/>
              <a:t>Instead of optimizing for the initial velocity, (*) we optimize over entire trajectories which are defined (*) by their positions and (*) their time-stamps. </a:t>
            </a:r>
          </a:p>
          <a:p>
            <a:r>
              <a:rPr lang="en-US" dirty="0"/>
              <a:t>We then optimize for a physically-correct path by minimizing the gradient of the </a:t>
            </a:r>
            <a:r>
              <a:rPr lang="en-US" dirty="0" err="1"/>
              <a:t>Lagrangian</a:t>
            </a:r>
            <a:r>
              <a:rPr lang="en-US" dirty="0"/>
              <a:t> integrated over the trajectory.</a:t>
            </a:r>
          </a:p>
          <a:p>
            <a:endParaRPr lang="en-US" dirty="0"/>
          </a:p>
          <a:p>
            <a:r>
              <a:rPr lang="en-US" dirty="0"/>
              <a:t>----------------------------------</a:t>
            </a:r>
          </a:p>
          <a:p>
            <a:r>
              <a:rPr lang="en-US" dirty="0"/>
              <a:t>As we stressed earlier, these discontinuities are _not_ limited to just image processing or rendering, they show up in different forms in physical simulation, but they’re particularly prominent when handling contact or collisions.</a:t>
            </a:r>
          </a:p>
          <a:p>
            <a:endParaRPr lang="en-US" dirty="0"/>
          </a:p>
          <a:p>
            <a:r>
              <a:rPr lang="en-US" dirty="0"/>
              <a:t>Specifically, we look at the optimization framework posed by the popular </a:t>
            </a:r>
            <a:r>
              <a:rPr lang="en-US" i="1" dirty="0"/>
              <a:t>Spacetime constraints</a:t>
            </a:r>
            <a:r>
              <a:rPr lang="en-US" dirty="0"/>
              <a:t> paper. </a:t>
            </a:r>
          </a:p>
          <a:p>
            <a:endParaRPr lang="en-US" dirty="0"/>
          </a:p>
          <a:p>
            <a:r>
              <a:rPr lang="en-US" dirty="0"/>
              <a:t>As a concrete example, imagine that an artist is trying to move a bouncing ball between two points which are the constraints. There are many such trajectories, but the space-time constraints method employs the principle of least action to find a physically-consistent trajectory. It does this by finding that trajectory whose integral of the </a:t>
            </a:r>
            <a:r>
              <a:rPr lang="en-US" dirty="0" err="1"/>
              <a:t>Lagrangian</a:t>
            </a:r>
            <a:r>
              <a:rPr lang="en-US" dirty="0"/>
              <a:t> has </a:t>
            </a:r>
            <a:r>
              <a:rPr lang="en-US" i="1" dirty="0"/>
              <a:t>zero</a:t>
            </a:r>
            <a:r>
              <a:rPr lang="en-US" dirty="0"/>
              <a:t> gradient.</a:t>
            </a:r>
          </a:p>
          <a:p>
            <a:endParaRPr lang="en-US" dirty="0"/>
          </a:p>
          <a:p>
            <a:r>
              <a:rPr lang="en-US" dirty="0"/>
              <a:t>This is a powerful inverse method widely used in animation for decades, but note that to find these zero gradient trajectories, we need the derivatives of this </a:t>
            </a:r>
            <a:r>
              <a:rPr lang="en-US" dirty="0" err="1"/>
              <a:t>Lagrangian</a:t>
            </a:r>
            <a:r>
              <a:rPr lang="en-US" dirty="0"/>
              <a:t> integral. </a:t>
            </a:r>
          </a:p>
        </p:txBody>
      </p:sp>
      <p:sp>
        <p:nvSpPr>
          <p:cNvPr id="4" name="Slide Number Placeholder 3"/>
          <p:cNvSpPr>
            <a:spLocks noGrp="1"/>
          </p:cNvSpPr>
          <p:nvPr>
            <p:ph type="sldNum" sz="quarter" idx="5"/>
          </p:nvPr>
        </p:nvSpPr>
        <p:spPr/>
        <p:txBody>
          <a:bodyPr/>
          <a:lstStyle/>
          <a:p>
            <a:fld id="{1A48B653-7B3F-456B-BC2B-219CE59C982A}" type="slidenum">
              <a:rPr lang="en-US" smtClean="0"/>
              <a:t>55</a:t>
            </a:fld>
            <a:endParaRPr lang="en-US"/>
          </a:p>
        </p:txBody>
      </p:sp>
    </p:spTree>
    <p:extLst>
      <p:ext uri="{BB962C8B-B14F-4D97-AF65-F5344CB8AC3E}">
        <p14:creationId xmlns:p14="http://schemas.microsoft.com/office/powerpoint/2010/main" val="27014721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in this form, a trajectory point can be fixed _to_ the surface to model hard contact. We can do this because the time of contact is now a variable parameter.</a:t>
            </a:r>
          </a:p>
          <a:p>
            <a:r>
              <a:rPr lang="en-US" dirty="0"/>
              <a:t>Now, the velocity, is a discontinuous function and it becomes important to account for discontinuities, as we will now demonstrate.</a:t>
            </a:r>
          </a:p>
          <a:p>
            <a:endParaRPr lang="en-US" dirty="0"/>
          </a:p>
          <a:p>
            <a:endParaRPr lang="en-US" dirty="0"/>
          </a:p>
          <a:p>
            <a:endParaRPr lang="en-US" dirty="0"/>
          </a:p>
          <a:p>
            <a:endParaRPr lang="en-US" dirty="0"/>
          </a:p>
          <a:p>
            <a:endParaRPr lang="en-US" dirty="0"/>
          </a:p>
          <a:p>
            <a:r>
              <a:rPr lang="en-US" dirty="0"/>
              <a:t>------------------------</a:t>
            </a:r>
          </a:p>
          <a:p>
            <a:r>
              <a:rPr lang="en-US" dirty="0"/>
              <a:t>And even for a simple case of the bouncing ball, the collision with the floor introduces discontinuities into this integral.</a:t>
            </a:r>
          </a:p>
          <a:p>
            <a:endParaRPr lang="en-US" dirty="0"/>
          </a:p>
          <a:p>
            <a:r>
              <a:rPr lang="en-US" dirty="0"/>
              <a:t>In graphics, this is a problem because the trajectory points are assumed to be at fixed time steps</a:t>
            </a:r>
          </a:p>
          <a:p>
            <a:r>
              <a:rPr lang="en-US" dirty="0"/>
              <a:t>The velocity of the ball along the curve is discontinuous at the point of contact, and remember that the time of contact is a variable parameter. </a:t>
            </a:r>
          </a:p>
          <a:p>
            <a:r>
              <a:rPr lang="en-US" dirty="0"/>
              <a:t>This means the velocity is a piecewise discontinuous function and the point of discontinuity is dependent on parameters. This is where our approach produces a sound derivative.</a:t>
            </a:r>
          </a:p>
        </p:txBody>
      </p:sp>
      <p:sp>
        <p:nvSpPr>
          <p:cNvPr id="4" name="Slide Number Placeholder 3"/>
          <p:cNvSpPr>
            <a:spLocks noGrp="1"/>
          </p:cNvSpPr>
          <p:nvPr>
            <p:ph type="sldNum" sz="quarter" idx="5"/>
          </p:nvPr>
        </p:nvSpPr>
        <p:spPr/>
        <p:txBody>
          <a:bodyPr/>
          <a:lstStyle/>
          <a:p>
            <a:fld id="{1A48B653-7B3F-456B-BC2B-219CE59C982A}" type="slidenum">
              <a:rPr lang="en-US" smtClean="0"/>
              <a:t>56</a:t>
            </a:fld>
            <a:endParaRPr lang="en-US"/>
          </a:p>
        </p:txBody>
      </p:sp>
    </p:spTree>
    <p:extLst>
      <p:ext uri="{BB962C8B-B14F-4D97-AF65-F5344CB8AC3E}">
        <p14:creationId xmlns:p14="http://schemas.microsoft.com/office/powerpoint/2010/main" val="1895281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use our method to optimize for a billiards </a:t>
            </a:r>
            <a:r>
              <a:rPr lang="en-US" dirty="0" err="1"/>
              <a:t>trickshot</a:t>
            </a:r>
            <a:r>
              <a:rPr lang="en-US" dirty="0"/>
              <a:t> and compare against traditional auto-diff. We see that ignoring delta terms (*) leaves us with a trajectory that defies physics, by changing velocity spontaneously, which stands in contrast to the clean trajectory in the former case.</a:t>
            </a:r>
          </a:p>
          <a:p>
            <a:endParaRPr lang="en-US" dirty="0"/>
          </a:p>
        </p:txBody>
      </p:sp>
      <p:sp>
        <p:nvSpPr>
          <p:cNvPr id="4" name="Slide Number Placeholder 3"/>
          <p:cNvSpPr>
            <a:spLocks noGrp="1"/>
          </p:cNvSpPr>
          <p:nvPr>
            <p:ph type="sldNum" sz="quarter" idx="5"/>
          </p:nvPr>
        </p:nvSpPr>
        <p:spPr/>
        <p:txBody>
          <a:bodyPr/>
          <a:lstStyle/>
          <a:p>
            <a:fld id="{491A255F-79F4-C341-B3D6-04B6FB8D2733}" type="slidenum">
              <a:rPr lang="en-US" smtClean="0"/>
              <a:t>57</a:t>
            </a:fld>
            <a:endParaRPr lang="en-US"/>
          </a:p>
        </p:txBody>
      </p:sp>
    </p:spTree>
    <p:extLst>
      <p:ext uri="{BB962C8B-B14F-4D97-AF65-F5344CB8AC3E}">
        <p14:creationId xmlns:p14="http://schemas.microsoft.com/office/powerpoint/2010/main" val="4653616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show two </a:t>
            </a:r>
            <a:r>
              <a:rPr lang="en-US" dirty="0" err="1"/>
              <a:t>minigolf</a:t>
            </a:r>
            <a:r>
              <a:rPr lang="en-US" dirty="0"/>
              <a:t> hole-in-one </a:t>
            </a:r>
            <a:r>
              <a:rPr lang="en-US" dirty="0" err="1"/>
              <a:t>trickshots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start the optimization off with a randomly initialized path that is clearly implausible.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for </a:t>
            </a:r>
            <a:r>
              <a:rPr lang="en-US" i="1" dirty="0"/>
              <a:t>this</a:t>
            </a:r>
            <a:r>
              <a:rPr lang="en-US" dirty="0"/>
              <a:t> demonstration we introduce several complications such as friction, (*) as well as discontinuous terms due to contact and the blades of the windmill.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show two optimal solutions to this problem, one with and one without, a bounce.</a:t>
            </a:r>
          </a:p>
          <a:p>
            <a:endParaRPr lang="en-US" dirty="0"/>
          </a:p>
          <a:p>
            <a:r>
              <a:rPr lang="en-US" dirty="0"/>
              <a:t>--------------------------------------</a:t>
            </a:r>
          </a:p>
          <a:p>
            <a:r>
              <a:rPr lang="en-US" sz="1200" kern="1200" dirty="0">
                <a:solidFill>
                  <a:schemeClr val="tx1"/>
                </a:solidFill>
                <a:effectLst/>
                <a:latin typeface="+mn-lt"/>
                <a:ea typeface="+mn-ea"/>
                <a:cs typeface="+mn-cs"/>
              </a:rPr>
              <a:t>Consider a </a:t>
            </a:r>
            <a:r>
              <a:rPr lang="en-US" sz="1200" kern="1200" dirty="0" err="1">
                <a:solidFill>
                  <a:schemeClr val="tx1"/>
                </a:solidFill>
                <a:effectLst/>
                <a:latin typeface="+mn-lt"/>
                <a:ea typeface="+mn-ea"/>
                <a:cs typeface="+mn-cs"/>
              </a:rPr>
              <a:t>minigolf</a:t>
            </a:r>
            <a:r>
              <a:rPr lang="en-US" sz="1200" kern="1200" dirty="0">
                <a:solidFill>
                  <a:schemeClr val="tx1"/>
                </a:solidFill>
                <a:effectLst/>
                <a:latin typeface="+mn-lt"/>
                <a:ea typeface="+mn-ea"/>
                <a:cs typeface="+mn-cs"/>
              </a:rPr>
              <a:t> task, where we want to hit a hole-in-one from a starting position, while hitting a pre-specified sequence of walls along the way. We want to find a path for the ball satisfying its equations of motion and additional boundary conditions, including: that it begins at the start location and the ends at the hole at a specific time. However, this problem is complicated because of discontinuities in the velocity trajectories at points of contact, and contact times that are not known a priori.</a:t>
            </a:r>
          </a:p>
          <a:p>
            <a:endParaRPr lang="en-US" dirty="0"/>
          </a:p>
        </p:txBody>
      </p:sp>
      <p:sp>
        <p:nvSpPr>
          <p:cNvPr id="4" name="Slide Number Placeholder 3"/>
          <p:cNvSpPr>
            <a:spLocks noGrp="1"/>
          </p:cNvSpPr>
          <p:nvPr>
            <p:ph type="sldNum" sz="quarter" idx="5"/>
          </p:nvPr>
        </p:nvSpPr>
        <p:spPr/>
        <p:txBody>
          <a:bodyPr/>
          <a:lstStyle/>
          <a:p>
            <a:fld id="{491A255F-79F4-C341-B3D6-04B6FB8D2733}" type="slidenum">
              <a:rPr lang="en-US" smtClean="0"/>
              <a:t>58</a:t>
            </a:fld>
            <a:endParaRPr lang="en-US"/>
          </a:p>
        </p:txBody>
      </p:sp>
    </p:spTree>
    <p:extLst>
      <p:ext uri="{BB962C8B-B14F-4D97-AF65-F5344CB8AC3E}">
        <p14:creationId xmlns:p14="http://schemas.microsoft.com/office/powerpoint/2010/main" val="3050677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1A255F-79F4-C341-B3D6-04B6FB8D2733}" type="slidenum">
              <a:rPr lang="en-US" smtClean="0"/>
              <a:t>59</a:t>
            </a:fld>
            <a:endParaRPr lang="en-US"/>
          </a:p>
        </p:txBody>
      </p:sp>
    </p:spTree>
    <p:extLst>
      <p:ext uri="{BB962C8B-B14F-4D97-AF65-F5344CB8AC3E}">
        <p14:creationId xmlns:p14="http://schemas.microsoft.com/office/powerpoint/2010/main" val="124558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or even a physical simulator. For example, physically-valid configurations may be characterized as (*) extrema of the </a:t>
            </a:r>
            <a:r>
              <a:rPr lang="en-US" err="1"/>
              <a:t>Lagrangian</a:t>
            </a:r>
            <a:r>
              <a:rPr lang="en-US"/>
              <a:t> integrated over time.</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(Jesse: my vote is to remove all animations on slides 4 – 9. I think this will give the audience more time to visually parse them)</a:t>
            </a:r>
          </a:p>
        </p:txBody>
      </p:sp>
      <p:sp>
        <p:nvSpPr>
          <p:cNvPr id="4" name="Slide Number Placeholder 3"/>
          <p:cNvSpPr>
            <a:spLocks noGrp="1"/>
          </p:cNvSpPr>
          <p:nvPr>
            <p:ph type="sldNum" sz="quarter" idx="5"/>
          </p:nvPr>
        </p:nvSpPr>
        <p:spPr/>
        <p:txBody>
          <a:bodyPr/>
          <a:lstStyle/>
          <a:p>
            <a:fld id="{1A48B653-7B3F-456B-BC2B-219CE59C982A}" type="slidenum">
              <a:rPr lang="en-US" smtClean="0"/>
              <a:t>6</a:t>
            </a:fld>
            <a:endParaRPr lang="en-US"/>
          </a:p>
        </p:txBody>
      </p:sp>
    </p:spTree>
    <p:extLst>
      <p:ext uri="{BB962C8B-B14F-4D97-AF65-F5344CB8AC3E}">
        <p14:creationId xmlns:p14="http://schemas.microsoft.com/office/powerpoint/2010/main" val="3402188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wrap up, we look at a few limitations of our approach.</a:t>
            </a:r>
          </a:p>
          <a:p>
            <a:endParaRPr lang="en-US" dirty="0"/>
          </a:p>
          <a:p>
            <a:r>
              <a:rPr lang="en-US" dirty="0"/>
              <a:t>(*) A key requirement for discontinuities in our program is that they must be reducible to a single variable.</a:t>
            </a:r>
          </a:p>
          <a:p>
            <a:r>
              <a:rPr lang="en-US" dirty="0"/>
              <a:t>(*) Our system is able to do this automatically for certain linear and quadratic expressions, and we also allow the user to specify their own changes of coordinates while our system handles the necessary substitutions and Jacobian adjustments.</a:t>
            </a:r>
          </a:p>
          <a:p>
            <a:r>
              <a:rPr lang="en-US" dirty="0"/>
              <a:t>However, it is critical that these expressions are diffeomorphisms and this limits the expressions to those with a known inverse function.</a:t>
            </a:r>
          </a:p>
          <a:p>
            <a:endParaRPr lang="en-US" dirty="0"/>
          </a:p>
          <a:p>
            <a:r>
              <a:rPr lang="en-US" dirty="0"/>
              <a:t>(*)</a:t>
            </a:r>
          </a:p>
          <a:p>
            <a:r>
              <a:rPr lang="en-US" dirty="0"/>
              <a:t>Additionally, our semantics currently have no support for indexing or tensors, (*). And, we also assume that the programs are in an expression language – they are loop free.</a:t>
            </a:r>
          </a:p>
          <a:p>
            <a:r>
              <a:rPr lang="en-US" dirty="0"/>
              <a:t>	</a:t>
            </a:r>
          </a:p>
          <a:p>
            <a:r>
              <a:rPr lang="en-US" dirty="0"/>
              <a:t>(*)</a:t>
            </a:r>
          </a:p>
          <a:p>
            <a:r>
              <a:rPr lang="en-US" dirty="0"/>
              <a:t>Our transformation processes are also global. Every delta term is transformed in tandem with its associated integral, which means the two pieces cannot be differentiated separately as modules. (*) And this problem gets worse when there are several delta terms, since expressions get duplicated for each delta term. </a:t>
            </a:r>
          </a:p>
          <a:p>
            <a:endParaRPr lang="en-US" dirty="0"/>
          </a:p>
          <a:p>
            <a:r>
              <a:rPr lang="en-US" dirty="0"/>
              <a:t>There is important future work in solving these issues in order to scale to large applications.</a:t>
            </a:r>
          </a:p>
          <a:p>
            <a:endParaRPr lang="en-US" dirty="0"/>
          </a:p>
          <a:p>
            <a:endParaRPr lang="en-US" dirty="0"/>
          </a:p>
          <a:p>
            <a:r>
              <a:rPr lang="en-US" dirty="0"/>
              <a:t>----</a:t>
            </a:r>
          </a:p>
          <a:p>
            <a:r>
              <a:rPr lang="en-US" dirty="0"/>
              <a:t>TODO: ‘expression-only language’</a:t>
            </a:r>
          </a:p>
        </p:txBody>
      </p:sp>
      <p:sp>
        <p:nvSpPr>
          <p:cNvPr id="4" name="Slide Number Placeholder 3"/>
          <p:cNvSpPr>
            <a:spLocks noGrp="1"/>
          </p:cNvSpPr>
          <p:nvPr>
            <p:ph type="sldNum" sz="quarter" idx="5"/>
          </p:nvPr>
        </p:nvSpPr>
        <p:spPr/>
        <p:txBody>
          <a:bodyPr/>
          <a:lstStyle/>
          <a:p>
            <a:fld id="{1A48B653-7B3F-456B-BC2B-219CE59C982A}" type="slidenum">
              <a:rPr lang="en-US" smtClean="0"/>
              <a:t>60</a:t>
            </a:fld>
            <a:endParaRPr lang="en-US"/>
          </a:p>
        </p:txBody>
      </p:sp>
    </p:spTree>
    <p:extLst>
      <p:ext uri="{BB962C8B-B14F-4D97-AF65-F5344CB8AC3E}">
        <p14:creationId xmlns:p14="http://schemas.microsoft.com/office/powerpoint/2010/main" val="35743598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_summary_ we’ve first looked at what’s (*) challenging about differentiating graphics programs and isolated the issue to the (*) integrals over discontinuities</a:t>
            </a:r>
          </a:p>
          <a:p>
            <a:r>
              <a:rPr lang="en-US" dirty="0"/>
              <a:t>We then (*) proposed a new approach using (*) Dirac deltas to account for discontinuities. This (*) avoids the issue with traditional auto-diff which discretizes first and losses this information. </a:t>
            </a:r>
          </a:p>
          <a:p>
            <a:r>
              <a:rPr lang="en-US" dirty="0"/>
              <a:t>(*) And because deltas cannot be evaluated meaningfully as a primitive, we show that we can then eliminate these using changes of coordinates followed by sifting.</a:t>
            </a:r>
          </a:p>
          <a:p>
            <a:r>
              <a:rPr lang="en-US" dirty="0"/>
              <a:t>We hope that this approach provides new insights for applications previously thought to be too difficult to differentiate by hand.</a:t>
            </a:r>
          </a:p>
          <a:p>
            <a:endParaRPr lang="en-US" dirty="0"/>
          </a:p>
          <a:p>
            <a:endParaRPr lang="en-US" dirty="0"/>
          </a:p>
        </p:txBody>
      </p:sp>
      <p:sp>
        <p:nvSpPr>
          <p:cNvPr id="4" name="Slide Number Placeholder 3"/>
          <p:cNvSpPr>
            <a:spLocks noGrp="1"/>
          </p:cNvSpPr>
          <p:nvPr>
            <p:ph type="sldNum" sz="quarter" idx="5"/>
          </p:nvPr>
        </p:nvSpPr>
        <p:spPr/>
        <p:txBody>
          <a:bodyPr/>
          <a:lstStyle/>
          <a:p>
            <a:fld id="{1A48B653-7B3F-456B-BC2B-219CE59C982A}" type="slidenum">
              <a:rPr lang="en-US" smtClean="0"/>
              <a:t>61</a:t>
            </a:fld>
            <a:endParaRPr lang="en-US"/>
          </a:p>
        </p:txBody>
      </p:sp>
    </p:spTree>
    <p:extLst>
      <p:ext uri="{BB962C8B-B14F-4D97-AF65-F5344CB8AC3E}">
        <p14:creationId xmlns:p14="http://schemas.microsoft.com/office/powerpoint/2010/main" val="21181570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We’d like to thank our collaborators. Please visit our website for more! Thank, YOU.</a:t>
            </a:r>
          </a:p>
          <a:p>
            <a:endParaRPr lang="en-US" dirty="0"/>
          </a:p>
        </p:txBody>
      </p:sp>
      <p:sp>
        <p:nvSpPr>
          <p:cNvPr id="4" name="Slide Number Placeholder 3"/>
          <p:cNvSpPr>
            <a:spLocks noGrp="1"/>
          </p:cNvSpPr>
          <p:nvPr>
            <p:ph type="sldNum" sz="quarter" idx="5"/>
          </p:nvPr>
        </p:nvSpPr>
        <p:spPr/>
        <p:txBody>
          <a:bodyPr/>
          <a:lstStyle/>
          <a:p>
            <a:fld id="{2EF637EA-8052-4986-AFA6-FF52D6B99FB0}" type="slidenum">
              <a:rPr lang="en-US" smtClean="0"/>
              <a:t>62</a:t>
            </a:fld>
            <a:endParaRPr lang="en-US"/>
          </a:p>
        </p:txBody>
      </p:sp>
    </p:spTree>
    <p:extLst>
      <p:ext uri="{BB962C8B-B14F-4D97-AF65-F5344CB8AC3E}">
        <p14:creationId xmlns:p14="http://schemas.microsoft.com/office/powerpoint/2010/main" val="7140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exciting direction is mixing graphics programs and with other programs such as deep learning models to build stronger reasoning capabilities. </a:t>
            </a:r>
            <a:br>
              <a:rPr lang="en-US"/>
            </a:br>
            <a:r>
              <a:rPr lang="en-US"/>
              <a:t>(*) As an example, the output of a neural network can be used as the (*) input to a ray tracer. The entire chain can then be trained through (*) backpropagation! </a:t>
            </a:r>
          </a:p>
          <a:p>
            <a:r>
              <a:rPr lang="en-US"/>
              <a:t>HOWEVER, this requires that we have access to the gradient of all of the components of the system. (*) Deep neural networks are, by design, easy to differentiate. But, (*) computing the derivative of arbitrary graphics programs is often difficult, but what exactly is challenging about them?</a:t>
            </a:r>
          </a:p>
          <a:p>
            <a:endParaRPr lang="en-US"/>
          </a:p>
          <a:p>
            <a:r>
              <a:rPr lang="en-US"/>
              <a:t>ANIMATIONS very off..</a:t>
            </a:r>
          </a:p>
          <a:p>
            <a:endParaRPr lang="en-US"/>
          </a:p>
          <a:p>
            <a:r>
              <a:rPr lang="en-US"/>
              <a:t>-------</a:t>
            </a:r>
          </a:p>
          <a:p>
            <a:r>
              <a:rPr lang="en-US"/>
              <a:t>Add </a:t>
            </a:r>
            <a:r>
              <a:rPr lang="en-US" err="1"/>
              <a:t>autograd</a:t>
            </a:r>
            <a:r>
              <a:rPr lang="en-US"/>
              <a:t> to this.. DONE</a:t>
            </a:r>
          </a:p>
        </p:txBody>
      </p:sp>
      <p:sp>
        <p:nvSpPr>
          <p:cNvPr id="4" name="Slide Number Placeholder 3"/>
          <p:cNvSpPr>
            <a:spLocks noGrp="1"/>
          </p:cNvSpPr>
          <p:nvPr>
            <p:ph type="sldNum" sz="quarter" idx="5"/>
          </p:nvPr>
        </p:nvSpPr>
        <p:spPr/>
        <p:txBody>
          <a:bodyPr/>
          <a:lstStyle/>
          <a:p>
            <a:fld id="{1A48B653-7B3F-456B-BC2B-219CE59C982A}" type="slidenum">
              <a:rPr lang="en-US" smtClean="0"/>
              <a:t>7</a:t>
            </a:fld>
            <a:endParaRPr lang="en-US"/>
          </a:p>
        </p:txBody>
      </p:sp>
    </p:spTree>
    <p:extLst>
      <p:ext uri="{BB962C8B-B14F-4D97-AF65-F5344CB8AC3E}">
        <p14:creationId xmlns:p14="http://schemas.microsoft.com/office/powerpoint/2010/main" val="2851957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pattern is that graphics programs are typically _integrals_ over regions (*). As an example, a ray tracer constructs an image by integrating the color value over a small region inside each pixel in order to produce an anti-aliased image.</a:t>
            </a:r>
          </a:p>
          <a:p>
            <a:r>
              <a:rPr lang="en-US" dirty="0"/>
              <a:t>In a similar manner, a finite element simulation (*) aims to integrate quantities such as stress and strain over discretized regions of space and a very similar situation plays out for the problem of trajectory optimization (*) where the integral is over the 1D trajectory rather than a grid.</a:t>
            </a:r>
          </a:p>
          <a:p>
            <a:endParaRPr lang="en-US" dirty="0"/>
          </a:p>
          <a:p>
            <a:r>
              <a:rPr lang="en-US" dirty="0"/>
              <a:t>There are, of course, _many_ other graphics applications (*) that are characterized using integrals. (*) But, why does integration pose a challenge to automatic differentiation frameworks?</a:t>
            </a:r>
          </a:p>
          <a:p>
            <a:endParaRPr lang="en-US" dirty="0"/>
          </a:p>
          <a:p>
            <a:endParaRPr lang="en-US" dirty="0"/>
          </a:p>
          <a:p>
            <a:endParaRPr lang="en-US" dirty="0"/>
          </a:p>
          <a:p>
            <a:endParaRPr lang="en-US" dirty="0"/>
          </a:p>
          <a:p>
            <a:endParaRPr lang="en-US" dirty="0"/>
          </a:p>
          <a:p>
            <a:endParaRPr lang="en-US" dirty="0"/>
          </a:p>
          <a:p>
            <a:endParaRPr lang="en-US" dirty="0"/>
          </a:p>
          <a:p>
            <a:r>
              <a:rPr lang="en-US" dirty="0"/>
              <a:t>(In this scope we only focus on applications that are essentially computing integrals Emphasize that)</a:t>
            </a:r>
          </a:p>
          <a:p>
            <a:endParaRPr lang="en-US" dirty="0"/>
          </a:p>
        </p:txBody>
      </p:sp>
      <p:sp>
        <p:nvSpPr>
          <p:cNvPr id="4" name="Slide Number Placeholder 3"/>
          <p:cNvSpPr>
            <a:spLocks noGrp="1"/>
          </p:cNvSpPr>
          <p:nvPr>
            <p:ph type="sldNum" sz="quarter" idx="5"/>
          </p:nvPr>
        </p:nvSpPr>
        <p:spPr/>
        <p:txBody>
          <a:bodyPr/>
          <a:lstStyle/>
          <a:p>
            <a:fld id="{1A48B653-7B3F-456B-BC2B-219CE59C982A}" type="slidenum">
              <a:rPr lang="en-US" smtClean="0"/>
              <a:t>8</a:t>
            </a:fld>
            <a:endParaRPr lang="en-US"/>
          </a:p>
        </p:txBody>
      </p:sp>
    </p:spTree>
    <p:extLst>
      <p:ext uri="{BB962C8B-B14F-4D97-AF65-F5344CB8AC3E}">
        <p14:creationId xmlns:p14="http://schemas.microsoft.com/office/powerpoint/2010/main" val="65598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why, consider the integral of a function composed of (*) operations typically used in deep learning such as the sigmoid and dot product operators. When the function is continuous, (*) the derivative of the integral is simply the integral of the derivative. This implies that we can just use (*) traditional </a:t>
            </a:r>
            <a:r>
              <a:rPr lang="en-US" err="1"/>
              <a:t>autodiff</a:t>
            </a:r>
            <a:r>
              <a:rPr lang="en-US"/>
              <a:t> to obtain a derivative expression and integrate it through numerical means.</a:t>
            </a:r>
          </a:p>
          <a:p>
            <a:endParaRPr lang="en-US"/>
          </a:p>
          <a:p>
            <a:r>
              <a:rPr lang="en-US"/>
              <a:t>Unfortunately, </a:t>
            </a:r>
          </a:p>
          <a:p>
            <a:endParaRPr lang="en-US"/>
          </a:p>
        </p:txBody>
      </p:sp>
      <p:sp>
        <p:nvSpPr>
          <p:cNvPr id="4" name="Slide Number Placeholder 3"/>
          <p:cNvSpPr>
            <a:spLocks noGrp="1"/>
          </p:cNvSpPr>
          <p:nvPr>
            <p:ph type="sldNum" sz="quarter" idx="5"/>
          </p:nvPr>
        </p:nvSpPr>
        <p:spPr/>
        <p:txBody>
          <a:bodyPr/>
          <a:lstStyle/>
          <a:p>
            <a:fld id="{1A48B653-7B3F-456B-BC2B-219CE59C982A}" type="slidenum">
              <a:rPr lang="en-US" smtClean="0"/>
              <a:t>9</a:t>
            </a:fld>
            <a:endParaRPr lang="en-US"/>
          </a:p>
        </p:txBody>
      </p:sp>
    </p:spTree>
    <p:extLst>
      <p:ext uri="{BB962C8B-B14F-4D97-AF65-F5344CB8AC3E}">
        <p14:creationId xmlns:p14="http://schemas.microsoft.com/office/powerpoint/2010/main" val="158992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D793-20DF-4C18-9870-6124700F2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7176F2-41DD-4F9E-A3D7-A47C43E8F7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816F6-0BAF-4DD0-A430-36108199E78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A1CEF8-AD72-4528-B425-D9632EF41CBF}"/>
              </a:ext>
            </a:extLst>
          </p:cNvPr>
          <p:cNvSpPr>
            <a:spLocks noGrp="1"/>
          </p:cNvSpPr>
          <p:nvPr>
            <p:ph type="ftr" sz="quarter" idx="11"/>
          </p:nvPr>
        </p:nvSpPr>
        <p:spPr/>
        <p:txBody>
          <a:body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D4BFEA1D-7B97-43E8-A0C9-DA9669427BA0}"/>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148647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9311-F239-4A08-9FA4-B4B5C7B939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488FF7-71E6-4ECB-908D-A3EDAE03CA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2E695-01AE-4E37-B04A-11FDA4B838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500746D-E88E-4ADA-883A-66251E65B094}"/>
              </a:ext>
            </a:extLst>
          </p:cNvPr>
          <p:cNvSpPr>
            <a:spLocks noGrp="1"/>
          </p:cNvSpPr>
          <p:nvPr>
            <p:ph type="ftr" sz="quarter" idx="11"/>
          </p:nvPr>
        </p:nvSpPr>
        <p:spPr/>
        <p:txBody>
          <a:body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4F972DD7-53F1-42C4-A39B-9914C7DC5CE3}"/>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692452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73C210-A77E-440B-8922-BC32AC0BF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67D231-082D-4402-9B28-F4915C582D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9B80F-FDC9-466B-81F7-2440F15848D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7F6B82-141B-4068-B3FB-5227B365327C}"/>
              </a:ext>
            </a:extLst>
          </p:cNvPr>
          <p:cNvSpPr>
            <a:spLocks noGrp="1"/>
          </p:cNvSpPr>
          <p:nvPr>
            <p:ph type="ftr" sz="quarter" idx="11"/>
          </p:nvPr>
        </p:nvSpPr>
        <p:spPr/>
        <p:txBody>
          <a:body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9A843E0F-D085-4E46-81EE-DD5AE25EB8D2}"/>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4227175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5764213" y="3997011"/>
            <a:ext cx="3183142" cy="553998"/>
          </a:xfrm>
          <a:solidFill>
            <a:schemeClr val="tx1"/>
          </a:solidFill>
        </p:spPr>
        <p:txBody>
          <a:bodyPr wrap="square" lIns="182880" tIns="91440" rIns="182880" bIns="91440" anchor="t" anchorCtr="0">
            <a:spAutoFit/>
          </a:bodyPr>
          <a:lstStyle>
            <a:lvl1pPr marL="0" indent="0" algn="l">
              <a:lnSpc>
                <a:spcPct val="100000"/>
              </a:lnSpc>
              <a:spcBef>
                <a:spcPts val="0"/>
              </a:spcBef>
              <a:spcAft>
                <a:spcPts val="0"/>
              </a:spcAft>
              <a:buNone/>
              <a:defRPr sz="2400" cap="all"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p:nvPr>
        </p:nvSpPr>
        <p:spPr>
          <a:xfrm>
            <a:off x="5764214" y="3200416"/>
            <a:ext cx="4766128" cy="615553"/>
          </a:xfrm>
          <a:solidFill>
            <a:schemeClr val="tx1"/>
          </a:solidFill>
        </p:spPr>
        <p:txBody>
          <a:bodyPr wrap="square" lIns="182880" tIns="45720" rIns="182880" bIns="45720" anchor="b" anchorCtr="0">
            <a:spAutoFit/>
          </a:bodyPr>
          <a:lstStyle>
            <a:lvl1pPr algn="l">
              <a:lnSpc>
                <a:spcPct val="100000"/>
              </a:lnSpc>
              <a:defRPr sz="3400" b="1" i="0" cap="all" baseline="0">
                <a:solidFill>
                  <a:schemeClr val="accent1"/>
                </a:solidFill>
              </a:defRPr>
            </a:lvl1pPr>
          </a:lstStyle>
          <a:p>
            <a:endParaRPr lang="en-US"/>
          </a:p>
        </p:txBody>
      </p:sp>
      <p:sp>
        <p:nvSpPr>
          <p:cNvPr id="5" name="Footer Placeholder 4">
            <a:extLst>
              <a:ext uri="{FF2B5EF4-FFF2-40B4-BE49-F238E27FC236}">
                <a16:creationId xmlns:a16="http://schemas.microsoft.com/office/drawing/2014/main" id="{559200B6-B05E-014C-9BEF-D9BDFA2BBE14}"/>
              </a:ext>
            </a:extLst>
          </p:cNvPr>
          <p:cNvSpPr>
            <a:spLocks noGrp="1"/>
          </p:cNvSpPr>
          <p:nvPr>
            <p:ph type="ftr" sz="quarter" idx="11"/>
          </p:nvPr>
        </p:nvSpPr>
        <p:spPr/>
        <p:txBody>
          <a:bodyPr/>
          <a:lstStyle/>
          <a:p>
            <a:r>
              <a:rPr lang="en-US"/>
              <a:t>*Joint first authors Affliations: MIT CSAIL, UC Berkeley</a:t>
            </a:r>
          </a:p>
        </p:txBody>
      </p:sp>
      <p:pic>
        <p:nvPicPr>
          <p:cNvPr id="11" name="Picture 10">
            <a:extLst>
              <a:ext uri="{FF2B5EF4-FFF2-40B4-BE49-F238E27FC236}">
                <a16:creationId xmlns:a16="http://schemas.microsoft.com/office/drawing/2014/main" id="{D9D06B59-552E-0646-89A1-C325395B75B8}"/>
              </a:ext>
            </a:extLst>
          </p:cNvPr>
          <p:cNvPicPr>
            <a:picLocks noChangeAspect="1"/>
          </p:cNvPicPr>
          <p:nvPr userDrawn="1"/>
        </p:nvPicPr>
        <p:blipFill>
          <a:blip r:embed="rId2"/>
          <a:srcRect/>
          <a:stretch/>
        </p:blipFill>
        <p:spPr>
          <a:xfrm>
            <a:off x="5723014" y="1500172"/>
            <a:ext cx="2891568" cy="696386"/>
          </a:xfrm>
          <a:prstGeom prst="rect">
            <a:avLst/>
          </a:prstGeom>
        </p:spPr>
      </p:pic>
      <p:cxnSp>
        <p:nvCxnSpPr>
          <p:cNvPr id="13" name="Straight Connector 12">
            <a:extLst>
              <a:ext uri="{FF2B5EF4-FFF2-40B4-BE49-F238E27FC236}">
                <a16:creationId xmlns:a16="http://schemas.microsoft.com/office/drawing/2014/main" id="{58101204-CE2C-894D-99A6-91401B2A278F}"/>
              </a:ext>
            </a:extLst>
          </p:cNvPr>
          <p:cNvCxnSpPr/>
          <p:nvPr userDrawn="1"/>
        </p:nvCxnSpPr>
        <p:spPr>
          <a:xfrm>
            <a:off x="11463688"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B36949-1A32-3C46-8A29-E425613E1138}"/>
              </a:ext>
            </a:extLst>
          </p:cNvPr>
          <p:cNvCxnSpPr/>
          <p:nvPr userDrawn="1"/>
        </p:nvCxnSpPr>
        <p:spPr>
          <a:xfrm>
            <a:off x="721895"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721895"/>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CA3187-3B72-794F-B548-54DE9BEDA13A}"/>
              </a:ext>
            </a:extLst>
          </p:cNvPr>
          <p:cNvCxnSpPr>
            <a:cxnSpLocks/>
          </p:cNvCxnSpPr>
          <p:nvPr userDrawn="1"/>
        </p:nvCxnSpPr>
        <p:spPr>
          <a:xfrm>
            <a:off x="1524" y="613129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0454B8D-B55F-C54F-B532-2D997060E9A8}"/>
              </a:ext>
            </a:extLst>
          </p:cNvPr>
          <p:cNvPicPr>
            <a:picLocks noChangeAspect="1"/>
          </p:cNvPicPr>
          <p:nvPr userDrawn="1"/>
        </p:nvPicPr>
        <p:blipFill rotWithShape="1">
          <a:blip r:embed="rId3"/>
          <a:srcRect r="59611"/>
          <a:stretch/>
        </p:blipFill>
        <p:spPr>
          <a:xfrm>
            <a:off x="0" y="0"/>
            <a:ext cx="4919131" cy="6858000"/>
          </a:xfrm>
          <a:prstGeom prst="rect">
            <a:avLst/>
          </a:prstGeom>
        </p:spPr>
      </p:pic>
      <p:sp>
        <p:nvSpPr>
          <p:cNvPr id="17" name="TextBox 16">
            <a:extLst>
              <a:ext uri="{FF2B5EF4-FFF2-40B4-BE49-F238E27FC236}">
                <a16:creationId xmlns:a16="http://schemas.microsoft.com/office/drawing/2014/main" id="{0D059A77-E601-2645-8CD4-1869E96E276E}"/>
              </a:ext>
            </a:extLst>
          </p:cNvPr>
          <p:cNvSpPr txBox="1"/>
          <p:nvPr userDrawn="1"/>
        </p:nvSpPr>
        <p:spPr>
          <a:xfrm>
            <a:off x="8287349" y="6340760"/>
            <a:ext cx="2993457" cy="338554"/>
          </a:xfrm>
          <a:prstGeom prst="rect">
            <a:avLst/>
          </a:prstGeom>
          <a:noFill/>
        </p:spPr>
        <p:txBody>
          <a:bodyPr wrap="square" rtlCol="0">
            <a:spAutoFit/>
          </a:bodyPr>
          <a:lstStyle/>
          <a:p>
            <a:pPr algn="r"/>
            <a:r>
              <a:rPr lang="en-US" sz="800">
                <a:solidFill>
                  <a:schemeClr val="tx1"/>
                </a:solidFill>
              </a:rPr>
              <a:t>THE PREMIER </a:t>
            </a:r>
            <a:r>
              <a:rPr lang="en-US" sz="800" b="1">
                <a:solidFill>
                  <a:schemeClr val="tx1"/>
                </a:solidFill>
              </a:rPr>
              <a:t>CONFERENCE </a:t>
            </a:r>
            <a:r>
              <a:rPr lang="en-US" sz="800" b="0">
                <a:solidFill>
                  <a:schemeClr val="tx1"/>
                </a:solidFill>
              </a:rPr>
              <a:t>&amp; </a:t>
            </a:r>
            <a:r>
              <a:rPr lang="en-US" sz="800" b="1">
                <a:solidFill>
                  <a:schemeClr val="tx1"/>
                </a:solidFill>
              </a:rPr>
              <a:t>EXHIBITION </a:t>
            </a:r>
            <a:r>
              <a:rPr lang="en-US" sz="800">
                <a:solidFill>
                  <a:schemeClr val="tx1"/>
                </a:solidFill>
              </a:rPr>
              <a:t>IN COMPUTER GRAPHICS &amp; INTERACTIVE TECHNIQUES</a:t>
            </a:r>
          </a:p>
        </p:txBody>
      </p:sp>
    </p:spTree>
    <p:extLst>
      <p:ext uri="{BB962C8B-B14F-4D97-AF65-F5344CB8AC3E}">
        <p14:creationId xmlns:p14="http://schemas.microsoft.com/office/powerpoint/2010/main" val="3684873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242F-26B8-7A4A-BB2D-6F6A6572FD4D}"/>
              </a:ext>
            </a:extLst>
          </p:cNvPr>
          <p:cNvSpPr>
            <a:spLocks noGrp="1"/>
          </p:cNvSpPr>
          <p:nvPr>
            <p:ph type="title"/>
          </p:nvPr>
        </p:nvSpPr>
        <p:spPr>
          <a:xfrm>
            <a:off x="1321032" y="3317745"/>
            <a:ext cx="4774957" cy="615553"/>
          </a:xfrm>
          <a:solidFill>
            <a:schemeClr val="tx1"/>
          </a:solidFill>
        </p:spPr>
        <p:txBody>
          <a:bodyPr wrap="square" lIns="182880" rIns="182880" anchor="b" anchorCtr="0">
            <a:spAutoFit/>
          </a:bodyPr>
          <a:lstStyle>
            <a:lvl1pPr>
              <a:lnSpc>
                <a:spcPct val="100000"/>
              </a:lnSpc>
              <a:defRPr sz="3400" b="1" cap="all" baseline="0">
                <a:solidFill>
                  <a:schemeClr val="accent1"/>
                </a:solidFill>
              </a:defRPr>
            </a:lvl1pPr>
          </a:lstStyle>
          <a:p>
            <a:endParaRPr lang="en-US"/>
          </a:p>
        </p:txBody>
      </p:sp>
      <p:sp>
        <p:nvSpPr>
          <p:cNvPr id="3" name="Text Placeholder 2">
            <a:extLst>
              <a:ext uri="{FF2B5EF4-FFF2-40B4-BE49-F238E27FC236}">
                <a16:creationId xmlns:a16="http://schemas.microsoft.com/office/drawing/2014/main" id="{E1455046-E81D-B044-83E0-E242A2A9F559}"/>
              </a:ext>
            </a:extLst>
          </p:cNvPr>
          <p:cNvSpPr>
            <a:spLocks noGrp="1"/>
          </p:cNvSpPr>
          <p:nvPr>
            <p:ph type="body" idx="1" hasCustomPrompt="1"/>
          </p:nvPr>
        </p:nvSpPr>
        <p:spPr>
          <a:xfrm>
            <a:off x="1321033" y="4131051"/>
            <a:ext cx="4489832" cy="523630"/>
          </a:xfrm>
          <a:solidFill>
            <a:schemeClr val="tx1"/>
          </a:solidFill>
        </p:spPr>
        <p:txBody>
          <a:bodyPr lIns="182880" tIns="91440" rIns="182880" bIns="91440">
            <a:normAutofit/>
          </a:bodyPr>
          <a:lstStyle>
            <a:lvl1pPr marL="0" indent="0">
              <a:lnSpc>
                <a:spcPct val="100000"/>
              </a:lnSpc>
              <a:spcBef>
                <a:spcPts val="0"/>
              </a:spcBef>
              <a:spcAft>
                <a:spcPts val="0"/>
              </a:spcAft>
              <a:buNone/>
              <a:defRPr sz="2400" cap="all"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SAMPLE DIVIDER SUBTITLE</a:t>
            </a:r>
          </a:p>
        </p:txBody>
      </p:sp>
      <p:sp>
        <p:nvSpPr>
          <p:cNvPr id="5" name="Footer Placeholder 4">
            <a:extLst>
              <a:ext uri="{FF2B5EF4-FFF2-40B4-BE49-F238E27FC236}">
                <a16:creationId xmlns:a16="http://schemas.microsoft.com/office/drawing/2014/main" id="{8F6FFD69-150A-0C4A-9E8D-06F879A5893A}"/>
              </a:ext>
            </a:extLst>
          </p:cNvPr>
          <p:cNvSpPr>
            <a:spLocks noGrp="1"/>
          </p:cNvSpPr>
          <p:nvPr>
            <p:ph type="ftr" sz="quarter" idx="11"/>
          </p:nvPr>
        </p:nvSpPr>
        <p:spPr/>
        <p:txBody>
          <a:body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CC5F3CA5-AAC5-944D-963C-5E3DC5DEE112}"/>
              </a:ext>
            </a:extLst>
          </p:cNvPr>
          <p:cNvSpPr>
            <a:spLocks noGrp="1"/>
          </p:cNvSpPr>
          <p:nvPr>
            <p:ph type="sldNum" sz="quarter" idx="12"/>
          </p:nvPr>
        </p:nvSpPr>
        <p:spPr/>
        <p:txBody>
          <a:bodyPr/>
          <a:lstStyle/>
          <a:p>
            <a:fld id="{897AE9FA-3F8D-0D45-ABEA-B1C7A7244A19}" type="slidenum">
              <a:rPr lang="en-US" smtClean="0"/>
              <a:t>‹#›</a:t>
            </a:fld>
            <a:endParaRPr lang="en-US"/>
          </a:p>
        </p:txBody>
      </p:sp>
      <p:grpSp>
        <p:nvGrpSpPr>
          <p:cNvPr id="7" name="Group 6">
            <a:extLst>
              <a:ext uri="{FF2B5EF4-FFF2-40B4-BE49-F238E27FC236}">
                <a16:creationId xmlns:a16="http://schemas.microsoft.com/office/drawing/2014/main" id="{A62EBBF4-B1F4-444B-AB72-C0C36F3CF2B0}"/>
              </a:ext>
            </a:extLst>
          </p:cNvPr>
          <p:cNvGrpSpPr/>
          <p:nvPr userDrawn="1"/>
        </p:nvGrpSpPr>
        <p:grpSpPr>
          <a:xfrm>
            <a:off x="1524" y="0"/>
            <a:ext cx="12188952" cy="6858000"/>
            <a:chOff x="1524" y="0"/>
            <a:chExt cx="12188952" cy="6858000"/>
          </a:xfrm>
        </p:grpSpPr>
        <p:cxnSp>
          <p:nvCxnSpPr>
            <p:cNvPr id="8" name="Straight Connector 7">
              <a:extLst>
                <a:ext uri="{FF2B5EF4-FFF2-40B4-BE49-F238E27FC236}">
                  <a16:creationId xmlns:a16="http://schemas.microsoft.com/office/drawing/2014/main" id="{05C8935E-A21D-7944-A1C1-4A74E43EDC1A}"/>
                </a:ext>
              </a:extLst>
            </p:cNvPr>
            <p:cNvCxnSpPr/>
            <p:nvPr userDrawn="1"/>
          </p:nvCxnSpPr>
          <p:spPr>
            <a:xfrm>
              <a:off x="11463688"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D93879D-97DC-8649-9B3F-DEC16ED06F40}"/>
                </a:ext>
              </a:extLst>
            </p:cNvPr>
            <p:cNvCxnSpPr/>
            <p:nvPr userDrawn="1"/>
          </p:nvCxnSpPr>
          <p:spPr>
            <a:xfrm>
              <a:off x="721895"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CF616-02E3-EA4A-9CC1-7B1952F47642}"/>
                </a:ext>
              </a:extLst>
            </p:cNvPr>
            <p:cNvCxnSpPr>
              <a:cxnSpLocks/>
            </p:cNvCxnSpPr>
            <p:nvPr userDrawn="1"/>
          </p:nvCxnSpPr>
          <p:spPr>
            <a:xfrm>
              <a:off x="1524" y="721895"/>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D0FD8E-E48A-AD43-9E77-228ACE724171}"/>
                </a:ext>
              </a:extLst>
            </p:cNvPr>
            <p:cNvCxnSpPr>
              <a:cxnSpLocks/>
            </p:cNvCxnSpPr>
            <p:nvPr userDrawn="1"/>
          </p:nvCxnSpPr>
          <p:spPr>
            <a:xfrm>
              <a:off x="1524" y="613129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D53E2067-B5F6-B74E-B57B-176621AD5002}"/>
              </a:ext>
            </a:extLst>
          </p:cNvPr>
          <p:cNvPicPr>
            <a:picLocks noChangeAspect="1"/>
          </p:cNvPicPr>
          <p:nvPr userDrawn="1"/>
        </p:nvPicPr>
        <p:blipFill>
          <a:blip r:embed="rId2"/>
          <a:srcRect/>
          <a:stretch/>
        </p:blipFill>
        <p:spPr>
          <a:xfrm>
            <a:off x="1333894" y="1614472"/>
            <a:ext cx="2891568" cy="696386"/>
          </a:xfrm>
          <a:prstGeom prst="rect">
            <a:avLst/>
          </a:prstGeom>
        </p:spPr>
      </p:pic>
      <p:pic>
        <p:nvPicPr>
          <p:cNvPr id="19" name="Picture 18">
            <a:extLst>
              <a:ext uri="{FF2B5EF4-FFF2-40B4-BE49-F238E27FC236}">
                <a16:creationId xmlns:a16="http://schemas.microsoft.com/office/drawing/2014/main" id="{358355F5-02BD-9A4D-B923-31DC854A024A}"/>
              </a:ext>
            </a:extLst>
          </p:cNvPr>
          <p:cNvPicPr>
            <a:picLocks noChangeAspect="1"/>
          </p:cNvPicPr>
          <p:nvPr userDrawn="1"/>
        </p:nvPicPr>
        <p:blipFill rotWithShape="1">
          <a:blip r:embed="rId3"/>
          <a:srcRect l="53007"/>
          <a:stretch/>
        </p:blipFill>
        <p:spPr>
          <a:xfrm>
            <a:off x="6468532" y="0"/>
            <a:ext cx="5723467" cy="6858000"/>
          </a:xfrm>
          <a:prstGeom prst="rect">
            <a:avLst/>
          </a:prstGeom>
        </p:spPr>
      </p:pic>
      <p:sp>
        <p:nvSpPr>
          <p:cNvPr id="17" name="TextBox 16">
            <a:extLst>
              <a:ext uri="{FF2B5EF4-FFF2-40B4-BE49-F238E27FC236}">
                <a16:creationId xmlns:a16="http://schemas.microsoft.com/office/drawing/2014/main" id="{FCE2290C-6644-AA49-8308-E7C1D4B753DE}"/>
              </a:ext>
            </a:extLst>
          </p:cNvPr>
          <p:cNvSpPr txBox="1"/>
          <p:nvPr userDrawn="1"/>
        </p:nvSpPr>
        <p:spPr>
          <a:xfrm>
            <a:off x="8287349" y="6340760"/>
            <a:ext cx="2993457" cy="338554"/>
          </a:xfrm>
          <a:prstGeom prst="rect">
            <a:avLst/>
          </a:prstGeom>
          <a:noFill/>
        </p:spPr>
        <p:txBody>
          <a:bodyPr wrap="square" rtlCol="0">
            <a:spAutoFit/>
          </a:bodyPr>
          <a:lstStyle/>
          <a:p>
            <a:pPr algn="r"/>
            <a:r>
              <a:rPr lang="en-US" sz="800">
                <a:solidFill>
                  <a:schemeClr val="tx1"/>
                </a:solidFill>
              </a:rPr>
              <a:t>THE PREMIER </a:t>
            </a:r>
            <a:r>
              <a:rPr lang="en-US" sz="800" b="1">
                <a:solidFill>
                  <a:schemeClr val="tx1"/>
                </a:solidFill>
              </a:rPr>
              <a:t>CONFERENCE </a:t>
            </a:r>
            <a:r>
              <a:rPr lang="en-US" sz="800" b="0">
                <a:solidFill>
                  <a:schemeClr val="tx1"/>
                </a:solidFill>
              </a:rPr>
              <a:t>&amp; </a:t>
            </a:r>
            <a:r>
              <a:rPr lang="en-US" sz="800" b="1">
                <a:solidFill>
                  <a:schemeClr val="tx1"/>
                </a:solidFill>
              </a:rPr>
              <a:t>EXHIBITION </a:t>
            </a:r>
            <a:r>
              <a:rPr lang="en-US" sz="800">
                <a:solidFill>
                  <a:schemeClr val="tx1"/>
                </a:solidFill>
              </a:rPr>
              <a:t>IN COMPUTER GRAPHICS &amp; INTERACTIVE TECHNIQUES</a:t>
            </a:r>
          </a:p>
        </p:txBody>
      </p:sp>
    </p:spTree>
    <p:extLst>
      <p:ext uri="{BB962C8B-B14F-4D97-AF65-F5344CB8AC3E}">
        <p14:creationId xmlns:p14="http://schemas.microsoft.com/office/powerpoint/2010/main" val="3962978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77683DF-F95C-0A42-92AC-78C2FC322AC8}"/>
              </a:ext>
            </a:extLst>
          </p:cNvPr>
          <p:cNvSpPr>
            <a:spLocks noGrp="1"/>
          </p:cNvSpPr>
          <p:nvPr>
            <p:ph type="ftr" sz="quarter" idx="11"/>
          </p:nvPr>
        </p:nvSpPr>
        <p:spPr/>
        <p:txBody>
          <a:body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2247098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 2 Line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9C02FD-3DB2-D947-AF22-16E0E1FD2300}"/>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95EC96-5BA5-C846-B415-DE86A6363512}"/>
              </a:ext>
            </a:extLst>
          </p:cNvPr>
          <p:cNvSpPr txBox="1"/>
          <p:nvPr userDrawn="1"/>
        </p:nvSpPr>
        <p:spPr>
          <a:xfrm>
            <a:off x="8287349" y="6340760"/>
            <a:ext cx="2993457" cy="338554"/>
          </a:xfrm>
          <a:prstGeom prst="rect">
            <a:avLst/>
          </a:prstGeom>
          <a:noFill/>
        </p:spPr>
        <p:txBody>
          <a:bodyPr wrap="square" rtlCol="0">
            <a:spAutoFit/>
          </a:bodyPr>
          <a:lstStyle/>
          <a:p>
            <a:pPr algn="r"/>
            <a:r>
              <a:rPr lang="en-US" sz="800">
                <a:solidFill>
                  <a:schemeClr val="tx1"/>
                </a:solidFill>
              </a:rPr>
              <a:t>THE PREMIER </a:t>
            </a:r>
            <a:r>
              <a:rPr lang="en-US" sz="800" b="1">
                <a:solidFill>
                  <a:schemeClr val="tx1"/>
                </a:solidFill>
              </a:rPr>
              <a:t>CONFERENCE </a:t>
            </a:r>
            <a:r>
              <a:rPr lang="en-US" sz="800" b="0">
                <a:solidFill>
                  <a:schemeClr val="tx1"/>
                </a:solidFill>
              </a:rPr>
              <a:t>&amp; </a:t>
            </a:r>
            <a:r>
              <a:rPr lang="en-US" sz="800" b="1">
                <a:solidFill>
                  <a:schemeClr val="tx1"/>
                </a:solidFill>
              </a:rPr>
              <a:t>EXHIBITION </a:t>
            </a:r>
            <a:r>
              <a:rPr lang="en-US" sz="800">
                <a:solidFill>
                  <a:schemeClr val="tx1"/>
                </a:solidFill>
              </a:rPr>
              <a:t>IN COMPUTER GRAPHICS &amp; INTERACTIVE TECHNIQUES</a:t>
            </a:r>
          </a:p>
        </p:txBody>
      </p:sp>
      <p:sp>
        <p:nvSpPr>
          <p:cNvPr id="11" name="Rectangle 10">
            <a:extLst>
              <a:ext uri="{FF2B5EF4-FFF2-40B4-BE49-F238E27FC236}">
                <a16:creationId xmlns:a16="http://schemas.microsoft.com/office/drawing/2014/main" id="{58875C76-5AF4-A145-AD50-459B87CB4B8C}"/>
              </a:ext>
            </a:extLst>
          </p:cNvPr>
          <p:cNvSpPr/>
          <p:nvPr userDrawn="1"/>
        </p:nvSpPr>
        <p:spPr>
          <a:xfrm>
            <a:off x="0" y="626748"/>
            <a:ext cx="93133" cy="5909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BF01481-3044-7248-8699-F8193816FDE6}"/>
              </a:ext>
            </a:extLst>
          </p:cNvPr>
          <p:cNvCxnSpPr>
            <a:cxnSpLocks/>
          </p:cNvCxnSpPr>
          <p:nvPr userDrawn="1"/>
        </p:nvCxnSpPr>
        <p:spPr>
          <a:xfrm>
            <a:off x="1524" y="121907"/>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70E438-4451-E648-AC76-97EFE2CC813D}"/>
              </a:ext>
            </a:extLst>
          </p:cNvPr>
          <p:cNvCxnSpPr>
            <a:cxnSpLocks/>
          </p:cNvCxnSpPr>
          <p:nvPr userDrawn="1"/>
        </p:nvCxnSpPr>
        <p:spPr>
          <a:xfrm>
            <a:off x="1524" y="615017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DA1410-1F65-5D42-9893-88B30755D044}"/>
              </a:ext>
            </a:extLst>
          </p:cNvPr>
          <p:cNvCxnSpPr>
            <a:cxnSpLocks/>
          </p:cNvCxnSpPr>
          <p:nvPr userDrawn="1"/>
        </p:nvCxnSpPr>
        <p:spPr>
          <a:xfrm>
            <a:off x="11463688" y="6150173"/>
            <a:ext cx="0" cy="70782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716E2E2-D167-EA48-A3B7-E8457B84FCCC}"/>
              </a:ext>
            </a:extLst>
          </p:cNvPr>
          <p:cNvSpPr>
            <a:spLocks noGrp="1"/>
          </p:cNvSpPr>
          <p:nvPr>
            <p:ph type="title" hasCustomPrompt="1"/>
          </p:nvPr>
        </p:nvSpPr>
        <p:spPr/>
        <p:txBody>
          <a:bodyPr/>
          <a:lstStyle/>
          <a:p>
            <a:r>
              <a:rPr lang="en-US"/>
              <a:t>Click to edit Master title style</a:t>
            </a:r>
            <a:br>
              <a:rPr lang="en-US"/>
            </a:br>
            <a:r>
              <a:rPr lang="en-US"/>
              <a:t>Line 2</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77683DF-F95C-0A42-92AC-78C2FC322AC8}"/>
              </a:ext>
            </a:extLst>
          </p:cNvPr>
          <p:cNvSpPr>
            <a:spLocks noGrp="1"/>
          </p:cNvSpPr>
          <p:nvPr>
            <p:ph type="ftr" sz="quarter" idx="11"/>
          </p:nvPr>
        </p:nvSpPr>
        <p:spPr/>
        <p:txBody>
          <a:body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pic>
        <p:nvPicPr>
          <p:cNvPr id="8" name="Graphic 7">
            <a:extLst>
              <a:ext uri="{FF2B5EF4-FFF2-40B4-BE49-F238E27FC236}">
                <a16:creationId xmlns:a16="http://schemas.microsoft.com/office/drawing/2014/main" id="{6BD6449E-E215-BC47-9100-0EAA9AD22C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4862" y="440482"/>
            <a:ext cx="424073" cy="177040"/>
          </a:xfrm>
          <a:prstGeom prst="rect">
            <a:avLst/>
          </a:prstGeom>
        </p:spPr>
      </p:pic>
      <p:pic>
        <p:nvPicPr>
          <p:cNvPr id="15" name="Picture 14">
            <a:extLst>
              <a:ext uri="{FF2B5EF4-FFF2-40B4-BE49-F238E27FC236}">
                <a16:creationId xmlns:a16="http://schemas.microsoft.com/office/drawing/2014/main" id="{BB826C23-DCB4-FB40-9952-50A3D156E855}"/>
              </a:ext>
            </a:extLst>
          </p:cNvPr>
          <p:cNvPicPr>
            <a:picLocks noChangeAspect="1"/>
          </p:cNvPicPr>
          <p:nvPr userDrawn="1"/>
        </p:nvPicPr>
        <p:blipFill>
          <a:blip r:embed="rId4"/>
          <a:srcRect/>
          <a:stretch/>
        </p:blipFill>
        <p:spPr>
          <a:xfrm>
            <a:off x="9331678" y="409408"/>
            <a:ext cx="2220772" cy="534836"/>
          </a:xfrm>
          <a:prstGeom prst="rect">
            <a:avLst/>
          </a:prstGeom>
        </p:spPr>
      </p:pic>
    </p:spTree>
    <p:extLst>
      <p:ext uri="{BB962C8B-B14F-4D97-AF65-F5344CB8AC3E}">
        <p14:creationId xmlns:p14="http://schemas.microsoft.com/office/powerpoint/2010/main" val="913529947"/>
      </p:ext>
    </p:extLst>
  </p:cSld>
  <p:clrMapOvr>
    <a:masterClrMapping/>
  </p:clrMapOvr>
  <p:extLst>
    <p:ext uri="{DCECCB84-F9BA-43D5-87BE-67443E8EF086}">
      <p15:sldGuideLst xmlns:p15="http://schemas.microsoft.com/office/powerpoint/2012/main">
        <p15:guide id="1" orient="horz" pos="1142">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9C391D-E75D-DE45-BB38-022E867E70D3}"/>
              </a:ext>
            </a:extLst>
          </p:cNvPr>
          <p:cNvSpPr>
            <a:spLocks noGrp="1"/>
          </p:cNvSpPr>
          <p:nvPr>
            <p:ph type="body" sz="quarter" idx="3"/>
          </p:nvPr>
        </p:nvSpPr>
        <p:spPr>
          <a:xfrm>
            <a:off x="6231572" y="1821089"/>
            <a:ext cx="4613561" cy="369332"/>
          </a:xfrm>
          <a:solidFill>
            <a:schemeClr val="tx1"/>
          </a:solidFill>
        </p:spPr>
        <p:txBody>
          <a:bodyPr wrap="square" lIns="182880" anchor="t" anchorCtr="0">
            <a:spAutoFit/>
          </a:bodyPr>
          <a:lstStyle>
            <a:lvl1pPr marL="0" indent="0">
              <a:lnSpc>
                <a:spcPct val="10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2">
            <a:extLst>
              <a:ext uri="{FF2B5EF4-FFF2-40B4-BE49-F238E27FC236}">
                <a16:creationId xmlns:a16="http://schemas.microsoft.com/office/drawing/2014/main" id="{6A37EDB7-7A9A-C047-B20A-95D1C96A3FDB}"/>
              </a:ext>
            </a:extLst>
          </p:cNvPr>
          <p:cNvSpPr>
            <a:spLocks noGrp="1"/>
          </p:cNvSpPr>
          <p:nvPr>
            <p:ph type="body" idx="1"/>
          </p:nvPr>
        </p:nvSpPr>
        <p:spPr>
          <a:xfrm>
            <a:off x="839788" y="1821089"/>
            <a:ext cx="4613561" cy="369332"/>
          </a:xfrm>
          <a:solidFill>
            <a:schemeClr val="tx1"/>
          </a:solidFill>
        </p:spPr>
        <p:txBody>
          <a:bodyPr lIns="182880" anchor="t" anchorCtr="0">
            <a:spAutoFit/>
          </a:bodyPr>
          <a:lstStyle>
            <a:lvl1pPr marL="0" indent="0">
              <a:lnSpc>
                <a:spcPct val="10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E696532B-9FAE-6149-9047-20053D651409}"/>
              </a:ext>
            </a:extLst>
          </p:cNvPr>
          <p:cNvSpPr>
            <a:spLocks noGrp="1"/>
          </p:cNvSpPr>
          <p:nvPr>
            <p:ph type="title"/>
          </p:nvPr>
        </p:nvSpPr>
        <p:spPr>
          <a:xfrm>
            <a:off x="839788" y="130374"/>
            <a:ext cx="8193024" cy="1181959"/>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8CE906AF-FA12-D142-9F73-F1D171262B23}"/>
              </a:ext>
            </a:extLst>
          </p:cNvPr>
          <p:cNvSpPr>
            <a:spLocks noGrp="1"/>
          </p:cNvSpPr>
          <p:nvPr>
            <p:ph sz="half" idx="2"/>
          </p:nvPr>
        </p:nvSpPr>
        <p:spPr>
          <a:xfrm>
            <a:off x="839788" y="2381541"/>
            <a:ext cx="512064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DE9817D-092A-D44D-B961-988D454C0A86}"/>
              </a:ext>
            </a:extLst>
          </p:cNvPr>
          <p:cNvSpPr>
            <a:spLocks noGrp="1"/>
          </p:cNvSpPr>
          <p:nvPr>
            <p:ph sz="quarter" idx="4"/>
          </p:nvPr>
        </p:nvSpPr>
        <p:spPr>
          <a:xfrm>
            <a:off x="6231572" y="2381541"/>
            <a:ext cx="512064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*Joint first authors Affliations: MIT CSAIL, UC Berkeley</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476524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532B-9FAE-6149-9047-20053D651409}"/>
              </a:ext>
            </a:extLst>
          </p:cNvPr>
          <p:cNvSpPr>
            <a:spLocks noGrp="1"/>
          </p:cNvSpPr>
          <p:nvPr>
            <p:ph type="title"/>
          </p:nvPr>
        </p:nvSpPr>
        <p:spPr>
          <a:xfrm>
            <a:off x="839788" y="130374"/>
            <a:ext cx="8193024" cy="1181959"/>
          </a:xfrm>
        </p:spPr>
        <p:txBody>
          <a:bodyPr/>
          <a:lstStyle/>
          <a:p>
            <a:r>
              <a:rPr lang="en-US"/>
              <a:t>Click to edit Master title style</a:t>
            </a:r>
          </a:p>
        </p:txBody>
      </p:sp>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*Joint first authors Affliations: MIT CSAIL, UC Berkeley</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832076" y="1812924"/>
            <a:ext cx="5128351" cy="3959225"/>
          </a:xfrm>
          <a:solidFill>
            <a:schemeClr val="bg1">
              <a:lumMod val="95000"/>
            </a:schemeClr>
          </a:solidFill>
        </p:spPr>
        <p:txBody>
          <a:bodyPr anchor="ctr" anchorCtr="0"/>
          <a:lstStyle>
            <a:lvl1pPr marL="0" indent="0" algn="ctr">
              <a:buNone/>
              <a:defRPr/>
            </a:lvl1pPr>
          </a:lstStyle>
          <a:p>
            <a:endParaRPr lang="en-US"/>
          </a:p>
        </p:txBody>
      </p:sp>
      <p:sp>
        <p:nvSpPr>
          <p:cNvPr id="14" name="Text Placeholder 4">
            <a:extLst>
              <a:ext uri="{FF2B5EF4-FFF2-40B4-BE49-F238E27FC236}">
                <a16:creationId xmlns:a16="http://schemas.microsoft.com/office/drawing/2014/main" id="{03C33AAC-E3FB-1943-B965-128B052AD368}"/>
              </a:ext>
            </a:extLst>
          </p:cNvPr>
          <p:cNvSpPr>
            <a:spLocks noGrp="1"/>
          </p:cNvSpPr>
          <p:nvPr>
            <p:ph type="body" sz="quarter" idx="3"/>
          </p:nvPr>
        </p:nvSpPr>
        <p:spPr>
          <a:xfrm>
            <a:off x="6231572" y="1821089"/>
            <a:ext cx="4617720" cy="369332"/>
          </a:xfrm>
          <a:solidFill>
            <a:schemeClr val="tx1"/>
          </a:solidFill>
        </p:spPr>
        <p:txBody>
          <a:bodyPr wrap="square" lIns="182880" anchor="t" anchorCtr="0">
            <a:spAutoFit/>
          </a:bodyPr>
          <a:lstStyle>
            <a:lvl1pPr marL="0" indent="0">
              <a:lnSpc>
                <a:spcPct val="10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D6E4BFF0-0ED8-7049-AF65-28B7440F0F83}"/>
              </a:ext>
            </a:extLst>
          </p:cNvPr>
          <p:cNvSpPr>
            <a:spLocks noGrp="1"/>
          </p:cNvSpPr>
          <p:nvPr>
            <p:ph sz="quarter" idx="4"/>
          </p:nvPr>
        </p:nvSpPr>
        <p:spPr>
          <a:xfrm>
            <a:off x="6231572" y="2381541"/>
            <a:ext cx="512064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60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532B-9FAE-6149-9047-20053D651409}"/>
              </a:ext>
            </a:extLst>
          </p:cNvPr>
          <p:cNvSpPr>
            <a:spLocks noGrp="1"/>
          </p:cNvSpPr>
          <p:nvPr>
            <p:ph type="title"/>
          </p:nvPr>
        </p:nvSpPr>
        <p:spPr>
          <a:xfrm>
            <a:off x="839788" y="130374"/>
            <a:ext cx="8193024" cy="1181959"/>
          </a:xfrm>
        </p:spPr>
        <p:txBody>
          <a:bodyPr/>
          <a:lstStyle/>
          <a:p>
            <a:r>
              <a:rPr lang="en-US"/>
              <a:t>Click to edit Master title style</a:t>
            </a:r>
          </a:p>
        </p:txBody>
      </p:sp>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*Joint first authors Affliations: MIT CSAIL, UC Berkeley</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839787" y="1821089"/>
            <a:ext cx="2773872" cy="3951061"/>
          </a:xfrm>
          <a:solidFill>
            <a:schemeClr val="bg1">
              <a:lumMod val="95000"/>
            </a:schemeClr>
          </a:solidFill>
        </p:spPr>
        <p:txBody>
          <a:bodyPr anchor="ctr" anchorCtr="0"/>
          <a:lstStyle>
            <a:lvl1pPr marL="0" indent="0" algn="ctr">
              <a:buNone/>
              <a:defRPr/>
            </a:lvl1pPr>
          </a:lstStyle>
          <a:p>
            <a:endParaRPr lang="en-US"/>
          </a:p>
        </p:txBody>
      </p:sp>
      <p:sp>
        <p:nvSpPr>
          <p:cNvPr id="11" name="Picture Placeholder 9">
            <a:extLst>
              <a:ext uri="{FF2B5EF4-FFF2-40B4-BE49-F238E27FC236}">
                <a16:creationId xmlns:a16="http://schemas.microsoft.com/office/drawing/2014/main" id="{962247E0-BC89-794C-A967-5D37D571B7EE}"/>
              </a:ext>
            </a:extLst>
          </p:cNvPr>
          <p:cNvSpPr>
            <a:spLocks noGrp="1"/>
          </p:cNvSpPr>
          <p:nvPr>
            <p:ph type="pic" sz="quarter" idx="16"/>
          </p:nvPr>
        </p:nvSpPr>
        <p:spPr>
          <a:xfrm>
            <a:off x="3789680" y="1821089"/>
            <a:ext cx="2170748" cy="1896533"/>
          </a:xfrm>
          <a:solidFill>
            <a:schemeClr val="bg1">
              <a:lumMod val="95000"/>
            </a:schemeClr>
          </a:solidFill>
        </p:spPr>
        <p:txBody>
          <a:bodyPr anchor="ctr" anchorCtr="0"/>
          <a:lstStyle>
            <a:lvl1pPr marL="0" indent="0" algn="ctr">
              <a:buNone/>
              <a:defRPr/>
            </a:lvl1pPr>
          </a:lstStyle>
          <a:p>
            <a:endParaRPr lang="en-US"/>
          </a:p>
        </p:txBody>
      </p:sp>
      <p:sp>
        <p:nvSpPr>
          <p:cNvPr id="13" name="Picture Placeholder 9">
            <a:extLst>
              <a:ext uri="{FF2B5EF4-FFF2-40B4-BE49-F238E27FC236}">
                <a16:creationId xmlns:a16="http://schemas.microsoft.com/office/drawing/2014/main" id="{3CB143D2-2473-3E45-A248-15CE8B3C99DB}"/>
              </a:ext>
            </a:extLst>
          </p:cNvPr>
          <p:cNvSpPr>
            <a:spLocks noGrp="1"/>
          </p:cNvSpPr>
          <p:nvPr>
            <p:ph type="pic" sz="quarter" idx="17"/>
          </p:nvPr>
        </p:nvSpPr>
        <p:spPr>
          <a:xfrm>
            <a:off x="3789680" y="3895423"/>
            <a:ext cx="2170748" cy="1876727"/>
          </a:xfrm>
          <a:solidFill>
            <a:schemeClr val="bg1">
              <a:lumMod val="95000"/>
            </a:schemeClr>
          </a:solidFill>
        </p:spPr>
        <p:txBody>
          <a:bodyPr anchor="ctr" anchorCtr="0"/>
          <a:lstStyle>
            <a:lvl1pPr marL="0" indent="0" algn="ctr">
              <a:buNone/>
              <a:defRPr/>
            </a:lvl1pPr>
          </a:lstStyle>
          <a:p>
            <a:endParaRPr lang="en-US"/>
          </a:p>
        </p:txBody>
      </p:sp>
      <p:sp>
        <p:nvSpPr>
          <p:cNvPr id="17" name="Content Placeholder 5">
            <a:extLst>
              <a:ext uri="{FF2B5EF4-FFF2-40B4-BE49-F238E27FC236}">
                <a16:creationId xmlns:a16="http://schemas.microsoft.com/office/drawing/2014/main" id="{E25CF73E-9747-C949-BD39-458B2BBE6EA5}"/>
              </a:ext>
            </a:extLst>
          </p:cNvPr>
          <p:cNvSpPr>
            <a:spLocks noGrp="1"/>
          </p:cNvSpPr>
          <p:nvPr>
            <p:ph sz="quarter" idx="4"/>
          </p:nvPr>
        </p:nvSpPr>
        <p:spPr>
          <a:xfrm>
            <a:off x="6231572" y="2381541"/>
            <a:ext cx="512064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E106D74-E9B2-8340-BB9A-9B368A39BAB4}"/>
              </a:ext>
            </a:extLst>
          </p:cNvPr>
          <p:cNvSpPr>
            <a:spLocks noGrp="1"/>
          </p:cNvSpPr>
          <p:nvPr>
            <p:ph type="body" sz="quarter" idx="3"/>
          </p:nvPr>
        </p:nvSpPr>
        <p:spPr>
          <a:xfrm>
            <a:off x="6231572" y="1821089"/>
            <a:ext cx="4617720" cy="369332"/>
          </a:xfrm>
          <a:solidFill>
            <a:schemeClr val="tx1"/>
          </a:solidFill>
        </p:spPr>
        <p:txBody>
          <a:bodyPr wrap="square" lIns="182880" anchor="t" anchorCtr="0">
            <a:spAutoFit/>
          </a:bodyPr>
          <a:lstStyle>
            <a:lvl1pPr marL="0" indent="0">
              <a:lnSpc>
                <a:spcPct val="10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96018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peak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9036C9-A26C-4C42-82A4-E1EA09B1E6B0}"/>
              </a:ext>
            </a:extLst>
          </p:cNvPr>
          <p:cNvSpPr>
            <a:spLocks noGrp="1"/>
          </p:cNvSpPr>
          <p:nvPr>
            <p:ph type="ftr" sz="quarter" idx="11"/>
          </p:nvPr>
        </p:nvSpPr>
        <p:spPr/>
        <p:txBody>
          <a:bodyPr/>
          <a:lstStyle/>
          <a:p>
            <a:r>
              <a:rPr lang="en-US"/>
              <a:t>*Joint first authors Affliations: MIT CSAIL, UC Berkeley</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5" name="Rectangle 4">
            <a:extLst>
              <a:ext uri="{FF2B5EF4-FFF2-40B4-BE49-F238E27FC236}">
                <a16:creationId xmlns:a16="http://schemas.microsoft.com/office/drawing/2014/main" id="{D242E8E9-6E5A-A142-9F59-1E9222A1DFD8}"/>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C36AE3-3FA0-8343-AB72-8A2E2E00EF9D}"/>
              </a:ext>
            </a:extLst>
          </p:cNvPr>
          <p:cNvSpPr/>
          <p:nvPr userDrawn="1"/>
        </p:nvSpPr>
        <p:spPr>
          <a:xfrm>
            <a:off x="0" y="626748"/>
            <a:ext cx="93133" cy="5909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603B037-FF6F-B345-B213-E2D98F98E500}"/>
              </a:ext>
            </a:extLst>
          </p:cNvPr>
          <p:cNvCxnSpPr>
            <a:cxnSpLocks/>
          </p:cNvCxnSpPr>
          <p:nvPr userDrawn="1"/>
        </p:nvCxnSpPr>
        <p:spPr>
          <a:xfrm>
            <a:off x="1524" y="121907"/>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76DC192-709C-E144-967A-FE65CDC3F4EC}"/>
              </a:ext>
            </a:extLst>
          </p:cNvPr>
          <p:cNvCxnSpPr>
            <a:cxnSpLocks/>
          </p:cNvCxnSpPr>
          <p:nvPr userDrawn="1"/>
        </p:nvCxnSpPr>
        <p:spPr>
          <a:xfrm>
            <a:off x="1524" y="615017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118F7C9-BB8C-2D4C-8A8A-1E22E6C63540}"/>
              </a:ext>
            </a:extLst>
          </p:cNvPr>
          <p:cNvCxnSpPr>
            <a:cxnSpLocks/>
          </p:cNvCxnSpPr>
          <p:nvPr userDrawn="1"/>
        </p:nvCxnSpPr>
        <p:spPr>
          <a:xfrm>
            <a:off x="11463688" y="6150173"/>
            <a:ext cx="0" cy="70782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19A571-3E22-5B4F-A066-DE72F3612D5B}"/>
              </a:ext>
            </a:extLst>
          </p:cNvPr>
          <p:cNvSpPr txBox="1"/>
          <p:nvPr userDrawn="1"/>
        </p:nvSpPr>
        <p:spPr>
          <a:xfrm>
            <a:off x="8287349" y="6340760"/>
            <a:ext cx="2993457" cy="338554"/>
          </a:xfrm>
          <a:prstGeom prst="rect">
            <a:avLst/>
          </a:prstGeom>
          <a:noFill/>
        </p:spPr>
        <p:txBody>
          <a:bodyPr wrap="square" rtlCol="0">
            <a:spAutoFit/>
          </a:bodyPr>
          <a:lstStyle/>
          <a:p>
            <a:pPr algn="r"/>
            <a:r>
              <a:rPr lang="en-US" sz="800">
                <a:solidFill>
                  <a:schemeClr val="tx1"/>
                </a:solidFill>
              </a:rPr>
              <a:t>THE PREMIER </a:t>
            </a:r>
            <a:r>
              <a:rPr lang="en-US" sz="800" b="1">
                <a:solidFill>
                  <a:schemeClr val="tx1"/>
                </a:solidFill>
              </a:rPr>
              <a:t>CONFERENCE </a:t>
            </a:r>
            <a:r>
              <a:rPr lang="en-US" sz="800" b="0">
                <a:solidFill>
                  <a:schemeClr val="tx1"/>
                </a:solidFill>
              </a:rPr>
              <a:t>&amp; </a:t>
            </a:r>
            <a:r>
              <a:rPr lang="en-US" sz="800" b="1">
                <a:solidFill>
                  <a:schemeClr val="tx1"/>
                </a:solidFill>
              </a:rPr>
              <a:t>EXHIBITION </a:t>
            </a:r>
            <a:r>
              <a:rPr lang="en-US" sz="800">
                <a:solidFill>
                  <a:schemeClr val="tx1"/>
                </a:solidFill>
              </a:rPr>
              <a:t>IN COMPUTER GRAPHICS &amp; INTERACTIVE TECHNIQUES</a:t>
            </a:r>
          </a:p>
        </p:txBody>
      </p:sp>
      <p:sp>
        <p:nvSpPr>
          <p:cNvPr id="11" name="Picture Placeholder 10">
            <a:extLst>
              <a:ext uri="{FF2B5EF4-FFF2-40B4-BE49-F238E27FC236}">
                <a16:creationId xmlns:a16="http://schemas.microsoft.com/office/drawing/2014/main" id="{E371834E-EE41-C441-B8A8-19A1EF2A7FA0}"/>
              </a:ext>
            </a:extLst>
          </p:cNvPr>
          <p:cNvSpPr>
            <a:spLocks noGrp="1"/>
          </p:cNvSpPr>
          <p:nvPr>
            <p:ph type="pic" sz="quarter" idx="13"/>
          </p:nvPr>
        </p:nvSpPr>
        <p:spPr>
          <a:xfrm>
            <a:off x="823913" y="1827102"/>
            <a:ext cx="3773487" cy="3936978"/>
          </a:xfrm>
          <a:solidFill>
            <a:schemeClr val="bg1">
              <a:lumMod val="95000"/>
            </a:schemeClr>
          </a:solidFill>
        </p:spPr>
        <p:txBody>
          <a:bodyPr anchor="ctr" anchorCtr="0"/>
          <a:lstStyle>
            <a:lvl1pPr marL="0" indent="0" algn="ctr">
              <a:buNone/>
              <a:defRPr/>
            </a:lvl1pPr>
          </a:lstStyle>
          <a:p>
            <a:endParaRPr lang="en-US"/>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5568950" y="1951299"/>
            <a:ext cx="3112934" cy="492443"/>
          </a:xfrm>
          <a:solidFill>
            <a:schemeClr val="tx1"/>
          </a:solidFill>
        </p:spPr>
        <p:txBody>
          <a:bodyPr lIns="182880" anchor="ctr" anchorCtr="0">
            <a:spAutoFit/>
          </a:bodyPr>
          <a:lstStyle>
            <a:lvl1pPr>
              <a:lnSpc>
                <a:spcPct val="100000"/>
              </a:lnSpc>
              <a:defRPr>
                <a:solidFill>
                  <a:schemeClr val="accent1"/>
                </a:solidFill>
              </a:defRPr>
            </a:lvl1pPr>
          </a:lstStyle>
          <a:p>
            <a:r>
              <a:rPr lang="en-US"/>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5568951" y="2541995"/>
            <a:ext cx="2208958" cy="369332"/>
          </a:xfrm>
          <a:solidFill>
            <a:schemeClr val="tx1"/>
          </a:solidFill>
        </p:spPr>
        <p:txBody>
          <a:bodyPr wrap="square" lIns="182880" anchor="ctr">
            <a:spAutoFit/>
          </a:bodyPr>
          <a:lstStyle>
            <a:lvl1pPr marL="0" indent="0">
              <a:lnSpc>
                <a:spcPct val="100000"/>
              </a:lnSpc>
              <a:spcBef>
                <a:spcPts val="0"/>
              </a:spcBef>
              <a:spcAft>
                <a:spcPts val="0"/>
              </a:spcAft>
              <a:buNone/>
              <a:defRPr sz="1800" b="1" cap="all" baseline="0">
                <a:solidFill>
                  <a:schemeClr val="accent1"/>
                </a:solidFill>
              </a:defRPr>
            </a:lvl1pPr>
          </a:lstStyle>
          <a:p>
            <a:pPr lvl="0"/>
            <a:r>
              <a:rPr lang="en-US"/>
              <a:t>Position Name</a:t>
            </a:r>
          </a:p>
        </p:txBody>
      </p:sp>
      <p:sp>
        <p:nvSpPr>
          <p:cNvPr id="20" name="Text Placeholder 19">
            <a:extLst>
              <a:ext uri="{FF2B5EF4-FFF2-40B4-BE49-F238E27FC236}">
                <a16:creationId xmlns:a16="http://schemas.microsoft.com/office/drawing/2014/main" id="{5DA3C0E2-9A77-9347-9A04-E0A4A0DD2071}"/>
              </a:ext>
            </a:extLst>
          </p:cNvPr>
          <p:cNvSpPr>
            <a:spLocks noGrp="1"/>
          </p:cNvSpPr>
          <p:nvPr>
            <p:ph type="body" sz="quarter" idx="17" hasCustomPrompt="1"/>
          </p:nvPr>
        </p:nvSpPr>
        <p:spPr>
          <a:xfrm>
            <a:off x="5568949" y="2975858"/>
            <a:ext cx="4659841" cy="384896"/>
          </a:xfrm>
        </p:spPr>
        <p:txBody>
          <a:bodyPr lIns="182880">
            <a:normAutofit/>
          </a:bodyPr>
          <a:lstStyle>
            <a:lvl1pPr marL="0" indent="0">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PLACE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5568950" y="3551340"/>
            <a:ext cx="4672013" cy="2220809"/>
          </a:xfrm>
        </p:spPr>
        <p:txBody>
          <a:bodyPr>
            <a:norm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5CCD59B1-5E2F-7E4B-B17A-E516CF9C09DA}"/>
              </a:ext>
            </a:extLst>
          </p:cNvPr>
          <p:cNvPicPr>
            <a:picLocks noChangeAspect="1"/>
          </p:cNvPicPr>
          <p:nvPr userDrawn="1"/>
        </p:nvPicPr>
        <p:blipFill>
          <a:blip r:embed="rId2"/>
          <a:srcRect/>
          <a:stretch/>
        </p:blipFill>
        <p:spPr>
          <a:xfrm>
            <a:off x="9331678" y="409408"/>
            <a:ext cx="2220772" cy="534836"/>
          </a:xfrm>
          <a:prstGeom prst="rect">
            <a:avLst/>
          </a:prstGeom>
        </p:spPr>
      </p:pic>
    </p:spTree>
    <p:extLst>
      <p:ext uri="{BB962C8B-B14F-4D97-AF65-F5344CB8AC3E}">
        <p14:creationId xmlns:p14="http://schemas.microsoft.com/office/powerpoint/2010/main" val="34941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EA8F-9680-4383-B08A-041EF71EFB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7192A-E85A-496D-9439-DFEE15BDE0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837C9-9A6E-4946-BDBB-2B4A939F919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D0DE828-CCA4-491B-B623-1E2526B00CA5}"/>
              </a:ext>
            </a:extLst>
          </p:cNvPr>
          <p:cNvSpPr>
            <a:spLocks noGrp="1"/>
          </p:cNvSpPr>
          <p:nvPr>
            <p:ph type="ftr" sz="quarter" idx="11"/>
          </p:nvPr>
        </p:nvSpPr>
        <p:spPr/>
        <p:txBody>
          <a:body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0D09DD94-09FC-432B-94FE-8A724315BF5C}"/>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4222848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9933-46D9-E143-BD26-AD311024727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4C86086-884C-A64F-8DDB-1A493F90C045}"/>
              </a:ext>
            </a:extLst>
          </p:cNvPr>
          <p:cNvSpPr>
            <a:spLocks noGrp="1"/>
          </p:cNvSpPr>
          <p:nvPr>
            <p:ph type="ftr" sz="quarter" idx="11"/>
          </p:nvPr>
        </p:nvSpPr>
        <p:spPr/>
        <p:txBody>
          <a:bodyPr/>
          <a:lstStyle/>
          <a:p>
            <a:r>
              <a:rPr lang="en-US"/>
              <a:t>*Joint first authors Affliations: MIT CSAIL, UC Berkeley</a:t>
            </a:r>
          </a:p>
        </p:txBody>
      </p:sp>
      <p:sp>
        <p:nvSpPr>
          <p:cNvPr id="5" name="Slide Number Placeholder 4">
            <a:extLst>
              <a:ext uri="{FF2B5EF4-FFF2-40B4-BE49-F238E27FC236}">
                <a16:creationId xmlns:a16="http://schemas.microsoft.com/office/drawing/2014/main" id="{4C356611-E258-0344-9650-18FA15857A2F}"/>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315471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9036C9-A26C-4C42-82A4-E1EA09B1E6B0}"/>
              </a:ext>
            </a:extLst>
          </p:cNvPr>
          <p:cNvSpPr>
            <a:spLocks noGrp="1"/>
          </p:cNvSpPr>
          <p:nvPr>
            <p:ph type="ftr" sz="quarter" idx="11"/>
          </p:nvPr>
        </p:nvSpPr>
        <p:spPr/>
        <p:txBody>
          <a:bodyPr/>
          <a:lstStyle/>
          <a:p>
            <a:r>
              <a:rPr lang="en-US"/>
              <a:t>*Joint first authors Affliations: MIT CSAIL, UC Berkeley</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5" name="Rectangle 4">
            <a:extLst>
              <a:ext uri="{FF2B5EF4-FFF2-40B4-BE49-F238E27FC236}">
                <a16:creationId xmlns:a16="http://schemas.microsoft.com/office/drawing/2014/main" id="{D242E8E9-6E5A-A142-9F59-1E9222A1DFD8}"/>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C36AE3-3FA0-8343-AB72-8A2E2E00EF9D}"/>
              </a:ext>
            </a:extLst>
          </p:cNvPr>
          <p:cNvSpPr/>
          <p:nvPr userDrawn="1"/>
        </p:nvSpPr>
        <p:spPr>
          <a:xfrm>
            <a:off x="0" y="626748"/>
            <a:ext cx="93133" cy="5909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603B037-FF6F-B345-B213-E2D98F98E500}"/>
              </a:ext>
            </a:extLst>
          </p:cNvPr>
          <p:cNvCxnSpPr>
            <a:cxnSpLocks/>
          </p:cNvCxnSpPr>
          <p:nvPr userDrawn="1"/>
        </p:nvCxnSpPr>
        <p:spPr>
          <a:xfrm>
            <a:off x="1524" y="121907"/>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76DC192-709C-E144-967A-FE65CDC3F4EC}"/>
              </a:ext>
            </a:extLst>
          </p:cNvPr>
          <p:cNvCxnSpPr>
            <a:cxnSpLocks/>
          </p:cNvCxnSpPr>
          <p:nvPr userDrawn="1"/>
        </p:nvCxnSpPr>
        <p:spPr>
          <a:xfrm>
            <a:off x="1524" y="615017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118F7C9-BB8C-2D4C-8A8A-1E22E6C63540}"/>
              </a:ext>
            </a:extLst>
          </p:cNvPr>
          <p:cNvCxnSpPr>
            <a:cxnSpLocks/>
          </p:cNvCxnSpPr>
          <p:nvPr userDrawn="1"/>
        </p:nvCxnSpPr>
        <p:spPr>
          <a:xfrm>
            <a:off x="11463688" y="6150173"/>
            <a:ext cx="0" cy="70782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19A571-3E22-5B4F-A066-DE72F3612D5B}"/>
              </a:ext>
            </a:extLst>
          </p:cNvPr>
          <p:cNvSpPr txBox="1"/>
          <p:nvPr userDrawn="1"/>
        </p:nvSpPr>
        <p:spPr>
          <a:xfrm>
            <a:off x="8287349" y="6340760"/>
            <a:ext cx="2993457" cy="338554"/>
          </a:xfrm>
          <a:prstGeom prst="rect">
            <a:avLst/>
          </a:prstGeom>
          <a:noFill/>
        </p:spPr>
        <p:txBody>
          <a:bodyPr wrap="square" rtlCol="0">
            <a:spAutoFit/>
          </a:bodyPr>
          <a:lstStyle/>
          <a:p>
            <a:pPr algn="r"/>
            <a:r>
              <a:rPr lang="en-US" sz="800">
                <a:solidFill>
                  <a:schemeClr val="tx1"/>
                </a:solidFill>
              </a:rPr>
              <a:t>THE PREMIER </a:t>
            </a:r>
            <a:r>
              <a:rPr lang="en-US" sz="800" b="1">
                <a:solidFill>
                  <a:schemeClr val="tx1"/>
                </a:solidFill>
              </a:rPr>
              <a:t>CONFERENCE </a:t>
            </a:r>
            <a:r>
              <a:rPr lang="en-US" sz="800" b="0">
                <a:solidFill>
                  <a:schemeClr val="tx1"/>
                </a:solidFill>
              </a:rPr>
              <a:t>&amp; </a:t>
            </a:r>
            <a:r>
              <a:rPr lang="en-US" sz="800" b="1">
                <a:solidFill>
                  <a:schemeClr val="tx1"/>
                </a:solidFill>
              </a:rPr>
              <a:t>EXHIBITION </a:t>
            </a:r>
            <a:r>
              <a:rPr lang="en-US" sz="800">
                <a:solidFill>
                  <a:schemeClr val="tx1"/>
                </a:solidFill>
              </a:rPr>
              <a:t>IN COMPUTER GRAPHICS &amp; INTERACTIVE TECHNIQUES</a:t>
            </a:r>
          </a:p>
        </p:txBody>
      </p:sp>
      <p:pic>
        <p:nvPicPr>
          <p:cNvPr id="11" name="Picture 10">
            <a:extLst>
              <a:ext uri="{FF2B5EF4-FFF2-40B4-BE49-F238E27FC236}">
                <a16:creationId xmlns:a16="http://schemas.microsoft.com/office/drawing/2014/main" id="{A31585B7-AAA5-1F40-B889-8D08DB4ACD24}"/>
              </a:ext>
            </a:extLst>
          </p:cNvPr>
          <p:cNvPicPr>
            <a:picLocks noChangeAspect="1"/>
          </p:cNvPicPr>
          <p:nvPr userDrawn="1"/>
        </p:nvPicPr>
        <p:blipFill>
          <a:blip r:embed="rId2"/>
          <a:srcRect/>
          <a:stretch/>
        </p:blipFill>
        <p:spPr>
          <a:xfrm>
            <a:off x="9331678" y="409408"/>
            <a:ext cx="2220772" cy="534836"/>
          </a:xfrm>
          <a:prstGeom prst="rect">
            <a:avLst/>
          </a:prstGeom>
        </p:spPr>
      </p:pic>
    </p:spTree>
    <p:extLst>
      <p:ext uri="{BB962C8B-B14F-4D97-AF65-F5344CB8AC3E}">
        <p14:creationId xmlns:p14="http://schemas.microsoft.com/office/powerpoint/2010/main" val="171299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5B95-5DDD-4B95-B29B-6AF8DA58DA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756C51-6DB0-45B4-B492-9CB1F332DD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6D6FD0-0540-418D-AFF6-BB1A723325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D42A46-6EFA-4115-B005-CE7126C20EF0}"/>
              </a:ext>
            </a:extLst>
          </p:cNvPr>
          <p:cNvSpPr>
            <a:spLocks noGrp="1"/>
          </p:cNvSpPr>
          <p:nvPr>
            <p:ph type="ftr" sz="quarter" idx="11"/>
          </p:nvPr>
        </p:nvSpPr>
        <p:spPr/>
        <p:txBody>
          <a:body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B3FC26E2-0983-4B23-A6B4-9D4FA72C0EE3}"/>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258959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C1A7-AC1D-4F7C-A26B-70A67E1E5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34E82-64C3-40A6-8E8D-D45B37E7C2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C10669-5FAF-476D-9DE2-C2718520FCC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9C2C8B-79CA-4B5C-ACE7-525120620ED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5E47DA-1D6C-4439-BEC1-86F33782A6E5}"/>
              </a:ext>
            </a:extLst>
          </p:cNvPr>
          <p:cNvSpPr>
            <a:spLocks noGrp="1"/>
          </p:cNvSpPr>
          <p:nvPr>
            <p:ph type="ftr" sz="quarter" idx="11"/>
          </p:nvPr>
        </p:nvSpPr>
        <p:spPr/>
        <p:txBody>
          <a:bodyPr/>
          <a:lstStyle/>
          <a:p>
            <a:r>
              <a:rPr lang="en-US"/>
              <a:t>*Joint first authors Affliations: MIT CSAIL, UC Berkeley</a:t>
            </a:r>
          </a:p>
        </p:txBody>
      </p:sp>
      <p:sp>
        <p:nvSpPr>
          <p:cNvPr id="7" name="Slide Number Placeholder 6">
            <a:extLst>
              <a:ext uri="{FF2B5EF4-FFF2-40B4-BE49-F238E27FC236}">
                <a16:creationId xmlns:a16="http://schemas.microsoft.com/office/drawing/2014/main" id="{70A2DB99-2006-442A-9D00-91375832CBB1}"/>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335867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9731-254D-4329-A33D-8AF52D2024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324CC4-DB7E-4AFC-A6B3-4CB998DFC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EA0C2BD-A937-437C-BEBE-5FA82BAAD0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A7E65A-2FCD-4EE2-B65D-6E0EFB36ED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A9E740-4974-4E9C-B772-7D6E27CA96A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88438-BA6F-4513-9253-434F5A4F781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C47C95B-71C8-425C-9612-C12F0A43FE4F}"/>
              </a:ext>
            </a:extLst>
          </p:cNvPr>
          <p:cNvSpPr>
            <a:spLocks noGrp="1"/>
          </p:cNvSpPr>
          <p:nvPr>
            <p:ph type="ftr" sz="quarter" idx="11"/>
          </p:nvPr>
        </p:nvSpPr>
        <p:spPr/>
        <p:txBody>
          <a:bodyPr/>
          <a:lstStyle/>
          <a:p>
            <a:r>
              <a:rPr lang="en-US"/>
              <a:t>*Joint first authors Affliations: MIT CSAIL, UC Berkeley</a:t>
            </a:r>
          </a:p>
        </p:txBody>
      </p:sp>
      <p:sp>
        <p:nvSpPr>
          <p:cNvPr id="9" name="Slide Number Placeholder 8">
            <a:extLst>
              <a:ext uri="{FF2B5EF4-FFF2-40B4-BE49-F238E27FC236}">
                <a16:creationId xmlns:a16="http://schemas.microsoft.com/office/drawing/2014/main" id="{E6EA17C9-49A8-4C0E-8C98-97C3C3A8C0D3}"/>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3416582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349F-4C6E-46FD-B74A-B6E731BBBC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CEC506-AAA6-4778-827C-B73F394258A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7C5BAED-7BAB-4954-A0D0-88B3853F7349}"/>
              </a:ext>
            </a:extLst>
          </p:cNvPr>
          <p:cNvSpPr>
            <a:spLocks noGrp="1"/>
          </p:cNvSpPr>
          <p:nvPr>
            <p:ph type="ftr" sz="quarter" idx="11"/>
          </p:nvPr>
        </p:nvSpPr>
        <p:spPr/>
        <p:txBody>
          <a:bodyPr/>
          <a:lstStyle/>
          <a:p>
            <a:r>
              <a:rPr lang="en-US"/>
              <a:t>*Joint first authors Affliations: MIT CSAIL, UC Berkeley</a:t>
            </a:r>
          </a:p>
        </p:txBody>
      </p:sp>
      <p:sp>
        <p:nvSpPr>
          <p:cNvPr id="5" name="Slide Number Placeholder 4">
            <a:extLst>
              <a:ext uri="{FF2B5EF4-FFF2-40B4-BE49-F238E27FC236}">
                <a16:creationId xmlns:a16="http://schemas.microsoft.com/office/drawing/2014/main" id="{CB293FFD-1BBF-4865-BA4C-10C25DFA75D9}"/>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45671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87846-0D8B-4BC8-AB79-DB1654C5D33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5A3697A-CC0A-402B-96A3-803F72510FEB}"/>
              </a:ext>
            </a:extLst>
          </p:cNvPr>
          <p:cNvSpPr>
            <a:spLocks noGrp="1"/>
          </p:cNvSpPr>
          <p:nvPr>
            <p:ph type="ftr" sz="quarter" idx="11"/>
          </p:nvPr>
        </p:nvSpPr>
        <p:spPr/>
        <p:txBody>
          <a:bodyPr/>
          <a:lstStyle/>
          <a:p>
            <a:r>
              <a:rPr lang="en-US"/>
              <a:t>*Joint first authors Affliations: MIT CSAIL, UC Berkeley</a:t>
            </a:r>
          </a:p>
        </p:txBody>
      </p:sp>
      <p:sp>
        <p:nvSpPr>
          <p:cNvPr id="4" name="Slide Number Placeholder 3">
            <a:extLst>
              <a:ext uri="{FF2B5EF4-FFF2-40B4-BE49-F238E27FC236}">
                <a16:creationId xmlns:a16="http://schemas.microsoft.com/office/drawing/2014/main" id="{C5FACEE5-F6AB-4FDE-B2D9-77DCD8A97B71}"/>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90506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F775-6992-4EB3-9F41-5B5F636049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BCB2A-5535-41D5-95E3-9FE739115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F22244-C2CA-4BB0-9C72-751F889AF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48AB6F-8C5A-4573-AC5A-C7D19A1078B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47B900B-B8AA-47F2-97B9-9A069C84A42E}"/>
              </a:ext>
            </a:extLst>
          </p:cNvPr>
          <p:cNvSpPr>
            <a:spLocks noGrp="1"/>
          </p:cNvSpPr>
          <p:nvPr>
            <p:ph type="ftr" sz="quarter" idx="11"/>
          </p:nvPr>
        </p:nvSpPr>
        <p:spPr/>
        <p:txBody>
          <a:bodyPr/>
          <a:lstStyle/>
          <a:p>
            <a:r>
              <a:rPr lang="en-US"/>
              <a:t>*Joint first authors Affliations: MIT CSAIL, UC Berkeley</a:t>
            </a:r>
          </a:p>
        </p:txBody>
      </p:sp>
      <p:sp>
        <p:nvSpPr>
          <p:cNvPr id="7" name="Slide Number Placeholder 6">
            <a:extLst>
              <a:ext uri="{FF2B5EF4-FFF2-40B4-BE49-F238E27FC236}">
                <a16:creationId xmlns:a16="http://schemas.microsoft.com/office/drawing/2014/main" id="{C0983486-D6DD-4E7F-8FB4-0DEC7528C25E}"/>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113520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8612-513A-41CE-BBF0-11930649B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8D11AD-8918-4A2A-B5C5-29AF842C9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E679E0-BABC-4BE2-9D01-C2A4AFCBF3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4D4BD5-D3D5-4F45-92BF-472EAD645F2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2770DF-00F9-4AFA-BB8A-92058B80B9A1}"/>
              </a:ext>
            </a:extLst>
          </p:cNvPr>
          <p:cNvSpPr>
            <a:spLocks noGrp="1"/>
          </p:cNvSpPr>
          <p:nvPr>
            <p:ph type="ftr" sz="quarter" idx="11"/>
          </p:nvPr>
        </p:nvSpPr>
        <p:spPr/>
        <p:txBody>
          <a:bodyPr/>
          <a:lstStyle/>
          <a:p>
            <a:r>
              <a:rPr lang="en-US"/>
              <a:t>*Joint first authors Affliations: MIT CSAIL, UC Berkeley</a:t>
            </a:r>
          </a:p>
        </p:txBody>
      </p:sp>
      <p:sp>
        <p:nvSpPr>
          <p:cNvPr id="7" name="Slide Number Placeholder 6">
            <a:extLst>
              <a:ext uri="{FF2B5EF4-FFF2-40B4-BE49-F238E27FC236}">
                <a16:creationId xmlns:a16="http://schemas.microsoft.com/office/drawing/2014/main" id="{A851FE67-22F6-450D-A53D-C99841200A09}"/>
              </a:ext>
            </a:extLst>
          </p:cNvPr>
          <p:cNvSpPr>
            <a:spLocks noGrp="1"/>
          </p:cNvSpPr>
          <p:nvPr>
            <p:ph type="sldNum" sz="quarter" idx="12"/>
          </p:nvPr>
        </p:nvSpPr>
        <p:spPr/>
        <p:txBody>
          <a:bodyPr/>
          <a:lstStyle/>
          <a:p>
            <a:fld id="{0908CC86-A11B-4806-8F88-B6AE3C10272E}" type="slidenum">
              <a:rPr lang="en-US" smtClean="0"/>
              <a:t>‹#›</a:t>
            </a:fld>
            <a:endParaRPr lang="en-US"/>
          </a:p>
        </p:txBody>
      </p:sp>
    </p:spTree>
    <p:extLst>
      <p:ext uri="{BB962C8B-B14F-4D97-AF65-F5344CB8AC3E}">
        <p14:creationId xmlns:p14="http://schemas.microsoft.com/office/powerpoint/2010/main" val="3960915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sv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B0F6C-C00D-47E6-A9F3-FDE0B42043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888A1-50EB-45A2-ADBF-4635AF040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1CCB7-3CC7-471B-AE9A-4576B3418C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585478-91B2-4E25-8929-19D2E7028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C9B93651-123C-46DD-8701-9D68C5FAB1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8CC86-A11B-4806-8F88-B6AE3C10272E}" type="slidenum">
              <a:rPr lang="en-US" smtClean="0"/>
              <a:t>‹#›</a:t>
            </a:fld>
            <a:endParaRPr lang="en-US"/>
          </a:p>
        </p:txBody>
      </p:sp>
    </p:spTree>
    <p:extLst>
      <p:ext uri="{BB962C8B-B14F-4D97-AF65-F5344CB8AC3E}">
        <p14:creationId xmlns:p14="http://schemas.microsoft.com/office/powerpoint/2010/main" val="333507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72DAEB-25A9-894E-8436-908981D9B3F5}"/>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838200" y="121907"/>
            <a:ext cx="8193024" cy="1203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838200" y="1825625"/>
            <a:ext cx="10515600" cy="3938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234B7BE-6495-CB45-A968-7D9F6E5E8DE3}"/>
              </a:ext>
            </a:extLst>
          </p:cNvPr>
          <p:cNvSpPr>
            <a:spLocks noGrp="1"/>
          </p:cNvSpPr>
          <p:nvPr>
            <p:ph type="ftr" sz="quarter" idx="3"/>
          </p:nvPr>
        </p:nvSpPr>
        <p:spPr>
          <a:xfrm>
            <a:off x="832077" y="6337100"/>
            <a:ext cx="2675021" cy="365125"/>
          </a:xfrm>
          <a:prstGeom prst="rect">
            <a:avLst/>
          </a:prstGeom>
        </p:spPr>
        <p:txBody>
          <a:bodyPr vert="horz" lIns="0" tIns="45720" rIns="91440" bIns="45720" rtlCol="0" anchor="ctr"/>
          <a:lstStyle>
            <a:lvl1pPr algn="l">
              <a:defRPr sz="800" cap="all" baseline="0">
                <a:solidFill>
                  <a:schemeClr val="tx1"/>
                </a:solidFill>
              </a:defRPr>
            </a:lvl1pPr>
          </a:lstStyle>
          <a:p>
            <a:r>
              <a:rPr lang="en-US"/>
              <a:t>*Joint first authors Affliations: MIT CSAIL, UC Berkeley</a:t>
            </a:r>
          </a:p>
        </p:txBody>
      </p:sp>
      <p:sp>
        <p:nvSpPr>
          <p:cNvPr id="6" name="Slide Number Placeholder 5">
            <a:extLst>
              <a:ext uri="{FF2B5EF4-FFF2-40B4-BE49-F238E27FC236}">
                <a16:creationId xmlns:a16="http://schemas.microsoft.com/office/drawing/2014/main" id="{2EDC962D-0F5D-F744-8FE0-60D8B5D82521}"/>
              </a:ext>
            </a:extLst>
          </p:cNvPr>
          <p:cNvSpPr>
            <a:spLocks noGrp="1"/>
          </p:cNvSpPr>
          <p:nvPr>
            <p:ph type="sldNum" sz="quarter" idx="4"/>
          </p:nvPr>
        </p:nvSpPr>
        <p:spPr>
          <a:xfrm>
            <a:off x="11550471" y="6309383"/>
            <a:ext cx="533400" cy="365125"/>
          </a:xfrm>
          <a:prstGeom prst="rect">
            <a:avLst/>
          </a:prstGeom>
        </p:spPr>
        <p:txBody>
          <a:bodyPr vert="horz" lIns="91440" tIns="45720" rIns="91440" bIns="45720" rtlCol="0" anchor="ctr"/>
          <a:lstStyle>
            <a:lvl1pPr algn="ctr">
              <a:defRPr sz="1200">
                <a:solidFill>
                  <a:schemeClr val="tx1"/>
                </a:solidFill>
              </a:defRPr>
            </a:lvl1pPr>
          </a:lstStyle>
          <a:p>
            <a:fld id="{897AE9FA-3F8D-0D45-ABEA-B1C7A7244A19}" type="slidenum">
              <a:rPr lang="en-US" smtClean="0"/>
              <a:pPr/>
              <a:t>‹#›</a:t>
            </a:fld>
            <a:endParaRPr lang="en-US"/>
          </a:p>
        </p:txBody>
      </p:sp>
      <p:sp>
        <p:nvSpPr>
          <p:cNvPr id="7" name="TextBox 6">
            <a:extLst>
              <a:ext uri="{FF2B5EF4-FFF2-40B4-BE49-F238E27FC236}">
                <a16:creationId xmlns:a16="http://schemas.microsoft.com/office/drawing/2014/main" id="{C8C88921-24DC-334D-96B3-A49EC739D100}"/>
              </a:ext>
            </a:extLst>
          </p:cNvPr>
          <p:cNvSpPr txBox="1"/>
          <p:nvPr userDrawn="1"/>
        </p:nvSpPr>
        <p:spPr>
          <a:xfrm>
            <a:off x="8287349" y="6340760"/>
            <a:ext cx="2993457" cy="338554"/>
          </a:xfrm>
          <a:prstGeom prst="rect">
            <a:avLst/>
          </a:prstGeom>
          <a:noFill/>
        </p:spPr>
        <p:txBody>
          <a:bodyPr wrap="square" rtlCol="0">
            <a:spAutoFit/>
          </a:bodyPr>
          <a:lstStyle/>
          <a:p>
            <a:pPr algn="r"/>
            <a:r>
              <a:rPr lang="en-US" sz="800">
                <a:solidFill>
                  <a:schemeClr val="tx1"/>
                </a:solidFill>
              </a:rPr>
              <a:t>THE PREMIER </a:t>
            </a:r>
            <a:r>
              <a:rPr lang="en-US" sz="800" b="1">
                <a:solidFill>
                  <a:schemeClr val="tx1"/>
                </a:solidFill>
              </a:rPr>
              <a:t>CONFERENCE </a:t>
            </a:r>
            <a:r>
              <a:rPr lang="en-US" sz="800" b="0">
                <a:solidFill>
                  <a:schemeClr val="tx1"/>
                </a:solidFill>
              </a:rPr>
              <a:t>&amp; </a:t>
            </a:r>
            <a:r>
              <a:rPr lang="en-US" sz="800" b="1">
                <a:solidFill>
                  <a:schemeClr val="tx1"/>
                </a:solidFill>
              </a:rPr>
              <a:t>EXHIBITION </a:t>
            </a:r>
            <a:r>
              <a:rPr lang="en-US" sz="800">
                <a:solidFill>
                  <a:schemeClr val="tx1"/>
                </a:solidFill>
              </a:rPr>
              <a:t>IN COMPUTER GRAPHICS &amp; INTERACTIVE TECHNIQUES</a:t>
            </a:r>
          </a:p>
        </p:txBody>
      </p:sp>
      <p:pic>
        <p:nvPicPr>
          <p:cNvPr id="8" name="Graphic 7">
            <a:extLst>
              <a:ext uri="{FF2B5EF4-FFF2-40B4-BE49-F238E27FC236}">
                <a16:creationId xmlns:a16="http://schemas.microsoft.com/office/drawing/2014/main" id="{39EA221C-FAEB-AD41-B073-084371E88BB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54862" y="626748"/>
            <a:ext cx="424073" cy="177040"/>
          </a:xfrm>
          <a:prstGeom prst="rect">
            <a:avLst/>
          </a:prstGeom>
        </p:spPr>
      </p:pic>
      <p:sp>
        <p:nvSpPr>
          <p:cNvPr id="10" name="Rectangle 9">
            <a:extLst>
              <a:ext uri="{FF2B5EF4-FFF2-40B4-BE49-F238E27FC236}">
                <a16:creationId xmlns:a16="http://schemas.microsoft.com/office/drawing/2014/main" id="{0D55CA3F-C8A8-B343-BB8F-52B1C10D00C8}"/>
              </a:ext>
            </a:extLst>
          </p:cNvPr>
          <p:cNvSpPr/>
          <p:nvPr userDrawn="1"/>
        </p:nvSpPr>
        <p:spPr>
          <a:xfrm>
            <a:off x="0" y="626748"/>
            <a:ext cx="93133" cy="5909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34F0A37-833A-D648-9729-2D783F6F7611}"/>
              </a:ext>
            </a:extLst>
          </p:cNvPr>
          <p:cNvCxnSpPr>
            <a:cxnSpLocks/>
          </p:cNvCxnSpPr>
          <p:nvPr userDrawn="1"/>
        </p:nvCxnSpPr>
        <p:spPr>
          <a:xfrm>
            <a:off x="1524" y="121907"/>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DAF82D4-13B8-AC43-9620-76E6F6485A07}"/>
              </a:ext>
            </a:extLst>
          </p:cNvPr>
          <p:cNvCxnSpPr>
            <a:cxnSpLocks/>
          </p:cNvCxnSpPr>
          <p:nvPr userDrawn="1"/>
        </p:nvCxnSpPr>
        <p:spPr>
          <a:xfrm>
            <a:off x="1524" y="615017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4D7A41-733D-AB42-9F95-3134F7108763}"/>
              </a:ext>
            </a:extLst>
          </p:cNvPr>
          <p:cNvCxnSpPr>
            <a:cxnSpLocks/>
          </p:cNvCxnSpPr>
          <p:nvPr userDrawn="1"/>
        </p:nvCxnSpPr>
        <p:spPr>
          <a:xfrm>
            <a:off x="11463688" y="6150173"/>
            <a:ext cx="0" cy="70782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4F1F541-15EF-F949-A3A1-2AF74247D039}"/>
              </a:ext>
            </a:extLst>
          </p:cNvPr>
          <p:cNvPicPr>
            <a:picLocks noChangeAspect="1"/>
          </p:cNvPicPr>
          <p:nvPr userDrawn="1"/>
        </p:nvPicPr>
        <p:blipFill>
          <a:blip r:embed="rId14"/>
          <a:srcRect/>
          <a:stretch/>
        </p:blipFill>
        <p:spPr>
          <a:xfrm>
            <a:off x="9331678" y="409408"/>
            <a:ext cx="2220772" cy="534836"/>
          </a:xfrm>
          <a:prstGeom prst="rect">
            <a:avLst/>
          </a:prstGeom>
        </p:spPr>
      </p:pic>
    </p:spTree>
    <p:extLst>
      <p:ext uri="{BB962C8B-B14F-4D97-AF65-F5344CB8AC3E}">
        <p14:creationId xmlns:p14="http://schemas.microsoft.com/office/powerpoint/2010/main" val="989960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2600" b="1" kern="1200" cap="all"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6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42">
          <p15:clr>
            <a:srgbClr val="F26B43"/>
          </p15:clr>
        </p15:guide>
        <p15:guide id="2" pos="3840">
          <p15:clr>
            <a:srgbClr val="F26B43"/>
          </p15:clr>
        </p15:guide>
        <p15:guide id="3" orient="horz" pos="3636">
          <p15:clr>
            <a:srgbClr val="F26B43"/>
          </p15:clr>
        </p15:guide>
        <p15:guide id="4" pos="519">
          <p15:clr>
            <a:srgbClr val="F26B43"/>
          </p15:clr>
        </p15:guide>
        <p15:guide id="5" pos="7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9.sv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46.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5.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4.png"/><Relationship Id="rId11" Type="http://schemas.openxmlformats.org/officeDocument/2006/relationships/image" Target="../media/image21.png"/><Relationship Id="rId5" Type="http://schemas.openxmlformats.org/officeDocument/2006/relationships/image" Target="../media/image32.png"/><Relationship Id="rId10" Type="http://schemas.openxmlformats.org/officeDocument/2006/relationships/image" Target="../media/image52.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notesSlide" Target="../notesSlides/notesSlide14.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4.png"/><Relationship Id="rId11" Type="http://schemas.openxmlformats.org/officeDocument/2006/relationships/image" Target="../media/image41.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svg"/><Relationship Id="rId18"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51.png"/><Relationship Id="rId2" Type="http://schemas.openxmlformats.org/officeDocument/2006/relationships/slideLayout" Target="../slideLayouts/slideLayout2.xml"/><Relationship Id="rId16" Type="http://schemas.openxmlformats.org/officeDocument/2006/relationships/image" Target="../media/image65.png"/><Relationship Id="rId1" Type="http://schemas.openxmlformats.org/officeDocument/2006/relationships/tags" Target="../tags/tag9.xml"/><Relationship Id="rId6" Type="http://schemas.openxmlformats.org/officeDocument/2006/relationships/image" Target="../media/image55.svg"/><Relationship Id="rId11" Type="http://schemas.openxmlformats.org/officeDocument/2006/relationships/image" Target="../media/image60.svg"/><Relationship Id="rId5" Type="http://schemas.openxmlformats.org/officeDocument/2006/relationships/image" Target="../media/image54.pn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2.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4.svg"/><Relationship Id="rId3" Type="http://schemas.openxmlformats.org/officeDocument/2006/relationships/notesSlide" Target="../notesSlides/notesSlide17.xml"/><Relationship Id="rId7" Type="http://schemas.openxmlformats.org/officeDocument/2006/relationships/image" Target="../media/image57.svg"/><Relationship Id="rId12"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6.png"/><Relationship Id="rId11" Type="http://schemas.openxmlformats.org/officeDocument/2006/relationships/image" Target="../media/image53.png"/><Relationship Id="rId5" Type="http://schemas.openxmlformats.org/officeDocument/2006/relationships/image" Target="../media/image62.sv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9.png"/><Relationship Id="rId3" Type="http://schemas.openxmlformats.org/officeDocument/2006/relationships/notesSlide" Target="../notesSlides/notesSlide18.xml"/><Relationship Id="rId7" Type="http://schemas.openxmlformats.org/officeDocument/2006/relationships/image" Target="../media/image57.svg"/><Relationship Id="rId12" Type="http://schemas.openxmlformats.org/officeDocument/2006/relationships/image" Target="../media/image68.png"/><Relationship Id="rId17" Type="http://schemas.openxmlformats.org/officeDocument/2006/relationships/image" Target="../media/image71.tiff"/><Relationship Id="rId2" Type="http://schemas.openxmlformats.org/officeDocument/2006/relationships/slideLayout" Target="../slideLayouts/slideLayout2.xml"/><Relationship Id="rId16" Type="http://schemas.openxmlformats.org/officeDocument/2006/relationships/image" Target="../media/image64.svg"/><Relationship Id="rId1" Type="http://schemas.openxmlformats.org/officeDocument/2006/relationships/tags" Target="../tags/tag11.xml"/><Relationship Id="rId6" Type="http://schemas.openxmlformats.org/officeDocument/2006/relationships/image" Target="../media/image56.png"/><Relationship Id="rId11" Type="http://schemas.openxmlformats.org/officeDocument/2006/relationships/image" Target="../media/image53.png"/><Relationship Id="rId5" Type="http://schemas.openxmlformats.org/officeDocument/2006/relationships/image" Target="../media/image62.svg"/><Relationship Id="rId1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58.png"/><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notesSlide" Target="../notesSlides/notesSlide19.xml"/><Relationship Id="rId7" Type="http://schemas.openxmlformats.org/officeDocument/2006/relationships/image" Target="../media/image57.svg"/><Relationship Id="rId12" Type="http://schemas.openxmlformats.org/officeDocument/2006/relationships/image" Target="../media/image64.sv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6.png"/><Relationship Id="rId11" Type="http://schemas.openxmlformats.org/officeDocument/2006/relationships/image" Target="../media/image63.png"/><Relationship Id="rId5" Type="http://schemas.openxmlformats.org/officeDocument/2006/relationships/image" Target="../media/image62.svg"/><Relationship Id="rId10" Type="http://schemas.openxmlformats.org/officeDocument/2006/relationships/image" Target="../media/image70.png"/><Relationship Id="rId4" Type="http://schemas.openxmlformats.org/officeDocument/2006/relationships/image" Target="../media/image61.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notesSlide" Target="../notesSlides/notesSlide20.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sv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9.png"/><Relationship Id="rId4" Type="http://schemas.openxmlformats.org/officeDocument/2006/relationships/image" Target="../media/image77.sv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3.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79.png"/><Relationship Id="rId5" Type="http://schemas.openxmlformats.org/officeDocument/2006/relationships/image" Target="../media/image77.svg"/><Relationship Id="rId10"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image" Target="../media/image64.sv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4.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9.png"/><Relationship Id="rId11" Type="http://schemas.openxmlformats.org/officeDocument/2006/relationships/image" Target="../media/image78.png"/><Relationship Id="rId5" Type="http://schemas.openxmlformats.org/officeDocument/2006/relationships/image" Target="../media/image77.svg"/><Relationship Id="rId10" Type="http://schemas.openxmlformats.org/officeDocument/2006/relationships/image" Target="../media/image73.png"/><Relationship Id="rId4" Type="http://schemas.openxmlformats.org/officeDocument/2006/relationships/image" Target="../media/image76.png"/><Relationship Id="rId9"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5.xml"/><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9.png"/><Relationship Id="rId5" Type="http://schemas.openxmlformats.org/officeDocument/2006/relationships/image" Target="../media/image77.svg"/><Relationship Id="rId10" Type="http://schemas.openxmlformats.org/officeDocument/2006/relationships/image" Target="../media/image64.svg"/><Relationship Id="rId4" Type="http://schemas.openxmlformats.org/officeDocument/2006/relationships/image" Target="../media/image76.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6.xml"/><Relationship Id="rId7" Type="http://schemas.openxmlformats.org/officeDocument/2006/relationships/image" Target="../media/image62.sv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1.png"/><Relationship Id="rId5" Type="http://schemas.openxmlformats.org/officeDocument/2006/relationships/image" Target="../media/image75.sv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2.svg"/><Relationship Id="rId10" Type="http://schemas.openxmlformats.org/officeDocument/2006/relationships/image" Target="../media/image75.svg"/><Relationship Id="rId4" Type="http://schemas.openxmlformats.org/officeDocument/2006/relationships/image" Target="../media/image61.png"/><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8.xml"/><Relationship Id="rId7" Type="http://schemas.openxmlformats.org/officeDocument/2006/relationships/image" Target="../media/image84.svg"/><Relationship Id="rId12" Type="http://schemas.openxmlformats.org/officeDocument/2006/relationships/image" Target="../media/image89.sv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4.png"/><Relationship Id="rId3" Type="http://schemas.openxmlformats.org/officeDocument/2006/relationships/notesSlide" Target="../notesSlides/notesSlide29.xml"/><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91.svg"/><Relationship Id="rId10" Type="http://schemas.openxmlformats.org/officeDocument/2006/relationships/image" Target="../media/image66.png"/><Relationship Id="rId4" Type="http://schemas.openxmlformats.org/officeDocument/2006/relationships/image" Target="../media/image90.png"/><Relationship Id="rId9" Type="http://schemas.openxmlformats.org/officeDocument/2006/relationships/image" Target="../media/image92.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microsoft.com/office/2017/06/relationships/model3d" Target="../media/model3d1.glb"/><Relationship Id="rId13"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0.png"/></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31.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101.svg"/></Relationships>
</file>

<file path=ppt/slides/_rels/slide33.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34.xml"/><Relationship Id="rId7" Type="http://schemas.openxmlformats.org/officeDocument/2006/relationships/image" Target="../media/image110.sv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 Id="rId9" Type="http://schemas.openxmlformats.org/officeDocument/2006/relationships/image" Target="../media/image112.svg"/></Relationships>
</file>

<file path=ppt/slides/_rels/slide35.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notesSlide" Target="../notesSlides/notesSlide35.xml"/><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0.svg"/><Relationship Id="rId10" Type="http://schemas.openxmlformats.org/officeDocument/2006/relationships/image" Target="../media/image117.svg"/><Relationship Id="rId4" Type="http://schemas.openxmlformats.org/officeDocument/2006/relationships/image" Target="../media/image109.png"/><Relationship Id="rId9" Type="http://schemas.openxmlformats.org/officeDocument/2006/relationships/image" Target="../media/image116.png"/></Relationships>
</file>

<file path=ppt/slides/_rels/slide3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notesSlide" Target="../notesSlides/notesSlide36.xml"/><Relationship Id="rId7" Type="http://schemas.openxmlformats.org/officeDocument/2006/relationships/image" Target="../media/image118.png"/><Relationship Id="rId12" Type="http://schemas.openxmlformats.org/officeDocument/2006/relationships/image" Target="../media/image124.sv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22.svg"/><Relationship Id="rId11" Type="http://schemas.openxmlformats.org/officeDocument/2006/relationships/image" Target="../media/image123.png"/><Relationship Id="rId5" Type="http://schemas.openxmlformats.org/officeDocument/2006/relationships/image" Target="../media/image121.png"/><Relationship Id="rId10" Type="http://schemas.openxmlformats.org/officeDocument/2006/relationships/image" Target="../media/image117.svg"/><Relationship Id="rId4" Type="http://schemas.openxmlformats.org/officeDocument/2006/relationships/image" Target="../media/image113.png"/><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notesSlide" Target="../notesSlides/notesSlide37.xml"/><Relationship Id="rId7"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13.png"/><Relationship Id="rId5" Type="http://schemas.openxmlformats.org/officeDocument/2006/relationships/image" Target="../media/image124.svg"/><Relationship Id="rId10" Type="http://schemas.openxmlformats.org/officeDocument/2006/relationships/image" Target="../media/image89.svg"/><Relationship Id="rId4" Type="http://schemas.openxmlformats.org/officeDocument/2006/relationships/image" Target="../media/image123.png"/><Relationship Id="rId9" Type="http://schemas.openxmlformats.org/officeDocument/2006/relationships/image" Target="../media/image88.png"/></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38.xml"/><Relationship Id="rId7" Type="http://schemas.openxmlformats.org/officeDocument/2006/relationships/image" Target="../media/image122.sv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21.png"/><Relationship Id="rId5" Type="http://schemas.openxmlformats.org/officeDocument/2006/relationships/image" Target="../media/image119.svg"/><Relationship Id="rId4" Type="http://schemas.openxmlformats.org/officeDocument/2006/relationships/image" Target="../media/image118.png"/><Relationship Id="rId9" Type="http://schemas.openxmlformats.org/officeDocument/2006/relationships/image" Target="../media/image89.svg"/></Relationships>
</file>

<file path=ppt/slides/_rels/slide3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notesSlide" Target="../notesSlides/notesSlide39.xml"/><Relationship Id="rId7" Type="http://schemas.openxmlformats.org/officeDocument/2006/relationships/image" Target="../media/image89.svg"/><Relationship Id="rId12"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88.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77.sv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41.xml"/><Relationship Id="rId7" Type="http://schemas.openxmlformats.org/officeDocument/2006/relationships/image" Target="../media/image132.sv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31.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134.svg"/></Relationships>
</file>

<file path=ppt/slides/_rels/slide4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37.png"/><Relationship Id="rId3" Type="http://schemas.openxmlformats.org/officeDocument/2006/relationships/notesSlide" Target="../notesSlides/notesSlide42.xml"/><Relationship Id="rId7" Type="http://schemas.openxmlformats.org/officeDocument/2006/relationships/image" Target="../media/image106.svg"/><Relationship Id="rId12" Type="http://schemas.openxmlformats.org/officeDocument/2006/relationships/image" Target="../media/image136.sv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05.png"/><Relationship Id="rId11" Type="http://schemas.openxmlformats.org/officeDocument/2006/relationships/image" Target="../media/image135.png"/><Relationship Id="rId5" Type="http://schemas.openxmlformats.org/officeDocument/2006/relationships/image" Target="../media/image110.svg"/><Relationship Id="rId10" Type="http://schemas.openxmlformats.org/officeDocument/2006/relationships/image" Target="../media/image75.svg"/><Relationship Id="rId4" Type="http://schemas.openxmlformats.org/officeDocument/2006/relationships/image" Target="../media/image109.png"/><Relationship Id="rId9" Type="http://schemas.openxmlformats.org/officeDocument/2006/relationships/image" Target="../media/image74.png"/><Relationship Id="rId14" Type="http://schemas.openxmlformats.org/officeDocument/2006/relationships/image" Target="../media/image138.svg"/></Relationships>
</file>

<file path=ppt/slides/_rels/slide4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notesSlide" Target="../notesSlides/notesSlide43.xml"/><Relationship Id="rId7" Type="http://schemas.openxmlformats.org/officeDocument/2006/relationships/image" Target="../media/image142.sv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41.png"/><Relationship Id="rId5" Type="http://schemas.openxmlformats.org/officeDocument/2006/relationships/image" Target="../media/image14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8" Type="http://schemas.openxmlformats.org/officeDocument/2006/relationships/image" Target="../media/image148.png"/><Relationship Id="rId3" Type="http://schemas.microsoft.com/office/2007/relationships/media" Target="../media/media1.mp4"/><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video" Target="NULL" TargetMode="External"/><Relationship Id="rId1" Type="http://schemas.openxmlformats.org/officeDocument/2006/relationships/tags" Target="../tags/tag32.xml"/><Relationship Id="rId6" Type="http://schemas.openxmlformats.org/officeDocument/2006/relationships/notesSlide" Target="../notesSlides/notesSlide45.xml"/><Relationship Id="rId11" Type="http://schemas.openxmlformats.org/officeDocument/2006/relationships/image" Target="../media/image151.png"/><Relationship Id="rId5" Type="http://schemas.openxmlformats.org/officeDocument/2006/relationships/slideLayout" Target="../slideLayouts/slideLayout2.xml"/><Relationship Id="rId10" Type="http://schemas.openxmlformats.org/officeDocument/2006/relationships/image" Target="../media/image150.png"/><Relationship Id="rId4" Type="http://schemas.microsoft.com/office/2007/relationships/media" Target="../media/media2.mp4"/><Relationship Id="rId9"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52.sv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54.png"/><Relationship Id="rId4" Type="http://schemas.openxmlformats.org/officeDocument/2006/relationships/image" Target="../media/image153.png"/></Relationships>
</file>

<file path=ppt/slides/_rels/slide48.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56.jpeg"/><Relationship Id="rId2" Type="http://schemas.openxmlformats.org/officeDocument/2006/relationships/video" Target="NULL" TargetMode="External"/><Relationship Id="rId1" Type="http://schemas.openxmlformats.org/officeDocument/2006/relationships/tags" Target="../tags/tag35.xml"/><Relationship Id="rId6" Type="http://schemas.openxmlformats.org/officeDocument/2006/relationships/image" Target="../media/image155.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notesSlide" Target="../notesSlides/notesSlide50.xml"/><Relationship Id="rId7" Type="http://schemas.openxmlformats.org/officeDocument/2006/relationships/image" Target="../media/image161.sv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60.png"/><Relationship Id="rId5" Type="http://schemas.openxmlformats.org/officeDocument/2006/relationships/image" Target="../media/image159.svg"/><Relationship Id="rId4" Type="http://schemas.openxmlformats.org/officeDocument/2006/relationships/image" Target="../media/image158.png"/><Relationship Id="rId9" Type="http://schemas.openxmlformats.org/officeDocument/2006/relationships/image" Target="../media/image163.svg"/></Relationships>
</file>

<file path=ppt/slides/_rels/slide5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notesSlide" Target="../notesSlides/notesSlide51.xml"/><Relationship Id="rId7" Type="http://schemas.openxmlformats.org/officeDocument/2006/relationships/image" Target="../media/image165.sv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64.png"/><Relationship Id="rId5" Type="http://schemas.openxmlformats.org/officeDocument/2006/relationships/image" Target="../media/image163.svg"/><Relationship Id="rId4" Type="http://schemas.openxmlformats.org/officeDocument/2006/relationships/image" Target="../media/image162.png"/><Relationship Id="rId9" Type="http://schemas.openxmlformats.org/officeDocument/2006/relationships/image" Target="../media/image167.svg"/></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52.xml"/><Relationship Id="rId3" Type="http://schemas.microsoft.com/office/2007/relationships/media" Target="../media/media4.mp4"/><Relationship Id="rId7" Type="http://schemas.openxmlformats.org/officeDocument/2006/relationships/slideLayout" Target="../slideLayouts/slideLayout2.xml"/><Relationship Id="rId12" Type="http://schemas.openxmlformats.org/officeDocument/2006/relationships/image" Target="../media/image169.png"/><Relationship Id="rId2" Type="http://schemas.openxmlformats.org/officeDocument/2006/relationships/video" Target="NULL" TargetMode="External"/><Relationship Id="rId1" Type="http://schemas.openxmlformats.org/officeDocument/2006/relationships/tags" Target="../tags/tag38.xml"/><Relationship Id="rId6" Type="http://schemas.microsoft.com/office/2007/relationships/media" Target="../media/media3.mp4"/><Relationship Id="rId11" Type="http://schemas.openxmlformats.org/officeDocument/2006/relationships/image" Target="../media/image156.jpeg"/><Relationship Id="rId5" Type="http://schemas.microsoft.com/office/2007/relationships/media" Target="../media/media6.mp4"/><Relationship Id="rId10" Type="http://schemas.openxmlformats.org/officeDocument/2006/relationships/image" Target="../media/image155.png"/><Relationship Id="rId4" Type="http://schemas.microsoft.com/office/2007/relationships/media" Target="../media/media5.mp4"/><Relationship Id="rId9" Type="http://schemas.openxmlformats.org/officeDocument/2006/relationships/image" Target="../media/image168.png"/></Relationships>
</file>

<file path=ppt/slides/_rels/slide53.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notesSlide" Target="../notesSlides/notesSlide53.xml"/><Relationship Id="rId7" Type="http://schemas.openxmlformats.org/officeDocument/2006/relationships/image" Target="../media/image173.sv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72.png"/><Relationship Id="rId11" Type="http://schemas.openxmlformats.org/officeDocument/2006/relationships/image" Target="../media/image177.svg"/><Relationship Id="rId5" Type="http://schemas.openxmlformats.org/officeDocument/2006/relationships/image" Target="../media/image171.sv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svg"/></Relationships>
</file>

<file path=ppt/slides/_rels/slide54.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77.sv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1.svg"/><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3" Type="http://schemas.openxmlformats.org/officeDocument/2006/relationships/notesSlide" Target="../notesSlides/notesSlide55.xml"/><Relationship Id="rId7" Type="http://schemas.openxmlformats.org/officeDocument/2006/relationships/image" Target="../media/image181.png"/><Relationship Id="rId12" Type="http://schemas.openxmlformats.org/officeDocument/2006/relationships/image" Target="../media/image186.sv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sv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8.sv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0.svg"/></Relationships>
</file>

<file path=ppt/slides/_rels/slide57.xml.rels><?xml version="1.0" encoding="UTF-8" standalone="yes"?>
<Relationships xmlns="http://schemas.openxmlformats.org/package/2006/relationships"><Relationship Id="rId8" Type="http://schemas.openxmlformats.org/officeDocument/2006/relationships/image" Target="../media/image189.png"/><Relationship Id="rId3" Type="http://schemas.microsoft.com/office/2007/relationships/media" Target="../media/media7.mp4"/><Relationship Id="rId7" Type="http://schemas.openxmlformats.org/officeDocument/2006/relationships/notesSlide" Target="../notesSlides/notesSlide57.xml"/><Relationship Id="rId2" Type="http://schemas.openxmlformats.org/officeDocument/2006/relationships/video" Target="NULL" TargetMode="External"/><Relationship Id="rId1" Type="http://schemas.openxmlformats.org/officeDocument/2006/relationships/tags" Target="../tags/tag41.xml"/><Relationship Id="rId6" Type="http://schemas.openxmlformats.org/officeDocument/2006/relationships/slideLayout" Target="../slideLayouts/slideLayout2.xml"/><Relationship Id="rId5" Type="http://schemas.openxmlformats.org/officeDocument/2006/relationships/video" Target="../media/media8.mp4"/><Relationship Id="rId4" Type="http://schemas.microsoft.com/office/2007/relationships/media" Target="../media/media8.mp4"/><Relationship Id="rId9" Type="http://schemas.openxmlformats.org/officeDocument/2006/relationships/image" Target="../media/image190.png"/></Relationships>
</file>

<file path=ppt/slides/_rels/slide58.xml.rels><?xml version="1.0" encoding="UTF-8" standalone="yes"?>
<Relationships xmlns="http://schemas.openxmlformats.org/package/2006/relationships"><Relationship Id="rId3" Type="http://schemas.openxmlformats.org/officeDocument/2006/relationships/video" Target="../media/media9.mp4"/><Relationship Id="rId2" Type="http://schemas.microsoft.com/office/2007/relationships/media" Target="../media/media9.mp4"/><Relationship Id="rId1" Type="http://schemas.openxmlformats.org/officeDocument/2006/relationships/tags" Target="../tags/tag42.xml"/><Relationship Id="rId6" Type="http://schemas.openxmlformats.org/officeDocument/2006/relationships/image" Target="../media/image191.png"/><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11" Type="http://schemas.openxmlformats.org/officeDocument/2006/relationships/image" Target="../media/image20.sv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05.png"/><Relationship Id="rId3" Type="http://schemas.openxmlformats.org/officeDocument/2006/relationships/notesSlide" Target="../notesSlides/notesSlide60.xml"/><Relationship Id="rId7" Type="http://schemas.openxmlformats.org/officeDocument/2006/relationships/image" Target="../media/image192.svg"/><Relationship Id="rId12" Type="http://schemas.openxmlformats.org/officeDocument/2006/relationships/image" Target="../media/image195.sv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114.png"/><Relationship Id="rId11" Type="http://schemas.openxmlformats.org/officeDocument/2006/relationships/image" Target="../media/image107.png"/><Relationship Id="rId5" Type="http://schemas.openxmlformats.org/officeDocument/2006/relationships/image" Target="../media/image104.svg"/><Relationship Id="rId10" Type="http://schemas.openxmlformats.org/officeDocument/2006/relationships/image" Target="../media/image115.svg"/><Relationship Id="rId4" Type="http://schemas.openxmlformats.org/officeDocument/2006/relationships/image" Target="../media/image103.png"/><Relationship Id="rId9" Type="http://schemas.openxmlformats.org/officeDocument/2006/relationships/image" Target="../media/image194.svg"/><Relationship Id="rId14" Type="http://schemas.openxmlformats.org/officeDocument/2006/relationships/image" Target="../media/image196.svg"/></Relationships>
</file>

<file path=ppt/slides/_rels/slide6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6.png"/><Relationship Id="rId3" Type="http://schemas.openxmlformats.org/officeDocument/2006/relationships/notesSlide" Target="../notesSlides/notesSlide61.xml"/><Relationship Id="rId7" Type="http://schemas.openxmlformats.org/officeDocument/2006/relationships/image" Target="../media/image67.png"/><Relationship Id="rId12" Type="http://schemas.openxmlformats.org/officeDocument/2006/relationships/image" Target="../media/image198.sv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62.svg"/><Relationship Id="rId11" Type="http://schemas.openxmlformats.org/officeDocument/2006/relationships/image" Target="../media/image197.png"/><Relationship Id="rId5" Type="http://schemas.openxmlformats.org/officeDocument/2006/relationships/image" Target="../media/image61.png"/><Relationship Id="rId10" Type="http://schemas.openxmlformats.org/officeDocument/2006/relationships/image" Target="../media/image113.png"/><Relationship Id="rId4" Type="http://schemas.openxmlformats.org/officeDocument/2006/relationships/image" Target="../media/image41.png"/><Relationship Id="rId9" Type="http://schemas.openxmlformats.org/officeDocument/2006/relationships/image" Target="../media/image57.svg"/><Relationship Id="rId14" Type="http://schemas.openxmlformats.org/officeDocument/2006/relationships/image" Target="../media/image117.svg"/></Relationships>
</file>

<file path=ppt/slides/_rels/slide6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png"/><Relationship Id="rId3" Type="http://schemas.openxmlformats.org/officeDocument/2006/relationships/notesSlide" Target="../notesSlides/notesSlide8.xml"/><Relationship Id="rId7" Type="http://schemas.openxmlformats.org/officeDocument/2006/relationships/image" Target="../media/image31.pn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xml"/><Relationship Id="rId11"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14.tiff"/><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9.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6.png"/><Relationship Id="rId10" Type="http://schemas.openxmlformats.org/officeDocument/2006/relationships/image" Target="../media/image40.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9DD830-7F47-144D-A377-CCE062C20D52}"/>
              </a:ext>
            </a:extLst>
          </p:cNvPr>
          <p:cNvSpPr>
            <a:spLocks noGrp="1"/>
          </p:cNvSpPr>
          <p:nvPr>
            <p:ph type="subTitle" idx="1"/>
          </p:nvPr>
        </p:nvSpPr>
        <p:spPr>
          <a:xfrm>
            <a:off x="5693875" y="4532588"/>
            <a:ext cx="5036308" cy="1415772"/>
          </a:xfrm>
        </p:spPr>
        <p:txBody>
          <a:bodyPr/>
          <a:lstStyle/>
          <a:p>
            <a:r>
              <a:rPr lang="en-US" sz="2000"/>
              <a:t>Sai </a:t>
            </a:r>
            <a:r>
              <a:rPr lang="en-US" sz="2000" b="1"/>
              <a:t>Bangaru*, </a:t>
            </a:r>
            <a:r>
              <a:rPr lang="en-US" sz="2000"/>
              <a:t>Jesse </a:t>
            </a:r>
            <a:r>
              <a:rPr lang="en-US" sz="2000" b="1"/>
              <a:t>Michel*</a:t>
            </a:r>
          </a:p>
          <a:p>
            <a:r>
              <a:rPr lang="en-US" sz="2000"/>
              <a:t>Kevin </a:t>
            </a:r>
            <a:r>
              <a:rPr lang="en-US" sz="2000" b="1"/>
              <a:t>MU</a:t>
            </a:r>
            <a:r>
              <a:rPr lang="en-US" sz="2000"/>
              <a:t>, Tzu-Mao </a:t>
            </a:r>
            <a:r>
              <a:rPr lang="en-US" sz="2000" b="1"/>
              <a:t>Li</a:t>
            </a:r>
          </a:p>
          <a:p>
            <a:r>
              <a:rPr lang="en-US" sz="2000"/>
              <a:t>Gilbert </a:t>
            </a:r>
            <a:r>
              <a:rPr lang="en-US" sz="2000" b="1"/>
              <a:t>Bernstein </a:t>
            </a:r>
            <a:r>
              <a:rPr lang="en-US" sz="2000"/>
              <a:t>&amp; </a:t>
            </a:r>
          </a:p>
          <a:p>
            <a:r>
              <a:rPr lang="en-US" sz="2000"/>
              <a:t>Jonathan </a:t>
            </a:r>
            <a:r>
              <a:rPr lang="en-US" sz="2000" b="1"/>
              <a:t>Ragan-Kelley </a:t>
            </a:r>
            <a:endParaRPr lang="en-US" sz="2000"/>
          </a:p>
        </p:txBody>
      </p:sp>
      <p:sp>
        <p:nvSpPr>
          <p:cNvPr id="3" name="Title 2">
            <a:extLst>
              <a:ext uri="{FF2B5EF4-FFF2-40B4-BE49-F238E27FC236}">
                <a16:creationId xmlns:a16="http://schemas.microsoft.com/office/drawing/2014/main" id="{66A2B317-C460-9941-BF3E-E7C8EFD2FC8D}"/>
              </a:ext>
            </a:extLst>
          </p:cNvPr>
          <p:cNvSpPr>
            <a:spLocks noGrp="1"/>
          </p:cNvSpPr>
          <p:nvPr>
            <p:ph type="ctrTitle"/>
          </p:nvPr>
        </p:nvSpPr>
        <p:spPr>
          <a:xfrm>
            <a:off x="5693875" y="2325412"/>
            <a:ext cx="5036308" cy="2062103"/>
          </a:xfrm>
        </p:spPr>
        <p:txBody>
          <a:bodyPr/>
          <a:lstStyle/>
          <a:p>
            <a:r>
              <a:rPr lang="en-US" sz="3200"/>
              <a:t>Systematically </a:t>
            </a:r>
            <a:br>
              <a:rPr lang="en-US" sz="3200"/>
            </a:br>
            <a:r>
              <a:rPr lang="en-US" sz="3200"/>
              <a:t>DIFFERENTIATING</a:t>
            </a:r>
            <a:br>
              <a:rPr lang="en-US" sz="3200"/>
            </a:br>
            <a:r>
              <a:rPr lang="en-US" sz="3200"/>
              <a:t>Parametric</a:t>
            </a:r>
            <a:br>
              <a:rPr lang="en-US" sz="3200"/>
            </a:br>
            <a:r>
              <a:rPr lang="en-US" sz="3200"/>
              <a:t>Discontinuities</a:t>
            </a:r>
          </a:p>
        </p:txBody>
      </p:sp>
    </p:spTree>
    <p:extLst>
      <p:ext uri="{BB962C8B-B14F-4D97-AF65-F5344CB8AC3E}">
        <p14:creationId xmlns:p14="http://schemas.microsoft.com/office/powerpoint/2010/main" val="3561284354"/>
      </p:ext>
    </p:extLst>
  </p:cSld>
  <p:clrMapOvr>
    <a:masterClrMapping/>
  </p:clrMapOvr>
  <mc:AlternateContent xmlns:mc="http://schemas.openxmlformats.org/markup-compatibility/2006" xmlns:p14="http://schemas.microsoft.com/office/powerpoint/2010/main">
    <mc:Choice Requires="p14">
      <p:transition spd="slow" p14:dur="2000" advTm="7737"/>
    </mc:Choice>
    <mc:Fallback xmlns="">
      <p:transition spd="slow" advTm="77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44DCC3-E5FF-E446-A6A2-ABE104F7BC64}"/>
              </a:ext>
            </a:extLst>
          </p:cNvPr>
          <p:cNvSpPr/>
          <p:nvPr/>
        </p:nvSpPr>
        <p:spPr>
          <a:xfrm rot="4198005">
            <a:off x="4390764" y="2975521"/>
            <a:ext cx="3385363" cy="2175517"/>
          </a:xfrm>
          <a:prstGeom prst="rect">
            <a:avLst/>
          </a:prstGeom>
          <a:solidFill>
            <a:srgbClr val="E3615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A2BCA7-9F74-CE44-A52B-13BE5DCD6FED}"/>
              </a:ext>
            </a:extLst>
          </p:cNvPr>
          <p:cNvSpPr/>
          <p:nvPr/>
        </p:nvSpPr>
        <p:spPr>
          <a:xfrm rot="12539768">
            <a:off x="3213089" y="3588230"/>
            <a:ext cx="3678795" cy="2432808"/>
          </a:xfrm>
          <a:prstGeom prst="rect">
            <a:avLst/>
          </a:prstGeom>
          <a:solidFill>
            <a:srgbClr val="E3615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36340C-6ECD-804A-B2C8-22998C36FE2E}"/>
              </a:ext>
            </a:extLst>
          </p:cNvPr>
          <p:cNvSpPr/>
          <p:nvPr/>
        </p:nvSpPr>
        <p:spPr>
          <a:xfrm rot="7491933">
            <a:off x="2997109" y="2672507"/>
            <a:ext cx="3868414" cy="2498771"/>
          </a:xfrm>
          <a:prstGeom prst="rect">
            <a:avLst/>
          </a:prstGeom>
          <a:solidFill>
            <a:srgbClr val="E3615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0FF03E04-4E42-724B-AA18-8F883C3F2E57}"/>
              </a:ext>
            </a:extLst>
          </p:cNvPr>
          <p:cNvSpPr/>
          <p:nvPr/>
        </p:nvSpPr>
        <p:spPr>
          <a:xfrm>
            <a:off x="4600100" y="3175506"/>
            <a:ext cx="1710503" cy="2239202"/>
          </a:xfrm>
          <a:custGeom>
            <a:avLst/>
            <a:gdLst>
              <a:gd name="connsiteX0" fmla="*/ 0 w 1095936"/>
              <a:gd name="connsiteY0" fmla="*/ 1237129 h 1237129"/>
              <a:gd name="connsiteX1" fmla="*/ 547968 w 1095936"/>
              <a:gd name="connsiteY1" fmla="*/ 0 h 1237129"/>
              <a:gd name="connsiteX2" fmla="*/ 1095936 w 1095936"/>
              <a:gd name="connsiteY2" fmla="*/ 1237129 h 1237129"/>
              <a:gd name="connsiteX3" fmla="*/ 0 w 1095936"/>
              <a:gd name="connsiteY3" fmla="*/ 1237129 h 1237129"/>
              <a:gd name="connsiteX0" fmla="*/ 0 w 1095936"/>
              <a:gd name="connsiteY0" fmla="*/ 1223682 h 1223682"/>
              <a:gd name="connsiteX1" fmla="*/ 3362 w 1095936"/>
              <a:gd name="connsiteY1" fmla="*/ 0 h 1223682"/>
              <a:gd name="connsiteX2" fmla="*/ 1095936 w 1095936"/>
              <a:gd name="connsiteY2" fmla="*/ 1223682 h 1223682"/>
              <a:gd name="connsiteX3" fmla="*/ 0 w 1095936"/>
              <a:gd name="connsiteY3" fmla="*/ 1223682 h 1223682"/>
              <a:gd name="connsiteX0" fmla="*/ 0 w 1297642"/>
              <a:gd name="connsiteY0" fmla="*/ 1223682 h 1223682"/>
              <a:gd name="connsiteX1" fmla="*/ 3362 w 1297642"/>
              <a:gd name="connsiteY1" fmla="*/ 0 h 1223682"/>
              <a:gd name="connsiteX2" fmla="*/ 1297642 w 1297642"/>
              <a:gd name="connsiteY2" fmla="*/ 719418 h 1223682"/>
              <a:gd name="connsiteX3" fmla="*/ 0 w 1297642"/>
              <a:gd name="connsiteY3" fmla="*/ 1223682 h 1223682"/>
              <a:gd name="connsiteX0" fmla="*/ 615205 w 1294282"/>
              <a:gd name="connsiteY0" fmla="*/ 1694329 h 1694329"/>
              <a:gd name="connsiteX1" fmla="*/ 2 w 1294282"/>
              <a:gd name="connsiteY1" fmla="*/ 0 h 1694329"/>
              <a:gd name="connsiteX2" fmla="*/ 1294282 w 1294282"/>
              <a:gd name="connsiteY2" fmla="*/ 719418 h 1694329"/>
              <a:gd name="connsiteX3" fmla="*/ 615205 w 1294282"/>
              <a:gd name="connsiteY3" fmla="*/ 1694329 h 1694329"/>
              <a:gd name="connsiteX0" fmla="*/ 615205 w 1294282"/>
              <a:gd name="connsiteY0" fmla="*/ 1694329 h 1694329"/>
              <a:gd name="connsiteX1" fmla="*/ 2 w 1294282"/>
              <a:gd name="connsiteY1" fmla="*/ 0 h 1694329"/>
              <a:gd name="connsiteX2" fmla="*/ 1294282 w 1294282"/>
              <a:gd name="connsiteY2" fmla="*/ 719418 h 1694329"/>
              <a:gd name="connsiteX3" fmla="*/ 615205 w 1294282"/>
              <a:gd name="connsiteY3" fmla="*/ 1694329 h 1694329"/>
              <a:gd name="connsiteX0" fmla="*/ 615298 w 1294375"/>
              <a:gd name="connsiteY0" fmla="*/ 1694329 h 1694329"/>
              <a:gd name="connsiteX1" fmla="*/ 95 w 1294375"/>
              <a:gd name="connsiteY1" fmla="*/ 0 h 1694329"/>
              <a:gd name="connsiteX2" fmla="*/ 1294375 w 1294375"/>
              <a:gd name="connsiteY2" fmla="*/ 719418 h 1694329"/>
              <a:gd name="connsiteX3" fmla="*/ 615298 w 1294375"/>
              <a:gd name="connsiteY3" fmla="*/ 1694329 h 1694329"/>
              <a:gd name="connsiteX0" fmla="*/ 615203 w 1294280"/>
              <a:gd name="connsiteY0" fmla="*/ 1694329 h 1694329"/>
              <a:gd name="connsiteX1" fmla="*/ 0 w 1294280"/>
              <a:gd name="connsiteY1" fmla="*/ 0 h 1694329"/>
              <a:gd name="connsiteX2" fmla="*/ 1294280 w 1294280"/>
              <a:gd name="connsiteY2" fmla="*/ 719418 h 1694329"/>
              <a:gd name="connsiteX3" fmla="*/ 615203 w 1294280"/>
              <a:gd name="connsiteY3" fmla="*/ 1694329 h 1694329"/>
            </a:gdLst>
            <a:ahLst/>
            <a:cxnLst>
              <a:cxn ang="0">
                <a:pos x="connsiteX0" y="connsiteY0"/>
              </a:cxn>
              <a:cxn ang="0">
                <a:pos x="connsiteX1" y="connsiteY1"/>
              </a:cxn>
              <a:cxn ang="0">
                <a:pos x="connsiteX2" y="connsiteY2"/>
              </a:cxn>
              <a:cxn ang="0">
                <a:pos x="connsiteX3" y="connsiteY3"/>
              </a:cxn>
            </a:cxnLst>
            <a:rect l="l" t="t" r="r" b="b"/>
            <a:pathLst>
              <a:path w="1294280" h="1694329">
                <a:moveTo>
                  <a:pt x="615203" y="1694329"/>
                </a:moveTo>
                <a:cubicBezTo>
                  <a:pt x="-2241" y="15688"/>
                  <a:pt x="617444" y="1692088"/>
                  <a:pt x="0" y="0"/>
                </a:cubicBezTo>
                <a:lnTo>
                  <a:pt x="1294280" y="719418"/>
                </a:lnTo>
                <a:cubicBezTo>
                  <a:pt x="1067921" y="1044388"/>
                  <a:pt x="1298762" y="717177"/>
                  <a:pt x="615203" y="1694329"/>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D3788F-7DDB-4E48-AE32-95E83341A560}"/>
              </a:ext>
            </a:extLst>
          </p:cNvPr>
          <p:cNvSpPr/>
          <p:nvPr/>
        </p:nvSpPr>
        <p:spPr>
          <a:xfrm>
            <a:off x="3518318" y="1547827"/>
            <a:ext cx="3543809"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981C94D-F6C3-1A49-87C1-EC7CA8B52EEC}"/>
              </a:ext>
            </a:extLst>
          </p:cNvPr>
          <p:cNvSpPr/>
          <p:nvPr/>
        </p:nvSpPr>
        <p:spPr>
          <a:xfrm>
            <a:off x="2800505" y="2788366"/>
            <a:ext cx="1360604" cy="2813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D39E84-C5E6-4F42-8640-D584F7CD9F2F}"/>
              </a:ext>
            </a:extLst>
          </p:cNvPr>
          <p:cNvSpPr/>
          <p:nvPr/>
        </p:nvSpPr>
        <p:spPr>
          <a:xfrm>
            <a:off x="6661135" y="2870274"/>
            <a:ext cx="1071183" cy="2731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4CD33DB-798F-5A43-A248-B2E7AEE61B13}"/>
              </a:ext>
            </a:extLst>
          </p:cNvPr>
          <p:cNvSpPr/>
          <p:nvPr/>
        </p:nvSpPr>
        <p:spPr>
          <a:xfrm>
            <a:off x="3759888" y="5601490"/>
            <a:ext cx="3972430" cy="1434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F577D-CA33-F745-BE87-8936B5A3D223}"/>
              </a:ext>
            </a:extLst>
          </p:cNvPr>
          <p:cNvSpPr>
            <a:spLocks noGrp="1"/>
          </p:cNvSpPr>
          <p:nvPr>
            <p:ph type="title"/>
          </p:nvPr>
        </p:nvSpPr>
        <p:spPr/>
        <p:txBody>
          <a:bodyPr>
            <a:normAutofit/>
          </a:bodyPr>
          <a:lstStyle/>
          <a:p>
            <a:r>
              <a:rPr lang="en-US" dirty="0"/>
              <a:t>What’s tricky about differentiating </a:t>
            </a:r>
            <a:br>
              <a:rPr lang="en-US" dirty="0"/>
            </a:br>
            <a:r>
              <a:rPr lang="en-US" dirty="0"/>
              <a:t>integrals in </a:t>
            </a:r>
            <a:r>
              <a:rPr lang="en-US" i="1" dirty="0"/>
              <a:t>graphics</a:t>
            </a:r>
            <a:r>
              <a:rPr lang="en-US" dirty="0"/>
              <a:t>?</a:t>
            </a:r>
          </a:p>
        </p:txBody>
      </p:sp>
      <p:pic>
        <p:nvPicPr>
          <p:cNvPr id="4" name="Graphic 3">
            <a:extLst>
              <a:ext uri="{FF2B5EF4-FFF2-40B4-BE49-F238E27FC236}">
                <a16:creationId xmlns:a16="http://schemas.microsoft.com/office/drawing/2014/main" id="{7C0BBB55-3C1C-49EC-9092-8484333CE6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2684" y="3633415"/>
            <a:ext cx="3754065" cy="1456801"/>
          </a:xfrm>
          <a:prstGeom prst="rect">
            <a:avLst/>
          </a:prstGeom>
        </p:spPr>
      </p:pic>
      <p:grpSp>
        <p:nvGrpSpPr>
          <p:cNvPr id="26" name="Group 25">
            <a:extLst>
              <a:ext uri="{FF2B5EF4-FFF2-40B4-BE49-F238E27FC236}">
                <a16:creationId xmlns:a16="http://schemas.microsoft.com/office/drawing/2014/main" id="{C5A7C4D2-A5C5-4C74-91DE-ABE1BD9C6E54}"/>
              </a:ext>
            </a:extLst>
          </p:cNvPr>
          <p:cNvGrpSpPr/>
          <p:nvPr/>
        </p:nvGrpSpPr>
        <p:grpSpPr>
          <a:xfrm rot="18741368">
            <a:off x="770217" y="3517145"/>
            <a:ext cx="1715673" cy="1765500"/>
            <a:chOff x="944940" y="2831491"/>
            <a:chExt cx="1715673" cy="1765500"/>
          </a:xfrm>
        </p:grpSpPr>
        <p:sp>
          <p:nvSpPr>
            <p:cNvPr id="27" name="Triangle 10">
              <a:extLst>
                <a:ext uri="{FF2B5EF4-FFF2-40B4-BE49-F238E27FC236}">
                  <a16:creationId xmlns:a16="http://schemas.microsoft.com/office/drawing/2014/main" id="{224CB62A-1D77-43FE-BE93-5234DD7A4EE3}"/>
                </a:ext>
              </a:extLst>
            </p:cNvPr>
            <p:cNvSpPr/>
            <p:nvPr/>
          </p:nvSpPr>
          <p:spPr>
            <a:xfrm rot="18729217">
              <a:off x="926433" y="2849998"/>
              <a:ext cx="1414208" cy="1377193"/>
            </a:xfrm>
            <a:prstGeom prst="triangle">
              <a:avLst>
                <a:gd name="adj" fmla="val 49130"/>
              </a:avLst>
            </a:prstGeom>
            <a:solidFill>
              <a:srgbClr val="E36154"/>
            </a:solidFill>
            <a:ln w="57150">
              <a:solidFill>
                <a:srgbClr val="862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28" name="Oval 27">
              <a:extLst>
                <a:ext uri="{FF2B5EF4-FFF2-40B4-BE49-F238E27FC236}">
                  <a16:creationId xmlns:a16="http://schemas.microsoft.com/office/drawing/2014/main" id="{69987520-D6E4-4C4C-930F-40D3A5D5EC54}"/>
                </a:ext>
              </a:extLst>
            </p:cNvPr>
            <p:cNvSpPr/>
            <p:nvPr/>
          </p:nvSpPr>
          <p:spPr>
            <a:xfrm>
              <a:off x="1027115" y="2983149"/>
              <a:ext cx="144108" cy="144108"/>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Oval 28">
              <a:extLst>
                <a:ext uri="{FF2B5EF4-FFF2-40B4-BE49-F238E27FC236}">
                  <a16:creationId xmlns:a16="http://schemas.microsoft.com/office/drawing/2014/main" id="{8B10EF37-3BA2-45F9-9AE3-DEB26441BCF5}"/>
                </a:ext>
              </a:extLst>
            </p:cNvPr>
            <p:cNvSpPr/>
            <p:nvPr/>
          </p:nvSpPr>
          <p:spPr>
            <a:xfrm>
              <a:off x="2516505" y="3422515"/>
              <a:ext cx="144108" cy="144108"/>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8DDD1A3E-75FF-478D-B895-C8A7C52D24C5}"/>
                </a:ext>
              </a:extLst>
            </p:cNvPr>
            <p:cNvSpPr/>
            <p:nvPr/>
          </p:nvSpPr>
          <p:spPr>
            <a:xfrm>
              <a:off x="1599590" y="4452883"/>
              <a:ext cx="144108" cy="144108"/>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7" name="Rectangle 6">
            <a:extLst>
              <a:ext uri="{FF2B5EF4-FFF2-40B4-BE49-F238E27FC236}">
                <a16:creationId xmlns:a16="http://schemas.microsoft.com/office/drawing/2014/main" id="{744364FD-9327-4318-9058-52A9B9B1495D}"/>
              </a:ext>
            </a:extLst>
          </p:cNvPr>
          <p:cNvSpPr/>
          <p:nvPr/>
        </p:nvSpPr>
        <p:spPr>
          <a:xfrm>
            <a:off x="8122684" y="3972518"/>
            <a:ext cx="3936678" cy="348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061FDB7-6C66-4A7F-8340-B06B22983F88}"/>
              </a:ext>
            </a:extLst>
          </p:cNvPr>
          <p:cNvSpPr/>
          <p:nvPr/>
        </p:nvSpPr>
        <p:spPr>
          <a:xfrm>
            <a:off x="8122684" y="4320528"/>
            <a:ext cx="3936678" cy="348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4FB18E4-BA07-45A2-9F5D-B6D7504AC10C}"/>
              </a:ext>
            </a:extLst>
          </p:cNvPr>
          <p:cNvSpPr/>
          <p:nvPr/>
        </p:nvSpPr>
        <p:spPr>
          <a:xfrm>
            <a:off x="8127084" y="3588730"/>
            <a:ext cx="3936678" cy="348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3D420E8-AA27-4011-A2DC-FC43618FD848}"/>
              </a:ext>
            </a:extLst>
          </p:cNvPr>
          <p:cNvCxnSpPr>
            <a:cxnSpLocks/>
          </p:cNvCxnSpPr>
          <p:nvPr/>
        </p:nvCxnSpPr>
        <p:spPr>
          <a:xfrm>
            <a:off x="3675582" y="2652111"/>
            <a:ext cx="3521144" cy="196580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1924E2E-E1A8-486A-873B-0EA39439F404}"/>
              </a:ext>
            </a:extLst>
          </p:cNvPr>
          <p:cNvCxnSpPr>
            <a:cxnSpLocks/>
          </p:cNvCxnSpPr>
          <p:nvPr/>
        </p:nvCxnSpPr>
        <p:spPr>
          <a:xfrm flipV="1">
            <a:off x="4982691" y="3070333"/>
            <a:ext cx="2049672" cy="297706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1BC40C6-7FF3-44CF-9531-DD15F3EFFFD1}"/>
              </a:ext>
            </a:extLst>
          </p:cNvPr>
          <p:cNvCxnSpPr>
            <a:cxnSpLocks/>
          </p:cNvCxnSpPr>
          <p:nvPr/>
        </p:nvCxnSpPr>
        <p:spPr>
          <a:xfrm>
            <a:off x="4359575" y="2510865"/>
            <a:ext cx="1375602" cy="374720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8FC8F545-8CFA-4E1A-A802-FBC6B84324C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8939"/>
          <a:stretch/>
        </p:blipFill>
        <p:spPr>
          <a:xfrm>
            <a:off x="4160626" y="2884908"/>
            <a:ext cx="2500942" cy="2716582"/>
          </a:xfrm>
          <a:prstGeom prst="rect">
            <a:avLst/>
          </a:prstGeom>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A52E79B-C62B-444B-AD81-2EB39D56CB3E}"/>
                  </a:ext>
                </a:extLst>
              </p:cNvPr>
              <p:cNvSpPr txBox="1"/>
              <p:nvPr/>
            </p:nvSpPr>
            <p:spPr>
              <a:xfrm>
                <a:off x="7661814" y="3414551"/>
                <a:ext cx="546189" cy="14528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3600" i="1" smtClean="0">
                              <a:latin typeface="Cambria Math" panose="02040503050406030204" pitchFamily="18" charset="0"/>
                            </a:rPr>
                          </m:ctrlPr>
                        </m:naryPr>
                        <m:sub/>
                        <m:sup/>
                        <m:e>
                          <m:r>
                            <a:rPr lang="en-US" sz="3600" i="1">
                              <a:latin typeface="Cambria Math" panose="02040503050406030204" pitchFamily="18" charset="0"/>
                            </a:rPr>
                            <m:t> </m:t>
                          </m:r>
                        </m:e>
                      </m:nary>
                    </m:oMath>
                  </m:oMathPara>
                </a14:m>
                <a:endParaRPr lang="en-US" sz="3600" i="1">
                  <a:latin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6A52E79B-C62B-444B-AD81-2EB39D56CB3E}"/>
                  </a:ext>
                </a:extLst>
              </p:cNvPr>
              <p:cNvSpPr txBox="1">
                <a:spLocks noRot="1" noChangeAspect="1" noMove="1" noResize="1" noEditPoints="1" noAdjustHandles="1" noChangeArrowheads="1" noChangeShapeType="1" noTextEdit="1"/>
              </p:cNvSpPr>
              <p:nvPr/>
            </p:nvSpPr>
            <p:spPr>
              <a:xfrm>
                <a:off x="7661814" y="3414551"/>
                <a:ext cx="546189" cy="1452898"/>
              </a:xfrm>
              <a:prstGeom prst="rect">
                <a:avLst/>
              </a:prstGeom>
              <a:blipFill>
                <a:blip r:embed="rId10"/>
                <a:stretch>
                  <a:fillRect/>
                </a:stretch>
              </a:blipFill>
            </p:spPr>
            <p:txBody>
              <a:bodyPr/>
              <a:lstStyle/>
              <a:p>
                <a:r>
                  <a:rPr lang="en-US">
                    <a:noFill/>
                  </a:rPr>
                  <a:t> </a:t>
                </a:r>
              </a:p>
            </p:txBody>
          </p:sp>
        </mc:Fallback>
      </mc:AlternateContent>
      <p:sp>
        <p:nvSpPr>
          <p:cNvPr id="54" name="Rectangle 53" hidden="1">
            <a:extLst>
              <a:ext uri="{FF2B5EF4-FFF2-40B4-BE49-F238E27FC236}">
                <a16:creationId xmlns:a16="http://schemas.microsoft.com/office/drawing/2014/main" id="{CEAFDA24-E961-4F6E-9247-FFFCB0CC6033}"/>
              </a:ext>
            </a:extLst>
          </p:cNvPr>
          <p:cNvSpPr/>
          <p:nvPr/>
        </p:nvSpPr>
        <p:spPr>
          <a:xfrm>
            <a:off x="5411096" y="3624567"/>
            <a:ext cx="246753" cy="2467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Arrow: Right 9">
            <a:extLst>
              <a:ext uri="{FF2B5EF4-FFF2-40B4-BE49-F238E27FC236}">
                <a16:creationId xmlns:a16="http://schemas.microsoft.com/office/drawing/2014/main" id="{5D166502-67C2-4B3D-8E5E-20A5C2CCEB57}"/>
              </a:ext>
            </a:extLst>
          </p:cNvPr>
          <p:cNvSpPr/>
          <p:nvPr/>
        </p:nvSpPr>
        <p:spPr>
          <a:xfrm>
            <a:off x="2301187" y="3793949"/>
            <a:ext cx="1660974"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t>Rasterize</a:t>
            </a:r>
          </a:p>
        </p:txBody>
      </p:sp>
      <p:sp>
        <p:nvSpPr>
          <p:cNvPr id="57" name="TextBox 56" hidden="1">
            <a:extLst>
              <a:ext uri="{FF2B5EF4-FFF2-40B4-BE49-F238E27FC236}">
                <a16:creationId xmlns:a16="http://schemas.microsoft.com/office/drawing/2014/main" id="{BEE5611F-BF66-4361-836C-C6430B30DF6C}"/>
              </a:ext>
            </a:extLst>
          </p:cNvPr>
          <p:cNvSpPr txBox="1"/>
          <p:nvPr/>
        </p:nvSpPr>
        <p:spPr>
          <a:xfrm>
            <a:off x="4533454" y="5630913"/>
            <a:ext cx="1762182" cy="646331"/>
          </a:xfrm>
          <a:prstGeom prst="rect">
            <a:avLst/>
          </a:prstGeom>
          <a:noFill/>
        </p:spPr>
        <p:txBody>
          <a:bodyPr wrap="square" rtlCol="0">
            <a:spAutoFit/>
          </a:bodyPr>
          <a:lstStyle/>
          <a:p>
            <a:pPr algn="ctr"/>
            <a:r>
              <a:rPr lang="en-US" b="1" dirty="0"/>
              <a:t>Image</a:t>
            </a:r>
          </a:p>
          <a:p>
            <a:pPr algn="ctr"/>
            <a:r>
              <a:rPr lang="en-US" dirty="0"/>
              <a:t>Image pixels</a:t>
            </a:r>
          </a:p>
        </p:txBody>
      </p:sp>
      <p:sp>
        <p:nvSpPr>
          <p:cNvPr id="3" name="Slide Number Placeholder 2">
            <a:extLst>
              <a:ext uri="{FF2B5EF4-FFF2-40B4-BE49-F238E27FC236}">
                <a16:creationId xmlns:a16="http://schemas.microsoft.com/office/drawing/2014/main" id="{98C23B4D-6DE9-3B4C-8DBA-8DE80EF4F3D3}"/>
              </a:ext>
            </a:extLst>
          </p:cNvPr>
          <p:cNvSpPr>
            <a:spLocks noGrp="1"/>
          </p:cNvSpPr>
          <p:nvPr>
            <p:ph type="sldNum" sz="quarter" idx="12"/>
          </p:nvPr>
        </p:nvSpPr>
        <p:spPr/>
        <p:txBody>
          <a:bodyPr/>
          <a:lstStyle/>
          <a:p>
            <a:fld id="{0908CC86-A11B-4806-8F88-B6AE3C10272E}" type="slidenum">
              <a:rPr lang="en-US" smtClean="0"/>
              <a:t>10</a:t>
            </a:fld>
            <a:endParaRPr lang="en-US"/>
          </a:p>
        </p:txBody>
      </p:sp>
      <p:sp>
        <p:nvSpPr>
          <p:cNvPr id="59" name="TextBox 58">
            <a:extLst>
              <a:ext uri="{FF2B5EF4-FFF2-40B4-BE49-F238E27FC236}">
                <a16:creationId xmlns:a16="http://schemas.microsoft.com/office/drawing/2014/main" id="{191F7CD3-EA6C-4C89-B058-F10262BA2A3D}"/>
              </a:ext>
            </a:extLst>
          </p:cNvPr>
          <p:cNvSpPr txBox="1"/>
          <p:nvPr/>
        </p:nvSpPr>
        <p:spPr>
          <a:xfrm>
            <a:off x="737818" y="5597621"/>
            <a:ext cx="1688476" cy="646331"/>
          </a:xfrm>
          <a:prstGeom prst="rect">
            <a:avLst/>
          </a:prstGeom>
          <a:noFill/>
        </p:spPr>
        <p:txBody>
          <a:bodyPr wrap="none" rtlCol="0">
            <a:spAutoFit/>
          </a:bodyPr>
          <a:lstStyle/>
          <a:p>
            <a:pPr algn="ctr"/>
            <a:r>
              <a:rPr lang="en-US" b="1"/>
              <a:t>Parameters</a:t>
            </a:r>
          </a:p>
          <a:p>
            <a:pPr algn="ctr"/>
            <a:r>
              <a:rPr lang="en-US"/>
              <a:t>Vertex positions</a:t>
            </a:r>
            <a:endParaRPr lang="en-US" b="1"/>
          </a:p>
        </p:txBody>
      </p:sp>
      <p:sp>
        <p:nvSpPr>
          <p:cNvPr id="8" name="Rectangle: Rounded Corners 10">
            <a:extLst>
              <a:ext uri="{FF2B5EF4-FFF2-40B4-BE49-F238E27FC236}">
                <a16:creationId xmlns:a16="http://schemas.microsoft.com/office/drawing/2014/main" id="{3633014A-3E77-E64F-92A7-0DA3D1CAADD6}"/>
              </a:ext>
            </a:extLst>
          </p:cNvPr>
          <p:cNvSpPr/>
          <p:nvPr/>
        </p:nvSpPr>
        <p:spPr>
          <a:xfrm>
            <a:off x="2588559" y="1690688"/>
            <a:ext cx="7449670" cy="642377"/>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Discontinuous programs are very common in graphics </a:t>
            </a:r>
          </a:p>
        </p:txBody>
      </p:sp>
    </p:spTree>
    <p:custDataLst>
      <p:tags r:id="rId1"/>
    </p:custDataLst>
    <p:extLst>
      <p:ext uri="{BB962C8B-B14F-4D97-AF65-F5344CB8AC3E}">
        <p14:creationId xmlns:p14="http://schemas.microsoft.com/office/powerpoint/2010/main" val="3455233877"/>
      </p:ext>
    </p:extLst>
  </p:cSld>
  <p:clrMapOvr>
    <a:masterClrMapping/>
  </p:clrMapOvr>
  <mc:AlternateContent xmlns:mc="http://schemas.openxmlformats.org/markup-compatibility/2006" xmlns:p14="http://schemas.microsoft.com/office/powerpoint/2010/main">
    <mc:Choice Requires="p14">
      <p:transition spd="slow" p14:dur="2000" advTm="40383"/>
    </mc:Choice>
    <mc:Fallback xmlns="">
      <p:transition spd="slow" advTm="403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par>
                          <p:cTn id="21" fill="hold">
                            <p:stCondLst>
                              <p:cond delay="0"/>
                            </p:stCondLst>
                            <p:childTnLst>
                              <p:par>
                                <p:cTn id="22" presetID="27" presetClass="emph" presetSubtype="0" repeatCount="4000" fill="remove" grpId="1" nodeType="afterEffect">
                                  <p:stCondLst>
                                    <p:cond delay="0"/>
                                  </p:stCondLst>
                                  <p:childTnLst>
                                    <p:animClr clrSpc="rgb" dir="cw">
                                      <p:cBhvr override="childStyle">
                                        <p:cTn id="23" dur="100" autoRev="1" fill="remove"/>
                                        <p:tgtEl>
                                          <p:spTgt spid="54"/>
                                        </p:tgtEl>
                                        <p:attrNameLst>
                                          <p:attrName>style.color</p:attrName>
                                        </p:attrNameLst>
                                      </p:cBhvr>
                                      <p:to>
                                        <a:schemeClr val="tx1"/>
                                      </p:to>
                                    </p:animClr>
                                    <p:animClr clrSpc="rgb" dir="cw">
                                      <p:cBhvr>
                                        <p:cTn id="24" dur="100" autoRev="1" fill="remove"/>
                                        <p:tgtEl>
                                          <p:spTgt spid="54"/>
                                        </p:tgtEl>
                                        <p:attrNameLst>
                                          <p:attrName>fillcolor</p:attrName>
                                        </p:attrNameLst>
                                      </p:cBhvr>
                                      <p:to>
                                        <a:schemeClr val="tx1"/>
                                      </p:to>
                                    </p:animClr>
                                    <p:set>
                                      <p:cBhvr>
                                        <p:cTn id="25" dur="100" autoRev="1" fill="remove"/>
                                        <p:tgtEl>
                                          <p:spTgt spid="54"/>
                                        </p:tgtEl>
                                        <p:attrNameLst>
                                          <p:attrName>fill.type</p:attrName>
                                        </p:attrNameLst>
                                      </p:cBhvr>
                                      <p:to>
                                        <p:strVal val="solid"/>
                                      </p:to>
                                    </p:set>
                                    <p:set>
                                      <p:cBhvr>
                                        <p:cTn id="26" dur="100" autoRev="1" fill="remove"/>
                                        <p:tgtEl>
                                          <p:spTgt spid="54"/>
                                        </p:tgtEl>
                                        <p:attrNameLst>
                                          <p:attrName>fill.on</p:attrName>
                                        </p:attrNameLst>
                                      </p:cBhvr>
                                      <p:to>
                                        <p:strVal val="true"/>
                                      </p:to>
                                    </p:set>
                                  </p:childTnLst>
                                </p:cTn>
                              </p:par>
                            </p:childTnLst>
                          </p:cTn>
                        </p:par>
                        <p:par>
                          <p:cTn id="27" fill="hold">
                            <p:stCondLst>
                              <p:cond delay="800"/>
                            </p:stCondLst>
                            <p:childTnLst>
                              <p:par>
                                <p:cTn id="28" presetID="42" presetClass="path" presetSubtype="0" accel="50000" decel="50000" fill="hold" grpId="2" nodeType="afterEffect">
                                  <p:stCondLst>
                                    <p:cond delay="0"/>
                                  </p:stCondLst>
                                  <p:childTnLst>
                                    <p:animMotion origin="layout" path="M 3.75E-6 2.22222E-6 L 0.18554 0.14745 " pathEditMode="relative" rAng="0" ptsTypes="AA">
                                      <p:cBhvr>
                                        <p:cTn id="29" dur="500" fill="hold"/>
                                        <p:tgtEl>
                                          <p:spTgt spid="54"/>
                                        </p:tgtEl>
                                        <p:attrNameLst>
                                          <p:attrName>ppt_x</p:attrName>
                                          <p:attrName>ppt_y</p:attrName>
                                        </p:attrNameLst>
                                      </p:cBhvr>
                                      <p:rCtr x="9271" y="7361"/>
                                    </p:animMotion>
                                  </p:childTnLst>
                                </p:cTn>
                              </p:par>
                            </p:childTnLst>
                          </p:cTn>
                        </p:par>
                        <p:par>
                          <p:cTn id="30" fill="hold">
                            <p:stCondLst>
                              <p:cond delay="1300"/>
                            </p:stCondLst>
                            <p:childTnLst>
                              <p:par>
                                <p:cTn id="31" presetID="1" presetClass="entr" presetSubtype="0"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38"/>
                                        </p:tgtEl>
                                        <p:attrNameLst>
                                          <p:attrName>style.visibility</p:attrName>
                                        </p:attrNameLst>
                                      </p:cBhvr>
                                      <p:to>
                                        <p:strVal val="hidden"/>
                                      </p:to>
                                    </p:set>
                                  </p:childTnLst>
                                </p:cTn>
                              </p:par>
                              <p:par>
                                <p:cTn id="67" presetID="26" presetClass="emph" presetSubtype="0" repeatCount="4000" fill="hold" grpId="1" nodeType="withEffect">
                                  <p:stCondLst>
                                    <p:cond delay="0"/>
                                  </p:stCondLst>
                                  <p:childTnLst>
                                    <p:animEffect transition="out" filter="fade">
                                      <p:cBhvr>
                                        <p:cTn id="68" dur="250" tmFilter="0, 0; .2, .5; .8, .5; 1, 0"/>
                                        <p:tgtEl>
                                          <p:spTgt spid="17"/>
                                        </p:tgtEl>
                                      </p:cBhvr>
                                    </p:animEffect>
                                    <p:animScale>
                                      <p:cBhvr>
                                        <p:cTn id="69" dur="125"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7" grpId="1" animBg="1"/>
      <p:bldP spid="7" grpId="0" animBg="1"/>
      <p:bldP spid="31" grpId="0" animBg="1"/>
      <p:bldP spid="32" grpId="0" animBg="1"/>
      <p:bldP spid="52" grpId="0"/>
      <p:bldP spid="54" grpId="0" animBg="1"/>
      <p:bldP spid="54" grpId="1" animBg="1"/>
      <p:bldP spid="54" grpId="2" animBg="1"/>
      <p:bldP spid="55" grpId="0" animBg="1"/>
      <p:bldP spid="57"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s://people.csail.mit.edu/tzumao/diffrt/method.jpg">
            <a:extLst>
              <a:ext uri="{FF2B5EF4-FFF2-40B4-BE49-F238E27FC236}">
                <a16:creationId xmlns:a16="http://schemas.microsoft.com/office/drawing/2014/main" id="{4C0A5A1C-7EAD-4671-A2C5-E403381CFE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15" b="11566"/>
          <a:stretch/>
        </p:blipFill>
        <p:spPr bwMode="auto">
          <a:xfrm>
            <a:off x="7869075" y="1841631"/>
            <a:ext cx="2464221" cy="2095222"/>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0DCC923F-28A2-4CDC-BA8D-22CCB3E7E7D8}"/>
              </a:ext>
            </a:extLst>
          </p:cNvPr>
          <p:cNvPicPr>
            <a:picLocks noChangeAspect="1"/>
          </p:cNvPicPr>
          <p:nvPr/>
        </p:nvPicPr>
        <p:blipFill rotWithShape="1">
          <a:blip r:embed="rId5"/>
          <a:srcRect t="1" b="3666"/>
          <a:stretch/>
        </p:blipFill>
        <p:spPr>
          <a:xfrm>
            <a:off x="1780679" y="1841631"/>
            <a:ext cx="2971882" cy="3744118"/>
          </a:xfrm>
          <a:prstGeom prst="rect">
            <a:avLst/>
          </a:prstGeom>
          <a:ln w="28575">
            <a:solidFill>
              <a:schemeClr val="tx1">
                <a:lumMod val="85000"/>
                <a:lumOff val="15000"/>
              </a:schemeClr>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1782FFDE-FB31-4700-9CC0-9046B78FC8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9716" y="2097940"/>
            <a:ext cx="2924712" cy="3703539"/>
          </a:xfrm>
          <a:prstGeom prst="rect">
            <a:avLst/>
          </a:prstGeom>
          <a:ln w="28575">
            <a:solidFill>
              <a:schemeClr val="tx1"/>
            </a:solidFill>
          </a:ln>
          <a:effectLst>
            <a:outerShdw blurRad="50800" dist="38100" dir="2700000" algn="tl" rotWithShape="0">
              <a:prstClr val="black">
                <a:alpha val="40000"/>
              </a:prstClr>
            </a:outerShdw>
          </a:effectLst>
        </p:spPr>
      </p:pic>
      <p:pic>
        <p:nvPicPr>
          <p:cNvPr id="34" name="Picture 2">
            <a:extLst>
              <a:ext uri="{FF2B5EF4-FFF2-40B4-BE49-F238E27FC236}">
                <a16:creationId xmlns:a16="http://schemas.microsoft.com/office/drawing/2014/main" id="{D8A63ED4-931A-40B9-BA08-43CD4E2717A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69075" y="4218393"/>
            <a:ext cx="2464221" cy="1822226"/>
          </a:xfrm>
          <a:prstGeom prst="rect">
            <a:avLst/>
          </a:prstGeom>
          <a:noFill/>
          <a:ln w="19050">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4F2DCE0-4DC2-4CBC-B237-63F7A95F8A2C}"/>
              </a:ext>
            </a:extLst>
          </p:cNvPr>
          <p:cNvSpPr txBox="1"/>
          <p:nvPr/>
        </p:nvSpPr>
        <p:spPr>
          <a:xfrm>
            <a:off x="6203950" y="2577514"/>
            <a:ext cx="1551515" cy="646331"/>
          </a:xfrm>
          <a:prstGeom prst="rect">
            <a:avLst/>
          </a:prstGeom>
          <a:noFill/>
        </p:spPr>
        <p:txBody>
          <a:bodyPr wrap="none" rtlCol="0">
            <a:spAutoFit/>
          </a:bodyPr>
          <a:lstStyle/>
          <a:p>
            <a:pPr algn="ctr"/>
            <a:r>
              <a:rPr lang="en-US"/>
              <a:t>Edge-sampling</a:t>
            </a:r>
          </a:p>
          <a:p>
            <a:pPr algn="ctr"/>
            <a:r>
              <a:rPr lang="en-US" i="1"/>
              <a:t>(Li 2018)</a:t>
            </a:r>
          </a:p>
        </p:txBody>
      </p:sp>
      <p:sp>
        <p:nvSpPr>
          <p:cNvPr id="31" name="TextBox 30">
            <a:extLst>
              <a:ext uri="{FF2B5EF4-FFF2-40B4-BE49-F238E27FC236}">
                <a16:creationId xmlns:a16="http://schemas.microsoft.com/office/drawing/2014/main" id="{F1E5A123-5D13-4089-BF8F-BC2CF9457A94}"/>
              </a:ext>
            </a:extLst>
          </p:cNvPr>
          <p:cNvSpPr txBox="1"/>
          <p:nvPr/>
        </p:nvSpPr>
        <p:spPr>
          <a:xfrm>
            <a:off x="6203950" y="4842949"/>
            <a:ext cx="1485728" cy="646331"/>
          </a:xfrm>
          <a:prstGeom prst="rect">
            <a:avLst/>
          </a:prstGeom>
          <a:noFill/>
        </p:spPr>
        <p:txBody>
          <a:bodyPr wrap="none" rtlCol="0">
            <a:spAutoFit/>
          </a:bodyPr>
          <a:lstStyle/>
          <a:p>
            <a:pPr algn="ctr"/>
            <a:r>
              <a:rPr lang="en-US"/>
              <a:t>Soft</a:t>
            </a:r>
            <a:r>
              <a:rPr lang="en-US" i="1"/>
              <a:t> </a:t>
            </a:r>
            <a:r>
              <a:rPr lang="en-US"/>
              <a:t>rasterizer</a:t>
            </a:r>
            <a:endParaRPr lang="en-US" i="1"/>
          </a:p>
          <a:p>
            <a:pPr algn="ctr"/>
            <a:r>
              <a:rPr lang="en-US" i="1"/>
              <a:t>(Liu 2019)</a:t>
            </a:r>
          </a:p>
        </p:txBody>
      </p:sp>
      <p:sp>
        <p:nvSpPr>
          <p:cNvPr id="33" name="Rectangle 32">
            <a:extLst>
              <a:ext uri="{FF2B5EF4-FFF2-40B4-BE49-F238E27FC236}">
                <a16:creationId xmlns:a16="http://schemas.microsoft.com/office/drawing/2014/main" id="{4D545F3B-FA2C-4414-BA2C-6578BB51268A}"/>
              </a:ext>
            </a:extLst>
          </p:cNvPr>
          <p:cNvSpPr/>
          <p:nvPr/>
        </p:nvSpPr>
        <p:spPr>
          <a:xfrm>
            <a:off x="1070535" y="1486200"/>
            <a:ext cx="10266829" cy="4939999"/>
          </a:xfrm>
          <a:prstGeom prst="rect">
            <a:avLst/>
          </a:prstGeom>
          <a:solidFill>
            <a:srgbClr val="FFFFFF">
              <a:alpha val="8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Rounded Corners 10">
            <a:extLst>
              <a:ext uri="{FF2B5EF4-FFF2-40B4-BE49-F238E27FC236}">
                <a16:creationId xmlns:a16="http://schemas.microsoft.com/office/drawing/2014/main" id="{1B4AB20F-579C-46C0-B97E-72B3D1671D8E}"/>
              </a:ext>
            </a:extLst>
          </p:cNvPr>
          <p:cNvSpPr/>
          <p:nvPr/>
        </p:nvSpPr>
        <p:spPr>
          <a:xfrm>
            <a:off x="3129678" y="1625901"/>
            <a:ext cx="6148544" cy="863428"/>
          </a:xfrm>
          <a:prstGeom prst="round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These are </a:t>
            </a:r>
            <a:r>
              <a:rPr lang="en-US" sz="2400" i="1">
                <a:solidFill>
                  <a:schemeClr val="tx1"/>
                </a:solidFill>
              </a:rPr>
              <a:t>specific hand-derived</a:t>
            </a:r>
            <a:r>
              <a:rPr lang="en-US" sz="2400">
                <a:solidFill>
                  <a:schemeClr val="tx1"/>
                </a:solidFill>
              </a:rPr>
              <a:t> solutions</a:t>
            </a:r>
          </a:p>
        </p:txBody>
      </p:sp>
      <p:grpSp>
        <p:nvGrpSpPr>
          <p:cNvPr id="9" name="Group 8">
            <a:extLst>
              <a:ext uri="{FF2B5EF4-FFF2-40B4-BE49-F238E27FC236}">
                <a16:creationId xmlns:a16="http://schemas.microsoft.com/office/drawing/2014/main" id="{334BB053-16F6-45A8-B08F-9DC8E6E73F59}"/>
              </a:ext>
            </a:extLst>
          </p:cNvPr>
          <p:cNvGrpSpPr/>
          <p:nvPr/>
        </p:nvGrpSpPr>
        <p:grpSpPr>
          <a:xfrm>
            <a:off x="1371563" y="1747444"/>
            <a:ext cx="3056021" cy="4848720"/>
            <a:chOff x="1371563" y="1747444"/>
            <a:chExt cx="3056021" cy="4848720"/>
          </a:xfrm>
        </p:grpSpPr>
        <p:sp>
          <p:nvSpPr>
            <p:cNvPr id="59" name="Rectangle: Rounded Corners 58">
              <a:extLst>
                <a:ext uri="{FF2B5EF4-FFF2-40B4-BE49-F238E27FC236}">
                  <a16:creationId xmlns:a16="http://schemas.microsoft.com/office/drawing/2014/main" id="{8F752741-69CA-49E5-93B9-C622C110A5A2}"/>
                </a:ext>
              </a:extLst>
            </p:cNvPr>
            <p:cNvSpPr/>
            <p:nvPr/>
          </p:nvSpPr>
          <p:spPr>
            <a:xfrm>
              <a:off x="1371563" y="1747444"/>
              <a:ext cx="3056021" cy="484872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Integrals of</a:t>
              </a:r>
            </a:p>
            <a:p>
              <a:pPr algn="ctr"/>
              <a:r>
                <a:rPr lang="en-US" sz="2400">
                  <a:solidFill>
                    <a:schemeClr val="tx1"/>
                  </a:solidFill>
                </a:rPr>
                <a:t>discontinuities</a:t>
              </a:r>
            </a:p>
          </p:txBody>
        </p:sp>
        <p:sp>
          <p:nvSpPr>
            <p:cNvPr id="47" name="Rectangle 46">
              <a:extLst>
                <a:ext uri="{FF2B5EF4-FFF2-40B4-BE49-F238E27FC236}">
                  <a16:creationId xmlns:a16="http://schemas.microsoft.com/office/drawing/2014/main" id="{187F2ABC-660B-408D-87FE-1D8A69ED8E54}"/>
                </a:ext>
              </a:extLst>
            </p:cNvPr>
            <p:cNvSpPr/>
            <p:nvPr/>
          </p:nvSpPr>
          <p:spPr>
            <a:xfrm>
              <a:off x="1696217" y="5004800"/>
              <a:ext cx="2280140" cy="877028"/>
            </a:xfrm>
            <a:prstGeom prst="rect">
              <a:avLst/>
            </a:prstGeom>
            <a:solidFill>
              <a:schemeClr val="accent5">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884F9016-12D4-4F93-A2C4-70AEBEA10903}"/>
                </a:ext>
              </a:extLst>
            </p:cNvPr>
            <p:cNvSpPr/>
            <p:nvPr/>
          </p:nvSpPr>
          <p:spPr>
            <a:xfrm>
              <a:off x="1685360" y="2896581"/>
              <a:ext cx="2280140" cy="877027"/>
            </a:xfrm>
            <a:prstGeom prst="rect">
              <a:avLst/>
            </a:prstGeom>
            <a:solidFill>
              <a:schemeClr val="accent4">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4" name="TextBox 43">
              <a:extLst>
                <a:ext uri="{FF2B5EF4-FFF2-40B4-BE49-F238E27FC236}">
                  <a16:creationId xmlns:a16="http://schemas.microsoft.com/office/drawing/2014/main" id="{77CCBAAE-FBA9-4C54-9A40-ECF2FBC4E31C}"/>
                </a:ext>
              </a:extLst>
            </p:cNvPr>
            <p:cNvSpPr txBox="1"/>
            <p:nvPr/>
          </p:nvSpPr>
          <p:spPr>
            <a:xfrm>
              <a:off x="1871023" y="3073484"/>
              <a:ext cx="1930528" cy="523220"/>
            </a:xfrm>
            <a:prstGeom prst="rect">
              <a:avLst/>
            </a:prstGeom>
            <a:noFill/>
          </p:spPr>
          <p:txBody>
            <a:bodyPr wrap="none" rtlCol="0">
              <a:spAutoFit/>
            </a:bodyPr>
            <a:lstStyle/>
            <a:p>
              <a:r>
                <a:rPr lang="en-US" sz="2800" b="1" err="1"/>
                <a:t>ray_trace</a:t>
              </a:r>
              <a:r>
                <a:rPr lang="en-US" sz="2800" b="1"/>
                <a:t>(t)</a:t>
              </a:r>
            </a:p>
          </p:txBody>
        </p:sp>
        <p:sp>
          <p:nvSpPr>
            <p:cNvPr id="45" name="Rectangle 44">
              <a:extLst>
                <a:ext uri="{FF2B5EF4-FFF2-40B4-BE49-F238E27FC236}">
                  <a16:creationId xmlns:a16="http://schemas.microsoft.com/office/drawing/2014/main" id="{0242988B-7279-4097-9A7E-08471066D358}"/>
                </a:ext>
              </a:extLst>
            </p:cNvPr>
            <p:cNvSpPr/>
            <p:nvPr/>
          </p:nvSpPr>
          <p:spPr>
            <a:xfrm>
              <a:off x="1685360" y="3994900"/>
              <a:ext cx="2280140" cy="877028"/>
            </a:xfrm>
            <a:prstGeom prst="rect">
              <a:avLst/>
            </a:prstGeom>
            <a:solidFill>
              <a:schemeClr val="accent6">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6" name="TextBox 45">
              <a:extLst>
                <a:ext uri="{FF2B5EF4-FFF2-40B4-BE49-F238E27FC236}">
                  <a16:creationId xmlns:a16="http://schemas.microsoft.com/office/drawing/2014/main" id="{3FB8FA94-8CC9-4BCE-B91D-4DE9784BA478}"/>
                </a:ext>
              </a:extLst>
            </p:cNvPr>
            <p:cNvSpPr txBox="1"/>
            <p:nvPr/>
          </p:nvSpPr>
          <p:spPr>
            <a:xfrm>
              <a:off x="1922234" y="4171804"/>
              <a:ext cx="1806392" cy="523220"/>
            </a:xfrm>
            <a:prstGeom prst="rect">
              <a:avLst/>
            </a:prstGeom>
            <a:noFill/>
          </p:spPr>
          <p:txBody>
            <a:bodyPr wrap="none" rtlCol="0">
              <a:spAutoFit/>
            </a:bodyPr>
            <a:lstStyle/>
            <a:p>
              <a:r>
                <a:rPr lang="en-US" sz="2800" b="1"/>
                <a:t>rasterize(t)</a:t>
              </a:r>
            </a:p>
          </p:txBody>
        </p:sp>
        <p:sp>
          <p:nvSpPr>
            <p:cNvPr id="48" name="TextBox 47">
              <a:extLst>
                <a:ext uri="{FF2B5EF4-FFF2-40B4-BE49-F238E27FC236}">
                  <a16:creationId xmlns:a16="http://schemas.microsoft.com/office/drawing/2014/main" id="{0B88212F-19DA-4710-AA21-7707A518A65B}"/>
                </a:ext>
              </a:extLst>
            </p:cNvPr>
            <p:cNvSpPr txBox="1"/>
            <p:nvPr/>
          </p:nvSpPr>
          <p:spPr>
            <a:xfrm>
              <a:off x="1929468" y="5162070"/>
              <a:ext cx="1813638" cy="523220"/>
            </a:xfrm>
            <a:prstGeom prst="rect">
              <a:avLst/>
            </a:prstGeom>
            <a:noFill/>
          </p:spPr>
          <p:txBody>
            <a:bodyPr wrap="none" rtlCol="0">
              <a:spAutoFit/>
            </a:bodyPr>
            <a:lstStyle/>
            <a:p>
              <a:r>
                <a:rPr lang="en-US" sz="2800" b="1"/>
                <a:t>simulate(t)</a:t>
              </a:r>
            </a:p>
          </p:txBody>
        </p:sp>
      </p:grpSp>
      <p:sp>
        <p:nvSpPr>
          <p:cNvPr id="49" name="Rectangle: Rounded Corners 6">
            <a:extLst>
              <a:ext uri="{FF2B5EF4-FFF2-40B4-BE49-F238E27FC236}">
                <a16:creationId xmlns:a16="http://schemas.microsoft.com/office/drawing/2014/main" id="{8CE62DD1-D12A-469A-8D69-C01F502C545C}"/>
              </a:ext>
            </a:extLst>
          </p:cNvPr>
          <p:cNvSpPr/>
          <p:nvPr/>
        </p:nvSpPr>
        <p:spPr>
          <a:xfrm>
            <a:off x="4931958" y="3429000"/>
            <a:ext cx="2337277" cy="2101849"/>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Automatic</a:t>
            </a:r>
          </a:p>
          <a:p>
            <a:pPr algn="ctr"/>
            <a:r>
              <a:rPr lang="en-US" sz="2400">
                <a:solidFill>
                  <a:schemeClr val="tx1"/>
                </a:solidFill>
              </a:rPr>
              <a:t>Differentiation?</a:t>
            </a:r>
          </a:p>
        </p:txBody>
      </p:sp>
      <p:sp>
        <p:nvSpPr>
          <p:cNvPr id="54" name="Arrow: Right 9">
            <a:extLst>
              <a:ext uri="{FF2B5EF4-FFF2-40B4-BE49-F238E27FC236}">
                <a16:creationId xmlns:a16="http://schemas.microsoft.com/office/drawing/2014/main" id="{5A0B1570-B4DE-4C58-872F-6058D36B37A5}"/>
              </a:ext>
            </a:extLst>
          </p:cNvPr>
          <p:cNvSpPr/>
          <p:nvPr/>
        </p:nvSpPr>
        <p:spPr>
          <a:xfrm rot="873580">
            <a:off x="3858396" y="2983427"/>
            <a:ext cx="1083774" cy="766671"/>
          </a:xfrm>
          <a:prstGeom prst="rightArrow">
            <a:avLst>
              <a:gd name="adj1" fmla="val 43714"/>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Arrow: Right 9">
            <a:extLst>
              <a:ext uri="{FF2B5EF4-FFF2-40B4-BE49-F238E27FC236}">
                <a16:creationId xmlns:a16="http://schemas.microsoft.com/office/drawing/2014/main" id="{1C9C7A5D-15D7-4FA5-86B9-AA8C9749ECC5}"/>
              </a:ext>
            </a:extLst>
          </p:cNvPr>
          <p:cNvSpPr/>
          <p:nvPr/>
        </p:nvSpPr>
        <p:spPr>
          <a:xfrm>
            <a:off x="3859693" y="4084420"/>
            <a:ext cx="1005092" cy="766671"/>
          </a:xfrm>
          <a:prstGeom prst="rightArrow">
            <a:avLst>
              <a:gd name="adj1" fmla="val 43714"/>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Arrow: Right 9">
            <a:extLst>
              <a:ext uri="{FF2B5EF4-FFF2-40B4-BE49-F238E27FC236}">
                <a16:creationId xmlns:a16="http://schemas.microsoft.com/office/drawing/2014/main" id="{10DE71DC-2E63-4900-AFF1-EE01C45A1BB6}"/>
              </a:ext>
            </a:extLst>
          </p:cNvPr>
          <p:cNvSpPr/>
          <p:nvPr/>
        </p:nvSpPr>
        <p:spPr>
          <a:xfrm rot="20851103">
            <a:off x="3920750" y="5153652"/>
            <a:ext cx="1005092" cy="766671"/>
          </a:xfrm>
          <a:prstGeom prst="rightArrow">
            <a:avLst>
              <a:gd name="adj1" fmla="val 43714"/>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0" name="Group 59">
            <a:extLst>
              <a:ext uri="{FF2B5EF4-FFF2-40B4-BE49-F238E27FC236}">
                <a16:creationId xmlns:a16="http://schemas.microsoft.com/office/drawing/2014/main" id="{EFE46800-DC63-460C-A66A-E08204820884}"/>
              </a:ext>
            </a:extLst>
          </p:cNvPr>
          <p:cNvGrpSpPr/>
          <p:nvPr/>
        </p:nvGrpSpPr>
        <p:grpSpPr>
          <a:xfrm>
            <a:off x="8331362" y="3628709"/>
            <a:ext cx="3056021" cy="1658110"/>
            <a:chOff x="8331362" y="3628709"/>
            <a:chExt cx="3056021" cy="1658110"/>
          </a:xfrm>
        </p:grpSpPr>
        <p:sp>
          <p:nvSpPr>
            <p:cNvPr id="50" name="Rectangle: Rounded Corners 6">
              <a:extLst>
                <a:ext uri="{FF2B5EF4-FFF2-40B4-BE49-F238E27FC236}">
                  <a16:creationId xmlns:a16="http://schemas.microsoft.com/office/drawing/2014/main" id="{50E6868B-85E3-48B0-846D-81A2D79BECFC}"/>
                </a:ext>
              </a:extLst>
            </p:cNvPr>
            <p:cNvSpPr/>
            <p:nvPr/>
          </p:nvSpPr>
          <p:spPr>
            <a:xfrm>
              <a:off x="8331362" y="3628709"/>
              <a:ext cx="3056021" cy="1658110"/>
            </a:xfrm>
            <a:prstGeom prst="round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Derivative program</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C30468B-6352-4E30-86A4-A15EF3E92F1B}"/>
                    </a:ext>
                  </a:extLst>
                </p:cNvPr>
                <p:cNvSpPr txBox="1"/>
                <p:nvPr/>
              </p:nvSpPr>
              <p:spPr>
                <a:xfrm>
                  <a:off x="9544140" y="4142542"/>
                  <a:ext cx="554168" cy="935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𝑑</m:t>
                            </m:r>
                          </m:num>
                          <m:den>
                            <m:r>
                              <a:rPr lang="en-US" sz="3200" b="0" i="1" smtClean="0">
                                <a:latin typeface="Cambria Math" panose="02040503050406030204" pitchFamily="18" charset="0"/>
                              </a:rPr>
                              <m:t>𝑑𝑡</m:t>
                            </m:r>
                          </m:den>
                        </m:f>
                      </m:oMath>
                    </m:oMathPara>
                  </a14:m>
                  <a:endParaRPr lang="en-US" sz="4400"/>
                </a:p>
              </p:txBody>
            </p:sp>
          </mc:Choice>
          <mc:Fallback xmlns="">
            <p:sp>
              <p:nvSpPr>
                <p:cNvPr id="57" name="TextBox 56">
                  <a:extLst>
                    <a:ext uri="{FF2B5EF4-FFF2-40B4-BE49-F238E27FC236}">
                      <a16:creationId xmlns:a16="http://schemas.microsoft.com/office/drawing/2014/main" id="{BC30468B-6352-4E30-86A4-A15EF3E92F1B}"/>
                    </a:ext>
                  </a:extLst>
                </p:cNvPr>
                <p:cNvSpPr txBox="1">
                  <a:spLocks noRot="1" noChangeAspect="1" noMove="1" noResize="1" noEditPoints="1" noAdjustHandles="1" noChangeArrowheads="1" noChangeShapeType="1" noTextEdit="1"/>
                </p:cNvSpPr>
                <p:nvPr/>
              </p:nvSpPr>
              <p:spPr>
                <a:xfrm>
                  <a:off x="9544140" y="4142542"/>
                  <a:ext cx="554168" cy="935000"/>
                </a:xfrm>
                <a:prstGeom prst="rect">
                  <a:avLst/>
                </a:prstGeom>
                <a:blipFill>
                  <a:blip r:embed="rId10"/>
                  <a:stretch>
                    <a:fillRect/>
                  </a:stretch>
                </a:blipFill>
              </p:spPr>
              <p:txBody>
                <a:bodyPr/>
                <a:lstStyle/>
                <a:p>
                  <a:r>
                    <a:rPr lang="en-US">
                      <a:noFill/>
                    </a:rPr>
                    <a:t> </a:t>
                  </a:r>
                </a:p>
              </p:txBody>
            </p:sp>
          </mc:Fallback>
        </mc:AlternateContent>
      </p:grpSp>
      <p:sp>
        <p:nvSpPr>
          <p:cNvPr id="58" name="Arrow: Right 9">
            <a:extLst>
              <a:ext uri="{FF2B5EF4-FFF2-40B4-BE49-F238E27FC236}">
                <a16:creationId xmlns:a16="http://schemas.microsoft.com/office/drawing/2014/main" id="{1F31B104-8106-4123-B913-774DFC576E8F}"/>
              </a:ext>
            </a:extLst>
          </p:cNvPr>
          <p:cNvSpPr/>
          <p:nvPr/>
        </p:nvSpPr>
        <p:spPr>
          <a:xfrm>
            <a:off x="7350093" y="4074033"/>
            <a:ext cx="926731" cy="766671"/>
          </a:xfrm>
          <a:prstGeom prst="rightArrow">
            <a:avLst>
              <a:gd name="adj1" fmla="val 43714"/>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1" name="Picture 2">
            <a:extLst>
              <a:ext uri="{FF2B5EF4-FFF2-40B4-BE49-F238E27FC236}">
                <a16:creationId xmlns:a16="http://schemas.microsoft.com/office/drawing/2014/main" id="{5F8774AE-85FB-4EF2-B2CC-4132203704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3506" y="4496468"/>
            <a:ext cx="595584" cy="63670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PyTorch">
            <a:extLst>
              <a:ext uri="{FF2B5EF4-FFF2-40B4-BE49-F238E27FC236}">
                <a16:creationId xmlns:a16="http://schemas.microsoft.com/office/drawing/2014/main" id="{B8CF748C-C66F-441B-8805-C98FBD9D99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1351" y="4344920"/>
            <a:ext cx="965780" cy="96578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7B00085F-191E-4EFC-A140-5CA697CFC95B}"/>
              </a:ext>
            </a:extLst>
          </p:cNvPr>
          <p:cNvSpPr/>
          <p:nvPr/>
        </p:nvSpPr>
        <p:spPr>
          <a:xfrm>
            <a:off x="6561427" y="4487207"/>
            <a:ext cx="445956" cy="769441"/>
          </a:xfrm>
          <a:prstGeom prst="rect">
            <a:avLst/>
          </a:prstGeom>
        </p:spPr>
        <p:txBody>
          <a:bodyPr wrap="none">
            <a:spAutoFit/>
          </a:bodyPr>
          <a:lstStyle/>
          <a:p>
            <a:r>
              <a:rPr lang="en-US" sz="4400"/>
              <a:t>?</a:t>
            </a:r>
            <a:endParaRPr lang="en-US"/>
          </a:p>
        </p:txBody>
      </p:sp>
      <p:sp>
        <p:nvSpPr>
          <p:cNvPr id="3" name="Slide Number Placeholder 2">
            <a:extLst>
              <a:ext uri="{FF2B5EF4-FFF2-40B4-BE49-F238E27FC236}">
                <a16:creationId xmlns:a16="http://schemas.microsoft.com/office/drawing/2014/main" id="{954FFB6F-5124-3346-9383-C9A8D7408D6B}"/>
              </a:ext>
            </a:extLst>
          </p:cNvPr>
          <p:cNvSpPr>
            <a:spLocks noGrp="1"/>
          </p:cNvSpPr>
          <p:nvPr>
            <p:ph type="sldNum" sz="quarter" idx="12"/>
          </p:nvPr>
        </p:nvSpPr>
        <p:spPr/>
        <p:txBody>
          <a:bodyPr/>
          <a:lstStyle/>
          <a:p>
            <a:fld id="{0908CC86-A11B-4806-8F88-B6AE3C10272E}" type="slidenum">
              <a:rPr lang="en-US" smtClean="0"/>
              <a:t>11</a:t>
            </a:fld>
            <a:endParaRPr lang="en-US"/>
          </a:p>
        </p:txBody>
      </p:sp>
      <p:sp>
        <p:nvSpPr>
          <p:cNvPr id="2" name="Title 1">
            <a:extLst>
              <a:ext uri="{FF2B5EF4-FFF2-40B4-BE49-F238E27FC236}">
                <a16:creationId xmlns:a16="http://schemas.microsoft.com/office/drawing/2014/main" id="{47FF577D-CA33-F745-BE87-8936B5A3D223}"/>
              </a:ext>
            </a:extLst>
          </p:cNvPr>
          <p:cNvSpPr>
            <a:spLocks noGrp="1"/>
          </p:cNvSpPr>
          <p:nvPr>
            <p:ph type="title"/>
          </p:nvPr>
        </p:nvSpPr>
        <p:spPr>
          <a:xfrm>
            <a:off x="838200" y="365125"/>
            <a:ext cx="10515600" cy="1325563"/>
          </a:xfrm>
        </p:spPr>
        <p:txBody>
          <a:bodyPr/>
          <a:lstStyle/>
          <a:p>
            <a:r>
              <a:rPr lang="en-US" dirty="0"/>
              <a:t>Existing solutions to this specific </a:t>
            </a:r>
            <a:br>
              <a:rPr lang="en-US" dirty="0"/>
            </a:br>
            <a:r>
              <a:rPr lang="en-US" dirty="0"/>
              <a:t>problem</a:t>
            </a:r>
          </a:p>
        </p:txBody>
      </p:sp>
    </p:spTree>
    <p:custDataLst>
      <p:tags r:id="rId1"/>
    </p:custDataLst>
    <p:extLst>
      <p:ext uri="{BB962C8B-B14F-4D97-AF65-F5344CB8AC3E}">
        <p14:creationId xmlns:p14="http://schemas.microsoft.com/office/powerpoint/2010/main" val="4250278351"/>
      </p:ext>
    </p:extLst>
  </p:cSld>
  <p:clrMapOvr>
    <a:masterClrMapping/>
  </p:clrMapOvr>
  <mc:AlternateContent xmlns:mc="http://schemas.openxmlformats.org/markup-compatibility/2006" xmlns:p14="http://schemas.microsoft.com/office/powerpoint/2010/main">
    <mc:Choice Requires="p14">
      <p:transition spd="slow" p14:dur="2000" advTm="54874"/>
    </mc:Choice>
    <mc:Fallback xmlns="">
      <p:transition spd="slow" advTm="548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animBg="1"/>
      <p:bldP spid="26" grpId="0" animBg="1"/>
      <p:bldP spid="26" grpId="1" animBg="1"/>
      <p:bldP spid="49" grpId="0" animBg="1"/>
      <p:bldP spid="54" grpId="0" animBg="1"/>
      <p:bldP spid="55" grpId="0" animBg="1"/>
      <p:bldP spid="56" grpId="0" animBg="1"/>
      <p:bldP spid="58" grpId="0" animBg="1"/>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1735-19A5-7244-B0AD-52251AF86540}"/>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A4B24E2F-4F03-F041-829D-238429BC73FF}"/>
              </a:ext>
            </a:extLst>
          </p:cNvPr>
          <p:cNvSpPr>
            <a:spLocks noGrp="1"/>
          </p:cNvSpPr>
          <p:nvPr>
            <p:ph idx="1"/>
          </p:nvPr>
        </p:nvSpPr>
        <p:spPr/>
        <p:txBody>
          <a:bodyPr/>
          <a:lstStyle/>
          <a:p>
            <a:r>
              <a:rPr lang="en-US"/>
              <a:t>Motivation</a:t>
            </a:r>
          </a:p>
          <a:p>
            <a:r>
              <a:rPr lang="en-US"/>
              <a:t>Differentiate before you discretize: an example</a:t>
            </a:r>
          </a:p>
          <a:p>
            <a:r>
              <a:rPr lang="en-US"/>
              <a:t>Teg: A new differentiable language</a:t>
            </a:r>
          </a:p>
          <a:p>
            <a:r>
              <a:rPr lang="en-US"/>
              <a:t>Applications</a:t>
            </a:r>
          </a:p>
          <a:p>
            <a:r>
              <a:rPr lang="en-US"/>
              <a:t>Future Work</a:t>
            </a:r>
          </a:p>
          <a:p>
            <a:endParaRPr lang="en-US"/>
          </a:p>
        </p:txBody>
      </p:sp>
      <p:sp>
        <p:nvSpPr>
          <p:cNvPr id="4" name="Rectangle 3">
            <a:extLst>
              <a:ext uri="{FF2B5EF4-FFF2-40B4-BE49-F238E27FC236}">
                <a16:creationId xmlns:a16="http://schemas.microsoft.com/office/drawing/2014/main" id="{A6DC00BE-8F07-2A43-BDAC-3BECF07D6972}"/>
              </a:ext>
            </a:extLst>
          </p:cNvPr>
          <p:cNvSpPr/>
          <p:nvPr/>
        </p:nvSpPr>
        <p:spPr>
          <a:xfrm>
            <a:off x="599440" y="2866491"/>
            <a:ext cx="6350000" cy="1593750"/>
          </a:xfrm>
          <a:prstGeom prst="rect">
            <a:avLst/>
          </a:prstGeom>
          <a:solidFill>
            <a:schemeClr val="bg1">
              <a:alpha val="803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52AE97-4870-EB45-9887-3BED3177157C}"/>
              </a:ext>
            </a:extLst>
          </p:cNvPr>
          <p:cNvSpPr/>
          <p:nvPr/>
        </p:nvSpPr>
        <p:spPr>
          <a:xfrm>
            <a:off x="838200" y="1899603"/>
            <a:ext cx="10108096" cy="393594"/>
          </a:xfrm>
          <a:prstGeom prst="rect">
            <a:avLst/>
          </a:prstGeom>
          <a:solidFill>
            <a:schemeClr val="bg1">
              <a:alpha val="803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4464B10-A4D0-6B41-BCE5-DD42CC56BA22}"/>
              </a:ext>
            </a:extLst>
          </p:cNvPr>
          <p:cNvSpPr>
            <a:spLocks noGrp="1"/>
          </p:cNvSpPr>
          <p:nvPr>
            <p:ph type="sldNum" sz="quarter" idx="12"/>
          </p:nvPr>
        </p:nvSpPr>
        <p:spPr/>
        <p:txBody>
          <a:bodyPr/>
          <a:lstStyle/>
          <a:p>
            <a:fld id="{0908CC86-A11B-4806-8F88-B6AE3C10272E}" type="slidenum">
              <a:rPr lang="en-US" smtClean="0"/>
              <a:t>12</a:t>
            </a:fld>
            <a:endParaRPr lang="en-US"/>
          </a:p>
        </p:txBody>
      </p:sp>
    </p:spTree>
    <p:extLst>
      <p:ext uri="{BB962C8B-B14F-4D97-AF65-F5344CB8AC3E}">
        <p14:creationId xmlns:p14="http://schemas.microsoft.com/office/powerpoint/2010/main" val="3850274172"/>
      </p:ext>
    </p:extLst>
  </p:cSld>
  <p:clrMapOvr>
    <a:masterClrMapping/>
  </p:clrMapOvr>
  <mc:AlternateContent xmlns:mc="http://schemas.openxmlformats.org/markup-compatibility/2006" xmlns:p14="http://schemas.microsoft.com/office/powerpoint/2010/main">
    <mc:Choice Requires="p14">
      <p:transition spd="slow" p14:dur="2000" advTm="8121"/>
    </mc:Choice>
    <mc:Fallback xmlns="">
      <p:transition spd="slow" advTm="812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593E-A29C-4428-B4D9-E31DAAB53657}"/>
              </a:ext>
            </a:extLst>
          </p:cNvPr>
          <p:cNvSpPr>
            <a:spLocks noGrp="1"/>
          </p:cNvSpPr>
          <p:nvPr>
            <p:ph type="title"/>
          </p:nvPr>
        </p:nvSpPr>
        <p:spPr/>
        <p:txBody>
          <a:bodyPr/>
          <a:lstStyle/>
          <a:p>
            <a:r>
              <a:rPr lang="en-US"/>
              <a:t>Introducing our example</a:t>
            </a:r>
          </a:p>
        </p:txBody>
      </p:sp>
      <p:pic>
        <p:nvPicPr>
          <p:cNvPr id="6" name="Picture 5" descr="A picture containing diagram&#10;&#10;Description automatically generated">
            <a:extLst>
              <a:ext uri="{FF2B5EF4-FFF2-40B4-BE49-F238E27FC236}">
                <a16:creationId xmlns:a16="http://schemas.microsoft.com/office/drawing/2014/main" id="{42041BAA-E07B-49A5-BB32-2EA4C7F7A91F}"/>
              </a:ext>
            </a:extLst>
          </p:cNvPr>
          <p:cNvPicPr>
            <a:picLocks noChangeAspect="1"/>
          </p:cNvPicPr>
          <p:nvPr/>
        </p:nvPicPr>
        <p:blipFill rotWithShape="1">
          <a:blip r:embed="rId3">
            <a:extLst>
              <a:ext uri="{28A0092B-C50C-407E-A947-70E740481C1C}">
                <a14:useLocalDpi xmlns:a14="http://schemas.microsoft.com/office/drawing/2010/main" val="0"/>
              </a:ext>
            </a:extLst>
          </a:blip>
          <a:srcRect l="-258" t="538" r="15561" b="-538"/>
          <a:stretch/>
        </p:blipFill>
        <p:spPr>
          <a:xfrm>
            <a:off x="4559926" y="2630196"/>
            <a:ext cx="3072147" cy="1415759"/>
          </a:xfrm>
          <a:prstGeom prst="rect">
            <a:avLst/>
          </a:prstGeom>
        </p:spPr>
      </p:pic>
      <p:sp>
        <p:nvSpPr>
          <p:cNvPr id="3" name="Slide Number Placeholder 2">
            <a:extLst>
              <a:ext uri="{FF2B5EF4-FFF2-40B4-BE49-F238E27FC236}">
                <a16:creationId xmlns:a16="http://schemas.microsoft.com/office/drawing/2014/main" id="{6D9E02E9-EEE1-0644-8E60-092DBB289882}"/>
              </a:ext>
            </a:extLst>
          </p:cNvPr>
          <p:cNvSpPr>
            <a:spLocks noGrp="1"/>
          </p:cNvSpPr>
          <p:nvPr>
            <p:ph type="sldNum" sz="quarter" idx="12"/>
          </p:nvPr>
        </p:nvSpPr>
        <p:spPr/>
        <p:txBody>
          <a:bodyPr/>
          <a:lstStyle/>
          <a:p>
            <a:fld id="{0908CC86-A11B-4806-8F88-B6AE3C10272E}" type="slidenum">
              <a:rPr lang="en-US" smtClean="0"/>
              <a:t>13</a:t>
            </a:fld>
            <a:endParaRPr lang="en-US"/>
          </a:p>
        </p:txBody>
      </p:sp>
    </p:spTree>
    <p:extLst>
      <p:ext uri="{BB962C8B-B14F-4D97-AF65-F5344CB8AC3E}">
        <p14:creationId xmlns:p14="http://schemas.microsoft.com/office/powerpoint/2010/main" val="3237926055"/>
      </p:ext>
    </p:extLst>
  </p:cSld>
  <p:clrMapOvr>
    <a:masterClrMapping/>
  </p:clrMapOvr>
  <mc:AlternateContent xmlns:mc="http://schemas.openxmlformats.org/markup-compatibility/2006" xmlns:p14="http://schemas.microsoft.com/office/powerpoint/2010/main">
    <mc:Choice Requires="p14">
      <p:transition spd="slow" p14:dur="2000" advTm="15995"/>
    </mc:Choice>
    <mc:Fallback xmlns="">
      <p:transition spd="slow" advTm="1599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0CC-EA83-B547-A992-80D8FC5B4A36}"/>
              </a:ext>
            </a:extLst>
          </p:cNvPr>
          <p:cNvSpPr>
            <a:spLocks noGrp="1"/>
          </p:cNvSpPr>
          <p:nvPr>
            <p:ph type="title"/>
          </p:nvPr>
        </p:nvSpPr>
        <p:spPr/>
        <p:txBody>
          <a:bodyPr/>
          <a:lstStyle/>
          <a:p>
            <a:r>
              <a:rPr lang="en-US"/>
              <a:t>Derivative of the analytical integral</a:t>
            </a:r>
          </a:p>
        </p:txBody>
      </p:sp>
      <p:pic>
        <p:nvPicPr>
          <p:cNvPr id="6" name="Picture 5" descr="Icon&#10;&#10;Description automatically generated">
            <a:extLst>
              <a:ext uri="{FF2B5EF4-FFF2-40B4-BE49-F238E27FC236}">
                <a16:creationId xmlns:a16="http://schemas.microsoft.com/office/drawing/2014/main" id="{A0283E2B-E693-484D-A802-461C0714A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67" y="2527510"/>
            <a:ext cx="2590800" cy="546100"/>
          </a:xfrm>
          <a:prstGeom prst="rect">
            <a:avLst/>
          </a:prstGeom>
        </p:spPr>
      </p:pic>
      <p:pic>
        <p:nvPicPr>
          <p:cNvPr id="10" name="Picture 9" descr="Icon&#10;&#10;Description automatically generated">
            <a:extLst>
              <a:ext uri="{FF2B5EF4-FFF2-40B4-BE49-F238E27FC236}">
                <a16:creationId xmlns:a16="http://schemas.microsoft.com/office/drawing/2014/main" id="{41840BFB-67F9-754D-BAB7-A92D4F9C5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367" y="1784789"/>
            <a:ext cx="1739900" cy="533400"/>
          </a:xfrm>
          <a:prstGeom prst="rect">
            <a:avLst/>
          </a:prstGeom>
        </p:spPr>
      </p:pic>
      <p:pic>
        <p:nvPicPr>
          <p:cNvPr id="12" name="Picture 11" descr="Icon&#10;&#10;Description automatically generated">
            <a:extLst>
              <a:ext uri="{FF2B5EF4-FFF2-40B4-BE49-F238E27FC236}">
                <a16:creationId xmlns:a16="http://schemas.microsoft.com/office/drawing/2014/main" id="{02D02755-6CB4-6645-8866-7838D77756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367" y="3282931"/>
            <a:ext cx="1714500" cy="660400"/>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8C5A8AB1-4CF7-6244-BC00-6BE829027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4532" y="2249695"/>
            <a:ext cx="2880226" cy="1179305"/>
          </a:xfrm>
          <a:prstGeom prst="rect">
            <a:avLst/>
          </a:prstGeom>
        </p:spPr>
      </p:pic>
      <p:pic>
        <p:nvPicPr>
          <p:cNvPr id="18" name="Picture 17" descr="Icon&#10;&#10;Description automatically generated">
            <a:extLst>
              <a:ext uri="{FF2B5EF4-FFF2-40B4-BE49-F238E27FC236}">
                <a16:creationId xmlns:a16="http://schemas.microsoft.com/office/drawing/2014/main" id="{59A55D24-4901-384A-953E-61A53DA1AF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7038" y="1772757"/>
            <a:ext cx="393700" cy="508000"/>
          </a:xfrm>
          <a:prstGeom prst="rect">
            <a:avLst/>
          </a:prstGeom>
        </p:spPr>
      </p:pic>
      <p:pic>
        <p:nvPicPr>
          <p:cNvPr id="20" name="Picture 19" descr="Icon&#10;&#10;Description automatically generated">
            <a:extLst>
              <a:ext uri="{FF2B5EF4-FFF2-40B4-BE49-F238E27FC236}">
                <a16:creationId xmlns:a16="http://schemas.microsoft.com/office/drawing/2014/main" id="{93D84076-766D-B84C-9379-14DEC70027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7735" y="2608111"/>
            <a:ext cx="469900" cy="457200"/>
          </a:xfrm>
          <a:prstGeom prst="rect">
            <a:avLst/>
          </a:prstGeom>
        </p:spPr>
      </p:pic>
      <p:pic>
        <p:nvPicPr>
          <p:cNvPr id="22" name="Picture 21" descr="Icon&#10;&#10;Description automatically generated">
            <a:extLst>
              <a:ext uri="{FF2B5EF4-FFF2-40B4-BE49-F238E27FC236}">
                <a16:creationId xmlns:a16="http://schemas.microsoft.com/office/drawing/2014/main" id="{6770B12C-4A18-304A-860D-A8C1551A8B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9712" y="3231463"/>
            <a:ext cx="381000" cy="533400"/>
          </a:xfrm>
          <a:prstGeom prst="rect">
            <a:avLst/>
          </a:prstGeom>
        </p:spPr>
      </p:pic>
      <p:sp>
        <p:nvSpPr>
          <p:cNvPr id="23" name="Left Brace 22">
            <a:extLst>
              <a:ext uri="{FF2B5EF4-FFF2-40B4-BE49-F238E27FC236}">
                <a16:creationId xmlns:a16="http://schemas.microsoft.com/office/drawing/2014/main" id="{86A73DB0-B426-324E-BD9B-297B2021AA46}"/>
              </a:ext>
            </a:extLst>
          </p:cNvPr>
          <p:cNvSpPr/>
          <p:nvPr/>
        </p:nvSpPr>
        <p:spPr>
          <a:xfrm>
            <a:off x="4327490" y="1729909"/>
            <a:ext cx="267168" cy="2213422"/>
          </a:xfrm>
          <a:prstGeom prst="leftBrace">
            <a:avLst>
              <a:gd name="adj1" fmla="val 43468"/>
              <a:gd name="adj2" fmla="val 500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7" name="Picture 26" descr="A picture containing diagram&#10;&#10;Description automatically generated">
            <a:extLst>
              <a:ext uri="{FF2B5EF4-FFF2-40B4-BE49-F238E27FC236}">
                <a16:creationId xmlns:a16="http://schemas.microsoft.com/office/drawing/2014/main" id="{A41CB8B0-047F-1C4B-A836-25F5A3D298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7285" y="4903704"/>
            <a:ext cx="3021431" cy="1179305"/>
          </a:xfrm>
          <a:prstGeom prst="rect">
            <a:avLst/>
          </a:prstGeom>
        </p:spPr>
      </p:pic>
      <p:sp>
        <p:nvSpPr>
          <p:cNvPr id="28" name="Left Brace 27">
            <a:extLst>
              <a:ext uri="{FF2B5EF4-FFF2-40B4-BE49-F238E27FC236}">
                <a16:creationId xmlns:a16="http://schemas.microsoft.com/office/drawing/2014/main" id="{69B8F8D2-44A5-8C40-AB68-57CB15C630C0}"/>
              </a:ext>
            </a:extLst>
          </p:cNvPr>
          <p:cNvSpPr/>
          <p:nvPr/>
        </p:nvSpPr>
        <p:spPr>
          <a:xfrm>
            <a:off x="4327490" y="4365221"/>
            <a:ext cx="259548" cy="2213422"/>
          </a:xfrm>
          <a:prstGeom prst="leftBrace">
            <a:avLst>
              <a:gd name="adj1" fmla="val 39414"/>
              <a:gd name="adj2" fmla="val 500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9" name="Picture 28" descr="Icon&#10;&#10;Description automatically generated">
            <a:extLst>
              <a:ext uri="{FF2B5EF4-FFF2-40B4-BE49-F238E27FC236}">
                <a16:creationId xmlns:a16="http://schemas.microsoft.com/office/drawing/2014/main" id="{2FEDE5CA-5BC4-5A43-9072-0743B3911E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6393" y="4487645"/>
            <a:ext cx="393700" cy="508000"/>
          </a:xfrm>
          <a:prstGeom prst="rect">
            <a:avLst/>
          </a:prstGeom>
        </p:spPr>
      </p:pic>
      <p:pic>
        <p:nvPicPr>
          <p:cNvPr id="31" name="Picture 30" descr="Icon&#10;&#10;Description automatically generated">
            <a:extLst>
              <a:ext uri="{FF2B5EF4-FFF2-40B4-BE49-F238E27FC236}">
                <a16:creationId xmlns:a16="http://schemas.microsoft.com/office/drawing/2014/main" id="{801983FB-7E2F-5C4D-B92B-48B6CC9D7A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2157" y="5206197"/>
            <a:ext cx="381000" cy="533400"/>
          </a:xfrm>
          <a:prstGeom prst="rect">
            <a:avLst/>
          </a:prstGeom>
        </p:spPr>
      </p:pic>
      <p:pic>
        <p:nvPicPr>
          <p:cNvPr id="32" name="Picture 31" descr="Icon&#10;&#10;Description automatically generated">
            <a:extLst>
              <a:ext uri="{FF2B5EF4-FFF2-40B4-BE49-F238E27FC236}">
                <a16:creationId xmlns:a16="http://schemas.microsoft.com/office/drawing/2014/main" id="{D9E59D5E-B4AF-494A-876E-F1DF16BF30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6393" y="5961267"/>
            <a:ext cx="393700" cy="508000"/>
          </a:xfrm>
          <a:prstGeom prst="rect">
            <a:avLst/>
          </a:prstGeom>
        </p:spPr>
      </p:pic>
      <p:pic>
        <p:nvPicPr>
          <p:cNvPr id="33" name="Picture 32" descr="Icon&#10;&#10;Description automatically generated">
            <a:extLst>
              <a:ext uri="{FF2B5EF4-FFF2-40B4-BE49-F238E27FC236}">
                <a16:creationId xmlns:a16="http://schemas.microsoft.com/office/drawing/2014/main" id="{51CECEEB-5028-4B48-A9EF-526F6A4DF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67" y="5210948"/>
            <a:ext cx="2590800" cy="546100"/>
          </a:xfrm>
          <a:prstGeom prst="rect">
            <a:avLst/>
          </a:prstGeom>
        </p:spPr>
      </p:pic>
      <p:pic>
        <p:nvPicPr>
          <p:cNvPr id="34" name="Picture 33" descr="Icon&#10;&#10;Description automatically generated">
            <a:extLst>
              <a:ext uri="{FF2B5EF4-FFF2-40B4-BE49-F238E27FC236}">
                <a16:creationId xmlns:a16="http://schemas.microsoft.com/office/drawing/2014/main" id="{053996E3-E58A-B74C-8AA5-47F5BBAF1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367" y="4468227"/>
            <a:ext cx="1739900" cy="533400"/>
          </a:xfrm>
          <a:prstGeom prst="rect">
            <a:avLst/>
          </a:prstGeom>
        </p:spPr>
      </p:pic>
      <p:pic>
        <p:nvPicPr>
          <p:cNvPr id="35" name="Picture 34" descr="Icon&#10;&#10;Description automatically generated">
            <a:extLst>
              <a:ext uri="{FF2B5EF4-FFF2-40B4-BE49-F238E27FC236}">
                <a16:creationId xmlns:a16="http://schemas.microsoft.com/office/drawing/2014/main" id="{7F8DB352-8448-5C4C-B730-52B728144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367" y="5966369"/>
            <a:ext cx="1714500" cy="660400"/>
          </a:xfrm>
          <a:prstGeom prst="rect">
            <a:avLst/>
          </a:prstGeom>
        </p:spPr>
      </p:pic>
      <p:pic>
        <p:nvPicPr>
          <p:cNvPr id="37" name="Picture 36" descr="Icon&#10;&#10;Description automatically generated with low confidence">
            <a:extLst>
              <a:ext uri="{FF2B5EF4-FFF2-40B4-BE49-F238E27FC236}">
                <a16:creationId xmlns:a16="http://schemas.microsoft.com/office/drawing/2014/main" id="{8ABF59A3-7342-2E4C-A341-2AF735BE70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17952" y="5184181"/>
            <a:ext cx="2596055" cy="660400"/>
          </a:xfrm>
          <a:prstGeom prst="rect">
            <a:avLst/>
          </a:prstGeom>
        </p:spPr>
      </p:pic>
      <p:pic>
        <p:nvPicPr>
          <p:cNvPr id="38" name="Picture 37">
            <a:extLst>
              <a:ext uri="{FF2B5EF4-FFF2-40B4-BE49-F238E27FC236}">
                <a16:creationId xmlns:a16="http://schemas.microsoft.com/office/drawing/2014/main" id="{0AC6BFD5-25E5-9D4C-A259-1C703863F111}"/>
              </a:ext>
            </a:extLst>
          </p:cNvPr>
          <p:cNvPicPr>
            <a:picLocks noChangeAspect="1"/>
          </p:cNvPicPr>
          <p:nvPr/>
        </p:nvPicPr>
        <p:blipFill>
          <a:blip r:embed="rId13"/>
          <a:srcRect/>
          <a:stretch/>
        </p:blipFill>
        <p:spPr>
          <a:xfrm>
            <a:off x="8436876" y="1807006"/>
            <a:ext cx="3504215" cy="2622281"/>
          </a:xfrm>
          <a:prstGeom prst="rect">
            <a:avLst/>
          </a:prstGeom>
          <a:ln w="28575">
            <a:noFill/>
          </a:ln>
          <a:effectLst>
            <a:outerShdw blurRad="50800" dist="38100" dir="2700000" algn="tl" rotWithShape="0">
              <a:prstClr val="black">
                <a:alpha val="40000"/>
              </a:prstClr>
            </a:outerShdw>
          </a:effectLst>
        </p:spPr>
      </p:pic>
      <p:sp>
        <p:nvSpPr>
          <p:cNvPr id="4" name="Explosion 2 3">
            <a:extLst>
              <a:ext uri="{FF2B5EF4-FFF2-40B4-BE49-F238E27FC236}">
                <a16:creationId xmlns:a16="http://schemas.microsoft.com/office/drawing/2014/main" id="{A1AFD2E5-09A1-894B-A0A7-0223A07694D9}"/>
              </a:ext>
            </a:extLst>
          </p:cNvPr>
          <p:cNvSpPr/>
          <p:nvPr/>
        </p:nvSpPr>
        <p:spPr>
          <a:xfrm>
            <a:off x="4108716" y="4448424"/>
            <a:ext cx="5997811" cy="2048946"/>
          </a:xfrm>
          <a:prstGeom prst="irregularSeal2">
            <a:avLst/>
          </a:prstGeom>
          <a:noFill/>
          <a:ln w="11112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9B514B2-BB47-974C-A3CD-080ED93B7656}"/>
              </a:ext>
            </a:extLst>
          </p:cNvPr>
          <p:cNvSpPr>
            <a:spLocks noGrp="1"/>
          </p:cNvSpPr>
          <p:nvPr>
            <p:ph type="sldNum" sz="quarter" idx="12"/>
          </p:nvPr>
        </p:nvSpPr>
        <p:spPr/>
        <p:txBody>
          <a:bodyPr/>
          <a:lstStyle/>
          <a:p>
            <a:fld id="{0908CC86-A11B-4806-8F88-B6AE3C10272E}" type="slidenum">
              <a:rPr lang="en-US" smtClean="0"/>
              <a:t>14</a:t>
            </a:fld>
            <a:endParaRPr lang="en-US"/>
          </a:p>
        </p:txBody>
      </p:sp>
      <p:sp>
        <p:nvSpPr>
          <p:cNvPr id="24" name="Rectangle 23">
            <a:extLst>
              <a:ext uri="{FF2B5EF4-FFF2-40B4-BE49-F238E27FC236}">
                <a16:creationId xmlns:a16="http://schemas.microsoft.com/office/drawing/2014/main" id="{19355A18-09B2-D149-85F3-587877832170}"/>
              </a:ext>
            </a:extLst>
          </p:cNvPr>
          <p:cNvSpPr/>
          <p:nvPr/>
        </p:nvSpPr>
        <p:spPr>
          <a:xfrm>
            <a:off x="4547735" y="1751342"/>
            <a:ext cx="484176" cy="533400"/>
          </a:xfrm>
          <a:prstGeom prst="rect">
            <a:avLst/>
          </a:prstGeom>
          <a:solidFill>
            <a:schemeClr val="accent1">
              <a:lumMod val="60000"/>
              <a:lumOff val="40000"/>
              <a:alpha val="4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0F290B22-4D7C-3747-89CE-CC8E081CB602}"/>
              </a:ext>
            </a:extLst>
          </p:cNvPr>
          <p:cNvSpPr/>
          <p:nvPr/>
        </p:nvSpPr>
        <p:spPr>
          <a:xfrm>
            <a:off x="4538124" y="2540210"/>
            <a:ext cx="484176" cy="533400"/>
          </a:xfrm>
          <a:prstGeom prst="rect">
            <a:avLst/>
          </a:prstGeom>
          <a:solidFill>
            <a:schemeClr val="accent1">
              <a:lumMod val="60000"/>
              <a:lumOff val="40000"/>
              <a:alpha val="4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531AF0B5-0B3F-BE48-B83B-E3E0B1D5AAA4}"/>
              </a:ext>
            </a:extLst>
          </p:cNvPr>
          <p:cNvSpPr/>
          <p:nvPr/>
        </p:nvSpPr>
        <p:spPr>
          <a:xfrm>
            <a:off x="4533459" y="3309471"/>
            <a:ext cx="484176" cy="533400"/>
          </a:xfrm>
          <a:prstGeom prst="rect">
            <a:avLst/>
          </a:prstGeom>
          <a:solidFill>
            <a:schemeClr val="accent1">
              <a:lumMod val="60000"/>
              <a:lumOff val="40000"/>
              <a:alpha val="4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17712D1D-D574-1641-9A45-35853C9687DC}"/>
              </a:ext>
            </a:extLst>
          </p:cNvPr>
          <p:cNvSpPr/>
          <p:nvPr/>
        </p:nvSpPr>
        <p:spPr>
          <a:xfrm>
            <a:off x="4561181" y="4461857"/>
            <a:ext cx="484176" cy="533400"/>
          </a:xfrm>
          <a:prstGeom prst="rect">
            <a:avLst/>
          </a:prstGeom>
          <a:solidFill>
            <a:schemeClr val="accent1">
              <a:lumMod val="60000"/>
              <a:lumOff val="40000"/>
              <a:alpha val="4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FEF882D5-EEE3-AC43-9DBD-73955D0975D7}"/>
              </a:ext>
            </a:extLst>
          </p:cNvPr>
          <p:cNvSpPr/>
          <p:nvPr/>
        </p:nvSpPr>
        <p:spPr>
          <a:xfrm>
            <a:off x="4551570" y="5250725"/>
            <a:ext cx="484176" cy="533400"/>
          </a:xfrm>
          <a:prstGeom prst="rect">
            <a:avLst/>
          </a:prstGeom>
          <a:solidFill>
            <a:schemeClr val="accent1">
              <a:lumMod val="60000"/>
              <a:lumOff val="40000"/>
              <a:alpha val="4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0474F7E3-673F-094F-A29E-F65C6A8D1742}"/>
              </a:ext>
            </a:extLst>
          </p:cNvPr>
          <p:cNvSpPr/>
          <p:nvPr/>
        </p:nvSpPr>
        <p:spPr>
          <a:xfrm>
            <a:off x="4546905" y="6019986"/>
            <a:ext cx="484176" cy="533400"/>
          </a:xfrm>
          <a:prstGeom prst="rect">
            <a:avLst/>
          </a:prstGeom>
          <a:solidFill>
            <a:schemeClr val="accent1">
              <a:lumMod val="60000"/>
              <a:lumOff val="40000"/>
              <a:alpha val="4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04135339"/>
      </p:ext>
    </p:extLst>
  </p:cSld>
  <p:clrMapOvr>
    <a:masterClrMapping/>
  </p:clrMapOvr>
  <mc:AlternateContent xmlns:mc="http://schemas.openxmlformats.org/markup-compatibility/2006" xmlns:p14="http://schemas.microsoft.com/office/powerpoint/2010/main">
    <mc:Choice Requires="p14">
      <p:transition spd="slow" p14:dur="2000" advTm="44469"/>
    </mc:Choice>
    <mc:Fallback xmlns="">
      <p:transition spd="slow" advTm="444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par>
                          <p:cTn id="27" fill="hold">
                            <p:stCondLst>
                              <p:cond delay="0"/>
                            </p:stCondLst>
                            <p:childTnLst>
                              <p:par>
                                <p:cTn id="28" presetID="27" presetClass="emph" presetSubtype="0" repeatCount="4000" fill="remove" grpId="1" nodeType="afterEffect">
                                  <p:stCondLst>
                                    <p:cond delay="0"/>
                                  </p:stCondLst>
                                  <p:childTnLst>
                                    <p:animClr clrSpc="rgb" dir="cw">
                                      <p:cBhvr override="childStyle">
                                        <p:cTn id="29" dur="100" autoRev="1" fill="remove"/>
                                        <p:tgtEl>
                                          <p:spTgt spid="24"/>
                                        </p:tgtEl>
                                        <p:attrNameLst>
                                          <p:attrName>style.color</p:attrName>
                                        </p:attrNameLst>
                                      </p:cBhvr>
                                      <p:to>
                                        <a:schemeClr val="tx1"/>
                                      </p:to>
                                    </p:animClr>
                                    <p:animClr clrSpc="rgb" dir="cw">
                                      <p:cBhvr>
                                        <p:cTn id="30" dur="100" autoRev="1" fill="remove"/>
                                        <p:tgtEl>
                                          <p:spTgt spid="24"/>
                                        </p:tgtEl>
                                        <p:attrNameLst>
                                          <p:attrName>fillcolor</p:attrName>
                                        </p:attrNameLst>
                                      </p:cBhvr>
                                      <p:to>
                                        <a:schemeClr val="tx1"/>
                                      </p:to>
                                    </p:animClr>
                                    <p:set>
                                      <p:cBhvr>
                                        <p:cTn id="31" dur="100" autoRev="1" fill="remove"/>
                                        <p:tgtEl>
                                          <p:spTgt spid="24"/>
                                        </p:tgtEl>
                                        <p:attrNameLst>
                                          <p:attrName>fill.type</p:attrName>
                                        </p:attrNameLst>
                                      </p:cBhvr>
                                      <p:to>
                                        <p:strVal val="solid"/>
                                      </p:to>
                                    </p:set>
                                    <p:set>
                                      <p:cBhvr>
                                        <p:cTn id="32" dur="100" autoRev="1" fill="remove"/>
                                        <p:tgtEl>
                                          <p:spTgt spid="24"/>
                                        </p:tgtEl>
                                        <p:attrNameLst>
                                          <p:attrName>fill.on</p:attrName>
                                        </p:attrNameLst>
                                      </p:cBhvr>
                                      <p:to>
                                        <p:strVal val="true"/>
                                      </p:to>
                                    </p:set>
                                  </p:childTnLst>
                                </p:cTn>
                              </p:par>
                              <p:par>
                                <p:cTn id="33" presetID="27" presetClass="emph" presetSubtype="0" repeatCount="4000" fill="remove" grpId="1" nodeType="withEffect">
                                  <p:stCondLst>
                                    <p:cond delay="0"/>
                                  </p:stCondLst>
                                  <p:childTnLst>
                                    <p:animClr clrSpc="rgb" dir="cw">
                                      <p:cBhvr override="childStyle">
                                        <p:cTn id="34" dur="100" autoRev="1" fill="remove"/>
                                        <p:tgtEl>
                                          <p:spTgt spid="30"/>
                                        </p:tgtEl>
                                        <p:attrNameLst>
                                          <p:attrName>style.color</p:attrName>
                                        </p:attrNameLst>
                                      </p:cBhvr>
                                      <p:to>
                                        <a:schemeClr val="tx1"/>
                                      </p:to>
                                    </p:animClr>
                                    <p:animClr clrSpc="rgb" dir="cw">
                                      <p:cBhvr>
                                        <p:cTn id="35" dur="100" autoRev="1" fill="remove"/>
                                        <p:tgtEl>
                                          <p:spTgt spid="30"/>
                                        </p:tgtEl>
                                        <p:attrNameLst>
                                          <p:attrName>fillcolor</p:attrName>
                                        </p:attrNameLst>
                                      </p:cBhvr>
                                      <p:to>
                                        <a:schemeClr val="tx1"/>
                                      </p:to>
                                    </p:animClr>
                                    <p:set>
                                      <p:cBhvr>
                                        <p:cTn id="36" dur="100" autoRev="1" fill="remove"/>
                                        <p:tgtEl>
                                          <p:spTgt spid="30"/>
                                        </p:tgtEl>
                                        <p:attrNameLst>
                                          <p:attrName>fill.type</p:attrName>
                                        </p:attrNameLst>
                                      </p:cBhvr>
                                      <p:to>
                                        <p:strVal val="solid"/>
                                      </p:to>
                                    </p:set>
                                    <p:set>
                                      <p:cBhvr>
                                        <p:cTn id="37" dur="100" autoRev="1" fill="remove"/>
                                        <p:tgtEl>
                                          <p:spTgt spid="30"/>
                                        </p:tgtEl>
                                        <p:attrNameLst>
                                          <p:attrName>fill.on</p:attrName>
                                        </p:attrNameLst>
                                      </p:cBhvr>
                                      <p:to>
                                        <p:strVal val="true"/>
                                      </p:to>
                                    </p:set>
                                  </p:childTnLst>
                                </p:cTn>
                              </p:par>
                            </p:childTnLst>
                          </p:cTn>
                        </p:par>
                        <p:par>
                          <p:cTn id="38" fill="hold">
                            <p:stCondLst>
                              <p:cond delay="800"/>
                            </p:stCondLst>
                            <p:childTnLst>
                              <p:par>
                                <p:cTn id="39" presetID="1" presetClass="exit" presetSubtype="0" fill="hold" grpId="2" nodeType="afterEffect">
                                  <p:stCondLst>
                                    <p:cond delay="1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0"/>
                            </p:stCondLst>
                            <p:childTnLst>
                              <p:par>
                                <p:cTn id="50" presetID="27" presetClass="emph" presetSubtype="0" repeatCount="4000" fill="remove" grpId="1" nodeType="afterEffect">
                                  <p:stCondLst>
                                    <p:cond delay="0"/>
                                  </p:stCondLst>
                                  <p:childTnLst>
                                    <p:animClr clrSpc="rgb" dir="cw">
                                      <p:cBhvr override="childStyle">
                                        <p:cTn id="51" dur="100" autoRev="1" fill="remove"/>
                                        <p:tgtEl>
                                          <p:spTgt spid="25"/>
                                        </p:tgtEl>
                                        <p:attrNameLst>
                                          <p:attrName>style.color</p:attrName>
                                        </p:attrNameLst>
                                      </p:cBhvr>
                                      <p:to>
                                        <a:schemeClr val="tx1"/>
                                      </p:to>
                                    </p:animClr>
                                    <p:animClr clrSpc="rgb" dir="cw">
                                      <p:cBhvr>
                                        <p:cTn id="52" dur="100" autoRev="1" fill="remove"/>
                                        <p:tgtEl>
                                          <p:spTgt spid="25"/>
                                        </p:tgtEl>
                                        <p:attrNameLst>
                                          <p:attrName>fillcolor</p:attrName>
                                        </p:attrNameLst>
                                      </p:cBhvr>
                                      <p:to>
                                        <a:schemeClr val="tx1"/>
                                      </p:to>
                                    </p:animClr>
                                    <p:set>
                                      <p:cBhvr>
                                        <p:cTn id="53" dur="100" autoRev="1" fill="remove"/>
                                        <p:tgtEl>
                                          <p:spTgt spid="25"/>
                                        </p:tgtEl>
                                        <p:attrNameLst>
                                          <p:attrName>fill.type</p:attrName>
                                        </p:attrNameLst>
                                      </p:cBhvr>
                                      <p:to>
                                        <p:strVal val="solid"/>
                                      </p:to>
                                    </p:set>
                                    <p:set>
                                      <p:cBhvr>
                                        <p:cTn id="54" dur="100" autoRev="1" fill="remove"/>
                                        <p:tgtEl>
                                          <p:spTgt spid="25"/>
                                        </p:tgtEl>
                                        <p:attrNameLst>
                                          <p:attrName>fill.on</p:attrName>
                                        </p:attrNameLst>
                                      </p:cBhvr>
                                      <p:to>
                                        <p:strVal val="true"/>
                                      </p:to>
                                    </p:set>
                                  </p:childTnLst>
                                </p:cTn>
                              </p:par>
                              <p:par>
                                <p:cTn id="55" presetID="27" presetClass="emph" presetSubtype="0" repeatCount="4000" fill="remove" grpId="1" nodeType="withEffect">
                                  <p:stCondLst>
                                    <p:cond delay="0"/>
                                  </p:stCondLst>
                                  <p:childTnLst>
                                    <p:animClr clrSpc="rgb" dir="cw">
                                      <p:cBhvr override="childStyle">
                                        <p:cTn id="56" dur="100" autoRev="1" fill="remove"/>
                                        <p:tgtEl>
                                          <p:spTgt spid="36"/>
                                        </p:tgtEl>
                                        <p:attrNameLst>
                                          <p:attrName>style.color</p:attrName>
                                        </p:attrNameLst>
                                      </p:cBhvr>
                                      <p:to>
                                        <a:schemeClr val="tx1"/>
                                      </p:to>
                                    </p:animClr>
                                    <p:animClr clrSpc="rgb" dir="cw">
                                      <p:cBhvr>
                                        <p:cTn id="57" dur="100" autoRev="1" fill="remove"/>
                                        <p:tgtEl>
                                          <p:spTgt spid="36"/>
                                        </p:tgtEl>
                                        <p:attrNameLst>
                                          <p:attrName>fillcolor</p:attrName>
                                        </p:attrNameLst>
                                      </p:cBhvr>
                                      <p:to>
                                        <a:schemeClr val="tx1"/>
                                      </p:to>
                                    </p:animClr>
                                    <p:set>
                                      <p:cBhvr>
                                        <p:cTn id="58" dur="100" autoRev="1" fill="remove"/>
                                        <p:tgtEl>
                                          <p:spTgt spid="36"/>
                                        </p:tgtEl>
                                        <p:attrNameLst>
                                          <p:attrName>fill.type</p:attrName>
                                        </p:attrNameLst>
                                      </p:cBhvr>
                                      <p:to>
                                        <p:strVal val="solid"/>
                                      </p:to>
                                    </p:set>
                                    <p:set>
                                      <p:cBhvr>
                                        <p:cTn id="59" dur="100" autoRev="1" fill="remove"/>
                                        <p:tgtEl>
                                          <p:spTgt spid="36"/>
                                        </p:tgtEl>
                                        <p:attrNameLst>
                                          <p:attrName>fill.on</p:attrName>
                                        </p:attrNameLst>
                                      </p:cBhvr>
                                      <p:to>
                                        <p:strVal val="true"/>
                                      </p:to>
                                    </p:set>
                                  </p:childTnLst>
                                </p:cTn>
                              </p:par>
                            </p:childTnLst>
                          </p:cTn>
                        </p:par>
                        <p:par>
                          <p:cTn id="60" fill="hold">
                            <p:stCondLst>
                              <p:cond delay="800"/>
                            </p:stCondLst>
                            <p:childTnLst>
                              <p:par>
                                <p:cTn id="61" presetID="1" presetClass="exit" presetSubtype="0" fill="hold" grpId="2" nodeType="afterEffect">
                                  <p:stCondLst>
                                    <p:cond delay="10"/>
                                  </p:stCondLst>
                                  <p:childTnLst>
                                    <p:set>
                                      <p:cBhvr>
                                        <p:cTn id="62" dur="1" fill="hold">
                                          <p:stCondLst>
                                            <p:cond delay="0"/>
                                          </p:stCondLst>
                                        </p:cTn>
                                        <p:tgtEl>
                                          <p:spTgt spid="25"/>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par>
                          <p:cTn id="69" fill="hold">
                            <p:stCondLst>
                              <p:cond delay="0"/>
                            </p:stCondLst>
                            <p:childTnLst>
                              <p:par>
                                <p:cTn id="70" presetID="27" presetClass="emph" presetSubtype="0" repeatCount="4000" fill="remove" grpId="1" nodeType="afterEffect">
                                  <p:stCondLst>
                                    <p:cond delay="0"/>
                                  </p:stCondLst>
                                  <p:childTnLst>
                                    <p:animClr clrSpc="rgb" dir="cw">
                                      <p:cBhvr override="childStyle">
                                        <p:cTn id="71" dur="100" autoRev="1" fill="remove"/>
                                        <p:tgtEl>
                                          <p:spTgt spid="26"/>
                                        </p:tgtEl>
                                        <p:attrNameLst>
                                          <p:attrName>style.color</p:attrName>
                                        </p:attrNameLst>
                                      </p:cBhvr>
                                      <p:to>
                                        <a:schemeClr val="tx1"/>
                                      </p:to>
                                    </p:animClr>
                                    <p:animClr clrSpc="rgb" dir="cw">
                                      <p:cBhvr>
                                        <p:cTn id="72" dur="100" autoRev="1" fill="remove"/>
                                        <p:tgtEl>
                                          <p:spTgt spid="26"/>
                                        </p:tgtEl>
                                        <p:attrNameLst>
                                          <p:attrName>fillcolor</p:attrName>
                                        </p:attrNameLst>
                                      </p:cBhvr>
                                      <p:to>
                                        <a:schemeClr val="tx1"/>
                                      </p:to>
                                    </p:animClr>
                                    <p:set>
                                      <p:cBhvr>
                                        <p:cTn id="73" dur="100" autoRev="1" fill="remove"/>
                                        <p:tgtEl>
                                          <p:spTgt spid="26"/>
                                        </p:tgtEl>
                                        <p:attrNameLst>
                                          <p:attrName>fill.type</p:attrName>
                                        </p:attrNameLst>
                                      </p:cBhvr>
                                      <p:to>
                                        <p:strVal val="solid"/>
                                      </p:to>
                                    </p:set>
                                    <p:set>
                                      <p:cBhvr>
                                        <p:cTn id="74" dur="100" autoRev="1" fill="remove"/>
                                        <p:tgtEl>
                                          <p:spTgt spid="26"/>
                                        </p:tgtEl>
                                        <p:attrNameLst>
                                          <p:attrName>fill.on</p:attrName>
                                        </p:attrNameLst>
                                      </p:cBhvr>
                                      <p:to>
                                        <p:strVal val="tru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27" presetClass="emph" presetSubtype="0" repeatCount="4000" fill="remove" grpId="1" nodeType="withEffect">
                                  <p:stCondLst>
                                    <p:cond delay="0"/>
                                  </p:stCondLst>
                                  <p:childTnLst>
                                    <p:animClr clrSpc="rgb" dir="cw">
                                      <p:cBhvr override="childStyle">
                                        <p:cTn id="78" dur="100" autoRev="1" fill="remove"/>
                                        <p:tgtEl>
                                          <p:spTgt spid="39"/>
                                        </p:tgtEl>
                                        <p:attrNameLst>
                                          <p:attrName>style.color</p:attrName>
                                        </p:attrNameLst>
                                      </p:cBhvr>
                                      <p:to>
                                        <a:schemeClr val="tx1"/>
                                      </p:to>
                                    </p:animClr>
                                    <p:animClr clrSpc="rgb" dir="cw">
                                      <p:cBhvr>
                                        <p:cTn id="79" dur="100" autoRev="1" fill="remove"/>
                                        <p:tgtEl>
                                          <p:spTgt spid="39"/>
                                        </p:tgtEl>
                                        <p:attrNameLst>
                                          <p:attrName>fillcolor</p:attrName>
                                        </p:attrNameLst>
                                      </p:cBhvr>
                                      <p:to>
                                        <a:schemeClr val="tx1"/>
                                      </p:to>
                                    </p:animClr>
                                    <p:set>
                                      <p:cBhvr>
                                        <p:cTn id="80" dur="100" autoRev="1" fill="remove"/>
                                        <p:tgtEl>
                                          <p:spTgt spid="39"/>
                                        </p:tgtEl>
                                        <p:attrNameLst>
                                          <p:attrName>fill.type</p:attrName>
                                        </p:attrNameLst>
                                      </p:cBhvr>
                                      <p:to>
                                        <p:strVal val="solid"/>
                                      </p:to>
                                    </p:set>
                                    <p:set>
                                      <p:cBhvr>
                                        <p:cTn id="81" dur="100" autoRev="1" fill="remove"/>
                                        <p:tgtEl>
                                          <p:spTgt spid="39"/>
                                        </p:tgtEl>
                                        <p:attrNameLst>
                                          <p:attrName>fill.on</p:attrName>
                                        </p:attrNameLst>
                                      </p:cBhvr>
                                      <p:to>
                                        <p:strVal val="true"/>
                                      </p:to>
                                    </p:set>
                                  </p:childTnLst>
                                </p:cTn>
                              </p:par>
                            </p:childTnLst>
                          </p:cTn>
                        </p:par>
                        <p:par>
                          <p:cTn id="82" fill="hold">
                            <p:stCondLst>
                              <p:cond delay="800"/>
                            </p:stCondLst>
                            <p:childTnLst>
                              <p:par>
                                <p:cTn id="83" presetID="1" presetClass="exit" presetSubtype="0" fill="hold" grpId="2" nodeType="afterEffect">
                                  <p:stCondLst>
                                    <p:cond delay="10"/>
                                  </p:stCondLst>
                                  <p:childTnLst>
                                    <p:set>
                                      <p:cBhvr>
                                        <p:cTn id="84" dur="1" fill="hold">
                                          <p:stCondLst>
                                            <p:cond delay="0"/>
                                          </p:stCondLst>
                                        </p:cTn>
                                        <p:tgtEl>
                                          <p:spTgt spid="39"/>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2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9"/>
                                        </p:tgtEl>
                                      </p:cBhvr>
                                    </p:animEffect>
                                    <p:set>
                                      <p:cBhvr>
                                        <p:cTn id="94" dur="1" fill="hold">
                                          <p:stCondLst>
                                            <p:cond delay="499"/>
                                          </p:stCondLst>
                                        </p:cTn>
                                        <p:tgtEl>
                                          <p:spTgt spid="2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1"/>
                                        </p:tgtEl>
                                      </p:cBhvr>
                                    </p:animEffect>
                                    <p:set>
                                      <p:cBhvr>
                                        <p:cTn id="97" dur="1" fill="hold">
                                          <p:stCondLst>
                                            <p:cond delay="499"/>
                                          </p:stCondLst>
                                        </p:cTn>
                                        <p:tgtEl>
                                          <p:spTgt spid="3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2"/>
                                        </p:tgtEl>
                                      </p:cBhvr>
                                    </p:animEffect>
                                    <p:set>
                                      <p:cBhvr>
                                        <p:cTn id="100" dur="1" fill="hold">
                                          <p:stCondLst>
                                            <p:cond delay="499"/>
                                          </p:stCondLst>
                                        </p:cTn>
                                        <p:tgtEl>
                                          <p:spTgt spid="32"/>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3"/>
                                        </p:tgtEl>
                                      </p:cBhvr>
                                    </p:animEffect>
                                    <p:set>
                                      <p:cBhvr>
                                        <p:cTn id="103" dur="1" fill="hold">
                                          <p:stCondLst>
                                            <p:cond delay="499"/>
                                          </p:stCondLst>
                                        </p:cTn>
                                        <p:tgtEl>
                                          <p:spTgt spid="33"/>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5"/>
                                        </p:tgtEl>
                                      </p:cBhvr>
                                    </p:animEffect>
                                    <p:set>
                                      <p:cBhvr>
                                        <p:cTn id="109" dur="1" fill="hold">
                                          <p:stCondLst>
                                            <p:cond delay="499"/>
                                          </p:stCondLst>
                                        </p:cTn>
                                        <p:tgtEl>
                                          <p:spTgt spid="35"/>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300"/>
                                        <p:tgtEl>
                                          <p:spTgt spid="3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fade">
                                      <p:cBhvr>
                                        <p:cTn id="115"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 grpId="0" animBg="1"/>
      <p:bldP spid="24" grpId="0" animBg="1"/>
      <p:bldP spid="24" grpId="1" animBg="1"/>
      <p:bldP spid="24" grpId="2" animBg="1"/>
      <p:bldP spid="25" grpId="0" animBg="1"/>
      <p:bldP spid="25" grpId="1" animBg="1"/>
      <p:bldP spid="25" grpId="2" animBg="1"/>
      <p:bldP spid="26" grpId="0" animBg="1"/>
      <p:bldP spid="26" grpId="1" animBg="1"/>
      <p:bldP spid="26" grpId="2" animBg="1"/>
      <p:bldP spid="30" grpId="0" animBg="1"/>
      <p:bldP spid="30" grpId="1" animBg="1"/>
      <p:bldP spid="30" grpId="2" animBg="1"/>
      <p:bldP spid="36" grpId="0" animBg="1"/>
      <p:bldP spid="36" grpId="1" animBg="1"/>
      <p:bldP spid="36" grpId="2" animBg="1"/>
      <p:bldP spid="39" grpId="0" animBg="1"/>
      <p:bldP spid="39" grpId="1" animBg="1"/>
      <p:bldP spid="39"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5BDB-A7EA-D243-9384-4F88D0ED5B21}"/>
              </a:ext>
            </a:extLst>
          </p:cNvPr>
          <p:cNvSpPr>
            <a:spLocks noGrp="1"/>
          </p:cNvSpPr>
          <p:nvPr>
            <p:ph type="title"/>
          </p:nvPr>
        </p:nvSpPr>
        <p:spPr>
          <a:xfrm>
            <a:off x="683260" y="387124"/>
            <a:ext cx="10825480" cy="1325563"/>
          </a:xfrm>
        </p:spPr>
        <p:txBody>
          <a:bodyPr/>
          <a:lstStyle/>
          <a:p>
            <a:r>
              <a:rPr lang="en-US" dirty="0"/>
              <a:t>Naïve </a:t>
            </a:r>
            <a:r>
              <a:rPr lang="en-US" dirty="0" err="1"/>
              <a:t>autodiff</a:t>
            </a:r>
            <a:r>
              <a:rPr lang="en-US" dirty="0"/>
              <a:t> of integrals with </a:t>
            </a:r>
            <a:br>
              <a:rPr lang="en-US" dirty="0"/>
            </a:br>
            <a:r>
              <a:rPr lang="en-US" dirty="0"/>
              <a:t>derivatives</a:t>
            </a:r>
          </a:p>
        </p:txBody>
      </p:sp>
      <p:pic>
        <p:nvPicPr>
          <p:cNvPr id="5" name="Picture 4">
            <a:extLst>
              <a:ext uri="{FF2B5EF4-FFF2-40B4-BE49-F238E27FC236}">
                <a16:creationId xmlns:a16="http://schemas.microsoft.com/office/drawing/2014/main" id="{71378438-4750-BB4E-9A35-E691A791E9CF}"/>
              </a:ext>
            </a:extLst>
          </p:cNvPr>
          <p:cNvPicPr>
            <a:picLocks noChangeAspect="1"/>
          </p:cNvPicPr>
          <p:nvPr/>
        </p:nvPicPr>
        <p:blipFill>
          <a:blip r:embed="rId4"/>
          <a:srcRect/>
          <a:stretch/>
        </p:blipFill>
        <p:spPr>
          <a:xfrm>
            <a:off x="4746941" y="3057137"/>
            <a:ext cx="2801016" cy="2103120"/>
          </a:xfrm>
          <a:prstGeom prst="rect">
            <a:avLst/>
          </a:prstGeom>
          <a:ln w="28575">
            <a:no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9530640-DD1E-1943-AE88-E1F717D1ECB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48470" y="1897839"/>
            <a:ext cx="1797957" cy="849429"/>
          </a:xfrm>
          <a:prstGeom prst="rect">
            <a:avLst/>
          </a:prstGeom>
        </p:spPr>
      </p:pic>
      <p:grpSp>
        <p:nvGrpSpPr>
          <p:cNvPr id="9" name="Group 8">
            <a:extLst>
              <a:ext uri="{FF2B5EF4-FFF2-40B4-BE49-F238E27FC236}">
                <a16:creationId xmlns:a16="http://schemas.microsoft.com/office/drawing/2014/main" id="{C98FEECF-C4FA-4F2B-BCC1-1D936DDF8F60}"/>
              </a:ext>
            </a:extLst>
          </p:cNvPr>
          <p:cNvGrpSpPr/>
          <p:nvPr/>
        </p:nvGrpSpPr>
        <p:grpSpPr>
          <a:xfrm>
            <a:off x="3128032" y="3685572"/>
            <a:ext cx="1455518" cy="1271399"/>
            <a:chOff x="8441127" y="3981385"/>
            <a:chExt cx="1854781" cy="1507467"/>
          </a:xfrm>
        </p:grpSpPr>
        <p:pic>
          <p:nvPicPr>
            <p:cNvPr id="7" name="Graphic 6">
              <a:extLst>
                <a:ext uri="{FF2B5EF4-FFF2-40B4-BE49-F238E27FC236}">
                  <a16:creationId xmlns:a16="http://schemas.microsoft.com/office/drawing/2014/main" id="{EF228CFF-71AD-45DF-A5BC-E2591D24614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6423" t="82922" r="53956" b="4598"/>
            <a:stretch/>
          </p:blipFill>
          <p:spPr>
            <a:xfrm>
              <a:off x="8605289" y="3981385"/>
              <a:ext cx="1526458" cy="1053166"/>
            </a:xfrm>
            <a:prstGeom prst="rect">
              <a:avLst/>
            </a:prstGeom>
          </p:spPr>
        </p:pic>
        <p:sp>
          <p:nvSpPr>
            <p:cNvPr id="8" name="TextBox 7">
              <a:extLst>
                <a:ext uri="{FF2B5EF4-FFF2-40B4-BE49-F238E27FC236}">
                  <a16:creationId xmlns:a16="http://schemas.microsoft.com/office/drawing/2014/main" id="{817399D9-A652-4D27-ACA9-86383D61B61A}"/>
                </a:ext>
              </a:extLst>
            </p:cNvPr>
            <p:cNvSpPr txBox="1"/>
            <p:nvPr/>
          </p:nvSpPr>
          <p:spPr>
            <a:xfrm>
              <a:off x="8441127" y="5014452"/>
              <a:ext cx="1854781" cy="474400"/>
            </a:xfrm>
            <a:prstGeom prst="rect">
              <a:avLst/>
            </a:prstGeom>
            <a:noFill/>
          </p:spPr>
          <p:txBody>
            <a:bodyPr wrap="square" rtlCol="0">
              <a:spAutoFit/>
            </a:bodyPr>
            <a:lstStyle/>
            <a:p>
              <a:pPr algn="ctr"/>
              <a:r>
                <a:rPr lang="en-US" sz="2000"/>
                <a:t>DISCRETIZE</a:t>
              </a:r>
              <a:endParaRPr lang="en-US" sz="1600"/>
            </a:p>
          </p:txBody>
        </p:sp>
      </p:grpSp>
      <p:pic>
        <p:nvPicPr>
          <p:cNvPr id="10" name="Picture 9">
            <a:extLst>
              <a:ext uri="{FF2B5EF4-FFF2-40B4-BE49-F238E27FC236}">
                <a16:creationId xmlns:a16="http://schemas.microsoft.com/office/drawing/2014/main" id="{14328BEA-1F9F-774D-8AD2-26F445BB0413}"/>
              </a:ext>
            </a:extLst>
          </p:cNvPr>
          <p:cNvPicPr>
            <a:picLocks noChangeAspect="1"/>
          </p:cNvPicPr>
          <p:nvPr/>
        </p:nvPicPr>
        <p:blipFill>
          <a:blip r:embed="rId9"/>
          <a:srcRect/>
          <a:stretch/>
        </p:blipFill>
        <p:spPr>
          <a:xfrm>
            <a:off x="9218617" y="3019124"/>
            <a:ext cx="2810448" cy="2103120"/>
          </a:xfrm>
          <a:prstGeom prst="rect">
            <a:avLst/>
          </a:prstGeom>
          <a:ln w="28575">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60A0E1E-43AB-7F4A-9ECC-821BA7E4B4F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392963" y="1914095"/>
            <a:ext cx="654519" cy="901781"/>
          </a:xfrm>
          <a:prstGeom prst="rect">
            <a:avLst/>
          </a:prstGeom>
        </p:spPr>
      </p:pic>
      <p:grpSp>
        <p:nvGrpSpPr>
          <p:cNvPr id="17" name="Group 16">
            <a:extLst>
              <a:ext uri="{FF2B5EF4-FFF2-40B4-BE49-F238E27FC236}">
                <a16:creationId xmlns:a16="http://schemas.microsoft.com/office/drawing/2014/main" id="{02A30B8C-BEA3-984E-8577-F3D32150CDD8}"/>
              </a:ext>
            </a:extLst>
          </p:cNvPr>
          <p:cNvGrpSpPr/>
          <p:nvPr/>
        </p:nvGrpSpPr>
        <p:grpSpPr>
          <a:xfrm>
            <a:off x="7469697" y="3733058"/>
            <a:ext cx="1860559" cy="1190770"/>
            <a:chOff x="4792397" y="5048121"/>
            <a:chExt cx="1860559" cy="1190770"/>
          </a:xfrm>
        </p:grpSpPr>
        <p:pic>
          <p:nvPicPr>
            <p:cNvPr id="18" name="Graphic 17">
              <a:extLst>
                <a:ext uri="{FF2B5EF4-FFF2-40B4-BE49-F238E27FC236}">
                  <a16:creationId xmlns:a16="http://schemas.microsoft.com/office/drawing/2014/main" id="{024F06C1-BBED-9B42-88B4-62487506932E}"/>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67233" t="85610" r="21342"/>
            <a:stretch/>
          </p:blipFill>
          <p:spPr>
            <a:xfrm>
              <a:off x="5117371" y="5048121"/>
              <a:ext cx="1193904" cy="766165"/>
            </a:xfrm>
            <a:prstGeom prst="rect">
              <a:avLst/>
            </a:prstGeom>
          </p:spPr>
        </p:pic>
        <p:sp>
          <p:nvSpPr>
            <p:cNvPr id="19" name="TextBox 18">
              <a:extLst>
                <a:ext uri="{FF2B5EF4-FFF2-40B4-BE49-F238E27FC236}">
                  <a16:creationId xmlns:a16="http://schemas.microsoft.com/office/drawing/2014/main" id="{AE56B9D6-9368-AB49-969C-291453D7B06D}"/>
                </a:ext>
              </a:extLst>
            </p:cNvPr>
            <p:cNvSpPr txBox="1"/>
            <p:nvPr/>
          </p:nvSpPr>
          <p:spPr>
            <a:xfrm>
              <a:off x="4792397" y="5838781"/>
              <a:ext cx="1860559" cy="400110"/>
            </a:xfrm>
            <a:prstGeom prst="rect">
              <a:avLst/>
            </a:prstGeom>
            <a:noFill/>
          </p:spPr>
          <p:txBody>
            <a:bodyPr wrap="square" rtlCol="0">
              <a:spAutoFit/>
            </a:bodyPr>
            <a:lstStyle/>
            <a:p>
              <a:pPr algn="ctr"/>
              <a:r>
                <a:rPr lang="en-US" sz="2000"/>
                <a:t>DIFFERENTIATE</a:t>
              </a:r>
              <a:endParaRPr lang="en-US" sz="1600"/>
            </a:p>
          </p:txBody>
        </p:sp>
      </p:grpSp>
      <p:pic>
        <p:nvPicPr>
          <p:cNvPr id="24" name="Graphic 23" descr="Close with solid fill">
            <a:extLst>
              <a:ext uri="{FF2B5EF4-FFF2-40B4-BE49-F238E27FC236}">
                <a16:creationId xmlns:a16="http://schemas.microsoft.com/office/drawing/2014/main" id="{8C9DBCFE-8787-E549-81CE-F90F8D47F3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03484" y="3156284"/>
            <a:ext cx="914400" cy="91440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B120765A-D9FE-A34F-9D36-04825E7DF6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6594" y="1897839"/>
            <a:ext cx="1954702" cy="893360"/>
          </a:xfrm>
          <a:prstGeom prst="rect">
            <a:avLst/>
          </a:prstGeom>
        </p:spPr>
      </p:pic>
      <p:pic>
        <p:nvPicPr>
          <p:cNvPr id="4" name="Picture 3">
            <a:extLst>
              <a:ext uri="{FF2B5EF4-FFF2-40B4-BE49-F238E27FC236}">
                <a16:creationId xmlns:a16="http://schemas.microsoft.com/office/drawing/2014/main" id="{63BF106F-4FDA-CE45-A49A-B08D289B2B4D}"/>
              </a:ext>
            </a:extLst>
          </p:cNvPr>
          <p:cNvPicPr>
            <a:picLocks noChangeAspect="1"/>
          </p:cNvPicPr>
          <p:nvPr/>
        </p:nvPicPr>
        <p:blipFill>
          <a:blip r:embed="rId17"/>
          <a:srcRect/>
          <a:stretch/>
        </p:blipFill>
        <p:spPr>
          <a:xfrm>
            <a:off x="154194" y="3057137"/>
            <a:ext cx="2810448" cy="2103120"/>
          </a:xfrm>
          <a:prstGeom prst="rect">
            <a:avLst/>
          </a:prstGeom>
          <a:ln w="28575">
            <a:noFill/>
          </a:ln>
          <a:effectLst>
            <a:outerShdw blurRad="50800" dist="38100" dir="2700000" algn="tl" rotWithShape="0">
              <a:prstClr val="black">
                <a:alpha val="40000"/>
              </a:prstClr>
            </a:outerShdw>
          </a:effectLst>
        </p:spPr>
      </p:pic>
      <p:pic>
        <p:nvPicPr>
          <p:cNvPr id="28" name="Picture 27" descr="Icon&#10;&#10;Description automatically generated with low confidence">
            <a:extLst>
              <a:ext uri="{FF2B5EF4-FFF2-40B4-BE49-F238E27FC236}">
                <a16:creationId xmlns:a16="http://schemas.microsoft.com/office/drawing/2014/main" id="{E3FEF2FE-C763-A54F-9279-9144ED8BA65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20165" y="5487256"/>
            <a:ext cx="2596055" cy="660400"/>
          </a:xfrm>
          <a:prstGeom prst="rect">
            <a:avLst/>
          </a:prstGeom>
        </p:spPr>
      </p:pic>
      <p:sp>
        <p:nvSpPr>
          <p:cNvPr id="29" name="Explosion 2 28">
            <a:extLst>
              <a:ext uri="{FF2B5EF4-FFF2-40B4-BE49-F238E27FC236}">
                <a16:creationId xmlns:a16="http://schemas.microsoft.com/office/drawing/2014/main" id="{F8ADAF1A-BC47-9C40-9B3D-DF537DD59750}"/>
              </a:ext>
            </a:extLst>
          </p:cNvPr>
          <p:cNvSpPr/>
          <p:nvPr/>
        </p:nvSpPr>
        <p:spPr>
          <a:xfrm>
            <a:off x="5510929" y="4751499"/>
            <a:ext cx="5997811" cy="2048946"/>
          </a:xfrm>
          <a:prstGeom prst="irregularSeal2">
            <a:avLst/>
          </a:prstGeom>
          <a:noFill/>
          <a:ln w="11112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7C3EEDD-6A1D-AA44-BFD5-2F523C785D90}"/>
              </a:ext>
            </a:extLst>
          </p:cNvPr>
          <p:cNvSpPr>
            <a:spLocks noGrp="1"/>
          </p:cNvSpPr>
          <p:nvPr>
            <p:ph type="sldNum" sz="quarter" idx="12"/>
          </p:nvPr>
        </p:nvSpPr>
        <p:spPr/>
        <p:txBody>
          <a:bodyPr/>
          <a:lstStyle/>
          <a:p>
            <a:fld id="{0908CC86-A11B-4806-8F88-B6AE3C10272E}" type="slidenum">
              <a:rPr lang="en-US" smtClean="0"/>
              <a:t>15</a:t>
            </a:fld>
            <a:endParaRPr lang="en-US"/>
          </a:p>
        </p:txBody>
      </p:sp>
    </p:spTree>
    <p:custDataLst>
      <p:tags r:id="rId1"/>
    </p:custDataLst>
    <p:extLst>
      <p:ext uri="{BB962C8B-B14F-4D97-AF65-F5344CB8AC3E}">
        <p14:creationId xmlns:p14="http://schemas.microsoft.com/office/powerpoint/2010/main" val="3732251606"/>
      </p:ext>
    </p:extLst>
  </p:cSld>
  <p:clrMapOvr>
    <a:masterClrMapping/>
  </p:clrMapOvr>
  <mc:AlternateContent xmlns:mc="http://schemas.openxmlformats.org/markup-compatibility/2006" xmlns:p14="http://schemas.microsoft.com/office/powerpoint/2010/main">
    <mc:Choice Requires="p14">
      <p:transition spd="slow" p14:dur="2000" advTm="32412"/>
    </mc:Choice>
    <mc:Fallback xmlns="">
      <p:transition spd="slow" advTm="324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5BDB-A7EA-D243-9384-4F88D0ED5B21}"/>
              </a:ext>
            </a:extLst>
          </p:cNvPr>
          <p:cNvSpPr>
            <a:spLocks noGrp="1"/>
          </p:cNvSpPr>
          <p:nvPr>
            <p:ph type="title"/>
          </p:nvPr>
        </p:nvSpPr>
        <p:spPr>
          <a:xfrm>
            <a:off x="254758" y="349147"/>
            <a:ext cx="11682483" cy="1325563"/>
          </a:xfrm>
        </p:spPr>
        <p:txBody>
          <a:bodyPr/>
          <a:lstStyle/>
          <a:p>
            <a:r>
              <a:rPr lang="en-US" dirty="0"/>
              <a:t>Correct derivatives of integrals with </a:t>
            </a:r>
            <a:br>
              <a:rPr lang="en-US" dirty="0"/>
            </a:br>
            <a:r>
              <a:rPr lang="en-US" dirty="0"/>
              <a:t>discontinuities </a:t>
            </a:r>
          </a:p>
        </p:txBody>
      </p:sp>
      <p:pic>
        <p:nvPicPr>
          <p:cNvPr id="5" name="Picture 4">
            <a:extLst>
              <a:ext uri="{FF2B5EF4-FFF2-40B4-BE49-F238E27FC236}">
                <a16:creationId xmlns:a16="http://schemas.microsoft.com/office/drawing/2014/main" id="{71378438-4750-BB4E-9A35-E691A791E9CF}"/>
              </a:ext>
            </a:extLst>
          </p:cNvPr>
          <p:cNvPicPr>
            <a:picLocks noChangeAspect="1"/>
          </p:cNvPicPr>
          <p:nvPr/>
        </p:nvPicPr>
        <p:blipFill>
          <a:blip r:embed="rId3"/>
          <a:srcRect/>
          <a:stretch/>
        </p:blipFill>
        <p:spPr>
          <a:xfrm>
            <a:off x="7384935" y="3079171"/>
            <a:ext cx="2810805" cy="2103120"/>
          </a:xfrm>
          <a:prstGeom prst="rect">
            <a:avLst/>
          </a:prstGeom>
          <a:ln w="28575">
            <a:noFill/>
          </a:ln>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02A30B8C-BEA3-984E-8577-F3D32150CDD8}"/>
              </a:ext>
            </a:extLst>
          </p:cNvPr>
          <p:cNvGrpSpPr/>
          <p:nvPr/>
        </p:nvGrpSpPr>
        <p:grpSpPr>
          <a:xfrm>
            <a:off x="5491677" y="3547528"/>
            <a:ext cx="1860559" cy="1389186"/>
            <a:chOff x="4870657" y="5048121"/>
            <a:chExt cx="1860559" cy="1389186"/>
          </a:xfrm>
        </p:grpSpPr>
        <p:pic>
          <p:nvPicPr>
            <p:cNvPr id="18" name="Graphic 17">
              <a:extLst>
                <a:ext uri="{FF2B5EF4-FFF2-40B4-BE49-F238E27FC236}">
                  <a16:creationId xmlns:a16="http://schemas.microsoft.com/office/drawing/2014/main" id="{024F06C1-BBED-9B42-88B4-62487506932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5117372" y="5048121"/>
              <a:ext cx="1382150" cy="886968"/>
            </a:xfrm>
            <a:prstGeom prst="rect">
              <a:avLst/>
            </a:prstGeom>
          </p:spPr>
        </p:pic>
        <p:sp>
          <p:nvSpPr>
            <p:cNvPr id="19" name="TextBox 18">
              <a:extLst>
                <a:ext uri="{FF2B5EF4-FFF2-40B4-BE49-F238E27FC236}">
                  <a16:creationId xmlns:a16="http://schemas.microsoft.com/office/drawing/2014/main" id="{AE56B9D6-9368-AB49-969C-291453D7B06D}"/>
                </a:ext>
              </a:extLst>
            </p:cNvPr>
            <p:cNvSpPr txBox="1"/>
            <p:nvPr/>
          </p:nvSpPr>
          <p:spPr>
            <a:xfrm>
              <a:off x="4870657" y="6037197"/>
              <a:ext cx="1860559" cy="400110"/>
            </a:xfrm>
            <a:prstGeom prst="rect">
              <a:avLst/>
            </a:prstGeom>
            <a:noFill/>
          </p:spPr>
          <p:txBody>
            <a:bodyPr wrap="square" rtlCol="0">
              <a:spAutoFit/>
            </a:bodyPr>
            <a:lstStyle/>
            <a:p>
              <a:pPr algn="ctr"/>
              <a:r>
                <a:rPr lang="en-US" sz="2000"/>
                <a:t>DIFFERENTIATE</a:t>
              </a:r>
              <a:endParaRPr lang="en-US" sz="1600"/>
            </a:p>
          </p:txBody>
        </p:sp>
      </p:grpSp>
      <p:pic>
        <p:nvPicPr>
          <p:cNvPr id="22" name="Picture 21">
            <a:extLst>
              <a:ext uri="{FF2B5EF4-FFF2-40B4-BE49-F238E27FC236}">
                <a16:creationId xmlns:a16="http://schemas.microsoft.com/office/drawing/2014/main" id="{43F326BA-6D47-6547-A1FC-290F70B17CA3}"/>
              </a:ext>
            </a:extLst>
          </p:cNvPr>
          <p:cNvPicPr>
            <a:picLocks noChangeAspect="1"/>
          </p:cNvPicPr>
          <p:nvPr/>
        </p:nvPicPr>
        <p:blipFill>
          <a:blip r:embed="rId6"/>
          <a:srcRect/>
          <a:stretch/>
        </p:blipFill>
        <p:spPr>
          <a:xfrm>
            <a:off x="2666040" y="3079171"/>
            <a:ext cx="2810448" cy="2103120"/>
          </a:xfrm>
          <a:prstGeom prst="rect">
            <a:avLst/>
          </a:prstGeom>
          <a:ln w="28575">
            <a:noFill/>
          </a:ln>
          <a:effectLst>
            <a:outerShdw blurRad="50800" dist="38100" dir="2700000" algn="tl" rotWithShape="0">
              <a:prstClr val="black">
                <a:alpha val="40000"/>
              </a:prstClr>
            </a:outerShdw>
          </a:effectLst>
        </p:spPr>
      </p:pic>
      <p:pic>
        <p:nvPicPr>
          <p:cNvPr id="23" name="Picture 22" descr="A picture containing diagram&#10;&#10;Description automatically generated">
            <a:extLst>
              <a:ext uri="{FF2B5EF4-FFF2-40B4-BE49-F238E27FC236}">
                <a16:creationId xmlns:a16="http://schemas.microsoft.com/office/drawing/2014/main" id="{B15E1367-B19B-0040-BDCE-C7EDA9F225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8440" y="1919873"/>
            <a:ext cx="1954702" cy="89336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7D84B6B6-7DB8-A940-8351-80FC2D058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1187" y="1919873"/>
            <a:ext cx="2058300" cy="893360"/>
          </a:xfrm>
          <a:prstGeom prst="rect">
            <a:avLst/>
          </a:prstGeom>
        </p:spPr>
      </p:pic>
      <p:sp>
        <p:nvSpPr>
          <p:cNvPr id="4" name="Slide Number Placeholder 3">
            <a:extLst>
              <a:ext uri="{FF2B5EF4-FFF2-40B4-BE49-F238E27FC236}">
                <a16:creationId xmlns:a16="http://schemas.microsoft.com/office/drawing/2014/main" id="{B8778DB3-BEFF-3C45-AF62-8B8276ADE360}"/>
              </a:ext>
            </a:extLst>
          </p:cNvPr>
          <p:cNvSpPr>
            <a:spLocks noGrp="1"/>
          </p:cNvSpPr>
          <p:nvPr>
            <p:ph type="sldNum" sz="quarter" idx="12"/>
          </p:nvPr>
        </p:nvSpPr>
        <p:spPr/>
        <p:txBody>
          <a:bodyPr/>
          <a:lstStyle/>
          <a:p>
            <a:fld id="{0908CC86-A11B-4806-8F88-B6AE3C10272E}" type="slidenum">
              <a:rPr lang="en-US" smtClean="0"/>
              <a:t>16</a:t>
            </a:fld>
            <a:endParaRPr lang="en-US"/>
          </a:p>
        </p:txBody>
      </p:sp>
    </p:spTree>
    <p:extLst>
      <p:ext uri="{BB962C8B-B14F-4D97-AF65-F5344CB8AC3E}">
        <p14:creationId xmlns:p14="http://schemas.microsoft.com/office/powerpoint/2010/main" val="2708276363"/>
      </p:ext>
    </p:extLst>
  </p:cSld>
  <p:clrMapOvr>
    <a:masterClrMapping/>
  </p:clrMapOvr>
  <mc:AlternateContent xmlns:mc="http://schemas.openxmlformats.org/markup-compatibility/2006" xmlns:p14="http://schemas.microsoft.com/office/powerpoint/2010/main">
    <mc:Choice Requires="p14">
      <p:transition spd="slow" p14:dur="2000" advTm="12413"/>
    </mc:Choice>
    <mc:Fallback xmlns="">
      <p:transition spd="slow" advTm="1241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5BDB-A7EA-D243-9384-4F88D0ED5B21}"/>
              </a:ext>
            </a:extLst>
          </p:cNvPr>
          <p:cNvSpPr>
            <a:spLocks noGrp="1"/>
          </p:cNvSpPr>
          <p:nvPr>
            <p:ph type="title"/>
          </p:nvPr>
        </p:nvSpPr>
        <p:spPr>
          <a:xfrm>
            <a:off x="577587" y="383222"/>
            <a:ext cx="10995991" cy="1325563"/>
          </a:xfrm>
        </p:spPr>
        <p:txBody>
          <a:bodyPr/>
          <a:lstStyle/>
          <a:p>
            <a:r>
              <a:rPr lang="en-US" dirty="0"/>
              <a:t>Integrals with discontinuities break </a:t>
            </a:r>
            <a:br>
              <a:rPr lang="en-US" dirty="0"/>
            </a:br>
            <a:r>
              <a:rPr lang="en-US" dirty="0" err="1"/>
              <a:t>autodiff</a:t>
            </a:r>
            <a:endParaRPr lang="en-US" dirty="0"/>
          </a:p>
        </p:txBody>
      </p:sp>
      <p:pic>
        <p:nvPicPr>
          <p:cNvPr id="15" name="Graphic 14">
            <a:extLst>
              <a:ext uri="{FF2B5EF4-FFF2-40B4-BE49-F238E27FC236}">
                <a16:creationId xmlns:a16="http://schemas.microsoft.com/office/drawing/2014/main" id="{9F6EF136-8AA1-B14A-9575-8B346B24139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7641916" y="2215535"/>
            <a:ext cx="1053276" cy="674831"/>
          </a:xfrm>
          <a:prstGeom prst="rect">
            <a:avLst/>
          </a:prstGeom>
        </p:spPr>
      </p:pic>
      <p:pic>
        <p:nvPicPr>
          <p:cNvPr id="19" name="Graphic 18">
            <a:extLst>
              <a:ext uri="{FF2B5EF4-FFF2-40B4-BE49-F238E27FC236}">
                <a16:creationId xmlns:a16="http://schemas.microsoft.com/office/drawing/2014/main" id="{F3E99F04-0056-4E4B-BB9C-FAF716DE7F4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6423" t="82922" r="53956" b="4598"/>
          <a:stretch/>
        </p:blipFill>
        <p:spPr>
          <a:xfrm>
            <a:off x="3448629" y="2136147"/>
            <a:ext cx="1084393" cy="875313"/>
          </a:xfrm>
          <a:prstGeom prst="rect">
            <a:avLst/>
          </a:prstGeom>
        </p:spPr>
      </p:pic>
      <p:pic>
        <p:nvPicPr>
          <p:cNvPr id="23" name="Graphic 22">
            <a:extLst>
              <a:ext uri="{FF2B5EF4-FFF2-40B4-BE49-F238E27FC236}">
                <a16:creationId xmlns:a16="http://schemas.microsoft.com/office/drawing/2014/main" id="{46588D64-B814-0645-B2BE-48C3C5AC9F4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3486248" y="4898603"/>
            <a:ext cx="1053276" cy="674831"/>
          </a:xfrm>
          <a:prstGeom prst="rect">
            <a:avLst/>
          </a:prstGeom>
        </p:spPr>
      </p:pic>
      <p:pic>
        <p:nvPicPr>
          <p:cNvPr id="28" name="Picture 27">
            <a:extLst>
              <a:ext uri="{FF2B5EF4-FFF2-40B4-BE49-F238E27FC236}">
                <a16:creationId xmlns:a16="http://schemas.microsoft.com/office/drawing/2014/main" id="{114EA65D-1481-D648-B86A-4198899606EF}"/>
              </a:ext>
            </a:extLst>
          </p:cNvPr>
          <p:cNvPicPr>
            <a:picLocks noChangeAspect="1"/>
          </p:cNvPicPr>
          <p:nvPr/>
        </p:nvPicPr>
        <p:blipFill>
          <a:blip r:embed="rId8"/>
          <a:srcRect/>
          <a:stretch/>
        </p:blipFill>
        <p:spPr>
          <a:xfrm>
            <a:off x="838200" y="3158775"/>
            <a:ext cx="2262939" cy="1693407"/>
          </a:xfrm>
          <a:prstGeom prst="rect">
            <a:avLst/>
          </a:prstGeom>
          <a:ln w="28575">
            <a:no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D5D07272-79B4-0E4F-A742-D94469FD4A72}"/>
              </a:ext>
            </a:extLst>
          </p:cNvPr>
          <p:cNvPicPr>
            <a:picLocks noChangeAspect="1"/>
          </p:cNvPicPr>
          <p:nvPr/>
        </p:nvPicPr>
        <p:blipFill>
          <a:blip r:embed="rId9"/>
          <a:srcRect/>
          <a:stretch/>
        </p:blipFill>
        <p:spPr>
          <a:xfrm>
            <a:off x="9154892" y="1846764"/>
            <a:ext cx="2262939" cy="1693407"/>
          </a:xfrm>
          <a:prstGeom prst="rect">
            <a:avLst/>
          </a:prstGeom>
          <a:ln w="28575">
            <a:noFill/>
          </a:ln>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36A62BEE-4980-8540-888B-FA0D96434B8E}"/>
              </a:ext>
            </a:extLst>
          </p:cNvPr>
          <p:cNvPicPr>
            <a:picLocks noChangeAspect="1"/>
          </p:cNvPicPr>
          <p:nvPr/>
        </p:nvPicPr>
        <p:blipFill>
          <a:blip r:embed="rId10"/>
          <a:srcRect/>
          <a:stretch/>
        </p:blipFill>
        <p:spPr>
          <a:xfrm>
            <a:off x="4946600" y="4394895"/>
            <a:ext cx="2263228" cy="1693408"/>
          </a:xfrm>
          <a:prstGeom prst="rect">
            <a:avLst/>
          </a:prstGeom>
          <a:ln w="28575">
            <a:no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CE16A00D-3E70-C24E-901E-1794F8599302}"/>
              </a:ext>
            </a:extLst>
          </p:cNvPr>
          <p:cNvPicPr>
            <a:picLocks noChangeAspect="1"/>
          </p:cNvPicPr>
          <p:nvPr/>
        </p:nvPicPr>
        <p:blipFill>
          <a:blip r:embed="rId11"/>
          <a:srcRect/>
          <a:stretch/>
        </p:blipFill>
        <p:spPr>
          <a:xfrm>
            <a:off x="4947910" y="1846764"/>
            <a:ext cx="2255346" cy="1693408"/>
          </a:xfrm>
          <a:prstGeom prst="rect">
            <a:avLst/>
          </a:prstGeom>
          <a:ln w="28575">
            <a:noFill/>
          </a:ln>
          <a:effectLst>
            <a:outerShdw blurRad="50800" dist="38100" dir="2700000" algn="tl" rotWithShape="0">
              <a:prstClr val="black">
                <a:alpha val="40000"/>
              </a:prstClr>
            </a:outerShdw>
          </a:effectLst>
        </p:spPr>
      </p:pic>
      <p:pic>
        <p:nvPicPr>
          <p:cNvPr id="14" name="Graphic 13" descr="Close with solid fill">
            <a:extLst>
              <a:ext uri="{FF2B5EF4-FFF2-40B4-BE49-F238E27FC236}">
                <a16:creationId xmlns:a16="http://schemas.microsoft.com/office/drawing/2014/main" id="{49AD338B-B766-7C48-AA2B-C53692C757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48629" y="2136147"/>
            <a:ext cx="914400" cy="914400"/>
          </a:xfrm>
          <a:prstGeom prst="rect">
            <a:avLst/>
          </a:prstGeom>
        </p:spPr>
      </p:pic>
      <p:pic>
        <p:nvPicPr>
          <p:cNvPr id="34" name="Graphic 33" descr="Close with solid fill">
            <a:extLst>
              <a:ext uri="{FF2B5EF4-FFF2-40B4-BE49-F238E27FC236}">
                <a16:creationId xmlns:a16="http://schemas.microsoft.com/office/drawing/2014/main" id="{768A250A-18DE-C343-ACB2-1503CFC52BF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33941" y="1754783"/>
            <a:ext cx="914400" cy="914400"/>
          </a:xfrm>
          <a:prstGeom prst="rect">
            <a:avLst/>
          </a:prstGeom>
        </p:spPr>
      </p:pic>
      <p:sp>
        <p:nvSpPr>
          <p:cNvPr id="3" name="Slide Number Placeholder 2">
            <a:extLst>
              <a:ext uri="{FF2B5EF4-FFF2-40B4-BE49-F238E27FC236}">
                <a16:creationId xmlns:a16="http://schemas.microsoft.com/office/drawing/2014/main" id="{B76404D1-0661-7943-9C4B-2D21147F1EBD}"/>
              </a:ext>
            </a:extLst>
          </p:cNvPr>
          <p:cNvSpPr>
            <a:spLocks noGrp="1"/>
          </p:cNvSpPr>
          <p:nvPr>
            <p:ph type="sldNum" sz="quarter" idx="12"/>
          </p:nvPr>
        </p:nvSpPr>
        <p:spPr/>
        <p:txBody>
          <a:bodyPr/>
          <a:lstStyle/>
          <a:p>
            <a:fld id="{0908CC86-A11B-4806-8F88-B6AE3C10272E}" type="slidenum">
              <a:rPr lang="en-US" smtClean="0"/>
              <a:t>17</a:t>
            </a:fld>
            <a:endParaRPr lang="en-US"/>
          </a:p>
        </p:txBody>
      </p:sp>
    </p:spTree>
    <p:custDataLst>
      <p:tags r:id="rId1"/>
    </p:custDataLst>
    <p:extLst>
      <p:ext uri="{BB962C8B-B14F-4D97-AF65-F5344CB8AC3E}">
        <p14:creationId xmlns:p14="http://schemas.microsoft.com/office/powerpoint/2010/main" val="1117675340"/>
      </p:ext>
    </p:extLst>
  </p:cSld>
  <p:clrMapOvr>
    <a:masterClrMapping/>
  </p:clrMapOvr>
  <mc:AlternateContent xmlns:mc="http://schemas.openxmlformats.org/markup-compatibility/2006" xmlns:p14="http://schemas.microsoft.com/office/powerpoint/2010/main">
    <mc:Choice Requires="p14">
      <p:transition spd="slow" p14:dur="2000" advTm="9664"/>
    </mc:Choice>
    <mc:Fallback xmlns="">
      <p:transition spd="slow" advTm="96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5BDB-A7EA-D243-9384-4F88D0ED5B21}"/>
              </a:ext>
            </a:extLst>
          </p:cNvPr>
          <p:cNvSpPr>
            <a:spLocks noGrp="1"/>
          </p:cNvSpPr>
          <p:nvPr>
            <p:ph type="title"/>
          </p:nvPr>
        </p:nvSpPr>
        <p:spPr/>
        <p:txBody>
          <a:bodyPr/>
          <a:lstStyle/>
          <a:p>
            <a:r>
              <a:rPr lang="en-US"/>
              <a:t>The need for an integral primitive</a:t>
            </a:r>
          </a:p>
        </p:txBody>
      </p:sp>
      <p:pic>
        <p:nvPicPr>
          <p:cNvPr id="15" name="Graphic 14">
            <a:extLst>
              <a:ext uri="{FF2B5EF4-FFF2-40B4-BE49-F238E27FC236}">
                <a16:creationId xmlns:a16="http://schemas.microsoft.com/office/drawing/2014/main" id="{9F6EF136-8AA1-B14A-9575-8B346B24139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7641916" y="2215535"/>
            <a:ext cx="1053276" cy="674831"/>
          </a:xfrm>
          <a:prstGeom prst="rect">
            <a:avLst/>
          </a:prstGeom>
        </p:spPr>
      </p:pic>
      <p:pic>
        <p:nvPicPr>
          <p:cNvPr id="19" name="Graphic 18">
            <a:extLst>
              <a:ext uri="{FF2B5EF4-FFF2-40B4-BE49-F238E27FC236}">
                <a16:creationId xmlns:a16="http://schemas.microsoft.com/office/drawing/2014/main" id="{F3E99F04-0056-4E4B-BB9C-FAF716DE7F4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6423" t="82922" r="53956" b="4598"/>
          <a:stretch/>
        </p:blipFill>
        <p:spPr>
          <a:xfrm>
            <a:off x="3448629" y="2136147"/>
            <a:ext cx="1084393" cy="875313"/>
          </a:xfrm>
          <a:prstGeom prst="rect">
            <a:avLst/>
          </a:prstGeom>
        </p:spPr>
      </p:pic>
      <p:pic>
        <p:nvPicPr>
          <p:cNvPr id="23" name="Graphic 22">
            <a:extLst>
              <a:ext uri="{FF2B5EF4-FFF2-40B4-BE49-F238E27FC236}">
                <a16:creationId xmlns:a16="http://schemas.microsoft.com/office/drawing/2014/main" id="{46588D64-B814-0645-B2BE-48C3C5AC9F4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3486248" y="4898603"/>
            <a:ext cx="1053276" cy="674831"/>
          </a:xfrm>
          <a:prstGeom prst="rect">
            <a:avLst/>
          </a:prstGeom>
        </p:spPr>
      </p:pic>
      <p:pic>
        <p:nvPicPr>
          <p:cNvPr id="28" name="Picture 27">
            <a:extLst>
              <a:ext uri="{FF2B5EF4-FFF2-40B4-BE49-F238E27FC236}">
                <a16:creationId xmlns:a16="http://schemas.microsoft.com/office/drawing/2014/main" id="{114EA65D-1481-D648-B86A-4198899606EF}"/>
              </a:ext>
            </a:extLst>
          </p:cNvPr>
          <p:cNvPicPr>
            <a:picLocks noChangeAspect="1"/>
          </p:cNvPicPr>
          <p:nvPr/>
        </p:nvPicPr>
        <p:blipFill>
          <a:blip r:embed="rId8"/>
          <a:srcRect/>
          <a:stretch/>
        </p:blipFill>
        <p:spPr>
          <a:xfrm>
            <a:off x="838200" y="3158775"/>
            <a:ext cx="2262939" cy="1693407"/>
          </a:xfrm>
          <a:prstGeom prst="rect">
            <a:avLst/>
          </a:prstGeom>
          <a:ln w="28575">
            <a:no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D5D07272-79B4-0E4F-A742-D94469FD4A72}"/>
              </a:ext>
            </a:extLst>
          </p:cNvPr>
          <p:cNvPicPr>
            <a:picLocks noChangeAspect="1"/>
          </p:cNvPicPr>
          <p:nvPr/>
        </p:nvPicPr>
        <p:blipFill>
          <a:blip r:embed="rId9"/>
          <a:srcRect/>
          <a:stretch/>
        </p:blipFill>
        <p:spPr>
          <a:xfrm>
            <a:off x="9154892" y="1846764"/>
            <a:ext cx="2262939" cy="1693407"/>
          </a:xfrm>
          <a:prstGeom prst="rect">
            <a:avLst/>
          </a:prstGeom>
          <a:ln w="28575">
            <a:noFill/>
          </a:ln>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36A62BEE-4980-8540-888B-FA0D96434B8E}"/>
              </a:ext>
            </a:extLst>
          </p:cNvPr>
          <p:cNvPicPr>
            <a:picLocks noChangeAspect="1"/>
          </p:cNvPicPr>
          <p:nvPr/>
        </p:nvPicPr>
        <p:blipFill>
          <a:blip r:embed="rId10"/>
          <a:srcRect/>
          <a:stretch/>
        </p:blipFill>
        <p:spPr>
          <a:xfrm>
            <a:off x="4946600" y="4394895"/>
            <a:ext cx="2263228" cy="1693408"/>
          </a:xfrm>
          <a:prstGeom prst="rect">
            <a:avLst/>
          </a:prstGeom>
          <a:ln w="28575">
            <a:no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CE16A00D-3E70-C24E-901E-1794F8599302}"/>
              </a:ext>
            </a:extLst>
          </p:cNvPr>
          <p:cNvPicPr>
            <a:picLocks noChangeAspect="1"/>
          </p:cNvPicPr>
          <p:nvPr/>
        </p:nvPicPr>
        <p:blipFill>
          <a:blip r:embed="rId11"/>
          <a:srcRect/>
          <a:stretch/>
        </p:blipFill>
        <p:spPr>
          <a:xfrm>
            <a:off x="4947910" y="1846764"/>
            <a:ext cx="2255346" cy="1693408"/>
          </a:xfrm>
          <a:prstGeom prst="rect">
            <a:avLst/>
          </a:prstGeom>
          <a:ln w="28575">
            <a:noFill/>
          </a:ln>
          <a:effectLst>
            <a:outerShdw blurRad="50800" dist="38100" dir="2700000" algn="tl" rotWithShape="0">
              <a:prstClr val="black">
                <a:alpha val="40000"/>
              </a:prstClr>
            </a:outerShdw>
          </a:effectLst>
        </p:spPr>
      </p:pic>
      <p:pic>
        <p:nvPicPr>
          <p:cNvPr id="30" name="Picture 29" descr="A picture containing diagram&#10;&#10;Description automatically generated">
            <a:extLst>
              <a:ext uri="{FF2B5EF4-FFF2-40B4-BE49-F238E27FC236}">
                <a16:creationId xmlns:a16="http://schemas.microsoft.com/office/drawing/2014/main" id="{C3D2C3B2-FEA8-674C-9B69-464B76D018FF}"/>
              </a:ext>
            </a:extLst>
          </p:cNvPr>
          <p:cNvPicPr>
            <a:picLocks noChangeAspect="1"/>
          </p:cNvPicPr>
          <p:nvPr/>
        </p:nvPicPr>
        <p:blipFill>
          <a:blip r:embed="rId12"/>
          <a:stretch>
            <a:fillRect/>
          </a:stretch>
        </p:blipFill>
        <p:spPr>
          <a:xfrm>
            <a:off x="5166828" y="2100446"/>
            <a:ext cx="1858344" cy="1148794"/>
          </a:xfrm>
          <a:prstGeom prst="rect">
            <a:avLst/>
          </a:prstGeom>
        </p:spPr>
      </p:pic>
      <p:pic>
        <p:nvPicPr>
          <p:cNvPr id="34" name="Picture 33" descr="A picture containing shape&#10;&#10;Description automatically generated">
            <a:extLst>
              <a:ext uri="{FF2B5EF4-FFF2-40B4-BE49-F238E27FC236}">
                <a16:creationId xmlns:a16="http://schemas.microsoft.com/office/drawing/2014/main" id="{58EF744A-A7CD-F740-8D0A-D075838947B5}"/>
              </a:ext>
            </a:extLst>
          </p:cNvPr>
          <p:cNvPicPr>
            <a:picLocks noChangeAspect="1"/>
          </p:cNvPicPr>
          <p:nvPr/>
        </p:nvPicPr>
        <p:blipFill>
          <a:blip r:embed="rId13"/>
          <a:stretch>
            <a:fillRect/>
          </a:stretch>
        </p:blipFill>
        <p:spPr>
          <a:xfrm>
            <a:off x="9232272" y="2100446"/>
            <a:ext cx="2106868" cy="1079902"/>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71D950BF-ED95-1D4F-84FA-01600F00A253}"/>
              </a:ext>
            </a:extLst>
          </p:cNvPr>
          <p:cNvPicPr>
            <a:picLocks noChangeAspect="1"/>
          </p:cNvPicPr>
          <p:nvPr/>
        </p:nvPicPr>
        <p:blipFill>
          <a:blip r:embed="rId14"/>
          <a:stretch>
            <a:fillRect/>
          </a:stretch>
        </p:blipFill>
        <p:spPr>
          <a:xfrm>
            <a:off x="645015" y="3427968"/>
            <a:ext cx="2649307" cy="1094082"/>
          </a:xfrm>
          <a:prstGeom prst="rect">
            <a:avLst/>
          </a:prstGeom>
        </p:spPr>
      </p:pic>
      <p:sp>
        <p:nvSpPr>
          <p:cNvPr id="37" name="Right Arrow 20">
            <a:extLst>
              <a:ext uri="{FF2B5EF4-FFF2-40B4-BE49-F238E27FC236}">
                <a16:creationId xmlns:a16="http://schemas.microsoft.com/office/drawing/2014/main" id="{F3AD1B00-CEDF-7340-9939-00177881B17C}"/>
              </a:ext>
            </a:extLst>
          </p:cNvPr>
          <p:cNvSpPr/>
          <p:nvPr/>
        </p:nvSpPr>
        <p:spPr>
          <a:xfrm rot="11203738">
            <a:off x="2199602" y="3314546"/>
            <a:ext cx="1379604" cy="686931"/>
          </a:xfrm>
          <a:prstGeom prst="rightArrow">
            <a:avLst>
              <a:gd name="adj1" fmla="val 41298"/>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3" name="Graphic 42" descr="Close with solid fill">
            <a:extLst>
              <a:ext uri="{FF2B5EF4-FFF2-40B4-BE49-F238E27FC236}">
                <a16:creationId xmlns:a16="http://schemas.microsoft.com/office/drawing/2014/main" id="{57CC8195-8349-EA4A-AF4B-351C8206D4F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48629" y="2136147"/>
            <a:ext cx="914400" cy="914400"/>
          </a:xfrm>
          <a:prstGeom prst="rect">
            <a:avLst/>
          </a:prstGeom>
        </p:spPr>
      </p:pic>
      <p:pic>
        <p:nvPicPr>
          <p:cNvPr id="44" name="Graphic 43" descr="Close with solid fill">
            <a:extLst>
              <a:ext uri="{FF2B5EF4-FFF2-40B4-BE49-F238E27FC236}">
                <a16:creationId xmlns:a16="http://schemas.microsoft.com/office/drawing/2014/main" id="{0C3597E3-85B4-664B-9B5B-3937519E424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736382" y="1365752"/>
            <a:ext cx="914400" cy="914400"/>
          </a:xfrm>
          <a:prstGeom prst="rect">
            <a:avLst/>
          </a:prstGeom>
        </p:spPr>
      </p:pic>
      <p:sp>
        <p:nvSpPr>
          <p:cNvPr id="52" name="Right Arrow 20">
            <a:extLst>
              <a:ext uri="{FF2B5EF4-FFF2-40B4-BE49-F238E27FC236}">
                <a16:creationId xmlns:a16="http://schemas.microsoft.com/office/drawing/2014/main" id="{6923C3F9-0FA2-6549-9688-25D77D6EDFBF}"/>
              </a:ext>
            </a:extLst>
          </p:cNvPr>
          <p:cNvSpPr/>
          <p:nvPr/>
        </p:nvSpPr>
        <p:spPr>
          <a:xfrm rot="4153599">
            <a:off x="5102533" y="4058177"/>
            <a:ext cx="721197" cy="617585"/>
          </a:xfrm>
          <a:prstGeom prst="rightArrow">
            <a:avLst>
              <a:gd name="adj1" fmla="val 41298"/>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Rectangle: Rounded Corners 16">
            <a:extLst>
              <a:ext uri="{FF2B5EF4-FFF2-40B4-BE49-F238E27FC236}">
                <a16:creationId xmlns:a16="http://schemas.microsoft.com/office/drawing/2014/main" id="{E6F582B0-BA07-C64C-9D17-6ED6DDC0F812}"/>
              </a:ext>
            </a:extLst>
          </p:cNvPr>
          <p:cNvSpPr/>
          <p:nvPr/>
        </p:nvSpPr>
        <p:spPr>
          <a:xfrm>
            <a:off x="3294322" y="3575290"/>
            <a:ext cx="2972708" cy="69001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Add integral primitive</a:t>
            </a:r>
          </a:p>
        </p:txBody>
      </p:sp>
      <p:pic>
        <p:nvPicPr>
          <p:cNvPr id="53" name="Picture 52">
            <a:extLst>
              <a:ext uri="{FF2B5EF4-FFF2-40B4-BE49-F238E27FC236}">
                <a16:creationId xmlns:a16="http://schemas.microsoft.com/office/drawing/2014/main" id="{7FE230AD-7DB7-D243-9C5B-9919B1BACB80}"/>
              </a:ext>
            </a:extLst>
          </p:cNvPr>
          <p:cNvPicPr>
            <a:picLocks noChangeAspect="1"/>
          </p:cNvPicPr>
          <p:nvPr/>
        </p:nvPicPr>
        <p:blipFill>
          <a:blip r:embed="rId17"/>
          <a:stretch>
            <a:fillRect/>
          </a:stretch>
        </p:blipFill>
        <p:spPr>
          <a:xfrm>
            <a:off x="5026628" y="4707823"/>
            <a:ext cx="2097910" cy="1025250"/>
          </a:xfrm>
          <a:prstGeom prst="rect">
            <a:avLst/>
          </a:prstGeom>
        </p:spPr>
      </p:pic>
      <p:sp>
        <p:nvSpPr>
          <p:cNvPr id="3" name="Slide Number Placeholder 2">
            <a:extLst>
              <a:ext uri="{FF2B5EF4-FFF2-40B4-BE49-F238E27FC236}">
                <a16:creationId xmlns:a16="http://schemas.microsoft.com/office/drawing/2014/main" id="{2B057846-9979-6948-945C-2737826AAADE}"/>
              </a:ext>
            </a:extLst>
          </p:cNvPr>
          <p:cNvSpPr>
            <a:spLocks noGrp="1"/>
          </p:cNvSpPr>
          <p:nvPr>
            <p:ph type="sldNum" sz="quarter" idx="12"/>
          </p:nvPr>
        </p:nvSpPr>
        <p:spPr/>
        <p:txBody>
          <a:bodyPr/>
          <a:lstStyle/>
          <a:p>
            <a:fld id="{0908CC86-A11B-4806-8F88-B6AE3C10272E}" type="slidenum">
              <a:rPr lang="en-US" smtClean="0"/>
              <a:t>18</a:t>
            </a:fld>
            <a:endParaRPr lang="en-US"/>
          </a:p>
        </p:txBody>
      </p:sp>
    </p:spTree>
    <p:custDataLst>
      <p:tags r:id="rId1"/>
    </p:custDataLst>
    <p:extLst>
      <p:ext uri="{BB962C8B-B14F-4D97-AF65-F5344CB8AC3E}">
        <p14:creationId xmlns:p14="http://schemas.microsoft.com/office/powerpoint/2010/main" val="3451371385"/>
      </p:ext>
    </p:extLst>
  </p:cSld>
  <p:clrMapOvr>
    <a:masterClrMapping/>
  </p:clrMapOvr>
  <mc:AlternateContent xmlns:mc="http://schemas.openxmlformats.org/markup-compatibility/2006" xmlns:p14="http://schemas.microsoft.com/office/powerpoint/2010/main">
    <mc:Choice Requires="p14">
      <p:transition spd="slow" p14:dur="2000" advTm="24620"/>
    </mc:Choice>
    <mc:Fallback xmlns="">
      <p:transition spd="slow" advTm="246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
                                        <p:tgtEl>
                                          <p:spTgt spid="33"/>
                                        </p:tgtEl>
                                      </p:cBhvr>
                                    </p:animEffect>
                                    <p:set>
                                      <p:cBhvr>
                                        <p:cTn id="7" dur="1" fill="hold">
                                          <p:stCondLst>
                                            <p:cond delay="299"/>
                                          </p:stCondLst>
                                        </p:cTn>
                                        <p:tgtEl>
                                          <p:spTgt spid="33"/>
                                        </p:tgtEl>
                                        <p:attrNameLst>
                                          <p:attrName>style.visibility</p:attrName>
                                        </p:attrNameLst>
                                      </p:cBhvr>
                                      <p:to>
                                        <p:strVal val="hidden"/>
                                      </p:to>
                                    </p:se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3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300"/>
                                        <p:tgtEl>
                                          <p:spTgt spid="29"/>
                                        </p:tgtEl>
                                      </p:cBhvr>
                                    </p:animEffect>
                                    <p:set>
                                      <p:cBhvr>
                                        <p:cTn id="16" dur="1" fill="hold">
                                          <p:stCondLst>
                                            <p:cond delay="299"/>
                                          </p:stCondLst>
                                        </p:cTn>
                                        <p:tgtEl>
                                          <p:spTgt spid="29"/>
                                        </p:tgtEl>
                                        <p:attrNameLst>
                                          <p:attrName>style.visibility</p:attrName>
                                        </p:attrNameLst>
                                      </p:cBhvr>
                                      <p:to>
                                        <p:strVal val="hidden"/>
                                      </p:to>
                                    </p:se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3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300"/>
                                        <p:tgtEl>
                                          <p:spTgt spid="28"/>
                                        </p:tgtEl>
                                      </p:cBhvr>
                                    </p:animEffect>
                                    <p:set>
                                      <p:cBhvr>
                                        <p:cTn id="25" dur="1" fill="hold">
                                          <p:stCondLst>
                                            <p:cond delay="299"/>
                                          </p:stCondLst>
                                        </p:cTn>
                                        <p:tgtEl>
                                          <p:spTgt spid="28"/>
                                        </p:tgtEl>
                                        <p:attrNameLst>
                                          <p:attrName>style.visibility</p:attrName>
                                        </p:attrNameLst>
                                      </p:cBhvr>
                                      <p:to>
                                        <p:strVal val="hidden"/>
                                      </p:to>
                                    </p:set>
                                  </p:childTnLst>
                                </p:cTn>
                              </p:par>
                            </p:childTnLst>
                          </p:cTn>
                        </p:par>
                        <p:par>
                          <p:cTn id="26" fill="hold">
                            <p:stCondLst>
                              <p:cond delay="3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3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300"/>
                                        <p:tgtEl>
                                          <p:spTgt spid="32"/>
                                        </p:tgtEl>
                                      </p:cBhvr>
                                    </p:animEffect>
                                    <p:set>
                                      <p:cBhvr>
                                        <p:cTn id="40" dur="1" fill="hold">
                                          <p:stCondLst>
                                            <p:cond delay="299"/>
                                          </p:stCondLst>
                                        </p:cTn>
                                        <p:tgtEl>
                                          <p:spTgt spid="32"/>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2"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5BDB-A7EA-D243-9384-4F88D0ED5B21}"/>
              </a:ext>
            </a:extLst>
          </p:cNvPr>
          <p:cNvSpPr>
            <a:spLocks noGrp="1"/>
          </p:cNvSpPr>
          <p:nvPr>
            <p:ph type="title"/>
          </p:nvPr>
        </p:nvSpPr>
        <p:spPr/>
        <p:txBody>
          <a:bodyPr/>
          <a:lstStyle/>
          <a:p>
            <a:r>
              <a:rPr lang="en-US"/>
              <a:t>Do we need a delta primitive?</a:t>
            </a:r>
          </a:p>
        </p:txBody>
      </p:sp>
      <p:pic>
        <p:nvPicPr>
          <p:cNvPr id="15" name="Graphic 14">
            <a:extLst>
              <a:ext uri="{FF2B5EF4-FFF2-40B4-BE49-F238E27FC236}">
                <a16:creationId xmlns:a16="http://schemas.microsoft.com/office/drawing/2014/main" id="{9F6EF136-8AA1-B14A-9575-8B346B24139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7641916" y="2215535"/>
            <a:ext cx="1053276" cy="674831"/>
          </a:xfrm>
          <a:prstGeom prst="rect">
            <a:avLst/>
          </a:prstGeom>
        </p:spPr>
      </p:pic>
      <p:pic>
        <p:nvPicPr>
          <p:cNvPr id="19" name="Graphic 18">
            <a:extLst>
              <a:ext uri="{FF2B5EF4-FFF2-40B4-BE49-F238E27FC236}">
                <a16:creationId xmlns:a16="http://schemas.microsoft.com/office/drawing/2014/main" id="{F3E99F04-0056-4E4B-BB9C-FAF716DE7F4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6423" t="82922" r="53956" b="4598"/>
          <a:stretch/>
        </p:blipFill>
        <p:spPr>
          <a:xfrm>
            <a:off x="3448629" y="2136147"/>
            <a:ext cx="1084393" cy="875313"/>
          </a:xfrm>
          <a:prstGeom prst="rect">
            <a:avLst/>
          </a:prstGeom>
        </p:spPr>
      </p:pic>
      <p:pic>
        <p:nvPicPr>
          <p:cNvPr id="23" name="Graphic 22">
            <a:extLst>
              <a:ext uri="{FF2B5EF4-FFF2-40B4-BE49-F238E27FC236}">
                <a16:creationId xmlns:a16="http://schemas.microsoft.com/office/drawing/2014/main" id="{46588D64-B814-0645-B2BE-48C3C5AC9F4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3486248" y="4898603"/>
            <a:ext cx="1053276" cy="674831"/>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C3D2C3B2-FEA8-674C-9B69-464B76D018FF}"/>
              </a:ext>
            </a:extLst>
          </p:cNvPr>
          <p:cNvPicPr>
            <a:picLocks noChangeAspect="1"/>
          </p:cNvPicPr>
          <p:nvPr/>
        </p:nvPicPr>
        <p:blipFill>
          <a:blip r:embed="rId8"/>
          <a:stretch>
            <a:fillRect/>
          </a:stretch>
        </p:blipFill>
        <p:spPr>
          <a:xfrm>
            <a:off x="5166828" y="2100446"/>
            <a:ext cx="1858344" cy="1148794"/>
          </a:xfrm>
          <a:prstGeom prst="rect">
            <a:avLst/>
          </a:prstGeom>
        </p:spPr>
      </p:pic>
      <p:pic>
        <p:nvPicPr>
          <p:cNvPr id="34" name="Picture 33" descr="A picture containing shape&#10;&#10;Description automatically generated">
            <a:extLst>
              <a:ext uri="{FF2B5EF4-FFF2-40B4-BE49-F238E27FC236}">
                <a16:creationId xmlns:a16="http://schemas.microsoft.com/office/drawing/2014/main" id="{58EF744A-A7CD-F740-8D0A-D075838947B5}"/>
              </a:ext>
            </a:extLst>
          </p:cNvPr>
          <p:cNvPicPr>
            <a:picLocks noChangeAspect="1"/>
          </p:cNvPicPr>
          <p:nvPr/>
        </p:nvPicPr>
        <p:blipFill>
          <a:blip r:embed="rId9"/>
          <a:stretch>
            <a:fillRect/>
          </a:stretch>
        </p:blipFill>
        <p:spPr>
          <a:xfrm>
            <a:off x="9232272" y="2100446"/>
            <a:ext cx="2106868" cy="1079902"/>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71D950BF-ED95-1D4F-84FA-01600F00A253}"/>
              </a:ext>
            </a:extLst>
          </p:cNvPr>
          <p:cNvPicPr>
            <a:picLocks noChangeAspect="1"/>
          </p:cNvPicPr>
          <p:nvPr/>
        </p:nvPicPr>
        <p:blipFill>
          <a:blip r:embed="rId10"/>
          <a:stretch>
            <a:fillRect/>
          </a:stretch>
        </p:blipFill>
        <p:spPr>
          <a:xfrm>
            <a:off x="645015" y="3427968"/>
            <a:ext cx="2649307" cy="1094082"/>
          </a:xfrm>
          <a:prstGeom prst="rect">
            <a:avLst/>
          </a:prstGeom>
        </p:spPr>
      </p:pic>
      <p:pic>
        <p:nvPicPr>
          <p:cNvPr id="43" name="Graphic 42" descr="Close with solid fill">
            <a:extLst>
              <a:ext uri="{FF2B5EF4-FFF2-40B4-BE49-F238E27FC236}">
                <a16:creationId xmlns:a16="http://schemas.microsoft.com/office/drawing/2014/main" id="{57CC8195-8349-EA4A-AF4B-351C8206D4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48629" y="2136147"/>
            <a:ext cx="914400" cy="914400"/>
          </a:xfrm>
          <a:prstGeom prst="rect">
            <a:avLst/>
          </a:prstGeom>
        </p:spPr>
      </p:pic>
      <p:pic>
        <p:nvPicPr>
          <p:cNvPr id="25" name="Picture 24">
            <a:extLst>
              <a:ext uri="{FF2B5EF4-FFF2-40B4-BE49-F238E27FC236}">
                <a16:creationId xmlns:a16="http://schemas.microsoft.com/office/drawing/2014/main" id="{C6E4C1F3-1302-C042-8580-37FAF7043C5B}"/>
              </a:ext>
            </a:extLst>
          </p:cNvPr>
          <p:cNvPicPr>
            <a:picLocks noChangeAspect="1"/>
          </p:cNvPicPr>
          <p:nvPr/>
        </p:nvPicPr>
        <p:blipFill>
          <a:blip r:embed="rId13"/>
          <a:stretch>
            <a:fillRect/>
          </a:stretch>
        </p:blipFill>
        <p:spPr>
          <a:xfrm>
            <a:off x="5046286" y="4692169"/>
            <a:ext cx="2099428" cy="1110521"/>
          </a:xfrm>
          <a:prstGeom prst="rect">
            <a:avLst/>
          </a:prstGeom>
        </p:spPr>
      </p:pic>
      <p:sp>
        <p:nvSpPr>
          <p:cNvPr id="26" name="Right Arrow 20">
            <a:extLst>
              <a:ext uri="{FF2B5EF4-FFF2-40B4-BE49-F238E27FC236}">
                <a16:creationId xmlns:a16="http://schemas.microsoft.com/office/drawing/2014/main" id="{41A241A8-C26C-B744-AEB5-D582E9800D48}"/>
              </a:ext>
            </a:extLst>
          </p:cNvPr>
          <p:cNvSpPr/>
          <p:nvPr/>
        </p:nvSpPr>
        <p:spPr>
          <a:xfrm rot="8385234">
            <a:off x="6645038" y="4044540"/>
            <a:ext cx="1733111" cy="761670"/>
          </a:xfrm>
          <a:prstGeom prst="rightArrow">
            <a:avLst>
              <a:gd name="adj1" fmla="val 46634"/>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Rounded Corners 16">
            <a:extLst>
              <a:ext uri="{FF2B5EF4-FFF2-40B4-BE49-F238E27FC236}">
                <a16:creationId xmlns:a16="http://schemas.microsoft.com/office/drawing/2014/main" id="{DC732432-7B60-BF43-93F7-91B9D6688547}"/>
              </a:ext>
            </a:extLst>
          </p:cNvPr>
          <p:cNvSpPr/>
          <p:nvPr/>
        </p:nvSpPr>
        <p:spPr>
          <a:xfrm>
            <a:off x="6962081" y="3642486"/>
            <a:ext cx="2972708" cy="693468"/>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Add a delta</a:t>
            </a:r>
          </a:p>
        </p:txBody>
      </p:sp>
      <p:sp>
        <p:nvSpPr>
          <p:cNvPr id="3" name="Slide Number Placeholder 2">
            <a:extLst>
              <a:ext uri="{FF2B5EF4-FFF2-40B4-BE49-F238E27FC236}">
                <a16:creationId xmlns:a16="http://schemas.microsoft.com/office/drawing/2014/main" id="{AE9FF380-A403-3749-8E58-9D5671FB41D0}"/>
              </a:ext>
            </a:extLst>
          </p:cNvPr>
          <p:cNvSpPr>
            <a:spLocks noGrp="1"/>
          </p:cNvSpPr>
          <p:nvPr>
            <p:ph type="sldNum" sz="quarter" idx="12"/>
          </p:nvPr>
        </p:nvSpPr>
        <p:spPr/>
        <p:txBody>
          <a:bodyPr/>
          <a:lstStyle/>
          <a:p>
            <a:fld id="{0908CC86-A11B-4806-8F88-B6AE3C10272E}" type="slidenum">
              <a:rPr lang="en-US" smtClean="0"/>
              <a:t>19</a:t>
            </a:fld>
            <a:endParaRPr lang="en-US"/>
          </a:p>
        </p:txBody>
      </p:sp>
      <p:pic>
        <p:nvPicPr>
          <p:cNvPr id="16" name="Graphic 15" descr="Close with solid fill">
            <a:extLst>
              <a:ext uri="{FF2B5EF4-FFF2-40B4-BE49-F238E27FC236}">
                <a16:creationId xmlns:a16="http://schemas.microsoft.com/office/drawing/2014/main" id="{C84C1DD3-8744-48C8-B350-4675E33A89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36382" y="1365752"/>
            <a:ext cx="914400" cy="914400"/>
          </a:xfrm>
          <a:prstGeom prst="rect">
            <a:avLst/>
          </a:prstGeom>
        </p:spPr>
      </p:pic>
    </p:spTree>
    <p:custDataLst>
      <p:tags r:id="rId1"/>
    </p:custDataLst>
    <p:extLst>
      <p:ext uri="{BB962C8B-B14F-4D97-AF65-F5344CB8AC3E}">
        <p14:creationId xmlns:p14="http://schemas.microsoft.com/office/powerpoint/2010/main" val="4011000450"/>
      </p:ext>
    </p:extLst>
  </p:cSld>
  <p:clrMapOvr>
    <a:masterClrMapping/>
  </p:clrMapOvr>
  <mc:AlternateContent xmlns:mc="http://schemas.openxmlformats.org/markup-compatibility/2006" xmlns:p14="http://schemas.microsoft.com/office/powerpoint/2010/main">
    <mc:Choice Requires="p14">
      <p:transition spd="slow" p14:dur="2000" advTm="9249"/>
    </mc:Choice>
    <mc:Fallback xmlns="">
      <p:transition spd="slow" advTm="9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AFBA-DA19-4017-93BA-2E5D829ECC2C}"/>
              </a:ext>
            </a:extLst>
          </p:cNvPr>
          <p:cNvSpPr>
            <a:spLocks noGrp="1"/>
          </p:cNvSpPr>
          <p:nvPr>
            <p:ph type="title"/>
          </p:nvPr>
        </p:nvSpPr>
        <p:spPr/>
        <p:txBody>
          <a:bodyPr/>
          <a:lstStyle/>
          <a:p>
            <a:r>
              <a:rPr lang="en-US" dirty="0"/>
              <a:t>Gradient-based optimization is </a:t>
            </a:r>
            <a:br>
              <a:rPr lang="en-US" dirty="0"/>
            </a:br>
            <a:r>
              <a:rPr lang="en-US" dirty="0"/>
              <a:t>ubiquitous</a:t>
            </a:r>
          </a:p>
        </p:txBody>
      </p:sp>
      <p:sp>
        <p:nvSpPr>
          <p:cNvPr id="7" name="Rectangle: Rounded Corners 6">
            <a:extLst>
              <a:ext uri="{FF2B5EF4-FFF2-40B4-BE49-F238E27FC236}">
                <a16:creationId xmlns:a16="http://schemas.microsoft.com/office/drawing/2014/main" id="{76C17C9C-43B5-4262-A037-3FD0543CB08A}"/>
              </a:ext>
            </a:extLst>
          </p:cNvPr>
          <p:cNvSpPr/>
          <p:nvPr/>
        </p:nvSpPr>
        <p:spPr>
          <a:xfrm>
            <a:off x="4949434" y="1956138"/>
            <a:ext cx="3056021" cy="2668317"/>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Function</a:t>
            </a:r>
          </a:p>
        </p:txBody>
      </p:sp>
      <p:sp>
        <p:nvSpPr>
          <p:cNvPr id="12" name="TextBox 11">
            <a:extLst>
              <a:ext uri="{FF2B5EF4-FFF2-40B4-BE49-F238E27FC236}">
                <a16:creationId xmlns:a16="http://schemas.microsoft.com/office/drawing/2014/main" id="{8F946C54-DA91-41F2-8574-B8B79A0E1036}"/>
              </a:ext>
            </a:extLst>
          </p:cNvPr>
          <p:cNvSpPr txBox="1"/>
          <p:nvPr/>
        </p:nvSpPr>
        <p:spPr>
          <a:xfrm>
            <a:off x="993842" y="2712835"/>
            <a:ext cx="2552174" cy="1323439"/>
          </a:xfrm>
          <a:prstGeom prst="rect">
            <a:avLst/>
          </a:prstGeom>
          <a:noFill/>
        </p:spPr>
        <p:txBody>
          <a:bodyPr wrap="none" rtlCol="0">
            <a:spAutoFit/>
          </a:bodyPr>
          <a:lstStyle/>
          <a:p>
            <a:r>
              <a:rPr lang="en-US" sz="4000"/>
              <a:t>Parameters</a:t>
            </a:r>
          </a:p>
          <a:p>
            <a:r>
              <a:rPr lang="en-US" sz="4000"/>
              <a:t>	(</a:t>
            </a:r>
            <a:r>
              <a:rPr lang="en-US" sz="4000" b="1"/>
              <a:t>t</a:t>
            </a:r>
            <a:r>
              <a:rPr lang="en-US" sz="4000"/>
              <a:t>)</a:t>
            </a:r>
            <a:endParaRPr lang="en-US"/>
          </a:p>
        </p:txBody>
      </p:sp>
      <p:sp>
        <p:nvSpPr>
          <p:cNvPr id="13" name="Right Arrow 20">
            <a:extLst>
              <a:ext uri="{FF2B5EF4-FFF2-40B4-BE49-F238E27FC236}">
                <a16:creationId xmlns:a16="http://schemas.microsoft.com/office/drawing/2014/main" id="{6B13D7AB-9D8E-4F60-9EA3-34506686D3A6}"/>
              </a:ext>
            </a:extLst>
          </p:cNvPr>
          <p:cNvSpPr/>
          <p:nvPr/>
        </p:nvSpPr>
        <p:spPr>
          <a:xfrm>
            <a:off x="3623423" y="2403675"/>
            <a:ext cx="987611" cy="133377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62488F49-B39E-40C8-ADD8-47A990B36E8C}"/>
              </a:ext>
            </a:extLst>
          </p:cNvPr>
          <p:cNvSpPr txBox="1"/>
          <p:nvPr/>
        </p:nvSpPr>
        <p:spPr>
          <a:xfrm>
            <a:off x="9587387" y="2712835"/>
            <a:ext cx="1072730" cy="1323439"/>
          </a:xfrm>
          <a:prstGeom prst="rect">
            <a:avLst/>
          </a:prstGeom>
          <a:noFill/>
        </p:spPr>
        <p:txBody>
          <a:bodyPr wrap="none" rtlCol="0">
            <a:spAutoFit/>
          </a:bodyPr>
          <a:lstStyle/>
          <a:p>
            <a:pPr algn="ctr"/>
            <a:r>
              <a:rPr lang="en-US" sz="4000"/>
              <a:t>Loss</a:t>
            </a:r>
          </a:p>
          <a:p>
            <a:pPr algn="ctr"/>
            <a:r>
              <a:rPr lang="en-US" sz="4000" b="1"/>
              <a:t>(L)</a:t>
            </a:r>
            <a:endParaRPr lang="en-US" b="1"/>
          </a:p>
        </p:txBody>
      </p:sp>
      <p:sp>
        <p:nvSpPr>
          <p:cNvPr id="16" name="Right Arrow 20">
            <a:extLst>
              <a:ext uri="{FF2B5EF4-FFF2-40B4-BE49-F238E27FC236}">
                <a16:creationId xmlns:a16="http://schemas.microsoft.com/office/drawing/2014/main" id="{DB3040A4-4589-402E-BEF9-E27E0DCA712D}"/>
              </a:ext>
            </a:extLst>
          </p:cNvPr>
          <p:cNvSpPr/>
          <p:nvPr/>
        </p:nvSpPr>
        <p:spPr>
          <a:xfrm>
            <a:off x="8343855" y="2399892"/>
            <a:ext cx="1040731" cy="133377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AutoShape 4" descr="Neural Networks From Scratch - victorzhou.com">
            <a:extLst>
              <a:ext uri="{FF2B5EF4-FFF2-40B4-BE49-F238E27FC236}">
                <a16:creationId xmlns:a16="http://schemas.microsoft.com/office/drawing/2014/main" id="{290B5036-773B-45C2-A3D8-18BF010CBFA2}"/>
              </a:ext>
            </a:extLst>
          </p:cNvPr>
          <p:cNvSpPr>
            <a:spLocks noChangeAspect="1" noChangeArrowheads="1"/>
          </p:cNvSpPr>
          <p:nvPr/>
        </p:nvSpPr>
        <p:spPr bwMode="auto">
          <a:xfrm>
            <a:off x="6255844" y="27533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Neural Networks From Scratch - victorzhou.com">
            <a:extLst>
              <a:ext uri="{FF2B5EF4-FFF2-40B4-BE49-F238E27FC236}">
                <a16:creationId xmlns:a16="http://schemas.microsoft.com/office/drawing/2014/main" id="{B9984D42-E797-4780-BB4C-62AA6FAC8CF9}"/>
              </a:ext>
            </a:extLst>
          </p:cNvPr>
          <p:cNvSpPr>
            <a:spLocks noChangeAspect="1" noChangeArrowheads="1"/>
          </p:cNvSpPr>
          <p:nvPr/>
        </p:nvSpPr>
        <p:spPr bwMode="auto">
          <a:xfrm>
            <a:off x="6408244" y="29057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File:Neural network.svg - Wikimedia Commons">
            <a:extLst>
              <a:ext uri="{FF2B5EF4-FFF2-40B4-BE49-F238E27FC236}">
                <a16:creationId xmlns:a16="http://schemas.microsoft.com/office/drawing/2014/main" id="{510400E3-DA62-474D-8E81-589DAD271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208" y="2556300"/>
            <a:ext cx="2720471" cy="181364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6">
            <a:extLst>
              <a:ext uri="{FF2B5EF4-FFF2-40B4-BE49-F238E27FC236}">
                <a16:creationId xmlns:a16="http://schemas.microsoft.com/office/drawing/2014/main" id="{DCD0B62B-3E27-BF4E-B151-4433D064149E}"/>
              </a:ext>
            </a:extLst>
          </p:cNvPr>
          <p:cNvSpPr/>
          <p:nvPr/>
        </p:nvSpPr>
        <p:spPr>
          <a:xfrm>
            <a:off x="1061274" y="5191096"/>
            <a:ext cx="10693940" cy="911011"/>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Train ML models</a:t>
            </a:r>
          </a:p>
        </p:txBody>
      </p:sp>
      <p:sp>
        <p:nvSpPr>
          <p:cNvPr id="3" name="Slide Number Placeholder 2">
            <a:extLst>
              <a:ext uri="{FF2B5EF4-FFF2-40B4-BE49-F238E27FC236}">
                <a16:creationId xmlns:a16="http://schemas.microsoft.com/office/drawing/2014/main" id="{E27BB191-A00F-E142-8068-C2B3B9CF4853}"/>
              </a:ext>
            </a:extLst>
          </p:cNvPr>
          <p:cNvSpPr>
            <a:spLocks noGrp="1"/>
          </p:cNvSpPr>
          <p:nvPr>
            <p:ph type="sldNum" sz="quarter" idx="12"/>
          </p:nvPr>
        </p:nvSpPr>
        <p:spPr/>
        <p:txBody>
          <a:bodyPr/>
          <a:lstStyle/>
          <a:p>
            <a:fld id="{0908CC86-A11B-4806-8F88-B6AE3C10272E}" type="slidenum">
              <a:rPr lang="en-US" smtClean="0"/>
              <a:t>2</a:t>
            </a:fld>
            <a:endParaRPr lang="en-US"/>
          </a:p>
        </p:txBody>
      </p:sp>
    </p:spTree>
    <p:extLst>
      <p:ext uri="{BB962C8B-B14F-4D97-AF65-F5344CB8AC3E}">
        <p14:creationId xmlns:p14="http://schemas.microsoft.com/office/powerpoint/2010/main" val="2517853631"/>
      </p:ext>
    </p:extLst>
  </p:cSld>
  <p:clrMapOvr>
    <a:masterClrMapping/>
  </p:clrMapOvr>
  <mc:AlternateContent xmlns:mc="http://schemas.openxmlformats.org/markup-compatibility/2006" xmlns:p14="http://schemas.microsoft.com/office/powerpoint/2010/main">
    <mc:Choice Requires="p14">
      <p:transition spd="slow" p14:dur="2000" advTm="7535"/>
    </mc:Choice>
    <mc:Fallback xmlns="">
      <p:transition spd="slow" advTm="75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10BB847-F767-6A4D-9987-B2FFA31D6782}"/>
              </a:ext>
            </a:extLst>
          </p:cNvPr>
          <p:cNvGrpSpPr/>
          <p:nvPr/>
        </p:nvGrpSpPr>
        <p:grpSpPr>
          <a:xfrm>
            <a:off x="4884069" y="2581683"/>
            <a:ext cx="3422307" cy="1008973"/>
            <a:chOff x="5051451" y="2560492"/>
            <a:chExt cx="3422307" cy="1008973"/>
          </a:xfrm>
        </p:grpSpPr>
        <p:grpSp>
          <p:nvGrpSpPr>
            <p:cNvPr id="27" name="Group 26">
              <a:extLst>
                <a:ext uri="{FF2B5EF4-FFF2-40B4-BE49-F238E27FC236}">
                  <a16:creationId xmlns:a16="http://schemas.microsoft.com/office/drawing/2014/main" id="{7527BB1C-A07B-B848-B5A8-FAAF388C669F}"/>
                </a:ext>
              </a:extLst>
            </p:cNvPr>
            <p:cNvGrpSpPr/>
            <p:nvPr/>
          </p:nvGrpSpPr>
          <p:grpSpPr>
            <a:xfrm>
              <a:off x="5743074" y="2594621"/>
              <a:ext cx="2165262" cy="923330"/>
              <a:chOff x="5743074" y="2594621"/>
              <a:chExt cx="2165262" cy="923330"/>
            </a:xfrm>
          </p:grpSpPr>
          <p:sp>
            <p:nvSpPr>
              <p:cNvPr id="9" name="TextBox 8">
                <a:extLst>
                  <a:ext uri="{FF2B5EF4-FFF2-40B4-BE49-F238E27FC236}">
                    <a16:creationId xmlns:a16="http://schemas.microsoft.com/office/drawing/2014/main" id="{32D0F52D-DB3E-9A4A-AE99-FEBF05E406A9}"/>
                  </a:ext>
                </a:extLst>
              </p:cNvPr>
              <p:cNvSpPr txBox="1"/>
              <p:nvPr/>
            </p:nvSpPr>
            <p:spPr>
              <a:xfrm>
                <a:off x="5743074" y="2594621"/>
                <a:ext cx="602876" cy="923330"/>
              </a:xfrm>
              <a:prstGeom prst="rect">
                <a:avLst/>
              </a:prstGeom>
              <a:noFill/>
            </p:spPr>
            <p:txBody>
              <a:bodyPr wrap="square" rtlCol="0">
                <a:spAutoFit/>
              </a:bodyPr>
              <a:lstStyle/>
              <a:p>
                <a:r>
                  <a:rPr lang="en-US" sz="5400"/>
                  <a:t>L</a:t>
                </a:r>
              </a:p>
            </p:txBody>
          </p:sp>
          <p:pic>
            <p:nvPicPr>
              <p:cNvPr id="11" name="Picture 10" descr="Icon&#10;&#10;Description automatically generated">
                <a:extLst>
                  <a:ext uri="{FF2B5EF4-FFF2-40B4-BE49-F238E27FC236}">
                    <a16:creationId xmlns:a16="http://schemas.microsoft.com/office/drawing/2014/main" id="{81E6C199-A80C-4F41-9815-B8EA2E559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1662" y="2719818"/>
                <a:ext cx="1306674" cy="690319"/>
              </a:xfrm>
              <a:prstGeom prst="rect">
                <a:avLst/>
              </a:prstGeom>
            </p:spPr>
          </p:pic>
        </p:grpSp>
        <p:sp>
          <p:nvSpPr>
            <p:cNvPr id="30" name="Oval 29">
              <a:extLst>
                <a:ext uri="{FF2B5EF4-FFF2-40B4-BE49-F238E27FC236}">
                  <a16:creationId xmlns:a16="http://schemas.microsoft.com/office/drawing/2014/main" id="{1C051901-B356-A248-8525-384BDAD77BFA}"/>
                </a:ext>
              </a:extLst>
            </p:cNvPr>
            <p:cNvSpPr/>
            <p:nvPr/>
          </p:nvSpPr>
          <p:spPr>
            <a:xfrm>
              <a:off x="5051451" y="2560492"/>
              <a:ext cx="3422307" cy="1008973"/>
            </a:xfrm>
            <a:prstGeom prst="ellipse">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B1BD894-660D-2440-BA60-B7D49FB86E2D}"/>
              </a:ext>
            </a:extLst>
          </p:cNvPr>
          <p:cNvSpPr>
            <a:spLocks noGrp="1"/>
          </p:cNvSpPr>
          <p:nvPr>
            <p:ph type="title"/>
          </p:nvPr>
        </p:nvSpPr>
        <p:spPr/>
        <p:txBody>
          <a:bodyPr/>
          <a:lstStyle/>
          <a:p>
            <a:r>
              <a:rPr lang="en-US"/>
              <a:t>Options adding using deltas</a:t>
            </a:r>
          </a:p>
        </p:txBody>
      </p:sp>
      <p:sp>
        <p:nvSpPr>
          <p:cNvPr id="7" name="Rectangle: Rounded Corners 10">
            <a:extLst>
              <a:ext uri="{FF2B5EF4-FFF2-40B4-BE49-F238E27FC236}">
                <a16:creationId xmlns:a16="http://schemas.microsoft.com/office/drawing/2014/main" id="{67C81895-8469-9842-A07F-D522E2CCB204}"/>
              </a:ext>
            </a:extLst>
          </p:cNvPr>
          <p:cNvSpPr/>
          <p:nvPr/>
        </p:nvSpPr>
        <p:spPr>
          <a:xfrm>
            <a:off x="3665291" y="1692926"/>
            <a:ext cx="5142803" cy="698324"/>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Option 1: Add a delta primitive</a:t>
            </a:r>
          </a:p>
        </p:txBody>
      </p:sp>
      <p:sp>
        <p:nvSpPr>
          <p:cNvPr id="8" name="Rectangle: Rounded Corners 10">
            <a:extLst>
              <a:ext uri="{FF2B5EF4-FFF2-40B4-BE49-F238E27FC236}">
                <a16:creationId xmlns:a16="http://schemas.microsoft.com/office/drawing/2014/main" id="{CF53E0E1-0F8D-C04F-9F18-C2CDEA214DF1}"/>
              </a:ext>
            </a:extLst>
          </p:cNvPr>
          <p:cNvSpPr/>
          <p:nvPr/>
        </p:nvSpPr>
        <p:spPr>
          <a:xfrm>
            <a:off x="3665291" y="4207241"/>
            <a:ext cx="5142803" cy="698324"/>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Option 2: Introduce then eliminate deltas</a:t>
            </a:r>
          </a:p>
        </p:txBody>
      </p:sp>
      <p:sp>
        <p:nvSpPr>
          <p:cNvPr id="29" name="Slide Number Placeholder 28">
            <a:extLst>
              <a:ext uri="{FF2B5EF4-FFF2-40B4-BE49-F238E27FC236}">
                <a16:creationId xmlns:a16="http://schemas.microsoft.com/office/drawing/2014/main" id="{1C835E06-60F1-BB4B-BC54-FEEECA6BA300}"/>
              </a:ext>
            </a:extLst>
          </p:cNvPr>
          <p:cNvSpPr>
            <a:spLocks noGrp="1"/>
          </p:cNvSpPr>
          <p:nvPr>
            <p:ph type="sldNum" sz="quarter" idx="12"/>
          </p:nvPr>
        </p:nvSpPr>
        <p:spPr/>
        <p:txBody>
          <a:bodyPr/>
          <a:lstStyle/>
          <a:p>
            <a:fld id="{0908CC86-A11B-4806-8F88-B6AE3C10272E}" type="slidenum">
              <a:rPr lang="en-US" smtClean="0"/>
              <a:t>20</a:t>
            </a:fld>
            <a:endParaRPr lang="en-US"/>
          </a:p>
        </p:txBody>
      </p:sp>
      <p:grpSp>
        <p:nvGrpSpPr>
          <p:cNvPr id="3" name="Group 2">
            <a:extLst>
              <a:ext uri="{FF2B5EF4-FFF2-40B4-BE49-F238E27FC236}">
                <a16:creationId xmlns:a16="http://schemas.microsoft.com/office/drawing/2014/main" id="{C2F654E4-9243-4DB3-B3E6-C871B17B1A8D}"/>
              </a:ext>
            </a:extLst>
          </p:cNvPr>
          <p:cNvGrpSpPr/>
          <p:nvPr/>
        </p:nvGrpSpPr>
        <p:grpSpPr>
          <a:xfrm>
            <a:off x="3244802" y="5126471"/>
            <a:ext cx="6700840" cy="1008973"/>
            <a:chOff x="3244802" y="5126471"/>
            <a:chExt cx="6700840" cy="1008973"/>
          </a:xfrm>
        </p:grpSpPr>
        <p:grpSp>
          <p:nvGrpSpPr>
            <p:cNvPr id="28" name="Group 27">
              <a:extLst>
                <a:ext uri="{FF2B5EF4-FFF2-40B4-BE49-F238E27FC236}">
                  <a16:creationId xmlns:a16="http://schemas.microsoft.com/office/drawing/2014/main" id="{19AA0ECB-5C28-154C-9D72-80445B16B81A}"/>
                </a:ext>
              </a:extLst>
            </p:cNvPr>
            <p:cNvGrpSpPr/>
            <p:nvPr/>
          </p:nvGrpSpPr>
          <p:grpSpPr>
            <a:xfrm>
              <a:off x="3244802" y="5126471"/>
              <a:ext cx="6700840" cy="952942"/>
              <a:chOff x="3408965" y="5112206"/>
              <a:chExt cx="6700840" cy="952942"/>
            </a:xfrm>
          </p:grpSpPr>
          <p:pic>
            <p:nvPicPr>
              <p:cNvPr id="16" name="Graphic 15">
                <a:extLst>
                  <a:ext uri="{FF2B5EF4-FFF2-40B4-BE49-F238E27FC236}">
                    <a16:creationId xmlns:a16="http://schemas.microsoft.com/office/drawing/2014/main" id="{D2ABD556-3FF9-0344-A6AA-BA4E283995B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67233" t="85610" r="21342"/>
              <a:stretch/>
            </p:blipFill>
            <p:spPr>
              <a:xfrm>
                <a:off x="4061174" y="5320164"/>
                <a:ext cx="791971" cy="507414"/>
              </a:xfrm>
              <a:prstGeom prst="rect">
                <a:avLst/>
              </a:prstGeom>
            </p:spPr>
          </p:pic>
          <p:sp>
            <p:nvSpPr>
              <p:cNvPr id="17" name="TextBox 16">
                <a:extLst>
                  <a:ext uri="{FF2B5EF4-FFF2-40B4-BE49-F238E27FC236}">
                    <a16:creationId xmlns:a16="http://schemas.microsoft.com/office/drawing/2014/main" id="{3C99BAB3-A39A-AF4D-AF94-B85EB4344C74}"/>
                  </a:ext>
                </a:extLst>
              </p:cNvPr>
              <p:cNvSpPr txBox="1"/>
              <p:nvPr/>
            </p:nvSpPr>
            <p:spPr>
              <a:xfrm>
                <a:off x="3408965" y="5141818"/>
                <a:ext cx="476412" cy="923330"/>
              </a:xfrm>
              <a:prstGeom prst="rect">
                <a:avLst/>
              </a:prstGeom>
              <a:noFill/>
            </p:spPr>
            <p:txBody>
              <a:bodyPr wrap="none" rtlCol="0">
                <a:spAutoFit/>
              </a:bodyPr>
              <a:lstStyle/>
              <a:p>
                <a:r>
                  <a:rPr lang="en-US" sz="5400"/>
                  <a:t>L</a:t>
                </a:r>
              </a:p>
            </p:txBody>
          </p:sp>
          <p:sp>
            <p:nvSpPr>
              <p:cNvPr id="26" name="TextBox 25">
                <a:extLst>
                  <a:ext uri="{FF2B5EF4-FFF2-40B4-BE49-F238E27FC236}">
                    <a16:creationId xmlns:a16="http://schemas.microsoft.com/office/drawing/2014/main" id="{F63766BA-4FEF-FA4E-B468-FD2A8745D1B5}"/>
                  </a:ext>
                </a:extLst>
              </p:cNvPr>
              <p:cNvSpPr txBox="1"/>
              <p:nvPr/>
            </p:nvSpPr>
            <p:spPr>
              <a:xfrm>
                <a:off x="9633393" y="5112206"/>
                <a:ext cx="476412" cy="923330"/>
              </a:xfrm>
              <a:prstGeom prst="rect">
                <a:avLst/>
              </a:prstGeom>
              <a:noFill/>
            </p:spPr>
            <p:txBody>
              <a:bodyPr wrap="none" rtlCol="0">
                <a:spAutoFit/>
              </a:bodyPr>
              <a:lstStyle/>
              <a:p>
                <a:r>
                  <a:rPr lang="en-US" sz="5400"/>
                  <a:t>L</a:t>
                </a:r>
              </a:p>
            </p:txBody>
          </p:sp>
        </p:grpSp>
        <p:grpSp>
          <p:nvGrpSpPr>
            <p:cNvPr id="34" name="Group 33">
              <a:extLst>
                <a:ext uri="{FF2B5EF4-FFF2-40B4-BE49-F238E27FC236}">
                  <a16:creationId xmlns:a16="http://schemas.microsoft.com/office/drawing/2014/main" id="{05273807-20FA-D745-AD9D-0674B06514D2}"/>
                </a:ext>
              </a:extLst>
            </p:cNvPr>
            <p:cNvGrpSpPr/>
            <p:nvPr/>
          </p:nvGrpSpPr>
          <p:grpSpPr>
            <a:xfrm>
              <a:off x="4880849" y="5126471"/>
              <a:ext cx="3422307" cy="1008973"/>
              <a:chOff x="5051451" y="2560492"/>
              <a:chExt cx="3422307" cy="1008973"/>
            </a:xfrm>
          </p:grpSpPr>
          <p:grpSp>
            <p:nvGrpSpPr>
              <p:cNvPr id="35" name="Group 34">
                <a:extLst>
                  <a:ext uri="{FF2B5EF4-FFF2-40B4-BE49-F238E27FC236}">
                    <a16:creationId xmlns:a16="http://schemas.microsoft.com/office/drawing/2014/main" id="{170C8D72-26A3-0E4A-98D6-6A38CD921E76}"/>
                  </a:ext>
                </a:extLst>
              </p:cNvPr>
              <p:cNvGrpSpPr/>
              <p:nvPr/>
            </p:nvGrpSpPr>
            <p:grpSpPr>
              <a:xfrm>
                <a:off x="5743074" y="2594621"/>
                <a:ext cx="2165262" cy="923330"/>
                <a:chOff x="5743074" y="2594621"/>
                <a:chExt cx="2165262" cy="923330"/>
              </a:xfrm>
            </p:grpSpPr>
            <p:sp>
              <p:nvSpPr>
                <p:cNvPr id="37" name="TextBox 36">
                  <a:extLst>
                    <a:ext uri="{FF2B5EF4-FFF2-40B4-BE49-F238E27FC236}">
                      <a16:creationId xmlns:a16="http://schemas.microsoft.com/office/drawing/2014/main" id="{2C2D74C7-857C-9944-95D2-EBA8F55ACDA8}"/>
                    </a:ext>
                  </a:extLst>
                </p:cNvPr>
                <p:cNvSpPr txBox="1"/>
                <p:nvPr/>
              </p:nvSpPr>
              <p:spPr>
                <a:xfrm>
                  <a:off x="5743074" y="2594621"/>
                  <a:ext cx="602876" cy="923330"/>
                </a:xfrm>
                <a:prstGeom prst="rect">
                  <a:avLst/>
                </a:prstGeom>
                <a:noFill/>
              </p:spPr>
              <p:txBody>
                <a:bodyPr wrap="square" rtlCol="0">
                  <a:spAutoFit/>
                </a:bodyPr>
                <a:lstStyle/>
                <a:p>
                  <a:r>
                    <a:rPr lang="en-US" sz="5400"/>
                    <a:t>L</a:t>
                  </a:r>
                </a:p>
              </p:txBody>
            </p:sp>
            <p:pic>
              <p:nvPicPr>
                <p:cNvPr id="38" name="Picture 37" descr="Icon&#10;&#10;Description automatically generated">
                  <a:extLst>
                    <a:ext uri="{FF2B5EF4-FFF2-40B4-BE49-F238E27FC236}">
                      <a16:creationId xmlns:a16="http://schemas.microsoft.com/office/drawing/2014/main" id="{3BE624F6-31CD-544F-BF5E-949D582B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1662" y="2719818"/>
                  <a:ext cx="1306674" cy="690319"/>
                </a:xfrm>
                <a:prstGeom prst="rect">
                  <a:avLst/>
                </a:prstGeom>
              </p:spPr>
            </p:pic>
          </p:grpSp>
          <p:sp>
            <p:nvSpPr>
              <p:cNvPr id="36" name="Oval 35">
                <a:extLst>
                  <a:ext uri="{FF2B5EF4-FFF2-40B4-BE49-F238E27FC236}">
                    <a16:creationId xmlns:a16="http://schemas.microsoft.com/office/drawing/2014/main" id="{6AAC468D-A073-9F49-979F-0D80FA2C0757}"/>
                  </a:ext>
                </a:extLst>
              </p:cNvPr>
              <p:cNvSpPr/>
              <p:nvPr/>
            </p:nvSpPr>
            <p:spPr>
              <a:xfrm>
                <a:off x="5051451" y="2560492"/>
                <a:ext cx="3422307" cy="1008973"/>
              </a:xfrm>
              <a:prstGeom prst="ellipse">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4761792-4E57-40E1-A65A-3FE86BCCEA84}"/>
                </a:ext>
              </a:extLst>
            </p:cNvPr>
            <p:cNvGrpSpPr/>
            <p:nvPr/>
          </p:nvGrpSpPr>
          <p:grpSpPr>
            <a:xfrm>
              <a:off x="8526638" y="5344722"/>
              <a:ext cx="936281" cy="587230"/>
              <a:chOff x="3128032" y="5144255"/>
              <a:chExt cx="1880287" cy="1179305"/>
            </a:xfrm>
          </p:grpSpPr>
          <p:pic>
            <p:nvPicPr>
              <p:cNvPr id="41" name="Graphic 40">
                <a:extLst>
                  <a:ext uri="{FF2B5EF4-FFF2-40B4-BE49-F238E27FC236}">
                    <a16:creationId xmlns:a16="http://schemas.microsoft.com/office/drawing/2014/main" id="{6FFEBE69-F289-4581-945B-DA779A5AE9F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63384" t="45405" r="30327" b="48719"/>
              <a:stretch/>
            </p:blipFill>
            <p:spPr>
              <a:xfrm>
                <a:off x="3128032" y="5144255"/>
                <a:ext cx="1880287" cy="1179305"/>
              </a:xfrm>
              <a:prstGeom prst="rect">
                <a:avLst/>
              </a:prstGeom>
            </p:spPr>
          </p:pic>
          <p:sp>
            <p:nvSpPr>
              <p:cNvPr id="42" name="&quot;Not Allowed&quot; Symbol 41">
                <a:extLst>
                  <a:ext uri="{FF2B5EF4-FFF2-40B4-BE49-F238E27FC236}">
                    <a16:creationId xmlns:a16="http://schemas.microsoft.com/office/drawing/2014/main" id="{4579D106-CEFC-4B56-8ED3-DDDA6A2BB74E}"/>
                  </a:ext>
                </a:extLst>
              </p:cNvPr>
              <p:cNvSpPr/>
              <p:nvPr/>
            </p:nvSpPr>
            <p:spPr>
              <a:xfrm>
                <a:off x="3482944" y="5347980"/>
                <a:ext cx="791350" cy="791350"/>
              </a:xfrm>
              <a:prstGeom prst="noSmoking">
                <a:avLst>
                  <a:gd name="adj" fmla="val 559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grpSp>
    </p:spTree>
    <p:custDataLst>
      <p:tags r:id="rId1"/>
    </p:custDataLst>
    <p:extLst>
      <p:ext uri="{BB962C8B-B14F-4D97-AF65-F5344CB8AC3E}">
        <p14:creationId xmlns:p14="http://schemas.microsoft.com/office/powerpoint/2010/main" val="2501387722"/>
      </p:ext>
    </p:extLst>
  </p:cSld>
  <p:clrMapOvr>
    <a:masterClrMapping/>
  </p:clrMapOvr>
  <mc:AlternateContent xmlns:mc="http://schemas.openxmlformats.org/markup-compatibility/2006" xmlns:p14="http://schemas.microsoft.com/office/powerpoint/2010/main">
    <mc:Choice Requires="p14">
      <p:transition spd="slow" p14:dur="2000" advTm="16847"/>
    </mc:Choice>
    <mc:Fallback xmlns="">
      <p:transition spd="slow" advTm="168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ADFC-9C71-974E-AD42-F5F4419339F8}"/>
              </a:ext>
            </a:extLst>
          </p:cNvPr>
          <p:cNvSpPr>
            <a:spLocks noGrp="1"/>
          </p:cNvSpPr>
          <p:nvPr>
            <p:ph type="title"/>
          </p:nvPr>
        </p:nvSpPr>
        <p:spPr/>
        <p:txBody>
          <a:bodyPr/>
          <a:lstStyle/>
          <a:p>
            <a:r>
              <a:rPr lang="en-US" dirty="0"/>
              <a:t>Evaluating simple expressions with </a:t>
            </a:r>
            <a:br>
              <a:rPr lang="en-US" dirty="0"/>
            </a:br>
            <a:r>
              <a:rPr lang="en-US" dirty="0"/>
              <a:t>deltas</a:t>
            </a:r>
          </a:p>
        </p:txBody>
      </p:sp>
      <p:pic>
        <p:nvPicPr>
          <p:cNvPr id="30" name="Graphic 29" descr="Checkmark with solid fill">
            <a:extLst>
              <a:ext uri="{FF2B5EF4-FFF2-40B4-BE49-F238E27FC236}">
                <a16:creationId xmlns:a16="http://schemas.microsoft.com/office/drawing/2014/main" id="{AE3D199B-AF98-8F41-BD87-0581CF323C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57336" y="1828800"/>
            <a:ext cx="914400" cy="914400"/>
          </a:xfrm>
          <a:prstGeom prst="rect">
            <a:avLst/>
          </a:prstGeom>
        </p:spPr>
      </p:pic>
      <p:sp>
        <p:nvSpPr>
          <p:cNvPr id="37" name="Rectangle 36">
            <a:extLst>
              <a:ext uri="{FF2B5EF4-FFF2-40B4-BE49-F238E27FC236}">
                <a16:creationId xmlns:a16="http://schemas.microsoft.com/office/drawing/2014/main" id="{972A77E8-129E-624C-ACB7-B17795427F21}"/>
              </a:ext>
            </a:extLst>
          </p:cNvPr>
          <p:cNvSpPr/>
          <p:nvPr/>
        </p:nvSpPr>
        <p:spPr>
          <a:xfrm>
            <a:off x="7472363" y="1828800"/>
            <a:ext cx="2100262" cy="75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6">
            <a:extLst>
              <a:ext uri="{FF2B5EF4-FFF2-40B4-BE49-F238E27FC236}">
                <a16:creationId xmlns:a16="http://schemas.microsoft.com/office/drawing/2014/main" id="{4046F937-C7BA-0246-B9F8-28FAF484C04D}"/>
              </a:ext>
            </a:extLst>
          </p:cNvPr>
          <p:cNvSpPr/>
          <p:nvPr/>
        </p:nvSpPr>
        <p:spPr>
          <a:xfrm>
            <a:off x="838200" y="1935921"/>
            <a:ext cx="2244939" cy="69001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Sifting Property</a:t>
            </a:r>
          </a:p>
        </p:txBody>
      </p:sp>
      <p:pic>
        <p:nvPicPr>
          <p:cNvPr id="9" name="Picture 8">
            <a:extLst>
              <a:ext uri="{FF2B5EF4-FFF2-40B4-BE49-F238E27FC236}">
                <a16:creationId xmlns:a16="http://schemas.microsoft.com/office/drawing/2014/main" id="{43363368-3092-8141-AFB8-C82ADF3AC3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40125" y="1730593"/>
            <a:ext cx="6032500" cy="1100666"/>
          </a:xfrm>
          <a:prstGeom prst="rect">
            <a:avLst/>
          </a:prstGeom>
        </p:spPr>
      </p:pic>
      <p:sp>
        <p:nvSpPr>
          <p:cNvPr id="5" name="Slide Number Placeholder 4">
            <a:extLst>
              <a:ext uri="{FF2B5EF4-FFF2-40B4-BE49-F238E27FC236}">
                <a16:creationId xmlns:a16="http://schemas.microsoft.com/office/drawing/2014/main" id="{46E0C533-E65F-B049-9BEC-357A6815D1E5}"/>
              </a:ext>
            </a:extLst>
          </p:cNvPr>
          <p:cNvSpPr>
            <a:spLocks noGrp="1"/>
          </p:cNvSpPr>
          <p:nvPr>
            <p:ph type="sldNum" sz="quarter" idx="12"/>
          </p:nvPr>
        </p:nvSpPr>
        <p:spPr/>
        <p:txBody>
          <a:bodyPr/>
          <a:lstStyle/>
          <a:p>
            <a:fld id="{0908CC86-A11B-4806-8F88-B6AE3C10272E}" type="slidenum">
              <a:rPr lang="en-US" smtClean="0"/>
              <a:t>21</a:t>
            </a:fld>
            <a:endParaRPr lang="en-US"/>
          </a:p>
        </p:txBody>
      </p:sp>
    </p:spTree>
    <p:extLst>
      <p:ext uri="{BB962C8B-B14F-4D97-AF65-F5344CB8AC3E}">
        <p14:creationId xmlns:p14="http://schemas.microsoft.com/office/powerpoint/2010/main" val="2370297275"/>
      </p:ext>
    </p:extLst>
  </p:cSld>
  <p:clrMapOvr>
    <a:masterClrMapping/>
  </p:clrMapOvr>
  <mc:AlternateContent xmlns:mc="http://schemas.openxmlformats.org/markup-compatibility/2006" xmlns:p14="http://schemas.microsoft.com/office/powerpoint/2010/main">
    <mc:Choice Requires="p14">
      <p:transition spd="slow" p14:dur="2000" advTm="14335"/>
    </mc:Choice>
    <mc:Fallback xmlns="">
      <p:transition spd="slow" advTm="1433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ADFC-9C71-974E-AD42-F5F4419339F8}"/>
              </a:ext>
            </a:extLst>
          </p:cNvPr>
          <p:cNvSpPr>
            <a:spLocks noGrp="1"/>
          </p:cNvSpPr>
          <p:nvPr>
            <p:ph type="title"/>
          </p:nvPr>
        </p:nvSpPr>
        <p:spPr/>
        <p:txBody>
          <a:bodyPr/>
          <a:lstStyle/>
          <a:p>
            <a:r>
              <a:rPr lang="en-US" dirty="0"/>
              <a:t>Evaluating simple expressions with </a:t>
            </a:r>
            <a:br>
              <a:rPr lang="en-US" dirty="0"/>
            </a:br>
            <a:r>
              <a:rPr lang="en-US" dirty="0"/>
              <a:t>deltas</a:t>
            </a:r>
          </a:p>
        </p:txBody>
      </p:sp>
      <p:pic>
        <p:nvPicPr>
          <p:cNvPr id="30" name="Graphic 29" descr="Checkmark with solid fill">
            <a:extLst>
              <a:ext uri="{FF2B5EF4-FFF2-40B4-BE49-F238E27FC236}">
                <a16:creationId xmlns:a16="http://schemas.microsoft.com/office/drawing/2014/main" id="{AE3D199B-AF98-8F41-BD87-0581CF323C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57336" y="1828800"/>
            <a:ext cx="914400" cy="914400"/>
          </a:xfrm>
          <a:prstGeom prst="rect">
            <a:avLst/>
          </a:prstGeom>
        </p:spPr>
      </p:pic>
      <p:pic>
        <p:nvPicPr>
          <p:cNvPr id="8" name="Graphic 7" descr="Checkmark with solid fill">
            <a:extLst>
              <a:ext uri="{FF2B5EF4-FFF2-40B4-BE49-F238E27FC236}">
                <a16:creationId xmlns:a16="http://schemas.microsoft.com/office/drawing/2014/main" id="{96B77BCA-3DB2-5A4B-BBB0-2DC1B6F1E5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57336" y="3269746"/>
            <a:ext cx="914400" cy="914400"/>
          </a:xfrm>
          <a:prstGeom prst="rect">
            <a:avLst/>
          </a:prstGeom>
        </p:spPr>
      </p:pic>
      <p:pic>
        <p:nvPicPr>
          <p:cNvPr id="4" name="Picture 3" descr="Icon&#10;&#10;Description automatically generated">
            <a:extLst>
              <a:ext uri="{FF2B5EF4-FFF2-40B4-BE49-F238E27FC236}">
                <a16:creationId xmlns:a16="http://schemas.microsoft.com/office/drawing/2014/main" id="{AEACED35-3F47-1246-85F9-D12409562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489" y="3365999"/>
            <a:ext cx="2975021" cy="733926"/>
          </a:xfrm>
          <a:prstGeom prst="rect">
            <a:avLst/>
          </a:prstGeom>
        </p:spPr>
      </p:pic>
      <p:sp>
        <p:nvSpPr>
          <p:cNvPr id="3" name="Slide Number Placeholder 2">
            <a:extLst>
              <a:ext uri="{FF2B5EF4-FFF2-40B4-BE49-F238E27FC236}">
                <a16:creationId xmlns:a16="http://schemas.microsoft.com/office/drawing/2014/main" id="{61D40685-7237-A741-85B9-63032C9AD3DE}"/>
              </a:ext>
            </a:extLst>
          </p:cNvPr>
          <p:cNvSpPr>
            <a:spLocks noGrp="1"/>
          </p:cNvSpPr>
          <p:nvPr>
            <p:ph type="sldNum" sz="quarter" idx="12"/>
          </p:nvPr>
        </p:nvSpPr>
        <p:spPr/>
        <p:txBody>
          <a:bodyPr/>
          <a:lstStyle/>
          <a:p>
            <a:fld id="{0908CC86-A11B-4806-8F88-B6AE3C10272E}" type="slidenum">
              <a:rPr lang="en-US" smtClean="0"/>
              <a:t>22</a:t>
            </a:fld>
            <a:endParaRPr lang="en-US"/>
          </a:p>
        </p:txBody>
      </p:sp>
      <p:pic>
        <p:nvPicPr>
          <p:cNvPr id="14" name="Picture 13">
            <a:extLst>
              <a:ext uri="{FF2B5EF4-FFF2-40B4-BE49-F238E27FC236}">
                <a16:creationId xmlns:a16="http://schemas.microsoft.com/office/drawing/2014/main" id="{120B6A2C-5324-5040-B272-EC6469E204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40125" y="1730593"/>
            <a:ext cx="6032500" cy="1100666"/>
          </a:xfrm>
          <a:prstGeom prst="rect">
            <a:avLst/>
          </a:prstGeom>
        </p:spPr>
      </p:pic>
    </p:spTree>
    <p:extLst>
      <p:ext uri="{BB962C8B-B14F-4D97-AF65-F5344CB8AC3E}">
        <p14:creationId xmlns:p14="http://schemas.microsoft.com/office/powerpoint/2010/main" val="1190203827"/>
      </p:ext>
    </p:extLst>
  </p:cSld>
  <p:clrMapOvr>
    <a:masterClrMapping/>
  </p:clrMapOvr>
  <mc:AlternateContent xmlns:mc="http://schemas.openxmlformats.org/markup-compatibility/2006" xmlns:p14="http://schemas.microsoft.com/office/powerpoint/2010/main">
    <mc:Choice Requires="p14">
      <p:transition spd="slow" p14:dur="2000" advTm="12149"/>
    </mc:Choice>
    <mc:Fallback xmlns="">
      <p:transition spd="slow" advTm="1214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ADFC-9C71-974E-AD42-F5F4419339F8}"/>
              </a:ext>
            </a:extLst>
          </p:cNvPr>
          <p:cNvSpPr>
            <a:spLocks noGrp="1"/>
          </p:cNvSpPr>
          <p:nvPr>
            <p:ph type="title"/>
          </p:nvPr>
        </p:nvSpPr>
        <p:spPr/>
        <p:txBody>
          <a:bodyPr/>
          <a:lstStyle/>
          <a:p>
            <a:r>
              <a:rPr lang="en-US"/>
              <a:t>Products of deltas are problematic</a:t>
            </a:r>
          </a:p>
        </p:txBody>
      </p:sp>
      <p:pic>
        <p:nvPicPr>
          <p:cNvPr id="30" name="Graphic 29" descr="Checkmark with solid fill">
            <a:extLst>
              <a:ext uri="{FF2B5EF4-FFF2-40B4-BE49-F238E27FC236}">
                <a16:creationId xmlns:a16="http://schemas.microsoft.com/office/drawing/2014/main" id="{AE3D199B-AF98-8F41-BD87-0581CF323C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7336" y="1828800"/>
            <a:ext cx="914400" cy="914400"/>
          </a:xfrm>
          <a:prstGeom prst="rect">
            <a:avLst/>
          </a:prstGeom>
        </p:spPr>
      </p:pic>
      <p:pic>
        <p:nvPicPr>
          <p:cNvPr id="9" name="Graphic 8" descr="Checkmark with solid fill">
            <a:extLst>
              <a:ext uri="{FF2B5EF4-FFF2-40B4-BE49-F238E27FC236}">
                <a16:creationId xmlns:a16="http://schemas.microsoft.com/office/drawing/2014/main" id="{25EC8D36-0807-C044-8A1D-0FD96357BB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7336" y="3272393"/>
            <a:ext cx="914400" cy="914400"/>
          </a:xfrm>
          <a:prstGeom prst="rect">
            <a:avLst/>
          </a:prstGeom>
        </p:spPr>
      </p:pic>
      <p:pic>
        <p:nvPicPr>
          <p:cNvPr id="19" name="Picture 18" descr="Icon&#10;&#10;Description automatically generated">
            <a:extLst>
              <a:ext uri="{FF2B5EF4-FFF2-40B4-BE49-F238E27FC236}">
                <a16:creationId xmlns:a16="http://schemas.microsoft.com/office/drawing/2014/main" id="{89B369D4-A05A-914C-A6AD-99AF01EE3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489" y="3368646"/>
            <a:ext cx="2975021" cy="733926"/>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4C731ED8-BDD3-E943-8AEE-3787EA365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6862" y="4636626"/>
            <a:ext cx="3489663" cy="1221900"/>
          </a:xfrm>
          <a:prstGeom prst="rect">
            <a:avLst/>
          </a:prstGeom>
        </p:spPr>
      </p:pic>
      <p:pic>
        <p:nvPicPr>
          <p:cNvPr id="10" name="Graphic 9" descr="Close with solid fill">
            <a:extLst>
              <a:ext uri="{FF2B5EF4-FFF2-40B4-BE49-F238E27FC236}">
                <a16:creationId xmlns:a16="http://schemas.microsoft.com/office/drawing/2014/main" id="{29F23EA7-950B-A44E-80FE-ACDAA0C82C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4583739"/>
            <a:ext cx="914400" cy="914400"/>
          </a:xfrm>
          <a:prstGeom prst="rect">
            <a:avLst/>
          </a:prstGeom>
        </p:spPr>
      </p:pic>
      <p:sp>
        <p:nvSpPr>
          <p:cNvPr id="3" name="Slide Number Placeholder 2">
            <a:extLst>
              <a:ext uri="{FF2B5EF4-FFF2-40B4-BE49-F238E27FC236}">
                <a16:creationId xmlns:a16="http://schemas.microsoft.com/office/drawing/2014/main" id="{9A53C0D2-6E7E-F94B-812A-1B8F122600BF}"/>
              </a:ext>
            </a:extLst>
          </p:cNvPr>
          <p:cNvSpPr>
            <a:spLocks noGrp="1"/>
          </p:cNvSpPr>
          <p:nvPr>
            <p:ph type="sldNum" sz="quarter" idx="12"/>
          </p:nvPr>
        </p:nvSpPr>
        <p:spPr/>
        <p:txBody>
          <a:bodyPr/>
          <a:lstStyle/>
          <a:p>
            <a:fld id="{0908CC86-A11B-4806-8F88-B6AE3C10272E}" type="slidenum">
              <a:rPr lang="en-US" smtClean="0"/>
              <a:t>23</a:t>
            </a:fld>
            <a:endParaRPr lang="en-US"/>
          </a:p>
        </p:txBody>
      </p:sp>
      <p:pic>
        <p:nvPicPr>
          <p:cNvPr id="22" name="Picture 21">
            <a:extLst>
              <a:ext uri="{FF2B5EF4-FFF2-40B4-BE49-F238E27FC236}">
                <a16:creationId xmlns:a16="http://schemas.microsoft.com/office/drawing/2014/main" id="{96B89AA2-60DD-D34B-BFAE-6A8980933C5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40125" y="1730593"/>
            <a:ext cx="6032500" cy="1100666"/>
          </a:xfrm>
          <a:prstGeom prst="rect">
            <a:avLst/>
          </a:prstGeom>
        </p:spPr>
      </p:pic>
    </p:spTree>
    <p:custDataLst>
      <p:tags r:id="rId1"/>
    </p:custDataLst>
    <p:extLst>
      <p:ext uri="{BB962C8B-B14F-4D97-AF65-F5344CB8AC3E}">
        <p14:creationId xmlns:p14="http://schemas.microsoft.com/office/powerpoint/2010/main" val="981208931"/>
      </p:ext>
    </p:extLst>
  </p:cSld>
  <p:clrMapOvr>
    <a:masterClrMapping/>
  </p:clrMapOvr>
  <mc:AlternateContent xmlns:mc="http://schemas.openxmlformats.org/markup-compatibility/2006" xmlns:p14="http://schemas.microsoft.com/office/powerpoint/2010/main">
    <mc:Choice Requires="p14">
      <p:transition spd="slow" p14:dur="2000" advTm="7226"/>
    </mc:Choice>
    <mc:Fallback xmlns="">
      <p:transition spd="slow" advTm="7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ADFC-9C71-974E-AD42-F5F4419339F8}"/>
              </a:ext>
            </a:extLst>
          </p:cNvPr>
          <p:cNvSpPr>
            <a:spLocks noGrp="1"/>
          </p:cNvSpPr>
          <p:nvPr>
            <p:ph type="title"/>
          </p:nvPr>
        </p:nvSpPr>
        <p:spPr/>
        <p:txBody>
          <a:bodyPr/>
          <a:lstStyle/>
          <a:p>
            <a:r>
              <a:rPr lang="en-US" dirty="0"/>
              <a:t>1. Adding a delta primitive doesn’t work</a:t>
            </a:r>
          </a:p>
        </p:txBody>
      </p:sp>
      <p:pic>
        <p:nvPicPr>
          <p:cNvPr id="30" name="Graphic 29" descr="Checkmark with solid fill">
            <a:extLst>
              <a:ext uri="{FF2B5EF4-FFF2-40B4-BE49-F238E27FC236}">
                <a16:creationId xmlns:a16="http://schemas.microsoft.com/office/drawing/2014/main" id="{AE3D199B-AF98-8F41-BD87-0581CF323C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7336" y="1828800"/>
            <a:ext cx="914400" cy="914400"/>
          </a:xfrm>
          <a:prstGeom prst="rect">
            <a:avLst/>
          </a:prstGeom>
        </p:spPr>
      </p:pic>
      <p:pic>
        <p:nvPicPr>
          <p:cNvPr id="9" name="Graphic 8" descr="Checkmark with solid fill">
            <a:extLst>
              <a:ext uri="{FF2B5EF4-FFF2-40B4-BE49-F238E27FC236}">
                <a16:creationId xmlns:a16="http://schemas.microsoft.com/office/drawing/2014/main" id="{25EC8D36-0807-C044-8A1D-0FD96357BB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7336" y="3272393"/>
            <a:ext cx="914400" cy="914400"/>
          </a:xfrm>
          <a:prstGeom prst="rect">
            <a:avLst/>
          </a:prstGeom>
        </p:spPr>
      </p:pic>
      <p:pic>
        <p:nvPicPr>
          <p:cNvPr id="19" name="Picture 18" descr="Icon&#10;&#10;Description automatically generated">
            <a:extLst>
              <a:ext uri="{FF2B5EF4-FFF2-40B4-BE49-F238E27FC236}">
                <a16:creationId xmlns:a16="http://schemas.microsoft.com/office/drawing/2014/main" id="{89B369D4-A05A-914C-A6AD-99AF01EE3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489" y="3368646"/>
            <a:ext cx="2975021" cy="733926"/>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4C731ED8-BDD3-E943-8AEE-3787EA365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6862" y="4636626"/>
            <a:ext cx="3489663" cy="1221900"/>
          </a:xfrm>
          <a:prstGeom prst="rect">
            <a:avLst/>
          </a:prstGeom>
        </p:spPr>
      </p:pic>
      <p:pic>
        <p:nvPicPr>
          <p:cNvPr id="10" name="Graphic 9" descr="Close with solid fill">
            <a:extLst>
              <a:ext uri="{FF2B5EF4-FFF2-40B4-BE49-F238E27FC236}">
                <a16:creationId xmlns:a16="http://schemas.microsoft.com/office/drawing/2014/main" id="{29F23EA7-950B-A44E-80FE-ACDAA0C82C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4583739"/>
            <a:ext cx="914400" cy="914400"/>
          </a:xfrm>
          <a:prstGeom prst="rect">
            <a:avLst/>
          </a:prstGeom>
        </p:spPr>
      </p:pic>
      <p:sp>
        <p:nvSpPr>
          <p:cNvPr id="5" name="Slide Number Placeholder 4">
            <a:extLst>
              <a:ext uri="{FF2B5EF4-FFF2-40B4-BE49-F238E27FC236}">
                <a16:creationId xmlns:a16="http://schemas.microsoft.com/office/drawing/2014/main" id="{E6CB28FC-D54C-414F-836C-2968C7B9B705}"/>
              </a:ext>
            </a:extLst>
          </p:cNvPr>
          <p:cNvSpPr>
            <a:spLocks noGrp="1"/>
          </p:cNvSpPr>
          <p:nvPr>
            <p:ph type="sldNum" sz="quarter" idx="12"/>
          </p:nvPr>
        </p:nvSpPr>
        <p:spPr/>
        <p:txBody>
          <a:bodyPr/>
          <a:lstStyle/>
          <a:p>
            <a:fld id="{0908CC86-A11B-4806-8F88-B6AE3C10272E}" type="slidenum">
              <a:rPr lang="en-US" smtClean="0"/>
              <a:t>24</a:t>
            </a:fld>
            <a:endParaRPr lang="en-US" dirty="0"/>
          </a:p>
        </p:txBody>
      </p:sp>
      <p:grpSp>
        <p:nvGrpSpPr>
          <p:cNvPr id="28" name="Group 27">
            <a:extLst>
              <a:ext uri="{FF2B5EF4-FFF2-40B4-BE49-F238E27FC236}">
                <a16:creationId xmlns:a16="http://schemas.microsoft.com/office/drawing/2014/main" id="{5F865864-0B96-734F-A1CA-EF88E4724991}"/>
              </a:ext>
            </a:extLst>
          </p:cNvPr>
          <p:cNvGrpSpPr/>
          <p:nvPr/>
        </p:nvGrpSpPr>
        <p:grpSpPr>
          <a:xfrm>
            <a:off x="8603382" y="4536452"/>
            <a:ext cx="3422307" cy="1008973"/>
            <a:chOff x="5051451" y="2560492"/>
            <a:chExt cx="3422307" cy="1008973"/>
          </a:xfrm>
        </p:grpSpPr>
        <p:grpSp>
          <p:nvGrpSpPr>
            <p:cNvPr id="29" name="Group 28">
              <a:extLst>
                <a:ext uri="{FF2B5EF4-FFF2-40B4-BE49-F238E27FC236}">
                  <a16:creationId xmlns:a16="http://schemas.microsoft.com/office/drawing/2014/main" id="{3BC3555F-1083-7845-8BC8-58B1CE792C55}"/>
                </a:ext>
              </a:extLst>
            </p:cNvPr>
            <p:cNvGrpSpPr/>
            <p:nvPr/>
          </p:nvGrpSpPr>
          <p:grpSpPr>
            <a:xfrm>
              <a:off x="5743074" y="2594621"/>
              <a:ext cx="2165262" cy="923330"/>
              <a:chOff x="5743074" y="2594621"/>
              <a:chExt cx="2165262" cy="923330"/>
            </a:xfrm>
          </p:grpSpPr>
          <p:sp>
            <p:nvSpPr>
              <p:cNvPr id="32" name="TextBox 31">
                <a:extLst>
                  <a:ext uri="{FF2B5EF4-FFF2-40B4-BE49-F238E27FC236}">
                    <a16:creationId xmlns:a16="http://schemas.microsoft.com/office/drawing/2014/main" id="{B959E6B8-555D-3841-BAF9-B82D0D17C19E}"/>
                  </a:ext>
                </a:extLst>
              </p:cNvPr>
              <p:cNvSpPr txBox="1"/>
              <p:nvPr/>
            </p:nvSpPr>
            <p:spPr>
              <a:xfrm>
                <a:off x="5743074" y="2594621"/>
                <a:ext cx="602876" cy="923330"/>
              </a:xfrm>
              <a:prstGeom prst="rect">
                <a:avLst/>
              </a:prstGeom>
              <a:noFill/>
            </p:spPr>
            <p:txBody>
              <a:bodyPr wrap="square" rtlCol="0">
                <a:spAutoFit/>
              </a:bodyPr>
              <a:lstStyle/>
              <a:p>
                <a:r>
                  <a:rPr lang="en-US" sz="5400"/>
                  <a:t>L</a:t>
                </a:r>
              </a:p>
            </p:txBody>
          </p:sp>
          <p:pic>
            <p:nvPicPr>
              <p:cNvPr id="33" name="Picture 32" descr="Icon&#10;&#10;Description automatically generated">
                <a:extLst>
                  <a:ext uri="{FF2B5EF4-FFF2-40B4-BE49-F238E27FC236}">
                    <a16:creationId xmlns:a16="http://schemas.microsoft.com/office/drawing/2014/main" id="{7D726552-C4D3-3B42-90C5-8855A370A3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1662" y="2719818"/>
                <a:ext cx="1306674" cy="690319"/>
              </a:xfrm>
              <a:prstGeom prst="rect">
                <a:avLst/>
              </a:prstGeom>
            </p:spPr>
          </p:pic>
        </p:grpSp>
        <p:sp>
          <p:nvSpPr>
            <p:cNvPr id="31" name="Oval 30">
              <a:extLst>
                <a:ext uri="{FF2B5EF4-FFF2-40B4-BE49-F238E27FC236}">
                  <a16:creationId xmlns:a16="http://schemas.microsoft.com/office/drawing/2014/main" id="{0B3269DB-61DE-1346-88CA-B21FF1C496E6}"/>
                </a:ext>
              </a:extLst>
            </p:cNvPr>
            <p:cNvSpPr/>
            <p:nvPr/>
          </p:nvSpPr>
          <p:spPr>
            <a:xfrm>
              <a:off x="5051451" y="2560492"/>
              <a:ext cx="3422307" cy="1008973"/>
            </a:xfrm>
            <a:prstGeom prst="ellipse">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descr="Close with solid fill">
            <a:extLst>
              <a:ext uri="{FF2B5EF4-FFF2-40B4-BE49-F238E27FC236}">
                <a16:creationId xmlns:a16="http://schemas.microsoft.com/office/drawing/2014/main" id="{3C2A5DB3-66D0-2940-BA46-690D205655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57336" y="4613558"/>
            <a:ext cx="914400" cy="914400"/>
          </a:xfrm>
          <a:prstGeom prst="rect">
            <a:avLst/>
          </a:prstGeom>
        </p:spPr>
      </p:pic>
      <p:pic>
        <p:nvPicPr>
          <p:cNvPr id="36" name="Picture 35">
            <a:extLst>
              <a:ext uri="{FF2B5EF4-FFF2-40B4-BE49-F238E27FC236}">
                <a16:creationId xmlns:a16="http://schemas.microsoft.com/office/drawing/2014/main" id="{E809E5D9-E5CB-F24E-AEBC-430CE0A3C83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40125" y="1730593"/>
            <a:ext cx="6032500" cy="1100666"/>
          </a:xfrm>
          <a:prstGeom prst="rect">
            <a:avLst/>
          </a:prstGeom>
        </p:spPr>
      </p:pic>
    </p:spTree>
    <p:custDataLst>
      <p:tags r:id="rId1"/>
    </p:custDataLst>
    <p:extLst>
      <p:ext uri="{BB962C8B-B14F-4D97-AF65-F5344CB8AC3E}">
        <p14:creationId xmlns:p14="http://schemas.microsoft.com/office/powerpoint/2010/main" val="3594268072"/>
      </p:ext>
    </p:extLst>
  </p:cSld>
  <p:clrMapOvr>
    <a:masterClrMapping/>
  </p:clrMapOvr>
  <mc:AlternateContent xmlns:mc="http://schemas.openxmlformats.org/markup-compatibility/2006" xmlns:p14="http://schemas.microsoft.com/office/powerpoint/2010/main">
    <mc:Choice Requires="p14">
      <p:transition spd="slow" p14:dur="2000" advTm="9675"/>
    </mc:Choice>
    <mc:Fallback xmlns="">
      <p:transition spd="slow" advTm="9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ADFC-9C71-974E-AD42-F5F4419339F8}"/>
              </a:ext>
            </a:extLst>
          </p:cNvPr>
          <p:cNvSpPr>
            <a:spLocks noGrp="1"/>
          </p:cNvSpPr>
          <p:nvPr>
            <p:ph type="title"/>
          </p:nvPr>
        </p:nvSpPr>
        <p:spPr/>
        <p:txBody>
          <a:bodyPr/>
          <a:lstStyle/>
          <a:p>
            <a:r>
              <a:rPr lang="en-US"/>
              <a:t>2. Introduce then eliminate deltas</a:t>
            </a:r>
          </a:p>
        </p:txBody>
      </p:sp>
      <p:pic>
        <p:nvPicPr>
          <p:cNvPr id="30" name="Graphic 29" descr="Checkmark with solid fill">
            <a:extLst>
              <a:ext uri="{FF2B5EF4-FFF2-40B4-BE49-F238E27FC236}">
                <a16:creationId xmlns:a16="http://schemas.microsoft.com/office/drawing/2014/main" id="{AE3D199B-AF98-8F41-BD87-0581CF323C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7336" y="1828800"/>
            <a:ext cx="914400" cy="914400"/>
          </a:xfrm>
          <a:prstGeom prst="rect">
            <a:avLst/>
          </a:prstGeom>
        </p:spPr>
      </p:pic>
      <p:pic>
        <p:nvPicPr>
          <p:cNvPr id="9" name="Graphic 8" descr="Checkmark with solid fill">
            <a:extLst>
              <a:ext uri="{FF2B5EF4-FFF2-40B4-BE49-F238E27FC236}">
                <a16:creationId xmlns:a16="http://schemas.microsoft.com/office/drawing/2014/main" id="{25EC8D36-0807-C044-8A1D-0FD96357BB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7336" y="3250234"/>
            <a:ext cx="914400" cy="914400"/>
          </a:xfrm>
          <a:prstGeom prst="rect">
            <a:avLst/>
          </a:prstGeom>
        </p:spPr>
      </p:pic>
      <p:pic>
        <p:nvPicPr>
          <p:cNvPr id="22" name="Picture 21" descr="Icon&#10;&#10;Description automatically generated">
            <a:extLst>
              <a:ext uri="{FF2B5EF4-FFF2-40B4-BE49-F238E27FC236}">
                <a16:creationId xmlns:a16="http://schemas.microsoft.com/office/drawing/2014/main" id="{2B30073A-ED63-5744-97EF-68E1436CD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489" y="3346487"/>
            <a:ext cx="2975021" cy="733926"/>
          </a:xfrm>
          <a:prstGeom prst="rect">
            <a:avLst/>
          </a:prstGeom>
        </p:spPr>
      </p:pic>
      <p:sp>
        <p:nvSpPr>
          <p:cNvPr id="4" name="Slide Number Placeholder 3">
            <a:extLst>
              <a:ext uri="{FF2B5EF4-FFF2-40B4-BE49-F238E27FC236}">
                <a16:creationId xmlns:a16="http://schemas.microsoft.com/office/drawing/2014/main" id="{C9C25FB1-F591-624B-B469-B0D59B223343}"/>
              </a:ext>
            </a:extLst>
          </p:cNvPr>
          <p:cNvSpPr>
            <a:spLocks noGrp="1"/>
          </p:cNvSpPr>
          <p:nvPr>
            <p:ph type="sldNum" sz="quarter" idx="12"/>
          </p:nvPr>
        </p:nvSpPr>
        <p:spPr/>
        <p:txBody>
          <a:bodyPr/>
          <a:lstStyle/>
          <a:p>
            <a:fld id="{0908CC86-A11B-4806-8F88-B6AE3C10272E}" type="slidenum">
              <a:rPr lang="en-US" smtClean="0"/>
              <a:t>25</a:t>
            </a:fld>
            <a:endParaRPr lang="en-US"/>
          </a:p>
        </p:txBody>
      </p:sp>
      <p:pic>
        <p:nvPicPr>
          <p:cNvPr id="35" name="Picture 34">
            <a:extLst>
              <a:ext uri="{FF2B5EF4-FFF2-40B4-BE49-F238E27FC236}">
                <a16:creationId xmlns:a16="http://schemas.microsoft.com/office/drawing/2014/main" id="{A57F3750-1998-3E43-ACF6-F959387DE76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40125" y="1730593"/>
            <a:ext cx="6032500" cy="1100666"/>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7EE4ADFB-EC0F-B047-A6B3-6219454A79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6862" y="4636626"/>
            <a:ext cx="3489663" cy="1221900"/>
          </a:xfrm>
          <a:prstGeom prst="rect">
            <a:avLst/>
          </a:prstGeom>
        </p:spPr>
      </p:pic>
      <p:pic>
        <p:nvPicPr>
          <p:cNvPr id="13" name="Graphic 12" descr="Close with solid fill">
            <a:extLst>
              <a:ext uri="{FF2B5EF4-FFF2-40B4-BE49-F238E27FC236}">
                <a16:creationId xmlns:a16="http://schemas.microsoft.com/office/drawing/2014/main" id="{F4092B29-1CA3-FB45-9768-4372653DEB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38799" y="4583739"/>
            <a:ext cx="914400" cy="914400"/>
          </a:xfrm>
          <a:prstGeom prst="rect">
            <a:avLst/>
          </a:prstGeom>
        </p:spPr>
      </p:pic>
    </p:spTree>
    <p:custDataLst>
      <p:tags r:id="rId1"/>
    </p:custDataLst>
    <p:extLst>
      <p:ext uri="{BB962C8B-B14F-4D97-AF65-F5344CB8AC3E}">
        <p14:creationId xmlns:p14="http://schemas.microsoft.com/office/powerpoint/2010/main" val="2650801130"/>
      </p:ext>
    </p:extLst>
  </p:cSld>
  <p:clrMapOvr>
    <a:masterClrMapping/>
  </p:clrMapOvr>
  <mc:AlternateContent xmlns:mc="http://schemas.openxmlformats.org/markup-compatibility/2006" xmlns:p14="http://schemas.microsoft.com/office/powerpoint/2010/main">
    <mc:Choice Requires="p14">
      <p:transition spd="slow" p14:dur="2000" advTm="12038"/>
    </mc:Choice>
    <mc:Fallback xmlns="">
      <p:transition spd="slow" advTm="120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EBF3500-14F0-44B1-8C29-F2D2D633072E}"/>
              </a:ext>
            </a:extLst>
          </p:cNvPr>
          <p:cNvGrpSpPr/>
          <p:nvPr/>
        </p:nvGrpSpPr>
        <p:grpSpPr>
          <a:xfrm>
            <a:off x="7980064" y="2605690"/>
            <a:ext cx="1016660" cy="637643"/>
            <a:chOff x="3128032" y="5177045"/>
            <a:chExt cx="1880287" cy="1179305"/>
          </a:xfrm>
        </p:grpSpPr>
        <p:pic>
          <p:nvPicPr>
            <p:cNvPr id="26" name="Graphic 25">
              <a:extLst>
                <a:ext uri="{FF2B5EF4-FFF2-40B4-BE49-F238E27FC236}">
                  <a16:creationId xmlns:a16="http://schemas.microsoft.com/office/drawing/2014/main" id="{183BA4DF-902D-4FF0-A7B7-A2FD5B121B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3384" t="45405" r="30327" b="48719"/>
            <a:stretch/>
          </p:blipFill>
          <p:spPr>
            <a:xfrm>
              <a:off x="3128032" y="5177045"/>
              <a:ext cx="1880287" cy="1179305"/>
            </a:xfrm>
            <a:prstGeom prst="rect">
              <a:avLst/>
            </a:prstGeom>
          </p:spPr>
        </p:pic>
        <p:sp>
          <p:nvSpPr>
            <p:cNvPr id="27" name="&quot;Not Allowed&quot; Symbol 26">
              <a:extLst>
                <a:ext uri="{FF2B5EF4-FFF2-40B4-BE49-F238E27FC236}">
                  <a16:creationId xmlns:a16="http://schemas.microsoft.com/office/drawing/2014/main" id="{A34C92D1-0502-4D22-9ED0-64E3891DCD7D}"/>
                </a:ext>
              </a:extLst>
            </p:cNvPr>
            <p:cNvSpPr/>
            <p:nvPr/>
          </p:nvSpPr>
          <p:spPr>
            <a:xfrm>
              <a:off x="3482944" y="5347980"/>
              <a:ext cx="791350" cy="791350"/>
            </a:xfrm>
            <a:prstGeom prst="noSmoking">
              <a:avLst>
                <a:gd name="adj" fmla="val 559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1EF42C9E-C7C2-0D44-82BE-BAF29AC51EE2}"/>
              </a:ext>
            </a:extLst>
          </p:cNvPr>
          <p:cNvSpPr>
            <a:spLocks noGrp="1"/>
          </p:cNvSpPr>
          <p:nvPr>
            <p:ph type="title"/>
          </p:nvPr>
        </p:nvSpPr>
        <p:spPr/>
        <p:txBody>
          <a:bodyPr/>
          <a:lstStyle/>
          <a:p>
            <a:r>
              <a:rPr lang="en-US"/>
              <a:t>2. Introduce then eliminate deltas</a:t>
            </a:r>
          </a:p>
        </p:txBody>
      </p:sp>
      <p:grpSp>
        <p:nvGrpSpPr>
          <p:cNvPr id="18" name="Group 17">
            <a:extLst>
              <a:ext uri="{FF2B5EF4-FFF2-40B4-BE49-F238E27FC236}">
                <a16:creationId xmlns:a16="http://schemas.microsoft.com/office/drawing/2014/main" id="{EC70D4CD-C5E8-1143-AB00-35B1258B36DB}"/>
              </a:ext>
            </a:extLst>
          </p:cNvPr>
          <p:cNvGrpSpPr/>
          <p:nvPr/>
        </p:nvGrpSpPr>
        <p:grpSpPr>
          <a:xfrm>
            <a:off x="2496795" y="816532"/>
            <a:ext cx="7485405" cy="4906279"/>
            <a:chOff x="2506894" y="896994"/>
            <a:chExt cx="7092721" cy="4906279"/>
          </a:xfrm>
          <a:effectLst>
            <a:outerShdw blurRad="50800" dist="38100" dir="2700000" algn="tl" rotWithShape="0">
              <a:prstClr val="black">
                <a:alpha val="40000"/>
              </a:prstClr>
            </a:outerShdw>
          </a:effectLst>
        </p:grpSpPr>
        <p:sp>
          <p:nvSpPr>
            <p:cNvPr id="16" name="Arrow: Circular 2">
              <a:extLst>
                <a:ext uri="{FF2B5EF4-FFF2-40B4-BE49-F238E27FC236}">
                  <a16:creationId xmlns:a16="http://schemas.microsoft.com/office/drawing/2014/main" id="{0642E509-B11A-9B45-8B51-9A06DEBE10D2}"/>
                </a:ext>
              </a:extLst>
            </p:cNvPr>
            <p:cNvSpPr/>
            <p:nvPr/>
          </p:nvSpPr>
          <p:spPr>
            <a:xfrm rot="10800000" flipH="1" flipV="1">
              <a:off x="2506894" y="896994"/>
              <a:ext cx="7092721" cy="4561274"/>
            </a:xfrm>
            <a:prstGeom prst="circularArrow">
              <a:avLst>
                <a:gd name="adj1" fmla="val 8352"/>
                <a:gd name="adj2" fmla="val 1245012"/>
                <a:gd name="adj3" fmla="val 9213695"/>
                <a:gd name="adj4" fmla="val 486602"/>
                <a:gd name="adj5" fmla="val 13101"/>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56EAF820-2E08-B84A-9AF8-8EC20BDD8000}"/>
                </a:ext>
              </a:extLst>
            </p:cNvPr>
            <p:cNvSpPr/>
            <p:nvPr/>
          </p:nvSpPr>
          <p:spPr>
            <a:xfrm>
              <a:off x="4343148" y="5113263"/>
              <a:ext cx="3687370" cy="69001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400">
                  <a:solidFill>
                    <a:schemeClr val="tx1"/>
                  </a:solidFill>
                </a:rPr>
                <a:t>Higher-order derivatives</a:t>
              </a:r>
            </a:p>
          </p:txBody>
        </p:sp>
      </p:grpSp>
      <p:sp>
        <p:nvSpPr>
          <p:cNvPr id="20" name="Slide Number Placeholder 19">
            <a:extLst>
              <a:ext uri="{FF2B5EF4-FFF2-40B4-BE49-F238E27FC236}">
                <a16:creationId xmlns:a16="http://schemas.microsoft.com/office/drawing/2014/main" id="{7FF460FE-D3E3-744E-AC49-88606AC23D44}"/>
              </a:ext>
            </a:extLst>
          </p:cNvPr>
          <p:cNvSpPr>
            <a:spLocks noGrp="1"/>
          </p:cNvSpPr>
          <p:nvPr>
            <p:ph type="sldNum" sz="quarter" idx="12"/>
          </p:nvPr>
        </p:nvSpPr>
        <p:spPr/>
        <p:txBody>
          <a:bodyPr/>
          <a:lstStyle/>
          <a:p>
            <a:fld id="{0908CC86-A11B-4806-8F88-B6AE3C10272E}" type="slidenum">
              <a:rPr lang="en-US" smtClean="0"/>
              <a:t>26</a:t>
            </a:fld>
            <a:endParaRPr lang="en-US"/>
          </a:p>
        </p:txBody>
      </p:sp>
      <p:grpSp>
        <p:nvGrpSpPr>
          <p:cNvPr id="36" name="Group 35">
            <a:extLst>
              <a:ext uri="{FF2B5EF4-FFF2-40B4-BE49-F238E27FC236}">
                <a16:creationId xmlns:a16="http://schemas.microsoft.com/office/drawing/2014/main" id="{CA3DB69E-C5EB-AD4E-AF23-34B64D8D7141}"/>
              </a:ext>
            </a:extLst>
          </p:cNvPr>
          <p:cNvGrpSpPr/>
          <p:nvPr/>
        </p:nvGrpSpPr>
        <p:grpSpPr>
          <a:xfrm>
            <a:off x="2745580" y="2420027"/>
            <a:ext cx="6855879" cy="1008973"/>
            <a:chOff x="3408965" y="5112206"/>
            <a:chExt cx="6855879" cy="1008973"/>
          </a:xfrm>
        </p:grpSpPr>
        <p:grpSp>
          <p:nvGrpSpPr>
            <p:cNvPr id="37" name="Group 36">
              <a:extLst>
                <a:ext uri="{FF2B5EF4-FFF2-40B4-BE49-F238E27FC236}">
                  <a16:creationId xmlns:a16="http://schemas.microsoft.com/office/drawing/2014/main" id="{277EB588-7527-DA47-8511-7FBF7BD32711}"/>
                </a:ext>
              </a:extLst>
            </p:cNvPr>
            <p:cNvGrpSpPr/>
            <p:nvPr/>
          </p:nvGrpSpPr>
          <p:grpSpPr>
            <a:xfrm>
              <a:off x="3408965" y="5141818"/>
              <a:ext cx="6855879" cy="923330"/>
              <a:chOff x="3408965" y="5141818"/>
              <a:chExt cx="6855879" cy="923330"/>
            </a:xfrm>
          </p:grpSpPr>
          <p:pic>
            <p:nvPicPr>
              <p:cNvPr id="43" name="Graphic 42">
                <a:extLst>
                  <a:ext uri="{FF2B5EF4-FFF2-40B4-BE49-F238E27FC236}">
                    <a16:creationId xmlns:a16="http://schemas.microsoft.com/office/drawing/2014/main" id="{B4AE9DC6-84A9-F340-9D1B-754F02BB9D2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7233" t="85610" r="21342"/>
              <a:stretch/>
            </p:blipFill>
            <p:spPr>
              <a:xfrm>
                <a:off x="4061174" y="5320164"/>
                <a:ext cx="791971" cy="507414"/>
              </a:xfrm>
              <a:prstGeom prst="rect">
                <a:avLst/>
              </a:prstGeom>
            </p:spPr>
          </p:pic>
          <p:sp>
            <p:nvSpPr>
              <p:cNvPr id="44" name="TextBox 43">
                <a:extLst>
                  <a:ext uri="{FF2B5EF4-FFF2-40B4-BE49-F238E27FC236}">
                    <a16:creationId xmlns:a16="http://schemas.microsoft.com/office/drawing/2014/main" id="{D5A23E6D-0331-234C-BE2B-318907FBD1EB}"/>
                  </a:ext>
                </a:extLst>
              </p:cNvPr>
              <p:cNvSpPr txBox="1"/>
              <p:nvPr/>
            </p:nvSpPr>
            <p:spPr>
              <a:xfrm>
                <a:off x="3408965" y="5141818"/>
                <a:ext cx="476412" cy="923330"/>
              </a:xfrm>
              <a:prstGeom prst="rect">
                <a:avLst/>
              </a:prstGeom>
              <a:noFill/>
            </p:spPr>
            <p:txBody>
              <a:bodyPr wrap="none" rtlCol="0">
                <a:spAutoFit/>
              </a:bodyPr>
              <a:lstStyle/>
              <a:p>
                <a:r>
                  <a:rPr lang="en-US" sz="5400"/>
                  <a:t>L</a:t>
                </a:r>
              </a:p>
            </p:txBody>
          </p:sp>
          <p:sp>
            <p:nvSpPr>
              <p:cNvPr id="46" name="TextBox 45">
                <a:extLst>
                  <a:ext uri="{FF2B5EF4-FFF2-40B4-BE49-F238E27FC236}">
                    <a16:creationId xmlns:a16="http://schemas.microsoft.com/office/drawing/2014/main" id="{3F5CB6D5-5689-AF46-B328-DAE19C039C62}"/>
                  </a:ext>
                </a:extLst>
              </p:cNvPr>
              <p:cNvSpPr txBox="1"/>
              <p:nvPr/>
            </p:nvSpPr>
            <p:spPr>
              <a:xfrm>
                <a:off x="9788432" y="5141818"/>
                <a:ext cx="476412" cy="923330"/>
              </a:xfrm>
              <a:prstGeom prst="rect">
                <a:avLst/>
              </a:prstGeom>
              <a:noFill/>
            </p:spPr>
            <p:txBody>
              <a:bodyPr wrap="none" rtlCol="0">
                <a:spAutoFit/>
              </a:bodyPr>
              <a:lstStyle/>
              <a:p>
                <a:r>
                  <a:rPr lang="en-US" sz="5400"/>
                  <a:t>L</a:t>
                </a:r>
              </a:p>
            </p:txBody>
          </p:sp>
        </p:grpSp>
        <p:grpSp>
          <p:nvGrpSpPr>
            <p:cNvPr id="38" name="Group 37">
              <a:extLst>
                <a:ext uri="{FF2B5EF4-FFF2-40B4-BE49-F238E27FC236}">
                  <a16:creationId xmlns:a16="http://schemas.microsoft.com/office/drawing/2014/main" id="{6676819D-4A78-9B4E-880E-185F8C11D689}"/>
                </a:ext>
              </a:extLst>
            </p:cNvPr>
            <p:cNvGrpSpPr/>
            <p:nvPr/>
          </p:nvGrpSpPr>
          <p:grpSpPr>
            <a:xfrm>
              <a:off x="5045012" y="5112206"/>
              <a:ext cx="3422307" cy="1008973"/>
              <a:chOff x="5051451" y="2560492"/>
              <a:chExt cx="3422307" cy="1008973"/>
            </a:xfrm>
          </p:grpSpPr>
          <p:grpSp>
            <p:nvGrpSpPr>
              <p:cNvPr id="39" name="Group 38">
                <a:extLst>
                  <a:ext uri="{FF2B5EF4-FFF2-40B4-BE49-F238E27FC236}">
                    <a16:creationId xmlns:a16="http://schemas.microsoft.com/office/drawing/2014/main" id="{3FFBC325-4118-5A4D-89E1-26F1CD9A7D03}"/>
                  </a:ext>
                </a:extLst>
              </p:cNvPr>
              <p:cNvGrpSpPr/>
              <p:nvPr/>
            </p:nvGrpSpPr>
            <p:grpSpPr>
              <a:xfrm>
                <a:off x="5743074" y="2594621"/>
                <a:ext cx="2165262" cy="923330"/>
                <a:chOff x="5743074" y="2594621"/>
                <a:chExt cx="2165262" cy="923330"/>
              </a:xfrm>
            </p:grpSpPr>
            <p:sp>
              <p:nvSpPr>
                <p:cNvPr id="41" name="TextBox 40">
                  <a:extLst>
                    <a:ext uri="{FF2B5EF4-FFF2-40B4-BE49-F238E27FC236}">
                      <a16:creationId xmlns:a16="http://schemas.microsoft.com/office/drawing/2014/main" id="{96283312-20D2-5545-851C-5A4842662CD0}"/>
                    </a:ext>
                  </a:extLst>
                </p:cNvPr>
                <p:cNvSpPr txBox="1"/>
                <p:nvPr/>
              </p:nvSpPr>
              <p:spPr>
                <a:xfrm>
                  <a:off x="5743074" y="2594621"/>
                  <a:ext cx="602876" cy="923330"/>
                </a:xfrm>
                <a:prstGeom prst="rect">
                  <a:avLst/>
                </a:prstGeom>
                <a:noFill/>
              </p:spPr>
              <p:txBody>
                <a:bodyPr wrap="square" rtlCol="0">
                  <a:spAutoFit/>
                </a:bodyPr>
                <a:lstStyle/>
                <a:p>
                  <a:r>
                    <a:rPr lang="en-US" sz="5400"/>
                    <a:t>L</a:t>
                  </a:r>
                </a:p>
              </p:txBody>
            </p:sp>
            <p:pic>
              <p:nvPicPr>
                <p:cNvPr id="42" name="Picture 41" descr="Icon&#10;&#10;Description automatically generated">
                  <a:extLst>
                    <a:ext uri="{FF2B5EF4-FFF2-40B4-BE49-F238E27FC236}">
                      <a16:creationId xmlns:a16="http://schemas.microsoft.com/office/drawing/2014/main" id="{C5463F59-DF85-774E-9EF3-9D8ACEB8BE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1662" y="2719818"/>
                  <a:ext cx="1306674" cy="690319"/>
                </a:xfrm>
                <a:prstGeom prst="rect">
                  <a:avLst/>
                </a:prstGeom>
              </p:spPr>
            </p:pic>
          </p:grpSp>
          <p:sp>
            <p:nvSpPr>
              <p:cNvPr id="40" name="Oval 39">
                <a:extLst>
                  <a:ext uri="{FF2B5EF4-FFF2-40B4-BE49-F238E27FC236}">
                    <a16:creationId xmlns:a16="http://schemas.microsoft.com/office/drawing/2014/main" id="{83278649-8CC6-B84F-B844-6C44B2CDC423}"/>
                  </a:ext>
                </a:extLst>
              </p:cNvPr>
              <p:cNvSpPr/>
              <p:nvPr/>
            </p:nvSpPr>
            <p:spPr>
              <a:xfrm>
                <a:off x="5051451" y="2560492"/>
                <a:ext cx="3422307" cy="1008973"/>
              </a:xfrm>
              <a:prstGeom prst="ellipse">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472991335"/>
      </p:ext>
    </p:extLst>
  </p:cSld>
  <p:clrMapOvr>
    <a:masterClrMapping/>
  </p:clrMapOvr>
  <mc:AlternateContent xmlns:mc="http://schemas.openxmlformats.org/markup-compatibility/2006" xmlns:p14="http://schemas.microsoft.com/office/powerpoint/2010/main">
    <mc:Choice Requires="p14">
      <p:transition spd="slow" p14:dur="2000" advTm="20339"/>
    </mc:Choice>
    <mc:Fallback xmlns="">
      <p:transition spd="slow" advTm="203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5BDB-A7EA-D243-9384-4F88D0ED5B21}"/>
              </a:ext>
            </a:extLst>
          </p:cNvPr>
          <p:cNvSpPr>
            <a:spLocks noGrp="1"/>
          </p:cNvSpPr>
          <p:nvPr>
            <p:ph type="title"/>
          </p:nvPr>
        </p:nvSpPr>
        <p:spPr>
          <a:xfrm>
            <a:off x="254758" y="349147"/>
            <a:ext cx="11682483" cy="1325563"/>
          </a:xfrm>
        </p:spPr>
        <p:txBody>
          <a:bodyPr/>
          <a:lstStyle/>
          <a:p>
            <a:r>
              <a:rPr lang="en-US" dirty="0"/>
              <a:t>Correct derivatives of integrals with </a:t>
            </a:r>
            <a:br>
              <a:rPr lang="en-US" dirty="0"/>
            </a:br>
            <a:r>
              <a:rPr lang="en-US" dirty="0"/>
              <a:t>discontinuities </a:t>
            </a:r>
          </a:p>
        </p:txBody>
      </p:sp>
      <p:pic>
        <p:nvPicPr>
          <p:cNvPr id="5" name="Picture 4">
            <a:extLst>
              <a:ext uri="{FF2B5EF4-FFF2-40B4-BE49-F238E27FC236}">
                <a16:creationId xmlns:a16="http://schemas.microsoft.com/office/drawing/2014/main" id="{71378438-4750-BB4E-9A35-E691A791E9CF}"/>
              </a:ext>
            </a:extLst>
          </p:cNvPr>
          <p:cNvPicPr>
            <a:picLocks noChangeAspect="1"/>
          </p:cNvPicPr>
          <p:nvPr/>
        </p:nvPicPr>
        <p:blipFill>
          <a:blip r:embed="rId3"/>
          <a:srcRect/>
          <a:stretch/>
        </p:blipFill>
        <p:spPr>
          <a:xfrm>
            <a:off x="4873089" y="3057137"/>
            <a:ext cx="2810805" cy="2103120"/>
          </a:xfrm>
          <a:prstGeom prst="rect">
            <a:avLst/>
          </a:prstGeom>
          <a:ln w="28575">
            <a:noFill/>
          </a:ln>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02A30B8C-BEA3-984E-8577-F3D32150CDD8}"/>
              </a:ext>
            </a:extLst>
          </p:cNvPr>
          <p:cNvGrpSpPr/>
          <p:nvPr/>
        </p:nvGrpSpPr>
        <p:grpSpPr>
          <a:xfrm>
            <a:off x="2979831" y="3525494"/>
            <a:ext cx="1860559" cy="1389186"/>
            <a:chOff x="4870657" y="5048121"/>
            <a:chExt cx="1860559" cy="1389186"/>
          </a:xfrm>
        </p:grpSpPr>
        <p:pic>
          <p:nvPicPr>
            <p:cNvPr id="18" name="Graphic 17">
              <a:extLst>
                <a:ext uri="{FF2B5EF4-FFF2-40B4-BE49-F238E27FC236}">
                  <a16:creationId xmlns:a16="http://schemas.microsoft.com/office/drawing/2014/main" id="{024F06C1-BBED-9B42-88B4-62487506932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5117372" y="5048121"/>
              <a:ext cx="1382150" cy="886968"/>
            </a:xfrm>
            <a:prstGeom prst="rect">
              <a:avLst/>
            </a:prstGeom>
          </p:spPr>
        </p:pic>
        <p:sp>
          <p:nvSpPr>
            <p:cNvPr id="19" name="TextBox 18">
              <a:extLst>
                <a:ext uri="{FF2B5EF4-FFF2-40B4-BE49-F238E27FC236}">
                  <a16:creationId xmlns:a16="http://schemas.microsoft.com/office/drawing/2014/main" id="{AE56B9D6-9368-AB49-969C-291453D7B06D}"/>
                </a:ext>
              </a:extLst>
            </p:cNvPr>
            <p:cNvSpPr txBox="1"/>
            <p:nvPr/>
          </p:nvSpPr>
          <p:spPr>
            <a:xfrm>
              <a:off x="4870657" y="6037197"/>
              <a:ext cx="1860559" cy="400110"/>
            </a:xfrm>
            <a:prstGeom prst="rect">
              <a:avLst/>
            </a:prstGeom>
            <a:noFill/>
          </p:spPr>
          <p:txBody>
            <a:bodyPr wrap="square" rtlCol="0">
              <a:spAutoFit/>
            </a:bodyPr>
            <a:lstStyle/>
            <a:p>
              <a:pPr algn="ctr"/>
              <a:r>
                <a:rPr lang="en-US" sz="2000"/>
                <a:t>DIFFERENTIATE</a:t>
              </a:r>
              <a:endParaRPr lang="en-US" sz="1600"/>
            </a:p>
          </p:txBody>
        </p:sp>
      </p:grpSp>
      <p:sp>
        <p:nvSpPr>
          <p:cNvPr id="3" name="TextBox 2">
            <a:extLst>
              <a:ext uri="{FF2B5EF4-FFF2-40B4-BE49-F238E27FC236}">
                <a16:creationId xmlns:a16="http://schemas.microsoft.com/office/drawing/2014/main" id="{1DA0AB6F-C95A-3F44-A982-3F29BAB781C1}"/>
              </a:ext>
            </a:extLst>
          </p:cNvPr>
          <p:cNvSpPr txBox="1"/>
          <p:nvPr/>
        </p:nvSpPr>
        <p:spPr>
          <a:xfrm>
            <a:off x="9786881" y="3689471"/>
            <a:ext cx="1053276" cy="707886"/>
          </a:xfrm>
          <a:prstGeom prst="rect">
            <a:avLst/>
          </a:prstGeom>
          <a:noFill/>
        </p:spPr>
        <p:txBody>
          <a:bodyPr wrap="square" rtlCol="0">
            <a:spAutoFit/>
          </a:bodyPr>
          <a:lstStyle/>
          <a:p>
            <a:r>
              <a:rPr lang="en-US" sz="4000"/>
              <a:t>???</a:t>
            </a:r>
          </a:p>
        </p:txBody>
      </p:sp>
      <p:pic>
        <p:nvPicPr>
          <p:cNvPr id="22" name="Picture 21">
            <a:extLst>
              <a:ext uri="{FF2B5EF4-FFF2-40B4-BE49-F238E27FC236}">
                <a16:creationId xmlns:a16="http://schemas.microsoft.com/office/drawing/2014/main" id="{43F326BA-6D47-6547-A1FC-290F70B17CA3}"/>
              </a:ext>
            </a:extLst>
          </p:cNvPr>
          <p:cNvPicPr>
            <a:picLocks noChangeAspect="1"/>
          </p:cNvPicPr>
          <p:nvPr/>
        </p:nvPicPr>
        <p:blipFill>
          <a:blip r:embed="rId6"/>
          <a:srcRect/>
          <a:stretch/>
        </p:blipFill>
        <p:spPr>
          <a:xfrm>
            <a:off x="154194" y="3057137"/>
            <a:ext cx="2810448" cy="2103120"/>
          </a:xfrm>
          <a:prstGeom prst="rect">
            <a:avLst/>
          </a:prstGeom>
          <a:ln w="28575">
            <a:noFill/>
          </a:ln>
          <a:effectLst>
            <a:outerShdw blurRad="50800" dist="38100" dir="2700000" algn="tl" rotWithShape="0">
              <a:prstClr val="black">
                <a:alpha val="40000"/>
              </a:prstClr>
            </a:outerShdw>
          </a:effectLst>
        </p:spPr>
      </p:pic>
      <p:pic>
        <p:nvPicPr>
          <p:cNvPr id="23" name="Picture 22" descr="A picture containing diagram&#10;&#10;Description automatically generated">
            <a:extLst>
              <a:ext uri="{FF2B5EF4-FFF2-40B4-BE49-F238E27FC236}">
                <a16:creationId xmlns:a16="http://schemas.microsoft.com/office/drawing/2014/main" id="{B15E1367-B19B-0040-BDCE-C7EDA9F225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594" y="1897839"/>
            <a:ext cx="1954702" cy="89336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7D84B6B6-7DB8-A940-8351-80FC2D058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9341" y="1897839"/>
            <a:ext cx="2058300" cy="893360"/>
          </a:xfrm>
          <a:prstGeom prst="rect">
            <a:avLst/>
          </a:prstGeom>
        </p:spPr>
      </p:pic>
      <p:grpSp>
        <p:nvGrpSpPr>
          <p:cNvPr id="16" name="Group 15">
            <a:extLst>
              <a:ext uri="{FF2B5EF4-FFF2-40B4-BE49-F238E27FC236}">
                <a16:creationId xmlns:a16="http://schemas.microsoft.com/office/drawing/2014/main" id="{6E1CA1ED-489A-B945-902C-E5F26658B106}"/>
              </a:ext>
            </a:extLst>
          </p:cNvPr>
          <p:cNvGrpSpPr/>
          <p:nvPr/>
        </p:nvGrpSpPr>
        <p:grpSpPr>
          <a:xfrm>
            <a:off x="8206745" y="3681214"/>
            <a:ext cx="1057285" cy="674830"/>
            <a:chOff x="7644450" y="3728180"/>
            <a:chExt cx="1057285" cy="593418"/>
          </a:xfrm>
        </p:grpSpPr>
        <p:pic>
          <p:nvPicPr>
            <p:cNvPr id="20" name="Graphic 19">
              <a:extLst>
                <a:ext uri="{FF2B5EF4-FFF2-40B4-BE49-F238E27FC236}">
                  <a16:creationId xmlns:a16="http://schemas.microsoft.com/office/drawing/2014/main" id="{DB539B8A-D6F3-1344-8346-8D8DE0045D1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7233" t="85610" r="21342"/>
            <a:stretch/>
          </p:blipFill>
          <p:spPr>
            <a:xfrm>
              <a:off x="7644450" y="3728180"/>
              <a:ext cx="1057285" cy="593418"/>
            </a:xfrm>
            <a:prstGeom prst="rect">
              <a:avLst/>
            </a:prstGeom>
          </p:spPr>
        </p:pic>
        <p:sp>
          <p:nvSpPr>
            <p:cNvPr id="21" name="TextBox 20">
              <a:extLst>
                <a:ext uri="{FF2B5EF4-FFF2-40B4-BE49-F238E27FC236}">
                  <a16:creationId xmlns:a16="http://schemas.microsoft.com/office/drawing/2014/main" id="{AA558834-0561-5143-876B-2144EE621FD7}"/>
                </a:ext>
              </a:extLst>
            </p:cNvPr>
            <p:cNvSpPr txBox="1"/>
            <p:nvPr/>
          </p:nvSpPr>
          <p:spPr>
            <a:xfrm>
              <a:off x="7703257" y="3814741"/>
              <a:ext cx="763399" cy="461665"/>
            </a:xfrm>
            <a:prstGeom prst="rect">
              <a:avLst/>
            </a:prstGeom>
            <a:solidFill>
              <a:schemeClr val="bg1">
                <a:lumMod val="95000"/>
              </a:schemeClr>
            </a:solidFill>
          </p:spPr>
          <p:txBody>
            <a:bodyPr wrap="square" rtlCol="0">
              <a:spAutoFit/>
            </a:bodyPr>
            <a:lstStyle/>
            <a:p>
              <a:r>
                <a:rPr lang="en-US" sz="2400" dirty="0" err="1"/>
                <a:t>elim</a:t>
              </a:r>
              <a:endParaRPr lang="en-US" sz="2400" dirty="0"/>
            </a:p>
          </p:txBody>
        </p:sp>
        <p:sp>
          <p:nvSpPr>
            <p:cNvPr id="29" name="TextBox 28">
              <a:extLst>
                <a:ext uri="{FF2B5EF4-FFF2-40B4-BE49-F238E27FC236}">
                  <a16:creationId xmlns:a16="http://schemas.microsoft.com/office/drawing/2014/main" id="{981A76D1-8575-E84B-8643-AB5E438AB1F8}"/>
                </a:ext>
              </a:extLst>
            </p:cNvPr>
            <p:cNvSpPr txBox="1"/>
            <p:nvPr/>
          </p:nvSpPr>
          <p:spPr>
            <a:xfrm>
              <a:off x="7919897" y="4224439"/>
              <a:ext cx="440290" cy="61657"/>
            </a:xfrm>
            <a:prstGeom prst="rect">
              <a:avLst/>
            </a:prstGeom>
            <a:solidFill>
              <a:schemeClr val="bg1">
                <a:lumMod val="95000"/>
              </a:schemeClr>
            </a:solidFill>
          </p:spPr>
          <p:txBody>
            <a:bodyPr wrap="square" rtlCol="0">
              <a:spAutoFit/>
            </a:bodyPr>
            <a:lstStyle/>
            <a:p>
              <a:endParaRPr lang="en-US" sz="2500"/>
            </a:p>
          </p:txBody>
        </p:sp>
      </p:grpSp>
      <p:sp>
        <p:nvSpPr>
          <p:cNvPr id="4" name="Slide Number Placeholder 3">
            <a:extLst>
              <a:ext uri="{FF2B5EF4-FFF2-40B4-BE49-F238E27FC236}">
                <a16:creationId xmlns:a16="http://schemas.microsoft.com/office/drawing/2014/main" id="{F13FD167-641D-6642-AA70-B375D1A11519}"/>
              </a:ext>
            </a:extLst>
          </p:cNvPr>
          <p:cNvSpPr>
            <a:spLocks noGrp="1"/>
          </p:cNvSpPr>
          <p:nvPr>
            <p:ph type="sldNum" sz="quarter" idx="12"/>
          </p:nvPr>
        </p:nvSpPr>
        <p:spPr/>
        <p:txBody>
          <a:bodyPr/>
          <a:lstStyle/>
          <a:p>
            <a:fld id="{0908CC86-A11B-4806-8F88-B6AE3C10272E}" type="slidenum">
              <a:rPr lang="en-US" smtClean="0"/>
              <a:t>27</a:t>
            </a:fld>
            <a:endParaRPr lang="en-US"/>
          </a:p>
        </p:txBody>
      </p:sp>
      <p:sp>
        <p:nvSpPr>
          <p:cNvPr id="30" name="TextBox 29">
            <a:extLst>
              <a:ext uri="{FF2B5EF4-FFF2-40B4-BE49-F238E27FC236}">
                <a16:creationId xmlns:a16="http://schemas.microsoft.com/office/drawing/2014/main" id="{E721B661-B8B5-0842-B461-3350B37781B0}"/>
              </a:ext>
            </a:extLst>
          </p:cNvPr>
          <p:cNvSpPr txBox="1"/>
          <p:nvPr/>
        </p:nvSpPr>
        <p:spPr>
          <a:xfrm>
            <a:off x="8427106" y="3756500"/>
            <a:ext cx="440290" cy="70116"/>
          </a:xfrm>
          <a:prstGeom prst="rect">
            <a:avLst/>
          </a:prstGeom>
          <a:solidFill>
            <a:schemeClr val="bg1">
              <a:lumMod val="95000"/>
            </a:schemeClr>
          </a:solidFill>
        </p:spPr>
        <p:txBody>
          <a:bodyPr wrap="square" rtlCol="0">
            <a:spAutoFit/>
          </a:bodyPr>
          <a:lstStyle/>
          <a:p>
            <a:endParaRPr lang="en-US" sz="2500"/>
          </a:p>
        </p:txBody>
      </p:sp>
      <p:grpSp>
        <p:nvGrpSpPr>
          <p:cNvPr id="28" name="Group 27">
            <a:extLst>
              <a:ext uri="{FF2B5EF4-FFF2-40B4-BE49-F238E27FC236}">
                <a16:creationId xmlns:a16="http://schemas.microsoft.com/office/drawing/2014/main" id="{A4AA2DDC-8BC4-4086-BB25-13D58A792848}"/>
              </a:ext>
            </a:extLst>
          </p:cNvPr>
          <p:cNvGrpSpPr/>
          <p:nvPr/>
        </p:nvGrpSpPr>
        <p:grpSpPr>
          <a:xfrm>
            <a:off x="7894157" y="3555850"/>
            <a:ext cx="1801579" cy="1433880"/>
            <a:chOff x="3095321" y="5421902"/>
            <a:chExt cx="1490179" cy="1186036"/>
          </a:xfrm>
        </p:grpSpPr>
        <p:grpSp>
          <p:nvGrpSpPr>
            <p:cNvPr id="31" name="Group 30">
              <a:extLst>
                <a:ext uri="{FF2B5EF4-FFF2-40B4-BE49-F238E27FC236}">
                  <a16:creationId xmlns:a16="http://schemas.microsoft.com/office/drawing/2014/main" id="{524E5A08-EEB2-4B73-A229-0FDF201B6231}"/>
                </a:ext>
              </a:extLst>
            </p:cNvPr>
            <p:cNvGrpSpPr/>
            <p:nvPr/>
          </p:nvGrpSpPr>
          <p:grpSpPr>
            <a:xfrm>
              <a:off x="3289701" y="5421902"/>
              <a:ext cx="1295799" cy="812718"/>
              <a:chOff x="3128032" y="5177045"/>
              <a:chExt cx="1880287" cy="1179305"/>
            </a:xfrm>
          </p:grpSpPr>
          <p:pic>
            <p:nvPicPr>
              <p:cNvPr id="33" name="Graphic 32">
                <a:extLst>
                  <a:ext uri="{FF2B5EF4-FFF2-40B4-BE49-F238E27FC236}">
                    <a16:creationId xmlns:a16="http://schemas.microsoft.com/office/drawing/2014/main" id="{3AC17536-6E18-4EFE-A35F-7E7FC8F0381F}"/>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63384" t="45405" r="30327" b="48719"/>
              <a:stretch/>
            </p:blipFill>
            <p:spPr>
              <a:xfrm>
                <a:off x="3128032" y="5177045"/>
                <a:ext cx="1880287" cy="1179305"/>
              </a:xfrm>
              <a:prstGeom prst="rect">
                <a:avLst/>
              </a:prstGeom>
            </p:spPr>
          </p:pic>
          <p:sp>
            <p:nvSpPr>
              <p:cNvPr id="34" name="&quot;Not Allowed&quot; Symbol 33">
                <a:extLst>
                  <a:ext uri="{FF2B5EF4-FFF2-40B4-BE49-F238E27FC236}">
                    <a16:creationId xmlns:a16="http://schemas.microsoft.com/office/drawing/2014/main" id="{2CF0C996-C99B-4998-83C5-C574D0B0BD68}"/>
                  </a:ext>
                </a:extLst>
              </p:cNvPr>
              <p:cNvSpPr/>
              <p:nvPr/>
            </p:nvSpPr>
            <p:spPr>
              <a:xfrm>
                <a:off x="3482944" y="5347980"/>
                <a:ext cx="791350" cy="791350"/>
              </a:xfrm>
              <a:prstGeom prst="noSmoking">
                <a:avLst>
                  <a:gd name="adj" fmla="val 559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sp>
          <p:nvSpPr>
            <p:cNvPr id="32" name="TextBox 31">
              <a:extLst>
                <a:ext uri="{FF2B5EF4-FFF2-40B4-BE49-F238E27FC236}">
                  <a16:creationId xmlns:a16="http://schemas.microsoft.com/office/drawing/2014/main" id="{048E1486-E9F0-4A6F-9158-6341DE55C68F}"/>
                </a:ext>
              </a:extLst>
            </p:cNvPr>
            <p:cNvSpPr txBox="1"/>
            <p:nvPr/>
          </p:nvSpPr>
          <p:spPr>
            <a:xfrm>
              <a:off x="3095321" y="6207829"/>
              <a:ext cx="1455518" cy="400109"/>
            </a:xfrm>
            <a:prstGeom prst="rect">
              <a:avLst/>
            </a:prstGeom>
            <a:noFill/>
          </p:spPr>
          <p:txBody>
            <a:bodyPr wrap="square" rtlCol="0">
              <a:spAutoFit/>
            </a:bodyPr>
            <a:lstStyle/>
            <a:p>
              <a:pPr algn="ctr"/>
              <a:r>
                <a:rPr lang="en-US" sz="2000" dirty="0"/>
                <a:t>ELIMINATE</a:t>
              </a:r>
              <a:endParaRPr lang="en-US" sz="1600" dirty="0"/>
            </a:p>
          </p:txBody>
        </p:sp>
      </p:grpSp>
    </p:spTree>
    <p:extLst>
      <p:ext uri="{BB962C8B-B14F-4D97-AF65-F5344CB8AC3E}">
        <p14:creationId xmlns:p14="http://schemas.microsoft.com/office/powerpoint/2010/main" val="3408755906"/>
      </p:ext>
    </p:extLst>
  </p:cSld>
  <p:clrMapOvr>
    <a:masterClrMapping/>
  </p:clrMapOvr>
  <mc:AlternateContent xmlns:mc="http://schemas.openxmlformats.org/markup-compatibility/2006" xmlns:p14="http://schemas.microsoft.com/office/powerpoint/2010/main">
    <mc:Choice Requires="p14">
      <p:transition spd="slow" p14:dur="2000" advTm="4922"/>
    </mc:Choice>
    <mc:Fallback xmlns="">
      <p:transition spd="slow" advTm="492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3797F8-395C-40FB-A542-37D60266959D}"/>
              </a:ext>
            </a:extLst>
          </p:cNvPr>
          <p:cNvSpPr/>
          <p:nvPr/>
        </p:nvSpPr>
        <p:spPr>
          <a:xfrm>
            <a:off x="4487128" y="3538402"/>
            <a:ext cx="208625" cy="21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706A2EA-3DA2-4343-AB44-EAE3920BE71F}"/>
              </a:ext>
            </a:extLst>
          </p:cNvPr>
          <p:cNvSpPr/>
          <p:nvPr/>
        </p:nvSpPr>
        <p:spPr>
          <a:xfrm>
            <a:off x="3609474" y="3870731"/>
            <a:ext cx="543140" cy="21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5856C-1FAD-478B-8CE1-C5AF52E3CF7D}"/>
              </a:ext>
            </a:extLst>
          </p:cNvPr>
          <p:cNvSpPr>
            <a:spLocks noGrp="1"/>
          </p:cNvSpPr>
          <p:nvPr>
            <p:ph type="title"/>
          </p:nvPr>
        </p:nvSpPr>
        <p:spPr/>
        <p:txBody>
          <a:bodyPr/>
          <a:lstStyle/>
          <a:p>
            <a:r>
              <a:rPr lang="en-US"/>
              <a:t>Delta elimination</a:t>
            </a:r>
            <a:r>
              <a:rPr lang="en-US" i="1"/>
              <a:t> </a:t>
            </a:r>
            <a:r>
              <a:rPr lang="en-US"/>
              <a:t>via Sifting</a:t>
            </a:r>
            <a:endParaRPr lang="en-US" i="1"/>
          </a:p>
        </p:txBody>
      </p:sp>
      <p:pic>
        <p:nvPicPr>
          <p:cNvPr id="7" name="Graphic 6">
            <a:extLst>
              <a:ext uri="{FF2B5EF4-FFF2-40B4-BE49-F238E27FC236}">
                <a16:creationId xmlns:a16="http://schemas.microsoft.com/office/drawing/2014/main" id="{849D1CFD-A6EC-4F30-B43D-55B1D9A090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3469" y="3763154"/>
            <a:ext cx="3229455" cy="2438304"/>
          </a:xfrm>
          <a:prstGeom prst="rect">
            <a:avLst/>
          </a:prstGeom>
        </p:spPr>
      </p:pic>
      <p:pic>
        <p:nvPicPr>
          <p:cNvPr id="8" name="Graphic 7">
            <a:extLst>
              <a:ext uri="{FF2B5EF4-FFF2-40B4-BE49-F238E27FC236}">
                <a16:creationId xmlns:a16="http://schemas.microsoft.com/office/drawing/2014/main" id="{04D731B7-6744-4A0D-A9C3-6DE61114A2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6033" y="3911315"/>
            <a:ext cx="106460" cy="2169116"/>
          </a:xfrm>
          <a:prstGeom prst="rect">
            <a:avLst/>
          </a:prstGeom>
        </p:spPr>
      </p:pic>
      <p:pic>
        <p:nvPicPr>
          <p:cNvPr id="11" name="Graphic 10">
            <a:extLst>
              <a:ext uri="{FF2B5EF4-FFF2-40B4-BE49-F238E27FC236}">
                <a16:creationId xmlns:a16="http://schemas.microsoft.com/office/drawing/2014/main" id="{5CAB2E26-9A4F-4507-9D46-B74A2A3C3C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9831" y="4556950"/>
            <a:ext cx="292290" cy="1315305"/>
          </a:xfrm>
          <a:prstGeom prst="rect">
            <a:avLst/>
          </a:prstGeom>
        </p:spPr>
      </p:pic>
      <p:sp>
        <p:nvSpPr>
          <p:cNvPr id="19" name="Rectangle: Rounded Corners 3">
            <a:extLst>
              <a:ext uri="{FF2B5EF4-FFF2-40B4-BE49-F238E27FC236}">
                <a16:creationId xmlns:a16="http://schemas.microsoft.com/office/drawing/2014/main" id="{F66C601D-5556-4B27-9DB9-015185017CDF}"/>
              </a:ext>
            </a:extLst>
          </p:cNvPr>
          <p:cNvSpPr/>
          <p:nvPr/>
        </p:nvSpPr>
        <p:spPr>
          <a:xfrm>
            <a:off x="8484752" y="5332343"/>
            <a:ext cx="3076083" cy="67302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Change of coordinates</a:t>
            </a:r>
          </a:p>
        </p:txBody>
      </p:sp>
      <p:sp>
        <p:nvSpPr>
          <p:cNvPr id="20" name="Right Arrow 20">
            <a:extLst>
              <a:ext uri="{FF2B5EF4-FFF2-40B4-BE49-F238E27FC236}">
                <a16:creationId xmlns:a16="http://schemas.microsoft.com/office/drawing/2014/main" id="{C0D0DD0D-1719-4ABD-88D4-CEBC5ADB114C}"/>
              </a:ext>
            </a:extLst>
          </p:cNvPr>
          <p:cNvSpPr/>
          <p:nvPr/>
        </p:nvSpPr>
        <p:spPr>
          <a:xfrm rot="12030912">
            <a:off x="7111111" y="4872279"/>
            <a:ext cx="1266310"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1A175657-0304-E045-83C4-FF98852A23BE}"/>
              </a:ext>
            </a:extLst>
          </p:cNvPr>
          <p:cNvPicPr>
            <a:picLocks noChangeAspect="1"/>
          </p:cNvPicPr>
          <p:nvPr/>
        </p:nvPicPr>
        <p:blipFill rotWithShape="1">
          <a:blip r:embed="rId10">
            <a:extLst>
              <a:ext uri="{28A0092B-C50C-407E-A947-70E740481C1C}">
                <a14:useLocalDpi xmlns:a14="http://schemas.microsoft.com/office/drawing/2010/main" val="0"/>
              </a:ext>
            </a:extLst>
          </a:blip>
          <a:srcRect r="77012"/>
          <a:stretch/>
        </p:blipFill>
        <p:spPr>
          <a:xfrm>
            <a:off x="1948939" y="1838849"/>
            <a:ext cx="1968637" cy="979134"/>
          </a:xfrm>
          <a:prstGeom prst="rect">
            <a:avLst/>
          </a:prstGeom>
        </p:spPr>
      </p:pic>
      <p:sp>
        <p:nvSpPr>
          <p:cNvPr id="3" name="Slide Number Placeholder 2">
            <a:extLst>
              <a:ext uri="{FF2B5EF4-FFF2-40B4-BE49-F238E27FC236}">
                <a16:creationId xmlns:a16="http://schemas.microsoft.com/office/drawing/2014/main" id="{2F396E0C-710C-D74B-9A62-7F439667C875}"/>
              </a:ext>
            </a:extLst>
          </p:cNvPr>
          <p:cNvSpPr>
            <a:spLocks noGrp="1"/>
          </p:cNvSpPr>
          <p:nvPr>
            <p:ph type="sldNum" sz="quarter" idx="12"/>
          </p:nvPr>
        </p:nvSpPr>
        <p:spPr/>
        <p:txBody>
          <a:bodyPr/>
          <a:lstStyle/>
          <a:p>
            <a:fld id="{0908CC86-A11B-4806-8F88-B6AE3C10272E}" type="slidenum">
              <a:rPr lang="en-US" smtClean="0"/>
              <a:t>28</a:t>
            </a:fld>
            <a:endParaRPr lang="en-US"/>
          </a:p>
        </p:txBody>
      </p:sp>
      <p:pic>
        <p:nvPicPr>
          <p:cNvPr id="13" name="Picture 12">
            <a:extLst>
              <a:ext uri="{FF2B5EF4-FFF2-40B4-BE49-F238E27FC236}">
                <a16:creationId xmlns:a16="http://schemas.microsoft.com/office/drawing/2014/main" id="{9567534D-92B6-4ABD-818D-88AD2C119DDB}"/>
              </a:ext>
            </a:extLst>
          </p:cNvPr>
          <p:cNvPicPr>
            <a:picLocks noChangeAspect="1"/>
          </p:cNvPicPr>
          <p:nvPr/>
        </p:nvPicPr>
        <p:blipFill rotWithShape="1">
          <a:blip r:embed="rId10">
            <a:extLst>
              <a:ext uri="{28A0092B-C50C-407E-A947-70E740481C1C}">
                <a14:useLocalDpi xmlns:a14="http://schemas.microsoft.com/office/drawing/2010/main" val="0"/>
              </a:ext>
            </a:extLst>
          </a:blip>
          <a:srcRect l="23085" r="393"/>
          <a:stretch/>
        </p:blipFill>
        <p:spPr>
          <a:xfrm>
            <a:off x="3977531" y="1838849"/>
            <a:ext cx="6553200" cy="979134"/>
          </a:xfrm>
          <a:prstGeom prst="rect">
            <a:avLst/>
          </a:prstGeom>
        </p:spPr>
      </p:pic>
      <p:pic>
        <p:nvPicPr>
          <p:cNvPr id="16" name="Graphic 15">
            <a:extLst>
              <a:ext uri="{FF2B5EF4-FFF2-40B4-BE49-F238E27FC236}">
                <a16:creationId xmlns:a16="http://schemas.microsoft.com/office/drawing/2014/main" id="{71E1E468-92DE-7244-9D91-D095C287906E}"/>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83054" t="26386" r="15073" b="53172"/>
          <a:stretch/>
        </p:blipFill>
        <p:spPr>
          <a:xfrm>
            <a:off x="7200784" y="5775692"/>
            <a:ext cx="106460" cy="185257"/>
          </a:xfrm>
          <a:prstGeom prst="rect">
            <a:avLst/>
          </a:prstGeom>
        </p:spPr>
      </p:pic>
    </p:spTree>
    <p:custDataLst>
      <p:tags r:id="rId1"/>
    </p:custDataLst>
    <p:extLst>
      <p:ext uri="{BB962C8B-B14F-4D97-AF65-F5344CB8AC3E}">
        <p14:creationId xmlns:p14="http://schemas.microsoft.com/office/powerpoint/2010/main" val="199651372"/>
      </p:ext>
    </p:extLst>
  </p:cSld>
  <p:clrMapOvr>
    <a:masterClrMapping/>
  </p:clrMapOvr>
  <mc:AlternateContent xmlns:mc="http://schemas.openxmlformats.org/markup-compatibility/2006" xmlns:p14="http://schemas.microsoft.com/office/powerpoint/2010/main">
    <mc:Choice Requires="p14">
      <p:transition spd="slow" p14:dur="2000" advTm="13151"/>
    </mc:Choice>
    <mc:Fallback xmlns="">
      <p:transition spd="slow" advTm="131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3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3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2.08333E-6 -2.96296E-6 L -0.05729 0.00254 " pathEditMode="relative" rAng="0" ptsTypes="AA">
                                      <p:cBhvr>
                                        <p:cTn id="20" dur="2000" fill="hold"/>
                                        <p:tgtEl>
                                          <p:spTgt spid="11"/>
                                        </p:tgtEl>
                                        <p:attrNameLst>
                                          <p:attrName>ppt_x</p:attrName>
                                          <p:attrName>ppt_y</p:attrName>
                                        </p:attrNameLst>
                                      </p:cBhvr>
                                      <p:rCtr x="-2878" y="0"/>
                                    </p:animMotion>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E8FE-FC31-EB41-A5D5-DA826B02E2C2}"/>
              </a:ext>
            </a:extLst>
          </p:cNvPr>
          <p:cNvSpPr>
            <a:spLocks noGrp="1"/>
          </p:cNvSpPr>
          <p:nvPr>
            <p:ph type="title"/>
          </p:nvPr>
        </p:nvSpPr>
        <p:spPr/>
        <p:txBody>
          <a:bodyPr/>
          <a:lstStyle/>
          <a:p>
            <a:r>
              <a:rPr lang="en-US" dirty="0"/>
              <a:t>Recap: Differentiate first, then discretize</a:t>
            </a:r>
          </a:p>
        </p:txBody>
      </p:sp>
      <p:pic>
        <p:nvPicPr>
          <p:cNvPr id="12" name="Picture 10">
            <a:extLst>
              <a:ext uri="{FF2B5EF4-FFF2-40B4-BE49-F238E27FC236}">
                <a16:creationId xmlns:a16="http://schemas.microsoft.com/office/drawing/2014/main" id="{A299EEAD-19D5-8243-B770-D017F388216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53264" y="2328884"/>
            <a:ext cx="1246350" cy="273008"/>
          </a:xfrm>
          <a:prstGeom prst="rect">
            <a:avLst/>
          </a:prstGeom>
        </p:spPr>
      </p:pic>
      <p:pic>
        <p:nvPicPr>
          <p:cNvPr id="16" name="Graphic 15">
            <a:extLst>
              <a:ext uri="{FF2B5EF4-FFF2-40B4-BE49-F238E27FC236}">
                <a16:creationId xmlns:a16="http://schemas.microsoft.com/office/drawing/2014/main" id="{784AEF67-3050-E74F-9FD9-D261E9B35E3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7233" t="85610" r="21342"/>
          <a:stretch/>
        </p:blipFill>
        <p:spPr>
          <a:xfrm>
            <a:off x="3476981" y="3667308"/>
            <a:ext cx="1053276" cy="674831"/>
          </a:xfrm>
          <a:prstGeom prst="rect">
            <a:avLst/>
          </a:prstGeom>
        </p:spPr>
      </p:pic>
      <p:pic>
        <p:nvPicPr>
          <p:cNvPr id="18" name="Picture 17">
            <a:extLst>
              <a:ext uri="{FF2B5EF4-FFF2-40B4-BE49-F238E27FC236}">
                <a16:creationId xmlns:a16="http://schemas.microsoft.com/office/drawing/2014/main" id="{C37D4561-6675-AF49-8776-0F128055119D}"/>
              </a:ext>
            </a:extLst>
          </p:cNvPr>
          <p:cNvPicPr>
            <a:picLocks noChangeAspect="1"/>
          </p:cNvPicPr>
          <p:nvPr/>
        </p:nvPicPr>
        <p:blipFill>
          <a:blip r:embed="rId8"/>
          <a:srcRect/>
          <a:stretch/>
        </p:blipFill>
        <p:spPr>
          <a:xfrm>
            <a:off x="838200" y="3158775"/>
            <a:ext cx="2262939" cy="1693407"/>
          </a:xfrm>
          <a:prstGeom prst="rect">
            <a:avLst/>
          </a:prstGeom>
          <a:ln w="28575">
            <a:no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3CB318B-2BAA-8D47-91E8-4630803C9D57}"/>
              </a:ext>
            </a:extLst>
          </p:cNvPr>
          <p:cNvPicPr>
            <a:picLocks noChangeAspect="1"/>
          </p:cNvPicPr>
          <p:nvPr/>
        </p:nvPicPr>
        <p:blipFill>
          <a:blip r:embed="rId9"/>
          <a:srcRect/>
          <a:stretch/>
        </p:blipFill>
        <p:spPr>
          <a:xfrm>
            <a:off x="9145625" y="3158775"/>
            <a:ext cx="2261629" cy="1698234"/>
          </a:xfrm>
          <a:prstGeom prst="rect">
            <a:avLst/>
          </a:prstGeom>
          <a:ln w="28575">
            <a:no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C82889E3-B722-F349-B3FC-2BD3232FBA8F}"/>
              </a:ext>
            </a:extLst>
          </p:cNvPr>
          <p:cNvPicPr>
            <a:picLocks noChangeAspect="1"/>
          </p:cNvPicPr>
          <p:nvPr/>
        </p:nvPicPr>
        <p:blipFill>
          <a:blip r:embed="rId10"/>
          <a:srcRect/>
          <a:stretch/>
        </p:blipFill>
        <p:spPr>
          <a:xfrm>
            <a:off x="4937333" y="3163600"/>
            <a:ext cx="2263228" cy="1693408"/>
          </a:xfrm>
          <a:prstGeom prst="rect">
            <a:avLst/>
          </a:prstGeom>
          <a:ln w="28575">
            <a:noFill/>
          </a:ln>
          <a:effectLst>
            <a:outerShdw blurRad="50800" dist="38100" dir="2700000" algn="tl" rotWithShape="0">
              <a:prstClr val="black">
                <a:alpha val="40000"/>
              </a:prstClr>
            </a:outerShdw>
          </a:effectLst>
        </p:spPr>
      </p:pic>
      <p:pic>
        <p:nvPicPr>
          <p:cNvPr id="14" name="Picture 13" descr="A picture containing diagram&#10;&#10;Description automatically generated">
            <a:extLst>
              <a:ext uri="{FF2B5EF4-FFF2-40B4-BE49-F238E27FC236}">
                <a16:creationId xmlns:a16="http://schemas.microsoft.com/office/drawing/2014/main" id="{B1053E07-22C8-6748-99CA-F00039ADB4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815" y="2018708"/>
            <a:ext cx="1954702" cy="893360"/>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2C1134B5-0B0A-B44D-BA54-ED9C051FFA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66850" y="2018708"/>
            <a:ext cx="2058300" cy="893360"/>
          </a:xfrm>
          <a:prstGeom prst="rect">
            <a:avLst/>
          </a:prstGeom>
        </p:spPr>
      </p:pic>
      <p:sp>
        <p:nvSpPr>
          <p:cNvPr id="24" name="Explosion 2 23">
            <a:extLst>
              <a:ext uri="{FF2B5EF4-FFF2-40B4-BE49-F238E27FC236}">
                <a16:creationId xmlns:a16="http://schemas.microsoft.com/office/drawing/2014/main" id="{9B3C9F4C-9368-9841-B353-813185FBB2B7}"/>
              </a:ext>
            </a:extLst>
          </p:cNvPr>
          <p:cNvSpPr/>
          <p:nvPr/>
        </p:nvSpPr>
        <p:spPr>
          <a:xfrm>
            <a:off x="8386396" y="1859621"/>
            <a:ext cx="3865475" cy="1155479"/>
          </a:xfrm>
          <a:prstGeom prst="irregularSeal2">
            <a:avLst/>
          </a:prstGeom>
          <a:noFill/>
          <a:ln w="11112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56AED53-284B-A34F-80C0-A12A133016A8}"/>
              </a:ext>
            </a:extLst>
          </p:cNvPr>
          <p:cNvGrpSpPr/>
          <p:nvPr/>
        </p:nvGrpSpPr>
        <p:grpSpPr>
          <a:xfrm>
            <a:off x="7644450" y="3667309"/>
            <a:ext cx="1057285" cy="674830"/>
            <a:chOff x="7644450" y="3728180"/>
            <a:chExt cx="1057285" cy="593418"/>
          </a:xfrm>
        </p:grpSpPr>
        <p:pic>
          <p:nvPicPr>
            <p:cNvPr id="28" name="Graphic 27">
              <a:extLst>
                <a:ext uri="{FF2B5EF4-FFF2-40B4-BE49-F238E27FC236}">
                  <a16:creationId xmlns:a16="http://schemas.microsoft.com/office/drawing/2014/main" id="{F60B6D82-5B2B-1843-B803-59D348E8749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7233" t="85610" r="21342"/>
            <a:stretch/>
          </p:blipFill>
          <p:spPr>
            <a:xfrm>
              <a:off x="7644450" y="3728180"/>
              <a:ext cx="1057285" cy="593418"/>
            </a:xfrm>
            <a:prstGeom prst="rect">
              <a:avLst/>
            </a:prstGeom>
          </p:spPr>
        </p:pic>
        <p:sp>
          <p:nvSpPr>
            <p:cNvPr id="29" name="TextBox 28">
              <a:extLst>
                <a:ext uri="{FF2B5EF4-FFF2-40B4-BE49-F238E27FC236}">
                  <a16:creationId xmlns:a16="http://schemas.microsoft.com/office/drawing/2014/main" id="{E882D225-4B6E-E04D-82BB-06C9B8FDD8DB}"/>
                </a:ext>
              </a:extLst>
            </p:cNvPr>
            <p:cNvSpPr txBox="1"/>
            <p:nvPr/>
          </p:nvSpPr>
          <p:spPr>
            <a:xfrm>
              <a:off x="7703257" y="3814741"/>
              <a:ext cx="763399" cy="461665"/>
            </a:xfrm>
            <a:prstGeom prst="rect">
              <a:avLst/>
            </a:prstGeom>
            <a:solidFill>
              <a:schemeClr val="bg1">
                <a:lumMod val="95000"/>
              </a:schemeClr>
            </a:solidFill>
          </p:spPr>
          <p:txBody>
            <a:bodyPr wrap="square" rtlCol="0">
              <a:spAutoFit/>
            </a:bodyPr>
            <a:lstStyle/>
            <a:p>
              <a:r>
                <a:rPr lang="en-US" sz="2400" err="1"/>
                <a:t>elim</a:t>
              </a:r>
              <a:endParaRPr lang="en-US" sz="2400"/>
            </a:p>
          </p:txBody>
        </p:sp>
        <p:sp>
          <p:nvSpPr>
            <p:cNvPr id="30" name="TextBox 29">
              <a:extLst>
                <a:ext uri="{FF2B5EF4-FFF2-40B4-BE49-F238E27FC236}">
                  <a16:creationId xmlns:a16="http://schemas.microsoft.com/office/drawing/2014/main" id="{E12ACBF6-8F23-0B48-A9BE-5A8562B9E0E8}"/>
                </a:ext>
              </a:extLst>
            </p:cNvPr>
            <p:cNvSpPr txBox="1"/>
            <p:nvPr/>
          </p:nvSpPr>
          <p:spPr>
            <a:xfrm>
              <a:off x="7919897" y="4224439"/>
              <a:ext cx="440290" cy="61657"/>
            </a:xfrm>
            <a:prstGeom prst="rect">
              <a:avLst/>
            </a:prstGeom>
            <a:solidFill>
              <a:schemeClr val="bg1">
                <a:lumMod val="95000"/>
              </a:schemeClr>
            </a:solidFill>
          </p:spPr>
          <p:txBody>
            <a:bodyPr wrap="square" rtlCol="0">
              <a:spAutoFit/>
            </a:bodyPr>
            <a:lstStyle/>
            <a:p>
              <a:endParaRPr lang="en-US" sz="2500"/>
            </a:p>
          </p:txBody>
        </p:sp>
      </p:grpSp>
      <p:sp>
        <p:nvSpPr>
          <p:cNvPr id="31" name="TextBox 30">
            <a:extLst>
              <a:ext uri="{FF2B5EF4-FFF2-40B4-BE49-F238E27FC236}">
                <a16:creationId xmlns:a16="http://schemas.microsoft.com/office/drawing/2014/main" id="{9B8B62E8-EAA0-8440-B776-A67E4CF9E4DC}"/>
              </a:ext>
            </a:extLst>
          </p:cNvPr>
          <p:cNvSpPr txBox="1"/>
          <p:nvPr/>
        </p:nvSpPr>
        <p:spPr>
          <a:xfrm>
            <a:off x="7818907" y="3745068"/>
            <a:ext cx="440290" cy="70116"/>
          </a:xfrm>
          <a:prstGeom prst="rect">
            <a:avLst/>
          </a:prstGeom>
          <a:solidFill>
            <a:schemeClr val="bg1">
              <a:lumMod val="95000"/>
            </a:schemeClr>
          </a:solidFill>
        </p:spPr>
        <p:txBody>
          <a:bodyPr wrap="square" rtlCol="0">
            <a:spAutoFit/>
          </a:bodyPr>
          <a:lstStyle/>
          <a:p>
            <a:endParaRPr lang="en-US" sz="2500"/>
          </a:p>
        </p:txBody>
      </p:sp>
      <p:sp>
        <p:nvSpPr>
          <p:cNvPr id="4" name="Slide Number Placeholder 3">
            <a:extLst>
              <a:ext uri="{FF2B5EF4-FFF2-40B4-BE49-F238E27FC236}">
                <a16:creationId xmlns:a16="http://schemas.microsoft.com/office/drawing/2014/main" id="{25CC91D8-155C-C04B-AB49-E1A66887C025}"/>
              </a:ext>
            </a:extLst>
          </p:cNvPr>
          <p:cNvSpPr>
            <a:spLocks noGrp="1"/>
          </p:cNvSpPr>
          <p:nvPr>
            <p:ph type="sldNum" sz="quarter" idx="12"/>
          </p:nvPr>
        </p:nvSpPr>
        <p:spPr/>
        <p:txBody>
          <a:bodyPr/>
          <a:lstStyle/>
          <a:p>
            <a:fld id="{0908CC86-A11B-4806-8F88-B6AE3C10272E}" type="slidenum">
              <a:rPr lang="en-US" smtClean="0"/>
              <a:t>29</a:t>
            </a:fld>
            <a:endParaRPr lang="en-US"/>
          </a:p>
        </p:txBody>
      </p:sp>
      <p:grpSp>
        <p:nvGrpSpPr>
          <p:cNvPr id="22" name="Group 21">
            <a:extLst>
              <a:ext uri="{FF2B5EF4-FFF2-40B4-BE49-F238E27FC236}">
                <a16:creationId xmlns:a16="http://schemas.microsoft.com/office/drawing/2014/main" id="{DEA1D1DC-B75A-4B3C-95A2-D52C29E42609}"/>
              </a:ext>
            </a:extLst>
          </p:cNvPr>
          <p:cNvGrpSpPr/>
          <p:nvPr/>
        </p:nvGrpSpPr>
        <p:grpSpPr>
          <a:xfrm>
            <a:off x="7611297" y="3621887"/>
            <a:ext cx="1295799" cy="812718"/>
            <a:chOff x="3128032" y="5177045"/>
            <a:chExt cx="1880287" cy="1179305"/>
          </a:xfrm>
        </p:grpSpPr>
        <p:pic>
          <p:nvPicPr>
            <p:cNvPr id="25" name="Graphic 24">
              <a:extLst>
                <a:ext uri="{FF2B5EF4-FFF2-40B4-BE49-F238E27FC236}">
                  <a16:creationId xmlns:a16="http://schemas.microsoft.com/office/drawing/2014/main" id="{07079E28-FE42-4EDC-B7F2-57E44556DC06}"/>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63384" t="45405" r="30327" b="48719"/>
            <a:stretch/>
          </p:blipFill>
          <p:spPr>
            <a:xfrm>
              <a:off x="3128032" y="5177045"/>
              <a:ext cx="1880287" cy="1179305"/>
            </a:xfrm>
            <a:prstGeom prst="rect">
              <a:avLst/>
            </a:prstGeom>
          </p:spPr>
        </p:pic>
        <p:sp>
          <p:nvSpPr>
            <p:cNvPr id="26" name="&quot;Not Allowed&quot; Symbol 25">
              <a:extLst>
                <a:ext uri="{FF2B5EF4-FFF2-40B4-BE49-F238E27FC236}">
                  <a16:creationId xmlns:a16="http://schemas.microsoft.com/office/drawing/2014/main" id="{CBFE7195-49F6-4483-9F8E-2E9C7EE0CA1E}"/>
                </a:ext>
              </a:extLst>
            </p:cNvPr>
            <p:cNvSpPr/>
            <p:nvPr/>
          </p:nvSpPr>
          <p:spPr>
            <a:xfrm>
              <a:off x="3482944" y="5347980"/>
              <a:ext cx="791350" cy="791350"/>
            </a:xfrm>
            <a:prstGeom prst="noSmoking">
              <a:avLst>
                <a:gd name="adj" fmla="val 559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spTree>
    <p:custDataLst>
      <p:tags r:id="rId1"/>
    </p:custDataLst>
    <p:extLst>
      <p:ext uri="{BB962C8B-B14F-4D97-AF65-F5344CB8AC3E}">
        <p14:creationId xmlns:p14="http://schemas.microsoft.com/office/powerpoint/2010/main" val="354212553"/>
      </p:ext>
    </p:extLst>
  </p:cSld>
  <p:clrMapOvr>
    <a:masterClrMapping/>
  </p:clrMapOvr>
  <mc:AlternateContent xmlns:mc="http://schemas.openxmlformats.org/markup-compatibility/2006" xmlns:p14="http://schemas.microsoft.com/office/powerpoint/2010/main">
    <mc:Choice Requires="p14">
      <p:transition spd="slow" p14:dur="2000" advTm="12335"/>
    </mc:Choice>
    <mc:Fallback xmlns="">
      <p:transition spd="slow" advTm="12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AFBA-DA19-4017-93BA-2E5D829ECC2C}"/>
              </a:ext>
            </a:extLst>
          </p:cNvPr>
          <p:cNvSpPr>
            <a:spLocks noGrp="1"/>
          </p:cNvSpPr>
          <p:nvPr>
            <p:ph type="title"/>
          </p:nvPr>
        </p:nvSpPr>
        <p:spPr>
          <a:xfrm>
            <a:off x="462442" y="365125"/>
            <a:ext cx="11347640" cy="1325563"/>
          </a:xfrm>
        </p:spPr>
        <p:txBody>
          <a:bodyPr/>
          <a:lstStyle/>
          <a:p>
            <a:r>
              <a:rPr lang="en-US"/>
              <a:t>Gradient-based optimization for inverse problems</a:t>
            </a:r>
          </a:p>
        </p:txBody>
      </p:sp>
      <p:sp>
        <p:nvSpPr>
          <p:cNvPr id="12" name="TextBox 11">
            <a:extLst>
              <a:ext uri="{FF2B5EF4-FFF2-40B4-BE49-F238E27FC236}">
                <a16:creationId xmlns:a16="http://schemas.microsoft.com/office/drawing/2014/main" id="{8F946C54-DA91-41F2-8574-B8B79A0E1036}"/>
              </a:ext>
            </a:extLst>
          </p:cNvPr>
          <p:cNvSpPr txBox="1"/>
          <p:nvPr/>
        </p:nvSpPr>
        <p:spPr>
          <a:xfrm>
            <a:off x="803288" y="3151787"/>
            <a:ext cx="2079031" cy="1077218"/>
          </a:xfrm>
          <a:prstGeom prst="rect">
            <a:avLst/>
          </a:prstGeom>
          <a:noFill/>
        </p:spPr>
        <p:txBody>
          <a:bodyPr wrap="none" rtlCol="0">
            <a:spAutoFit/>
          </a:bodyPr>
          <a:lstStyle/>
          <a:p>
            <a:pPr algn="ctr"/>
            <a:r>
              <a:rPr lang="en-US" sz="3200"/>
              <a:t>Parameters</a:t>
            </a:r>
          </a:p>
          <a:p>
            <a:pPr algn="ctr"/>
            <a:r>
              <a:rPr lang="en-US" sz="3200" b="1"/>
              <a:t>t</a:t>
            </a:r>
            <a:endParaRPr lang="en-US" sz="3200"/>
          </a:p>
        </p:txBody>
      </p:sp>
      <p:sp>
        <p:nvSpPr>
          <p:cNvPr id="13" name="Right Arrow 20">
            <a:extLst>
              <a:ext uri="{FF2B5EF4-FFF2-40B4-BE49-F238E27FC236}">
                <a16:creationId xmlns:a16="http://schemas.microsoft.com/office/drawing/2014/main" id="{6B13D7AB-9D8E-4F60-9EA3-34506686D3A6}"/>
              </a:ext>
            </a:extLst>
          </p:cNvPr>
          <p:cNvSpPr/>
          <p:nvPr/>
        </p:nvSpPr>
        <p:spPr>
          <a:xfrm>
            <a:off x="3109043" y="3265742"/>
            <a:ext cx="987611" cy="73489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62488F49-B39E-40C8-ADD8-47A990B36E8C}"/>
              </a:ext>
            </a:extLst>
          </p:cNvPr>
          <p:cNvSpPr txBox="1"/>
          <p:nvPr/>
        </p:nvSpPr>
        <p:spPr>
          <a:xfrm>
            <a:off x="8972733" y="3151787"/>
            <a:ext cx="1382110" cy="1077218"/>
          </a:xfrm>
          <a:prstGeom prst="rect">
            <a:avLst/>
          </a:prstGeom>
          <a:noFill/>
        </p:spPr>
        <p:txBody>
          <a:bodyPr wrap="none" rtlCol="0">
            <a:spAutoFit/>
          </a:bodyPr>
          <a:lstStyle/>
          <a:p>
            <a:pPr algn="ctr"/>
            <a:r>
              <a:rPr lang="en-US" sz="3200"/>
              <a:t>Output</a:t>
            </a:r>
          </a:p>
          <a:p>
            <a:pPr algn="ctr"/>
            <a:r>
              <a:rPr lang="en-US" sz="3200" b="1"/>
              <a:t>Y</a:t>
            </a:r>
          </a:p>
        </p:txBody>
      </p:sp>
      <p:sp>
        <p:nvSpPr>
          <p:cNvPr id="16" name="Right Arrow 20">
            <a:extLst>
              <a:ext uri="{FF2B5EF4-FFF2-40B4-BE49-F238E27FC236}">
                <a16:creationId xmlns:a16="http://schemas.microsoft.com/office/drawing/2014/main" id="{DB3040A4-4589-402E-BEF9-E27E0DCA712D}"/>
              </a:ext>
            </a:extLst>
          </p:cNvPr>
          <p:cNvSpPr/>
          <p:nvPr/>
        </p:nvSpPr>
        <p:spPr>
          <a:xfrm>
            <a:off x="7879938" y="3225946"/>
            <a:ext cx="1040731" cy="73489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AutoShape 4" descr="Neural Networks From Scratch - victorzhou.com">
            <a:extLst>
              <a:ext uri="{FF2B5EF4-FFF2-40B4-BE49-F238E27FC236}">
                <a16:creationId xmlns:a16="http://schemas.microsoft.com/office/drawing/2014/main" id="{290B5036-773B-45C2-A3D8-18BF010CBFA2}"/>
              </a:ext>
            </a:extLst>
          </p:cNvPr>
          <p:cNvSpPr>
            <a:spLocks noChangeAspect="1" noChangeArrowheads="1"/>
          </p:cNvSpPr>
          <p:nvPr/>
        </p:nvSpPr>
        <p:spPr bwMode="auto">
          <a:xfrm>
            <a:off x="6343252" y="277349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Neural Networks From Scratch - victorzhou.com">
            <a:extLst>
              <a:ext uri="{FF2B5EF4-FFF2-40B4-BE49-F238E27FC236}">
                <a16:creationId xmlns:a16="http://schemas.microsoft.com/office/drawing/2014/main" id="{B9984D42-E797-4780-BB4C-62AA6FAC8CF9}"/>
              </a:ext>
            </a:extLst>
          </p:cNvPr>
          <p:cNvSpPr>
            <a:spLocks noChangeAspect="1" noChangeArrowheads="1"/>
          </p:cNvSpPr>
          <p:nvPr/>
        </p:nvSpPr>
        <p:spPr bwMode="auto">
          <a:xfrm>
            <a:off x="6495652" y="292589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Rounded Corners 6">
            <a:extLst>
              <a:ext uri="{FF2B5EF4-FFF2-40B4-BE49-F238E27FC236}">
                <a16:creationId xmlns:a16="http://schemas.microsoft.com/office/drawing/2014/main" id="{76C17C9C-43B5-4262-A037-3FD0543CB08A}"/>
              </a:ext>
            </a:extLst>
          </p:cNvPr>
          <p:cNvSpPr/>
          <p:nvPr/>
        </p:nvSpPr>
        <p:spPr>
          <a:xfrm>
            <a:off x="4243859" y="2077574"/>
            <a:ext cx="3467559" cy="4003186"/>
          </a:xfrm>
          <a:prstGeom prst="roundRect">
            <a:avLst>
              <a:gd name="adj" fmla="val 12052"/>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Program</a:t>
            </a:r>
          </a:p>
        </p:txBody>
      </p:sp>
      <p:sp>
        <p:nvSpPr>
          <p:cNvPr id="17" name="TextBox 16">
            <a:extLst>
              <a:ext uri="{FF2B5EF4-FFF2-40B4-BE49-F238E27FC236}">
                <a16:creationId xmlns:a16="http://schemas.microsoft.com/office/drawing/2014/main" id="{BDCEB350-C50C-B644-A96C-856A2B74D01B}"/>
              </a:ext>
            </a:extLst>
          </p:cNvPr>
          <p:cNvSpPr txBox="1"/>
          <p:nvPr/>
        </p:nvSpPr>
        <p:spPr>
          <a:xfrm>
            <a:off x="10780211" y="3151787"/>
            <a:ext cx="1217001" cy="1077218"/>
          </a:xfrm>
          <a:prstGeom prst="rect">
            <a:avLst/>
          </a:prstGeom>
          <a:noFill/>
        </p:spPr>
        <p:txBody>
          <a:bodyPr wrap="none" rtlCol="0">
            <a:spAutoFit/>
          </a:bodyPr>
          <a:lstStyle/>
          <a:p>
            <a:pPr algn="ctr"/>
            <a:r>
              <a:rPr lang="en-US" sz="3200"/>
              <a:t>Target</a:t>
            </a:r>
          </a:p>
          <a:p>
            <a:pPr algn="ctr"/>
            <a:r>
              <a:rPr lang="en-US" sz="3200" b="1"/>
              <a:t>Y’</a:t>
            </a:r>
          </a:p>
        </p:txBody>
      </p:sp>
      <p:sp>
        <p:nvSpPr>
          <p:cNvPr id="8" name="Rectangle 7">
            <a:extLst>
              <a:ext uri="{FF2B5EF4-FFF2-40B4-BE49-F238E27FC236}">
                <a16:creationId xmlns:a16="http://schemas.microsoft.com/office/drawing/2014/main" id="{3E4F0421-DC60-9849-B58F-D8754E35ACC8}"/>
              </a:ext>
            </a:extLst>
          </p:cNvPr>
          <p:cNvSpPr/>
          <p:nvPr/>
        </p:nvSpPr>
        <p:spPr>
          <a:xfrm>
            <a:off x="10453291" y="3429000"/>
            <a:ext cx="228471" cy="63238"/>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48CD0BE-4842-DE41-8D08-F971FC63E7EA}"/>
              </a:ext>
            </a:extLst>
          </p:cNvPr>
          <p:cNvSpPr>
            <a:spLocks noGrp="1"/>
          </p:cNvSpPr>
          <p:nvPr>
            <p:ph type="sldNum" sz="quarter" idx="12"/>
          </p:nvPr>
        </p:nvSpPr>
        <p:spPr/>
        <p:txBody>
          <a:bodyPr/>
          <a:lstStyle/>
          <a:p>
            <a:fld id="{0908CC86-A11B-4806-8F88-B6AE3C10272E}" type="slidenum">
              <a:rPr lang="en-US" smtClean="0"/>
              <a:t>3</a:t>
            </a:fld>
            <a:endParaRPr lang="en-US"/>
          </a:p>
        </p:txBody>
      </p:sp>
      <p:pic>
        <p:nvPicPr>
          <p:cNvPr id="45" name="Graphic 44" descr="Single gear" hidden="1">
            <a:extLst>
              <a:ext uri="{FF2B5EF4-FFF2-40B4-BE49-F238E27FC236}">
                <a16:creationId xmlns:a16="http://schemas.microsoft.com/office/drawing/2014/main" id="{11CDB5DE-E95F-407D-8986-B0D7A616CC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3859" y="2045838"/>
            <a:ext cx="940434" cy="940434"/>
          </a:xfrm>
          <a:prstGeom prst="rect">
            <a:avLst/>
          </a:prstGeom>
        </p:spPr>
      </p:pic>
      <p:pic>
        <p:nvPicPr>
          <p:cNvPr id="47" name="Graphic 46" descr="Single gear" hidden="1">
            <a:extLst>
              <a:ext uri="{FF2B5EF4-FFF2-40B4-BE49-F238E27FC236}">
                <a16:creationId xmlns:a16="http://schemas.microsoft.com/office/drawing/2014/main" id="{5AB0A166-6810-4447-AD0C-F2B2B2A2FD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5718" y="2063934"/>
            <a:ext cx="940434" cy="940434"/>
          </a:xfrm>
          <a:prstGeom prst="rect">
            <a:avLst/>
          </a:prstGeom>
        </p:spPr>
      </p:pic>
      <p:grpSp>
        <p:nvGrpSpPr>
          <p:cNvPr id="51" name="Group 50">
            <a:extLst>
              <a:ext uri="{FF2B5EF4-FFF2-40B4-BE49-F238E27FC236}">
                <a16:creationId xmlns:a16="http://schemas.microsoft.com/office/drawing/2014/main" id="{F4EE61D6-28B3-4EA4-B368-769873813A73}"/>
              </a:ext>
            </a:extLst>
          </p:cNvPr>
          <p:cNvGrpSpPr/>
          <p:nvPr/>
        </p:nvGrpSpPr>
        <p:grpSpPr>
          <a:xfrm>
            <a:off x="4432190" y="3015153"/>
            <a:ext cx="1397110" cy="1450168"/>
            <a:chOff x="4424570" y="2999913"/>
            <a:chExt cx="1493314" cy="1450168"/>
          </a:xfrm>
        </p:grpSpPr>
        <p:sp>
          <p:nvSpPr>
            <p:cNvPr id="49" name="Rectangle 48">
              <a:extLst>
                <a:ext uri="{FF2B5EF4-FFF2-40B4-BE49-F238E27FC236}">
                  <a16:creationId xmlns:a16="http://schemas.microsoft.com/office/drawing/2014/main" id="{70644757-4C82-4AC1-AEA9-A15880F0BB22}"/>
                </a:ext>
              </a:extLst>
            </p:cNvPr>
            <p:cNvSpPr/>
            <p:nvPr/>
          </p:nvSpPr>
          <p:spPr>
            <a:xfrm>
              <a:off x="4424570" y="2999913"/>
              <a:ext cx="1493314" cy="1450168"/>
            </a:xfrm>
            <a:prstGeom prst="rect">
              <a:avLst/>
            </a:prstGeom>
            <a:solidFill>
              <a:schemeClr val="bg1">
                <a:lumMod val="95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en-US"/>
                <a:t>Optimal control</a:t>
              </a:r>
            </a:p>
          </p:txBody>
        </p:sp>
        <p:pic>
          <p:nvPicPr>
            <p:cNvPr id="50" name="Graphic 49" descr="Robot">
              <a:extLst>
                <a:ext uri="{FF2B5EF4-FFF2-40B4-BE49-F238E27FC236}">
                  <a16:creationId xmlns:a16="http://schemas.microsoft.com/office/drawing/2014/main" id="{E776C06C-751C-4444-94BB-AE7737ED27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3143" y="3618082"/>
              <a:ext cx="776168" cy="776168"/>
            </a:xfrm>
            <a:prstGeom prst="rect">
              <a:avLst/>
            </a:prstGeom>
          </p:spPr>
        </p:pic>
      </p:grpSp>
      <p:sp>
        <p:nvSpPr>
          <p:cNvPr id="55" name="Rectangle 54">
            <a:extLst>
              <a:ext uri="{FF2B5EF4-FFF2-40B4-BE49-F238E27FC236}">
                <a16:creationId xmlns:a16="http://schemas.microsoft.com/office/drawing/2014/main" id="{AD25A1C1-BEFD-448B-A269-D9555F54DB9A}"/>
              </a:ext>
            </a:extLst>
          </p:cNvPr>
          <p:cNvSpPr/>
          <p:nvPr/>
        </p:nvSpPr>
        <p:spPr>
          <a:xfrm>
            <a:off x="6147617" y="3030004"/>
            <a:ext cx="1397110" cy="1450168"/>
          </a:xfrm>
          <a:prstGeom prst="rect">
            <a:avLst/>
          </a:prstGeom>
          <a:solidFill>
            <a:schemeClr val="bg1">
              <a:lumMod val="95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en-US"/>
              <a:t>Topology</a:t>
            </a:r>
          </a:p>
          <a:p>
            <a:pPr algn="ctr"/>
            <a:r>
              <a:rPr lang="en-US"/>
              <a:t>opt.</a:t>
            </a:r>
          </a:p>
        </p:txBody>
      </p:sp>
      <mc:AlternateContent xmlns:mc="http://schemas.openxmlformats.org/markup-compatibility/2006" xmlns:am3d="http://schemas.microsoft.com/office/drawing/2017/model3d">
        <mc:Choice Requires="am3d">
          <p:graphicFrame>
            <p:nvGraphicFramePr>
              <p:cNvPr id="52" name="3D Model 51" descr="Gas Valve">
                <a:extLst>
                  <a:ext uri="{FF2B5EF4-FFF2-40B4-BE49-F238E27FC236}">
                    <a16:creationId xmlns:a16="http://schemas.microsoft.com/office/drawing/2014/main" id="{5FEC45B0-8C28-4CAA-A922-4A92042B30A7}"/>
                  </a:ext>
                </a:extLst>
              </p:cNvPr>
              <p:cNvGraphicFramePr>
                <a:graphicFrameLocks noChangeAspect="1"/>
              </p:cNvGraphicFramePr>
              <p:nvPr/>
            </p:nvGraphicFramePr>
            <p:xfrm>
              <a:off x="6484931" y="3636159"/>
              <a:ext cx="688229" cy="924591"/>
            </p:xfrm>
            <a:graphic>
              <a:graphicData uri="http://schemas.microsoft.com/office/drawing/2017/model3d">
                <am3d:model3d r:embed="rId8">
                  <am3d:spPr>
                    <a:xfrm>
                      <a:off x="0" y="0"/>
                      <a:ext cx="688229" cy="924591"/>
                    </a:xfrm>
                    <a:prstGeom prst="rect">
                      <a:avLst/>
                    </a:prstGeom>
                  </am3d:spPr>
                  <am3d:camera>
                    <am3d:pos x="0" y="0" z="68141429"/>
                    <am3d:up dx="0" dy="36000000" dz="0"/>
                    <am3d:lookAt x="0" y="0" z="0"/>
                    <am3d:perspective fov="2700000"/>
                  </am3d:camera>
                  <am3d:trans>
                    <am3d:meterPerModelUnit n="3937006" d="1000000"/>
                    <am3d:preTrans dx="6075" dy="-786328" dz="4573"/>
                    <am3d:scale>
                      <am3d:sx n="1000000" d="1000000"/>
                      <am3d:sy n="1000000" d="1000000"/>
                      <am3d:sz n="1000000" d="1000000"/>
                    </am3d:scale>
                    <am3d:rot ax="2580352" ay="1508192" az="1296750"/>
                    <am3d:postTrans dx="0" dy="0" dz="0"/>
                  </am3d:trans>
                  <am3d:raster rName="Office3DRenderer" rVer="16.0.8326">
                    <am3d:blip r:embed="rId9"/>
                  </am3d:raster>
                  <am3d:objViewport viewportSz="11053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 Model 51" descr="Gas Valve">
                <a:extLst>
                  <a:ext uri="{FF2B5EF4-FFF2-40B4-BE49-F238E27FC236}">
                    <a16:creationId xmlns:a16="http://schemas.microsoft.com/office/drawing/2014/main" id="{5FEC45B0-8C28-4CAA-A922-4A92042B30A7}"/>
                  </a:ext>
                </a:extLst>
              </p:cNvPr>
              <p:cNvPicPr>
                <a:picLocks noGrp="1" noRot="1" noChangeAspect="1" noMove="1" noResize="1" noEditPoints="1" noAdjustHandles="1" noChangeArrowheads="1" noChangeShapeType="1" noCrop="1"/>
              </p:cNvPicPr>
              <p:nvPr/>
            </p:nvPicPr>
            <p:blipFill>
              <a:blip r:embed="rId12"/>
              <a:stretch>
                <a:fillRect/>
              </a:stretch>
            </p:blipFill>
            <p:spPr>
              <a:xfrm>
                <a:off x="6484931" y="3636159"/>
                <a:ext cx="688229" cy="924591"/>
              </a:xfrm>
              <a:prstGeom prst="rect">
                <a:avLst/>
              </a:prstGeom>
            </p:spPr>
          </p:pic>
        </mc:Fallback>
      </mc:AlternateContent>
      <p:sp>
        <p:nvSpPr>
          <p:cNvPr id="58" name="Rectangle 57">
            <a:extLst>
              <a:ext uri="{FF2B5EF4-FFF2-40B4-BE49-F238E27FC236}">
                <a16:creationId xmlns:a16="http://schemas.microsoft.com/office/drawing/2014/main" id="{7CA10C57-5A02-44F5-A123-D62136AC2FFC}"/>
              </a:ext>
            </a:extLst>
          </p:cNvPr>
          <p:cNvSpPr/>
          <p:nvPr/>
        </p:nvSpPr>
        <p:spPr>
          <a:xfrm>
            <a:off x="4432189" y="4736680"/>
            <a:ext cx="3112537" cy="1087368"/>
          </a:xfrm>
          <a:prstGeom prst="rect">
            <a:avLst/>
          </a:prstGeom>
          <a:solidFill>
            <a:schemeClr val="bg1">
              <a:lumMod val="95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en-US"/>
              <a:t>Bundle adjustment</a:t>
            </a:r>
          </a:p>
        </p:txBody>
      </p:sp>
      <p:pic>
        <p:nvPicPr>
          <p:cNvPr id="60" name="Graphic 59" descr="Camera">
            <a:extLst>
              <a:ext uri="{FF2B5EF4-FFF2-40B4-BE49-F238E27FC236}">
                <a16:creationId xmlns:a16="http://schemas.microsoft.com/office/drawing/2014/main" id="{AEF13EFB-AACA-4A1F-A0E7-1E6A3A9E73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22212" y="5030219"/>
            <a:ext cx="798756" cy="798756"/>
          </a:xfrm>
          <a:prstGeom prst="rect">
            <a:avLst/>
          </a:prstGeom>
        </p:spPr>
      </p:pic>
      <p:grpSp>
        <p:nvGrpSpPr>
          <p:cNvPr id="46" name="Group 45">
            <a:extLst>
              <a:ext uri="{FF2B5EF4-FFF2-40B4-BE49-F238E27FC236}">
                <a16:creationId xmlns:a16="http://schemas.microsoft.com/office/drawing/2014/main" id="{5AC2D706-C62E-4D69-882E-51D30A8AEB20}"/>
              </a:ext>
            </a:extLst>
          </p:cNvPr>
          <p:cNvGrpSpPr/>
          <p:nvPr/>
        </p:nvGrpSpPr>
        <p:grpSpPr>
          <a:xfrm>
            <a:off x="887968" y="4373880"/>
            <a:ext cx="9879091" cy="1966575"/>
            <a:chOff x="887968" y="4373880"/>
            <a:chExt cx="9879091" cy="1966575"/>
          </a:xfrm>
        </p:grpSpPr>
        <p:sp>
          <p:nvSpPr>
            <p:cNvPr id="38" name="Arrow: Bent-Up 37">
              <a:extLst>
                <a:ext uri="{FF2B5EF4-FFF2-40B4-BE49-F238E27FC236}">
                  <a16:creationId xmlns:a16="http://schemas.microsoft.com/office/drawing/2014/main" id="{5BD7DFE2-680F-4439-A6A7-61AB47C3B75E}"/>
                </a:ext>
              </a:extLst>
            </p:cNvPr>
            <p:cNvSpPr/>
            <p:nvPr/>
          </p:nvSpPr>
          <p:spPr>
            <a:xfrm flipH="1">
              <a:off x="887968" y="4373880"/>
              <a:ext cx="9879091" cy="1966575"/>
            </a:xfrm>
            <a:prstGeom prst="bentUpArrow">
              <a:avLst>
                <a:gd name="adj1" fmla="val 50000"/>
                <a:gd name="adj2" fmla="val 49706"/>
                <a:gd name="adj3" fmla="val 32843"/>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A6B9F781-5049-405F-A801-9FF2359BD440}"/>
                </a:ext>
              </a:extLst>
            </p:cNvPr>
            <p:cNvSpPr txBox="1"/>
            <p:nvPr/>
          </p:nvSpPr>
          <p:spPr>
            <a:xfrm>
              <a:off x="2734219" y="5582343"/>
              <a:ext cx="1341120" cy="584775"/>
            </a:xfrm>
            <a:prstGeom prst="rect">
              <a:avLst/>
            </a:prstGeom>
            <a:solidFill>
              <a:schemeClr val="bg1"/>
            </a:solidFill>
            <a:ln w="19050">
              <a:solidFill>
                <a:schemeClr val="tx1"/>
              </a:solidFill>
            </a:ln>
          </p:spPr>
          <p:txBody>
            <a:bodyPr wrap="square" rtlCol="0" anchor="ctr">
              <a:spAutoFit/>
            </a:bodyPr>
            <a:lstStyle/>
            <a:p>
              <a:pPr algn="ctr"/>
              <a:r>
                <a:rPr lang="en-US" sz="3200"/>
                <a:t>L-BFGS</a:t>
              </a:r>
              <a:endParaRPr lang="en-US"/>
            </a:p>
          </p:txBody>
        </p:sp>
        <p:sp>
          <p:nvSpPr>
            <p:cNvPr id="41" name="TextBox 40">
              <a:extLst>
                <a:ext uri="{FF2B5EF4-FFF2-40B4-BE49-F238E27FC236}">
                  <a16:creationId xmlns:a16="http://schemas.microsoft.com/office/drawing/2014/main" id="{CE60EE55-FBF6-4415-9A97-681D9005B3BF}"/>
                </a:ext>
              </a:extLst>
            </p:cNvPr>
            <p:cNvSpPr txBox="1"/>
            <p:nvPr/>
          </p:nvSpPr>
          <p:spPr>
            <a:xfrm>
              <a:off x="4361179" y="5643900"/>
              <a:ext cx="2932668" cy="461665"/>
            </a:xfrm>
            <a:prstGeom prst="rect">
              <a:avLst/>
            </a:prstGeom>
            <a:solidFill>
              <a:schemeClr val="bg1"/>
            </a:solidFill>
            <a:ln w="19050">
              <a:solidFill>
                <a:schemeClr val="tx1"/>
              </a:solidFill>
            </a:ln>
          </p:spPr>
          <p:txBody>
            <a:bodyPr wrap="square" rtlCol="0" anchor="ctr">
              <a:spAutoFit/>
            </a:bodyPr>
            <a:lstStyle/>
            <a:p>
              <a:pPr algn="ctr"/>
              <a:r>
                <a:rPr lang="en-US" sz="2400"/>
                <a:t>Levenberg-Marquardt</a:t>
              </a:r>
              <a:endParaRPr lang="en-US" sz="1400"/>
            </a:p>
          </p:txBody>
        </p:sp>
        <p:sp>
          <p:nvSpPr>
            <p:cNvPr id="42" name="TextBox 41">
              <a:extLst>
                <a:ext uri="{FF2B5EF4-FFF2-40B4-BE49-F238E27FC236}">
                  <a16:creationId xmlns:a16="http://schemas.microsoft.com/office/drawing/2014/main" id="{6F4C74E5-E165-4E8F-AF68-1B12A3B0A9D7}"/>
                </a:ext>
              </a:extLst>
            </p:cNvPr>
            <p:cNvSpPr txBox="1"/>
            <p:nvPr/>
          </p:nvSpPr>
          <p:spPr>
            <a:xfrm>
              <a:off x="7558587" y="5643899"/>
              <a:ext cx="2669453" cy="461665"/>
            </a:xfrm>
            <a:prstGeom prst="rect">
              <a:avLst/>
            </a:prstGeom>
            <a:solidFill>
              <a:schemeClr val="bg1"/>
            </a:solidFill>
            <a:ln w="19050">
              <a:solidFill>
                <a:schemeClr val="tx1"/>
              </a:solidFill>
            </a:ln>
          </p:spPr>
          <p:txBody>
            <a:bodyPr wrap="square" rtlCol="0" anchor="ctr">
              <a:spAutoFit/>
            </a:bodyPr>
            <a:lstStyle/>
            <a:p>
              <a:pPr algn="ctr"/>
              <a:r>
                <a:rPr lang="en-US" sz="2400"/>
                <a:t>Gauss-Newton</a:t>
              </a:r>
              <a:endParaRPr lang="en-US" sz="1200"/>
            </a:p>
          </p:txBody>
        </p:sp>
      </p:grpSp>
    </p:spTree>
    <p:custDataLst>
      <p:tags r:id="rId1"/>
    </p:custDataLst>
    <p:extLst>
      <p:ext uri="{BB962C8B-B14F-4D97-AF65-F5344CB8AC3E}">
        <p14:creationId xmlns:p14="http://schemas.microsoft.com/office/powerpoint/2010/main" val="2690426489"/>
      </p:ext>
    </p:extLst>
  </p:cSld>
  <p:clrMapOvr>
    <a:masterClrMapping/>
  </p:clrMapOvr>
  <mc:AlternateContent xmlns:mc="http://schemas.openxmlformats.org/markup-compatibility/2006" xmlns:p14="http://schemas.microsoft.com/office/powerpoint/2010/main">
    <mc:Choice Requires="p14">
      <p:transition spd="slow" p14:dur="2000" advTm="24130"/>
    </mc:Choice>
    <mc:Fallback xmlns="">
      <p:transition spd="slow" advTm="24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1735-19A5-7244-B0AD-52251AF86540}"/>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A4B24E2F-4F03-F041-829D-238429BC73FF}"/>
              </a:ext>
            </a:extLst>
          </p:cNvPr>
          <p:cNvSpPr>
            <a:spLocks noGrp="1"/>
          </p:cNvSpPr>
          <p:nvPr>
            <p:ph idx="1"/>
          </p:nvPr>
        </p:nvSpPr>
        <p:spPr/>
        <p:txBody>
          <a:bodyPr/>
          <a:lstStyle/>
          <a:p>
            <a:r>
              <a:rPr lang="en-US"/>
              <a:t>Motivation</a:t>
            </a:r>
          </a:p>
          <a:p>
            <a:r>
              <a:rPr lang="en-US"/>
              <a:t>Differentiate before you discretize: an example</a:t>
            </a:r>
          </a:p>
          <a:p>
            <a:r>
              <a:rPr lang="en-US"/>
              <a:t>Teg: A new differentiable language</a:t>
            </a:r>
          </a:p>
          <a:p>
            <a:r>
              <a:rPr lang="en-US"/>
              <a:t>Applications</a:t>
            </a:r>
          </a:p>
          <a:p>
            <a:r>
              <a:rPr lang="en-US"/>
              <a:t>Future Work</a:t>
            </a:r>
          </a:p>
          <a:p>
            <a:endParaRPr lang="en-US"/>
          </a:p>
        </p:txBody>
      </p:sp>
      <p:sp>
        <p:nvSpPr>
          <p:cNvPr id="4" name="Rectangle 3">
            <a:extLst>
              <a:ext uri="{FF2B5EF4-FFF2-40B4-BE49-F238E27FC236}">
                <a16:creationId xmlns:a16="http://schemas.microsoft.com/office/drawing/2014/main" id="{A6DC00BE-8F07-2A43-BDAC-3BECF07D6972}"/>
              </a:ext>
            </a:extLst>
          </p:cNvPr>
          <p:cNvSpPr/>
          <p:nvPr/>
        </p:nvSpPr>
        <p:spPr>
          <a:xfrm>
            <a:off x="599440" y="3396297"/>
            <a:ext cx="6350000" cy="1063943"/>
          </a:xfrm>
          <a:prstGeom prst="rect">
            <a:avLst/>
          </a:prstGeom>
          <a:solidFill>
            <a:schemeClr val="bg1">
              <a:alpha val="803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52AE97-4870-EB45-9887-3BED3177157C}"/>
              </a:ext>
            </a:extLst>
          </p:cNvPr>
          <p:cNvSpPr/>
          <p:nvPr/>
        </p:nvSpPr>
        <p:spPr>
          <a:xfrm>
            <a:off x="838200" y="1825624"/>
            <a:ext cx="10108096" cy="917576"/>
          </a:xfrm>
          <a:prstGeom prst="rect">
            <a:avLst/>
          </a:prstGeom>
          <a:solidFill>
            <a:schemeClr val="bg1">
              <a:alpha val="803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363E01D-C3B0-C34F-8417-C26AAA2F5077}"/>
              </a:ext>
            </a:extLst>
          </p:cNvPr>
          <p:cNvSpPr>
            <a:spLocks noGrp="1"/>
          </p:cNvSpPr>
          <p:nvPr>
            <p:ph type="sldNum" sz="quarter" idx="12"/>
          </p:nvPr>
        </p:nvSpPr>
        <p:spPr/>
        <p:txBody>
          <a:bodyPr/>
          <a:lstStyle/>
          <a:p>
            <a:fld id="{0908CC86-A11B-4806-8F88-B6AE3C10272E}" type="slidenum">
              <a:rPr lang="en-US" smtClean="0"/>
              <a:t>30</a:t>
            </a:fld>
            <a:endParaRPr lang="en-US"/>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C2D62E0-2BC3-A942-BC97-AAB328CF39CC}"/>
                  </a:ext>
                </a:extLst>
              </p14:cNvPr>
              <p14:cNvContentPartPr/>
              <p14:nvPr/>
            </p14:nvContentPartPr>
            <p14:xfrm>
              <a:off x="-2794789" y="4155863"/>
              <a:ext cx="360" cy="360"/>
            </p14:xfrm>
          </p:contentPart>
        </mc:Choice>
        <mc:Fallback xmlns="">
          <p:pic>
            <p:nvPicPr>
              <p:cNvPr id="7" name="Ink 6">
                <a:extLst>
                  <a:ext uri="{FF2B5EF4-FFF2-40B4-BE49-F238E27FC236}">
                    <a16:creationId xmlns:a16="http://schemas.microsoft.com/office/drawing/2014/main" id="{FC2D62E0-2BC3-A942-BC97-AAB328CF39CC}"/>
                  </a:ext>
                </a:extLst>
              </p:cNvPr>
              <p:cNvPicPr/>
              <p:nvPr/>
            </p:nvPicPr>
            <p:blipFill>
              <a:blip r:embed="rId6"/>
              <a:stretch>
                <a:fillRect/>
              </a:stretch>
            </p:blipFill>
            <p:spPr>
              <a:xfrm>
                <a:off x="-2857789" y="4092863"/>
                <a:ext cx="126000" cy="126000"/>
              </a:xfrm>
              <a:prstGeom prst="rect">
                <a:avLst/>
              </a:prstGeom>
            </p:spPr>
          </p:pic>
        </mc:Fallback>
      </mc:AlternateContent>
    </p:spTree>
    <p:extLst>
      <p:ext uri="{BB962C8B-B14F-4D97-AF65-F5344CB8AC3E}">
        <p14:creationId xmlns:p14="http://schemas.microsoft.com/office/powerpoint/2010/main" val="4182614414"/>
      </p:ext>
    </p:extLst>
  </p:cSld>
  <p:clrMapOvr>
    <a:masterClrMapping/>
  </p:clrMapOvr>
  <mc:AlternateContent xmlns:mc="http://schemas.openxmlformats.org/markup-compatibility/2006" xmlns:p14="http://schemas.microsoft.com/office/powerpoint/2010/main">
    <mc:Choice Requires="p14">
      <p:transition spd="slow" p14:dur="2000" advTm="6113"/>
    </mc:Choice>
    <mc:Fallback xmlns="">
      <p:transition spd="slow" advTm="611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7E1C-553C-A446-8FE2-26ACF7F5D4F8}"/>
              </a:ext>
            </a:extLst>
          </p:cNvPr>
          <p:cNvSpPr>
            <a:spLocks noGrp="1"/>
          </p:cNvSpPr>
          <p:nvPr>
            <p:ph type="title"/>
          </p:nvPr>
        </p:nvSpPr>
        <p:spPr>
          <a:xfrm>
            <a:off x="838200" y="365125"/>
            <a:ext cx="10515600" cy="1325563"/>
          </a:xfrm>
        </p:spPr>
        <p:txBody>
          <a:bodyPr/>
          <a:lstStyle/>
          <a:p>
            <a:r>
              <a:rPr lang="en-US"/>
              <a:t>Building a differentiable language</a:t>
            </a:r>
          </a:p>
        </p:txBody>
      </p:sp>
      <p:sp>
        <p:nvSpPr>
          <p:cNvPr id="14" name="Slide Number Placeholder 13">
            <a:extLst>
              <a:ext uri="{FF2B5EF4-FFF2-40B4-BE49-F238E27FC236}">
                <a16:creationId xmlns:a16="http://schemas.microsoft.com/office/drawing/2014/main" id="{00B4DECF-FCC6-0548-ABC7-FE92BD109A63}"/>
              </a:ext>
            </a:extLst>
          </p:cNvPr>
          <p:cNvSpPr>
            <a:spLocks noGrp="1"/>
          </p:cNvSpPr>
          <p:nvPr>
            <p:ph type="sldNum" sz="quarter" idx="12"/>
          </p:nvPr>
        </p:nvSpPr>
        <p:spPr>
          <a:xfrm>
            <a:off x="8610600" y="6356350"/>
            <a:ext cx="2743200" cy="365125"/>
          </a:xfrm>
        </p:spPr>
        <p:txBody>
          <a:bodyPr/>
          <a:lstStyle/>
          <a:p>
            <a:fld id="{0908CC86-A11B-4806-8F88-B6AE3C10272E}" type="slidenum">
              <a:rPr lang="en-US" smtClean="0"/>
              <a:t>31</a:t>
            </a:fld>
            <a:endParaRPr lang="en-US"/>
          </a:p>
        </p:txBody>
      </p:sp>
      <p:pic>
        <p:nvPicPr>
          <p:cNvPr id="16" name="Picture 15" descr="A picture containing scissors&#10;&#10;Description automatically generated">
            <a:extLst>
              <a:ext uri="{FF2B5EF4-FFF2-40B4-BE49-F238E27FC236}">
                <a16:creationId xmlns:a16="http://schemas.microsoft.com/office/drawing/2014/main" id="{69154365-5AD0-CB43-8377-81032E2EB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687" y="2081996"/>
            <a:ext cx="506589" cy="526073"/>
          </a:xfrm>
          <a:prstGeom prst="rect">
            <a:avLst/>
          </a:prstGeom>
        </p:spPr>
      </p:pic>
      <p:pic>
        <p:nvPicPr>
          <p:cNvPr id="18" name="Picture 17" descr="A picture containing text, furniture, seat, table&#10;&#10;Description automatically generated">
            <a:extLst>
              <a:ext uri="{FF2B5EF4-FFF2-40B4-BE49-F238E27FC236}">
                <a16:creationId xmlns:a16="http://schemas.microsoft.com/office/drawing/2014/main" id="{87BD3705-9D86-7B49-B075-1CF5D3936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765" y="2125116"/>
            <a:ext cx="506589" cy="487105"/>
          </a:xfrm>
          <a:prstGeom prst="rect">
            <a:avLst/>
          </a:prstGeom>
        </p:spPr>
      </p:pic>
      <p:pic>
        <p:nvPicPr>
          <p:cNvPr id="20" name="Picture 19" descr="Icon&#10;&#10;Description automatically generated">
            <a:extLst>
              <a:ext uri="{FF2B5EF4-FFF2-40B4-BE49-F238E27FC236}">
                <a16:creationId xmlns:a16="http://schemas.microsoft.com/office/drawing/2014/main" id="{C7A5A36D-EC64-CB4D-A9A6-1976EDE4B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7170" y="3269301"/>
            <a:ext cx="1631621" cy="423594"/>
          </a:xfrm>
          <a:prstGeom prst="rect">
            <a:avLst/>
          </a:prstGeom>
        </p:spPr>
      </p:pic>
      <p:pic>
        <p:nvPicPr>
          <p:cNvPr id="22" name="Picture 21" descr="Shape, arrow&#10;&#10;Description automatically generated">
            <a:extLst>
              <a:ext uri="{FF2B5EF4-FFF2-40B4-BE49-F238E27FC236}">
                <a16:creationId xmlns:a16="http://schemas.microsoft.com/office/drawing/2014/main" id="{52B35A78-A874-544F-8F05-13E42AEF0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832" y="3263005"/>
            <a:ext cx="1508453" cy="487105"/>
          </a:xfrm>
          <a:prstGeom prst="rect">
            <a:avLst/>
          </a:prstGeom>
        </p:spPr>
      </p:pic>
      <p:pic>
        <p:nvPicPr>
          <p:cNvPr id="24" name="Picture 23" descr="Diagram&#10;&#10;Description automatically generated with medium confidence">
            <a:extLst>
              <a:ext uri="{FF2B5EF4-FFF2-40B4-BE49-F238E27FC236}">
                <a16:creationId xmlns:a16="http://schemas.microsoft.com/office/drawing/2014/main" id="{A5F9B2A1-C703-A146-B3C3-35B27149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9544" y="4197137"/>
            <a:ext cx="1054100" cy="1092200"/>
          </a:xfrm>
          <a:prstGeom prst="rect">
            <a:avLst/>
          </a:prstGeom>
        </p:spPr>
      </p:pic>
      <p:pic>
        <p:nvPicPr>
          <p:cNvPr id="26" name="Picture 25" descr="Icon&#10;&#10;Description automatically generated">
            <a:extLst>
              <a:ext uri="{FF2B5EF4-FFF2-40B4-BE49-F238E27FC236}">
                <a16:creationId xmlns:a16="http://schemas.microsoft.com/office/drawing/2014/main" id="{C38BE87B-C42F-3041-B513-06637228A2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7904" y="4492434"/>
            <a:ext cx="1865392" cy="634487"/>
          </a:xfrm>
          <a:prstGeom prst="rect">
            <a:avLst/>
          </a:prstGeom>
        </p:spPr>
      </p:pic>
      <p:pic>
        <p:nvPicPr>
          <p:cNvPr id="29" name="Picture 28">
            <a:extLst>
              <a:ext uri="{FF2B5EF4-FFF2-40B4-BE49-F238E27FC236}">
                <a16:creationId xmlns:a16="http://schemas.microsoft.com/office/drawing/2014/main" id="{FFAD5AA1-0CD3-D04E-95C7-C48F63D4E28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753504" y="5646510"/>
            <a:ext cx="684991" cy="487105"/>
          </a:xfrm>
          <a:prstGeom prst="rect">
            <a:avLst/>
          </a:prstGeom>
        </p:spPr>
      </p:pic>
    </p:spTree>
    <p:custDataLst>
      <p:tags r:id="rId1"/>
    </p:custDataLst>
    <p:extLst>
      <p:ext uri="{BB962C8B-B14F-4D97-AF65-F5344CB8AC3E}">
        <p14:creationId xmlns:p14="http://schemas.microsoft.com/office/powerpoint/2010/main" val="2391617212"/>
      </p:ext>
    </p:extLst>
  </p:cSld>
  <p:clrMapOvr>
    <a:masterClrMapping/>
  </p:clrMapOvr>
  <mc:AlternateContent xmlns:mc="http://schemas.openxmlformats.org/markup-compatibility/2006" xmlns:p14="http://schemas.microsoft.com/office/powerpoint/2010/main">
    <mc:Choice Requires="p14">
      <p:transition spd="slow" p14:dur="2000" advTm="25582"/>
    </mc:Choice>
    <mc:Fallback xmlns="">
      <p:transition spd="slow" advTm="25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100" tmFilter="0, 0; .2, .5; .8, .5; 1, 0"/>
                                        <p:tgtEl>
                                          <p:spTgt spid="16"/>
                                        </p:tgtEl>
                                      </p:cBhvr>
                                    </p:animEffect>
                                    <p:animScale>
                                      <p:cBhvr>
                                        <p:cTn id="7" dur="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3000" fill="hold" nodeType="clickEffect">
                                  <p:stCondLst>
                                    <p:cond delay="0"/>
                                  </p:stCondLst>
                                  <p:childTnLst>
                                    <p:animEffect transition="out" filter="fade">
                                      <p:cBhvr>
                                        <p:cTn id="11" dur="100" tmFilter="0, 0; .2, .5; .8, .5; 1, 0"/>
                                        <p:tgtEl>
                                          <p:spTgt spid="18"/>
                                        </p:tgtEl>
                                      </p:cBhvr>
                                    </p:animEffect>
                                    <p:animScale>
                                      <p:cBhvr>
                                        <p:cTn id="12" dur="50" autoRev="1" fill="hold"/>
                                        <p:tgtEl>
                                          <p:spTgt spid="1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3000" fill="hold" nodeType="clickEffect">
                                  <p:stCondLst>
                                    <p:cond delay="0"/>
                                  </p:stCondLst>
                                  <p:childTnLst>
                                    <p:animEffect transition="out" filter="fade">
                                      <p:cBhvr>
                                        <p:cTn id="16" dur="100" tmFilter="0, 0; .2, .5; .8, .5; 1, 0"/>
                                        <p:tgtEl>
                                          <p:spTgt spid="20"/>
                                        </p:tgtEl>
                                      </p:cBhvr>
                                    </p:animEffect>
                                    <p:animScale>
                                      <p:cBhvr>
                                        <p:cTn id="17" dur="50" autoRev="1" fill="hold"/>
                                        <p:tgtEl>
                                          <p:spTgt spid="2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repeatCount="3000" fill="hold" nodeType="clickEffect">
                                  <p:stCondLst>
                                    <p:cond delay="0"/>
                                  </p:stCondLst>
                                  <p:childTnLst>
                                    <p:animEffect transition="out" filter="fade">
                                      <p:cBhvr>
                                        <p:cTn id="21" dur="100" tmFilter="0, 0; .2, .5; .8, .5; 1, 0"/>
                                        <p:tgtEl>
                                          <p:spTgt spid="22"/>
                                        </p:tgtEl>
                                      </p:cBhvr>
                                    </p:animEffect>
                                    <p:animScale>
                                      <p:cBhvr>
                                        <p:cTn id="22" dur="50" autoRev="1" fill="hold"/>
                                        <p:tgtEl>
                                          <p:spTgt spid="2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repeatCount="3000" fill="hold" nodeType="clickEffect">
                                  <p:stCondLst>
                                    <p:cond delay="0"/>
                                  </p:stCondLst>
                                  <p:childTnLst>
                                    <p:animEffect transition="out" filter="fade">
                                      <p:cBhvr>
                                        <p:cTn id="26" dur="100" tmFilter="0, 0; .2, .5; .8, .5; 1, 0"/>
                                        <p:tgtEl>
                                          <p:spTgt spid="24"/>
                                        </p:tgtEl>
                                      </p:cBhvr>
                                    </p:animEffect>
                                    <p:animScale>
                                      <p:cBhvr>
                                        <p:cTn id="27" dur="50" autoRev="1" fill="hold"/>
                                        <p:tgtEl>
                                          <p:spTgt spid="24"/>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repeatCount="3000" fill="hold" nodeType="clickEffect">
                                  <p:stCondLst>
                                    <p:cond delay="0"/>
                                  </p:stCondLst>
                                  <p:childTnLst>
                                    <p:animEffect transition="out" filter="fade">
                                      <p:cBhvr>
                                        <p:cTn id="31" dur="100" tmFilter="0, 0; .2, .5; .8, .5; 1, 0"/>
                                        <p:tgtEl>
                                          <p:spTgt spid="26"/>
                                        </p:tgtEl>
                                      </p:cBhvr>
                                    </p:animEffect>
                                    <p:animScale>
                                      <p:cBhvr>
                                        <p:cTn id="32" dur="50" autoRev="1" fill="hold"/>
                                        <p:tgtEl>
                                          <p:spTgt spid="2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repeatCount="3000" fill="hold" nodeType="clickEffect">
                                  <p:stCondLst>
                                    <p:cond delay="0"/>
                                  </p:stCondLst>
                                  <p:childTnLst>
                                    <p:animEffect transition="out" filter="fade">
                                      <p:cBhvr>
                                        <p:cTn id="36" dur="100" tmFilter="0, 0; .2, .5; .8, .5; 1, 0"/>
                                        <p:tgtEl>
                                          <p:spTgt spid="29"/>
                                        </p:tgtEl>
                                      </p:cBhvr>
                                    </p:animEffect>
                                    <p:animScale>
                                      <p:cBhvr>
                                        <p:cTn id="37" dur="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p:txBody>
          <a:bodyPr/>
          <a:lstStyle/>
          <a:p>
            <a:r>
              <a:rPr lang="en-US" dirty="0"/>
              <a:t>Delta Elimination in complex </a:t>
            </a:r>
            <a:br>
              <a:rPr lang="en-US" dirty="0"/>
            </a:br>
            <a:r>
              <a:rPr lang="en-US" dirty="0"/>
              <a:t>expressions</a:t>
            </a:r>
          </a:p>
        </p:txBody>
      </p:sp>
      <p:pic>
        <p:nvPicPr>
          <p:cNvPr id="3" name="Graphic 2">
            <a:extLst>
              <a:ext uri="{FF2B5EF4-FFF2-40B4-BE49-F238E27FC236}">
                <a16:creationId xmlns:a16="http://schemas.microsoft.com/office/drawing/2014/main" id="{AF2688EE-C8E0-46DF-900B-3B1A908819F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2722" t="75682" r="52664"/>
          <a:stretch/>
        </p:blipFill>
        <p:spPr>
          <a:xfrm>
            <a:off x="1446641" y="2670605"/>
            <a:ext cx="3042268" cy="2294029"/>
          </a:xfrm>
          <a:prstGeom prst="rect">
            <a:avLst/>
          </a:prstGeom>
        </p:spPr>
      </p:pic>
      <p:grpSp>
        <p:nvGrpSpPr>
          <p:cNvPr id="11" name="Group 10">
            <a:extLst>
              <a:ext uri="{FF2B5EF4-FFF2-40B4-BE49-F238E27FC236}">
                <a16:creationId xmlns:a16="http://schemas.microsoft.com/office/drawing/2014/main" id="{55657E29-0EDF-427C-9CCC-D726D35879D4}"/>
              </a:ext>
            </a:extLst>
          </p:cNvPr>
          <p:cNvGrpSpPr/>
          <p:nvPr/>
        </p:nvGrpSpPr>
        <p:grpSpPr>
          <a:xfrm>
            <a:off x="4488909" y="3230967"/>
            <a:ext cx="1860559" cy="1389186"/>
            <a:chOff x="4870657" y="5048121"/>
            <a:chExt cx="1860559" cy="1389186"/>
          </a:xfrm>
        </p:grpSpPr>
        <p:pic>
          <p:nvPicPr>
            <p:cNvPr id="12" name="Graphic 11">
              <a:extLst>
                <a:ext uri="{FF2B5EF4-FFF2-40B4-BE49-F238E27FC236}">
                  <a16:creationId xmlns:a16="http://schemas.microsoft.com/office/drawing/2014/main" id="{4E2A1EDE-AA34-4B40-B7AE-F95387C0456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67233" t="85610" r="21342"/>
            <a:stretch/>
          </p:blipFill>
          <p:spPr>
            <a:xfrm>
              <a:off x="5117372" y="5048121"/>
              <a:ext cx="1382150" cy="886968"/>
            </a:xfrm>
            <a:prstGeom prst="rect">
              <a:avLst/>
            </a:prstGeom>
          </p:spPr>
        </p:pic>
        <p:sp>
          <p:nvSpPr>
            <p:cNvPr id="13" name="TextBox 12">
              <a:extLst>
                <a:ext uri="{FF2B5EF4-FFF2-40B4-BE49-F238E27FC236}">
                  <a16:creationId xmlns:a16="http://schemas.microsoft.com/office/drawing/2014/main" id="{27353CCD-8C41-4987-8F1D-2870F51C0008}"/>
                </a:ext>
              </a:extLst>
            </p:cNvPr>
            <p:cNvSpPr txBox="1"/>
            <p:nvPr/>
          </p:nvSpPr>
          <p:spPr>
            <a:xfrm>
              <a:off x="4870657" y="6037197"/>
              <a:ext cx="1860559" cy="400110"/>
            </a:xfrm>
            <a:prstGeom prst="rect">
              <a:avLst/>
            </a:prstGeom>
            <a:noFill/>
          </p:spPr>
          <p:txBody>
            <a:bodyPr wrap="square" rtlCol="0">
              <a:spAutoFit/>
            </a:bodyPr>
            <a:lstStyle/>
            <a:p>
              <a:pPr algn="ctr"/>
              <a:r>
                <a:rPr lang="en-US" sz="2000"/>
                <a:t>DIFFERENTIATE</a:t>
              </a:r>
              <a:endParaRPr lang="en-US" sz="1600"/>
            </a:p>
          </p:txBody>
        </p:sp>
      </p:grpSp>
      <p:sp>
        <p:nvSpPr>
          <p:cNvPr id="4" name="Slide Number Placeholder 3">
            <a:extLst>
              <a:ext uri="{FF2B5EF4-FFF2-40B4-BE49-F238E27FC236}">
                <a16:creationId xmlns:a16="http://schemas.microsoft.com/office/drawing/2014/main" id="{8A8BC591-258C-FB4D-9C7A-A5E8A31EF911}"/>
              </a:ext>
            </a:extLst>
          </p:cNvPr>
          <p:cNvSpPr>
            <a:spLocks noGrp="1"/>
          </p:cNvSpPr>
          <p:nvPr>
            <p:ph type="sldNum" sz="quarter" idx="12"/>
          </p:nvPr>
        </p:nvSpPr>
        <p:spPr/>
        <p:txBody>
          <a:bodyPr/>
          <a:lstStyle/>
          <a:p>
            <a:fld id="{0908CC86-A11B-4806-8F88-B6AE3C10272E}" type="slidenum">
              <a:rPr lang="en-US" smtClean="0"/>
              <a:t>32</a:t>
            </a:fld>
            <a:endParaRPr lang="en-US"/>
          </a:p>
        </p:txBody>
      </p:sp>
      <p:pic>
        <p:nvPicPr>
          <p:cNvPr id="7" name="Picture 6" descr="Diagram&#10;&#10;Description automatically generated with medium confidence">
            <a:extLst>
              <a:ext uri="{FF2B5EF4-FFF2-40B4-BE49-F238E27FC236}">
                <a16:creationId xmlns:a16="http://schemas.microsoft.com/office/drawing/2014/main" id="{8ECF2598-E431-2C4A-A04F-9E394D4904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468" y="3014051"/>
            <a:ext cx="4978400" cy="1320800"/>
          </a:xfrm>
          <a:prstGeom prst="rect">
            <a:avLst/>
          </a:prstGeom>
        </p:spPr>
      </p:pic>
    </p:spTree>
    <p:extLst>
      <p:ext uri="{BB962C8B-B14F-4D97-AF65-F5344CB8AC3E}">
        <p14:creationId xmlns:p14="http://schemas.microsoft.com/office/powerpoint/2010/main" val="2152059910"/>
      </p:ext>
    </p:extLst>
  </p:cSld>
  <p:clrMapOvr>
    <a:masterClrMapping/>
  </p:clrMapOvr>
  <mc:AlternateContent xmlns:mc="http://schemas.openxmlformats.org/markup-compatibility/2006" xmlns:p14="http://schemas.microsoft.com/office/powerpoint/2010/main">
    <mc:Choice Requires="p14">
      <p:transition spd="slow" p14:dur="2000" advTm="17638"/>
    </mc:Choice>
    <mc:Fallback xmlns="">
      <p:transition spd="slow" advTm="1763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p:txBody>
          <a:bodyPr/>
          <a:lstStyle/>
          <a:p>
            <a:r>
              <a:rPr lang="en-US"/>
              <a:t>Pass 1: Expression Normalization</a:t>
            </a:r>
          </a:p>
        </p:txBody>
      </p:sp>
      <p:sp>
        <p:nvSpPr>
          <p:cNvPr id="12" name="Right Arrow 20">
            <a:extLst>
              <a:ext uri="{FF2B5EF4-FFF2-40B4-BE49-F238E27FC236}">
                <a16:creationId xmlns:a16="http://schemas.microsoft.com/office/drawing/2014/main" id="{7E8764EE-BD74-4343-AC12-63942EF96649}"/>
              </a:ext>
            </a:extLst>
          </p:cNvPr>
          <p:cNvSpPr/>
          <p:nvPr/>
        </p:nvSpPr>
        <p:spPr>
          <a:xfrm rot="5400000">
            <a:off x="4907141" y="3634249"/>
            <a:ext cx="739677"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713A6B6-BA87-4148-8916-FD316D86818D}"/>
              </a:ext>
            </a:extLst>
          </p:cNvPr>
          <p:cNvSpPr/>
          <p:nvPr/>
        </p:nvSpPr>
        <p:spPr>
          <a:xfrm>
            <a:off x="5931566" y="3526441"/>
            <a:ext cx="3056021" cy="55194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Distribute * over +</a:t>
            </a:r>
          </a:p>
        </p:txBody>
      </p:sp>
      <p:sp>
        <p:nvSpPr>
          <p:cNvPr id="19" name="Rectangle: Rounded Corners 18">
            <a:extLst>
              <a:ext uri="{FF2B5EF4-FFF2-40B4-BE49-F238E27FC236}">
                <a16:creationId xmlns:a16="http://schemas.microsoft.com/office/drawing/2014/main" id="{853C4D98-16DF-4CA5-828E-F411CB2FFA32}"/>
              </a:ext>
            </a:extLst>
          </p:cNvPr>
          <p:cNvSpPr/>
          <p:nvPr/>
        </p:nvSpPr>
        <p:spPr>
          <a:xfrm>
            <a:off x="4219308" y="5914137"/>
            <a:ext cx="4276092" cy="55194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Obtain sum of     terms</a:t>
            </a:r>
          </a:p>
        </p:txBody>
      </p:sp>
      <p:sp>
        <p:nvSpPr>
          <p:cNvPr id="3" name="Right Brace 2">
            <a:extLst>
              <a:ext uri="{FF2B5EF4-FFF2-40B4-BE49-F238E27FC236}">
                <a16:creationId xmlns:a16="http://schemas.microsoft.com/office/drawing/2014/main" id="{23EA4DF2-DAFA-429D-A6E3-71DE940F6221}"/>
              </a:ext>
            </a:extLst>
          </p:cNvPr>
          <p:cNvSpPr/>
          <p:nvPr/>
        </p:nvSpPr>
        <p:spPr>
          <a:xfrm rot="5400000">
            <a:off x="5993725" y="2468833"/>
            <a:ext cx="397854" cy="6030227"/>
          </a:xfrm>
          <a:prstGeom prst="rightBrace">
            <a:avLst>
              <a:gd name="adj1" fmla="val 6962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Graphic 14">
            <a:extLst>
              <a:ext uri="{FF2B5EF4-FFF2-40B4-BE49-F238E27FC236}">
                <a16:creationId xmlns:a16="http://schemas.microsoft.com/office/drawing/2014/main" id="{62F331F1-0A06-417B-86CC-FE132D33ABA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8025" t="2544" r="28993" b="920"/>
          <a:stretch/>
        </p:blipFill>
        <p:spPr>
          <a:xfrm>
            <a:off x="6750384" y="6038776"/>
            <a:ext cx="252240" cy="380825"/>
          </a:xfrm>
          <a:prstGeom prst="rect">
            <a:avLst/>
          </a:prstGeom>
        </p:spPr>
      </p:pic>
      <p:pic>
        <p:nvPicPr>
          <p:cNvPr id="17" name="Graphic 16">
            <a:extLst>
              <a:ext uri="{FF2B5EF4-FFF2-40B4-BE49-F238E27FC236}">
                <a16:creationId xmlns:a16="http://schemas.microsoft.com/office/drawing/2014/main" id="{B9387CA0-72AE-4B23-9B20-0D18000CF6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6220" y="2401986"/>
            <a:ext cx="4449180" cy="999816"/>
          </a:xfrm>
          <a:prstGeom prst="rect">
            <a:avLst/>
          </a:prstGeom>
        </p:spPr>
      </p:pic>
      <p:pic>
        <p:nvPicPr>
          <p:cNvPr id="24" name="Graphic 23">
            <a:extLst>
              <a:ext uri="{FF2B5EF4-FFF2-40B4-BE49-F238E27FC236}">
                <a16:creationId xmlns:a16="http://schemas.microsoft.com/office/drawing/2014/main" id="{29E34480-3D0C-451B-A48E-69BB28D9D6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1429" y="4343420"/>
            <a:ext cx="4649142" cy="999815"/>
          </a:xfrm>
          <a:prstGeom prst="rect">
            <a:avLst/>
          </a:prstGeom>
        </p:spPr>
      </p:pic>
      <p:sp>
        <p:nvSpPr>
          <p:cNvPr id="4" name="Rectangle 3" hidden="1">
            <a:extLst>
              <a:ext uri="{FF2B5EF4-FFF2-40B4-BE49-F238E27FC236}">
                <a16:creationId xmlns:a16="http://schemas.microsoft.com/office/drawing/2014/main" id="{750E891F-B763-495D-9C9E-6011ABFB7E6B}"/>
              </a:ext>
            </a:extLst>
          </p:cNvPr>
          <p:cNvSpPr/>
          <p:nvPr/>
        </p:nvSpPr>
        <p:spPr>
          <a:xfrm>
            <a:off x="3368040" y="4327330"/>
            <a:ext cx="2804160" cy="1031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hidden="1">
            <a:extLst>
              <a:ext uri="{FF2B5EF4-FFF2-40B4-BE49-F238E27FC236}">
                <a16:creationId xmlns:a16="http://schemas.microsoft.com/office/drawing/2014/main" id="{BED79C74-63E9-4E3C-8D45-E344F3DB160A}"/>
              </a:ext>
            </a:extLst>
          </p:cNvPr>
          <p:cNvSpPr/>
          <p:nvPr/>
        </p:nvSpPr>
        <p:spPr>
          <a:xfrm>
            <a:off x="6172200" y="4350357"/>
            <a:ext cx="2667000" cy="1031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7050A9A-D598-EC49-A23C-01C637F48F86}"/>
              </a:ext>
            </a:extLst>
          </p:cNvPr>
          <p:cNvSpPr>
            <a:spLocks noGrp="1"/>
          </p:cNvSpPr>
          <p:nvPr>
            <p:ph type="sldNum" sz="quarter" idx="12"/>
          </p:nvPr>
        </p:nvSpPr>
        <p:spPr/>
        <p:txBody>
          <a:bodyPr/>
          <a:lstStyle/>
          <a:p>
            <a:fld id="{0908CC86-A11B-4806-8F88-B6AE3C10272E}" type="slidenum">
              <a:rPr lang="en-US" smtClean="0"/>
              <a:t>33</a:t>
            </a:fld>
            <a:endParaRPr lang="en-US"/>
          </a:p>
        </p:txBody>
      </p:sp>
    </p:spTree>
    <p:extLst>
      <p:ext uri="{BB962C8B-B14F-4D97-AF65-F5344CB8AC3E}">
        <p14:creationId xmlns:p14="http://schemas.microsoft.com/office/powerpoint/2010/main" val="1265751109"/>
      </p:ext>
    </p:extLst>
  </p:cSld>
  <p:clrMapOvr>
    <a:masterClrMapping/>
  </p:clrMapOvr>
  <mc:AlternateContent xmlns:mc="http://schemas.openxmlformats.org/markup-compatibility/2006" xmlns:p14="http://schemas.microsoft.com/office/powerpoint/2010/main">
    <mc:Choice Requires="p14">
      <p:transition spd="slow" p14:dur="2000" advTm="10560"/>
    </mc:Choice>
    <mc:Fallback xmlns="">
      <p:transition spd="slow" advTm="10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p:txBody>
          <a:bodyPr/>
          <a:lstStyle/>
          <a:p>
            <a:r>
              <a:rPr lang="en-US"/>
              <a:t>Pass 1: Expression Normalization</a:t>
            </a:r>
          </a:p>
        </p:txBody>
      </p:sp>
      <p:pic>
        <p:nvPicPr>
          <p:cNvPr id="24" name="Graphic 23">
            <a:extLst>
              <a:ext uri="{FF2B5EF4-FFF2-40B4-BE49-F238E27FC236}">
                <a16:creationId xmlns:a16="http://schemas.microsoft.com/office/drawing/2014/main" id="{29E34480-3D0C-451B-A48E-69BB28D9D6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1429" y="2140649"/>
            <a:ext cx="4649142" cy="999815"/>
          </a:xfrm>
          <a:prstGeom prst="rect">
            <a:avLst/>
          </a:prstGeom>
        </p:spPr>
      </p:pic>
      <p:sp>
        <p:nvSpPr>
          <p:cNvPr id="13" name="Rectangle: Rounded Corners 12">
            <a:extLst>
              <a:ext uri="{FF2B5EF4-FFF2-40B4-BE49-F238E27FC236}">
                <a16:creationId xmlns:a16="http://schemas.microsoft.com/office/drawing/2014/main" id="{3F6A731D-5D7E-435A-B802-6771AC7AEB61}"/>
              </a:ext>
            </a:extLst>
          </p:cNvPr>
          <p:cNvSpPr/>
          <p:nvPr/>
        </p:nvSpPr>
        <p:spPr>
          <a:xfrm>
            <a:off x="5946807" y="3535589"/>
            <a:ext cx="3268581" cy="826323"/>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Distribute    over </a:t>
            </a:r>
            <a:r>
              <a:rPr lang="en-US" sz="2400" b="1">
                <a:solidFill>
                  <a:schemeClr val="accent1">
                    <a:lumMod val="75000"/>
                  </a:schemeClr>
                </a:solidFill>
              </a:rPr>
              <a:t>+</a:t>
            </a:r>
          </a:p>
        </p:txBody>
      </p:sp>
      <p:sp>
        <p:nvSpPr>
          <p:cNvPr id="14" name="Right Arrow 20">
            <a:extLst>
              <a:ext uri="{FF2B5EF4-FFF2-40B4-BE49-F238E27FC236}">
                <a16:creationId xmlns:a16="http://schemas.microsoft.com/office/drawing/2014/main" id="{67856B71-1352-4F33-AE2D-38DDA6FECF32}"/>
              </a:ext>
            </a:extLst>
          </p:cNvPr>
          <p:cNvSpPr/>
          <p:nvPr/>
        </p:nvSpPr>
        <p:spPr>
          <a:xfrm rot="5400000">
            <a:off x="4570364" y="3717987"/>
            <a:ext cx="1616575"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0FE4D776-82D4-4D8B-9163-CCCF8DEB1BA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2714"/>
          <a:stretch/>
        </p:blipFill>
        <p:spPr>
          <a:xfrm>
            <a:off x="3444656" y="4856044"/>
            <a:ext cx="2241314" cy="911513"/>
          </a:xfrm>
          <a:prstGeom prst="rect">
            <a:avLst/>
          </a:prstGeom>
        </p:spPr>
      </p:pic>
      <p:pic>
        <p:nvPicPr>
          <p:cNvPr id="20" name="Graphic 19">
            <a:extLst>
              <a:ext uri="{FF2B5EF4-FFF2-40B4-BE49-F238E27FC236}">
                <a16:creationId xmlns:a16="http://schemas.microsoft.com/office/drawing/2014/main" id="{80871902-79D2-45A4-9977-90898595BA7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6489" r="1"/>
          <a:stretch/>
        </p:blipFill>
        <p:spPr>
          <a:xfrm>
            <a:off x="5770563" y="4757038"/>
            <a:ext cx="2782058" cy="999816"/>
          </a:xfrm>
          <a:prstGeom prst="rect">
            <a:avLst/>
          </a:prstGeom>
        </p:spPr>
      </p:pic>
      <p:pic>
        <p:nvPicPr>
          <p:cNvPr id="21" name="Graphic 20">
            <a:extLst>
              <a:ext uri="{FF2B5EF4-FFF2-40B4-BE49-F238E27FC236}">
                <a16:creationId xmlns:a16="http://schemas.microsoft.com/office/drawing/2014/main" id="{0DA4BBE5-D639-44AF-9B7E-A5BD651AB7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38507" y="3637412"/>
            <a:ext cx="280205" cy="622678"/>
          </a:xfrm>
          <a:prstGeom prst="rect">
            <a:avLst/>
          </a:prstGeom>
        </p:spPr>
      </p:pic>
      <p:sp>
        <p:nvSpPr>
          <p:cNvPr id="3" name="Slide Number Placeholder 2">
            <a:extLst>
              <a:ext uri="{FF2B5EF4-FFF2-40B4-BE49-F238E27FC236}">
                <a16:creationId xmlns:a16="http://schemas.microsoft.com/office/drawing/2014/main" id="{CD3B79C2-73A6-3347-B62C-08745A2647E5}"/>
              </a:ext>
            </a:extLst>
          </p:cNvPr>
          <p:cNvSpPr>
            <a:spLocks noGrp="1"/>
          </p:cNvSpPr>
          <p:nvPr>
            <p:ph type="sldNum" sz="quarter" idx="12"/>
          </p:nvPr>
        </p:nvSpPr>
        <p:spPr/>
        <p:txBody>
          <a:bodyPr/>
          <a:lstStyle/>
          <a:p>
            <a:fld id="{0908CC86-A11B-4806-8F88-B6AE3C10272E}" type="slidenum">
              <a:rPr lang="en-US" smtClean="0"/>
              <a:t>34</a:t>
            </a:fld>
            <a:endParaRPr lang="en-US"/>
          </a:p>
        </p:txBody>
      </p:sp>
    </p:spTree>
    <p:custDataLst>
      <p:tags r:id="rId1"/>
    </p:custDataLst>
    <p:extLst>
      <p:ext uri="{BB962C8B-B14F-4D97-AF65-F5344CB8AC3E}">
        <p14:creationId xmlns:p14="http://schemas.microsoft.com/office/powerpoint/2010/main" val="280263378"/>
      </p:ext>
    </p:extLst>
  </p:cSld>
  <p:clrMapOvr>
    <a:masterClrMapping/>
  </p:clrMapOvr>
  <mc:AlternateContent xmlns:mc="http://schemas.openxmlformats.org/markup-compatibility/2006" xmlns:p159="http://schemas.microsoft.com/office/powerpoint/2015/09/main">
    <mc:Choice Requires="p159">
      <p:transition advTm="9413">
        <p159:morph option="byObject"/>
      </p:transition>
    </mc:Choice>
    <mc:Fallback xmlns="">
      <p:transition advTm="94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p:txBody>
          <a:bodyPr/>
          <a:lstStyle/>
          <a:p>
            <a:r>
              <a:rPr lang="en-US"/>
              <a:t>Pass 2: Delta Normalization</a:t>
            </a:r>
          </a:p>
        </p:txBody>
      </p:sp>
      <p:pic>
        <p:nvPicPr>
          <p:cNvPr id="20" name="Graphic 19" hidden="1">
            <a:extLst>
              <a:ext uri="{FF2B5EF4-FFF2-40B4-BE49-F238E27FC236}">
                <a16:creationId xmlns:a16="http://schemas.microsoft.com/office/drawing/2014/main" id="{80871902-79D2-45A4-9977-90898595BA7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6489" r="1"/>
          <a:stretch/>
        </p:blipFill>
        <p:spPr>
          <a:xfrm>
            <a:off x="4218387" y="1745524"/>
            <a:ext cx="2782058" cy="999816"/>
          </a:xfrm>
          <a:prstGeom prst="rect">
            <a:avLst/>
          </a:prstGeom>
        </p:spPr>
      </p:pic>
      <p:sp>
        <p:nvSpPr>
          <p:cNvPr id="3" name="Rectangle 2" hidden="1">
            <a:extLst>
              <a:ext uri="{FF2B5EF4-FFF2-40B4-BE49-F238E27FC236}">
                <a16:creationId xmlns:a16="http://schemas.microsoft.com/office/drawing/2014/main" id="{2C52C807-4D09-4AB1-B0E6-37AB849C58A5}"/>
              </a:ext>
            </a:extLst>
          </p:cNvPr>
          <p:cNvSpPr/>
          <p:nvPr/>
        </p:nvSpPr>
        <p:spPr>
          <a:xfrm>
            <a:off x="4091940" y="1828800"/>
            <a:ext cx="609600" cy="74676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B20CB83F-20D0-4FEB-B3B0-8FBD9DD8344A}"/>
              </a:ext>
            </a:extLst>
          </p:cNvPr>
          <p:cNvPicPr>
            <a:picLocks noChangeAspect="1"/>
          </p:cNvPicPr>
          <p:nvPr/>
        </p:nvPicPr>
        <p:blipFill rotWithShape="1">
          <a:blip r:embed="rId6"/>
          <a:srcRect l="1874" t="6395" r="74686" b="25278"/>
          <a:stretch/>
        </p:blipFill>
        <p:spPr>
          <a:xfrm>
            <a:off x="4832683" y="3902754"/>
            <a:ext cx="2526632" cy="2021305"/>
          </a:xfrm>
          <a:prstGeom prst="rect">
            <a:avLst/>
          </a:prstGeom>
          <a:ln>
            <a:solidFill>
              <a:schemeClr val="tx1"/>
            </a:solidFill>
          </a:ln>
        </p:spPr>
      </p:pic>
      <p:pic>
        <p:nvPicPr>
          <p:cNvPr id="19" name="Graphic 18" hidden="1">
            <a:extLst>
              <a:ext uri="{FF2B5EF4-FFF2-40B4-BE49-F238E27FC236}">
                <a16:creationId xmlns:a16="http://schemas.microsoft.com/office/drawing/2014/main" id="{943FCA3F-43CA-4F96-A9F3-82C89A94D97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86633"/>
          <a:stretch/>
        </p:blipFill>
        <p:spPr>
          <a:xfrm>
            <a:off x="4195012" y="1690688"/>
            <a:ext cx="827088" cy="1039087"/>
          </a:xfrm>
          <a:prstGeom prst="rect">
            <a:avLst/>
          </a:prstGeom>
        </p:spPr>
      </p:pic>
      <p:sp>
        <p:nvSpPr>
          <p:cNvPr id="22" name="Rectangle 21">
            <a:extLst>
              <a:ext uri="{FF2B5EF4-FFF2-40B4-BE49-F238E27FC236}">
                <a16:creationId xmlns:a16="http://schemas.microsoft.com/office/drawing/2014/main" id="{18B3DA5C-3A5D-4C47-A571-F7698E099F32}"/>
              </a:ext>
            </a:extLst>
          </p:cNvPr>
          <p:cNvSpPr/>
          <p:nvPr/>
        </p:nvSpPr>
        <p:spPr>
          <a:xfrm>
            <a:off x="4192891" y="1690688"/>
            <a:ext cx="1256162" cy="1142749"/>
          </a:xfrm>
          <a:prstGeom prst="rect">
            <a:avLst/>
          </a:prstGeom>
          <a:solidFill>
            <a:srgbClr val="FFFFFF">
              <a:alpha val="65098"/>
            </a:srgb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3477C7FE-DFBD-44CD-A9AF-CA52FF4BA01C}"/>
              </a:ext>
            </a:extLst>
          </p:cNvPr>
          <p:cNvSpPr/>
          <p:nvPr/>
        </p:nvSpPr>
        <p:spPr>
          <a:xfrm>
            <a:off x="7732333" y="1695073"/>
            <a:ext cx="900325" cy="1142749"/>
          </a:xfrm>
          <a:prstGeom prst="rect">
            <a:avLst/>
          </a:prstGeom>
          <a:solidFill>
            <a:srgbClr val="FFFFFF">
              <a:alpha val="65098"/>
            </a:srgb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E16978C8-B972-4DFE-B6A4-0AF12939C933}"/>
              </a:ext>
            </a:extLst>
          </p:cNvPr>
          <p:cNvSpPr/>
          <p:nvPr/>
        </p:nvSpPr>
        <p:spPr>
          <a:xfrm>
            <a:off x="4463752" y="2863667"/>
            <a:ext cx="3268581" cy="643839"/>
          </a:xfrm>
          <a:prstGeom prst="round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solidFill>
              </a:rPr>
              <a:t>Not</a:t>
            </a:r>
            <a:r>
              <a:rPr lang="en-US" sz="2400">
                <a:solidFill>
                  <a:schemeClr val="tx1"/>
                </a:solidFill>
              </a:rPr>
              <a:t> in normal form</a:t>
            </a:r>
          </a:p>
        </p:txBody>
      </p:sp>
      <p:grpSp>
        <p:nvGrpSpPr>
          <p:cNvPr id="26" name="Group 25">
            <a:extLst>
              <a:ext uri="{FF2B5EF4-FFF2-40B4-BE49-F238E27FC236}">
                <a16:creationId xmlns:a16="http://schemas.microsoft.com/office/drawing/2014/main" id="{E035C2F0-288B-4E52-A4D7-823AA5C57D4D}"/>
              </a:ext>
            </a:extLst>
          </p:cNvPr>
          <p:cNvGrpSpPr/>
          <p:nvPr/>
        </p:nvGrpSpPr>
        <p:grpSpPr>
          <a:xfrm>
            <a:off x="4832683" y="4474913"/>
            <a:ext cx="2309595" cy="876984"/>
            <a:chOff x="4832683" y="4474913"/>
            <a:chExt cx="2309595" cy="876984"/>
          </a:xfrm>
        </p:grpSpPr>
        <p:sp>
          <p:nvSpPr>
            <p:cNvPr id="27" name="Right Arrow 20">
              <a:extLst>
                <a:ext uri="{FF2B5EF4-FFF2-40B4-BE49-F238E27FC236}">
                  <a16:creationId xmlns:a16="http://schemas.microsoft.com/office/drawing/2014/main" id="{B8F61474-17C5-40F6-A663-9C5CD56F937F}"/>
                </a:ext>
              </a:extLst>
            </p:cNvPr>
            <p:cNvSpPr/>
            <p:nvPr/>
          </p:nvSpPr>
          <p:spPr>
            <a:xfrm>
              <a:off x="4832683" y="4474913"/>
              <a:ext cx="2309595" cy="876984"/>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8" name="Graphic 27">
              <a:extLst>
                <a:ext uri="{FF2B5EF4-FFF2-40B4-BE49-F238E27FC236}">
                  <a16:creationId xmlns:a16="http://schemas.microsoft.com/office/drawing/2014/main" id="{BB22BE9B-97D2-4BB5-B7F0-CD75676413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24152" y="4775292"/>
              <a:ext cx="1724025" cy="276225"/>
            </a:xfrm>
            <a:prstGeom prst="rect">
              <a:avLst/>
            </a:prstGeom>
          </p:spPr>
        </p:pic>
      </p:grpSp>
      <p:pic>
        <p:nvPicPr>
          <p:cNvPr id="29" name="Picture 28">
            <a:extLst>
              <a:ext uri="{FF2B5EF4-FFF2-40B4-BE49-F238E27FC236}">
                <a16:creationId xmlns:a16="http://schemas.microsoft.com/office/drawing/2014/main" id="{2E3C17F4-E07F-4764-8654-8D0A6A3C2575}"/>
              </a:ext>
            </a:extLst>
          </p:cNvPr>
          <p:cNvPicPr>
            <a:picLocks noChangeAspect="1"/>
          </p:cNvPicPr>
          <p:nvPr/>
        </p:nvPicPr>
        <p:blipFill rotWithShape="1">
          <a:blip r:embed="rId6"/>
          <a:srcRect l="38057" t="6623" r="38503" b="25050"/>
          <a:stretch/>
        </p:blipFill>
        <p:spPr>
          <a:xfrm>
            <a:off x="7295243" y="3903144"/>
            <a:ext cx="2526632" cy="2021305"/>
          </a:xfrm>
          <a:prstGeom prst="rect">
            <a:avLst/>
          </a:prstGeom>
          <a:ln>
            <a:solidFill>
              <a:schemeClr val="tx1"/>
            </a:solidFill>
          </a:ln>
        </p:spPr>
      </p:pic>
      <p:pic>
        <p:nvPicPr>
          <p:cNvPr id="6" name="Graphic 5">
            <a:extLst>
              <a:ext uri="{FF2B5EF4-FFF2-40B4-BE49-F238E27FC236}">
                <a16:creationId xmlns:a16="http://schemas.microsoft.com/office/drawing/2014/main" id="{546F7BF7-01EA-4076-917C-5964D1E280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4361" y="1588129"/>
            <a:ext cx="6043480" cy="1166285"/>
          </a:xfrm>
          <a:prstGeom prst="rect">
            <a:avLst/>
          </a:prstGeom>
        </p:spPr>
      </p:pic>
      <p:sp>
        <p:nvSpPr>
          <p:cNvPr id="4" name="Slide Number Placeholder 3">
            <a:extLst>
              <a:ext uri="{FF2B5EF4-FFF2-40B4-BE49-F238E27FC236}">
                <a16:creationId xmlns:a16="http://schemas.microsoft.com/office/drawing/2014/main" id="{864AB97B-69E3-AE4E-9788-A1632F3623E8}"/>
              </a:ext>
            </a:extLst>
          </p:cNvPr>
          <p:cNvSpPr>
            <a:spLocks noGrp="1"/>
          </p:cNvSpPr>
          <p:nvPr>
            <p:ph type="sldNum" sz="quarter" idx="12"/>
          </p:nvPr>
        </p:nvSpPr>
        <p:spPr/>
        <p:txBody>
          <a:bodyPr/>
          <a:lstStyle/>
          <a:p>
            <a:fld id="{0908CC86-A11B-4806-8F88-B6AE3C10272E}" type="slidenum">
              <a:rPr lang="en-US" smtClean="0"/>
              <a:t>35</a:t>
            </a:fld>
            <a:endParaRPr lang="en-US"/>
          </a:p>
        </p:txBody>
      </p:sp>
    </p:spTree>
    <p:custDataLst>
      <p:tags r:id="rId1"/>
    </p:custDataLst>
    <p:extLst>
      <p:ext uri="{BB962C8B-B14F-4D97-AF65-F5344CB8AC3E}">
        <p14:creationId xmlns:p14="http://schemas.microsoft.com/office/powerpoint/2010/main" val="3496609432"/>
      </p:ext>
    </p:extLst>
  </p:cSld>
  <p:clrMapOvr>
    <a:masterClrMapping/>
  </p:clrMapOvr>
  <mc:AlternateContent xmlns:mc="http://schemas.openxmlformats.org/markup-compatibility/2006" xmlns:p159="http://schemas.microsoft.com/office/powerpoint/2015/09/main">
    <mc:Choice Requires="p159">
      <p:transition advTm="12098">
        <p159:morph option="byObject"/>
      </p:transition>
    </mc:Choice>
    <mc:Fallback xmlns="">
      <p:transition advTm="120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
                                        <p:tgtEl>
                                          <p:spTgt spid="20"/>
                                        </p:tgtEl>
                                      </p:cBhvr>
                                    </p:animEffect>
                                    <p:set>
                                      <p:cBhvr>
                                        <p:cTn id="7" dur="1" fill="hold">
                                          <p:stCondLst>
                                            <p:cond delay="1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
                                        <p:tgtEl>
                                          <p:spTgt spid="3"/>
                                        </p:tgtEl>
                                      </p:cBhvr>
                                    </p:animEffect>
                                    <p:set>
                                      <p:cBhvr>
                                        <p:cTn id="10" dur="1" fill="hold">
                                          <p:stCondLst>
                                            <p:cond delay="1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4.81481E-6 L -0.2207 0.00115 " pathEditMode="relative" rAng="0" ptsTypes="AA">
                                      <p:cBhvr>
                                        <p:cTn id="26" dur="400" fill="hold"/>
                                        <p:tgtEl>
                                          <p:spTgt spid="10"/>
                                        </p:tgtEl>
                                        <p:attrNameLst>
                                          <p:attrName>ppt_x</p:attrName>
                                          <p:attrName>ppt_y</p:attrName>
                                        </p:attrNameLst>
                                      </p:cBhvr>
                                      <p:rCtr x="-11042" y="46"/>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D06187B-EE52-4D97-86EC-0F19C69B4492}"/>
              </a:ext>
            </a:extLst>
          </p:cNvPr>
          <p:cNvPicPr>
            <a:picLocks noChangeAspect="1"/>
          </p:cNvPicPr>
          <p:nvPr/>
        </p:nvPicPr>
        <p:blipFill rotWithShape="1">
          <a:blip r:embed="rId4"/>
          <a:srcRect l="1874" t="6395" r="74686" b="25278"/>
          <a:stretch/>
        </p:blipFill>
        <p:spPr>
          <a:xfrm>
            <a:off x="2153086" y="3902754"/>
            <a:ext cx="2526632" cy="2021305"/>
          </a:xfrm>
          <a:prstGeom prst="rect">
            <a:avLst/>
          </a:prstGeom>
          <a:ln>
            <a:solidFill>
              <a:schemeClr val="tx1"/>
            </a:solidFill>
          </a:ln>
        </p:spPr>
      </p:pic>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p:txBody>
          <a:bodyPr/>
          <a:lstStyle/>
          <a:p>
            <a:r>
              <a:rPr lang="en-US"/>
              <a:t>Pass 2: Delta Normalization</a:t>
            </a:r>
          </a:p>
        </p:txBody>
      </p:sp>
      <p:pic>
        <p:nvPicPr>
          <p:cNvPr id="20" name="Graphic 19">
            <a:extLst>
              <a:ext uri="{FF2B5EF4-FFF2-40B4-BE49-F238E27FC236}">
                <a16:creationId xmlns:a16="http://schemas.microsoft.com/office/drawing/2014/main" id="{AC994A54-895E-4DA6-99F6-39D174F3C52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1512" r="23829"/>
          <a:stretch/>
        </p:blipFill>
        <p:spPr>
          <a:xfrm>
            <a:off x="5730241" y="1608925"/>
            <a:ext cx="1493519" cy="997907"/>
          </a:xfrm>
          <a:prstGeom prst="rect">
            <a:avLst/>
          </a:prstGeom>
        </p:spPr>
      </p:pic>
      <p:pic>
        <p:nvPicPr>
          <p:cNvPr id="21" name="Graphic 20">
            <a:extLst>
              <a:ext uri="{FF2B5EF4-FFF2-40B4-BE49-F238E27FC236}">
                <a16:creationId xmlns:a16="http://schemas.microsoft.com/office/drawing/2014/main" id="{0AE91FBE-856B-4373-8BFF-4D6324BA629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67864"/>
          <a:stretch/>
        </p:blipFill>
        <p:spPr>
          <a:xfrm>
            <a:off x="3972518" y="1591335"/>
            <a:ext cx="1720327" cy="1033085"/>
          </a:xfrm>
          <a:prstGeom prst="rect">
            <a:avLst/>
          </a:prstGeom>
        </p:spPr>
      </p:pic>
      <p:pic>
        <p:nvPicPr>
          <p:cNvPr id="25" name="Graphic 24">
            <a:extLst>
              <a:ext uri="{FF2B5EF4-FFF2-40B4-BE49-F238E27FC236}">
                <a16:creationId xmlns:a16="http://schemas.microsoft.com/office/drawing/2014/main" id="{DECAE48A-CC14-46C8-93BA-0DA687C820B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84447" t="-517" r="323" b="517"/>
          <a:stretch/>
        </p:blipFill>
        <p:spPr>
          <a:xfrm>
            <a:off x="7295243" y="1560933"/>
            <a:ext cx="815340" cy="1033085"/>
          </a:xfrm>
          <a:prstGeom prst="rect">
            <a:avLst/>
          </a:prstGeom>
        </p:spPr>
      </p:pic>
      <p:sp>
        <p:nvSpPr>
          <p:cNvPr id="10" name="Rectangle 9">
            <a:extLst>
              <a:ext uri="{FF2B5EF4-FFF2-40B4-BE49-F238E27FC236}">
                <a16:creationId xmlns:a16="http://schemas.microsoft.com/office/drawing/2014/main" id="{D7D69326-0887-4060-80E8-2DB090A1A620}"/>
              </a:ext>
            </a:extLst>
          </p:cNvPr>
          <p:cNvSpPr/>
          <p:nvPr/>
        </p:nvSpPr>
        <p:spPr>
          <a:xfrm>
            <a:off x="3920170" y="1506103"/>
            <a:ext cx="2015810" cy="1142749"/>
          </a:xfrm>
          <a:prstGeom prst="rect">
            <a:avLst/>
          </a:prstGeom>
          <a:solidFill>
            <a:srgbClr val="FFFFFF">
              <a:alpha val="65098"/>
            </a:srgb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63C0E201-AC6A-4BD8-B97C-FDE5D3427A04}"/>
              </a:ext>
            </a:extLst>
          </p:cNvPr>
          <p:cNvSpPr/>
          <p:nvPr/>
        </p:nvSpPr>
        <p:spPr>
          <a:xfrm>
            <a:off x="7008433" y="1506102"/>
            <a:ext cx="1259267" cy="1142749"/>
          </a:xfrm>
          <a:prstGeom prst="rect">
            <a:avLst/>
          </a:prstGeom>
          <a:solidFill>
            <a:srgbClr val="FFFFFF">
              <a:alpha val="65098"/>
            </a:srgb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1D9CBCC2-4D35-4D48-A907-92F920FCF9EA}"/>
              </a:ext>
            </a:extLst>
          </p:cNvPr>
          <p:cNvSpPr/>
          <p:nvPr/>
        </p:nvSpPr>
        <p:spPr>
          <a:xfrm>
            <a:off x="3840097" y="2872012"/>
            <a:ext cx="4511806" cy="643839"/>
          </a:xfrm>
          <a:prstGeom prst="round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solidFill>
              </a:rPr>
              <a:t>Not </a:t>
            </a:r>
            <a:r>
              <a:rPr lang="en-US" sz="2400">
                <a:solidFill>
                  <a:schemeClr val="tx1"/>
                </a:solidFill>
              </a:rPr>
              <a:t>in normal form</a:t>
            </a:r>
          </a:p>
        </p:txBody>
      </p:sp>
      <p:grpSp>
        <p:nvGrpSpPr>
          <p:cNvPr id="37" name="Group 36">
            <a:extLst>
              <a:ext uri="{FF2B5EF4-FFF2-40B4-BE49-F238E27FC236}">
                <a16:creationId xmlns:a16="http://schemas.microsoft.com/office/drawing/2014/main" id="{F62700D7-2B64-4AD7-8B48-B7028EBCBB5F}"/>
              </a:ext>
            </a:extLst>
          </p:cNvPr>
          <p:cNvGrpSpPr/>
          <p:nvPr/>
        </p:nvGrpSpPr>
        <p:grpSpPr>
          <a:xfrm>
            <a:off x="4832683" y="4474913"/>
            <a:ext cx="2309595" cy="876984"/>
            <a:chOff x="4832683" y="4474913"/>
            <a:chExt cx="2309595" cy="876984"/>
          </a:xfrm>
        </p:grpSpPr>
        <p:sp>
          <p:nvSpPr>
            <p:cNvPr id="36" name="Right Arrow 20">
              <a:extLst>
                <a:ext uri="{FF2B5EF4-FFF2-40B4-BE49-F238E27FC236}">
                  <a16:creationId xmlns:a16="http://schemas.microsoft.com/office/drawing/2014/main" id="{10F97B81-2329-4120-8186-0A1EAEDF15C7}"/>
                </a:ext>
              </a:extLst>
            </p:cNvPr>
            <p:cNvSpPr/>
            <p:nvPr/>
          </p:nvSpPr>
          <p:spPr>
            <a:xfrm>
              <a:off x="4832683" y="4474913"/>
              <a:ext cx="2309595" cy="876984"/>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4" name="Graphic 33">
              <a:extLst>
                <a:ext uri="{FF2B5EF4-FFF2-40B4-BE49-F238E27FC236}">
                  <a16:creationId xmlns:a16="http://schemas.microsoft.com/office/drawing/2014/main" id="{C1859679-7D26-483C-B71A-C97319FFBC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24152" y="4775292"/>
              <a:ext cx="1724025" cy="276225"/>
            </a:xfrm>
            <a:prstGeom prst="rect">
              <a:avLst/>
            </a:prstGeom>
          </p:spPr>
        </p:pic>
      </p:grpSp>
      <p:pic>
        <p:nvPicPr>
          <p:cNvPr id="38" name="Picture 37">
            <a:extLst>
              <a:ext uri="{FF2B5EF4-FFF2-40B4-BE49-F238E27FC236}">
                <a16:creationId xmlns:a16="http://schemas.microsoft.com/office/drawing/2014/main" id="{16E5F5A1-92B4-4EF6-A2C6-D0A094606DFF}"/>
              </a:ext>
            </a:extLst>
          </p:cNvPr>
          <p:cNvPicPr>
            <a:picLocks noChangeAspect="1"/>
          </p:cNvPicPr>
          <p:nvPr/>
        </p:nvPicPr>
        <p:blipFill rotWithShape="1">
          <a:blip r:embed="rId4"/>
          <a:srcRect l="38057" t="6623" r="38503" b="25050"/>
          <a:stretch/>
        </p:blipFill>
        <p:spPr>
          <a:xfrm>
            <a:off x="7295243" y="3903144"/>
            <a:ext cx="2526632" cy="2021305"/>
          </a:xfrm>
          <a:prstGeom prst="rect">
            <a:avLst/>
          </a:prstGeom>
          <a:ln>
            <a:solidFill>
              <a:schemeClr val="tx1"/>
            </a:solidFill>
          </a:ln>
        </p:spPr>
      </p:pic>
      <p:grpSp>
        <p:nvGrpSpPr>
          <p:cNvPr id="13" name="Group 12">
            <a:extLst>
              <a:ext uri="{FF2B5EF4-FFF2-40B4-BE49-F238E27FC236}">
                <a16:creationId xmlns:a16="http://schemas.microsoft.com/office/drawing/2014/main" id="{B01DD294-48F2-4656-A9BF-F35AF31DCAD9}"/>
              </a:ext>
            </a:extLst>
          </p:cNvPr>
          <p:cNvGrpSpPr/>
          <p:nvPr/>
        </p:nvGrpSpPr>
        <p:grpSpPr>
          <a:xfrm>
            <a:off x="4832682" y="4474913"/>
            <a:ext cx="2309595" cy="876984"/>
            <a:chOff x="4832682" y="4474913"/>
            <a:chExt cx="2309595" cy="876984"/>
          </a:xfrm>
        </p:grpSpPr>
        <p:sp>
          <p:nvSpPr>
            <p:cNvPr id="26" name="Right Arrow 20">
              <a:extLst>
                <a:ext uri="{FF2B5EF4-FFF2-40B4-BE49-F238E27FC236}">
                  <a16:creationId xmlns:a16="http://schemas.microsoft.com/office/drawing/2014/main" id="{AD9F27E7-7B1F-4CA2-BFD9-E712998E8D2B}"/>
                </a:ext>
              </a:extLst>
            </p:cNvPr>
            <p:cNvSpPr/>
            <p:nvPr/>
          </p:nvSpPr>
          <p:spPr>
            <a:xfrm>
              <a:off x="4832682" y="4474913"/>
              <a:ext cx="2309595" cy="876984"/>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Graphic 11">
              <a:extLst>
                <a:ext uri="{FF2B5EF4-FFF2-40B4-BE49-F238E27FC236}">
                  <a16:creationId xmlns:a16="http://schemas.microsoft.com/office/drawing/2014/main" id="{FB416E75-3252-4CF4-8ACA-E9EAB51F27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33677" y="4775333"/>
              <a:ext cx="1714500" cy="260902"/>
            </a:xfrm>
            <a:prstGeom prst="rect">
              <a:avLst/>
            </a:prstGeom>
          </p:spPr>
        </p:pic>
      </p:grpSp>
      <p:pic>
        <p:nvPicPr>
          <p:cNvPr id="28" name="Picture 27">
            <a:extLst>
              <a:ext uri="{FF2B5EF4-FFF2-40B4-BE49-F238E27FC236}">
                <a16:creationId xmlns:a16="http://schemas.microsoft.com/office/drawing/2014/main" id="{BB68B956-F241-4283-A6F5-B94F65EB8A1A}"/>
              </a:ext>
            </a:extLst>
          </p:cNvPr>
          <p:cNvPicPr>
            <a:picLocks noChangeAspect="1"/>
          </p:cNvPicPr>
          <p:nvPr/>
        </p:nvPicPr>
        <p:blipFill rotWithShape="1">
          <a:blip r:embed="rId4"/>
          <a:srcRect l="74265" t="6217" r="2295" b="25456"/>
          <a:stretch/>
        </p:blipFill>
        <p:spPr>
          <a:xfrm>
            <a:off x="7295243" y="3910960"/>
            <a:ext cx="2526632" cy="2021305"/>
          </a:xfrm>
          <a:prstGeom prst="rect">
            <a:avLst/>
          </a:prstGeom>
          <a:ln>
            <a:solidFill>
              <a:schemeClr val="tx1"/>
            </a:solidFill>
          </a:ln>
        </p:spPr>
      </p:pic>
      <p:sp>
        <p:nvSpPr>
          <p:cNvPr id="3" name="Slide Number Placeholder 2">
            <a:extLst>
              <a:ext uri="{FF2B5EF4-FFF2-40B4-BE49-F238E27FC236}">
                <a16:creationId xmlns:a16="http://schemas.microsoft.com/office/drawing/2014/main" id="{CBFD3541-6679-5B4F-8D16-F1F4C7987CA3}"/>
              </a:ext>
            </a:extLst>
          </p:cNvPr>
          <p:cNvSpPr>
            <a:spLocks noGrp="1"/>
          </p:cNvSpPr>
          <p:nvPr>
            <p:ph type="sldNum" sz="quarter" idx="12"/>
          </p:nvPr>
        </p:nvSpPr>
        <p:spPr/>
        <p:txBody>
          <a:bodyPr/>
          <a:lstStyle/>
          <a:p>
            <a:fld id="{0908CC86-A11B-4806-8F88-B6AE3C10272E}" type="slidenum">
              <a:rPr lang="en-US" smtClean="0"/>
              <a:t>36</a:t>
            </a:fld>
            <a:endParaRPr lang="en-US"/>
          </a:p>
        </p:txBody>
      </p:sp>
    </p:spTree>
    <p:custDataLst>
      <p:tags r:id="rId1"/>
    </p:custDataLst>
    <p:extLst>
      <p:ext uri="{BB962C8B-B14F-4D97-AF65-F5344CB8AC3E}">
        <p14:creationId xmlns:p14="http://schemas.microsoft.com/office/powerpoint/2010/main" val="2810502446"/>
      </p:ext>
    </p:extLst>
  </p:cSld>
  <p:clrMapOvr>
    <a:masterClrMapping/>
  </p:clrMapOvr>
  <mc:AlternateContent xmlns:mc="http://schemas.openxmlformats.org/markup-compatibility/2006" xmlns:p14="http://schemas.microsoft.com/office/powerpoint/2010/main">
    <mc:Choice Requires="p14">
      <p:transition spd="med" p14:dur="700" advTm="10081">
        <p:fade/>
      </p:transition>
    </mc:Choice>
    <mc:Fallback xmlns="">
      <p:transition spd="med" advTm="100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
                                        <p:tgtEl>
                                          <p:spTgt spid="37"/>
                                        </p:tgtEl>
                                      </p:cBhvr>
                                    </p:animEffect>
                                    <p:set>
                                      <p:cBhvr>
                                        <p:cTn id="11" dur="1" fill="hold">
                                          <p:stCondLst>
                                            <p:cond delay="199"/>
                                          </p:stCondLst>
                                        </p:cTn>
                                        <p:tgtEl>
                                          <p:spTgt spid="3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200"/>
                                        <p:tgtEl>
                                          <p:spTgt spid="31"/>
                                        </p:tgtEl>
                                      </p:cBhvr>
                                    </p:animEffect>
                                    <p:set>
                                      <p:cBhvr>
                                        <p:cTn id="14" dur="1" fill="hold">
                                          <p:stCondLst>
                                            <p:cond delay="199"/>
                                          </p:stCondLst>
                                        </p:cTn>
                                        <p:tgtEl>
                                          <p:spTgt spid="31"/>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3.125E-6 4.81481E-6 L -0.42174 0.00115 " pathEditMode="relative" rAng="0" ptsTypes="AA">
                                      <p:cBhvr>
                                        <p:cTn id="16" dur="500" fill="hold"/>
                                        <p:tgtEl>
                                          <p:spTgt spid="38"/>
                                        </p:tgtEl>
                                        <p:attrNameLst>
                                          <p:attrName>ppt_x</p:attrName>
                                          <p:attrName>ppt_y</p:attrName>
                                        </p:attrNameLst>
                                      </p:cBhvr>
                                      <p:rCtr x="-21094" y="46"/>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01DD294-48F2-4656-A9BF-F35AF31DCAD9}"/>
              </a:ext>
            </a:extLst>
          </p:cNvPr>
          <p:cNvGrpSpPr/>
          <p:nvPr/>
        </p:nvGrpSpPr>
        <p:grpSpPr>
          <a:xfrm>
            <a:off x="4832682" y="4474913"/>
            <a:ext cx="2309595" cy="876984"/>
            <a:chOff x="4832682" y="4474913"/>
            <a:chExt cx="2309595" cy="876984"/>
          </a:xfrm>
        </p:grpSpPr>
        <p:sp>
          <p:nvSpPr>
            <p:cNvPr id="26" name="Right Arrow 20">
              <a:extLst>
                <a:ext uri="{FF2B5EF4-FFF2-40B4-BE49-F238E27FC236}">
                  <a16:creationId xmlns:a16="http://schemas.microsoft.com/office/drawing/2014/main" id="{AD9F27E7-7B1F-4CA2-BFD9-E712998E8D2B}"/>
                </a:ext>
              </a:extLst>
            </p:cNvPr>
            <p:cNvSpPr/>
            <p:nvPr/>
          </p:nvSpPr>
          <p:spPr>
            <a:xfrm>
              <a:off x="4832682" y="4474913"/>
              <a:ext cx="2309595" cy="876984"/>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Graphic 11">
              <a:extLst>
                <a:ext uri="{FF2B5EF4-FFF2-40B4-BE49-F238E27FC236}">
                  <a16:creationId xmlns:a16="http://schemas.microsoft.com/office/drawing/2014/main" id="{FB416E75-3252-4CF4-8ACA-E9EAB51F27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3677" y="4775333"/>
              <a:ext cx="1714500" cy="260902"/>
            </a:xfrm>
            <a:prstGeom prst="rect">
              <a:avLst/>
            </a:prstGeom>
          </p:spPr>
        </p:pic>
      </p:grpSp>
      <p:pic>
        <p:nvPicPr>
          <p:cNvPr id="28" name="Picture 27">
            <a:extLst>
              <a:ext uri="{FF2B5EF4-FFF2-40B4-BE49-F238E27FC236}">
                <a16:creationId xmlns:a16="http://schemas.microsoft.com/office/drawing/2014/main" id="{BB68B956-F241-4283-A6F5-B94F65EB8A1A}"/>
              </a:ext>
            </a:extLst>
          </p:cNvPr>
          <p:cNvPicPr>
            <a:picLocks noChangeAspect="1"/>
          </p:cNvPicPr>
          <p:nvPr/>
        </p:nvPicPr>
        <p:blipFill rotWithShape="1">
          <a:blip r:embed="rId6"/>
          <a:srcRect l="74265" t="6217" r="2295" b="25456"/>
          <a:stretch/>
        </p:blipFill>
        <p:spPr>
          <a:xfrm>
            <a:off x="7295243" y="3910960"/>
            <a:ext cx="2526632" cy="2021305"/>
          </a:xfrm>
          <a:prstGeom prst="rect">
            <a:avLst/>
          </a:prstGeom>
          <a:ln>
            <a:solidFill>
              <a:schemeClr val="tx1"/>
            </a:solidFill>
          </a:ln>
        </p:spPr>
      </p:pic>
      <p:pic>
        <p:nvPicPr>
          <p:cNvPr id="31" name="Picture 30">
            <a:extLst>
              <a:ext uri="{FF2B5EF4-FFF2-40B4-BE49-F238E27FC236}">
                <a16:creationId xmlns:a16="http://schemas.microsoft.com/office/drawing/2014/main" id="{5D06187B-EE52-4D97-86EC-0F19C69B4492}"/>
              </a:ext>
            </a:extLst>
          </p:cNvPr>
          <p:cNvPicPr>
            <a:picLocks noChangeAspect="1"/>
          </p:cNvPicPr>
          <p:nvPr/>
        </p:nvPicPr>
        <p:blipFill rotWithShape="1">
          <a:blip r:embed="rId6"/>
          <a:srcRect l="1874" t="6395" r="74686" b="25278"/>
          <a:stretch/>
        </p:blipFill>
        <p:spPr>
          <a:xfrm>
            <a:off x="2153086" y="3902754"/>
            <a:ext cx="2526632" cy="2021305"/>
          </a:xfrm>
          <a:prstGeom prst="rect">
            <a:avLst/>
          </a:prstGeom>
          <a:ln>
            <a:solidFill>
              <a:schemeClr val="tx1"/>
            </a:solidFill>
          </a:ln>
        </p:spPr>
      </p:pic>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p:txBody>
          <a:bodyPr/>
          <a:lstStyle/>
          <a:p>
            <a:r>
              <a:rPr lang="en-US"/>
              <a:t>Pass 2: Delta Normalization</a:t>
            </a:r>
          </a:p>
        </p:txBody>
      </p:sp>
      <p:sp>
        <p:nvSpPr>
          <p:cNvPr id="32" name="Rectangle: Rounded Corners 31">
            <a:extLst>
              <a:ext uri="{FF2B5EF4-FFF2-40B4-BE49-F238E27FC236}">
                <a16:creationId xmlns:a16="http://schemas.microsoft.com/office/drawing/2014/main" id="{1D9CBCC2-4D35-4D48-A907-92F920FCF9EA}"/>
              </a:ext>
            </a:extLst>
          </p:cNvPr>
          <p:cNvSpPr/>
          <p:nvPr/>
        </p:nvSpPr>
        <p:spPr>
          <a:xfrm>
            <a:off x="3301429" y="2875866"/>
            <a:ext cx="5372100" cy="643839"/>
          </a:xfrm>
          <a:prstGeom prst="roundRect">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Final coordinates are in normal form!</a:t>
            </a:r>
          </a:p>
        </p:txBody>
      </p:sp>
      <p:pic>
        <p:nvPicPr>
          <p:cNvPr id="38" name="Picture 37">
            <a:extLst>
              <a:ext uri="{FF2B5EF4-FFF2-40B4-BE49-F238E27FC236}">
                <a16:creationId xmlns:a16="http://schemas.microsoft.com/office/drawing/2014/main" id="{16E5F5A1-92B4-4EF6-A2C6-D0A094606DFF}"/>
              </a:ext>
            </a:extLst>
          </p:cNvPr>
          <p:cNvPicPr>
            <a:picLocks noChangeAspect="1"/>
          </p:cNvPicPr>
          <p:nvPr/>
        </p:nvPicPr>
        <p:blipFill rotWithShape="1">
          <a:blip r:embed="rId6"/>
          <a:srcRect l="38057" t="6623" r="38503" b="25050"/>
          <a:stretch/>
        </p:blipFill>
        <p:spPr>
          <a:xfrm>
            <a:off x="2153085" y="3902754"/>
            <a:ext cx="2526632" cy="2021305"/>
          </a:xfrm>
          <a:prstGeom prst="rect">
            <a:avLst/>
          </a:prstGeom>
          <a:ln>
            <a:solidFill>
              <a:schemeClr val="tx1"/>
            </a:solidFill>
          </a:ln>
        </p:spPr>
      </p:pic>
      <p:pic>
        <p:nvPicPr>
          <p:cNvPr id="17" name="Graphic 16">
            <a:extLst>
              <a:ext uri="{FF2B5EF4-FFF2-40B4-BE49-F238E27FC236}">
                <a16:creationId xmlns:a16="http://schemas.microsoft.com/office/drawing/2014/main" id="{6ED61CDA-4427-4F21-94AA-05886363E22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67864"/>
          <a:stretch/>
        </p:blipFill>
        <p:spPr>
          <a:xfrm>
            <a:off x="3972518" y="1591335"/>
            <a:ext cx="1720327" cy="1033085"/>
          </a:xfrm>
          <a:prstGeom prst="rect">
            <a:avLst/>
          </a:prstGeom>
        </p:spPr>
      </p:pic>
      <p:pic>
        <p:nvPicPr>
          <p:cNvPr id="18" name="Graphic 17">
            <a:extLst>
              <a:ext uri="{FF2B5EF4-FFF2-40B4-BE49-F238E27FC236}">
                <a16:creationId xmlns:a16="http://schemas.microsoft.com/office/drawing/2014/main" id="{BE0CC931-98E5-4A5A-8A55-82C0733772A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84447" t="-517" r="323" b="517"/>
          <a:stretch/>
        </p:blipFill>
        <p:spPr>
          <a:xfrm>
            <a:off x="7295243" y="1560933"/>
            <a:ext cx="815340" cy="1033085"/>
          </a:xfrm>
          <a:prstGeom prst="rect">
            <a:avLst/>
          </a:prstGeom>
        </p:spPr>
      </p:pic>
      <p:sp>
        <p:nvSpPr>
          <p:cNvPr id="19" name="Rectangle 18">
            <a:extLst>
              <a:ext uri="{FF2B5EF4-FFF2-40B4-BE49-F238E27FC236}">
                <a16:creationId xmlns:a16="http://schemas.microsoft.com/office/drawing/2014/main" id="{4CC6EEE8-8D94-4EC4-B0BC-CD83950C1096}"/>
              </a:ext>
            </a:extLst>
          </p:cNvPr>
          <p:cNvSpPr/>
          <p:nvPr/>
        </p:nvSpPr>
        <p:spPr>
          <a:xfrm>
            <a:off x="7008433" y="1506102"/>
            <a:ext cx="1259267" cy="1142749"/>
          </a:xfrm>
          <a:prstGeom prst="rect">
            <a:avLst/>
          </a:prstGeom>
          <a:solidFill>
            <a:srgbClr val="FFFFFF">
              <a:alpha val="65098"/>
            </a:srgb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7C71A58E-16AF-403B-8C94-D2BDC5C4942A}"/>
              </a:ext>
            </a:extLst>
          </p:cNvPr>
          <p:cNvSpPr/>
          <p:nvPr/>
        </p:nvSpPr>
        <p:spPr>
          <a:xfrm>
            <a:off x="3920170" y="1506103"/>
            <a:ext cx="2015810" cy="1142749"/>
          </a:xfrm>
          <a:prstGeom prst="rect">
            <a:avLst/>
          </a:prstGeom>
          <a:solidFill>
            <a:srgbClr val="FFFFFF">
              <a:alpha val="65098"/>
            </a:srgb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5" name="Graphic 24">
            <a:extLst>
              <a:ext uri="{FF2B5EF4-FFF2-40B4-BE49-F238E27FC236}">
                <a16:creationId xmlns:a16="http://schemas.microsoft.com/office/drawing/2014/main" id="{F5F13036-29D4-49DF-A279-9549A81989F3}"/>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4019" r="53223"/>
          <a:stretch/>
        </p:blipFill>
        <p:spPr>
          <a:xfrm>
            <a:off x="6024546" y="1597710"/>
            <a:ext cx="826770" cy="1033085"/>
          </a:xfrm>
          <a:prstGeom prst="rect">
            <a:avLst/>
          </a:prstGeom>
        </p:spPr>
      </p:pic>
      <p:sp>
        <p:nvSpPr>
          <p:cNvPr id="3" name="Slide Number Placeholder 2">
            <a:extLst>
              <a:ext uri="{FF2B5EF4-FFF2-40B4-BE49-F238E27FC236}">
                <a16:creationId xmlns:a16="http://schemas.microsoft.com/office/drawing/2014/main" id="{5113EBF8-2DD2-FF44-B4AF-A9720A6A3163}"/>
              </a:ext>
            </a:extLst>
          </p:cNvPr>
          <p:cNvSpPr>
            <a:spLocks noGrp="1"/>
          </p:cNvSpPr>
          <p:nvPr>
            <p:ph type="sldNum" sz="quarter" idx="12"/>
          </p:nvPr>
        </p:nvSpPr>
        <p:spPr/>
        <p:txBody>
          <a:bodyPr/>
          <a:lstStyle/>
          <a:p>
            <a:fld id="{0908CC86-A11B-4806-8F88-B6AE3C10272E}" type="slidenum">
              <a:rPr lang="en-US" smtClean="0"/>
              <a:t>37</a:t>
            </a:fld>
            <a:endParaRPr lang="en-US"/>
          </a:p>
        </p:txBody>
      </p:sp>
    </p:spTree>
    <p:custDataLst>
      <p:tags r:id="rId1"/>
    </p:custDataLst>
    <p:extLst>
      <p:ext uri="{BB962C8B-B14F-4D97-AF65-F5344CB8AC3E}">
        <p14:creationId xmlns:p14="http://schemas.microsoft.com/office/powerpoint/2010/main" val="4214444759"/>
      </p:ext>
    </p:extLst>
  </p:cSld>
  <p:clrMapOvr>
    <a:masterClrMapping/>
  </p:clrMapOvr>
  <mc:AlternateContent xmlns:mc="http://schemas.openxmlformats.org/markup-compatibility/2006" xmlns:p14="http://schemas.microsoft.com/office/powerpoint/2010/main">
    <mc:Choice Requires="p14">
      <p:transition spd="med" p14:dur="700" advTm="8372">
        <p:fade/>
      </p:transition>
    </mc:Choice>
    <mc:Fallback xmlns="">
      <p:transition spd="med" advTm="83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p:txBody>
          <a:bodyPr/>
          <a:lstStyle/>
          <a:p>
            <a:r>
              <a:rPr lang="en-US"/>
              <a:t>Pass 2: Delta Normalization</a:t>
            </a:r>
          </a:p>
        </p:txBody>
      </p:sp>
      <p:pic>
        <p:nvPicPr>
          <p:cNvPr id="31" name="Graphic 30">
            <a:extLst>
              <a:ext uri="{FF2B5EF4-FFF2-40B4-BE49-F238E27FC236}">
                <a16:creationId xmlns:a16="http://schemas.microsoft.com/office/drawing/2014/main" id="{6C956BE2-28BC-4D69-8782-BDDCF156E69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305"/>
          <a:stretch/>
        </p:blipFill>
        <p:spPr>
          <a:xfrm>
            <a:off x="2981918" y="1775921"/>
            <a:ext cx="5369602" cy="1033085"/>
          </a:xfrm>
          <a:prstGeom prst="rect">
            <a:avLst/>
          </a:prstGeom>
        </p:spPr>
      </p:pic>
      <p:grpSp>
        <p:nvGrpSpPr>
          <p:cNvPr id="4" name="Group 3">
            <a:extLst>
              <a:ext uri="{FF2B5EF4-FFF2-40B4-BE49-F238E27FC236}">
                <a16:creationId xmlns:a16="http://schemas.microsoft.com/office/drawing/2014/main" id="{B6F886F6-88C7-4C60-8039-F10A32849D66}"/>
              </a:ext>
            </a:extLst>
          </p:cNvPr>
          <p:cNvGrpSpPr/>
          <p:nvPr/>
        </p:nvGrpSpPr>
        <p:grpSpPr>
          <a:xfrm>
            <a:off x="2848617" y="3429000"/>
            <a:ext cx="4264673" cy="1065146"/>
            <a:chOff x="2848617" y="3429000"/>
            <a:chExt cx="4264673" cy="1065146"/>
          </a:xfrm>
        </p:grpSpPr>
        <p:pic>
          <p:nvPicPr>
            <p:cNvPr id="42" name="Graphic 41">
              <a:extLst>
                <a:ext uri="{FF2B5EF4-FFF2-40B4-BE49-F238E27FC236}">
                  <a16:creationId xmlns:a16="http://schemas.microsoft.com/office/drawing/2014/main" id="{18D2C781-F10C-4565-A751-5CFA4ED192F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65919"/>
            <a:stretch/>
          </p:blipFill>
          <p:spPr>
            <a:xfrm>
              <a:off x="2848617" y="3429000"/>
              <a:ext cx="1472334" cy="1000442"/>
            </a:xfrm>
            <a:prstGeom prst="rect">
              <a:avLst/>
            </a:prstGeom>
          </p:spPr>
        </p:pic>
        <p:pic>
          <p:nvPicPr>
            <p:cNvPr id="46" name="Graphic 45">
              <a:extLst>
                <a:ext uri="{FF2B5EF4-FFF2-40B4-BE49-F238E27FC236}">
                  <a16:creationId xmlns:a16="http://schemas.microsoft.com/office/drawing/2014/main" id="{B6FEB03C-1F27-4EE5-A787-084B58433D6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5773" t="-1334" r="23791" b="1334"/>
            <a:stretch/>
          </p:blipFill>
          <p:spPr>
            <a:xfrm>
              <a:off x="4349207" y="3476140"/>
              <a:ext cx="1746794" cy="1000442"/>
            </a:xfrm>
            <a:prstGeom prst="rect">
              <a:avLst/>
            </a:prstGeom>
          </p:spPr>
        </p:pic>
        <p:pic>
          <p:nvPicPr>
            <p:cNvPr id="47" name="Graphic 46">
              <a:extLst>
                <a:ext uri="{FF2B5EF4-FFF2-40B4-BE49-F238E27FC236}">
                  <a16:creationId xmlns:a16="http://schemas.microsoft.com/office/drawing/2014/main" id="{F5D32ACF-70BE-4840-9EE1-C3589EA95F4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76358" t="160" r="93" b="-160"/>
            <a:stretch/>
          </p:blipFill>
          <p:spPr>
            <a:xfrm>
              <a:off x="6096000" y="3493704"/>
              <a:ext cx="1017290" cy="1000442"/>
            </a:xfrm>
            <a:prstGeom prst="rect">
              <a:avLst/>
            </a:prstGeom>
          </p:spPr>
        </p:pic>
      </p:grpSp>
      <p:grpSp>
        <p:nvGrpSpPr>
          <p:cNvPr id="5" name="Group 4">
            <a:extLst>
              <a:ext uri="{FF2B5EF4-FFF2-40B4-BE49-F238E27FC236}">
                <a16:creationId xmlns:a16="http://schemas.microsoft.com/office/drawing/2014/main" id="{5B973856-D7F3-4696-91FA-445628485B3F}"/>
              </a:ext>
            </a:extLst>
          </p:cNvPr>
          <p:cNvGrpSpPr/>
          <p:nvPr/>
        </p:nvGrpSpPr>
        <p:grpSpPr>
          <a:xfrm>
            <a:off x="2607065" y="5034151"/>
            <a:ext cx="6521283" cy="1115760"/>
            <a:chOff x="2607065" y="5034151"/>
            <a:chExt cx="6521283" cy="1115760"/>
          </a:xfrm>
        </p:grpSpPr>
        <p:pic>
          <p:nvPicPr>
            <p:cNvPr id="43" name="Graphic 42">
              <a:extLst>
                <a:ext uri="{FF2B5EF4-FFF2-40B4-BE49-F238E27FC236}">
                  <a16:creationId xmlns:a16="http://schemas.microsoft.com/office/drawing/2014/main" id="{0BF52AC9-6261-45A4-AF8D-C241FA82F4B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69825"/>
            <a:stretch/>
          </p:blipFill>
          <p:spPr>
            <a:xfrm>
              <a:off x="2607065" y="5034151"/>
              <a:ext cx="1955437" cy="1033085"/>
            </a:xfrm>
            <a:prstGeom prst="rect">
              <a:avLst/>
            </a:prstGeom>
          </p:spPr>
        </p:pic>
        <p:pic>
          <p:nvPicPr>
            <p:cNvPr id="44" name="Graphic 43">
              <a:extLst>
                <a:ext uri="{FF2B5EF4-FFF2-40B4-BE49-F238E27FC236}">
                  <a16:creationId xmlns:a16="http://schemas.microsoft.com/office/drawing/2014/main" id="{DDC3BA81-D437-4750-9DAB-D7131729F97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0089" r="52705"/>
            <a:stretch/>
          </p:blipFill>
          <p:spPr>
            <a:xfrm>
              <a:off x="4473876" y="5112064"/>
              <a:ext cx="1120140" cy="1037847"/>
            </a:xfrm>
            <a:prstGeom prst="rect">
              <a:avLst/>
            </a:prstGeom>
          </p:spPr>
        </p:pic>
        <p:pic>
          <p:nvPicPr>
            <p:cNvPr id="45" name="Graphic 44">
              <a:extLst>
                <a:ext uri="{FF2B5EF4-FFF2-40B4-BE49-F238E27FC236}">
                  <a16:creationId xmlns:a16="http://schemas.microsoft.com/office/drawing/2014/main" id="{27A50CB3-CBBB-45DF-A1C2-1A862FC00A59}"/>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7101" r="26309"/>
            <a:stretch/>
          </p:blipFill>
          <p:spPr>
            <a:xfrm>
              <a:off x="5605415" y="5112063"/>
              <a:ext cx="1731087" cy="1037847"/>
            </a:xfrm>
            <a:prstGeom prst="rect">
              <a:avLst/>
            </a:prstGeom>
          </p:spPr>
        </p:pic>
        <p:pic>
          <p:nvPicPr>
            <p:cNvPr id="49" name="Graphic 48">
              <a:extLst>
                <a:ext uri="{FF2B5EF4-FFF2-40B4-BE49-F238E27FC236}">
                  <a16:creationId xmlns:a16="http://schemas.microsoft.com/office/drawing/2014/main" id="{ED642C34-1537-4C0A-B96B-A55430F79C3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73462" t="-1589" r="-52" b="1589"/>
            <a:stretch/>
          </p:blipFill>
          <p:spPr>
            <a:xfrm>
              <a:off x="7397261" y="5089010"/>
              <a:ext cx="1731087" cy="1037847"/>
            </a:xfrm>
            <a:prstGeom prst="rect">
              <a:avLst/>
            </a:prstGeom>
          </p:spPr>
        </p:pic>
      </p:grpSp>
      <p:sp>
        <p:nvSpPr>
          <p:cNvPr id="3" name="Slide Number Placeholder 2">
            <a:extLst>
              <a:ext uri="{FF2B5EF4-FFF2-40B4-BE49-F238E27FC236}">
                <a16:creationId xmlns:a16="http://schemas.microsoft.com/office/drawing/2014/main" id="{63F3655F-088E-F14D-A256-F3B3DBBA6138}"/>
              </a:ext>
            </a:extLst>
          </p:cNvPr>
          <p:cNvSpPr>
            <a:spLocks noGrp="1"/>
          </p:cNvSpPr>
          <p:nvPr>
            <p:ph type="sldNum" sz="quarter" idx="12"/>
          </p:nvPr>
        </p:nvSpPr>
        <p:spPr/>
        <p:txBody>
          <a:bodyPr/>
          <a:lstStyle/>
          <a:p>
            <a:fld id="{0908CC86-A11B-4806-8F88-B6AE3C10272E}" type="slidenum">
              <a:rPr lang="en-US" smtClean="0"/>
              <a:t>38</a:t>
            </a:fld>
            <a:endParaRPr lang="en-US"/>
          </a:p>
        </p:txBody>
      </p:sp>
    </p:spTree>
    <p:custDataLst>
      <p:tags r:id="rId1"/>
    </p:custDataLst>
    <p:extLst>
      <p:ext uri="{BB962C8B-B14F-4D97-AF65-F5344CB8AC3E}">
        <p14:creationId xmlns:p14="http://schemas.microsoft.com/office/powerpoint/2010/main" val="370278404"/>
      </p:ext>
    </p:extLst>
  </p:cSld>
  <p:clrMapOvr>
    <a:masterClrMapping/>
  </p:clrMapOvr>
  <mc:AlternateContent xmlns:mc="http://schemas.openxmlformats.org/markup-compatibility/2006" xmlns:p14="http://schemas.microsoft.com/office/powerpoint/2010/main">
    <mc:Choice Requires="p14">
      <p:transition p14:dur="10" advTm="8225"/>
    </mc:Choice>
    <mc:Fallback xmlns="">
      <p:transition advTm="8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p:txBody>
          <a:bodyPr/>
          <a:lstStyle/>
          <a:p>
            <a:r>
              <a:rPr lang="en-US"/>
              <a:t>Pass 2: Delta Normalization</a:t>
            </a:r>
          </a:p>
        </p:txBody>
      </p:sp>
      <p:grpSp>
        <p:nvGrpSpPr>
          <p:cNvPr id="4" name="Group 3">
            <a:extLst>
              <a:ext uri="{FF2B5EF4-FFF2-40B4-BE49-F238E27FC236}">
                <a16:creationId xmlns:a16="http://schemas.microsoft.com/office/drawing/2014/main" id="{B6F886F6-88C7-4C60-8039-F10A32849D66}"/>
              </a:ext>
            </a:extLst>
          </p:cNvPr>
          <p:cNvGrpSpPr/>
          <p:nvPr/>
        </p:nvGrpSpPr>
        <p:grpSpPr>
          <a:xfrm>
            <a:off x="2901609" y="1803656"/>
            <a:ext cx="4264673" cy="1065146"/>
            <a:chOff x="2848617" y="3429000"/>
            <a:chExt cx="4264673" cy="1065146"/>
          </a:xfrm>
        </p:grpSpPr>
        <p:pic>
          <p:nvPicPr>
            <p:cNvPr id="42" name="Graphic 41">
              <a:extLst>
                <a:ext uri="{FF2B5EF4-FFF2-40B4-BE49-F238E27FC236}">
                  <a16:creationId xmlns:a16="http://schemas.microsoft.com/office/drawing/2014/main" id="{18D2C781-F10C-4565-A751-5CFA4ED192F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65919"/>
            <a:stretch/>
          </p:blipFill>
          <p:spPr>
            <a:xfrm>
              <a:off x="2848617" y="3429000"/>
              <a:ext cx="1472334" cy="1000442"/>
            </a:xfrm>
            <a:prstGeom prst="rect">
              <a:avLst/>
            </a:prstGeom>
          </p:spPr>
        </p:pic>
        <p:pic>
          <p:nvPicPr>
            <p:cNvPr id="46" name="Graphic 45">
              <a:extLst>
                <a:ext uri="{FF2B5EF4-FFF2-40B4-BE49-F238E27FC236}">
                  <a16:creationId xmlns:a16="http://schemas.microsoft.com/office/drawing/2014/main" id="{B6FEB03C-1F27-4EE5-A787-084B58433D6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5773" t="-1334" r="23791" b="1334"/>
            <a:stretch/>
          </p:blipFill>
          <p:spPr>
            <a:xfrm>
              <a:off x="4349207" y="3476140"/>
              <a:ext cx="1746794" cy="1000442"/>
            </a:xfrm>
            <a:prstGeom prst="rect">
              <a:avLst/>
            </a:prstGeom>
          </p:spPr>
        </p:pic>
        <p:pic>
          <p:nvPicPr>
            <p:cNvPr id="47" name="Graphic 46">
              <a:extLst>
                <a:ext uri="{FF2B5EF4-FFF2-40B4-BE49-F238E27FC236}">
                  <a16:creationId xmlns:a16="http://schemas.microsoft.com/office/drawing/2014/main" id="{F5D32ACF-70BE-4840-9EE1-C3589EA95F4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6358" t="160" r="93" b="-160"/>
            <a:stretch/>
          </p:blipFill>
          <p:spPr>
            <a:xfrm>
              <a:off x="6096000" y="3493704"/>
              <a:ext cx="1017290" cy="1000442"/>
            </a:xfrm>
            <a:prstGeom prst="rect">
              <a:avLst/>
            </a:prstGeom>
          </p:spPr>
        </p:pic>
      </p:grpSp>
      <p:grpSp>
        <p:nvGrpSpPr>
          <p:cNvPr id="5" name="Group 4">
            <a:extLst>
              <a:ext uri="{FF2B5EF4-FFF2-40B4-BE49-F238E27FC236}">
                <a16:creationId xmlns:a16="http://schemas.microsoft.com/office/drawing/2014/main" id="{5B973856-D7F3-4696-91FA-445628485B3F}"/>
              </a:ext>
            </a:extLst>
          </p:cNvPr>
          <p:cNvGrpSpPr/>
          <p:nvPr/>
        </p:nvGrpSpPr>
        <p:grpSpPr>
          <a:xfrm>
            <a:off x="2607065" y="5034151"/>
            <a:ext cx="6521283" cy="1115760"/>
            <a:chOff x="2607065" y="5034151"/>
            <a:chExt cx="6521283" cy="1115760"/>
          </a:xfrm>
        </p:grpSpPr>
        <p:pic>
          <p:nvPicPr>
            <p:cNvPr id="43" name="Graphic 42">
              <a:extLst>
                <a:ext uri="{FF2B5EF4-FFF2-40B4-BE49-F238E27FC236}">
                  <a16:creationId xmlns:a16="http://schemas.microsoft.com/office/drawing/2014/main" id="{0BF52AC9-6261-45A4-AF8D-C241FA82F4B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69825"/>
            <a:stretch/>
          </p:blipFill>
          <p:spPr>
            <a:xfrm>
              <a:off x="2607065" y="5034151"/>
              <a:ext cx="1955437" cy="1033085"/>
            </a:xfrm>
            <a:prstGeom prst="rect">
              <a:avLst/>
            </a:prstGeom>
          </p:spPr>
        </p:pic>
        <p:pic>
          <p:nvPicPr>
            <p:cNvPr id="44" name="Graphic 43">
              <a:extLst>
                <a:ext uri="{FF2B5EF4-FFF2-40B4-BE49-F238E27FC236}">
                  <a16:creationId xmlns:a16="http://schemas.microsoft.com/office/drawing/2014/main" id="{DDC3BA81-D437-4750-9DAB-D7131729F97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0089" r="52705"/>
            <a:stretch/>
          </p:blipFill>
          <p:spPr>
            <a:xfrm>
              <a:off x="4473876" y="5112064"/>
              <a:ext cx="1120140" cy="1037847"/>
            </a:xfrm>
            <a:prstGeom prst="rect">
              <a:avLst/>
            </a:prstGeom>
          </p:spPr>
        </p:pic>
        <p:pic>
          <p:nvPicPr>
            <p:cNvPr id="45" name="Graphic 44">
              <a:extLst>
                <a:ext uri="{FF2B5EF4-FFF2-40B4-BE49-F238E27FC236}">
                  <a16:creationId xmlns:a16="http://schemas.microsoft.com/office/drawing/2014/main" id="{27A50CB3-CBBB-45DF-A1C2-1A862FC00A5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7101" r="26309"/>
            <a:stretch/>
          </p:blipFill>
          <p:spPr>
            <a:xfrm>
              <a:off x="5605415" y="5112063"/>
              <a:ext cx="1731087" cy="1037847"/>
            </a:xfrm>
            <a:prstGeom prst="rect">
              <a:avLst/>
            </a:prstGeom>
          </p:spPr>
        </p:pic>
        <p:pic>
          <p:nvPicPr>
            <p:cNvPr id="49" name="Graphic 48">
              <a:extLst>
                <a:ext uri="{FF2B5EF4-FFF2-40B4-BE49-F238E27FC236}">
                  <a16:creationId xmlns:a16="http://schemas.microsoft.com/office/drawing/2014/main" id="{ED642C34-1537-4C0A-B96B-A55430F79C3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73462" t="-1589" r="-52" b="1589"/>
            <a:stretch/>
          </p:blipFill>
          <p:spPr>
            <a:xfrm>
              <a:off x="7397261" y="5089010"/>
              <a:ext cx="1731087" cy="1037847"/>
            </a:xfrm>
            <a:prstGeom prst="rect">
              <a:avLst/>
            </a:prstGeom>
          </p:spPr>
        </p:pic>
      </p:grpSp>
      <p:sp>
        <p:nvSpPr>
          <p:cNvPr id="3" name="Slide Number Placeholder 2">
            <a:extLst>
              <a:ext uri="{FF2B5EF4-FFF2-40B4-BE49-F238E27FC236}">
                <a16:creationId xmlns:a16="http://schemas.microsoft.com/office/drawing/2014/main" id="{63F3655F-088E-F14D-A256-F3B3DBBA6138}"/>
              </a:ext>
            </a:extLst>
          </p:cNvPr>
          <p:cNvSpPr>
            <a:spLocks noGrp="1"/>
          </p:cNvSpPr>
          <p:nvPr>
            <p:ph type="sldNum" sz="quarter" idx="12"/>
          </p:nvPr>
        </p:nvSpPr>
        <p:spPr>
          <a:xfrm>
            <a:off x="8610600" y="6356350"/>
            <a:ext cx="2743200" cy="365125"/>
          </a:xfrm>
        </p:spPr>
        <p:txBody>
          <a:bodyPr/>
          <a:lstStyle/>
          <a:p>
            <a:fld id="{0908CC86-A11B-4806-8F88-B6AE3C10272E}" type="slidenum">
              <a:rPr lang="en-US" smtClean="0"/>
              <a:t>39</a:t>
            </a:fld>
            <a:endParaRPr lang="en-US"/>
          </a:p>
        </p:txBody>
      </p:sp>
      <p:grpSp>
        <p:nvGrpSpPr>
          <p:cNvPr id="8" name="Group 7">
            <a:extLst>
              <a:ext uri="{FF2B5EF4-FFF2-40B4-BE49-F238E27FC236}">
                <a16:creationId xmlns:a16="http://schemas.microsoft.com/office/drawing/2014/main" id="{9A51F823-2B33-405C-988B-AFDF0122D0AF}"/>
              </a:ext>
            </a:extLst>
          </p:cNvPr>
          <p:cNvGrpSpPr/>
          <p:nvPr/>
        </p:nvGrpSpPr>
        <p:grpSpPr>
          <a:xfrm>
            <a:off x="1841792" y="2955039"/>
            <a:ext cx="2494451" cy="1996438"/>
            <a:chOff x="1841792" y="2955039"/>
            <a:chExt cx="2494451" cy="1996438"/>
          </a:xfrm>
        </p:grpSpPr>
        <p:pic>
          <p:nvPicPr>
            <p:cNvPr id="17" name="Graphic 16">
              <a:extLst>
                <a:ext uri="{FF2B5EF4-FFF2-40B4-BE49-F238E27FC236}">
                  <a16:creationId xmlns:a16="http://schemas.microsoft.com/office/drawing/2014/main" id="{555DAF01-F28B-497D-BE84-5A4F8DF78E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41792" y="3649736"/>
              <a:ext cx="1847233" cy="269388"/>
            </a:xfrm>
            <a:prstGeom prst="rect">
              <a:avLst/>
            </a:prstGeom>
          </p:spPr>
        </p:pic>
        <p:sp>
          <p:nvSpPr>
            <p:cNvPr id="20" name="Right Arrow 20">
              <a:extLst>
                <a:ext uri="{FF2B5EF4-FFF2-40B4-BE49-F238E27FC236}">
                  <a16:creationId xmlns:a16="http://schemas.microsoft.com/office/drawing/2014/main" id="{CA2CC9AE-64A6-4AFA-A128-C1236BF13040}"/>
                </a:ext>
              </a:extLst>
            </p:cNvPr>
            <p:cNvSpPr/>
            <p:nvPr/>
          </p:nvSpPr>
          <p:spPr>
            <a:xfrm rot="5400000">
              <a:off x="3107260" y="3722493"/>
              <a:ext cx="1996438"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7" name="Rectangle: Rounded Corners 26">
            <a:extLst>
              <a:ext uri="{FF2B5EF4-FFF2-40B4-BE49-F238E27FC236}">
                <a16:creationId xmlns:a16="http://schemas.microsoft.com/office/drawing/2014/main" id="{139B9158-E4D6-41F9-8351-6BA686F0A542}"/>
              </a:ext>
            </a:extLst>
          </p:cNvPr>
          <p:cNvSpPr/>
          <p:nvPr/>
        </p:nvSpPr>
        <p:spPr>
          <a:xfrm>
            <a:off x="6592298" y="4144039"/>
            <a:ext cx="2088925" cy="684749"/>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Inverse</a:t>
            </a:r>
            <a:endParaRPr lang="en-US" sz="2400" b="1">
              <a:solidFill>
                <a:schemeClr val="accent1">
                  <a:lumMod val="75000"/>
                </a:schemeClr>
              </a:solidFill>
            </a:endParaRPr>
          </a:p>
        </p:txBody>
      </p:sp>
      <p:sp>
        <p:nvSpPr>
          <p:cNvPr id="21" name="Right Arrow 20">
            <a:extLst>
              <a:ext uri="{FF2B5EF4-FFF2-40B4-BE49-F238E27FC236}">
                <a16:creationId xmlns:a16="http://schemas.microsoft.com/office/drawing/2014/main" id="{1A44B84D-C6BF-4817-A9FB-B4B5ECE86C80}"/>
              </a:ext>
            </a:extLst>
          </p:cNvPr>
          <p:cNvSpPr/>
          <p:nvPr/>
        </p:nvSpPr>
        <p:spPr>
          <a:xfrm rot="5400000">
            <a:off x="3802385" y="3889235"/>
            <a:ext cx="2537523"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60E54165-8D2C-4E13-A60A-327803680FB8}"/>
              </a:ext>
            </a:extLst>
          </p:cNvPr>
          <p:cNvGrpSpPr/>
          <p:nvPr/>
        </p:nvGrpSpPr>
        <p:grpSpPr>
          <a:xfrm>
            <a:off x="6032198" y="2573687"/>
            <a:ext cx="2830655" cy="2833494"/>
            <a:chOff x="6032198" y="2573687"/>
            <a:chExt cx="2830655" cy="2833494"/>
          </a:xfrm>
        </p:grpSpPr>
        <p:pic>
          <p:nvPicPr>
            <p:cNvPr id="18" name="Graphic 17">
              <a:extLst>
                <a:ext uri="{FF2B5EF4-FFF2-40B4-BE49-F238E27FC236}">
                  <a16:creationId xmlns:a16="http://schemas.microsoft.com/office/drawing/2014/main" id="{55AA0DAC-5100-4236-B449-AE5F981A68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2298" y="3677163"/>
              <a:ext cx="2270555" cy="346356"/>
            </a:xfrm>
            <a:prstGeom prst="rect">
              <a:avLst/>
            </a:prstGeom>
          </p:spPr>
        </p:pic>
        <p:sp>
          <p:nvSpPr>
            <p:cNvPr id="22" name="Right Arrow 20">
              <a:extLst>
                <a:ext uri="{FF2B5EF4-FFF2-40B4-BE49-F238E27FC236}">
                  <a16:creationId xmlns:a16="http://schemas.microsoft.com/office/drawing/2014/main" id="{3635D490-D89F-4B16-98C8-25A0DA30AC92}"/>
                </a:ext>
              </a:extLst>
            </p:cNvPr>
            <p:cNvSpPr/>
            <p:nvPr/>
          </p:nvSpPr>
          <p:spPr>
            <a:xfrm rot="5400000">
              <a:off x="4846216" y="3759669"/>
              <a:ext cx="2833494"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6AD3DD4-3F35-4B78-9E22-AB367EB6B476}"/>
              </a:ext>
            </a:extLst>
          </p:cNvPr>
          <p:cNvGrpSpPr/>
          <p:nvPr/>
        </p:nvGrpSpPr>
        <p:grpSpPr>
          <a:xfrm>
            <a:off x="7289536" y="2498545"/>
            <a:ext cx="2506446" cy="2833494"/>
            <a:chOff x="7289536" y="2498545"/>
            <a:chExt cx="2506446" cy="2833494"/>
          </a:xfrm>
        </p:grpSpPr>
        <p:pic>
          <p:nvPicPr>
            <p:cNvPr id="19" name="Graphic 18">
              <a:extLst>
                <a:ext uri="{FF2B5EF4-FFF2-40B4-BE49-F238E27FC236}">
                  <a16:creationId xmlns:a16="http://schemas.microsoft.com/office/drawing/2014/main" id="{B458C69F-F53D-4BC6-BEAB-3780EC9A064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87235" y="3189241"/>
              <a:ext cx="1808747" cy="346356"/>
            </a:xfrm>
            <a:prstGeom prst="rect">
              <a:avLst/>
            </a:prstGeom>
          </p:spPr>
        </p:pic>
        <p:sp>
          <p:nvSpPr>
            <p:cNvPr id="23" name="Right Arrow 20">
              <a:extLst>
                <a:ext uri="{FF2B5EF4-FFF2-40B4-BE49-F238E27FC236}">
                  <a16:creationId xmlns:a16="http://schemas.microsoft.com/office/drawing/2014/main" id="{0C63B02F-06B1-44DB-B9DF-253E1D3765FF}"/>
                </a:ext>
              </a:extLst>
            </p:cNvPr>
            <p:cNvSpPr/>
            <p:nvPr/>
          </p:nvSpPr>
          <p:spPr>
            <a:xfrm rot="4097096">
              <a:off x="6103554" y="3684527"/>
              <a:ext cx="2833494"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9" name="Rectangle: Rounded Corners 28">
            <a:extLst>
              <a:ext uri="{FF2B5EF4-FFF2-40B4-BE49-F238E27FC236}">
                <a16:creationId xmlns:a16="http://schemas.microsoft.com/office/drawing/2014/main" id="{163D2FC0-6A41-4BDC-979F-758F3079DC8B}"/>
              </a:ext>
            </a:extLst>
          </p:cNvPr>
          <p:cNvSpPr/>
          <p:nvPr/>
        </p:nvSpPr>
        <p:spPr>
          <a:xfrm>
            <a:off x="7847145" y="3627554"/>
            <a:ext cx="2088925" cy="684749"/>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Derivative</a:t>
            </a:r>
            <a:endParaRPr lang="en-US" sz="2400" b="1">
              <a:solidFill>
                <a:schemeClr val="accent1">
                  <a:lumMod val="75000"/>
                </a:schemeClr>
              </a:solidFill>
            </a:endParaRPr>
          </a:p>
        </p:txBody>
      </p:sp>
    </p:spTree>
    <p:custDataLst>
      <p:tags r:id="rId1"/>
    </p:custDataLst>
    <p:extLst>
      <p:ext uri="{BB962C8B-B14F-4D97-AF65-F5344CB8AC3E}">
        <p14:creationId xmlns:p14="http://schemas.microsoft.com/office/powerpoint/2010/main" val="133864910"/>
      </p:ext>
    </p:extLst>
  </p:cSld>
  <p:clrMapOvr>
    <a:masterClrMapping/>
  </p:clrMapOvr>
  <mc:AlternateContent xmlns:mc="http://schemas.openxmlformats.org/markup-compatibility/2006" xmlns:p159="http://schemas.microsoft.com/office/powerpoint/2015/09/main">
    <mc:Choice Requires="p159">
      <p:transition advTm="17470">
        <p159:morph option="byObject"/>
      </p:transition>
    </mc:Choice>
    <mc:Fallback xmlns="">
      <p:transition advTm="17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par>
                                <p:cTn id="16" presetID="10" presetClass="exit" presetSubtype="0" fill="hold" grpId="1" nodeType="withEffect">
                                  <p:stCondLst>
                                    <p:cond delay="0"/>
                                  </p:stCondLst>
                                  <p:childTnLst>
                                    <p:animEffect transition="out" filter="fade">
                                      <p:cBhvr>
                                        <p:cTn id="17" dur="200"/>
                                        <p:tgtEl>
                                          <p:spTgt spid="21"/>
                                        </p:tgtEl>
                                      </p:cBhvr>
                                    </p:animEffect>
                                    <p:set>
                                      <p:cBhvr>
                                        <p:cTn id="18" dur="1" fill="hold">
                                          <p:stCondLst>
                                            <p:cond delay="199"/>
                                          </p:stCondLst>
                                        </p:cTn>
                                        <p:tgtEl>
                                          <p:spTgt spid="2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
                                        <p:tgtEl>
                                          <p:spTgt spid="8"/>
                                        </p:tgtEl>
                                      </p:cBhvr>
                                    </p:animEffect>
                                    <p:set>
                                      <p:cBhvr>
                                        <p:cTn id="21" dur="1" fill="hold">
                                          <p:stCondLst>
                                            <p:cond delay="1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
                                        <p:tgtEl>
                                          <p:spTgt spid="6"/>
                                        </p:tgtEl>
                                      </p:cBhvr>
                                    </p:animEffect>
                                  </p:childTnLst>
                                </p:cTn>
                              </p:par>
                              <p:par>
                                <p:cTn id="30" presetID="10" presetClass="exit" presetSubtype="0" fill="hold" nodeType="withEffect">
                                  <p:stCondLst>
                                    <p:cond delay="0"/>
                                  </p:stCondLst>
                                  <p:childTnLst>
                                    <p:animEffect transition="out" filter="fade">
                                      <p:cBhvr>
                                        <p:cTn id="31" dur="200"/>
                                        <p:tgtEl>
                                          <p:spTgt spid="7"/>
                                        </p:tgtEl>
                                      </p:cBhvr>
                                    </p:animEffect>
                                    <p:set>
                                      <p:cBhvr>
                                        <p:cTn id="32" dur="1" fill="hold">
                                          <p:stCondLst>
                                            <p:cond delay="1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
                                        <p:tgtEl>
                                          <p:spTgt spid="27"/>
                                        </p:tgtEl>
                                      </p:cBhvr>
                                    </p:animEffect>
                                    <p:set>
                                      <p:cBhvr>
                                        <p:cTn id="35" dur="1" fill="hold">
                                          <p:stCondLst>
                                            <p:cond delay="199"/>
                                          </p:stCondLst>
                                        </p:cTn>
                                        <p:tgtEl>
                                          <p:spTgt spid="27"/>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1" grpId="0" animBg="1"/>
      <p:bldP spid="21" grpId="1"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3150CA-7709-8C43-B733-7DD0D36C4C33}"/>
              </a:ext>
            </a:extLst>
          </p:cNvPr>
          <p:cNvSpPr/>
          <p:nvPr/>
        </p:nvSpPr>
        <p:spPr>
          <a:xfrm>
            <a:off x="1375453" y="3970958"/>
            <a:ext cx="861415" cy="864197"/>
          </a:xfrm>
          <a:prstGeom prst="rect">
            <a:avLst/>
          </a:prstGeom>
          <a:solidFill>
            <a:schemeClr val="accent6"/>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4EC564F-A513-4D7E-B3F9-A7DF4872E2B1}"/>
              </a:ext>
            </a:extLst>
          </p:cNvPr>
          <p:cNvSpPr/>
          <p:nvPr/>
        </p:nvSpPr>
        <p:spPr>
          <a:xfrm>
            <a:off x="4251919" y="2574430"/>
            <a:ext cx="3056021" cy="30948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Program</a:t>
            </a:r>
          </a:p>
        </p:txBody>
      </p:sp>
      <p:sp>
        <p:nvSpPr>
          <p:cNvPr id="2" name="Title 1">
            <a:extLst>
              <a:ext uri="{FF2B5EF4-FFF2-40B4-BE49-F238E27FC236}">
                <a16:creationId xmlns:a16="http://schemas.microsoft.com/office/drawing/2014/main" id="{A2CCC538-C391-4F2C-9666-5914557F762B}"/>
              </a:ext>
            </a:extLst>
          </p:cNvPr>
          <p:cNvSpPr>
            <a:spLocks noGrp="1"/>
          </p:cNvSpPr>
          <p:nvPr>
            <p:ph type="title"/>
          </p:nvPr>
        </p:nvSpPr>
        <p:spPr/>
        <p:txBody>
          <a:bodyPr/>
          <a:lstStyle/>
          <a:p>
            <a:r>
              <a:rPr lang="en-US"/>
              <a:t>These programs can be </a:t>
            </a:r>
            <a:r>
              <a:rPr lang="en-US" i="1"/>
              <a:t>graphics</a:t>
            </a:r>
            <a:r>
              <a:rPr lang="en-US"/>
              <a:t> programs</a:t>
            </a:r>
          </a:p>
        </p:txBody>
      </p:sp>
      <p:sp>
        <p:nvSpPr>
          <p:cNvPr id="5" name="Rectangle 4">
            <a:extLst>
              <a:ext uri="{FF2B5EF4-FFF2-40B4-BE49-F238E27FC236}">
                <a16:creationId xmlns:a16="http://schemas.microsoft.com/office/drawing/2014/main" id="{B2FD090E-13C7-4681-9046-754525D25CA4}"/>
              </a:ext>
            </a:extLst>
          </p:cNvPr>
          <p:cNvSpPr/>
          <p:nvPr/>
        </p:nvSpPr>
        <p:spPr>
          <a:xfrm>
            <a:off x="4639860" y="3628168"/>
            <a:ext cx="2280140" cy="1230835"/>
          </a:xfrm>
          <a:prstGeom prst="rect">
            <a:avLst/>
          </a:prstGeom>
          <a:solidFill>
            <a:schemeClr val="accent4">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CEACD30-515C-43EF-B567-B58D3F5B61AD}"/>
              </a:ext>
            </a:extLst>
          </p:cNvPr>
          <p:cNvSpPr txBox="1"/>
          <p:nvPr/>
        </p:nvSpPr>
        <p:spPr>
          <a:xfrm>
            <a:off x="4825523" y="3981334"/>
            <a:ext cx="1930528" cy="523220"/>
          </a:xfrm>
          <a:prstGeom prst="rect">
            <a:avLst/>
          </a:prstGeom>
          <a:noFill/>
        </p:spPr>
        <p:txBody>
          <a:bodyPr wrap="none" rtlCol="0">
            <a:spAutoFit/>
          </a:bodyPr>
          <a:lstStyle/>
          <a:p>
            <a:r>
              <a:rPr lang="en-US" sz="2800" b="1" err="1"/>
              <a:t>ray_trace</a:t>
            </a:r>
            <a:r>
              <a:rPr lang="en-US" sz="2800" b="1"/>
              <a:t>(t)</a:t>
            </a:r>
          </a:p>
        </p:txBody>
      </p:sp>
      <p:pic>
        <p:nvPicPr>
          <p:cNvPr id="7" name="Picture 6">
            <a:extLst>
              <a:ext uri="{FF2B5EF4-FFF2-40B4-BE49-F238E27FC236}">
                <a16:creationId xmlns:a16="http://schemas.microsoft.com/office/drawing/2014/main" id="{99C23FC6-73C6-4D60-BA43-524FA20544F4}"/>
              </a:ext>
            </a:extLst>
          </p:cNvPr>
          <p:cNvPicPr>
            <a:picLocks noChangeAspect="1"/>
          </p:cNvPicPr>
          <p:nvPr/>
        </p:nvPicPr>
        <p:blipFill rotWithShape="1">
          <a:blip r:embed="rId3">
            <a:extLst>
              <a:ext uri="{28A0092B-C50C-407E-A947-70E740481C1C}">
                <a14:useLocalDpi xmlns:a14="http://schemas.microsoft.com/office/drawing/2010/main" val="0"/>
              </a:ext>
            </a:extLst>
          </a:blip>
          <a:srcRect l="17391" t="6927" r="17336" b="7250"/>
          <a:stretch/>
        </p:blipFill>
        <p:spPr>
          <a:xfrm>
            <a:off x="8471761" y="2923230"/>
            <a:ext cx="2431014" cy="2397250"/>
          </a:xfrm>
          <a:prstGeom prst="rect">
            <a:avLst/>
          </a:prstGeom>
        </p:spPr>
      </p:pic>
      <p:sp>
        <p:nvSpPr>
          <p:cNvPr id="10" name="Arrow: Right 9">
            <a:extLst>
              <a:ext uri="{FF2B5EF4-FFF2-40B4-BE49-F238E27FC236}">
                <a16:creationId xmlns:a16="http://schemas.microsoft.com/office/drawing/2014/main" id="{9737C72D-10A8-4E11-BD57-004EB5033DF9}"/>
              </a:ext>
            </a:extLst>
          </p:cNvPr>
          <p:cNvSpPr/>
          <p:nvPr/>
        </p:nvSpPr>
        <p:spPr>
          <a:xfrm>
            <a:off x="7191788" y="3714870"/>
            <a:ext cx="1008185"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31F813B7-F0BC-4FF0-BCF1-88DA513CCA75}"/>
              </a:ext>
            </a:extLst>
          </p:cNvPr>
          <p:cNvSpPr txBox="1"/>
          <p:nvPr/>
        </p:nvSpPr>
        <p:spPr>
          <a:xfrm>
            <a:off x="1147178" y="5320480"/>
            <a:ext cx="2179379" cy="646331"/>
          </a:xfrm>
          <a:prstGeom prst="rect">
            <a:avLst/>
          </a:prstGeom>
          <a:noFill/>
        </p:spPr>
        <p:txBody>
          <a:bodyPr wrap="none" rtlCol="0">
            <a:spAutoFit/>
          </a:bodyPr>
          <a:lstStyle/>
          <a:p>
            <a:pPr algn="ctr"/>
            <a:r>
              <a:rPr lang="en-US" b="1"/>
              <a:t>Parameters</a:t>
            </a:r>
          </a:p>
          <a:p>
            <a:pPr algn="ctr"/>
            <a:r>
              <a:rPr lang="en-US"/>
              <a:t>3D Scene Description</a:t>
            </a:r>
            <a:endParaRPr lang="en-US" b="1"/>
          </a:p>
        </p:txBody>
      </p:sp>
      <p:sp>
        <p:nvSpPr>
          <p:cNvPr id="21" name="Arrow: Right 20">
            <a:extLst>
              <a:ext uri="{FF2B5EF4-FFF2-40B4-BE49-F238E27FC236}">
                <a16:creationId xmlns:a16="http://schemas.microsoft.com/office/drawing/2014/main" id="{FF11C371-4A45-4801-A698-52C4F5E9C950}"/>
              </a:ext>
            </a:extLst>
          </p:cNvPr>
          <p:cNvSpPr/>
          <p:nvPr/>
        </p:nvSpPr>
        <p:spPr>
          <a:xfrm>
            <a:off x="3076356" y="3648808"/>
            <a:ext cx="1008185"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B125CEB5-8F8D-43D1-9C66-4188E28B789F}"/>
              </a:ext>
            </a:extLst>
          </p:cNvPr>
          <p:cNvSpPr txBox="1"/>
          <p:nvPr/>
        </p:nvSpPr>
        <p:spPr>
          <a:xfrm>
            <a:off x="8765827" y="5398364"/>
            <a:ext cx="1941172" cy="369332"/>
          </a:xfrm>
          <a:prstGeom prst="rect">
            <a:avLst/>
          </a:prstGeom>
          <a:noFill/>
        </p:spPr>
        <p:txBody>
          <a:bodyPr wrap="none" rtlCol="0">
            <a:spAutoFit/>
          </a:bodyPr>
          <a:lstStyle/>
          <a:p>
            <a:pPr algn="ctr"/>
            <a:r>
              <a:rPr lang="en-US"/>
              <a:t>Path traced render</a:t>
            </a:r>
          </a:p>
        </p:txBody>
      </p:sp>
      <p:sp>
        <p:nvSpPr>
          <p:cNvPr id="25" name="Hexagon 24">
            <a:extLst>
              <a:ext uri="{FF2B5EF4-FFF2-40B4-BE49-F238E27FC236}">
                <a16:creationId xmlns:a16="http://schemas.microsoft.com/office/drawing/2014/main" id="{FFD46E6F-1247-2040-883C-708C034C7DF8}"/>
              </a:ext>
            </a:extLst>
          </p:cNvPr>
          <p:cNvSpPr/>
          <p:nvPr/>
        </p:nvSpPr>
        <p:spPr>
          <a:xfrm>
            <a:off x="1627681" y="3546182"/>
            <a:ext cx="1008185" cy="869125"/>
          </a:xfrm>
          <a:prstGeom prst="hexagon">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1B574418-AC68-0C4C-9583-0080E0286768}"/>
              </a:ext>
            </a:extLst>
          </p:cNvPr>
          <p:cNvSpPr/>
          <p:nvPr/>
        </p:nvSpPr>
        <p:spPr>
          <a:xfrm>
            <a:off x="1984640" y="3794732"/>
            <a:ext cx="920517" cy="896423"/>
          </a:xfrm>
          <a:prstGeom prst="triangle">
            <a:avLst>
              <a:gd name="adj" fmla="val 49130"/>
            </a:avLst>
          </a:prstGeom>
          <a:solidFill>
            <a:srgbClr val="E36154"/>
          </a:solidFill>
          <a:ln w="57150">
            <a:solidFill>
              <a:srgbClr val="862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4" name="Slide Number Placeholder 3">
            <a:extLst>
              <a:ext uri="{FF2B5EF4-FFF2-40B4-BE49-F238E27FC236}">
                <a16:creationId xmlns:a16="http://schemas.microsoft.com/office/drawing/2014/main" id="{77BF097E-90F5-4E4A-A4FD-DCC2F277E162}"/>
              </a:ext>
            </a:extLst>
          </p:cNvPr>
          <p:cNvSpPr>
            <a:spLocks noGrp="1"/>
          </p:cNvSpPr>
          <p:nvPr>
            <p:ph type="sldNum" sz="quarter" idx="12"/>
          </p:nvPr>
        </p:nvSpPr>
        <p:spPr/>
        <p:txBody>
          <a:bodyPr/>
          <a:lstStyle/>
          <a:p>
            <a:fld id="{0908CC86-A11B-4806-8F88-B6AE3C10272E}" type="slidenum">
              <a:rPr lang="en-US" smtClean="0"/>
              <a:t>4</a:t>
            </a:fld>
            <a:endParaRPr lang="en-US"/>
          </a:p>
        </p:txBody>
      </p:sp>
    </p:spTree>
    <p:extLst>
      <p:ext uri="{BB962C8B-B14F-4D97-AF65-F5344CB8AC3E}">
        <p14:creationId xmlns:p14="http://schemas.microsoft.com/office/powerpoint/2010/main" val="547952129"/>
      </p:ext>
    </p:extLst>
  </p:cSld>
  <p:clrMapOvr>
    <a:masterClrMapping/>
  </p:clrMapOvr>
  <mc:AlternateContent xmlns:mc="http://schemas.openxmlformats.org/markup-compatibility/2006" xmlns:p14="http://schemas.microsoft.com/office/powerpoint/2010/main">
    <mc:Choice Requires="p14">
      <p:transition spd="slow" p14:dur="2000" advTm="13077"/>
    </mc:Choice>
    <mc:Fallback xmlns="">
      <p:transition spd="slow" advTm="1307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6FBC-62B9-6440-BF6B-565BD7E80905}"/>
              </a:ext>
            </a:extLst>
          </p:cNvPr>
          <p:cNvSpPr>
            <a:spLocks noGrp="1"/>
          </p:cNvSpPr>
          <p:nvPr>
            <p:ph type="title"/>
          </p:nvPr>
        </p:nvSpPr>
        <p:spPr/>
        <p:txBody>
          <a:bodyPr/>
          <a:lstStyle/>
          <a:p>
            <a:r>
              <a:rPr lang="en-US" dirty="0"/>
              <a:t>Discontinuities should be </a:t>
            </a:r>
            <a:br>
              <a:rPr lang="en-US" dirty="0"/>
            </a:br>
            <a:r>
              <a:rPr lang="en-US" dirty="0"/>
              <a:t>diffeomorphisms</a:t>
            </a:r>
          </a:p>
        </p:txBody>
      </p:sp>
      <p:cxnSp>
        <p:nvCxnSpPr>
          <p:cNvPr id="4" name="Straight Connector 3">
            <a:extLst>
              <a:ext uri="{FF2B5EF4-FFF2-40B4-BE49-F238E27FC236}">
                <a16:creationId xmlns:a16="http://schemas.microsoft.com/office/drawing/2014/main" id="{F9EE98C8-B4E8-6140-822C-9E9DE8BDDB79}"/>
              </a:ext>
            </a:extLst>
          </p:cNvPr>
          <p:cNvCxnSpPr>
            <a:cxnSpLocks/>
          </p:cNvCxnSpPr>
          <p:nvPr/>
        </p:nvCxnSpPr>
        <p:spPr>
          <a:xfrm>
            <a:off x="221727" y="4292524"/>
            <a:ext cx="36576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A361084-91C7-D840-BED4-5392496C1ED5}"/>
              </a:ext>
            </a:extLst>
          </p:cNvPr>
          <p:cNvCxnSpPr>
            <a:cxnSpLocks/>
          </p:cNvCxnSpPr>
          <p:nvPr/>
        </p:nvCxnSpPr>
        <p:spPr>
          <a:xfrm>
            <a:off x="2088627" y="2432349"/>
            <a:ext cx="0" cy="365760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C0626CA-5DD0-DD42-AE30-799CEC8A5159}"/>
              </a:ext>
            </a:extLst>
          </p:cNvPr>
          <p:cNvCxnSpPr>
            <a:cxnSpLocks/>
          </p:cNvCxnSpPr>
          <p:nvPr/>
        </p:nvCxnSpPr>
        <p:spPr>
          <a:xfrm flipV="1">
            <a:off x="775052" y="2975821"/>
            <a:ext cx="2627150" cy="2626952"/>
          </a:xfrm>
          <a:prstGeom prst="line">
            <a:avLst/>
          </a:prstGeom>
          <a:ln w="5080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5E69944-2B79-C84C-83E7-356D7F5935A2}"/>
              </a:ext>
            </a:extLst>
          </p:cNvPr>
          <p:cNvCxnSpPr>
            <a:cxnSpLocks/>
          </p:cNvCxnSpPr>
          <p:nvPr/>
        </p:nvCxnSpPr>
        <p:spPr>
          <a:xfrm>
            <a:off x="8375027" y="4293726"/>
            <a:ext cx="36576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5250D97-974D-A947-A97F-0F72EE985498}"/>
              </a:ext>
            </a:extLst>
          </p:cNvPr>
          <p:cNvCxnSpPr/>
          <p:nvPr/>
        </p:nvCxnSpPr>
        <p:spPr>
          <a:xfrm>
            <a:off x="10241927" y="2433551"/>
            <a:ext cx="0" cy="365760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Curved Connector 18">
            <a:extLst>
              <a:ext uri="{FF2B5EF4-FFF2-40B4-BE49-F238E27FC236}">
                <a16:creationId xmlns:a16="http://schemas.microsoft.com/office/drawing/2014/main" id="{28FA34C8-E981-7447-A572-F207008CA941}"/>
              </a:ext>
            </a:extLst>
          </p:cNvPr>
          <p:cNvCxnSpPr/>
          <p:nvPr/>
        </p:nvCxnSpPr>
        <p:spPr>
          <a:xfrm flipV="1">
            <a:off x="4525959" y="3011749"/>
            <a:ext cx="3352800" cy="2567358"/>
          </a:xfrm>
          <a:prstGeom prst="curvedConnector3">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445387-BE19-814C-9F11-AADD6443D2C6}"/>
              </a:ext>
            </a:extLst>
          </p:cNvPr>
          <p:cNvCxnSpPr>
            <a:cxnSpLocks/>
          </p:cNvCxnSpPr>
          <p:nvPr/>
        </p:nvCxnSpPr>
        <p:spPr>
          <a:xfrm>
            <a:off x="4312314" y="4293727"/>
            <a:ext cx="36576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099B9D9-F5BE-B04B-8085-1742457708DD}"/>
              </a:ext>
            </a:extLst>
          </p:cNvPr>
          <p:cNvCxnSpPr/>
          <p:nvPr/>
        </p:nvCxnSpPr>
        <p:spPr>
          <a:xfrm>
            <a:off x="6179214" y="2433552"/>
            <a:ext cx="0" cy="3657600"/>
          </a:xfrm>
          <a:prstGeom prst="line">
            <a:avLst/>
          </a:prstGeom>
          <a:ln w="12700"/>
        </p:spPr>
        <p:style>
          <a:lnRef idx="1">
            <a:schemeClr val="dk1"/>
          </a:lnRef>
          <a:fillRef idx="0">
            <a:schemeClr val="dk1"/>
          </a:fillRef>
          <a:effectRef idx="0">
            <a:schemeClr val="dk1"/>
          </a:effectRef>
          <a:fontRef idx="minor">
            <a:schemeClr val="tx1"/>
          </a:fontRef>
        </p:style>
      </p:cxnSp>
      <p:grpSp>
        <p:nvGrpSpPr>
          <p:cNvPr id="42" name="Group 41">
            <a:extLst>
              <a:ext uri="{FF2B5EF4-FFF2-40B4-BE49-F238E27FC236}">
                <a16:creationId xmlns:a16="http://schemas.microsoft.com/office/drawing/2014/main" id="{71715C36-0205-2541-BA05-5DBD8F9986FF}"/>
              </a:ext>
            </a:extLst>
          </p:cNvPr>
          <p:cNvGrpSpPr/>
          <p:nvPr/>
        </p:nvGrpSpPr>
        <p:grpSpPr>
          <a:xfrm>
            <a:off x="8458317" y="3428334"/>
            <a:ext cx="3574303" cy="1719965"/>
            <a:chOff x="5197993" y="162047"/>
            <a:chExt cx="14249400" cy="3733231"/>
          </a:xfrm>
        </p:grpSpPr>
        <p:sp>
          <p:nvSpPr>
            <p:cNvPr id="43" name="Freeform 42">
              <a:extLst>
                <a:ext uri="{FF2B5EF4-FFF2-40B4-BE49-F238E27FC236}">
                  <a16:creationId xmlns:a16="http://schemas.microsoft.com/office/drawing/2014/main" id="{C81C9DA5-BFCE-2848-B506-07B69B9AF97C}"/>
                </a:ext>
              </a:extLst>
            </p:cNvPr>
            <p:cNvSpPr/>
            <p:nvPr/>
          </p:nvSpPr>
          <p:spPr>
            <a:xfrm>
              <a:off x="5197993" y="162047"/>
              <a:ext cx="3562350" cy="1847858"/>
            </a:xfrm>
            <a:custGeom>
              <a:avLst/>
              <a:gdLst>
                <a:gd name="connsiteX0" fmla="*/ 0 w 3562350"/>
                <a:gd name="connsiteY0" fmla="*/ 1828808 h 1847858"/>
                <a:gd name="connsiteX1" fmla="*/ 1790700 w 3562350"/>
                <a:gd name="connsiteY1" fmla="*/ 8 h 1847858"/>
                <a:gd name="connsiteX2" fmla="*/ 3562350 w 3562350"/>
                <a:gd name="connsiteY2" fmla="*/ 1847858 h 1847858"/>
              </a:gdLst>
              <a:ahLst/>
              <a:cxnLst>
                <a:cxn ang="0">
                  <a:pos x="connsiteX0" y="connsiteY0"/>
                </a:cxn>
                <a:cxn ang="0">
                  <a:pos x="connsiteX1" y="connsiteY1"/>
                </a:cxn>
                <a:cxn ang="0">
                  <a:pos x="connsiteX2" y="connsiteY2"/>
                </a:cxn>
              </a:cxnLst>
              <a:rect l="l" t="t" r="r" b="b"/>
              <a:pathLst>
                <a:path w="3562350" h="1847858">
                  <a:moveTo>
                    <a:pt x="0" y="1828808"/>
                  </a:moveTo>
                  <a:cubicBezTo>
                    <a:pt x="598487" y="912820"/>
                    <a:pt x="1196975" y="-3167"/>
                    <a:pt x="1790700" y="8"/>
                  </a:cubicBezTo>
                  <a:cubicBezTo>
                    <a:pt x="2384425" y="3183"/>
                    <a:pt x="3200400" y="1346208"/>
                    <a:pt x="3562350" y="1847858"/>
                  </a:cubicBezTo>
                </a:path>
              </a:pathLst>
            </a:cu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3F1B4E42-6A58-074B-ABE9-54901DE3EBE1}"/>
                </a:ext>
              </a:extLst>
            </p:cNvPr>
            <p:cNvSpPr/>
            <p:nvPr/>
          </p:nvSpPr>
          <p:spPr>
            <a:xfrm rot="10800000">
              <a:off x="8760343" y="2009905"/>
              <a:ext cx="3562350" cy="1847858"/>
            </a:xfrm>
            <a:custGeom>
              <a:avLst/>
              <a:gdLst>
                <a:gd name="connsiteX0" fmla="*/ 0 w 3562350"/>
                <a:gd name="connsiteY0" fmla="*/ 1828808 h 1847858"/>
                <a:gd name="connsiteX1" fmla="*/ 1790700 w 3562350"/>
                <a:gd name="connsiteY1" fmla="*/ 8 h 1847858"/>
                <a:gd name="connsiteX2" fmla="*/ 3562350 w 3562350"/>
                <a:gd name="connsiteY2" fmla="*/ 1847858 h 1847858"/>
              </a:gdLst>
              <a:ahLst/>
              <a:cxnLst>
                <a:cxn ang="0">
                  <a:pos x="connsiteX0" y="connsiteY0"/>
                </a:cxn>
                <a:cxn ang="0">
                  <a:pos x="connsiteX1" y="connsiteY1"/>
                </a:cxn>
                <a:cxn ang="0">
                  <a:pos x="connsiteX2" y="connsiteY2"/>
                </a:cxn>
              </a:cxnLst>
              <a:rect l="l" t="t" r="r" b="b"/>
              <a:pathLst>
                <a:path w="3562350" h="1847858">
                  <a:moveTo>
                    <a:pt x="0" y="1828808"/>
                  </a:moveTo>
                  <a:cubicBezTo>
                    <a:pt x="598487" y="912820"/>
                    <a:pt x="1196975" y="-3167"/>
                    <a:pt x="1790700" y="8"/>
                  </a:cubicBezTo>
                  <a:cubicBezTo>
                    <a:pt x="2384425" y="3183"/>
                    <a:pt x="3200400" y="1346208"/>
                    <a:pt x="3562350" y="1847858"/>
                  </a:cubicBezTo>
                </a:path>
              </a:pathLst>
            </a:cu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57BF9AD7-2881-074B-B147-30ED28D809FC}"/>
                </a:ext>
              </a:extLst>
            </p:cNvPr>
            <p:cNvSpPr/>
            <p:nvPr/>
          </p:nvSpPr>
          <p:spPr>
            <a:xfrm>
              <a:off x="12322693" y="199562"/>
              <a:ext cx="3562351" cy="1847858"/>
            </a:xfrm>
            <a:custGeom>
              <a:avLst/>
              <a:gdLst>
                <a:gd name="connsiteX0" fmla="*/ 0 w 3562350"/>
                <a:gd name="connsiteY0" fmla="*/ 1828808 h 1847858"/>
                <a:gd name="connsiteX1" fmla="*/ 1790700 w 3562350"/>
                <a:gd name="connsiteY1" fmla="*/ 8 h 1847858"/>
                <a:gd name="connsiteX2" fmla="*/ 3562350 w 3562350"/>
                <a:gd name="connsiteY2" fmla="*/ 1847858 h 1847858"/>
              </a:gdLst>
              <a:ahLst/>
              <a:cxnLst>
                <a:cxn ang="0">
                  <a:pos x="connsiteX0" y="connsiteY0"/>
                </a:cxn>
                <a:cxn ang="0">
                  <a:pos x="connsiteX1" y="connsiteY1"/>
                </a:cxn>
                <a:cxn ang="0">
                  <a:pos x="connsiteX2" y="connsiteY2"/>
                </a:cxn>
              </a:cxnLst>
              <a:rect l="l" t="t" r="r" b="b"/>
              <a:pathLst>
                <a:path w="3562350" h="1847858">
                  <a:moveTo>
                    <a:pt x="0" y="1828808"/>
                  </a:moveTo>
                  <a:cubicBezTo>
                    <a:pt x="598487" y="912820"/>
                    <a:pt x="1196975" y="-3167"/>
                    <a:pt x="1790700" y="8"/>
                  </a:cubicBezTo>
                  <a:cubicBezTo>
                    <a:pt x="2384425" y="3183"/>
                    <a:pt x="3200400" y="1346208"/>
                    <a:pt x="3562350" y="1847858"/>
                  </a:cubicBezTo>
                </a:path>
              </a:pathLst>
            </a:cu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481A57CA-6B7F-4F4B-AE9E-7FC9FC3DCCC0}"/>
                </a:ext>
              </a:extLst>
            </p:cNvPr>
            <p:cNvSpPr/>
            <p:nvPr/>
          </p:nvSpPr>
          <p:spPr>
            <a:xfrm rot="10800000">
              <a:off x="15885043" y="2047420"/>
              <a:ext cx="3562350" cy="1847858"/>
            </a:xfrm>
            <a:custGeom>
              <a:avLst/>
              <a:gdLst>
                <a:gd name="connsiteX0" fmla="*/ 0 w 3562350"/>
                <a:gd name="connsiteY0" fmla="*/ 1828808 h 1847858"/>
                <a:gd name="connsiteX1" fmla="*/ 1790700 w 3562350"/>
                <a:gd name="connsiteY1" fmla="*/ 8 h 1847858"/>
                <a:gd name="connsiteX2" fmla="*/ 3562350 w 3562350"/>
                <a:gd name="connsiteY2" fmla="*/ 1847858 h 1847858"/>
              </a:gdLst>
              <a:ahLst/>
              <a:cxnLst>
                <a:cxn ang="0">
                  <a:pos x="connsiteX0" y="connsiteY0"/>
                </a:cxn>
                <a:cxn ang="0">
                  <a:pos x="connsiteX1" y="connsiteY1"/>
                </a:cxn>
                <a:cxn ang="0">
                  <a:pos x="connsiteX2" y="connsiteY2"/>
                </a:cxn>
              </a:cxnLst>
              <a:rect l="l" t="t" r="r" b="b"/>
              <a:pathLst>
                <a:path w="3562350" h="1847858">
                  <a:moveTo>
                    <a:pt x="0" y="1828808"/>
                  </a:moveTo>
                  <a:cubicBezTo>
                    <a:pt x="598487" y="912820"/>
                    <a:pt x="1196975" y="-3167"/>
                    <a:pt x="1790700" y="8"/>
                  </a:cubicBezTo>
                  <a:cubicBezTo>
                    <a:pt x="2384425" y="3183"/>
                    <a:pt x="3200400" y="1346208"/>
                    <a:pt x="3562350" y="1847858"/>
                  </a:cubicBezTo>
                </a:path>
              </a:pathLst>
            </a:cu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Multiply 54">
            <a:extLst>
              <a:ext uri="{FF2B5EF4-FFF2-40B4-BE49-F238E27FC236}">
                <a16:creationId xmlns:a16="http://schemas.microsoft.com/office/drawing/2014/main" id="{9BEA7507-F9CB-354A-AE61-617BADDE205C}"/>
              </a:ext>
            </a:extLst>
          </p:cNvPr>
          <p:cNvSpPr/>
          <p:nvPr/>
        </p:nvSpPr>
        <p:spPr>
          <a:xfrm>
            <a:off x="11284912" y="2485691"/>
            <a:ext cx="601840" cy="753851"/>
          </a:xfrm>
          <a:prstGeom prst="mathMultiply">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descr="Checkmark with solid fill">
            <a:extLst>
              <a:ext uri="{FF2B5EF4-FFF2-40B4-BE49-F238E27FC236}">
                <a16:creationId xmlns:a16="http://schemas.microsoft.com/office/drawing/2014/main" id="{757121B4-1BFC-6E45-B284-018580A49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6713" y="2350570"/>
            <a:ext cx="733201" cy="733201"/>
          </a:xfrm>
          <a:prstGeom prst="rect">
            <a:avLst/>
          </a:prstGeom>
        </p:spPr>
      </p:pic>
      <p:pic>
        <p:nvPicPr>
          <p:cNvPr id="58" name="Graphic 57" descr="Checkmark with solid fill">
            <a:extLst>
              <a:ext uri="{FF2B5EF4-FFF2-40B4-BE49-F238E27FC236}">
                <a16:creationId xmlns:a16="http://schemas.microsoft.com/office/drawing/2014/main" id="{0BC6692E-5550-B744-84E7-4835F9B6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6580" y="2369460"/>
            <a:ext cx="733201" cy="733201"/>
          </a:xfrm>
          <a:prstGeom prst="rect">
            <a:avLst/>
          </a:prstGeom>
        </p:spPr>
      </p:pic>
      <p:sp>
        <p:nvSpPr>
          <p:cNvPr id="20" name="Rectangle: Rounded Corners 3">
            <a:extLst>
              <a:ext uri="{FF2B5EF4-FFF2-40B4-BE49-F238E27FC236}">
                <a16:creationId xmlns:a16="http://schemas.microsoft.com/office/drawing/2014/main" id="{B49FF957-8E78-4B46-8BBC-A92B5B71580D}"/>
              </a:ext>
            </a:extLst>
          </p:cNvPr>
          <p:cNvSpPr/>
          <p:nvPr/>
        </p:nvSpPr>
        <p:spPr>
          <a:xfrm>
            <a:off x="2895165" y="1626904"/>
            <a:ext cx="6568097" cy="67302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Specify: inverse and derivative</a:t>
            </a:r>
          </a:p>
        </p:txBody>
      </p:sp>
      <p:sp>
        <p:nvSpPr>
          <p:cNvPr id="3" name="Slide Number Placeholder 2">
            <a:extLst>
              <a:ext uri="{FF2B5EF4-FFF2-40B4-BE49-F238E27FC236}">
                <a16:creationId xmlns:a16="http://schemas.microsoft.com/office/drawing/2014/main" id="{4C5BD041-B77E-9744-929A-D10881521370}"/>
              </a:ext>
            </a:extLst>
          </p:cNvPr>
          <p:cNvSpPr>
            <a:spLocks noGrp="1"/>
          </p:cNvSpPr>
          <p:nvPr>
            <p:ph type="sldNum" sz="quarter" idx="12"/>
          </p:nvPr>
        </p:nvSpPr>
        <p:spPr/>
        <p:txBody>
          <a:bodyPr/>
          <a:lstStyle/>
          <a:p>
            <a:fld id="{0908CC86-A11B-4806-8F88-B6AE3C10272E}" type="slidenum">
              <a:rPr lang="en-US" smtClean="0"/>
              <a:t>40</a:t>
            </a:fld>
            <a:endParaRPr lang="en-US"/>
          </a:p>
        </p:txBody>
      </p:sp>
    </p:spTree>
    <p:custDataLst>
      <p:tags r:id="rId1"/>
    </p:custDataLst>
    <p:extLst>
      <p:ext uri="{BB962C8B-B14F-4D97-AF65-F5344CB8AC3E}">
        <p14:creationId xmlns:p14="http://schemas.microsoft.com/office/powerpoint/2010/main" val="5132276"/>
      </p:ext>
    </p:extLst>
  </p:cSld>
  <p:clrMapOvr>
    <a:masterClrMapping/>
  </p:clrMapOvr>
  <mc:AlternateContent xmlns:mc="http://schemas.openxmlformats.org/markup-compatibility/2006" xmlns:p14="http://schemas.microsoft.com/office/powerpoint/2010/main">
    <mc:Choice Requires="p14">
      <p:transition spd="slow" p14:dur="2000" advTm="21310"/>
    </mc:Choice>
    <mc:Fallback xmlns="">
      <p:transition spd="slow" advTm="213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46290A8-C675-41A7-AAAA-0C675DE00E5A}"/>
              </a:ext>
            </a:extLst>
          </p:cNvPr>
          <p:cNvSpPr/>
          <p:nvPr/>
        </p:nvSpPr>
        <p:spPr>
          <a:xfrm>
            <a:off x="8279514" y="2411351"/>
            <a:ext cx="586740" cy="397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96060AF-EFBA-47AE-891F-B96CB41F9CC9}"/>
              </a:ext>
            </a:extLst>
          </p:cNvPr>
          <p:cNvSpPr/>
          <p:nvPr/>
        </p:nvSpPr>
        <p:spPr>
          <a:xfrm>
            <a:off x="5679554" y="2377440"/>
            <a:ext cx="413859" cy="487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4F17DD4-20CA-4401-BFBB-26D68B2024AE}"/>
              </a:ext>
            </a:extLst>
          </p:cNvPr>
          <p:cNvGrpSpPr/>
          <p:nvPr/>
        </p:nvGrpSpPr>
        <p:grpSpPr>
          <a:xfrm>
            <a:off x="3340744" y="2013030"/>
            <a:ext cx="6521283" cy="1115760"/>
            <a:chOff x="2607065" y="5034151"/>
            <a:chExt cx="6521283" cy="1115760"/>
          </a:xfrm>
        </p:grpSpPr>
        <p:pic>
          <p:nvPicPr>
            <p:cNvPr id="24" name="Graphic 23">
              <a:extLst>
                <a:ext uri="{FF2B5EF4-FFF2-40B4-BE49-F238E27FC236}">
                  <a16:creationId xmlns:a16="http://schemas.microsoft.com/office/drawing/2014/main" id="{A78046DA-0AFB-4D11-ABA0-A01CCE1026A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69825"/>
            <a:stretch/>
          </p:blipFill>
          <p:spPr>
            <a:xfrm>
              <a:off x="2607065" y="5034151"/>
              <a:ext cx="1955437" cy="1033085"/>
            </a:xfrm>
            <a:prstGeom prst="rect">
              <a:avLst/>
            </a:prstGeom>
          </p:spPr>
        </p:pic>
        <p:pic>
          <p:nvPicPr>
            <p:cNvPr id="25" name="Graphic 24">
              <a:extLst>
                <a:ext uri="{FF2B5EF4-FFF2-40B4-BE49-F238E27FC236}">
                  <a16:creationId xmlns:a16="http://schemas.microsoft.com/office/drawing/2014/main" id="{BA829AF5-D44A-4D75-B3C5-D999B2437DE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0089" r="52705"/>
            <a:stretch/>
          </p:blipFill>
          <p:spPr>
            <a:xfrm>
              <a:off x="4473876" y="5112064"/>
              <a:ext cx="1120140" cy="1037847"/>
            </a:xfrm>
            <a:prstGeom prst="rect">
              <a:avLst/>
            </a:prstGeom>
          </p:spPr>
        </p:pic>
        <p:pic>
          <p:nvPicPr>
            <p:cNvPr id="26" name="Graphic 25">
              <a:extLst>
                <a:ext uri="{FF2B5EF4-FFF2-40B4-BE49-F238E27FC236}">
                  <a16:creationId xmlns:a16="http://schemas.microsoft.com/office/drawing/2014/main" id="{AE7B3832-CBF9-425D-91DB-8340151C66A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7101" r="26309"/>
            <a:stretch/>
          </p:blipFill>
          <p:spPr>
            <a:xfrm>
              <a:off x="5605415" y="5112063"/>
              <a:ext cx="1731087" cy="1037847"/>
            </a:xfrm>
            <a:prstGeom prst="rect">
              <a:avLst/>
            </a:prstGeom>
          </p:spPr>
        </p:pic>
        <p:pic>
          <p:nvPicPr>
            <p:cNvPr id="27" name="Graphic 26">
              <a:extLst>
                <a:ext uri="{FF2B5EF4-FFF2-40B4-BE49-F238E27FC236}">
                  <a16:creationId xmlns:a16="http://schemas.microsoft.com/office/drawing/2014/main" id="{A7A6FE21-3200-4773-A22F-E84792E860B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3462" t="-1589" r="-52" b="1589"/>
            <a:stretch/>
          </p:blipFill>
          <p:spPr>
            <a:xfrm>
              <a:off x="7397261" y="5089010"/>
              <a:ext cx="1731087" cy="1037847"/>
            </a:xfrm>
            <a:prstGeom prst="rect">
              <a:avLst/>
            </a:prstGeom>
          </p:spPr>
        </p:pic>
      </p:grpSp>
      <p:sp>
        <p:nvSpPr>
          <p:cNvPr id="2" name="Title 1">
            <a:extLst>
              <a:ext uri="{FF2B5EF4-FFF2-40B4-BE49-F238E27FC236}">
                <a16:creationId xmlns:a16="http://schemas.microsoft.com/office/drawing/2014/main" id="{8290DB0C-AAE4-4E54-936A-690992EF4597}"/>
              </a:ext>
            </a:extLst>
          </p:cNvPr>
          <p:cNvSpPr>
            <a:spLocks noGrp="1"/>
          </p:cNvSpPr>
          <p:nvPr>
            <p:ph type="title"/>
          </p:nvPr>
        </p:nvSpPr>
        <p:spPr>
          <a:xfrm>
            <a:off x="838200" y="365125"/>
            <a:ext cx="10797540" cy="1325563"/>
          </a:xfrm>
        </p:spPr>
        <p:txBody>
          <a:bodyPr/>
          <a:lstStyle/>
          <a:p>
            <a:r>
              <a:rPr lang="en-US" dirty="0"/>
              <a:t>Pass 3: </a:t>
            </a:r>
            <a:r>
              <a:rPr lang="en-US" dirty="0">
                <a:solidFill>
                  <a:schemeClr val="tx1"/>
                </a:solidFill>
              </a:rPr>
              <a:t>Delta Annihilation using </a:t>
            </a:r>
            <a:br>
              <a:rPr lang="en-US" dirty="0">
                <a:solidFill>
                  <a:schemeClr val="tx1"/>
                </a:solidFill>
              </a:rPr>
            </a:br>
            <a:r>
              <a:rPr lang="en-US" dirty="0">
                <a:solidFill>
                  <a:schemeClr val="tx1"/>
                </a:solidFill>
              </a:rPr>
              <a:t>Sifting property</a:t>
            </a:r>
            <a:endParaRPr lang="en-US" dirty="0"/>
          </a:p>
        </p:txBody>
      </p:sp>
      <p:sp>
        <p:nvSpPr>
          <p:cNvPr id="11" name="Rectangle 10">
            <a:extLst>
              <a:ext uri="{FF2B5EF4-FFF2-40B4-BE49-F238E27FC236}">
                <a16:creationId xmlns:a16="http://schemas.microsoft.com/office/drawing/2014/main" id="{948AB5A6-8888-4E40-9B3C-F2A2F649FBB2}"/>
              </a:ext>
            </a:extLst>
          </p:cNvPr>
          <p:cNvSpPr/>
          <p:nvPr/>
        </p:nvSpPr>
        <p:spPr>
          <a:xfrm rot="18882041">
            <a:off x="3999364" y="2452296"/>
            <a:ext cx="1424106" cy="15015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DF487B-3912-47E6-8A5C-9DEFEAF9AAE8}"/>
              </a:ext>
            </a:extLst>
          </p:cNvPr>
          <p:cNvSpPr/>
          <p:nvPr/>
        </p:nvSpPr>
        <p:spPr>
          <a:xfrm rot="18882041">
            <a:off x="4766374" y="2496882"/>
            <a:ext cx="1424106" cy="15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FF065BB-1F0D-9E48-8B26-80203C00DD74}"/>
              </a:ext>
            </a:extLst>
          </p:cNvPr>
          <p:cNvSpPr>
            <a:spLocks noGrp="1"/>
          </p:cNvSpPr>
          <p:nvPr>
            <p:ph type="sldNum" sz="quarter" idx="12"/>
          </p:nvPr>
        </p:nvSpPr>
        <p:spPr/>
        <p:txBody>
          <a:bodyPr/>
          <a:lstStyle/>
          <a:p>
            <a:fld id="{0908CC86-A11B-4806-8F88-B6AE3C10272E}" type="slidenum">
              <a:rPr lang="en-US" smtClean="0"/>
              <a:t>41</a:t>
            </a:fld>
            <a:endParaRPr lang="en-US"/>
          </a:p>
        </p:txBody>
      </p:sp>
      <p:sp>
        <p:nvSpPr>
          <p:cNvPr id="29" name="Rectangle: Rounded Corners 28">
            <a:extLst>
              <a:ext uri="{FF2B5EF4-FFF2-40B4-BE49-F238E27FC236}">
                <a16:creationId xmlns:a16="http://schemas.microsoft.com/office/drawing/2014/main" id="{7B85C7C8-BCF9-46A8-93AE-F0A063E2CF39}"/>
              </a:ext>
            </a:extLst>
          </p:cNvPr>
          <p:cNvSpPr/>
          <p:nvPr/>
        </p:nvSpPr>
        <p:spPr>
          <a:xfrm>
            <a:off x="263359" y="3324374"/>
            <a:ext cx="4389999" cy="1381127"/>
          </a:xfrm>
          <a:prstGeom prst="roundRect">
            <a:avLst>
              <a:gd name="adj" fmla="val 14128"/>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Recall: Sifting property</a:t>
            </a:r>
            <a:endParaRPr lang="en-US" sz="2400" b="1">
              <a:solidFill>
                <a:schemeClr val="accent1">
                  <a:lumMod val="75000"/>
                </a:schemeClr>
              </a:solidFill>
            </a:endParaRPr>
          </a:p>
        </p:txBody>
      </p:sp>
      <p:sp>
        <p:nvSpPr>
          <p:cNvPr id="33" name="Rectangle 32">
            <a:extLst>
              <a:ext uri="{FF2B5EF4-FFF2-40B4-BE49-F238E27FC236}">
                <a16:creationId xmlns:a16="http://schemas.microsoft.com/office/drawing/2014/main" id="{7FA22E3F-DBC3-46D2-B9EA-AE0054053E08}"/>
              </a:ext>
            </a:extLst>
          </p:cNvPr>
          <p:cNvSpPr/>
          <p:nvPr/>
        </p:nvSpPr>
        <p:spPr>
          <a:xfrm>
            <a:off x="2475855" y="4014815"/>
            <a:ext cx="1294508" cy="397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C6FF401-B4B7-4589-82FC-4031F75272D7}"/>
              </a:ext>
            </a:extLst>
          </p:cNvPr>
          <p:cNvSpPr/>
          <p:nvPr/>
        </p:nvSpPr>
        <p:spPr>
          <a:xfrm>
            <a:off x="3943327" y="4014815"/>
            <a:ext cx="492077" cy="397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20">
            <a:extLst>
              <a:ext uri="{FF2B5EF4-FFF2-40B4-BE49-F238E27FC236}">
                <a16:creationId xmlns:a16="http://schemas.microsoft.com/office/drawing/2014/main" id="{E6A02BCC-4FD8-4366-929E-3D2DD29B032B}"/>
              </a:ext>
            </a:extLst>
          </p:cNvPr>
          <p:cNvSpPr/>
          <p:nvPr/>
        </p:nvSpPr>
        <p:spPr>
          <a:xfrm rot="5400000">
            <a:off x="4465567" y="3882789"/>
            <a:ext cx="1730230"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CBD7B13B-D73D-4C65-B163-91933A2692CF}"/>
              </a:ext>
            </a:extLst>
          </p:cNvPr>
          <p:cNvSpPr/>
          <p:nvPr/>
        </p:nvSpPr>
        <p:spPr>
          <a:xfrm>
            <a:off x="4711416" y="5251837"/>
            <a:ext cx="2083511" cy="541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9A48B5-6D1D-46E8-96B5-B64335D82B36}"/>
              </a:ext>
            </a:extLst>
          </p:cNvPr>
          <p:cNvSpPr/>
          <p:nvPr/>
        </p:nvSpPr>
        <p:spPr>
          <a:xfrm>
            <a:off x="6794927" y="5251837"/>
            <a:ext cx="1710559" cy="541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27ABACAB-E807-4128-AF16-70E62170B5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67056" y="4978669"/>
            <a:ext cx="5894971" cy="1037847"/>
          </a:xfrm>
          <a:prstGeom prst="rect">
            <a:avLst/>
          </a:prstGeom>
        </p:spPr>
      </p:pic>
      <p:sp>
        <p:nvSpPr>
          <p:cNvPr id="21" name="Right Arrow 20">
            <a:extLst>
              <a:ext uri="{FF2B5EF4-FFF2-40B4-BE49-F238E27FC236}">
                <a16:creationId xmlns:a16="http://schemas.microsoft.com/office/drawing/2014/main" id="{97F73F19-F235-44CC-842E-DC5532D60858}"/>
              </a:ext>
            </a:extLst>
          </p:cNvPr>
          <p:cNvSpPr/>
          <p:nvPr/>
        </p:nvSpPr>
        <p:spPr>
          <a:xfrm rot="5400000">
            <a:off x="6385092" y="3905843"/>
            <a:ext cx="1730230"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Graphic 2">
            <a:extLst>
              <a:ext uri="{FF2B5EF4-FFF2-40B4-BE49-F238E27FC236}">
                <a16:creationId xmlns:a16="http://schemas.microsoft.com/office/drawing/2014/main" id="{60A95F93-CB47-4377-B130-897E8213A5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312" y="3867062"/>
            <a:ext cx="3954092" cy="624331"/>
          </a:xfrm>
          <a:prstGeom prst="rect">
            <a:avLst/>
          </a:prstGeom>
        </p:spPr>
      </p:pic>
    </p:spTree>
    <p:custDataLst>
      <p:tags r:id="rId1"/>
    </p:custDataLst>
    <p:extLst>
      <p:ext uri="{BB962C8B-B14F-4D97-AF65-F5344CB8AC3E}">
        <p14:creationId xmlns:p14="http://schemas.microsoft.com/office/powerpoint/2010/main" val="3448515212"/>
      </p:ext>
    </p:extLst>
  </p:cSld>
  <p:clrMapOvr>
    <a:masterClrMapping/>
  </p:clrMapOvr>
  <mc:AlternateContent xmlns:mc="http://schemas.openxmlformats.org/markup-compatibility/2006" xmlns:p14="http://schemas.microsoft.com/office/powerpoint/2010/main">
    <mc:Choice Requires="p14">
      <p:transition spd="med" p14:dur="700" advTm="14206">
        <p:fade/>
      </p:transition>
    </mc:Choice>
    <mc:Fallback xmlns="">
      <p:transition spd="med" advTm="142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3000" fill="remove" grpId="0" nodeType="clickEffect">
                                  <p:stCondLst>
                                    <p:cond delay="0"/>
                                  </p:stCondLst>
                                  <p:childTnLst>
                                    <p:animClr clrSpc="rgb" dir="cw">
                                      <p:cBhvr override="childStyle">
                                        <p:cTn id="6" dur="150" autoRev="1" fill="remove"/>
                                        <p:tgtEl>
                                          <p:spTgt spid="30"/>
                                        </p:tgtEl>
                                        <p:attrNameLst>
                                          <p:attrName>style.color</p:attrName>
                                        </p:attrNameLst>
                                      </p:cBhvr>
                                      <p:to>
                                        <a:srgbClr val="66CCFF"/>
                                      </p:to>
                                    </p:animClr>
                                    <p:animClr clrSpc="rgb" dir="cw">
                                      <p:cBhvr>
                                        <p:cTn id="7" dur="150" autoRev="1" fill="remove"/>
                                        <p:tgtEl>
                                          <p:spTgt spid="30"/>
                                        </p:tgtEl>
                                        <p:attrNameLst>
                                          <p:attrName>fillcolor</p:attrName>
                                        </p:attrNameLst>
                                      </p:cBhvr>
                                      <p:to>
                                        <a:srgbClr val="66CCFF"/>
                                      </p:to>
                                    </p:animClr>
                                    <p:set>
                                      <p:cBhvr>
                                        <p:cTn id="8" dur="150" autoRev="1" fill="remove"/>
                                        <p:tgtEl>
                                          <p:spTgt spid="30"/>
                                        </p:tgtEl>
                                        <p:attrNameLst>
                                          <p:attrName>fill.type</p:attrName>
                                        </p:attrNameLst>
                                      </p:cBhvr>
                                      <p:to>
                                        <p:strVal val="solid"/>
                                      </p:to>
                                    </p:set>
                                    <p:set>
                                      <p:cBhvr>
                                        <p:cTn id="9" dur="150" autoRev="1" fill="remove"/>
                                        <p:tgtEl>
                                          <p:spTgt spid="30"/>
                                        </p:tgtEl>
                                        <p:attrNameLst>
                                          <p:attrName>fill.on</p:attrName>
                                        </p:attrNameLst>
                                      </p:cBhvr>
                                      <p:to>
                                        <p:strVal val="true"/>
                                      </p:to>
                                    </p:set>
                                  </p:childTnLst>
                                </p:cTn>
                              </p:par>
                              <p:par>
                                <p:cTn id="10" presetID="27" presetClass="emph" presetSubtype="0" repeatCount="3000" fill="remove" grpId="0" nodeType="withEffect">
                                  <p:stCondLst>
                                    <p:cond delay="0"/>
                                  </p:stCondLst>
                                  <p:childTnLst>
                                    <p:animClr clrSpc="rgb" dir="cw">
                                      <p:cBhvr override="childStyle">
                                        <p:cTn id="11" dur="150" autoRev="1" fill="remove"/>
                                        <p:tgtEl>
                                          <p:spTgt spid="31"/>
                                        </p:tgtEl>
                                        <p:attrNameLst>
                                          <p:attrName>style.color</p:attrName>
                                        </p:attrNameLst>
                                      </p:cBhvr>
                                      <p:to>
                                        <a:srgbClr val="66CCFF"/>
                                      </p:to>
                                    </p:animClr>
                                    <p:animClr clrSpc="rgb" dir="cw">
                                      <p:cBhvr>
                                        <p:cTn id="12" dur="150" autoRev="1" fill="remove"/>
                                        <p:tgtEl>
                                          <p:spTgt spid="31"/>
                                        </p:tgtEl>
                                        <p:attrNameLst>
                                          <p:attrName>fillcolor</p:attrName>
                                        </p:attrNameLst>
                                      </p:cBhvr>
                                      <p:to>
                                        <a:srgbClr val="66CCFF"/>
                                      </p:to>
                                    </p:animClr>
                                    <p:set>
                                      <p:cBhvr>
                                        <p:cTn id="13" dur="150" autoRev="1" fill="remove"/>
                                        <p:tgtEl>
                                          <p:spTgt spid="31"/>
                                        </p:tgtEl>
                                        <p:attrNameLst>
                                          <p:attrName>fill.type</p:attrName>
                                        </p:attrNameLst>
                                      </p:cBhvr>
                                      <p:to>
                                        <p:strVal val="solid"/>
                                      </p:to>
                                    </p:set>
                                    <p:set>
                                      <p:cBhvr>
                                        <p:cTn id="14" dur="150" autoRev="1" fill="remove"/>
                                        <p:tgtEl>
                                          <p:spTgt spid="31"/>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3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300"/>
                                        <p:tgtEl>
                                          <p:spTgt spid="14"/>
                                        </p:tgtEl>
                                      </p:cBhvr>
                                    </p:animEffect>
                                  </p:childTnLst>
                                </p:cTn>
                              </p:par>
                              <p:par>
                                <p:cTn id="32" presetID="27" presetClass="emph" presetSubtype="0" repeatCount="3000" fill="remove" grpId="0" nodeType="withEffect">
                                  <p:stCondLst>
                                    <p:cond delay="0"/>
                                  </p:stCondLst>
                                  <p:childTnLst>
                                    <p:animClr clrSpc="rgb" dir="cw">
                                      <p:cBhvr override="childStyle">
                                        <p:cTn id="33" dur="150" autoRev="1" fill="remove"/>
                                        <p:tgtEl>
                                          <p:spTgt spid="33"/>
                                        </p:tgtEl>
                                        <p:attrNameLst>
                                          <p:attrName>style.color</p:attrName>
                                        </p:attrNameLst>
                                      </p:cBhvr>
                                      <p:to>
                                        <a:srgbClr val="66CCFF"/>
                                      </p:to>
                                    </p:animClr>
                                    <p:animClr clrSpc="rgb" dir="cw">
                                      <p:cBhvr>
                                        <p:cTn id="34" dur="150" autoRev="1" fill="remove"/>
                                        <p:tgtEl>
                                          <p:spTgt spid="33"/>
                                        </p:tgtEl>
                                        <p:attrNameLst>
                                          <p:attrName>fillcolor</p:attrName>
                                        </p:attrNameLst>
                                      </p:cBhvr>
                                      <p:to>
                                        <a:srgbClr val="66CCFF"/>
                                      </p:to>
                                    </p:animClr>
                                    <p:set>
                                      <p:cBhvr>
                                        <p:cTn id="35" dur="150" autoRev="1" fill="remove"/>
                                        <p:tgtEl>
                                          <p:spTgt spid="33"/>
                                        </p:tgtEl>
                                        <p:attrNameLst>
                                          <p:attrName>fill.type</p:attrName>
                                        </p:attrNameLst>
                                      </p:cBhvr>
                                      <p:to>
                                        <p:strVal val="solid"/>
                                      </p:to>
                                    </p:set>
                                    <p:set>
                                      <p:cBhvr>
                                        <p:cTn id="36" dur="150" autoRev="1" fill="remove"/>
                                        <p:tgtEl>
                                          <p:spTgt spid="33"/>
                                        </p:tgtEl>
                                        <p:attrNameLst>
                                          <p:attrName>fill.on</p:attrName>
                                        </p:attrNameLst>
                                      </p:cBhvr>
                                      <p:to>
                                        <p:strVal val="true"/>
                                      </p:to>
                                    </p:set>
                                  </p:childTnLst>
                                </p:cTn>
                              </p:par>
                              <p:par>
                                <p:cTn id="37" presetID="27" presetClass="emph" presetSubtype="0" repeatCount="3000" fill="remove" grpId="0" nodeType="withEffect">
                                  <p:stCondLst>
                                    <p:cond delay="0"/>
                                  </p:stCondLst>
                                  <p:childTnLst>
                                    <p:animClr clrSpc="rgb" dir="cw">
                                      <p:cBhvr override="childStyle">
                                        <p:cTn id="38" dur="150" autoRev="1" fill="remove"/>
                                        <p:tgtEl>
                                          <p:spTgt spid="19"/>
                                        </p:tgtEl>
                                        <p:attrNameLst>
                                          <p:attrName>style.color</p:attrName>
                                        </p:attrNameLst>
                                      </p:cBhvr>
                                      <p:to>
                                        <a:srgbClr val="66CCFF"/>
                                      </p:to>
                                    </p:animClr>
                                    <p:animClr clrSpc="rgb" dir="cw">
                                      <p:cBhvr>
                                        <p:cTn id="39" dur="150" autoRev="1" fill="remove"/>
                                        <p:tgtEl>
                                          <p:spTgt spid="19"/>
                                        </p:tgtEl>
                                        <p:attrNameLst>
                                          <p:attrName>fillcolor</p:attrName>
                                        </p:attrNameLst>
                                      </p:cBhvr>
                                      <p:to>
                                        <a:srgbClr val="66CCFF"/>
                                      </p:to>
                                    </p:animClr>
                                    <p:set>
                                      <p:cBhvr>
                                        <p:cTn id="40" dur="150" autoRev="1" fill="remove"/>
                                        <p:tgtEl>
                                          <p:spTgt spid="19"/>
                                        </p:tgtEl>
                                        <p:attrNameLst>
                                          <p:attrName>fill.type</p:attrName>
                                        </p:attrNameLst>
                                      </p:cBhvr>
                                      <p:to>
                                        <p:strVal val="solid"/>
                                      </p:to>
                                    </p:set>
                                    <p:set>
                                      <p:cBhvr>
                                        <p:cTn id="41" dur="150" autoRev="1" fill="remove"/>
                                        <p:tgtEl>
                                          <p:spTgt spid="19"/>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00"/>
                                        <p:tgtEl>
                                          <p:spTgt spid="32"/>
                                        </p:tgtEl>
                                      </p:cBhvr>
                                    </p:animEffect>
                                    <p:set>
                                      <p:cBhvr>
                                        <p:cTn id="46" dur="1" fill="hold">
                                          <p:stCondLst>
                                            <p:cond delay="199"/>
                                          </p:stCondLst>
                                        </p:cTn>
                                        <p:tgtEl>
                                          <p:spTgt spid="32"/>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00"/>
                                        <p:tgtEl>
                                          <p:spTgt spid="21"/>
                                        </p:tgtEl>
                                      </p:cBhvr>
                                    </p:animEffect>
                                  </p:childTnLst>
                                </p:cTn>
                              </p:par>
                              <p:par>
                                <p:cTn id="50" presetID="27" presetClass="emph" presetSubtype="0" repeatCount="3000" fill="remove" grpId="0" nodeType="withEffect">
                                  <p:stCondLst>
                                    <p:cond delay="0"/>
                                  </p:stCondLst>
                                  <p:childTnLst>
                                    <p:animClr clrSpc="rgb" dir="cw">
                                      <p:cBhvr override="childStyle">
                                        <p:cTn id="51" dur="150" autoRev="1" fill="remove"/>
                                        <p:tgtEl>
                                          <p:spTgt spid="20"/>
                                        </p:tgtEl>
                                        <p:attrNameLst>
                                          <p:attrName>style.color</p:attrName>
                                        </p:attrNameLst>
                                      </p:cBhvr>
                                      <p:to>
                                        <a:srgbClr val="66CCFF"/>
                                      </p:to>
                                    </p:animClr>
                                    <p:animClr clrSpc="rgb" dir="cw">
                                      <p:cBhvr>
                                        <p:cTn id="52" dur="150" autoRev="1" fill="remove"/>
                                        <p:tgtEl>
                                          <p:spTgt spid="20"/>
                                        </p:tgtEl>
                                        <p:attrNameLst>
                                          <p:attrName>fillcolor</p:attrName>
                                        </p:attrNameLst>
                                      </p:cBhvr>
                                      <p:to>
                                        <a:srgbClr val="66CCFF"/>
                                      </p:to>
                                    </p:animClr>
                                    <p:set>
                                      <p:cBhvr>
                                        <p:cTn id="53" dur="150" autoRev="1" fill="remove"/>
                                        <p:tgtEl>
                                          <p:spTgt spid="20"/>
                                        </p:tgtEl>
                                        <p:attrNameLst>
                                          <p:attrName>fill.type</p:attrName>
                                        </p:attrNameLst>
                                      </p:cBhvr>
                                      <p:to>
                                        <p:strVal val="solid"/>
                                      </p:to>
                                    </p:set>
                                    <p:set>
                                      <p:cBhvr>
                                        <p:cTn id="54" dur="150" autoRev="1" fill="remove"/>
                                        <p:tgtEl>
                                          <p:spTgt spid="20"/>
                                        </p:tgtEl>
                                        <p:attrNameLst>
                                          <p:attrName>fill.on</p:attrName>
                                        </p:attrNameLst>
                                      </p:cBhvr>
                                      <p:to>
                                        <p:strVal val="true"/>
                                      </p:to>
                                    </p:set>
                                  </p:childTnLst>
                                </p:cTn>
                              </p:par>
                              <p:par>
                                <p:cTn id="55" presetID="27" presetClass="emph" presetSubtype="0" repeatCount="3000" fill="remove" grpId="0" nodeType="withEffect">
                                  <p:stCondLst>
                                    <p:cond delay="0"/>
                                  </p:stCondLst>
                                  <p:childTnLst>
                                    <p:animClr clrSpc="rgb" dir="cw">
                                      <p:cBhvr override="childStyle">
                                        <p:cTn id="56" dur="150" autoRev="1" fill="remove"/>
                                        <p:tgtEl>
                                          <p:spTgt spid="22"/>
                                        </p:tgtEl>
                                        <p:attrNameLst>
                                          <p:attrName>style.color</p:attrName>
                                        </p:attrNameLst>
                                      </p:cBhvr>
                                      <p:to>
                                        <a:srgbClr val="66CCFF"/>
                                      </p:to>
                                    </p:animClr>
                                    <p:animClr clrSpc="rgb" dir="cw">
                                      <p:cBhvr>
                                        <p:cTn id="57" dur="150" autoRev="1" fill="remove"/>
                                        <p:tgtEl>
                                          <p:spTgt spid="22"/>
                                        </p:tgtEl>
                                        <p:attrNameLst>
                                          <p:attrName>fillcolor</p:attrName>
                                        </p:attrNameLst>
                                      </p:cBhvr>
                                      <p:to>
                                        <a:srgbClr val="66CCFF"/>
                                      </p:to>
                                    </p:animClr>
                                    <p:set>
                                      <p:cBhvr>
                                        <p:cTn id="58" dur="150" autoRev="1" fill="remove"/>
                                        <p:tgtEl>
                                          <p:spTgt spid="22"/>
                                        </p:tgtEl>
                                        <p:attrNameLst>
                                          <p:attrName>fill.type</p:attrName>
                                        </p:attrNameLst>
                                      </p:cBhvr>
                                      <p:to>
                                        <p:strVal val="solid"/>
                                      </p:to>
                                    </p:set>
                                    <p:set>
                                      <p:cBhvr>
                                        <p:cTn id="59" dur="150" autoRev="1" fill="remove"/>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1" grpId="0" animBg="1"/>
      <p:bldP spid="14" grpId="0" animBg="1"/>
      <p:bldP spid="29" grpId="0" animBg="1"/>
      <p:bldP spid="33" grpId="0" animBg="1"/>
      <p:bldP spid="22" grpId="0" animBg="1"/>
      <p:bldP spid="32" grpId="0" animBg="1"/>
      <p:bldP spid="32" grpId="1"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92E3-01CF-4E6D-8682-29263B0D063A}"/>
              </a:ext>
            </a:extLst>
          </p:cNvPr>
          <p:cNvSpPr>
            <a:spLocks noGrp="1"/>
          </p:cNvSpPr>
          <p:nvPr>
            <p:ph type="title"/>
          </p:nvPr>
        </p:nvSpPr>
        <p:spPr/>
        <p:txBody>
          <a:bodyPr/>
          <a:lstStyle/>
          <a:p>
            <a:r>
              <a:rPr lang="en-US" dirty="0"/>
              <a:t>All passes together</a:t>
            </a:r>
          </a:p>
        </p:txBody>
      </p:sp>
      <p:grpSp>
        <p:nvGrpSpPr>
          <p:cNvPr id="3" name="Group 2">
            <a:extLst>
              <a:ext uri="{FF2B5EF4-FFF2-40B4-BE49-F238E27FC236}">
                <a16:creationId xmlns:a16="http://schemas.microsoft.com/office/drawing/2014/main" id="{661BD7AE-B1AA-457A-A843-29DA0878604F}"/>
              </a:ext>
            </a:extLst>
          </p:cNvPr>
          <p:cNvGrpSpPr/>
          <p:nvPr/>
        </p:nvGrpSpPr>
        <p:grpSpPr>
          <a:xfrm>
            <a:off x="6783275" y="2180541"/>
            <a:ext cx="3805880" cy="854562"/>
            <a:chOff x="2751439" y="5078628"/>
            <a:chExt cx="5558238" cy="1248032"/>
          </a:xfrm>
        </p:grpSpPr>
        <p:sp>
          <p:nvSpPr>
            <p:cNvPr id="8" name="Rectangle 7">
              <a:extLst>
                <a:ext uri="{FF2B5EF4-FFF2-40B4-BE49-F238E27FC236}">
                  <a16:creationId xmlns:a16="http://schemas.microsoft.com/office/drawing/2014/main" id="{92357E68-9D15-4263-80B8-6EBD2C2A7524}"/>
                </a:ext>
              </a:extLst>
            </p:cNvPr>
            <p:cNvSpPr/>
            <p:nvPr/>
          </p:nvSpPr>
          <p:spPr>
            <a:xfrm>
              <a:off x="2751439" y="5078628"/>
              <a:ext cx="2572022" cy="1248032"/>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116F1D0-FBD5-4BAC-A0AC-1A9D4EDC9745}"/>
                </a:ext>
              </a:extLst>
            </p:cNvPr>
            <p:cNvSpPr/>
            <p:nvPr/>
          </p:nvSpPr>
          <p:spPr>
            <a:xfrm>
              <a:off x="5675871" y="5078628"/>
              <a:ext cx="2633806" cy="1248032"/>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Graphic 4">
              <a:extLst>
                <a:ext uri="{FF2B5EF4-FFF2-40B4-BE49-F238E27FC236}">
                  <a16:creationId xmlns:a16="http://schemas.microsoft.com/office/drawing/2014/main" id="{A85E250D-7F1E-470E-A6BC-DC6A46EF4A0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2714"/>
            <a:stretch/>
          </p:blipFill>
          <p:spPr>
            <a:xfrm>
              <a:off x="2865018" y="5183221"/>
              <a:ext cx="2458442" cy="999816"/>
            </a:xfrm>
            <a:prstGeom prst="rect">
              <a:avLst/>
            </a:prstGeom>
          </p:spPr>
        </p:pic>
        <p:pic>
          <p:nvPicPr>
            <p:cNvPr id="6" name="Graphic 5">
              <a:extLst>
                <a:ext uri="{FF2B5EF4-FFF2-40B4-BE49-F238E27FC236}">
                  <a16:creationId xmlns:a16="http://schemas.microsoft.com/office/drawing/2014/main" id="{C61F4B75-181B-4EA4-A70F-F8CB5E88D57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6489" r="1"/>
            <a:stretch/>
          </p:blipFill>
          <p:spPr>
            <a:xfrm>
              <a:off x="5323460" y="5183221"/>
              <a:ext cx="2782058" cy="999816"/>
            </a:xfrm>
            <a:prstGeom prst="rect">
              <a:avLst/>
            </a:prstGeom>
          </p:spPr>
        </p:pic>
      </p:grpSp>
      <p:pic>
        <p:nvPicPr>
          <p:cNvPr id="11" name="Graphic 10">
            <a:extLst>
              <a:ext uri="{FF2B5EF4-FFF2-40B4-BE49-F238E27FC236}">
                <a16:creationId xmlns:a16="http://schemas.microsoft.com/office/drawing/2014/main" id="{877DCAD2-8239-46E2-9939-BF1ECB95A2B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6489" r="46462"/>
          <a:stretch/>
        </p:blipFill>
        <p:spPr>
          <a:xfrm>
            <a:off x="10573426" y="2265122"/>
            <a:ext cx="250956" cy="684602"/>
          </a:xfrm>
          <a:prstGeom prst="rect">
            <a:avLst/>
          </a:prstGeom>
        </p:spPr>
      </p:pic>
      <p:sp>
        <p:nvSpPr>
          <p:cNvPr id="12" name="TextBox 11">
            <a:extLst>
              <a:ext uri="{FF2B5EF4-FFF2-40B4-BE49-F238E27FC236}">
                <a16:creationId xmlns:a16="http://schemas.microsoft.com/office/drawing/2014/main" id="{52AFDFFE-B56A-4B6B-8396-627E2E37F685}"/>
              </a:ext>
            </a:extLst>
          </p:cNvPr>
          <p:cNvSpPr txBox="1"/>
          <p:nvPr/>
        </p:nvSpPr>
        <p:spPr>
          <a:xfrm>
            <a:off x="10729696" y="2122077"/>
            <a:ext cx="538930" cy="707886"/>
          </a:xfrm>
          <a:prstGeom prst="rect">
            <a:avLst/>
          </a:prstGeom>
          <a:noFill/>
        </p:spPr>
        <p:txBody>
          <a:bodyPr wrap="none" rtlCol="0">
            <a:spAutoFit/>
          </a:bodyPr>
          <a:lstStyle/>
          <a:p>
            <a:r>
              <a:rPr lang="en-US" sz="4000"/>
              <a:t>…</a:t>
            </a:r>
          </a:p>
        </p:txBody>
      </p:sp>
      <p:grpSp>
        <p:nvGrpSpPr>
          <p:cNvPr id="19" name="Group 18">
            <a:extLst>
              <a:ext uri="{FF2B5EF4-FFF2-40B4-BE49-F238E27FC236}">
                <a16:creationId xmlns:a16="http://schemas.microsoft.com/office/drawing/2014/main" id="{A90A8314-E012-4A88-BCFF-DA09035D75E0}"/>
              </a:ext>
            </a:extLst>
          </p:cNvPr>
          <p:cNvGrpSpPr/>
          <p:nvPr/>
        </p:nvGrpSpPr>
        <p:grpSpPr>
          <a:xfrm>
            <a:off x="610719" y="2115968"/>
            <a:ext cx="4201297" cy="927107"/>
            <a:chOff x="963827" y="2101887"/>
            <a:chExt cx="4201297" cy="927107"/>
          </a:xfrm>
        </p:grpSpPr>
        <p:sp>
          <p:nvSpPr>
            <p:cNvPr id="7" name="Rectangle 6">
              <a:extLst>
                <a:ext uri="{FF2B5EF4-FFF2-40B4-BE49-F238E27FC236}">
                  <a16:creationId xmlns:a16="http://schemas.microsoft.com/office/drawing/2014/main" id="{E14059D9-54EF-4198-8F0E-B8AAFE9641A9}"/>
                </a:ext>
              </a:extLst>
            </p:cNvPr>
            <p:cNvSpPr/>
            <p:nvPr/>
          </p:nvSpPr>
          <p:spPr>
            <a:xfrm>
              <a:off x="963827" y="2173635"/>
              <a:ext cx="4201297" cy="855359"/>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Graphic 3">
              <a:extLst>
                <a:ext uri="{FF2B5EF4-FFF2-40B4-BE49-F238E27FC236}">
                  <a16:creationId xmlns:a16="http://schemas.microsoft.com/office/drawing/2014/main" id="{6C179C4B-446A-451E-B69F-29E77B371E4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354" r="3335"/>
            <a:stretch/>
          </p:blipFill>
          <p:spPr>
            <a:xfrm>
              <a:off x="1888076" y="2271161"/>
              <a:ext cx="2477981" cy="645161"/>
            </a:xfrm>
            <a:prstGeom prst="rect">
              <a:avLst/>
            </a:prstGeom>
          </p:spPr>
        </p:pic>
        <p:sp>
          <p:nvSpPr>
            <p:cNvPr id="14" name="TextBox 13">
              <a:extLst>
                <a:ext uri="{FF2B5EF4-FFF2-40B4-BE49-F238E27FC236}">
                  <a16:creationId xmlns:a16="http://schemas.microsoft.com/office/drawing/2014/main" id="{F5F3FA3B-B87F-46A8-8971-42D8A5E80F08}"/>
                </a:ext>
              </a:extLst>
            </p:cNvPr>
            <p:cNvSpPr txBox="1"/>
            <p:nvPr/>
          </p:nvSpPr>
          <p:spPr>
            <a:xfrm>
              <a:off x="4297945" y="2101887"/>
              <a:ext cx="538930" cy="707886"/>
            </a:xfrm>
            <a:prstGeom prst="rect">
              <a:avLst/>
            </a:prstGeom>
            <a:noFill/>
          </p:spPr>
          <p:txBody>
            <a:bodyPr wrap="none" rtlCol="0">
              <a:spAutoFit/>
            </a:bodyPr>
            <a:lstStyle/>
            <a:p>
              <a:r>
                <a:rPr lang="en-US" sz="4000"/>
                <a:t>…</a:t>
              </a:r>
            </a:p>
          </p:txBody>
        </p:sp>
        <p:pic>
          <p:nvPicPr>
            <p:cNvPr id="15" name="Graphic 14">
              <a:extLst>
                <a:ext uri="{FF2B5EF4-FFF2-40B4-BE49-F238E27FC236}">
                  <a16:creationId xmlns:a16="http://schemas.microsoft.com/office/drawing/2014/main" id="{8D10FC9B-0431-4A9C-882E-38A25CB070D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96252" r="-1466"/>
            <a:stretch/>
          </p:blipFill>
          <p:spPr>
            <a:xfrm>
              <a:off x="4687184" y="2281978"/>
              <a:ext cx="149691" cy="645161"/>
            </a:xfrm>
            <a:prstGeom prst="rect">
              <a:avLst/>
            </a:prstGeom>
          </p:spPr>
        </p:pic>
        <p:sp>
          <p:nvSpPr>
            <p:cNvPr id="16" name="TextBox 15">
              <a:extLst>
                <a:ext uri="{FF2B5EF4-FFF2-40B4-BE49-F238E27FC236}">
                  <a16:creationId xmlns:a16="http://schemas.microsoft.com/office/drawing/2014/main" id="{A41C663D-5A40-4B14-8ED4-E2D6B965F7CB}"/>
                </a:ext>
              </a:extLst>
            </p:cNvPr>
            <p:cNvSpPr txBox="1"/>
            <p:nvPr/>
          </p:nvSpPr>
          <p:spPr>
            <a:xfrm>
              <a:off x="1213170" y="2115968"/>
              <a:ext cx="538930" cy="707886"/>
            </a:xfrm>
            <a:prstGeom prst="rect">
              <a:avLst/>
            </a:prstGeom>
            <a:noFill/>
          </p:spPr>
          <p:txBody>
            <a:bodyPr wrap="none" rtlCol="0">
              <a:spAutoFit/>
            </a:bodyPr>
            <a:lstStyle/>
            <a:p>
              <a:r>
                <a:rPr lang="en-US" sz="4000"/>
                <a:t>…</a:t>
              </a:r>
            </a:p>
          </p:txBody>
        </p:sp>
        <p:pic>
          <p:nvPicPr>
            <p:cNvPr id="17" name="Graphic 16">
              <a:extLst>
                <a:ext uri="{FF2B5EF4-FFF2-40B4-BE49-F238E27FC236}">
                  <a16:creationId xmlns:a16="http://schemas.microsoft.com/office/drawing/2014/main" id="{ACA5A3B1-C253-49BA-B5A7-7D65441CE0F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75" r="88947"/>
            <a:stretch/>
          </p:blipFill>
          <p:spPr>
            <a:xfrm>
              <a:off x="1074243" y="2281978"/>
              <a:ext cx="322347" cy="645161"/>
            </a:xfrm>
            <a:prstGeom prst="rect">
              <a:avLst/>
            </a:prstGeom>
          </p:spPr>
        </p:pic>
        <p:pic>
          <p:nvPicPr>
            <p:cNvPr id="18" name="Graphic 17">
              <a:extLst>
                <a:ext uri="{FF2B5EF4-FFF2-40B4-BE49-F238E27FC236}">
                  <a16:creationId xmlns:a16="http://schemas.microsoft.com/office/drawing/2014/main" id="{57CA7FF5-69F8-4CE3-BDC0-2E255A60D91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9304" r="32088"/>
            <a:stretch/>
          </p:blipFill>
          <p:spPr>
            <a:xfrm>
              <a:off x="1638537" y="2285491"/>
              <a:ext cx="247135" cy="645161"/>
            </a:xfrm>
            <a:prstGeom prst="rect">
              <a:avLst/>
            </a:prstGeom>
          </p:spPr>
        </p:pic>
      </p:grpSp>
      <p:sp>
        <p:nvSpPr>
          <p:cNvPr id="21" name="Arrow: Right 20">
            <a:extLst>
              <a:ext uri="{FF2B5EF4-FFF2-40B4-BE49-F238E27FC236}">
                <a16:creationId xmlns:a16="http://schemas.microsoft.com/office/drawing/2014/main" id="{9FE7CFCE-1C3E-4106-B48D-E6FCC621CD83}"/>
              </a:ext>
            </a:extLst>
          </p:cNvPr>
          <p:cNvSpPr/>
          <p:nvPr/>
        </p:nvSpPr>
        <p:spPr>
          <a:xfrm>
            <a:off x="4940215" y="1959370"/>
            <a:ext cx="1761134" cy="1325563"/>
          </a:xfrm>
          <a:prstGeom prst="rightArrow">
            <a:avLst>
              <a:gd name="adj1" fmla="val 50000"/>
              <a:gd name="adj2" fmla="val 2887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F36AFD41-6E14-4760-9C39-3446B3F0E4A5}"/>
              </a:ext>
            </a:extLst>
          </p:cNvPr>
          <p:cNvSpPr txBox="1"/>
          <p:nvPr/>
        </p:nvSpPr>
        <p:spPr>
          <a:xfrm>
            <a:off x="5071829" y="2299572"/>
            <a:ext cx="1365695" cy="646331"/>
          </a:xfrm>
          <a:prstGeom prst="rect">
            <a:avLst/>
          </a:prstGeom>
          <a:noFill/>
        </p:spPr>
        <p:txBody>
          <a:bodyPr wrap="none" rtlCol="0">
            <a:spAutoFit/>
          </a:bodyPr>
          <a:lstStyle/>
          <a:p>
            <a:r>
              <a:rPr lang="en-US"/>
              <a:t>1. Normalize</a:t>
            </a:r>
          </a:p>
          <a:p>
            <a:r>
              <a:rPr lang="en-US"/>
              <a:t>expression</a:t>
            </a:r>
          </a:p>
        </p:txBody>
      </p:sp>
      <p:sp>
        <p:nvSpPr>
          <p:cNvPr id="23" name="Arrow: Right 22">
            <a:extLst>
              <a:ext uri="{FF2B5EF4-FFF2-40B4-BE49-F238E27FC236}">
                <a16:creationId xmlns:a16="http://schemas.microsoft.com/office/drawing/2014/main" id="{79945BC2-03A8-4C34-85FE-80881C19C199}"/>
              </a:ext>
            </a:extLst>
          </p:cNvPr>
          <p:cNvSpPr/>
          <p:nvPr/>
        </p:nvSpPr>
        <p:spPr>
          <a:xfrm rot="5400000">
            <a:off x="6696022" y="3941981"/>
            <a:ext cx="1935639" cy="745684"/>
          </a:xfrm>
          <a:prstGeom prst="rightArrow">
            <a:avLst>
              <a:gd name="adj1" fmla="val 50000"/>
              <a:gd name="adj2" fmla="val 6893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7" name="Group 36">
            <a:extLst>
              <a:ext uri="{FF2B5EF4-FFF2-40B4-BE49-F238E27FC236}">
                <a16:creationId xmlns:a16="http://schemas.microsoft.com/office/drawing/2014/main" id="{B023DBEC-217D-4F44-AC46-D75A414CD353}"/>
              </a:ext>
            </a:extLst>
          </p:cNvPr>
          <p:cNvGrpSpPr/>
          <p:nvPr/>
        </p:nvGrpSpPr>
        <p:grpSpPr>
          <a:xfrm>
            <a:off x="8315485" y="3551312"/>
            <a:ext cx="2789119" cy="1608392"/>
            <a:chOff x="6367848" y="3493101"/>
            <a:chExt cx="2789119" cy="1608392"/>
          </a:xfrm>
        </p:grpSpPr>
        <p:sp>
          <p:nvSpPr>
            <p:cNvPr id="24" name="Rectangle: Rounded Corners 6">
              <a:extLst>
                <a:ext uri="{FF2B5EF4-FFF2-40B4-BE49-F238E27FC236}">
                  <a16:creationId xmlns:a16="http://schemas.microsoft.com/office/drawing/2014/main" id="{4E7050AC-6EE0-4BCA-9E9F-E6560B363105}"/>
                </a:ext>
              </a:extLst>
            </p:cNvPr>
            <p:cNvSpPr/>
            <p:nvPr/>
          </p:nvSpPr>
          <p:spPr>
            <a:xfrm>
              <a:off x="6367848" y="3493101"/>
              <a:ext cx="2789119" cy="160839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2. Change-of-coordinates</a:t>
              </a:r>
            </a:p>
          </p:txBody>
        </p:sp>
        <p:pic>
          <p:nvPicPr>
            <p:cNvPr id="25" name="Picture 24">
              <a:extLst>
                <a:ext uri="{FF2B5EF4-FFF2-40B4-BE49-F238E27FC236}">
                  <a16:creationId xmlns:a16="http://schemas.microsoft.com/office/drawing/2014/main" id="{12F8A5FB-E9FC-44E1-ADE8-18C0D1EF5031}"/>
                </a:ext>
              </a:extLst>
            </p:cNvPr>
            <p:cNvPicPr>
              <a:picLocks noChangeAspect="1"/>
            </p:cNvPicPr>
            <p:nvPr/>
          </p:nvPicPr>
          <p:blipFill rotWithShape="1">
            <a:blip r:embed="rId8"/>
            <a:srcRect l="1874" t="6395" r="74686" b="25278"/>
            <a:stretch/>
          </p:blipFill>
          <p:spPr>
            <a:xfrm>
              <a:off x="6576916" y="4136491"/>
              <a:ext cx="871314" cy="697050"/>
            </a:xfrm>
            <a:prstGeom prst="rect">
              <a:avLst/>
            </a:prstGeom>
            <a:ln>
              <a:solidFill>
                <a:schemeClr val="tx1"/>
              </a:solidFill>
            </a:ln>
          </p:spPr>
        </p:pic>
        <p:pic>
          <p:nvPicPr>
            <p:cNvPr id="27" name="Picture 26">
              <a:extLst>
                <a:ext uri="{FF2B5EF4-FFF2-40B4-BE49-F238E27FC236}">
                  <a16:creationId xmlns:a16="http://schemas.microsoft.com/office/drawing/2014/main" id="{7AD83DCA-2F65-46F1-83FE-C2B284742145}"/>
                </a:ext>
              </a:extLst>
            </p:cNvPr>
            <p:cNvPicPr>
              <a:picLocks noChangeAspect="1"/>
            </p:cNvPicPr>
            <p:nvPr/>
          </p:nvPicPr>
          <p:blipFill rotWithShape="1">
            <a:blip r:embed="rId8"/>
            <a:srcRect l="74265" t="6217" r="2295" b="25456"/>
            <a:stretch/>
          </p:blipFill>
          <p:spPr>
            <a:xfrm>
              <a:off x="8054261" y="4136491"/>
              <a:ext cx="871313" cy="697050"/>
            </a:xfrm>
            <a:prstGeom prst="rect">
              <a:avLst/>
            </a:prstGeom>
            <a:ln>
              <a:solidFill>
                <a:schemeClr val="tx1"/>
              </a:solidFill>
            </a:ln>
          </p:spPr>
        </p:pic>
        <p:cxnSp>
          <p:nvCxnSpPr>
            <p:cNvPr id="29" name="Straight Arrow Connector 28">
              <a:extLst>
                <a:ext uri="{FF2B5EF4-FFF2-40B4-BE49-F238E27FC236}">
                  <a16:creationId xmlns:a16="http://schemas.microsoft.com/office/drawing/2014/main" id="{254004F4-CD48-4C6C-892E-6A93974A368C}"/>
                </a:ext>
              </a:extLst>
            </p:cNvPr>
            <p:cNvCxnSpPr>
              <a:cxnSpLocks/>
            </p:cNvCxnSpPr>
            <p:nvPr/>
          </p:nvCxnSpPr>
          <p:spPr>
            <a:xfrm>
              <a:off x="7504311" y="4454307"/>
              <a:ext cx="470973" cy="1"/>
            </a:xfrm>
            <a:prstGeom prst="straightConnector1">
              <a:avLst/>
            </a:prstGeom>
            <a:ln w="38100">
              <a:headEnd w="lg" len="lg"/>
              <a:tailEnd type="arrow"/>
            </a:ln>
          </p:spPr>
          <p:style>
            <a:lnRef idx="3">
              <a:schemeClr val="dk1"/>
            </a:lnRef>
            <a:fillRef idx="0">
              <a:schemeClr val="dk1"/>
            </a:fillRef>
            <a:effectRef idx="2">
              <a:schemeClr val="dk1"/>
            </a:effectRef>
            <a:fontRef idx="minor">
              <a:schemeClr val="tx1"/>
            </a:fontRef>
          </p:style>
        </p:cxnSp>
      </p:grpSp>
      <p:sp>
        <p:nvSpPr>
          <p:cNvPr id="39" name="Arrow: Right 38">
            <a:extLst>
              <a:ext uri="{FF2B5EF4-FFF2-40B4-BE49-F238E27FC236}">
                <a16:creationId xmlns:a16="http://schemas.microsoft.com/office/drawing/2014/main" id="{03CC3CA1-A343-493B-BCBF-928F126DE922}"/>
              </a:ext>
            </a:extLst>
          </p:cNvPr>
          <p:cNvSpPr/>
          <p:nvPr/>
        </p:nvSpPr>
        <p:spPr>
          <a:xfrm flipH="1">
            <a:off x="3944837" y="5282642"/>
            <a:ext cx="2756512" cy="1325563"/>
          </a:xfrm>
          <a:prstGeom prst="rightArrow">
            <a:avLst>
              <a:gd name="adj1" fmla="val 50000"/>
              <a:gd name="adj2" fmla="val 2887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t>3. Annihilate (Sifting)</a:t>
            </a:r>
          </a:p>
        </p:txBody>
      </p:sp>
      <p:sp>
        <p:nvSpPr>
          <p:cNvPr id="44" name="Rectangle: Rounded Corners 6">
            <a:extLst>
              <a:ext uri="{FF2B5EF4-FFF2-40B4-BE49-F238E27FC236}">
                <a16:creationId xmlns:a16="http://schemas.microsoft.com/office/drawing/2014/main" id="{5BF9538D-0BC5-454C-8190-E122E631FB83}"/>
              </a:ext>
            </a:extLst>
          </p:cNvPr>
          <p:cNvSpPr/>
          <p:nvPr/>
        </p:nvSpPr>
        <p:spPr>
          <a:xfrm>
            <a:off x="1495754" y="4253844"/>
            <a:ext cx="2508896" cy="1028798"/>
          </a:xfrm>
          <a:prstGeom prst="roundRect">
            <a:avLst>
              <a:gd name="adj" fmla="val 25090"/>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Delta-free!</a:t>
            </a:r>
          </a:p>
        </p:txBody>
      </p:sp>
      <p:pic>
        <p:nvPicPr>
          <p:cNvPr id="51" name="Graphic 50">
            <a:extLst>
              <a:ext uri="{FF2B5EF4-FFF2-40B4-BE49-F238E27FC236}">
                <a16:creationId xmlns:a16="http://schemas.microsoft.com/office/drawing/2014/main" id="{75A29161-11F9-4535-A678-D571BA5AD22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64978" t="46496" r="33343" b="50048"/>
          <a:stretch/>
        </p:blipFill>
        <p:spPr>
          <a:xfrm>
            <a:off x="2538371" y="4681718"/>
            <a:ext cx="345989" cy="477986"/>
          </a:xfrm>
          <a:prstGeom prst="rect">
            <a:avLst/>
          </a:prstGeom>
        </p:spPr>
      </p:pic>
      <p:sp>
        <p:nvSpPr>
          <p:cNvPr id="52" name="&quot;Not Allowed&quot; Symbol 51">
            <a:extLst>
              <a:ext uri="{FF2B5EF4-FFF2-40B4-BE49-F238E27FC236}">
                <a16:creationId xmlns:a16="http://schemas.microsoft.com/office/drawing/2014/main" id="{7236CDBF-8808-4901-A751-7A70D386B069}"/>
              </a:ext>
            </a:extLst>
          </p:cNvPr>
          <p:cNvSpPr/>
          <p:nvPr/>
        </p:nvSpPr>
        <p:spPr>
          <a:xfrm>
            <a:off x="2455161" y="4657608"/>
            <a:ext cx="545359" cy="545359"/>
          </a:xfrm>
          <a:prstGeom prst="noSmoking">
            <a:avLst>
              <a:gd name="adj" fmla="val 559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nvGrpSpPr>
          <p:cNvPr id="64" name="Group 63">
            <a:extLst>
              <a:ext uri="{FF2B5EF4-FFF2-40B4-BE49-F238E27FC236}">
                <a16:creationId xmlns:a16="http://schemas.microsoft.com/office/drawing/2014/main" id="{15DC3DDB-AA53-47F6-819D-A8BFFF4C7464}"/>
              </a:ext>
            </a:extLst>
          </p:cNvPr>
          <p:cNvGrpSpPr/>
          <p:nvPr/>
        </p:nvGrpSpPr>
        <p:grpSpPr>
          <a:xfrm>
            <a:off x="6861046" y="5433261"/>
            <a:ext cx="1830838" cy="939443"/>
            <a:chOff x="6861046" y="5433261"/>
            <a:chExt cx="1830838" cy="939443"/>
          </a:xfrm>
        </p:grpSpPr>
        <p:sp>
          <p:nvSpPr>
            <p:cNvPr id="34" name="Rectangle 33">
              <a:extLst>
                <a:ext uri="{FF2B5EF4-FFF2-40B4-BE49-F238E27FC236}">
                  <a16:creationId xmlns:a16="http://schemas.microsoft.com/office/drawing/2014/main" id="{695681A8-1F5A-4A7F-ABC3-054F1CE8A97E}"/>
                </a:ext>
              </a:extLst>
            </p:cNvPr>
            <p:cNvSpPr/>
            <p:nvPr/>
          </p:nvSpPr>
          <p:spPr>
            <a:xfrm>
              <a:off x="6861046" y="5518142"/>
              <a:ext cx="1761135" cy="854562"/>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3" name="Group 62">
              <a:extLst>
                <a:ext uri="{FF2B5EF4-FFF2-40B4-BE49-F238E27FC236}">
                  <a16:creationId xmlns:a16="http://schemas.microsoft.com/office/drawing/2014/main" id="{AE944DB0-8896-4781-88CB-6796D5FA36FC}"/>
                </a:ext>
              </a:extLst>
            </p:cNvPr>
            <p:cNvGrpSpPr/>
            <p:nvPr/>
          </p:nvGrpSpPr>
          <p:grpSpPr>
            <a:xfrm>
              <a:off x="6950595" y="5433261"/>
              <a:ext cx="1741289" cy="895584"/>
              <a:chOff x="5140845" y="4001565"/>
              <a:chExt cx="1741289" cy="895584"/>
            </a:xfrm>
          </p:grpSpPr>
          <p:pic>
            <p:nvPicPr>
              <p:cNvPr id="61" name="Graphic 60">
                <a:extLst>
                  <a:ext uri="{FF2B5EF4-FFF2-40B4-BE49-F238E27FC236}">
                    <a16:creationId xmlns:a16="http://schemas.microsoft.com/office/drawing/2014/main" id="{23787C91-25E5-4AD4-A36A-1E341E8F8E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40845" y="4157473"/>
                <a:ext cx="1244001" cy="739676"/>
              </a:xfrm>
              <a:prstGeom prst="rect">
                <a:avLst/>
              </a:prstGeom>
            </p:spPr>
          </p:pic>
          <p:sp>
            <p:nvSpPr>
              <p:cNvPr id="62" name="TextBox 61">
                <a:extLst>
                  <a:ext uri="{FF2B5EF4-FFF2-40B4-BE49-F238E27FC236}">
                    <a16:creationId xmlns:a16="http://schemas.microsoft.com/office/drawing/2014/main" id="{8785ADD3-2F37-42DA-9EEC-5957935568AE}"/>
                  </a:ext>
                </a:extLst>
              </p:cNvPr>
              <p:cNvSpPr txBox="1"/>
              <p:nvPr/>
            </p:nvSpPr>
            <p:spPr>
              <a:xfrm>
                <a:off x="6343204" y="4001565"/>
                <a:ext cx="538930" cy="707886"/>
              </a:xfrm>
              <a:prstGeom prst="rect">
                <a:avLst/>
              </a:prstGeom>
              <a:noFill/>
            </p:spPr>
            <p:txBody>
              <a:bodyPr wrap="none" rtlCol="0">
                <a:spAutoFit/>
              </a:bodyPr>
              <a:lstStyle/>
              <a:p>
                <a:r>
                  <a:rPr lang="en-US" sz="4000"/>
                  <a:t>…</a:t>
                </a:r>
              </a:p>
            </p:txBody>
          </p:sp>
        </p:grpSp>
      </p:grpSp>
      <p:grpSp>
        <p:nvGrpSpPr>
          <p:cNvPr id="70" name="Group 69">
            <a:extLst>
              <a:ext uri="{FF2B5EF4-FFF2-40B4-BE49-F238E27FC236}">
                <a16:creationId xmlns:a16="http://schemas.microsoft.com/office/drawing/2014/main" id="{1003E5BC-96B4-4891-BDB4-0D426ECB3142}"/>
              </a:ext>
            </a:extLst>
          </p:cNvPr>
          <p:cNvGrpSpPr/>
          <p:nvPr/>
        </p:nvGrpSpPr>
        <p:grpSpPr>
          <a:xfrm>
            <a:off x="1583624" y="5471449"/>
            <a:ext cx="2237640" cy="901255"/>
            <a:chOff x="1583624" y="5471449"/>
            <a:chExt cx="2237640" cy="901255"/>
          </a:xfrm>
        </p:grpSpPr>
        <p:sp>
          <p:nvSpPr>
            <p:cNvPr id="41" name="Rectangle 40">
              <a:extLst>
                <a:ext uri="{FF2B5EF4-FFF2-40B4-BE49-F238E27FC236}">
                  <a16:creationId xmlns:a16="http://schemas.microsoft.com/office/drawing/2014/main" id="{5F4ED2A5-29C6-499D-B382-F031D4E91CDE}"/>
                </a:ext>
              </a:extLst>
            </p:cNvPr>
            <p:cNvSpPr/>
            <p:nvPr/>
          </p:nvSpPr>
          <p:spPr>
            <a:xfrm>
              <a:off x="1619250" y="5518142"/>
              <a:ext cx="2165889" cy="854562"/>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9" name="Group 68">
              <a:extLst>
                <a:ext uri="{FF2B5EF4-FFF2-40B4-BE49-F238E27FC236}">
                  <a16:creationId xmlns:a16="http://schemas.microsoft.com/office/drawing/2014/main" id="{C6413643-A8A5-48AB-8817-F241D51BA903}"/>
                </a:ext>
              </a:extLst>
            </p:cNvPr>
            <p:cNvGrpSpPr/>
            <p:nvPr/>
          </p:nvGrpSpPr>
          <p:grpSpPr>
            <a:xfrm>
              <a:off x="1583624" y="5471449"/>
              <a:ext cx="2237640" cy="707886"/>
              <a:chOff x="1583624" y="5471449"/>
              <a:chExt cx="2237640" cy="707886"/>
            </a:xfrm>
          </p:grpSpPr>
          <p:pic>
            <p:nvPicPr>
              <p:cNvPr id="66" name="Graphic 65">
                <a:extLst>
                  <a:ext uri="{FF2B5EF4-FFF2-40B4-BE49-F238E27FC236}">
                    <a16:creationId xmlns:a16="http://schemas.microsoft.com/office/drawing/2014/main" id="{E9975EC2-F18F-4B4C-B82D-D484FD9E50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70015" y="5825392"/>
                <a:ext cx="1282700" cy="267229"/>
              </a:xfrm>
              <a:prstGeom prst="rect">
                <a:avLst/>
              </a:prstGeom>
            </p:spPr>
          </p:pic>
          <p:sp>
            <p:nvSpPr>
              <p:cNvPr id="67" name="TextBox 66">
                <a:extLst>
                  <a:ext uri="{FF2B5EF4-FFF2-40B4-BE49-F238E27FC236}">
                    <a16:creationId xmlns:a16="http://schemas.microsoft.com/office/drawing/2014/main" id="{3035AE06-8E18-4861-9772-FCEED5907301}"/>
                  </a:ext>
                </a:extLst>
              </p:cNvPr>
              <p:cNvSpPr txBox="1"/>
              <p:nvPr/>
            </p:nvSpPr>
            <p:spPr>
              <a:xfrm>
                <a:off x="3282334" y="5471449"/>
                <a:ext cx="538930" cy="707886"/>
              </a:xfrm>
              <a:prstGeom prst="rect">
                <a:avLst/>
              </a:prstGeom>
              <a:noFill/>
            </p:spPr>
            <p:txBody>
              <a:bodyPr wrap="none" rtlCol="0">
                <a:spAutoFit/>
              </a:bodyPr>
              <a:lstStyle/>
              <a:p>
                <a:r>
                  <a:rPr lang="en-US" sz="4000"/>
                  <a:t>…</a:t>
                </a:r>
              </a:p>
            </p:txBody>
          </p:sp>
          <p:sp>
            <p:nvSpPr>
              <p:cNvPr id="68" name="TextBox 67">
                <a:extLst>
                  <a:ext uri="{FF2B5EF4-FFF2-40B4-BE49-F238E27FC236}">
                    <a16:creationId xmlns:a16="http://schemas.microsoft.com/office/drawing/2014/main" id="{D3DAC10E-4134-4AAB-8C33-EECEAD893697}"/>
                  </a:ext>
                </a:extLst>
              </p:cNvPr>
              <p:cNvSpPr txBox="1"/>
              <p:nvPr/>
            </p:nvSpPr>
            <p:spPr>
              <a:xfrm>
                <a:off x="1583624" y="5471449"/>
                <a:ext cx="538930" cy="707886"/>
              </a:xfrm>
              <a:prstGeom prst="rect">
                <a:avLst/>
              </a:prstGeom>
              <a:noFill/>
            </p:spPr>
            <p:txBody>
              <a:bodyPr wrap="none" rtlCol="0">
                <a:spAutoFit/>
              </a:bodyPr>
              <a:lstStyle/>
              <a:p>
                <a:r>
                  <a:rPr lang="en-US" sz="4000"/>
                  <a:t>…</a:t>
                </a:r>
              </a:p>
            </p:txBody>
          </p:sp>
        </p:grpSp>
      </p:grpSp>
    </p:spTree>
    <p:custDataLst>
      <p:tags r:id="rId1"/>
    </p:custDataLst>
    <p:extLst>
      <p:ext uri="{BB962C8B-B14F-4D97-AF65-F5344CB8AC3E}">
        <p14:creationId xmlns:p14="http://schemas.microsoft.com/office/powerpoint/2010/main" val="1420772971"/>
      </p:ext>
    </p:extLst>
  </p:cSld>
  <p:clrMapOvr>
    <a:masterClrMapping/>
  </p:clrMapOvr>
  <mc:AlternateContent xmlns:mc="http://schemas.openxmlformats.org/markup-compatibility/2006" xmlns:p14="http://schemas.microsoft.com/office/powerpoint/2010/main">
    <mc:Choice Requires="p14">
      <p:transition spd="slow" p14:dur="2000" advTm="19853"/>
    </mc:Choice>
    <mc:Fallback xmlns="">
      <p:transition spd="slow" advTm="198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2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2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00"/>
                                        <p:tgtEl>
                                          <p:spTgt spid="44"/>
                                        </p:tgtEl>
                                      </p:cBhvr>
                                    </p:animEffect>
                                  </p:childTnLst>
                                </p:cTn>
                              </p:par>
                              <p:par>
                                <p:cTn id="36" presetID="10"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200"/>
                                        <p:tgtEl>
                                          <p:spTgt spid="5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200"/>
                                        <p:tgtEl>
                                          <p:spTgt spid="52"/>
                                        </p:tgtEl>
                                      </p:cBhvr>
                                    </p:animEffect>
                                  </p:childTnLst>
                                </p:cTn>
                              </p:par>
                              <p:par>
                                <p:cTn id="42" presetID="10" presetClass="entr" presetSubtype="0" fill="hold"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fade">
                                      <p:cBhvr>
                                        <p:cTn id="44" dur="200"/>
                                        <p:tgtEl>
                                          <p:spTgt spid="7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2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p:bldP spid="23" grpId="0" animBg="1"/>
      <p:bldP spid="39" grpId="0" animBg="1"/>
      <p:bldP spid="44" grpId="0" animBg="1"/>
      <p:bldP spid="5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1735-19A5-7244-B0AD-52251AF86540}"/>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A4B24E2F-4F03-F041-829D-238429BC73FF}"/>
              </a:ext>
            </a:extLst>
          </p:cNvPr>
          <p:cNvSpPr>
            <a:spLocks noGrp="1"/>
          </p:cNvSpPr>
          <p:nvPr>
            <p:ph idx="1"/>
          </p:nvPr>
        </p:nvSpPr>
        <p:spPr/>
        <p:txBody>
          <a:bodyPr/>
          <a:lstStyle/>
          <a:p>
            <a:r>
              <a:rPr lang="en-US"/>
              <a:t>Motivation</a:t>
            </a:r>
          </a:p>
          <a:p>
            <a:r>
              <a:rPr lang="en-US"/>
              <a:t>Differentiate before you discretize: an example</a:t>
            </a:r>
          </a:p>
          <a:p>
            <a:r>
              <a:rPr lang="en-US"/>
              <a:t>Teg: A new differentiable language</a:t>
            </a:r>
          </a:p>
          <a:p>
            <a:r>
              <a:rPr lang="en-US"/>
              <a:t>Applications</a:t>
            </a:r>
          </a:p>
          <a:p>
            <a:r>
              <a:rPr lang="en-US"/>
              <a:t>Future Work</a:t>
            </a:r>
          </a:p>
          <a:p>
            <a:endParaRPr lang="en-US"/>
          </a:p>
        </p:txBody>
      </p:sp>
      <p:sp>
        <p:nvSpPr>
          <p:cNvPr id="4" name="Rectangle 3">
            <a:extLst>
              <a:ext uri="{FF2B5EF4-FFF2-40B4-BE49-F238E27FC236}">
                <a16:creationId xmlns:a16="http://schemas.microsoft.com/office/drawing/2014/main" id="{A6DC00BE-8F07-2A43-BDAC-3BECF07D6972}"/>
              </a:ext>
            </a:extLst>
          </p:cNvPr>
          <p:cNvSpPr/>
          <p:nvPr/>
        </p:nvSpPr>
        <p:spPr>
          <a:xfrm>
            <a:off x="599440" y="3901440"/>
            <a:ext cx="6350000" cy="558800"/>
          </a:xfrm>
          <a:prstGeom prst="rect">
            <a:avLst/>
          </a:prstGeom>
          <a:solidFill>
            <a:schemeClr val="bg1">
              <a:alpha val="803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52AE97-4870-EB45-9887-3BED3177157C}"/>
              </a:ext>
            </a:extLst>
          </p:cNvPr>
          <p:cNvSpPr/>
          <p:nvPr/>
        </p:nvSpPr>
        <p:spPr>
          <a:xfrm>
            <a:off x="838200" y="1825624"/>
            <a:ext cx="10108096" cy="1435736"/>
          </a:xfrm>
          <a:prstGeom prst="rect">
            <a:avLst/>
          </a:prstGeom>
          <a:solidFill>
            <a:schemeClr val="bg1">
              <a:alpha val="803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3638926-54EC-E24D-855E-812B6319B096}"/>
              </a:ext>
            </a:extLst>
          </p:cNvPr>
          <p:cNvSpPr>
            <a:spLocks noGrp="1"/>
          </p:cNvSpPr>
          <p:nvPr>
            <p:ph type="sldNum" sz="quarter" idx="12"/>
          </p:nvPr>
        </p:nvSpPr>
        <p:spPr/>
        <p:txBody>
          <a:bodyPr/>
          <a:lstStyle/>
          <a:p>
            <a:fld id="{0908CC86-A11B-4806-8F88-B6AE3C10272E}" type="slidenum">
              <a:rPr lang="en-US" smtClean="0"/>
              <a:t>43</a:t>
            </a:fld>
            <a:endParaRPr lang="en-US"/>
          </a:p>
        </p:txBody>
      </p:sp>
      <p:pic>
        <p:nvPicPr>
          <p:cNvPr id="11" name="Graphic 10">
            <a:extLst>
              <a:ext uri="{FF2B5EF4-FFF2-40B4-BE49-F238E27FC236}">
                <a16:creationId xmlns:a16="http://schemas.microsoft.com/office/drawing/2014/main" id="{078DC22F-30B7-4CF6-97F4-828291E164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212" y="4441843"/>
            <a:ext cx="1917383" cy="2071333"/>
          </a:xfrm>
          <a:prstGeom prst="rect">
            <a:avLst/>
          </a:prstGeom>
        </p:spPr>
      </p:pic>
      <p:pic>
        <p:nvPicPr>
          <p:cNvPr id="12" name="Graphic 11">
            <a:extLst>
              <a:ext uri="{FF2B5EF4-FFF2-40B4-BE49-F238E27FC236}">
                <a16:creationId xmlns:a16="http://schemas.microsoft.com/office/drawing/2014/main" id="{59921447-96B3-4358-8933-8ECB7E22A5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2693" y="4441843"/>
            <a:ext cx="1908418" cy="2060538"/>
          </a:xfrm>
          <a:prstGeom prst="rect">
            <a:avLst/>
          </a:prstGeom>
        </p:spPr>
      </p:pic>
      <p:pic>
        <p:nvPicPr>
          <p:cNvPr id="13" name="Graphic 12">
            <a:extLst>
              <a:ext uri="{FF2B5EF4-FFF2-40B4-BE49-F238E27FC236}">
                <a16:creationId xmlns:a16="http://schemas.microsoft.com/office/drawing/2014/main" id="{4C2738C1-F270-48D6-A53F-D4B74DD7171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642" t="1744" r="1477" b="1380"/>
          <a:stretch/>
        </p:blipFill>
        <p:spPr>
          <a:xfrm>
            <a:off x="5850519" y="4458017"/>
            <a:ext cx="2099355" cy="2044364"/>
          </a:xfrm>
          <a:prstGeom prst="rect">
            <a:avLst/>
          </a:prstGeom>
        </p:spPr>
      </p:pic>
      <p:pic>
        <p:nvPicPr>
          <p:cNvPr id="10" name="Picture 9" descr="A picture containing text, opener, tool&#10;&#10;Description automatically generated">
            <a:extLst>
              <a:ext uri="{FF2B5EF4-FFF2-40B4-BE49-F238E27FC236}">
                <a16:creationId xmlns:a16="http://schemas.microsoft.com/office/drawing/2014/main" id="{672C1800-67DB-234F-9395-C3E799FDBFDE}"/>
              </a:ext>
            </a:extLst>
          </p:cNvPr>
          <p:cNvPicPr>
            <a:picLocks noChangeAspect="1"/>
          </p:cNvPicPr>
          <p:nvPr/>
        </p:nvPicPr>
        <p:blipFill rotWithShape="1">
          <a:blip r:embed="rId10">
            <a:extLst>
              <a:ext uri="{28A0092B-C50C-407E-A947-70E740481C1C}">
                <a14:useLocalDpi xmlns:a14="http://schemas.microsoft.com/office/drawing/2010/main" val="0"/>
              </a:ext>
            </a:extLst>
          </a:blip>
          <a:srcRect l="-2667" r="2667"/>
          <a:stretch/>
        </p:blipFill>
        <p:spPr>
          <a:xfrm>
            <a:off x="8452342" y="4441843"/>
            <a:ext cx="2493954" cy="2116548"/>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798768878"/>
      </p:ext>
    </p:extLst>
  </p:cSld>
  <p:clrMapOvr>
    <a:masterClrMapping/>
  </p:clrMapOvr>
  <mc:AlternateContent xmlns:mc="http://schemas.openxmlformats.org/markup-compatibility/2006" xmlns:p14="http://schemas.microsoft.com/office/powerpoint/2010/main">
    <mc:Choice Requires="p14">
      <p:transition spd="slow" p14:dur="2000" advTm="24231"/>
    </mc:Choice>
    <mc:Fallback xmlns="">
      <p:transition spd="slow" advTm="242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12"/>
                                        </p:tgtEl>
                                      </p:cBhvr>
                                    </p:animEffect>
                                    <p:animScale>
                                      <p:cBhvr>
                                        <p:cTn id="25" dur="250" autoRev="1" fill="hold"/>
                                        <p:tgtEl>
                                          <p:spTgt spid="12"/>
                                        </p:tgtEl>
                                      </p:cBhvr>
                                      <p:by x="105000" y="105000"/>
                                    </p:animScale>
                                  </p:childTnLst>
                                </p:cTn>
                              </p:par>
                            </p:childTnLst>
                          </p:cTn>
                        </p:par>
                        <p:par>
                          <p:cTn id="26" fill="hold">
                            <p:stCondLst>
                              <p:cond delay="1000"/>
                            </p:stCondLst>
                            <p:childTnLst>
                              <p:par>
                                <p:cTn id="27" presetID="26" presetClass="emph" presetSubtype="0"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1500"/>
                            </p:stCondLst>
                            <p:childTnLst>
                              <p:par>
                                <p:cTn id="31" presetID="26" presetClass="emph" presetSubtype="0" fill="hold" nodeType="afterEffect">
                                  <p:stCondLst>
                                    <p:cond delay="0"/>
                                  </p:stCondLst>
                                  <p:childTnLst>
                                    <p:animEffect transition="out" filter="fade">
                                      <p:cBhvr>
                                        <p:cTn id="32" dur="500" tmFilter="0, 0; .2, .5; .8, .5; 1, 0"/>
                                        <p:tgtEl>
                                          <p:spTgt spid="10"/>
                                        </p:tgtEl>
                                      </p:cBhvr>
                                    </p:animEffect>
                                    <p:animScale>
                                      <p:cBhvr>
                                        <p:cTn id="3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7B43-F39E-4392-8B64-123A5104B2FF}"/>
              </a:ext>
            </a:extLst>
          </p:cNvPr>
          <p:cNvSpPr>
            <a:spLocks noGrp="1"/>
          </p:cNvSpPr>
          <p:nvPr>
            <p:ph type="title"/>
          </p:nvPr>
        </p:nvSpPr>
        <p:spPr/>
        <p:txBody>
          <a:bodyPr/>
          <a:lstStyle/>
          <a:p>
            <a:r>
              <a:rPr lang="en-US" dirty="0"/>
              <a:t>Image stylization through loss </a:t>
            </a:r>
            <a:br>
              <a:rPr lang="en-US" dirty="0"/>
            </a:br>
            <a:r>
              <a:rPr lang="en-US" dirty="0"/>
              <a:t>minimization</a:t>
            </a:r>
          </a:p>
        </p:txBody>
      </p:sp>
      <p:pic>
        <p:nvPicPr>
          <p:cNvPr id="4" name="Picture 6" descr="Diagram&#10;&#10;Description automatically generated" hidden="1">
            <a:extLst>
              <a:ext uri="{FF2B5EF4-FFF2-40B4-BE49-F238E27FC236}">
                <a16:creationId xmlns:a16="http://schemas.microsoft.com/office/drawing/2014/main" id="{12ABA5D9-C642-42C8-BD29-0F268BD4C18B}"/>
              </a:ext>
            </a:extLst>
          </p:cNvPr>
          <p:cNvPicPr>
            <a:picLocks noChangeAspect="1"/>
          </p:cNvPicPr>
          <p:nvPr/>
        </p:nvPicPr>
        <p:blipFill rotWithShape="1">
          <a:blip r:embed="rId4"/>
          <a:srcRect l="1100" t="28781" r="69323" b="24688"/>
          <a:stretch/>
        </p:blipFill>
        <p:spPr>
          <a:xfrm>
            <a:off x="4795442" y="2412773"/>
            <a:ext cx="2984498" cy="2363093"/>
          </a:xfrm>
          <a:prstGeom prst="rect">
            <a:avLst/>
          </a:prstGeom>
        </p:spPr>
      </p:pic>
      <p:pic>
        <p:nvPicPr>
          <p:cNvPr id="5" name="Picture 6" descr="Diagram&#10;&#10;Description automatically generated">
            <a:extLst>
              <a:ext uri="{FF2B5EF4-FFF2-40B4-BE49-F238E27FC236}">
                <a16:creationId xmlns:a16="http://schemas.microsoft.com/office/drawing/2014/main" id="{0465B0E2-9688-4686-946D-8A14F7188395}"/>
              </a:ext>
            </a:extLst>
          </p:cNvPr>
          <p:cNvPicPr>
            <a:picLocks noChangeAspect="1"/>
          </p:cNvPicPr>
          <p:nvPr/>
        </p:nvPicPr>
        <p:blipFill rotWithShape="1">
          <a:blip r:embed="rId4"/>
          <a:srcRect l="60003" t="59174" r="22251" b="12693"/>
          <a:stretch/>
        </p:blipFill>
        <p:spPr>
          <a:xfrm>
            <a:off x="1876584" y="2412773"/>
            <a:ext cx="2961746" cy="2363093"/>
          </a:xfrm>
          <a:prstGeom prst="rect">
            <a:avLst/>
          </a:prstGeom>
        </p:spPr>
      </p:pic>
      <p:sp>
        <p:nvSpPr>
          <p:cNvPr id="7" name="Rectangle: Rounded Corners 6" hidden="1">
            <a:extLst>
              <a:ext uri="{FF2B5EF4-FFF2-40B4-BE49-F238E27FC236}">
                <a16:creationId xmlns:a16="http://schemas.microsoft.com/office/drawing/2014/main" id="{480C2BAF-D176-4690-A54C-B0D38CAFAF0F}"/>
              </a:ext>
            </a:extLst>
          </p:cNvPr>
          <p:cNvSpPr/>
          <p:nvPr/>
        </p:nvSpPr>
        <p:spPr>
          <a:xfrm>
            <a:off x="4668441" y="4965698"/>
            <a:ext cx="3238500" cy="894204"/>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Parameters</a:t>
            </a:r>
          </a:p>
          <a:p>
            <a:pPr algn="ctr"/>
            <a:r>
              <a:rPr lang="en-US" sz="2400">
                <a:solidFill>
                  <a:schemeClr val="tx1"/>
                </a:solidFill>
              </a:rPr>
              <a:t>(Triangle mesh)</a:t>
            </a:r>
          </a:p>
        </p:txBody>
      </p:sp>
      <p:sp>
        <p:nvSpPr>
          <p:cNvPr id="9" name="Rectangle: Rounded Corners 8">
            <a:extLst>
              <a:ext uri="{FF2B5EF4-FFF2-40B4-BE49-F238E27FC236}">
                <a16:creationId xmlns:a16="http://schemas.microsoft.com/office/drawing/2014/main" id="{0DEFF2BD-D2DA-469E-9A69-5B44BD9A982D}"/>
              </a:ext>
            </a:extLst>
          </p:cNvPr>
          <p:cNvSpPr/>
          <p:nvPr/>
        </p:nvSpPr>
        <p:spPr>
          <a:xfrm>
            <a:off x="1738207" y="4958340"/>
            <a:ext cx="3238500" cy="544083"/>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Target image</a:t>
            </a:r>
          </a:p>
        </p:txBody>
      </p:sp>
      <p:sp>
        <p:nvSpPr>
          <p:cNvPr id="10" name="Rectangle: Rounded Corners 9">
            <a:extLst>
              <a:ext uri="{FF2B5EF4-FFF2-40B4-BE49-F238E27FC236}">
                <a16:creationId xmlns:a16="http://schemas.microsoft.com/office/drawing/2014/main" id="{D50A2DF2-EA47-4733-9804-D41C68774663}"/>
              </a:ext>
            </a:extLst>
          </p:cNvPr>
          <p:cNvSpPr/>
          <p:nvPr/>
        </p:nvSpPr>
        <p:spPr>
          <a:xfrm>
            <a:off x="7591266" y="4965699"/>
            <a:ext cx="3238500" cy="544083"/>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i="1">
                <a:solidFill>
                  <a:schemeClr val="tx1"/>
                </a:solidFill>
              </a:rPr>
              <a:t>Triangulated</a:t>
            </a:r>
            <a:r>
              <a:rPr lang="en-US" sz="2400">
                <a:solidFill>
                  <a:schemeClr val="tx1"/>
                </a:solidFill>
              </a:rPr>
              <a:t> image</a:t>
            </a:r>
          </a:p>
        </p:txBody>
      </p:sp>
      <p:pic>
        <p:nvPicPr>
          <p:cNvPr id="11" name="Picture 6" descr="Diagram&#10;&#10;Description automatically generated">
            <a:extLst>
              <a:ext uri="{FF2B5EF4-FFF2-40B4-BE49-F238E27FC236}">
                <a16:creationId xmlns:a16="http://schemas.microsoft.com/office/drawing/2014/main" id="{53AA0A9A-7BA8-45D0-B579-E0799546B750}"/>
              </a:ext>
            </a:extLst>
          </p:cNvPr>
          <p:cNvPicPr>
            <a:picLocks noChangeAspect="1"/>
          </p:cNvPicPr>
          <p:nvPr/>
        </p:nvPicPr>
        <p:blipFill rotWithShape="1">
          <a:blip r:embed="rId4"/>
          <a:srcRect l="59965" t="17066" r="22289" b="54801"/>
          <a:stretch/>
        </p:blipFill>
        <p:spPr>
          <a:xfrm>
            <a:off x="7729643" y="2412773"/>
            <a:ext cx="2961746" cy="2363093"/>
          </a:xfrm>
          <a:prstGeom prst="rect">
            <a:avLst/>
          </a:prstGeom>
        </p:spPr>
      </p:pic>
      <p:pic>
        <p:nvPicPr>
          <p:cNvPr id="12" name="Picture 6" descr="Diagram&#10;&#10;Description automatically generated">
            <a:extLst>
              <a:ext uri="{FF2B5EF4-FFF2-40B4-BE49-F238E27FC236}">
                <a16:creationId xmlns:a16="http://schemas.microsoft.com/office/drawing/2014/main" id="{6D657AE5-7992-4ADE-94AA-88EAB8F502F8}"/>
              </a:ext>
            </a:extLst>
          </p:cNvPr>
          <p:cNvPicPr>
            <a:picLocks noChangeAspect="1"/>
          </p:cNvPicPr>
          <p:nvPr/>
        </p:nvPicPr>
        <p:blipFill rotWithShape="1">
          <a:blip r:embed="rId4"/>
          <a:srcRect l="1052" t="28826" r="69287" b="24475"/>
          <a:stretch/>
        </p:blipFill>
        <p:spPr>
          <a:xfrm>
            <a:off x="1328821" y="2550247"/>
            <a:ext cx="2635156" cy="2088137"/>
          </a:xfrm>
          <a:prstGeom prst="rect">
            <a:avLst/>
          </a:prstGeom>
        </p:spPr>
      </p:pic>
      <p:sp>
        <p:nvSpPr>
          <p:cNvPr id="14" name="Right Arrow 20">
            <a:extLst>
              <a:ext uri="{FF2B5EF4-FFF2-40B4-BE49-F238E27FC236}">
                <a16:creationId xmlns:a16="http://schemas.microsoft.com/office/drawing/2014/main" id="{3AFCA9E0-C8BB-4992-B329-F6A47E50EDE6}"/>
              </a:ext>
            </a:extLst>
          </p:cNvPr>
          <p:cNvSpPr/>
          <p:nvPr/>
        </p:nvSpPr>
        <p:spPr>
          <a:xfrm>
            <a:off x="3997776" y="3204460"/>
            <a:ext cx="669763" cy="779710"/>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i="1"/>
          </a:p>
        </p:txBody>
      </p:sp>
      <p:sp>
        <p:nvSpPr>
          <p:cNvPr id="15" name="Rectangle 14">
            <a:extLst>
              <a:ext uri="{FF2B5EF4-FFF2-40B4-BE49-F238E27FC236}">
                <a16:creationId xmlns:a16="http://schemas.microsoft.com/office/drawing/2014/main" id="{F86084A7-9593-4819-8FA5-E0B8F729F8CB}"/>
              </a:ext>
            </a:extLst>
          </p:cNvPr>
          <p:cNvSpPr/>
          <p:nvPr/>
        </p:nvSpPr>
        <p:spPr>
          <a:xfrm>
            <a:off x="4805585" y="2978897"/>
            <a:ext cx="2015574" cy="1230835"/>
          </a:xfrm>
          <a:prstGeom prst="rect">
            <a:avLst/>
          </a:prstGeom>
          <a:solidFill>
            <a:schemeClr val="accent6">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b="1"/>
              <a:t>rasterize(t)</a:t>
            </a:r>
          </a:p>
        </p:txBody>
      </p:sp>
      <p:sp>
        <p:nvSpPr>
          <p:cNvPr id="16" name="Right Arrow 20">
            <a:extLst>
              <a:ext uri="{FF2B5EF4-FFF2-40B4-BE49-F238E27FC236}">
                <a16:creationId xmlns:a16="http://schemas.microsoft.com/office/drawing/2014/main" id="{EBC1F18D-FEEF-43B5-8DFE-A4CB592B978B}"/>
              </a:ext>
            </a:extLst>
          </p:cNvPr>
          <p:cNvSpPr/>
          <p:nvPr/>
        </p:nvSpPr>
        <p:spPr>
          <a:xfrm>
            <a:off x="6993004" y="3204459"/>
            <a:ext cx="669763" cy="779710"/>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i="1"/>
          </a:p>
        </p:txBody>
      </p:sp>
      <p:pic>
        <p:nvPicPr>
          <p:cNvPr id="18" name="Picture 6" descr="Diagram&#10;&#10;Description automatically generated">
            <a:extLst>
              <a:ext uri="{FF2B5EF4-FFF2-40B4-BE49-F238E27FC236}">
                <a16:creationId xmlns:a16="http://schemas.microsoft.com/office/drawing/2014/main" id="{351905A3-0E0E-4160-B7DA-C38C5B64F0ED}"/>
              </a:ext>
            </a:extLst>
          </p:cNvPr>
          <p:cNvPicPr>
            <a:picLocks noChangeAspect="1"/>
          </p:cNvPicPr>
          <p:nvPr/>
        </p:nvPicPr>
        <p:blipFill rotWithShape="1">
          <a:blip r:embed="rId4"/>
          <a:srcRect l="60003" t="59174" r="22251" b="12693"/>
          <a:stretch/>
        </p:blipFill>
        <p:spPr>
          <a:xfrm>
            <a:off x="7702711" y="4958340"/>
            <a:ext cx="1474362" cy="1179794"/>
          </a:xfrm>
          <a:prstGeom prst="rect">
            <a:avLst/>
          </a:prstGeom>
        </p:spPr>
      </p:pic>
      <p:grpSp>
        <p:nvGrpSpPr>
          <p:cNvPr id="21" name="Group 20">
            <a:extLst>
              <a:ext uri="{FF2B5EF4-FFF2-40B4-BE49-F238E27FC236}">
                <a16:creationId xmlns:a16="http://schemas.microsoft.com/office/drawing/2014/main" id="{D24D3DE2-3396-4FF0-8E29-995F237961DD}"/>
              </a:ext>
            </a:extLst>
          </p:cNvPr>
          <p:cNvGrpSpPr/>
          <p:nvPr/>
        </p:nvGrpSpPr>
        <p:grpSpPr>
          <a:xfrm>
            <a:off x="8229649" y="4189433"/>
            <a:ext cx="420490" cy="646331"/>
            <a:chOff x="4879027" y="1866488"/>
            <a:chExt cx="420490" cy="646331"/>
          </a:xfrm>
        </p:grpSpPr>
        <p:sp>
          <p:nvSpPr>
            <p:cNvPr id="20" name="Oval 19">
              <a:extLst>
                <a:ext uri="{FF2B5EF4-FFF2-40B4-BE49-F238E27FC236}">
                  <a16:creationId xmlns:a16="http://schemas.microsoft.com/office/drawing/2014/main" id="{1DAE7D0C-4448-407D-930F-741D0B42591D}"/>
                </a:ext>
              </a:extLst>
            </p:cNvPr>
            <p:cNvSpPr/>
            <p:nvPr/>
          </p:nvSpPr>
          <p:spPr>
            <a:xfrm>
              <a:off x="4879027" y="2010644"/>
              <a:ext cx="420490" cy="428652"/>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B3604DF-C5CF-45DD-AD47-D87A16BB4BDE}"/>
                </a:ext>
              </a:extLst>
            </p:cNvPr>
            <p:cNvSpPr txBox="1"/>
            <p:nvPr/>
          </p:nvSpPr>
          <p:spPr>
            <a:xfrm>
              <a:off x="4926405" y="1866488"/>
              <a:ext cx="325730" cy="646331"/>
            </a:xfrm>
            <a:prstGeom prst="rect">
              <a:avLst/>
            </a:prstGeom>
            <a:noFill/>
          </p:spPr>
          <p:txBody>
            <a:bodyPr wrap="none" rtlCol="0">
              <a:spAutoFit/>
            </a:bodyPr>
            <a:lstStyle/>
            <a:p>
              <a:r>
                <a:rPr lang="en-US" sz="3600" b="1"/>
                <a:t>-</a:t>
              </a:r>
              <a:endParaRPr lang="en-US" b="1"/>
            </a:p>
          </p:txBody>
        </p:sp>
      </p:grpSp>
      <p:sp>
        <p:nvSpPr>
          <p:cNvPr id="22" name="Right Arrow 20">
            <a:extLst>
              <a:ext uri="{FF2B5EF4-FFF2-40B4-BE49-F238E27FC236}">
                <a16:creationId xmlns:a16="http://schemas.microsoft.com/office/drawing/2014/main" id="{54A39FFD-8A29-470B-8530-A2AD6FBFE8B4}"/>
              </a:ext>
            </a:extLst>
          </p:cNvPr>
          <p:cNvSpPr/>
          <p:nvPr/>
        </p:nvSpPr>
        <p:spPr>
          <a:xfrm flipH="1">
            <a:off x="2513369" y="4762241"/>
            <a:ext cx="6743644" cy="1426521"/>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t>Backpropagate using our approach</a:t>
            </a:r>
          </a:p>
        </p:txBody>
      </p:sp>
      <p:sp>
        <p:nvSpPr>
          <p:cNvPr id="3" name="Slide Number Placeholder 2">
            <a:extLst>
              <a:ext uri="{FF2B5EF4-FFF2-40B4-BE49-F238E27FC236}">
                <a16:creationId xmlns:a16="http://schemas.microsoft.com/office/drawing/2014/main" id="{21EDCB5D-D11D-DE4A-8897-56152F4ADC77}"/>
              </a:ext>
            </a:extLst>
          </p:cNvPr>
          <p:cNvSpPr>
            <a:spLocks noGrp="1"/>
          </p:cNvSpPr>
          <p:nvPr>
            <p:ph type="sldNum" sz="quarter" idx="12"/>
          </p:nvPr>
        </p:nvSpPr>
        <p:spPr/>
        <p:txBody>
          <a:bodyPr/>
          <a:lstStyle/>
          <a:p>
            <a:fld id="{0908CC86-A11B-4806-8F88-B6AE3C10272E}" type="slidenum">
              <a:rPr lang="en-US" smtClean="0"/>
              <a:t>44</a:t>
            </a:fld>
            <a:endParaRPr lang="en-US"/>
          </a:p>
        </p:txBody>
      </p:sp>
    </p:spTree>
    <p:custDataLst>
      <p:tags r:id="rId1"/>
    </p:custDataLst>
    <p:extLst>
      <p:ext uri="{BB962C8B-B14F-4D97-AF65-F5344CB8AC3E}">
        <p14:creationId xmlns:p14="http://schemas.microsoft.com/office/powerpoint/2010/main" val="3038448934"/>
      </p:ext>
    </p:extLst>
  </p:cSld>
  <p:clrMapOvr>
    <a:masterClrMapping/>
  </p:clrMapOvr>
  <mc:AlternateContent xmlns:mc="http://schemas.openxmlformats.org/markup-compatibility/2006" xmlns:p14="http://schemas.microsoft.com/office/powerpoint/2010/main">
    <mc:Choice Requires="p14">
      <p:transition spd="slow" p14:dur="2000" advTm="23092"/>
    </mc:Choice>
    <mc:Fallback xmlns="">
      <p:transition spd="slow" advTm="23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
                                        <p:tgtEl>
                                          <p:spTgt spid="5"/>
                                        </p:tgtEl>
                                      </p:cBhvr>
                                    </p:animEffect>
                                    <p:set>
                                      <p:cBhvr>
                                        <p:cTn id="7" dur="1" fill="hold">
                                          <p:stCondLst>
                                            <p:cond delay="1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
                                        <p:tgtEl>
                                          <p:spTgt spid="9"/>
                                        </p:tgtEl>
                                      </p:cBhvr>
                                    </p:animEffect>
                                    <p:set>
                                      <p:cBhvr>
                                        <p:cTn id="10" dur="1" fill="hold">
                                          <p:stCondLst>
                                            <p:cond delay="1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
                                        <p:tgtEl>
                                          <p:spTgt spid="10"/>
                                        </p:tgtEl>
                                      </p:cBhvr>
                                    </p:animEffect>
                                    <p:set>
                                      <p:cBhvr>
                                        <p:cTn id="13" dur="1" fill="hold">
                                          <p:stCondLst>
                                            <p:cond delay="199"/>
                                          </p:stCondLst>
                                        </p:cTn>
                                        <p:tgtEl>
                                          <p:spTgt spid="10"/>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
                                        <p:tgtEl>
                                          <p:spTgt spid="16"/>
                                        </p:tgtEl>
                                      </p:cBhvr>
                                    </p:animEffect>
                                  </p:childTnLst>
                                </p:cTn>
                              </p:par>
                            </p:childTnLst>
                          </p:cTn>
                        </p:par>
                        <p:par>
                          <p:cTn id="26" fill="hold">
                            <p:stCondLst>
                              <p:cond delay="200"/>
                            </p:stCondLst>
                            <p:childTnLst>
                              <p:par>
                                <p:cTn id="27" presetID="6" presetClass="emph" presetSubtype="0" fill="hold" nodeType="afterEffect">
                                  <p:stCondLst>
                                    <p:cond delay="0"/>
                                  </p:stCondLst>
                                  <p:childTnLst>
                                    <p:animScale>
                                      <p:cBhvr>
                                        <p:cTn id="28" dur="500" fill="hold"/>
                                        <p:tgtEl>
                                          <p:spTgt spid="11"/>
                                        </p:tgtEl>
                                      </p:cBhvr>
                                      <p:by x="50000" y="50000"/>
                                    </p:animScale>
                                  </p:childTnLst>
                                </p:cTn>
                              </p:par>
                              <p:par>
                                <p:cTn id="29" presetID="42" presetClass="path" presetSubtype="0" accel="50000" decel="50000" fill="hold" nodeType="withEffect">
                                  <p:stCondLst>
                                    <p:cond delay="0"/>
                                  </p:stCondLst>
                                  <p:childTnLst>
                                    <p:animMotion origin="layout" path="M 1.25E-6 -4.07407E-6 L -0.06537 -0.00185 " pathEditMode="relative" rAng="0" ptsTypes="AA">
                                      <p:cBhvr>
                                        <p:cTn id="30" dur="500" fill="hold"/>
                                        <p:tgtEl>
                                          <p:spTgt spid="11"/>
                                        </p:tgtEl>
                                        <p:attrNameLst>
                                          <p:attrName>ppt_x</p:attrName>
                                          <p:attrName>ppt_y</p:attrName>
                                        </p:attrNameLst>
                                      </p:cBhvr>
                                      <p:rCtr x="-3268" y="-93"/>
                                    </p:animMotion>
                                  </p:childTnLst>
                                </p:cTn>
                              </p:par>
                            </p:childTnLst>
                          </p:cTn>
                        </p:par>
                        <p:par>
                          <p:cTn id="31" fill="hold">
                            <p:stCondLst>
                              <p:cond delay="7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16"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C557713-87A6-4BE8-808F-5AEF014A04C8}"/>
              </a:ext>
            </a:extLst>
          </p:cNvPr>
          <p:cNvSpPr/>
          <p:nvPr/>
        </p:nvSpPr>
        <p:spPr>
          <a:xfrm>
            <a:off x="5099531" y="5221771"/>
            <a:ext cx="4850716" cy="75009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Initialization</a:t>
            </a:r>
          </a:p>
        </p:txBody>
      </p:sp>
      <p:pic>
        <p:nvPicPr>
          <p:cNvPr id="13" name="colosseum-nodelta">
            <a:hlinkClick r:id="" action="ppaction://media"/>
            <a:extLst>
              <a:ext uri="{FF2B5EF4-FFF2-40B4-BE49-F238E27FC236}">
                <a16:creationId xmlns:a16="http://schemas.microsoft.com/office/drawing/2014/main" id="{8D094184-64DD-4E6A-B354-9058CDFA334A}"/>
              </a:ext>
            </a:extLst>
          </p:cNvPr>
          <p:cNvPicPr>
            <a:picLocks noChangeAspect="1"/>
          </p:cNvPicPr>
          <p:nvPr>
            <a:videoFile r:link="rId2"/>
            <p:extLst>
              <p:ext uri="{DAA4B4D4-6D71-4841-9C94-3DE7FCFB9230}">
                <p14:media xmlns:p14="http://schemas.microsoft.com/office/powerpoint/2010/main" r:embed="rId3">
                  <p14:trim end="23093"/>
                </p14:media>
              </p:ext>
            </p:extLst>
          </p:nvPr>
        </p:nvPicPr>
        <p:blipFill rotWithShape="1">
          <a:blip r:embed="rId7"/>
          <a:srcRect l="28217" t="13850" r="16275" b="44559"/>
          <a:stretch>
            <a:fillRect/>
          </a:stretch>
        </p:blipFill>
        <p:spPr>
          <a:xfrm>
            <a:off x="7746968" y="2413230"/>
            <a:ext cx="2182949" cy="2459495"/>
          </a:xfrm>
          <a:prstGeom prst="rect">
            <a:avLst/>
          </a:prstGeom>
          <a:ln w="38100">
            <a:solidFill>
              <a:schemeClr val="tx1"/>
            </a:solidFill>
          </a:ln>
        </p:spPr>
      </p:pic>
      <p:pic>
        <p:nvPicPr>
          <p:cNvPr id="3" name="colosseum-const-delta">
            <a:hlinkClick r:id="" action="ppaction://media"/>
            <a:extLst>
              <a:ext uri="{FF2B5EF4-FFF2-40B4-BE49-F238E27FC236}">
                <a16:creationId xmlns:a16="http://schemas.microsoft.com/office/drawing/2014/main" id="{348ACAF0-5A93-434F-9881-FCFA4CE0B8A5}"/>
              </a:ext>
            </a:extLst>
          </p:cNvPr>
          <p:cNvPicPr>
            <a:picLocks noChangeAspect="1"/>
          </p:cNvPicPr>
          <p:nvPr>
            <a:videoFile r:link="rId2"/>
            <p:extLst>
              <p:ext uri="{DAA4B4D4-6D71-4841-9C94-3DE7FCFB9230}">
                <p14:media xmlns:p14="http://schemas.microsoft.com/office/powerpoint/2010/main" r:embed="rId4">
                  <p14:trim end="22912"/>
                </p14:media>
              </p:ext>
            </p:extLst>
          </p:nvPr>
        </p:nvPicPr>
        <p:blipFill rotWithShape="1">
          <a:blip r:embed="rId8"/>
          <a:srcRect l="28842" t="14207" r="16099" b="44500"/>
          <a:stretch>
            <a:fillRect/>
          </a:stretch>
        </p:blipFill>
        <p:spPr>
          <a:xfrm>
            <a:off x="5130044" y="2420054"/>
            <a:ext cx="2170223" cy="2447399"/>
          </a:xfrm>
          <a:prstGeom prst="rect">
            <a:avLst/>
          </a:prstGeom>
          <a:ln w="38100">
            <a:solidFill>
              <a:schemeClr val="tx1"/>
            </a:solidFill>
          </a:ln>
        </p:spPr>
      </p:pic>
      <p:sp>
        <p:nvSpPr>
          <p:cNvPr id="2" name="Title 1">
            <a:extLst>
              <a:ext uri="{FF2B5EF4-FFF2-40B4-BE49-F238E27FC236}">
                <a16:creationId xmlns:a16="http://schemas.microsoft.com/office/drawing/2014/main" id="{FDF79D4A-DD11-4B95-BB56-1DEA3C305A7E}"/>
              </a:ext>
            </a:extLst>
          </p:cNvPr>
          <p:cNvSpPr>
            <a:spLocks noGrp="1"/>
          </p:cNvSpPr>
          <p:nvPr>
            <p:ph type="title"/>
          </p:nvPr>
        </p:nvSpPr>
        <p:spPr/>
        <p:txBody>
          <a:bodyPr/>
          <a:lstStyle/>
          <a:p>
            <a:r>
              <a:rPr lang="en-US" dirty="0"/>
              <a:t>Ignoring     -terms produces 0 </a:t>
            </a:r>
            <a:br>
              <a:rPr lang="en-US" dirty="0"/>
            </a:br>
            <a:r>
              <a:rPr lang="en-US" dirty="0"/>
              <a:t>gradient</a:t>
            </a:r>
          </a:p>
        </p:txBody>
      </p:sp>
      <p:pic>
        <p:nvPicPr>
          <p:cNvPr id="4" name="Picture 3" descr="A picture containing text, clipart&#10;&#10;Description automatically generated" hidden="1">
            <a:extLst>
              <a:ext uri="{FF2B5EF4-FFF2-40B4-BE49-F238E27FC236}">
                <a16:creationId xmlns:a16="http://schemas.microsoft.com/office/drawing/2014/main" id="{BB76236B-4ADD-4A2F-A4C0-90D868C32D3B}"/>
              </a:ext>
            </a:extLst>
          </p:cNvPr>
          <p:cNvPicPr>
            <a:picLocks noChangeAspect="1"/>
          </p:cNvPicPr>
          <p:nvPr/>
        </p:nvPicPr>
        <p:blipFill rotWithShape="1">
          <a:blip r:embed="rId9">
            <a:extLst>
              <a:ext uri="{28A0092B-C50C-407E-A947-70E740481C1C}">
                <a14:useLocalDpi xmlns:a14="http://schemas.microsoft.com/office/drawing/2010/main" val="0"/>
              </a:ext>
            </a:extLst>
          </a:blip>
          <a:srcRect r="50324"/>
          <a:stretch/>
        </p:blipFill>
        <p:spPr>
          <a:xfrm>
            <a:off x="838200" y="2295172"/>
            <a:ext cx="2769573" cy="2781300"/>
          </a:xfrm>
          <a:prstGeom prst="rect">
            <a:avLst/>
          </a:prstGeom>
        </p:spPr>
      </p:pic>
      <p:sp>
        <p:nvSpPr>
          <p:cNvPr id="5" name="Rectangle: Rounded Corners 4" hidden="1">
            <a:extLst>
              <a:ext uri="{FF2B5EF4-FFF2-40B4-BE49-F238E27FC236}">
                <a16:creationId xmlns:a16="http://schemas.microsoft.com/office/drawing/2014/main" id="{74053021-99E4-4225-A2E9-053D04694C63}"/>
              </a:ext>
            </a:extLst>
          </p:cNvPr>
          <p:cNvSpPr/>
          <p:nvPr/>
        </p:nvSpPr>
        <p:spPr>
          <a:xfrm>
            <a:off x="920617" y="5229223"/>
            <a:ext cx="2561875" cy="75009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Uniform Color per Triangle</a:t>
            </a:r>
          </a:p>
        </p:txBody>
      </p:sp>
      <p:pic>
        <p:nvPicPr>
          <p:cNvPr id="6" name="Picture 5" descr="A picture containing person&#10;&#10;Description automatically generated">
            <a:extLst>
              <a:ext uri="{FF2B5EF4-FFF2-40B4-BE49-F238E27FC236}">
                <a16:creationId xmlns:a16="http://schemas.microsoft.com/office/drawing/2014/main" id="{F4006EC6-6BFC-4129-B121-199D013E3933}"/>
              </a:ext>
            </a:extLst>
          </p:cNvPr>
          <p:cNvPicPr>
            <a:picLocks noChangeAspect="1"/>
          </p:cNvPicPr>
          <p:nvPr/>
        </p:nvPicPr>
        <p:blipFill rotWithShape="1">
          <a:blip r:embed="rId10">
            <a:extLst>
              <a:ext uri="{28A0092B-C50C-407E-A947-70E740481C1C}">
                <a14:useLocalDpi xmlns:a14="http://schemas.microsoft.com/office/drawing/2010/main" val="0"/>
              </a:ext>
            </a:extLst>
          </a:blip>
          <a:srcRect l="4260" t="1932" r="65076" b="44701"/>
          <a:stretch/>
        </p:blipFill>
        <p:spPr>
          <a:xfrm>
            <a:off x="2528362" y="2413230"/>
            <a:ext cx="2154981" cy="2459495"/>
          </a:xfrm>
          <a:prstGeom prst="rect">
            <a:avLst/>
          </a:prstGeom>
          <a:ln w="38100">
            <a:solidFill>
              <a:schemeClr val="tx1"/>
            </a:solidFill>
          </a:ln>
        </p:spPr>
      </p:pic>
      <p:sp>
        <p:nvSpPr>
          <p:cNvPr id="8" name="Rectangle: Rounded Corners 7">
            <a:extLst>
              <a:ext uri="{FF2B5EF4-FFF2-40B4-BE49-F238E27FC236}">
                <a16:creationId xmlns:a16="http://schemas.microsoft.com/office/drawing/2014/main" id="{A8472088-91AE-408F-938B-F7D2E2707F76}"/>
              </a:ext>
            </a:extLst>
          </p:cNvPr>
          <p:cNvSpPr/>
          <p:nvPr/>
        </p:nvSpPr>
        <p:spPr>
          <a:xfrm>
            <a:off x="2480064" y="5222873"/>
            <a:ext cx="2231247" cy="75009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Target Image</a:t>
            </a:r>
          </a:p>
        </p:txBody>
      </p:sp>
      <p:sp>
        <p:nvSpPr>
          <p:cNvPr id="9" name="Rectangle: Rounded Corners 8">
            <a:extLst>
              <a:ext uri="{FF2B5EF4-FFF2-40B4-BE49-F238E27FC236}">
                <a16:creationId xmlns:a16="http://schemas.microsoft.com/office/drawing/2014/main" id="{46063356-6466-4D1B-B009-7120A46F1B9F}"/>
              </a:ext>
            </a:extLst>
          </p:cNvPr>
          <p:cNvSpPr/>
          <p:nvPr/>
        </p:nvSpPr>
        <p:spPr>
          <a:xfrm>
            <a:off x="5099533" y="5222873"/>
            <a:ext cx="2231247" cy="750096"/>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 with</a:t>
            </a:r>
          </a:p>
          <a:p>
            <a:pPr algn="ctr"/>
            <a:r>
              <a:rPr lang="en-US" b="1">
                <a:solidFill>
                  <a:schemeClr val="tx1"/>
                </a:solidFill>
              </a:rPr>
              <a:t>Ours</a:t>
            </a:r>
          </a:p>
        </p:txBody>
      </p:sp>
      <p:sp>
        <p:nvSpPr>
          <p:cNvPr id="11" name="Rectangle: Rounded Corners 10">
            <a:extLst>
              <a:ext uri="{FF2B5EF4-FFF2-40B4-BE49-F238E27FC236}">
                <a16:creationId xmlns:a16="http://schemas.microsoft.com/office/drawing/2014/main" id="{DC2B28C4-4391-4FF7-95F2-7E3811C6AC78}"/>
              </a:ext>
            </a:extLst>
          </p:cNvPr>
          <p:cNvSpPr/>
          <p:nvPr/>
        </p:nvSpPr>
        <p:spPr>
          <a:xfrm>
            <a:off x="7719001" y="5222873"/>
            <a:ext cx="2231247" cy="750096"/>
          </a:xfrm>
          <a:prstGeom prst="roundRect">
            <a:avLst/>
          </a:prstGeom>
          <a:solidFill>
            <a:srgbClr val="FFAFAF"/>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 with</a:t>
            </a:r>
          </a:p>
          <a:p>
            <a:pPr algn="ctr"/>
            <a:r>
              <a:rPr lang="en-US" b="1">
                <a:solidFill>
                  <a:schemeClr val="tx1"/>
                </a:solidFill>
              </a:rPr>
              <a:t>Traditional Auto-diff</a:t>
            </a:r>
          </a:p>
        </p:txBody>
      </p:sp>
      <p:sp>
        <p:nvSpPr>
          <p:cNvPr id="12" name="Rectangle: Rounded Corners 11">
            <a:extLst>
              <a:ext uri="{FF2B5EF4-FFF2-40B4-BE49-F238E27FC236}">
                <a16:creationId xmlns:a16="http://schemas.microsoft.com/office/drawing/2014/main" id="{8585A42E-CB9C-4290-89AB-75DB2AD7B24D}"/>
              </a:ext>
            </a:extLst>
          </p:cNvPr>
          <p:cNvSpPr/>
          <p:nvPr/>
        </p:nvSpPr>
        <p:spPr>
          <a:xfrm>
            <a:off x="7718998" y="1632728"/>
            <a:ext cx="2231247" cy="658194"/>
          </a:xfrm>
          <a:prstGeom prst="roundRect">
            <a:avLst/>
          </a:prstGeom>
          <a:solidFill>
            <a:srgbClr val="FFAFAF"/>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 gradient</a:t>
            </a:r>
          </a:p>
        </p:txBody>
      </p:sp>
      <p:sp>
        <p:nvSpPr>
          <p:cNvPr id="14" name="Right Arrow 20">
            <a:extLst>
              <a:ext uri="{FF2B5EF4-FFF2-40B4-BE49-F238E27FC236}">
                <a16:creationId xmlns:a16="http://schemas.microsoft.com/office/drawing/2014/main" id="{C481E635-AE65-4155-90DB-8F46B2F66F44}"/>
              </a:ext>
            </a:extLst>
          </p:cNvPr>
          <p:cNvSpPr/>
          <p:nvPr/>
        </p:nvSpPr>
        <p:spPr>
          <a:xfrm rot="5400000">
            <a:off x="8430918" y="2092171"/>
            <a:ext cx="802320" cy="1325563"/>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i="1"/>
          </a:p>
        </p:txBody>
      </p:sp>
      <p:sp>
        <p:nvSpPr>
          <p:cNvPr id="16" name="Rectangle: Rounded Corners 15">
            <a:extLst>
              <a:ext uri="{FF2B5EF4-FFF2-40B4-BE49-F238E27FC236}">
                <a16:creationId xmlns:a16="http://schemas.microsoft.com/office/drawing/2014/main" id="{C7462A76-8CD8-453E-8841-040593236AEA}"/>
              </a:ext>
            </a:extLst>
          </p:cNvPr>
          <p:cNvSpPr/>
          <p:nvPr/>
        </p:nvSpPr>
        <p:spPr>
          <a:xfrm>
            <a:off x="5099531" y="1632728"/>
            <a:ext cx="2231247" cy="658194"/>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 account for discontinuities</a:t>
            </a:r>
          </a:p>
        </p:txBody>
      </p:sp>
      <p:sp>
        <p:nvSpPr>
          <p:cNvPr id="17" name="Right Arrow 20">
            <a:extLst>
              <a:ext uri="{FF2B5EF4-FFF2-40B4-BE49-F238E27FC236}">
                <a16:creationId xmlns:a16="http://schemas.microsoft.com/office/drawing/2014/main" id="{B5EA779C-AF5E-4756-9707-F30FD7946E0F}"/>
              </a:ext>
            </a:extLst>
          </p:cNvPr>
          <p:cNvSpPr/>
          <p:nvPr/>
        </p:nvSpPr>
        <p:spPr>
          <a:xfrm rot="5400000">
            <a:off x="5813995" y="2092171"/>
            <a:ext cx="802320" cy="1325563"/>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i="1"/>
          </a:p>
        </p:txBody>
      </p:sp>
      <p:pic>
        <p:nvPicPr>
          <p:cNvPr id="18" name="Graphic 17">
            <a:extLst>
              <a:ext uri="{FF2B5EF4-FFF2-40B4-BE49-F238E27FC236}">
                <a16:creationId xmlns:a16="http://schemas.microsoft.com/office/drawing/2014/main" id="{32277E4D-9488-48D7-BC5B-90DD47D501DA}"/>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20044" t="28654" r="74992" b="30965"/>
          <a:stretch/>
        </p:blipFill>
        <p:spPr>
          <a:xfrm>
            <a:off x="3048000" y="365125"/>
            <a:ext cx="399894" cy="684824"/>
          </a:xfrm>
          <a:prstGeom prst="rect">
            <a:avLst/>
          </a:prstGeom>
        </p:spPr>
      </p:pic>
      <p:pic>
        <p:nvPicPr>
          <p:cNvPr id="19" name="Graphic 18">
            <a:extLst>
              <a:ext uri="{FF2B5EF4-FFF2-40B4-BE49-F238E27FC236}">
                <a16:creationId xmlns:a16="http://schemas.microsoft.com/office/drawing/2014/main" id="{0CE735A8-6D94-4494-8A63-FDD586EFA977}"/>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20044" t="28654" r="74992" b="30965"/>
          <a:stretch/>
        </p:blipFill>
        <p:spPr>
          <a:xfrm>
            <a:off x="5463122" y="1663991"/>
            <a:ext cx="179832" cy="307965"/>
          </a:xfrm>
          <a:prstGeom prst="rect">
            <a:avLst/>
          </a:prstGeom>
        </p:spPr>
      </p:pic>
      <p:sp>
        <p:nvSpPr>
          <p:cNvPr id="7" name="Slide Number Placeholder 6">
            <a:extLst>
              <a:ext uri="{FF2B5EF4-FFF2-40B4-BE49-F238E27FC236}">
                <a16:creationId xmlns:a16="http://schemas.microsoft.com/office/drawing/2014/main" id="{7D7FC2E8-9EA6-5C41-91E4-A1F77139D01D}"/>
              </a:ext>
            </a:extLst>
          </p:cNvPr>
          <p:cNvSpPr>
            <a:spLocks noGrp="1"/>
          </p:cNvSpPr>
          <p:nvPr>
            <p:ph type="sldNum" sz="quarter" idx="12"/>
          </p:nvPr>
        </p:nvSpPr>
        <p:spPr/>
        <p:txBody>
          <a:bodyPr/>
          <a:lstStyle/>
          <a:p>
            <a:fld id="{0908CC86-A11B-4806-8F88-B6AE3C10272E}" type="slidenum">
              <a:rPr lang="en-US" smtClean="0"/>
              <a:t>45</a:t>
            </a:fld>
            <a:endParaRPr lang="en-US"/>
          </a:p>
        </p:txBody>
      </p:sp>
    </p:spTree>
    <p:custDataLst>
      <p:tags r:id="rId1"/>
    </p:custDataLst>
    <p:extLst>
      <p:ext uri="{BB962C8B-B14F-4D97-AF65-F5344CB8AC3E}">
        <p14:creationId xmlns:p14="http://schemas.microsoft.com/office/powerpoint/2010/main" val="4202755467"/>
      </p:ext>
    </p:extLst>
  </p:cSld>
  <p:clrMapOvr>
    <a:masterClrMapping/>
  </p:clrMapOvr>
  <mc:AlternateContent xmlns:mc="http://schemas.openxmlformats.org/markup-compatibility/2006" xmlns:p14="http://schemas.microsoft.com/office/powerpoint/2010/main">
    <mc:Choice Requires="p14">
      <p:transition spd="slow" p14:dur="2000" advTm="24125"/>
    </mc:Choice>
    <mc:Fallback xmlns="">
      <p:transition spd="slow" advTm="241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200"/>
                                        <p:tgtEl>
                                          <p:spTgt spid="15"/>
                                        </p:tgtEl>
                                      </p:cBhvr>
                                    </p:animEffect>
                                    <p:set>
                                      <p:cBhvr>
                                        <p:cTn id="18" dur="1" fill="hold">
                                          <p:stCondLst>
                                            <p:cond delay="199"/>
                                          </p:stCondLst>
                                        </p:cTn>
                                        <p:tgtEl>
                                          <p:spTgt spid="1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 presetClass="mediacall" presetSubtype="0" fill="hold" nodeType="withEffect">
                                  <p:stCondLst>
                                    <p:cond delay="0"/>
                                  </p:stCondLst>
                                  <p:childTnLst>
                                    <p:cmd type="call" cmd="playFrom(0.0)">
                                      <p:cBhvr>
                                        <p:cTn id="26" dur="7088" fill="hold"/>
                                        <p:tgtEl>
                                          <p:spTgt spid="3"/>
                                        </p:tgtEl>
                                      </p:cBhvr>
                                    </p:cmd>
                                  </p:childTnLst>
                                </p:cTn>
                              </p:par>
                              <p:par>
                                <p:cTn id="27" presetID="1" presetClass="mediacall" presetSubtype="0" fill="hold" nodeType="withEffect">
                                  <p:stCondLst>
                                    <p:cond delay="0"/>
                                  </p:stCondLst>
                                  <p:childTnLst>
                                    <p:cmd type="call" cmd="playFrom(0.0)">
                                      <p:cBhvr>
                                        <p:cTn id="28" dur="6907" fill="hold"/>
                                        <p:tgtEl>
                                          <p:spTgt spid="13"/>
                                        </p:tgtEl>
                                      </p:cBhvr>
                                    </p:cmd>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3"/>
                </p:tgtEl>
              </p:cMediaNode>
            </p:video>
            <p:video>
              <p:cMediaNode vol="80000">
                <p:cTn id="47" fill="hold" display="0">
                  <p:stCondLst>
                    <p:cond delay="indefinite"/>
                  </p:stCondLst>
                </p:cTn>
                <p:tgtEl>
                  <p:spTgt spid="13"/>
                </p:tgtEl>
              </p:cMediaNode>
            </p:video>
          </p:childTnLst>
        </p:cTn>
      </p:par>
    </p:tnLst>
    <p:bldLst>
      <p:bldP spid="15" grpId="0" animBg="1"/>
      <p:bldP spid="15" grpId="1" animBg="1"/>
      <p:bldP spid="9" grpId="0" animBg="1"/>
      <p:bldP spid="11" grpId="0" animBg="1"/>
      <p:bldP spid="12" grpId="0" animBg="1"/>
      <p:bldP spid="14" grpId="0" animBg="1"/>
      <p:bldP spid="16" grpId="0" animBg="1"/>
      <p:bldP spid="17" grpId="0" animBg="1"/>
    </p:bldLst>
  </p:timing>
  <p:extLst mod="1">
    <p:ext uri="{E180D4A7-C9FB-4DFB-919C-405C955672EB}">
      <p14:showEvtLst xmlns:p14="http://schemas.microsoft.com/office/powerpoint/2010/main">
        <p14:playEvt time="5658" objId="3"/>
        <p14:playEvt time="5659" objId="13"/>
        <p14:stopEvt time="12566" objId="13"/>
        <p14:stopEvt time="12750" objId="3"/>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9D4A-DD11-4B95-BB56-1DEA3C305A7E}"/>
              </a:ext>
            </a:extLst>
          </p:cNvPr>
          <p:cNvSpPr>
            <a:spLocks noGrp="1"/>
          </p:cNvSpPr>
          <p:nvPr>
            <p:ph type="title"/>
          </p:nvPr>
        </p:nvSpPr>
        <p:spPr/>
        <p:txBody>
          <a:bodyPr>
            <a:normAutofit/>
          </a:bodyPr>
          <a:lstStyle/>
          <a:p>
            <a:r>
              <a:rPr lang="en-US" dirty="0"/>
              <a:t>Position-dependent color still </a:t>
            </a:r>
            <a:br>
              <a:rPr lang="en-US" dirty="0"/>
            </a:br>
            <a:r>
              <a:rPr lang="en-US" dirty="0"/>
              <a:t>requires    -terms</a:t>
            </a:r>
          </a:p>
        </p:txBody>
      </p:sp>
      <p:pic>
        <p:nvPicPr>
          <p:cNvPr id="4" name="Picture 3" descr="A picture containing text, clipart&#10;&#10;Description automatically generated">
            <a:extLst>
              <a:ext uri="{FF2B5EF4-FFF2-40B4-BE49-F238E27FC236}">
                <a16:creationId xmlns:a16="http://schemas.microsoft.com/office/drawing/2014/main" id="{BB76236B-4ADD-4A2F-A4C0-90D868C32D3B}"/>
              </a:ext>
            </a:extLst>
          </p:cNvPr>
          <p:cNvPicPr>
            <a:picLocks noChangeAspect="1"/>
          </p:cNvPicPr>
          <p:nvPr/>
        </p:nvPicPr>
        <p:blipFill rotWithShape="1">
          <a:blip r:embed="rId4">
            <a:extLst>
              <a:ext uri="{28A0092B-C50C-407E-A947-70E740481C1C}">
                <a14:useLocalDpi xmlns:a14="http://schemas.microsoft.com/office/drawing/2010/main" val="0"/>
              </a:ext>
            </a:extLst>
          </a:blip>
          <a:srcRect l="50897" t="1284" r="-573" b="-1284"/>
          <a:stretch/>
        </p:blipFill>
        <p:spPr>
          <a:xfrm>
            <a:off x="838200" y="2295172"/>
            <a:ext cx="2769573" cy="2781300"/>
          </a:xfrm>
          <a:prstGeom prst="rect">
            <a:avLst/>
          </a:prstGeom>
        </p:spPr>
      </p:pic>
      <p:sp>
        <p:nvSpPr>
          <p:cNvPr id="5" name="Rectangle: Rounded Corners 4">
            <a:extLst>
              <a:ext uri="{FF2B5EF4-FFF2-40B4-BE49-F238E27FC236}">
                <a16:creationId xmlns:a16="http://schemas.microsoft.com/office/drawing/2014/main" id="{74053021-99E4-4225-A2E9-053D04694C63}"/>
              </a:ext>
            </a:extLst>
          </p:cNvPr>
          <p:cNvSpPr/>
          <p:nvPr/>
        </p:nvSpPr>
        <p:spPr>
          <a:xfrm>
            <a:off x="920617" y="5229223"/>
            <a:ext cx="2561875" cy="75009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Linear Interpolation</a:t>
            </a:r>
          </a:p>
        </p:txBody>
      </p:sp>
      <p:pic>
        <p:nvPicPr>
          <p:cNvPr id="6" name="Picture 5" descr="A picture containing person&#10;&#10;Description automatically generated">
            <a:extLst>
              <a:ext uri="{FF2B5EF4-FFF2-40B4-BE49-F238E27FC236}">
                <a16:creationId xmlns:a16="http://schemas.microsoft.com/office/drawing/2014/main" id="{F4006EC6-6BFC-4129-B121-199D013E3933}"/>
              </a:ext>
            </a:extLst>
          </p:cNvPr>
          <p:cNvPicPr>
            <a:picLocks noChangeAspect="1"/>
          </p:cNvPicPr>
          <p:nvPr/>
        </p:nvPicPr>
        <p:blipFill rotWithShape="1">
          <a:blip r:embed="rId5">
            <a:extLst>
              <a:ext uri="{28A0092B-C50C-407E-A947-70E740481C1C}">
                <a14:useLocalDpi xmlns:a14="http://schemas.microsoft.com/office/drawing/2010/main" val="0"/>
              </a:ext>
            </a:extLst>
          </a:blip>
          <a:srcRect l="3741" t="56590" r="64510" b="347"/>
          <a:stretch/>
        </p:blipFill>
        <p:spPr>
          <a:xfrm>
            <a:off x="3870714" y="2697191"/>
            <a:ext cx="2231247" cy="1974825"/>
          </a:xfrm>
          <a:prstGeom prst="rect">
            <a:avLst/>
          </a:prstGeom>
          <a:ln w="38100">
            <a:solidFill>
              <a:schemeClr val="tx1"/>
            </a:solidFill>
          </a:ln>
        </p:spPr>
      </p:pic>
      <p:pic>
        <p:nvPicPr>
          <p:cNvPr id="7" name="Picture 6" descr="A picture containing person&#10;&#10;Description automatically generated">
            <a:extLst>
              <a:ext uri="{FF2B5EF4-FFF2-40B4-BE49-F238E27FC236}">
                <a16:creationId xmlns:a16="http://schemas.microsoft.com/office/drawing/2014/main" id="{0F062E90-7BC8-4C8B-B175-C877035904ED}"/>
              </a:ext>
            </a:extLst>
          </p:cNvPr>
          <p:cNvPicPr>
            <a:picLocks noChangeAspect="1"/>
          </p:cNvPicPr>
          <p:nvPr/>
        </p:nvPicPr>
        <p:blipFill rotWithShape="1">
          <a:blip r:embed="rId5">
            <a:extLst>
              <a:ext uri="{28A0092B-C50C-407E-A947-70E740481C1C}">
                <a14:useLocalDpi xmlns:a14="http://schemas.microsoft.com/office/drawing/2010/main" val="0"/>
              </a:ext>
            </a:extLst>
          </a:blip>
          <a:srcRect l="35186" t="56645" r="33065" b="292"/>
          <a:stretch/>
        </p:blipFill>
        <p:spPr>
          <a:xfrm>
            <a:off x="6490183" y="2697191"/>
            <a:ext cx="2231247" cy="1974825"/>
          </a:xfrm>
          <a:prstGeom prst="rect">
            <a:avLst/>
          </a:prstGeom>
          <a:ln w="38100">
            <a:solidFill>
              <a:schemeClr val="tx1"/>
            </a:solidFill>
          </a:ln>
        </p:spPr>
      </p:pic>
      <p:sp>
        <p:nvSpPr>
          <p:cNvPr id="8" name="Rectangle: Rounded Corners 7">
            <a:extLst>
              <a:ext uri="{FF2B5EF4-FFF2-40B4-BE49-F238E27FC236}">
                <a16:creationId xmlns:a16="http://schemas.microsoft.com/office/drawing/2014/main" id="{A8472088-91AE-408F-938B-F7D2E2707F76}"/>
              </a:ext>
            </a:extLst>
          </p:cNvPr>
          <p:cNvSpPr/>
          <p:nvPr/>
        </p:nvSpPr>
        <p:spPr>
          <a:xfrm>
            <a:off x="3870714" y="5229223"/>
            <a:ext cx="2231247" cy="75009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Target Image</a:t>
            </a:r>
          </a:p>
        </p:txBody>
      </p:sp>
      <p:sp>
        <p:nvSpPr>
          <p:cNvPr id="9" name="Rectangle: Rounded Corners 8">
            <a:extLst>
              <a:ext uri="{FF2B5EF4-FFF2-40B4-BE49-F238E27FC236}">
                <a16:creationId xmlns:a16="http://schemas.microsoft.com/office/drawing/2014/main" id="{46063356-6466-4D1B-B009-7120A46F1B9F}"/>
              </a:ext>
            </a:extLst>
          </p:cNvPr>
          <p:cNvSpPr/>
          <p:nvPr/>
        </p:nvSpPr>
        <p:spPr>
          <a:xfrm>
            <a:off x="6490183" y="5229223"/>
            <a:ext cx="2231247" cy="750096"/>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Optimized with</a:t>
            </a:r>
          </a:p>
          <a:p>
            <a:pPr algn="ctr"/>
            <a:r>
              <a:rPr lang="en-US" sz="1600" b="1">
                <a:solidFill>
                  <a:schemeClr val="tx1"/>
                </a:solidFill>
              </a:rPr>
              <a:t>(Ours)</a:t>
            </a:r>
            <a:endParaRPr lang="en-US" sz="1600">
              <a:solidFill>
                <a:schemeClr val="tx1"/>
              </a:solidFill>
            </a:endParaRPr>
          </a:p>
        </p:txBody>
      </p:sp>
      <p:pic>
        <p:nvPicPr>
          <p:cNvPr id="10" name="Picture 9" descr="A picture containing person&#10;&#10;Description automatically generated">
            <a:extLst>
              <a:ext uri="{FF2B5EF4-FFF2-40B4-BE49-F238E27FC236}">
                <a16:creationId xmlns:a16="http://schemas.microsoft.com/office/drawing/2014/main" id="{FB59DEDE-35C9-4729-9F36-4BC2FDA5C035}"/>
              </a:ext>
            </a:extLst>
          </p:cNvPr>
          <p:cNvPicPr>
            <a:picLocks noChangeAspect="1"/>
          </p:cNvPicPr>
          <p:nvPr/>
        </p:nvPicPr>
        <p:blipFill rotWithShape="1">
          <a:blip r:embed="rId5">
            <a:extLst>
              <a:ext uri="{28A0092B-C50C-407E-A947-70E740481C1C}">
                <a14:useLocalDpi xmlns:a14="http://schemas.microsoft.com/office/drawing/2010/main" val="0"/>
              </a:ext>
            </a:extLst>
          </a:blip>
          <a:srcRect l="67002" t="56645" r="1249" b="292"/>
          <a:stretch/>
        </p:blipFill>
        <p:spPr>
          <a:xfrm>
            <a:off x="9109652" y="2697191"/>
            <a:ext cx="2231247" cy="1974825"/>
          </a:xfrm>
          <a:prstGeom prst="rect">
            <a:avLst/>
          </a:prstGeom>
          <a:ln w="38100">
            <a:solidFill>
              <a:schemeClr val="tx1"/>
            </a:solidFill>
          </a:ln>
        </p:spPr>
      </p:pic>
      <p:sp>
        <p:nvSpPr>
          <p:cNvPr id="11" name="Rectangle: Rounded Corners 10">
            <a:extLst>
              <a:ext uri="{FF2B5EF4-FFF2-40B4-BE49-F238E27FC236}">
                <a16:creationId xmlns:a16="http://schemas.microsoft.com/office/drawing/2014/main" id="{DC2B28C4-4391-4FF7-95F2-7E3811C6AC78}"/>
              </a:ext>
            </a:extLst>
          </p:cNvPr>
          <p:cNvSpPr/>
          <p:nvPr/>
        </p:nvSpPr>
        <p:spPr>
          <a:xfrm>
            <a:off x="9109651" y="5229223"/>
            <a:ext cx="2231247" cy="750096"/>
          </a:xfrm>
          <a:prstGeom prst="roundRect">
            <a:avLst/>
          </a:prstGeom>
          <a:solidFill>
            <a:schemeClr val="accent2">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Optimized with</a:t>
            </a:r>
          </a:p>
          <a:p>
            <a:pPr algn="ctr"/>
            <a:r>
              <a:rPr lang="en-US" sz="1600" b="1">
                <a:solidFill>
                  <a:schemeClr val="tx1"/>
                </a:solidFill>
              </a:rPr>
              <a:t>(Traditional </a:t>
            </a:r>
            <a:r>
              <a:rPr lang="en-US" sz="1600" b="1" err="1">
                <a:solidFill>
                  <a:schemeClr val="tx1"/>
                </a:solidFill>
              </a:rPr>
              <a:t>Autodiff</a:t>
            </a:r>
            <a:r>
              <a:rPr lang="en-US" sz="1600" b="1">
                <a:solidFill>
                  <a:schemeClr val="tx1"/>
                </a:solidFill>
              </a:rPr>
              <a:t>)</a:t>
            </a:r>
          </a:p>
        </p:txBody>
      </p:sp>
      <p:pic>
        <p:nvPicPr>
          <p:cNvPr id="13" name="Graphic 12">
            <a:extLst>
              <a:ext uri="{FF2B5EF4-FFF2-40B4-BE49-F238E27FC236}">
                <a16:creationId xmlns:a16="http://schemas.microsoft.com/office/drawing/2014/main" id="{19AF8855-0C4E-4AB0-B62A-F4C6758EDDF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0044" t="28654" r="74992" b="30965"/>
          <a:stretch/>
        </p:blipFill>
        <p:spPr>
          <a:xfrm>
            <a:off x="2924253" y="1005864"/>
            <a:ext cx="399894" cy="684824"/>
          </a:xfrm>
          <a:prstGeom prst="rect">
            <a:avLst/>
          </a:prstGeom>
        </p:spPr>
      </p:pic>
      <p:sp>
        <p:nvSpPr>
          <p:cNvPr id="3" name="Oval 2">
            <a:extLst>
              <a:ext uri="{FF2B5EF4-FFF2-40B4-BE49-F238E27FC236}">
                <a16:creationId xmlns:a16="http://schemas.microsoft.com/office/drawing/2014/main" id="{BD5E8659-96C8-47C8-B7D7-C53A04070B19}"/>
              </a:ext>
            </a:extLst>
          </p:cNvPr>
          <p:cNvSpPr/>
          <p:nvPr/>
        </p:nvSpPr>
        <p:spPr>
          <a:xfrm>
            <a:off x="3753587" y="2836641"/>
            <a:ext cx="999143" cy="999143"/>
          </a:xfrm>
          <a:prstGeom prst="ellipse">
            <a:avLst/>
          </a:prstGeom>
          <a:noFill/>
          <a:ln w="5715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1"/>
                </a:solidFill>
              </a:ln>
            </a:endParaRPr>
          </a:p>
        </p:txBody>
      </p:sp>
      <p:sp>
        <p:nvSpPr>
          <p:cNvPr id="14" name="Oval 13">
            <a:extLst>
              <a:ext uri="{FF2B5EF4-FFF2-40B4-BE49-F238E27FC236}">
                <a16:creationId xmlns:a16="http://schemas.microsoft.com/office/drawing/2014/main" id="{2D316BF8-5449-4775-B519-4407F0260DC6}"/>
              </a:ext>
            </a:extLst>
          </p:cNvPr>
          <p:cNvSpPr/>
          <p:nvPr/>
        </p:nvSpPr>
        <p:spPr>
          <a:xfrm>
            <a:off x="6378771" y="2836641"/>
            <a:ext cx="999143" cy="999143"/>
          </a:xfrm>
          <a:prstGeom prst="ellipse">
            <a:avLst/>
          </a:prstGeom>
          <a:noFill/>
          <a:ln w="5715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1"/>
                </a:solidFill>
              </a:ln>
            </a:endParaRPr>
          </a:p>
        </p:txBody>
      </p:sp>
      <p:sp>
        <p:nvSpPr>
          <p:cNvPr id="15" name="Oval 14">
            <a:extLst>
              <a:ext uri="{FF2B5EF4-FFF2-40B4-BE49-F238E27FC236}">
                <a16:creationId xmlns:a16="http://schemas.microsoft.com/office/drawing/2014/main" id="{FF455568-C707-404F-819E-933C5E540F02}"/>
              </a:ext>
            </a:extLst>
          </p:cNvPr>
          <p:cNvSpPr/>
          <p:nvPr/>
        </p:nvSpPr>
        <p:spPr>
          <a:xfrm>
            <a:off x="8987370" y="2831585"/>
            <a:ext cx="999143" cy="999143"/>
          </a:xfrm>
          <a:prstGeom prst="ellipse">
            <a:avLst/>
          </a:prstGeom>
          <a:noFill/>
          <a:ln w="5715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1"/>
                </a:solidFill>
              </a:ln>
            </a:endParaRPr>
          </a:p>
        </p:txBody>
      </p:sp>
      <p:sp>
        <p:nvSpPr>
          <p:cNvPr id="16" name="Slide Number Placeholder 15">
            <a:extLst>
              <a:ext uri="{FF2B5EF4-FFF2-40B4-BE49-F238E27FC236}">
                <a16:creationId xmlns:a16="http://schemas.microsoft.com/office/drawing/2014/main" id="{43BBB661-2027-F344-83C4-D0C9408A41E7}"/>
              </a:ext>
            </a:extLst>
          </p:cNvPr>
          <p:cNvSpPr>
            <a:spLocks noGrp="1"/>
          </p:cNvSpPr>
          <p:nvPr>
            <p:ph type="sldNum" sz="quarter" idx="12"/>
          </p:nvPr>
        </p:nvSpPr>
        <p:spPr/>
        <p:txBody>
          <a:bodyPr/>
          <a:lstStyle/>
          <a:p>
            <a:fld id="{0908CC86-A11B-4806-8F88-B6AE3C10272E}" type="slidenum">
              <a:rPr lang="en-US" smtClean="0"/>
              <a:t>46</a:t>
            </a:fld>
            <a:endParaRPr lang="en-US"/>
          </a:p>
        </p:txBody>
      </p:sp>
    </p:spTree>
    <p:custDataLst>
      <p:tags r:id="rId1"/>
    </p:custDataLst>
    <p:extLst>
      <p:ext uri="{BB962C8B-B14F-4D97-AF65-F5344CB8AC3E}">
        <p14:creationId xmlns:p14="http://schemas.microsoft.com/office/powerpoint/2010/main" val="1823271734"/>
      </p:ext>
    </p:extLst>
  </p:cSld>
  <p:clrMapOvr>
    <a:masterClrMapping/>
  </p:clrMapOvr>
  <mc:AlternateContent xmlns:mc="http://schemas.openxmlformats.org/markup-compatibility/2006" xmlns:p14="http://schemas.microsoft.com/office/powerpoint/2010/main">
    <mc:Choice Requires="p14">
      <p:transition spd="slow" p14:dur="2000" advTm="20322"/>
    </mc:Choice>
    <mc:Fallback xmlns="">
      <p:transition spd="slow" advTm="203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
                                        <p:tgtEl>
                                          <p:spTgt spid="3"/>
                                        </p:tgtEl>
                                      </p:cBhvr>
                                    </p:animEffect>
                                  </p:childTnLst>
                                </p:cTn>
                              </p:par>
                            </p:childTnLst>
                          </p:cTn>
                        </p:par>
                        <p:par>
                          <p:cTn id="18" fill="hold">
                            <p:stCondLst>
                              <p:cond delay="2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
                                        <p:tgtEl>
                                          <p:spTgt spid="14"/>
                                        </p:tgtEl>
                                      </p:cBhvr>
                                    </p:animEffect>
                                  </p:childTnLst>
                                </p:cTn>
                              </p:par>
                            </p:childTnLst>
                          </p:cTn>
                        </p:par>
                        <p:par>
                          <p:cTn id="22" fill="hold">
                            <p:stCondLst>
                              <p:cond delay="4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3"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1B44-A88B-4599-B83B-8FDF7A811295}"/>
              </a:ext>
            </a:extLst>
          </p:cNvPr>
          <p:cNvSpPr>
            <a:spLocks noGrp="1"/>
          </p:cNvSpPr>
          <p:nvPr>
            <p:ph type="title"/>
          </p:nvPr>
        </p:nvSpPr>
        <p:spPr/>
        <p:txBody>
          <a:bodyPr/>
          <a:lstStyle/>
          <a:p>
            <a:r>
              <a:rPr lang="en-US" i="1" err="1"/>
              <a:t>Thresholded</a:t>
            </a:r>
            <a:r>
              <a:rPr lang="en-US"/>
              <a:t> noise shaders</a:t>
            </a:r>
          </a:p>
        </p:txBody>
      </p:sp>
      <p:pic>
        <p:nvPicPr>
          <p:cNvPr id="4" name="Content Placeholder 3">
            <a:extLst>
              <a:ext uri="{FF2B5EF4-FFF2-40B4-BE49-F238E27FC236}">
                <a16:creationId xmlns:a16="http://schemas.microsoft.com/office/drawing/2014/main" id="{0B9FC36C-FD0A-40BC-A337-C3AA01817782}"/>
              </a:ext>
            </a:extLst>
          </p:cNvPr>
          <p:cNvPicPr>
            <a:picLocks noGrp="1" noChangeAspect="1"/>
          </p:cNvPicPr>
          <p:nvPr>
            <p:ph idx="1"/>
          </p:nvPr>
        </p:nvPicPr>
        <p:blipFill rotWithShape="1">
          <a:blip r:embed="rId4"/>
          <a:srcRect l="-1051" t="-679" r="-1100" b="-1105"/>
          <a:stretch/>
        </p:blipFill>
        <p:spPr>
          <a:xfrm>
            <a:off x="7013574" y="2707863"/>
            <a:ext cx="4066666" cy="2797587"/>
          </a:xfrm>
          <a:prstGeom prst="rect">
            <a:avLst/>
          </a:prstGeom>
          <a:ln w="19050">
            <a:solidFill>
              <a:schemeClr val="tx1"/>
            </a:solidFill>
          </a:ln>
        </p:spPr>
      </p:pic>
      <p:pic>
        <p:nvPicPr>
          <p:cNvPr id="5" name="Picture 2" descr="https://miro.medium.com/max/4096/1*vs239SecVBaB4HvLsZ8O5Q.png">
            <a:extLst>
              <a:ext uri="{FF2B5EF4-FFF2-40B4-BE49-F238E27FC236}">
                <a16:creationId xmlns:a16="http://schemas.microsoft.com/office/drawing/2014/main" id="{E208383B-0F32-40EC-96DD-D67483654D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0" t="-1057" r="-1129" b="-926"/>
          <a:stretch/>
        </p:blipFill>
        <p:spPr bwMode="auto">
          <a:xfrm>
            <a:off x="1139825" y="2707863"/>
            <a:ext cx="2803525" cy="27975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FF4E885-F666-4D74-9E7C-F5A4B0FA9536}"/>
              </a:ext>
            </a:extLst>
          </p:cNvPr>
          <p:cNvSpPr/>
          <p:nvPr/>
        </p:nvSpPr>
        <p:spPr>
          <a:xfrm>
            <a:off x="1259838" y="1811338"/>
            <a:ext cx="2561875" cy="703253"/>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Perlin noise map</a:t>
            </a:r>
          </a:p>
        </p:txBody>
      </p:sp>
      <p:sp>
        <p:nvSpPr>
          <p:cNvPr id="7" name="Right Arrow 20">
            <a:extLst>
              <a:ext uri="{FF2B5EF4-FFF2-40B4-BE49-F238E27FC236}">
                <a16:creationId xmlns:a16="http://schemas.microsoft.com/office/drawing/2014/main" id="{5793DCA5-6F98-4556-898B-27E933B84664}"/>
              </a:ext>
            </a:extLst>
          </p:cNvPr>
          <p:cNvSpPr/>
          <p:nvPr/>
        </p:nvSpPr>
        <p:spPr>
          <a:xfrm>
            <a:off x="4323664" y="3429000"/>
            <a:ext cx="2309595" cy="1325563"/>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i="1"/>
              <a:t>Threshold</a:t>
            </a:r>
          </a:p>
          <a:p>
            <a:pPr algn="ctr"/>
            <a:r>
              <a:rPr lang="en-US" i="1"/>
              <a:t>… * [noise &gt; t] * …</a:t>
            </a:r>
          </a:p>
        </p:txBody>
      </p:sp>
      <p:sp>
        <p:nvSpPr>
          <p:cNvPr id="8" name="TextBox 7">
            <a:extLst>
              <a:ext uri="{FF2B5EF4-FFF2-40B4-BE49-F238E27FC236}">
                <a16:creationId xmlns:a16="http://schemas.microsoft.com/office/drawing/2014/main" id="{20E5E3C4-0D14-4E04-88DD-1D84C170CDFD}"/>
              </a:ext>
            </a:extLst>
          </p:cNvPr>
          <p:cNvSpPr txBox="1"/>
          <p:nvPr/>
        </p:nvSpPr>
        <p:spPr>
          <a:xfrm>
            <a:off x="8229600" y="5626100"/>
            <a:ext cx="1394741" cy="646331"/>
          </a:xfrm>
          <a:prstGeom prst="rect">
            <a:avLst/>
          </a:prstGeom>
          <a:noFill/>
        </p:spPr>
        <p:txBody>
          <a:bodyPr wrap="none" rtlCol="0">
            <a:spAutoFit/>
          </a:bodyPr>
          <a:lstStyle/>
          <a:p>
            <a:r>
              <a:rPr lang="en-US" i="1"/>
              <a:t>Bozo’s Donut</a:t>
            </a:r>
          </a:p>
          <a:p>
            <a:r>
              <a:rPr lang="en-US" i="1"/>
              <a:t>(Perlin 1985)</a:t>
            </a:r>
          </a:p>
        </p:txBody>
      </p:sp>
      <p:sp>
        <p:nvSpPr>
          <p:cNvPr id="9" name="Rectangle: Rounded Corners 8">
            <a:extLst>
              <a:ext uri="{FF2B5EF4-FFF2-40B4-BE49-F238E27FC236}">
                <a16:creationId xmlns:a16="http://schemas.microsoft.com/office/drawing/2014/main" id="{81F85BB2-F84F-4750-9CD9-C411B7B77AF1}"/>
              </a:ext>
            </a:extLst>
          </p:cNvPr>
          <p:cNvSpPr/>
          <p:nvPr/>
        </p:nvSpPr>
        <p:spPr>
          <a:xfrm>
            <a:off x="7765969" y="1811338"/>
            <a:ext cx="2561875" cy="703253"/>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err="1">
                <a:solidFill>
                  <a:schemeClr val="tx1"/>
                </a:solidFill>
              </a:rPr>
              <a:t>Thresholded</a:t>
            </a:r>
            <a:r>
              <a:rPr lang="en-US">
                <a:solidFill>
                  <a:schemeClr val="tx1"/>
                </a:solidFill>
              </a:rPr>
              <a:t> noise</a:t>
            </a:r>
          </a:p>
          <a:p>
            <a:pPr algn="ctr"/>
            <a:r>
              <a:rPr lang="en-US">
                <a:solidFill>
                  <a:schemeClr val="tx1"/>
                </a:solidFill>
              </a:rPr>
              <a:t>(Discontinuous)</a:t>
            </a:r>
          </a:p>
        </p:txBody>
      </p:sp>
      <p:sp>
        <p:nvSpPr>
          <p:cNvPr id="10" name="Right Arrow 20">
            <a:extLst>
              <a:ext uri="{FF2B5EF4-FFF2-40B4-BE49-F238E27FC236}">
                <a16:creationId xmlns:a16="http://schemas.microsoft.com/office/drawing/2014/main" id="{0B8D7636-670C-4FAB-9152-74F4A739E63F}"/>
              </a:ext>
            </a:extLst>
          </p:cNvPr>
          <p:cNvSpPr/>
          <p:nvPr/>
        </p:nvSpPr>
        <p:spPr>
          <a:xfrm flipH="1">
            <a:off x="2063750" y="4702968"/>
            <a:ext cx="6438900" cy="171688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t>Inverse problem:</a:t>
            </a:r>
          </a:p>
          <a:p>
            <a:pPr algn="ctr"/>
            <a:r>
              <a:rPr lang="en-US"/>
              <a:t>Optimize </a:t>
            </a:r>
            <a:r>
              <a:rPr lang="en-US" i="1"/>
              <a:t>noise</a:t>
            </a:r>
            <a:r>
              <a:rPr lang="en-US"/>
              <a:t> to fit a </a:t>
            </a:r>
            <a:r>
              <a:rPr lang="en-US" i="1"/>
              <a:t>target pattern</a:t>
            </a:r>
          </a:p>
        </p:txBody>
      </p:sp>
      <p:sp>
        <p:nvSpPr>
          <p:cNvPr id="3" name="Slide Number Placeholder 2">
            <a:extLst>
              <a:ext uri="{FF2B5EF4-FFF2-40B4-BE49-F238E27FC236}">
                <a16:creationId xmlns:a16="http://schemas.microsoft.com/office/drawing/2014/main" id="{E8A69323-8120-D54C-BA1C-761AE8C2F235}"/>
              </a:ext>
            </a:extLst>
          </p:cNvPr>
          <p:cNvSpPr>
            <a:spLocks noGrp="1"/>
          </p:cNvSpPr>
          <p:nvPr>
            <p:ph type="sldNum" sz="quarter" idx="12"/>
          </p:nvPr>
        </p:nvSpPr>
        <p:spPr/>
        <p:txBody>
          <a:bodyPr/>
          <a:lstStyle/>
          <a:p>
            <a:fld id="{0908CC86-A11B-4806-8F88-B6AE3C10272E}" type="slidenum">
              <a:rPr lang="en-US" smtClean="0"/>
              <a:t>47</a:t>
            </a:fld>
            <a:endParaRPr lang="en-US"/>
          </a:p>
        </p:txBody>
      </p:sp>
    </p:spTree>
    <p:custDataLst>
      <p:tags r:id="rId1"/>
    </p:custDataLst>
    <p:extLst>
      <p:ext uri="{BB962C8B-B14F-4D97-AF65-F5344CB8AC3E}">
        <p14:creationId xmlns:p14="http://schemas.microsoft.com/office/powerpoint/2010/main" val="2223743111"/>
      </p:ext>
    </p:extLst>
  </p:cSld>
  <p:clrMapOvr>
    <a:masterClrMapping/>
  </p:clrMapOvr>
  <mc:AlternateContent xmlns:mc="http://schemas.openxmlformats.org/markup-compatibility/2006" xmlns:p14="http://schemas.microsoft.com/office/powerpoint/2010/main">
    <mc:Choice Requires="p14">
      <p:transition spd="slow" p14:dur="2000" advTm="34039"/>
    </mc:Choice>
    <mc:Fallback xmlns="">
      <p:transition spd="slow" advTm="340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go-perlin">
            <a:hlinkClick r:id="" action="ppaction://media"/>
            <a:extLst>
              <a:ext uri="{FF2B5EF4-FFF2-40B4-BE49-F238E27FC236}">
                <a16:creationId xmlns:a16="http://schemas.microsoft.com/office/drawing/2014/main" id="{30C02DFC-10FE-4392-ADA3-B2E6CA987D11}"/>
              </a:ext>
            </a:extLst>
          </p:cNvPr>
          <p:cNvPicPr>
            <a:picLocks noChangeAspect="1"/>
          </p:cNvPicPr>
          <p:nvPr>
            <a:videoFile r:link="rId2"/>
            <p:extLst>
              <p:ext uri="{DAA4B4D4-6D71-4841-9C94-3DE7FCFB9230}">
                <p14:media xmlns:p14="http://schemas.microsoft.com/office/powerpoint/2010/main" r:embed="rId3">
                  <p14:trim end="54559"/>
                </p14:media>
              </p:ext>
            </p:extLst>
          </p:nvPr>
        </p:nvPicPr>
        <p:blipFill>
          <a:blip r:embed="rId6"/>
          <a:stretch>
            <a:fillRect/>
          </a:stretch>
        </p:blipFill>
        <p:spPr>
          <a:xfrm>
            <a:off x="6096000" y="2254929"/>
            <a:ext cx="3116503" cy="3116503"/>
          </a:xfrm>
          <a:prstGeom prst="rect">
            <a:avLst/>
          </a:prstGeom>
        </p:spPr>
      </p:pic>
      <p:pic>
        <p:nvPicPr>
          <p:cNvPr id="11" name="Picture 10">
            <a:extLst>
              <a:ext uri="{FF2B5EF4-FFF2-40B4-BE49-F238E27FC236}">
                <a16:creationId xmlns:a16="http://schemas.microsoft.com/office/drawing/2014/main" id="{A5732F9D-3D1C-42CA-B13C-FED3812CBD72}"/>
              </a:ext>
            </a:extLst>
          </p:cNvPr>
          <p:cNvPicPr>
            <a:picLocks noChangeAspect="1"/>
          </p:cNvPicPr>
          <p:nvPr/>
        </p:nvPicPr>
        <p:blipFill>
          <a:blip r:embed="rId7"/>
          <a:stretch>
            <a:fillRect/>
          </a:stretch>
        </p:blipFill>
        <p:spPr>
          <a:xfrm rot="16200000" flipH="1">
            <a:off x="2593891" y="2254928"/>
            <a:ext cx="3116502" cy="3116504"/>
          </a:xfrm>
          <a:prstGeom prst="rect">
            <a:avLst/>
          </a:prstGeom>
        </p:spPr>
      </p:pic>
      <p:sp>
        <p:nvSpPr>
          <p:cNvPr id="2" name="Title 1">
            <a:extLst>
              <a:ext uri="{FF2B5EF4-FFF2-40B4-BE49-F238E27FC236}">
                <a16:creationId xmlns:a16="http://schemas.microsoft.com/office/drawing/2014/main" id="{A2CDCEB4-275A-4893-82B0-3FA1B0B341FC}"/>
              </a:ext>
            </a:extLst>
          </p:cNvPr>
          <p:cNvSpPr>
            <a:spLocks noGrp="1"/>
          </p:cNvSpPr>
          <p:nvPr>
            <p:ph type="title"/>
          </p:nvPr>
        </p:nvSpPr>
        <p:spPr/>
        <p:txBody>
          <a:bodyPr/>
          <a:lstStyle/>
          <a:p>
            <a:r>
              <a:rPr lang="en-US" dirty="0"/>
              <a:t>Inverse shader design using our </a:t>
            </a:r>
            <a:br>
              <a:rPr lang="en-US" dirty="0"/>
            </a:br>
            <a:r>
              <a:rPr lang="en-US" dirty="0"/>
              <a:t>approach</a:t>
            </a:r>
          </a:p>
        </p:txBody>
      </p:sp>
      <p:sp>
        <p:nvSpPr>
          <p:cNvPr id="6" name="Rectangle: Rounded Corners 5" hidden="1">
            <a:extLst>
              <a:ext uri="{FF2B5EF4-FFF2-40B4-BE49-F238E27FC236}">
                <a16:creationId xmlns:a16="http://schemas.microsoft.com/office/drawing/2014/main" id="{E8B52C20-2B42-46A4-8BE9-F2A81AF9FEBF}"/>
              </a:ext>
            </a:extLst>
          </p:cNvPr>
          <p:cNvSpPr/>
          <p:nvPr/>
        </p:nvSpPr>
        <p:spPr>
          <a:xfrm>
            <a:off x="3771364" y="1581433"/>
            <a:ext cx="4649272" cy="630631"/>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Goal: Adjust noise parameters to match </a:t>
            </a:r>
            <a:r>
              <a:rPr lang="en-US" b="1">
                <a:solidFill>
                  <a:schemeClr val="tx1"/>
                </a:solidFill>
              </a:rPr>
              <a:t>guide</a:t>
            </a:r>
          </a:p>
        </p:txBody>
      </p:sp>
      <p:sp>
        <p:nvSpPr>
          <p:cNvPr id="7" name="Rectangle: Rounded Corners 6">
            <a:extLst>
              <a:ext uri="{FF2B5EF4-FFF2-40B4-BE49-F238E27FC236}">
                <a16:creationId xmlns:a16="http://schemas.microsoft.com/office/drawing/2014/main" id="{333B2765-DD2D-48BE-94E7-4099207877A2}"/>
              </a:ext>
            </a:extLst>
          </p:cNvPr>
          <p:cNvSpPr/>
          <p:nvPr/>
        </p:nvSpPr>
        <p:spPr>
          <a:xfrm>
            <a:off x="6373315" y="5553503"/>
            <a:ext cx="2561875" cy="630631"/>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Initial random noise</a:t>
            </a:r>
          </a:p>
        </p:txBody>
      </p:sp>
      <p:sp>
        <p:nvSpPr>
          <p:cNvPr id="9" name="Rectangle: Rounded Corners 8">
            <a:extLst>
              <a:ext uri="{FF2B5EF4-FFF2-40B4-BE49-F238E27FC236}">
                <a16:creationId xmlns:a16="http://schemas.microsoft.com/office/drawing/2014/main" id="{950C1235-3392-46BA-9174-8BC967657CC7}"/>
              </a:ext>
            </a:extLst>
          </p:cNvPr>
          <p:cNvSpPr/>
          <p:nvPr/>
        </p:nvSpPr>
        <p:spPr>
          <a:xfrm>
            <a:off x="2871205" y="5553503"/>
            <a:ext cx="2561875" cy="630631"/>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Guide image</a:t>
            </a:r>
          </a:p>
        </p:txBody>
      </p:sp>
      <p:sp>
        <p:nvSpPr>
          <p:cNvPr id="16" name="Rectangle: Rounded Corners 15">
            <a:extLst>
              <a:ext uri="{FF2B5EF4-FFF2-40B4-BE49-F238E27FC236}">
                <a16:creationId xmlns:a16="http://schemas.microsoft.com/office/drawing/2014/main" id="{2326E9A5-CB48-4D58-8EEC-2E9D1DA7832F}"/>
              </a:ext>
            </a:extLst>
          </p:cNvPr>
          <p:cNvSpPr/>
          <p:nvPr/>
        </p:nvSpPr>
        <p:spPr>
          <a:xfrm>
            <a:off x="6373315" y="5555676"/>
            <a:ext cx="2561875" cy="630631"/>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Optimized with</a:t>
            </a:r>
          </a:p>
          <a:p>
            <a:pPr algn="ctr"/>
            <a:r>
              <a:rPr lang="en-US" b="1">
                <a:solidFill>
                  <a:schemeClr val="tx1"/>
                </a:solidFill>
              </a:rPr>
              <a:t>Ours</a:t>
            </a:r>
          </a:p>
        </p:txBody>
      </p:sp>
      <p:sp>
        <p:nvSpPr>
          <p:cNvPr id="4" name="Slide Number Placeholder 3">
            <a:extLst>
              <a:ext uri="{FF2B5EF4-FFF2-40B4-BE49-F238E27FC236}">
                <a16:creationId xmlns:a16="http://schemas.microsoft.com/office/drawing/2014/main" id="{971E1CA0-E238-934B-B84E-A9331CBE565A}"/>
              </a:ext>
            </a:extLst>
          </p:cNvPr>
          <p:cNvSpPr>
            <a:spLocks noGrp="1"/>
          </p:cNvSpPr>
          <p:nvPr>
            <p:ph type="sldNum" sz="quarter" idx="12"/>
          </p:nvPr>
        </p:nvSpPr>
        <p:spPr/>
        <p:txBody>
          <a:bodyPr/>
          <a:lstStyle/>
          <a:p>
            <a:fld id="{0908CC86-A11B-4806-8F88-B6AE3C10272E}" type="slidenum">
              <a:rPr lang="en-US" smtClean="0"/>
              <a:t>48</a:t>
            </a:fld>
            <a:endParaRPr lang="en-US"/>
          </a:p>
        </p:txBody>
      </p:sp>
    </p:spTree>
    <p:custDataLst>
      <p:tags r:id="rId1"/>
    </p:custDataLst>
    <p:extLst>
      <p:ext uri="{BB962C8B-B14F-4D97-AF65-F5344CB8AC3E}">
        <p14:creationId xmlns:p14="http://schemas.microsoft.com/office/powerpoint/2010/main" val="2048350910"/>
      </p:ext>
    </p:extLst>
  </p:cSld>
  <p:clrMapOvr>
    <a:masterClrMapping/>
  </p:clrMapOvr>
  <mc:AlternateContent xmlns:mc="http://schemas.openxmlformats.org/markup-compatibility/2006" xmlns:p14="http://schemas.microsoft.com/office/powerpoint/2010/main">
    <mc:Choice Requires="p14">
      <p:transition spd="slow" p14:dur="2000" advTm="14991"/>
    </mc:Choice>
    <mc:Fallback xmlns="">
      <p:transition spd="slow" advTm="1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5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animBg="1"/>
      <p:bldP spid="9" grpId="0" animBg="1"/>
      <p:bldP spid="16" grpId="0" animBg="1"/>
    </p:bldLst>
  </p:timing>
  <p:extLst mod="1">
    <p:ext uri="{E180D4A7-C9FB-4DFB-919C-405C955672EB}">
      <p14:showEvtLst xmlns:p14="http://schemas.microsoft.com/office/powerpoint/2010/main">
        <p14:playEvt time="3379" objId="3"/>
        <p14:stopEvt time="8843" objId="3"/>
      </p14:showEvtLst>
    </p:ext>
  </p:extLs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2172-9FF2-4441-9119-AA3C1FB8D08B}"/>
              </a:ext>
            </a:extLst>
          </p:cNvPr>
          <p:cNvSpPr>
            <a:spLocks noGrp="1"/>
          </p:cNvSpPr>
          <p:nvPr>
            <p:ph type="title"/>
          </p:nvPr>
        </p:nvSpPr>
        <p:spPr>
          <a:xfrm>
            <a:off x="838200" y="365125"/>
            <a:ext cx="10515600" cy="1325563"/>
          </a:xfrm>
        </p:spPr>
        <p:txBody>
          <a:bodyPr/>
          <a:lstStyle/>
          <a:p>
            <a:r>
              <a:rPr lang="en-US"/>
              <a:t>Shaders: </a:t>
            </a:r>
            <a:r>
              <a:rPr lang="en-US" err="1"/>
              <a:t>Thresholded</a:t>
            </a:r>
            <a:r>
              <a:rPr lang="en-US"/>
              <a:t> Perlin noise example</a:t>
            </a:r>
          </a:p>
        </p:txBody>
      </p:sp>
      <p:pic>
        <p:nvPicPr>
          <p:cNvPr id="1026" name="Picture 2" descr="https://miro.medium.com/max/4096/1*vs239SecVBaB4HvLsZ8O5Q.png">
            <a:extLst>
              <a:ext uri="{FF2B5EF4-FFF2-40B4-BE49-F238E27FC236}">
                <a16:creationId xmlns:a16="http://schemas.microsoft.com/office/drawing/2014/main" id="{B40AE74D-45D0-41A1-90E0-9CEC5E6CE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776" y="2749639"/>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152DFD-CC1C-482A-BCE4-FABAFBD2A178}"/>
              </a:ext>
            </a:extLst>
          </p:cNvPr>
          <p:cNvSpPr txBox="1"/>
          <p:nvPr/>
        </p:nvSpPr>
        <p:spPr>
          <a:xfrm>
            <a:off x="5065750" y="6510271"/>
            <a:ext cx="2060500" cy="307777"/>
          </a:xfrm>
          <a:prstGeom prst="rect">
            <a:avLst/>
          </a:prstGeom>
          <a:noFill/>
        </p:spPr>
        <p:txBody>
          <a:bodyPr wrap="none" rtlCol="0">
            <a:spAutoFit/>
          </a:bodyPr>
          <a:lstStyle/>
          <a:p>
            <a:r>
              <a:rPr lang="en-US" sz="1400"/>
              <a:t>Image Credits: Yvan </a:t>
            </a:r>
            <a:r>
              <a:rPr lang="en-US" sz="1400" err="1"/>
              <a:t>Scher</a:t>
            </a:r>
            <a:endParaRPr lang="en-US" sz="1400"/>
          </a:p>
        </p:txBody>
      </p:sp>
      <p:sp>
        <p:nvSpPr>
          <p:cNvPr id="6" name="Rectangle: Rounded Corners 5">
            <a:extLst>
              <a:ext uri="{FF2B5EF4-FFF2-40B4-BE49-F238E27FC236}">
                <a16:creationId xmlns:a16="http://schemas.microsoft.com/office/drawing/2014/main" id="{E342434C-2A32-49E9-970F-92CFB3275FC2}"/>
              </a:ext>
            </a:extLst>
          </p:cNvPr>
          <p:cNvSpPr/>
          <p:nvPr/>
        </p:nvSpPr>
        <p:spPr>
          <a:xfrm>
            <a:off x="2123438" y="1896749"/>
            <a:ext cx="2561875" cy="630631"/>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Perlin noise shader</a:t>
            </a:r>
          </a:p>
        </p:txBody>
      </p:sp>
      <p:sp>
        <p:nvSpPr>
          <p:cNvPr id="8" name="Right Arrow 20">
            <a:extLst>
              <a:ext uri="{FF2B5EF4-FFF2-40B4-BE49-F238E27FC236}">
                <a16:creationId xmlns:a16="http://schemas.microsoft.com/office/drawing/2014/main" id="{F3AB32AC-F8D4-41D8-8853-11308968515F}"/>
              </a:ext>
            </a:extLst>
          </p:cNvPr>
          <p:cNvSpPr/>
          <p:nvPr/>
        </p:nvSpPr>
        <p:spPr>
          <a:xfrm>
            <a:off x="5065750" y="3390362"/>
            <a:ext cx="2309595" cy="1325563"/>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i="1"/>
              <a:t>Threshold</a:t>
            </a:r>
          </a:p>
          <a:p>
            <a:pPr algn="ctr"/>
            <a:r>
              <a:rPr lang="en-US" i="1"/>
              <a:t>… * [noise &gt; t] * …</a:t>
            </a:r>
          </a:p>
        </p:txBody>
      </p:sp>
      <p:pic>
        <p:nvPicPr>
          <p:cNvPr id="10" name="Picture 2">
            <a:extLst>
              <a:ext uri="{FF2B5EF4-FFF2-40B4-BE49-F238E27FC236}">
                <a16:creationId xmlns:a16="http://schemas.microsoft.com/office/drawing/2014/main" id="{093B1DC9-D51F-4E89-90D2-A33B8B75C036}"/>
              </a:ext>
            </a:extLst>
          </p:cNvPr>
          <p:cNvPicPr>
            <a:picLocks noChangeAspect="1" noChangeArrowheads="1"/>
          </p:cNvPicPr>
          <p:nvPr/>
        </p:nvPicPr>
        <p:blipFill>
          <a:blip r:embed="rId4"/>
          <a:stretch>
            <a:fillRect/>
          </a:stretch>
        </p:blipFill>
        <p:spPr bwMode="auto">
          <a:xfrm>
            <a:off x="7665119" y="274964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54AF09E-C46D-4BEF-B949-F57DBCDC7C76}"/>
              </a:ext>
            </a:extLst>
          </p:cNvPr>
          <p:cNvSpPr/>
          <p:nvPr/>
        </p:nvSpPr>
        <p:spPr>
          <a:xfrm>
            <a:off x="7755781" y="1896750"/>
            <a:ext cx="2561875" cy="630631"/>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Thresholded</a:t>
            </a:r>
            <a:r>
              <a:rPr lang="en-US">
                <a:solidFill>
                  <a:schemeClr val="tx1"/>
                </a:solidFill>
              </a:rPr>
              <a:t> Perlin noise</a:t>
            </a:r>
          </a:p>
        </p:txBody>
      </p:sp>
      <p:sp>
        <p:nvSpPr>
          <p:cNvPr id="3" name="Slide Number Placeholder 2">
            <a:extLst>
              <a:ext uri="{FF2B5EF4-FFF2-40B4-BE49-F238E27FC236}">
                <a16:creationId xmlns:a16="http://schemas.microsoft.com/office/drawing/2014/main" id="{A27A97CA-9CB8-EA42-BF99-F9A54C1BDC11}"/>
              </a:ext>
            </a:extLst>
          </p:cNvPr>
          <p:cNvSpPr>
            <a:spLocks noGrp="1"/>
          </p:cNvSpPr>
          <p:nvPr>
            <p:ph type="sldNum" sz="quarter" idx="12"/>
          </p:nvPr>
        </p:nvSpPr>
        <p:spPr/>
        <p:txBody>
          <a:bodyPr/>
          <a:lstStyle/>
          <a:p>
            <a:fld id="{0908CC86-A11B-4806-8F88-B6AE3C10272E}" type="slidenum">
              <a:rPr lang="en-US" smtClean="0"/>
              <a:t>49</a:t>
            </a:fld>
            <a:endParaRPr lang="en-US"/>
          </a:p>
        </p:txBody>
      </p:sp>
    </p:spTree>
    <p:extLst>
      <p:ext uri="{BB962C8B-B14F-4D97-AF65-F5344CB8AC3E}">
        <p14:creationId xmlns:p14="http://schemas.microsoft.com/office/powerpoint/2010/main" val="154596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4EC564F-A513-4D7E-B3F9-A7DF4872E2B1}"/>
              </a:ext>
            </a:extLst>
          </p:cNvPr>
          <p:cNvSpPr/>
          <p:nvPr/>
        </p:nvSpPr>
        <p:spPr>
          <a:xfrm>
            <a:off x="4251919" y="2574430"/>
            <a:ext cx="3056021" cy="30948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Program</a:t>
            </a:r>
          </a:p>
        </p:txBody>
      </p:sp>
      <p:sp>
        <p:nvSpPr>
          <p:cNvPr id="2" name="Title 1">
            <a:extLst>
              <a:ext uri="{FF2B5EF4-FFF2-40B4-BE49-F238E27FC236}">
                <a16:creationId xmlns:a16="http://schemas.microsoft.com/office/drawing/2014/main" id="{A2CCC538-C391-4F2C-9666-5914557F762B}"/>
              </a:ext>
            </a:extLst>
          </p:cNvPr>
          <p:cNvSpPr>
            <a:spLocks noGrp="1"/>
          </p:cNvSpPr>
          <p:nvPr>
            <p:ph type="title"/>
          </p:nvPr>
        </p:nvSpPr>
        <p:spPr/>
        <p:txBody>
          <a:bodyPr/>
          <a:lstStyle/>
          <a:p>
            <a:r>
              <a:rPr lang="en-US"/>
              <a:t>These programs can be </a:t>
            </a:r>
            <a:r>
              <a:rPr lang="en-US" i="1"/>
              <a:t>graphics</a:t>
            </a:r>
            <a:r>
              <a:rPr lang="en-US"/>
              <a:t> programs</a:t>
            </a:r>
          </a:p>
        </p:txBody>
      </p:sp>
      <p:sp>
        <p:nvSpPr>
          <p:cNvPr id="5" name="Rectangle 4">
            <a:extLst>
              <a:ext uri="{FF2B5EF4-FFF2-40B4-BE49-F238E27FC236}">
                <a16:creationId xmlns:a16="http://schemas.microsoft.com/office/drawing/2014/main" id="{B2FD090E-13C7-4681-9046-754525D25CA4}"/>
              </a:ext>
            </a:extLst>
          </p:cNvPr>
          <p:cNvSpPr/>
          <p:nvPr/>
        </p:nvSpPr>
        <p:spPr>
          <a:xfrm>
            <a:off x="4639860" y="3628168"/>
            <a:ext cx="2280140" cy="1230835"/>
          </a:xfrm>
          <a:prstGeom prst="rect">
            <a:avLst/>
          </a:prstGeom>
          <a:solidFill>
            <a:schemeClr val="accent6">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CEACD30-515C-43EF-B567-B58D3F5B61AD}"/>
              </a:ext>
            </a:extLst>
          </p:cNvPr>
          <p:cNvSpPr txBox="1"/>
          <p:nvPr/>
        </p:nvSpPr>
        <p:spPr>
          <a:xfrm>
            <a:off x="4825523" y="3981334"/>
            <a:ext cx="1806392" cy="523220"/>
          </a:xfrm>
          <a:prstGeom prst="rect">
            <a:avLst/>
          </a:prstGeom>
          <a:noFill/>
        </p:spPr>
        <p:txBody>
          <a:bodyPr wrap="none" rtlCol="0">
            <a:spAutoFit/>
          </a:bodyPr>
          <a:lstStyle/>
          <a:p>
            <a:r>
              <a:rPr lang="en-US" sz="2800" b="1"/>
              <a:t>rasterize(t)</a:t>
            </a:r>
          </a:p>
        </p:txBody>
      </p:sp>
      <p:sp>
        <p:nvSpPr>
          <p:cNvPr id="10" name="Arrow: Right 9">
            <a:extLst>
              <a:ext uri="{FF2B5EF4-FFF2-40B4-BE49-F238E27FC236}">
                <a16:creationId xmlns:a16="http://schemas.microsoft.com/office/drawing/2014/main" id="{9737C72D-10A8-4E11-BD57-004EB5033DF9}"/>
              </a:ext>
            </a:extLst>
          </p:cNvPr>
          <p:cNvSpPr/>
          <p:nvPr/>
        </p:nvSpPr>
        <p:spPr>
          <a:xfrm>
            <a:off x="7191788" y="3648808"/>
            <a:ext cx="1008185"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Arrow: Right 20">
            <a:extLst>
              <a:ext uri="{FF2B5EF4-FFF2-40B4-BE49-F238E27FC236}">
                <a16:creationId xmlns:a16="http://schemas.microsoft.com/office/drawing/2014/main" id="{FF11C371-4A45-4801-A698-52C4F5E9C950}"/>
              </a:ext>
            </a:extLst>
          </p:cNvPr>
          <p:cNvSpPr/>
          <p:nvPr/>
        </p:nvSpPr>
        <p:spPr>
          <a:xfrm>
            <a:off x="3076356" y="3648808"/>
            <a:ext cx="1008185"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Cloud 23">
            <a:extLst>
              <a:ext uri="{FF2B5EF4-FFF2-40B4-BE49-F238E27FC236}">
                <a16:creationId xmlns:a16="http://schemas.microsoft.com/office/drawing/2014/main" id="{56E042E6-96CB-B043-B408-2C07798C03A8}"/>
              </a:ext>
            </a:extLst>
          </p:cNvPr>
          <p:cNvSpPr/>
          <p:nvPr/>
        </p:nvSpPr>
        <p:spPr>
          <a:xfrm>
            <a:off x="1142104" y="4735121"/>
            <a:ext cx="1322832" cy="775993"/>
          </a:xfrm>
          <a:prstGeom prst="cloud">
            <a:avLst/>
          </a:prstGeom>
          <a:solidFill>
            <a:srgbClr val="CF5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9B01C181-D6D9-F445-BE99-7C68781CAAC4}"/>
              </a:ext>
            </a:extLst>
          </p:cNvPr>
          <p:cNvSpPr/>
          <p:nvPr/>
        </p:nvSpPr>
        <p:spPr>
          <a:xfrm rot="15396782">
            <a:off x="1525525" y="3123956"/>
            <a:ext cx="714548" cy="1403661"/>
          </a:xfrm>
          <a:prstGeom prst="moon">
            <a:avLst/>
          </a:prstGeom>
          <a:solidFill>
            <a:srgbClr val="D1A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6EF4413-058C-CB4F-BF84-88AD3E5166C9}"/>
              </a:ext>
            </a:extLst>
          </p:cNvPr>
          <p:cNvSpPr/>
          <p:nvPr/>
        </p:nvSpPr>
        <p:spPr>
          <a:xfrm rot="2833573">
            <a:off x="1308138" y="2565674"/>
            <a:ext cx="1066801" cy="711572"/>
          </a:xfrm>
          <a:prstGeom prst="ellipse">
            <a:avLst/>
          </a:prstGeom>
          <a:solidFill>
            <a:srgbClr val="BBD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261A97D3-92D3-644F-9763-4912459D4D0B}"/>
              </a:ext>
            </a:extLst>
          </p:cNvPr>
          <p:cNvSpPr/>
          <p:nvPr/>
        </p:nvSpPr>
        <p:spPr>
          <a:xfrm rot="5400000">
            <a:off x="1679758" y="3322327"/>
            <a:ext cx="323558"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ight Arrow 28">
            <a:extLst>
              <a:ext uri="{FF2B5EF4-FFF2-40B4-BE49-F238E27FC236}">
                <a16:creationId xmlns:a16="http://schemas.microsoft.com/office/drawing/2014/main" id="{75EBF360-189F-7942-BA68-FD005AC1FEAB}"/>
              </a:ext>
            </a:extLst>
          </p:cNvPr>
          <p:cNvSpPr/>
          <p:nvPr/>
        </p:nvSpPr>
        <p:spPr>
          <a:xfrm rot="5400000">
            <a:off x="1641739" y="4188230"/>
            <a:ext cx="323558" cy="46152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F84CFB60-8AD9-DC46-889A-EE9967508544}"/>
              </a:ext>
            </a:extLst>
          </p:cNvPr>
          <p:cNvSpPr txBox="1"/>
          <p:nvPr/>
        </p:nvSpPr>
        <p:spPr>
          <a:xfrm>
            <a:off x="1141032" y="5637719"/>
            <a:ext cx="1483547" cy="646331"/>
          </a:xfrm>
          <a:prstGeom prst="rect">
            <a:avLst/>
          </a:prstGeom>
          <a:noFill/>
        </p:spPr>
        <p:txBody>
          <a:bodyPr wrap="none" rtlCol="0">
            <a:spAutoFit/>
          </a:bodyPr>
          <a:lstStyle/>
          <a:p>
            <a:pPr algn="ctr"/>
            <a:r>
              <a:rPr lang="en-US" b="1"/>
              <a:t>Parameters</a:t>
            </a:r>
          </a:p>
          <a:p>
            <a:pPr algn="ctr"/>
            <a:r>
              <a:rPr lang="en-US"/>
              <a:t>Layered Paths</a:t>
            </a:r>
            <a:endParaRPr lang="en-US" b="1"/>
          </a:p>
        </p:txBody>
      </p:sp>
      <p:pic>
        <p:nvPicPr>
          <p:cNvPr id="31" name="Picture 30" descr="A picture containing text&#10;&#10;Description automatically generated">
            <a:extLst>
              <a:ext uri="{FF2B5EF4-FFF2-40B4-BE49-F238E27FC236}">
                <a16:creationId xmlns:a16="http://schemas.microsoft.com/office/drawing/2014/main" id="{7B20D42A-F1A2-AB4A-B5A0-17F12379DA95}"/>
              </a:ext>
            </a:extLst>
          </p:cNvPr>
          <p:cNvPicPr>
            <a:picLocks noChangeAspect="1"/>
          </p:cNvPicPr>
          <p:nvPr/>
        </p:nvPicPr>
        <p:blipFill rotWithShape="1">
          <a:blip r:embed="rId3"/>
          <a:srcRect r="13754" b="13754"/>
          <a:stretch/>
        </p:blipFill>
        <p:spPr>
          <a:xfrm>
            <a:off x="8471761" y="2752607"/>
            <a:ext cx="2732489" cy="2738495"/>
          </a:xfrm>
          <a:prstGeom prst="rect">
            <a:avLst/>
          </a:prstGeom>
        </p:spPr>
      </p:pic>
      <p:sp>
        <p:nvSpPr>
          <p:cNvPr id="32" name="TextBox 31">
            <a:extLst>
              <a:ext uri="{FF2B5EF4-FFF2-40B4-BE49-F238E27FC236}">
                <a16:creationId xmlns:a16="http://schemas.microsoft.com/office/drawing/2014/main" id="{442973A6-B205-DF4A-BBD0-509ACB4FD2A8}"/>
              </a:ext>
            </a:extLst>
          </p:cNvPr>
          <p:cNvSpPr txBox="1"/>
          <p:nvPr/>
        </p:nvSpPr>
        <p:spPr>
          <a:xfrm>
            <a:off x="8949466" y="5591552"/>
            <a:ext cx="1777090" cy="369332"/>
          </a:xfrm>
          <a:prstGeom prst="rect">
            <a:avLst/>
          </a:prstGeom>
          <a:noFill/>
        </p:spPr>
        <p:txBody>
          <a:bodyPr wrap="none" rtlCol="0">
            <a:spAutoFit/>
          </a:bodyPr>
          <a:lstStyle/>
          <a:p>
            <a:pPr algn="ctr"/>
            <a:r>
              <a:rPr lang="en-US"/>
              <a:t>Rasterized image</a:t>
            </a:r>
          </a:p>
        </p:txBody>
      </p:sp>
      <p:sp>
        <p:nvSpPr>
          <p:cNvPr id="3" name="Slide Number Placeholder 2">
            <a:extLst>
              <a:ext uri="{FF2B5EF4-FFF2-40B4-BE49-F238E27FC236}">
                <a16:creationId xmlns:a16="http://schemas.microsoft.com/office/drawing/2014/main" id="{E4A7C4E2-FCDE-1340-B6E7-F6659D5D8051}"/>
              </a:ext>
            </a:extLst>
          </p:cNvPr>
          <p:cNvSpPr>
            <a:spLocks noGrp="1"/>
          </p:cNvSpPr>
          <p:nvPr>
            <p:ph type="sldNum" sz="quarter" idx="12"/>
          </p:nvPr>
        </p:nvSpPr>
        <p:spPr/>
        <p:txBody>
          <a:bodyPr/>
          <a:lstStyle/>
          <a:p>
            <a:fld id="{0908CC86-A11B-4806-8F88-B6AE3C10272E}" type="slidenum">
              <a:rPr lang="en-US" smtClean="0"/>
              <a:t>5</a:t>
            </a:fld>
            <a:endParaRPr lang="en-US"/>
          </a:p>
        </p:txBody>
      </p:sp>
    </p:spTree>
    <p:extLst>
      <p:ext uri="{BB962C8B-B14F-4D97-AF65-F5344CB8AC3E}">
        <p14:creationId xmlns:p14="http://schemas.microsoft.com/office/powerpoint/2010/main" val="1565363480"/>
      </p:ext>
    </p:extLst>
  </p:cSld>
  <p:clrMapOvr>
    <a:masterClrMapping/>
  </p:clrMapOvr>
  <mc:AlternateContent xmlns:mc="http://schemas.openxmlformats.org/markup-compatibility/2006" xmlns:p14="http://schemas.microsoft.com/office/powerpoint/2010/main">
    <mc:Choice Requires="p14">
      <p:transition spd="med" p14:dur="700" advTm="6644">
        <p:fade/>
      </p:transition>
    </mc:Choice>
    <mc:Fallback xmlns="">
      <p:transition spd="med" advTm="6644">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B7E4-08AB-43D0-B1C0-554DBC11098B}"/>
              </a:ext>
            </a:extLst>
          </p:cNvPr>
          <p:cNvSpPr>
            <a:spLocks noGrp="1"/>
          </p:cNvSpPr>
          <p:nvPr>
            <p:ph type="title"/>
          </p:nvPr>
        </p:nvSpPr>
        <p:spPr/>
        <p:txBody>
          <a:bodyPr/>
          <a:lstStyle/>
          <a:p>
            <a:r>
              <a:rPr lang="en-US" dirty="0" err="1"/>
              <a:t>Thresholded</a:t>
            </a:r>
            <a:r>
              <a:rPr lang="en-US" dirty="0"/>
              <a:t> noise maps have </a:t>
            </a:r>
            <a:br>
              <a:rPr lang="en-US" dirty="0"/>
            </a:br>
            <a:r>
              <a:rPr lang="en-US" dirty="0"/>
              <a:t>complex discontinuities</a:t>
            </a:r>
          </a:p>
        </p:txBody>
      </p:sp>
      <p:pic>
        <p:nvPicPr>
          <p:cNvPr id="4" name="Graphic 3">
            <a:extLst>
              <a:ext uri="{FF2B5EF4-FFF2-40B4-BE49-F238E27FC236}">
                <a16:creationId xmlns:a16="http://schemas.microsoft.com/office/drawing/2014/main" id="{BB8C44BD-F449-485B-A053-12C67734B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3720" y="2233277"/>
            <a:ext cx="3044111" cy="3044111"/>
          </a:xfrm>
          <a:prstGeom prst="rect">
            <a:avLst/>
          </a:prstGeom>
        </p:spPr>
      </p:pic>
      <p:pic>
        <p:nvPicPr>
          <p:cNvPr id="5" name="Graphic 4">
            <a:extLst>
              <a:ext uri="{FF2B5EF4-FFF2-40B4-BE49-F238E27FC236}">
                <a16:creationId xmlns:a16="http://schemas.microsoft.com/office/drawing/2014/main" id="{FEB24D9C-10AC-4457-85F5-CA8E121BF8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37854" y="2233277"/>
            <a:ext cx="3044110" cy="3044110"/>
          </a:xfrm>
          <a:prstGeom prst="rect">
            <a:avLst/>
          </a:prstGeom>
        </p:spPr>
      </p:pic>
      <p:sp>
        <p:nvSpPr>
          <p:cNvPr id="7" name="Rectangle 6">
            <a:extLst>
              <a:ext uri="{FF2B5EF4-FFF2-40B4-BE49-F238E27FC236}">
                <a16:creationId xmlns:a16="http://schemas.microsoft.com/office/drawing/2014/main" id="{AF7EDA3C-EE7C-4144-97F9-FEC44A647B23}"/>
              </a:ext>
            </a:extLst>
          </p:cNvPr>
          <p:cNvSpPr/>
          <p:nvPr/>
        </p:nvSpPr>
        <p:spPr>
          <a:xfrm>
            <a:off x="1970468" y="3509493"/>
            <a:ext cx="489397" cy="489397"/>
          </a:xfrm>
          <a:prstGeom prst="rect">
            <a:avLst/>
          </a:prstGeom>
          <a:solidFill>
            <a:srgbClr val="E7E6E6">
              <a:alpha val="2902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20">
            <a:extLst>
              <a:ext uri="{FF2B5EF4-FFF2-40B4-BE49-F238E27FC236}">
                <a16:creationId xmlns:a16="http://schemas.microsoft.com/office/drawing/2014/main" id="{2AF93843-1B3A-483F-BA8F-D5978A841528}"/>
              </a:ext>
            </a:extLst>
          </p:cNvPr>
          <p:cNvSpPr/>
          <p:nvPr/>
        </p:nvSpPr>
        <p:spPr>
          <a:xfrm>
            <a:off x="2638082" y="3091409"/>
            <a:ext cx="2309595" cy="1325563"/>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t>Within each texture cell</a:t>
            </a:r>
          </a:p>
        </p:txBody>
      </p:sp>
      <p:sp>
        <p:nvSpPr>
          <p:cNvPr id="10" name="Right Arrow 20">
            <a:extLst>
              <a:ext uri="{FF2B5EF4-FFF2-40B4-BE49-F238E27FC236}">
                <a16:creationId xmlns:a16="http://schemas.microsoft.com/office/drawing/2014/main" id="{E9467CAE-5A66-444E-9C38-60EEA3C6AD49}"/>
              </a:ext>
            </a:extLst>
          </p:cNvPr>
          <p:cNvSpPr/>
          <p:nvPr/>
        </p:nvSpPr>
        <p:spPr>
          <a:xfrm>
            <a:off x="5682193" y="3091409"/>
            <a:ext cx="1667317" cy="1325563"/>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t>Threshold</a:t>
            </a:r>
          </a:p>
        </p:txBody>
      </p:sp>
      <p:sp>
        <p:nvSpPr>
          <p:cNvPr id="12" name="Rectangle: Rounded Corners 11">
            <a:extLst>
              <a:ext uri="{FF2B5EF4-FFF2-40B4-BE49-F238E27FC236}">
                <a16:creationId xmlns:a16="http://schemas.microsoft.com/office/drawing/2014/main" id="{772A88E9-51B7-4A3E-AA38-C38FBDFC2A56}"/>
              </a:ext>
            </a:extLst>
          </p:cNvPr>
          <p:cNvSpPr/>
          <p:nvPr/>
        </p:nvSpPr>
        <p:spPr>
          <a:xfrm>
            <a:off x="5278971" y="5504888"/>
            <a:ext cx="2561875" cy="630631"/>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Bilinear interpolation</a:t>
            </a:r>
          </a:p>
        </p:txBody>
      </p:sp>
      <p:pic>
        <p:nvPicPr>
          <p:cNvPr id="14" name="Graphic 13">
            <a:extLst>
              <a:ext uri="{FF2B5EF4-FFF2-40B4-BE49-F238E27FC236}">
                <a16:creationId xmlns:a16="http://schemas.microsoft.com/office/drawing/2014/main" id="{0E2CB0B7-E796-479A-9146-167A63C594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18118" y="2233277"/>
            <a:ext cx="3044110" cy="3044110"/>
          </a:xfrm>
          <a:prstGeom prst="rect">
            <a:avLst/>
          </a:prstGeom>
        </p:spPr>
      </p:pic>
      <p:sp>
        <p:nvSpPr>
          <p:cNvPr id="3" name="Slide Number Placeholder 2">
            <a:extLst>
              <a:ext uri="{FF2B5EF4-FFF2-40B4-BE49-F238E27FC236}">
                <a16:creationId xmlns:a16="http://schemas.microsoft.com/office/drawing/2014/main" id="{B2C86168-34EF-6046-BF9D-07A43F17009E}"/>
              </a:ext>
            </a:extLst>
          </p:cNvPr>
          <p:cNvSpPr>
            <a:spLocks noGrp="1"/>
          </p:cNvSpPr>
          <p:nvPr>
            <p:ph type="sldNum" sz="quarter" idx="12"/>
          </p:nvPr>
        </p:nvSpPr>
        <p:spPr/>
        <p:txBody>
          <a:bodyPr/>
          <a:lstStyle/>
          <a:p>
            <a:fld id="{0908CC86-A11B-4806-8F88-B6AE3C10272E}" type="slidenum">
              <a:rPr lang="en-US" smtClean="0"/>
              <a:t>50</a:t>
            </a:fld>
            <a:endParaRPr lang="en-US"/>
          </a:p>
        </p:txBody>
      </p:sp>
    </p:spTree>
    <p:custDataLst>
      <p:tags r:id="rId1"/>
    </p:custDataLst>
    <p:extLst>
      <p:ext uri="{BB962C8B-B14F-4D97-AF65-F5344CB8AC3E}">
        <p14:creationId xmlns:p14="http://schemas.microsoft.com/office/powerpoint/2010/main" val="3576112868"/>
      </p:ext>
    </p:extLst>
  </p:cSld>
  <p:clrMapOvr>
    <a:masterClrMapping/>
  </p:clrMapOvr>
  <mc:AlternateContent xmlns:mc="http://schemas.openxmlformats.org/markup-compatibility/2006" xmlns:p14="http://schemas.microsoft.com/office/powerpoint/2010/main">
    <mc:Choice Requires="p14">
      <p:transition spd="slow" p14:dur="2000" advTm="19173"/>
    </mc:Choice>
    <mc:Fallback xmlns="">
      <p:transition spd="slow" advTm="191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8.33333E-7 -3.7037E-6 L -0.23542 -3.7037E-6 " pathEditMode="relative" rAng="0" ptsTypes="AA">
                                      <p:cBhvr>
                                        <p:cTn id="23" dur="600" fill="hold"/>
                                        <p:tgtEl>
                                          <p:spTgt spid="5"/>
                                        </p:tgtEl>
                                        <p:attrNameLst>
                                          <p:attrName>ppt_x</p:attrName>
                                          <p:attrName>ppt_y</p:attrName>
                                        </p:attrNameLst>
                                      </p:cBhvr>
                                      <p:rCtr x="-11771" y="0"/>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25E-6 -3.7037E-6 L -0.59662 0.0007 " pathEditMode="relative" rAng="0" ptsTypes="AA">
                                      <p:cBhvr>
                                        <p:cTn id="34" dur="600" fill="hold"/>
                                        <p:tgtEl>
                                          <p:spTgt spid="14"/>
                                        </p:tgtEl>
                                        <p:attrNameLst>
                                          <p:attrName>ppt_x</p:attrName>
                                          <p:attrName>ppt_y</p:attrName>
                                        </p:attrNameLst>
                                      </p:cBhvr>
                                      <p:rCtr x="-29831" y="23"/>
                                    </p:animMotion>
                                  </p:childTnLst>
                                </p:cTn>
                              </p:par>
                              <p:par>
                                <p:cTn id="35" presetID="1" presetClass="exit" presetSubtype="0" fill="hold"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animBg="1"/>
      <p:bldP spid="10" grpId="1" animBg="1"/>
      <p:bldP spid="12" grpId="0" animBg="1"/>
      <p:bldP spid="1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4610-8763-4C38-864B-6D024263CE83}"/>
              </a:ext>
            </a:extLst>
          </p:cNvPr>
          <p:cNvSpPr>
            <a:spLocks noGrp="1"/>
          </p:cNvSpPr>
          <p:nvPr>
            <p:ph type="title"/>
          </p:nvPr>
        </p:nvSpPr>
        <p:spPr/>
        <p:txBody>
          <a:bodyPr/>
          <a:lstStyle/>
          <a:p>
            <a:r>
              <a:rPr lang="en-US" dirty="0"/>
              <a:t>Our approach enables this through diffeomorphisms</a:t>
            </a:r>
          </a:p>
        </p:txBody>
      </p:sp>
      <p:pic>
        <p:nvPicPr>
          <p:cNvPr id="5" name="Graphic 4">
            <a:extLst>
              <a:ext uri="{FF2B5EF4-FFF2-40B4-BE49-F238E27FC236}">
                <a16:creationId xmlns:a16="http://schemas.microsoft.com/office/drawing/2014/main" id="{BFBAB93B-DCD0-4C7B-AB04-72EAA636A7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807" y="2233277"/>
            <a:ext cx="3044111" cy="3044111"/>
          </a:xfrm>
          <a:prstGeom prst="rect">
            <a:avLst/>
          </a:prstGeom>
        </p:spPr>
      </p:pic>
      <p:sp>
        <p:nvSpPr>
          <p:cNvPr id="7" name="Right Arrow 20">
            <a:extLst>
              <a:ext uri="{FF2B5EF4-FFF2-40B4-BE49-F238E27FC236}">
                <a16:creationId xmlns:a16="http://schemas.microsoft.com/office/drawing/2014/main" id="{F35E7707-DDFE-48AB-85FC-A8DCF36E2734}"/>
              </a:ext>
            </a:extLst>
          </p:cNvPr>
          <p:cNvSpPr/>
          <p:nvPr/>
        </p:nvSpPr>
        <p:spPr>
          <a:xfrm>
            <a:off x="2316110" y="3092548"/>
            <a:ext cx="2309595" cy="1325563"/>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t>Scale + Translate</a:t>
            </a:r>
          </a:p>
          <a:p>
            <a:pPr algn="ctr"/>
            <a:r>
              <a:rPr lang="en-US" i="1"/>
              <a:t>(Diffeomorphism)</a:t>
            </a:r>
          </a:p>
        </p:txBody>
      </p:sp>
      <p:pic>
        <p:nvPicPr>
          <p:cNvPr id="8" name="Graphic 7">
            <a:extLst>
              <a:ext uri="{FF2B5EF4-FFF2-40B4-BE49-F238E27FC236}">
                <a16:creationId xmlns:a16="http://schemas.microsoft.com/office/drawing/2014/main" id="{D4666C61-35C1-4A58-845A-3BC477C52A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1335" y="2233273"/>
            <a:ext cx="3044111" cy="3044111"/>
          </a:xfrm>
          <a:prstGeom prst="rect">
            <a:avLst/>
          </a:prstGeom>
        </p:spPr>
      </p:pic>
      <p:sp>
        <p:nvSpPr>
          <p:cNvPr id="9" name="Right Arrow 20">
            <a:extLst>
              <a:ext uri="{FF2B5EF4-FFF2-40B4-BE49-F238E27FC236}">
                <a16:creationId xmlns:a16="http://schemas.microsoft.com/office/drawing/2014/main" id="{98CA94DC-F463-4C5F-8DC4-983CFF5B485D}"/>
              </a:ext>
            </a:extLst>
          </p:cNvPr>
          <p:cNvSpPr/>
          <p:nvPr/>
        </p:nvSpPr>
        <p:spPr>
          <a:xfrm>
            <a:off x="6259089" y="2944767"/>
            <a:ext cx="2309595" cy="162111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600"/>
              <a:t>Transform to</a:t>
            </a:r>
          </a:p>
          <a:p>
            <a:pPr algn="ctr"/>
            <a:r>
              <a:rPr lang="en-US" sz="1600" b="1" i="1"/>
              <a:t>Hyperbolic</a:t>
            </a:r>
            <a:r>
              <a:rPr lang="en-US" sz="1600" i="1"/>
              <a:t> coordinates</a:t>
            </a:r>
          </a:p>
        </p:txBody>
      </p:sp>
      <p:pic>
        <p:nvPicPr>
          <p:cNvPr id="11" name="Graphic 10">
            <a:extLst>
              <a:ext uri="{FF2B5EF4-FFF2-40B4-BE49-F238E27FC236}">
                <a16:creationId xmlns:a16="http://schemas.microsoft.com/office/drawing/2014/main" id="{6E967D2F-F70F-4F71-B98F-5B4057AAB6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1589" y="2233272"/>
            <a:ext cx="3044111" cy="3044111"/>
          </a:xfrm>
          <a:prstGeom prst="rect">
            <a:avLst/>
          </a:prstGeom>
        </p:spPr>
      </p:pic>
      <p:sp>
        <p:nvSpPr>
          <p:cNvPr id="3" name="Slide Number Placeholder 2">
            <a:extLst>
              <a:ext uri="{FF2B5EF4-FFF2-40B4-BE49-F238E27FC236}">
                <a16:creationId xmlns:a16="http://schemas.microsoft.com/office/drawing/2014/main" id="{833257C6-1B05-B645-90B9-09BCCE9C5BBA}"/>
              </a:ext>
            </a:extLst>
          </p:cNvPr>
          <p:cNvSpPr>
            <a:spLocks noGrp="1"/>
          </p:cNvSpPr>
          <p:nvPr>
            <p:ph type="sldNum" sz="quarter" idx="12"/>
          </p:nvPr>
        </p:nvSpPr>
        <p:spPr/>
        <p:txBody>
          <a:bodyPr/>
          <a:lstStyle/>
          <a:p>
            <a:fld id="{0908CC86-A11B-4806-8F88-B6AE3C10272E}" type="slidenum">
              <a:rPr lang="en-US" smtClean="0"/>
              <a:t>51</a:t>
            </a:fld>
            <a:endParaRPr lang="en-US" dirty="0"/>
          </a:p>
        </p:txBody>
      </p:sp>
    </p:spTree>
    <p:custDataLst>
      <p:tags r:id="rId1"/>
    </p:custDataLst>
    <p:extLst>
      <p:ext uri="{BB962C8B-B14F-4D97-AF65-F5344CB8AC3E}">
        <p14:creationId xmlns:p14="http://schemas.microsoft.com/office/powerpoint/2010/main" val="1922754552"/>
      </p:ext>
    </p:extLst>
  </p:cSld>
  <p:clrMapOvr>
    <a:masterClrMapping/>
  </p:clrMapOvr>
  <mc:AlternateContent xmlns:mc="http://schemas.openxmlformats.org/markup-compatibility/2006" xmlns:p14="http://schemas.microsoft.com/office/powerpoint/2010/main">
    <mc:Choice Requires="p14">
      <p:transition spd="med" p14:dur="700" advTm="19001">
        <p:fade/>
      </p:transition>
    </mc:Choice>
    <mc:Fallback xmlns="">
      <p:transition spd="med" advTm="19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
                                        <p:tgtEl>
                                          <p:spTgt spid="8"/>
                                        </p:tgtEl>
                                      </p:cBhvr>
                                    </p:animEffect>
                                  </p:childTnLst>
                                </p:cTn>
                              </p:par>
                            </p:childTnLst>
                          </p:cTn>
                        </p:par>
                        <p:par>
                          <p:cTn id="11" fill="hold">
                            <p:stCondLst>
                              <p:cond delay="300"/>
                            </p:stCondLst>
                            <p:childTnLst>
                              <p:par>
                                <p:cTn id="12" presetID="10" presetClass="entr" presetSubtype="0"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300"/>
                                        <p:tgtEl>
                                          <p:spTgt spid="9"/>
                                        </p:tgtEl>
                                      </p:cBhvr>
                                    </p:animEffect>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hidden="1">
            <a:extLst>
              <a:ext uri="{FF2B5EF4-FFF2-40B4-BE49-F238E27FC236}">
                <a16:creationId xmlns:a16="http://schemas.microsoft.com/office/drawing/2014/main" id="{76C26A51-C854-4939-8FD4-9665039C683E}"/>
              </a:ext>
            </a:extLst>
          </p:cNvPr>
          <p:cNvSpPr/>
          <p:nvPr/>
        </p:nvSpPr>
        <p:spPr>
          <a:xfrm>
            <a:off x="5104431" y="6106149"/>
            <a:ext cx="4745242" cy="50422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Initialization</a:t>
            </a:r>
          </a:p>
        </p:txBody>
      </p:sp>
      <p:pic>
        <p:nvPicPr>
          <p:cNvPr id="8" name="stripes-perlin-nodelta">
            <a:hlinkClick r:id="" action="ppaction://media"/>
            <a:extLst>
              <a:ext uri="{FF2B5EF4-FFF2-40B4-BE49-F238E27FC236}">
                <a16:creationId xmlns:a16="http://schemas.microsoft.com/office/drawing/2014/main" id="{36E92E42-920A-4561-8A01-CED48C8900F1}"/>
              </a:ext>
            </a:extLst>
          </p:cNvPr>
          <p:cNvPicPr>
            <a:picLocks noChangeAspect="1"/>
          </p:cNvPicPr>
          <p:nvPr>
            <a:videoFile r:link="rId2"/>
            <p:extLst>
              <p:ext uri="{DAA4B4D4-6D71-4841-9C94-3DE7FCFB9230}">
                <p14:media xmlns:p14="http://schemas.microsoft.com/office/powerpoint/2010/main" r:embed="rId3">
                  <p14:trim end="40104"/>
                </p14:media>
              </p:ext>
            </p:extLst>
          </p:nvPr>
        </p:nvPicPr>
        <p:blipFill>
          <a:blip r:embed="rId9"/>
          <a:stretch>
            <a:fillRect/>
          </a:stretch>
        </p:blipFill>
        <p:spPr>
          <a:xfrm>
            <a:off x="7757416" y="3905884"/>
            <a:ext cx="2083194" cy="2083194"/>
          </a:xfrm>
          <a:prstGeom prst="rect">
            <a:avLst/>
          </a:prstGeom>
        </p:spPr>
      </p:pic>
      <p:pic>
        <p:nvPicPr>
          <p:cNvPr id="6" name="stripes-perlin">
            <a:hlinkClick r:id="" action="ppaction://media"/>
            <a:extLst>
              <a:ext uri="{FF2B5EF4-FFF2-40B4-BE49-F238E27FC236}">
                <a16:creationId xmlns:a16="http://schemas.microsoft.com/office/drawing/2014/main" id="{1B7E9E05-279C-482A-BDF6-CE3069A2334C}"/>
              </a:ext>
            </a:extLst>
          </p:cNvPr>
          <p:cNvPicPr>
            <a:picLocks noChangeAspect="1"/>
          </p:cNvPicPr>
          <p:nvPr>
            <a:videoFile r:link="rId2"/>
            <p:extLst>
              <p:ext uri="{DAA4B4D4-6D71-4841-9C94-3DE7FCFB9230}">
                <p14:media xmlns:p14="http://schemas.microsoft.com/office/powerpoint/2010/main" r:embed="rId4">
                  <p14:trim end="40385"/>
                </p14:media>
              </p:ext>
            </p:extLst>
          </p:nvPr>
        </p:nvPicPr>
        <p:blipFill>
          <a:blip r:embed="rId9"/>
          <a:stretch>
            <a:fillRect/>
          </a:stretch>
        </p:blipFill>
        <p:spPr>
          <a:xfrm>
            <a:off x="5086306" y="3902635"/>
            <a:ext cx="2094191" cy="2094191"/>
          </a:xfrm>
          <a:prstGeom prst="rect">
            <a:avLst/>
          </a:prstGeom>
        </p:spPr>
      </p:pic>
      <p:pic>
        <p:nvPicPr>
          <p:cNvPr id="3" name="logo-perlin-nodelta">
            <a:hlinkClick r:id="" action="ppaction://media"/>
            <a:extLst>
              <a:ext uri="{FF2B5EF4-FFF2-40B4-BE49-F238E27FC236}">
                <a16:creationId xmlns:a16="http://schemas.microsoft.com/office/drawing/2014/main" id="{5A3AA419-CA74-43DF-AD27-14D2880F1644}"/>
              </a:ext>
            </a:extLst>
          </p:cNvPr>
          <p:cNvPicPr>
            <a:picLocks noChangeAspect="1"/>
          </p:cNvPicPr>
          <p:nvPr>
            <a:videoFile r:link="rId2"/>
            <p:extLst>
              <p:ext uri="{DAA4B4D4-6D71-4841-9C94-3DE7FCFB9230}">
                <p14:media xmlns:p14="http://schemas.microsoft.com/office/powerpoint/2010/main" r:embed="rId5">
                  <p14:trim end="54529"/>
                </p14:media>
              </p:ext>
            </p:extLst>
          </p:nvPr>
        </p:nvPicPr>
        <p:blipFill>
          <a:blip r:embed="rId10"/>
          <a:stretch>
            <a:fillRect/>
          </a:stretch>
        </p:blipFill>
        <p:spPr>
          <a:xfrm>
            <a:off x="7765540" y="1690689"/>
            <a:ext cx="2083194" cy="2083194"/>
          </a:xfrm>
          <a:prstGeom prst="rect">
            <a:avLst/>
          </a:prstGeom>
        </p:spPr>
      </p:pic>
      <p:pic>
        <p:nvPicPr>
          <p:cNvPr id="22" name="logo-perlin">
            <a:hlinkClick r:id="" action="ppaction://media"/>
            <a:extLst>
              <a:ext uri="{FF2B5EF4-FFF2-40B4-BE49-F238E27FC236}">
                <a16:creationId xmlns:a16="http://schemas.microsoft.com/office/drawing/2014/main" id="{A2466ADA-937D-40E1-8F32-675560D843A0}"/>
              </a:ext>
            </a:extLst>
          </p:cNvPr>
          <p:cNvPicPr>
            <a:picLocks noChangeAspect="1"/>
          </p:cNvPicPr>
          <p:nvPr>
            <a:videoFile r:link="rId2"/>
            <p:extLst>
              <p:ext uri="{DAA4B4D4-6D71-4841-9C94-3DE7FCFB9230}">
                <p14:media xmlns:p14="http://schemas.microsoft.com/office/powerpoint/2010/main" r:embed="rId6">
                  <p14:trim end="54559"/>
                </p14:media>
              </p:ext>
            </p:extLst>
          </p:nvPr>
        </p:nvPicPr>
        <p:blipFill>
          <a:blip r:embed="rId10"/>
          <a:stretch>
            <a:fillRect/>
          </a:stretch>
        </p:blipFill>
        <p:spPr>
          <a:xfrm>
            <a:off x="5104431" y="1692749"/>
            <a:ext cx="2100563" cy="2100563"/>
          </a:xfrm>
          <a:prstGeom prst="rect">
            <a:avLst/>
          </a:prstGeom>
        </p:spPr>
      </p:pic>
      <p:pic>
        <p:nvPicPr>
          <p:cNvPr id="4" name="Picture 3">
            <a:extLst>
              <a:ext uri="{FF2B5EF4-FFF2-40B4-BE49-F238E27FC236}">
                <a16:creationId xmlns:a16="http://schemas.microsoft.com/office/drawing/2014/main" id="{4D577D17-0EA5-4418-B412-574F5604FCDA}"/>
              </a:ext>
            </a:extLst>
          </p:cNvPr>
          <p:cNvPicPr>
            <a:picLocks noChangeAspect="1"/>
          </p:cNvPicPr>
          <p:nvPr/>
        </p:nvPicPr>
        <p:blipFill>
          <a:blip r:embed="rId11"/>
          <a:stretch>
            <a:fillRect/>
          </a:stretch>
        </p:blipFill>
        <p:spPr>
          <a:xfrm>
            <a:off x="2316608" y="1690688"/>
            <a:ext cx="2083195" cy="2083195"/>
          </a:xfrm>
          <a:prstGeom prst="rect">
            <a:avLst/>
          </a:prstGeom>
        </p:spPr>
      </p:pic>
      <p:pic>
        <p:nvPicPr>
          <p:cNvPr id="9" name="Picture 8">
            <a:extLst>
              <a:ext uri="{FF2B5EF4-FFF2-40B4-BE49-F238E27FC236}">
                <a16:creationId xmlns:a16="http://schemas.microsoft.com/office/drawing/2014/main" id="{051939FB-D344-4627-8A04-79D825BC80E5}"/>
              </a:ext>
            </a:extLst>
          </p:cNvPr>
          <p:cNvPicPr>
            <a:picLocks noChangeAspect="1"/>
          </p:cNvPicPr>
          <p:nvPr/>
        </p:nvPicPr>
        <p:blipFill>
          <a:blip r:embed="rId12"/>
          <a:stretch>
            <a:fillRect/>
          </a:stretch>
        </p:blipFill>
        <p:spPr>
          <a:xfrm>
            <a:off x="2299239" y="3898138"/>
            <a:ext cx="2083195" cy="2083195"/>
          </a:xfrm>
          <a:prstGeom prst="rect">
            <a:avLst/>
          </a:prstGeom>
        </p:spPr>
      </p:pic>
      <p:sp>
        <p:nvSpPr>
          <p:cNvPr id="25" name="Right Arrow 20">
            <a:extLst>
              <a:ext uri="{FF2B5EF4-FFF2-40B4-BE49-F238E27FC236}">
                <a16:creationId xmlns:a16="http://schemas.microsoft.com/office/drawing/2014/main" id="{4A284DF1-9E51-437D-A659-41755A411492}"/>
              </a:ext>
            </a:extLst>
          </p:cNvPr>
          <p:cNvSpPr/>
          <p:nvPr/>
        </p:nvSpPr>
        <p:spPr>
          <a:xfrm rot="4122654">
            <a:off x="5567833" y="2349358"/>
            <a:ext cx="1060680" cy="480074"/>
          </a:xfrm>
          <a:prstGeom prst="rightArrow">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ight Arrow 20">
            <a:extLst>
              <a:ext uri="{FF2B5EF4-FFF2-40B4-BE49-F238E27FC236}">
                <a16:creationId xmlns:a16="http://schemas.microsoft.com/office/drawing/2014/main" id="{3A37D168-5656-4313-8B21-F7642451AEE7}"/>
              </a:ext>
            </a:extLst>
          </p:cNvPr>
          <p:cNvSpPr/>
          <p:nvPr/>
        </p:nvSpPr>
        <p:spPr>
          <a:xfrm rot="6556986">
            <a:off x="8567362" y="2364374"/>
            <a:ext cx="1009046" cy="488627"/>
          </a:xfrm>
          <a:prstGeom prst="rightArrow">
            <a:avLst/>
          </a:prstGeom>
          <a:solidFill>
            <a:srgbClr val="F8C0C0"/>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ight Arrow 20">
            <a:extLst>
              <a:ext uri="{FF2B5EF4-FFF2-40B4-BE49-F238E27FC236}">
                <a16:creationId xmlns:a16="http://schemas.microsoft.com/office/drawing/2014/main" id="{E9DD0D43-C007-4C93-AE45-5B7D9956B0E2}"/>
              </a:ext>
            </a:extLst>
          </p:cNvPr>
          <p:cNvSpPr/>
          <p:nvPr/>
        </p:nvSpPr>
        <p:spPr>
          <a:xfrm rot="4575851">
            <a:off x="3707944" y="3218060"/>
            <a:ext cx="2771952" cy="480074"/>
          </a:xfrm>
          <a:prstGeom prst="rightArrow">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ight Arrow 20">
            <a:extLst>
              <a:ext uri="{FF2B5EF4-FFF2-40B4-BE49-F238E27FC236}">
                <a16:creationId xmlns:a16="http://schemas.microsoft.com/office/drawing/2014/main" id="{A92B3035-CDF1-457E-A056-8B510B1C6EF7}"/>
              </a:ext>
            </a:extLst>
          </p:cNvPr>
          <p:cNvSpPr/>
          <p:nvPr/>
        </p:nvSpPr>
        <p:spPr>
          <a:xfrm rot="6556986">
            <a:off x="7706163" y="3438548"/>
            <a:ext cx="3079845" cy="488627"/>
          </a:xfrm>
          <a:prstGeom prst="rightArrow">
            <a:avLst/>
          </a:prstGeom>
          <a:solidFill>
            <a:srgbClr val="F8C0C0"/>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B382226D-9524-4B37-97E7-D334217EB348}"/>
              </a:ext>
            </a:extLst>
          </p:cNvPr>
          <p:cNvSpPr/>
          <p:nvPr/>
        </p:nvSpPr>
        <p:spPr>
          <a:xfrm>
            <a:off x="5104432" y="6106149"/>
            <a:ext cx="2076066" cy="504226"/>
          </a:xfrm>
          <a:prstGeom prst="roundRect">
            <a:avLst/>
          </a:prstGeom>
          <a:solidFill>
            <a:srgbClr val="E2F0D9"/>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Ours</a:t>
            </a:r>
          </a:p>
        </p:txBody>
      </p:sp>
      <p:sp>
        <p:nvSpPr>
          <p:cNvPr id="35" name="Rectangle: Rounded Corners 34">
            <a:extLst>
              <a:ext uri="{FF2B5EF4-FFF2-40B4-BE49-F238E27FC236}">
                <a16:creationId xmlns:a16="http://schemas.microsoft.com/office/drawing/2014/main" id="{B2F1CA62-5563-4EF4-90B0-919336FF6167}"/>
              </a:ext>
            </a:extLst>
          </p:cNvPr>
          <p:cNvSpPr/>
          <p:nvPr/>
        </p:nvSpPr>
        <p:spPr>
          <a:xfrm>
            <a:off x="7765540" y="6098401"/>
            <a:ext cx="2088548" cy="504226"/>
          </a:xfrm>
          <a:prstGeom prst="roundRect">
            <a:avLst/>
          </a:prstGeom>
          <a:solidFill>
            <a:srgbClr val="F8C0C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Without deltas</a:t>
            </a:r>
          </a:p>
        </p:txBody>
      </p:sp>
      <p:sp>
        <p:nvSpPr>
          <p:cNvPr id="2" name="Title 1">
            <a:extLst>
              <a:ext uri="{FF2B5EF4-FFF2-40B4-BE49-F238E27FC236}">
                <a16:creationId xmlns:a16="http://schemas.microsoft.com/office/drawing/2014/main" id="{6DB984E3-C5AB-4E38-8775-9EFBB1F9FEBA}"/>
              </a:ext>
            </a:extLst>
          </p:cNvPr>
          <p:cNvSpPr>
            <a:spLocks noGrp="1"/>
          </p:cNvSpPr>
          <p:nvPr>
            <p:ph type="title"/>
          </p:nvPr>
        </p:nvSpPr>
        <p:spPr/>
        <p:txBody>
          <a:bodyPr/>
          <a:lstStyle/>
          <a:p>
            <a:r>
              <a:rPr lang="en-US" dirty="0"/>
              <a:t>Ignoring delta terms produces </a:t>
            </a:r>
            <a:br>
              <a:rPr lang="en-US" dirty="0"/>
            </a:br>
            <a:r>
              <a:rPr lang="en-US" dirty="0"/>
              <a:t>incorrect results!</a:t>
            </a:r>
          </a:p>
        </p:txBody>
      </p:sp>
      <p:sp>
        <p:nvSpPr>
          <p:cNvPr id="5" name="Slide Number Placeholder 4">
            <a:extLst>
              <a:ext uri="{FF2B5EF4-FFF2-40B4-BE49-F238E27FC236}">
                <a16:creationId xmlns:a16="http://schemas.microsoft.com/office/drawing/2014/main" id="{67014099-861A-5848-BAD3-B6A78FB5F605}"/>
              </a:ext>
            </a:extLst>
          </p:cNvPr>
          <p:cNvSpPr>
            <a:spLocks noGrp="1"/>
          </p:cNvSpPr>
          <p:nvPr>
            <p:ph type="sldNum" sz="quarter" idx="12"/>
          </p:nvPr>
        </p:nvSpPr>
        <p:spPr/>
        <p:txBody>
          <a:bodyPr/>
          <a:lstStyle/>
          <a:p>
            <a:fld id="{0908CC86-A11B-4806-8F88-B6AE3C10272E}" type="slidenum">
              <a:rPr lang="en-US" smtClean="0"/>
              <a:t>52</a:t>
            </a:fld>
            <a:endParaRPr lang="en-US"/>
          </a:p>
        </p:txBody>
      </p:sp>
      <p:sp>
        <p:nvSpPr>
          <p:cNvPr id="28" name="Rectangle: Rounded Corners 27">
            <a:extLst>
              <a:ext uri="{FF2B5EF4-FFF2-40B4-BE49-F238E27FC236}">
                <a16:creationId xmlns:a16="http://schemas.microsoft.com/office/drawing/2014/main" id="{12BFFD37-0E74-452D-B768-9B264909F215}"/>
              </a:ext>
            </a:extLst>
          </p:cNvPr>
          <p:cNvSpPr/>
          <p:nvPr/>
        </p:nvSpPr>
        <p:spPr>
          <a:xfrm>
            <a:off x="2299239" y="6116940"/>
            <a:ext cx="2083195" cy="50422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Guide image</a:t>
            </a:r>
          </a:p>
        </p:txBody>
      </p:sp>
      <p:sp>
        <p:nvSpPr>
          <p:cNvPr id="26" name="Rectangle: Rounded Corners 25">
            <a:extLst>
              <a:ext uri="{FF2B5EF4-FFF2-40B4-BE49-F238E27FC236}">
                <a16:creationId xmlns:a16="http://schemas.microsoft.com/office/drawing/2014/main" id="{4845AFA9-C51F-4DC6-88F6-F8912A5A0B03}"/>
              </a:ext>
            </a:extLst>
          </p:cNvPr>
          <p:cNvSpPr/>
          <p:nvPr/>
        </p:nvSpPr>
        <p:spPr>
          <a:xfrm>
            <a:off x="7959036" y="1191296"/>
            <a:ext cx="3158543" cy="816797"/>
          </a:xfrm>
          <a:prstGeom prst="roundRect">
            <a:avLst/>
          </a:prstGeom>
          <a:solidFill>
            <a:srgbClr val="F8C0C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Boundaries have no gradient</a:t>
            </a:r>
          </a:p>
          <a:p>
            <a:pPr algn="ctr"/>
            <a:r>
              <a:rPr lang="en-US">
                <a:solidFill>
                  <a:schemeClr val="tx1"/>
                </a:solidFill>
              </a:rPr>
              <a:t>(only colors)</a:t>
            </a:r>
          </a:p>
        </p:txBody>
      </p:sp>
      <p:sp>
        <p:nvSpPr>
          <p:cNvPr id="24" name="Rectangle: Rounded Corners 23">
            <a:extLst>
              <a:ext uri="{FF2B5EF4-FFF2-40B4-BE49-F238E27FC236}">
                <a16:creationId xmlns:a16="http://schemas.microsoft.com/office/drawing/2014/main" id="{88D4D15B-2C4D-489F-A801-BD790F7C9F8E}"/>
              </a:ext>
            </a:extLst>
          </p:cNvPr>
          <p:cNvSpPr/>
          <p:nvPr/>
        </p:nvSpPr>
        <p:spPr>
          <a:xfrm>
            <a:off x="4059777" y="1375372"/>
            <a:ext cx="2800262" cy="630631"/>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Optimizes for boundaries!</a:t>
            </a:r>
          </a:p>
        </p:txBody>
      </p:sp>
    </p:spTree>
    <p:custDataLst>
      <p:tags r:id="rId1"/>
    </p:custDataLst>
    <p:extLst>
      <p:ext uri="{BB962C8B-B14F-4D97-AF65-F5344CB8AC3E}">
        <p14:creationId xmlns:p14="http://schemas.microsoft.com/office/powerpoint/2010/main" val="1532100462"/>
      </p:ext>
    </p:extLst>
  </p:cSld>
  <p:clrMapOvr>
    <a:masterClrMapping/>
  </p:clrMapOvr>
  <mc:AlternateContent xmlns:mc="http://schemas.openxmlformats.org/markup-compatibility/2006" xmlns:p14="http://schemas.microsoft.com/office/powerpoint/2010/main">
    <mc:Choice Requires="p14">
      <p:transition spd="slow" p14:dur="2000" advTm="19797"/>
    </mc:Choice>
    <mc:Fallback xmlns="">
      <p:transition spd="slow" advTm="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
                                        <p:tgtEl>
                                          <p:spTgt spid="23"/>
                                        </p:tgtEl>
                                      </p:cBhvr>
                                    </p:animEffect>
                                    <p:set>
                                      <p:cBhvr>
                                        <p:cTn id="7" dur="1" fill="hold">
                                          <p:stCondLst>
                                            <p:cond delay="299"/>
                                          </p:stCondLst>
                                        </p:cTn>
                                        <p:tgtEl>
                                          <p:spTgt spid="2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300"/>
                                        <p:tgtEl>
                                          <p:spTgt spid="34"/>
                                        </p:tgtEl>
                                      </p:cBhvr>
                                    </p:animEffect>
                                  </p:childTnLst>
                                </p:cTn>
                              </p:par>
                              <p:par>
                                <p:cTn id="14" presetID="1" presetClass="mediacall" presetSubtype="0" fill="hold" nodeType="withEffect">
                                  <p:stCondLst>
                                    <p:cond delay="0"/>
                                  </p:stCondLst>
                                  <p:childTnLst>
                                    <p:cmd type="call" cmd="playFrom(0.0)">
                                      <p:cBhvr>
                                        <p:cTn id="15" dur="5441" fill="hold"/>
                                        <p:tgtEl>
                                          <p:spTgt spid="22"/>
                                        </p:tgtEl>
                                      </p:cBhvr>
                                    </p:cmd>
                                  </p:childTnLst>
                                </p:cTn>
                              </p:par>
                              <p:par>
                                <p:cTn id="16" presetID="1" presetClass="mediacall" presetSubtype="0" fill="hold" nodeType="withEffect">
                                  <p:stCondLst>
                                    <p:cond delay="0"/>
                                  </p:stCondLst>
                                  <p:childTnLst>
                                    <p:cmd type="call" cmd="playFrom(0.0)">
                                      <p:cBhvr>
                                        <p:cTn id="17" dur="5471" fill="hold"/>
                                        <p:tgtEl>
                                          <p:spTgt spid="3"/>
                                        </p:tgtEl>
                                      </p:cBhvr>
                                    </p:cmd>
                                  </p:childTnLst>
                                </p:cTn>
                              </p:par>
                              <p:par>
                                <p:cTn id="18" presetID="1" presetClass="mediacall" presetSubtype="0" fill="hold" nodeType="withEffect">
                                  <p:stCondLst>
                                    <p:cond delay="0"/>
                                  </p:stCondLst>
                                  <p:childTnLst>
                                    <p:cmd type="call" cmd="playFrom(0.0)">
                                      <p:cBhvr>
                                        <p:cTn id="19" dur="19615" fill="hold"/>
                                        <p:tgtEl>
                                          <p:spTgt spid="6"/>
                                        </p:tgtEl>
                                      </p:cBhvr>
                                    </p:cmd>
                                  </p:childTnLst>
                                </p:cTn>
                              </p:par>
                              <p:par>
                                <p:cTn id="20" presetID="1" presetClass="mediacall" presetSubtype="0" fill="hold" nodeType="withEffect">
                                  <p:stCondLst>
                                    <p:cond delay="0"/>
                                  </p:stCondLst>
                                  <p:childTnLst>
                                    <p:cmd type="call" cmd="playFrom(0.0)">
                                      <p:cBhvr>
                                        <p:cTn id="21" dur="19896" fill="hold"/>
                                        <p:tgtEl>
                                          <p:spTgt spid="8"/>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22"/>
                </p:tgtEl>
              </p:cMediaNode>
            </p:video>
            <p:video>
              <p:cMediaNode vol="80000">
                <p:cTn id="37" repeatCount="indefinite" fill="hold" display="0">
                  <p:stCondLst>
                    <p:cond delay="indefinite"/>
                  </p:stCondLst>
                </p:cTn>
                <p:tgtEl>
                  <p:spTgt spid="3"/>
                </p:tgtEl>
              </p:cMediaNode>
            </p:video>
            <p:video>
              <p:cMediaNode vol="80000">
                <p:cTn id="38" repeatCount="indefinite" fill="hold" display="0">
                  <p:stCondLst>
                    <p:cond delay="indefinite"/>
                  </p:stCondLst>
                </p:cTn>
                <p:tgtEl>
                  <p:spTgt spid="6"/>
                </p:tgtEl>
              </p:cMediaNode>
            </p:video>
            <p:video>
              <p:cMediaNode vol="80000">
                <p:cTn id="39" repeatCount="indefinite" fill="hold" display="0">
                  <p:stCondLst>
                    <p:cond delay="indefinite"/>
                  </p:stCondLst>
                </p:cTn>
                <p:tgtEl>
                  <p:spTgt spid="8"/>
                </p:tgtEl>
              </p:cMediaNode>
            </p:video>
          </p:childTnLst>
        </p:cTn>
      </p:par>
    </p:tnLst>
    <p:bldLst>
      <p:bldP spid="23" grpId="0" animBg="1"/>
      <p:bldP spid="25" grpId="0" animBg="1"/>
      <p:bldP spid="27" grpId="0" animBg="1"/>
      <p:bldP spid="30" grpId="0" animBg="1"/>
      <p:bldP spid="31" grpId="0" animBg="1"/>
      <p:bldP spid="34" grpId="0" animBg="1"/>
      <p:bldP spid="35" grpId="0" animBg="1"/>
      <p:bldP spid="26" grpId="0" animBg="1"/>
      <p:bldP spid="24" grpId="0" animBg="1"/>
    </p:bldLst>
  </p:timing>
  <p:extLst mod="1">
    <p:ext uri="{E180D4A7-C9FB-4DFB-919C-405C955672EB}">
      <p14:showEvtLst xmlns:p14="http://schemas.microsoft.com/office/powerpoint/2010/main">
        <p14:playEvt time="21" objId="22"/>
        <p14:playEvt time="21" objId="3"/>
        <p14:playEvt time="21" objId="6"/>
        <p14:playEvt time="22" objId="8"/>
        <p14:playEvt time="5508" objId="22"/>
        <p14:playEvt time="10964" objId="22"/>
        <p14:playEvt time="16436" objId="22"/>
        <p14:stopEvt time="19797" objId="22"/>
        <p14:stopEvt time="19797" objId="3"/>
        <p14:stopEvt time="19797" objId="6"/>
        <p14:stopEvt time="19797" objId="8"/>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A9AD-FD15-4226-8B7F-B165F0166D96}"/>
              </a:ext>
            </a:extLst>
          </p:cNvPr>
          <p:cNvSpPr>
            <a:spLocks noGrp="1"/>
          </p:cNvSpPr>
          <p:nvPr>
            <p:ph type="title"/>
          </p:nvPr>
        </p:nvSpPr>
        <p:spPr/>
        <p:txBody>
          <a:bodyPr/>
          <a:lstStyle/>
          <a:p>
            <a:r>
              <a:rPr lang="en-US" dirty="0"/>
              <a:t>Inverse physical simulation is hard </a:t>
            </a:r>
            <a:br>
              <a:rPr lang="en-US" dirty="0"/>
            </a:br>
            <a:r>
              <a:rPr lang="en-US" dirty="0"/>
              <a:t>with multiple shooting</a:t>
            </a:r>
          </a:p>
        </p:txBody>
      </p:sp>
      <p:sp>
        <p:nvSpPr>
          <p:cNvPr id="4" name="Slide Number Placeholder 3">
            <a:extLst>
              <a:ext uri="{FF2B5EF4-FFF2-40B4-BE49-F238E27FC236}">
                <a16:creationId xmlns:a16="http://schemas.microsoft.com/office/drawing/2014/main" id="{14BF5801-471E-49CE-BA49-6571171D1C3C}"/>
              </a:ext>
            </a:extLst>
          </p:cNvPr>
          <p:cNvSpPr>
            <a:spLocks noGrp="1"/>
          </p:cNvSpPr>
          <p:nvPr>
            <p:ph type="sldNum" sz="quarter" idx="12"/>
          </p:nvPr>
        </p:nvSpPr>
        <p:spPr/>
        <p:txBody>
          <a:bodyPr/>
          <a:lstStyle/>
          <a:p>
            <a:fld id="{0908CC86-A11B-4806-8F88-B6AE3C10272E}" type="slidenum">
              <a:rPr lang="en-US" smtClean="0"/>
              <a:t>53</a:t>
            </a:fld>
            <a:endParaRPr lang="en-US"/>
          </a:p>
        </p:txBody>
      </p:sp>
      <p:pic>
        <p:nvPicPr>
          <p:cNvPr id="22" name="Graphic 21">
            <a:extLst>
              <a:ext uri="{FF2B5EF4-FFF2-40B4-BE49-F238E27FC236}">
                <a16:creationId xmlns:a16="http://schemas.microsoft.com/office/drawing/2014/main" id="{7B57E98C-C644-4E96-9FC7-92626F73F9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3647" y="4933955"/>
            <a:ext cx="4706411" cy="1130074"/>
          </a:xfrm>
          <a:prstGeom prst="rect">
            <a:avLst/>
          </a:prstGeom>
        </p:spPr>
      </p:pic>
      <p:pic>
        <p:nvPicPr>
          <p:cNvPr id="16" name="Graphic 15">
            <a:extLst>
              <a:ext uri="{FF2B5EF4-FFF2-40B4-BE49-F238E27FC236}">
                <a16:creationId xmlns:a16="http://schemas.microsoft.com/office/drawing/2014/main" id="{E8565CFE-2F3B-4282-81AA-31BDE47A6D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6291" y="2629443"/>
            <a:ext cx="4783767" cy="2411018"/>
          </a:xfrm>
          <a:prstGeom prst="rect">
            <a:avLst/>
          </a:prstGeom>
        </p:spPr>
      </p:pic>
      <p:pic>
        <p:nvPicPr>
          <p:cNvPr id="24" name="Graphic 23">
            <a:extLst>
              <a:ext uri="{FF2B5EF4-FFF2-40B4-BE49-F238E27FC236}">
                <a16:creationId xmlns:a16="http://schemas.microsoft.com/office/drawing/2014/main" id="{C79038D6-F338-41F4-B7F6-0348644A5E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16291" y="3550837"/>
            <a:ext cx="4783767" cy="1492536"/>
          </a:xfrm>
          <a:prstGeom prst="rect">
            <a:avLst/>
          </a:prstGeom>
        </p:spPr>
      </p:pic>
      <p:pic>
        <p:nvPicPr>
          <p:cNvPr id="28" name="Graphic 27">
            <a:extLst>
              <a:ext uri="{FF2B5EF4-FFF2-40B4-BE49-F238E27FC236}">
                <a16:creationId xmlns:a16="http://schemas.microsoft.com/office/drawing/2014/main" id="{2C9B7528-B49B-46F8-9F54-D5CE0FD0C6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55037">
            <a:off x="3543476" y="4146655"/>
            <a:ext cx="4814690" cy="1001455"/>
          </a:xfrm>
          <a:prstGeom prst="rect">
            <a:avLst/>
          </a:prstGeom>
        </p:spPr>
      </p:pic>
      <p:sp>
        <p:nvSpPr>
          <p:cNvPr id="29" name="Oval 28">
            <a:extLst>
              <a:ext uri="{FF2B5EF4-FFF2-40B4-BE49-F238E27FC236}">
                <a16:creationId xmlns:a16="http://schemas.microsoft.com/office/drawing/2014/main" id="{DD5651C6-5B96-42B1-A1F7-58E1BF30A443}"/>
              </a:ext>
            </a:extLst>
          </p:cNvPr>
          <p:cNvSpPr/>
          <p:nvPr/>
        </p:nvSpPr>
        <p:spPr>
          <a:xfrm>
            <a:off x="8168762" y="3899872"/>
            <a:ext cx="247293" cy="247293"/>
          </a:xfrm>
          <a:prstGeom prst="ellipse">
            <a:avLst/>
          </a:prstGeom>
          <a:solidFill>
            <a:schemeClr val="accent5">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A3F159F3-B4F0-4261-ABA2-16E509D61101}"/>
              </a:ext>
            </a:extLst>
          </p:cNvPr>
          <p:cNvSpPr/>
          <p:nvPr/>
        </p:nvSpPr>
        <p:spPr>
          <a:xfrm>
            <a:off x="1367561" y="3534780"/>
            <a:ext cx="2083195" cy="50422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Velocity </a:t>
            </a:r>
            <a:r>
              <a:rPr lang="en-US" b="1">
                <a:solidFill>
                  <a:schemeClr val="tx1"/>
                </a:solidFill>
              </a:rPr>
              <a:t>v</a:t>
            </a:r>
            <a:endParaRPr lang="en-US" b="1" i="1">
              <a:solidFill>
                <a:schemeClr val="tx1"/>
              </a:solidFill>
            </a:endParaRPr>
          </a:p>
        </p:txBody>
      </p:sp>
      <p:sp>
        <p:nvSpPr>
          <p:cNvPr id="31" name="TextBox 30">
            <a:extLst>
              <a:ext uri="{FF2B5EF4-FFF2-40B4-BE49-F238E27FC236}">
                <a16:creationId xmlns:a16="http://schemas.microsoft.com/office/drawing/2014/main" id="{D43B5F5F-275F-409C-A96E-2A709172A597}"/>
              </a:ext>
            </a:extLst>
          </p:cNvPr>
          <p:cNvSpPr txBox="1"/>
          <p:nvPr/>
        </p:nvSpPr>
        <p:spPr>
          <a:xfrm>
            <a:off x="3981948" y="4595051"/>
            <a:ext cx="369012" cy="369332"/>
          </a:xfrm>
          <a:prstGeom prst="rect">
            <a:avLst/>
          </a:prstGeom>
          <a:noFill/>
        </p:spPr>
        <p:txBody>
          <a:bodyPr wrap="none" rtlCol="0">
            <a:spAutoFit/>
          </a:bodyPr>
          <a:lstStyle/>
          <a:p>
            <a:r>
              <a:rPr lang="en-US" b="1"/>
              <a:t>v</a:t>
            </a:r>
            <a:r>
              <a:rPr lang="en-US" b="1" baseline="-25000"/>
              <a:t>1</a:t>
            </a:r>
          </a:p>
        </p:txBody>
      </p:sp>
      <p:sp>
        <p:nvSpPr>
          <p:cNvPr id="33" name="TextBox 32">
            <a:extLst>
              <a:ext uri="{FF2B5EF4-FFF2-40B4-BE49-F238E27FC236}">
                <a16:creationId xmlns:a16="http://schemas.microsoft.com/office/drawing/2014/main" id="{EDAE5B7F-43EB-4836-B5EE-18B4FD511A12}"/>
              </a:ext>
            </a:extLst>
          </p:cNvPr>
          <p:cNvSpPr txBox="1"/>
          <p:nvPr/>
        </p:nvSpPr>
        <p:spPr>
          <a:xfrm>
            <a:off x="4017572" y="4225719"/>
            <a:ext cx="369012" cy="369332"/>
          </a:xfrm>
          <a:prstGeom prst="rect">
            <a:avLst/>
          </a:prstGeom>
          <a:noFill/>
        </p:spPr>
        <p:txBody>
          <a:bodyPr wrap="none" rtlCol="0">
            <a:spAutoFit/>
          </a:bodyPr>
          <a:lstStyle/>
          <a:p>
            <a:r>
              <a:rPr lang="en-US" b="1"/>
              <a:t>v</a:t>
            </a:r>
            <a:r>
              <a:rPr lang="en-US" b="1" baseline="-25000"/>
              <a:t>2</a:t>
            </a:r>
          </a:p>
        </p:txBody>
      </p:sp>
      <p:sp>
        <p:nvSpPr>
          <p:cNvPr id="34" name="TextBox 33">
            <a:extLst>
              <a:ext uri="{FF2B5EF4-FFF2-40B4-BE49-F238E27FC236}">
                <a16:creationId xmlns:a16="http://schemas.microsoft.com/office/drawing/2014/main" id="{C55C1B04-0AC0-476F-9241-810D35AABE5D}"/>
              </a:ext>
            </a:extLst>
          </p:cNvPr>
          <p:cNvSpPr txBox="1"/>
          <p:nvPr/>
        </p:nvSpPr>
        <p:spPr>
          <a:xfrm>
            <a:off x="3446242" y="4135873"/>
            <a:ext cx="369012" cy="369332"/>
          </a:xfrm>
          <a:prstGeom prst="rect">
            <a:avLst/>
          </a:prstGeom>
          <a:noFill/>
        </p:spPr>
        <p:txBody>
          <a:bodyPr wrap="none" rtlCol="0">
            <a:spAutoFit/>
          </a:bodyPr>
          <a:lstStyle/>
          <a:p>
            <a:r>
              <a:rPr lang="en-US" b="1"/>
              <a:t>v</a:t>
            </a:r>
            <a:r>
              <a:rPr lang="en-US" b="1" baseline="-25000"/>
              <a:t>3</a:t>
            </a:r>
          </a:p>
        </p:txBody>
      </p:sp>
      <p:sp>
        <p:nvSpPr>
          <p:cNvPr id="35" name="Rectangle: Rounded Corners 34">
            <a:extLst>
              <a:ext uri="{FF2B5EF4-FFF2-40B4-BE49-F238E27FC236}">
                <a16:creationId xmlns:a16="http://schemas.microsoft.com/office/drawing/2014/main" id="{8CCAE4D7-FDBC-4269-B24F-8AFD8229D6D1}"/>
              </a:ext>
            </a:extLst>
          </p:cNvPr>
          <p:cNvSpPr/>
          <p:nvPr/>
        </p:nvSpPr>
        <p:spPr>
          <a:xfrm>
            <a:off x="5352389" y="2045097"/>
            <a:ext cx="2940492" cy="50422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Constant time-steps</a:t>
            </a:r>
            <a:endParaRPr lang="en-US" b="1" i="1">
              <a:solidFill>
                <a:schemeClr val="tx1"/>
              </a:solidFill>
            </a:endParaRPr>
          </a:p>
        </p:txBody>
      </p:sp>
      <p:sp>
        <p:nvSpPr>
          <p:cNvPr id="36" name="Oval 35">
            <a:extLst>
              <a:ext uri="{FF2B5EF4-FFF2-40B4-BE49-F238E27FC236}">
                <a16:creationId xmlns:a16="http://schemas.microsoft.com/office/drawing/2014/main" id="{39224F69-A683-479E-B714-F6A1F79FAA35}"/>
              </a:ext>
            </a:extLst>
          </p:cNvPr>
          <p:cNvSpPr/>
          <p:nvPr/>
        </p:nvSpPr>
        <p:spPr>
          <a:xfrm>
            <a:off x="3485368" y="4814080"/>
            <a:ext cx="246173" cy="246173"/>
          </a:xfrm>
          <a:prstGeom prst="ellipse">
            <a:avLst/>
          </a:prstGeom>
          <a:solidFill>
            <a:schemeClr val="accent6">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01971094"/>
      </p:ext>
    </p:extLst>
  </p:cSld>
  <p:clrMapOvr>
    <a:masterClrMapping/>
  </p:clrMapOvr>
  <mc:AlternateContent xmlns:mc="http://schemas.openxmlformats.org/markup-compatibility/2006" xmlns:p14="http://schemas.microsoft.com/office/powerpoint/2010/main">
    <mc:Choice Requires="p14">
      <p:transition spd="slow" p14:dur="2000" advTm="36163"/>
    </mc:Choice>
    <mc:Fallback xmlns="">
      <p:transition spd="slow" advTm="361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300"/>
                                        <p:tgtEl>
                                          <p:spTgt spid="2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300"/>
                            </p:stCondLst>
                            <p:childTnLst>
                              <p:par>
                                <p:cTn id="23" presetID="9" presetClass="emph" presetSubtype="0" nodeType="afterEffect">
                                  <p:stCondLst>
                                    <p:cond delay="400"/>
                                  </p:stCondLst>
                                  <p:childTnLst>
                                    <p:set>
                                      <p:cBhvr>
                                        <p:cTn id="24" dur="indefinite"/>
                                        <p:tgtEl>
                                          <p:spTgt spid="28"/>
                                        </p:tgtEl>
                                        <p:attrNameLst>
                                          <p:attrName>style.opacity</p:attrName>
                                        </p:attrNameLst>
                                      </p:cBhvr>
                                      <p:to>
                                        <p:strVal val="0.25"/>
                                      </p:to>
                                    </p:set>
                                    <p:animEffect filter="image" prLst="opacity: 0.25">
                                      <p:cBhvr rctx="IE">
                                        <p:cTn id="25" dur="indefinite"/>
                                        <p:tgtEl>
                                          <p:spTgt spid="28"/>
                                        </p:tgtEl>
                                      </p:cBhvr>
                                    </p:animEffect>
                                  </p:childTnLst>
                                </p:cTn>
                              </p:par>
                              <p:par>
                                <p:cTn id="26" presetID="22" presetClass="entr" presetSubtype="8" fill="hold" nodeType="withEffect">
                                  <p:stCondLst>
                                    <p:cond delay="40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300"/>
                                        <p:tgtEl>
                                          <p:spTgt spid="24"/>
                                        </p:tgtEl>
                                      </p:cBhvr>
                                    </p:animEffect>
                                  </p:childTnLst>
                                </p:cTn>
                              </p:par>
                              <p:par>
                                <p:cTn id="29" presetID="1" presetClass="entr" presetSubtype="0" fill="hold" grpId="0" nodeType="withEffect">
                                  <p:stCondLst>
                                    <p:cond delay="40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1000"/>
                            </p:stCondLst>
                            <p:childTnLst>
                              <p:par>
                                <p:cTn id="32" presetID="9" presetClass="emph" presetSubtype="0" nodeType="afterEffect">
                                  <p:stCondLst>
                                    <p:cond delay="400"/>
                                  </p:stCondLst>
                                  <p:childTnLst>
                                    <p:set>
                                      <p:cBhvr>
                                        <p:cTn id="33" dur="indefinite"/>
                                        <p:tgtEl>
                                          <p:spTgt spid="24"/>
                                        </p:tgtEl>
                                        <p:attrNameLst>
                                          <p:attrName>style.opacity</p:attrName>
                                        </p:attrNameLst>
                                      </p:cBhvr>
                                      <p:to>
                                        <p:strVal val="0.25"/>
                                      </p:to>
                                    </p:set>
                                    <p:animEffect filter="image" prLst="opacity: 0.25">
                                      <p:cBhvr rctx="IE">
                                        <p:cTn id="34" dur="indefinite"/>
                                        <p:tgtEl>
                                          <p:spTgt spid="24"/>
                                        </p:tgtEl>
                                      </p:cBhvr>
                                    </p:animEffect>
                                  </p:childTnLst>
                                </p:cTn>
                              </p:par>
                              <p:par>
                                <p:cTn id="35" presetID="22" presetClass="entr" presetSubtype="8" fill="hold" nodeType="withEffect">
                                  <p:stCondLst>
                                    <p:cond delay="40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300"/>
                                        <p:tgtEl>
                                          <p:spTgt spid="16"/>
                                        </p:tgtEl>
                                      </p:cBhvr>
                                    </p:animEffect>
                                  </p:childTnLst>
                                </p:cTn>
                              </p:par>
                              <p:par>
                                <p:cTn id="38" presetID="1" presetClass="entr" presetSubtype="0" fill="hold" grpId="0" nodeType="withEffect">
                                  <p:stCondLst>
                                    <p:cond delay="40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3" grpId="0"/>
      <p:bldP spid="34" grpId="0"/>
      <p:bldP spid="35" grpId="0" animBg="1"/>
      <p:bldP spid="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A9AD-FD15-4226-8B7F-B165F0166D96}"/>
              </a:ext>
            </a:extLst>
          </p:cNvPr>
          <p:cNvSpPr>
            <a:spLocks noGrp="1"/>
          </p:cNvSpPr>
          <p:nvPr>
            <p:ph type="title"/>
          </p:nvPr>
        </p:nvSpPr>
        <p:spPr/>
        <p:txBody>
          <a:bodyPr/>
          <a:lstStyle/>
          <a:p>
            <a:r>
              <a:rPr lang="en-US" dirty="0"/>
              <a:t>Inverse physical simulation is hard </a:t>
            </a:r>
            <a:br>
              <a:rPr lang="en-US" dirty="0"/>
            </a:br>
            <a:r>
              <a:rPr lang="en-US" dirty="0"/>
              <a:t>with multiple shooting</a:t>
            </a:r>
          </a:p>
        </p:txBody>
      </p:sp>
      <p:sp>
        <p:nvSpPr>
          <p:cNvPr id="4" name="Slide Number Placeholder 3">
            <a:extLst>
              <a:ext uri="{FF2B5EF4-FFF2-40B4-BE49-F238E27FC236}">
                <a16:creationId xmlns:a16="http://schemas.microsoft.com/office/drawing/2014/main" id="{14BF5801-471E-49CE-BA49-6571171D1C3C}"/>
              </a:ext>
            </a:extLst>
          </p:cNvPr>
          <p:cNvSpPr>
            <a:spLocks noGrp="1"/>
          </p:cNvSpPr>
          <p:nvPr>
            <p:ph type="sldNum" sz="quarter" idx="12"/>
          </p:nvPr>
        </p:nvSpPr>
        <p:spPr>
          <a:xfrm>
            <a:off x="8610600" y="6356350"/>
            <a:ext cx="2743200" cy="365125"/>
          </a:xfrm>
        </p:spPr>
        <p:txBody>
          <a:bodyPr/>
          <a:lstStyle/>
          <a:p>
            <a:fld id="{0908CC86-A11B-4806-8F88-B6AE3C10272E}" type="slidenum">
              <a:rPr lang="en-US" smtClean="0"/>
              <a:t>54</a:t>
            </a:fld>
            <a:endParaRPr lang="en-US"/>
          </a:p>
        </p:txBody>
      </p:sp>
      <p:grpSp>
        <p:nvGrpSpPr>
          <p:cNvPr id="14" name="Group 13" hidden="1">
            <a:extLst>
              <a:ext uri="{FF2B5EF4-FFF2-40B4-BE49-F238E27FC236}">
                <a16:creationId xmlns:a16="http://schemas.microsoft.com/office/drawing/2014/main" id="{F721BC4D-6CF6-4D44-A474-D41AC7E4207B}"/>
              </a:ext>
            </a:extLst>
          </p:cNvPr>
          <p:cNvGrpSpPr/>
          <p:nvPr/>
        </p:nvGrpSpPr>
        <p:grpSpPr>
          <a:xfrm>
            <a:off x="3946324" y="2432822"/>
            <a:ext cx="4001058" cy="2850673"/>
            <a:chOff x="3956119" y="2410417"/>
            <a:chExt cx="4001058" cy="2850673"/>
          </a:xfrm>
        </p:grpSpPr>
        <p:pic>
          <p:nvPicPr>
            <p:cNvPr id="12" name="Picture 11">
              <a:extLst>
                <a:ext uri="{FF2B5EF4-FFF2-40B4-BE49-F238E27FC236}">
                  <a16:creationId xmlns:a16="http://schemas.microsoft.com/office/drawing/2014/main" id="{C9EC6C23-E05A-4DAA-A436-2F6E41E46029}"/>
                </a:ext>
              </a:extLst>
            </p:cNvPr>
            <p:cNvPicPr>
              <a:picLocks noChangeAspect="1"/>
            </p:cNvPicPr>
            <p:nvPr/>
          </p:nvPicPr>
          <p:blipFill>
            <a:blip r:embed="rId3"/>
            <a:stretch>
              <a:fillRect/>
            </a:stretch>
          </p:blipFill>
          <p:spPr>
            <a:xfrm>
              <a:off x="3956119" y="2410417"/>
              <a:ext cx="4001058" cy="2333951"/>
            </a:xfrm>
            <a:prstGeom prst="rect">
              <a:avLst/>
            </a:prstGeom>
          </p:spPr>
        </p:pic>
        <p:sp>
          <p:nvSpPr>
            <p:cNvPr id="13" name="TextBox 12">
              <a:extLst>
                <a:ext uri="{FF2B5EF4-FFF2-40B4-BE49-F238E27FC236}">
                  <a16:creationId xmlns:a16="http://schemas.microsoft.com/office/drawing/2014/main" id="{927D14A7-8FBD-44BB-BAF7-F0D3EE5042BD}"/>
                </a:ext>
              </a:extLst>
            </p:cNvPr>
            <p:cNvSpPr txBox="1"/>
            <p:nvPr/>
          </p:nvSpPr>
          <p:spPr>
            <a:xfrm>
              <a:off x="4508078" y="4891758"/>
              <a:ext cx="2897140" cy="369332"/>
            </a:xfrm>
            <a:prstGeom prst="rect">
              <a:avLst/>
            </a:prstGeom>
            <a:noFill/>
          </p:spPr>
          <p:txBody>
            <a:bodyPr wrap="none" rtlCol="0">
              <a:spAutoFit/>
            </a:bodyPr>
            <a:lstStyle/>
            <a:p>
              <a:r>
                <a:rPr lang="en-US" i="1"/>
                <a:t>Spacetime constraints </a:t>
              </a:r>
              <a:r>
                <a:rPr lang="en-US"/>
                <a:t>(1988)</a:t>
              </a:r>
            </a:p>
          </p:txBody>
        </p:sp>
      </p:grpSp>
      <p:pic>
        <p:nvPicPr>
          <p:cNvPr id="22" name="Graphic 21">
            <a:extLst>
              <a:ext uri="{FF2B5EF4-FFF2-40B4-BE49-F238E27FC236}">
                <a16:creationId xmlns:a16="http://schemas.microsoft.com/office/drawing/2014/main" id="{7B57E98C-C644-4E96-9FC7-92626F73F9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560" y="3795575"/>
            <a:ext cx="5847262" cy="1404008"/>
          </a:xfrm>
          <a:prstGeom prst="rect">
            <a:avLst/>
          </a:prstGeom>
        </p:spPr>
      </p:pic>
      <p:pic>
        <p:nvPicPr>
          <p:cNvPr id="28" name="Graphic 27">
            <a:extLst>
              <a:ext uri="{FF2B5EF4-FFF2-40B4-BE49-F238E27FC236}">
                <a16:creationId xmlns:a16="http://schemas.microsoft.com/office/drawing/2014/main" id="{2C9B7528-B49B-46F8-9F54-D5CE0FD0C6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2541">
            <a:off x="1834298" y="2859100"/>
            <a:ext cx="5981787" cy="1244211"/>
          </a:xfrm>
          <a:prstGeom prst="rect">
            <a:avLst/>
          </a:prstGeom>
        </p:spPr>
      </p:pic>
      <p:sp>
        <p:nvSpPr>
          <p:cNvPr id="17" name="Rectangle 16">
            <a:extLst>
              <a:ext uri="{FF2B5EF4-FFF2-40B4-BE49-F238E27FC236}">
                <a16:creationId xmlns:a16="http://schemas.microsoft.com/office/drawing/2014/main" id="{6647A70C-E1F9-4EFC-B2B5-F81D45CDC7BC}"/>
              </a:ext>
            </a:extLst>
          </p:cNvPr>
          <p:cNvSpPr/>
          <p:nvPr/>
        </p:nvSpPr>
        <p:spPr>
          <a:xfrm>
            <a:off x="4767280" y="2727043"/>
            <a:ext cx="2359146" cy="2187120"/>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BB722C24-FF44-4E19-AFFA-E25F48E9BEAB}"/>
              </a:ext>
            </a:extLst>
          </p:cNvPr>
          <p:cNvSpPr/>
          <p:nvPr/>
        </p:nvSpPr>
        <p:spPr>
          <a:xfrm>
            <a:off x="235955" y="1574505"/>
            <a:ext cx="4494795" cy="48021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74B89BE1-481C-4613-9AE0-03A202687BFD}"/>
              </a:ext>
            </a:extLst>
          </p:cNvPr>
          <p:cNvSpPr/>
          <p:nvPr/>
        </p:nvSpPr>
        <p:spPr>
          <a:xfrm>
            <a:off x="7162800" y="1620542"/>
            <a:ext cx="2251627" cy="48021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97129120-8304-4F6C-B791-937CD1647E20}"/>
              </a:ext>
            </a:extLst>
          </p:cNvPr>
          <p:cNvSpPr/>
          <p:nvPr/>
        </p:nvSpPr>
        <p:spPr>
          <a:xfrm rot="5400000">
            <a:off x="5129499" y="4559292"/>
            <a:ext cx="1647252" cy="24447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A04C1D6-09A1-44FB-A7AF-00FCDD51591A}"/>
              </a:ext>
            </a:extLst>
          </p:cNvPr>
          <p:cNvSpPr/>
          <p:nvPr/>
        </p:nvSpPr>
        <p:spPr>
          <a:xfrm>
            <a:off x="7484786" y="4316394"/>
            <a:ext cx="2251627" cy="921064"/>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Ill-defined derivative</a:t>
            </a:r>
          </a:p>
          <a:p>
            <a:pPr algn="ctr"/>
            <a:r>
              <a:rPr lang="en-US">
                <a:solidFill>
                  <a:schemeClr val="tx1"/>
                </a:solidFill>
              </a:rPr>
              <a:t>due to penetration</a:t>
            </a:r>
          </a:p>
        </p:txBody>
      </p:sp>
      <p:sp>
        <p:nvSpPr>
          <p:cNvPr id="23" name="Rectangle: Rounded Corners 22">
            <a:extLst>
              <a:ext uri="{FF2B5EF4-FFF2-40B4-BE49-F238E27FC236}">
                <a16:creationId xmlns:a16="http://schemas.microsoft.com/office/drawing/2014/main" id="{8F122A74-5E7D-4B67-B6D8-59A5F9CC7B3C}"/>
              </a:ext>
            </a:extLst>
          </p:cNvPr>
          <p:cNvSpPr/>
          <p:nvPr/>
        </p:nvSpPr>
        <p:spPr>
          <a:xfrm>
            <a:off x="4767280" y="1996642"/>
            <a:ext cx="2359146" cy="50422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Constant time-steps</a:t>
            </a:r>
            <a:endParaRPr lang="en-US" b="1" i="1">
              <a:solidFill>
                <a:schemeClr val="tx1"/>
              </a:solidFill>
            </a:endParaRPr>
          </a:p>
        </p:txBody>
      </p:sp>
      <p:sp>
        <p:nvSpPr>
          <p:cNvPr id="25" name="Right Arrow 20">
            <a:extLst>
              <a:ext uri="{FF2B5EF4-FFF2-40B4-BE49-F238E27FC236}">
                <a16:creationId xmlns:a16="http://schemas.microsoft.com/office/drawing/2014/main" id="{419C945F-F6DF-4CCB-9793-9988598457DF}"/>
              </a:ext>
            </a:extLst>
          </p:cNvPr>
          <p:cNvSpPr/>
          <p:nvPr/>
        </p:nvSpPr>
        <p:spPr>
          <a:xfrm rot="12090813">
            <a:off x="6277246" y="3945420"/>
            <a:ext cx="1132643" cy="480074"/>
          </a:xfrm>
          <a:prstGeom prst="rightArrow">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97967451"/>
      </p:ext>
    </p:extLst>
  </p:cSld>
  <p:clrMapOvr>
    <a:masterClrMapping/>
  </p:clrMapOvr>
  <mc:AlternateContent xmlns:mc="http://schemas.openxmlformats.org/markup-compatibility/2006" xmlns:p159="http://schemas.microsoft.com/office/powerpoint/2015/09/main">
    <mc:Choice Requires="p159">
      <p:transition advTm="13163">
        <p159:morph option="byObject"/>
      </p:transition>
    </mc:Choice>
    <mc:Fallback xmlns="">
      <p:transition advTm="131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0 L -0.23776 -0.00023 " pathEditMode="relative" rAng="0" ptsTypes="AA">
                                      <p:cBhvr>
                                        <p:cTn id="6" dur="300" fill="hold"/>
                                        <p:tgtEl>
                                          <p:spTgt spid="14"/>
                                        </p:tgtEl>
                                        <p:attrNameLst>
                                          <p:attrName>ppt_x</p:attrName>
                                          <p:attrName>ppt_y</p:attrName>
                                        </p:attrNameLst>
                                      </p:cBhvr>
                                      <p:rCtr x="-1188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721BC4D-6CF6-4D44-A474-D41AC7E4207B}"/>
              </a:ext>
            </a:extLst>
          </p:cNvPr>
          <p:cNvGrpSpPr/>
          <p:nvPr/>
        </p:nvGrpSpPr>
        <p:grpSpPr>
          <a:xfrm>
            <a:off x="3946324" y="2432822"/>
            <a:ext cx="4001058" cy="2850673"/>
            <a:chOff x="3956119" y="2410417"/>
            <a:chExt cx="4001058" cy="2850673"/>
          </a:xfrm>
        </p:grpSpPr>
        <p:pic>
          <p:nvPicPr>
            <p:cNvPr id="12" name="Picture 11">
              <a:extLst>
                <a:ext uri="{FF2B5EF4-FFF2-40B4-BE49-F238E27FC236}">
                  <a16:creationId xmlns:a16="http://schemas.microsoft.com/office/drawing/2014/main" id="{C9EC6C23-E05A-4DAA-A436-2F6E41E46029}"/>
                </a:ext>
              </a:extLst>
            </p:cNvPr>
            <p:cNvPicPr>
              <a:picLocks noChangeAspect="1"/>
            </p:cNvPicPr>
            <p:nvPr/>
          </p:nvPicPr>
          <p:blipFill>
            <a:blip r:embed="rId4"/>
            <a:stretch>
              <a:fillRect/>
            </a:stretch>
          </p:blipFill>
          <p:spPr>
            <a:xfrm>
              <a:off x="3956119" y="2410417"/>
              <a:ext cx="4001058" cy="2333951"/>
            </a:xfrm>
            <a:prstGeom prst="rect">
              <a:avLst/>
            </a:prstGeom>
          </p:spPr>
        </p:pic>
        <p:sp>
          <p:nvSpPr>
            <p:cNvPr id="13" name="TextBox 12">
              <a:extLst>
                <a:ext uri="{FF2B5EF4-FFF2-40B4-BE49-F238E27FC236}">
                  <a16:creationId xmlns:a16="http://schemas.microsoft.com/office/drawing/2014/main" id="{927D14A7-8FBD-44BB-BAF7-F0D3EE5042BD}"/>
                </a:ext>
              </a:extLst>
            </p:cNvPr>
            <p:cNvSpPr txBox="1"/>
            <p:nvPr/>
          </p:nvSpPr>
          <p:spPr>
            <a:xfrm>
              <a:off x="4508078" y="4891758"/>
              <a:ext cx="2897140" cy="369332"/>
            </a:xfrm>
            <a:prstGeom prst="rect">
              <a:avLst/>
            </a:prstGeom>
            <a:noFill/>
          </p:spPr>
          <p:txBody>
            <a:bodyPr wrap="none" rtlCol="0">
              <a:spAutoFit/>
            </a:bodyPr>
            <a:lstStyle/>
            <a:p>
              <a:r>
                <a:rPr lang="en-US" i="1"/>
                <a:t>Spacetime constraints </a:t>
              </a:r>
              <a:r>
                <a:rPr lang="en-US"/>
                <a:t>(1988)</a:t>
              </a:r>
            </a:p>
          </p:txBody>
        </p:sp>
      </p:grpSp>
      <p:sp>
        <p:nvSpPr>
          <p:cNvPr id="2" name="Title 1">
            <a:extLst>
              <a:ext uri="{FF2B5EF4-FFF2-40B4-BE49-F238E27FC236}">
                <a16:creationId xmlns:a16="http://schemas.microsoft.com/office/drawing/2014/main" id="{03EFA9AD-FD15-4226-8B7F-B165F0166D96}"/>
              </a:ext>
            </a:extLst>
          </p:cNvPr>
          <p:cNvSpPr>
            <a:spLocks noGrp="1"/>
          </p:cNvSpPr>
          <p:nvPr>
            <p:ph type="title"/>
          </p:nvPr>
        </p:nvSpPr>
        <p:spPr/>
        <p:txBody>
          <a:bodyPr/>
          <a:lstStyle/>
          <a:p>
            <a:r>
              <a:rPr lang="en-US" dirty="0"/>
              <a:t>Inverse physical simulation with </a:t>
            </a:r>
            <a:br>
              <a:rPr lang="en-US" dirty="0"/>
            </a:br>
            <a:r>
              <a:rPr lang="en-US" dirty="0"/>
              <a:t>space-time constraints</a:t>
            </a:r>
          </a:p>
        </p:txBody>
      </p:sp>
      <p:sp>
        <p:nvSpPr>
          <p:cNvPr id="4" name="Slide Number Placeholder 3">
            <a:extLst>
              <a:ext uri="{FF2B5EF4-FFF2-40B4-BE49-F238E27FC236}">
                <a16:creationId xmlns:a16="http://schemas.microsoft.com/office/drawing/2014/main" id="{14BF5801-471E-49CE-BA49-6571171D1C3C}"/>
              </a:ext>
            </a:extLst>
          </p:cNvPr>
          <p:cNvSpPr>
            <a:spLocks noGrp="1"/>
          </p:cNvSpPr>
          <p:nvPr>
            <p:ph type="sldNum" sz="quarter" idx="12"/>
          </p:nvPr>
        </p:nvSpPr>
        <p:spPr/>
        <p:txBody>
          <a:bodyPr/>
          <a:lstStyle/>
          <a:p>
            <a:fld id="{0908CC86-A11B-4806-8F88-B6AE3C10272E}" type="slidenum">
              <a:rPr lang="en-US" smtClean="0"/>
              <a:t>55</a:t>
            </a:fld>
            <a:endParaRPr lang="en-US"/>
          </a:p>
        </p:txBody>
      </p:sp>
      <p:pic>
        <p:nvPicPr>
          <p:cNvPr id="6" name="Graphic 5">
            <a:extLst>
              <a:ext uri="{FF2B5EF4-FFF2-40B4-BE49-F238E27FC236}">
                <a16:creationId xmlns:a16="http://schemas.microsoft.com/office/drawing/2014/main" id="{A8890A45-2925-4EC9-B283-21CAD4DBE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5148" y="4447583"/>
            <a:ext cx="4730903" cy="1130074"/>
          </a:xfrm>
          <a:prstGeom prst="rect">
            <a:avLst/>
          </a:prstGeom>
        </p:spPr>
      </p:pic>
      <p:pic>
        <p:nvPicPr>
          <p:cNvPr id="7" name="Graphic 6">
            <a:extLst>
              <a:ext uri="{FF2B5EF4-FFF2-40B4-BE49-F238E27FC236}">
                <a16:creationId xmlns:a16="http://schemas.microsoft.com/office/drawing/2014/main" id="{F8ED966D-6A65-4D24-BB28-E42CA1AEC1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66825" y="1923105"/>
            <a:ext cx="4825490" cy="2552325"/>
          </a:xfrm>
          <a:prstGeom prst="rect">
            <a:avLst/>
          </a:prstGeom>
        </p:spPr>
      </p:pic>
      <p:pic>
        <p:nvPicPr>
          <p:cNvPr id="8" name="Graphic 7">
            <a:extLst>
              <a:ext uri="{FF2B5EF4-FFF2-40B4-BE49-F238E27FC236}">
                <a16:creationId xmlns:a16="http://schemas.microsoft.com/office/drawing/2014/main" id="{28145DF7-50B0-4D2A-9625-38AB3DED0A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6825" y="3043652"/>
            <a:ext cx="4809226" cy="1550081"/>
          </a:xfrm>
          <a:prstGeom prst="rect">
            <a:avLst/>
          </a:prstGeom>
        </p:spPr>
      </p:pic>
      <p:pic>
        <p:nvPicPr>
          <p:cNvPr id="9" name="Graphic 8">
            <a:extLst>
              <a:ext uri="{FF2B5EF4-FFF2-40B4-BE49-F238E27FC236}">
                <a16:creationId xmlns:a16="http://schemas.microsoft.com/office/drawing/2014/main" id="{ACF5E99D-54A1-4935-B10D-65E602307A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74082" y="3191042"/>
            <a:ext cx="4809226" cy="1402691"/>
          </a:xfrm>
          <a:prstGeom prst="rect">
            <a:avLst/>
          </a:prstGeom>
        </p:spPr>
      </p:pic>
      <p:pic>
        <p:nvPicPr>
          <p:cNvPr id="25" name="Graphic 24">
            <a:extLst>
              <a:ext uri="{FF2B5EF4-FFF2-40B4-BE49-F238E27FC236}">
                <a16:creationId xmlns:a16="http://schemas.microsoft.com/office/drawing/2014/main" id="{5A87342D-0BC9-49E8-A232-E59419F979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25915" y="1830904"/>
            <a:ext cx="4725644" cy="2616679"/>
          </a:xfrm>
          <a:prstGeom prst="rect">
            <a:avLst/>
          </a:prstGeom>
        </p:spPr>
      </p:pic>
      <p:sp>
        <p:nvSpPr>
          <p:cNvPr id="10" name="Oval 9">
            <a:extLst>
              <a:ext uri="{FF2B5EF4-FFF2-40B4-BE49-F238E27FC236}">
                <a16:creationId xmlns:a16="http://schemas.microsoft.com/office/drawing/2014/main" id="{248C1E15-5555-4721-9232-715F01E02015}"/>
              </a:ext>
            </a:extLst>
          </p:cNvPr>
          <p:cNvSpPr/>
          <p:nvPr/>
        </p:nvSpPr>
        <p:spPr>
          <a:xfrm>
            <a:off x="6122063" y="4324497"/>
            <a:ext cx="246173" cy="246173"/>
          </a:xfrm>
          <a:prstGeom prst="ellipse">
            <a:avLst/>
          </a:prstGeom>
          <a:solidFill>
            <a:schemeClr val="accent6">
              <a:lumMod val="60000"/>
              <a:lumOff val="4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F5B36A-E938-44D3-B545-1BA7A7775368}"/>
              </a:ext>
            </a:extLst>
          </p:cNvPr>
          <p:cNvSpPr/>
          <p:nvPr/>
        </p:nvSpPr>
        <p:spPr>
          <a:xfrm>
            <a:off x="10842078" y="3076180"/>
            <a:ext cx="246173" cy="246173"/>
          </a:xfrm>
          <a:prstGeom prst="ellipse">
            <a:avLst/>
          </a:prstGeom>
          <a:solidFill>
            <a:schemeClr val="accent5">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1D15A3F-2792-4718-8039-7510210EF9CD}"/>
              </a:ext>
            </a:extLst>
          </p:cNvPr>
          <p:cNvSpPr/>
          <p:nvPr/>
        </p:nvSpPr>
        <p:spPr>
          <a:xfrm>
            <a:off x="8182067" y="2500868"/>
            <a:ext cx="2083195" cy="50422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Time-stamps </a:t>
            </a:r>
            <a:r>
              <a:rPr lang="en-US" b="1">
                <a:solidFill>
                  <a:schemeClr val="tx1"/>
                </a:solidFill>
              </a:rPr>
              <a:t>t</a:t>
            </a:r>
            <a:endParaRPr lang="en-US" b="1" i="1">
              <a:solidFill>
                <a:schemeClr val="tx1"/>
              </a:solidFill>
            </a:endParaRPr>
          </a:p>
        </p:txBody>
      </p:sp>
      <p:grpSp>
        <p:nvGrpSpPr>
          <p:cNvPr id="3" name="Group 2">
            <a:extLst>
              <a:ext uri="{FF2B5EF4-FFF2-40B4-BE49-F238E27FC236}">
                <a16:creationId xmlns:a16="http://schemas.microsoft.com/office/drawing/2014/main" id="{F30A11A4-60FC-48EC-AED4-781E162765F4}"/>
              </a:ext>
            </a:extLst>
          </p:cNvPr>
          <p:cNvGrpSpPr/>
          <p:nvPr/>
        </p:nvGrpSpPr>
        <p:grpSpPr>
          <a:xfrm>
            <a:off x="7151428" y="1498248"/>
            <a:ext cx="3660131" cy="909012"/>
            <a:chOff x="7151428" y="1498248"/>
            <a:chExt cx="3660131" cy="909012"/>
          </a:xfrm>
        </p:grpSpPr>
        <p:sp>
          <p:nvSpPr>
            <p:cNvPr id="18" name="TextBox 17">
              <a:extLst>
                <a:ext uri="{FF2B5EF4-FFF2-40B4-BE49-F238E27FC236}">
                  <a16:creationId xmlns:a16="http://schemas.microsoft.com/office/drawing/2014/main" id="{2F1F2964-AB48-483F-96CF-209694AE6B4A}"/>
                </a:ext>
              </a:extLst>
            </p:cNvPr>
            <p:cNvSpPr txBox="1"/>
            <p:nvPr/>
          </p:nvSpPr>
          <p:spPr>
            <a:xfrm>
              <a:off x="7151428" y="2037928"/>
              <a:ext cx="369012" cy="369332"/>
            </a:xfrm>
            <a:prstGeom prst="rect">
              <a:avLst/>
            </a:prstGeom>
            <a:noFill/>
          </p:spPr>
          <p:txBody>
            <a:bodyPr wrap="none" rtlCol="0">
              <a:spAutoFit/>
            </a:bodyPr>
            <a:lstStyle/>
            <a:p>
              <a:r>
                <a:rPr lang="en-US" b="1"/>
                <a:t>x</a:t>
              </a:r>
              <a:r>
                <a:rPr lang="en-US" b="1" baseline="-25000"/>
                <a:t>1</a:t>
              </a:r>
            </a:p>
          </p:txBody>
        </p:sp>
        <p:sp>
          <p:nvSpPr>
            <p:cNvPr id="19" name="TextBox 18">
              <a:extLst>
                <a:ext uri="{FF2B5EF4-FFF2-40B4-BE49-F238E27FC236}">
                  <a16:creationId xmlns:a16="http://schemas.microsoft.com/office/drawing/2014/main" id="{81109906-C104-4912-B9B6-CF563DA526E9}"/>
                </a:ext>
              </a:extLst>
            </p:cNvPr>
            <p:cNvSpPr txBox="1"/>
            <p:nvPr/>
          </p:nvSpPr>
          <p:spPr>
            <a:xfrm>
              <a:off x="7997561" y="1681179"/>
              <a:ext cx="369012" cy="369332"/>
            </a:xfrm>
            <a:prstGeom prst="rect">
              <a:avLst/>
            </a:prstGeom>
            <a:noFill/>
          </p:spPr>
          <p:txBody>
            <a:bodyPr wrap="none" rtlCol="0">
              <a:spAutoFit/>
            </a:bodyPr>
            <a:lstStyle/>
            <a:p>
              <a:r>
                <a:rPr lang="en-US" b="1"/>
                <a:t>x</a:t>
              </a:r>
              <a:r>
                <a:rPr lang="en-US" b="1" baseline="-25000"/>
                <a:t>2</a:t>
              </a:r>
            </a:p>
          </p:txBody>
        </p:sp>
        <p:sp>
          <p:nvSpPr>
            <p:cNvPr id="20" name="TextBox 19">
              <a:extLst>
                <a:ext uri="{FF2B5EF4-FFF2-40B4-BE49-F238E27FC236}">
                  <a16:creationId xmlns:a16="http://schemas.microsoft.com/office/drawing/2014/main" id="{10CFA417-2D70-47A9-8996-A4568ABEE19F}"/>
                </a:ext>
              </a:extLst>
            </p:cNvPr>
            <p:cNvSpPr txBox="1"/>
            <p:nvPr/>
          </p:nvSpPr>
          <p:spPr>
            <a:xfrm>
              <a:off x="8736353" y="1498248"/>
              <a:ext cx="369012" cy="369332"/>
            </a:xfrm>
            <a:prstGeom prst="rect">
              <a:avLst/>
            </a:prstGeom>
            <a:noFill/>
          </p:spPr>
          <p:txBody>
            <a:bodyPr wrap="none" rtlCol="0">
              <a:spAutoFit/>
            </a:bodyPr>
            <a:lstStyle/>
            <a:p>
              <a:r>
                <a:rPr lang="en-US" b="1"/>
                <a:t>x</a:t>
              </a:r>
              <a:r>
                <a:rPr lang="en-US" b="1" baseline="-25000"/>
                <a:t>3</a:t>
              </a:r>
            </a:p>
          </p:txBody>
        </p:sp>
        <p:sp>
          <p:nvSpPr>
            <p:cNvPr id="21" name="TextBox 20">
              <a:extLst>
                <a:ext uri="{FF2B5EF4-FFF2-40B4-BE49-F238E27FC236}">
                  <a16:creationId xmlns:a16="http://schemas.microsoft.com/office/drawing/2014/main" id="{3BC3EDE0-09E2-4E5D-B37A-1E539E86AB86}"/>
                </a:ext>
              </a:extLst>
            </p:cNvPr>
            <p:cNvSpPr txBox="1"/>
            <p:nvPr/>
          </p:nvSpPr>
          <p:spPr>
            <a:xfrm>
              <a:off x="9613188" y="1510687"/>
              <a:ext cx="369012" cy="369332"/>
            </a:xfrm>
            <a:prstGeom prst="rect">
              <a:avLst/>
            </a:prstGeom>
            <a:noFill/>
          </p:spPr>
          <p:txBody>
            <a:bodyPr wrap="none" rtlCol="0">
              <a:spAutoFit/>
            </a:bodyPr>
            <a:lstStyle/>
            <a:p>
              <a:r>
                <a:rPr lang="en-US" b="1"/>
                <a:t>x</a:t>
              </a:r>
              <a:r>
                <a:rPr lang="en-US" b="1" baseline="-25000"/>
                <a:t>4</a:t>
              </a:r>
            </a:p>
          </p:txBody>
        </p:sp>
        <p:sp>
          <p:nvSpPr>
            <p:cNvPr id="22" name="TextBox 21">
              <a:extLst>
                <a:ext uri="{FF2B5EF4-FFF2-40B4-BE49-F238E27FC236}">
                  <a16:creationId xmlns:a16="http://schemas.microsoft.com/office/drawing/2014/main" id="{CB7CB07B-BD2B-4092-92D4-CD2CD420D44B}"/>
                </a:ext>
              </a:extLst>
            </p:cNvPr>
            <p:cNvSpPr txBox="1"/>
            <p:nvPr/>
          </p:nvSpPr>
          <p:spPr>
            <a:xfrm>
              <a:off x="10442547" y="2032419"/>
              <a:ext cx="369012" cy="369332"/>
            </a:xfrm>
            <a:prstGeom prst="rect">
              <a:avLst/>
            </a:prstGeom>
            <a:noFill/>
          </p:spPr>
          <p:txBody>
            <a:bodyPr wrap="none" rtlCol="0">
              <a:spAutoFit/>
            </a:bodyPr>
            <a:lstStyle/>
            <a:p>
              <a:r>
                <a:rPr lang="en-US" b="1"/>
                <a:t>x</a:t>
              </a:r>
              <a:r>
                <a:rPr lang="en-US" b="1" baseline="-25000"/>
                <a:t>5</a:t>
              </a:r>
            </a:p>
          </p:txBody>
        </p:sp>
      </p:grpSp>
      <p:sp>
        <p:nvSpPr>
          <p:cNvPr id="16" name="Rectangle: Rounded Corners 15">
            <a:extLst>
              <a:ext uri="{FF2B5EF4-FFF2-40B4-BE49-F238E27FC236}">
                <a16:creationId xmlns:a16="http://schemas.microsoft.com/office/drawing/2014/main" id="{91F7560B-95F0-42EE-AAFB-BBF8A8A97996}"/>
              </a:ext>
            </a:extLst>
          </p:cNvPr>
          <p:cNvSpPr/>
          <p:nvPr/>
        </p:nvSpPr>
        <p:spPr>
          <a:xfrm>
            <a:off x="8063767" y="1046914"/>
            <a:ext cx="2083195" cy="50422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Positions </a:t>
            </a:r>
            <a:r>
              <a:rPr lang="en-US" b="1">
                <a:solidFill>
                  <a:schemeClr val="tx1"/>
                </a:solidFill>
              </a:rPr>
              <a:t>x</a:t>
            </a:r>
            <a:endParaRPr lang="en-US" b="1" i="1">
              <a:solidFill>
                <a:schemeClr val="tx1"/>
              </a:solidFill>
            </a:endParaRPr>
          </a:p>
        </p:txBody>
      </p:sp>
    </p:spTree>
    <p:custDataLst>
      <p:tags r:id="rId1"/>
    </p:custDataLst>
    <p:extLst>
      <p:ext uri="{BB962C8B-B14F-4D97-AF65-F5344CB8AC3E}">
        <p14:creationId xmlns:p14="http://schemas.microsoft.com/office/powerpoint/2010/main" val="1148503112"/>
      </p:ext>
    </p:extLst>
  </p:cSld>
  <p:clrMapOvr>
    <a:masterClrMapping/>
  </p:clrMapOvr>
  <mc:AlternateContent xmlns:mc="http://schemas.openxmlformats.org/markup-compatibility/2006" xmlns:p14="http://schemas.microsoft.com/office/powerpoint/2010/main">
    <mc:Choice Requires="p14">
      <p:transition spd="slow" p14:dur="2000" advTm="21900"/>
    </mc:Choice>
    <mc:Fallback xmlns="">
      <p:transition spd="slow" advTm="21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0 L -0.23776 -0.00023 " pathEditMode="relative" rAng="0" ptsTypes="AA">
                                      <p:cBhvr>
                                        <p:cTn id="6" dur="300" fill="hold"/>
                                        <p:tgtEl>
                                          <p:spTgt spid="14"/>
                                        </p:tgtEl>
                                        <p:attrNameLst>
                                          <p:attrName>ppt_x</p:attrName>
                                          <p:attrName>ppt_y</p:attrName>
                                        </p:attrNameLst>
                                      </p:cBhvr>
                                      <p:rCtr x="-11888" y="-23"/>
                                    </p:animMotion>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
                                        <p:tgtEl>
                                          <p:spTgt spid="1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500"/>
                            </p:stCondLst>
                            <p:childTnLst>
                              <p:par>
                                <p:cTn id="24" presetID="9" presetClass="emph" presetSubtype="0" nodeType="afterEffect">
                                  <p:stCondLst>
                                    <p:cond delay="0"/>
                                  </p:stCondLst>
                                  <p:childTnLst>
                                    <p:set>
                                      <p:cBhvr>
                                        <p:cTn id="25" dur="indefinite"/>
                                        <p:tgtEl>
                                          <p:spTgt spid="9"/>
                                        </p:tgtEl>
                                        <p:attrNameLst>
                                          <p:attrName>style.opacity</p:attrName>
                                        </p:attrNameLst>
                                      </p:cBhvr>
                                      <p:to>
                                        <p:strVal val="0.5"/>
                                      </p:to>
                                    </p:set>
                                    <p:animEffect filter="image" prLst="opacity: 0.5">
                                      <p:cBhvr rctx="IE">
                                        <p:cTn id="26" dur="indefinite"/>
                                        <p:tgtEl>
                                          <p:spTgt spid="9"/>
                                        </p:tgtEl>
                                      </p:cBhvr>
                                    </p:animEffect>
                                  </p:childTnLst>
                                </p:cTn>
                              </p:par>
                            </p:childTnLst>
                          </p:cTn>
                        </p:par>
                        <p:par>
                          <p:cTn id="27" fill="hold">
                            <p:stCondLst>
                              <p:cond delay="500"/>
                            </p:stCondLst>
                            <p:childTnLst>
                              <p:par>
                                <p:cTn id="28" presetID="1" presetClass="entr" presetSubtype="0" fill="hold" nodeType="afterEffect">
                                  <p:stCondLst>
                                    <p:cond delay="500"/>
                                  </p:stCondLst>
                                  <p:childTnLst>
                                    <p:set>
                                      <p:cBhvr>
                                        <p:cTn id="29" dur="1" fill="hold">
                                          <p:stCondLst>
                                            <p:cond delay="0"/>
                                          </p:stCondLst>
                                        </p:cTn>
                                        <p:tgtEl>
                                          <p:spTgt spid="7"/>
                                        </p:tgtEl>
                                        <p:attrNameLst>
                                          <p:attrName>style.visibility</p:attrName>
                                        </p:attrNameLst>
                                      </p:cBhvr>
                                      <p:to>
                                        <p:strVal val="visible"/>
                                      </p:to>
                                    </p:set>
                                  </p:childTnLst>
                                </p:cTn>
                              </p:par>
                            </p:childTnLst>
                          </p:cTn>
                        </p:par>
                        <p:par>
                          <p:cTn id="30" fill="hold">
                            <p:stCondLst>
                              <p:cond delay="1000"/>
                            </p:stCondLst>
                            <p:childTnLst>
                              <p:par>
                                <p:cTn id="31" presetID="9" presetClass="emph" presetSubtype="0" nodeType="afterEffect">
                                  <p:stCondLst>
                                    <p:cond delay="0"/>
                                  </p:stCondLst>
                                  <p:childTnLst>
                                    <p:set>
                                      <p:cBhvr>
                                        <p:cTn id="32" dur="indefinite"/>
                                        <p:tgtEl>
                                          <p:spTgt spid="8"/>
                                        </p:tgtEl>
                                        <p:attrNameLst>
                                          <p:attrName>style.opacity</p:attrName>
                                        </p:attrNameLst>
                                      </p:cBhvr>
                                      <p:to>
                                        <p:strVal val="0.5"/>
                                      </p:to>
                                    </p:set>
                                    <p:animEffect filter="image" prLst="opacity: 0.5">
                                      <p:cBhvr rctx="IE">
                                        <p:cTn id="33" dur="indefinite"/>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A9AD-FD15-4226-8B7F-B165F0166D96}"/>
              </a:ext>
            </a:extLst>
          </p:cNvPr>
          <p:cNvSpPr>
            <a:spLocks noGrp="1"/>
          </p:cNvSpPr>
          <p:nvPr>
            <p:ph type="title"/>
          </p:nvPr>
        </p:nvSpPr>
        <p:spPr/>
        <p:txBody>
          <a:bodyPr/>
          <a:lstStyle/>
          <a:p>
            <a:r>
              <a:rPr lang="en-US"/>
              <a:t>Physical simulation with space-time constraints</a:t>
            </a:r>
          </a:p>
        </p:txBody>
      </p:sp>
      <p:sp>
        <p:nvSpPr>
          <p:cNvPr id="4" name="Slide Number Placeholder 3">
            <a:extLst>
              <a:ext uri="{FF2B5EF4-FFF2-40B4-BE49-F238E27FC236}">
                <a16:creationId xmlns:a16="http://schemas.microsoft.com/office/drawing/2014/main" id="{14BF5801-471E-49CE-BA49-6571171D1C3C}"/>
              </a:ext>
            </a:extLst>
          </p:cNvPr>
          <p:cNvSpPr>
            <a:spLocks noGrp="1"/>
          </p:cNvSpPr>
          <p:nvPr>
            <p:ph type="sldNum" sz="quarter" idx="12"/>
          </p:nvPr>
        </p:nvSpPr>
        <p:spPr/>
        <p:txBody>
          <a:bodyPr/>
          <a:lstStyle/>
          <a:p>
            <a:fld id="{0908CC86-A11B-4806-8F88-B6AE3C10272E}" type="slidenum">
              <a:rPr lang="en-US" smtClean="0"/>
              <a:t>56</a:t>
            </a:fld>
            <a:endParaRPr lang="en-US"/>
          </a:p>
        </p:txBody>
      </p:sp>
      <p:pic>
        <p:nvPicPr>
          <p:cNvPr id="6" name="Graphic 5">
            <a:extLst>
              <a:ext uri="{FF2B5EF4-FFF2-40B4-BE49-F238E27FC236}">
                <a16:creationId xmlns:a16="http://schemas.microsoft.com/office/drawing/2014/main" id="{A8890A45-2925-4EC9-B283-21CAD4DBE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877" y="4445988"/>
            <a:ext cx="7997474" cy="1910362"/>
          </a:xfrm>
          <a:prstGeom prst="rect">
            <a:avLst/>
          </a:prstGeom>
        </p:spPr>
      </p:pic>
      <p:pic>
        <p:nvPicPr>
          <p:cNvPr id="8" name="Graphic 7">
            <a:extLst>
              <a:ext uri="{FF2B5EF4-FFF2-40B4-BE49-F238E27FC236}">
                <a16:creationId xmlns:a16="http://schemas.microsoft.com/office/drawing/2014/main" id="{28145DF7-50B0-4D2A-9625-38AB3DED0A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45" y="2081493"/>
            <a:ext cx="7788764" cy="2510428"/>
          </a:xfrm>
          <a:prstGeom prst="rect">
            <a:avLst/>
          </a:prstGeom>
        </p:spPr>
      </p:pic>
      <p:sp>
        <p:nvSpPr>
          <p:cNvPr id="3" name="Rectangle 2">
            <a:extLst>
              <a:ext uri="{FF2B5EF4-FFF2-40B4-BE49-F238E27FC236}">
                <a16:creationId xmlns:a16="http://schemas.microsoft.com/office/drawing/2014/main" id="{04717117-81A0-4045-BE84-C24AF1770E64}"/>
              </a:ext>
            </a:extLst>
          </p:cNvPr>
          <p:cNvSpPr/>
          <p:nvPr/>
        </p:nvSpPr>
        <p:spPr>
          <a:xfrm>
            <a:off x="5048614" y="2411536"/>
            <a:ext cx="2819400" cy="2613814"/>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1D4D8AA8-F37F-447D-B3B0-805BBAE8F275}"/>
              </a:ext>
            </a:extLst>
          </p:cNvPr>
          <p:cNvSpPr/>
          <p:nvPr/>
        </p:nvSpPr>
        <p:spPr>
          <a:xfrm>
            <a:off x="877884" y="1690688"/>
            <a:ext cx="4131046" cy="48021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6A3681A4-67C1-46C9-BBE1-316F72CF4998}"/>
              </a:ext>
            </a:extLst>
          </p:cNvPr>
          <p:cNvSpPr/>
          <p:nvPr/>
        </p:nvSpPr>
        <p:spPr>
          <a:xfrm>
            <a:off x="7900744" y="1736725"/>
            <a:ext cx="1872521" cy="48021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5C33EB75-1BF4-45D0-AF3D-C090D7A1FBB6}"/>
              </a:ext>
            </a:extLst>
          </p:cNvPr>
          <p:cNvSpPr/>
          <p:nvPr/>
        </p:nvSpPr>
        <p:spPr>
          <a:xfrm rot="5400000">
            <a:off x="5631211" y="4451942"/>
            <a:ext cx="1647252" cy="289181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183302F-CC54-46C5-AB32-5A3F97B61A08}"/>
              </a:ext>
            </a:extLst>
          </p:cNvPr>
          <p:cNvCxnSpPr>
            <a:cxnSpLocks/>
          </p:cNvCxnSpPr>
          <p:nvPr/>
        </p:nvCxnSpPr>
        <p:spPr>
          <a:xfrm>
            <a:off x="5514251" y="3067665"/>
            <a:ext cx="581749" cy="83574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B01FFC72-E14C-48F5-A542-F72DA9F742D0}"/>
              </a:ext>
            </a:extLst>
          </p:cNvPr>
          <p:cNvCxnSpPr>
            <a:cxnSpLocks/>
          </p:cNvCxnSpPr>
          <p:nvPr/>
        </p:nvCxnSpPr>
        <p:spPr>
          <a:xfrm flipV="1">
            <a:off x="6422215" y="2951073"/>
            <a:ext cx="698127" cy="95585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2C6FD3A2-80DE-4863-A359-32DBC2C9C228}"/>
              </a:ext>
            </a:extLst>
          </p:cNvPr>
          <p:cNvSpPr txBox="1"/>
          <p:nvPr/>
        </p:nvSpPr>
        <p:spPr>
          <a:xfrm>
            <a:off x="5794446" y="3116203"/>
            <a:ext cx="399468" cy="369332"/>
          </a:xfrm>
          <a:prstGeom prst="rect">
            <a:avLst/>
          </a:prstGeom>
          <a:noFill/>
        </p:spPr>
        <p:txBody>
          <a:bodyPr wrap="none" rtlCol="0">
            <a:spAutoFit/>
          </a:bodyPr>
          <a:lstStyle/>
          <a:p>
            <a:r>
              <a:rPr lang="en-US" b="1"/>
              <a:t>V</a:t>
            </a:r>
            <a:r>
              <a:rPr lang="en-US" b="1" baseline="-25000"/>
              <a:t>1</a:t>
            </a:r>
          </a:p>
        </p:txBody>
      </p:sp>
      <p:sp>
        <p:nvSpPr>
          <p:cNvPr id="28" name="TextBox 27">
            <a:extLst>
              <a:ext uri="{FF2B5EF4-FFF2-40B4-BE49-F238E27FC236}">
                <a16:creationId xmlns:a16="http://schemas.microsoft.com/office/drawing/2014/main" id="{D142AD21-2DCD-41D2-9C35-85559DE7324F}"/>
              </a:ext>
            </a:extLst>
          </p:cNvPr>
          <p:cNvSpPr txBox="1"/>
          <p:nvPr/>
        </p:nvSpPr>
        <p:spPr>
          <a:xfrm>
            <a:off x="6351579" y="3119435"/>
            <a:ext cx="399468" cy="369332"/>
          </a:xfrm>
          <a:prstGeom prst="rect">
            <a:avLst/>
          </a:prstGeom>
          <a:noFill/>
        </p:spPr>
        <p:txBody>
          <a:bodyPr wrap="none" rtlCol="0">
            <a:spAutoFit/>
          </a:bodyPr>
          <a:lstStyle/>
          <a:p>
            <a:r>
              <a:rPr lang="en-US" b="1"/>
              <a:t>V</a:t>
            </a:r>
            <a:r>
              <a:rPr lang="en-US" b="1" baseline="-25000"/>
              <a:t>2</a:t>
            </a:r>
          </a:p>
        </p:txBody>
      </p:sp>
    </p:spTree>
    <p:extLst>
      <p:ext uri="{BB962C8B-B14F-4D97-AF65-F5344CB8AC3E}">
        <p14:creationId xmlns:p14="http://schemas.microsoft.com/office/powerpoint/2010/main" val="3481253798"/>
      </p:ext>
    </p:extLst>
  </p:cSld>
  <p:clrMapOvr>
    <a:masterClrMapping/>
  </p:clrMapOvr>
  <mc:AlternateContent xmlns:mc="http://schemas.openxmlformats.org/markup-compatibility/2006" xmlns:p159="http://schemas.microsoft.com/office/powerpoint/2015/09/main">
    <mc:Choice Requires="p159">
      <p:transition advTm="19110">
        <p159:morph option="byObject"/>
      </p:transition>
    </mc:Choice>
    <mc:Fallback xmlns="">
      <p:transition advTm="1911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519C-6E49-1047-8BC5-4A1DCC4A8482}"/>
              </a:ext>
            </a:extLst>
          </p:cNvPr>
          <p:cNvSpPr>
            <a:spLocks noGrp="1"/>
          </p:cNvSpPr>
          <p:nvPr>
            <p:ph type="title"/>
          </p:nvPr>
        </p:nvSpPr>
        <p:spPr/>
        <p:txBody>
          <a:bodyPr/>
          <a:lstStyle/>
          <a:p>
            <a:r>
              <a:rPr lang="en-US" dirty="0"/>
              <a:t>Comparison with ignoring </a:t>
            </a:r>
            <a:br>
              <a:rPr lang="en-US" dirty="0"/>
            </a:br>
            <a:r>
              <a:rPr lang="en-US" dirty="0"/>
              <a:t>boundaries</a:t>
            </a:r>
          </a:p>
        </p:txBody>
      </p:sp>
      <p:pic>
        <p:nvPicPr>
          <p:cNvPr id="4" name="minigolf_billiards1020_normal (1)">
            <a:hlinkClick r:id="" action="ppaction://media"/>
            <a:extLst>
              <a:ext uri="{FF2B5EF4-FFF2-40B4-BE49-F238E27FC236}">
                <a16:creationId xmlns:a16="http://schemas.microsoft.com/office/drawing/2014/main" id="{AAD8F0F9-5222-1341-BE89-76FAD524DF60}"/>
              </a:ext>
            </a:extLst>
          </p:cNvPr>
          <p:cNvPicPr>
            <a:picLocks noChangeAspect="1"/>
          </p:cNvPicPr>
          <p:nvPr>
            <a:videoFile r:link="rId2"/>
            <p:extLst>
              <p:ext uri="{DAA4B4D4-6D71-4841-9C94-3DE7FCFB9230}">
                <p14:media xmlns:p14="http://schemas.microsoft.com/office/powerpoint/2010/main" r:embed="rId3">
                  <p14:trim end="233.3333"/>
                </p14:media>
              </p:ext>
            </p:extLst>
          </p:nvPr>
        </p:nvPicPr>
        <p:blipFill>
          <a:blip r:embed="rId8"/>
          <a:stretch>
            <a:fillRect/>
          </a:stretch>
        </p:blipFill>
        <p:spPr>
          <a:xfrm>
            <a:off x="939611" y="2237852"/>
            <a:ext cx="5360921" cy="3015518"/>
          </a:xfrm>
          <a:prstGeom prst="rect">
            <a:avLst/>
          </a:prstGeom>
        </p:spPr>
      </p:pic>
      <p:pic>
        <p:nvPicPr>
          <p:cNvPr id="5" name="minigolf_billiards1020_nodelta (1)">
            <a:hlinkClick r:id="" action="ppaction://media"/>
            <a:extLst>
              <a:ext uri="{FF2B5EF4-FFF2-40B4-BE49-F238E27FC236}">
                <a16:creationId xmlns:a16="http://schemas.microsoft.com/office/drawing/2014/main" id="{C679759F-E5A6-314B-A1E8-290C63D9646B}"/>
              </a:ext>
            </a:extLst>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6400369" y="2244935"/>
            <a:ext cx="5360920" cy="3015517"/>
          </a:xfrm>
          <a:prstGeom prst="rect">
            <a:avLst/>
          </a:prstGeom>
        </p:spPr>
      </p:pic>
      <p:sp>
        <p:nvSpPr>
          <p:cNvPr id="6" name="Rectangle: Rounded Corners 5">
            <a:extLst>
              <a:ext uri="{FF2B5EF4-FFF2-40B4-BE49-F238E27FC236}">
                <a16:creationId xmlns:a16="http://schemas.microsoft.com/office/drawing/2014/main" id="{F6486399-2EC5-4413-A774-96561AAA64F6}"/>
              </a:ext>
            </a:extLst>
          </p:cNvPr>
          <p:cNvSpPr/>
          <p:nvPr/>
        </p:nvSpPr>
        <p:spPr>
          <a:xfrm>
            <a:off x="6945980" y="5360082"/>
            <a:ext cx="4458620" cy="909234"/>
          </a:xfrm>
          <a:prstGeom prst="roundRect">
            <a:avLst/>
          </a:prstGeom>
          <a:solidFill>
            <a:srgbClr val="F8C0C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Optimized without boundaries</a:t>
            </a:r>
          </a:p>
          <a:p>
            <a:pPr algn="ctr"/>
            <a:r>
              <a:rPr lang="en-US">
                <a:solidFill>
                  <a:schemeClr val="tx1"/>
                </a:solidFill>
              </a:rPr>
              <a:t>(Physically </a:t>
            </a:r>
            <a:r>
              <a:rPr lang="en-US" i="1">
                <a:solidFill>
                  <a:schemeClr val="tx1"/>
                </a:solidFill>
              </a:rPr>
              <a:t>incorrect</a:t>
            </a:r>
            <a:r>
              <a:rPr lang="en-US">
                <a:solidFill>
                  <a:schemeClr val="tx1"/>
                </a:solidFill>
              </a:rPr>
              <a:t>)</a:t>
            </a:r>
          </a:p>
        </p:txBody>
      </p:sp>
      <p:sp>
        <p:nvSpPr>
          <p:cNvPr id="7" name="Rectangle: Rounded Corners 6">
            <a:extLst>
              <a:ext uri="{FF2B5EF4-FFF2-40B4-BE49-F238E27FC236}">
                <a16:creationId xmlns:a16="http://schemas.microsoft.com/office/drawing/2014/main" id="{0DB8E5C8-D9AE-46C0-8A6F-88E533193D77}"/>
              </a:ext>
            </a:extLst>
          </p:cNvPr>
          <p:cNvSpPr/>
          <p:nvPr/>
        </p:nvSpPr>
        <p:spPr>
          <a:xfrm>
            <a:off x="1390761" y="5360082"/>
            <a:ext cx="4458620" cy="909234"/>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Optimized with boundaries</a:t>
            </a:r>
          </a:p>
          <a:p>
            <a:pPr algn="ctr"/>
            <a:r>
              <a:rPr lang="en-US">
                <a:solidFill>
                  <a:schemeClr val="tx1"/>
                </a:solidFill>
              </a:rPr>
              <a:t>(Physically </a:t>
            </a:r>
            <a:r>
              <a:rPr lang="en-US" i="1">
                <a:solidFill>
                  <a:schemeClr val="tx1"/>
                </a:solidFill>
              </a:rPr>
              <a:t>correct</a:t>
            </a:r>
            <a:r>
              <a:rPr lang="en-US">
                <a:solidFill>
                  <a:schemeClr val="tx1"/>
                </a:solidFill>
              </a:rPr>
              <a:t>)</a:t>
            </a:r>
          </a:p>
        </p:txBody>
      </p:sp>
      <p:sp>
        <p:nvSpPr>
          <p:cNvPr id="3" name="Slide Number Placeholder 2">
            <a:extLst>
              <a:ext uri="{FF2B5EF4-FFF2-40B4-BE49-F238E27FC236}">
                <a16:creationId xmlns:a16="http://schemas.microsoft.com/office/drawing/2014/main" id="{61048B12-BD74-4B40-B601-A29C6A094B09}"/>
              </a:ext>
            </a:extLst>
          </p:cNvPr>
          <p:cNvSpPr>
            <a:spLocks noGrp="1"/>
          </p:cNvSpPr>
          <p:nvPr>
            <p:ph type="sldNum" sz="quarter" idx="12"/>
          </p:nvPr>
        </p:nvSpPr>
        <p:spPr/>
        <p:txBody>
          <a:bodyPr/>
          <a:lstStyle/>
          <a:p>
            <a:fld id="{0908CC86-A11B-4806-8F88-B6AE3C10272E}" type="slidenum">
              <a:rPr lang="en-US" smtClean="0"/>
              <a:t>57</a:t>
            </a:fld>
            <a:endParaRPr lang="en-US"/>
          </a:p>
        </p:txBody>
      </p:sp>
      <p:sp>
        <p:nvSpPr>
          <p:cNvPr id="9" name="Oval 8">
            <a:extLst>
              <a:ext uri="{FF2B5EF4-FFF2-40B4-BE49-F238E27FC236}">
                <a16:creationId xmlns:a16="http://schemas.microsoft.com/office/drawing/2014/main" id="{29E02D4A-C726-4F39-B85E-38646601B908}"/>
              </a:ext>
            </a:extLst>
          </p:cNvPr>
          <p:cNvSpPr/>
          <p:nvPr/>
        </p:nvSpPr>
        <p:spPr>
          <a:xfrm>
            <a:off x="8716806" y="2971800"/>
            <a:ext cx="795403" cy="795403"/>
          </a:xfrm>
          <a:prstGeom prst="ellipse">
            <a:avLst/>
          </a:prstGeom>
          <a:noFill/>
          <a:ln w="5715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1"/>
                </a:solidFill>
              </a:ln>
            </a:endParaRPr>
          </a:p>
        </p:txBody>
      </p:sp>
      <p:sp>
        <p:nvSpPr>
          <p:cNvPr id="10" name="Oval 9">
            <a:extLst>
              <a:ext uri="{FF2B5EF4-FFF2-40B4-BE49-F238E27FC236}">
                <a16:creationId xmlns:a16="http://schemas.microsoft.com/office/drawing/2014/main" id="{45EC7592-3ED6-443A-AD6F-C3A5A26FA0C3}"/>
              </a:ext>
            </a:extLst>
          </p:cNvPr>
          <p:cNvSpPr/>
          <p:nvPr/>
        </p:nvSpPr>
        <p:spPr>
          <a:xfrm>
            <a:off x="3283746" y="2950208"/>
            <a:ext cx="795403" cy="795403"/>
          </a:xfrm>
          <a:prstGeom prst="ellipse">
            <a:avLst/>
          </a:prstGeom>
          <a:noFill/>
          <a:ln w="5715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1"/>
                </a:solidFill>
              </a:ln>
            </a:endParaRPr>
          </a:p>
        </p:txBody>
      </p:sp>
    </p:spTree>
    <p:custDataLst>
      <p:tags r:id="rId1"/>
    </p:custDataLst>
    <p:extLst>
      <p:ext uri="{BB962C8B-B14F-4D97-AF65-F5344CB8AC3E}">
        <p14:creationId xmlns:p14="http://schemas.microsoft.com/office/powerpoint/2010/main" val="3552149957"/>
      </p:ext>
    </p:extLst>
  </p:cSld>
  <p:clrMapOvr>
    <a:masterClrMapping/>
  </p:clrMapOvr>
  <mc:AlternateContent xmlns:mc="http://schemas.openxmlformats.org/markup-compatibility/2006" xmlns:p14="http://schemas.microsoft.com/office/powerpoint/2010/main">
    <mc:Choice Requires="p14">
      <p:transition spd="slow" p14:dur="2000" advTm="19060"/>
    </mc:Choice>
    <mc:Fallback xmlns="">
      <p:transition spd="slow" advTm="19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37" fill="hold"/>
                                        <p:tgtEl>
                                          <p:spTgt spid="5"/>
                                        </p:tgtEl>
                                      </p:cBhvr>
                                    </p:cmd>
                                  </p:childTnLst>
                                </p:cTn>
                              </p:par>
                              <p:par>
                                <p:cTn id="7" presetID="1" presetClass="mediacall" presetSubtype="0" fill="hold" nodeType="withEffect">
                                  <p:stCondLst>
                                    <p:cond delay="0"/>
                                  </p:stCondLst>
                                  <p:childTnLst>
                                    <p:cmd type="call" cmd="playFrom(0.0)">
                                      <p:cBhvr>
                                        <p:cTn id="8" dur="3884"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
                                        <p:tgtEl>
                                          <p:spTgt spid="9"/>
                                        </p:tgtEl>
                                      </p:cBhvr>
                                    </p:animEffect>
                                  </p:childTnLst>
                                </p:cTn>
                              </p:par>
                            </p:childTnLst>
                          </p:cTn>
                        </p:par>
                        <p:par>
                          <p:cTn id="14" fill="hold">
                            <p:stCondLst>
                              <p:cond delay="2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childTnLst>
                          </p:cTn>
                        </p:par>
                        <p:par>
                          <p:cTn id="18" fill="hold">
                            <p:stCondLst>
                              <p:cond delay="400"/>
                            </p:stCondLst>
                            <p:childTnLst>
                              <p:par>
                                <p:cTn id="19" presetID="26" presetClass="emph" presetSubtype="0" repeatCount="3000" fill="hold" grpId="1" nodeType="afterEffect">
                                  <p:stCondLst>
                                    <p:cond delay="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cTn>
                              </p:par>
                              <p:par>
                                <p:cTn id="22" presetID="26" presetClass="emph" presetSubtype="0" repeatCount="3000" fill="hold" grpId="1" nodeType="withEffect">
                                  <p:stCondLst>
                                    <p:cond delay="0"/>
                                  </p:stCondLst>
                                  <p:childTnLst>
                                    <p:animEffect transition="out" filter="fade">
                                      <p:cBhvr>
                                        <p:cTn id="23" dur="500" tmFilter="0, 0; .2, .5; .8, .5; 1, 0"/>
                                        <p:tgtEl>
                                          <p:spTgt spid="10"/>
                                        </p:tgtEl>
                                      </p:cBhvr>
                                    </p:animEffect>
                                    <p:animScale>
                                      <p:cBhvr>
                                        <p:cTn id="2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5"/>
                                        </p:tgtEl>
                                      </p:cBhvr>
                                    </p:cmd>
                                  </p:child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video>
              <p:cMediaNode vol="80000">
                <p:cTn id="35" repeatCount="4000" fill="hold" display="0">
                  <p:stCondLst>
                    <p:cond delay="indefinite"/>
                  </p:stCondLst>
                </p:cTn>
                <p:tgtEl>
                  <p:spTgt spid="5"/>
                </p:tgtEl>
              </p:cMediaNode>
            </p:video>
            <p:video>
              <p:cMediaNode vol="80000">
                <p:cTn id="36" repeatCount="4000" fill="hold" display="0">
                  <p:stCondLst>
                    <p:cond delay="indefinite"/>
                  </p:stCondLst>
                </p:cTn>
                <p:tgtEl>
                  <p:spTgt spid="4"/>
                </p:tgtEl>
              </p:cMediaNode>
            </p:video>
          </p:childTnLst>
        </p:cTn>
      </p:par>
    </p:tnLst>
    <p:bldLst>
      <p:bldP spid="9" grpId="0" animBg="1"/>
      <p:bldP spid="9" grpId="1" animBg="1"/>
      <p:bldP spid="10" grpId="0" animBg="1"/>
      <p:bldP spid="10" grpId="1" animBg="1"/>
    </p:bldLst>
  </p:timing>
  <p:extLst mod="1">
    <p:ext uri="{E180D4A7-C9FB-4DFB-919C-405C955672EB}">
      <p14:showEvtLst xmlns:p14="http://schemas.microsoft.com/office/powerpoint/2010/main">
        <p14:playEvt time="27" objId="5"/>
        <p14:playEvt time="27" objId="4"/>
        <p14:playEvt time="4052" objId="4"/>
        <p14:playEvt time="4132" objId="5"/>
        <p14:playEvt time="7940" objId="4"/>
        <p14:playEvt time="8184" objId="5"/>
        <p14:playEvt time="11855" objId="4"/>
        <p14:playEvt time="12261" objId="5"/>
        <p14:stopEvt time="15847" objId="4"/>
        <p14:stopEvt time="16307" objId="5"/>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519C-6E49-1047-8BC5-4A1DCC4A8482}"/>
              </a:ext>
            </a:extLst>
          </p:cNvPr>
          <p:cNvSpPr>
            <a:spLocks noGrp="1"/>
          </p:cNvSpPr>
          <p:nvPr>
            <p:ph type="title"/>
          </p:nvPr>
        </p:nvSpPr>
        <p:spPr/>
        <p:txBody>
          <a:bodyPr/>
          <a:lstStyle/>
          <a:p>
            <a:r>
              <a:rPr lang="en-US"/>
              <a:t>Trajectory Optimization</a:t>
            </a:r>
          </a:p>
        </p:txBody>
      </p:sp>
      <p:pic>
        <p:nvPicPr>
          <p:cNvPr id="4" name="minigolf_gaussian2_1.0001 (1)">
            <a:hlinkClick r:id="" action="ppaction://media"/>
            <a:extLst>
              <a:ext uri="{FF2B5EF4-FFF2-40B4-BE49-F238E27FC236}">
                <a16:creationId xmlns:a16="http://schemas.microsoft.com/office/drawing/2014/main" id="{EF21CB0F-2BEF-AC43-9A10-241ACFB3F0CD}"/>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228144" y="1825625"/>
            <a:ext cx="7735712" cy="4351338"/>
          </a:xfrm>
          <a:prstGeom prst="rect">
            <a:avLst/>
          </a:prstGeom>
        </p:spPr>
      </p:pic>
      <p:sp>
        <p:nvSpPr>
          <p:cNvPr id="5" name="Rectangle: Rounded Corners 4" hidden="1">
            <a:extLst>
              <a:ext uri="{FF2B5EF4-FFF2-40B4-BE49-F238E27FC236}">
                <a16:creationId xmlns:a16="http://schemas.microsoft.com/office/drawing/2014/main" id="{7D0ACFA3-FD69-4D62-924F-232CA96F7885}"/>
              </a:ext>
            </a:extLst>
          </p:cNvPr>
          <p:cNvSpPr/>
          <p:nvPr/>
        </p:nvSpPr>
        <p:spPr>
          <a:xfrm>
            <a:off x="5736771" y="3825533"/>
            <a:ext cx="2299620" cy="750096"/>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End points</a:t>
            </a:r>
          </a:p>
        </p:txBody>
      </p:sp>
      <p:sp>
        <p:nvSpPr>
          <p:cNvPr id="6" name="Right Arrow 20" hidden="1">
            <a:extLst>
              <a:ext uri="{FF2B5EF4-FFF2-40B4-BE49-F238E27FC236}">
                <a16:creationId xmlns:a16="http://schemas.microsoft.com/office/drawing/2014/main" id="{84846FA3-6D20-4A8A-A917-A9514E8BAC7A}"/>
              </a:ext>
            </a:extLst>
          </p:cNvPr>
          <p:cNvSpPr/>
          <p:nvPr/>
        </p:nvSpPr>
        <p:spPr>
          <a:xfrm rot="3173912">
            <a:off x="7732602" y="4882382"/>
            <a:ext cx="1248143" cy="461529"/>
          </a:xfrm>
          <a:prstGeom prst="rightArrow">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ight Arrow 20" hidden="1">
            <a:extLst>
              <a:ext uri="{FF2B5EF4-FFF2-40B4-BE49-F238E27FC236}">
                <a16:creationId xmlns:a16="http://schemas.microsoft.com/office/drawing/2014/main" id="{77B76690-0719-43CA-AE3C-E830C4B5ED8C}"/>
              </a:ext>
            </a:extLst>
          </p:cNvPr>
          <p:cNvSpPr/>
          <p:nvPr/>
        </p:nvSpPr>
        <p:spPr>
          <a:xfrm rot="6976674">
            <a:off x="5043512" y="4882381"/>
            <a:ext cx="1097121" cy="461529"/>
          </a:xfrm>
          <a:prstGeom prst="rightArrow">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28D08CA-44D2-45BB-856C-8D7D1DA8A1DB}"/>
              </a:ext>
            </a:extLst>
          </p:cNvPr>
          <p:cNvSpPr/>
          <p:nvPr/>
        </p:nvSpPr>
        <p:spPr>
          <a:xfrm>
            <a:off x="3437151" y="1429657"/>
            <a:ext cx="4458620" cy="909234"/>
          </a:xfrm>
          <a:prstGeom prst="roundRect">
            <a:avLst/>
          </a:prstGeom>
          <a:solidFill>
            <a:srgbClr val="F8C0C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Random initial trajectory</a:t>
            </a:r>
          </a:p>
          <a:p>
            <a:pPr algn="ctr"/>
            <a:r>
              <a:rPr lang="en-US">
                <a:solidFill>
                  <a:schemeClr val="tx1"/>
                </a:solidFill>
              </a:rPr>
              <a:t>(Physically </a:t>
            </a:r>
            <a:r>
              <a:rPr lang="en-US" i="1">
                <a:solidFill>
                  <a:schemeClr val="tx1"/>
                </a:solidFill>
              </a:rPr>
              <a:t>incorrect</a:t>
            </a:r>
            <a:r>
              <a:rPr lang="en-US">
                <a:solidFill>
                  <a:schemeClr val="tx1"/>
                </a:solidFill>
              </a:rPr>
              <a:t>)</a:t>
            </a:r>
          </a:p>
        </p:txBody>
      </p:sp>
      <p:sp>
        <p:nvSpPr>
          <p:cNvPr id="10" name="Right Arrow 20">
            <a:extLst>
              <a:ext uri="{FF2B5EF4-FFF2-40B4-BE49-F238E27FC236}">
                <a16:creationId xmlns:a16="http://schemas.microsoft.com/office/drawing/2014/main" id="{FCF4598C-040D-431A-9499-D17707E6F679}"/>
              </a:ext>
            </a:extLst>
          </p:cNvPr>
          <p:cNvSpPr/>
          <p:nvPr/>
        </p:nvSpPr>
        <p:spPr>
          <a:xfrm rot="5872430">
            <a:off x="2935390" y="2681717"/>
            <a:ext cx="988659" cy="461529"/>
          </a:xfrm>
          <a:prstGeom prst="rightArrow">
            <a:avLst/>
          </a:prstGeom>
          <a:solidFill>
            <a:srgbClr val="F8C0C0"/>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889BF2E-4EA1-45F3-BA7A-0A6785825B85}"/>
              </a:ext>
            </a:extLst>
          </p:cNvPr>
          <p:cNvSpPr/>
          <p:nvPr/>
        </p:nvSpPr>
        <p:spPr>
          <a:xfrm>
            <a:off x="4631295" y="1570816"/>
            <a:ext cx="3411746" cy="909234"/>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Optimized trajectories</a:t>
            </a:r>
          </a:p>
          <a:p>
            <a:pPr algn="ctr"/>
            <a:r>
              <a:rPr lang="en-US">
                <a:solidFill>
                  <a:schemeClr val="tx1"/>
                </a:solidFill>
              </a:rPr>
              <a:t>(Physically </a:t>
            </a:r>
            <a:r>
              <a:rPr lang="en-US" i="1">
                <a:solidFill>
                  <a:schemeClr val="tx1"/>
                </a:solidFill>
              </a:rPr>
              <a:t>correct</a:t>
            </a:r>
            <a:r>
              <a:rPr lang="en-US">
                <a:solidFill>
                  <a:schemeClr val="tx1"/>
                </a:solidFill>
              </a:rPr>
              <a:t>)</a:t>
            </a:r>
          </a:p>
        </p:txBody>
      </p:sp>
      <p:sp>
        <p:nvSpPr>
          <p:cNvPr id="12" name="Right Arrow 20">
            <a:extLst>
              <a:ext uri="{FF2B5EF4-FFF2-40B4-BE49-F238E27FC236}">
                <a16:creationId xmlns:a16="http://schemas.microsoft.com/office/drawing/2014/main" id="{F509A5C7-4E02-4241-834E-C535405FFBF7}"/>
              </a:ext>
            </a:extLst>
          </p:cNvPr>
          <p:cNvSpPr/>
          <p:nvPr/>
        </p:nvSpPr>
        <p:spPr>
          <a:xfrm rot="6876737">
            <a:off x="5088241" y="2625941"/>
            <a:ext cx="633027" cy="461529"/>
          </a:xfrm>
          <a:prstGeom prst="rightArrow">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ight Arrow 20">
            <a:extLst>
              <a:ext uri="{FF2B5EF4-FFF2-40B4-BE49-F238E27FC236}">
                <a16:creationId xmlns:a16="http://schemas.microsoft.com/office/drawing/2014/main" id="{C08B9082-6F60-4A55-9C6C-861305E423D5}"/>
              </a:ext>
            </a:extLst>
          </p:cNvPr>
          <p:cNvSpPr/>
          <p:nvPr/>
        </p:nvSpPr>
        <p:spPr>
          <a:xfrm rot="6912921">
            <a:off x="4333440" y="3520402"/>
            <a:ext cx="2469328" cy="461529"/>
          </a:xfrm>
          <a:prstGeom prst="rightArrow">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C001AB65-21EA-481E-97EB-DEF57441E5C5}"/>
              </a:ext>
            </a:extLst>
          </p:cNvPr>
          <p:cNvSpPr/>
          <p:nvPr/>
        </p:nvSpPr>
        <p:spPr>
          <a:xfrm>
            <a:off x="2318841" y="3654651"/>
            <a:ext cx="3411746" cy="384763"/>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Contact discontinuities</a:t>
            </a:r>
          </a:p>
        </p:txBody>
      </p:sp>
      <p:sp>
        <p:nvSpPr>
          <p:cNvPr id="16" name="Rectangle: Rounded Corners 15">
            <a:extLst>
              <a:ext uri="{FF2B5EF4-FFF2-40B4-BE49-F238E27FC236}">
                <a16:creationId xmlns:a16="http://schemas.microsoft.com/office/drawing/2014/main" id="{8F975F4A-BE44-468D-A55C-F95D0DD04FDC}"/>
              </a:ext>
            </a:extLst>
          </p:cNvPr>
          <p:cNvSpPr/>
          <p:nvPr/>
        </p:nvSpPr>
        <p:spPr>
          <a:xfrm>
            <a:off x="8425853" y="3562449"/>
            <a:ext cx="3411746" cy="384763"/>
          </a:xfrm>
          <a:prstGeom prst="round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Time discontinuities</a:t>
            </a:r>
          </a:p>
        </p:txBody>
      </p:sp>
      <p:sp>
        <p:nvSpPr>
          <p:cNvPr id="18" name="Right Arrow 20">
            <a:extLst>
              <a:ext uri="{FF2B5EF4-FFF2-40B4-BE49-F238E27FC236}">
                <a16:creationId xmlns:a16="http://schemas.microsoft.com/office/drawing/2014/main" id="{DFDB8CA2-AFF8-42C4-9514-FCF8EEAC7A86}"/>
              </a:ext>
            </a:extLst>
          </p:cNvPr>
          <p:cNvSpPr/>
          <p:nvPr/>
        </p:nvSpPr>
        <p:spPr>
          <a:xfrm rot="6964433">
            <a:off x="3302778" y="4545406"/>
            <a:ext cx="1359355" cy="461529"/>
          </a:xfrm>
          <a:prstGeom prst="rightArrow">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ight Arrow 20">
            <a:extLst>
              <a:ext uri="{FF2B5EF4-FFF2-40B4-BE49-F238E27FC236}">
                <a16:creationId xmlns:a16="http://schemas.microsoft.com/office/drawing/2014/main" id="{69F54F98-2274-490A-AF8D-C6683A1E8F04}"/>
              </a:ext>
            </a:extLst>
          </p:cNvPr>
          <p:cNvSpPr/>
          <p:nvPr/>
        </p:nvSpPr>
        <p:spPr>
          <a:xfrm rot="9002983">
            <a:off x="6646474" y="4028389"/>
            <a:ext cx="1692697" cy="461529"/>
          </a:xfrm>
          <a:prstGeom prst="rightArrow">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19C3979-F35A-A442-9D96-195B03362C92}"/>
              </a:ext>
            </a:extLst>
          </p:cNvPr>
          <p:cNvSpPr>
            <a:spLocks noGrp="1"/>
          </p:cNvSpPr>
          <p:nvPr>
            <p:ph type="sldNum" sz="quarter" idx="12"/>
          </p:nvPr>
        </p:nvSpPr>
        <p:spPr/>
        <p:txBody>
          <a:bodyPr/>
          <a:lstStyle/>
          <a:p>
            <a:fld id="{0908CC86-A11B-4806-8F88-B6AE3C10272E}" type="slidenum">
              <a:rPr lang="en-US" smtClean="0"/>
              <a:t>58</a:t>
            </a:fld>
            <a:endParaRPr lang="en-US"/>
          </a:p>
        </p:txBody>
      </p:sp>
    </p:spTree>
    <p:custDataLst>
      <p:tags r:id="rId1"/>
    </p:custDataLst>
    <p:extLst>
      <p:ext uri="{BB962C8B-B14F-4D97-AF65-F5344CB8AC3E}">
        <p14:creationId xmlns:p14="http://schemas.microsoft.com/office/powerpoint/2010/main" val="1149474290"/>
      </p:ext>
    </p:extLst>
  </p:cSld>
  <p:clrMapOvr>
    <a:masterClrMapping/>
  </p:clrMapOvr>
  <mc:AlternateContent xmlns:mc="http://schemas.openxmlformats.org/markup-compatibility/2006" xmlns:p14="http://schemas.microsoft.com/office/powerpoint/2010/main">
    <mc:Choice Requires="p14">
      <p:transition spd="slow" p14:dur="2000" advTm="26935"/>
    </mc:Choice>
    <mc:Fallback xmlns="">
      <p:transition spd="slow" advTm="269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571" fill="hold"/>
                                        <p:tgtEl>
                                          <p:spTgt spid="4"/>
                                        </p:tgtEl>
                                      </p:cBhvr>
                                    </p:cmd>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
                                        </p:tgtEl>
                                      </p:cBhvr>
                                    </p:cmd>
                                  </p:childTnLst>
                                </p:cTn>
                              </p:par>
                            </p:childTnLst>
                          </p:cTn>
                        </p:par>
                      </p:childTnLst>
                    </p:cTn>
                  </p:par>
                </p:childTnLst>
              </p:cTn>
              <p:nextCondLst>
                <p:cond evt="onClick" delay="0">
                  <p:tgtEl>
                    <p:spTgt spid="4"/>
                  </p:tgtEl>
                </p:cond>
              </p:nextCondLst>
            </p:seq>
            <p:video>
              <p:cMediaNode vol="80000">
                <p:cTn id="62" repeatCount="4000" fill="hold" display="0">
                  <p:stCondLst>
                    <p:cond delay="indefinite"/>
                  </p:stCondLst>
                </p:cTn>
                <p:tgtEl>
                  <p:spTgt spid="4"/>
                </p:tgtEl>
              </p:cMediaNode>
            </p:video>
          </p:childTnLst>
        </p:cTn>
      </p:par>
    </p:tnLst>
    <p:bldLst>
      <p:bldP spid="5" grpId="0" animBg="1"/>
      <p:bldP spid="5" grpId="1" animBg="1"/>
      <p:bldP spid="6" grpId="0" animBg="1"/>
      <p:bldP spid="6" grpId="1" animBg="1"/>
      <p:bldP spid="7" grpId="0" animBg="1"/>
      <p:bldP spid="7" grpId="1" animBg="1"/>
      <p:bldP spid="8" grpId="0" animBg="1"/>
      <p:bldP spid="8" grpId="1" animBg="1"/>
      <p:bldP spid="10" grpId="0" animBg="1"/>
      <p:bldP spid="10" grpId="1" animBg="1"/>
      <p:bldP spid="11" grpId="0" animBg="1"/>
      <p:bldP spid="12" grpId="0" animBg="1"/>
      <p:bldP spid="13" grpId="0" animBg="1"/>
      <p:bldP spid="15" grpId="0" animBg="1"/>
      <p:bldP spid="15" grpId="1" animBg="1"/>
      <p:bldP spid="16" grpId="0" animBg="1"/>
      <p:bldP spid="16" grpId="1" animBg="1"/>
      <p:bldP spid="18" grpId="0" animBg="1"/>
      <p:bldP spid="18" grpId="1" animBg="1"/>
      <p:bldP spid="19" grpId="0" animBg="1"/>
      <p:bldP spid="19" grpId="1" animBg="1"/>
    </p:bldLst>
  </p:timing>
  <p:extLst mod="1">
    <p:ext uri="{E180D4A7-C9FB-4DFB-919C-405C955672EB}">
      <p14:showEvtLst xmlns:p14="http://schemas.microsoft.com/office/powerpoint/2010/main">
        <p14:playEvt time="14633" objId="4"/>
        <p14:playEvt time="19235" objId="4"/>
        <p14:playEvt time="23814" objId="4"/>
        <p14:stopEvt time="26935" objId="4"/>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1735-19A5-7244-B0AD-52251AF86540}"/>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A4B24E2F-4F03-F041-829D-238429BC73FF}"/>
              </a:ext>
            </a:extLst>
          </p:cNvPr>
          <p:cNvSpPr>
            <a:spLocks noGrp="1"/>
          </p:cNvSpPr>
          <p:nvPr>
            <p:ph idx="1"/>
          </p:nvPr>
        </p:nvSpPr>
        <p:spPr/>
        <p:txBody>
          <a:bodyPr/>
          <a:lstStyle/>
          <a:p>
            <a:r>
              <a:rPr lang="en-US"/>
              <a:t>Motivation</a:t>
            </a:r>
          </a:p>
          <a:p>
            <a:r>
              <a:rPr lang="en-US"/>
              <a:t>Differentiate before you discretize: an example</a:t>
            </a:r>
          </a:p>
          <a:p>
            <a:r>
              <a:rPr lang="en-US"/>
              <a:t>Teg: A new differentiable language</a:t>
            </a:r>
          </a:p>
          <a:p>
            <a:r>
              <a:rPr lang="en-US"/>
              <a:t>Applications</a:t>
            </a:r>
          </a:p>
          <a:p>
            <a:r>
              <a:rPr lang="en-US"/>
              <a:t>Limitations &amp; Conclusions</a:t>
            </a:r>
          </a:p>
          <a:p>
            <a:endParaRPr lang="en-US"/>
          </a:p>
        </p:txBody>
      </p:sp>
      <p:sp>
        <p:nvSpPr>
          <p:cNvPr id="5" name="Rectangle 4">
            <a:extLst>
              <a:ext uri="{FF2B5EF4-FFF2-40B4-BE49-F238E27FC236}">
                <a16:creationId xmlns:a16="http://schemas.microsoft.com/office/drawing/2014/main" id="{9C52AE97-4870-EB45-9887-3BED3177157C}"/>
              </a:ext>
            </a:extLst>
          </p:cNvPr>
          <p:cNvSpPr/>
          <p:nvPr/>
        </p:nvSpPr>
        <p:spPr>
          <a:xfrm>
            <a:off x="838199" y="1825624"/>
            <a:ext cx="10227365" cy="2004696"/>
          </a:xfrm>
          <a:prstGeom prst="rect">
            <a:avLst/>
          </a:prstGeom>
          <a:solidFill>
            <a:schemeClr val="bg1">
              <a:alpha val="803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9DF1B48-9678-E24F-A930-5419285D46FB}"/>
              </a:ext>
            </a:extLst>
          </p:cNvPr>
          <p:cNvSpPr>
            <a:spLocks noGrp="1"/>
          </p:cNvSpPr>
          <p:nvPr>
            <p:ph type="sldNum" sz="quarter" idx="12"/>
          </p:nvPr>
        </p:nvSpPr>
        <p:spPr/>
        <p:txBody>
          <a:bodyPr/>
          <a:lstStyle/>
          <a:p>
            <a:fld id="{0908CC86-A11B-4806-8F88-B6AE3C10272E}" type="slidenum">
              <a:rPr lang="en-US" smtClean="0"/>
              <a:t>59</a:t>
            </a:fld>
            <a:endParaRPr lang="en-US"/>
          </a:p>
        </p:txBody>
      </p:sp>
    </p:spTree>
    <p:extLst>
      <p:ext uri="{BB962C8B-B14F-4D97-AF65-F5344CB8AC3E}">
        <p14:creationId xmlns:p14="http://schemas.microsoft.com/office/powerpoint/2010/main" val="3180801745"/>
      </p:ext>
    </p:extLst>
  </p:cSld>
  <p:clrMapOvr>
    <a:masterClrMapping/>
  </p:clrMapOvr>
  <mc:AlternateContent xmlns:mc="http://schemas.openxmlformats.org/markup-compatibility/2006" xmlns:p14="http://schemas.microsoft.com/office/powerpoint/2010/main">
    <mc:Choice Requires="p14">
      <p:transition spd="slow" p14:dur="2000" advTm="2864"/>
    </mc:Choice>
    <mc:Fallback xmlns="">
      <p:transition spd="slow" advTm="286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4EC564F-A513-4D7E-B3F9-A7DF4872E2B1}"/>
              </a:ext>
            </a:extLst>
          </p:cNvPr>
          <p:cNvSpPr/>
          <p:nvPr/>
        </p:nvSpPr>
        <p:spPr>
          <a:xfrm>
            <a:off x="4251919" y="2574430"/>
            <a:ext cx="3056021" cy="30948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Program</a:t>
            </a:r>
          </a:p>
        </p:txBody>
      </p:sp>
      <p:sp>
        <p:nvSpPr>
          <p:cNvPr id="2" name="Title 1">
            <a:extLst>
              <a:ext uri="{FF2B5EF4-FFF2-40B4-BE49-F238E27FC236}">
                <a16:creationId xmlns:a16="http://schemas.microsoft.com/office/drawing/2014/main" id="{A2CCC538-C391-4F2C-9666-5914557F762B}"/>
              </a:ext>
            </a:extLst>
          </p:cNvPr>
          <p:cNvSpPr>
            <a:spLocks noGrp="1"/>
          </p:cNvSpPr>
          <p:nvPr>
            <p:ph type="title"/>
          </p:nvPr>
        </p:nvSpPr>
        <p:spPr/>
        <p:txBody>
          <a:bodyPr/>
          <a:lstStyle/>
          <a:p>
            <a:r>
              <a:rPr lang="en-US"/>
              <a:t>They can also be physical simulations</a:t>
            </a:r>
          </a:p>
        </p:txBody>
      </p:sp>
      <p:sp>
        <p:nvSpPr>
          <p:cNvPr id="5" name="Rectangle 4">
            <a:extLst>
              <a:ext uri="{FF2B5EF4-FFF2-40B4-BE49-F238E27FC236}">
                <a16:creationId xmlns:a16="http://schemas.microsoft.com/office/drawing/2014/main" id="{B2FD090E-13C7-4681-9046-754525D25CA4}"/>
              </a:ext>
            </a:extLst>
          </p:cNvPr>
          <p:cNvSpPr/>
          <p:nvPr/>
        </p:nvSpPr>
        <p:spPr>
          <a:xfrm>
            <a:off x="4639860" y="3628168"/>
            <a:ext cx="2280140" cy="1230835"/>
          </a:xfrm>
          <a:prstGeom prst="rect">
            <a:avLst/>
          </a:prstGeom>
          <a:solidFill>
            <a:schemeClr val="accent5">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CEACD30-515C-43EF-B567-B58D3F5B61AD}"/>
              </a:ext>
            </a:extLst>
          </p:cNvPr>
          <p:cNvSpPr txBox="1"/>
          <p:nvPr/>
        </p:nvSpPr>
        <p:spPr>
          <a:xfrm>
            <a:off x="4825523" y="3981334"/>
            <a:ext cx="1813638" cy="523220"/>
          </a:xfrm>
          <a:prstGeom prst="rect">
            <a:avLst/>
          </a:prstGeom>
          <a:noFill/>
        </p:spPr>
        <p:txBody>
          <a:bodyPr wrap="none" rtlCol="0">
            <a:spAutoFit/>
          </a:bodyPr>
          <a:lstStyle/>
          <a:p>
            <a:r>
              <a:rPr lang="en-US" sz="2800" b="1"/>
              <a:t>simulate(t)</a:t>
            </a:r>
          </a:p>
        </p:txBody>
      </p:sp>
      <p:sp>
        <p:nvSpPr>
          <p:cNvPr id="10" name="Arrow: Right 9">
            <a:extLst>
              <a:ext uri="{FF2B5EF4-FFF2-40B4-BE49-F238E27FC236}">
                <a16:creationId xmlns:a16="http://schemas.microsoft.com/office/drawing/2014/main" id="{9737C72D-10A8-4E11-BD57-004EB5033DF9}"/>
              </a:ext>
            </a:extLst>
          </p:cNvPr>
          <p:cNvSpPr/>
          <p:nvPr/>
        </p:nvSpPr>
        <p:spPr>
          <a:xfrm>
            <a:off x="7184033" y="2994573"/>
            <a:ext cx="745712"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Arrow: Right 20">
            <a:extLst>
              <a:ext uri="{FF2B5EF4-FFF2-40B4-BE49-F238E27FC236}">
                <a16:creationId xmlns:a16="http://schemas.microsoft.com/office/drawing/2014/main" id="{FF11C371-4A45-4801-A698-52C4F5E9C950}"/>
              </a:ext>
            </a:extLst>
          </p:cNvPr>
          <p:cNvSpPr/>
          <p:nvPr/>
        </p:nvSpPr>
        <p:spPr>
          <a:xfrm>
            <a:off x="3350836" y="3714870"/>
            <a:ext cx="1008185"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6" name="Group 15">
            <a:extLst>
              <a:ext uri="{FF2B5EF4-FFF2-40B4-BE49-F238E27FC236}">
                <a16:creationId xmlns:a16="http://schemas.microsoft.com/office/drawing/2014/main" id="{EB664DD1-1DF2-234B-9381-046C0DC0BDC6}"/>
              </a:ext>
            </a:extLst>
          </p:cNvPr>
          <p:cNvGrpSpPr/>
          <p:nvPr/>
        </p:nvGrpSpPr>
        <p:grpSpPr>
          <a:xfrm>
            <a:off x="655000" y="4504554"/>
            <a:ext cx="2501866" cy="1884546"/>
            <a:chOff x="655000" y="4504554"/>
            <a:chExt cx="2501866" cy="1884546"/>
          </a:xfrm>
        </p:grpSpPr>
        <p:pic>
          <p:nvPicPr>
            <p:cNvPr id="3" name="Picture 2">
              <a:extLst>
                <a:ext uri="{FF2B5EF4-FFF2-40B4-BE49-F238E27FC236}">
                  <a16:creationId xmlns:a16="http://schemas.microsoft.com/office/drawing/2014/main" id="{E86BBFBA-2D9F-0947-BE72-179A7DD9253C}"/>
                </a:ext>
              </a:extLst>
            </p:cNvPr>
            <p:cNvPicPr>
              <a:picLocks noChangeAspect="1"/>
            </p:cNvPicPr>
            <p:nvPr/>
          </p:nvPicPr>
          <p:blipFill>
            <a:blip r:embed="rId4"/>
            <a:stretch>
              <a:fillRect/>
            </a:stretch>
          </p:blipFill>
          <p:spPr>
            <a:xfrm>
              <a:off x="655000" y="4504554"/>
              <a:ext cx="2501866" cy="1515214"/>
            </a:xfrm>
            <a:prstGeom prst="rect">
              <a:avLst/>
            </a:prstGeom>
          </p:spPr>
        </p:pic>
        <p:sp>
          <p:nvSpPr>
            <p:cNvPr id="4" name="TextBox 3">
              <a:extLst>
                <a:ext uri="{FF2B5EF4-FFF2-40B4-BE49-F238E27FC236}">
                  <a16:creationId xmlns:a16="http://schemas.microsoft.com/office/drawing/2014/main" id="{2F00D2B8-2937-8048-A21B-D7E957B62582}"/>
                </a:ext>
              </a:extLst>
            </p:cNvPr>
            <p:cNvSpPr txBox="1"/>
            <p:nvPr/>
          </p:nvSpPr>
          <p:spPr>
            <a:xfrm>
              <a:off x="808421" y="6019768"/>
              <a:ext cx="2195024" cy="369332"/>
            </a:xfrm>
            <a:prstGeom prst="rect">
              <a:avLst/>
            </a:prstGeom>
            <a:noFill/>
          </p:spPr>
          <p:txBody>
            <a:bodyPr wrap="none" rtlCol="0">
              <a:spAutoFit/>
            </a:bodyPr>
            <a:lstStyle/>
            <a:p>
              <a:r>
                <a:rPr lang="en-US"/>
                <a:t>Finite elements mesh</a:t>
              </a:r>
            </a:p>
          </p:txBody>
        </p:sp>
      </p:grpSp>
      <p:grpSp>
        <p:nvGrpSpPr>
          <p:cNvPr id="9" name="Group 8">
            <a:extLst>
              <a:ext uri="{FF2B5EF4-FFF2-40B4-BE49-F238E27FC236}">
                <a16:creationId xmlns:a16="http://schemas.microsoft.com/office/drawing/2014/main" id="{DD97AEB9-0CA3-D84A-8EB4-3BB8B7A33B99}"/>
              </a:ext>
            </a:extLst>
          </p:cNvPr>
          <p:cNvGrpSpPr/>
          <p:nvPr/>
        </p:nvGrpSpPr>
        <p:grpSpPr>
          <a:xfrm>
            <a:off x="411877" y="1567722"/>
            <a:ext cx="2981313" cy="2534998"/>
            <a:chOff x="411877" y="1567722"/>
            <a:chExt cx="2981313" cy="2534998"/>
          </a:xfrm>
        </p:grpSpPr>
        <p:sp>
          <p:nvSpPr>
            <p:cNvPr id="12" name="TextBox 11">
              <a:extLst>
                <a:ext uri="{FF2B5EF4-FFF2-40B4-BE49-F238E27FC236}">
                  <a16:creationId xmlns:a16="http://schemas.microsoft.com/office/drawing/2014/main" id="{5E32577B-7BBA-4744-8B3E-5FC90003B965}"/>
                </a:ext>
              </a:extLst>
            </p:cNvPr>
            <p:cNvSpPr txBox="1"/>
            <p:nvPr/>
          </p:nvSpPr>
          <p:spPr>
            <a:xfrm>
              <a:off x="823040" y="3733388"/>
              <a:ext cx="2201821" cy="369332"/>
            </a:xfrm>
            <a:prstGeom prst="rect">
              <a:avLst/>
            </a:prstGeom>
            <a:noFill/>
          </p:spPr>
          <p:txBody>
            <a:bodyPr wrap="none" rtlCol="0">
              <a:spAutoFit/>
            </a:bodyPr>
            <a:lstStyle/>
            <a:p>
              <a:r>
                <a:rPr lang="en-US"/>
                <a:t>Space-time trajectory</a:t>
              </a:r>
            </a:p>
          </p:txBody>
        </p:sp>
        <p:pic>
          <p:nvPicPr>
            <p:cNvPr id="7" name="Picture 6">
              <a:extLst>
                <a:ext uri="{FF2B5EF4-FFF2-40B4-BE49-F238E27FC236}">
                  <a16:creationId xmlns:a16="http://schemas.microsoft.com/office/drawing/2014/main" id="{E3E27D78-8CAB-6E49-9914-1DB5C36DBBD1}"/>
                </a:ext>
              </a:extLst>
            </p:cNvPr>
            <p:cNvPicPr>
              <a:picLocks noChangeAspect="1"/>
            </p:cNvPicPr>
            <p:nvPr/>
          </p:nvPicPr>
          <p:blipFill>
            <a:blip r:embed="rId5"/>
            <a:stretch>
              <a:fillRect/>
            </a:stretch>
          </p:blipFill>
          <p:spPr>
            <a:xfrm>
              <a:off x="411877" y="1567722"/>
              <a:ext cx="2981313" cy="2167247"/>
            </a:xfrm>
            <a:prstGeom prst="rect">
              <a:avLst/>
            </a:prstGeom>
          </p:spPr>
        </p:pic>
      </p:grpSp>
      <p:sp>
        <p:nvSpPr>
          <p:cNvPr id="15" name="TextBox 14">
            <a:extLst>
              <a:ext uri="{FF2B5EF4-FFF2-40B4-BE49-F238E27FC236}">
                <a16:creationId xmlns:a16="http://schemas.microsoft.com/office/drawing/2014/main" id="{C99C893B-3985-8843-AFFF-5694B4D6AC59}"/>
              </a:ext>
            </a:extLst>
          </p:cNvPr>
          <p:cNvSpPr txBox="1"/>
          <p:nvPr/>
        </p:nvSpPr>
        <p:spPr>
          <a:xfrm>
            <a:off x="7307940" y="1382452"/>
            <a:ext cx="3649200" cy="1077218"/>
          </a:xfrm>
          <a:prstGeom prst="rect">
            <a:avLst/>
          </a:prstGeom>
          <a:noFill/>
        </p:spPr>
        <p:txBody>
          <a:bodyPr wrap="square" rtlCol="0">
            <a:spAutoFit/>
          </a:bodyPr>
          <a:lstStyle/>
          <a:p>
            <a:pPr algn="ctr"/>
            <a:r>
              <a:rPr lang="en-US" sz="3200"/>
              <a:t>Integral of</a:t>
            </a:r>
          </a:p>
          <a:p>
            <a:pPr algn="ctr"/>
            <a:r>
              <a:rPr lang="en-US" sz="3200" err="1"/>
              <a:t>Lagrangian</a:t>
            </a:r>
            <a:endParaRPr lang="en-US" sz="320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993E016-750F-BD44-8301-3C2440CFC3C6}"/>
                  </a:ext>
                </a:extLst>
              </p:cNvPr>
              <p:cNvSpPr/>
              <p:nvPr/>
            </p:nvSpPr>
            <p:spPr>
              <a:xfrm>
                <a:off x="10008840" y="1563968"/>
                <a:ext cx="513539" cy="818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b="1" i="1">
                              <a:latin typeface="Cambria Math" panose="02040503050406030204" pitchFamily="18" charset="0"/>
                            </a:rPr>
                          </m:ctrlPr>
                        </m:naryPr>
                        <m:sub/>
                        <m:sup/>
                        <m:e>
                          <m:r>
                            <a:rPr lang="en-US" b="1" i="1">
                              <a:latin typeface="Cambria Math" panose="02040503050406030204" pitchFamily="18" charset="0"/>
                            </a:rPr>
                            <m:t> </m:t>
                          </m:r>
                        </m:e>
                      </m:nary>
                    </m:oMath>
                  </m:oMathPara>
                </a14:m>
                <a:endParaRPr lang="en-US" b="1" i="1"/>
              </a:p>
            </p:txBody>
          </p:sp>
        </mc:Choice>
        <mc:Fallback xmlns="">
          <p:sp>
            <p:nvSpPr>
              <p:cNvPr id="8" name="Rectangle 7">
                <a:extLst>
                  <a:ext uri="{FF2B5EF4-FFF2-40B4-BE49-F238E27FC236}">
                    <a16:creationId xmlns:a16="http://schemas.microsoft.com/office/drawing/2014/main" id="{C993E016-750F-BD44-8301-3C2440CFC3C6}"/>
                  </a:ext>
                </a:extLst>
              </p:cNvPr>
              <p:cNvSpPr>
                <a:spLocks noRot="1" noChangeAspect="1" noMove="1" noResize="1" noEditPoints="1" noAdjustHandles="1" noChangeArrowheads="1" noChangeShapeType="1" noTextEdit="1"/>
              </p:cNvSpPr>
              <p:nvPr/>
            </p:nvSpPr>
            <p:spPr>
              <a:xfrm>
                <a:off x="10008840" y="1563968"/>
                <a:ext cx="513539" cy="818814"/>
              </a:xfrm>
              <a:prstGeom prst="rect">
                <a:avLst/>
              </a:prstGeom>
              <a:blipFill>
                <a:blip r:embed="rId8"/>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2189ECFE-142B-49D6-945A-DB9B8B45947C}"/>
              </a:ext>
            </a:extLst>
          </p:cNvPr>
          <p:cNvPicPr>
            <a:picLocks noChangeAspect="1"/>
          </p:cNvPicPr>
          <p:nvPr/>
        </p:nvPicPr>
        <p:blipFill rotWithShape="1">
          <a:blip r:embed="rId9"/>
          <a:srcRect t="7011"/>
          <a:stretch/>
        </p:blipFill>
        <p:spPr>
          <a:xfrm>
            <a:off x="7988550" y="2651345"/>
            <a:ext cx="2277059" cy="1696579"/>
          </a:xfrm>
          <a:prstGeom prst="rect">
            <a:avLst/>
          </a:prstGeom>
          <a:ln w="38100">
            <a:solidFill>
              <a:schemeClr val="tx1"/>
            </a:solidFill>
          </a:ln>
        </p:spPr>
      </p:pic>
      <p:sp>
        <p:nvSpPr>
          <p:cNvPr id="18" name="Arrow: Right 17">
            <a:extLst>
              <a:ext uri="{FF2B5EF4-FFF2-40B4-BE49-F238E27FC236}">
                <a16:creationId xmlns:a16="http://schemas.microsoft.com/office/drawing/2014/main" id="{B13EB333-A7A2-46FA-A433-45B81105815C}"/>
              </a:ext>
            </a:extLst>
          </p:cNvPr>
          <p:cNvSpPr/>
          <p:nvPr/>
        </p:nvSpPr>
        <p:spPr>
          <a:xfrm rot="5400000">
            <a:off x="8882222" y="4225943"/>
            <a:ext cx="489713" cy="1010122"/>
          </a:xfrm>
          <a:prstGeom prst="rightArrow">
            <a:avLst>
              <a:gd name="adj1" fmla="val 50000"/>
              <a:gd name="adj2" fmla="val 70228"/>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1E616131-200D-C84D-8A19-02D2A5865E4A}"/>
              </a:ext>
            </a:extLst>
          </p:cNvPr>
          <p:cNvSpPr>
            <a:spLocks noGrp="1"/>
          </p:cNvSpPr>
          <p:nvPr>
            <p:ph type="sldNum" sz="quarter" idx="12"/>
          </p:nvPr>
        </p:nvSpPr>
        <p:spPr/>
        <p:txBody>
          <a:bodyPr/>
          <a:lstStyle/>
          <a:p>
            <a:fld id="{0908CC86-A11B-4806-8F88-B6AE3C10272E}" type="slidenum">
              <a:rPr lang="en-US" smtClean="0"/>
              <a:t>6</a:t>
            </a:fld>
            <a:endParaRPr lang="en-US"/>
          </a:p>
        </p:txBody>
      </p:sp>
      <p:sp>
        <p:nvSpPr>
          <p:cNvPr id="22" name="Rectangle 21">
            <a:extLst>
              <a:ext uri="{FF2B5EF4-FFF2-40B4-BE49-F238E27FC236}">
                <a16:creationId xmlns:a16="http://schemas.microsoft.com/office/drawing/2014/main" id="{BF3C961A-5D74-48FA-898C-6CB2BC146434}"/>
              </a:ext>
            </a:extLst>
          </p:cNvPr>
          <p:cNvSpPr/>
          <p:nvPr/>
        </p:nvSpPr>
        <p:spPr>
          <a:xfrm>
            <a:off x="10223716" y="1644501"/>
            <a:ext cx="380232" cy="646331"/>
          </a:xfrm>
          <a:prstGeom prst="rect">
            <a:avLst/>
          </a:prstGeom>
        </p:spPr>
        <p:txBody>
          <a:bodyPr wrap="none">
            <a:spAutoFit/>
          </a:bodyPr>
          <a:lstStyle/>
          <a:p>
            <a:pPr algn="ctr"/>
            <a:r>
              <a:rPr lang="en-US" sz="3600" b="1"/>
              <a:t>L</a:t>
            </a:r>
            <a:endParaRPr lang="en-US" b="1"/>
          </a:p>
        </p:txBody>
      </p:sp>
      <p:pic>
        <p:nvPicPr>
          <p:cNvPr id="24" name="Graphic 23">
            <a:extLst>
              <a:ext uri="{FF2B5EF4-FFF2-40B4-BE49-F238E27FC236}">
                <a16:creationId xmlns:a16="http://schemas.microsoft.com/office/drawing/2014/main" id="{3ED1C4F9-9308-48C1-B5D5-201D9FEC31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32316" y="5114084"/>
            <a:ext cx="1789524" cy="1351127"/>
          </a:xfrm>
          <a:prstGeom prst="rect">
            <a:avLst/>
          </a:prstGeom>
        </p:spPr>
      </p:pic>
      <p:sp>
        <p:nvSpPr>
          <p:cNvPr id="19" name="Oval 18">
            <a:extLst>
              <a:ext uri="{FF2B5EF4-FFF2-40B4-BE49-F238E27FC236}">
                <a16:creationId xmlns:a16="http://schemas.microsoft.com/office/drawing/2014/main" id="{ECB459EC-1669-4EDC-89E4-77BBBFD62DEE}"/>
              </a:ext>
            </a:extLst>
          </p:cNvPr>
          <p:cNvSpPr/>
          <p:nvPr/>
        </p:nvSpPr>
        <p:spPr>
          <a:xfrm>
            <a:off x="9539168" y="5833825"/>
            <a:ext cx="201183" cy="201183"/>
          </a:xfrm>
          <a:prstGeom prst="ellipse">
            <a:avLst/>
          </a:prstGeom>
          <a:solidFill>
            <a:schemeClr val="bg1">
              <a:lumMod val="9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7802763"/>
      </p:ext>
    </p:extLst>
  </p:cSld>
  <p:clrMapOvr>
    <a:masterClrMapping/>
  </p:clrMapOvr>
  <mc:AlternateContent xmlns:mc="http://schemas.openxmlformats.org/markup-compatibility/2006" xmlns:p14="http://schemas.microsoft.com/office/powerpoint/2010/main">
    <mc:Choice Requires="p14">
      <p:transition spd="med" p14:dur="700" advTm="9667">
        <p:fade/>
      </p:transition>
    </mc:Choice>
    <mc:Fallback xmlns="">
      <p:transition spd="med" advTm="96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3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3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3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3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3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3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8" grpId="0"/>
      <p:bldP spid="18" grpId="0" animBg="1"/>
      <p:bldP spid="22" grpId="0"/>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21049-6B18-4FA4-AA7B-F7EDF925E4CA}"/>
              </a:ext>
            </a:extLst>
          </p:cNvPr>
          <p:cNvSpPr>
            <a:spLocks noGrp="1"/>
          </p:cNvSpPr>
          <p:nvPr>
            <p:ph type="title"/>
          </p:nvPr>
        </p:nvSpPr>
        <p:spPr/>
        <p:txBody>
          <a:bodyPr/>
          <a:lstStyle/>
          <a:p>
            <a:r>
              <a:rPr lang="en-US"/>
              <a:t>Limitations</a:t>
            </a:r>
          </a:p>
        </p:txBody>
      </p:sp>
      <p:sp>
        <p:nvSpPr>
          <p:cNvPr id="4" name="Rectangle: Rounded Corners 3">
            <a:extLst>
              <a:ext uri="{FF2B5EF4-FFF2-40B4-BE49-F238E27FC236}">
                <a16:creationId xmlns:a16="http://schemas.microsoft.com/office/drawing/2014/main" id="{4C1738B6-4277-40D1-AE9A-FCF9B1231D3F}"/>
              </a:ext>
            </a:extLst>
          </p:cNvPr>
          <p:cNvSpPr/>
          <p:nvPr/>
        </p:nvSpPr>
        <p:spPr>
          <a:xfrm>
            <a:off x="490494" y="1690688"/>
            <a:ext cx="3660381" cy="4690090"/>
          </a:xfrm>
          <a:prstGeom prst="roundRect">
            <a:avLst>
              <a:gd name="adj" fmla="val 7448"/>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Diffeomorphisms</a:t>
            </a:r>
          </a:p>
        </p:txBody>
      </p:sp>
      <p:sp>
        <p:nvSpPr>
          <p:cNvPr id="18" name="Oval 17">
            <a:extLst>
              <a:ext uri="{FF2B5EF4-FFF2-40B4-BE49-F238E27FC236}">
                <a16:creationId xmlns:a16="http://schemas.microsoft.com/office/drawing/2014/main" id="{E98B4E59-C548-44F8-BA38-AEB7C929DF1D}"/>
              </a:ext>
            </a:extLst>
          </p:cNvPr>
          <p:cNvSpPr/>
          <p:nvPr/>
        </p:nvSpPr>
        <p:spPr>
          <a:xfrm>
            <a:off x="609429" y="2440535"/>
            <a:ext cx="3425539" cy="3425539"/>
          </a:xfrm>
          <a:prstGeom prst="ellipse">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C94A0E3D-E484-44E5-9537-E06199C87832}"/>
              </a:ext>
            </a:extLst>
          </p:cNvPr>
          <p:cNvSpPr/>
          <p:nvPr/>
        </p:nvSpPr>
        <p:spPr>
          <a:xfrm>
            <a:off x="993757" y="2792087"/>
            <a:ext cx="2662963" cy="2662963"/>
          </a:xfrm>
          <a:prstGeom prst="ellipse">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BD66C1C3-51AA-4E2B-B20B-52263BC73714}"/>
              </a:ext>
            </a:extLst>
          </p:cNvPr>
          <p:cNvSpPr/>
          <p:nvPr/>
        </p:nvSpPr>
        <p:spPr>
          <a:xfrm>
            <a:off x="1323653" y="3168720"/>
            <a:ext cx="1922242" cy="1922242"/>
          </a:xfrm>
          <a:prstGeom prst="ellipse">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1353BC74-18D1-4491-B355-CAB29695B53A}"/>
              </a:ext>
            </a:extLst>
          </p:cNvPr>
          <p:cNvSpPr/>
          <p:nvPr/>
        </p:nvSpPr>
        <p:spPr>
          <a:xfrm>
            <a:off x="1680285" y="3524693"/>
            <a:ext cx="1208977" cy="1208977"/>
          </a:xfrm>
          <a:prstGeom prst="ellipse">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 name="Graphic 7">
            <a:extLst>
              <a:ext uri="{FF2B5EF4-FFF2-40B4-BE49-F238E27FC236}">
                <a16:creationId xmlns:a16="http://schemas.microsoft.com/office/drawing/2014/main" id="{6F53211F-FA83-46CA-A6E0-F3E4F4ACC1E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4738" r="71751"/>
          <a:stretch/>
        </p:blipFill>
        <p:spPr>
          <a:xfrm>
            <a:off x="2135851" y="3925738"/>
            <a:ext cx="297846" cy="395664"/>
          </a:xfrm>
          <a:prstGeom prst="rect">
            <a:avLst/>
          </a:prstGeom>
        </p:spPr>
      </p:pic>
      <p:pic>
        <p:nvPicPr>
          <p:cNvPr id="6" name="Graphic 5">
            <a:extLst>
              <a:ext uri="{FF2B5EF4-FFF2-40B4-BE49-F238E27FC236}">
                <a16:creationId xmlns:a16="http://schemas.microsoft.com/office/drawing/2014/main" id="{EBE186EB-269F-4476-AA34-BFAC87ECB95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015" r="69538"/>
          <a:stretch/>
        </p:blipFill>
        <p:spPr>
          <a:xfrm>
            <a:off x="1669924" y="2330938"/>
            <a:ext cx="1168030" cy="475835"/>
          </a:xfrm>
          <a:prstGeom prst="rect">
            <a:avLst/>
          </a:prstGeom>
        </p:spPr>
      </p:pic>
      <p:sp>
        <p:nvSpPr>
          <p:cNvPr id="11" name="TextBox 10">
            <a:extLst>
              <a:ext uri="{FF2B5EF4-FFF2-40B4-BE49-F238E27FC236}">
                <a16:creationId xmlns:a16="http://schemas.microsoft.com/office/drawing/2014/main" id="{B16A4883-1079-4BCE-A3CC-0725060BCFCE}"/>
              </a:ext>
            </a:extLst>
          </p:cNvPr>
          <p:cNvSpPr txBox="1"/>
          <p:nvPr/>
        </p:nvSpPr>
        <p:spPr>
          <a:xfrm>
            <a:off x="1921868" y="4697550"/>
            <a:ext cx="763351" cy="369332"/>
          </a:xfrm>
          <a:prstGeom prst="rect">
            <a:avLst/>
          </a:prstGeom>
          <a:noFill/>
        </p:spPr>
        <p:txBody>
          <a:bodyPr wrap="none" rtlCol="0">
            <a:spAutoFit/>
          </a:bodyPr>
          <a:lstStyle/>
          <a:p>
            <a:r>
              <a:rPr lang="en-US"/>
              <a:t>Linear</a:t>
            </a:r>
          </a:p>
        </p:txBody>
      </p:sp>
      <p:pic>
        <p:nvPicPr>
          <p:cNvPr id="13" name="Graphic 12">
            <a:extLst>
              <a:ext uri="{FF2B5EF4-FFF2-40B4-BE49-F238E27FC236}">
                <a16:creationId xmlns:a16="http://schemas.microsoft.com/office/drawing/2014/main" id="{649360F3-4940-4D00-9377-FAC4740F2FD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928" t="82982" r="93051" b="-967"/>
          <a:stretch/>
        </p:blipFill>
        <p:spPr>
          <a:xfrm>
            <a:off x="2187017" y="4449767"/>
            <a:ext cx="186884" cy="186885"/>
          </a:xfrm>
          <a:prstGeom prst="rect">
            <a:avLst/>
          </a:prstGeom>
        </p:spPr>
      </p:pic>
      <p:sp>
        <p:nvSpPr>
          <p:cNvPr id="15" name="TextBox 14">
            <a:extLst>
              <a:ext uri="{FF2B5EF4-FFF2-40B4-BE49-F238E27FC236}">
                <a16:creationId xmlns:a16="http://schemas.microsoft.com/office/drawing/2014/main" id="{1321E56C-470E-46AA-B9F9-8772869B7D11}"/>
              </a:ext>
            </a:extLst>
          </p:cNvPr>
          <p:cNvSpPr txBox="1"/>
          <p:nvPr/>
        </p:nvSpPr>
        <p:spPr>
          <a:xfrm>
            <a:off x="1772267" y="5063760"/>
            <a:ext cx="1105944" cy="369332"/>
          </a:xfrm>
          <a:prstGeom prst="rect">
            <a:avLst/>
          </a:prstGeom>
          <a:noFill/>
        </p:spPr>
        <p:txBody>
          <a:bodyPr wrap="none" rtlCol="0">
            <a:spAutoFit/>
          </a:bodyPr>
          <a:lstStyle/>
          <a:p>
            <a:r>
              <a:rPr lang="en-US"/>
              <a:t>Quadratic</a:t>
            </a:r>
          </a:p>
        </p:txBody>
      </p:sp>
      <p:sp>
        <p:nvSpPr>
          <p:cNvPr id="19" name="TextBox 18">
            <a:extLst>
              <a:ext uri="{FF2B5EF4-FFF2-40B4-BE49-F238E27FC236}">
                <a16:creationId xmlns:a16="http://schemas.microsoft.com/office/drawing/2014/main" id="{C098DE83-35FE-4DA2-A837-3756649A2C13}"/>
              </a:ext>
            </a:extLst>
          </p:cNvPr>
          <p:cNvSpPr txBox="1"/>
          <p:nvPr/>
        </p:nvSpPr>
        <p:spPr>
          <a:xfrm>
            <a:off x="1633378" y="5413156"/>
            <a:ext cx="1481046" cy="369332"/>
          </a:xfrm>
          <a:prstGeom prst="rect">
            <a:avLst/>
          </a:prstGeom>
          <a:noFill/>
        </p:spPr>
        <p:txBody>
          <a:bodyPr wrap="none" rtlCol="0">
            <a:spAutoFit/>
          </a:bodyPr>
          <a:lstStyle/>
          <a:p>
            <a:r>
              <a:rPr lang="en-US"/>
              <a:t>User-defined!</a:t>
            </a:r>
          </a:p>
        </p:txBody>
      </p:sp>
      <p:sp>
        <p:nvSpPr>
          <p:cNvPr id="22" name="Arrow: Up-Down 21">
            <a:extLst>
              <a:ext uri="{FF2B5EF4-FFF2-40B4-BE49-F238E27FC236}">
                <a16:creationId xmlns:a16="http://schemas.microsoft.com/office/drawing/2014/main" id="{BC538EF6-C005-4EC8-B06C-7CD50F1CBC5A}"/>
              </a:ext>
            </a:extLst>
          </p:cNvPr>
          <p:cNvSpPr/>
          <p:nvPr/>
        </p:nvSpPr>
        <p:spPr>
          <a:xfrm rot="19044394">
            <a:off x="2467688" y="4304923"/>
            <a:ext cx="327788" cy="489458"/>
          </a:xfrm>
          <a:prstGeom prst="up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Arrow: Up-Down 22">
            <a:extLst>
              <a:ext uri="{FF2B5EF4-FFF2-40B4-BE49-F238E27FC236}">
                <a16:creationId xmlns:a16="http://schemas.microsoft.com/office/drawing/2014/main" id="{4B37D76E-2D63-499B-A339-EA25A8BE7087}"/>
              </a:ext>
            </a:extLst>
          </p:cNvPr>
          <p:cNvSpPr/>
          <p:nvPr/>
        </p:nvSpPr>
        <p:spPr>
          <a:xfrm rot="18454270">
            <a:off x="2902977" y="4458184"/>
            <a:ext cx="327788" cy="489458"/>
          </a:xfrm>
          <a:prstGeom prst="up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Arrow: Up-Down 23">
            <a:extLst>
              <a:ext uri="{FF2B5EF4-FFF2-40B4-BE49-F238E27FC236}">
                <a16:creationId xmlns:a16="http://schemas.microsoft.com/office/drawing/2014/main" id="{C72BE085-E5C7-4E1F-B97C-75060DE2BB2E}"/>
              </a:ext>
            </a:extLst>
          </p:cNvPr>
          <p:cNvSpPr/>
          <p:nvPr/>
        </p:nvSpPr>
        <p:spPr>
          <a:xfrm rot="18614441">
            <a:off x="3348522" y="4512647"/>
            <a:ext cx="327788" cy="489458"/>
          </a:xfrm>
          <a:prstGeom prst="up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BBF2490B-E17A-4A2E-BA83-28A3E17564C2}"/>
              </a:ext>
            </a:extLst>
          </p:cNvPr>
          <p:cNvSpPr/>
          <p:nvPr/>
        </p:nvSpPr>
        <p:spPr>
          <a:xfrm>
            <a:off x="4265809" y="1690688"/>
            <a:ext cx="3660381" cy="4690090"/>
          </a:xfrm>
          <a:prstGeom prst="roundRect">
            <a:avLst>
              <a:gd name="adj" fmla="val 7448"/>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Scalability</a:t>
            </a:r>
          </a:p>
        </p:txBody>
      </p:sp>
      <p:sp>
        <p:nvSpPr>
          <p:cNvPr id="42" name="TextBox 41">
            <a:extLst>
              <a:ext uri="{FF2B5EF4-FFF2-40B4-BE49-F238E27FC236}">
                <a16:creationId xmlns:a16="http://schemas.microsoft.com/office/drawing/2014/main" id="{731010BC-5BF3-467A-AE35-76A5166A2AEA}"/>
              </a:ext>
            </a:extLst>
          </p:cNvPr>
          <p:cNvSpPr txBox="1"/>
          <p:nvPr/>
        </p:nvSpPr>
        <p:spPr>
          <a:xfrm>
            <a:off x="4419296" y="2807994"/>
            <a:ext cx="1628459" cy="646331"/>
          </a:xfrm>
          <a:prstGeom prst="rect">
            <a:avLst/>
          </a:prstGeom>
          <a:noFill/>
        </p:spPr>
        <p:txBody>
          <a:bodyPr wrap="none" rtlCol="0">
            <a:spAutoFit/>
          </a:bodyPr>
          <a:lstStyle/>
          <a:p>
            <a:r>
              <a:rPr lang="en-US"/>
              <a:t>Scalar variables</a:t>
            </a:r>
          </a:p>
          <a:p>
            <a:pPr algn="ctr"/>
            <a:r>
              <a:rPr lang="en-US"/>
              <a:t>(no indexing)</a:t>
            </a:r>
          </a:p>
        </p:txBody>
      </p:sp>
      <p:grpSp>
        <p:nvGrpSpPr>
          <p:cNvPr id="54" name="Group 53">
            <a:extLst>
              <a:ext uri="{FF2B5EF4-FFF2-40B4-BE49-F238E27FC236}">
                <a16:creationId xmlns:a16="http://schemas.microsoft.com/office/drawing/2014/main" id="{B9248F78-47C0-4B2C-BD9E-3CB2890EFEAE}"/>
              </a:ext>
            </a:extLst>
          </p:cNvPr>
          <p:cNvGrpSpPr/>
          <p:nvPr/>
        </p:nvGrpSpPr>
        <p:grpSpPr>
          <a:xfrm>
            <a:off x="6312410" y="2597650"/>
            <a:ext cx="837782" cy="837782"/>
            <a:chOff x="9326228" y="2686911"/>
            <a:chExt cx="837782" cy="837782"/>
          </a:xfrm>
        </p:grpSpPr>
        <p:grpSp>
          <p:nvGrpSpPr>
            <p:cNvPr id="49" name="Group 48">
              <a:extLst>
                <a:ext uri="{FF2B5EF4-FFF2-40B4-BE49-F238E27FC236}">
                  <a16:creationId xmlns:a16="http://schemas.microsoft.com/office/drawing/2014/main" id="{DC181802-0316-439C-9DD7-4C7AB5653C92}"/>
                </a:ext>
              </a:extLst>
            </p:cNvPr>
            <p:cNvGrpSpPr/>
            <p:nvPr/>
          </p:nvGrpSpPr>
          <p:grpSpPr>
            <a:xfrm>
              <a:off x="9326228" y="2686911"/>
              <a:ext cx="837782" cy="837782"/>
              <a:chOff x="9404350" y="2330938"/>
              <a:chExt cx="837782" cy="837782"/>
            </a:xfrm>
          </p:grpSpPr>
          <p:sp>
            <p:nvSpPr>
              <p:cNvPr id="44" name="Rectangle 43">
                <a:extLst>
                  <a:ext uri="{FF2B5EF4-FFF2-40B4-BE49-F238E27FC236}">
                    <a16:creationId xmlns:a16="http://schemas.microsoft.com/office/drawing/2014/main" id="{12E569AA-1BB0-4619-8D96-65A909395EEA}"/>
                  </a:ext>
                </a:extLst>
              </p:cNvPr>
              <p:cNvSpPr/>
              <p:nvPr/>
            </p:nvSpPr>
            <p:spPr>
              <a:xfrm>
                <a:off x="9404350" y="2330938"/>
                <a:ext cx="837782" cy="8377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a:extLst>
                  <a:ext uri="{FF2B5EF4-FFF2-40B4-BE49-F238E27FC236}">
                    <a16:creationId xmlns:a16="http://schemas.microsoft.com/office/drawing/2014/main" id="{F3ABB9FF-781D-4B0C-83CE-3C90E3E0C3C6}"/>
                  </a:ext>
                </a:extLst>
              </p:cNvPr>
              <p:cNvSpPr/>
              <p:nvPr/>
            </p:nvSpPr>
            <p:spPr>
              <a:xfrm>
                <a:off x="9409113" y="2335701"/>
                <a:ext cx="412750" cy="4127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a:extLst>
                  <a:ext uri="{FF2B5EF4-FFF2-40B4-BE49-F238E27FC236}">
                    <a16:creationId xmlns:a16="http://schemas.microsoft.com/office/drawing/2014/main" id="{B965620D-BF1B-4602-9915-C689EE1FAA1B}"/>
                  </a:ext>
                </a:extLst>
              </p:cNvPr>
              <p:cNvSpPr/>
              <p:nvPr/>
            </p:nvSpPr>
            <p:spPr>
              <a:xfrm>
                <a:off x="9824619" y="2335701"/>
                <a:ext cx="412750" cy="4127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64B08CE3-E950-486B-AFD5-57B387F73CDA}"/>
                  </a:ext>
                </a:extLst>
              </p:cNvPr>
              <p:cNvSpPr/>
              <p:nvPr/>
            </p:nvSpPr>
            <p:spPr>
              <a:xfrm>
                <a:off x="9409113" y="2751625"/>
                <a:ext cx="412750" cy="4127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21C9590A-10E5-4AF5-A98A-5AA0EE51704C}"/>
                  </a:ext>
                </a:extLst>
              </p:cNvPr>
              <p:cNvSpPr/>
              <p:nvPr/>
            </p:nvSpPr>
            <p:spPr>
              <a:xfrm>
                <a:off x="9824619" y="2752725"/>
                <a:ext cx="412750" cy="4119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50" name="TextBox 49">
              <a:extLst>
                <a:ext uri="{FF2B5EF4-FFF2-40B4-BE49-F238E27FC236}">
                  <a16:creationId xmlns:a16="http://schemas.microsoft.com/office/drawing/2014/main" id="{C8880AA1-1917-42A8-A52B-63829B49A8B6}"/>
                </a:ext>
              </a:extLst>
            </p:cNvPr>
            <p:cNvSpPr txBox="1"/>
            <p:nvPr/>
          </p:nvSpPr>
          <p:spPr>
            <a:xfrm>
              <a:off x="9385520" y="2712589"/>
              <a:ext cx="301686" cy="369332"/>
            </a:xfrm>
            <a:prstGeom prst="rect">
              <a:avLst/>
            </a:prstGeom>
            <a:noFill/>
          </p:spPr>
          <p:txBody>
            <a:bodyPr wrap="none" rtlCol="0">
              <a:spAutoFit/>
            </a:bodyPr>
            <a:lstStyle/>
            <a:p>
              <a:r>
                <a:rPr lang="en-US"/>
                <a:t>1</a:t>
              </a:r>
            </a:p>
          </p:txBody>
        </p:sp>
        <p:sp>
          <p:nvSpPr>
            <p:cNvPr id="51" name="TextBox 50">
              <a:extLst>
                <a:ext uri="{FF2B5EF4-FFF2-40B4-BE49-F238E27FC236}">
                  <a16:creationId xmlns:a16="http://schemas.microsoft.com/office/drawing/2014/main" id="{CA94D680-E116-496F-A70B-A537A3BE5D40}"/>
                </a:ext>
              </a:extLst>
            </p:cNvPr>
            <p:cNvSpPr txBox="1"/>
            <p:nvPr/>
          </p:nvSpPr>
          <p:spPr>
            <a:xfrm>
              <a:off x="9793174" y="2712589"/>
              <a:ext cx="301686" cy="369332"/>
            </a:xfrm>
            <a:prstGeom prst="rect">
              <a:avLst/>
            </a:prstGeom>
            <a:noFill/>
          </p:spPr>
          <p:txBody>
            <a:bodyPr wrap="none" rtlCol="0">
              <a:spAutoFit/>
            </a:bodyPr>
            <a:lstStyle/>
            <a:p>
              <a:r>
                <a:rPr lang="en-US"/>
                <a:t>2</a:t>
              </a:r>
            </a:p>
          </p:txBody>
        </p:sp>
        <p:sp>
          <p:nvSpPr>
            <p:cNvPr id="52" name="TextBox 51">
              <a:extLst>
                <a:ext uri="{FF2B5EF4-FFF2-40B4-BE49-F238E27FC236}">
                  <a16:creationId xmlns:a16="http://schemas.microsoft.com/office/drawing/2014/main" id="{B93A55E3-C015-4E35-ADCD-758D883059B3}"/>
                </a:ext>
              </a:extLst>
            </p:cNvPr>
            <p:cNvSpPr txBox="1"/>
            <p:nvPr/>
          </p:nvSpPr>
          <p:spPr>
            <a:xfrm>
              <a:off x="9385520" y="3134534"/>
              <a:ext cx="301686" cy="369332"/>
            </a:xfrm>
            <a:prstGeom prst="rect">
              <a:avLst/>
            </a:prstGeom>
            <a:noFill/>
          </p:spPr>
          <p:txBody>
            <a:bodyPr wrap="none" rtlCol="0">
              <a:spAutoFit/>
            </a:bodyPr>
            <a:lstStyle/>
            <a:p>
              <a:r>
                <a:rPr lang="en-US"/>
                <a:t>4</a:t>
              </a:r>
            </a:p>
          </p:txBody>
        </p:sp>
        <p:sp>
          <p:nvSpPr>
            <p:cNvPr id="53" name="TextBox 52">
              <a:extLst>
                <a:ext uri="{FF2B5EF4-FFF2-40B4-BE49-F238E27FC236}">
                  <a16:creationId xmlns:a16="http://schemas.microsoft.com/office/drawing/2014/main" id="{0C11F490-AB2D-42C8-862B-51DCEA9DC11C}"/>
                </a:ext>
              </a:extLst>
            </p:cNvPr>
            <p:cNvSpPr txBox="1"/>
            <p:nvPr/>
          </p:nvSpPr>
          <p:spPr>
            <a:xfrm>
              <a:off x="9793174" y="3134534"/>
              <a:ext cx="301686" cy="369332"/>
            </a:xfrm>
            <a:prstGeom prst="rect">
              <a:avLst/>
            </a:prstGeom>
            <a:noFill/>
          </p:spPr>
          <p:txBody>
            <a:bodyPr wrap="none" rtlCol="0">
              <a:spAutoFit/>
            </a:bodyPr>
            <a:lstStyle/>
            <a:p>
              <a:r>
                <a:rPr lang="en-US"/>
                <a:t>5</a:t>
              </a:r>
            </a:p>
          </p:txBody>
        </p:sp>
      </p:grpSp>
      <p:sp>
        <p:nvSpPr>
          <p:cNvPr id="55" name="&quot;Not Allowed&quot; Symbol 54">
            <a:extLst>
              <a:ext uri="{FF2B5EF4-FFF2-40B4-BE49-F238E27FC236}">
                <a16:creationId xmlns:a16="http://schemas.microsoft.com/office/drawing/2014/main" id="{51265FE3-54FA-48AB-B15C-30979E665C31}"/>
              </a:ext>
            </a:extLst>
          </p:cNvPr>
          <p:cNvSpPr/>
          <p:nvPr/>
        </p:nvSpPr>
        <p:spPr>
          <a:xfrm rot="1210591">
            <a:off x="6092467" y="2398571"/>
            <a:ext cx="1277458" cy="1277458"/>
          </a:xfrm>
          <a:prstGeom prst="noSmoking">
            <a:avLst>
              <a:gd name="adj" fmla="val 66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3CFF8008-C940-4CF5-B8E7-8F1B7152E6F2}"/>
              </a:ext>
            </a:extLst>
          </p:cNvPr>
          <p:cNvSpPr txBox="1"/>
          <p:nvPr/>
        </p:nvSpPr>
        <p:spPr>
          <a:xfrm>
            <a:off x="4354435" y="4510437"/>
            <a:ext cx="1633973" cy="646331"/>
          </a:xfrm>
          <a:prstGeom prst="rect">
            <a:avLst/>
          </a:prstGeom>
          <a:noFill/>
        </p:spPr>
        <p:txBody>
          <a:bodyPr wrap="none" rtlCol="0">
            <a:spAutoFit/>
          </a:bodyPr>
          <a:lstStyle/>
          <a:p>
            <a:r>
              <a:rPr lang="en-US"/>
              <a:t>Expression lang</a:t>
            </a:r>
          </a:p>
          <a:p>
            <a:pPr algn="ctr"/>
            <a:r>
              <a:rPr lang="en-US"/>
              <a:t>(no looping)</a:t>
            </a:r>
          </a:p>
        </p:txBody>
      </p:sp>
      <p:pic>
        <p:nvPicPr>
          <p:cNvPr id="69" name="Graphic 68">
            <a:extLst>
              <a:ext uri="{FF2B5EF4-FFF2-40B4-BE49-F238E27FC236}">
                <a16:creationId xmlns:a16="http://schemas.microsoft.com/office/drawing/2014/main" id="{BA74ADB0-7D06-439F-B413-8BB804B4B18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7617"/>
          <a:stretch/>
        </p:blipFill>
        <p:spPr>
          <a:xfrm>
            <a:off x="6236038" y="4477985"/>
            <a:ext cx="1024122" cy="562593"/>
          </a:xfrm>
          <a:prstGeom prst="rect">
            <a:avLst/>
          </a:prstGeom>
        </p:spPr>
      </p:pic>
      <p:sp>
        <p:nvSpPr>
          <p:cNvPr id="68" name="&quot;Not Allowed&quot; Symbol 67">
            <a:extLst>
              <a:ext uri="{FF2B5EF4-FFF2-40B4-BE49-F238E27FC236}">
                <a16:creationId xmlns:a16="http://schemas.microsoft.com/office/drawing/2014/main" id="{819F4468-2440-4416-B8A3-AC76092BB44F}"/>
              </a:ext>
            </a:extLst>
          </p:cNvPr>
          <p:cNvSpPr/>
          <p:nvPr/>
        </p:nvSpPr>
        <p:spPr>
          <a:xfrm rot="1210591">
            <a:off x="6109370" y="4101014"/>
            <a:ext cx="1277458" cy="1277458"/>
          </a:xfrm>
          <a:prstGeom prst="noSmoking">
            <a:avLst>
              <a:gd name="adj" fmla="val 66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Rectangle 69">
            <a:extLst>
              <a:ext uri="{FF2B5EF4-FFF2-40B4-BE49-F238E27FC236}">
                <a16:creationId xmlns:a16="http://schemas.microsoft.com/office/drawing/2014/main" id="{72FC14C8-22FD-45BA-B068-C3970BF74923}"/>
              </a:ext>
            </a:extLst>
          </p:cNvPr>
          <p:cNvSpPr/>
          <p:nvPr/>
        </p:nvSpPr>
        <p:spPr>
          <a:xfrm>
            <a:off x="254275" y="1682006"/>
            <a:ext cx="3955000" cy="4883123"/>
          </a:xfrm>
          <a:prstGeom prst="rect">
            <a:avLst/>
          </a:prstGeom>
          <a:solidFill>
            <a:srgbClr val="FFFFFF">
              <a:alpha val="87059"/>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88E9059-DEF3-4327-8939-70084F78568A}"/>
              </a:ext>
            </a:extLst>
          </p:cNvPr>
          <p:cNvSpPr/>
          <p:nvPr/>
        </p:nvSpPr>
        <p:spPr>
          <a:xfrm>
            <a:off x="8008686" y="1708063"/>
            <a:ext cx="3660381" cy="4690090"/>
          </a:xfrm>
          <a:prstGeom prst="roundRect">
            <a:avLst>
              <a:gd name="adj" fmla="val 7448"/>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Modularity</a:t>
            </a:r>
          </a:p>
        </p:txBody>
      </p:sp>
      <p:sp>
        <p:nvSpPr>
          <p:cNvPr id="88" name="Rectangle 87">
            <a:extLst>
              <a:ext uri="{FF2B5EF4-FFF2-40B4-BE49-F238E27FC236}">
                <a16:creationId xmlns:a16="http://schemas.microsoft.com/office/drawing/2014/main" id="{91E87480-EC2D-412F-B948-E5E0052D0B84}"/>
              </a:ext>
            </a:extLst>
          </p:cNvPr>
          <p:cNvSpPr/>
          <p:nvPr/>
        </p:nvSpPr>
        <p:spPr>
          <a:xfrm>
            <a:off x="4200594" y="1611546"/>
            <a:ext cx="3782133" cy="4883123"/>
          </a:xfrm>
          <a:prstGeom prst="rect">
            <a:avLst/>
          </a:prstGeom>
          <a:solidFill>
            <a:srgbClr val="FFFFFF">
              <a:alpha val="87059"/>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20204B6-BCD0-43C6-9FEF-B53E98C88277}"/>
              </a:ext>
            </a:extLst>
          </p:cNvPr>
          <p:cNvSpPr/>
          <p:nvPr/>
        </p:nvSpPr>
        <p:spPr>
          <a:xfrm>
            <a:off x="9752989" y="2656349"/>
            <a:ext cx="208625" cy="303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80C344C4-978E-4C3E-A97C-C4B67888FF28}"/>
              </a:ext>
            </a:extLst>
          </p:cNvPr>
          <p:cNvSpPr/>
          <p:nvPr/>
        </p:nvSpPr>
        <p:spPr>
          <a:xfrm>
            <a:off x="9085133" y="2445250"/>
            <a:ext cx="598781" cy="816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a:extLst>
              <a:ext uri="{FF2B5EF4-FFF2-40B4-BE49-F238E27FC236}">
                <a16:creationId xmlns:a16="http://schemas.microsoft.com/office/drawing/2014/main" id="{6DA15B27-1680-4725-BABF-134B2239E8B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8025" t="-450" r="20416" b="920"/>
          <a:stretch/>
        </p:blipFill>
        <p:spPr>
          <a:xfrm>
            <a:off x="9752990" y="2667285"/>
            <a:ext cx="755389" cy="303315"/>
          </a:xfrm>
          <a:prstGeom prst="rect">
            <a:avLst/>
          </a:prstGeom>
        </p:spPr>
      </p:pic>
      <p:pic>
        <p:nvPicPr>
          <p:cNvPr id="92" name="Graphic 91">
            <a:extLst>
              <a:ext uri="{FF2B5EF4-FFF2-40B4-BE49-F238E27FC236}">
                <a16:creationId xmlns:a16="http://schemas.microsoft.com/office/drawing/2014/main" id="{CD3E135A-B890-4607-BFF5-714979DA999D}"/>
              </a:ext>
            </a:extLst>
          </p:cNvPr>
          <p:cNvPicPr>
            <a:picLocks noChangeAspect="1"/>
          </p:cNvPicPr>
          <p:nvPr/>
        </p:nvPicPr>
        <p:blipFill rotWithShape="1">
          <a:blip r:embed="rId6">
            <a:extLst>
              <a:ext uri="{96DAC541-7B7A-43D3-8B79-37D633B846F1}">
                <asvg:svgBlip xmlns:asvg="http://schemas.microsoft.com/office/drawing/2016/SVG/main" r:embed="rId10"/>
              </a:ext>
            </a:extLst>
          </a:blip>
          <a:srcRect r="86633"/>
          <a:stretch/>
        </p:blipFill>
        <p:spPr>
          <a:xfrm>
            <a:off x="9154209" y="2485487"/>
            <a:ext cx="529706" cy="665480"/>
          </a:xfrm>
          <a:prstGeom prst="rect">
            <a:avLst/>
          </a:prstGeom>
        </p:spPr>
      </p:pic>
      <p:sp>
        <p:nvSpPr>
          <p:cNvPr id="94" name="TextBox 93">
            <a:extLst>
              <a:ext uri="{FF2B5EF4-FFF2-40B4-BE49-F238E27FC236}">
                <a16:creationId xmlns:a16="http://schemas.microsoft.com/office/drawing/2014/main" id="{40588E4D-C7E9-4FB5-AE57-6BCA5E38D207}"/>
              </a:ext>
            </a:extLst>
          </p:cNvPr>
          <p:cNvSpPr txBox="1"/>
          <p:nvPr/>
        </p:nvSpPr>
        <p:spPr>
          <a:xfrm>
            <a:off x="8482516" y="3378757"/>
            <a:ext cx="2712720" cy="36933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a:t>Requires global transforms</a:t>
            </a:r>
          </a:p>
        </p:txBody>
      </p:sp>
      <p:sp>
        <p:nvSpPr>
          <p:cNvPr id="100" name="TextBox 99">
            <a:extLst>
              <a:ext uri="{FF2B5EF4-FFF2-40B4-BE49-F238E27FC236}">
                <a16:creationId xmlns:a16="http://schemas.microsoft.com/office/drawing/2014/main" id="{4F661FCB-7F1A-4282-99CB-9A93209AFE2E}"/>
              </a:ext>
            </a:extLst>
          </p:cNvPr>
          <p:cNvSpPr txBox="1"/>
          <p:nvPr/>
        </p:nvSpPr>
        <p:spPr>
          <a:xfrm>
            <a:off x="9159876" y="2485487"/>
            <a:ext cx="468398" cy="584775"/>
          </a:xfrm>
          <a:prstGeom prst="rect">
            <a:avLst/>
          </a:prstGeom>
          <a:noFill/>
        </p:spPr>
        <p:txBody>
          <a:bodyPr wrap="none" rtlCol="0">
            <a:spAutoFit/>
          </a:bodyPr>
          <a:lstStyle/>
          <a:p>
            <a:r>
              <a:rPr lang="en-US" sz="3200"/>
              <a:t>…</a:t>
            </a:r>
            <a:endParaRPr lang="en-US"/>
          </a:p>
        </p:txBody>
      </p:sp>
      <p:pic>
        <p:nvPicPr>
          <p:cNvPr id="101" name="Graphic 100">
            <a:extLst>
              <a:ext uri="{FF2B5EF4-FFF2-40B4-BE49-F238E27FC236}">
                <a16:creationId xmlns:a16="http://schemas.microsoft.com/office/drawing/2014/main" id="{41CFFAC8-B0A4-4CB2-A534-1282E0CE6F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99844" y="5485014"/>
            <a:ext cx="3106289" cy="668018"/>
          </a:xfrm>
          <a:prstGeom prst="rect">
            <a:avLst/>
          </a:prstGeom>
        </p:spPr>
      </p:pic>
      <p:sp>
        <p:nvSpPr>
          <p:cNvPr id="104" name="Arrow: Right 103">
            <a:extLst>
              <a:ext uri="{FF2B5EF4-FFF2-40B4-BE49-F238E27FC236}">
                <a16:creationId xmlns:a16="http://schemas.microsoft.com/office/drawing/2014/main" id="{402BACC1-2BF2-4E19-96F9-2D21636C39EE}"/>
              </a:ext>
            </a:extLst>
          </p:cNvPr>
          <p:cNvSpPr/>
          <p:nvPr/>
        </p:nvSpPr>
        <p:spPr>
          <a:xfrm rot="6259964">
            <a:off x="8377343" y="5033454"/>
            <a:ext cx="746760" cy="32481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5" name="Arrow: Right 104">
            <a:extLst>
              <a:ext uri="{FF2B5EF4-FFF2-40B4-BE49-F238E27FC236}">
                <a16:creationId xmlns:a16="http://schemas.microsoft.com/office/drawing/2014/main" id="{5A1937AF-9F95-4FB8-99D6-377C389170BD}"/>
              </a:ext>
            </a:extLst>
          </p:cNvPr>
          <p:cNvSpPr/>
          <p:nvPr/>
        </p:nvSpPr>
        <p:spPr>
          <a:xfrm rot="2395944">
            <a:off x="8862021" y="5059771"/>
            <a:ext cx="1325807" cy="32481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2" name="TextBox 101">
            <a:extLst>
              <a:ext uri="{FF2B5EF4-FFF2-40B4-BE49-F238E27FC236}">
                <a16:creationId xmlns:a16="http://schemas.microsoft.com/office/drawing/2014/main" id="{3E401943-E37A-445B-924B-ADFBCE1183DD}"/>
              </a:ext>
            </a:extLst>
          </p:cNvPr>
          <p:cNvSpPr txBox="1"/>
          <p:nvPr/>
        </p:nvSpPr>
        <p:spPr>
          <a:xfrm>
            <a:off x="8525779" y="4935560"/>
            <a:ext cx="2712720" cy="36933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Code duplication</a:t>
            </a:r>
          </a:p>
        </p:txBody>
      </p:sp>
      <p:pic>
        <p:nvPicPr>
          <p:cNvPr id="103" name="Graphic 102">
            <a:extLst>
              <a:ext uri="{FF2B5EF4-FFF2-40B4-BE49-F238E27FC236}">
                <a16:creationId xmlns:a16="http://schemas.microsoft.com/office/drawing/2014/main" id="{1E9D9610-561C-4249-8C67-3973FD273B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82516" y="4195915"/>
            <a:ext cx="2799246" cy="629044"/>
          </a:xfrm>
          <a:prstGeom prst="rect">
            <a:avLst/>
          </a:prstGeom>
        </p:spPr>
      </p:pic>
      <p:sp>
        <p:nvSpPr>
          <p:cNvPr id="3" name="Slide Number Placeholder 2">
            <a:extLst>
              <a:ext uri="{FF2B5EF4-FFF2-40B4-BE49-F238E27FC236}">
                <a16:creationId xmlns:a16="http://schemas.microsoft.com/office/drawing/2014/main" id="{174EC640-470C-8A46-BCD6-DE78158A7947}"/>
              </a:ext>
            </a:extLst>
          </p:cNvPr>
          <p:cNvSpPr>
            <a:spLocks noGrp="1"/>
          </p:cNvSpPr>
          <p:nvPr>
            <p:ph type="sldNum" sz="quarter" idx="12"/>
          </p:nvPr>
        </p:nvSpPr>
        <p:spPr/>
        <p:txBody>
          <a:bodyPr/>
          <a:lstStyle/>
          <a:p>
            <a:fld id="{0908CC86-A11B-4806-8F88-B6AE3C10272E}" type="slidenum">
              <a:rPr lang="en-US" smtClean="0"/>
              <a:t>60</a:t>
            </a:fld>
            <a:endParaRPr lang="en-US"/>
          </a:p>
        </p:txBody>
      </p:sp>
    </p:spTree>
    <p:custDataLst>
      <p:tags r:id="rId1"/>
    </p:custDataLst>
    <p:extLst>
      <p:ext uri="{BB962C8B-B14F-4D97-AF65-F5344CB8AC3E}">
        <p14:creationId xmlns:p14="http://schemas.microsoft.com/office/powerpoint/2010/main" val="2942399738"/>
      </p:ext>
    </p:extLst>
  </p:cSld>
  <p:clrMapOvr>
    <a:masterClrMapping/>
  </p:clrMapOvr>
  <mc:AlternateContent xmlns:mc="http://schemas.openxmlformats.org/markup-compatibility/2006" xmlns:p14="http://schemas.microsoft.com/office/powerpoint/2010/main">
    <mc:Choice Requires="p14">
      <p:transition spd="slow" p14:dur="2000" advTm="68311"/>
    </mc:Choice>
    <mc:Fallback xmlns="">
      <p:transition spd="slow" advTm="68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4.16667E-6 2.96296E-6 L -0.00977 0.22731 " pathEditMode="relative" rAng="0" ptsTypes="AA">
                                      <p:cBhvr>
                                        <p:cTn id="12" dur="300" fill="hold"/>
                                        <p:tgtEl>
                                          <p:spTgt spid="6"/>
                                        </p:tgtEl>
                                        <p:attrNameLst>
                                          <p:attrName>ppt_x</p:attrName>
                                          <p:attrName>ppt_y</p:attrName>
                                        </p:attrNameLst>
                                      </p:cBhvr>
                                      <p:rCtr x="-495" y="11366"/>
                                    </p:animMotion>
                                  </p:childTnLst>
                                </p:cTn>
                              </p:par>
                            </p:childTnLst>
                          </p:cTn>
                        </p:par>
                        <p:par>
                          <p:cTn id="13" fill="hold">
                            <p:stCondLst>
                              <p:cond delay="300"/>
                            </p:stCondLst>
                            <p:childTnLst>
                              <p:par>
                                <p:cTn id="14" presetID="1" presetClass="exit" presetSubtype="0" fill="hold"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p:stCondLst>
                              <p:cond delay="30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3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3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3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3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3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3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3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3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3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3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600"/>
                                        <p:tgtEl>
                                          <p:spTgt spid="55"/>
                                        </p:tgtEl>
                                      </p:cBhvr>
                                    </p:animEffect>
                                  </p:childTnLst>
                                </p:cTn>
                              </p:par>
                              <p:par>
                                <p:cTn id="67" presetID="1" presetClass="entr" presetSubtype="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par>
                                <p:cTn id="73" presetID="10"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par>
                                <p:cTn id="76" presetID="1" presetClass="entr" presetSubtype="0" fill="hold" nodeType="withEffect">
                                  <p:stCondLst>
                                    <p:cond delay="0"/>
                                  </p:stCondLst>
                                  <p:childTnLst>
                                    <p:set>
                                      <p:cBhvr>
                                        <p:cTn id="77" dur="1" fill="hold">
                                          <p:stCondLst>
                                            <p:cond delay="0"/>
                                          </p:stCondLst>
                                        </p:cTn>
                                        <p:tgtEl>
                                          <p:spTgt spid="6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71"/>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90"/>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9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9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7" presetClass="emph" presetSubtype="0" repeatCount="5000" fill="remove" grpId="0" nodeType="clickEffect">
                                  <p:stCondLst>
                                    <p:cond delay="0"/>
                                  </p:stCondLst>
                                  <p:childTnLst>
                                    <p:animClr clrSpc="rgb" dir="cw">
                                      <p:cBhvr override="childStyle">
                                        <p:cTn id="93" dur="150" autoRev="1" fill="remove"/>
                                        <p:tgtEl>
                                          <p:spTgt spid="96"/>
                                        </p:tgtEl>
                                        <p:attrNameLst>
                                          <p:attrName>style.color</p:attrName>
                                        </p:attrNameLst>
                                      </p:cBhvr>
                                      <p:to>
                                        <a:srgbClr val="66CCFF"/>
                                      </p:to>
                                    </p:animClr>
                                    <p:animClr clrSpc="rgb" dir="cw">
                                      <p:cBhvr>
                                        <p:cTn id="94" dur="150" autoRev="1" fill="remove"/>
                                        <p:tgtEl>
                                          <p:spTgt spid="96"/>
                                        </p:tgtEl>
                                        <p:attrNameLst>
                                          <p:attrName>fillcolor</p:attrName>
                                        </p:attrNameLst>
                                      </p:cBhvr>
                                      <p:to>
                                        <a:srgbClr val="66CCFF"/>
                                      </p:to>
                                    </p:animClr>
                                    <p:set>
                                      <p:cBhvr>
                                        <p:cTn id="95" dur="150" autoRev="1" fill="remove"/>
                                        <p:tgtEl>
                                          <p:spTgt spid="96"/>
                                        </p:tgtEl>
                                        <p:attrNameLst>
                                          <p:attrName>fill.type</p:attrName>
                                        </p:attrNameLst>
                                      </p:cBhvr>
                                      <p:to>
                                        <p:strVal val="solid"/>
                                      </p:to>
                                    </p:set>
                                    <p:set>
                                      <p:cBhvr>
                                        <p:cTn id="96" dur="150" autoRev="1" fill="remove"/>
                                        <p:tgtEl>
                                          <p:spTgt spid="96"/>
                                        </p:tgtEl>
                                        <p:attrNameLst>
                                          <p:attrName>fill.on</p:attrName>
                                        </p:attrNameLst>
                                      </p:cBhvr>
                                      <p:to>
                                        <p:strVal val="true"/>
                                      </p:to>
                                    </p:set>
                                  </p:childTnLst>
                                </p:cTn>
                              </p:par>
                              <p:par>
                                <p:cTn id="97" presetID="27" presetClass="emph" presetSubtype="0" repeatCount="5000" fill="remove" grpId="0" nodeType="withEffect">
                                  <p:stCondLst>
                                    <p:cond delay="0"/>
                                  </p:stCondLst>
                                  <p:childTnLst>
                                    <p:animClr clrSpc="rgb" dir="cw">
                                      <p:cBhvr override="childStyle">
                                        <p:cTn id="98" dur="150" autoRev="1" fill="remove"/>
                                        <p:tgtEl>
                                          <p:spTgt spid="97"/>
                                        </p:tgtEl>
                                        <p:attrNameLst>
                                          <p:attrName>style.color</p:attrName>
                                        </p:attrNameLst>
                                      </p:cBhvr>
                                      <p:to>
                                        <a:srgbClr val="66CCFF"/>
                                      </p:to>
                                    </p:animClr>
                                    <p:animClr clrSpc="rgb" dir="cw">
                                      <p:cBhvr>
                                        <p:cTn id="99" dur="150" autoRev="1" fill="remove"/>
                                        <p:tgtEl>
                                          <p:spTgt spid="97"/>
                                        </p:tgtEl>
                                        <p:attrNameLst>
                                          <p:attrName>fillcolor</p:attrName>
                                        </p:attrNameLst>
                                      </p:cBhvr>
                                      <p:to>
                                        <a:srgbClr val="66CCFF"/>
                                      </p:to>
                                    </p:animClr>
                                    <p:set>
                                      <p:cBhvr>
                                        <p:cTn id="100" dur="150" autoRev="1" fill="remove"/>
                                        <p:tgtEl>
                                          <p:spTgt spid="97"/>
                                        </p:tgtEl>
                                        <p:attrNameLst>
                                          <p:attrName>fill.type</p:attrName>
                                        </p:attrNameLst>
                                      </p:cBhvr>
                                      <p:to>
                                        <p:strVal val="solid"/>
                                      </p:to>
                                    </p:set>
                                    <p:set>
                                      <p:cBhvr>
                                        <p:cTn id="101" dur="150" autoRev="1" fill="remove"/>
                                        <p:tgtEl>
                                          <p:spTgt spid="97"/>
                                        </p:tgtEl>
                                        <p:attrNameLst>
                                          <p:attrName>fill.on</p:attrName>
                                        </p:attrNameLst>
                                      </p:cBhvr>
                                      <p:to>
                                        <p:strVal val="true"/>
                                      </p:to>
                                    </p:set>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3.95833E-6 3.7037E-7 L -0.04909 -0.00023 " pathEditMode="relative" rAng="0" ptsTypes="AA">
                                      <p:cBhvr>
                                        <p:cTn id="105" dur="400" fill="hold"/>
                                        <p:tgtEl>
                                          <p:spTgt spid="92"/>
                                        </p:tgtEl>
                                        <p:attrNameLst>
                                          <p:attrName>ppt_x</p:attrName>
                                          <p:attrName>ppt_y</p:attrName>
                                        </p:attrNameLst>
                                      </p:cBhvr>
                                      <p:rCtr x="-2461" y="-23"/>
                                    </p:animMotion>
                                  </p:childTnLst>
                                </p:cTn>
                              </p:par>
                            </p:childTnLst>
                          </p:cTn>
                        </p:par>
                        <p:par>
                          <p:cTn id="106" fill="hold">
                            <p:stCondLst>
                              <p:cond delay="400"/>
                            </p:stCondLst>
                            <p:childTnLst>
                              <p:par>
                                <p:cTn id="107" presetID="10" presetClass="entr" presetSubtype="0" fill="hold" grpId="0" nodeType="afterEffect">
                                  <p:stCondLst>
                                    <p:cond delay="0"/>
                                  </p:stCondLst>
                                  <p:childTnLst>
                                    <p:set>
                                      <p:cBhvr>
                                        <p:cTn id="108" dur="1" fill="hold">
                                          <p:stCondLst>
                                            <p:cond delay="0"/>
                                          </p:stCondLst>
                                        </p:cTn>
                                        <p:tgtEl>
                                          <p:spTgt spid="100"/>
                                        </p:tgtEl>
                                        <p:attrNameLst>
                                          <p:attrName>style.visibility</p:attrName>
                                        </p:attrNameLst>
                                      </p:cBhvr>
                                      <p:to>
                                        <p:strVal val="visible"/>
                                      </p:to>
                                    </p:set>
                                    <p:animEffect transition="in" filter="fade">
                                      <p:cBhvr>
                                        <p:cTn id="109" dur="200"/>
                                        <p:tgtEl>
                                          <p:spTgt spid="100"/>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04"/>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05"/>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03"/>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4" grpId="0" animBg="1"/>
      <p:bldP spid="9" grpId="0" animBg="1"/>
      <p:bldP spid="12" grpId="0" animBg="1"/>
      <p:bldP spid="11" grpId="0"/>
      <p:bldP spid="15" grpId="0"/>
      <p:bldP spid="19" grpId="0"/>
      <p:bldP spid="22" grpId="0" animBg="1"/>
      <p:bldP spid="23" grpId="0" animBg="1"/>
      <p:bldP spid="24" grpId="0" animBg="1"/>
      <p:bldP spid="25" grpId="0" animBg="1"/>
      <p:bldP spid="42" grpId="0"/>
      <p:bldP spid="55" grpId="0" animBg="1"/>
      <p:bldP spid="56" grpId="0"/>
      <p:bldP spid="68" grpId="0" animBg="1"/>
      <p:bldP spid="70" grpId="0" animBg="1"/>
      <p:bldP spid="71" grpId="0" animBg="1"/>
      <p:bldP spid="88" grpId="0" animBg="1"/>
      <p:bldP spid="96" grpId="0" animBg="1"/>
      <p:bldP spid="97" grpId="0" animBg="1"/>
      <p:bldP spid="94" grpId="0" animBg="1"/>
      <p:bldP spid="100" grpId="0"/>
      <p:bldP spid="104" grpId="0" animBg="1"/>
      <p:bldP spid="105" grpId="0" animBg="1"/>
      <p:bldP spid="10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EF05-DDA5-CF42-B5D2-1E0E22A0E8D8}"/>
              </a:ext>
            </a:extLst>
          </p:cNvPr>
          <p:cNvSpPr>
            <a:spLocks noGrp="1"/>
          </p:cNvSpPr>
          <p:nvPr>
            <p:ph type="title"/>
          </p:nvPr>
        </p:nvSpPr>
        <p:spPr/>
        <p:txBody>
          <a:bodyPr/>
          <a:lstStyle/>
          <a:p>
            <a:r>
              <a:rPr lang="en-US"/>
              <a:t>Conclusions</a:t>
            </a:r>
          </a:p>
        </p:txBody>
      </p:sp>
      <p:sp>
        <p:nvSpPr>
          <p:cNvPr id="4" name="Rectangle: Rounded Corners 70">
            <a:extLst>
              <a:ext uri="{FF2B5EF4-FFF2-40B4-BE49-F238E27FC236}">
                <a16:creationId xmlns:a16="http://schemas.microsoft.com/office/drawing/2014/main" id="{485E054C-EC14-E340-9986-3C24A7761D6D}"/>
              </a:ext>
            </a:extLst>
          </p:cNvPr>
          <p:cNvSpPr/>
          <p:nvPr/>
        </p:nvSpPr>
        <p:spPr>
          <a:xfrm>
            <a:off x="1114173" y="1625839"/>
            <a:ext cx="4294406" cy="2459780"/>
          </a:xfrm>
          <a:prstGeom prst="roundRect">
            <a:avLst>
              <a:gd name="adj" fmla="val 7448"/>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Graphics programs</a:t>
            </a:r>
          </a:p>
        </p:txBody>
      </p:sp>
      <p:grpSp>
        <p:nvGrpSpPr>
          <p:cNvPr id="12" name="Group 11">
            <a:extLst>
              <a:ext uri="{FF2B5EF4-FFF2-40B4-BE49-F238E27FC236}">
                <a16:creationId xmlns:a16="http://schemas.microsoft.com/office/drawing/2014/main" id="{DE5ED740-1DEB-0344-A47F-DED9E6341B3E}"/>
              </a:ext>
            </a:extLst>
          </p:cNvPr>
          <p:cNvGrpSpPr/>
          <p:nvPr/>
        </p:nvGrpSpPr>
        <p:grpSpPr>
          <a:xfrm>
            <a:off x="3457410" y="2269376"/>
            <a:ext cx="1852565" cy="712566"/>
            <a:chOff x="1218432" y="2676087"/>
            <a:chExt cx="2280140" cy="877027"/>
          </a:xfrm>
        </p:grpSpPr>
        <p:sp>
          <p:nvSpPr>
            <p:cNvPr id="7" name="Rectangle 6">
              <a:extLst>
                <a:ext uri="{FF2B5EF4-FFF2-40B4-BE49-F238E27FC236}">
                  <a16:creationId xmlns:a16="http://schemas.microsoft.com/office/drawing/2014/main" id="{ED1D4F2C-8070-AA4A-A1BD-13C981BB1556}"/>
                </a:ext>
              </a:extLst>
            </p:cNvPr>
            <p:cNvSpPr/>
            <p:nvPr/>
          </p:nvSpPr>
          <p:spPr>
            <a:xfrm>
              <a:off x="1218432" y="2676087"/>
              <a:ext cx="2280140" cy="877027"/>
            </a:xfrm>
            <a:prstGeom prst="rect">
              <a:avLst/>
            </a:prstGeom>
            <a:solidFill>
              <a:schemeClr val="accent4">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C3123900-4C49-644C-8E9F-08073F264961}"/>
                </a:ext>
              </a:extLst>
            </p:cNvPr>
            <p:cNvSpPr txBox="1"/>
            <p:nvPr/>
          </p:nvSpPr>
          <p:spPr>
            <a:xfrm>
              <a:off x="1404095" y="2852990"/>
              <a:ext cx="2066341" cy="568218"/>
            </a:xfrm>
            <a:prstGeom prst="rect">
              <a:avLst/>
            </a:prstGeom>
            <a:noFill/>
          </p:spPr>
          <p:txBody>
            <a:bodyPr wrap="none" rtlCol="0">
              <a:spAutoFit/>
            </a:bodyPr>
            <a:lstStyle/>
            <a:p>
              <a:r>
                <a:rPr lang="en-US" sz="2400" b="1" err="1"/>
                <a:t>ray_trace</a:t>
              </a:r>
              <a:r>
                <a:rPr lang="en-US" sz="2400" b="1"/>
                <a:t>(t)</a:t>
              </a:r>
            </a:p>
          </p:txBody>
        </p:sp>
      </p:grpSp>
      <p:grpSp>
        <p:nvGrpSpPr>
          <p:cNvPr id="13" name="Group 12">
            <a:extLst>
              <a:ext uri="{FF2B5EF4-FFF2-40B4-BE49-F238E27FC236}">
                <a16:creationId xmlns:a16="http://schemas.microsoft.com/office/drawing/2014/main" id="{E324E915-80BD-F34A-A737-4B753C44E0F3}"/>
              </a:ext>
            </a:extLst>
          </p:cNvPr>
          <p:cNvGrpSpPr/>
          <p:nvPr/>
        </p:nvGrpSpPr>
        <p:grpSpPr>
          <a:xfrm>
            <a:off x="1248955" y="2430644"/>
            <a:ext cx="1852564" cy="712566"/>
            <a:chOff x="1218432" y="3774406"/>
            <a:chExt cx="2280140" cy="877028"/>
          </a:xfrm>
        </p:grpSpPr>
        <p:sp>
          <p:nvSpPr>
            <p:cNvPr id="9" name="Rectangle 8">
              <a:extLst>
                <a:ext uri="{FF2B5EF4-FFF2-40B4-BE49-F238E27FC236}">
                  <a16:creationId xmlns:a16="http://schemas.microsoft.com/office/drawing/2014/main" id="{CF060590-5A69-AC4F-ABE7-0FD5CBA954AD}"/>
                </a:ext>
              </a:extLst>
            </p:cNvPr>
            <p:cNvSpPr/>
            <p:nvPr/>
          </p:nvSpPr>
          <p:spPr>
            <a:xfrm>
              <a:off x="1218432" y="3774406"/>
              <a:ext cx="2280140" cy="877028"/>
            </a:xfrm>
            <a:prstGeom prst="rect">
              <a:avLst/>
            </a:prstGeom>
            <a:solidFill>
              <a:schemeClr val="accent6">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6C4CEC51-448C-8C4E-BDF5-96E9D7CDE7F4}"/>
                </a:ext>
              </a:extLst>
            </p:cNvPr>
            <p:cNvSpPr txBox="1"/>
            <p:nvPr/>
          </p:nvSpPr>
          <p:spPr>
            <a:xfrm>
              <a:off x="1455306" y="3951310"/>
              <a:ext cx="1937309" cy="568218"/>
            </a:xfrm>
            <a:prstGeom prst="rect">
              <a:avLst/>
            </a:prstGeom>
            <a:noFill/>
          </p:spPr>
          <p:txBody>
            <a:bodyPr wrap="none" rtlCol="0">
              <a:spAutoFit/>
            </a:bodyPr>
            <a:lstStyle/>
            <a:p>
              <a:r>
                <a:rPr lang="en-US" sz="2400" b="1"/>
                <a:t>rasterize(t)</a:t>
              </a:r>
            </a:p>
          </p:txBody>
        </p:sp>
      </p:grpSp>
      <p:grpSp>
        <p:nvGrpSpPr>
          <p:cNvPr id="14" name="Group 13">
            <a:extLst>
              <a:ext uri="{FF2B5EF4-FFF2-40B4-BE49-F238E27FC236}">
                <a16:creationId xmlns:a16="http://schemas.microsoft.com/office/drawing/2014/main" id="{77A9AFAF-853C-8040-B6E4-D0CDDA143507}"/>
              </a:ext>
            </a:extLst>
          </p:cNvPr>
          <p:cNvGrpSpPr/>
          <p:nvPr/>
        </p:nvGrpSpPr>
        <p:grpSpPr>
          <a:xfrm>
            <a:off x="2908699" y="3208215"/>
            <a:ext cx="1884911" cy="725008"/>
            <a:chOff x="1229289" y="4784306"/>
            <a:chExt cx="2280140" cy="877028"/>
          </a:xfrm>
        </p:grpSpPr>
        <p:sp>
          <p:nvSpPr>
            <p:cNvPr id="6" name="Rectangle 5">
              <a:extLst>
                <a:ext uri="{FF2B5EF4-FFF2-40B4-BE49-F238E27FC236}">
                  <a16:creationId xmlns:a16="http://schemas.microsoft.com/office/drawing/2014/main" id="{C458A9C3-9138-D143-AAC8-88B1BDF61D1C}"/>
                </a:ext>
              </a:extLst>
            </p:cNvPr>
            <p:cNvSpPr/>
            <p:nvPr/>
          </p:nvSpPr>
          <p:spPr>
            <a:xfrm>
              <a:off x="1229289" y="4784306"/>
              <a:ext cx="2280140" cy="877028"/>
            </a:xfrm>
            <a:prstGeom prst="rect">
              <a:avLst/>
            </a:prstGeom>
            <a:solidFill>
              <a:schemeClr val="accent5">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F6229D7D-E8C9-BB41-BE78-94636BF47009}"/>
                </a:ext>
              </a:extLst>
            </p:cNvPr>
            <p:cNvSpPr txBox="1"/>
            <p:nvPr/>
          </p:nvSpPr>
          <p:spPr>
            <a:xfrm>
              <a:off x="1462540" y="4941576"/>
              <a:ext cx="1582228" cy="461665"/>
            </a:xfrm>
            <a:prstGeom prst="rect">
              <a:avLst/>
            </a:prstGeom>
            <a:noFill/>
          </p:spPr>
          <p:txBody>
            <a:bodyPr wrap="none" rtlCol="0">
              <a:spAutoFit/>
            </a:bodyPr>
            <a:lstStyle/>
            <a:p>
              <a:r>
                <a:rPr lang="en-US" sz="2400" b="1"/>
                <a:t>simulate(t)</a:t>
              </a:r>
            </a:p>
          </p:txBody>
        </p:sp>
      </p:grpSp>
      <p:pic>
        <p:nvPicPr>
          <p:cNvPr id="15" name="Picture 14" descr="A picture containing diagram&#10;&#10;Description automatically generated">
            <a:extLst>
              <a:ext uri="{FF2B5EF4-FFF2-40B4-BE49-F238E27FC236}">
                <a16:creationId xmlns:a16="http://schemas.microsoft.com/office/drawing/2014/main" id="{6A9850B4-A1F0-744C-B902-1163B7034A5E}"/>
              </a:ext>
            </a:extLst>
          </p:cNvPr>
          <p:cNvPicPr>
            <a:picLocks noChangeAspect="1"/>
          </p:cNvPicPr>
          <p:nvPr/>
        </p:nvPicPr>
        <p:blipFill rotWithShape="1">
          <a:blip r:embed="rId4">
            <a:extLst>
              <a:ext uri="{28A0092B-C50C-407E-A947-70E740481C1C}">
                <a14:useLocalDpi xmlns:a14="http://schemas.microsoft.com/office/drawing/2010/main" val="0"/>
              </a:ext>
            </a:extLst>
          </a:blip>
          <a:srcRect l="-259" t="538" r="85802" b="-538"/>
          <a:stretch/>
        </p:blipFill>
        <p:spPr>
          <a:xfrm>
            <a:off x="409192" y="1981389"/>
            <a:ext cx="661817" cy="1786763"/>
          </a:xfrm>
          <a:prstGeom prst="rect">
            <a:avLst/>
          </a:prstGeom>
        </p:spPr>
      </p:pic>
      <p:sp>
        <p:nvSpPr>
          <p:cNvPr id="16" name="Arrow: Right 9">
            <a:extLst>
              <a:ext uri="{FF2B5EF4-FFF2-40B4-BE49-F238E27FC236}">
                <a16:creationId xmlns:a16="http://schemas.microsoft.com/office/drawing/2014/main" id="{FDB6CF66-D51D-0948-A172-775DEAB547F5}"/>
              </a:ext>
            </a:extLst>
          </p:cNvPr>
          <p:cNvSpPr/>
          <p:nvPr/>
        </p:nvSpPr>
        <p:spPr>
          <a:xfrm rot="6840548">
            <a:off x="3832478" y="3562100"/>
            <a:ext cx="1651426" cy="766671"/>
          </a:xfrm>
          <a:prstGeom prst="rightArrow">
            <a:avLst>
              <a:gd name="adj1" fmla="val 43714"/>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Arrow: Right 9">
            <a:extLst>
              <a:ext uri="{FF2B5EF4-FFF2-40B4-BE49-F238E27FC236}">
                <a16:creationId xmlns:a16="http://schemas.microsoft.com/office/drawing/2014/main" id="{35E5D647-C5A7-B142-9BEF-D51B31EABAFA}"/>
              </a:ext>
            </a:extLst>
          </p:cNvPr>
          <p:cNvSpPr/>
          <p:nvPr/>
        </p:nvSpPr>
        <p:spPr>
          <a:xfrm rot="5400000">
            <a:off x="3349167" y="3959861"/>
            <a:ext cx="689936" cy="766671"/>
          </a:xfrm>
          <a:prstGeom prst="rightArrow">
            <a:avLst>
              <a:gd name="adj1" fmla="val 43714"/>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Arrow: Right 9">
            <a:extLst>
              <a:ext uri="{FF2B5EF4-FFF2-40B4-BE49-F238E27FC236}">
                <a16:creationId xmlns:a16="http://schemas.microsoft.com/office/drawing/2014/main" id="{EFDE5872-C335-CE4F-9A03-2D785A442B2B}"/>
              </a:ext>
            </a:extLst>
          </p:cNvPr>
          <p:cNvSpPr/>
          <p:nvPr/>
        </p:nvSpPr>
        <p:spPr>
          <a:xfrm rot="4563255">
            <a:off x="1889173" y="3591894"/>
            <a:ext cx="1515514" cy="766671"/>
          </a:xfrm>
          <a:prstGeom prst="rightArrow">
            <a:avLst>
              <a:gd name="adj1" fmla="val 43714"/>
              <a:gd name="adj2" fmla="val 50000"/>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9" name="Picture 18" descr="A picture containing diagram&#10;&#10;Description automatically generated">
            <a:extLst>
              <a:ext uri="{FF2B5EF4-FFF2-40B4-BE49-F238E27FC236}">
                <a16:creationId xmlns:a16="http://schemas.microsoft.com/office/drawing/2014/main" id="{9013EB03-75A5-524F-818B-F9A7942538CB}"/>
              </a:ext>
            </a:extLst>
          </p:cNvPr>
          <p:cNvPicPr>
            <a:picLocks noChangeAspect="1"/>
          </p:cNvPicPr>
          <p:nvPr/>
        </p:nvPicPr>
        <p:blipFill rotWithShape="1">
          <a:blip r:embed="rId4">
            <a:extLst>
              <a:ext uri="{28A0092B-C50C-407E-A947-70E740481C1C}">
                <a14:useLocalDpi xmlns:a14="http://schemas.microsoft.com/office/drawing/2010/main" val="0"/>
              </a:ext>
            </a:extLst>
          </a:blip>
          <a:srcRect l="14200" t="538" r="13928" b="-538"/>
          <a:stretch/>
        </p:blipFill>
        <p:spPr>
          <a:xfrm>
            <a:off x="2337920" y="4815017"/>
            <a:ext cx="2607013" cy="1415759"/>
          </a:xfrm>
          <a:prstGeom prst="rect">
            <a:avLst/>
          </a:prstGeom>
        </p:spPr>
      </p:pic>
      <p:sp>
        <p:nvSpPr>
          <p:cNvPr id="20" name="Rectangle: Rounded Corners 70">
            <a:extLst>
              <a:ext uri="{FF2B5EF4-FFF2-40B4-BE49-F238E27FC236}">
                <a16:creationId xmlns:a16="http://schemas.microsoft.com/office/drawing/2014/main" id="{A7CCCDD7-9DD0-6743-908E-57360CDF1A44}"/>
              </a:ext>
            </a:extLst>
          </p:cNvPr>
          <p:cNvSpPr/>
          <p:nvPr/>
        </p:nvSpPr>
        <p:spPr>
          <a:xfrm>
            <a:off x="5601034" y="1658264"/>
            <a:ext cx="6028739" cy="2459780"/>
          </a:xfrm>
          <a:prstGeom prst="roundRect">
            <a:avLst>
              <a:gd name="adj" fmla="val 7448"/>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a:solidFill>
                <a:schemeClr val="tx1"/>
              </a:solidFill>
            </a:endParaRPr>
          </a:p>
        </p:txBody>
      </p:sp>
      <p:pic>
        <p:nvPicPr>
          <p:cNvPr id="21" name="Picture 20" descr="A picture containing diagram&#10;&#10;Description automatically generated">
            <a:extLst>
              <a:ext uri="{FF2B5EF4-FFF2-40B4-BE49-F238E27FC236}">
                <a16:creationId xmlns:a16="http://schemas.microsoft.com/office/drawing/2014/main" id="{85AD1D31-D02D-144C-9175-1B89C7724F21}"/>
              </a:ext>
            </a:extLst>
          </p:cNvPr>
          <p:cNvPicPr>
            <a:picLocks noChangeAspect="1"/>
          </p:cNvPicPr>
          <p:nvPr/>
        </p:nvPicPr>
        <p:blipFill rotWithShape="1">
          <a:blip r:embed="rId4">
            <a:extLst>
              <a:ext uri="{28A0092B-C50C-407E-A947-70E740481C1C}">
                <a14:useLocalDpi xmlns:a14="http://schemas.microsoft.com/office/drawing/2010/main" val="0"/>
              </a:ext>
            </a:extLst>
          </a:blip>
          <a:srcRect l="14200" t="538" r="13928" b="-538"/>
          <a:stretch/>
        </p:blipFill>
        <p:spPr>
          <a:xfrm>
            <a:off x="5802977" y="2413106"/>
            <a:ext cx="1742062" cy="946041"/>
          </a:xfrm>
          <a:prstGeom prst="rect">
            <a:avLst/>
          </a:prstGeom>
        </p:spPr>
      </p:pic>
      <p:pic>
        <p:nvPicPr>
          <p:cNvPr id="23" name="Graphic 22">
            <a:extLst>
              <a:ext uri="{FF2B5EF4-FFF2-40B4-BE49-F238E27FC236}">
                <a16:creationId xmlns:a16="http://schemas.microsoft.com/office/drawing/2014/main" id="{9CF8160E-52F2-644A-9C4B-7C29F6D849B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67233" t="85610" r="21342"/>
          <a:stretch/>
        </p:blipFill>
        <p:spPr>
          <a:xfrm>
            <a:off x="7744930" y="2017610"/>
            <a:ext cx="941250" cy="604029"/>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BD1788A8-3335-2140-A2B6-9FC9D9E70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1776" y="1872944"/>
            <a:ext cx="2058300" cy="893360"/>
          </a:xfrm>
          <a:prstGeom prst="rect">
            <a:avLst/>
          </a:prstGeom>
        </p:spPr>
      </p:pic>
      <p:pic>
        <p:nvPicPr>
          <p:cNvPr id="27" name="Graphic 26">
            <a:extLst>
              <a:ext uri="{FF2B5EF4-FFF2-40B4-BE49-F238E27FC236}">
                <a16:creationId xmlns:a16="http://schemas.microsoft.com/office/drawing/2014/main" id="{A4D2817A-5EE3-1D46-8B71-2D98872BBCF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6423" t="82922" r="53956" b="4598"/>
          <a:stretch/>
        </p:blipFill>
        <p:spPr>
          <a:xfrm>
            <a:off x="7744931" y="3042062"/>
            <a:ext cx="941250" cy="759769"/>
          </a:xfrm>
          <a:prstGeom prst="rect">
            <a:avLst/>
          </a:prstGeom>
        </p:spPr>
      </p:pic>
      <p:sp>
        <p:nvSpPr>
          <p:cNvPr id="28" name="&quot;Not Allowed&quot; Symbol 54">
            <a:extLst>
              <a:ext uri="{FF2B5EF4-FFF2-40B4-BE49-F238E27FC236}">
                <a16:creationId xmlns:a16="http://schemas.microsoft.com/office/drawing/2014/main" id="{CFA2C748-35A8-BF4B-9174-44382893D974}"/>
              </a:ext>
            </a:extLst>
          </p:cNvPr>
          <p:cNvSpPr/>
          <p:nvPr/>
        </p:nvSpPr>
        <p:spPr>
          <a:xfrm rot="1210591">
            <a:off x="7727680" y="3008257"/>
            <a:ext cx="861455" cy="861455"/>
          </a:xfrm>
          <a:prstGeom prst="noSmoking">
            <a:avLst>
              <a:gd name="adj" fmla="val 66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Rounded Corners 70">
            <a:extLst>
              <a:ext uri="{FF2B5EF4-FFF2-40B4-BE49-F238E27FC236}">
                <a16:creationId xmlns:a16="http://schemas.microsoft.com/office/drawing/2014/main" id="{B7D8B6A6-EB0A-6B47-81C6-0DE912E33735}"/>
              </a:ext>
            </a:extLst>
          </p:cNvPr>
          <p:cNvSpPr/>
          <p:nvPr/>
        </p:nvSpPr>
        <p:spPr>
          <a:xfrm>
            <a:off x="5601034" y="4181293"/>
            <a:ext cx="6028739" cy="2459780"/>
          </a:xfrm>
          <a:prstGeom prst="roundRect">
            <a:avLst>
              <a:gd name="adj" fmla="val 7448"/>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a:solidFill>
                <a:schemeClr val="tx1"/>
              </a:solidFill>
            </a:endParaRPr>
          </a:p>
        </p:txBody>
      </p:sp>
      <p:pic>
        <p:nvPicPr>
          <p:cNvPr id="30" name="Picture 29">
            <a:extLst>
              <a:ext uri="{FF2B5EF4-FFF2-40B4-BE49-F238E27FC236}">
                <a16:creationId xmlns:a16="http://schemas.microsoft.com/office/drawing/2014/main" id="{3AE5AACA-AB01-4243-94F6-81CE0368D9A0}"/>
              </a:ext>
            </a:extLst>
          </p:cNvPr>
          <p:cNvPicPr>
            <a:picLocks noChangeAspect="1"/>
          </p:cNvPicPr>
          <p:nvPr/>
        </p:nvPicPr>
        <p:blipFill rotWithShape="1">
          <a:blip r:embed="rId10"/>
          <a:srcRect l="1874" t="6395" r="74686" b="25278"/>
          <a:stretch/>
        </p:blipFill>
        <p:spPr>
          <a:xfrm>
            <a:off x="5843582" y="4764607"/>
            <a:ext cx="1616439" cy="1293151"/>
          </a:xfrm>
          <a:prstGeom prst="rect">
            <a:avLst/>
          </a:prstGeom>
          <a:ln>
            <a:solidFill>
              <a:schemeClr val="tx1"/>
            </a:solidFill>
          </a:ln>
        </p:spPr>
      </p:pic>
      <p:pic>
        <p:nvPicPr>
          <p:cNvPr id="34" name="Picture 33">
            <a:extLst>
              <a:ext uri="{FF2B5EF4-FFF2-40B4-BE49-F238E27FC236}">
                <a16:creationId xmlns:a16="http://schemas.microsoft.com/office/drawing/2014/main" id="{6E4D0EC9-29AE-2C40-84F4-952F5A5E1AFF}"/>
              </a:ext>
            </a:extLst>
          </p:cNvPr>
          <p:cNvPicPr>
            <a:picLocks noChangeAspect="1"/>
          </p:cNvPicPr>
          <p:nvPr/>
        </p:nvPicPr>
        <p:blipFill rotWithShape="1">
          <a:blip r:embed="rId10"/>
          <a:srcRect l="38057" t="6623" r="38503" b="25050"/>
          <a:stretch/>
        </p:blipFill>
        <p:spPr>
          <a:xfrm>
            <a:off x="7773861" y="4764607"/>
            <a:ext cx="1616439" cy="1293151"/>
          </a:xfrm>
          <a:prstGeom prst="rect">
            <a:avLst/>
          </a:prstGeom>
          <a:ln>
            <a:solidFill>
              <a:schemeClr val="tx1"/>
            </a:solidFill>
          </a:ln>
        </p:spPr>
      </p:pic>
      <p:grpSp>
        <p:nvGrpSpPr>
          <p:cNvPr id="35" name="Group 34">
            <a:extLst>
              <a:ext uri="{FF2B5EF4-FFF2-40B4-BE49-F238E27FC236}">
                <a16:creationId xmlns:a16="http://schemas.microsoft.com/office/drawing/2014/main" id="{9E37308C-DB29-6141-836F-80A19FBD806A}"/>
              </a:ext>
            </a:extLst>
          </p:cNvPr>
          <p:cNvGrpSpPr/>
          <p:nvPr/>
        </p:nvGrpSpPr>
        <p:grpSpPr>
          <a:xfrm>
            <a:off x="7213264" y="5199736"/>
            <a:ext cx="1063331" cy="403761"/>
            <a:chOff x="4832682" y="4474913"/>
            <a:chExt cx="2309595" cy="876984"/>
          </a:xfrm>
        </p:grpSpPr>
        <p:sp>
          <p:nvSpPr>
            <p:cNvPr id="36" name="Right Arrow 20">
              <a:extLst>
                <a:ext uri="{FF2B5EF4-FFF2-40B4-BE49-F238E27FC236}">
                  <a16:creationId xmlns:a16="http://schemas.microsoft.com/office/drawing/2014/main" id="{2C7DC5CB-ADA4-F848-B0A4-93CCF2DBDC06}"/>
                </a:ext>
              </a:extLst>
            </p:cNvPr>
            <p:cNvSpPr/>
            <p:nvPr/>
          </p:nvSpPr>
          <p:spPr>
            <a:xfrm>
              <a:off x="4832682" y="4474913"/>
              <a:ext cx="2309595" cy="876984"/>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7" name="Graphic 36">
              <a:extLst>
                <a:ext uri="{FF2B5EF4-FFF2-40B4-BE49-F238E27FC236}">
                  <a16:creationId xmlns:a16="http://schemas.microsoft.com/office/drawing/2014/main" id="{2F600930-122E-2F4C-A96E-0604CDE01E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3677" y="4751479"/>
              <a:ext cx="1714500" cy="323850"/>
            </a:xfrm>
            <a:prstGeom prst="rect">
              <a:avLst/>
            </a:prstGeom>
          </p:spPr>
        </p:pic>
      </p:grpSp>
      <p:pic>
        <p:nvPicPr>
          <p:cNvPr id="38" name="Picture 37">
            <a:extLst>
              <a:ext uri="{FF2B5EF4-FFF2-40B4-BE49-F238E27FC236}">
                <a16:creationId xmlns:a16="http://schemas.microsoft.com/office/drawing/2014/main" id="{17502183-B291-934D-9B00-5751056FDAC1}"/>
              </a:ext>
            </a:extLst>
          </p:cNvPr>
          <p:cNvPicPr>
            <a:picLocks noChangeAspect="1"/>
          </p:cNvPicPr>
          <p:nvPr/>
        </p:nvPicPr>
        <p:blipFill rotWithShape="1">
          <a:blip r:embed="rId10"/>
          <a:srcRect l="74265" t="6217" r="2295" b="25456"/>
          <a:stretch/>
        </p:blipFill>
        <p:spPr>
          <a:xfrm>
            <a:off x="9737360" y="4764607"/>
            <a:ext cx="1616440" cy="1293151"/>
          </a:xfrm>
          <a:prstGeom prst="rect">
            <a:avLst/>
          </a:prstGeom>
          <a:ln>
            <a:solidFill>
              <a:schemeClr val="tx1"/>
            </a:solidFill>
          </a:ln>
        </p:spPr>
      </p:pic>
      <p:grpSp>
        <p:nvGrpSpPr>
          <p:cNvPr id="31" name="Group 30">
            <a:extLst>
              <a:ext uri="{FF2B5EF4-FFF2-40B4-BE49-F238E27FC236}">
                <a16:creationId xmlns:a16="http://schemas.microsoft.com/office/drawing/2014/main" id="{255F9C77-FC96-004D-A0F9-8697E5D7F54C}"/>
              </a:ext>
            </a:extLst>
          </p:cNvPr>
          <p:cNvGrpSpPr/>
          <p:nvPr/>
        </p:nvGrpSpPr>
        <p:grpSpPr>
          <a:xfrm>
            <a:off x="8996621" y="5209302"/>
            <a:ext cx="1063331" cy="403761"/>
            <a:chOff x="4832683" y="4474913"/>
            <a:chExt cx="2309595" cy="876984"/>
          </a:xfrm>
        </p:grpSpPr>
        <p:sp>
          <p:nvSpPr>
            <p:cNvPr id="32" name="Right Arrow 20">
              <a:extLst>
                <a:ext uri="{FF2B5EF4-FFF2-40B4-BE49-F238E27FC236}">
                  <a16:creationId xmlns:a16="http://schemas.microsoft.com/office/drawing/2014/main" id="{364B7661-8D04-6443-A26B-DE14A03A9B0B}"/>
                </a:ext>
              </a:extLst>
            </p:cNvPr>
            <p:cNvSpPr/>
            <p:nvPr/>
          </p:nvSpPr>
          <p:spPr>
            <a:xfrm>
              <a:off x="4832683" y="4474913"/>
              <a:ext cx="2309595" cy="876984"/>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Graphic 32">
              <a:extLst>
                <a:ext uri="{FF2B5EF4-FFF2-40B4-BE49-F238E27FC236}">
                  <a16:creationId xmlns:a16="http://schemas.microsoft.com/office/drawing/2014/main" id="{93B86A47-6044-024C-B7B9-355C272351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24152" y="4775292"/>
              <a:ext cx="1724025" cy="276225"/>
            </a:xfrm>
            <a:prstGeom prst="rect">
              <a:avLst/>
            </a:prstGeom>
          </p:spPr>
        </p:pic>
      </p:grpSp>
      <p:sp>
        <p:nvSpPr>
          <p:cNvPr id="3" name="Slide Number Placeholder 2">
            <a:extLst>
              <a:ext uri="{FF2B5EF4-FFF2-40B4-BE49-F238E27FC236}">
                <a16:creationId xmlns:a16="http://schemas.microsoft.com/office/drawing/2014/main" id="{7AB2F2C5-AEBE-C84C-988C-E70695732611}"/>
              </a:ext>
            </a:extLst>
          </p:cNvPr>
          <p:cNvSpPr>
            <a:spLocks noGrp="1"/>
          </p:cNvSpPr>
          <p:nvPr>
            <p:ph type="sldNum" sz="quarter" idx="12"/>
          </p:nvPr>
        </p:nvSpPr>
        <p:spPr/>
        <p:txBody>
          <a:bodyPr/>
          <a:lstStyle/>
          <a:p>
            <a:fld id="{0908CC86-A11B-4806-8F88-B6AE3C10272E}" type="slidenum">
              <a:rPr lang="en-US" smtClean="0"/>
              <a:t>61</a:t>
            </a:fld>
            <a:endParaRPr lang="en-US"/>
          </a:p>
        </p:txBody>
      </p:sp>
    </p:spTree>
    <p:custDataLst>
      <p:tags r:id="rId1"/>
    </p:custDataLst>
    <p:extLst>
      <p:ext uri="{BB962C8B-B14F-4D97-AF65-F5344CB8AC3E}">
        <p14:creationId xmlns:p14="http://schemas.microsoft.com/office/powerpoint/2010/main" val="3257117046"/>
      </p:ext>
    </p:extLst>
  </p:cSld>
  <p:clrMapOvr>
    <a:masterClrMapping/>
  </p:clrMapOvr>
  <mc:AlternateContent xmlns:mc="http://schemas.openxmlformats.org/markup-compatibility/2006" xmlns:p14="http://schemas.microsoft.com/office/powerpoint/2010/main">
    <mc:Choice Requires="p14">
      <p:transition spd="slow" p14:dur="2000" advTm="39226"/>
    </mc:Choice>
    <mc:Fallback xmlns="">
      <p:transition spd="slow" advTm="39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P spid="20" grpId="0" animBg="1"/>
      <p:bldP spid="28" grpId="0" animBg="1"/>
      <p:bldP spid="2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A444-9BBE-4F10-998E-59BBABF4B8F1}"/>
              </a:ext>
            </a:extLst>
          </p:cNvPr>
          <p:cNvSpPr>
            <a:spLocks noGrp="1"/>
          </p:cNvSpPr>
          <p:nvPr>
            <p:ph type="title"/>
          </p:nvPr>
        </p:nvSpPr>
        <p:spPr/>
        <p:txBody>
          <a:bodyPr/>
          <a:lstStyle/>
          <a:p>
            <a:r>
              <a:rPr lang="en-US"/>
              <a:t>Acknowledgements</a:t>
            </a:r>
          </a:p>
        </p:txBody>
      </p:sp>
      <p:pic>
        <p:nvPicPr>
          <p:cNvPr id="6" name="Picture 5">
            <a:extLst>
              <a:ext uri="{FF2B5EF4-FFF2-40B4-BE49-F238E27FC236}">
                <a16:creationId xmlns:a16="http://schemas.microsoft.com/office/drawing/2014/main" id="{7287AA43-BFE9-4FF2-B2F8-FE4A0A8EBFC0}"/>
              </a:ext>
            </a:extLst>
          </p:cNvPr>
          <p:cNvPicPr>
            <a:picLocks noChangeAspect="1"/>
          </p:cNvPicPr>
          <p:nvPr/>
        </p:nvPicPr>
        <p:blipFill>
          <a:blip r:embed="rId3"/>
          <a:stretch>
            <a:fillRect/>
          </a:stretch>
        </p:blipFill>
        <p:spPr>
          <a:xfrm>
            <a:off x="8821985" y="1669915"/>
            <a:ext cx="2327371" cy="2900019"/>
          </a:xfrm>
          <a:prstGeom prst="rect">
            <a:avLst/>
          </a:prstGeom>
        </p:spPr>
      </p:pic>
      <p:sp>
        <p:nvSpPr>
          <p:cNvPr id="8" name="Rectangle: Rounded Corners 7">
            <a:extLst>
              <a:ext uri="{FF2B5EF4-FFF2-40B4-BE49-F238E27FC236}">
                <a16:creationId xmlns:a16="http://schemas.microsoft.com/office/drawing/2014/main" id="{280E6312-8883-4AD7-9059-4F3DACC093C2}"/>
              </a:ext>
            </a:extLst>
          </p:cNvPr>
          <p:cNvSpPr/>
          <p:nvPr/>
        </p:nvSpPr>
        <p:spPr>
          <a:xfrm>
            <a:off x="8668405" y="5448947"/>
            <a:ext cx="2627590" cy="615920"/>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Project Website!</a:t>
            </a:r>
          </a:p>
        </p:txBody>
      </p:sp>
      <p:sp>
        <p:nvSpPr>
          <p:cNvPr id="10" name="Arrow: Down 9">
            <a:extLst>
              <a:ext uri="{FF2B5EF4-FFF2-40B4-BE49-F238E27FC236}">
                <a16:creationId xmlns:a16="http://schemas.microsoft.com/office/drawing/2014/main" id="{D621513D-D0BB-44C9-8DC4-043512DCD54A}"/>
              </a:ext>
            </a:extLst>
          </p:cNvPr>
          <p:cNvSpPr/>
          <p:nvPr/>
        </p:nvSpPr>
        <p:spPr>
          <a:xfrm rot="10800000">
            <a:off x="9726200" y="4698090"/>
            <a:ext cx="511999" cy="615920"/>
          </a:xfrm>
          <a:prstGeom prst="down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26" name="Picture 2" descr="DARPA Logo 2010.png">
            <a:extLst>
              <a:ext uri="{FF2B5EF4-FFF2-40B4-BE49-F238E27FC236}">
                <a16:creationId xmlns:a16="http://schemas.microsoft.com/office/drawing/2014/main" id="{038A5657-03E4-49B9-9F99-5A2B9C42A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644" y="2591983"/>
            <a:ext cx="20955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C92801B-8E4A-4B03-BB11-59E46676F2ED}"/>
              </a:ext>
            </a:extLst>
          </p:cNvPr>
          <p:cNvSpPr/>
          <p:nvPr/>
        </p:nvSpPr>
        <p:spPr>
          <a:xfrm>
            <a:off x="776599" y="4000934"/>
            <a:ext cx="2627590" cy="807772"/>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Funded by DARPA grant</a:t>
            </a:r>
          </a:p>
          <a:p>
            <a:pPr algn="ctr"/>
            <a:r>
              <a:rPr lang="en-US">
                <a:solidFill>
                  <a:srgbClr val="333333"/>
                </a:solidFill>
                <a:latin typeface="Source Sans Pro" panose="020B0503030403020204" pitchFamily="34" charset="0"/>
              </a:rPr>
              <a:t>HR00112090017</a:t>
            </a:r>
            <a:endParaRPr lang="en-US">
              <a:solidFill>
                <a:schemeClr val="tx1"/>
              </a:solidFill>
            </a:endParaRPr>
          </a:p>
        </p:txBody>
      </p:sp>
      <p:cxnSp>
        <p:nvCxnSpPr>
          <p:cNvPr id="13" name="Straight Connector 12">
            <a:extLst>
              <a:ext uri="{FF2B5EF4-FFF2-40B4-BE49-F238E27FC236}">
                <a16:creationId xmlns:a16="http://schemas.microsoft.com/office/drawing/2014/main" id="{98E55705-7500-463B-B02F-1CDAC962CD40}"/>
              </a:ext>
            </a:extLst>
          </p:cNvPr>
          <p:cNvCxnSpPr/>
          <p:nvPr/>
        </p:nvCxnSpPr>
        <p:spPr>
          <a:xfrm>
            <a:off x="3780817" y="1799240"/>
            <a:ext cx="0" cy="4403387"/>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7B9D4D-E584-4E7D-A8D6-E390E8569AA2}"/>
              </a:ext>
            </a:extLst>
          </p:cNvPr>
          <p:cNvCxnSpPr/>
          <p:nvPr/>
        </p:nvCxnSpPr>
        <p:spPr>
          <a:xfrm>
            <a:off x="8153400" y="1799240"/>
            <a:ext cx="0" cy="4403387"/>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51F0F0C-961D-49D8-A862-E7590EEEEDB9}"/>
              </a:ext>
            </a:extLst>
          </p:cNvPr>
          <p:cNvSpPr/>
          <p:nvPr/>
        </p:nvSpPr>
        <p:spPr>
          <a:xfrm>
            <a:off x="4822018" y="3300184"/>
            <a:ext cx="1998060" cy="2031325"/>
          </a:xfrm>
          <a:prstGeom prst="rect">
            <a:avLst/>
          </a:prstGeom>
        </p:spPr>
        <p:txBody>
          <a:bodyPr wrap="square">
            <a:spAutoFit/>
          </a:bodyPr>
          <a:lstStyle/>
          <a:p>
            <a:pPr algn="ctr"/>
            <a:r>
              <a:rPr lang="en-US" err="1">
                <a:solidFill>
                  <a:srgbClr val="333333"/>
                </a:solidFill>
                <a:latin typeface="Source Sans Pro" panose="020B0503030403020204" pitchFamily="34" charset="0"/>
              </a:rPr>
              <a:t>Fredo</a:t>
            </a:r>
            <a:r>
              <a:rPr lang="en-US">
                <a:solidFill>
                  <a:srgbClr val="333333"/>
                </a:solidFill>
                <a:latin typeface="Source Sans Pro" panose="020B0503030403020204" pitchFamily="34" charset="0"/>
              </a:rPr>
              <a:t> Durand,</a:t>
            </a:r>
          </a:p>
          <a:p>
            <a:pPr algn="ctr"/>
            <a:r>
              <a:rPr lang="en-US">
                <a:solidFill>
                  <a:srgbClr val="333333"/>
                </a:solidFill>
                <a:latin typeface="Source Sans Pro" panose="020B0503030403020204" pitchFamily="34" charset="0"/>
              </a:rPr>
              <a:t>Ante Qu,</a:t>
            </a:r>
          </a:p>
          <a:p>
            <a:pPr algn="ctr"/>
            <a:r>
              <a:rPr lang="en-US">
                <a:solidFill>
                  <a:srgbClr val="333333"/>
                </a:solidFill>
                <a:latin typeface="Source Sans Pro" panose="020B0503030403020204" pitchFamily="34" charset="0"/>
              </a:rPr>
              <a:t>Paul Zhang,</a:t>
            </a:r>
          </a:p>
          <a:p>
            <a:pPr algn="ctr"/>
            <a:r>
              <a:rPr lang="en-US">
                <a:solidFill>
                  <a:srgbClr val="333333"/>
                </a:solidFill>
                <a:latin typeface="Source Sans Pro" panose="020B0503030403020204" pitchFamily="34" charset="0"/>
              </a:rPr>
              <a:t>Joshua Fishman,</a:t>
            </a:r>
          </a:p>
          <a:p>
            <a:pPr algn="ctr"/>
            <a:r>
              <a:rPr lang="en-US">
                <a:solidFill>
                  <a:srgbClr val="333333"/>
                </a:solidFill>
                <a:latin typeface="Source Sans Pro" panose="020B0503030403020204" pitchFamily="34" charset="0"/>
              </a:rPr>
              <a:t>Tao Du,</a:t>
            </a:r>
          </a:p>
          <a:p>
            <a:pPr algn="ctr"/>
            <a:r>
              <a:rPr lang="en-US">
                <a:solidFill>
                  <a:srgbClr val="333333"/>
                </a:solidFill>
                <a:latin typeface="Source Sans Pro" panose="020B0503030403020204" pitchFamily="34" charset="0"/>
              </a:rPr>
              <a:t>Samuel </a:t>
            </a:r>
            <a:r>
              <a:rPr lang="en-US" err="1">
                <a:solidFill>
                  <a:srgbClr val="333333"/>
                </a:solidFill>
                <a:latin typeface="Source Sans Pro" panose="020B0503030403020204" pitchFamily="34" charset="0"/>
              </a:rPr>
              <a:t>Tenka</a:t>
            </a:r>
            <a:r>
              <a:rPr lang="en-US">
                <a:solidFill>
                  <a:srgbClr val="333333"/>
                </a:solidFill>
                <a:latin typeface="Source Sans Pro" panose="020B0503030403020204" pitchFamily="34" charset="0"/>
              </a:rPr>
              <a:t> &amp; </a:t>
            </a:r>
          </a:p>
          <a:p>
            <a:pPr algn="ctr"/>
            <a:r>
              <a:rPr lang="en-US">
                <a:solidFill>
                  <a:srgbClr val="333333"/>
                </a:solidFill>
                <a:latin typeface="Source Sans Pro" panose="020B0503030403020204" pitchFamily="34" charset="0"/>
              </a:rPr>
              <a:t>Luke Anderson</a:t>
            </a:r>
            <a:endParaRPr lang="en-US"/>
          </a:p>
        </p:txBody>
      </p:sp>
      <p:sp>
        <p:nvSpPr>
          <p:cNvPr id="16" name="TextBox 15">
            <a:extLst>
              <a:ext uri="{FF2B5EF4-FFF2-40B4-BE49-F238E27FC236}">
                <a16:creationId xmlns:a16="http://schemas.microsoft.com/office/drawing/2014/main" id="{00C07160-2198-46F6-BAD1-9E64D4FEA5C3}"/>
              </a:ext>
            </a:extLst>
          </p:cNvPr>
          <p:cNvSpPr txBox="1"/>
          <p:nvPr/>
        </p:nvSpPr>
        <p:spPr>
          <a:xfrm>
            <a:off x="4567916" y="2460345"/>
            <a:ext cx="2506264" cy="461665"/>
          </a:xfrm>
          <a:prstGeom prst="rect">
            <a:avLst/>
          </a:prstGeom>
          <a:noFill/>
        </p:spPr>
        <p:txBody>
          <a:bodyPr wrap="none" rtlCol="0">
            <a:spAutoFit/>
          </a:bodyPr>
          <a:lstStyle/>
          <a:p>
            <a:r>
              <a:rPr lang="en-US" sz="2400"/>
              <a:t>We’d like to thank:</a:t>
            </a:r>
          </a:p>
        </p:txBody>
      </p:sp>
      <p:sp>
        <p:nvSpPr>
          <p:cNvPr id="3" name="Slide Number Placeholder 2">
            <a:extLst>
              <a:ext uri="{FF2B5EF4-FFF2-40B4-BE49-F238E27FC236}">
                <a16:creationId xmlns:a16="http://schemas.microsoft.com/office/drawing/2014/main" id="{C88F592B-1421-F54A-B714-E119BD1CE66F}"/>
              </a:ext>
            </a:extLst>
          </p:cNvPr>
          <p:cNvSpPr>
            <a:spLocks noGrp="1"/>
          </p:cNvSpPr>
          <p:nvPr>
            <p:ph type="sldNum" sz="quarter" idx="12"/>
          </p:nvPr>
        </p:nvSpPr>
        <p:spPr/>
        <p:txBody>
          <a:bodyPr/>
          <a:lstStyle/>
          <a:p>
            <a:fld id="{0908CC86-A11B-4806-8F88-B6AE3C10272E}" type="slidenum">
              <a:rPr lang="en-US" smtClean="0"/>
              <a:t>62</a:t>
            </a:fld>
            <a:endParaRPr lang="en-US"/>
          </a:p>
        </p:txBody>
      </p:sp>
    </p:spTree>
    <p:extLst>
      <p:ext uri="{BB962C8B-B14F-4D97-AF65-F5344CB8AC3E}">
        <p14:creationId xmlns:p14="http://schemas.microsoft.com/office/powerpoint/2010/main" val="3806555139"/>
      </p:ext>
    </p:extLst>
  </p:cSld>
  <p:clrMapOvr>
    <a:masterClrMapping/>
  </p:clrMapOvr>
  <mc:AlternateContent xmlns:mc="http://schemas.openxmlformats.org/markup-compatibility/2006" xmlns:p14="http://schemas.microsoft.com/office/powerpoint/2010/main">
    <mc:Choice Requires="p14">
      <p:transition spd="slow" p14:dur="2000" advTm="6420"/>
    </mc:Choice>
    <mc:Fallback xmlns="">
      <p:transition spd="slow" advTm="64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4EC564F-A513-4D7E-B3F9-A7DF4872E2B1}"/>
              </a:ext>
            </a:extLst>
          </p:cNvPr>
          <p:cNvSpPr/>
          <p:nvPr/>
        </p:nvSpPr>
        <p:spPr>
          <a:xfrm>
            <a:off x="2505808" y="2606444"/>
            <a:ext cx="6656043" cy="30948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Program</a:t>
            </a:r>
          </a:p>
        </p:txBody>
      </p:sp>
      <p:sp>
        <p:nvSpPr>
          <p:cNvPr id="2" name="Title 1">
            <a:extLst>
              <a:ext uri="{FF2B5EF4-FFF2-40B4-BE49-F238E27FC236}">
                <a16:creationId xmlns:a16="http://schemas.microsoft.com/office/drawing/2014/main" id="{A2CCC538-C391-4F2C-9666-5914557F762B}"/>
              </a:ext>
            </a:extLst>
          </p:cNvPr>
          <p:cNvSpPr>
            <a:spLocks noGrp="1"/>
          </p:cNvSpPr>
          <p:nvPr>
            <p:ph type="title"/>
          </p:nvPr>
        </p:nvSpPr>
        <p:spPr/>
        <p:txBody>
          <a:bodyPr/>
          <a:lstStyle/>
          <a:p>
            <a:r>
              <a:rPr lang="en-US"/>
              <a:t>Programs can also include a mix of different domains</a:t>
            </a:r>
          </a:p>
        </p:txBody>
      </p:sp>
      <p:sp>
        <p:nvSpPr>
          <p:cNvPr id="10" name="Arrow: Right 9">
            <a:extLst>
              <a:ext uri="{FF2B5EF4-FFF2-40B4-BE49-F238E27FC236}">
                <a16:creationId xmlns:a16="http://schemas.microsoft.com/office/drawing/2014/main" id="{9737C72D-10A8-4E11-BD57-004EB5033DF9}"/>
              </a:ext>
            </a:extLst>
          </p:cNvPr>
          <p:cNvSpPr/>
          <p:nvPr/>
        </p:nvSpPr>
        <p:spPr>
          <a:xfrm>
            <a:off x="8701781" y="3646880"/>
            <a:ext cx="754687" cy="101012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Arrow: Right 20">
            <a:extLst>
              <a:ext uri="{FF2B5EF4-FFF2-40B4-BE49-F238E27FC236}">
                <a16:creationId xmlns:a16="http://schemas.microsoft.com/office/drawing/2014/main" id="{FF11C371-4A45-4801-A698-52C4F5E9C950}"/>
              </a:ext>
            </a:extLst>
          </p:cNvPr>
          <p:cNvSpPr/>
          <p:nvPr/>
        </p:nvSpPr>
        <p:spPr>
          <a:xfrm>
            <a:off x="2026875" y="3604645"/>
            <a:ext cx="756538" cy="101012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13790B38-BCC0-AD4B-A402-BE38D433D72C}"/>
              </a:ext>
            </a:extLst>
          </p:cNvPr>
          <p:cNvPicPr>
            <a:picLocks noChangeAspect="1"/>
          </p:cNvPicPr>
          <p:nvPr/>
        </p:nvPicPr>
        <p:blipFill rotWithShape="1">
          <a:blip r:embed="rId4">
            <a:extLst>
              <a:ext uri="{28A0092B-C50C-407E-A947-70E740481C1C}">
                <a14:useLocalDpi xmlns:a14="http://schemas.microsoft.com/office/drawing/2010/main" val="0"/>
              </a:ext>
            </a:extLst>
          </a:blip>
          <a:srcRect l="17391" t="6927" r="17336" b="7250"/>
          <a:stretch/>
        </p:blipFill>
        <p:spPr>
          <a:xfrm>
            <a:off x="9524929" y="2953316"/>
            <a:ext cx="2431014" cy="2397250"/>
          </a:xfrm>
          <a:prstGeom prst="rect">
            <a:avLst/>
          </a:prstGeom>
        </p:spPr>
      </p:pic>
      <p:grpSp>
        <p:nvGrpSpPr>
          <p:cNvPr id="4" name="Group 3">
            <a:extLst>
              <a:ext uri="{FF2B5EF4-FFF2-40B4-BE49-F238E27FC236}">
                <a16:creationId xmlns:a16="http://schemas.microsoft.com/office/drawing/2014/main" id="{F37A7D10-CB44-4541-8ADE-1EA6FC3D3E63}"/>
              </a:ext>
            </a:extLst>
          </p:cNvPr>
          <p:cNvGrpSpPr/>
          <p:nvPr/>
        </p:nvGrpSpPr>
        <p:grpSpPr>
          <a:xfrm>
            <a:off x="4628648" y="3537165"/>
            <a:ext cx="1100043" cy="1205678"/>
            <a:chOff x="4628648" y="3537165"/>
            <a:chExt cx="1100043" cy="1205678"/>
          </a:xfrm>
        </p:grpSpPr>
        <p:sp>
          <p:nvSpPr>
            <p:cNvPr id="14" name="Rectangle 13">
              <a:extLst>
                <a:ext uri="{FF2B5EF4-FFF2-40B4-BE49-F238E27FC236}">
                  <a16:creationId xmlns:a16="http://schemas.microsoft.com/office/drawing/2014/main" id="{E400453F-6911-4543-A804-0BB47105B184}"/>
                </a:ext>
              </a:extLst>
            </p:cNvPr>
            <p:cNvSpPr/>
            <p:nvPr/>
          </p:nvSpPr>
          <p:spPr>
            <a:xfrm>
              <a:off x="4628648" y="4120341"/>
              <a:ext cx="620498" cy="622502"/>
            </a:xfrm>
            <a:prstGeom prst="rect">
              <a:avLst/>
            </a:prstGeom>
            <a:solidFill>
              <a:schemeClr val="accent6"/>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E2207C51-CD8F-144E-9CE7-4BD61CBC97BB}"/>
                </a:ext>
              </a:extLst>
            </p:cNvPr>
            <p:cNvSpPr/>
            <p:nvPr/>
          </p:nvSpPr>
          <p:spPr>
            <a:xfrm>
              <a:off x="4638878" y="3537165"/>
              <a:ext cx="725954" cy="625822"/>
            </a:xfrm>
            <a:prstGeom prst="hexagon">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375E18E5-884C-8645-B65F-8BDF5EFA5E23}"/>
                </a:ext>
              </a:extLst>
            </p:cNvPr>
            <p:cNvSpPr/>
            <p:nvPr/>
          </p:nvSpPr>
          <p:spPr>
            <a:xfrm>
              <a:off x="5046337" y="3777459"/>
              <a:ext cx="682354" cy="664494"/>
            </a:xfrm>
            <a:prstGeom prst="triangle">
              <a:avLst>
                <a:gd name="adj" fmla="val 49130"/>
              </a:avLst>
            </a:prstGeom>
            <a:solidFill>
              <a:srgbClr val="E36154"/>
            </a:solidFill>
            <a:ln w="57150">
              <a:solidFill>
                <a:srgbClr val="862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grpSp>
      <p:sp>
        <p:nvSpPr>
          <p:cNvPr id="17" name="Arrow: Right 9">
            <a:extLst>
              <a:ext uri="{FF2B5EF4-FFF2-40B4-BE49-F238E27FC236}">
                <a16:creationId xmlns:a16="http://schemas.microsoft.com/office/drawing/2014/main" id="{3B55BD82-33D2-9044-8C6B-C327A20680F2}"/>
              </a:ext>
            </a:extLst>
          </p:cNvPr>
          <p:cNvSpPr/>
          <p:nvPr/>
        </p:nvSpPr>
        <p:spPr>
          <a:xfrm>
            <a:off x="5794435" y="3569297"/>
            <a:ext cx="682354" cy="101012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D2872BF3-FBB9-8F41-BF47-DDE9579027F2}"/>
              </a:ext>
            </a:extLst>
          </p:cNvPr>
          <p:cNvSpPr txBox="1"/>
          <p:nvPr/>
        </p:nvSpPr>
        <p:spPr>
          <a:xfrm>
            <a:off x="247111" y="3335511"/>
            <a:ext cx="1700722" cy="1569660"/>
          </a:xfrm>
          <a:prstGeom prst="rect">
            <a:avLst/>
          </a:prstGeom>
          <a:noFill/>
        </p:spPr>
        <p:txBody>
          <a:bodyPr wrap="none" rtlCol="0">
            <a:spAutoFit/>
          </a:bodyPr>
          <a:lstStyle/>
          <a:p>
            <a:pPr algn="ctr"/>
            <a:r>
              <a:rPr lang="en-US" sz="3200"/>
              <a:t>Latent</a:t>
            </a:r>
          </a:p>
          <a:p>
            <a:pPr algn="ctr"/>
            <a:r>
              <a:rPr lang="en-US" sz="3200"/>
              <a:t>Variables</a:t>
            </a:r>
          </a:p>
          <a:p>
            <a:pPr algn="ctr"/>
            <a:r>
              <a:rPr lang="en-US" sz="3200" b="1"/>
              <a:t>Z</a:t>
            </a:r>
            <a:endParaRPr lang="en-US" sz="3200"/>
          </a:p>
        </p:txBody>
      </p:sp>
      <p:sp>
        <p:nvSpPr>
          <p:cNvPr id="19" name="Arrow: Right 20">
            <a:extLst>
              <a:ext uri="{FF2B5EF4-FFF2-40B4-BE49-F238E27FC236}">
                <a16:creationId xmlns:a16="http://schemas.microsoft.com/office/drawing/2014/main" id="{373DBA6F-AA9C-D945-A024-582E175ACB97}"/>
              </a:ext>
            </a:extLst>
          </p:cNvPr>
          <p:cNvSpPr/>
          <p:nvPr/>
        </p:nvSpPr>
        <p:spPr>
          <a:xfrm flipH="1">
            <a:off x="912206" y="4398406"/>
            <a:ext cx="9843246" cy="2094469"/>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a:t>Backpropagate gradient</a:t>
            </a:r>
          </a:p>
        </p:txBody>
      </p:sp>
      <p:sp>
        <p:nvSpPr>
          <p:cNvPr id="25" name="Rectangle 24">
            <a:extLst>
              <a:ext uri="{FF2B5EF4-FFF2-40B4-BE49-F238E27FC236}">
                <a16:creationId xmlns:a16="http://schemas.microsoft.com/office/drawing/2014/main" id="{EE7F62FC-762B-437E-A360-904250684A2A}"/>
              </a:ext>
            </a:extLst>
          </p:cNvPr>
          <p:cNvSpPr/>
          <p:nvPr/>
        </p:nvSpPr>
        <p:spPr>
          <a:xfrm>
            <a:off x="146050" y="1690688"/>
            <a:ext cx="11809893" cy="4883123"/>
          </a:xfrm>
          <a:prstGeom prst="rect">
            <a:avLst/>
          </a:prstGeom>
          <a:solidFill>
            <a:srgbClr val="FFFFFF">
              <a:alpha val="87059"/>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4047F31-E63D-2A44-A051-8CE44793C6A4}"/>
              </a:ext>
            </a:extLst>
          </p:cNvPr>
          <p:cNvGrpSpPr/>
          <p:nvPr/>
        </p:nvGrpSpPr>
        <p:grpSpPr>
          <a:xfrm>
            <a:off x="6605953" y="3537165"/>
            <a:ext cx="1966664" cy="1230835"/>
            <a:chOff x="4639860" y="3628168"/>
            <a:chExt cx="2280140" cy="1230835"/>
          </a:xfrm>
          <a:solidFill>
            <a:schemeClr val="accent1">
              <a:lumMod val="20000"/>
              <a:lumOff val="80000"/>
            </a:schemeClr>
          </a:solidFill>
        </p:grpSpPr>
        <p:sp>
          <p:nvSpPr>
            <p:cNvPr id="5" name="Rectangle 4">
              <a:extLst>
                <a:ext uri="{FF2B5EF4-FFF2-40B4-BE49-F238E27FC236}">
                  <a16:creationId xmlns:a16="http://schemas.microsoft.com/office/drawing/2014/main" id="{B2FD090E-13C7-4681-9046-754525D25CA4}"/>
                </a:ext>
              </a:extLst>
            </p:cNvPr>
            <p:cNvSpPr/>
            <p:nvPr/>
          </p:nvSpPr>
          <p:spPr>
            <a:xfrm>
              <a:off x="4639860" y="3628168"/>
              <a:ext cx="2280140" cy="1230835"/>
            </a:xfrm>
            <a:prstGeom prst="rect">
              <a:avLst/>
            </a:prstGeom>
            <a:solidFill>
              <a:schemeClr val="accent4">
                <a:lumMod val="20000"/>
                <a:lumOff val="8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CEACD30-515C-43EF-B567-B58D3F5B61AD}"/>
                </a:ext>
              </a:extLst>
            </p:cNvPr>
            <p:cNvSpPr txBox="1"/>
            <p:nvPr/>
          </p:nvSpPr>
          <p:spPr>
            <a:xfrm>
              <a:off x="4863386" y="3793898"/>
              <a:ext cx="1833089" cy="954107"/>
            </a:xfrm>
            <a:prstGeom prst="rect">
              <a:avLst/>
            </a:prstGeom>
            <a:solidFill>
              <a:schemeClr val="accent4">
                <a:lumMod val="20000"/>
                <a:lumOff val="80000"/>
              </a:schemeClr>
            </a:solidFill>
          </p:spPr>
          <p:txBody>
            <a:bodyPr wrap="none" rtlCol="0">
              <a:spAutoFit/>
            </a:bodyPr>
            <a:lstStyle/>
            <a:p>
              <a:pPr algn="ctr"/>
              <a:r>
                <a:rPr lang="en-US" sz="2800" b="1" err="1"/>
                <a:t>ray_trace</a:t>
              </a:r>
              <a:endParaRPr lang="en-US" sz="2800" b="1"/>
            </a:p>
            <a:p>
              <a:pPr algn="ctr"/>
              <a:r>
                <a:rPr lang="en-US" sz="2800" b="1"/>
                <a:t>(t)</a:t>
              </a:r>
            </a:p>
          </p:txBody>
        </p:sp>
      </p:grpSp>
      <p:pic>
        <p:nvPicPr>
          <p:cNvPr id="9" name="Picture 8" descr="File:Neural network.svg - Wikimedia Commons">
            <a:extLst>
              <a:ext uri="{FF2B5EF4-FFF2-40B4-BE49-F238E27FC236}">
                <a16:creationId xmlns:a16="http://schemas.microsoft.com/office/drawing/2014/main" id="{450071C7-809F-1B44-8B33-9A6052746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109" y="3167534"/>
            <a:ext cx="1966664" cy="181364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0">
            <a:extLst>
              <a:ext uri="{FF2B5EF4-FFF2-40B4-BE49-F238E27FC236}">
                <a16:creationId xmlns:a16="http://schemas.microsoft.com/office/drawing/2014/main" id="{4991D11A-0BF4-1B4B-AC24-863C1B9DCCAC}"/>
              </a:ext>
            </a:extLst>
          </p:cNvPr>
          <p:cNvSpPr/>
          <p:nvPr/>
        </p:nvSpPr>
        <p:spPr>
          <a:xfrm>
            <a:off x="2164080" y="1237020"/>
            <a:ext cx="2882257" cy="1581987"/>
          </a:xfrm>
          <a:prstGeom prst="roundRect">
            <a:avLst>
              <a:gd name="adj" fmla="val 26354"/>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Generally easy to differentiate</a:t>
            </a:r>
          </a:p>
        </p:txBody>
      </p:sp>
      <p:sp>
        <p:nvSpPr>
          <p:cNvPr id="22" name="Arrow: Right 9">
            <a:extLst>
              <a:ext uri="{FF2B5EF4-FFF2-40B4-BE49-F238E27FC236}">
                <a16:creationId xmlns:a16="http://schemas.microsoft.com/office/drawing/2014/main" id="{BAA172C0-BB11-4747-AE68-887D35D37ADB}"/>
              </a:ext>
            </a:extLst>
          </p:cNvPr>
          <p:cNvSpPr/>
          <p:nvPr/>
        </p:nvSpPr>
        <p:spPr>
          <a:xfrm rot="5400000">
            <a:off x="3263257" y="2796437"/>
            <a:ext cx="682354"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Rounded Corners 10">
            <a:extLst>
              <a:ext uri="{FF2B5EF4-FFF2-40B4-BE49-F238E27FC236}">
                <a16:creationId xmlns:a16="http://schemas.microsoft.com/office/drawing/2014/main" id="{7A188DDE-C427-8E4E-BC89-0034C47BCB0A}"/>
              </a:ext>
            </a:extLst>
          </p:cNvPr>
          <p:cNvSpPr/>
          <p:nvPr/>
        </p:nvSpPr>
        <p:spPr>
          <a:xfrm>
            <a:off x="5738487" y="1530345"/>
            <a:ext cx="3727776" cy="975742"/>
          </a:xfrm>
          <a:prstGeom prst="roundRect">
            <a:avLst>
              <a:gd name="adj" fmla="val 26354"/>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rPr>
              <a:t>Much harder to differentiate </a:t>
            </a:r>
            <a:r>
              <a:rPr lang="en-US" sz="2400" i="1">
                <a:solidFill>
                  <a:schemeClr val="tx1"/>
                </a:solidFill>
              </a:rPr>
              <a:t>in general</a:t>
            </a:r>
            <a:endParaRPr lang="en-US" sz="2400">
              <a:solidFill>
                <a:schemeClr val="tx1"/>
              </a:solidFill>
            </a:endParaRPr>
          </a:p>
        </p:txBody>
      </p:sp>
      <p:sp>
        <p:nvSpPr>
          <p:cNvPr id="24" name="Arrow: Right 9">
            <a:extLst>
              <a:ext uri="{FF2B5EF4-FFF2-40B4-BE49-F238E27FC236}">
                <a16:creationId xmlns:a16="http://schemas.microsoft.com/office/drawing/2014/main" id="{140C1B1C-5DB6-1941-94EB-9455260F28CE}"/>
              </a:ext>
            </a:extLst>
          </p:cNvPr>
          <p:cNvSpPr/>
          <p:nvPr/>
        </p:nvSpPr>
        <p:spPr>
          <a:xfrm rot="5400000">
            <a:off x="7257545" y="2600743"/>
            <a:ext cx="682354"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BD9468A7-FC14-E642-8994-7A22749739C7}"/>
              </a:ext>
            </a:extLst>
          </p:cNvPr>
          <p:cNvSpPr>
            <a:spLocks noGrp="1"/>
          </p:cNvSpPr>
          <p:nvPr>
            <p:ph type="sldNum" sz="quarter" idx="12"/>
          </p:nvPr>
        </p:nvSpPr>
        <p:spPr/>
        <p:txBody>
          <a:bodyPr/>
          <a:lstStyle/>
          <a:p>
            <a:fld id="{0908CC86-A11B-4806-8F88-B6AE3C10272E}" type="slidenum">
              <a:rPr lang="en-US" smtClean="0"/>
              <a:t>7</a:t>
            </a:fld>
            <a:endParaRPr lang="en-US"/>
          </a:p>
        </p:txBody>
      </p:sp>
      <p:pic>
        <p:nvPicPr>
          <p:cNvPr id="26" name="Picture 2">
            <a:extLst>
              <a:ext uri="{FF2B5EF4-FFF2-40B4-BE49-F238E27FC236}">
                <a16:creationId xmlns:a16="http://schemas.microsoft.com/office/drawing/2014/main" id="{8ABDAA00-2646-4027-989F-3F89799AF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509" y="2127465"/>
            <a:ext cx="558846" cy="5974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PyTorch">
            <a:extLst>
              <a:ext uri="{FF2B5EF4-FFF2-40B4-BE49-F238E27FC236}">
                <a16:creationId xmlns:a16="http://schemas.microsoft.com/office/drawing/2014/main" id="{D0EA2B4F-CDF3-4B69-90D9-78D2A994C2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9404" y="2034935"/>
            <a:ext cx="801303" cy="8013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49369401"/>
      </p:ext>
    </p:extLst>
  </p:cSld>
  <p:clrMapOvr>
    <a:masterClrMapping/>
  </p:clrMapOvr>
  <mc:AlternateContent xmlns:mc="http://schemas.openxmlformats.org/markup-compatibility/2006" xmlns:p14="http://schemas.microsoft.com/office/powerpoint/2010/main">
    <mc:Choice Requires="p14">
      <p:transition spd="slow" p14:dur="2000" advTm="36770"/>
    </mc:Choice>
    <mc:Fallback xmlns="">
      <p:transition spd="slow" advTm="367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17" grpId="0" animBg="1"/>
      <p:bldP spid="18" grpId="0"/>
      <p:bldP spid="19" grpId="0" animBg="1"/>
      <p:bldP spid="25" grpId="0" animBg="1"/>
      <p:bldP spid="20"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CABB9E-1286-47EF-8962-061581FDA280}"/>
              </a:ext>
            </a:extLst>
          </p:cNvPr>
          <p:cNvGrpSpPr/>
          <p:nvPr/>
        </p:nvGrpSpPr>
        <p:grpSpPr>
          <a:xfrm>
            <a:off x="1078201" y="1690688"/>
            <a:ext cx="2888681" cy="4793986"/>
            <a:chOff x="1078201" y="1690688"/>
            <a:chExt cx="2888681" cy="4793986"/>
          </a:xfrm>
        </p:grpSpPr>
        <p:pic>
          <p:nvPicPr>
            <p:cNvPr id="4" name="Picture 3">
              <a:extLst>
                <a:ext uri="{FF2B5EF4-FFF2-40B4-BE49-F238E27FC236}">
                  <a16:creationId xmlns:a16="http://schemas.microsoft.com/office/drawing/2014/main" id="{977855EE-B3A8-804C-B964-D68F5E545B3E}"/>
                </a:ext>
              </a:extLst>
            </p:cNvPr>
            <p:cNvPicPr>
              <a:picLocks noChangeAspect="1"/>
            </p:cNvPicPr>
            <p:nvPr/>
          </p:nvPicPr>
          <p:blipFill rotWithShape="1">
            <a:blip r:embed="rId4">
              <a:extLst>
                <a:ext uri="{28A0092B-C50C-407E-A947-70E740481C1C}">
                  <a14:useLocalDpi xmlns:a14="http://schemas.microsoft.com/office/drawing/2010/main" val="0"/>
                </a:ext>
              </a:extLst>
            </a:blip>
            <a:srcRect l="17391" t="6927" r="17336" b="7250"/>
            <a:stretch/>
          </p:blipFill>
          <p:spPr>
            <a:xfrm>
              <a:off x="1243329" y="1690688"/>
              <a:ext cx="2431014" cy="2397250"/>
            </a:xfrm>
            <a:prstGeom prst="rect">
              <a:avLst/>
            </a:prstGeom>
          </p:spPr>
        </p:pic>
        <p:sp>
          <p:nvSpPr>
            <p:cNvPr id="6" name="Rectangle: Rounded Corners 3">
              <a:extLst>
                <a:ext uri="{FF2B5EF4-FFF2-40B4-BE49-F238E27FC236}">
                  <a16:creationId xmlns:a16="http://schemas.microsoft.com/office/drawing/2014/main" id="{6DD83620-FFCA-9945-AB3E-7DE0DB8AA49B}"/>
                </a:ext>
              </a:extLst>
            </p:cNvPr>
            <p:cNvSpPr/>
            <p:nvPr/>
          </p:nvSpPr>
          <p:spPr>
            <a:xfrm>
              <a:off x="1078201" y="4337245"/>
              <a:ext cx="2888681" cy="2147429"/>
            </a:xfrm>
            <a:prstGeom prst="roundRect">
              <a:avLst>
                <a:gd name="adj" fmla="val 8450"/>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400" u="sng">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9162FDD-63F5-6646-8BC9-AD38A7BB2688}"/>
                    </a:ext>
                  </a:extLst>
                </p:cNvPr>
                <p:cNvSpPr txBox="1"/>
                <p:nvPr/>
              </p:nvSpPr>
              <p:spPr>
                <a:xfrm>
                  <a:off x="1353716" y="4525629"/>
                  <a:ext cx="803279" cy="17757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4400" i="1">
                                <a:latin typeface="Cambria Math" panose="02040503050406030204" pitchFamily="18" charset="0"/>
                              </a:rPr>
                            </m:ctrlPr>
                          </m:naryPr>
                          <m:sub/>
                          <m:sup/>
                          <m:e>
                            <m:r>
                              <a:rPr lang="en-US" sz="4400" i="1">
                                <a:latin typeface="Cambria Math" panose="02040503050406030204" pitchFamily="18" charset="0"/>
                              </a:rPr>
                              <m:t> </m:t>
                            </m:r>
                          </m:e>
                        </m:nary>
                      </m:oMath>
                    </m:oMathPara>
                  </a14:m>
                  <a:endParaRPr lang="en-US" sz="4400" i="1">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79162FDD-63F5-6646-8BC9-AD38A7BB2688}"/>
                    </a:ext>
                  </a:extLst>
                </p:cNvPr>
                <p:cNvSpPr txBox="1">
                  <a:spLocks noRot="1" noChangeAspect="1" noMove="1" noResize="1" noEditPoints="1" noAdjustHandles="1" noChangeArrowheads="1" noChangeShapeType="1" noTextEdit="1"/>
                </p:cNvSpPr>
                <p:nvPr/>
              </p:nvSpPr>
              <p:spPr>
                <a:xfrm>
                  <a:off x="1353716" y="4525629"/>
                  <a:ext cx="803279" cy="1775743"/>
                </a:xfrm>
                <a:prstGeom prst="rect">
                  <a:avLst/>
                </a:prstGeom>
                <a:blipFill>
                  <a:blip r:embed="rId7"/>
                  <a:stretch>
                    <a:fillRect/>
                  </a:stretch>
                </a:blipFill>
              </p:spPr>
              <p:txBody>
                <a:bodyPr/>
                <a:lstStyle/>
                <a:p>
                  <a:r>
                    <a:rPr lang="en-US">
                      <a:noFill/>
                    </a:rPr>
                    <a:t> </a:t>
                  </a:r>
                </a:p>
              </p:txBody>
            </p:sp>
          </mc:Fallback>
        </mc:AlternateContent>
        <p:pic>
          <p:nvPicPr>
            <p:cNvPr id="8" name="Picture 7" descr="A red and blue flag&#10;&#10;Description automatically generated with low confidence">
              <a:extLst>
                <a:ext uri="{FF2B5EF4-FFF2-40B4-BE49-F238E27FC236}">
                  <a16:creationId xmlns:a16="http://schemas.microsoft.com/office/drawing/2014/main" id="{F2A45F05-A4BA-EA4B-80AB-DA044961EF90}"/>
                </a:ext>
              </a:extLst>
            </p:cNvPr>
            <p:cNvPicPr>
              <a:picLocks noChangeAspect="1"/>
            </p:cNvPicPr>
            <p:nvPr/>
          </p:nvPicPr>
          <p:blipFill rotWithShape="1">
            <a:blip r:embed="rId8"/>
            <a:srcRect l="769" t="1387" r="1120" b="1562"/>
            <a:stretch/>
          </p:blipFill>
          <p:spPr>
            <a:xfrm>
              <a:off x="1997099" y="4656865"/>
              <a:ext cx="1677244" cy="1508187"/>
            </a:xfrm>
            <a:prstGeom prst="rect">
              <a:avLst/>
            </a:prstGeom>
            <a:ln w="38100">
              <a:solidFill>
                <a:schemeClr val="tx1"/>
              </a:solidFill>
            </a:ln>
          </p:spPr>
        </p:pic>
        <p:sp>
          <p:nvSpPr>
            <p:cNvPr id="13" name="Rectangle 12">
              <a:extLst>
                <a:ext uri="{FF2B5EF4-FFF2-40B4-BE49-F238E27FC236}">
                  <a16:creationId xmlns:a16="http://schemas.microsoft.com/office/drawing/2014/main" id="{8AB29982-BB10-934A-8899-FE668D9A7DA0}"/>
                </a:ext>
              </a:extLst>
            </p:cNvPr>
            <p:cNvSpPr/>
            <p:nvPr/>
          </p:nvSpPr>
          <p:spPr>
            <a:xfrm>
              <a:off x="2353012" y="3086100"/>
              <a:ext cx="339057" cy="3390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9">
              <a:extLst>
                <a:ext uri="{FF2B5EF4-FFF2-40B4-BE49-F238E27FC236}">
                  <a16:creationId xmlns:a16="http://schemas.microsoft.com/office/drawing/2014/main" id="{4CA0A43D-8E06-F24E-978E-62DFDF60D7BF}"/>
                </a:ext>
              </a:extLst>
            </p:cNvPr>
            <p:cNvSpPr/>
            <p:nvPr/>
          </p:nvSpPr>
          <p:spPr>
            <a:xfrm rot="5400000">
              <a:off x="2088695" y="3485176"/>
              <a:ext cx="867689"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8F213AEA-A6C9-6E44-B7DD-99BA652F502B}"/>
              </a:ext>
            </a:extLst>
          </p:cNvPr>
          <p:cNvPicPr>
            <a:picLocks noChangeAspect="1"/>
          </p:cNvPicPr>
          <p:nvPr/>
        </p:nvPicPr>
        <p:blipFill>
          <a:blip r:embed="rId9"/>
          <a:stretch>
            <a:fillRect/>
          </a:stretch>
        </p:blipFill>
        <p:spPr>
          <a:xfrm>
            <a:off x="4402530" y="1971235"/>
            <a:ext cx="3048243" cy="1846118"/>
          </a:xfrm>
          <a:prstGeom prst="rect">
            <a:avLst/>
          </a:prstGeom>
        </p:spPr>
      </p:pic>
      <p:grpSp>
        <p:nvGrpSpPr>
          <p:cNvPr id="9" name="Group 8">
            <a:extLst>
              <a:ext uri="{FF2B5EF4-FFF2-40B4-BE49-F238E27FC236}">
                <a16:creationId xmlns:a16="http://schemas.microsoft.com/office/drawing/2014/main" id="{92E57E9C-8DEE-4815-9BD1-CD9C98C7A808}"/>
              </a:ext>
            </a:extLst>
          </p:cNvPr>
          <p:cNvGrpSpPr/>
          <p:nvPr/>
        </p:nvGrpSpPr>
        <p:grpSpPr>
          <a:xfrm>
            <a:off x="4401427" y="3168756"/>
            <a:ext cx="3048243" cy="3324119"/>
            <a:chOff x="4401427" y="3168756"/>
            <a:chExt cx="3048243" cy="3324119"/>
          </a:xfrm>
        </p:grpSpPr>
        <p:sp>
          <p:nvSpPr>
            <p:cNvPr id="10" name="Rectangle: Rounded Corners 3">
              <a:extLst>
                <a:ext uri="{FF2B5EF4-FFF2-40B4-BE49-F238E27FC236}">
                  <a16:creationId xmlns:a16="http://schemas.microsoft.com/office/drawing/2014/main" id="{9535CBFA-FD15-894E-80A4-CA1B72674C88}"/>
                </a:ext>
              </a:extLst>
            </p:cNvPr>
            <p:cNvSpPr/>
            <p:nvPr/>
          </p:nvSpPr>
          <p:spPr>
            <a:xfrm>
              <a:off x="4401427" y="4345446"/>
              <a:ext cx="3048243" cy="2147429"/>
            </a:xfrm>
            <a:prstGeom prst="roundRect">
              <a:avLst>
                <a:gd name="adj" fmla="val 8450"/>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400" u="sng">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E8C4353-AB8A-374D-8382-C9AB144CBA44}"/>
                    </a:ext>
                  </a:extLst>
                </p:cNvPr>
                <p:cNvSpPr txBox="1"/>
                <p:nvPr/>
              </p:nvSpPr>
              <p:spPr>
                <a:xfrm>
                  <a:off x="4524756" y="4533830"/>
                  <a:ext cx="803279" cy="17757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4400" i="1">
                                <a:latin typeface="Cambria Math" panose="02040503050406030204" pitchFamily="18" charset="0"/>
                              </a:rPr>
                            </m:ctrlPr>
                          </m:naryPr>
                          <m:sub/>
                          <m:sup/>
                          <m:e>
                            <m:r>
                              <a:rPr lang="en-US" sz="4400" i="1">
                                <a:latin typeface="Cambria Math" panose="02040503050406030204" pitchFamily="18" charset="0"/>
                              </a:rPr>
                              <m:t> </m:t>
                            </m:r>
                          </m:e>
                        </m:nary>
                      </m:oMath>
                    </m:oMathPara>
                  </a14:m>
                  <a:endParaRPr lang="en-US" sz="4400" i="1">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FE8C4353-AB8A-374D-8382-C9AB144CBA44}"/>
                    </a:ext>
                  </a:extLst>
                </p:cNvPr>
                <p:cNvSpPr txBox="1">
                  <a:spLocks noRot="1" noChangeAspect="1" noMove="1" noResize="1" noEditPoints="1" noAdjustHandles="1" noChangeArrowheads="1" noChangeShapeType="1" noTextEdit="1"/>
                </p:cNvSpPr>
                <p:nvPr/>
              </p:nvSpPr>
              <p:spPr>
                <a:xfrm>
                  <a:off x="4524756" y="4533830"/>
                  <a:ext cx="803279" cy="1775743"/>
                </a:xfrm>
                <a:prstGeom prst="rect">
                  <a:avLst/>
                </a:prstGeom>
                <a:blipFill>
                  <a:blip r:embed="rId10"/>
                  <a:stretch>
                    <a:fillRect/>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5A67331D-3B89-AF40-92FA-B54D01A9FAA4}"/>
                </a:ext>
              </a:extLst>
            </p:cNvPr>
            <p:cNvPicPr>
              <a:picLocks noChangeAspect="1"/>
            </p:cNvPicPr>
            <p:nvPr/>
          </p:nvPicPr>
          <p:blipFill>
            <a:blip r:embed="rId11"/>
            <a:stretch>
              <a:fillRect/>
            </a:stretch>
          </p:blipFill>
          <p:spPr>
            <a:xfrm>
              <a:off x="5115486" y="4455373"/>
              <a:ext cx="1787906" cy="1775743"/>
            </a:xfrm>
            <a:prstGeom prst="rect">
              <a:avLst/>
            </a:prstGeom>
          </p:spPr>
        </p:pic>
        <p:sp>
          <p:nvSpPr>
            <p:cNvPr id="19" name="Rectangle 18">
              <a:extLst>
                <a:ext uri="{FF2B5EF4-FFF2-40B4-BE49-F238E27FC236}">
                  <a16:creationId xmlns:a16="http://schemas.microsoft.com/office/drawing/2014/main" id="{3FDA242D-649F-4C45-AD51-DF36356CC524}"/>
                </a:ext>
              </a:extLst>
            </p:cNvPr>
            <p:cNvSpPr/>
            <p:nvPr/>
          </p:nvSpPr>
          <p:spPr>
            <a:xfrm>
              <a:off x="5926471" y="3168756"/>
              <a:ext cx="306241" cy="3390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9">
              <a:extLst>
                <a:ext uri="{FF2B5EF4-FFF2-40B4-BE49-F238E27FC236}">
                  <a16:creationId xmlns:a16="http://schemas.microsoft.com/office/drawing/2014/main" id="{EBBED4DE-1BD9-7F4C-A8C5-BED435EEA2C3}"/>
                </a:ext>
              </a:extLst>
            </p:cNvPr>
            <p:cNvSpPr/>
            <p:nvPr/>
          </p:nvSpPr>
          <p:spPr>
            <a:xfrm rot="5400000">
              <a:off x="5662155" y="3485177"/>
              <a:ext cx="867689"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5892063-2726-4619-AA58-B24172278D6A}"/>
              </a:ext>
            </a:extLst>
          </p:cNvPr>
          <p:cNvGrpSpPr/>
          <p:nvPr/>
        </p:nvGrpSpPr>
        <p:grpSpPr>
          <a:xfrm>
            <a:off x="7871584" y="1797161"/>
            <a:ext cx="3099896" cy="4704233"/>
            <a:chOff x="7871584" y="1797161"/>
            <a:chExt cx="3099896" cy="4704233"/>
          </a:xfrm>
        </p:grpSpPr>
        <p:sp>
          <p:nvSpPr>
            <p:cNvPr id="27" name="Rectangle: Rounded Corners 3">
              <a:extLst>
                <a:ext uri="{FF2B5EF4-FFF2-40B4-BE49-F238E27FC236}">
                  <a16:creationId xmlns:a16="http://schemas.microsoft.com/office/drawing/2014/main" id="{7D0371DF-8D9C-6347-9222-FA2EC9850535}"/>
                </a:ext>
              </a:extLst>
            </p:cNvPr>
            <p:cNvSpPr/>
            <p:nvPr/>
          </p:nvSpPr>
          <p:spPr>
            <a:xfrm>
              <a:off x="7923237" y="4353965"/>
              <a:ext cx="3048243" cy="2147429"/>
            </a:xfrm>
            <a:prstGeom prst="roundRect">
              <a:avLst>
                <a:gd name="adj" fmla="val 8450"/>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400" u="sng">
                <a:solidFill>
                  <a:schemeClr val="tx1"/>
                </a:solidFill>
              </a:endParaRPr>
            </a:p>
          </p:txBody>
        </p:sp>
        <p:pic>
          <p:nvPicPr>
            <p:cNvPr id="23" name="Picture 22">
              <a:extLst>
                <a:ext uri="{FF2B5EF4-FFF2-40B4-BE49-F238E27FC236}">
                  <a16:creationId xmlns:a16="http://schemas.microsoft.com/office/drawing/2014/main" id="{F57F661A-719F-6C4D-816C-BB6C369D0FD3}"/>
                </a:ext>
              </a:extLst>
            </p:cNvPr>
            <p:cNvPicPr>
              <a:picLocks noChangeAspect="1"/>
            </p:cNvPicPr>
            <p:nvPr/>
          </p:nvPicPr>
          <p:blipFill>
            <a:blip r:embed="rId12"/>
            <a:stretch>
              <a:fillRect/>
            </a:stretch>
          </p:blipFill>
          <p:spPr>
            <a:xfrm>
              <a:off x="7871584" y="1797161"/>
              <a:ext cx="2981313" cy="2167247"/>
            </a:xfrm>
            <a:prstGeom prst="rect">
              <a:avLst/>
            </a:prstGeom>
          </p:spPr>
        </p:pic>
        <p:sp>
          <p:nvSpPr>
            <p:cNvPr id="24" name="Arrow: Right 9">
              <a:extLst>
                <a:ext uri="{FF2B5EF4-FFF2-40B4-BE49-F238E27FC236}">
                  <a16:creationId xmlns:a16="http://schemas.microsoft.com/office/drawing/2014/main" id="{B332F43A-0325-4745-8A88-6EF2CE685F60}"/>
                </a:ext>
              </a:extLst>
            </p:cNvPr>
            <p:cNvSpPr/>
            <p:nvPr/>
          </p:nvSpPr>
          <p:spPr>
            <a:xfrm rot="5400000">
              <a:off x="9116909" y="3415059"/>
              <a:ext cx="867689"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6C523B4B-FB97-A74A-BC76-337054332579}"/>
                </a:ext>
              </a:extLst>
            </p:cNvPr>
            <p:cNvSpPr/>
            <p:nvPr/>
          </p:nvSpPr>
          <p:spPr>
            <a:xfrm>
              <a:off x="9447359" y="3032668"/>
              <a:ext cx="306241" cy="3390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5E1D2C6-75E2-7346-A6CB-5684202BAA4E}"/>
                </a:ext>
              </a:extLst>
            </p:cNvPr>
            <p:cNvPicPr>
              <a:picLocks noChangeAspect="1"/>
            </p:cNvPicPr>
            <p:nvPr/>
          </p:nvPicPr>
          <p:blipFill rotWithShape="1">
            <a:blip r:embed="rId13"/>
            <a:srcRect t="7011"/>
            <a:stretch/>
          </p:blipFill>
          <p:spPr>
            <a:xfrm>
              <a:off x="8259795" y="4525629"/>
              <a:ext cx="2375126" cy="1769646"/>
            </a:xfrm>
            <a:prstGeom prst="rect">
              <a:avLst/>
            </a:prstGeom>
            <a:ln w="38100">
              <a:noFill/>
            </a:ln>
          </p:spPr>
        </p:pic>
      </p:grpSp>
      <p:sp>
        <p:nvSpPr>
          <p:cNvPr id="28" name="TextBox 27">
            <a:extLst>
              <a:ext uri="{FF2B5EF4-FFF2-40B4-BE49-F238E27FC236}">
                <a16:creationId xmlns:a16="http://schemas.microsoft.com/office/drawing/2014/main" id="{29A10256-A4AA-4503-8CCA-45E2D605757E}"/>
              </a:ext>
            </a:extLst>
          </p:cNvPr>
          <p:cNvSpPr txBox="1"/>
          <p:nvPr/>
        </p:nvSpPr>
        <p:spPr>
          <a:xfrm>
            <a:off x="2157130" y="6167519"/>
            <a:ext cx="1322798" cy="307777"/>
          </a:xfrm>
          <a:prstGeom prst="rect">
            <a:avLst/>
          </a:prstGeom>
          <a:noFill/>
        </p:spPr>
        <p:txBody>
          <a:bodyPr wrap="none" rtlCol="0">
            <a:spAutoFit/>
          </a:bodyPr>
          <a:lstStyle/>
          <a:p>
            <a:r>
              <a:rPr lang="en-US" sz="1400" i="1" dirty="0"/>
              <a:t>(Bangaru 2020)</a:t>
            </a:r>
          </a:p>
        </p:txBody>
      </p:sp>
      <p:sp>
        <p:nvSpPr>
          <p:cNvPr id="31" name="TextBox 30">
            <a:extLst>
              <a:ext uri="{FF2B5EF4-FFF2-40B4-BE49-F238E27FC236}">
                <a16:creationId xmlns:a16="http://schemas.microsoft.com/office/drawing/2014/main" id="{50FB8D54-FB58-4E62-A691-6D3AEE5D654E}"/>
              </a:ext>
            </a:extLst>
          </p:cNvPr>
          <p:cNvSpPr txBox="1"/>
          <p:nvPr/>
        </p:nvSpPr>
        <p:spPr>
          <a:xfrm>
            <a:off x="5530860" y="6181979"/>
            <a:ext cx="902811" cy="307777"/>
          </a:xfrm>
          <a:prstGeom prst="rect">
            <a:avLst/>
          </a:prstGeom>
          <a:noFill/>
        </p:spPr>
        <p:txBody>
          <a:bodyPr wrap="none" rtlCol="0">
            <a:spAutoFit/>
          </a:bodyPr>
          <a:lstStyle/>
          <a:p>
            <a:r>
              <a:rPr lang="en-US" sz="1400" i="1" dirty="0"/>
              <a:t>(Du 2020)</a:t>
            </a:r>
          </a:p>
        </p:txBody>
      </p:sp>
      <p:sp>
        <p:nvSpPr>
          <p:cNvPr id="29" name="Rectangle 28">
            <a:extLst>
              <a:ext uri="{FF2B5EF4-FFF2-40B4-BE49-F238E27FC236}">
                <a16:creationId xmlns:a16="http://schemas.microsoft.com/office/drawing/2014/main" id="{EB6B988E-F119-AE40-8EDF-2C31E1135308}"/>
              </a:ext>
            </a:extLst>
          </p:cNvPr>
          <p:cNvSpPr/>
          <p:nvPr/>
        </p:nvSpPr>
        <p:spPr>
          <a:xfrm>
            <a:off x="915518" y="1506102"/>
            <a:ext cx="10266829" cy="5163671"/>
          </a:xfrm>
          <a:prstGeom prst="rect">
            <a:avLst/>
          </a:prstGeom>
          <a:solidFill>
            <a:srgbClr val="FFFFFF">
              <a:alpha val="8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Rounded Corners 10">
            <a:extLst>
              <a:ext uri="{FF2B5EF4-FFF2-40B4-BE49-F238E27FC236}">
                <a16:creationId xmlns:a16="http://schemas.microsoft.com/office/drawing/2014/main" id="{8D57A622-B601-E246-B051-C24DC2AF79EE}"/>
              </a:ext>
            </a:extLst>
          </p:cNvPr>
          <p:cNvSpPr/>
          <p:nvPr/>
        </p:nvSpPr>
        <p:spPr>
          <a:xfrm>
            <a:off x="5074756" y="1983231"/>
            <a:ext cx="1948355" cy="132556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Etc..</a:t>
            </a:r>
          </a:p>
        </p:txBody>
      </p:sp>
      <p:sp>
        <p:nvSpPr>
          <p:cNvPr id="30" name="Rectangle: Rounded Corners 10">
            <a:extLst>
              <a:ext uri="{FF2B5EF4-FFF2-40B4-BE49-F238E27FC236}">
                <a16:creationId xmlns:a16="http://schemas.microsoft.com/office/drawing/2014/main" id="{2C1431AE-E910-124B-BF76-F185EB962300}"/>
              </a:ext>
            </a:extLst>
          </p:cNvPr>
          <p:cNvSpPr/>
          <p:nvPr/>
        </p:nvSpPr>
        <p:spPr>
          <a:xfrm>
            <a:off x="4014076" y="3890047"/>
            <a:ext cx="4163845" cy="132556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Why is it difficult to differentiate such integrals?</a:t>
            </a:r>
          </a:p>
        </p:txBody>
      </p:sp>
      <p:sp>
        <p:nvSpPr>
          <p:cNvPr id="15" name="Slide Number Placeholder 14">
            <a:extLst>
              <a:ext uri="{FF2B5EF4-FFF2-40B4-BE49-F238E27FC236}">
                <a16:creationId xmlns:a16="http://schemas.microsoft.com/office/drawing/2014/main" id="{0CED67D8-61FB-BB41-8C2D-665EEC2A5951}"/>
              </a:ext>
            </a:extLst>
          </p:cNvPr>
          <p:cNvSpPr>
            <a:spLocks noGrp="1"/>
          </p:cNvSpPr>
          <p:nvPr>
            <p:ph type="sldNum" sz="quarter" idx="12"/>
          </p:nvPr>
        </p:nvSpPr>
        <p:spPr/>
        <p:txBody>
          <a:bodyPr/>
          <a:lstStyle/>
          <a:p>
            <a:fld id="{0908CC86-A11B-4806-8F88-B6AE3C10272E}" type="slidenum">
              <a:rPr lang="en-US" smtClean="0"/>
              <a:t>8</a:t>
            </a:fld>
            <a:endParaRPr lang="en-US"/>
          </a:p>
        </p:txBody>
      </p:sp>
      <p:sp>
        <p:nvSpPr>
          <p:cNvPr id="2" name="Title 1">
            <a:extLst>
              <a:ext uri="{FF2B5EF4-FFF2-40B4-BE49-F238E27FC236}">
                <a16:creationId xmlns:a16="http://schemas.microsoft.com/office/drawing/2014/main" id="{464E09DE-75DC-6A4E-8C71-F036D9C7E402}"/>
              </a:ext>
            </a:extLst>
          </p:cNvPr>
          <p:cNvSpPr>
            <a:spLocks noGrp="1"/>
          </p:cNvSpPr>
          <p:nvPr>
            <p:ph type="title"/>
          </p:nvPr>
        </p:nvSpPr>
        <p:spPr/>
        <p:txBody>
          <a:bodyPr/>
          <a:lstStyle/>
          <a:p>
            <a:r>
              <a:rPr lang="en-US" dirty="0"/>
              <a:t>Programs in graphics are typically </a:t>
            </a:r>
            <a:br>
              <a:rPr lang="en-US" dirty="0"/>
            </a:br>
            <a:r>
              <a:rPr lang="en-US" i="1" dirty="0"/>
              <a:t>integrals</a:t>
            </a:r>
          </a:p>
        </p:txBody>
      </p:sp>
    </p:spTree>
    <p:custDataLst>
      <p:tags r:id="rId1"/>
    </p:custDataLst>
    <p:extLst>
      <p:ext uri="{BB962C8B-B14F-4D97-AF65-F5344CB8AC3E}">
        <p14:creationId xmlns:p14="http://schemas.microsoft.com/office/powerpoint/2010/main" val="3057477733"/>
      </p:ext>
    </p:extLst>
  </p:cSld>
  <p:clrMapOvr>
    <a:masterClrMapping/>
  </p:clrMapOvr>
  <mc:AlternateContent xmlns:mc="http://schemas.openxmlformats.org/markup-compatibility/2006" xmlns:p14="http://schemas.microsoft.com/office/powerpoint/2010/main">
    <mc:Choice Requires="p14">
      <p:transition spd="slow" p14:dur="2000" advTm="45756"/>
    </mc:Choice>
    <mc:Fallback xmlns="">
      <p:transition spd="slow" advTm="457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9" grpId="0" animBg="1"/>
      <p:bldP spid="5"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D91D178-74D6-1246-823A-DF91AE1F3984}"/>
              </a:ext>
            </a:extLst>
          </p:cNvPr>
          <p:cNvSpPr/>
          <p:nvPr/>
        </p:nvSpPr>
        <p:spPr>
          <a:xfrm>
            <a:off x="4472719" y="4969045"/>
            <a:ext cx="3314921" cy="784055"/>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F577D-CA33-F745-BE87-8936B5A3D223}"/>
              </a:ext>
            </a:extLst>
          </p:cNvPr>
          <p:cNvSpPr>
            <a:spLocks noGrp="1"/>
          </p:cNvSpPr>
          <p:nvPr>
            <p:ph type="title"/>
          </p:nvPr>
        </p:nvSpPr>
        <p:spPr/>
        <p:txBody>
          <a:bodyPr/>
          <a:lstStyle/>
          <a:p>
            <a:r>
              <a:rPr lang="en-US" dirty="0"/>
              <a:t>What’s tricky about differentiating </a:t>
            </a:r>
            <a:br>
              <a:rPr lang="en-US" dirty="0"/>
            </a:br>
            <a:r>
              <a:rPr lang="en-US" dirty="0"/>
              <a:t>integrals?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0019E8-2CDD-684F-9C94-6352B6D346D7}"/>
                  </a:ext>
                </a:extLst>
              </p:cNvPr>
              <p:cNvSpPr txBox="1"/>
              <p:nvPr/>
            </p:nvSpPr>
            <p:spPr>
              <a:xfrm>
                <a:off x="4546763" y="1714220"/>
                <a:ext cx="4892443" cy="17759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4400" i="1" smtClean="0">
                              <a:latin typeface="Cambria Math" panose="02040503050406030204" pitchFamily="18" charset="0"/>
                            </a:rPr>
                          </m:ctrlPr>
                        </m:naryPr>
                        <m:sub/>
                        <m:sup/>
                        <m:e>
                          <m:func>
                            <m:funcPr>
                              <m:ctrlPr>
                                <a:rPr lang="en-US" sz="4400" i="1" smtClean="0">
                                  <a:latin typeface="Cambria Math" panose="02040503050406030204" pitchFamily="18" charset="0"/>
                                </a:rPr>
                              </m:ctrlPr>
                            </m:funcPr>
                            <m:fName>
                              <m:r>
                                <m:rPr>
                                  <m:sty m:val="p"/>
                                </m:rPr>
                                <a:rPr lang="en-US" sz="4400" i="0" smtClean="0">
                                  <a:latin typeface="Cambria Math" panose="02040503050406030204" pitchFamily="18" charset="0"/>
                                </a:rPr>
                                <m:t>s</m:t>
                              </m:r>
                              <m:r>
                                <m:rPr>
                                  <m:sty m:val="p"/>
                                </m:rPr>
                                <a:rPr lang="en-US" sz="4400" b="0" i="0" smtClean="0">
                                  <a:latin typeface="Cambria Math" panose="02040503050406030204" pitchFamily="18" charset="0"/>
                                </a:rPr>
                                <m:t>igmoid</m:t>
                              </m:r>
                            </m:fName>
                            <m:e>
                              <m:r>
                                <a:rPr lang="en-US" sz="4400" b="0" i="1" smtClean="0">
                                  <a:latin typeface="Cambria Math" panose="02040503050406030204" pitchFamily="18" charset="0"/>
                                </a:rPr>
                                <m:t>(</m:t>
                              </m:r>
                              <m:r>
                                <a:rPr lang="en-US" sz="4400" i="1">
                                  <a:latin typeface="Cambria Math" panose="02040503050406030204" pitchFamily="18" charset="0"/>
                                </a:rPr>
                                <m:t>𝑥</m:t>
                              </m:r>
                              <m:r>
                                <a:rPr lang="en-US" sz="4400" i="1">
                                  <a:latin typeface="Cambria Math" panose="02040503050406030204" pitchFamily="18" charset="0"/>
                                  <a:ea typeface="Cambria Math" panose="02040503050406030204" pitchFamily="18" charset="0"/>
                                </a:rPr>
                                <m:t>∙</m:t>
                              </m:r>
                              <m:r>
                                <a:rPr lang="en-US" sz="4400" i="1">
                                  <a:latin typeface="Cambria Math" panose="02040503050406030204" pitchFamily="18" charset="0"/>
                                </a:rPr>
                                <m:t>𝑡</m:t>
                              </m:r>
                              <m:r>
                                <a:rPr lang="en-US" sz="4400" b="0" i="1" smtClean="0">
                                  <a:latin typeface="Cambria Math" panose="02040503050406030204" pitchFamily="18" charset="0"/>
                                </a:rPr>
                                <m:t>)</m:t>
                              </m:r>
                            </m:e>
                          </m:func>
                          <m:r>
                            <a:rPr lang="en-US" sz="4400" b="0" i="1" smtClean="0">
                              <a:latin typeface="Cambria Math" panose="02040503050406030204" pitchFamily="18" charset="0"/>
                            </a:rPr>
                            <m:t> </m:t>
                          </m:r>
                          <m:r>
                            <a:rPr lang="en-US" sz="4400" b="0" i="1" smtClean="0">
                              <a:latin typeface="Cambria Math" panose="02040503050406030204" pitchFamily="18" charset="0"/>
                            </a:rPr>
                            <m:t>𝑑𝑥</m:t>
                          </m:r>
                          <m:r>
                            <a:rPr lang="en-US" sz="4400" i="1">
                              <a:latin typeface="Cambria Math" panose="02040503050406030204" pitchFamily="18" charset="0"/>
                            </a:rPr>
                            <m:t> </m:t>
                          </m:r>
                        </m:e>
                      </m:nary>
                    </m:oMath>
                  </m:oMathPara>
                </a14:m>
                <a:endParaRPr lang="en-US" sz="4400" i="1">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BF0019E8-2CDD-684F-9C94-6352B6D346D7}"/>
                  </a:ext>
                </a:extLst>
              </p:cNvPr>
              <p:cNvSpPr txBox="1">
                <a:spLocks noRot="1" noChangeAspect="1" noMove="1" noResize="1" noEditPoints="1" noAdjustHandles="1" noChangeArrowheads="1" noChangeShapeType="1" noTextEdit="1"/>
              </p:cNvSpPr>
              <p:nvPr/>
            </p:nvSpPr>
            <p:spPr>
              <a:xfrm>
                <a:off x="4546763" y="1714220"/>
                <a:ext cx="4892443" cy="1775935"/>
              </a:xfrm>
              <a:prstGeom prst="rect">
                <a:avLst/>
              </a:prstGeom>
              <a:blipFill>
                <a:blip r:embed="rId6"/>
                <a:stretch>
                  <a:fillRect/>
                </a:stretch>
              </a:blipFill>
            </p:spPr>
            <p:txBody>
              <a:bodyPr/>
              <a:lstStyle/>
              <a:p>
                <a:r>
                  <a:rPr lang="en-US">
                    <a:noFill/>
                  </a:rPr>
                  <a:t> </a:t>
                </a:r>
              </a:p>
            </p:txBody>
          </p:sp>
        </mc:Fallback>
      </mc:AlternateContent>
      <p:sp>
        <p:nvSpPr>
          <p:cNvPr id="9" name="Rectangle: Rounded Corners 10">
            <a:extLst>
              <a:ext uri="{FF2B5EF4-FFF2-40B4-BE49-F238E27FC236}">
                <a16:creationId xmlns:a16="http://schemas.microsoft.com/office/drawing/2014/main" id="{9BF83E91-4767-4849-AE5A-139787946F59}"/>
              </a:ext>
            </a:extLst>
          </p:cNvPr>
          <p:cNvSpPr/>
          <p:nvPr/>
        </p:nvSpPr>
        <p:spPr>
          <a:xfrm>
            <a:off x="3776378" y="3705231"/>
            <a:ext cx="4163845" cy="1064139"/>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Simple continuous functions</a:t>
            </a:r>
          </a:p>
          <a:p>
            <a:pPr algn="ctr"/>
            <a:r>
              <a:rPr lang="en-US" sz="2400">
                <a:solidFill>
                  <a:schemeClr val="tx1"/>
                </a:solidFill>
              </a:rPr>
              <a:t>(popular in deep networks)</a:t>
            </a:r>
          </a:p>
        </p:txBody>
      </p:sp>
      <p:sp>
        <p:nvSpPr>
          <p:cNvPr id="10" name="Arrow: Right 9">
            <a:extLst>
              <a:ext uri="{FF2B5EF4-FFF2-40B4-BE49-F238E27FC236}">
                <a16:creationId xmlns:a16="http://schemas.microsoft.com/office/drawing/2014/main" id="{672CDD42-7C27-2B4F-842F-396C8B08AE66}"/>
              </a:ext>
            </a:extLst>
          </p:cNvPr>
          <p:cNvSpPr/>
          <p:nvPr/>
        </p:nvSpPr>
        <p:spPr>
          <a:xfrm rot="16200000">
            <a:off x="5012062" y="2739593"/>
            <a:ext cx="682354"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Arrow: Right 9">
            <a:extLst>
              <a:ext uri="{FF2B5EF4-FFF2-40B4-BE49-F238E27FC236}">
                <a16:creationId xmlns:a16="http://schemas.microsoft.com/office/drawing/2014/main" id="{92FCCD39-5F83-B641-B329-FE690159E781}"/>
              </a:ext>
            </a:extLst>
          </p:cNvPr>
          <p:cNvSpPr/>
          <p:nvPr/>
        </p:nvSpPr>
        <p:spPr>
          <a:xfrm rot="16200000">
            <a:off x="6124496" y="2739593"/>
            <a:ext cx="682354"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B025266-B58C-5E4A-869F-54B2C8E15F26}"/>
                  </a:ext>
                </a:extLst>
              </p:cNvPr>
              <p:cNvSpPr txBox="1"/>
              <p:nvPr/>
            </p:nvSpPr>
            <p:spPr>
              <a:xfrm>
                <a:off x="3854907" y="1830356"/>
                <a:ext cx="691856" cy="1285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𝑑</m:t>
                          </m:r>
                        </m:num>
                        <m:den>
                          <m:r>
                            <a:rPr lang="en-US" sz="4400" b="0" i="1" smtClean="0">
                              <a:latin typeface="Cambria Math" panose="02040503050406030204" pitchFamily="18" charset="0"/>
                            </a:rPr>
                            <m:t>𝑑𝑡</m:t>
                          </m:r>
                        </m:den>
                      </m:f>
                    </m:oMath>
                  </m:oMathPara>
                </a14:m>
                <a:endParaRPr lang="en-US" sz="4400"/>
              </a:p>
            </p:txBody>
          </p:sp>
        </mc:Choice>
        <mc:Fallback xmlns="">
          <p:sp>
            <p:nvSpPr>
              <p:cNvPr id="15" name="TextBox 14">
                <a:extLst>
                  <a:ext uri="{FF2B5EF4-FFF2-40B4-BE49-F238E27FC236}">
                    <a16:creationId xmlns:a16="http://schemas.microsoft.com/office/drawing/2014/main" id="{9B025266-B58C-5E4A-869F-54B2C8E15F26}"/>
                  </a:ext>
                </a:extLst>
              </p:cNvPr>
              <p:cNvSpPr txBox="1">
                <a:spLocks noRot="1" noChangeAspect="1" noMove="1" noResize="1" noEditPoints="1" noAdjustHandles="1" noChangeArrowheads="1" noChangeShapeType="1" noTextEdit="1"/>
              </p:cNvSpPr>
              <p:nvPr/>
            </p:nvSpPr>
            <p:spPr>
              <a:xfrm>
                <a:off x="3854907" y="1830356"/>
                <a:ext cx="691856" cy="12856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BD3AB25-47EF-0245-95CD-CA5872CA5DF6}"/>
                  </a:ext>
                </a:extLst>
              </p:cNvPr>
              <p:cNvSpPr txBox="1"/>
              <p:nvPr/>
            </p:nvSpPr>
            <p:spPr>
              <a:xfrm>
                <a:off x="3305646" y="4532352"/>
                <a:ext cx="4892443" cy="17757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4400" i="1" smtClean="0">
                              <a:latin typeface="Cambria Math" panose="02040503050406030204" pitchFamily="18" charset="0"/>
                            </a:rPr>
                          </m:ctrlPr>
                        </m:naryPr>
                        <m:sub/>
                        <m:sup/>
                        <m:e>
                          <m:f>
                            <m:fPr>
                              <m:ctrlPr>
                                <a:rPr lang="en-US" sz="4400" i="1">
                                  <a:latin typeface="Cambria Math" panose="02040503050406030204" pitchFamily="18" charset="0"/>
                                </a:rPr>
                              </m:ctrlPr>
                            </m:fPr>
                            <m:num>
                              <m:r>
                                <a:rPr lang="en-US" sz="4400" i="1">
                                  <a:latin typeface="Cambria Math" panose="02040503050406030204" pitchFamily="18" charset="0"/>
                                </a:rPr>
                                <m:t>𝑑</m:t>
                              </m:r>
                            </m:num>
                            <m:den>
                              <m:r>
                                <a:rPr lang="en-US" sz="4400" i="1">
                                  <a:latin typeface="Cambria Math" panose="02040503050406030204" pitchFamily="18" charset="0"/>
                                </a:rPr>
                                <m:t>𝑑𝑡</m:t>
                              </m:r>
                            </m:den>
                          </m:f>
                          <m:r>
                            <m:rPr>
                              <m:nor/>
                            </m:rPr>
                            <a:rPr lang="en-US" sz="4400">
                              <a:latin typeface="Cambria Math" panose="02040503050406030204" pitchFamily="18" charset="0"/>
                            </a:rPr>
                            <m:t>sigmoid</m:t>
                          </m:r>
                          <m:r>
                            <m:rPr>
                              <m:nor/>
                            </m:rPr>
                            <a:rPr lang="en-US" sz="4400">
                              <a:latin typeface="Cambria Math" panose="02040503050406030204" pitchFamily="18" charset="0"/>
                            </a:rPr>
                            <m:t>(</m:t>
                          </m:r>
                          <m:r>
                            <m:rPr>
                              <m:nor/>
                            </m:rPr>
                            <a:rPr lang="en-US" sz="4400">
                              <a:latin typeface="Cambria Math" panose="02040503050406030204" pitchFamily="18" charset="0"/>
                            </a:rPr>
                            <m:t>𝑥</m:t>
                          </m:r>
                          <m:r>
                            <m:rPr>
                              <m:nor/>
                            </m:rPr>
                            <a:rPr lang="en-US" sz="4400" b="0" i="0" smtClean="0">
                              <a:latin typeface="Cambria Math" panose="02040503050406030204" pitchFamily="18" charset="0"/>
                            </a:rPr>
                            <m:t> </m:t>
                          </m:r>
                          <m:r>
                            <m:rPr>
                              <m:nor/>
                            </m:rPr>
                            <a:rPr lang="en-US" sz="4400">
                              <a:latin typeface="Cambria Math" panose="02040503050406030204" pitchFamily="18" charset="0"/>
                              <a:ea typeface="Cambria Math" panose="02040503050406030204" pitchFamily="18" charset="0"/>
                            </a:rPr>
                            <m:t>∙</m:t>
                          </m:r>
                          <m:r>
                            <m:rPr>
                              <m:nor/>
                            </m:rPr>
                            <a:rPr lang="en-US" sz="4400" b="0" i="0" smtClean="0">
                              <a:latin typeface="Cambria Math" panose="02040503050406030204" pitchFamily="18" charset="0"/>
                              <a:ea typeface="Cambria Math" panose="02040503050406030204" pitchFamily="18" charset="0"/>
                            </a:rPr>
                            <m:t> </m:t>
                          </m:r>
                          <m:r>
                            <m:rPr>
                              <m:nor/>
                            </m:rPr>
                            <a:rPr lang="en-US" sz="4400">
                              <a:latin typeface="Cambria Math" panose="02040503050406030204" pitchFamily="18" charset="0"/>
                            </a:rPr>
                            <m:t>𝑡</m:t>
                          </m:r>
                          <m:r>
                            <m:rPr>
                              <m:nor/>
                            </m:rPr>
                            <a:rPr lang="en-US" sz="4400">
                              <a:latin typeface="Cambria Math" panose="02040503050406030204" pitchFamily="18" charset="0"/>
                            </a:rPr>
                            <m:t>)</m:t>
                          </m:r>
                          <m:r>
                            <a:rPr lang="en-US" sz="4400" b="0" i="1" smtClean="0">
                              <a:latin typeface="Cambria Math" panose="02040503050406030204" pitchFamily="18" charset="0"/>
                            </a:rPr>
                            <m:t>𝑑𝑥</m:t>
                          </m:r>
                          <m:r>
                            <a:rPr lang="en-US" sz="4400" i="1">
                              <a:latin typeface="Cambria Math" panose="02040503050406030204" pitchFamily="18" charset="0"/>
                            </a:rPr>
                            <m:t> </m:t>
                          </m:r>
                        </m:e>
                      </m:nary>
                    </m:oMath>
                  </m:oMathPara>
                </a14:m>
                <a:endParaRPr lang="en-US" sz="4400" i="1">
                  <a:latin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6BD3AB25-47EF-0245-95CD-CA5872CA5DF6}"/>
                  </a:ext>
                </a:extLst>
              </p:cNvPr>
              <p:cNvSpPr txBox="1">
                <a:spLocks noRot="1" noChangeAspect="1" noMove="1" noResize="1" noEditPoints="1" noAdjustHandles="1" noChangeArrowheads="1" noChangeShapeType="1" noTextEdit="1"/>
              </p:cNvSpPr>
              <p:nvPr/>
            </p:nvSpPr>
            <p:spPr>
              <a:xfrm>
                <a:off x="3305646" y="4532352"/>
                <a:ext cx="4892443" cy="1775743"/>
              </a:xfrm>
              <a:prstGeom prst="rect">
                <a:avLst/>
              </a:prstGeom>
              <a:blipFill>
                <a:blip r:embed="rId8"/>
                <a:stretch>
                  <a:fillRect r="-4359"/>
                </a:stretch>
              </a:blipFill>
            </p:spPr>
            <p:txBody>
              <a:bodyPr/>
              <a:lstStyle/>
              <a:p>
                <a:r>
                  <a:rPr lang="en-US">
                    <a:noFill/>
                  </a:rPr>
                  <a:t> </a:t>
                </a:r>
              </a:p>
            </p:txBody>
          </p:sp>
        </mc:Fallback>
      </mc:AlternateContent>
      <p:sp>
        <p:nvSpPr>
          <p:cNvPr id="20" name="Arrow: Right 9">
            <a:extLst>
              <a:ext uri="{FF2B5EF4-FFF2-40B4-BE49-F238E27FC236}">
                <a16:creationId xmlns:a16="http://schemas.microsoft.com/office/drawing/2014/main" id="{7BB73049-28C1-1048-A128-113B521EA141}"/>
              </a:ext>
            </a:extLst>
          </p:cNvPr>
          <p:cNvSpPr/>
          <p:nvPr/>
        </p:nvSpPr>
        <p:spPr>
          <a:xfrm rot="5400000">
            <a:off x="3722715" y="3380265"/>
            <a:ext cx="1085982" cy="1010122"/>
          </a:xfrm>
          <a:prstGeom prst="rightArrow">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25" name="Group 24">
            <a:extLst>
              <a:ext uri="{FF2B5EF4-FFF2-40B4-BE49-F238E27FC236}">
                <a16:creationId xmlns:a16="http://schemas.microsoft.com/office/drawing/2014/main" id="{7444566E-C825-5741-8522-22F454AB3EB1}"/>
              </a:ext>
            </a:extLst>
          </p:cNvPr>
          <p:cNvGrpSpPr/>
          <p:nvPr/>
        </p:nvGrpSpPr>
        <p:grpSpPr>
          <a:xfrm>
            <a:off x="5386591" y="3097434"/>
            <a:ext cx="3533407" cy="1514594"/>
            <a:chOff x="5996847" y="2993628"/>
            <a:chExt cx="3533407" cy="1514594"/>
          </a:xfrm>
        </p:grpSpPr>
        <p:sp>
          <p:nvSpPr>
            <p:cNvPr id="19" name="Rectangle: Rounded Corners 10">
              <a:extLst>
                <a:ext uri="{FF2B5EF4-FFF2-40B4-BE49-F238E27FC236}">
                  <a16:creationId xmlns:a16="http://schemas.microsoft.com/office/drawing/2014/main" id="{241C5371-4AD5-B646-A62B-5A88AD186BD5}"/>
                </a:ext>
              </a:extLst>
            </p:cNvPr>
            <p:cNvSpPr/>
            <p:nvPr/>
          </p:nvSpPr>
          <p:spPr>
            <a:xfrm>
              <a:off x="5996847" y="2993628"/>
              <a:ext cx="3533407" cy="1467566"/>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24" name="Group 23">
              <a:extLst>
                <a:ext uri="{FF2B5EF4-FFF2-40B4-BE49-F238E27FC236}">
                  <a16:creationId xmlns:a16="http://schemas.microsoft.com/office/drawing/2014/main" id="{B6F08967-45AE-B84C-8389-0C110B2D4398}"/>
                </a:ext>
              </a:extLst>
            </p:cNvPr>
            <p:cNvGrpSpPr/>
            <p:nvPr/>
          </p:nvGrpSpPr>
          <p:grpSpPr>
            <a:xfrm>
              <a:off x="6221043" y="3055324"/>
              <a:ext cx="3230984" cy="1452898"/>
              <a:chOff x="6221043" y="3055324"/>
              <a:chExt cx="3230984" cy="1452898"/>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91374F1-D00F-7146-817F-F433B3DA73B4}"/>
                      </a:ext>
                    </a:extLst>
                  </p:cNvPr>
                  <p:cNvSpPr txBox="1"/>
                  <p:nvPr/>
                </p:nvSpPr>
                <p:spPr>
                  <a:xfrm>
                    <a:off x="6221043" y="3055324"/>
                    <a:ext cx="546189" cy="14528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3600" i="1" smtClean="0">
                                  <a:latin typeface="Cambria Math" panose="02040503050406030204" pitchFamily="18" charset="0"/>
                                </a:rPr>
                              </m:ctrlPr>
                            </m:naryPr>
                            <m:sub/>
                            <m:sup/>
                            <m:e>
                              <m:r>
                                <a:rPr lang="en-US" sz="3600" i="1">
                                  <a:latin typeface="Cambria Math" panose="02040503050406030204" pitchFamily="18" charset="0"/>
                                </a:rPr>
                                <m:t> </m:t>
                              </m:r>
                            </m:e>
                          </m:nary>
                        </m:oMath>
                      </m:oMathPara>
                    </a14:m>
                    <a:endParaRPr lang="en-US" sz="3600" i="1">
                      <a:latin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091374F1-D00F-7146-817F-F433B3DA73B4}"/>
                      </a:ext>
                    </a:extLst>
                  </p:cNvPr>
                  <p:cNvSpPr txBox="1">
                    <a:spLocks noRot="1" noChangeAspect="1" noMove="1" noResize="1" noEditPoints="1" noAdjustHandles="1" noChangeArrowheads="1" noChangeShapeType="1" noTextEdit="1"/>
                  </p:cNvSpPr>
                  <p:nvPr/>
                </p:nvSpPr>
                <p:spPr>
                  <a:xfrm>
                    <a:off x="6221043" y="3055324"/>
                    <a:ext cx="546189" cy="14528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B2451D-C23E-EA4E-B1C4-CC11578F8B7C}"/>
                      </a:ext>
                    </a:extLst>
                  </p:cNvPr>
                  <p:cNvSpPr txBox="1"/>
                  <p:nvPr/>
                </p:nvSpPr>
                <p:spPr>
                  <a:xfrm>
                    <a:off x="7165482" y="3152769"/>
                    <a:ext cx="565924" cy="10518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𝑑</m:t>
                              </m:r>
                            </m:num>
                            <m:den>
                              <m:r>
                                <a:rPr lang="en-US" sz="3600" b="0" i="1" smtClean="0">
                                  <a:latin typeface="Cambria Math" panose="02040503050406030204" pitchFamily="18" charset="0"/>
                                </a:rPr>
                                <m:t>𝑑𝑡</m:t>
                              </m:r>
                            </m:den>
                          </m:f>
                        </m:oMath>
                      </m:oMathPara>
                    </a14:m>
                    <a:endParaRPr lang="en-US" sz="3600"/>
                  </a:p>
                </p:txBody>
              </p:sp>
            </mc:Choice>
            <mc:Fallback xmlns="">
              <p:sp>
                <p:nvSpPr>
                  <p:cNvPr id="22" name="TextBox 21">
                    <a:extLst>
                      <a:ext uri="{FF2B5EF4-FFF2-40B4-BE49-F238E27FC236}">
                        <a16:creationId xmlns:a16="http://schemas.microsoft.com/office/drawing/2014/main" id="{52B2451D-C23E-EA4E-B1C4-CC11578F8B7C}"/>
                      </a:ext>
                    </a:extLst>
                  </p:cNvPr>
                  <p:cNvSpPr txBox="1">
                    <a:spLocks noRot="1" noChangeAspect="1" noMove="1" noResize="1" noEditPoints="1" noAdjustHandles="1" noChangeArrowheads="1" noChangeShapeType="1" noTextEdit="1"/>
                  </p:cNvSpPr>
                  <p:nvPr/>
                </p:nvSpPr>
                <p:spPr>
                  <a:xfrm>
                    <a:off x="7165482" y="3152769"/>
                    <a:ext cx="565924" cy="1051826"/>
                  </a:xfrm>
                  <a:prstGeom prst="rect">
                    <a:avLst/>
                  </a:prstGeom>
                  <a:blipFill>
                    <a:blip r:embed="rId10"/>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94B69338-A15F-9744-8F99-7010E4DF94D2}"/>
                  </a:ext>
                </a:extLst>
              </p:cNvPr>
              <p:cNvSpPr txBox="1"/>
              <p:nvPr/>
            </p:nvSpPr>
            <p:spPr>
              <a:xfrm>
                <a:off x="6468903" y="3438389"/>
                <a:ext cx="2983124" cy="523220"/>
              </a:xfrm>
              <a:prstGeom prst="rect">
                <a:avLst/>
              </a:prstGeom>
              <a:noFill/>
            </p:spPr>
            <p:txBody>
              <a:bodyPr wrap="none" rtlCol="0">
                <a:spAutoFit/>
              </a:bodyPr>
              <a:lstStyle/>
              <a:p>
                <a:r>
                  <a:rPr lang="en-US" sz="2800"/>
                  <a:t>and         commute!</a:t>
                </a:r>
              </a:p>
            </p:txBody>
          </p:sp>
        </p:grpSp>
      </p:grpSp>
      <p:sp>
        <p:nvSpPr>
          <p:cNvPr id="28" name="Rectangle: Rounded Corners 10">
            <a:extLst>
              <a:ext uri="{FF2B5EF4-FFF2-40B4-BE49-F238E27FC236}">
                <a16:creationId xmlns:a16="http://schemas.microsoft.com/office/drawing/2014/main" id="{19684EA8-0B6D-4949-AC58-92468F0D6B96}"/>
              </a:ext>
            </a:extLst>
          </p:cNvPr>
          <p:cNvSpPr/>
          <p:nvPr/>
        </p:nvSpPr>
        <p:spPr>
          <a:xfrm>
            <a:off x="7900277" y="4802293"/>
            <a:ext cx="3453523" cy="1064139"/>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Use traditional auto-diff!</a:t>
            </a:r>
          </a:p>
        </p:txBody>
      </p:sp>
      <p:sp>
        <p:nvSpPr>
          <p:cNvPr id="3" name="Slide Number Placeholder 2">
            <a:extLst>
              <a:ext uri="{FF2B5EF4-FFF2-40B4-BE49-F238E27FC236}">
                <a16:creationId xmlns:a16="http://schemas.microsoft.com/office/drawing/2014/main" id="{EB9FE99D-3DF6-8843-A38F-DEAE5F20EF3F}"/>
              </a:ext>
            </a:extLst>
          </p:cNvPr>
          <p:cNvSpPr>
            <a:spLocks noGrp="1"/>
          </p:cNvSpPr>
          <p:nvPr>
            <p:ph type="sldNum" sz="quarter" idx="12"/>
          </p:nvPr>
        </p:nvSpPr>
        <p:spPr/>
        <p:txBody>
          <a:bodyPr/>
          <a:lstStyle/>
          <a:p>
            <a:fld id="{0908CC86-A11B-4806-8F88-B6AE3C10272E}" type="slidenum">
              <a:rPr lang="en-US" smtClean="0"/>
              <a:t>9</a:t>
            </a:fld>
            <a:endParaRPr lang="en-US"/>
          </a:p>
        </p:txBody>
      </p:sp>
    </p:spTree>
    <p:custDataLst>
      <p:tags r:id="rId1"/>
    </p:custDataLst>
    <p:extLst>
      <p:ext uri="{BB962C8B-B14F-4D97-AF65-F5344CB8AC3E}">
        <p14:creationId xmlns:p14="http://schemas.microsoft.com/office/powerpoint/2010/main" val="1695219469"/>
      </p:ext>
    </p:extLst>
  </p:cSld>
  <p:clrMapOvr>
    <a:masterClrMapping/>
  </p:clrMapOvr>
  <mc:AlternateContent xmlns:mc="http://schemas.openxmlformats.org/markup-compatibility/2006" xmlns:p14="http://schemas.microsoft.com/office/powerpoint/2010/main">
    <mc:Choice Requires="p14">
      <p:transition spd="slow" p14:dur="2000" advTm="28553"/>
    </mc:Choice>
    <mc:Fallback xmlns="">
      <p:transition spd="slow" advTm="2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6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66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660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6600"/>
                            </p:stCondLst>
                            <p:childTnLst>
                              <p:par>
                                <p:cTn id="12" presetID="1" presetClass="exit" presetSubtype="0" fill="hold" grpId="1" nodeType="afterEffect">
                                  <p:stCondLst>
                                    <p:cond delay="7400"/>
                                  </p:stCondLst>
                                  <p:childTnLst>
                                    <p:set>
                                      <p:cBhvr>
                                        <p:cTn id="13" dur="1" fill="hold">
                                          <p:stCondLst>
                                            <p:cond delay="0"/>
                                          </p:stCondLst>
                                        </p:cTn>
                                        <p:tgtEl>
                                          <p:spTgt spid="10"/>
                                        </p:tgtEl>
                                        <p:attrNameLst>
                                          <p:attrName>style.visibility</p:attrName>
                                        </p:attrNameLst>
                                      </p:cBhvr>
                                      <p:to>
                                        <p:strVal val="hidden"/>
                                      </p:to>
                                    </p:set>
                                  </p:childTnLst>
                                </p:cTn>
                              </p:par>
                              <p:par>
                                <p:cTn id="14" presetID="1" presetClass="exit" presetSubtype="0" fill="hold" grpId="1" nodeType="withEffect">
                                  <p:stCondLst>
                                    <p:cond delay="740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grpId="1" nodeType="withEffect">
                                  <p:stCondLst>
                                    <p:cond delay="7400"/>
                                  </p:stCondLst>
                                  <p:childTnLst>
                                    <p:set>
                                      <p:cBhvr>
                                        <p:cTn id="17" dur="1" fill="hold">
                                          <p:stCondLst>
                                            <p:cond delay="0"/>
                                          </p:stCondLst>
                                        </p:cTn>
                                        <p:tgtEl>
                                          <p:spTgt spid="11"/>
                                        </p:tgtEl>
                                        <p:attrNameLst>
                                          <p:attrName>style.visibility</p:attrName>
                                        </p:attrNameLst>
                                      </p:cBhvr>
                                      <p:to>
                                        <p:strVal val="hidden"/>
                                      </p:to>
                                    </p:set>
                                  </p:childTnLst>
                                </p:cTn>
                              </p:par>
                              <p:par>
                                <p:cTn id="18" presetID="1" presetClass="entr" presetSubtype="0" fill="hold" grpId="0" nodeType="withEffect">
                                  <p:stCondLst>
                                    <p:cond delay="740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740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740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14000"/>
                            </p:stCondLst>
                            <p:childTnLst>
                              <p:par>
                                <p:cTn id="25" presetID="1" presetClass="entr" presetSubtype="0" fill="hold" grpId="0" nodeType="afterEffect">
                                  <p:stCondLst>
                                    <p:cond delay="400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400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xit" presetSubtype="0" fill="hold" grpId="1" nodeType="withEffect">
                                  <p:stCondLst>
                                    <p:cond delay="400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nodeType="withEffect">
                                  <p:stCondLst>
                                    <p:cond delay="400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9" grpId="1" animBg="1"/>
      <p:bldP spid="10" grpId="0" animBg="1"/>
      <p:bldP spid="10" grpId="1" animBg="1"/>
      <p:bldP spid="11" grpId="0" animBg="1"/>
      <p:bldP spid="11" grpId="1" animBg="1"/>
      <p:bldP spid="17" grpId="0"/>
      <p:bldP spid="20" grpId="0" animBg="1"/>
      <p:bldP spid="20" grpId="1"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8"/>
</p:tagLst>
</file>

<file path=ppt/tags/tag10.xml><?xml version="1.0" encoding="utf-8"?>
<p:tagLst xmlns:a="http://schemas.openxmlformats.org/drawingml/2006/main" xmlns:r="http://schemas.openxmlformats.org/officeDocument/2006/relationships" xmlns:p="http://schemas.openxmlformats.org/presentationml/2006/main">
  <p:tag name="TIMING" val="|2.2|1.1|1.8|1.9"/>
</p:tagLst>
</file>

<file path=ppt/tags/tag11.xml><?xml version="1.0" encoding="utf-8"?>
<p:tagLst xmlns:a="http://schemas.openxmlformats.org/drawingml/2006/main" xmlns:r="http://schemas.openxmlformats.org/officeDocument/2006/relationships" xmlns:p="http://schemas.openxmlformats.org/presentationml/2006/main">
  <p:tag name="TIMING" val="|4.2|6.6|5.9|4.9"/>
</p:tagLst>
</file>

<file path=ppt/tags/tag12.xml><?xml version="1.0" encoding="utf-8"?>
<p:tagLst xmlns:a="http://schemas.openxmlformats.org/drawingml/2006/main" xmlns:r="http://schemas.openxmlformats.org/officeDocument/2006/relationships" xmlns:p="http://schemas.openxmlformats.org/presentationml/2006/main">
  <p:tag name="TIMING" val="|5"/>
</p:tagLst>
</file>

<file path=ppt/tags/tag13.xml><?xml version="1.0" encoding="utf-8"?>
<p:tagLst xmlns:a="http://schemas.openxmlformats.org/drawingml/2006/main" xmlns:r="http://schemas.openxmlformats.org/officeDocument/2006/relationships" xmlns:p="http://schemas.openxmlformats.org/presentationml/2006/main">
  <p:tag name="TIMING" val="|7.3"/>
</p:tagLst>
</file>

<file path=ppt/tags/tag14.xml><?xml version="1.0" encoding="utf-8"?>
<p:tagLst xmlns:a="http://schemas.openxmlformats.org/drawingml/2006/main" xmlns:r="http://schemas.openxmlformats.org/officeDocument/2006/relationships" xmlns:p="http://schemas.openxmlformats.org/presentationml/2006/main">
  <p:tag name="TIMING" val="|3.7"/>
</p:tagLst>
</file>

<file path=ppt/tags/tag15.xml><?xml version="1.0" encoding="utf-8"?>
<p:tagLst xmlns:a="http://schemas.openxmlformats.org/drawingml/2006/main" xmlns:r="http://schemas.openxmlformats.org/officeDocument/2006/relationships" xmlns:p="http://schemas.openxmlformats.org/presentationml/2006/main">
  <p:tag name="TIMING" val="|3.4|3.9"/>
</p:tagLst>
</file>

<file path=ppt/tags/tag16.xml><?xml version="1.0" encoding="utf-8"?>
<p:tagLst xmlns:a="http://schemas.openxmlformats.org/drawingml/2006/main" xmlns:r="http://schemas.openxmlformats.org/officeDocument/2006/relationships" xmlns:p="http://schemas.openxmlformats.org/presentationml/2006/main">
  <p:tag name="TIMING" val="|9.8"/>
</p:tagLst>
</file>

<file path=ppt/tags/tag17.xml><?xml version="1.0" encoding="utf-8"?>
<p:tagLst xmlns:a="http://schemas.openxmlformats.org/drawingml/2006/main" xmlns:r="http://schemas.openxmlformats.org/officeDocument/2006/relationships" xmlns:p="http://schemas.openxmlformats.org/presentationml/2006/main">
  <p:tag name="TIMING" val="|12.7"/>
</p:tagLst>
</file>

<file path=ppt/tags/tag18.xml><?xml version="1.0" encoding="utf-8"?>
<p:tagLst xmlns:a="http://schemas.openxmlformats.org/drawingml/2006/main" xmlns:r="http://schemas.openxmlformats.org/officeDocument/2006/relationships" xmlns:p="http://schemas.openxmlformats.org/presentationml/2006/main">
  <p:tag name="TIMING" val="|3.4|1.9"/>
</p:tagLst>
</file>

<file path=ppt/tags/tag19.xml><?xml version="1.0" encoding="utf-8"?>
<p:tagLst xmlns:a="http://schemas.openxmlformats.org/drawingml/2006/main" xmlns:r="http://schemas.openxmlformats.org/officeDocument/2006/relationships" xmlns:p="http://schemas.openxmlformats.org/presentationml/2006/main">
  <p:tag name="TIMING" val="|6.8"/>
</p:tagLst>
</file>

<file path=ppt/tags/tag2.xml><?xml version="1.0" encoding="utf-8"?>
<p:tagLst xmlns:a="http://schemas.openxmlformats.org/drawingml/2006/main" xmlns:r="http://schemas.openxmlformats.org/officeDocument/2006/relationships" xmlns:p="http://schemas.openxmlformats.org/presentationml/2006/main">
  <p:tag name="TIMING" val="|5.4"/>
</p:tagLst>
</file>

<file path=ppt/tags/tag20.xml><?xml version="1.0" encoding="utf-8"?>
<p:tagLst xmlns:a="http://schemas.openxmlformats.org/drawingml/2006/main" xmlns:r="http://schemas.openxmlformats.org/officeDocument/2006/relationships" xmlns:p="http://schemas.openxmlformats.org/presentationml/2006/main">
  <p:tag name="TIMING" val="|2.4|0.8|0.9|0.9|0.9|1.1|1.1"/>
</p:tagLst>
</file>

<file path=ppt/tags/tag21.xml><?xml version="1.0" encoding="utf-8"?>
<p:tagLst xmlns:a="http://schemas.openxmlformats.org/drawingml/2006/main" xmlns:r="http://schemas.openxmlformats.org/officeDocument/2006/relationships" xmlns:p="http://schemas.openxmlformats.org/presentationml/2006/main">
  <p:tag name="TIMING" val="|1.2"/>
</p:tagLst>
</file>

<file path=ppt/tags/tag22.xml><?xml version="1.0" encoding="utf-8"?>
<p:tagLst xmlns:a="http://schemas.openxmlformats.org/drawingml/2006/main" xmlns:r="http://schemas.openxmlformats.org/officeDocument/2006/relationships" xmlns:p="http://schemas.openxmlformats.org/presentationml/2006/main">
  <p:tag name="TIMING" val="|1.4|2.6|3.3|0.5"/>
</p:tagLst>
</file>

<file path=ppt/tags/tag23.xml><?xml version="1.0" encoding="utf-8"?>
<p:tagLst xmlns:a="http://schemas.openxmlformats.org/drawingml/2006/main" xmlns:r="http://schemas.openxmlformats.org/officeDocument/2006/relationships" xmlns:p="http://schemas.openxmlformats.org/presentationml/2006/main">
  <p:tag name="TIMING" val="|1.2|3.3|0.6"/>
</p:tagLst>
</file>

<file path=ppt/tags/tag24.xml><?xml version="1.0" encoding="utf-8"?>
<p:tagLst xmlns:a="http://schemas.openxmlformats.org/drawingml/2006/main" xmlns:r="http://schemas.openxmlformats.org/officeDocument/2006/relationships" xmlns:p="http://schemas.openxmlformats.org/presentationml/2006/main">
  <p:tag name="TIMING" val="|3|0.7"/>
</p:tagLst>
</file>

<file path=ppt/tags/tag25.xml><?xml version="1.0" encoding="utf-8"?>
<p:tagLst xmlns:a="http://schemas.openxmlformats.org/drawingml/2006/main" xmlns:r="http://schemas.openxmlformats.org/officeDocument/2006/relationships" xmlns:p="http://schemas.openxmlformats.org/presentationml/2006/main">
  <p:tag name="TIMING" val="|2.2|0.7"/>
</p:tagLst>
</file>

<file path=ppt/tags/tag26.xml><?xml version="1.0" encoding="utf-8"?>
<p:tagLst xmlns:a="http://schemas.openxmlformats.org/drawingml/2006/main" xmlns:r="http://schemas.openxmlformats.org/officeDocument/2006/relationships" xmlns:p="http://schemas.openxmlformats.org/presentationml/2006/main">
  <p:tag name="TIMING" val="|2.3|4.6|5.4"/>
</p:tagLst>
</file>

<file path=ppt/tags/tag27.xml><?xml version="1.0" encoding="utf-8"?>
<p:tagLst xmlns:a="http://schemas.openxmlformats.org/drawingml/2006/main" xmlns:r="http://schemas.openxmlformats.org/officeDocument/2006/relationships" xmlns:p="http://schemas.openxmlformats.org/presentationml/2006/main">
  <p:tag name="TIMING" val="|10.6|2.4|2.8"/>
</p:tagLst>
</file>

<file path=ppt/tags/tag28.xml><?xml version="1.0" encoding="utf-8"?>
<p:tagLst xmlns:a="http://schemas.openxmlformats.org/drawingml/2006/main" xmlns:r="http://schemas.openxmlformats.org/officeDocument/2006/relationships" xmlns:p="http://schemas.openxmlformats.org/presentationml/2006/main">
  <p:tag name="TIMING" val="|4.2|2.2|3.1"/>
</p:tagLst>
</file>

<file path=ppt/tags/tag29.xml><?xml version="1.0" encoding="utf-8"?>
<p:tagLst xmlns:a="http://schemas.openxmlformats.org/drawingml/2006/main" xmlns:r="http://schemas.openxmlformats.org/officeDocument/2006/relationships" xmlns:p="http://schemas.openxmlformats.org/presentationml/2006/main">
  <p:tag name="TIMING" val="|8.1|4.6|2.7"/>
</p:tagLst>
</file>

<file path=ppt/tags/tag3.xml><?xml version="1.0" encoding="utf-8"?>
<p:tagLst xmlns:a="http://schemas.openxmlformats.org/drawingml/2006/main" xmlns:r="http://schemas.openxmlformats.org/officeDocument/2006/relationships" xmlns:p="http://schemas.openxmlformats.org/presentationml/2006/main">
  <p:tag name="TIMING" val="|10.2|3.6|4.7|6.6|4.2"/>
</p:tagLst>
</file>

<file path=ppt/tags/tag30.xml><?xml version="1.0" encoding="utf-8"?>
<p:tagLst xmlns:a="http://schemas.openxmlformats.org/drawingml/2006/main" xmlns:r="http://schemas.openxmlformats.org/officeDocument/2006/relationships" xmlns:p="http://schemas.openxmlformats.org/presentationml/2006/main">
  <p:tag name="TIMING" val="|18.5|1.2"/>
</p:tagLst>
</file>

<file path=ppt/tags/tag31.xml><?xml version="1.0" encoding="utf-8"?>
<p:tagLst xmlns:a="http://schemas.openxmlformats.org/drawingml/2006/main" xmlns:r="http://schemas.openxmlformats.org/officeDocument/2006/relationships" xmlns:p="http://schemas.openxmlformats.org/presentationml/2006/main">
  <p:tag name="TIMING" val="|10.6|4.6"/>
</p:tagLst>
</file>

<file path=ppt/tags/tag32.xml><?xml version="1.0" encoding="utf-8"?>
<p:tagLst xmlns:a="http://schemas.openxmlformats.org/drawingml/2006/main" xmlns:r="http://schemas.openxmlformats.org/officeDocument/2006/relationships" xmlns:p="http://schemas.openxmlformats.org/presentationml/2006/main">
  <p:tag name="TIMING" val="|1.8|3.7|6.9"/>
</p:tagLst>
</file>

<file path=ppt/tags/tag33.xml><?xml version="1.0" encoding="utf-8"?>
<p:tagLst xmlns:a="http://schemas.openxmlformats.org/drawingml/2006/main" xmlns:r="http://schemas.openxmlformats.org/officeDocument/2006/relationships" xmlns:p="http://schemas.openxmlformats.org/presentationml/2006/main">
  <p:tag name="TIMING" val="|5.9|5.1"/>
</p:tagLst>
</file>

<file path=ppt/tags/tag34.xml><?xml version="1.0" encoding="utf-8"?>
<p:tagLst xmlns:a="http://schemas.openxmlformats.org/drawingml/2006/main" xmlns:r="http://schemas.openxmlformats.org/officeDocument/2006/relationships" xmlns:p="http://schemas.openxmlformats.org/presentationml/2006/main">
  <p:tag name="TIMING" val="|8.9|5.5|12.1"/>
</p:tagLst>
</file>

<file path=ppt/tags/tag35.xml><?xml version="1.0" encoding="utf-8"?>
<p:tagLst xmlns:a="http://schemas.openxmlformats.org/drawingml/2006/main" xmlns:r="http://schemas.openxmlformats.org/officeDocument/2006/relationships" xmlns:p="http://schemas.openxmlformats.org/presentationml/2006/main">
  <p:tag name="TIMING" val="|3.3"/>
</p:tagLst>
</file>

<file path=ppt/tags/tag36.xml><?xml version="1.0" encoding="utf-8"?>
<p:tagLst xmlns:a="http://schemas.openxmlformats.org/drawingml/2006/main" xmlns:r="http://schemas.openxmlformats.org/officeDocument/2006/relationships" xmlns:p="http://schemas.openxmlformats.org/presentationml/2006/main">
  <p:tag name="TIMING" val="|4.5|3.7|1.1|8.3"/>
</p:tagLst>
</file>

<file path=ppt/tags/tag37.xml><?xml version="1.0" encoding="utf-8"?>
<p:tagLst xmlns:a="http://schemas.openxmlformats.org/drawingml/2006/main" xmlns:r="http://schemas.openxmlformats.org/officeDocument/2006/relationships" xmlns:p="http://schemas.openxmlformats.org/presentationml/2006/main">
  <p:tag name="TIMING" val="|3.8"/>
</p:tagLst>
</file>

<file path=ppt/tags/tag38.xml><?xml version="1.0" encoding="utf-8"?>
<p:tagLst xmlns:a="http://schemas.openxmlformats.org/drawingml/2006/main" xmlns:r="http://schemas.openxmlformats.org/officeDocument/2006/relationships" xmlns:p="http://schemas.openxmlformats.org/presentationml/2006/main">
  <p:tag name="TIMING" val="|9.1"/>
</p:tagLst>
</file>

<file path=ppt/tags/tag39.xml><?xml version="1.0" encoding="utf-8"?>
<p:tagLst xmlns:a="http://schemas.openxmlformats.org/drawingml/2006/main" xmlns:r="http://schemas.openxmlformats.org/officeDocument/2006/relationships" xmlns:p="http://schemas.openxmlformats.org/presentationml/2006/main">
  <p:tag name="TIMING" val="|13.8|8.1"/>
</p:tagLst>
</file>

<file path=ppt/tags/tag4.xml><?xml version="1.0" encoding="utf-8"?>
<p:tagLst xmlns:a="http://schemas.openxmlformats.org/drawingml/2006/main" xmlns:r="http://schemas.openxmlformats.org/officeDocument/2006/relationships" xmlns:p="http://schemas.openxmlformats.org/presentationml/2006/main">
  <p:tag name="TIMING" val="|6.4|12|9.4|8.4|4"/>
</p:tagLst>
</file>

<file path=ppt/tags/tag40.xml><?xml version="1.0" encoding="utf-8"?>
<p:tagLst xmlns:a="http://schemas.openxmlformats.org/drawingml/2006/main" xmlns:r="http://schemas.openxmlformats.org/officeDocument/2006/relationships" xmlns:p="http://schemas.openxmlformats.org/presentationml/2006/main">
  <p:tag name="TIMING" val="|6.3|1.5|4|1.3"/>
</p:tagLst>
</file>

<file path=ppt/tags/tag41.xml><?xml version="1.0" encoding="utf-8"?>
<p:tagLst xmlns:a="http://schemas.openxmlformats.org/drawingml/2006/main" xmlns:r="http://schemas.openxmlformats.org/officeDocument/2006/relationships" xmlns:p="http://schemas.openxmlformats.org/presentationml/2006/main">
  <p:tag name="TIMING" val="|7.3"/>
</p:tagLst>
</file>

<file path=ppt/tags/tag42.xml><?xml version="1.0" encoding="utf-8"?>
<p:tagLst xmlns:a="http://schemas.openxmlformats.org/drawingml/2006/main" xmlns:r="http://schemas.openxmlformats.org/officeDocument/2006/relationships" xmlns:p="http://schemas.openxmlformats.org/presentationml/2006/main">
  <p:tag name="TIMING" val="|5.2|9.3|6.2"/>
</p:tagLst>
</file>

<file path=ppt/tags/tag43.xml><?xml version="1.0" encoding="utf-8"?>
<p:tagLst xmlns:a="http://schemas.openxmlformats.org/drawingml/2006/main" xmlns:r="http://schemas.openxmlformats.org/officeDocument/2006/relationships" xmlns:p="http://schemas.openxmlformats.org/presentationml/2006/main">
  <p:tag name="TIMING" val="|4.1|3.6|2.9|4.6|16.1|4.9|5.9|4.9|3.1|5.1"/>
</p:tagLst>
</file>

<file path=ppt/tags/tag44.xml><?xml version="1.0" encoding="utf-8"?>
<p:tagLst xmlns:a="http://schemas.openxmlformats.org/drawingml/2006/main" xmlns:r="http://schemas.openxmlformats.org/officeDocument/2006/relationships" xmlns:p="http://schemas.openxmlformats.org/presentationml/2006/main">
  <p:tag name="TIMING" val="|3.3|3.2|3.8|2|2.9|6.2"/>
</p:tagLst>
</file>

<file path=ppt/tags/tag5.xml><?xml version="1.0" encoding="utf-8"?>
<p:tagLst xmlns:a="http://schemas.openxmlformats.org/drawingml/2006/main" xmlns:r="http://schemas.openxmlformats.org/officeDocument/2006/relationships" xmlns:p="http://schemas.openxmlformats.org/presentationml/2006/main">
  <p:tag name="TIMING" val="|13.8|5|7.9"/>
</p:tagLst>
</file>

<file path=ppt/tags/tag6.xml><?xml version="1.0" encoding="utf-8"?>
<p:tagLst xmlns:a="http://schemas.openxmlformats.org/drawingml/2006/main" xmlns:r="http://schemas.openxmlformats.org/officeDocument/2006/relationships" xmlns:p="http://schemas.openxmlformats.org/presentationml/2006/main">
  <p:tag name="TIMING" val="|5|9.6|2.7|8.7|1.2|1.3|1.5"/>
</p:tagLst>
</file>

<file path=ppt/tags/tag7.xml><?xml version="1.0" encoding="utf-8"?>
<p:tagLst xmlns:a="http://schemas.openxmlformats.org/drawingml/2006/main" xmlns:r="http://schemas.openxmlformats.org/officeDocument/2006/relationships" xmlns:p="http://schemas.openxmlformats.org/presentationml/2006/main">
  <p:tag name="TIMING" val="|3.2|10.2|7.3|12.7|2.3"/>
</p:tagLst>
</file>

<file path=ppt/tags/tag8.xml><?xml version="1.0" encoding="utf-8"?>
<p:tagLst xmlns:a="http://schemas.openxmlformats.org/drawingml/2006/main" xmlns:r="http://schemas.openxmlformats.org/officeDocument/2006/relationships" xmlns:p="http://schemas.openxmlformats.org/presentationml/2006/main">
  <p:tag name="TIMING" val="|27.8|3.9|1.2|1.1|5.6"/>
</p:tagLst>
</file>

<file path=ppt/tags/tag9.xml><?xml version="1.0" encoding="utf-8"?>
<p:tagLst xmlns:a="http://schemas.openxmlformats.org/drawingml/2006/main" xmlns:r="http://schemas.openxmlformats.org/officeDocument/2006/relationships" xmlns:p="http://schemas.openxmlformats.org/presentationml/2006/main">
  <p:tag name="TIMING" val="|11.4|2.8|1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2021">
      <a:dk1>
        <a:srgbClr val="000302"/>
      </a:dk1>
      <a:lt1>
        <a:srgbClr val="FFFFFF"/>
      </a:lt1>
      <a:dk2>
        <a:srgbClr val="000302"/>
      </a:dk2>
      <a:lt2>
        <a:srgbClr val="FFFFFF"/>
      </a:lt2>
      <a:accent1>
        <a:srgbClr val="FEE800"/>
      </a:accent1>
      <a:accent2>
        <a:srgbClr val="E1E332"/>
      </a:accent2>
      <a:accent3>
        <a:srgbClr val="00B796"/>
      </a:accent3>
      <a:accent4>
        <a:srgbClr val="0099CE"/>
      </a:accent4>
      <a:accent5>
        <a:srgbClr val="F27176"/>
      </a:accent5>
      <a:accent6>
        <a:srgbClr val="000302"/>
      </a:accent6>
      <a:hlink>
        <a:srgbClr val="0099CE"/>
      </a:hlink>
      <a:folHlink>
        <a:srgbClr val="00B7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E6DA3D4640C546B036DF3294D0D54B" ma:contentTypeVersion="5" ma:contentTypeDescription="Create a new document." ma:contentTypeScope="" ma:versionID="5de38d53ed1d20b5baaea0e0f4a175a8">
  <xsd:schema xmlns:xsd="http://www.w3.org/2001/XMLSchema" xmlns:xs="http://www.w3.org/2001/XMLSchema" xmlns:p="http://schemas.microsoft.com/office/2006/metadata/properties" xmlns:ns3="c84bffbf-db60-4604-b84b-c9b8e21305ee" xmlns:ns4="bcb3ac5f-01e2-41ad-b451-1fdd9db804f2" targetNamespace="http://schemas.microsoft.com/office/2006/metadata/properties" ma:root="true" ma:fieldsID="613c8b616cc7c8a75b7d801632910972" ns3:_="" ns4:_="">
    <xsd:import namespace="c84bffbf-db60-4604-b84b-c9b8e21305ee"/>
    <xsd:import namespace="bcb3ac5f-01e2-41ad-b451-1fdd9db804f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4bffbf-db60-4604-b84b-c9b8e21305e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b3ac5f-01e2-41ad-b451-1fdd9db804f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9D99E0-F47B-433D-9BD2-5A9B11B97EC8}">
  <ds:schemaRefs>
    <ds:schemaRef ds:uri="http://purl.org/dc/terms/"/>
    <ds:schemaRef ds:uri="bcb3ac5f-01e2-41ad-b451-1fdd9db804f2"/>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purl.org/dc/dcmitype/"/>
    <ds:schemaRef ds:uri="http://schemas.openxmlformats.org/package/2006/metadata/core-properties"/>
    <ds:schemaRef ds:uri="c84bffbf-db60-4604-b84b-c9b8e21305ee"/>
  </ds:schemaRefs>
</ds:datastoreItem>
</file>

<file path=customXml/itemProps2.xml><?xml version="1.0" encoding="utf-8"?>
<ds:datastoreItem xmlns:ds="http://schemas.openxmlformats.org/officeDocument/2006/customXml" ds:itemID="{D93B2820-BDA5-46D9-A956-31E558FA3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4bffbf-db60-4604-b84b-c9b8e21305ee"/>
    <ds:schemaRef ds:uri="bcb3ac5f-01e2-41ad-b451-1fdd9db804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E193FE-E82A-49B7-AA7B-7C1E509561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5150</TotalTime>
  <Words>6003</Words>
  <Application>Microsoft Office PowerPoint</Application>
  <PresentationFormat>Widescreen</PresentationFormat>
  <Paragraphs>789</Paragraphs>
  <Slides>62</Slides>
  <Notes>62</Notes>
  <HiddenSlides>1</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Arial</vt:lpstr>
      <vt:lpstr>Calibri</vt:lpstr>
      <vt:lpstr>Calibri Light</vt:lpstr>
      <vt:lpstr>Cambria Math</vt:lpstr>
      <vt:lpstr>Source Sans Pro</vt:lpstr>
      <vt:lpstr>System Font Regular</vt:lpstr>
      <vt:lpstr>Wingdings</vt:lpstr>
      <vt:lpstr>Office Theme</vt:lpstr>
      <vt:lpstr>1_Office Theme</vt:lpstr>
      <vt:lpstr>Systematically  DIFFERENTIATING Parametric Discontinuities</vt:lpstr>
      <vt:lpstr>Gradient-based optimization is  ubiquitous</vt:lpstr>
      <vt:lpstr>Gradient-based optimization for inverse problems</vt:lpstr>
      <vt:lpstr>These programs can be graphics programs</vt:lpstr>
      <vt:lpstr>These programs can be graphics programs</vt:lpstr>
      <vt:lpstr>They can also be physical simulations</vt:lpstr>
      <vt:lpstr>Programs can also include a mix of different domains</vt:lpstr>
      <vt:lpstr>Programs in graphics are typically  integrals</vt:lpstr>
      <vt:lpstr>What’s tricky about differentiating  integrals?</vt:lpstr>
      <vt:lpstr>What’s tricky about differentiating  integrals in graphics?</vt:lpstr>
      <vt:lpstr>Existing solutions to this specific  problem</vt:lpstr>
      <vt:lpstr>Overview</vt:lpstr>
      <vt:lpstr>Introducing our example</vt:lpstr>
      <vt:lpstr>Derivative of the analytical integral</vt:lpstr>
      <vt:lpstr>Naïve autodiff of integrals with  derivatives</vt:lpstr>
      <vt:lpstr>Correct derivatives of integrals with  discontinuities </vt:lpstr>
      <vt:lpstr>Integrals with discontinuities break  autodiff</vt:lpstr>
      <vt:lpstr>The need for an integral primitive</vt:lpstr>
      <vt:lpstr>Do we need a delta primitive?</vt:lpstr>
      <vt:lpstr>Options adding using deltas</vt:lpstr>
      <vt:lpstr>Evaluating simple expressions with  deltas</vt:lpstr>
      <vt:lpstr>Evaluating simple expressions with  deltas</vt:lpstr>
      <vt:lpstr>Products of deltas are problematic</vt:lpstr>
      <vt:lpstr>1. Adding a delta primitive doesn’t work</vt:lpstr>
      <vt:lpstr>2. Introduce then eliminate deltas</vt:lpstr>
      <vt:lpstr>2. Introduce then eliminate deltas</vt:lpstr>
      <vt:lpstr>Correct derivatives of integrals with  discontinuities </vt:lpstr>
      <vt:lpstr>Delta elimination via Sifting</vt:lpstr>
      <vt:lpstr>Recap: Differentiate first, then discretize</vt:lpstr>
      <vt:lpstr>Overview</vt:lpstr>
      <vt:lpstr>Building a differentiable language</vt:lpstr>
      <vt:lpstr>Delta Elimination in complex  expressions</vt:lpstr>
      <vt:lpstr>Pass 1: Expression Normalization</vt:lpstr>
      <vt:lpstr>Pass 1: Expression Normalization</vt:lpstr>
      <vt:lpstr>Pass 2: Delta Normalization</vt:lpstr>
      <vt:lpstr>Pass 2: Delta Normalization</vt:lpstr>
      <vt:lpstr>Pass 2: Delta Normalization</vt:lpstr>
      <vt:lpstr>Pass 2: Delta Normalization</vt:lpstr>
      <vt:lpstr>Pass 2: Delta Normalization</vt:lpstr>
      <vt:lpstr>Discontinuities should be  diffeomorphisms</vt:lpstr>
      <vt:lpstr>Pass 3: Delta Annihilation using  Sifting property</vt:lpstr>
      <vt:lpstr>All passes together</vt:lpstr>
      <vt:lpstr>Overview</vt:lpstr>
      <vt:lpstr>Image stylization through loss  minimization</vt:lpstr>
      <vt:lpstr>Ignoring     -terms produces 0  gradient</vt:lpstr>
      <vt:lpstr>Position-dependent color still  requires    -terms</vt:lpstr>
      <vt:lpstr>Thresholded noise shaders</vt:lpstr>
      <vt:lpstr>Inverse shader design using our  approach</vt:lpstr>
      <vt:lpstr>Shaders: Thresholded Perlin noise example</vt:lpstr>
      <vt:lpstr>Thresholded noise maps have  complex discontinuities</vt:lpstr>
      <vt:lpstr>Our approach enables this through diffeomorphisms</vt:lpstr>
      <vt:lpstr>Ignoring delta terms produces  incorrect results!</vt:lpstr>
      <vt:lpstr>Inverse physical simulation is hard  with multiple shooting</vt:lpstr>
      <vt:lpstr>Inverse physical simulation is hard  with multiple shooting</vt:lpstr>
      <vt:lpstr>Inverse physical simulation with  space-time constraints</vt:lpstr>
      <vt:lpstr>Physical simulation with space-time constraints</vt:lpstr>
      <vt:lpstr>Comparison with ignoring  boundaries</vt:lpstr>
      <vt:lpstr>Trajectory Optimization</vt:lpstr>
      <vt:lpstr>Overview</vt:lpstr>
      <vt:lpstr>Limitations</vt:lpstr>
      <vt:lpstr>Conclusions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Systematically Optimizing Parametric Discontinuities</dc:title>
  <dc:creator>Sai Praveen Bangaru</dc:creator>
  <cp:lastModifiedBy>Sai Praveen Bangaru</cp:lastModifiedBy>
  <cp:revision>26</cp:revision>
  <dcterms:created xsi:type="dcterms:W3CDTF">2021-06-07T02:22:51Z</dcterms:created>
  <dcterms:modified xsi:type="dcterms:W3CDTF">2021-09-14T19:34:38Z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0x0101008CE6DA3D4640C546B036DF3294D0D54B</vt:lpwstr>
  </property>
</Properties>
</file>