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media/image2.jpeg" ContentType="image/jpe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71947"/>
          <c:y val="0.0466168"/>
          <c:w val="0.907805"/>
          <c:h val="0.872732"/>
        </c:manualLayout>
      </c:layout>
      <c:barChart>
        <c:barDir val="col"/>
        <c:grouping val="clustered"/>
        <c:varyColors val="0"/>
        <c:ser>
          <c:idx val="0"/>
          <c:order val="0"/>
          <c:tx>
            <c:strRef>
              <c:f>Sheet1!$B$1</c:f>
              <c:strCache>
                <c:ptCount val="1"/>
                <c:pt idx="0">
                  <c:v>Person 1</c:v>
                </c:pt>
              </c:strCache>
            </c:strRef>
          </c:tx>
          <c:spPr>
            <a:solidFill>
              <a:schemeClr val="accent1"/>
            </a:solidFill>
            <a:ln w="12700" cap="flat">
              <a:noFill/>
              <a:miter lim="400000"/>
            </a:ln>
            <a:effectLst/>
          </c:spPr>
          <c:invertIfNegative val="0"/>
          <c:dLbls>
            <c:numFmt formatCode="#,##0" sourceLinked="0"/>
            <c:txPr>
              <a:bodyPr/>
              <a:lstStyle/>
              <a:p>
                <a:pPr>
                  <a:defRPr b="0" i="0" strike="noStrike" sz="5000" u="none">
                    <a:solidFill>
                      <a:srgbClr val="FFFFFF"/>
                    </a:solidFill>
                    <a:latin typeface="Helvetica Neue"/>
                  </a:defRPr>
                </a:pPr>
              </a:p>
            </c:txPr>
            <c:dLblPos val="inEnd"/>
            <c:showLegendKey val="0"/>
            <c:showVal val="0"/>
            <c:showCatName val="0"/>
            <c:showSerName val="0"/>
            <c:showPercent val="0"/>
            <c:showBubbleSize val="0"/>
            <c:showLeaderLines val="0"/>
          </c:dLbls>
          <c:cat>
            <c:strRef>
              <c:f>Sheet1!$A$2:$A$14</c:f>
              <c:strCache>
                <c:ptCount val="13"/>
                <c:pt idx="0">
                  <c:v>1</c:v>
                </c:pt>
                <c:pt idx="1">
                  <c:v>2</c:v>
                </c:pt>
                <c:pt idx="2">
                  <c:v>3</c:v>
                </c:pt>
                <c:pt idx="3">
                  <c:v>4</c:v>
                </c:pt>
                <c:pt idx="4">
                  <c:v>5</c:v>
                </c:pt>
                <c:pt idx="5">
                  <c:v>6</c:v>
                </c:pt>
                <c:pt idx="6">
                  <c:v>7</c:v>
                </c:pt>
                <c:pt idx="7">
                  <c:v>8</c:v>
                </c:pt>
                <c:pt idx="8">
                  <c:v>9</c:v>
                </c:pt>
                <c:pt idx="9">
                  <c:v>10</c:v>
                </c:pt>
                <c:pt idx="10">
                  <c:v>11</c:v>
                </c:pt>
                <c:pt idx="11">
                  <c:v>12</c:v>
                </c:pt>
                <c:pt idx="12">
                  <c:v>13</c:v>
                </c:pt>
              </c:strCache>
            </c:strRef>
          </c:cat>
          <c:val>
            <c:numRef>
              <c:f>Sheet1!$B$2:$B$14</c:f>
              <c:numCache>
                <c:ptCount val="13"/>
                <c:pt idx="0">
                  <c:v>0.962752</c:v>
                </c:pt>
                <c:pt idx="1">
                  <c:v>0.935163</c:v>
                </c:pt>
                <c:pt idx="2">
                  <c:v>0.927730</c:v>
                </c:pt>
                <c:pt idx="3">
                  <c:v>0.916605</c:v>
                </c:pt>
                <c:pt idx="4">
                  <c:v>0.908981</c:v>
                </c:pt>
                <c:pt idx="5">
                  <c:v>0.949808</c:v>
                </c:pt>
                <c:pt idx="6">
                  <c:v>0.890546</c:v>
                </c:pt>
                <c:pt idx="7">
                  <c:v>0.940765</c:v>
                </c:pt>
                <c:pt idx="8">
                  <c:v>0.882798</c:v>
                </c:pt>
                <c:pt idx="9">
                  <c:v>0.899030</c:v>
                </c:pt>
                <c:pt idx="10">
                  <c:v>0.937729</c:v>
                </c:pt>
                <c:pt idx="11">
                  <c:v>0.934976</c:v>
                </c:pt>
                <c:pt idx="12">
                  <c:v>0.928133</c:v>
                </c:pt>
              </c:numCache>
            </c:numRef>
          </c:val>
        </c:ser>
        <c:ser>
          <c:idx val="1"/>
          <c:order val="1"/>
          <c:tx>
            <c:strRef>
              <c:f>Sheet1!$C$1</c:f>
              <c:strCache>
                <c:ptCount val="1"/>
                <c:pt idx="0">
                  <c:v>Person 2</c:v>
                </c:pt>
              </c:strCache>
            </c:strRef>
          </c:tx>
          <c:spPr>
            <a:solidFill>
              <a:schemeClr val="accent3"/>
            </a:solidFill>
            <a:ln w="12700" cap="flat">
              <a:noFill/>
              <a:miter lim="400000"/>
            </a:ln>
            <a:effectLst/>
          </c:spPr>
          <c:invertIfNegative val="0"/>
          <c:dLbls>
            <c:numFmt formatCode="#,##0" sourceLinked="0"/>
            <c:txPr>
              <a:bodyPr/>
              <a:lstStyle/>
              <a:p>
                <a:pPr>
                  <a:defRPr b="0" i="0" strike="noStrike" sz="5000" u="none">
                    <a:solidFill>
                      <a:srgbClr val="FFFFFF"/>
                    </a:solidFill>
                    <a:latin typeface="Helvetica Neue"/>
                  </a:defRPr>
                </a:pPr>
              </a:p>
            </c:txPr>
            <c:dLblPos val="inEnd"/>
            <c:showLegendKey val="0"/>
            <c:showVal val="0"/>
            <c:showCatName val="0"/>
            <c:showSerName val="0"/>
            <c:showPercent val="0"/>
            <c:showBubbleSize val="0"/>
            <c:showLeaderLines val="0"/>
          </c:dLbls>
          <c:cat>
            <c:strRef>
              <c:f>Sheet1!$A$2:$A$14</c:f>
              <c:strCache>
                <c:ptCount val="13"/>
                <c:pt idx="0">
                  <c:v>1</c:v>
                </c:pt>
                <c:pt idx="1">
                  <c:v>2</c:v>
                </c:pt>
                <c:pt idx="2">
                  <c:v>3</c:v>
                </c:pt>
                <c:pt idx="3">
                  <c:v>4</c:v>
                </c:pt>
                <c:pt idx="4">
                  <c:v>5</c:v>
                </c:pt>
                <c:pt idx="5">
                  <c:v>6</c:v>
                </c:pt>
                <c:pt idx="6">
                  <c:v>7</c:v>
                </c:pt>
                <c:pt idx="7">
                  <c:v>8</c:v>
                </c:pt>
                <c:pt idx="8">
                  <c:v>9</c:v>
                </c:pt>
                <c:pt idx="9">
                  <c:v>10</c:v>
                </c:pt>
                <c:pt idx="10">
                  <c:v>11</c:v>
                </c:pt>
                <c:pt idx="11">
                  <c:v>12</c:v>
                </c:pt>
                <c:pt idx="12">
                  <c:v>13</c:v>
                </c:pt>
              </c:strCache>
            </c:strRef>
          </c:cat>
          <c:val>
            <c:numRef>
              <c:f>Sheet1!$C$2:$C$14</c:f>
              <c:numCache>
                <c:ptCount val="13"/>
                <c:pt idx="0">
                  <c:v>0.933856</c:v>
                </c:pt>
                <c:pt idx="1">
                  <c:v>0.943073</c:v>
                </c:pt>
                <c:pt idx="2">
                  <c:v>0.889748</c:v>
                </c:pt>
                <c:pt idx="3">
                  <c:v>0.908147</c:v>
                </c:pt>
                <c:pt idx="4">
                  <c:v>0.913103</c:v>
                </c:pt>
                <c:pt idx="5">
                  <c:v>0.890325</c:v>
                </c:pt>
                <c:pt idx="6">
                  <c:v>0.895917</c:v>
                </c:pt>
                <c:pt idx="7">
                  <c:v>0.888485</c:v>
                </c:pt>
                <c:pt idx="8">
                  <c:v>0.899604</c:v>
                </c:pt>
                <c:pt idx="9">
                  <c:v>0.893439</c:v>
                </c:pt>
                <c:pt idx="10">
                  <c:v>0.913744</c:v>
                </c:pt>
                <c:pt idx="11">
                  <c:v>0.914914</c:v>
                </c:pt>
                <c:pt idx="12">
                  <c:v>0.911696</c:v>
                </c:pt>
              </c:numCache>
            </c:numRef>
          </c:val>
        </c:ser>
        <c:gapWidth val="10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b="0" i="0" strike="noStrike" sz="3200" u="none">
                <a:solidFill>
                  <a:srgbClr val="000000"/>
                </a:solidFill>
                <a:latin typeface="Helvetica Neue"/>
              </a:defRPr>
            </a:pPr>
          </a:p>
        </c:txPr>
        <c:crossAx val="2094734553"/>
        <c:crosses val="autoZero"/>
        <c:auto val="1"/>
        <c:lblAlgn val="ctr"/>
        <c:noMultiLvlLbl val="1"/>
      </c:catAx>
      <c:valAx>
        <c:axId val="2094734553"/>
        <c:scaling>
          <c:orientation val="minMax"/>
          <c:max val="0.98"/>
          <c:min val="0.8"/>
        </c:scaling>
        <c:delete val="0"/>
        <c:axPos val="l"/>
        <c:majorGridlines>
          <c:spPr>
            <a:ln w="12700" cap="flat">
              <a:solidFill>
                <a:srgbClr val="B8B8B8"/>
              </a:solidFill>
              <a:prstDash val="solid"/>
              <a:miter lim="400000"/>
            </a:ln>
          </c:spPr>
        </c:majorGridlines>
        <c:title>
          <c:tx>
            <c:rich>
              <a:bodyPr rot="-5400000"/>
              <a:lstStyle/>
              <a:p>
                <a:pPr>
                  <a:defRPr b="0" i="0" strike="noStrike" sz="4000" u="none">
                    <a:solidFill>
                      <a:srgbClr val="000000"/>
                    </a:solidFill>
                    <a:latin typeface="Helvetica Neue"/>
                  </a:defRPr>
                </a:pPr>
                <a:r>
                  <a:rPr b="0" i="0" strike="noStrike" sz="4000" u="none">
                    <a:solidFill>
                      <a:srgbClr val="000000"/>
                    </a:solidFill>
                    <a:latin typeface="Helvetica Neue"/>
                  </a:rPr>
                  <a:t>Correlation Coefficient</a:t>
                </a:r>
              </a:p>
            </c:rich>
          </c:tx>
          <c:layout/>
          <c:overlay val="1"/>
        </c:title>
        <c:numFmt formatCode="General" sourceLinked="0"/>
        <c:majorTickMark val="none"/>
        <c:minorTickMark val="none"/>
        <c:tickLblPos val="nextTo"/>
        <c:spPr>
          <a:ln w="12700" cap="flat">
            <a:noFill/>
            <a:prstDash val="solid"/>
            <a:miter lim="400000"/>
          </a:ln>
        </c:spPr>
        <c:txPr>
          <a:bodyPr rot="0"/>
          <a:lstStyle/>
          <a:p>
            <a:pPr>
              <a:defRPr b="0" i="0" strike="noStrike" sz="3200" u="none">
                <a:solidFill>
                  <a:srgbClr val="000000"/>
                </a:solidFill>
                <a:latin typeface="Helvetica Neue"/>
              </a:defRPr>
            </a:pPr>
          </a:p>
        </c:txPr>
        <c:crossAx val="2094734552"/>
        <c:crosses val="autoZero"/>
        <c:crossBetween val="between"/>
        <c:majorUnit val="0.03"/>
        <c:minorUnit val="0.015"/>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Hello everyone, I am Shichao. Today, I will present my work Extracting Multi-Person Respiration from Entangled RF Signals. This is a joint work with my colleagues Hao He, Hao Wang, Rahul and Dina from MIT.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a:r>
              <a:t>Let’s again focus on one radio and see what it receives from one single person. Suppose the radio is sensing the motion of the people, denoted by this s(t). Then let’s see what’s the signal the radio receives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hape 367"/>
          <p:cNvSpPr/>
          <p:nvPr>
            <p:ph type="sldImg"/>
          </p:nvPr>
        </p:nvSpPr>
        <p:spPr>
          <a:prstGeom prst="rect">
            <a:avLst/>
          </a:prstGeom>
        </p:spPr>
        <p:txBody>
          <a:bodyPr/>
          <a:lstStyle/>
          <a:p>
            <a:pPr/>
          </a:p>
        </p:txBody>
      </p:sp>
      <p:sp>
        <p:nvSpPr>
          <p:cNvPr id="368" name="Shape 368"/>
          <p:cNvSpPr/>
          <p:nvPr>
            <p:ph type="body" sz="quarter" idx="1"/>
          </p:nvPr>
        </p:nvSpPr>
        <p:spPr>
          <a:prstGeom prst="rect">
            <a:avLst/>
          </a:prstGeom>
        </p:spPr>
        <p:txBody>
          <a:bodyPr/>
          <a:lstStyle/>
          <a:p>
            <a:pPr/>
            <a:r>
              <a:t>The received signal is such a complicated equation. Don’t be panic, we are not going into details. Just noticing that s(t) is both in a sinc function and an exponent, making it nearly impossible to be separated as an individual term.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p>
            <a:pPr/>
            <a:r>
              <a:t>For multi-person case, fortunately, wireless signal added up linearly at the receiver, therefore the received signal can be expressed as following. However, compared with target form, as shown on the bottom, we are forced to decompose this very complicated term into a product of coefficient and source signal. How can we do this?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Shape 411"/>
          <p:cNvSpPr/>
          <p:nvPr>
            <p:ph type="sldImg"/>
          </p:nvPr>
        </p:nvSpPr>
        <p:spPr>
          <a:prstGeom prst="rect">
            <a:avLst/>
          </a:prstGeom>
        </p:spPr>
        <p:txBody>
          <a:bodyPr/>
          <a:lstStyle/>
          <a:p>
            <a:pPr/>
          </a:p>
        </p:txBody>
      </p:sp>
      <p:sp>
        <p:nvSpPr>
          <p:cNvPr id="412" name="Shape 412"/>
          <p:cNvSpPr/>
          <p:nvPr>
            <p:ph type="body" sz="quarter" idx="1"/>
          </p:nvPr>
        </p:nvSpPr>
        <p:spPr>
          <a:prstGeom prst="rect">
            <a:avLst/>
          </a:prstGeom>
        </p:spPr>
        <p:txBody>
          <a:bodyPr/>
          <a:lstStyle/>
          <a:p>
            <a:pPr/>
            <a:r>
              <a:t>The observation is that, breathing is a small motion. [</a:t>
            </a:r>
            <a:r>
              <a:rPr b="1"/>
              <a:t>animate</a:t>
            </a:r>
            <a:r>
              <a:t>] It is a small vibration centered at a constant value. So what can we do? Yes, Taylor expansion! By apply first order Taylor expansion and removing all the constants, this is what we’ve got. [</a:t>
            </a:r>
            <a:r>
              <a:rPr b="1"/>
              <a:t>animate</a:t>
            </a:r>
            <a:r>
              <a:t>]. Noticing that this equation has exactly the form we want. Therefore we obtain the observations that can be feed into ICA, and extracts breathing signals out from this mixture.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hape 426"/>
          <p:cNvSpPr/>
          <p:nvPr>
            <p:ph type="sldImg"/>
          </p:nvPr>
        </p:nvSpPr>
        <p:spPr>
          <a:prstGeom prst="rect">
            <a:avLst/>
          </a:prstGeom>
        </p:spPr>
        <p:txBody>
          <a:bodyPr/>
          <a:lstStyle/>
          <a:p>
            <a:pPr/>
          </a:p>
        </p:txBody>
      </p:sp>
      <p:sp>
        <p:nvSpPr>
          <p:cNvPr id="427" name="Shape 427"/>
          <p:cNvSpPr/>
          <p:nvPr>
            <p:ph type="body" sz="quarter" idx="1"/>
          </p:nvPr>
        </p:nvSpPr>
        <p:spPr>
          <a:prstGeom prst="rect">
            <a:avLst/>
          </a:prstGeom>
        </p:spPr>
        <p:txBody>
          <a:bodyPr/>
          <a:lstStyle/>
          <a:p>
            <a:pPr/>
            <a:r>
              <a:t>Finally, let me answer why we use FMCW radios. FMCW stands for Frequency Modulated Continuous Wave. At a high level, what FMCW does is that </a:t>
            </a:r>
            <a:r>
              <a:rPr b="1"/>
              <a:t>[animate]</a:t>
            </a:r>
            <a:r>
              <a:t>, we can analyze the received signal in multiple sub-carriers. Each sub-carrier encodes different information and acts like virtual antennas at different locations.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hape 447"/>
          <p:cNvSpPr/>
          <p:nvPr>
            <p:ph type="sldImg"/>
          </p:nvPr>
        </p:nvSpPr>
        <p:spPr>
          <a:prstGeom prst="rect">
            <a:avLst/>
          </a:prstGeom>
        </p:spPr>
        <p:txBody>
          <a:bodyPr/>
          <a:lstStyle/>
          <a:p>
            <a:pPr/>
          </a:p>
        </p:txBody>
      </p:sp>
      <p:sp>
        <p:nvSpPr>
          <p:cNvPr id="448" name="Shape 448"/>
          <p:cNvSpPr/>
          <p:nvPr>
            <p:ph type="body" sz="quarter" idx="1"/>
          </p:nvPr>
        </p:nvSpPr>
        <p:spPr>
          <a:prstGeom prst="rect">
            <a:avLst/>
          </a:prstGeom>
        </p:spPr>
        <p:txBody>
          <a:bodyPr/>
          <a:lstStyle/>
          <a:p>
            <a:pPr/>
            <a:r>
              <a:t>Back to our scenario, with FMCW, one radio is enough to produce multiple observations with different mixing pattern. [</a:t>
            </a:r>
            <a:r>
              <a:rPr b="1"/>
              <a:t>animate</a:t>
            </a:r>
            <a:r>
              <a:t>] Therefore we don’t need multiple radios anymore. We can just hang one device on the wall, and it will just work automatically. And this concludes my analysis to the first point, let’s move 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Shape 451"/>
          <p:cNvSpPr/>
          <p:nvPr>
            <p:ph type="sldImg"/>
          </p:nvPr>
        </p:nvSpPr>
        <p:spPr>
          <a:prstGeom prst="rect">
            <a:avLst/>
          </a:prstGeom>
        </p:spPr>
        <p:txBody>
          <a:bodyPr/>
          <a:lstStyle/>
          <a:p>
            <a:pPr/>
          </a:p>
        </p:txBody>
      </p:sp>
      <p:sp>
        <p:nvSpPr>
          <p:cNvPr id="452" name="Shape 452"/>
          <p:cNvSpPr/>
          <p:nvPr>
            <p:ph type="body" sz="quarter" idx="1"/>
          </p:nvPr>
        </p:nvSpPr>
        <p:spPr>
          <a:prstGeom prst="rect">
            <a:avLst/>
          </a:prstGeom>
        </p:spPr>
        <p:txBody>
          <a:bodyPr/>
          <a:lstStyle/>
          <a:p>
            <a:pPr/>
            <a:r>
              <a:t>After previous analysis, a natural question to ask is, what about big motions?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hape 458"/>
          <p:cNvSpPr/>
          <p:nvPr>
            <p:ph type="sldImg"/>
          </p:nvPr>
        </p:nvSpPr>
        <p:spPr>
          <a:prstGeom prst="rect">
            <a:avLst/>
          </a:prstGeom>
        </p:spPr>
        <p:txBody>
          <a:bodyPr/>
          <a:lstStyle/>
          <a:p>
            <a:pPr/>
          </a:p>
        </p:txBody>
      </p:sp>
      <p:sp>
        <p:nvSpPr>
          <p:cNvPr id="459" name="Shape 459"/>
          <p:cNvSpPr/>
          <p:nvPr>
            <p:ph type="body" sz="quarter" idx="1"/>
          </p:nvPr>
        </p:nvSpPr>
        <p:spPr>
          <a:prstGeom prst="rect">
            <a:avLst/>
          </a:prstGeom>
        </p:spPr>
        <p:txBody>
          <a:bodyPr/>
          <a:lstStyle/>
          <a:p>
            <a:pPr/>
            <a:r>
              <a:t>Even during sleep, people will toss and turn, resulting in a big movement that cannot be approximated by Taylor expansion, and thus break the ICA. This is a 5 minutes example from our dataset, and there are two big motions, as highlighted in red rectangles. We cannot use periodicity to detect motion because the signal is a mixture. [</a:t>
            </a:r>
            <a:r>
              <a:rPr b="1"/>
              <a:t>animate</a:t>
            </a:r>
            <a:r>
              <a:t>] Instead, in order to detect it robustly, we proposed a motion detector that is based on convolutional neural network.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Shape 463"/>
          <p:cNvSpPr/>
          <p:nvPr>
            <p:ph type="sldImg"/>
          </p:nvPr>
        </p:nvSpPr>
        <p:spPr>
          <a:prstGeom prst="rect">
            <a:avLst/>
          </a:prstGeom>
        </p:spPr>
        <p:txBody>
          <a:bodyPr/>
          <a:lstStyle/>
          <a:p>
            <a:pPr/>
          </a:p>
        </p:txBody>
      </p:sp>
      <p:sp>
        <p:nvSpPr>
          <p:cNvPr id="464" name="Shape 464"/>
          <p:cNvSpPr/>
          <p:nvPr>
            <p:ph type="body" sz="quarter" idx="1"/>
          </p:nvPr>
        </p:nvSpPr>
        <p:spPr>
          <a:prstGeom prst="rect">
            <a:avLst/>
          </a:prstGeom>
        </p:spPr>
        <p:txBody>
          <a:bodyPr/>
          <a:lstStyle/>
          <a:p>
            <a:pPr/>
            <a:r>
              <a:t>Then we can remove the motion and apply ICA on each period.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Shape 467"/>
          <p:cNvSpPr/>
          <p:nvPr>
            <p:ph type="sldImg"/>
          </p:nvPr>
        </p:nvSpPr>
        <p:spPr>
          <a:prstGeom prst="rect">
            <a:avLst/>
          </a:prstGeom>
        </p:spPr>
        <p:txBody>
          <a:bodyPr/>
          <a:lstStyle/>
          <a:p>
            <a:pPr/>
          </a:p>
        </p:txBody>
      </p:sp>
      <p:sp>
        <p:nvSpPr>
          <p:cNvPr id="468" name="Shape 468"/>
          <p:cNvSpPr/>
          <p:nvPr>
            <p:ph type="body" sz="quarter" idx="1"/>
          </p:nvPr>
        </p:nvSpPr>
        <p:spPr>
          <a:prstGeom prst="rect">
            <a:avLst/>
          </a:prstGeom>
        </p:spPr>
        <p:txBody>
          <a:bodyPr/>
          <a:lstStyle/>
          <a:p>
            <a:pPr/>
            <a:r>
              <a:t>So, are we done?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Past work shows that we can monitor human’s breathing remotely without any physical contact. As shown on the right, by transmitting wireless signals and analyzing the signal that bounds off human body [</a:t>
            </a:r>
            <a:r>
              <a:rPr b="1"/>
              <a:t>animate</a:t>
            </a:r>
            <a:r>
              <a:t>], we can measure breathing accurately, as shown on the left [</a:t>
            </a:r>
            <a:r>
              <a:rPr b="1"/>
              <a:t>animate</a:t>
            </a:r>
            <a:r>
              <a:t>], with each trough representing an inhale [</a:t>
            </a:r>
            <a:r>
              <a:rPr b="1"/>
              <a:t>animate</a:t>
            </a:r>
            <a:r>
              <a:t>], and each crest representing an exhale [</a:t>
            </a:r>
            <a:r>
              <a:rPr b="1"/>
              <a:t>animate</a:t>
            </a:r>
            <a:r>
              <a:t>]. The amplitude of each peak represent the volume of each breath.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Shape 474"/>
          <p:cNvSpPr/>
          <p:nvPr>
            <p:ph type="sldImg"/>
          </p:nvPr>
        </p:nvSpPr>
        <p:spPr>
          <a:prstGeom prst="rect">
            <a:avLst/>
          </a:prstGeom>
        </p:spPr>
        <p:txBody>
          <a:bodyPr/>
          <a:lstStyle/>
          <a:p>
            <a:pPr/>
          </a:p>
        </p:txBody>
      </p:sp>
      <p:sp>
        <p:nvSpPr>
          <p:cNvPr id="475" name="Shape 475"/>
          <p:cNvSpPr/>
          <p:nvPr>
            <p:ph type="body" sz="quarter" idx="1"/>
          </p:nvPr>
        </p:nvSpPr>
        <p:spPr>
          <a:prstGeom prst="rect">
            <a:avLst/>
          </a:prstGeom>
        </p:spPr>
        <p:txBody>
          <a:bodyPr/>
          <a:lstStyle/>
          <a:p>
            <a:pPr/>
            <a:r>
              <a:t>Sadly no. Here is our previous example. [</a:t>
            </a:r>
            <a:r>
              <a:rPr b="1"/>
              <a:t>animate</a:t>
            </a:r>
            <a:r>
              <a:t>] If we separate the breathing for each period, this is what we’ve got.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Shape 483"/>
          <p:cNvSpPr/>
          <p:nvPr>
            <p:ph type="sldImg"/>
          </p:nvPr>
        </p:nvSpPr>
        <p:spPr>
          <a:prstGeom prst="rect">
            <a:avLst/>
          </a:prstGeom>
        </p:spPr>
        <p:txBody>
          <a:bodyPr/>
          <a:lstStyle/>
          <a:p>
            <a:pPr/>
          </a:p>
        </p:txBody>
      </p:sp>
      <p:sp>
        <p:nvSpPr>
          <p:cNvPr id="484" name="Shape 484"/>
          <p:cNvSpPr/>
          <p:nvPr>
            <p:ph type="body" sz="quarter" idx="1"/>
          </p:nvPr>
        </p:nvSpPr>
        <p:spPr>
          <a:prstGeom prst="rect">
            <a:avLst/>
          </a:prstGeom>
        </p:spPr>
        <p:txBody>
          <a:bodyPr/>
          <a:lstStyle/>
          <a:p>
            <a:pPr/>
            <a:r>
              <a:t>Let’s zoom in on the results. [</a:t>
            </a:r>
            <a:r>
              <a:rPr b="1"/>
              <a:t>animate</a:t>
            </a:r>
            <a:r>
              <a:t>] Suppose those two breathing are coming from Alice and Bob, and in the first period, the top one is from Alice and the second one from Bob. [</a:t>
            </a:r>
            <a:r>
              <a:rPr b="1"/>
              <a:t>animate</a:t>
            </a:r>
            <a:r>
              <a:t>]</a:t>
            </a:r>
          </a:p>
          <a:p>
            <a:pPr/>
            <a:r>
              <a:t>Can we still assume the same order in the second period?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p>
            <a:pPr/>
            <a:r>
              <a:t>Or inverted orderer? [</a:t>
            </a:r>
            <a:r>
              <a:rPr b="1"/>
              <a:t>animate</a:t>
            </a:r>
            <a:r>
              <a:t>] Both can be possible, because ICA produce unordered result. In order to produce full breathing reconstruction, we need to figure out which components come from the same person.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Shape 497"/>
          <p:cNvSpPr/>
          <p:nvPr>
            <p:ph type="sldImg"/>
          </p:nvPr>
        </p:nvSpPr>
        <p:spPr>
          <a:prstGeom prst="rect">
            <a:avLst/>
          </a:prstGeom>
        </p:spPr>
        <p:txBody>
          <a:bodyPr/>
          <a:lstStyle/>
          <a:p>
            <a:pPr/>
          </a:p>
        </p:txBody>
      </p:sp>
      <p:sp>
        <p:nvSpPr>
          <p:cNvPr id="498" name="Shape 498"/>
          <p:cNvSpPr/>
          <p:nvPr>
            <p:ph type="body" sz="quarter" idx="1"/>
          </p:nvPr>
        </p:nvSpPr>
        <p:spPr>
          <a:prstGeom prst="rect">
            <a:avLst/>
          </a:prstGeom>
        </p:spPr>
        <p:txBody>
          <a:bodyPr/>
          <a:lstStyle/>
          <a:p>
            <a:pPr/>
            <a:r>
              <a:t>We call this problem as Identity Matching Problem.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hape 510"/>
          <p:cNvSpPr/>
          <p:nvPr>
            <p:ph type="sldImg"/>
          </p:nvPr>
        </p:nvSpPr>
        <p:spPr>
          <a:prstGeom prst="rect">
            <a:avLst/>
          </a:prstGeom>
        </p:spPr>
        <p:txBody>
          <a:bodyPr/>
          <a:lstStyle/>
          <a:p>
            <a:pPr/>
          </a:p>
        </p:txBody>
      </p:sp>
      <p:sp>
        <p:nvSpPr>
          <p:cNvPr id="511" name="Shape 511"/>
          <p:cNvSpPr/>
          <p:nvPr>
            <p:ph type="body" sz="quarter" idx="1"/>
          </p:nvPr>
        </p:nvSpPr>
        <p:spPr>
          <a:prstGeom prst="rect">
            <a:avLst/>
          </a:prstGeom>
        </p:spPr>
        <p:txBody>
          <a:bodyPr/>
          <a:lstStyle/>
          <a:p>
            <a:pPr/>
            <a:r>
              <a:t>To solve it, our idea is that, if two segments come from the same person, they should have some similar property. The metric we are using is based on an term called ICA mixing matrix, and is explained in our paper. Then, with this metric, we can evaluate how good is one assignment. Let me explain this with an example. [</a:t>
            </a:r>
            <a:r>
              <a:rPr b="1"/>
              <a:t>animate</a:t>
            </a:r>
            <a:r>
              <a:t>] Here is our previous reconstructed breathing signals. [</a:t>
            </a:r>
            <a:r>
              <a:rPr b="1"/>
              <a:t>animate</a:t>
            </a:r>
            <a:r>
              <a:t>] Let’s first give each segment a name.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Shape 545"/>
          <p:cNvSpPr/>
          <p:nvPr>
            <p:ph type="sldImg"/>
          </p:nvPr>
        </p:nvSpPr>
        <p:spPr>
          <a:prstGeom prst="rect">
            <a:avLst/>
          </a:prstGeom>
        </p:spPr>
        <p:txBody>
          <a:bodyPr/>
          <a:lstStyle/>
          <a:p>
            <a:pPr/>
          </a:p>
        </p:txBody>
      </p:sp>
      <p:sp>
        <p:nvSpPr>
          <p:cNvPr id="546" name="Shape 546"/>
          <p:cNvSpPr/>
          <p:nvPr>
            <p:ph type="body" sz="quarter" idx="1"/>
          </p:nvPr>
        </p:nvSpPr>
        <p:spPr>
          <a:prstGeom prst="rect">
            <a:avLst/>
          </a:prstGeom>
        </p:spPr>
        <p:txBody>
          <a:bodyPr/>
          <a:lstStyle/>
          <a:p>
            <a:pPr/>
            <a:r>
              <a:t>Then let’s have one assignment, where the segments on the top row are from Alice, and the bottom row are from Bob. To evaluate how good it is, we can compute the similarity between all the segments from the same person, and the sum of all the similarity is the score of this assignment.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Shape 580"/>
          <p:cNvSpPr/>
          <p:nvPr>
            <p:ph type="sldImg"/>
          </p:nvPr>
        </p:nvSpPr>
        <p:spPr>
          <a:prstGeom prst="rect">
            <a:avLst/>
          </a:prstGeom>
        </p:spPr>
        <p:txBody>
          <a:bodyPr/>
          <a:lstStyle/>
          <a:p>
            <a:pPr/>
          </a:p>
        </p:txBody>
      </p:sp>
      <p:sp>
        <p:nvSpPr>
          <p:cNvPr id="581" name="Shape 581"/>
          <p:cNvSpPr/>
          <p:nvPr>
            <p:ph type="body" sz="quarter" idx="1"/>
          </p:nvPr>
        </p:nvSpPr>
        <p:spPr>
          <a:prstGeom prst="rect">
            <a:avLst/>
          </a:prstGeom>
        </p:spPr>
        <p:txBody>
          <a:bodyPr/>
          <a:lstStyle/>
          <a:p>
            <a:pPr/>
            <a:r>
              <a:t>Then if we have a different assignment, we can also compute the score for this one.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Shape 615"/>
          <p:cNvSpPr/>
          <p:nvPr>
            <p:ph type="sldImg"/>
          </p:nvPr>
        </p:nvSpPr>
        <p:spPr>
          <a:prstGeom prst="rect">
            <a:avLst/>
          </a:prstGeom>
        </p:spPr>
        <p:txBody>
          <a:bodyPr/>
          <a:lstStyle/>
          <a:p>
            <a:pPr/>
          </a:p>
        </p:txBody>
      </p:sp>
      <p:sp>
        <p:nvSpPr>
          <p:cNvPr id="616" name="Shape 616"/>
          <p:cNvSpPr/>
          <p:nvPr>
            <p:ph type="body" sz="quarter" idx="1"/>
          </p:nvPr>
        </p:nvSpPr>
        <p:spPr>
          <a:prstGeom prst="rect">
            <a:avLst/>
          </a:prstGeom>
        </p:spPr>
        <p:txBody>
          <a:bodyPr/>
          <a:lstStyle/>
          <a:p>
            <a:pPr/>
            <a:r>
              <a:t>Then if we have a different assignment, we can also compute the score for this one.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5" name="Shape 675"/>
          <p:cNvSpPr/>
          <p:nvPr>
            <p:ph type="sldImg"/>
          </p:nvPr>
        </p:nvSpPr>
        <p:spPr>
          <a:prstGeom prst="rect">
            <a:avLst/>
          </a:prstGeom>
        </p:spPr>
        <p:txBody>
          <a:bodyPr/>
          <a:lstStyle/>
          <a:p>
            <a:pPr/>
          </a:p>
        </p:txBody>
      </p:sp>
      <p:sp>
        <p:nvSpPr>
          <p:cNvPr id="676" name="Shape 676"/>
          <p:cNvSpPr/>
          <p:nvPr>
            <p:ph type="body" sz="quarter" idx="1"/>
          </p:nvPr>
        </p:nvSpPr>
        <p:spPr>
          <a:prstGeom prst="rect">
            <a:avLst/>
          </a:prstGeom>
        </p:spPr>
        <p:txBody>
          <a:bodyPr/>
          <a:lstStyle/>
          <a:p>
            <a:pPr/>
            <a:r>
              <a:t>And within those two assignment, we should choose one with higher score. A naive solution to find the best assignment is to enumerate through all the possibilities. However the total number of possibilities grows exponentially with the number of periods. Therefore, to solve it efficiently, we proposed a dynamic programming algorithm to bring the complexity down to linear.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0" name="Shape 680"/>
          <p:cNvSpPr/>
          <p:nvPr>
            <p:ph type="sldImg"/>
          </p:nvPr>
        </p:nvSpPr>
        <p:spPr>
          <a:prstGeom prst="rect">
            <a:avLst/>
          </a:prstGeom>
        </p:spPr>
        <p:txBody>
          <a:bodyPr/>
          <a:lstStyle/>
          <a:p>
            <a:pPr/>
          </a:p>
        </p:txBody>
      </p:sp>
      <p:sp>
        <p:nvSpPr>
          <p:cNvPr id="681" name="Shape 681"/>
          <p:cNvSpPr/>
          <p:nvPr>
            <p:ph type="body" sz="quarter" idx="1"/>
          </p:nvPr>
        </p:nvSpPr>
        <p:spPr>
          <a:prstGeom prst="rect">
            <a:avLst/>
          </a:prstGeom>
        </p:spPr>
        <p:txBody>
          <a:bodyPr/>
          <a:lstStyle/>
          <a:p>
            <a:pPr/>
            <a:r>
              <a:t>So, as a summary, our system contains three steps. [</a:t>
            </a:r>
            <a:r>
              <a:rPr b="1"/>
              <a:t>animate</a:t>
            </a:r>
            <a:r>
              <a:t>] First, we use a deep-learning based motion detector to remove all the motions. [</a:t>
            </a:r>
            <a:r>
              <a:rPr b="1"/>
              <a:t>animate</a:t>
            </a:r>
            <a:r>
              <a:t>] Then, for each period, we use ICA to separate breathing signals from sub-carrier signals. [</a:t>
            </a:r>
            <a:r>
              <a:rPr b="1"/>
              <a:t>animate</a:t>
            </a:r>
            <a:r>
              <a:t>] Finally we match the identity with a dynamic programming algorithm.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However, if we apple the same method to a scenario where there are two people that are close to each other, let’s say for example, two people sharing the same bed, as shown on the right, this is what we got [</a:t>
            </a:r>
            <a:r>
              <a:rPr b="1"/>
              <a:t>animate</a:t>
            </a:r>
            <a:r>
              <a:t>]. It looks wired because it is the combination of two breathing signals.  [</a:t>
            </a:r>
            <a:r>
              <a:rPr b="1"/>
              <a:t>animate</a:t>
            </a:r>
            <a:r>
              <a:t>] Because of the interference, current systems cannot work correctly under such scenario.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7" name="Shape 687"/>
          <p:cNvSpPr/>
          <p:nvPr>
            <p:ph type="sldImg"/>
          </p:nvPr>
        </p:nvSpPr>
        <p:spPr>
          <a:prstGeom prst="rect">
            <a:avLst/>
          </a:prstGeom>
        </p:spPr>
        <p:txBody>
          <a:bodyPr/>
          <a:lstStyle/>
          <a:p>
            <a:pPr/>
          </a:p>
        </p:txBody>
      </p:sp>
      <p:sp>
        <p:nvSpPr>
          <p:cNvPr id="688" name="Shape 688"/>
          <p:cNvSpPr/>
          <p:nvPr>
            <p:ph type="body" sz="quarter" idx="1"/>
          </p:nvPr>
        </p:nvSpPr>
        <p:spPr>
          <a:prstGeom prst="rect">
            <a:avLst/>
          </a:prstGeom>
        </p:spPr>
        <p:txBody>
          <a:bodyPr/>
          <a:lstStyle/>
          <a:p>
            <a:pPr/>
            <a:r>
              <a:t>To do that, we conducted an extended experiment. We test our system with 13 couples, that’s in 13 different bedrooms. And we collected 21 nights, in total 151 hours of data. And most importantly, our experiment is an unconstrained experiment, which means that the subjects can just sleep as normal. And for ground truth, we asked each of our subject to put on a FDA-approved sleep monitor. That sleep monitor comes with a breathing belt, that can provide accurate breathing signals.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7" name="Shape 697"/>
          <p:cNvSpPr/>
          <p:nvPr>
            <p:ph type="sldImg"/>
          </p:nvPr>
        </p:nvSpPr>
        <p:spPr>
          <a:prstGeom prst="rect">
            <a:avLst/>
          </a:prstGeom>
        </p:spPr>
        <p:txBody>
          <a:bodyPr/>
          <a:lstStyle/>
          <a:p>
            <a:pPr/>
          </a:p>
        </p:txBody>
      </p:sp>
      <p:sp>
        <p:nvSpPr>
          <p:cNvPr id="698" name="Shape 698"/>
          <p:cNvSpPr/>
          <p:nvPr>
            <p:ph type="body" sz="quarter" idx="1"/>
          </p:nvPr>
        </p:nvSpPr>
        <p:spPr>
          <a:prstGeom prst="rect">
            <a:avLst/>
          </a:prstGeom>
        </p:spPr>
        <p:txBody>
          <a:bodyPr/>
          <a:lstStyle/>
          <a:p>
            <a:pPr/>
            <a:r>
              <a:t>Before I show you any numbers, I want to show some representative examples. Here are ground truth breathing signals from a couple in the same 2 minutes. They are both breathe normally. And there is an interesting fact, if we count the breathing rate, we will find out that, both people has exactly the same breathing rate. Yet even they has the same breathing rate, our system is able to reconstruct the breathing signal correctly, as plotted on top of the ground truth. As you can see, the reconstructed signal matches perfectly with the ground truth.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8" name="Shape 708"/>
          <p:cNvSpPr/>
          <p:nvPr>
            <p:ph type="sldImg"/>
          </p:nvPr>
        </p:nvSpPr>
        <p:spPr>
          <a:prstGeom prst="rect">
            <a:avLst/>
          </a:prstGeom>
        </p:spPr>
        <p:txBody>
          <a:bodyPr/>
          <a:lstStyle/>
          <a:p>
            <a:pPr/>
          </a:p>
        </p:txBody>
      </p:sp>
      <p:sp>
        <p:nvSpPr>
          <p:cNvPr id="709" name="Shape 709"/>
          <p:cNvSpPr/>
          <p:nvPr>
            <p:ph type="body" sz="quarter" idx="1"/>
          </p:nvPr>
        </p:nvSpPr>
        <p:spPr>
          <a:prstGeom prst="rect">
            <a:avLst/>
          </a:prstGeom>
        </p:spPr>
        <p:txBody>
          <a:bodyPr/>
          <a:lstStyle/>
          <a:p>
            <a:pPr/>
            <a:r>
              <a:t>Here is another example. The top breathing signal looks normal, yet in the bottom one, the breathing stoped for several seconds. This might be an indicator for some sleep diseases like sleep apnea. And our system is able to reconstruct the breathing signal perfectly.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Shape 714"/>
          <p:cNvSpPr/>
          <p:nvPr>
            <p:ph type="sldImg"/>
          </p:nvPr>
        </p:nvSpPr>
        <p:spPr>
          <a:prstGeom prst="rect">
            <a:avLst/>
          </a:prstGeom>
        </p:spPr>
        <p:txBody>
          <a:bodyPr/>
          <a:lstStyle/>
          <a:p>
            <a:pPr/>
          </a:p>
        </p:txBody>
      </p:sp>
      <p:sp>
        <p:nvSpPr>
          <p:cNvPr id="715" name="Shape 715"/>
          <p:cNvSpPr/>
          <p:nvPr>
            <p:ph type="body" sz="quarter" idx="1"/>
          </p:nvPr>
        </p:nvSpPr>
        <p:spPr>
          <a:prstGeom prst="rect">
            <a:avLst/>
          </a:prstGeom>
        </p:spPr>
        <p:txBody>
          <a:bodyPr/>
          <a:lstStyle/>
          <a:p>
            <a:pPr/>
            <a:r>
              <a:t>And in terms of numbers, we do not only cares about breathing rate, but also the volume of each breath. Therefore, we use a metric call correlation coefficient to measure how similar our signal is compared to the ground truth. So in the plot, the x axis is the 13 couples, and for each couple I will plot the correlation for each individual. And here is the result, you can see that the correlation for all the individual is very high, and on average the correlation is 0.915. In comparison, if we put two breathing belt, one around chest and one around belly, the correlation between these two breathing signal is around 0.916. This indicates quality of our reconstructed signal is comparable to a breathing belt.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Shape 720"/>
          <p:cNvSpPr/>
          <p:nvPr>
            <p:ph type="sldImg"/>
          </p:nvPr>
        </p:nvSpPr>
        <p:spPr>
          <a:prstGeom prst="rect">
            <a:avLst/>
          </a:prstGeom>
        </p:spPr>
        <p:txBody>
          <a:bodyPr/>
          <a:lstStyle/>
          <a:p>
            <a:pPr/>
          </a:p>
        </p:txBody>
      </p:sp>
      <p:sp>
        <p:nvSpPr>
          <p:cNvPr id="721" name="Shape 721"/>
          <p:cNvSpPr/>
          <p:nvPr>
            <p:ph type="body" sz="quarter" idx="1"/>
          </p:nvPr>
        </p:nvSpPr>
        <p:spPr>
          <a:prstGeom prst="rect">
            <a:avLst/>
          </a:prstGeom>
        </p:spPr>
        <p:txBody>
          <a:bodyPr/>
          <a:lstStyle/>
          <a:p>
            <a:pPr/>
            <a:r>
              <a:t>[</a:t>
            </a:r>
            <a:r>
              <a:rPr b="1"/>
              <a:t>animate</a:t>
            </a:r>
            <a:r>
              <a:t>] Finally, our system is not constrained to only two people. Let me show you one final experiments: five people sitting in the same couch. This is the most crowded scenario we can create. [</a:t>
            </a:r>
            <a:r>
              <a:rPr b="1"/>
              <a:t>animate</a:t>
            </a:r>
            <a:r>
              <a:t>] And even in this scenario, our system is able to recover all five people’s breathing with very high quality, as shown on the right.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But this is an important scenario. Given the fact that most non-contact sleep analysis are based on breathing signals, [</a:t>
            </a:r>
            <a:r>
              <a:rPr b="1"/>
              <a:t>animate</a:t>
            </a:r>
            <a:r>
              <a:t>] if we can correctly extract the breathing in such cases, we can let those techniques benefit a much larger population, and patients do not need to sleep alone to be monitored.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So today, I will introduce our system called DeepBreath, that tackles exactly this problem. We provide a solution to measure multiple-person respiration even they are zero-distance separated. Also, we propose a series of algorithms to enable full-night breathing monitoring. Finally, we evaluate our system with 151 hours of data from 13 different couples. I will talk about this three points in detail.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Ok, let’s begin with the first point. How can we separate breathing signals when they are entangled with each other? Have we seen a similar problem somewhere else?  Blind source separation problem. For example, </a:t>
            </a:r>
            <a:r>
              <a:rPr b="1"/>
              <a:t>[animate] </a:t>
            </a:r>
            <a:r>
              <a:t>during a party, we have three conversations going on simultaneously. </a:t>
            </a:r>
            <a:r>
              <a:rPr b="1"/>
              <a:t>[animate]</a:t>
            </a:r>
            <a:r>
              <a:t> If we have only one microphone, no surprise that it will receive a mixture of voices. </a:t>
            </a:r>
            <a:r>
              <a:rPr b="1"/>
              <a:t>[animate]</a:t>
            </a:r>
            <a:r>
              <a:t> However, if we have multiple microphones in different locations, we can actually extract each individual voice source.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Take one particular microphone as an example. It is receiving voices from all three persons, but with different volume. If the people is closer, the received voice is louder. </a:t>
            </a:r>
            <a:r>
              <a:rPr b="1"/>
              <a:t>[animate] </a:t>
            </a:r>
            <a:r>
              <a:t>Therefore we can think of it as their signals are multiplied by a coefficient represented by the function w. This function is large if the person and the microphone are close, and small if far.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p>
            <a:pPr/>
            <a:r>
              <a:t>And we can express the signal it receives by following equation. The left hand size is the received signal, and we call it, observation </a:t>
            </a:r>
            <a:r>
              <a:rPr b="1"/>
              <a:t>[animation]</a:t>
            </a:r>
            <a:r>
              <a:t>. And the right hand side is the summation of all the coefficient and source products </a:t>
            </a:r>
            <a:r>
              <a:rPr b="1"/>
              <a:t>[animation]</a:t>
            </a:r>
            <a:r>
              <a:t>. If we can express the observation in this way, and we have a bunch of observations, we can use an algorithm called Independent Component Analysis </a:t>
            </a:r>
            <a:r>
              <a:rPr b="1"/>
              <a:t>[animation]</a:t>
            </a:r>
            <a:r>
              <a:t> to determine the coefficient, and thus extract the source from this mixture.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r>
              <a:t>Then, how can we apply this framework to our problem? Instead of audio sources, we have people breathing and reflects RF signals. And we substitute the microphones with radio systems. Following analysis assume those radios are a special kind radios that based on FMCW, yet is also applicable to other radios like doppler radar.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lvl1pPr>
              <a:defRPr sz="11200"/>
            </a:lvl1pPr>
          </a:lstStyle>
          <a:p>
            <a:pPr/>
            <a:r>
              <a:t>Title Text</a:t>
            </a:r>
          </a:p>
        </p:txBody>
      </p:sp>
      <p:sp>
        <p:nvSpPr>
          <p:cNvPr id="118"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22"/>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23"/>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1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14.png"/><Relationship Id="rId10" Type="http://schemas.openxmlformats.org/officeDocument/2006/relationships/image" Target="../media/image2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3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image" Target="../media/image3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jpeg"/><Relationship Id="rId4" Type="http://schemas.openxmlformats.org/officeDocument/2006/relationships/image" Target="../media/image3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chart" Target="../charts/char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jpeg"/><Relationship Id="rId4" Type="http://schemas.openxmlformats.org/officeDocument/2006/relationships/image" Target="../media/image43.png"/><Relationship Id="rId5" Type="http://schemas.openxmlformats.org/officeDocument/2006/relationships/image" Target="../media/image4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b" TargetMode="External"/><Relationship Id="rId3" Type="http://schemas.openxmlformats.org/officeDocument/2006/relationships/hyperlink" Target="http://reath.csail.mit.edu"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Extracting Multi-Person Respiration from Entangled RF Signals"/>
          <p:cNvSpPr txBox="1"/>
          <p:nvPr>
            <p:ph type="ctrTitle"/>
          </p:nvPr>
        </p:nvSpPr>
        <p:spPr>
          <a:xfrm>
            <a:off x="1778000" y="2323256"/>
            <a:ext cx="20828000" cy="3175844"/>
          </a:xfrm>
          <a:prstGeom prst="rect">
            <a:avLst/>
          </a:prstGeom>
        </p:spPr>
        <p:txBody>
          <a:bodyPr/>
          <a:lstStyle/>
          <a:p>
            <a:pPr/>
            <a:r>
              <a:t>Extracting Multi-Person Respiration from Entangled RF Signals</a:t>
            </a:r>
          </a:p>
        </p:txBody>
      </p:sp>
      <p:sp>
        <p:nvSpPr>
          <p:cNvPr id="129" name="Shichao Yue"/>
          <p:cNvSpPr txBox="1"/>
          <p:nvPr>
            <p:ph type="subTitle" sz="quarter" idx="1"/>
          </p:nvPr>
        </p:nvSpPr>
        <p:spPr>
          <a:xfrm>
            <a:off x="1778000" y="7409234"/>
            <a:ext cx="20828000" cy="929532"/>
          </a:xfrm>
          <a:prstGeom prst="rect">
            <a:avLst/>
          </a:prstGeom>
        </p:spPr>
        <p:txBody>
          <a:bodyPr/>
          <a:lstStyle/>
          <a:p>
            <a:pPr/>
            <a:r>
              <a:t>Shichao Yue</a:t>
            </a:r>
          </a:p>
        </p:txBody>
      </p:sp>
      <p:sp>
        <p:nvSpPr>
          <p:cNvPr id="130" name="Hao He        Hao Wang        Hariharan Rahul        Dina Katabi"/>
          <p:cNvSpPr txBox="1"/>
          <p:nvPr/>
        </p:nvSpPr>
        <p:spPr>
          <a:xfrm>
            <a:off x="1778000" y="9357089"/>
            <a:ext cx="20828000" cy="9295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4300">
                <a:latin typeface="Helvetica Neue"/>
                <a:ea typeface="Helvetica Neue"/>
                <a:cs typeface="Helvetica Neue"/>
                <a:sym typeface="Helvetica Neue"/>
              </a:defRPr>
            </a:lvl1pPr>
          </a:lstStyle>
          <a:p>
            <a:pPr/>
            <a:r>
              <a:t>Hao He        Hao Wang        Hariharan Rahul        Dina Katabi</a:t>
            </a:r>
          </a:p>
        </p:txBody>
      </p:sp>
      <p:pic>
        <p:nvPicPr>
          <p:cNvPr id="131" name="MIT-logo-with-spelling-office-black-red-design1.png" descr="MIT-logo-with-spelling-office-black-red-design1.png"/>
          <p:cNvPicPr>
            <a:picLocks noChangeAspect="1"/>
          </p:cNvPicPr>
          <p:nvPr/>
        </p:nvPicPr>
        <p:blipFill>
          <a:blip r:embed="rId3">
            <a:extLst/>
          </a:blip>
          <a:stretch>
            <a:fillRect/>
          </a:stretch>
        </p:blipFill>
        <p:spPr>
          <a:xfrm>
            <a:off x="17997933" y="11304944"/>
            <a:ext cx="5283455" cy="117980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16" name="Group"/>
          <p:cNvGrpSpPr/>
          <p:nvPr/>
        </p:nvGrpSpPr>
        <p:grpSpPr>
          <a:xfrm>
            <a:off x="2660614" y="3947918"/>
            <a:ext cx="11068348" cy="6869115"/>
            <a:chOff x="0" y="0"/>
            <a:chExt cx="11068346" cy="6869113"/>
          </a:xfrm>
        </p:grpSpPr>
        <p:pic>
          <p:nvPicPr>
            <p:cNvPr id="310" name="person.png" descr="person.png"/>
            <p:cNvPicPr>
              <a:picLocks noChangeAspect="1"/>
            </p:cNvPicPr>
            <p:nvPr/>
          </p:nvPicPr>
          <p:blipFill>
            <a:blip r:embed="rId3">
              <a:extLst/>
            </a:blip>
            <a:stretch>
              <a:fillRect/>
            </a:stretch>
          </p:blipFill>
          <p:spPr>
            <a:xfrm>
              <a:off x="0" y="2385537"/>
              <a:ext cx="4211344" cy="3915235"/>
            </a:xfrm>
            <a:prstGeom prst="rect">
              <a:avLst/>
            </a:prstGeom>
            <a:ln w="12700" cap="flat">
              <a:noFill/>
              <a:miter lim="400000"/>
            </a:ln>
            <a:effectLst/>
          </p:spPr>
        </p:pic>
        <p:sp>
          <p:nvSpPr>
            <p:cNvPr id="311" name="P1"/>
            <p:cNvSpPr txBox="1"/>
            <p:nvPr/>
          </p:nvSpPr>
          <p:spPr>
            <a:xfrm>
              <a:off x="1719062" y="6011232"/>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1</a:t>
              </a:r>
            </a:p>
          </p:txBody>
        </p:sp>
        <p:pic>
          <p:nvPicPr>
            <p:cNvPr id="312" name="person.png" descr="person.png"/>
            <p:cNvPicPr>
              <a:picLocks noChangeAspect="1"/>
            </p:cNvPicPr>
            <p:nvPr/>
          </p:nvPicPr>
          <p:blipFill>
            <a:blip r:embed="rId3">
              <a:extLst/>
            </a:blip>
            <a:stretch>
              <a:fillRect/>
            </a:stretch>
          </p:blipFill>
          <p:spPr>
            <a:xfrm>
              <a:off x="4606225" y="0"/>
              <a:ext cx="4211345" cy="3915234"/>
            </a:xfrm>
            <a:prstGeom prst="rect">
              <a:avLst/>
            </a:prstGeom>
            <a:ln w="12700" cap="flat">
              <a:noFill/>
              <a:miter lim="400000"/>
            </a:ln>
            <a:effectLst/>
          </p:spPr>
        </p:pic>
        <p:sp>
          <p:nvSpPr>
            <p:cNvPr id="313" name="P2"/>
            <p:cNvSpPr txBox="1"/>
            <p:nvPr/>
          </p:nvSpPr>
          <p:spPr>
            <a:xfrm>
              <a:off x="6325288" y="3602149"/>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2</a:t>
              </a:r>
            </a:p>
          </p:txBody>
        </p:sp>
        <p:pic>
          <p:nvPicPr>
            <p:cNvPr id="314" name="person.png" descr="person.png"/>
            <p:cNvPicPr>
              <a:picLocks noChangeAspect="1"/>
            </p:cNvPicPr>
            <p:nvPr/>
          </p:nvPicPr>
          <p:blipFill>
            <a:blip r:embed="rId3">
              <a:extLst/>
            </a:blip>
            <a:stretch>
              <a:fillRect/>
            </a:stretch>
          </p:blipFill>
          <p:spPr>
            <a:xfrm>
              <a:off x="6857003" y="170230"/>
              <a:ext cx="4211344" cy="3915235"/>
            </a:xfrm>
            <a:prstGeom prst="rect">
              <a:avLst/>
            </a:prstGeom>
            <a:ln w="12700" cap="flat">
              <a:noFill/>
              <a:miter lim="400000"/>
            </a:ln>
            <a:effectLst/>
          </p:spPr>
        </p:pic>
        <p:sp>
          <p:nvSpPr>
            <p:cNvPr id="315" name="P3"/>
            <p:cNvSpPr txBox="1"/>
            <p:nvPr/>
          </p:nvSpPr>
          <p:spPr>
            <a:xfrm>
              <a:off x="8576065" y="3780708"/>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3</a:t>
              </a:r>
            </a:p>
          </p:txBody>
        </p:sp>
      </p:grpSp>
      <p:sp>
        <p:nvSpPr>
          <p:cNvPr id="317" name="Separate Breathing Signal"/>
          <p:cNvSpPr txBox="1"/>
          <p:nvPr>
            <p:ph type="title"/>
          </p:nvPr>
        </p:nvSpPr>
        <p:spPr>
          <a:prstGeom prst="rect">
            <a:avLst/>
          </a:prstGeom>
        </p:spPr>
        <p:txBody>
          <a:bodyPr/>
          <a:lstStyle/>
          <a:p>
            <a:pPr/>
            <a:r>
              <a:t>Separate Breathing Signal </a:t>
            </a:r>
          </a:p>
        </p:txBody>
      </p:sp>
      <p:grpSp>
        <p:nvGrpSpPr>
          <p:cNvPr id="320" name="Group"/>
          <p:cNvGrpSpPr/>
          <p:nvPr/>
        </p:nvGrpSpPr>
        <p:grpSpPr>
          <a:xfrm>
            <a:off x="7484850" y="10794337"/>
            <a:ext cx="2928357" cy="2216730"/>
            <a:chOff x="0" y="0"/>
            <a:chExt cx="2928356" cy="2216729"/>
          </a:xfrm>
        </p:grpSpPr>
        <p:pic>
          <p:nvPicPr>
            <p:cNvPr id="318"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19"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323" name="Group"/>
          <p:cNvGrpSpPr/>
          <p:nvPr/>
        </p:nvGrpSpPr>
        <p:grpSpPr>
          <a:xfrm flipH="1">
            <a:off x="14589447" y="3126511"/>
            <a:ext cx="2928357" cy="2216731"/>
            <a:chOff x="0" y="0"/>
            <a:chExt cx="2928356" cy="2216729"/>
          </a:xfrm>
        </p:grpSpPr>
        <p:pic>
          <p:nvPicPr>
            <p:cNvPr id="321"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22"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326" name="Group"/>
          <p:cNvGrpSpPr/>
          <p:nvPr/>
        </p:nvGrpSpPr>
        <p:grpSpPr>
          <a:xfrm>
            <a:off x="887415" y="2204378"/>
            <a:ext cx="2928357" cy="2216730"/>
            <a:chOff x="0" y="0"/>
            <a:chExt cx="2928356" cy="2216729"/>
          </a:xfrm>
        </p:grpSpPr>
        <p:pic>
          <p:nvPicPr>
            <p:cNvPr id="324"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25"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sp>
        <p:nvSpPr>
          <p:cNvPr id="327" name="Rectangle"/>
          <p:cNvSpPr/>
          <p:nvPr/>
        </p:nvSpPr>
        <p:spPr>
          <a:xfrm>
            <a:off x="770437" y="1837232"/>
            <a:ext cx="3162313" cy="3191066"/>
          </a:xfrm>
          <a:prstGeom prst="rect">
            <a:avLst/>
          </a:prstGeom>
          <a:solidFill>
            <a:srgbClr val="FFFFFF">
              <a:alpha val="60000"/>
            </a:srgbClr>
          </a:solidFill>
          <a:ln w="12700">
            <a:miter lim="400000"/>
          </a:ln>
        </p:spPr>
        <p:txBody>
          <a:bodyPr lIns="0" tIns="0" rIns="0" bIns="0" anchor="ctr"/>
          <a:lstStyle/>
          <a:p>
            <a:pPr>
              <a:defRPr sz="7000">
                <a:solidFill>
                  <a:srgbClr val="FFFFFF"/>
                </a:solidFill>
              </a:defRPr>
            </a:pPr>
          </a:p>
        </p:txBody>
      </p:sp>
      <p:sp>
        <p:nvSpPr>
          <p:cNvPr id="328" name="Rectangle"/>
          <p:cNvSpPr/>
          <p:nvPr/>
        </p:nvSpPr>
        <p:spPr>
          <a:xfrm>
            <a:off x="14472470" y="2507668"/>
            <a:ext cx="3162312" cy="3191065"/>
          </a:xfrm>
          <a:prstGeom prst="rect">
            <a:avLst/>
          </a:prstGeom>
          <a:solidFill>
            <a:srgbClr val="FFFFFF">
              <a:alpha val="60000"/>
            </a:srgbClr>
          </a:solidFill>
          <a:ln w="12700">
            <a:miter lim="400000"/>
          </a:ln>
        </p:spPr>
        <p:txBody>
          <a:bodyPr lIns="0" tIns="0" rIns="0" bIns="0" anchor="ctr"/>
          <a:lstStyle/>
          <a:p>
            <a:pPr>
              <a:defRPr sz="7000">
                <a:solidFill>
                  <a:srgbClr val="FFFFFF"/>
                </a:solidFill>
              </a:defRPr>
            </a:pPr>
          </a:p>
        </p:txBody>
      </p:sp>
      <p:sp>
        <p:nvSpPr>
          <p:cNvPr id="329" name="Rectangle"/>
          <p:cNvSpPr/>
          <p:nvPr/>
        </p:nvSpPr>
        <p:spPr>
          <a:xfrm>
            <a:off x="8314134" y="3302568"/>
            <a:ext cx="4471757" cy="5402937"/>
          </a:xfrm>
          <a:prstGeom prst="rect">
            <a:avLst/>
          </a:prstGeom>
          <a:solidFill>
            <a:srgbClr val="FFFFFF">
              <a:alpha val="60000"/>
            </a:srgbClr>
          </a:solidFill>
          <a:ln w="12700">
            <a:miter lim="400000"/>
          </a:ln>
        </p:spPr>
        <p:txBody>
          <a:bodyPr lIns="0" tIns="0" rIns="0" bIns="0" anchor="ctr"/>
          <a:lstStyle/>
          <a:p>
            <a:pPr>
              <a:defRPr sz="7000">
                <a:solidFill>
                  <a:srgbClr val="FFFFFF"/>
                </a:solidFill>
              </a:defRPr>
            </a:pPr>
          </a:p>
        </p:txBody>
      </p:sp>
      <p:grpSp>
        <p:nvGrpSpPr>
          <p:cNvPr id="332" name="Group"/>
          <p:cNvGrpSpPr/>
          <p:nvPr/>
        </p:nvGrpSpPr>
        <p:grpSpPr>
          <a:xfrm>
            <a:off x="5370880" y="9434337"/>
            <a:ext cx="3511522" cy="2102119"/>
            <a:chOff x="0" y="0"/>
            <a:chExt cx="3511521" cy="2102118"/>
          </a:xfrm>
        </p:grpSpPr>
        <p:sp>
          <p:nvSpPr>
            <p:cNvPr id="330" name="Line"/>
            <p:cNvSpPr/>
            <p:nvPr/>
          </p:nvSpPr>
          <p:spPr>
            <a:xfrm>
              <a:off x="0" y="0"/>
              <a:ext cx="3511522" cy="2096852"/>
            </a:xfrm>
            <a:prstGeom prst="line">
              <a:avLst/>
            </a:prstGeom>
            <a:noFill/>
            <a:ln w="114300" cap="flat">
              <a:solidFill>
                <a:srgbClr val="000000"/>
              </a:solidFill>
              <a:prstDash val="sysDot"/>
              <a:miter lim="400000"/>
              <a:headEnd type="triangle" w="med" len="med"/>
              <a:tailEnd type="triangle" w="med" len="med"/>
            </a:ln>
            <a:effectLst/>
          </p:spPr>
          <p:txBody>
            <a:bodyPr wrap="square" lIns="0" tIns="0" rIns="0" bIns="0" numCol="1" anchor="ctr">
              <a:noAutofit/>
            </a:bodyPr>
            <a:lstStyle/>
            <a:p>
              <a:pPr>
                <a:defRPr sz="7000">
                  <a:solidFill>
                    <a:srgbClr val="FFFFFF"/>
                  </a:solidFill>
                </a:defRPr>
              </a:pPr>
            </a:p>
          </p:txBody>
        </p:sp>
        <p:pic>
          <p:nvPicPr>
            <p:cNvPr id="331" name="s(t).pdf" descr="s(t).pdf"/>
            <p:cNvPicPr>
              <a:picLocks noChangeAspect="1"/>
            </p:cNvPicPr>
            <p:nvPr/>
          </p:nvPicPr>
          <p:blipFill>
            <a:blip r:embed="rId6">
              <a:extLst/>
            </a:blip>
            <a:stretch>
              <a:fillRect/>
            </a:stretch>
          </p:blipFill>
          <p:spPr>
            <a:xfrm>
              <a:off x="197540" y="1327418"/>
              <a:ext cx="1117601" cy="774701"/>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2" name="Group"/>
          <p:cNvGrpSpPr/>
          <p:nvPr/>
        </p:nvGrpSpPr>
        <p:grpSpPr>
          <a:xfrm>
            <a:off x="2660614" y="3947918"/>
            <a:ext cx="11068348" cy="6869115"/>
            <a:chOff x="0" y="0"/>
            <a:chExt cx="11068346" cy="6869113"/>
          </a:xfrm>
        </p:grpSpPr>
        <p:pic>
          <p:nvPicPr>
            <p:cNvPr id="336" name="person.png" descr="person.png"/>
            <p:cNvPicPr>
              <a:picLocks noChangeAspect="1"/>
            </p:cNvPicPr>
            <p:nvPr/>
          </p:nvPicPr>
          <p:blipFill>
            <a:blip r:embed="rId3">
              <a:extLst/>
            </a:blip>
            <a:stretch>
              <a:fillRect/>
            </a:stretch>
          </p:blipFill>
          <p:spPr>
            <a:xfrm>
              <a:off x="0" y="2385537"/>
              <a:ext cx="4211344" cy="3915235"/>
            </a:xfrm>
            <a:prstGeom prst="rect">
              <a:avLst/>
            </a:prstGeom>
            <a:ln w="12700" cap="flat">
              <a:noFill/>
              <a:miter lim="400000"/>
            </a:ln>
            <a:effectLst/>
          </p:spPr>
        </p:pic>
        <p:sp>
          <p:nvSpPr>
            <p:cNvPr id="337" name="P1"/>
            <p:cNvSpPr txBox="1"/>
            <p:nvPr/>
          </p:nvSpPr>
          <p:spPr>
            <a:xfrm>
              <a:off x="1719062" y="6011232"/>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1</a:t>
              </a:r>
            </a:p>
          </p:txBody>
        </p:sp>
        <p:pic>
          <p:nvPicPr>
            <p:cNvPr id="338" name="person.png" descr="person.png"/>
            <p:cNvPicPr>
              <a:picLocks noChangeAspect="1"/>
            </p:cNvPicPr>
            <p:nvPr/>
          </p:nvPicPr>
          <p:blipFill>
            <a:blip r:embed="rId3">
              <a:extLst/>
            </a:blip>
            <a:stretch>
              <a:fillRect/>
            </a:stretch>
          </p:blipFill>
          <p:spPr>
            <a:xfrm>
              <a:off x="4606225" y="0"/>
              <a:ext cx="4211345" cy="3915234"/>
            </a:xfrm>
            <a:prstGeom prst="rect">
              <a:avLst/>
            </a:prstGeom>
            <a:ln w="12700" cap="flat">
              <a:noFill/>
              <a:miter lim="400000"/>
            </a:ln>
            <a:effectLst/>
          </p:spPr>
        </p:pic>
        <p:sp>
          <p:nvSpPr>
            <p:cNvPr id="339" name="P2"/>
            <p:cNvSpPr txBox="1"/>
            <p:nvPr/>
          </p:nvSpPr>
          <p:spPr>
            <a:xfrm>
              <a:off x="6325288" y="3602149"/>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2</a:t>
              </a:r>
            </a:p>
          </p:txBody>
        </p:sp>
        <p:pic>
          <p:nvPicPr>
            <p:cNvPr id="340" name="person.png" descr="person.png"/>
            <p:cNvPicPr>
              <a:picLocks noChangeAspect="1"/>
            </p:cNvPicPr>
            <p:nvPr/>
          </p:nvPicPr>
          <p:blipFill>
            <a:blip r:embed="rId3">
              <a:extLst/>
            </a:blip>
            <a:stretch>
              <a:fillRect/>
            </a:stretch>
          </p:blipFill>
          <p:spPr>
            <a:xfrm>
              <a:off x="6857003" y="170230"/>
              <a:ext cx="4211344" cy="3915235"/>
            </a:xfrm>
            <a:prstGeom prst="rect">
              <a:avLst/>
            </a:prstGeom>
            <a:ln w="12700" cap="flat">
              <a:noFill/>
              <a:miter lim="400000"/>
            </a:ln>
            <a:effectLst/>
          </p:spPr>
        </p:pic>
        <p:sp>
          <p:nvSpPr>
            <p:cNvPr id="341" name="P3"/>
            <p:cNvSpPr txBox="1"/>
            <p:nvPr/>
          </p:nvSpPr>
          <p:spPr>
            <a:xfrm>
              <a:off x="8576065" y="3780708"/>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3</a:t>
              </a:r>
            </a:p>
          </p:txBody>
        </p:sp>
      </p:grpSp>
      <p:sp>
        <p:nvSpPr>
          <p:cNvPr id="343" name="Separate Breathing Signal"/>
          <p:cNvSpPr txBox="1"/>
          <p:nvPr>
            <p:ph type="title"/>
          </p:nvPr>
        </p:nvSpPr>
        <p:spPr>
          <a:prstGeom prst="rect">
            <a:avLst/>
          </a:prstGeom>
        </p:spPr>
        <p:txBody>
          <a:bodyPr/>
          <a:lstStyle/>
          <a:p>
            <a:pPr/>
            <a:r>
              <a:t>Separate Breathing Signal </a:t>
            </a:r>
          </a:p>
        </p:txBody>
      </p:sp>
      <p:grpSp>
        <p:nvGrpSpPr>
          <p:cNvPr id="346" name="Group"/>
          <p:cNvGrpSpPr/>
          <p:nvPr/>
        </p:nvGrpSpPr>
        <p:grpSpPr>
          <a:xfrm>
            <a:off x="7484850" y="10794337"/>
            <a:ext cx="2928357" cy="2216730"/>
            <a:chOff x="0" y="0"/>
            <a:chExt cx="2928356" cy="2216729"/>
          </a:xfrm>
        </p:grpSpPr>
        <p:pic>
          <p:nvPicPr>
            <p:cNvPr id="344"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45"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349" name="Group"/>
          <p:cNvGrpSpPr/>
          <p:nvPr/>
        </p:nvGrpSpPr>
        <p:grpSpPr>
          <a:xfrm flipH="1">
            <a:off x="14589447" y="3126511"/>
            <a:ext cx="2928357" cy="2216731"/>
            <a:chOff x="0" y="0"/>
            <a:chExt cx="2928356" cy="2216729"/>
          </a:xfrm>
        </p:grpSpPr>
        <p:pic>
          <p:nvPicPr>
            <p:cNvPr id="347"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48"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352" name="Group"/>
          <p:cNvGrpSpPr/>
          <p:nvPr/>
        </p:nvGrpSpPr>
        <p:grpSpPr>
          <a:xfrm>
            <a:off x="887415" y="2204378"/>
            <a:ext cx="2928357" cy="2216730"/>
            <a:chOff x="0" y="0"/>
            <a:chExt cx="2928356" cy="2216729"/>
          </a:xfrm>
        </p:grpSpPr>
        <p:pic>
          <p:nvPicPr>
            <p:cNvPr id="350"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51"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sp>
        <p:nvSpPr>
          <p:cNvPr id="353" name="Rectangle"/>
          <p:cNvSpPr/>
          <p:nvPr/>
        </p:nvSpPr>
        <p:spPr>
          <a:xfrm>
            <a:off x="770437" y="1837232"/>
            <a:ext cx="3162313" cy="3191066"/>
          </a:xfrm>
          <a:prstGeom prst="rect">
            <a:avLst/>
          </a:prstGeom>
          <a:solidFill>
            <a:srgbClr val="FFFFFF">
              <a:alpha val="60000"/>
            </a:srgbClr>
          </a:solidFill>
          <a:ln w="12700">
            <a:miter lim="400000"/>
          </a:ln>
        </p:spPr>
        <p:txBody>
          <a:bodyPr lIns="0" tIns="0" rIns="0" bIns="0" anchor="ctr"/>
          <a:lstStyle/>
          <a:p>
            <a:pPr>
              <a:defRPr sz="7000">
                <a:solidFill>
                  <a:srgbClr val="FFFFFF"/>
                </a:solidFill>
              </a:defRPr>
            </a:pPr>
          </a:p>
        </p:txBody>
      </p:sp>
      <p:sp>
        <p:nvSpPr>
          <p:cNvPr id="354" name="Rectangle"/>
          <p:cNvSpPr/>
          <p:nvPr/>
        </p:nvSpPr>
        <p:spPr>
          <a:xfrm>
            <a:off x="14472470" y="2507668"/>
            <a:ext cx="3162312" cy="3191065"/>
          </a:xfrm>
          <a:prstGeom prst="rect">
            <a:avLst/>
          </a:prstGeom>
          <a:solidFill>
            <a:srgbClr val="FFFFFF">
              <a:alpha val="60000"/>
            </a:srgbClr>
          </a:solidFill>
          <a:ln w="12700">
            <a:miter lim="400000"/>
          </a:ln>
        </p:spPr>
        <p:txBody>
          <a:bodyPr lIns="0" tIns="0" rIns="0" bIns="0" anchor="ctr"/>
          <a:lstStyle/>
          <a:p>
            <a:pPr>
              <a:defRPr sz="7000">
                <a:solidFill>
                  <a:srgbClr val="FFFFFF"/>
                </a:solidFill>
              </a:defRPr>
            </a:pPr>
          </a:p>
        </p:txBody>
      </p:sp>
      <p:sp>
        <p:nvSpPr>
          <p:cNvPr id="355" name="Rectangle"/>
          <p:cNvSpPr/>
          <p:nvPr/>
        </p:nvSpPr>
        <p:spPr>
          <a:xfrm>
            <a:off x="8314134" y="3277168"/>
            <a:ext cx="4471757" cy="5402937"/>
          </a:xfrm>
          <a:prstGeom prst="rect">
            <a:avLst/>
          </a:prstGeom>
          <a:solidFill>
            <a:srgbClr val="FFFFFF">
              <a:alpha val="60000"/>
            </a:srgbClr>
          </a:solidFill>
          <a:ln w="12700">
            <a:miter lim="400000"/>
          </a:ln>
        </p:spPr>
        <p:txBody>
          <a:bodyPr lIns="0" tIns="0" rIns="0" bIns="0" anchor="ctr"/>
          <a:lstStyle/>
          <a:p>
            <a:pPr>
              <a:defRPr sz="7000">
                <a:solidFill>
                  <a:srgbClr val="FFFFFF"/>
                </a:solidFill>
              </a:defRPr>
            </a:pPr>
          </a:p>
        </p:txBody>
      </p:sp>
      <p:sp>
        <p:nvSpPr>
          <p:cNvPr id="356" name="Rectangle"/>
          <p:cNvSpPr/>
          <p:nvPr/>
        </p:nvSpPr>
        <p:spPr>
          <a:xfrm>
            <a:off x="1426042" y="5672281"/>
            <a:ext cx="21531916" cy="3710694"/>
          </a:xfrm>
          <a:prstGeom prst="rect">
            <a:avLst/>
          </a:prstGeom>
          <a:solidFill>
            <a:srgbClr val="FFFFFF"/>
          </a:solidFill>
          <a:ln w="127000">
            <a:solidFill>
              <a:srgbClr val="000000"/>
            </a:solidFill>
            <a:miter lim="400000"/>
          </a:ln>
        </p:spPr>
        <p:txBody>
          <a:bodyPr lIns="0" tIns="0" rIns="0" bIns="0" anchor="ctr"/>
          <a:lstStyle/>
          <a:p>
            <a:pPr>
              <a:defRPr sz="7000">
                <a:solidFill>
                  <a:srgbClr val="FFFFFF"/>
                </a:solidFill>
              </a:defRPr>
            </a:pPr>
          </a:p>
        </p:txBody>
      </p:sp>
      <p:pic>
        <p:nvPicPr>
          <p:cNvPr id="357" name="Rectangle Rectangle" descr="Rectangle Rectangle"/>
          <p:cNvPicPr>
            <a:picLocks noChangeAspect="0"/>
          </p:cNvPicPr>
          <p:nvPr/>
        </p:nvPicPr>
        <p:blipFill>
          <a:blip r:embed="rId6">
            <a:extLst/>
          </a:blip>
          <a:stretch>
            <a:fillRect/>
          </a:stretch>
        </p:blipFill>
        <p:spPr>
          <a:xfrm>
            <a:off x="11782568" y="7510140"/>
            <a:ext cx="1695865" cy="1306633"/>
          </a:xfrm>
          <a:prstGeom prst="rect">
            <a:avLst/>
          </a:prstGeom>
        </p:spPr>
      </p:pic>
      <p:grpSp>
        <p:nvGrpSpPr>
          <p:cNvPr id="361" name="Group"/>
          <p:cNvGrpSpPr/>
          <p:nvPr/>
        </p:nvGrpSpPr>
        <p:grpSpPr>
          <a:xfrm>
            <a:off x="5174171" y="6520510"/>
            <a:ext cx="15392401" cy="2079537"/>
            <a:chOff x="0" y="590550"/>
            <a:chExt cx="15392400" cy="2079536"/>
          </a:xfrm>
        </p:grpSpPr>
        <p:sp>
          <p:nvSpPr>
            <p:cNvPr id="359" name="For a subcarrier centered at frequency ƒ"/>
            <p:cNvSpPr/>
            <p:nvPr/>
          </p:nvSpPr>
          <p:spPr>
            <a:xfrm>
              <a:off x="7017828" y="5905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For a subcarrier centered at frequency </a:t>
              </a:r>
              <a:r>
                <a:rPr sz="7000">
                  <a:latin typeface="Times Roman"/>
                  <a:ea typeface="Times Roman"/>
                  <a:cs typeface="Times Roman"/>
                  <a:sym typeface="Times Roman"/>
                </a:rPr>
                <a:t>ƒ</a:t>
              </a:r>
            </a:p>
          </p:txBody>
        </p:sp>
        <p:pic>
          <p:nvPicPr>
            <p:cNvPr id="360" name="l_f(t)_=_h(f)_cd.pdf" descr="l_f(t)_=_h(f)_cd.pdf"/>
            <p:cNvPicPr>
              <a:picLocks noChangeAspect="1"/>
            </p:cNvPicPr>
            <p:nvPr/>
          </p:nvPicPr>
          <p:blipFill>
            <a:blip r:embed="rId7">
              <a:extLst/>
            </a:blip>
            <a:stretch>
              <a:fillRect/>
            </a:stretch>
          </p:blipFill>
          <p:spPr>
            <a:xfrm>
              <a:off x="0" y="1717586"/>
              <a:ext cx="15392400" cy="952501"/>
            </a:xfrm>
            <a:prstGeom prst="rect">
              <a:avLst/>
            </a:prstGeom>
            <a:ln w="12700" cap="flat">
              <a:noFill/>
              <a:miter lim="400000"/>
            </a:ln>
            <a:effectLst/>
          </p:spPr>
        </p:pic>
      </p:grpSp>
      <p:pic>
        <p:nvPicPr>
          <p:cNvPr id="362" name="Rectangle Rectangle" descr="Rectangle Rectangle"/>
          <p:cNvPicPr>
            <a:picLocks noChangeAspect="0"/>
          </p:cNvPicPr>
          <p:nvPr/>
        </p:nvPicPr>
        <p:blipFill>
          <a:blip r:embed="rId8">
            <a:extLst/>
          </a:blip>
          <a:stretch>
            <a:fillRect/>
          </a:stretch>
        </p:blipFill>
        <p:spPr>
          <a:xfrm>
            <a:off x="18665119" y="7371328"/>
            <a:ext cx="1429721" cy="1085293"/>
          </a:xfrm>
          <a:prstGeom prst="rect">
            <a:avLst/>
          </a:prstGeom>
        </p:spPr>
      </p:pic>
      <p:grpSp>
        <p:nvGrpSpPr>
          <p:cNvPr id="366" name="Group"/>
          <p:cNvGrpSpPr/>
          <p:nvPr/>
        </p:nvGrpSpPr>
        <p:grpSpPr>
          <a:xfrm>
            <a:off x="5370880" y="9434337"/>
            <a:ext cx="3511522" cy="2102119"/>
            <a:chOff x="0" y="0"/>
            <a:chExt cx="3511521" cy="2102118"/>
          </a:xfrm>
        </p:grpSpPr>
        <p:sp>
          <p:nvSpPr>
            <p:cNvPr id="364" name="Line"/>
            <p:cNvSpPr/>
            <p:nvPr/>
          </p:nvSpPr>
          <p:spPr>
            <a:xfrm>
              <a:off x="0" y="0"/>
              <a:ext cx="3511522" cy="2096852"/>
            </a:xfrm>
            <a:prstGeom prst="line">
              <a:avLst/>
            </a:prstGeom>
            <a:noFill/>
            <a:ln w="114300" cap="flat">
              <a:solidFill>
                <a:srgbClr val="000000"/>
              </a:solidFill>
              <a:prstDash val="sysDot"/>
              <a:miter lim="400000"/>
              <a:headEnd type="triangle" w="med" len="med"/>
              <a:tailEnd type="triangle" w="med" len="med"/>
            </a:ln>
            <a:effectLst/>
          </p:spPr>
          <p:txBody>
            <a:bodyPr wrap="square" lIns="0" tIns="0" rIns="0" bIns="0" numCol="1" anchor="ctr">
              <a:noAutofit/>
            </a:bodyPr>
            <a:lstStyle/>
            <a:p>
              <a:pPr>
                <a:defRPr sz="7000">
                  <a:solidFill>
                    <a:srgbClr val="FFFFFF"/>
                  </a:solidFill>
                </a:defRPr>
              </a:pPr>
            </a:p>
          </p:txBody>
        </p:sp>
        <p:pic>
          <p:nvPicPr>
            <p:cNvPr id="365" name="s(t).pdf" descr="s(t).pdf"/>
            <p:cNvPicPr>
              <a:picLocks noChangeAspect="1"/>
            </p:cNvPicPr>
            <p:nvPr/>
          </p:nvPicPr>
          <p:blipFill>
            <a:blip r:embed="rId9">
              <a:extLst/>
            </a:blip>
            <a:stretch>
              <a:fillRect/>
            </a:stretch>
          </p:blipFill>
          <p:spPr>
            <a:xfrm>
              <a:off x="197540" y="1327418"/>
              <a:ext cx="1117601" cy="774701"/>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7" grpId="2"/>
      <p:bldP build="whole" bldLvl="1" animBg="1" rev="0" advAuto="0" spid="362"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76" name="Group"/>
          <p:cNvGrpSpPr/>
          <p:nvPr/>
        </p:nvGrpSpPr>
        <p:grpSpPr>
          <a:xfrm>
            <a:off x="2660614" y="3947918"/>
            <a:ext cx="11068348" cy="6869115"/>
            <a:chOff x="0" y="0"/>
            <a:chExt cx="11068346" cy="6869113"/>
          </a:xfrm>
        </p:grpSpPr>
        <p:pic>
          <p:nvPicPr>
            <p:cNvPr id="370" name="person.png" descr="person.png"/>
            <p:cNvPicPr>
              <a:picLocks noChangeAspect="1"/>
            </p:cNvPicPr>
            <p:nvPr/>
          </p:nvPicPr>
          <p:blipFill>
            <a:blip r:embed="rId3">
              <a:extLst/>
            </a:blip>
            <a:stretch>
              <a:fillRect/>
            </a:stretch>
          </p:blipFill>
          <p:spPr>
            <a:xfrm>
              <a:off x="0" y="2385537"/>
              <a:ext cx="4211344" cy="3915235"/>
            </a:xfrm>
            <a:prstGeom prst="rect">
              <a:avLst/>
            </a:prstGeom>
            <a:ln w="12700" cap="flat">
              <a:noFill/>
              <a:miter lim="400000"/>
            </a:ln>
            <a:effectLst/>
          </p:spPr>
        </p:pic>
        <p:sp>
          <p:nvSpPr>
            <p:cNvPr id="371" name="P1"/>
            <p:cNvSpPr txBox="1"/>
            <p:nvPr/>
          </p:nvSpPr>
          <p:spPr>
            <a:xfrm>
              <a:off x="1719062" y="6011232"/>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1</a:t>
              </a:r>
            </a:p>
          </p:txBody>
        </p:sp>
        <p:pic>
          <p:nvPicPr>
            <p:cNvPr id="372" name="person.png" descr="person.png"/>
            <p:cNvPicPr>
              <a:picLocks noChangeAspect="1"/>
            </p:cNvPicPr>
            <p:nvPr/>
          </p:nvPicPr>
          <p:blipFill>
            <a:blip r:embed="rId3">
              <a:extLst/>
            </a:blip>
            <a:stretch>
              <a:fillRect/>
            </a:stretch>
          </p:blipFill>
          <p:spPr>
            <a:xfrm>
              <a:off x="4606225" y="0"/>
              <a:ext cx="4211345" cy="3915234"/>
            </a:xfrm>
            <a:prstGeom prst="rect">
              <a:avLst/>
            </a:prstGeom>
            <a:ln w="12700" cap="flat">
              <a:noFill/>
              <a:miter lim="400000"/>
            </a:ln>
            <a:effectLst/>
          </p:spPr>
        </p:pic>
        <p:sp>
          <p:nvSpPr>
            <p:cNvPr id="373" name="P2"/>
            <p:cNvSpPr txBox="1"/>
            <p:nvPr/>
          </p:nvSpPr>
          <p:spPr>
            <a:xfrm>
              <a:off x="6325288" y="3602149"/>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2</a:t>
              </a:r>
            </a:p>
          </p:txBody>
        </p:sp>
        <p:pic>
          <p:nvPicPr>
            <p:cNvPr id="374" name="person.png" descr="person.png"/>
            <p:cNvPicPr>
              <a:picLocks noChangeAspect="1"/>
            </p:cNvPicPr>
            <p:nvPr/>
          </p:nvPicPr>
          <p:blipFill>
            <a:blip r:embed="rId3">
              <a:extLst/>
            </a:blip>
            <a:stretch>
              <a:fillRect/>
            </a:stretch>
          </p:blipFill>
          <p:spPr>
            <a:xfrm>
              <a:off x="6857003" y="170230"/>
              <a:ext cx="4211344" cy="3915235"/>
            </a:xfrm>
            <a:prstGeom prst="rect">
              <a:avLst/>
            </a:prstGeom>
            <a:ln w="12700" cap="flat">
              <a:noFill/>
              <a:miter lim="400000"/>
            </a:ln>
            <a:effectLst/>
          </p:spPr>
        </p:pic>
        <p:sp>
          <p:nvSpPr>
            <p:cNvPr id="375" name="P3"/>
            <p:cNvSpPr txBox="1"/>
            <p:nvPr/>
          </p:nvSpPr>
          <p:spPr>
            <a:xfrm>
              <a:off x="8576065" y="3780708"/>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3</a:t>
              </a:r>
            </a:p>
          </p:txBody>
        </p:sp>
      </p:grpSp>
      <p:sp>
        <p:nvSpPr>
          <p:cNvPr id="377" name="Separate Breathing Signal"/>
          <p:cNvSpPr txBox="1"/>
          <p:nvPr>
            <p:ph type="title"/>
          </p:nvPr>
        </p:nvSpPr>
        <p:spPr>
          <a:prstGeom prst="rect">
            <a:avLst/>
          </a:prstGeom>
        </p:spPr>
        <p:txBody>
          <a:bodyPr/>
          <a:lstStyle/>
          <a:p>
            <a:pPr/>
            <a:r>
              <a:t>Separate Breathing Signal </a:t>
            </a:r>
          </a:p>
        </p:txBody>
      </p:sp>
      <p:grpSp>
        <p:nvGrpSpPr>
          <p:cNvPr id="380" name="Group"/>
          <p:cNvGrpSpPr/>
          <p:nvPr/>
        </p:nvGrpSpPr>
        <p:grpSpPr>
          <a:xfrm>
            <a:off x="7484850" y="10794337"/>
            <a:ext cx="2928357" cy="2216730"/>
            <a:chOff x="0" y="0"/>
            <a:chExt cx="2928356" cy="2216729"/>
          </a:xfrm>
        </p:grpSpPr>
        <p:pic>
          <p:nvPicPr>
            <p:cNvPr id="378"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79"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383" name="Group"/>
          <p:cNvGrpSpPr/>
          <p:nvPr/>
        </p:nvGrpSpPr>
        <p:grpSpPr>
          <a:xfrm flipH="1">
            <a:off x="14589447" y="3126511"/>
            <a:ext cx="2928357" cy="2216731"/>
            <a:chOff x="0" y="0"/>
            <a:chExt cx="2928356" cy="2216729"/>
          </a:xfrm>
        </p:grpSpPr>
        <p:pic>
          <p:nvPicPr>
            <p:cNvPr id="381"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82"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386" name="Group"/>
          <p:cNvGrpSpPr/>
          <p:nvPr/>
        </p:nvGrpSpPr>
        <p:grpSpPr>
          <a:xfrm>
            <a:off x="887415" y="2204378"/>
            <a:ext cx="2928357" cy="2216730"/>
            <a:chOff x="0" y="0"/>
            <a:chExt cx="2928356" cy="2216729"/>
          </a:xfrm>
        </p:grpSpPr>
        <p:pic>
          <p:nvPicPr>
            <p:cNvPr id="384"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85"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sp>
        <p:nvSpPr>
          <p:cNvPr id="387" name="Rectangle"/>
          <p:cNvSpPr/>
          <p:nvPr/>
        </p:nvSpPr>
        <p:spPr>
          <a:xfrm>
            <a:off x="770437" y="1837232"/>
            <a:ext cx="3162313" cy="3191066"/>
          </a:xfrm>
          <a:prstGeom prst="rect">
            <a:avLst/>
          </a:prstGeom>
          <a:solidFill>
            <a:srgbClr val="FFFFFF">
              <a:alpha val="60000"/>
            </a:srgbClr>
          </a:solidFill>
          <a:ln w="12700">
            <a:miter lim="400000"/>
          </a:ln>
        </p:spPr>
        <p:txBody>
          <a:bodyPr lIns="0" tIns="0" rIns="0" bIns="0" anchor="ctr"/>
          <a:lstStyle/>
          <a:p>
            <a:pPr>
              <a:defRPr sz="7000">
                <a:solidFill>
                  <a:srgbClr val="FFFFFF"/>
                </a:solidFill>
              </a:defRPr>
            </a:pPr>
          </a:p>
        </p:txBody>
      </p:sp>
      <p:sp>
        <p:nvSpPr>
          <p:cNvPr id="388" name="Rectangle"/>
          <p:cNvSpPr/>
          <p:nvPr/>
        </p:nvSpPr>
        <p:spPr>
          <a:xfrm>
            <a:off x="14472470" y="2507668"/>
            <a:ext cx="3162312" cy="3191065"/>
          </a:xfrm>
          <a:prstGeom prst="rect">
            <a:avLst/>
          </a:prstGeom>
          <a:solidFill>
            <a:srgbClr val="FFFFFF">
              <a:alpha val="60000"/>
            </a:srgbClr>
          </a:solidFill>
          <a:ln w="12700">
            <a:miter lim="400000"/>
          </a:ln>
        </p:spPr>
        <p:txBody>
          <a:bodyPr lIns="0" tIns="0" rIns="0" bIns="0" anchor="ctr"/>
          <a:lstStyle/>
          <a:p>
            <a:pPr>
              <a:defRPr sz="7000">
                <a:solidFill>
                  <a:srgbClr val="FFFFFF"/>
                </a:solidFill>
              </a:defRPr>
            </a:pPr>
          </a:p>
        </p:txBody>
      </p:sp>
      <p:grpSp>
        <p:nvGrpSpPr>
          <p:cNvPr id="395" name="Group"/>
          <p:cNvGrpSpPr/>
          <p:nvPr/>
        </p:nvGrpSpPr>
        <p:grpSpPr>
          <a:xfrm>
            <a:off x="5370879" y="8415157"/>
            <a:ext cx="6862900" cy="3152055"/>
            <a:chOff x="0" y="0"/>
            <a:chExt cx="6862899" cy="3152053"/>
          </a:xfrm>
        </p:grpSpPr>
        <p:sp>
          <p:nvSpPr>
            <p:cNvPr id="389" name="Line"/>
            <p:cNvSpPr/>
            <p:nvPr/>
          </p:nvSpPr>
          <p:spPr>
            <a:xfrm>
              <a:off x="0" y="1006479"/>
              <a:ext cx="3511522" cy="2096853"/>
            </a:xfrm>
            <a:prstGeom prst="line">
              <a:avLst/>
            </a:prstGeom>
            <a:noFill/>
            <a:ln w="76200" cap="flat">
              <a:solidFill>
                <a:srgbClr val="000000"/>
              </a:solidFill>
              <a:prstDash val="sysDot"/>
              <a:miter lim="400000"/>
              <a:headEnd type="triangle" w="med" len="med"/>
              <a:tailEnd type="triangle" w="med" len="med"/>
            </a:ln>
            <a:effectLst/>
          </p:spPr>
          <p:txBody>
            <a:bodyPr wrap="square" lIns="0" tIns="0" rIns="0" bIns="0" numCol="1" anchor="ctr">
              <a:noAutofit/>
            </a:bodyPr>
            <a:lstStyle/>
            <a:p>
              <a:pPr>
                <a:defRPr sz="7000">
                  <a:solidFill>
                    <a:srgbClr val="FFFFFF"/>
                  </a:solidFill>
                </a:defRPr>
              </a:pPr>
            </a:p>
          </p:txBody>
        </p:sp>
        <p:sp>
          <p:nvSpPr>
            <p:cNvPr id="390" name="Line"/>
            <p:cNvSpPr/>
            <p:nvPr/>
          </p:nvSpPr>
          <p:spPr>
            <a:xfrm flipH="1">
              <a:off x="3731890" y="0"/>
              <a:ext cx="241948" cy="2980627"/>
            </a:xfrm>
            <a:prstGeom prst="line">
              <a:avLst/>
            </a:prstGeom>
            <a:noFill/>
            <a:ln w="76200" cap="flat">
              <a:solidFill>
                <a:srgbClr val="000000"/>
              </a:solidFill>
              <a:prstDash val="sysDot"/>
              <a:miter lim="400000"/>
              <a:headEnd type="triangle" w="med" len="med"/>
              <a:tailEnd type="triangle" w="med" len="med"/>
            </a:ln>
            <a:effectLst/>
          </p:spPr>
          <p:txBody>
            <a:bodyPr wrap="square" lIns="0" tIns="0" rIns="0" bIns="0" numCol="1" anchor="ctr">
              <a:noAutofit/>
            </a:bodyPr>
            <a:lstStyle/>
            <a:p>
              <a:pPr>
                <a:defRPr sz="7000">
                  <a:solidFill>
                    <a:srgbClr val="FFFFFF"/>
                  </a:solidFill>
                </a:defRPr>
              </a:pPr>
            </a:p>
          </p:txBody>
        </p:sp>
        <p:sp>
          <p:nvSpPr>
            <p:cNvPr id="391" name="Line"/>
            <p:cNvSpPr/>
            <p:nvPr/>
          </p:nvSpPr>
          <p:spPr>
            <a:xfrm flipH="1">
              <a:off x="3940310" y="280766"/>
              <a:ext cx="2193567" cy="2871288"/>
            </a:xfrm>
            <a:prstGeom prst="line">
              <a:avLst/>
            </a:prstGeom>
            <a:noFill/>
            <a:ln w="76200" cap="flat">
              <a:solidFill>
                <a:srgbClr val="000000"/>
              </a:solidFill>
              <a:prstDash val="sysDot"/>
              <a:miter lim="400000"/>
              <a:headEnd type="triangle" w="med" len="med"/>
              <a:tailEnd type="triangle" w="med" len="med"/>
            </a:ln>
            <a:effectLst/>
          </p:spPr>
          <p:txBody>
            <a:bodyPr wrap="square" lIns="0" tIns="0" rIns="0" bIns="0" numCol="1" anchor="ctr">
              <a:noAutofit/>
            </a:bodyPr>
            <a:lstStyle/>
            <a:p>
              <a:pPr>
                <a:defRPr sz="7000">
                  <a:solidFill>
                    <a:srgbClr val="FFFFFF"/>
                  </a:solidFill>
                </a:defRPr>
              </a:pPr>
            </a:p>
          </p:txBody>
        </p:sp>
        <p:pic>
          <p:nvPicPr>
            <p:cNvPr id="392" name="s_1(t).pdf" descr="s_1(t).pdf"/>
            <p:cNvPicPr>
              <a:picLocks noChangeAspect="1"/>
            </p:cNvPicPr>
            <p:nvPr/>
          </p:nvPicPr>
          <p:blipFill>
            <a:blip r:embed="rId6">
              <a:extLst/>
            </a:blip>
            <a:stretch>
              <a:fillRect/>
            </a:stretch>
          </p:blipFill>
          <p:spPr>
            <a:xfrm>
              <a:off x="213013" y="2238077"/>
              <a:ext cx="1460501" cy="774701"/>
            </a:xfrm>
            <a:prstGeom prst="rect">
              <a:avLst/>
            </a:prstGeom>
            <a:ln w="12700" cap="flat">
              <a:noFill/>
              <a:miter lim="400000"/>
            </a:ln>
            <a:effectLst/>
          </p:spPr>
        </p:pic>
        <p:pic>
          <p:nvPicPr>
            <p:cNvPr id="393" name="s_2(t).pdf" descr="s_2(t).pdf"/>
            <p:cNvPicPr>
              <a:picLocks noChangeAspect="1"/>
            </p:cNvPicPr>
            <p:nvPr/>
          </p:nvPicPr>
          <p:blipFill>
            <a:blip r:embed="rId7">
              <a:extLst/>
            </a:blip>
            <a:stretch>
              <a:fillRect/>
            </a:stretch>
          </p:blipFill>
          <p:spPr>
            <a:xfrm>
              <a:off x="2273589" y="212966"/>
              <a:ext cx="1460501" cy="774701"/>
            </a:xfrm>
            <a:prstGeom prst="rect">
              <a:avLst/>
            </a:prstGeom>
            <a:ln w="12700" cap="flat">
              <a:noFill/>
              <a:miter lim="400000"/>
            </a:ln>
            <a:effectLst/>
          </p:spPr>
        </p:pic>
        <p:pic>
          <p:nvPicPr>
            <p:cNvPr id="394" name="s_3(t).pdf" descr="s_3(t).pdf"/>
            <p:cNvPicPr>
              <a:picLocks noChangeAspect="1"/>
            </p:cNvPicPr>
            <p:nvPr/>
          </p:nvPicPr>
          <p:blipFill>
            <a:blip r:embed="rId8">
              <a:extLst/>
            </a:blip>
            <a:stretch>
              <a:fillRect/>
            </a:stretch>
          </p:blipFill>
          <p:spPr>
            <a:xfrm>
              <a:off x="5402398" y="1329060"/>
              <a:ext cx="1460501" cy="774701"/>
            </a:xfrm>
            <a:prstGeom prst="rect">
              <a:avLst/>
            </a:prstGeom>
            <a:ln w="12700" cap="flat">
              <a:noFill/>
              <a:miter lim="400000"/>
            </a:ln>
            <a:effectLst/>
          </p:spPr>
        </p:pic>
      </p:grpSp>
      <p:pic>
        <p:nvPicPr>
          <p:cNvPr id="396" name="latex-image-1.pdf" descr="latex-image-1.pdf"/>
          <p:cNvPicPr>
            <a:picLocks noChangeAspect="1"/>
          </p:cNvPicPr>
          <p:nvPr/>
        </p:nvPicPr>
        <p:blipFill>
          <a:blip r:embed="rId9">
            <a:extLst/>
          </a:blip>
          <a:stretch>
            <a:fillRect/>
          </a:stretch>
        </p:blipFill>
        <p:spPr>
          <a:xfrm>
            <a:off x="14318609" y="11362900"/>
            <a:ext cx="9080501" cy="1638301"/>
          </a:xfrm>
          <a:prstGeom prst="rect">
            <a:avLst/>
          </a:prstGeom>
          <a:ln w="12700">
            <a:miter lim="400000"/>
          </a:ln>
        </p:spPr>
      </p:pic>
      <p:pic>
        <p:nvPicPr>
          <p:cNvPr id="397" name="L_f(t)_=_sum_i_l.pdf" descr="L_f(t)_=_sum_i_l.pdf"/>
          <p:cNvPicPr>
            <a:picLocks noChangeAspect="1"/>
          </p:cNvPicPr>
          <p:nvPr/>
        </p:nvPicPr>
        <p:blipFill>
          <a:blip r:embed="rId10">
            <a:extLst/>
          </a:blip>
          <a:stretch>
            <a:fillRect/>
          </a:stretch>
        </p:blipFill>
        <p:spPr>
          <a:xfrm>
            <a:off x="14216864" y="8765278"/>
            <a:ext cx="5410201" cy="1638301"/>
          </a:xfrm>
          <a:prstGeom prst="rect">
            <a:avLst/>
          </a:prstGeom>
          <a:ln w="12700">
            <a:miter lim="400000"/>
          </a:ln>
        </p:spPr>
      </p:pic>
      <p:grpSp>
        <p:nvGrpSpPr>
          <p:cNvPr id="401" name="Group"/>
          <p:cNvGrpSpPr/>
          <p:nvPr/>
        </p:nvGrpSpPr>
        <p:grpSpPr>
          <a:xfrm>
            <a:off x="18109559" y="9905470"/>
            <a:ext cx="3931498" cy="1353069"/>
            <a:chOff x="0" y="0"/>
            <a:chExt cx="3931496" cy="1353068"/>
          </a:xfrm>
        </p:grpSpPr>
        <p:sp>
          <p:nvSpPr>
            <p:cNvPr id="398" name="Line"/>
            <p:cNvSpPr/>
            <p:nvPr/>
          </p:nvSpPr>
          <p:spPr>
            <a:xfrm>
              <a:off x="0" y="0"/>
              <a:ext cx="1498600" cy="0"/>
            </a:xfrm>
            <a:prstGeom prst="line">
              <a:avLst/>
            </a:prstGeom>
            <a:noFill/>
            <a:ln w="127000" cap="flat">
              <a:solidFill>
                <a:srgbClr val="000000"/>
              </a:solidFill>
              <a:prstDash val="solid"/>
              <a:miter lim="400000"/>
            </a:ln>
            <a:effectLst/>
          </p:spPr>
          <p:txBody>
            <a:bodyPr wrap="square" lIns="0" tIns="0" rIns="0" bIns="0" numCol="1" anchor="ctr">
              <a:noAutofit/>
            </a:bodyPr>
            <a:lstStyle/>
            <a:p>
              <a:pPr>
                <a:defRPr sz="7000">
                  <a:solidFill>
                    <a:srgbClr val="FFFFFF"/>
                  </a:solidFill>
                </a:defRPr>
              </a:pPr>
            </a:p>
          </p:txBody>
        </p:sp>
        <p:sp>
          <p:nvSpPr>
            <p:cNvPr id="399" name="Line"/>
            <p:cNvSpPr/>
            <p:nvPr/>
          </p:nvSpPr>
          <p:spPr>
            <a:xfrm>
              <a:off x="561501" y="174575"/>
              <a:ext cx="359769" cy="1174995"/>
            </a:xfrm>
            <a:prstGeom prst="line">
              <a:avLst/>
            </a:prstGeom>
            <a:noFill/>
            <a:ln w="76200" cap="flat">
              <a:solidFill>
                <a:srgbClr val="000000"/>
              </a:solidFill>
              <a:prstDash val="solid"/>
              <a:miter lim="400000"/>
              <a:tailEnd type="triangle" w="med" len="med"/>
            </a:ln>
            <a:effectLst/>
          </p:spPr>
          <p:txBody>
            <a:bodyPr wrap="square" lIns="0" tIns="0" rIns="0" bIns="0" numCol="1" anchor="ctr">
              <a:noAutofit/>
            </a:bodyPr>
            <a:lstStyle/>
            <a:p>
              <a:pPr>
                <a:defRPr sz="7000">
                  <a:solidFill>
                    <a:srgbClr val="FFFFFF"/>
                  </a:solidFill>
                </a:defRPr>
              </a:pPr>
            </a:p>
          </p:txBody>
        </p:sp>
        <p:sp>
          <p:nvSpPr>
            <p:cNvPr id="400" name="Line"/>
            <p:cNvSpPr/>
            <p:nvPr/>
          </p:nvSpPr>
          <p:spPr>
            <a:xfrm>
              <a:off x="1008457" y="174575"/>
              <a:ext cx="2923040" cy="1178494"/>
            </a:xfrm>
            <a:prstGeom prst="line">
              <a:avLst/>
            </a:prstGeom>
            <a:noFill/>
            <a:ln w="76200" cap="flat">
              <a:solidFill>
                <a:srgbClr val="000000"/>
              </a:solidFill>
              <a:prstDash val="solid"/>
              <a:miter lim="400000"/>
              <a:tailEnd type="triangle" w="med" len="med"/>
            </a:ln>
            <a:effectLst/>
          </p:spPr>
          <p:txBody>
            <a:bodyPr wrap="square" lIns="0" tIns="0" rIns="0" bIns="0" numCol="1" anchor="ctr">
              <a:noAutofit/>
            </a:bodyPr>
            <a:lstStyle/>
            <a:p>
              <a:pPr>
                <a:defRPr sz="7000">
                  <a:solidFill>
                    <a:srgbClr val="FFFFFF"/>
                  </a:solidFill>
                </a:defRPr>
              </a:pPr>
            </a:p>
          </p:txBody>
        </p:sp>
      </p:grpSp>
      <p:sp>
        <p:nvSpPr>
          <p:cNvPr id="402" name="?"/>
          <p:cNvSpPr txBox="1"/>
          <p:nvPr/>
        </p:nvSpPr>
        <p:spPr>
          <a:xfrm>
            <a:off x="21077844" y="6146336"/>
            <a:ext cx="1827748" cy="49151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0">
                <a:latin typeface="Chalkboard"/>
                <a:ea typeface="Chalkboard"/>
                <a:cs typeface="Chalkboard"/>
                <a:sym typeface="Chalkboard"/>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01"/>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4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2" grpId="4"/>
      <p:bldP build="whole" bldLvl="1" animBg="1" rev="0" advAuto="0" spid="396" grpId="2"/>
      <p:bldP build="whole" bldLvl="1" animBg="1" rev="0" advAuto="0" spid="397" grpId="1"/>
      <p:bldP build="whole" bldLvl="1" animBg="1" rev="0" advAuto="0" spid="401" grpId="3"/>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Arrow"/>
          <p:cNvSpPr/>
          <p:nvPr/>
        </p:nvSpPr>
        <p:spPr>
          <a:xfrm rot="5400000">
            <a:off x="11001004" y="6610350"/>
            <a:ext cx="2381993" cy="1270000"/>
          </a:xfrm>
          <a:prstGeom prst="rightArrow">
            <a:avLst>
              <a:gd name="adj1" fmla="val 32000"/>
              <a:gd name="adj2" fmla="val 64000"/>
            </a:avLst>
          </a:prstGeom>
          <a:solidFill>
            <a:srgbClr val="000000"/>
          </a:solidFill>
          <a:ln w="12700">
            <a:miter lim="400000"/>
          </a:ln>
        </p:spPr>
        <p:txBody>
          <a:bodyPr lIns="0" tIns="0" rIns="0" bIns="0" anchor="ctr"/>
          <a:lstStyle/>
          <a:p>
            <a:pPr>
              <a:defRPr sz="7000">
                <a:solidFill>
                  <a:srgbClr val="FFFFFF"/>
                </a:solidFill>
              </a:defRPr>
            </a:pPr>
          </a:p>
        </p:txBody>
      </p:sp>
      <p:sp>
        <p:nvSpPr>
          <p:cNvPr id="407" name="Taylor Expansion…"/>
          <p:cNvSpPr txBox="1"/>
          <p:nvPr/>
        </p:nvSpPr>
        <p:spPr>
          <a:xfrm>
            <a:off x="13282663" y="6429059"/>
            <a:ext cx="6137276" cy="16325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Taylor Expansion</a:t>
            </a:r>
          </a:p>
          <a:p>
            <a:pPr algn="l"/>
            <a:r>
              <a:t>Removing constants</a:t>
            </a:r>
          </a:p>
        </p:txBody>
      </p:sp>
      <p:pic>
        <p:nvPicPr>
          <p:cNvPr id="408" name="x_f(t)_=_sum_i_l.pdf" descr="x_f(t)_=_sum_i_l.pdf"/>
          <p:cNvPicPr>
            <a:picLocks noChangeAspect="1"/>
          </p:cNvPicPr>
          <p:nvPr/>
        </p:nvPicPr>
        <p:blipFill>
          <a:blip r:embed="rId3">
            <a:extLst/>
          </a:blip>
          <a:stretch>
            <a:fillRect/>
          </a:stretch>
        </p:blipFill>
        <p:spPr>
          <a:xfrm>
            <a:off x="7854950" y="9257536"/>
            <a:ext cx="8674100" cy="1905001"/>
          </a:xfrm>
          <a:prstGeom prst="rect">
            <a:avLst/>
          </a:prstGeom>
          <a:ln w="12700">
            <a:miter lim="400000"/>
          </a:ln>
        </p:spPr>
      </p:pic>
      <p:pic>
        <p:nvPicPr>
          <p:cNvPr id="409" name="s_i(t)_=_s_i(0)_.pdf" descr="s_i(t)_=_s_i(0)_.pdf"/>
          <p:cNvPicPr>
            <a:picLocks noChangeAspect="1"/>
          </p:cNvPicPr>
          <p:nvPr/>
        </p:nvPicPr>
        <p:blipFill>
          <a:blip r:embed="rId4">
            <a:extLst/>
          </a:blip>
          <a:stretch>
            <a:fillRect/>
          </a:stretch>
        </p:blipFill>
        <p:spPr>
          <a:xfrm>
            <a:off x="8489950" y="4331463"/>
            <a:ext cx="7404100" cy="901701"/>
          </a:xfrm>
          <a:prstGeom prst="rect">
            <a:avLst/>
          </a:prstGeom>
          <a:ln w="12700">
            <a:miter lim="400000"/>
          </a:ln>
        </p:spPr>
      </p:pic>
      <p:sp>
        <p:nvSpPr>
          <p:cNvPr id="410" name="Breathing is a small motion"/>
          <p:cNvSpPr txBox="1"/>
          <p:nvPr>
            <p:ph type="title"/>
          </p:nvPr>
        </p:nvSpPr>
        <p:spPr>
          <a:prstGeom prst="rect">
            <a:avLst/>
          </a:prstGeom>
        </p:spPr>
        <p:txBody>
          <a:bodyPr/>
          <a:lstStyle/>
          <a:p>
            <a:pPr/>
            <a:r>
              <a:t>Breathing is a small motion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6"/>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407"/>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4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6" grpId="2"/>
      <p:bldP build="whole" bldLvl="1" animBg="1" rev="0" advAuto="0" spid="408" grpId="4"/>
      <p:bldP build="whole" bldLvl="1" animBg="1" rev="0" advAuto="0" spid="407" grpId="3"/>
      <p:bldP build="whole" bldLvl="1" animBg="1" rev="0" advAuto="0" spid="409"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Frequency Modulated Continuous Wave"/>
          <p:cNvSpPr txBox="1"/>
          <p:nvPr>
            <p:ph type="title"/>
          </p:nvPr>
        </p:nvSpPr>
        <p:spPr>
          <a:prstGeom prst="rect">
            <a:avLst/>
          </a:prstGeom>
        </p:spPr>
        <p:txBody>
          <a:bodyPr/>
          <a:lstStyle/>
          <a:p>
            <a:pPr/>
            <a:r>
              <a:t>Frequency Modulated Continuous Wave</a:t>
            </a:r>
          </a:p>
        </p:txBody>
      </p:sp>
      <p:grpSp>
        <p:nvGrpSpPr>
          <p:cNvPr id="417" name="Group"/>
          <p:cNvGrpSpPr/>
          <p:nvPr/>
        </p:nvGrpSpPr>
        <p:grpSpPr>
          <a:xfrm>
            <a:off x="5431072" y="6370959"/>
            <a:ext cx="5104139" cy="5563727"/>
            <a:chOff x="0" y="0"/>
            <a:chExt cx="5104137" cy="5563725"/>
          </a:xfrm>
        </p:grpSpPr>
        <p:pic>
          <p:nvPicPr>
            <p:cNvPr id="415" name="sinewave.png" descr="sinewave.png"/>
            <p:cNvPicPr>
              <a:picLocks noChangeAspect="1"/>
            </p:cNvPicPr>
            <p:nvPr/>
          </p:nvPicPr>
          <p:blipFill>
            <a:blip r:embed="rId3">
              <a:extLst/>
            </a:blip>
            <a:srcRect l="13460" t="13460" r="12162" b="12162"/>
            <a:stretch>
              <a:fillRect/>
            </a:stretch>
          </p:blipFill>
          <p:spPr>
            <a:xfrm>
              <a:off x="0" y="0"/>
              <a:ext cx="5104138" cy="1914052"/>
            </a:xfrm>
            <a:prstGeom prst="rect">
              <a:avLst/>
            </a:prstGeom>
            <a:ln w="12700" cap="flat">
              <a:noFill/>
              <a:miter lim="400000"/>
            </a:ln>
            <a:effectLst/>
          </p:spPr>
        </p:pic>
        <p:sp>
          <p:nvSpPr>
            <p:cNvPr id="416" name="Received Signal"/>
            <p:cNvSpPr/>
            <p:nvPr/>
          </p:nvSpPr>
          <p:spPr>
            <a:xfrm>
              <a:off x="2552104" y="429372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Received Signal</a:t>
              </a:r>
            </a:p>
          </p:txBody>
        </p:sp>
      </p:grpSp>
      <p:grpSp>
        <p:nvGrpSpPr>
          <p:cNvPr id="425" name="Group"/>
          <p:cNvGrpSpPr/>
          <p:nvPr/>
        </p:nvGrpSpPr>
        <p:grpSpPr>
          <a:xfrm>
            <a:off x="11175013" y="4400374"/>
            <a:ext cx="9863772" cy="7492410"/>
            <a:chOff x="0" y="0"/>
            <a:chExt cx="9863771" cy="7492409"/>
          </a:xfrm>
        </p:grpSpPr>
        <p:pic>
          <p:nvPicPr>
            <p:cNvPr id="418" name="sinewave.png" descr="sinewave.png"/>
            <p:cNvPicPr>
              <a:picLocks noChangeAspect="1"/>
            </p:cNvPicPr>
            <p:nvPr/>
          </p:nvPicPr>
          <p:blipFill>
            <a:blip r:embed="rId3">
              <a:extLst/>
            </a:blip>
            <a:srcRect l="13460" t="13460" r="12162" b="12162"/>
            <a:stretch>
              <a:fillRect/>
            </a:stretch>
          </p:blipFill>
          <p:spPr>
            <a:xfrm>
              <a:off x="4759633" y="3553545"/>
              <a:ext cx="5104139" cy="1914053"/>
            </a:xfrm>
            <a:prstGeom prst="rect">
              <a:avLst/>
            </a:prstGeom>
            <a:ln w="12700" cap="flat">
              <a:noFill/>
              <a:miter lim="400000"/>
            </a:ln>
            <a:effectLst/>
          </p:spPr>
        </p:pic>
        <p:pic>
          <p:nvPicPr>
            <p:cNvPr id="419" name="sinewave.png" descr="sinewave.png"/>
            <p:cNvPicPr>
              <a:picLocks noChangeAspect="1"/>
            </p:cNvPicPr>
            <p:nvPr/>
          </p:nvPicPr>
          <p:blipFill>
            <a:blip r:embed="rId3">
              <a:extLst/>
            </a:blip>
            <a:srcRect l="13460" t="13460" r="12162" b="12162"/>
            <a:stretch>
              <a:fillRect/>
            </a:stretch>
          </p:blipFill>
          <p:spPr>
            <a:xfrm>
              <a:off x="4386609" y="2768231"/>
              <a:ext cx="5104139" cy="1914052"/>
            </a:xfrm>
            <a:prstGeom prst="rect">
              <a:avLst/>
            </a:prstGeom>
            <a:ln w="12700" cap="flat">
              <a:noFill/>
              <a:miter lim="400000"/>
            </a:ln>
            <a:effectLst/>
          </p:spPr>
        </p:pic>
        <p:pic>
          <p:nvPicPr>
            <p:cNvPr id="420" name="sinewave.png" descr="sinewave.png"/>
            <p:cNvPicPr>
              <a:picLocks noChangeAspect="1"/>
            </p:cNvPicPr>
            <p:nvPr/>
          </p:nvPicPr>
          <p:blipFill>
            <a:blip r:embed="rId3">
              <a:extLst/>
            </a:blip>
            <a:srcRect l="13460" t="13460" r="12162" b="12162"/>
            <a:stretch>
              <a:fillRect/>
            </a:stretch>
          </p:blipFill>
          <p:spPr>
            <a:xfrm>
              <a:off x="3951546" y="1865120"/>
              <a:ext cx="5104139" cy="1914052"/>
            </a:xfrm>
            <a:prstGeom prst="rect">
              <a:avLst/>
            </a:prstGeom>
            <a:ln w="12700" cap="flat">
              <a:noFill/>
              <a:miter lim="400000"/>
            </a:ln>
            <a:effectLst/>
          </p:spPr>
        </p:pic>
        <p:pic>
          <p:nvPicPr>
            <p:cNvPr id="421" name="sinewave.png" descr="sinewave.png"/>
            <p:cNvPicPr>
              <a:picLocks noChangeAspect="1"/>
            </p:cNvPicPr>
            <p:nvPr/>
          </p:nvPicPr>
          <p:blipFill>
            <a:blip r:embed="rId3">
              <a:extLst/>
            </a:blip>
            <a:srcRect l="13460" t="13460" r="12162" b="12162"/>
            <a:stretch>
              <a:fillRect/>
            </a:stretch>
          </p:blipFill>
          <p:spPr>
            <a:xfrm>
              <a:off x="3421460" y="883478"/>
              <a:ext cx="5104138" cy="1914052"/>
            </a:xfrm>
            <a:prstGeom prst="rect">
              <a:avLst/>
            </a:prstGeom>
            <a:ln w="12700" cap="flat">
              <a:noFill/>
              <a:miter lim="400000"/>
            </a:ln>
            <a:effectLst/>
          </p:spPr>
        </p:pic>
        <p:pic>
          <p:nvPicPr>
            <p:cNvPr id="422" name="sinewave.png" descr="sinewave.png"/>
            <p:cNvPicPr>
              <a:picLocks noChangeAspect="1"/>
            </p:cNvPicPr>
            <p:nvPr/>
          </p:nvPicPr>
          <p:blipFill>
            <a:blip r:embed="rId3">
              <a:extLst/>
            </a:blip>
            <a:srcRect l="13460" t="13460" r="12162" b="12162"/>
            <a:stretch>
              <a:fillRect/>
            </a:stretch>
          </p:blipFill>
          <p:spPr>
            <a:xfrm>
              <a:off x="2891373" y="0"/>
              <a:ext cx="5104138" cy="1914052"/>
            </a:xfrm>
            <a:prstGeom prst="rect">
              <a:avLst/>
            </a:prstGeom>
            <a:ln w="12700" cap="flat">
              <a:noFill/>
              <a:miter lim="400000"/>
            </a:ln>
            <a:effectLst/>
          </p:spPr>
        </p:pic>
        <p:sp>
          <p:nvSpPr>
            <p:cNvPr id="423" name="Arrow"/>
            <p:cNvSpPr/>
            <p:nvPr/>
          </p:nvSpPr>
          <p:spPr>
            <a:xfrm>
              <a:off x="0" y="1899992"/>
              <a:ext cx="2055314" cy="2055315"/>
            </a:xfrm>
            <a:prstGeom prst="rightArrow">
              <a:avLst>
                <a:gd name="adj1" fmla="val 32000"/>
                <a:gd name="adj2" fmla="val 64000"/>
              </a:avLst>
            </a:prstGeom>
            <a:solidFill>
              <a:srgbClr val="000000"/>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424" name="Sub-Carriers"/>
            <p:cNvSpPr/>
            <p:nvPr/>
          </p:nvSpPr>
          <p:spPr>
            <a:xfrm>
              <a:off x="5631615" y="622240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Sub-Carriers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4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5" grpId="2"/>
      <p:bldP build="whole" bldLvl="1" animBg="1" rev="0" advAuto="0" spid="41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35" name="Group"/>
          <p:cNvGrpSpPr/>
          <p:nvPr/>
        </p:nvGrpSpPr>
        <p:grpSpPr>
          <a:xfrm>
            <a:off x="2661882" y="3953014"/>
            <a:ext cx="11068348" cy="6869114"/>
            <a:chOff x="0" y="0"/>
            <a:chExt cx="11068346" cy="6869113"/>
          </a:xfrm>
        </p:grpSpPr>
        <p:pic>
          <p:nvPicPr>
            <p:cNvPr id="429" name="person.png" descr="person.png"/>
            <p:cNvPicPr>
              <a:picLocks noChangeAspect="1"/>
            </p:cNvPicPr>
            <p:nvPr/>
          </p:nvPicPr>
          <p:blipFill>
            <a:blip r:embed="rId3">
              <a:extLst/>
            </a:blip>
            <a:stretch>
              <a:fillRect/>
            </a:stretch>
          </p:blipFill>
          <p:spPr>
            <a:xfrm>
              <a:off x="0" y="2385537"/>
              <a:ext cx="4211344" cy="3915235"/>
            </a:xfrm>
            <a:prstGeom prst="rect">
              <a:avLst/>
            </a:prstGeom>
            <a:ln w="12700" cap="flat">
              <a:noFill/>
              <a:miter lim="400000"/>
            </a:ln>
            <a:effectLst/>
          </p:spPr>
        </p:pic>
        <p:sp>
          <p:nvSpPr>
            <p:cNvPr id="430" name="P1"/>
            <p:cNvSpPr txBox="1"/>
            <p:nvPr/>
          </p:nvSpPr>
          <p:spPr>
            <a:xfrm>
              <a:off x="1719062" y="6011232"/>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1</a:t>
              </a:r>
            </a:p>
          </p:txBody>
        </p:sp>
        <p:pic>
          <p:nvPicPr>
            <p:cNvPr id="431" name="person.png" descr="person.png"/>
            <p:cNvPicPr>
              <a:picLocks noChangeAspect="1"/>
            </p:cNvPicPr>
            <p:nvPr/>
          </p:nvPicPr>
          <p:blipFill>
            <a:blip r:embed="rId3">
              <a:extLst/>
            </a:blip>
            <a:stretch>
              <a:fillRect/>
            </a:stretch>
          </p:blipFill>
          <p:spPr>
            <a:xfrm>
              <a:off x="4606225" y="0"/>
              <a:ext cx="4211345" cy="3915234"/>
            </a:xfrm>
            <a:prstGeom prst="rect">
              <a:avLst/>
            </a:prstGeom>
            <a:ln w="12700" cap="flat">
              <a:noFill/>
              <a:miter lim="400000"/>
            </a:ln>
            <a:effectLst/>
          </p:spPr>
        </p:pic>
        <p:sp>
          <p:nvSpPr>
            <p:cNvPr id="432" name="P2"/>
            <p:cNvSpPr txBox="1"/>
            <p:nvPr/>
          </p:nvSpPr>
          <p:spPr>
            <a:xfrm>
              <a:off x="6325288" y="3602149"/>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2</a:t>
              </a:r>
            </a:p>
          </p:txBody>
        </p:sp>
        <p:pic>
          <p:nvPicPr>
            <p:cNvPr id="433" name="person.png" descr="person.png"/>
            <p:cNvPicPr>
              <a:picLocks noChangeAspect="1"/>
            </p:cNvPicPr>
            <p:nvPr/>
          </p:nvPicPr>
          <p:blipFill>
            <a:blip r:embed="rId3">
              <a:extLst/>
            </a:blip>
            <a:stretch>
              <a:fillRect/>
            </a:stretch>
          </p:blipFill>
          <p:spPr>
            <a:xfrm>
              <a:off x="6857003" y="170230"/>
              <a:ext cx="4211344" cy="3915235"/>
            </a:xfrm>
            <a:prstGeom prst="rect">
              <a:avLst/>
            </a:prstGeom>
            <a:ln w="12700" cap="flat">
              <a:noFill/>
              <a:miter lim="400000"/>
            </a:ln>
            <a:effectLst/>
          </p:spPr>
        </p:pic>
        <p:sp>
          <p:nvSpPr>
            <p:cNvPr id="434" name="P3"/>
            <p:cNvSpPr txBox="1"/>
            <p:nvPr/>
          </p:nvSpPr>
          <p:spPr>
            <a:xfrm>
              <a:off x="8576065" y="3780708"/>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3</a:t>
              </a:r>
            </a:p>
          </p:txBody>
        </p:sp>
      </p:grpSp>
      <p:sp>
        <p:nvSpPr>
          <p:cNvPr id="436" name="Separate Breathing Signal"/>
          <p:cNvSpPr txBox="1"/>
          <p:nvPr>
            <p:ph type="title"/>
          </p:nvPr>
        </p:nvSpPr>
        <p:spPr>
          <a:prstGeom prst="rect">
            <a:avLst/>
          </a:prstGeom>
        </p:spPr>
        <p:txBody>
          <a:bodyPr/>
          <a:lstStyle/>
          <a:p>
            <a:pPr/>
            <a:r>
              <a:t>Separate Breathing Signal </a:t>
            </a:r>
          </a:p>
        </p:txBody>
      </p:sp>
      <p:grpSp>
        <p:nvGrpSpPr>
          <p:cNvPr id="439" name="Group"/>
          <p:cNvGrpSpPr/>
          <p:nvPr/>
        </p:nvGrpSpPr>
        <p:grpSpPr>
          <a:xfrm>
            <a:off x="7484850" y="10794337"/>
            <a:ext cx="2928357" cy="2216730"/>
            <a:chOff x="0" y="0"/>
            <a:chExt cx="2928356" cy="2216729"/>
          </a:xfrm>
        </p:grpSpPr>
        <p:pic>
          <p:nvPicPr>
            <p:cNvPr id="437"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438"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442" name="Group"/>
          <p:cNvGrpSpPr/>
          <p:nvPr/>
        </p:nvGrpSpPr>
        <p:grpSpPr>
          <a:xfrm flipH="1">
            <a:off x="14589447" y="3126511"/>
            <a:ext cx="2928357" cy="2216731"/>
            <a:chOff x="0" y="0"/>
            <a:chExt cx="2928356" cy="2216729"/>
          </a:xfrm>
        </p:grpSpPr>
        <p:pic>
          <p:nvPicPr>
            <p:cNvPr id="440"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441"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445" name="Group"/>
          <p:cNvGrpSpPr/>
          <p:nvPr/>
        </p:nvGrpSpPr>
        <p:grpSpPr>
          <a:xfrm>
            <a:off x="887415" y="2204378"/>
            <a:ext cx="2928357" cy="2216730"/>
            <a:chOff x="0" y="0"/>
            <a:chExt cx="2928356" cy="2216729"/>
          </a:xfrm>
        </p:grpSpPr>
        <p:pic>
          <p:nvPicPr>
            <p:cNvPr id="443"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444"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sp>
        <p:nvSpPr>
          <p:cNvPr id="446" name="FMCW"/>
          <p:cNvSpPr txBox="1"/>
          <p:nvPr/>
        </p:nvSpPr>
        <p:spPr>
          <a:xfrm>
            <a:off x="5062806" y="12337490"/>
            <a:ext cx="211328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FMCW</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1000" fill="hold"/>
                                        <p:tgtEl>
                                          <p:spTgt spid="442"/>
                                        </p:tgtEl>
                                      </p:cBhvr>
                                    </p:animEffect>
                                    <p:set>
                                      <p:cBhvr>
                                        <p:cTn id="7" fill="hold">
                                          <p:stCondLst>
                                            <p:cond delay="999"/>
                                          </p:stCondLst>
                                        </p:cTn>
                                        <p:tgtEl>
                                          <p:spTgt spid="442"/>
                                        </p:tgtEl>
                                        <p:attrNameLst>
                                          <p:attrName>style.visibility</p:attrName>
                                        </p:attrNameLst>
                                      </p:cBhvr>
                                      <p:to>
                                        <p:strVal val="hidden"/>
                                      </p:to>
                                    </p:set>
                                  </p:childTnLst>
                                </p:cTn>
                              </p:par>
                            </p:childTnLst>
                          </p:cTn>
                        </p:par>
                        <p:par>
                          <p:cTn id="8" fill="hold">
                            <p:stCondLst>
                              <p:cond delay="1000"/>
                            </p:stCondLst>
                            <p:childTnLst>
                              <p:par>
                                <p:cTn id="9" presetClass="exit" nodeType="afterEffect" presetID="9" grpId="2" fill="hold">
                                  <p:stCondLst>
                                    <p:cond delay="0"/>
                                  </p:stCondLst>
                                  <p:iterate type="el" backwards="0">
                                    <p:tmAbs val="0"/>
                                  </p:iterate>
                                  <p:childTnLst>
                                    <p:animEffect filter="dissolve" transition="out">
                                      <p:cBhvr>
                                        <p:cTn id="10" dur="1000" fill="hold"/>
                                        <p:tgtEl>
                                          <p:spTgt spid="445"/>
                                        </p:tgtEl>
                                      </p:cBhvr>
                                    </p:animEffect>
                                    <p:set>
                                      <p:cBhvr>
                                        <p:cTn id="11" fill="hold">
                                          <p:stCondLst>
                                            <p:cond delay="999"/>
                                          </p:stCondLst>
                                        </p:cTn>
                                        <p:tgtEl>
                                          <p:spTgt spid="4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5" grpId="2"/>
      <p:bldP build="whole" bldLvl="1" animBg="1" rev="0" advAuto="0" spid="442"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What about big motions?"/>
          <p:cNvSpPr txBox="1"/>
          <p:nvPr>
            <p:ph type="title"/>
          </p:nvPr>
        </p:nvSpPr>
        <p:spPr>
          <a:prstGeom prst="rect">
            <a:avLst/>
          </a:prstGeom>
        </p:spPr>
        <p:txBody>
          <a:bodyPr/>
          <a:lstStyle/>
          <a:p>
            <a:pPr/>
            <a:r>
              <a:t>What about big motions?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CNN-based Motion Detector"/>
          <p:cNvSpPr/>
          <p:nvPr/>
        </p:nvSpPr>
        <p:spPr>
          <a:xfrm>
            <a:off x="933219" y="10811246"/>
            <a:ext cx="22517562" cy="22860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CNN-based Motion Detector</a:t>
            </a:r>
          </a:p>
        </p:txBody>
      </p:sp>
      <p:sp>
        <p:nvSpPr>
          <p:cNvPr id="455" name="Rectangle"/>
          <p:cNvSpPr/>
          <p:nvPr/>
        </p:nvSpPr>
        <p:spPr>
          <a:xfrm>
            <a:off x="6216958" y="3375464"/>
            <a:ext cx="1524906" cy="6965072"/>
          </a:xfrm>
          <a:prstGeom prst="rect">
            <a:avLst/>
          </a:prstGeom>
          <a:ln w="254000">
            <a:solidFill>
              <a:schemeClr val="accent5">
                <a:hueOff val="-82419"/>
                <a:satOff val="-9513"/>
                <a:lumOff val="-16343"/>
              </a:schemeClr>
            </a:solidFill>
            <a:miter lim="400000"/>
          </a:ln>
        </p:spPr>
        <p:txBody>
          <a:bodyPr lIns="0" tIns="0" rIns="0" bIns="0" anchor="ctr"/>
          <a:lstStyle/>
          <a:p>
            <a:pPr>
              <a:defRPr sz="7000">
                <a:solidFill>
                  <a:srgbClr val="FFFFFF"/>
                </a:solidFill>
              </a:defRPr>
            </a:pPr>
          </a:p>
        </p:txBody>
      </p:sp>
      <p:sp>
        <p:nvSpPr>
          <p:cNvPr id="456" name="Rectangle"/>
          <p:cNvSpPr/>
          <p:nvPr/>
        </p:nvSpPr>
        <p:spPr>
          <a:xfrm>
            <a:off x="17045030" y="3375464"/>
            <a:ext cx="1551478" cy="6965072"/>
          </a:xfrm>
          <a:prstGeom prst="rect">
            <a:avLst/>
          </a:prstGeom>
          <a:ln w="254000">
            <a:solidFill>
              <a:schemeClr val="accent5">
                <a:hueOff val="-82419"/>
                <a:satOff val="-9513"/>
                <a:lumOff val="-16343"/>
              </a:schemeClr>
            </a:solidFill>
            <a:miter lim="400000"/>
          </a:ln>
        </p:spPr>
        <p:txBody>
          <a:bodyPr lIns="0" tIns="0" rIns="0" bIns="0" anchor="ctr"/>
          <a:lstStyle/>
          <a:p>
            <a:pPr>
              <a:defRPr sz="7000">
                <a:solidFill>
                  <a:srgbClr val="FFFFFF"/>
                </a:solidFill>
              </a:defRPr>
            </a:pPr>
          </a:p>
        </p:txBody>
      </p:sp>
      <p:pic>
        <p:nvPicPr>
          <p:cNvPr id="457" name="mix.pdf" descr="mix.pdf"/>
          <p:cNvPicPr>
            <a:picLocks noChangeAspect="1"/>
          </p:cNvPicPr>
          <p:nvPr/>
        </p:nvPicPr>
        <p:blipFill>
          <a:blip r:embed="rId3">
            <a:extLst/>
          </a:blip>
          <a:stretch>
            <a:fillRect/>
          </a:stretch>
        </p:blipFill>
        <p:spPr>
          <a:xfrm>
            <a:off x="1219200" y="3200400"/>
            <a:ext cx="21945600" cy="73152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45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4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4" grpId="3"/>
      <p:bldP build="whole" bldLvl="1" animBg="1" rev="0" advAuto="0" spid="455" grpId="1"/>
      <p:bldP build="whole" bldLvl="1" animBg="1" rev="0" advAuto="0" spid="456"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CNN-based Motion Detector"/>
          <p:cNvSpPr/>
          <p:nvPr/>
        </p:nvSpPr>
        <p:spPr>
          <a:xfrm>
            <a:off x="933219" y="10811246"/>
            <a:ext cx="22517562" cy="22860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CNN-based Motion Detector</a:t>
            </a:r>
          </a:p>
        </p:txBody>
      </p:sp>
      <p:pic>
        <p:nvPicPr>
          <p:cNvPr id="462" name="mix-no-motion.pdf" descr="mix-no-motion.pdf"/>
          <p:cNvPicPr>
            <a:picLocks noChangeAspect="1"/>
          </p:cNvPicPr>
          <p:nvPr/>
        </p:nvPicPr>
        <p:blipFill>
          <a:blip r:embed="rId3">
            <a:extLst/>
          </a:blip>
          <a:stretch>
            <a:fillRect/>
          </a:stretch>
        </p:blipFill>
        <p:spPr>
          <a:xfrm>
            <a:off x="1219200" y="3200400"/>
            <a:ext cx="21945600" cy="73152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Are we done?"/>
          <p:cNvSpPr txBox="1"/>
          <p:nvPr>
            <p:ph type="title"/>
          </p:nvPr>
        </p:nvSpPr>
        <p:spPr>
          <a:prstGeom prst="rect">
            <a:avLst/>
          </a:prstGeom>
        </p:spPr>
        <p:txBody>
          <a:bodyPr/>
          <a:lstStyle/>
          <a:p>
            <a:pPr/>
            <a:r>
              <a:t>Are we done?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Wireless Breathing Monitoring"/>
          <p:cNvSpPr txBox="1"/>
          <p:nvPr>
            <p:ph type="title"/>
          </p:nvPr>
        </p:nvSpPr>
        <p:spPr>
          <a:prstGeom prst="rect">
            <a:avLst/>
          </a:prstGeom>
        </p:spPr>
        <p:txBody>
          <a:bodyPr/>
          <a:lstStyle/>
          <a:p>
            <a:pPr/>
            <a:r>
              <a:t>Wireless Breathing Monitoring</a:t>
            </a:r>
          </a:p>
        </p:txBody>
      </p:sp>
      <p:sp>
        <p:nvSpPr>
          <p:cNvPr id="136" name="Line"/>
          <p:cNvSpPr/>
          <p:nvPr/>
        </p:nvSpPr>
        <p:spPr>
          <a:xfrm flipV="1">
            <a:off x="12869399" y="2739968"/>
            <a:ext cx="1" cy="10014065"/>
          </a:xfrm>
          <a:prstGeom prst="line">
            <a:avLst/>
          </a:prstGeom>
          <a:ln w="139700">
            <a:solidFill>
              <a:srgbClr val="000000"/>
            </a:solidFill>
            <a:miter lim="400000"/>
          </a:ln>
        </p:spPr>
        <p:txBody>
          <a:bodyPr lIns="0" tIns="0" rIns="0" bIns="0" anchor="ctr"/>
          <a:lstStyle/>
          <a:p>
            <a:pPr>
              <a:defRPr sz="7000">
                <a:solidFill>
                  <a:srgbClr val="FFFFFF"/>
                </a:solidFill>
              </a:defRPr>
            </a:pPr>
          </a:p>
        </p:txBody>
      </p:sp>
      <p:pic>
        <p:nvPicPr>
          <p:cNvPr id="137" name="person.png" descr="person.png"/>
          <p:cNvPicPr>
            <a:picLocks noChangeAspect="1"/>
          </p:cNvPicPr>
          <p:nvPr/>
        </p:nvPicPr>
        <p:blipFill>
          <a:blip r:embed="rId3">
            <a:extLst/>
          </a:blip>
          <a:stretch>
            <a:fillRect/>
          </a:stretch>
        </p:blipFill>
        <p:spPr>
          <a:xfrm>
            <a:off x="20497572" y="6471150"/>
            <a:ext cx="3505594" cy="3259107"/>
          </a:xfrm>
          <a:prstGeom prst="rect">
            <a:avLst/>
          </a:prstGeom>
          <a:ln w="12700">
            <a:miter lim="400000"/>
          </a:ln>
        </p:spPr>
      </p:pic>
      <p:sp>
        <p:nvSpPr>
          <p:cNvPr id="138" name="Received Signal"/>
          <p:cNvSpPr txBox="1"/>
          <p:nvPr/>
        </p:nvSpPr>
        <p:spPr>
          <a:xfrm>
            <a:off x="3946043" y="11525306"/>
            <a:ext cx="483235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Received Signal</a:t>
            </a:r>
          </a:p>
        </p:txBody>
      </p:sp>
      <p:sp>
        <p:nvSpPr>
          <p:cNvPr id="139" name="Scenario"/>
          <p:cNvSpPr txBox="1"/>
          <p:nvPr/>
        </p:nvSpPr>
        <p:spPr>
          <a:xfrm>
            <a:off x="17391696" y="11525306"/>
            <a:ext cx="270256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Scenario</a:t>
            </a:r>
          </a:p>
        </p:txBody>
      </p:sp>
      <p:grpSp>
        <p:nvGrpSpPr>
          <p:cNvPr id="144" name="Group"/>
          <p:cNvGrpSpPr/>
          <p:nvPr/>
        </p:nvGrpSpPr>
        <p:grpSpPr>
          <a:xfrm>
            <a:off x="1205488" y="9779218"/>
            <a:ext cx="3134324" cy="2134233"/>
            <a:chOff x="0" y="0"/>
            <a:chExt cx="3134323" cy="2134231"/>
          </a:xfrm>
        </p:grpSpPr>
        <p:sp>
          <p:nvSpPr>
            <p:cNvPr id="140" name="Inhale"/>
            <p:cNvSpPr txBox="1"/>
            <p:nvPr/>
          </p:nvSpPr>
          <p:spPr>
            <a:xfrm>
              <a:off x="0" y="1276351"/>
              <a:ext cx="1878966"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Inhale</a:t>
              </a:r>
            </a:p>
          </p:txBody>
        </p:sp>
        <p:sp>
          <p:nvSpPr>
            <p:cNvPr id="141" name="Line"/>
            <p:cNvSpPr/>
            <p:nvPr/>
          </p:nvSpPr>
          <p:spPr>
            <a:xfrm flipV="1">
              <a:off x="814936" y="409148"/>
              <a:ext cx="1304328" cy="929869"/>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a:defRPr sz="7000">
                  <a:solidFill>
                    <a:srgbClr val="FFFFFF"/>
                  </a:solidFill>
                </a:defRPr>
              </a:pPr>
            </a:p>
          </p:txBody>
        </p:sp>
        <p:sp>
          <p:nvSpPr>
            <p:cNvPr id="142" name="Line"/>
            <p:cNvSpPr/>
            <p:nvPr/>
          </p:nvSpPr>
          <p:spPr>
            <a:xfrm flipV="1">
              <a:off x="584544" y="-1"/>
              <a:ext cx="737846" cy="1339018"/>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a:defRPr sz="7000">
                  <a:solidFill>
                    <a:srgbClr val="FFFFFF"/>
                  </a:solidFill>
                </a:defRPr>
              </a:pPr>
            </a:p>
          </p:txBody>
        </p:sp>
        <p:sp>
          <p:nvSpPr>
            <p:cNvPr id="143" name="Line"/>
            <p:cNvSpPr/>
            <p:nvPr/>
          </p:nvSpPr>
          <p:spPr>
            <a:xfrm flipV="1">
              <a:off x="1187960" y="410871"/>
              <a:ext cx="1946364" cy="928146"/>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a:defRPr sz="7000">
                  <a:solidFill>
                    <a:srgbClr val="FFFFFF"/>
                  </a:solidFill>
                </a:defRPr>
              </a:pPr>
            </a:p>
          </p:txBody>
        </p:sp>
      </p:grpSp>
      <p:grpSp>
        <p:nvGrpSpPr>
          <p:cNvPr id="149" name="Group"/>
          <p:cNvGrpSpPr/>
          <p:nvPr/>
        </p:nvGrpSpPr>
        <p:grpSpPr>
          <a:xfrm>
            <a:off x="2335613" y="4090832"/>
            <a:ext cx="2607296" cy="1723403"/>
            <a:chOff x="0" y="0"/>
            <a:chExt cx="2607295" cy="1723401"/>
          </a:xfrm>
        </p:grpSpPr>
        <p:sp>
          <p:nvSpPr>
            <p:cNvPr id="145" name="Exhale"/>
            <p:cNvSpPr txBox="1"/>
            <p:nvPr/>
          </p:nvSpPr>
          <p:spPr>
            <a:xfrm>
              <a:off x="0" y="0"/>
              <a:ext cx="207899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Exhale</a:t>
              </a:r>
            </a:p>
          </p:txBody>
        </p:sp>
        <p:sp>
          <p:nvSpPr>
            <p:cNvPr id="146" name="Line"/>
            <p:cNvSpPr/>
            <p:nvPr/>
          </p:nvSpPr>
          <p:spPr>
            <a:xfrm>
              <a:off x="1090457" y="986005"/>
              <a:ext cx="416889" cy="725590"/>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a:defRPr sz="7000">
                  <a:solidFill>
                    <a:srgbClr val="FFFFFF"/>
                  </a:solidFill>
                </a:defRPr>
              </a:pPr>
            </a:p>
          </p:txBody>
        </p:sp>
        <p:sp>
          <p:nvSpPr>
            <p:cNvPr id="147" name="Line"/>
            <p:cNvSpPr/>
            <p:nvPr/>
          </p:nvSpPr>
          <p:spPr>
            <a:xfrm flipH="1">
              <a:off x="679098" y="991123"/>
              <a:ext cx="1" cy="711492"/>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a:defRPr sz="7000">
                  <a:solidFill>
                    <a:srgbClr val="FFFFFF"/>
                  </a:solidFill>
                </a:defRPr>
              </a:pPr>
            </a:p>
          </p:txBody>
        </p:sp>
        <p:sp>
          <p:nvSpPr>
            <p:cNvPr id="148" name="Line"/>
            <p:cNvSpPr/>
            <p:nvPr/>
          </p:nvSpPr>
          <p:spPr>
            <a:xfrm>
              <a:off x="1543200" y="984388"/>
              <a:ext cx="1064096" cy="739014"/>
            </a:xfrm>
            <a:prstGeom prst="line">
              <a:avLst/>
            </a:prstGeom>
            <a:noFill/>
            <a:ln w="63500" cap="flat">
              <a:solidFill>
                <a:srgbClr val="000000"/>
              </a:solidFill>
              <a:prstDash val="solid"/>
              <a:miter lim="400000"/>
              <a:tailEnd type="triangle" w="med" len="med"/>
            </a:ln>
            <a:effectLst/>
          </p:spPr>
          <p:txBody>
            <a:bodyPr wrap="square" lIns="0" tIns="0" rIns="0" bIns="0" numCol="1" anchor="ctr">
              <a:noAutofit/>
            </a:bodyPr>
            <a:lstStyle/>
            <a:p>
              <a:pPr>
                <a:defRPr sz="7000">
                  <a:solidFill>
                    <a:srgbClr val="FFFFFF"/>
                  </a:solidFill>
                </a:defRPr>
              </a:pPr>
            </a:p>
          </p:txBody>
        </p:sp>
      </p:grpSp>
      <p:pic>
        <p:nvPicPr>
          <p:cNvPr id="150" name="wireless-signal-1119306_960_720.png" descr="wireless-signal-1119306_960_720.png"/>
          <p:cNvPicPr>
            <a:picLocks noChangeAspect="1"/>
          </p:cNvPicPr>
          <p:nvPr/>
        </p:nvPicPr>
        <p:blipFill>
          <a:blip r:embed="rId4">
            <a:extLst/>
          </a:blip>
          <a:stretch>
            <a:fillRect/>
          </a:stretch>
        </p:blipFill>
        <p:spPr>
          <a:xfrm rot="5400000">
            <a:off x="14784635" y="7506627"/>
            <a:ext cx="1736115" cy="1188154"/>
          </a:xfrm>
          <a:prstGeom prst="rect">
            <a:avLst/>
          </a:prstGeom>
          <a:ln w="12700">
            <a:miter lim="400000"/>
          </a:ln>
        </p:spPr>
      </p:pic>
      <p:pic>
        <p:nvPicPr>
          <p:cNvPr id="151" name="single_breath.png" descr="single_breath.png"/>
          <p:cNvPicPr>
            <a:picLocks noChangeAspect="1"/>
          </p:cNvPicPr>
          <p:nvPr/>
        </p:nvPicPr>
        <p:blipFill>
          <a:blip r:embed="rId5">
            <a:extLst/>
          </a:blip>
          <a:stretch>
            <a:fillRect/>
          </a:stretch>
        </p:blipFill>
        <p:spPr>
          <a:xfrm>
            <a:off x="1488721" y="5560703"/>
            <a:ext cx="10160001" cy="5080001"/>
          </a:xfrm>
          <a:prstGeom prst="rect">
            <a:avLst/>
          </a:prstGeom>
          <a:ln w="12700">
            <a:miter lim="400000"/>
          </a:ln>
        </p:spPr>
      </p:pic>
      <p:pic>
        <p:nvPicPr>
          <p:cNvPr id="152" name="wifi.png" descr="wifi.png"/>
          <p:cNvPicPr>
            <a:picLocks noChangeAspect="1"/>
          </p:cNvPicPr>
          <p:nvPr/>
        </p:nvPicPr>
        <p:blipFill>
          <a:blip r:embed="rId6">
            <a:extLst/>
          </a:blip>
          <a:stretch>
            <a:fillRect/>
          </a:stretch>
        </p:blipFill>
        <p:spPr>
          <a:xfrm flipH="1">
            <a:off x="13318413" y="8079078"/>
            <a:ext cx="2051384" cy="1370299"/>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0"/>
                                        </p:tgtEl>
                                        <p:attrNameLst>
                                          <p:attrName>style.visibility</p:attrName>
                                        </p:attrNameLst>
                                      </p:cBhvr>
                                      <p:to>
                                        <p:strVal val="visible"/>
                                      </p:to>
                                    </p:set>
                                  </p:childTnLst>
                                </p:cTn>
                              </p:par>
                            </p:childTnLst>
                          </p:cTn>
                        </p:par>
                        <p:par>
                          <p:cTn id="7" fill="hold">
                            <p:stCondLst>
                              <p:cond delay="0"/>
                            </p:stCondLst>
                            <p:childTnLst>
                              <p:par>
                                <p:cTn id="8" presetClass="path" nodeType="afterEffect" presetSubtype="0" presetID="-1" grpId="2" accel="50000" decel="50000" fill="hold">
                                  <p:stCondLst>
                                    <p:cond delay="0"/>
                                  </p:stCondLst>
                                  <p:childTnLst>
                                    <p:animMotion path="M 0.000000 0.000000 L 0.211439 0.000000" origin="layout" pathEditMode="relative">
                                      <p:cBhvr>
                                        <p:cTn id="9" dur="500" fill="hold"/>
                                        <p:tgtEl>
                                          <p:spTgt spid="150"/>
                                        </p:tgtEl>
                                        <p:attrNameLst>
                                          <p:attrName>ppt_x</p:attrName>
                                          <p:attrName>ppt_y</p:attrName>
                                        </p:attrNameLst>
                                      </p:cBhvr>
                                    </p:animMotion>
                                  </p:childTnLst>
                                </p:cTn>
                              </p:par>
                            </p:childTnLst>
                          </p:cTn>
                        </p:par>
                        <p:par>
                          <p:cTn id="10" fill="hold">
                            <p:stCondLst>
                              <p:cond delay="0"/>
                            </p:stCondLst>
                            <p:childTnLst>
                              <p:par>
                                <p:cTn id="11" presetClass="emph" nodeType="afterEffect" presetSubtype="0" presetID="8" grpId="3" accel="50000" decel="50000" fill="hold">
                                  <p:stCondLst>
                                    <p:cond delay="0"/>
                                  </p:stCondLst>
                                  <p:childTnLst>
                                    <p:animRot by="10800000">
                                      <p:cBhvr>
                                        <p:cTn id="12" dur="200" fill="hold"/>
                                        <p:tgtEl>
                                          <p:spTgt spid="150"/>
                                        </p:tgtEl>
                                        <p:attrNameLst>
                                          <p:attrName>r</p:attrName>
                                        </p:attrNameLst>
                                      </p:cBhvr>
                                    </p:animRot>
                                  </p:childTnLst>
                                </p:cTn>
                              </p:par>
                            </p:childTnLst>
                          </p:cTn>
                        </p:par>
                        <p:par>
                          <p:cTn id="13" fill="hold">
                            <p:stCondLst>
                              <p:cond delay="0"/>
                            </p:stCondLst>
                            <p:childTnLst>
                              <p:par>
                                <p:cTn id="14" presetClass="path" nodeType="afterEffect" presetSubtype="0" presetID="-1" grpId="4" accel="50000" decel="50000" fill="hold">
                                  <p:stCondLst>
                                    <p:cond delay="0"/>
                                  </p:stCondLst>
                                  <p:childTnLst>
                                    <p:animMotion path="M 0.211439 0.000000 L 0.007966 0.000000" origin="layout" pathEditMode="relative">
                                      <p:cBhvr>
                                        <p:cTn id="15" dur="500" fill="hold"/>
                                        <p:tgtEl>
                                          <p:spTgt spid="150"/>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5" fill="hold">
                                  <p:stCondLst>
                                    <p:cond delay="0"/>
                                  </p:stCondLst>
                                  <p:iterate type="el" backwards="0">
                                    <p:tmAbs val="0"/>
                                  </p:iterate>
                                  <p:childTnLst>
                                    <p:set>
                                      <p:cBhvr>
                                        <p:cTn id="19" fill="hold"/>
                                        <p:tgtEl>
                                          <p:spTgt spid="151"/>
                                        </p:tgtEl>
                                        <p:attrNameLst>
                                          <p:attrName>style.visibility</p:attrName>
                                        </p:attrNameLst>
                                      </p:cBhvr>
                                      <p:to>
                                        <p:strVal val="visible"/>
                                      </p:to>
                                    </p:set>
                                    <p:animEffect filter="wipe(left)" transition="in">
                                      <p:cBhvr>
                                        <p:cTn id="20" dur="1000"/>
                                        <p:tgtEl>
                                          <p:spTgt spid="151"/>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6" fill="hold">
                                  <p:stCondLst>
                                    <p:cond delay="0"/>
                                  </p:stCondLst>
                                  <p:iterate type="el" backwards="0">
                                    <p:tmAbs val="0"/>
                                  </p:iterate>
                                  <p:childTnLst>
                                    <p:set>
                                      <p:cBhvr>
                                        <p:cTn id="24" fill="hold"/>
                                        <p:tgtEl>
                                          <p:spTgt spid="1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7" fill="hold">
                                  <p:stCondLst>
                                    <p:cond delay="0"/>
                                  </p:stCondLst>
                                  <p:iterate type="el" backwards="0">
                                    <p:tmAbs val="0"/>
                                  </p:iterate>
                                  <p:childTnLst>
                                    <p:set>
                                      <p:cBhvr>
                                        <p:cTn id="28" fill="hold"/>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6"/>
      <p:bldP build="whole" bldLvl="1" animBg="1" rev="0" advAuto="0" spid="150" grpId="1"/>
      <p:bldP build="whole" bldLvl="1" animBg="1" rev="0" advAuto="0" spid="150" grpId="3"/>
      <p:bldP build="whole" bldLvl="1" animBg="1" rev="0" advAuto="0" spid="149" grpId="7"/>
      <p:bldP build="whole" bldLvl="1" animBg="1" rev="0" advAuto="0" spid="151" grpId="5"/>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Line"/>
          <p:cNvSpPr/>
          <p:nvPr/>
        </p:nvSpPr>
        <p:spPr>
          <a:xfrm>
            <a:off x="703638" y="4589268"/>
            <a:ext cx="22976724" cy="1"/>
          </a:xfrm>
          <a:prstGeom prst="line">
            <a:avLst/>
          </a:prstGeom>
          <a:ln w="190500">
            <a:solidFill>
              <a:srgbClr val="000000"/>
            </a:solidFill>
            <a:miter lim="400000"/>
          </a:ln>
        </p:spPr>
        <p:txBody>
          <a:bodyPr lIns="0" tIns="0" rIns="0" bIns="0" anchor="ctr"/>
          <a:lstStyle/>
          <a:p>
            <a:pPr>
              <a:defRPr sz="7000">
                <a:solidFill>
                  <a:srgbClr val="FFFFFF"/>
                </a:solidFill>
              </a:defRPr>
            </a:pPr>
          </a:p>
        </p:txBody>
      </p:sp>
      <p:pic>
        <p:nvPicPr>
          <p:cNvPr id="471" name="mix-no-motion.pdf" descr="mix-no-motion.pdf"/>
          <p:cNvPicPr>
            <a:picLocks noChangeAspect="1"/>
          </p:cNvPicPr>
          <p:nvPr/>
        </p:nvPicPr>
        <p:blipFill>
          <a:blip r:embed="rId3">
            <a:extLst/>
          </a:blip>
          <a:stretch>
            <a:fillRect/>
          </a:stretch>
        </p:blipFill>
        <p:spPr>
          <a:xfrm>
            <a:off x="1219200" y="-1404646"/>
            <a:ext cx="21945600" cy="7315201"/>
          </a:xfrm>
          <a:prstGeom prst="rect">
            <a:avLst/>
          </a:prstGeom>
          <a:ln w="12700">
            <a:miter lim="400000"/>
          </a:ln>
        </p:spPr>
      </p:pic>
      <p:pic>
        <p:nvPicPr>
          <p:cNvPr id="472" name="first.pdf" descr="first.pdf"/>
          <p:cNvPicPr>
            <a:picLocks noChangeAspect="1"/>
          </p:cNvPicPr>
          <p:nvPr/>
        </p:nvPicPr>
        <p:blipFill>
          <a:blip r:embed="rId4">
            <a:extLst/>
          </a:blip>
          <a:stretch>
            <a:fillRect/>
          </a:stretch>
        </p:blipFill>
        <p:spPr>
          <a:xfrm>
            <a:off x="1219200" y="3200400"/>
            <a:ext cx="21945600" cy="7315200"/>
          </a:xfrm>
          <a:prstGeom prst="rect">
            <a:avLst/>
          </a:prstGeom>
          <a:ln w="12700">
            <a:miter lim="400000"/>
          </a:ln>
        </p:spPr>
      </p:pic>
      <p:pic>
        <p:nvPicPr>
          <p:cNvPr id="473" name="second.pdf" descr="second.pdf"/>
          <p:cNvPicPr>
            <a:picLocks noChangeAspect="0"/>
          </p:cNvPicPr>
          <p:nvPr/>
        </p:nvPicPr>
        <p:blipFill>
          <a:blip r:embed="rId5">
            <a:extLst/>
          </a:blip>
          <a:stretch>
            <a:fillRect/>
          </a:stretch>
        </p:blipFill>
        <p:spPr>
          <a:xfrm>
            <a:off x="1219200" y="8605134"/>
            <a:ext cx="21945600" cy="424553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7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4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3" grpId="2"/>
      <p:bldP build="whole" bldLvl="1" animBg="1" rev="0" advAuto="0" spid="472"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7" name="first.pdf" descr="first.pdf"/>
          <p:cNvPicPr>
            <a:picLocks noChangeAspect="1"/>
          </p:cNvPicPr>
          <p:nvPr/>
        </p:nvPicPr>
        <p:blipFill>
          <a:blip r:embed="rId3">
            <a:extLst/>
          </a:blip>
          <a:stretch>
            <a:fillRect/>
          </a:stretch>
        </p:blipFill>
        <p:spPr>
          <a:xfrm>
            <a:off x="1219200" y="267243"/>
            <a:ext cx="21945600" cy="7315201"/>
          </a:xfrm>
          <a:prstGeom prst="rect">
            <a:avLst/>
          </a:prstGeom>
          <a:ln w="12700">
            <a:miter lim="400000"/>
          </a:ln>
        </p:spPr>
      </p:pic>
      <p:pic>
        <p:nvPicPr>
          <p:cNvPr id="478" name="second.pdf" descr="second.pdf"/>
          <p:cNvPicPr>
            <a:picLocks noChangeAspect="0"/>
          </p:cNvPicPr>
          <p:nvPr/>
        </p:nvPicPr>
        <p:blipFill>
          <a:blip r:embed="rId4">
            <a:extLst/>
          </a:blip>
          <a:stretch>
            <a:fillRect/>
          </a:stretch>
        </p:blipFill>
        <p:spPr>
          <a:xfrm>
            <a:off x="1219200" y="7180458"/>
            <a:ext cx="21945600" cy="4245535"/>
          </a:xfrm>
          <a:prstGeom prst="rect">
            <a:avLst/>
          </a:prstGeom>
          <a:ln w="12700">
            <a:miter lim="400000"/>
          </a:ln>
        </p:spPr>
      </p:pic>
      <p:sp>
        <p:nvSpPr>
          <p:cNvPr id="479" name="Alice"/>
          <p:cNvSpPr txBox="1"/>
          <p:nvPr/>
        </p:nvSpPr>
        <p:spPr>
          <a:xfrm>
            <a:off x="1510187" y="1683235"/>
            <a:ext cx="183718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Alice</a:t>
            </a:r>
          </a:p>
        </p:txBody>
      </p:sp>
      <p:sp>
        <p:nvSpPr>
          <p:cNvPr id="480" name="Bob"/>
          <p:cNvSpPr txBox="1"/>
          <p:nvPr/>
        </p:nvSpPr>
        <p:spPr>
          <a:xfrm>
            <a:off x="1463103" y="7237351"/>
            <a:ext cx="156819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Bob</a:t>
            </a:r>
          </a:p>
        </p:txBody>
      </p:sp>
      <p:sp>
        <p:nvSpPr>
          <p:cNvPr id="481" name="Alice?"/>
          <p:cNvSpPr txBox="1"/>
          <p:nvPr/>
        </p:nvSpPr>
        <p:spPr>
          <a:xfrm>
            <a:off x="7332273" y="1683235"/>
            <a:ext cx="2260855"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Alice?</a:t>
            </a:r>
          </a:p>
        </p:txBody>
      </p:sp>
      <p:sp>
        <p:nvSpPr>
          <p:cNvPr id="482" name="Bob?"/>
          <p:cNvSpPr txBox="1"/>
          <p:nvPr/>
        </p:nvSpPr>
        <p:spPr>
          <a:xfrm>
            <a:off x="7299157" y="7237351"/>
            <a:ext cx="1991869"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Bob?</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7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48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481"/>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9" grpId="1"/>
      <p:bldP build="whole" bldLvl="1" animBg="1" rev="0" advAuto="0" spid="482" grpId="4"/>
      <p:bldP build="whole" bldLvl="1" animBg="1" rev="0" advAuto="0" spid="480" grpId="2"/>
      <p:bldP build="whole" bldLvl="1" animBg="1" rev="0" advAuto="0" spid="481" grpId="3"/>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6" name="first.pdf" descr="first.pdf"/>
          <p:cNvPicPr>
            <a:picLocks noChangeAspect="1"/>
          </p:cNvPicPr>
          <p:nvPr/>
        </p:nvPicPr>
        <p:blipFill>
          <a:blip r:embed="rId3">
            <a:extLst/>
          </a:blip>
          <a:stretch>
            <a:fillRect/>
          </a:stretch>
        </p:blipFill>
        <p:spPr>
          <a:xfrm>
            <a:off x="1219200" y="267243"/>
            <a:ext cx="21945600" cy="7315201"/>
          </a:xfrm>
          <a:prstGeom prst="rect">
            <a:avLst/>
          </a:prstGeom>
          <a:ln w="12700">
            <a:miter lim="400000"/>
          </a:ln>
        </p:spPr>
      </p:pic>
      <p:pic>
        <p:nvPicPr>
          <p:cNvPr id="487" name="second.pdf" descr="second.pdf"/>
          <p:cNvPicPr>
            <a:picLocks noChangeAspect="0"/>
          </p:cNvPicPr>
          <p:nvPr/>
        </p:nvPicPr>
        <p:blipFill>
          <a:blip r:embed="rId4">
            <a:extLst/>
          </a:blip>
          <a:stretch>
            <a:fillRect/>
          </a:stretch>
        </p:blipFill>
        <p:spPr>
          <a:xfrm>
            <a:off x="1219200" y="7180458"/>
            <a:ext cx="21945600" cy="4245535"/>
          </a:xfrm>
          <a:prstGeom prst="rect">
            <a:avLst/>
          </a:prstGeom>
          <a:ln w="12700">
            <a:miter lim="400000"/>
          </a:ln>
        </p:spPr>
      </p:pic>
      <p:sp>
        <p:nvSpPr>
          <p:cNvPr id="488" name="Alice"/>
          <p:cNvSpPr txBox="1"/>
          <p:nvPr/>
        </p:nvSpPr>
        <p:spPr>
          <a:xfrm>
            <a:off x="1510187" y="1683235"/>
            <a:ext cx="183718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Alice</a:t>
            </a:r>
          </a:p>
        </p:txBody>
      </p:sp>
      <p:sp>
        <p:nvSpPr>
          <p:cNvPr id="489" name="Bob"/>
          <p:cNvSpPr txBox="1"/>
          <p:nvPr/>
        </p:nvSpPr>
        <p:spPr>
          <a:xfrm>
            <a:off x="1463103" y="7237351"/>
            <a:ext cx="156819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Bob</a:t>
            </a:r>
          </a:p>
        </p:txBody>
      </p:sp>
      <p:sp>
        <p:nvSpPr>
          <p:cNvPr id="490" name="Alice?"/>
          <p:cNvSpPr txBox="1"/>
          <p:nvPr/>
        </p:nvSpPr>
        <p:spPr>
          <a:xfrm>
            <a:off x="7374175" y="7074656"/>
            <a:ext cx="2260855"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Alice?</a:t>
            </a:r>
          </a:p>
        </p:txBody>
      </p:sp>
      <p:sp>
        <p:nvSpPr>
          <p:cNvPr id="491" name="Bob?"/>
          <p:cNvSpPr txBox="1"/>
          <p:nvPr/>
        </p:nvSpPr>
        <p:spPr>
          <a:xfrm>
            <a:off x="7382961" y="1683235"/>
            <a:ext cx="1991869"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Bob?</a:t>
            </a:r>
          </a:p>
        </p:txBody>
      </p:sp>
      <p:sp>
        <p:nvSpPr>
          <p:cNvPr id="492" name="ICA produce unordered results"/>
          <p:cNvSpPr/>
          <p:nvPr/>
        </p:nvSpPr>
        <p:spPr>
          <a:xfrm>
            <a:off x="933219" y="10811246"/>
            <a:ext cx="22517562" cy="22860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ICA produce unordered results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Identity Matching Problem"/>
          <p:cNvSpPr txBox="1"/>
          <p:nvPr>
            <p:ph type="title"/>
          </p:nvPr>
        </p:nvSpPr>
        <p:spPr>
          <a:prstGeom prst="rect">
            <a:avLst/>
          </a:prstGeom>
        </p:spPr>
        <p:txBody>
          <a:bodyPr/>
          <a:lstStyle/>
          <a:p>
            <a:pPr/>
            <a:r>
              <a:t>Identity Matching Problem</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Similarity"/>
          <p:cNvSpPr txBox="1"/>
          <p:nvPr>
            <p:ph type="title"/>
          </p:nvPr>
        </p:nvSpPr>
        <p:spPr>
          <a:prstGeom prst="rect">
            <a:avLst/>
          </a:prstGeom>
        </p:spPr>
        <p:txBody>
          <a:bodyPr/>
          <a:lstStyle/>
          <a:p>
            <a:pPr/>
            <a:r>
              <a:t>Similarity</a:t>
            </a:r>
          </a:p>
        </p:txBody>
      </p:sp>
      <p:grpSp>
        <p:nvGrpSpPr>
          <p:cNvPr id="503" name="Group"/>
          <p:cNvGrpSpPr/>
          <p:nvPr/>
        </p:nvGrpSpPr>
        <p:grpSpPr>
          <a:xfrm>
            <a:off x="1219200" y="2013984"/>
            <a:ext cx="21945600" cy="10125161"/>
            <a:chOff x="0" y="0"/>
            <a:chExt cx="21945600" cy="10125160"/>
          </a:xfrm>
        </p:grpSpPr>
        <p:pic>
          <p:nvPicPr>
            <p:cNvPr id="501" name="first.pdf" descr="first.pdf"/>
            <p:cNvPicPr>
              <a:picLocks noChangeAspect="1"/>
            </p:cNvPicPr>
            <p:nvPr/>
          </p:nvPicPr>
          <p:blipFill>
            <a:blip r:embed="rId3">
              <a:extLst/>
            </a:blip>
            <a:stretch>
              <a:fillRect/>
            </a:stretch>
          </p:blipFill>
          <p:spPr>
            <a:xfrm>
              <a:off x="0" y="0"/>
              <a:ext cx="21945600" cy="7315200"/>
            </a:xfrm>
            <a:prstGeom prst="rect">
              <a:avLst/>
            </a:prstGeom>
            <a:ln w="12700" cap="flat">
              <a:noFill/>
              <a:miter lim="400000"/>
            </a:ln>
            <a:effectLst/>
          </p:spPr>
        </p:pic>
        <p:pic>
          <p:nvPicPr>
            <p:cNvPr id="502" name="second.pdf" descr="second.pdf"/>
            <p:cNvPicPr>
              <a:picLocks noChangeAspect="0"/>
            </p:cNvPicPr>
            <p:nvPr/>
          </p:nvPicPr>
          <p:blipFill>
            <a:blip r:embed="rId4">
              <a:extLst/>
            </a:blip>
            <a:stretch>
              <a:fillRect/>
            </a:stretch>
          </p:blipFill>
          <p:spPr>
            <a:xfrm>
              <a:off x="0" y="5879627"/>
              <a:ext cx="21945600" cy="4245534"/>
            </a:xfrm>
            <a:prstGeom prst="rect">
              <a:avLst/>
            </a:prstGeom>
            <a:ln w="12700" cap="flat">
              <a:noFill/>
              <a:miter lim="400000"/>
            </a:ln>
            <a:effectLst/>
          </p:spPr>
        </p:pic>
      </p:grpSp>
      <p:sp>
        <p:nvSpPr>
          <p:cNvPr id="504" name="A1"/>
          <p:cNvSpPr txBox="1"/>
          <p:nvPr/>
        </p:nvSpPr>
        <p:spPr>
          <a:xfrm>
            <a:off x="3482507" y="7006681"/>
            <a:ext cx="90233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Neue"/>
                <a:ea typeface="Helvetica Neue"/>
                <a:cs typeface="Helvetica Neue"/>
                <a:sym typeface="Helvetica Neue"/>
              </a:defRPr>
            </a:lvl1pPr>
          </a:lstStyle>
          <a:p>
            <a:pPr/>
            <a:r>
              <a:t>A1</a:t>
            </a:r>
          </a:p>
        </p:txBody>
      </p:sp>
      <p:sp>
        <p:nvSpPr>
          <p:cNvPr id="505" name="A2"/>
          <p:cNvSpPr txBox="1"/>
          <p:nvPr/>
        </p:nvSpPr>
        <p:spPr>
          <a:xfrm>
            <a:off x="11740832" y="7006681"/>
            <a:ext cx="90233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Neue"/>
                <a:ea typeface="Helvetica Neue"/>
                <a:cs typeface="Helvetica Neue"/>
                <a:sym typeface="Helvetica Neue"/>
              </a:defRPr>
            </a:lvl1pPr>
          </a:lstStyle>
          <a:p>
            <a:pPr/>
            <a:r>
              <a:t>A2</a:t>
            </a:r>
          </a:p>
        </p:txBody>
      </p:sp>
      <p:sp>
        <p:nvSpPr>
          <p:cNvPr id="506" name="A3"/>
          <p:cNvSpPr txBox="1"/>
          <p:nvPr/>
        </p:nvSpPr>
        <p:spPr>
          <a:xfrm>
            <a:off x="19999156" y="7181555"/>
            <a:ext cx="90233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Neue"/>
                <a:ea typeface="Helvetica Neue"/>
                <a:cs typeface="Helvetica Neue"/>
                <a:sym typeface="Helvetica Neue"/>
              </a:defRPr>
            </a:lvl1pPr>
          </a:lstStyle>
          <a:p>
            <a:pPr/>
            <a:r>
              <a:t>A3</a:t>
            </a:r>
          </a:p>
        </p:txBody>
      </p:sp>
      <p:sp>
        <p:nvSpPr>
          <p:cNvPr id="507" name="B1"/>
          <p:cNvSpPr txBox="1"/>
          <p:nvPr/>
        </p:nvSpPr>
        <p:spPr>
          <a:xfrm>
            <a:off x="3476475" y="11770179"/>
            <a:ext cx="91440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Neue"/>
                <a:ea typeface="Helvetica Neue"/>
                <a:cs typeface="Helvetica Neue"/>
                <a:sym typeface="Helvetica Neue"/>
              </a:defRPr>
            </a:lvl1pPr>
          </a:lstStyle>
          <a:p>
            <a:pPr/>
            <a:r>
              <a:t>B1</a:t>
            </a:r>
          </a:p>
        </p:txBody>
      </p:sp>
      <p:sp>
        <p:nvSpPr>
          <p:cNvPr id="508" name="B2"/>
          <p:cNvSpPr txBox="1"/>
          <p:nvPr/>
        </p:nvSpPr>
        <p:spPr>
          <a:xfrm>
            <a:off x="11734800" y="11770179"/>
            <a:ext cx="91440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Neue"/>
                <a:ea typeface="Helvetica Neue"/>
                <a:cs typeface="Helvetica Neue"/>
                <a:sym typeface="Helvetica Neue"/>
              </a:defRPr>
            </a:lvl1pPr>
          </a:lstStyle>
          <a:p>
            <a:pPr/>
            <a:r>
              <a:t>B2</a:t>
            </a:r>
          </a:p>
        </p:txBody>
      </p:sp>
      <p:sp>
        <p:nvSpPr>
          <p:cNvPr id="509" name="B3"/>
          <p:cNvSpPr txBox="1"/>
          <p:nvPr/>
        </p:nvSpPr>
        <p:spPr>
          <a:xfrm>
            <a:off x="19993123" y="11945053"/>
            <a:ext cx="91440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Neue"/>
                <a:ea typeface="Helvetica Neue"/>
                <a:cs typeface="Helvetica Neue"/>
                <a:sym typeface="Helvetica Neue"/>
              </a:defRPr>
            </a:lvl1pPr>
          </a:lstStyle>
          <a:p>
            <a:pPr/>
            <a:r>
              <a:t>B3</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04"/>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505"/>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506"/>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507"/>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508"/>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7" fill="hold">
                                  <p:stCondLst>
                                    <p:cond delay="0"/>
                                  </p:stCondLst>
                                  <p:iterate type="el" backwards="0">
                                    <p:tmAbs val="0"/>
                                  </p:iterate>
                                  <p:childTnLst>
                                    <p:set>
                                      <p:cBhvr>
                                        <p:cTn id="25" fill="hold"/>
                                        <p:tgtEl>
                                          <p:spTgt spid="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3" grpId="1"/>
      <p:bldP build="whole" bldLvl="1" animBg="1" rev="0" advAuto="0" spid="504" grpId="2"/>
      <p:bldP build="whole" bldLvl="1" animBg="1" rev="0" advAuto="0" spid="507" grpId="5"/>
      <p:bldP build="whole" bldLvl="1" animBg="1" rev="0" advAuto="0" spid="509" grpId="7"/>
      <p:bldP build="whole" bldLvl="1" animBg="1" rev="0" advAuto="0" spid="505" grpId="3"/>
      <p:bldP build="whole" bldLvl="1" animBg="1" rev="0" advAuto="0" spid="506" grpId="4"/>
      <p:bldP build="whole" bldLvl="1" animBg="1" rev="0" advAuto="0" spid="508" grpId="6"/>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3" name="Similarity"/>
          <p:cNvSpPr txBox="1"/>
          <p:nvPr>
            <p:ph type="title"/>
          </p:nvPr>
        </p:nvSpPr>
        <p:spPr>
          <a:prstGeom prst="rect">
            <a:avLst/>
          </a:prstGeom>
        </p:spPr>
        <p:txBody>
          <a:bodyPr/>
          <a:lstStyle/>
          <a:p>
            <a:pPr/>
            <a:r>
              <a:t>Similarity</a:t>
            </a:r>
          </a:p>
        </p:txBody>
      </p:sp>
      <p:sp>
        <p:nvSpPr>
          <p:cNvPr id="514" name="A1"/>
          <p:cNvSpPr/>
          <p:nvPr/>
        </p:nvSpPr>
        <p:spPr>
          <a:xfrm>
            <a:off x="6997342" y="5576696"/>
            <a:ext cx="2849107" cy="1833740"/>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A1</a:t>
            </a:r>
          </a:p>
        </p:txBody>
      </p:sp>
      <p:sp>
        <p:nvSpPr>
          <p:cNvPr id="515" name="A2"/>
          <p:cNvSpPr/>
          <p:nvPr/>
        </p:nvSpPr>
        <p:spPr>
          <a:xfrm>
            <a:off x="10767447" y="5576696"/>
            <a:ext cx="2849106" cy="1833740"/>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A2</a:t>
            </a:r>
          </a:p>
        </p:txBody>
      </p:sp>
      <p:sp>
        <p:nvSpPr>
          <p:cNvPr id="516" name="A3"/>
          <p:cNvSpPr/>
          <p:nvPr/>
        </p:nvSpPr>
        <p:spPr>
          <a:xfrm>
            <a:off x="14537552" y="5576696"/>
            <a:ext cx="2849107" cy="1833740"/>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A3</a:t>
            </a:r>
          </a:p>
        </p:txBody>
      </p:sp>
      <p:sp>
        <p:nvSpPr>
          <p:cNvPr id="517" name="B1"/>
          <p:cNvSpPr/>
          <p:nvPr/>
        </p:nvSpPr>
        <p:spPr>
          <a:xfrm>
            <a:off x="6997342" y="8480408"/>
            <a:ext cx="2849107" cy="1833740"/>
          </a:xfrm>
          <a:prstGeom prst="roundRect">
            <a:avLst>
              <a:gd name="adj" fmla="val 15000"/>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B1</a:t>
            </a:r>
          </a:p>
        </p:txBody>
      </p:sp>
      <p:sp>
        <p:nvSpPr>
          <p:cNvPr id="518" name="B2"/>
          <p:cNvSpPr/>
          <p:nvPr/>
        </p:nvSpPr>
        <p:spPr>
          <a:xfrm>
            <a:off x="10767447" y="8480408"/>
            <a:ext cx="2849106" cy="1833740"/>
          </a:xfrm>
          <a:prstGeom prst="roundRect">
            <a:avLst>
              <a:gd name="adj" fmla="val 15000"/>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B2</a:t>
            </a:r>
          </a:p>
        </p:txBody>
      </p:sp>
      <p:sp>
        <p:nvSpPr>
          <p:cNvPr id="519" name="B3"/>
          <p:cNvSpPr/>
          <p:nvPr/>
        </p:nvSpPr>
        <p:spPr>
          <a:xfrm>
            <a:off x="14537552" y="8480408"/>
            <a:ext cx="2849107" cy="1833740"/>
          </a:xfrm>
          <a:prstGeom prst="roundRect">
            <a:avLst>
              <a:gd name="adj" fmla="val 15000"/>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B3</a:t>
            </a:r>
          </a:p>
        </p:txBody>
      </p:sp>
      <p:pic>
        <p:nvPicPr>
          <p:cNvPr id="520" name="Line Line" descr="Line Line"/>
          <p:cNvPicPr>
            <a:picLocks noChangeAspect="0"/>
          </p:cNvPicPr>
          <p:nvPr/>
        </p:nvPicPr>
        <p:blipFill>
          <a:blip r:embed="rId3">
            <a:extLst/>
          </a:blip>
          <a:stretch>
            <a:fillRect/>
          </a:stretch>
        </p:blipFill>
        <p:spPr>
          <a:xfrm>
            <a:off x="1517332" y="7818421"/>
            <a:ext cx="21349336" cy="254001"/>
          </a:xfrm>
          <a:prstGeom prst="rect">
            <a:avLst/>
          </a:prstGeom>
        </p:spPr>
      </p:pic>
      <p:sp>
        <p:nvSpPr>
          <p:cNvPr id="522" name="Alice"/>
          <p:cNvSpPr txBox="1"/>
          <p:nvPr/>
        </p:nvSpPr>
        <p:spPr>
          <a:xfrm>
            <a:off x="1626777" y="5915909"/>
            <a:ext cx="2124330"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pPr/>
            <a:r>
              <a:t>Alice</a:t>
            </a:r>
          </a:p>
        </p:txBody>
      </p:sp>
      <p:sp>
        <p:nvSpPr>
          <p:cNvPr id="523" name="Bob"/>
          <p:cNvSpPr txBox="1"/>
          <p:nvPr/>
        </p:nvSpPr>
        <p:spPr>
          <a:xfrm>
            <a:off x="1783686" y="8819621"/>
            <a:ext cx="181051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pPr/>
            <a:r>
              <a:t>Bob</a:t>
            </a:r>
          </a:p>
        </p:txBody>
      </p:sp>
      <p:grpSp>
        <p:nvGrpSpPr>
          <p:cNvPr id="537" name="Group"/>
          <p:cNvGrpSpPr/>
          <p:nvPr/>
        </p:nvGrpSpPr>
        <p:grpSpPr>
          <a:xfrm>
            <a:off x="8802094" y="3197541"/>
            <a:ext cx="6847493" cy="9495762"/>
            <a:chOff x="0" y="0"/>
            <a:chExt cx="6847492" cy="9495761"/>
          </a:xfrm>
        </p:grpSpPr>
        <p:grpSp>
          <p:nvGrpSpPr>
            <p:cNvPr id="530" name="Group"/>
            <p:cNvGrpSpPr/>
            <p:nvPr/>
          </p:nvGrpSpPr>
          <p:grpSpPr>
            <a:xfrm>
              <a:off x="0" y="711189"/>
              <a:ext cx="6847493" cy="8274080"/>
              <a:chOff x="0" y="0"/>
              <a:chExt cx="6847492" cy="8274079"/>
            </a:xfrm>
          </p:grpSpPr>
          <p:sp>
            <p:nvSpPr>
              <p:cNvPr id="539" name="Connection Line"/>
              <p:cNvSpPr/>
              <p:nvPr/>
            </p:nvSpPr>
            <p:spPr>
              <a:xfrm>
                <a:off x="544595"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540" name="Connection Line"/>
              <p:cNvSpPr/>
              <p:nvPr/>
            </p:nvSpPr>
            <p:spPr>
              <a:xfrm>
                <a:off x="4453053"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541" name="Connection Line"/>
              <p:cNvSpPr/>
              <p:nvPr/>
            </p:nvSpPr>
            <p:spPr>
              <a:xfrm>
                <a:off x="4452718"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542" name="Connection Line"/>
              <p:cNvSpPr/>
              <p:nvPr/>
            </p:nvSpPr>
            <p:spPr>
              <a:xfrm>
                <a:off x="545356"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543" name="Connection Line"/>
              <p:cNvSpPr/>
              <p:nvPr/>
            </p:nvSpPr>
            <p:spPr>
              <a:xfrm>
                <a:off x="66612" y="6446556"/>
                <a:ext cx="6780881" cy="1827524"/>
              </a:xfrm>
              <a:custGeom>
                <a:avLst/>
                <a:gdLst/>
                <a:ahLst/>
                <a:cxnLst>
                  <a:cxn ang="0">
                    <a:pos x="wd2" y="hd2"/>
                  </a:cxn>
                  <a:cxn ang="5400000">
                    <a:pos x="wd2" y="hd2"/>
                  </a:cxn>
                  <a:cxn ang="10800000">
                    <a:pos x="wd2" y="hd2"/>
                  </a:cxn>
                  <a:cxn ang="16200000">
                    <a:pos x="wd2" y="hd2"/>
                  </a:cxn>
                </a:cxnLst>
                <a:rect l="0" t="0" r="r" b="b"/>
                <a:pathLst>
                  <a:path w="21600" h="16204" fill="norm" stroke="1" extrusionOk="0">
                    <a:moveTo>
                      <a:pt x="0" y="0"/>
                    </a:moveTo>
                    <a:cubicBezTo>
                      <a:pt x="6877" y="21250"/>
                      <a:pt x="14077" y="21600"/>
                      <a:pt x="21600" y="1050"/>
                    </a:cubicBezTo>
                  </a:path>
                </a:pathLst>
              </a:custGeom>
              <a:noFill/>
              <a:ln w="190500" cap="flat">
                <a:solidFill>
                  <a:srgbClr val="000000"/>
                </a:solidFill>
                <a:prstDash val="solid"/>
                <a:miter lim="400000"/>
              </a:ln>
              <a:effectLst/>
            </p:spPr>
            <p:txBody>
              <a:bodyPr/>
              <a:lstStyle/>
              <a:p>
                <a:pPr/>
              </a:p>
            </p:txBody>
          </p:sp>
          <p:sp>
            <p:nvSpPr>
              <p:cNvPr id="544" name="Connection Line"/>
              <p:cNvSpPr/>
              <p:nvPr/>
            </p:nvSpPr>
            <p:spPr>
              <a:xfrm>
                <a:off x="0" y="-1"/>
                <a:ext cx="6780880" cy="1537936"/>
              </a:xfrm>
              <a:custGeom>
                <a:avLst/>
                <a:gdLst/>
                <a:ahLst/>
                <a:cxnLst>
                  <a:cxn ang="0">
                    <a:pos x="wd2" y="hd2"/>
                  </a:cxn>
                  <a:cxn ang="5400000">
                    <a:pos x="wd2" y="hd2"/>
                  </a:cxn>
                  <a:cxn ang="10800000">
                    <a:pos x="wd2" y="hd2"/>
                  </a:cxn>
                  <a:cxn ang="16200000">
                    <a:pos x="wd2" y="hd2"/>
                  </a:cxn>
                </a:cxnLst>
                <a:rect l="0" t="0" r="r" b="b"/>
                <a:pathLst>
                  <a:path w="21600" h="16206" fill="norm" stroke="1" extrusionOk="0">
                    <a:moveTo>
                      <a:pt x="0" y="14958"/>
                    </a:moveTo>
                    <a:cubicBezTo>
                      <a:pt x="6970" y="-5394"/>
                      <a:pt x="14170" y="-4978"/>
                      <a:pt x="21600" y="16206"/>
                    </a:cubicBezTo>
                  </a:path>
                </a:pathLst>
              </a:custGeom>
              <a:noFill/>
              <a:ln w="190500" cap="flat">
                <a:solidFill>
                  <a:srgbClr val="000000"/>
                </a:solidFill>
                <a:prstDash val="solid"/>
                <a:miter lim="400000"/>
              </a:ln>
              <a:effectLst/>
            </p:spPr>
            <p:txBody>
              <a:bodyPr/>
              <a:lstStyle/>
              <a:p>
                <a:pPr/>
              </a:p>
            </p:txBody>
          </p:sp>
        </p:grpSp>
        <p:sp>
          <p:nvSpPr>
            <p:cNvPr id="531" name="0.8"/>
            <p:cNvSpPr txBox="1"/>
            <p:nvPr/>
          </p:nvSpPr>
          <p:spPr>
            <a:xfrm>
              <a:off x="4495220" y="0"/>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0.8</a:t>
              </a:r>
            </a:p>
          </p:txBody>
        </p:sp>
        <p:sp>
          <p:nvSpPr>
            <p:cNvPr id="532" name="0.2"/>
            <p:cNvSpPr txBox="1"/>
            <p:nvPr/>
          </p:nvSpPr>
          <p:spPr>
            <a:xfrm>
              <a:off x="2013069"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0.2</a:t>
              </a:r>
            </a:p>
          </p:txBody>
        </p:sp>
        <p:sp>
          <p:nvSpPr>
            <p:cNvPr id="533" name="0.1"/>
            <p:cNvSpPr txBox="1"/>
            <p:nvPr/>
          </p:nvSpPr>
          <p:spPr>
            <a:xfrm>
              <a:off x="3712608"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0.1</a:t>
              </a:r>
            </a:p>
          </p:txBody>
        </p:sp>
        <p:sp>
          <p:nvSpPr>
            <p:cNvPr id="534" name="0.9"/>
            <p:cNvSpPr txBox="1"/>
            <p:nvPr/>
          </p:nvSpPr>
          <p:spPr>
            <a:xfrm>
              <a:off x="4495220" y="8637880"/>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0.9</a:t>
              </a:r>
            </a:p>
          </p:txBody>
        </p:sp>
        <p:sp>
          <p:nvSpPr>
            <p:cNvPr id="535" name="0.4"/>
            <p:cNvSpPr txBox="1"/>
            <p:nvPr/>
          </p:nvSpPr>
          <p:spPr>
            <a:xfrm>
              <a:off x="2013069"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0.4</a:t>
              </a:r>
            </a:p>
          </p:txBody>
        </p:sp>
        <p:sp>
          <p:nvSpPr>
            <p:cNvPr id="536" name="0.5"/>
            <p:cNvSpPr txBox="1"/>
            <p:nvPr/>
          </p:nvSpPr>
          <p:spPr>
            <a:xfrm>
              <a:off x="3712608"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0.5</a:t>
              </a:r>
            </a:p>
          </p:txBody>
        </p:sp>
      </p:grpSp>
      <p:sp>
        <p:nvSpPr>
          <p:cNvPr id="538" name="Score: 2.9"/>
          <p:cNvSpPr txBox="1"/>
          <p:nvPr/>
        </p:nvSpPr>
        <p:spPr>
          <a:xfrm>
            <a:off x="17848112" y="11612347"/>
            <a:ext cx="482142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a:r>
              <a:t>Score: 2.9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7" grpId="1"/>
      <p:bldP build="whole" bldLvl="1" animBg="1" rev="0" advAuto="0" spid="538"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Similarity"/>
          <p:cNvSpPr txBox="1"/>
          <p:nvPr>
            <p:ph type="title"/>
          </p:nvPr>
        </p:nvSpPr>
        <p:spPr>
          <a:prstGeom prst="rect">
            <a:avLst/>
          </a:prstGeom>
        </p:spPr>
        <p:txBody>
          <a:bodyPr/>
          <a:lstStyle/>
          <a:p>
            <a:pPr/>
            <a:r>
              <a:t>Similarity</a:t>
            </a:r>
          </a:p>
        </p:txBody>
      </p:sp>
      <p:sp>
        <p:nvSpPr>
          <p:cNvPr id="549" name="A1"/>
          <p:cNvSpPr/>
          <p:nvPr/>
        </p:nvSpPr>
        <p:spPr>
          <a:xfrm>
            <a:off x="6997342" y="5576696"/>
            <a:ext cx="2849107" cy="1833740"/>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A1</a:t>
            </a:r>
          </a:p>
        </p:txBody>
      </p:sp>
      <p:sp>
        <p:nvSpPr>
          <p:cNvPr id="550" name="A2"/>
          <p:cNvSpPr/>
          <p:nvPr/>
        </p:nvSpPr>
        <p:spPr>
          <a:xfrm>
            <a:off x="10801287" y="8480408"/>
            <a:ext cx="2849107" cy="1833740"/>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A2</a:t>
            </a:r>
          </a:p>
        </p:txBody>
      </p:sp>
      <p:sp>
        <p:nvSpPr>
          <p:cNvPr id="551" name="B1"/>
          <p:cNvSpPr/>
          <p:nvPr/>
        </p:nvSpPr>
        <p:spPr>
          <a:xfrm>
            <a:off x="6997342" y="8480408"/>
            <a:ext cx="2849107" cy="1833740"/>
          </a:xfrm>
          <a:prstGeom prst="roundRect">
            <a:avLst>
              <a:gd name="adj" fmla="val 15000"/>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B1</a:t>
            </a:r>
          </a:p>
        </p:txBody>
      </p:sp>
      <p:sp>
        <p:nvSpPr>
          <p:cNvPr id="552" name="B2"/>
          <p:cNvSpPr/>
          <p:nvPr/>
        </p:nvSpPr>
        <p:spPr>
          <a:xfrm>
            <a:off x="10767447" y="5576696"/>
            <a:ext cx="2849106" cy="1833740"/>
          </a:xfrm>
          <a:prstGeom prst="roundRect">
            <a:avLst>
              <a:gd name="adj" fmla="val 15000"/>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B2</a:t>
            </a:r>
          </a:p>
        </p:txBody>
      </p:sp>
      <p:sp>
        <p:nvSpPr>
          <p:cNvPr id="553" name="Alice"/>
          <p:cNvSpPr txBox="1"/>
          <p:nvPr/>
        </p:nvSpPr>
        <p:spPr>
          <a:xfrm>
            <a:off x="1626777" y="5915909"/>
            <a:ext cx="2124330"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pPr/>
            <a:r>
              <a:t>Alice</a:t>
            </a:r>
          </a:p>
        </p:txBody>
      </p:sp>
      <p:sp>
        <p:nvSpPr>
          <p:cNvPr id="554" name="Bob"/>
          <p:cNvSpPr txBox="1"/>
          <p:nvPr/>
        </p:nvSpPr>
        <p:spPr>
          <a:xfrm>
            <a:off x="1783686" y="8819621"/>
            <a:ext cx="181051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pPr/>
            <a:r>
              <a:t>Bob</a:t>
            </a:r>
          </a:p>
        </p:txBody>
      </p:sp>
      <p:pic>
        <p:nvPicPr>
          <p:cNvPr id="555" name="Line Line" descr="Line Line"/>
          <p:cNvPicPr>
            <a:picLocks noChangeAspect="0"/>
          </p:cNvPicPr>
          <p:nvPr/>
        </p:nvPicPr>
        <p:blipFill>
          <a:blip r:embed="rId3">
            <a:extLst/>
          </a:blip>
          <a:stretch>
            <a:fillRect/>
          </a:stretch>
        </p:blipFill>
        <p:spPr>
          <a:xfrm>
            <a:off x="1517332" y="7818421"/>
            <a:ext cx="21349336" cy="254001"/>
          </a:xfrm>
          <a:prstGeom prst="rect">
            <a:avLst/>
          </a:prstGeom>
        </p:spPr>
      </p:pic>
      <p:grpSp>
        <p:nvGrpSpPr>
          <p:cNvPr id="570" name="Group"/>
          <p:cNvGrpSpPr/>
          <p:nvPr/>
        </p:nvGrpSpPr>
        <p:grpSpPr>
          <a:xfrm>
            <a:off x="8802094" y="3197541"/>
            <a:ext cx="6847493" cy="9495762"/>
            <a:chOff x="0" y="0"/>
            <a:chExt cx="6847492" cy="9495761"/>
          </a:xfrm>
        </p:grpSpPr>
        <p:grpSp>
          <p:nvGrpSpPr>
            <p:cNvPr id="563" name="Group"/>
            <p:cNvGrpSpPr/>
            <p:nvPr/>
          </p:nvGrpSpPr>
          <p:grpSpPr>
            <a:xfrm>
              <a:off x="0" y="711189"/>
              <a:ext cx="6847493" cy="8274080"/>
              <a:chOff x="0" y="0"/>
              <a:chExt cx="6847492" cy="8274079"/>
            </a:xfrm>
          </p:grpSpPr>
          <p:sp>
            <p:nvSpPr>
              <p:cNvPr id="574" name="Connection Line"/>
              <p:cNvSpPr/>
              <p:nvPr/>
            </p:nvSpPr>
            <p:spPr>
              <a:xfrm>
                <a:off x="544595"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575" name="Connection Line"/>
              <p:cNvSpPr/>
              <p:nvPr/>
            </p:nvSpPr>
            <p:spPr>
              <a:xfrm>
                <a:off x="4453053"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576" name="Connection Line"/>
              <p:cNvSpPr/>
              <p:nvPr/>
            </p:nvSpPr>
            <p:spPr>
              <a:xfrm>
                <a:off x="4452718"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577" name="Connection Line"/>
              <p:cNvSpPr/>
              <p:nvPr/>
            </p:nvSpPr>
            <p:spPr>
              <a:xfrm>
                <a:off x="545356"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578" name="Connection Line"/>
              <p:cNvSpPr/>
              <p:nvPr/>
            </p:nvSpPr>
            <p:spPr>
              <a:xfrm>
                <a:off x="66612" y="6446556"/>
                <a:ext cx="6780881" cy="1827524"/>
              </a:xfrm>
              <a:custGeom>
                <a:avLst/>
                <a:gdLst/>
                <a:ahLst/>
                <a:cxnLst>
                  <a:cxn ang="0">
                    <a:pos x="wd2" y="hd2"/>
                  </a:cxn>
                  <a:cxn ang="5400000">
                    <a:pos x="wd2" y="hd2"/>
                  </a:cxn>
                  <a:cxn ang="10800000">
                    <a:pos x="wd2" y="hd2"/>
                  </a:cxn>
                  <a:cxn ang="16200000">
                    <a:pos x="wd2" y="hd2"/>
                  </a:cxn>
                </a:cxnLst>
                <a:rect l="0" t="0" r="r" b="b"/>
                <a:pathLst>
                  <a:path w="21600" h="16204" fill="norm" stroke="1" extrusionOk="0">
                    <a:moveTo>
                      <a:pt x="0" y="0"/>
                    </a:moveTo>
                    <a:cubicBezTo>
                      <a:pt x="6877" y="21250"/>
                      <a:pt x="14077" y="21600"/>
                      <a:pt x="21600" y="1050"/>
                    </a:cubicBezTo>
                  </a:path>
                </a:pathLst>
              </a:custGeom>
              <a:noFill/>
              <a:ln w="190500" cap="flat">
                <a:solidFill>
                  <a:srgbClr val="000000"/>
                </a:solidFill>
                <a:prstDash val="solid"/>
                <a:miter lim="400000"/>
              </a:ln>
              <a:effectLst/>
            </p:spPr>
            <p:txBody>
              <a:bodyPr/>
              <a:lstStyle/>
              <a:p>
                <a:pPr/>
              </a:p>
            </p:txBody>
          </p:sp>
          <p:sp>
            <p:nvSpPr>
              <p:cNvPr id="579" name="Connection Line"/>
              <p:cNvSpPr/>
              <p:nvPr/>
            </p:nvSpPr>
            <p:spPr>
              <a:xfrm>
                <a:off x="0" y="-1"/>
                <a:ext cx="6780880" cy="1537936"/>
              </a:xfrm>
              <a:custGeom>
                <a:avLst/>
                <a:gdLst/>
                <a:ahLst/>
                <a:cxnLst>
                  <a:cxn ang="0">
                    <a:pos x="wd2" y="hd2"/>
                  </a:cxn>
                  <a:cxn ang="5400000">
                    <a:pos x="wd2" y="hd2"/>
                  </a:cxn>
                  <a:cxn ang="10800000">
                    <a:pos x="wd2" y="hd2"/>
                  </a:cxn>
                  <a:cxn ang="16200000">
                    <a:pos x="wd2" y="hd2"/>
                  </a:cxn>
                </a:cxnLst>
                <a:rect l="0" t="0" r="r" b="b"/>
                <a:pathLst>
                  <a:path w="21600" h="16206" fill="norm" stroke="1" extrusionOk="0">
                    <a:moveTo>
                      <a:pt x="0" y="14958"/>
                    </a:moveTo>
                    <a:cubicBezTo>
                      <a:pt x="6970" y="-5394"/>
                      <a:pt x="14170" y="-4978"/>
                      <a:pt x="21600" y="16206"/>
                    </a:cubicBezTo>
                  </a:path>
                </a:pathLst>
              </a:custGeom>
              <a:noFill/>
              <a:ln w="190500" cap="flat">
                <a:solidFill>
                  <a:srgbClr val="000000"/>
                </a:solidFill>
                <a:prstDash val="solid"/>
                <a:miter lim="400000"/>
              </a:ln>
              <a:effectLst/>
            </p:spPr>
            <p:txBody>
              <a:bodyPr/>
              <a:lstStyle/>
              <a:p>
                <a:pPr/>
              </a:p>
            </p:txBody>
          </p:sp>
        </p:grpSp>
        <p:sp>
          <p:nvSpPr>
            <p:cNvPr id="564" name="0.8"/>
            <p:cNvSpPr txBox="1"/>
            <p:nvPr/>
          </p:nvSpPr>
          <p:spPr>
            <a:xfrm>
              <a:off x="4495220" y="0"/>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0.8</a:t>
              </a:r>
            </a:p>
          </p:txBody>
        </p:sp>
        <p:sp>
          <p:nvSpPr>
            <p:cNvPr id="565" name="0.7"/>
            <p:cNvSpPr txBox="1"/>
            <p:nvPr/>
          </p:nvSpPr>
          <p:spPr>
            <a:xfrm>
              <a:off x="2013069"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0.7</a:t>
              </a:r>
            </a:p>
          </p:txBody>
        </p:sp>
        <p:sp>
          <p:nvSpPr>
            <p:cNvPr id="566" name="0.8"/>
            <p:cNvSpPr txBox="1"/>
            <p:nvPr/>
          </p:nvSpPr>
          <p:spPr>
            <a:xfrm>
              <a:off x="3712608"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0.8</a:t>
              </a:r>
            </a:p>
          </p:txBody>
        </p:sp>
        <p:sp>
          <p:nvSpPr>
            <p:cNvPr id="567" name="0.9"/>
            <p:cNvSpPr txBox="1"/>
            <p:nvPr/>
          </p:nvSpPr>
          <p:spPr>
            <a:xfrm>
              <a:off x="4495220" y="8637880"/>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0.9</a:t>
              </a:r>
            </a:p>
          </p:txBody>
        </p:sp>
        <p:sp>
          <p:nvSpPr>
            <p:cNvPr id="568" name="0.7"/>
            <p:cNvSpPr txBox="1"/>
            <p:nvPr/>
          </p:nvSpPr>
          <p:spPr>
            <a:xfrm>
              <a:off x="2013069"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0.7</a:t>
              </a:r>
            </a:p>
          </p:txBody>
        </p:sp>
        <p:sp>
          <p:nvSpPr>
            <p:cNvPr id="569" name="0.5"/>
            <p:cNvSpPr txBox="1"/>
            <p:nvPr/>
          </p:nvSpPr>
          <p:spPr>
            <a:xfrm>
              <a:off x="3712608"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0.5</a:t>
              </a:r>
            </a:p>
          </p:txBody>
        </p:sp>
      </p:grpSp>
      <p:sp>
        <p:nvSpPr>
          <p:cNvPr id="571" name="A3"/>
          <p:cNvSpPr/>
          <p:nvPr/>
        </p:nvSpPr>
        <p:spPr>
          <a:xfrm>
            <a:off x="14537552" y="5576696"/>
            <a:ext cx="2849107" cy="1833740"/>
          </a:xfrm>
          <a:prstGeom prst="roundRect">
            <a:avLst>
              <a:gd name="adj" fmla="val 15000"/>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A3</a:t>
            </a:r>
          </a:p>
        </p:txBody>
      </p:sp>
      <p:sp>
        <p:nvSpPr>
          <p:cNvPr id="572" name="B3"/>
          <p:cNvSpPr/>
          <p:nvPr/>
        </p:nvSpPr>
        <p:spPr>
          <a:xfrm>
            <a:off x="14537552" y="8480408"/>
            <a:ext cx="2849107" cy="1833740"/>
          </a:xfrm>
          <a:prstGeom prst="roundRect">
            <a:avLst>
              <a:gd name="adj" fmla="val 15000"/>
            </a:avLst>
          </a:prstGeom>
          <a:solidFill>
            <a:schemeClr val="accent3"/>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B3</a:t>
            </a:r>
          </a:p>
        </p:txBody>
      </p:sp>
      <p:sp>
        <p:nvSpPr>
          <p:cNvPr id="573" name="Score: 4.4"/>
          <p:cNvSpPr txBox="1"/>
          <p:nvPr/>
        </p:nvSpPr>
        <p:spPr>
          <a:xfrm>
            <a:off x="17848112" y="11612347"/>
            <a:ext cx="482142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a:r>
              <a:t>Score: 4.4</a:t>
            </a:r>
          </a:p>
        </p:txBody>
      </p:sp>
    </p:spTree>
  </p:cSld>
  <p:clrMapOvr>
    <a:masterClrMapping/>
  </p:clrMapOvr>
  <mc:AlternateContent xmlns:mc="http://schemas.openxmlformats.org/markup-compatibility/2006">
    <mc:Choice xmlns:p14="http://schemas.microsoft.com/office/powerpoint/2010/main" Requires="p14">
      <p:transition spd="fast" advClick="0" advTm="0"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3" grpId="2"/>
      <p:bldP build="whole" bldLvl="1" animBg="1" rev="0" advAuto="0" spid="570"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3" name="Similarity"/>
          <p:cNvSpPr txBox="1"/>
          <p:nvPr>
            <p:ph type="title"/>
          </p:nvPr>
        </p:nvSpPr>
        <p:spPr>
          <a:prstGeom prst="rect">
            <a:avLst/>
          </a:prstGeom>
        </p:spPr>
        <p:txBody>
          <a:bodyPr/>
          <a:lstStyle/>
          <a:p>
            <a:pPr/>
            <a:r>
              <a:t>Similarity</a:t>
            </a:r>
          </a:p>
        </p:txBody>
      </p:sp>
      <p:sp>
        <p:nvSpPr>
          <p:cNvPr id="584" name="Alice"/>
          <p:cNvSpPr txBox="1"/>
          <p:nvPr/>
        </p:nvSpPr>
        <p:spPr>
          <a:xfrm>
            <a:off x="1626777" y="5915909"/>
            <a:ext cx="2124330"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pPr/>
            <a:r>
              <a:t>Alice</a:t>
            </a:r>
          </a:p>
        </p:txBody>
      </p:sp>
      <p:sp>
        <p:nvSpPr>
          <p:cNvPr id="585" name="Bob"/>
          <p:cNvSpPr txBox="1"/>
          <p:nvPr/>
        </p:nvSpPr>
        <p:spPr>
          <a:xfrm>
            <a:off x="1783686" y="8819621"/>
            <a:ext cx="181051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pPr/>
            <a:r>
              <a:t>Bob</a:t>
            </a:r>
          </a:p>
        </p:txBody>
      </p:sp>
      <p:pic>
        <p:nvPicPr>
          <p:cNvPr id="586" name="Line Line" descr="Line Line"/>
          <p:cNvPicPr>
            <a:picLocks noChangeAspect="0"/>
          </p:cNvPicPr>
          <p:nvPr/>
        </p:nvPicPr>
        <p:blipFill>
          <a:blip r:embed="rId3">
            <a:extLst/>
          </a:blip>
          <a:stretch>
            <a:fillRect/>
          </a:stretch>
        </p:blipFill>
        <p:spPr>
          <a:xfrm>
            <a:off x="1517332" y="7818421"/>
            <a:ext cx="21349336" cy="254001"/>
          </a:xfrm>
          <a:prstGeom prst="rect">
            <a:avLst/>
          </a:prstGeom>
        </p:spPr>
      </p:pic>
      <p:grpSp>
        <p:nvGrpSpPr>
          <p:cNvPr id="607" name="Group"/>
          <p:cNvGrpSpPr/>
          <p:nvPr/>
        </p:nvGrpSpPr>
        <p:grpSpPr>
          <a:xfrm>
            <a:off x="6997342" y="3197541"/>
            <a:ext cx="10389317" cy="9495762"/>
            <a:chOff x="0" y="0"/>
            <a:chExt cx="10389315" cy="9495761"/>
          </a:xfrm>
        </p:grpSpPr>
        <p:sp>
          <p:nvSpPr>
            <p:cNvPr id="588" name="A1"/>
            <p:cNvSpPr/>
            <p:nvPr/>
          </p:nvSpPr>
          <p:spPr>
            <a:xfrm>
              <a:off x="0" y="2379154"/>
              <a:ext cx="2849106" cy="1833740"/>
            </a:xfrm>
            <a:prstGeom prst="roundRect">
              <a:avLst>
                <a:gd name="adj" fmla="val 15000"/>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A1</a:t>
              </a:r>
            </a:p>
          </p:txBody>
        </p:sp>
        <p:sp>
          <p:nvSpPr>
            <p:cNvPr id="589" name="A2"/>
            <p:cNvSpPr/>
            <p:nvPr/>
          </p:nvSpPr>
          <p:spPr>
            <a:xfrm>
              <a:off x="3803945" y="5282867"/>
              <a:ext cx="2849106" cy="1833740"/>
            </a:xfrm>
            <a:prstGeom prst="roundRect">
              <a:avLst>
                <a:gd name="adj" fmla="val 15000"/>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A2</a:t>
              </a:r>
            </a:p>
          </p:txBody>
        </p:sp>
        <p:sp>
          <p:nvSpPr>
            <p:cNvPr id="590" name="B1"/>
            <p:cNvSpPr/>
            <p:nvPr/>
          </p:nvSpPr>
          <p:spPr>
            <a:xfrm>
              <a:off x="0" y="5282867"/>
              <a:ext cx="2849106" cy="1833740"/>
            </a:xfrm>
            <a:prstGeom prst="roundRect">
              <a:avLst>
                <a:gd name="adj" fmla="val 15000"/>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B1</a:t>
              </a:r>
            </a:p>
          </p:txBody>
        </p:sp>
        <p:sp>
          <p:nvSpPr>
            <p:cNvPr id="591" name="B2"/>
            <p:cNvSpPr/>
            <p:nvPr/>
          </p:nvSpPr>
          <p:spPr>
            <a:xfrm>
              <a:off x="3770104" y="2379154"/>
              <a:ext cx="2849107" cy="1833740"/>
            </a:xfrm>
            <a:prstGeom prst="roundRect">
              <a:avLst>
                <a:gd name="adj" fmla="val 15000"/>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B2</a:t>
              </a:r>
            </a:p>
          </p:txBody>
        </p:sp>
        <p:grpSp>
          <p:nvGrpSpPr>
            <p:cNvPr id="598" name="Group"/>
            <p:cNvGrpSpPr/>
            <p:nvPr/>
          </p:nvGrpSpPr>
          <p:grpSpPr>
            <a:xfrm>
              <a:off x="1804752" y="711189"/>
              <a:ext cx="6847493" cy="8274080"/>
              <a:chOff x="0" y="0"/>
              <a:chExt cx="6847492" cy="8274079"/>
            </a:xfrm>
          </p:grpSpPr>
          <p:sp>
            <p:nvSpPr>
              <p:cNvPr id="609" name="Connection Line"/>
              <p:cNvSpPr/>
              <p:nvPr/>
            </p:nvSpPr>
            <p:spPr>
              <a:xfrm>
                <a:off x="544595"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610" name="Connection Line"/>
              <p:cNvSpPr/>
              <p:nvPr/>
            </p:nvSpPr>
            <p:spPr>
              <a:xfrm>
                <a:off x="4453053"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611" name="Connection Line"/>
              <p:cNvSpPr/>
              <p:nvPr/>
            </p:nvSpPr>
            <p:spPr>
              <a:xfrm>
                <a:off x="4452718"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612" name="Connection Line"/>
              <p:cNvSpPr/>
              <p:nvPr/>
            </p:nvSpPr>
            <p:spPr>
              <a:xfrm>
                <a:off x="545356"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613" name="Connection Line"/>
              <p:cNvSpPr/>
              <p:nvPr/>
            </p:nvSpPr>
            <p:spPr>
              <a:xfrm>
                <a:off x="66612" y="6446556"/>
                <a:ext cx="6780881" cy="1827524"/>
              </a:xfrm>
              <a:custGeom>
                <a:avLst/>
                <a:gdLst/>
                <a:ahLst/>
                <a:cxnLst>
                  <a:cxn ang="0">
                    <a:pos x="wd2" y="hd2"/>
                  </a:cxn>
                  <a:cxn ang="5400000">
                    <a:pos x="wd2" y="hd2"/>
                  </a:cxn>
                  <a:cxn ang="10800000">
                    <a:pos x="wd2" y="hd2"/>
                  </a:cxn>
                  <a:cxn ang="16200000">
                    <a:pos x="wd2" y="hd2"/>
                  </a:cxn>
                </a:cxnLst>
                <a:rect l="0" t="0" r="r" b="b"/>
                <a:pathLst>
                  <a:path w="21600" h="16204" fill="norm" stroke="1" extrusionOk="0">
                    <a:moveTo>
                      <a:pt x="0" y="0"/>
                    </a:moveTo>
                    <a:cubicBezTo>
                      <a:pt x="6877" y="21250"/>
                      <a:pt x="14077" y="21600"/>
                      <a:pt x="21600" y="1050"/>
                    </a:cubicBezTo>
                  </a:path>
                </a:pathLst>
              </a:custGeom>
              <a:noFill/>
              <a:ln w="190500" cap="flat">
                <a:solidFill>
                  <a:srgbClr val="000000"/>
                </a:solidFill>
                <a:prstDash val="solid"/>
                <a:miter lim="400000"/>
              </a:ln>
              <a:effectLst/>
            </p:spPr>
            <p:txBody>
              <a:bodyPr/>
              <a:lstStyle/>
              <a:p>
                <a:pPr/>
              </a:p>
            </p:txBody>
          </p:sp>
          <p:sp>
            <p:nvSpPr>
              <p:cNvPr id="614" name="Connection Line"/>
              <p:cNvSpPr/>
              <p:nvPr/>
            </p:nvSpPr>
            <p:spPr>
              <a:xfrm>
                <a:off x="0" y="-1"/>
                <a:ext cx="6780880" cy="1537936"/>
              </a:xfrm>
              <a:custGeom>
                <a:avLst/>
                <a:gdLst/>
                <a:ahLst/>
                <a:cxnLst>
                  <a:cxn ang="0">
                    <a:pos x="wd2" y="hd2"/>
                  </a:cxn>
                  <a:cxn ang="5400000">
                    <a:pos x="wd2" y="hd2"/>
                  </a:cxn>
                  <a:cxn ang="10800000">
                    <a:pos x="wd2" y="hd2"/>
                  </a:cxn>
                  <a:cxn ang="16200000">
                    <a:pos x="wd2" y="hd2"/>
                  </a:cxn>
                </a:cxnLst>
                <a:rect l="0" t="0" r="r" b="b"/>
                <a:pathLst>
                  <a:path w="21600" h="16206" fill="norm" stroke="1" extrusionOk="0">
                    <a:moveTo>
                      <a:pt x="0" y="14958"/>
                    </a:moveTo>
                    <a:cubicBezTo>
                      <a:pt x="6970" y="-5394"/>
                      <a:pt x="14170" y="-4978"/>
                      <a:pt x="21600" y="16206"/>
                    </a:cubicBezTo>
                  </a:path>
                </a:pathLst>
              </a:custGeom>
              <a:noFill/>
              <a:ln w="190500" cap="flat">
                <a:solidFill>
                  <a:srgbClr val="000000"/>
                </a:solidFill>
                <a:prstDash val="solid"/>
                <a:miter lim="400000"/>
              </a:ln>
              <a:effectLst/>
            </p:spPr>
            <p:txBody>
              <a:bodyPr/>
              <a:lstStyle/>
              <a:p>
                <a:pPr/>
              </a:p>
            </p:txBody>
          </p:sp>
        </p:grpSp>
        <p:sp>
          <p:nvSpPr>
            <p:cNvPr id="599" name="0.8"/>
            <p:cNvSpPr txBox="1"/>
            <p:nvPr/>
          </p:nvSpPr>
          <p:spPr>
            <a:xfrm>
              <a:off x="6299972" y="0"/>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0.8</a:t>
              </a:r>
            </a:p>
          </p:txBody>
        </p:sp>
        <p:sp>
          <p:nvSpPr>
            <p:cNvPr id="600" name="0.7"/>
            <p:cNvSpPr txBox="1"/>
            <p:nvPr/>
          </p:nvSpPr>
          <p:spPr>
            <a:xfrm>
              <a:off x="3817821"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0.7</a:t>
              </a:r>
            </a:p>
          </p:txBody>
        </p:sp>
        <p:sp>
          <p:nvSpPr>
            <p:cNvPr id="601" name="0.8"/>
            <p:cNvSpPr txBox="1"/>
            <p:nvPr/>
          </p:nvSpPr>
          <p:spPr>
            <a:xfrm>
              <a:off x="5517360"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0.8</a:t>
              </a:r>
            </a:p>
          </p:txBody>
        </p:sp>
        <p:sp>
          <p:nvSpPr>
            <p:cNvPr id="602" name="0.9"/>
            <p:cNvSpPr txBox="1"/>
            <p:nvPr/>
          </p:nvSpPr>
          <p:spPr>
            <a:xfrm>
              <a:off x="6299972" y="8637880"/>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0.9</a:t>
              </a:r>
            </a:p>
          </p:txBody>
        </p:sp>
        <p:sp>
          <p:nvSpPr>
            <p:cNvPr id="603" name="0.7"/>
            <p:cNvSpPr txBox="1"/>
            <p:nvPr/>
          </p:nvSpPr>
          <p:spPr>
            <a:xfrm>
              <a:off x="3817821"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0.7</a:t>
              </a:r>
            </a:p>
          </p:txBody>
        </p:sp>
        <p:sp>
          <p:nvSpPr>
            <p:cNvPr id="604" name="0.5"/>
            <p:cNvSpPr txBox="1"/>
            <p:nvPr/>
          </p:nvSpPr>
          <p:spPr>
            <a:xfrm>
              <a:off x="5517360"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0.5</a:t>
              </a:r>
            </a:p>
          </p:txBody>
        </p:sp>
        <p:sp>
          <p:nvSpPr>
            <p:cNvPr id="605" name="A3"/>
            <p:cNvSpPr/>
            <p:nvPr/>
          </p:nvSpPr>
          <p:spPr>
            <a:xfrm>
              <a:off x="7540210" y="2379154"/>
              <a:ext cx="2849106" cy="1833740"/>
            </a:xfrm>
            <a:prstGeom prst="roundRect">
              <a:avLst>
                <a:gd name="adj" fmla="val 15000"/>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A3</a:t>
              </a:r>
            </a:p>
          </p:txBody>
        </p:sp>
        <p:sp>
          <p:nvSpPr>
            <p:cNvPr id="606" name="B3"/>
            <p:cNvSpPr/>
            <p:nvPr/>
          </p:nvSpPr>
          <p:spPr>
            <a:xfrm>
              <a:off x="7540210" y="5282867"/>
              <a:ext cx="2849106" cy="1833740"/>
            </a:xfrm>
            <a:prstGeom prst="roundRect">
              <a:avLst>
                <a:gd name="adj" fmla="val 15000"/>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B3</a:t>
              </a:r>
            </a:p>
          </p:txBody>
        </p:sp>
      </p:grpSp>
      <p:sp>
        <p:nvSpPr>
          <p:cNvPr id="608" name="Score: 4.4"/>
          <p:cNvSpPr txBox="1"/>
          <p:nvPr/>
        </p:nvSpPr>
        <p:spPr>
          <a:xfrm>
            <a:off x="17848112" y="11612347"/>
            <a:ext cx="482142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lvl1pPr>
          </a:lstStyle>
          <a:p>
            <a:pPr/>
            <a:r>
              <a:t>Score: 4.4</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8" name="Similarity"/>
          <p:cNvSpPr txBox="1"/>
          <p:nvPr>
            <p:ph type="title"/>
          </p:nvPr>
        </p:nvSpPr>
        <p:spPr>
          <a:prstGeom prst="rect">
            <a:avLst/>
          </a:prstGeom>
        </p:spPr>
        <p:txBody>
          <a:bodyPr/>
          <a:lstStyle/>
          <a:p>
            <a:pPr/>
            <a:r>
              <a:t>Similarity</a:t>
            </a:r>
          </a:p>
        </p:txBody>
      </p:sp>
      <p:grpSp>
        <p:nvGrpSpPr>
          <p:cNvPr id="638" name="Group"/>
          <p:cNvGrpSpPr/>
          <p:nvPr/>
        </p:nvGrpSpPr>
        <p:grpSpPr>
          <a:xfrm>
            <a:off x="13244943" y="3197541"/>
            <a:ext cx="10389317" cy="9495762"/>
            <a:chOff x="0" y="0"/>
            <a:chExt cx="10389315" cy="9495761"/>
          </a:xfrm>
        </p:grpSpPr>
        <p:sp>
          <p:nvSpPr>
            <p:cNvPr id="619" name="A1"/>
            <p:cNvSpPr/>
            <p:nvPr/>
          </p:nvSpPr>
          <p:spPr>
            <a:xfrm>
              <a:off x="0" y="2379154"/>
              <a:ext cx="2849106" cy="1833740"/>
            </a:xfrm>
            <a:prstGeom prst="roundRect">
              <a:avLst>
                <a:gd name="adj" fmla="val 15000"/>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A1</a:t>
              </a:r>
            </a:p>
          </p:txBody>
        </p:sp>
        <p:sp>
          <p:nvSpPr>
            <p:cNvPr id="620" name="A2"/>
            <p:cNvSpPr/>
            <p:nvPr/>
          </p:nvSpPr>
          <p:spPr>
            <a:xfrm>
              <a:off x="3803945" y="5282867"/>
              <a:ext cx="2849106" cy="1833740"/>
            </a:xfrm>
            <a:prstGeom prst="roundRect">
              <a:avLst>
                <a:gd name="adj" fmla="val 15000"/>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A2</a:t>
              </a:r>
            </a:p>
          </p:txBody>
        </p:sp>
        <p:sp>
          <p:nvSpPr>
            <p:cNvPr id="621" name="B1"/>
            <p:cNvSpPr/>
            <p:nvPr/>
          </p:nvSpPr>
          <p:spPr>
            <a:xfrm>
              <a:off x="0" y="5282867"/>
              <a:ext cx="2849106" cy="1833740"/>
            </a:xfrm>
            <a:prstGeom prst="roundRect">
              <a:avLst>
                <a:gd name="adj" fmla="val 15000"/>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B1</a:t>
              </a:r>
            </a:p>
          </p:txBody>
        </p:sp>
        <p:sp>
          <p:nvSpPr>
            <p:cNvPr id="622" name="B2"/>
            <p:cNvSpPr/>
            <p:nvPr/>
          </p:nvSpPr>
          <p:spPr>
            <a:xfrm>
              <a:off x="3770104" y="2379154"/>
              <a:ext cx="2849107" cy="1833740"/>
            </a:xfrm>
            <a:prstGeom prst="roundRect">
              <a:avLst>
                <a:gd name="adj" fmla="val 15000"/>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B2</a:t>
              </a:r>
            </a:p>
          </p:txBody>
        </p:sp>
        <p:grpSp>
          <p:nvGrpSpPr>
            <p:cNvPr id="629" name="Group"/>
            <p:cNvGrpSpPr/>
            <p:nvPr/>
          </p:nvGrpSpPr>
          <p:grpSpPr>
            <a:xfrm>
              <a:off x="1804752" y="711189"/>
              <a:ext cx="6847493" cy="8274080"/>
              <a:chOff x="0" y="0"/>
              <a:chExt cx="6847492" cy="8274079"/>
            </a:xfrm>
          </p:grpSpPr>
          <p:sp>
            <p:nvSpPr>
              <p:cNvPr id="663" name="Connection Line"/>
              <p:cNvSpPr/>
              <p:nvPr/>
            </p:nvSpPr>
            <p:spPr>
              <a:xfrm>
                <a:off x="544595"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664" name="Connection Line"/>
              <p:cNvSpPr/>
              <p:nvPr/>
            </p:nvSpPr>
            <p:spPr>
              <a:xfrm>
                <a:off x="4453053"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665" name="Connection Line"/>
              <p:cNvSpPr/>
              <p:nvPr/>
            </p:nvSpPr>
            <p:spPr>
              <a:xfrm>
                <a:off x="4452718"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666" name="Connection Line"/>
              <p:cNvSpPr/>
              <p:nvPr/>
            </p:nvSpPr>
            <p:spPr>
              <a:xfrm>
                <a:off x="545356"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667" name="Connection Line"/>
              <p:cNvSpPr/>
              <p:nvPr/>
            </p:nvSpPr>
            <p:spPr>
              <a:xfrm>
                <a:off x="66612" y="6446556"/>
                <a:ext cx="6780881" cy="1827524"/>
              </a:xfrm>
              <a:custGeom>
                <a:avLst/>
                <a:gdLst/>
                <a:ahLst/>
                <a:cxnLst>
                  <a:cxn ang="0">
                    <a:pos x="wd2" y="hd2"/>
                  </a:cxn>
                  <a:cxn ang="5400000">
                    <a:pos x="wd2" y="hd2"/>
                  </a:cxn>
                  <a:cxn ang="10800000">
                    <a:pos x="wd2" y="hd2"/>
                  </a:cxn>
                  <a:cxn ang="16200000">
                    <a:pos x="wd2" y="hd2"/>
                  </a:cxn>
                </a:cxnLst>
                <a:rect l="0" t="0" r="r" b="b"/>
                <a:pathLst>
                  <a:path w="21600" h="16204" fill="norm" stroke="1" extrusionOk="0">
                    <a:moveTo>
                      <a:pt x="0" y="0"/>
                    </a:moveTo>
                    <a:cubicBezTo>
                      <a:pt x="6877" y="21250"/>
                      <a:pt x="14077" y="21600"/>
                      <a:pt x="21600" y="1050"/>
                    </a:cubicBezTo>
                  </a:path>
                </a:pathLst>
              </a:custGeom>
              <a:noFill/>
              <a:ln w="190500" cap="flat">
                <a:solidFill>
                  <a:srgbClr val="000000"/>
                </a:solidFill>
                <a:prstDash val="solid"/>
                <a:miter lim="400000"/>
              </a:ln>
              <a:effectLst/>
            </p:spPr>
            <p:txBody>
              <a:bodyPr/>
              <a:lstStyle/>
              <a:p>
                <a:pPr/>
              </a:p>
            </p:txBody>
          </p:sp>
          <p:sp>
            <p:nvSpPr>
              <p:cNvPr id="668" name="Connection Line"/>
              <p:cNvSpPr/>
              <p:nvPr/>
            </p:nvSpPr>
            <p:spPr>
              <a:xfrm>
                <a:off x="0" y="-1"/>
                <a:ext cx="6780880" cy="1537936"/>
              </a:xfrm>
              <a:custGeom>
                <a:avLst/>
                <a:gdLst/>
                <a:ahLst/>
                <a:cxnLst>
                  <a:cxn ang="0">
                    <a:pos x="wd2" y="hd2"/>
                  </a:cxn>
                  <a:cxn ang="5400000">
                    <a:pos x="wd2" y="hd2"/>
                  </a:cxn>
                  <a:cxn ang="10800000">
                    <a:pos x="wd2" y="hd2"/>
                  </a:cxn>
                  <a:cxn ang="16200000">
                    <a:pos x="wd2" y="hd2"/>
                  </a:cxn>
                </a:cxnLst>
                <a:rect l="0" t="0" r="r" b="b"/>
                <a:pathLst>
                  <a:path w="21600" h="16206" fill="norm" stroke="1" extrusionOk="0">
                    <a:moveTo>
                      <a:pt x="0" y="14958"/>
                    </a:moveTo>
                    <a:cubicBezTo>
                      <a:pt x="6970" y="-5394"/>
                      <a:pt x="14170" y="-4978"/>
                      <a:pt x="21600" y="16206"/>
                    </a:cubicBezTo>
                  </a:path>
                </a:pathLst>
              </a:custGeom>
              <a:noFill/>
              <a:ln w="190500" cap="flat">
                <a:solidFill>
                  <a:srgbClr val="000000"/>
                </a:solidFill>
                <a:prstDash val="solid"/>
                <a:miter lim="400000"/>
              </a:ln>
              <a:effectLst/>
            </p:spPr>
            <p:txBody>
              <a:bodyPr/>
              <a:lstStyle/>
              <a:p>
                <a:pPr/>
              </a:p>
            </p:txBody>
          </p:sp>
        </p:grpSp>
        <p:sp>
          <p:nvSpPr>
            <p:cNvPr id="630" name="0.8"/>
            <p:cNvSpPr txBox="1"/>
            <p:nvPr/>
          </p:nvSpPr>
          <p:spPr>
            <a:xfrm>
              <a:off x="6299972" y="0"/>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0.8</a:t>
              </a:r>
            </a:p>
          </p:txBody>
        </p:sp>
        <p:sp>
          <p:nvSpPr>
            <p:cNvPr id="631" name="0.7"/>
            <p:cNvSpPr txBox="1"/>
            <p:nvPr/>
          </p:nvSpPr>
          <p:spPr>
            <a:xfrm>
              <a:off x="3817821"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0.7</a:t>
              </a:r>
            </a:p>
          </p:txBody>
        </p:sp>
        <p:sp>
          <p:nvSpPr>
            <p:cNvPr id="632" name="0.8"/>
            <p:cNvSpPr txBox="1"/>
            <p:nvPr/>
          </p:nvSpPr>
          <p:spPr>
            <a:xfrm>
              <a:off x="5517360"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0.8</a:t>
              </a:r>
            </a:p>
          </p:txBody>
        </p:sp>
        <p:sp>
          <p:nvSpPr>
            <p:cNvPr id="633" name="0.9"/>
            <p:cNvSpPr txBox="1"/>
            <p:nvPr/>
          </p:nvSpPr>
          <p:spPr>
            <a:xfrm>
              <a:off x="6299972" y="8637880"/>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0.9</a:t>
              </a:r>
            </a:p>
          </p:txBody>
        </p:sp>
        <p:sp>
          <p:nvSpPr>
            <p:cNvPr id="634" name="0.7"/>
            <p:cNvSpPr txBox="1"/>
            <p:nvPr/>
          </p:nvSpPr>
          <p:spPr>
            <a:xfrm>
              <a:off x="3817821"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0.7</a:t>
              </a:r>
            </a:p>
          </p:txBody>
        </p:sp>
        <p:sp>
          <p:nvSpPr>
            <p:cNvPr id="635" name="0.5"/>
            <p:cNvSpPr txBox="1"/>
            <p:nvPr/>
          </p:nvSpPr>
          <p:spPr>
            <a:xfrm>
              <a:off x="5517360"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0.5</a:t>
              </a:r>
            </a:p>
          </p:txBody>
        </p:sp>
        <p:sp>
          <p:nvSpPr>
            <p:cNvPr id="636" name="A3"/>
            <p:cNvSpPr/>
            <p:nvPr/>
          </p:nvSpPr>
          <p:spPr>
            <a:xfrm>
              <a:off x="7540210" y="2379154"/>
              <a:ext cx="2849106" cy="1833740"/>
            </a:xfrm>
            <a:prstGeom prst="roundRect">
              <a:avLst>
                <a:gd name="adj" fmla="val 15000"/>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A3</a:t>
              </a:r>
            </a:p>
          </p:txBody>
        </p:sp>
        <p:sp>
          <p:nvSpPr>
            <p:cNvPr id="637" name="B3"/>
            <p:cNvSpPr/>
            <p:nvPr/>
          </p:nvSpPr>
          <p:spPr>
            <a:xfrm>
              <a:off x="7540210" y="5282867"/>
              <a:ext cx="2849106" cy="1833740"/>
            </a:xfrm>
            <a:prstGeom prst="roundRect">
              <a:avLst>
                <a:gd name="adj" fmla="val 15000"/>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B3</a:t>
              </a:r>
            </a:p>
          </p:txBody>
        </p:sp>
      </p:grpSp>
      <p:grpSp>
        <p:nvGrpSpPr>
          <p:cNvPr id="658" name="Group"/>
          <p:cNvGrpSpPr/>
          <p:nvPr/>
        </p:nvGrpSpPr>
        <p:grpSpPr>
          <a:xfrm>
            <a:off x="821551" y="3197541"/>
            <a:ext cx="10389317" cy="9495762"/>
            <a:chOff x="0" y="0"/>
            <a:chExt cx="10389315" cy="9495761"/>
          </a:xfrm>
        </p:grpSpPr>
        <p:sp>
          <p:nvSpPr>
            <p:cNvPr id="639" name="A1"/>
            <p:cNvSpPr/>
            <p:nvPr/>
          </p:nvSpPr>
          <p:spPr>
            <a:xfrm>
              <a:off x="0" y="2379154"/>
              <a:ext cx="2849106" cy="1833740"/>
            </a:xfrm>
            <a:prstGeom prst="roundRect">
              <a:avLst>
                <a:gd name="adj" fmla="val 15000"/>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A1</a:t>
              </a:r>
            </a:p>
          </p:txBody>
        </p:sp>
        <p:sp>
          <p:nvSpPr>
            <p:cNvPr id="640" name="A2"/>
            <p:cNvSpPr/>
            <p:nvPr/>
          </p:nvSpPr>
          <p:spPr>
            <a:xfrm>
              <a:off x="3770104" y="2379154"/>
              <a:ext cx="2849107" cy="1833740"/>
            </a:xfrm>
            <a:prstGeom prst="roundRect">
              <a:avLst>
                <a:gd name="adj" fmla="val 15000"/>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A2</a:t>
              </a:r>
            </a:p>
          </p:txBody>
        </p:sp>
        <p:sp>
          <p:nvSpPr>
            <p:cNvPr id="641" name="A3"/>
            <p:cNvSpPr/>
            <p:nvPr/>
          </p:nvSpPr>
          <p:spPr>
            <a:xfrm>
              <a:off x="7540210" y="2379154"/>
              <a:ext cx="2849106" cy="1833740"/>
            </a:xfrm>
            <a:prstGeom prst="roundRect">
              <a:avLst>
                <a:gd name="adj" fmla="val 15000"/>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A3</a:t>
              </a:r>
            </a:p>
          </p:txBody>
        </p:sp>
        <p:sp>
          <p:nvSpPr>
            <p:cNvPr id="642" name="B1"/>
            <p:cNvSpPr/>
            <p:nvPr/>
          </p:nvSpPr>
          <p:spPr>
            <a:xfrm>
              <a:off x="0" y="5282867"/>
              <a:ext cx="2849106" cy="1833740"/>
            </a:xfrm>
            <a:prstGeom prst="roundRect">
              <a:avLst>
                <a:gd name="adj" fmla="val 15000"/>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B1</a:t>
              </a:r>
            </a:p>
          </p:txBody>
        </p:sp>
        <p:sp>
          <p:nvSpPr>
            <p:cNvPr id="643" name="B2"/>
            <p:cNvSpPr/>
            <p:nvPr/>
          </p:nvSpPr>
          <p:spPr>
            <a:xfrm>
              <a:off x="3770104" y="5282867"/>
              <a:ext cx="2849107" cy="1833740"/>
            </a:xfrm>
            <a:prstGeom prst="roundRect">
              <a:avLst>
                <a:gd name="adj" fmla="val 15000"/>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B2</a:t>
              </a:r>
            </a:p>
          </p:txBody>
        </p:sp>
        <p:sp>
          <p:nvSpPr>
            <p:cNvPr id="644" name="B3"/>
            <p:cNvSpPr/>
            <p:nvPr/>
          </p:nvSpPr>
          <p:spPr>
            <a:xfrm>
              <a:off x="7540210" y="5282867"/>
              <a:ext cx="2849106" cy="1833740"/>
            </a:xfrm>
            <a:prstGeom prst="roundRect">
              <a:avLst>
                <a:gd name="adj" fmla="val 15000"/>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B3</a:t>
              </a:r>
            </a:p>
          </p:txBody>
        </p:sp>
        <p:grpSp>
          <p:nvGrpSpPr>
            <p:cNvPr id="651" name="Group"/>
            <p:cNvGrpSpPr/>
            <p:nvPr/>
          </p:nvGrpSpPr>
          <p:grpSpPr>
            <a:xfrm>
              <a:off x="1804752" y="711189"/>
              <a:ext cx="6847493" cy="8274080"/>
              <a:chOff x="0" y="0"/>
              <a:chExt cx="6847492" cy="8274079"/>
            </a:xfrm>
          </p:grpSpPr>
          <p:sp>
            <p:nvSpPr>
              <p:cNvPr id="669" name="Connection Line"/>
              <p:cNvSpPr/>
              <p:nvPr/>
            </p:nvSpPr>
            <p:spPr>
              <a:xfrm>
                <a:off x="544595"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670" name="Connection Line"/>
              <p:cNvSpPr/>
              <p:nvPr/>
            </p:nvSpPr>
            <p:spPr>
              <a:xfrm>
                <a:off x="4453053" y="1062864"/>
                <a:ext cx="1883017" cy="564532"/>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14738"/>
                    </a:moveTo>
                    <a:cubicBezTo>
                      <a:pt x="7424" y="-5391"/>
                      <a:pt x="14624" y="-4901"/>
                      <a:pt x="21600" y="16209"/>
                    </a:cubicBezTo>
                  </a:path>
                </a:pathLst>
              </a:custGeom>
              <a:noFill/>
              <a:ln w="190500" cap="flat">
                <a:solidFill>
                  <a:srgbClr val="000000"/>
                </a:solidFill>
                <a:prstDash val="solid"/>
                <a:miter lim="400000"/>
              </a:ln>
              <a:effectLst/>
            </p:spPr>
            <p:txBody>
              <a:bodyPr/>
              <a:lstStyle/>
              <a:p>
                <a:pPr/>
              </a:p>
            </p:txBody>
          </p:sp>
          <p:sp>
            <p:nvSpPr>
              <p:cNvPr id="671" name="Connection Line"/>
              <p:cNvSpPr/>
              <p:nvPr/>
            </p:nvSpPr>
            <p:spPr>
              <a:xfrm>
                <a:off x="4452718"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672" name="Connection Line"/>
              <p:cNvSpPr/>
              <p:nvPr/>
            </p:nvSpPr>
            <p:spPr>
              <a:xfrm>
                <a:off x="545356" y="6446556"/>
                <a:ext cx="1883017" cy="545689"/>
              </a:xfrm>
              <a:custGeom>
                <a:avLst/>
                <a:gdLst/>
                <a:ahLst/>
                <a:cxnLst>
                  <a:cxn ang="0">
                    <a:pos x="wd2" y="hd2"/>
                  </a:cxn>
                  <a:cxn ang="5400000">
                    <a:pos x="wd2" y="hd2"/>
                  </a:cxn>
                  <a:cxn ang="10800000">
                    <a:pos x="wd2" y="hd2"/>
                  </a:cxn>
                  <a:cxn ang="16200000">
                    <a:pos x="wd2" y="hd2"/>
                  </a:cxn>
                </a:cxnLst>
                <a:rect l="0" t="0" r="r" b="b"/>
                <a:pathLst>
                  <a:path w="21600" h="16209" fill="norm" stroke="1" extrusionOk="0">
                    <a:moveTo>
                      <a:pt x="0" y="0"/>
                    </a:moveTo>
                    <a:cubicBezTo>
                      <a:pt x="6469" y="21093"/>
                      <a:pt x="13669" y="21600"/>
                      <a:pt x="21600" y="1521"/>
                    </a:cubicBezTo>
                  </a:path>
                </a:pathLst>
              </a:custGeom>
              <a:noFill/>
              <a:ln w="190500" cap="flat">
                <a:solidFill>
                  <a:srgbClr val="000000"/>
                </a:solidFill>
                <a:prstDash val="solid"/>
                <a:miter lim="400000"/>
              </a:ln>
              <a:effectLst/>
            </p:spPr>
            <p:txBody>
              <a:bodyPr/>
              <a:lstStyle/>
              <a:p>
                <a:pPr/>
              </a:p>
            </p:txBody>
          </p:sp>
          <p:sp>
            <p:nvSpPr>
              <p:cNvPr id="673" name="Connection Line"/>
              <p:cNvSpPr/>
              <p:nvPr/>
            </p:nvSpPr>
            <p:spPr>
              <a:xfrm>
                <a:off x="66612" y="6446556"/>
                <a:ext cx="6780881" cy="1827524"/>
              </a:xfrm>
              <a:custGeom>
                <a:avLst/>
                <a:gdLst/>
                <a:ahLst/>
                <a:cxnLst>
                  <a:cxn ang="0">
                    <a:pos x="wd2" y="hd2"/>
                  </a:cxn>
                  <a:cxn ang="5400000">
                    <a:pos x="wd2" y="hd2"/>
                  </a:cxn>
                  <a:cxn ang="10800000">
                    <a:pos x="wd2" y="hd2"/>
                  </a:cxn>
                  <a:cxn ang="16200000">
                    <a:pos x="wd2" y="hd2"/>
                  </a:cxn>
                </a:cxnLst>
                <a:rect l="0" t="0" r="r" b="b"/>
                <a:pathLst>
                  <a:path w="21600" h="16204" fill="norm" stroke="1" extrusionOk="0">
                    <a:moveTo>
                      <a:pt x="0" y="0"/>
                    </a:moveTo>
                    <a:cubicBezTo>
                      <a:pt x="6877" y="21250"/>
                      <a:pt x="14077" y="21600"/>
                      <a:pt x="21600" y="1050"/>
                    </a:cubicBezTo>
                  </a:path>
                </a:pathLst>
              </a:custGeom>
              <a:noFill/>
              <a:ln w="190500" cap="flat">
                <a:solidFill>
                  <a:srgbClr val="000000"/>
                </a:solidFill>
                <a:prstDash val="solid"/>
                <a:miter lim="400000"/>
              </a:ln>
              <a:effectLst/>
            </p:spPr>
            <p:txBody>
              <a:bodyPr/>
              <a:lstStyle/>
              <a:p>
                <a:pPr/>
              </a:p>
            </p:txBody>
          </p:sp>
          <p:sp>
            <p:nvSpPr>
              <p:cNvPr id="674" name="Connection Line"/>
              <p:cNvSpPr/>
              <p:nvPr/>
            </p:nvSpPr>
            <p:spPr>
              <a:xfrm>
                <a:off x="0" y="-1"/>
                <a:ext cx="6780880" cy="1537936"/>
              </a:xfrm>
              <a:custGeom>
                <a:avLst/>
                <a:gdLst/>
                <a:ahLst/>
                <a:cxnLst>
                  <a:cxn ang="0">
                    <a:pos x="wd2" y="hd2"/>
                  </a:cxn>
                  <a:cxn ang="5400000">
                    <a:pos x="wd2" y="hd2"/>
                  </a:cxn>
                  <a:cxn ang="10800000">
                    <a:pos x="wd2" y="hd2"/>
                  </a:cxn>
                  <a:cxn ang="16200000">
                    <a:pos x="wd2" y="hd2"/>
                  </a:cxn>
                </a:cxnLst>
                <a:rect l="0" t="0" r="r" b="b"/>
                <a:pathLst>
                  <a:path w="21600" h="16206" fill="norm" stroke="1" extrusionOk="0">
                    <a:moveTo>
                      <a:pt x="0" y="14958"/>
                    </a:moveTo>
                    <a:cubicBezTo>
                      <a:pt x="6970" y="-5394"/>
                      <a:pt x="14170" y="-4978"/>
                      <a:pt x="21600" y="16206"/>
                    </a:cubicBezTo>
                  </a:path>
                </a:pathLst>
              </a:custGeom>
              <a:noFill/>
              <a:ln w="190500" cap="flat">
                <a:solidFill>
                  <a:srgbClr val="000000"/>
                </a:solidFill>
                <a:prstDash val="solid"/>
                <a:miter lim="400000"/>
              </a:ln>
              <a:effectLst/>
            </p:spPr>
            <p:txBody>
              <a:bodyPr/>
              <a:lstStyle/>
              <a:p>
                <a:pPr/>
              </a:p>
            </p:txBody>
          </p:sp>
        </p:grpSp>
        <p:sp>
          <p:nvSpPr>
            <p:cNvPr id="652" name="0.8"/>
            <p:cNvSpPr txBox="1"/>
            <p:nvPr/>
          </p:nvSpPr>
          <p:spPr>
            <a:xfrm>
              <a:off x="6299972" y="0"/>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0.8</a:t>
              </a:r>
            </a:p>
          </p:txBody>
        </p:sp>
        <p:sp>
          <p:nvSpPr>
            <p:cNvPr id="653" name="0.2"/>
            <p:cNvSpPr txBox="1"/>
            <p:nvPr/>
          </p:nvSpPr>
          <p:spPr>
            <a:xfrm>
              <a:off x="3817821"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0.2</a:t>
              </a:r>
            </a:p>
          </p:txBody>
        </p:sp>
        <p:sp>
          <p:nvSpPr>
            <p:cNvPr id="654" name="0.1"/>
            <p:cNvSpPr txBox="1"/>
            <p:nvPr/>
          </p:nvSpPr>
          <p:spPr>
            <a:xfrm>
              <a:off x="5517360" y="1299921"/>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0.1</a:t>
              </a:r>
            </a:p>
          </p:txBody>
        </p:sp>
        <p:sp>
          <p:nvSpPr>
            <p:cNvPr id="655" name="0.9"/>
            <p:cNvSpPr txBox="1"/>
            <p:nvPr/>
          </p:nvSpPr>
          <p:spPr>
            <a:xfrm>
              <a:off x="6299972" y="8637880"/>
              <a:ext cx="99695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0.9</a:t>
              </a:r>
            </a:p>
          </p:txBody>
        </p:sp>
        <p:sp>
          <p:nvSpPr>
            <p:cNvPr id="656" name="0.4"/>
            <p:cNvSpPr txBox="1"/>
            <p:nvPr/>
          </p:nvSpPr>
          <p:spPr>
            <a:xfrm>
              <a:off x="3817821"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0.4</a:t>
              </a:r>
            </a:p>
          </p:txBody>
        </p:sp>
        <p:sp>
          <p:nvSpPr>
            <p:cNvPr id="657" name="0.5"/>
            <p:cNvSpPr txBox="1"/>
            <p:nvPr/>
          </p:nvSpPr>
          <p:spPr>
            <a:xfrm>
              <a:off x="5517360" y="7337959"/>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0.5</a:t>
              </a:r>
            </a:p>
          </p:txBody>
        </p:sp>
      </p:grpSp>
      <p:sp>
        <p:nvSpPr>
          <p:cNvPr id="659" name="Dingbat Check"/>
          <p:cNvSpPr/>
          <p:nvPr/>
        </p:nvSpPr>
        <p:spPr>
          <a:xfrm>
            <a:off x="16513117" y="7893882"/>
            <a:ext cx="5092051" cy="4838789"/>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5">
              <a:hueOff val="-82419"/>
              <a:satOff val="-9513"/>
              <a:lumOff val="-16343"/>
            </a:schemeClr>
          </a:solidFill>
          <a:ln w="12700">
            <a:miter lim="400000"/>
          </a:ln>
        </p:spPr>
        <p:txBody>
          <a:bodyPr lIns="0" tIns="0" rIns="0" bIns="0" anchor="ctr"/>
          <a:lstStyle/>
          <a:p>
            <a:pPr>
              <a:defRPr sz="7000">
                <a:solidFill>
                  <a:srgbClr val="FFFFFF"/>
                </a:solidFill>
              </a:defRPr>
            </a:pPr>
          </a:p>
        </p:txBody>
      </p:sp>
      <p:sp>
        <p:nvSpPr>
          <p:cNvPr id="660" name="Dynamic Programming"/>
          <p:cNvSpPr/>
          <p:nvPr/>
        </p:nvSpPr>
        <p:spPr>
          <a:xfrm>
            <a:off x="933219" y="10955657"/>
            <a:ext cx="22517562" cy="22860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Dynamic Programming</a:t>
            </a:r>
          </a:p>
        </p:txBody>
      </p:sp>
      <p:pic>
        <p:nvPicPr>
          <p:cNvPr id="661" name="Line Line" descr="Line Line"/>
          <p:cNvPicPr>
            <a:picLocks noChangeAspect="0"/>
          </p:cNvPicPr>
          <p:nvPr/>
        </p:nvPicPr>
        <p:blipFill>
          <a:blip r:embed="rId3">
            <a:extLst/>
          </a:blip>
          <a:stretch>
            <a:fillRect/>
          </a:stretch>
        </p:blipFill>
        <p:spPr>
          <a:xfrm>
            <a:off x="1517332" y="7818421"/>
            <a:ext cx="21349336" cy="254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0" grpId="2"/>
      <p:bldP build="whole" bldLvl="1" animBg="1" rev="0" advAuto="0" spid="659"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8" name="Put It Together"/>
          <p:cNvSpPr txBox="1"/>
          <p:nvPr>
            <p:ph type="title"/>
          </p:nvPr>
        </p:nvSpPr>
        <p:spPr>
          <a:prstGeom prst="rect">
            <a:avLst/>
          </a:prstGeom>
        </p:spPr>
        <p:txBody>
          <a:bodyPr/>
          <a:lstStyle/>
          <a:p>
            <a:pPr/>
            <a:r>
              <a:t>Put It Together</a:t>
            </a:r>
          </a:p>
        </p:txBody>
      </p:sp>
      <p:sp>
        <p:nvSpPr>
          <p:cNvPr id="679" name="Detect Motion with Deep Learning…"/>
          <p:cNvSpPr txBox="1"/>
          <p:nvPr>
            <p:ph type="body" idx="1"/>
          </p:nvPr>
        </p:nvSpPr>
        <p:spPr>
          <a:prstGeom prst="rect">
            <a:avLst/>
          </a:prstGeom>
        </p:spPr>
        <p:txBody>
          <a:bodyPr/>
          <a:lstStyle/>
          <a:p>
            <a:pPr>
              <a:lnSpc>
                <a:spcPct val="200000"/>
              </a:lnSpc>
              <a:defRPr sz="5500"/>
            </a:pPr>
            <a:r>
              <a:t>Detect Motion with Deep Learning</a:t>
            </a:r>
          </a:p>
          <a:p>
            <a:pPr>
              <a:lnSpc>
                <a:spcPct val="200000"/>
              </a:lnSpc>
              <a:defRPr sz="5500"/>
            </a:pPr>
            <a:r>
              <a:t>Separate Breathing with ICA</a:t>
            </a:r>
          </a:p>
          <a:p>
            <a:pPr>
              <a:lnSpc>
                <a:spcPct val="200000"/>
              </a:lnSpc>
              <a:defRPr sz="5500"/>
            </a:pPr>
            <a:r>
              <a:t>Match Identity with Dynamic Programming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7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79">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79"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Wireless Breathing Monitoring"/>
          <p:cNvSpPr txBox="1"/>
          <p:nvPr>
            <p:ph type="title"/>
          </p:nvPr>
        </p:nvSpPr>
        <p:spPr>
          <a:prstGeom prst="rect">
            <a:avLst/>
          </a:prstGeom>
        </p:spPr>
        <p:txBody>
          <a:bodyPr/>
          <a:lstStyle/>
          <a:p>
            <a:pPr/>
            <a:r>
              <a:t>Wireless Breathing Monitoring</a:t>
            </a:r>
          </a:p>
        </p:txBody>
      </p:sp>
      <p:sp>
        <p:nvSpPr>
          <p:cNvPr id="157" name="Line"/>
          <p:cNvSpPr/>
          <p:nvPr/>
        </p:nvSpPr>
        <p:spPr>
          <a:xfrm flipV="1">
            <a:off x="12869399" y="2739968"/>
            <a:ext cx="1" cy="10014065"/>
          </a:xfrm>
          <a:prstGeom prst="line">
            <a:avLst/>
          </a:prstGeom>
          <a:ln w="139700">
            <a:solidFill>
              <a:srgbClr val="000000"/>
            </a:solidFill>
            <a:miter lim="400000"/>
          </a:ln>
        </p:spPr>
        <p:txBody>
          <a:bodyPr lIns="0" tIns="0" rIns="0" bIns="0" anchor="ctr"/>
          <a:lstStyle/>
          <a:p>
            <a:pPr>
              <a:defRPr sz="7000">
                <a:solidFill>
                  <a:srgbClr val="FFFFFF"/>
                </a:solidFill>
              </a:defRPr>
            </a:pPr>
          </a:p>
        </p:txBody>
      </p:sp>
      <p:sp>
        <p:nvSpPr>
          <p:cNvPr id="158" name="Received Signal"/>
          <p:cNvSpPr txBox="1"/>
          <p:nvPr/>
        </p:nvSpPr>
        <p:spPr>
          <a:xfrm>
            <a:off x="3946043" y="11525306"/>
            <a:ext cx="483235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Received Signal</a:t>
            </a:r>
          </a:p>
        </p:txBody>
      </p:sp>
      <p:sp>
        <p:nvSpPr>
          <p:cNvPr id="159" name="Scenario"/>
          <p:cNvSpPr txBox="1"/>
          <p:nvPr/>
        </p:nvSpPr>
        <p:spPr>
          <a:xfrm>
            <a:off x="17391696" y="11525306"/>
            <a:ext cx="270256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Scenario</a:t>
            </a:r>
          </a:p>
        </p:txBody>
      </p:sp>
      <p:sp>
        <p:nvSpPr>
          <p:cNvPr id="160" name="Current systems cannot separate two breathing!"/>
          <p:cNvSpPr/>
          <p:nvPr/>
        </p:nvSpPr>
        <p:spPr>
          <a:xfrm>
            <a:off x="933219" y="10811246"/>
            <a:ext cx="22517562" cy="22860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Current systems cannot separate two breathing!</a:t>
            </a:r>
          </a:p>
        </p:txBody>
      </p:sp>
      <p:pic>
        <p:nvPicPr>
          <p:cNvPr id="161" name="mix.png" descr="mix.png"/>
          <p:cNvPicPr>
            <a:picLocks noChangeAspect="1"/>
          </p:cNvPicPr>
          <p:nvPr/>
        </p:nvPicPr>
        <p:blipFill>
          <a:blip r:embed="rId3">
            <a:extLst/>
          </a:blip>
          <a:stretch>
            <a:fillRect/>
          </a:stretch>
        </p:blipFill>
        <p:spPr>
          <a:xfrm>
            <a:off x="1282218" y="5560703"/>
            <a:ext cx="10160001" cy="5080001"/>
          </a:xfrm>
          <a:prstGeom prst="rect">
            <a:avLst/>
          </a:prstGeom>
          <a:ln w="12700">
            <a:miter lim="400000"/>
          </a:ln>
        </p:spPr>
      </p:pic>
      <p:grpSp>
        <p:nvGrpSpPr>
          <p:cNvPr id="164" name="Group"/>
          <p:cNvGrpSpPr/>
          <p:nvPr/>
        </p:nvGrpSpPr>
        <p:grpSpPr>
          <a:xfrm>
            <a:off x="13318413" y="7232646"/>
            <a:ext cx="2928357" cy="2216731"/>
            <a:chOff x="0" y="0"/>
            <a:chExt cx="2928356" cy="2216729"/>
          </a:xfrm>
        </p:grpSpPr>
        <p:pic>
          <p:nvPicPr>
            <p:cNvPr id="162"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163"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pic>
        <p:nvPicPr>
          <p:cNvPr id="165" name="32752404_l.jpg" descr="32752404_l.jpg"/>
          <p:cNvPicPr>
            <a:picLocks noChangeAspect="1"/>
          </p:cNvPicPr>
          <p:nvPr/>
        </p:nvPicPr>
        <p:blipFill>
          <a:blip r:embed="rId6">
            <a:extLst/>
          </a:blip>
          <a:stretch>
            <a:fillRect/>
          </a:stretch>
        </p:blipFill>
        <p:spPr>
          <a:xfrm>
            <a:off x="18862805" y="4127668"/>
            <a:ext cx="4749848" cy="591157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1"/>
                                        </p:tgtEl>
                                        <p:attrNameLst>
                                          <p:attrName>style.visibility</p:attrName>
                                        </p:attrNameLst>
                                      </p:cBhvr>
                                      <p:to>
                                        <p:strVal val="visible"/>
                                      </p:to>
                                    </p:set>
                                    <p:animEffect filter="wipe(left)" transition="in">
                                      <p:cBhvr>
                                        <p:cTn id="7" dur="1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P build="whole" bldLvl="1" animBg="1" rev="0" advAuto="0" spid="160" grpId="2"/>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3" name="Evaluation"/>
          <p:cNvSpPr txBox="1"/>
          <p:nvPr>
            <p:ph type="title"/>
          </p:nvPr>
        </p:nvSpPr>
        <p:spPr>
          <a:prstGeom prst="rect">
            <a:avLst/>
          </a:prstGeom>
        </p:spPr>
        <p:txBody>
          <a:bodyPr/>
          <a:lstStyle/>
          <a:p>
            <a:pPr/>
            <a:r>
              <a:t>Evaluation</a:t>
            </a:r>
          </a:p>
        </p:txBody>
      </p:sp>
      <p:sp>
        <p:nvSpPr>
          <p:cNvPr id="684" name="Experiment:…"/>
          <p:cNvSpPr txBox="1"/>
          <p:nvPr>
            <p:ph type="body" idx="1"/>
          </p:nvPr>
        </p:nvSpPr>
        <p:spPr>
          <a:prstGeom prst="rect">
            <a:avLst/>
          </a:prstGeom>
        </p:spPr>
        <p:txBody>
          <a:bodyPr/>
          <a:lstStyle/>
          <a:p>
            <a:pPr/>
            <a:r>
              <a:rPr b="1"/>
              <a:t>Experiment</a:t>
            </a:r>
            <a:r>
              <a:t>:</a:t>
            </a:r>
          </a:p>
          <a:p>
            <a:pPr lvl="1"/>
            <a:r>
              <a:t>13 couples, 13 different bedrooms</a:t>
            </a:r>
          </a:p>
          <a:p>
            <a:pPr lvl="1"/>
            <a:r>
              <a:t>21 nights, 151 hours</a:t>
            </a:r>
          </a:p>
          <a:p>
            <a:pPr lvl="1"/>
            <a:r>
              <a:t>Unconstrained experiment in their own homes</a:t>
            </a:r>
          </a:p>
          <a:p>
            <a:pPr>
              <a:defRPr b="1"/>
            </a:pPr>
            <a:r>
              <a:t>Ground Truth:</a:t>
            </a:r>
          </a:p>
          <a:p>
            <a:pPr lvl="1"/>
            <a:r>
              <a:t>SleepView, an FDA-approved sleep monitor.</a:t>
            </a:r>
          </a:p>
        </p:txBody>
      </p:sp>
      <p:pic>
        <p:nvPicPr>
          <p:cNvPr id="685" name="sleepview_rip_belts.jpg" descr="sleepview_rip_belts.jpg"/>
          <p:cNvPicPr>
            <a:picLocks noChangeAspect="1"/>
          </p:cNvPicPr>
          <p:nvPr/>
        </p:nvPicPr>
        <p:blipFill>
          <a:blip r:embed="rId3">
            <a:extLst/>
          </a:blip>
          <a:stretch>
            <a:fillRect/>
          </a:stretch>
        </p:blipFill>
        <p:spPr>
          <a:xfrm>
            <a:off x="17001464" y="8312798"/>
            <a:ext cx="4593709" cy="4740224"/>
          </a:xfrm>
          <a:prstGeom prst="rect">
            <a:avLst/>
          </a:prstGeom>
          <a:ln w="12700">
            <a:miter lim="400000"/>
          </a:ln>
        </p:spPr>
      </p:pic>
      <p:pic>
        <p:nvPicPr>
          <p:cNvPr id="686" name="motivation.pdf" descr="motivation.pdf"/>
          <p:cNvPicPr>
            <a:picLocks noChangeAspect="1"/>
          </p:cNvPicPr>
          <p:nvPr/>
        </p:nvPicPr>
        <p:blipFill>
          <a:blip r:embed="rId4">
            <a:extLst/>
          </a:blip>
          <a:srcRect l="0" t="5504" r="65955" b="15662"/>
          <a:stretch>
            <a:fillRect/>
          </a:stretch>
        </p:blipFill>
        <p:spPr>
          <a:xfrm>
            <a:off x="14964091" y="1781112"/>
            <a:ext cx="7746457" cy="60421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8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684">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684">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684">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2" fill="hold">
                                  <p:stCondLst>
                                    <p:cond delay="0"/>
                                  </p:stCondLst>
                                  <p:iterate type="el" backwards="0">
                                    <p:tmAbs val="0"/>
                                  </p:iterate>
                                  <p:childTnLst>
                                    <p:set>
                                      <p:cBhvr>
                                        <p:cTn id="20" fill="hold"/>
                                        <p:tgtEl>
                                          <p:spTgt spid="6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84">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684">
                                            <p:txEl>
                                              <p:pRg st="5" end="5"/>
                                            </p:txEl>
                                          </p:spTgt>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3" fill="hold">
                                  <p:stCondLst>
                                    <p:cond delay="0"/>
                                  </p:stCondLst>
                                  <p:iterate type="el" backwards="0">
                                    <p:tmAbs val="0"/>
                                  </p:iterate>
                                  <p:childTnLst>
                                    <p:set>
                                      <p:cBhvr>
                                        <p:cTn id="30" fill="hold"/>
                                        <p:tgtEl>
                                          <p:spTgt spid="6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5" grpId="3"/>
      <p:bldP build="whole" bldLvl="1" animBg="1" rev="0" advAuto="0" spid="686" grpId="2"/>
      <p:bldP build="p" bldLvl="5" animBg="1" rev="0" advAuto="0" spid="684"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Representative Examples"/>
          <p:cNvSpPr txBox="1"/>
          <p:nvPr>
            <p:ph type="title"/>
          </p:nvPr>
        </p:nvSpPr>
        <p:spPr>
          <a:prstGeom prst="rect">
            <a:avLst/>
          </a:prstGeom>
        </p:spPr>
        <p:txBody>
          <a:bodyPr/>
          <a:lstStyle/>
          <a:p>
            <a:pPr/>
            <a:r>
              <a:t>Representative Examples</a:t>
            </a:r>
          </a:p>
        </p:txBody>
      </p:sp>
      <p:sp>
        <p:nvSpPr>
          <p:cNvPr id="691" name="16.0 Breath/min"/>
          <p:cNvSpPr txBox="1"/>
          <p:nvPr/>
        </p:nvSpPr>
        <p:spPr>
          <a:xfrm>
            <a:off x="9785984" y="6638570"/>
            <a:ext cx="47612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16.0 Breath/min</a:t>
            </a:r>
          </a:p>
        </p:txBody>
      </p:sp>
      <p:sp>
        <p:nvSpPr>
          <p:cNvPr id="692" name="16.0 Breath/min"/>
          <p:cNvSpPr txBox="1"/>
          <p:nvPr/>
        </p:nvSpPr>
        <p:spPr>
          <a:xfrm>
            <a:off x="9811384" y="11792546"/>
            <a:ext cx="47612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16.0 Breath/min</a:t>
            </a:r>
          </a:p>
        </p:txBody>
      </p:sp>
      <p:pic>
        <p:nvPicPr>
          <p:cNvPr id="693" name="second-gt.pdf" descr="second-gt.pdf"/>
          <p:cNvPicPr>
            <a:picLocks noChangeAspect="1"/>
          </p:cNvPicPr>
          <p:nvPr/>
        </p:nvPicPr>
        <p:blipFill>
          <a:blip r:embed="rId3">
            <a:extLst/>
          </a:blip>
          <a:stretch>
            <a:fillRect/>
          </a:stretch>
        </p:blipFill>
        <p:spPr>
          <a:xfrm>
            <a:off x="3962400" y="7146438"/>
            <a:ext cx="16459200" cy="5486401"/>
          </a:xfrm>
          <a:prstGeom prst="rect">
            <a:avLst/>
          </a:prstGeom>
          <a:ln w="12700">
            <a:miter lim="400000"/>
          </a:ln>
        </p:spPr>
      </p:pic>
      <p:pic>
        <p:nvPicPr>
          <p:cNvPr id="694" name="first-gt.pdf" descr="first-gt.pdf"/>
          <p:cNvPicPr>
            <a:picLocks noChangeAspect="1"/>
          </p:cNvPicPr>
          <p:nvPr/>
        </p:nvPicPr>
        <p:blipFill>
          <a:blip r:embed="rId4">
            <a:extLst/>
          </a:blip>
          <a:stretch>
            <a:fillRect/>
          </a:stretch>
        </p:blipFill>
        <p:spPr>
          <a:xfrm>
            <a:off x="3962400" y="1984496"/>
            <a:ext cx="16459200" cy="5486401"/>
          </a:xfrm>
          <a:prstGeom prst="rect">
            <a:avLst/>
          </a:prstGeom>
          <a:ln w="12700">
            <a:miter lim="400000"/>
          </a:ln>
        </p:spPr>
      </p:pic>
      <p:pic>
        <p:nvPicPr>
          <p:cNvPr id="695" name="first-ica.pdf" descr="first-ica.pdf"/>
          <p:cNvPicPr>
            <a:picLocks noChangeAspect="1"/>
          </p:cNvPicPr>
          <p:nvPr/>
        </p:nvPicPr>
        <p:blipFill>
          <a:blip r:embed="rId5">
            <a:extLst/>
          </a:blip>
          <a:stretch>
            <a:fillRect/>
          </a:stretch>
        </p:blipFill>
        <p:spPr>
          <a:xfrm>
            <a:off x="3937000" y="1926109"/>
            <a:ext cx="16459200" cy="5486401"/>
          </a:xfrm>
          <a:prstGeom prst="rect">
            <a:avLst/>
          </a:prstGeom>
          <a:ln w="12700">
            <a:miter lim="400000"/>
          </a:ln>
        </p:spPr>
      </p:pic>
      <p:pic>
        <p:nvPicPr>
          <p:cNvPr id="696" name="second-ica.pdf" descr="second-ica.pdf"/>
          <p:cNvPicPr>
            <a:picLocks noChangeAspect="1"/>
          </p:cNvPicPr>
          <p:nvPr/>
        </p:nvPicPr>
        <p:blipFill>
          <a:blip r:embed="rId6">
            <a:extLst/>
          </a:blip>
          <a:stretch>
            <a:fillRect/>
          </a:stretch>
        </p:blipFill>
        <p:spPr>
          <a:xfrm>
            <a:off x="3975100" y="7186056"/>
            <a:ext cx="16459200" cy="54864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69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691"/>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6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2" grpId="5" fill="hold">
                                  <p:stCondLst>
                                    <p:cond delay="0"/>
                                  </p:stCondLst>
                                  <p:iterate type="el" backwards="0">
                                    <p:tmAbs val="0"/>
                                  </p:iterate>
                                  <p:childTnLst>
                                    <p:set>
                                      <p:cBhvr>
                                        <p:cTn id="20" fill="hold"/>
                                        <p:tgtEl>
                                          <p:spTgt spid="695"/>
                                        </p:tgtEl>
                                        <p:attrNameLst>
                                          <p:attrName>style.visibility</p:attrName>
                                        </p:attrNameLst>
                                      </p:cBhvr>
                                      <p:to>
                                        <p:strVal val="visible"/>
                                      </p:to>
                                    </p:set>
                                    <p:animEffect filter="wipe(left)" transition="in">
                                      <p:cBhvr>
                                        <p:cTn id="21" dur="2000"/>
                                        <p:tgtEl>
                                          <p:spTgt spid="695"/>
                                        </p:tgtEl>
                                      </p:cBhvr>
                                    </p:animEffect>
                                  </p:childTnLst>
                                </p:cTn>
                              </p:par>
                            </p:childTnLst>
                          </p:cTn>
                        </p:par>
                        <p:par>
                          <p:cTn id="22" fill="hold">
                            <p:stCondLst>
                              <p:cond delay="2000"/>
                            </p:stCondLst>
                            <p:childTnLst>
                              <p:par>
                                <p:cTn id="23" presetClass="entr" nodeType="afterEffect" presetSubtype="8" presetID="22" grpId="6" fill="hold">
                                  <p:stCondLst>
                                    <p:cond delay="0"/>
                                  </p:stCondLst>
                                  <p:iterate type="el" backwards="0">
                                    <p:tmAbs val="0"/>
                                  </p:iterate>
                                  <p:childTnLst>
                                    <p:set>
                                      <p:cBhvr>
                                        <p:cTn id="24" fill="hold"/>
                                        <p:tgtEl>
                                          <p:spTgt spid="696"/>
                                        </p:tgtEl>
                                        <p:attrNameLst>
                                          <p:attrName>style.visibility</p:attrName>
                                        </p:attrNameLst>
                                      </p:cBhvr>
                                      <p:to>
                                        <p:strVal val="visible"/>
                                      </p:to>
                                    </p:set>
                                    <p:animEffect filter="wipe(left)" transition="in">
                                      <p:cBhvr>
                                        <p:cTn id="25" dur="2000"/>
                                        <p:tgtEl>
                                          <p:spTgt spid="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2" grpId="4"/>
      <p:bldP build="whole" bldLvl="1" animBg="1" rev="0" advAuto="0" spid="695" grpId="5"/>
      <p:bldP build="whole" bldLvl="1" animBg="1" rev="0" advAuto="0" spid="696" grpId="6"/>
      <p:bldP build="whole" bldLvl="1" animBg="1" rev="0" advAuto="0" spid="691" grpId="3"/>
      <p:bldP build="whole" bldLvl="1" animBg="1" rev="0" advAuto="0" spid="694" grpId="1"/>
      <p:bldP build="whole" bldLvl="1" animBg="1" rev="0" advAuto="0" spid="693" grpId="2"/>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0" name="first-gt.pdf" descr="first-gt.pdf"/>
          <p:cNvPicPr>
            <a:picLocks noChangeAspect="1"/>
          </p:cNvPicPr>
          <p:nvPr/>
        </p:nvPicPr>
        <p:blipFill>
          <a:blip r:embed="rId3">
            <a:extLst/>
          </a:blip>
          <a:stretch>
            <a:fillRect/>
          </a:stretch>
        </p:blipFill>
        <p:spPr>
          <a:xfrm>
            <a:off x="3962400" y="2611304"/>
            <a:ext cx="16459200" cy="5486401"/>
          </a:xfrm>
          <a:prstGeom prst="rect">
            <a:avLst/>
          </a:prstGeom>
          <a:ln w="12700">
            <a:miter lim="400000"/>
          </a:ln>
        </p:spPr>
      </p:pic>
      <p:pic>
        <p:nvPicPr>
          <p:cNvPr id="701" name="first-ica.pdf" descr="first-ica.pdf"/>
          <p:cNvPicPr>
            <a:picLocks noChangeAspect="1"/>
          </p:cNvPicPr>
          <p:nvPr/>
        </p:nvPicPr>
        <p:blipFill>
          <a:blip r:embed="rId4">
            <a:extLst/>
          </a:blip>
          <a:stretch>
            <a:fillRect/>
          </a:stretch>
        </p:blipFill>
        <p:spPr>
          <a:xfrm>
            <a:off x="3987800" y="2611304"/>
            <a:ext cx="16459200" cy="5486401"/>
          </a:xfrm>
          <a:prstGeom prst="rect">
            <a:avLst/>
          </a:prstGeom>
          <a:ln w="12700">
            <a:miter lim="400000"/>
          </a:ln>
        </p:spPr>
      </p:pic>
      <p:pic>
        <p:nvPicPr>
          <p:cNvPr id="702" name="second-gt.pdf" descr="second-gt.pdf"/>
          <p:cNvPicPr>
            <a:picLocks noChangeAspect="1"/>
          </p:cNvPicPr>
          <p:nvPr/>
        </p:nvPicPr>
        <p:blipFill>
          <a:blip r:embed="rId5">
            <a:extLst/>
          </a:blip>
          <a:stretch>
            <a:fillRect/>
          </a:stretch>
        </p:blipFill>
        <p:spPr>
          <a:xfrm>
            <a:off x="3962400" y="7520339"/>
            <a:ext cx="16459200" cy="5486401"/>
          </a:xfrm>
          <a:prstGeom prst="rect">
            <a:avLst/>
          </a:prstGeom>
          <a:ln w="12700">
            <a:miter lim="400000"/>
          </a:ln>
        </p:spPr>
      </p:pic>
      <p:pic>
        <p:nvPicPr>
          <p:cNvPr id="703" name="second-ica.pdf" descr="second-ica.pdf"/>
          <p:cNvPicPr>
            <a:picLocks noChangeAspect="1"/>
          </p:cNvPicPr>
          <p:nvPr/>
        </p:nvPicPr>
        <p:blipFill>
          <a:blip r:embed="rId6">
            <a:extLst/>
          </a:blip>
          <a:stretch>
            <a:fillRect/>
          </a:stretch>
        </p:blipFill>
        <p:spPr>
          <a:xfrm>
            <a:off x="4074104" y="7483915"/>
            <a:ext cx="16459201" cy="5486401"/>
          </a:xfrm>
          <a:prstGeom prst="rect">
            <a:avLst/>
          </a:prstGeom>
          <a:ln w="12700">
            <a:miter lim="400000"/>
          </a:ln>
        </p:spPr>
      </p:pic>
      <p:sp>
        <p:nvSpPr>
          <p:cNvPr id="704" name="Representative Examples"/>
          <p:cNvSpPr txBox="1"/>
          <p:nvPr>
            <p:ph type="title"/>
          </p:nvPr>
        </p:nvSpPr>
        <p:spPr>
          <a:prstGeom prst="rect">
            <a:avLst/>
          </a:prstGeom>
        </p:spPr>
        <p:txBody>
          <a:bodyPr/>
          <a:lstStyle/>
          <a:p>
            <a:pPr/>
            <a:r>
              <a:t>Representative Examples</a:t>
            </a:r>
          </a:p>
        </p:txBody>
      </p:sp>
      <p:grpSp>
        <p:nvGrpSpPr>
          <p:cNvPr id="707" name="Group"/>
          <p:cNvGrpSpPr/>
          <p:nvPr/>
        </p:nvGrpSpPr>
        <p:grpSpPr>
          <a:xfrm>
            <a:off x="8686292" y="10485843"/>
            <a:ext cx="5642611" cy="2946760"/>
            <a:chOff x="0" y="0"/>
            <a:chExt cx="5642609" cy="2946758"/>
          </a:xfrm>
        </p:grpSpPr>
        <p:sp>
          <p:nvSpPr>
            <p:cNvPr id="705" name="Breathing Stopped"/>
            <p:cNvSpPr txBox="1"/>
            <p:nvPr/>
          </p:nvSpPr>
          <p:spPr>
            <a:xfrm>
              <a:off x="0" y="2088878"/>
              <a:ext cx="564261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Breathing Stopped</a:t>
              </a:r>
            </a:p>
          </p:txBody>
        </p:sp>
        <p:sp>
          <p:nvSpPr>
            <p:cNvPr id="706" name="Line"/>
            <p:cNvSpPr/>
            <p:nvPr/>
          </p:nvSpPr>
          <p:spPr>
            <a:xfrm flipH="1" flipV="1">
              <a:off x="667131" y="-1"/>
              <a:ext cx="1513609" cy="2257294"/>
            </a:xfrm>
            <a:prstGeom prst="line">
              <a:avLst/>
            </a:prstGeom>
            <a:noFill/>
            <a:ln w="101600" cap="flat">
              <a:solidFill>
                <a:srgbClr val="000000"/>
              </a:solidFill>
              <a:prstDash val="solid"/>
              <a:miter lim="400000"/>
              <a:tailEnd type="triangle" w="med" len="med"/>
            </a:ln>
            <a:effectLst/>
          </p:spPr>
          <p:txBody>
            <a:bodyPr wrap="square" lIns="0" tIns="0" rIns="0" bIns="0" numCol="1" anchor="ctr">
              <a:noAutofit/>
            </a:bodyPr>
            <a:lstStyle/>
            <a:p>
              <a:pPr>
                <a:defRPr sz="7000">
                  <a:solidFill>
                    <a:srgbClr val="FFFFFF"/>
                  </a:solidFill>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703"/>
                                        </p:tgtEl>
                                        <p:attrNameLst>
                                          <p:attrName>style.visibility</p:attrName>
                                        </p:attrNameLst>
                                      </p:cBhvr>
                                      <p:to>
                                        <p:strVal val="visible"/>
                                      </p:to>
                                    </p:set>
                                    <p:animEffect filter="wipe(left)" transition="in">
                                      <p:cBhvr>
                                        <p:cTn id="11" dur="2000"/>
                                        <p:tgtEl>
                                          <p:spTgt spid="703"/>
                                        </p:tgtEl>
                                      </p:cBhvr>
                                    </p:animEffect>
                                  </p:childTnLst>
                                </p:cTn>
                              </p:par>
                            </p:childTnLst>
                          </p:cTn>
                        </p:par>
                        <p:par>
                          <p:cTn id="12" fill="hold">
                            <p:stCondLst>
                              <p:cond delay="2000"/>
                            </p:stCondLst>
                            <p:childTnLst>
                              <p:par>
                                <p:cTn id="13" presetClass="entr" nodeType="afterEffect" presetSubtype="8" presetID="22" grpId="3" fill="hold">
                                  <p:stCondLst>
                                    <p:cond delay="0"/>
                                  </p:stCondLst>
                                  <p:iterate type="el" backwards="0">
                                    <p:tmAbs val="0"/>
                                  </p:iterate>
                                  <p:childTnLst>
                                    <p:set>
                                      <p:cBhvr>
                                        <p:cTn id="14" fill="hold"/>
                                        <p:tgtEl>
                                          <p:spTgt spid="701"/>
                                        </p:tgtEl>
                                        <p:attrNameLst>
                                          <p:attrName>style.visibility</p:attrName>
                                        </p:attrNameLst>
                                      </p:cBhvr>
                                      <p:to>
                                        <p:strVal val="visible"/>
                                      </p:to>
                                    </p:set>
                                    <p:animEffect filter="wipe(left)" transition="in">
                                      <p:cBhvr>
                                        <p:cTn id="15" dur="2000"/>
                                        <p:tgtEl>
                                          <p:spTgt spid="7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1" grpId="3"/>
      <p:bldP build="whole" bldLvl="1" animBg="1" rev="0" advAuto="0" spid="707" grpId="1"/>
      <p:bldP build="whole" bldLvl="1" animBg="1" rev="0" advAuto="0" spid="703" grpId="2"/>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1" name="Result"/>
          <p:cNvSpPr txBox="1"/>
          <p:nvPr>
            <p:ph type="title"/>
          </p:nvPr>
        </p:nvSpPr>
        <p:spPr>
          <a:prstGeom prst="rect">
            <a:avLst/>
          </a:prstGeom>
        </p:spPr>
        <p:txBody>
          <a:bodyPr/>
          <a:lstStyle/>
          <a:p>
            <a:pPr/>
            <a:r>
              <a:t>Result</a:t>
            </a:r>
          </a:p>
        </p:txBody>
      </p:sp>
      <p:graphicFrame>
        <p:nvGraphicFramePr>
          <p:cNvPr id="712" name="2D Column Chart"/>
          <p:cNvGraphicFramePr/>
          <p:nvPr/>
        </p:nvGraphicFramePr>
        <p:xfrm>
          <a:off x="794963" y="2447333"/>
          <a:ext cx="22189046" cy="10108401"/>
        </p:xfrm>
        <a:graphic xmlns:a="http://schemas.openxmlformats.org/drawingml/2006/main">
          <a:graphicData uri="http://schemas.openxmlformats.org/drawingml/2006/chart">
            <c:chart xmlns:c="http://schemas.openxmlformats.org/drawingml/2006/chart" r:id="rId3"/>
          </a:graphicData>
        </a:graphic>
      </p:graphicFrame>
      <p:sp>
        <p:nvSpPr>
          <p:cNvPr id="713" name="Average Correlation: 0.915"/>
          <p:cNvSpPr/>
          <p:nvPr/>
        </p:nvSpPr>
        <p:spPr>
          <a:xfrm>
            <a:off x="933219" y="10954869"/>
            <a:ext cx="22517562" cy="22860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7000">
                <a:solidFill>
                  <a:srgbClr val="FFFFFF"/>
                </a:solidFill>
              </a:defRPr>
            </a:lvl1pPr>
          </a:lstStyle>
          <a:p>
            <a:pPr/>
            <a:r>
              <a:t>Average Correlation: 0.915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712"/>
                                        </p:tgtEl>
                                        <p:attrNameLst>
                                          <p:attrName>style.visibility</p:attrName>
                                        </p:attrNameLst>
                                      </p:cBhvr>
                                      <p:to>
                                        <p:strVal val="visible"/>
                                      </p:to>
                                    </p:set>
                                    <p:anim calcmode="lin" valueType="num">
                                      <p:cBhvr>
                                        <p:cTn id="7" dur="1000" fill="hold"/>
                                        <p:tgtEl>
                                          <p:spTgt spid="712"/>
                                        </p:tgtEl>
                                        <p:attrNameLst>
                                          <p:attrName>ppt_w</p:attrName>
                                        </p:attrNameLst>
                                      </p:cBhvr>
                                      <p:tavLst>
                                        <p:tav tm="0">
                                          <p:val>
                                            <p:fltVal val="0"/>
                                          </p:val>
                                        </p:tav>
                                        <p:tav tm="100000">
                                          <p:val>
                                            <p:strVal val="#ppt_w"/>
                                          </p:val>
                                        </p:tav>
                                      </p:tavLst>
                                    </p:anim>
                                    <p:anim calcmode="lin" valueType="num">
                                      <p:cBhvr>
                                        <p:cTn id="8" dur="1000" fill="hold"/>
                                        <p:tgtEl>
                                          <p:spTgt spid="7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7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2" grpId="1"/>
      <p:bldP build="whole" bldLvl="1" animBg="1" rev="0" advAuto="0" spid="713" grpId="2"/>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17" name="couchexp.jpg" descr="couchexp.jpg"/>
          <p:cNvPicPr>
            <a:picLocks noChangeAspect="1"/>
          </p:cNvPicPr>
          <p:nvPr/>
        </p:nvPicPr>
        <p:blipFill>
          <a:blip r:embed="rId3">
            <a:extLst/>
          </a:blip>
          <a:stretch>
            <a:fillRect/>
          </a:stretch>
        </p:blipFill>
        <p:spPr>
          <a:xfrm>
            <a:off x="641697" y="2762383"/>
            <a:ext cx="10569521" cy="7927141"/>
          </a:xfrm>
          <a:prstGeom prst="rect">
            <a:avLst/>
          </a:prstGeom>
          <a:ln w="12700">
            <a:miter lim="400000"/>
          </a:ln>
        </p:spPr>
      </p:pic>
      <p:pic>
        <p:nvPicPr>
          <p:cNvPr id="718" name="5p_reconstructed.pdf" descr="5p_reconstructed.pdf"/>
          <p:cNvPicPr>
            <a:picLocks noChangeAspect="1"/>
          </p:cNvPicPr>
          <p:nvPr/>
        </p:nvPicPr>
        <p:blipFill>
          <a:blip r:embed="rId4">
            <a:extLst/>
          </a:blip>
          <a:stretch>
            <a:fillRect/>
          </a:stretch>
        </p:blipFill>
        <p:spPr>
          <a:xfrm>
            <a:off x="11647899" y="1301750"/>
            <a:ext cx="12700001" cy="11112500"/>
          </a:xfrm>
          <a:prstGeom prst="rect">
            <a:avLst/>
          </a:prstGeom>
          <a:ln w="12700">
            <a:miter lim="400000"/>
          </a:ln>
        </p:spPr>
      </p:pic>
      <p:pic>
        <p:nvPicPr>
          <p:cNvPr id="719" name="5p_reconstructed.pdf" descr="5p_reconstructed.pdf"/>
          <p:cNvPicPr>
            <a:picLocks noChangeAspect="1"/>
          </p:cNvPicPr>
          <p:nvPr/>
        </p:nvPicPr>
        <p:blipFill>
          <a:blip r:embed="rId5">
            <a:extLst/>
          </a:blip>
          <a:stretch>
            <a:fillRect/>
          </a:stretch>
        </p:blipFill>
        <p:spPr>
          <a:xfrm>
            <a:off x="11660599" y="1284003"/>
            <a:ext cx="12700001" cy="111125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1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7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8" presetID="22" grpId="3" fill="hold">
                                  <p:stCondLst>
                                    <p:cond delay="0"/>
                                  </p:stCondLst>
                                  <p:iterate type="el" backwards="0">
                                    <p:tmAbs val="0"/>
                                  </p:iterate>
                                  <p:childTnLst>
                                    <p:set>
                                      <p:cBhvr>
                                        <p:cTn id="13" fill="hold"/>
                                        <p:tgtEl>
                                          <p:spTgt spid="719"/>
                                        </p:tgtEl>
                                        <p:attrNameLst>
                                          <p:attrName>style.visibility</p:attrName>
                                        </p:attrNameLst>
                                      </p:cBhvr>
                                      <p:to>
                                        <p:strVal val="visible"/>
                                      </p:to>
                                    </p:set>
                                    <p:animEffect filter="wipe(left)" transition="in">
                                      <p:cBhvr>
                                        <p:cTn id="14" dur="2000"/>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9" grpId="3"/>
      <p:bldP build="whole" bldLvl="1" animBg="1" rev="0" advAuto="0" spid="718" grpId="2"/>
      <p:bldP build="whole" bldLvl="1" animBg="1" rev="0" advAuto="0" spid="717"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3" name="Related Work"/>
          <p:cNvSpPr txBox="1"/>
          <p:nvPr>
            <p:ph type="title"/>
          </p:nvPr>
        </p:nvSpPr>
        <p:spPr>
          <a:prstGeom prst="rect">
            <a:avLst/>
          </a:prstGeom>
        </p:spPr>
        <p:txBody>
          <a:bodyPr/>
          <a:lstStyle/>
          <a:p>
            <a:pPr/>
            <a:r>
              <a:t>Related Work</a:t>
            </a:r>
          </a:p>
        </p:txBody>
      </p:sp>
      <p:sp>
        <p:nvSpPr>
          <p:cNvPr id="724" name="Minimum separation &gt; 1.5m  [Adib 15’, Yang 16’, Hsu 17’]…"/>
          <p:cNvSpPr txBox="1"/>
          <p:nvPr>
            <p:ph type="body" sz="half" idx="1"/>
          </p:nvPr>
        </p:nvSpPr>
        <p:spPr>
          <a:xfrm>
            <a:off x="1689100" y="4798372"/>
            <a:ext cx="21005800" cy="5897257"/>
          </a:xfrm>
          <a:prstGeom prst="rect">
            <a:avLst/>
          </a:prstGeom>
        </p:spPr>
        <p:txBody>
          <a:bodyPr/>
          <a:lstStyle/>
          <a:p>
            <a:pPr/>
            <a:r>
              <a:t>Minimum separation &gt; 1.5m  </a:t>
            </a:r>
            <a:r>
              <a:rPr i="1" sz="4000">
                <a:solidFill>
                  <a:srgbClr val="5E5E5E"/>
                </a:solidFill>
              </a:rPr>
              <a:t>[Adib 15’, Yang 16’, Hsu 17’]</a:t>
            </a:r>
            <a:endParaRPr i="1" sz="4000">
              <a:solidFill>
                <a:srgbClr val="5E5E5E"/>
              </a:solidFill>
            </a:endParaRPr>
          </a:p>
          <a:p>
            <a:pPr/>
            <a:r>
              <a:t>Requires different breathing rates, and can only report breathing rates </a:t>
            </a:r>
            <a:r>
              <a:rPr i="1" sz="4000">
                <a:solidFill>
                  <a:srgbClr val="5E5E5E"/>
                </a:solidFill>
              </a:rPr>
              <a:t>[Wang 16’ Zhang 18’ Wang 16’, Nandakumar 15’]</a:t>
            </a:r>
          </a:p>
          <a:p>
            <a:pPr/>
            <a:r>
              <a:t>Requires manual input user location </a:t>
            </a:r>
            <a:r>
              <a:rPr i="1" sz="4000">
                <a:solidFill>
                  <a:srgbClr val="5E5E5E"/>
                </a:solidFill>
              </a:rPr>
              <a:t>[Nandakumar 15’, Wang 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2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7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72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24"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6" name="Conclusion"/>
          <p:cNvSpPr txBox="1"/>
          <p:nvPr>
            <p:ph type="title"/>
          </p:nvPr>
        </p:nvSpPr>
        <p:spPr>
          <a:prstGeom prst="rect">
            <a:avLst/>
          </a:prstGeom>
        </p:spPr>
        <p:txBody>
          <a:bodyPr/>
          <a:lstStyle/>
          <a:p>
            <a:pPr/>
            <a:r>
              <a:t>Conclusion</a:t>
            </a:r>
          </a:p>
        </p:txBody>
      </p:sp>
      <p:sp>
        <p:nvSpPr>
          <p:cNvPr id="727" name="The first system to recover breathing signals even zero-distance separated…"/>
          <p:cNvSpPr txBox="1"/>
          <p:nvPr>
            <p:ph type="body" idx="1"/>
          </p:nvPr>
        </p:nvSpPr>
        <p:spPr>
          <a:xfrm>
            <a:off x="1450808" y="2747587"/>
            <a:ext cx="21482384" cy="9296401"/>
          </a:xfrm>
          <a:prstGeom prst="rect">
            <a:avLst/>
          </a:prstGeom>
        </p:spPr>
        <p:txBody>
          <a:bodyPr/>
          <a:lstStyle/>
          <a:p>
            <a:pPr>
              <a:lnSpc>
                <a:spcPct val="150000"/>
              </a:lnSpc>
              <a:defRPr sz="5000"/>
            </a:pPr>
            <a:r>
              <a:t>The first system to recover breathing signals even zero-distance separated</a:t>
            </a:r>
          </a:p>
          <a:p>
            <a:pPr>
              <a:lnSpc>
                <a:spcPct val="150000"/>
              </a:lnSpc>
              <a:defRPr sz="5000"/>
            </a:pPr>
            <a:r>
              <a:t>A complete system that can provide full night breathing reconstruction</a:t>
            </a:r>
          </a:p>
          <a:p>
            <a:pPr>
              <a:lnSpc>
                <a:spcPct val="150000"/>
              </a:lnSpc>
              <a:defRPr sz="5000"/>
            </a:pPr>
            <a:r>
              <a:t>Reconstructed signal quality for each individual is comparable to a breathing belt</a:t>
            </a:r>
          </a:p>
        </p:txBody>
      </p:sp>
      <p:sp>
        <p:nvSpPr>
          <p:cNvPr id="728" name="For more information, please visit http://breath.csail.mit.edu"/>
          <p:cNvSpPr txBox="1"/>
          <p:nvPr/>
        </p:nvSpPr>
        <p:spPr>
          <a:xfrm>
            <a:off x="3704691" y="12501666"/>
            <a:ext cx="16974618" cy="8357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pPr>
            <a:r>
              <a:t>For more information, please visit </a:t>
            </a:r>
            <a:r>
              <a:rPr i="1" u="sng">
                <a:solidFill>
                  <a:schemeClr val="accent1"/>
                </a:solidFill>
                <a:hlinkClick r:id="rId2" invalidUrl="" action="" tgtFrame="" tooltip="" history="1" highlightClick="0" endSnd="0"/>
              </a:rPr>
              <a:t>http://b</a:t>
            </a:r>
            <a:r>
              <a:rPr i="1" u="sng">
                <a:solidFill>
                  <a:schemeClr val="accent1"/>
                </a:solidFill>
                <a:hlinkClick r:id="rId3" invalidUrl="" action="" tgtFrame="" tooltip="" history="1" highlightClick="0" endSnd="0"/>
              </a:rPr>
              <a:t>reath.csail.mit.edu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Non-Contact Sleep Analysis"/>
          <p:cNvSpPr txBox="1"/>
          <p:nvPr>
            <p:ph type="title"/>
          </p:nvPr>
        </p:nvSpPr>
        <p:spPr>
          <a:prstGeom prst="rect">
            <a:avLst/>
          </a:prstGeom>
        </p:spPr>
        <p:txBody>
          <a:bodyPr/>
          <a:lstStyle/>
          <a:p>
            <a:pPr/>
            <a:r>
              <a:t>Non-Contact Sleep Analysis</a:t>
            </a:r>
          </a:p>
        </p:txBody>
      </p:sp>
      <p:pic>
        <p:nvPicPr>
          <p:cNvPr id="170" name="32752404_l.jpg" descr="32752404_l.jpg"/>
          <p:cNvPicPr>
            <a:picLocks noChangeAspect="1"/>
          </p:cNvPicPr>
          <p:nvPr/>
        </p:nvPicPr>
        <p:blipFill>
          <a:blip r:embed="rId3">
            <a:extLst/>
          </a:blip>
          <a:stretch>
            <a:fillRect/>
          </a:stretch>
        </p:blipFill>
        <p:spPr>
          <a:xfrm>
            <a:off x="8569501" y="3238507"/>
            <a:ext cx="7244998" cy="9016986"/>
          </a:xfrm>
          <a:prstGeom prst="rect">
            <a:avLst/>
          </a:prstGeom>
          <a:ln w="12700">
            <a:miter lim="400000"/>
          </a:ln>
        </p:spPr>
      </p:pic>
      <p:pic>
        <p:nvPicPr>
          <p:cNvPr id="171" name="single_breath.png" descr="single_breath.png"/>
          <p:cNvPicPr>
            <a:picLocks noChangeAspect="1"/>
          </p:cNvPicPr>
          <p:nvPr/>
        </p:nvPicPr>
        <p:blipFill>
          <a:blip r:embed="rId4">
            <a:extLst/>
          </a:blip>
          <a:stretch>
            <a:fillRect/>
          </a:stretch>
        </p:blipFill>
        <p:spPr>
          <a:xfrm>
            <a:off x="507297" y="5861446"/>
            <a:ext cx="7541911" cy="3770956"/>
          </a:xfrm>
          <a:prstGeom prst="rect">
            <a:avLst/>
          </a:prstGeom>
          <a:ln w="12700">
            <a:miter lim="400000"/>
          </a:ln>
        </p:spPr>
      </p:pic>
      <p:pic>
        <p:nvPicPr>
          <p:cNvPr id="172" name="single_breath.png" descr="single_breath.png"/>
          <p:cNvPicPr>
            <a:picLocks noChangeAspect="1"/>
          </p:cNvPicPr>
          <p:nvPr/>
        </p:nvPicPr>
        <p:blipFill>
          <a:blip r:embed="rId5">
            <a:extLst/>
          </a:blip>
          <a:stretch>
            <a:fillRect/>
          </a:stretch>
        </p:blipFill>
        <p:spPr>
          <a:xfrm>
            <a:off x="16334886" y="5861050"/>
            <a:ext cx="7543801" cy="3771900"/>
          </a:xfrm>
          <a:prstGeom prst="rect">
            <a:avLst/>
          </a:prstGeom>
          <a:ln w="12700">
            <a:miter lim="400000"/>
          </a:ln>
        </p:spPr>
      </p:pic>
      <p:sp>
        <p:nvSpPr>
          <p:cNvPr id="173" name="Line"/>
          <p:cNvSpPr/>
          <p:nvPr/>
        </p:nvSpPr>
        <p:spPr>
          <a:xfrm flipH="1">
            <a:off x="8139712" y="6653889"/>
            <a:ext cx="2105513" cy="839111"/>
          </a:xfrm>
          <a:prstGeom prst="line">
            <a:avLst/>
          </a:prstGeom>
          <a:ln w="190500">
            <a:solidFill>
              <a:srgbClr val="000000"/>
            </a:solidFill>
            <a:miter lim="400000"/>
            <a:tailEnd type="triangle"/>
          </a:ln>
        </p:spPr>
        <p:txBody>
          <a:bodyPr lIns="0" tIns="0" rIns="0" bIns="0" anchor="ctr"/>
          <a:lstStyle/>
          <a:p>
            <a:pPr>
              <a:defRPr sz="7000">
                <a:solidFill>
                  <a:srgbClr val="FFFFFF"/>
                </a:solidFill>
              </a:defRPr>
            </a:pPr>
          </a:p>
        </p:txBody>
      </p:sp>
      <p:sp>
        <p:nvSpPr>
          <p:cNvPr id="174" name="Line"/>
          <p:cNvSpPr/>
          <p:nvPr/>
        </p:nvSpPr>
        <p:spPr>
          <a:xfrm>
            <a:off x="13883674" y="6653889"/>
            <a:ext cx="2555973" cy="830886"/>
          </a:xfrm>
          <a:prstGeom prst="line">
            <a:avLst/>
          </a:prstGeom>
          <a:ln w="190500">
            <a:solidFill>
              <a:srgbClr val="000000"/>
            </a:solidFill>
            <a:miter lim="400000"/>
            <a:tailEnd type="triangle"/>
          </a:ln>
        </p:spPr>
        <p:txBody>
          <a:bodyPr lIns="0" tIns="0" rIns="0" bIns="0" anchor="ctr"/>
          <a:lstStyle/>
          <a:p>
            <a:pPr>
              <a:defRPr sz="7000">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72"/>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74"/>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2"/>
      <p:bldP build="whole" bldLvl="1" animBg="1" rev="0" advAuto="0" spid="174" grpId="3"/>
      <p:bldP build="whole" bldLvl="1" animBg="1" rev="0" advAuto="0" spid="173" grpId="4"/>
      <p:bldP build="whole" bldLvl="1" animBg="1" rev="0" advAuto="0" spid="17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DeepBreath"/>
          <p:cNvSpPr txBox="1"/>
          <p:nvPr>
            <p:ph type="title"/>
          </p:nvPr>
        </p:nvSpPr>
        <p:spPr>
          <a:prstGeom prst="rect">
            <a:avLst/>
          </a:prstGeom>
        </p:spPr>
        <p:txBody>
          <a:bodyPr/>
          <a:lstStyle/>
          <a:p>
            <a:pPr/>
            <a:r>
              <a:t>DeepBreath</a:t>
            </a:r>
          </a:p>
        </p:txBody>
      </p:sp>
      <p:sp>
        <p:nvSpPr>
          <p:cNvPr id="179" name="Measure multi-person respiration with zero separation…"/>
          <p:cNvSpPr txBox="1"/>
          <p:nvPr>
            <p:ph type="body" idx="1"/>
          </p:nvPr>
        </p:nvSpPr>
        <p:spPr>
          <a:xfrm>
            <a:off x="1689100" y="3098800"/>
            <a:ext cx="21746003" cy="9296400"/>
          </a:xfrm>
          <a:prstGeom prst="rect">
            <a:avLst/>
          </a:prstGeom>
        </p:spPr>
        <p:txBody>
          <a:bodyPr/>
          <a:lstStyle/>
          <a:p>
            <a:pPr marL="635000" indent="-635000">
              <a:lnSpc>
                <a:spcPct val="200000"/>
              </a:lnSpc>
              <a:defRPr sz="6000"/>
            </a:pPr>
            <a:r>
              <a:t>Measure multi-person respiration with zero separation</a:t>
            </a:r>
          </a:p>
          <a:p>
            <a:pPr marL="635000" indent="-635000">
              <a:lnSpc>
                <a:spcPct val="200000"/>
              </a:lnSpc>
              <a:defRPr sz="6000"/>
            </a:pPr>
            <a:r>
              <a:t>Propose algorithms to enable full-night breathing monitoring</a:t>
            </a:r>
          </a:p>
          <a:p>
            <a:pPr marL="635000" indent="-635000">
              <a:lnSpc>
                <a:spcPct val="200000"/>
              </a:lnSpc>
              <a:defRPr sz="6000"/>
            </a:pPr>
            <a:r>
              <a:t>Evaluate it with 151 hours of data from 13 couples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9">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Blind Source Separation"/>
          <p:cNvSpPr txBox="1"/>
          <p:nvPr>
            <p:ph type="title"/>
          </p:nvPr>
        </p:nvSpPr>
        <p:spPr>
          <a:prstGeom prst="rect">
            <a:avLst/>
          </a:prstGeom>
        </p:spPr>
        <p:txBody>
          <a:bodyPr/>
          <a:lstStyle/>
          <a:p>
            <a:pPr/>
            <a:r>
              <a:t>Blind Source Separation</a:t>
            </a:r>
          </a:p>
        </p:txBody>
      </p:sp>
      <p:grpSp>
        <p:nvGrpSpPr>
          <p:cNvPr id="188" name="Group"/>
          <p:cNvGrpSpPr/>
          <p:nvPr/>
        </p:nvGrpSpPr>
        <p:grpSpPr>
          <a:xfrm>
            <a:off x="816094" y="5414341"/>
            <a:ext cx="6069833" cy="6159947"/>
            <a:chOff x="0" y="0"/>
            <a:chExt cx="6069831" cy="6159946"/>
          </a:xfrm>
        </p:grpSpPr>
        <p:pic>
          <p:nvPicPr>
            <p:cNvPr id="184" name="person.png" descr="person.png"/>
            <p:cNvPicPr>
              <a:picLocks noChangeAspect="1"/>
            </p:cNvPicPr>
            <p:nvPr/>
          </p:nvPicPr>
          <p:blipFill>
            <a:blip r:embed="rId3">
              <a:extLst/>
            </a:blip>
            <a:stretch>
              <a:fillRect/>
            </a:stretch>
          </p:blipFill>
          <p:spPr>
            <a:xfrm>
              <a:off x="1858487" y="835310"/>
              <a:ext cx="4211345" cy="3915235"/>
            </a:xfrm>
            <a:prstGeom prst="rect">
              <a:avLst/>
            </a:prstGeom>
            <a:ln w="12700" cap="flat">
              <a:noFill/>
              <a:miter lim="400000"/>
            </a:ln>
            <a:effectLst/>
          </p:spPr>
        </p:pic>
        <p:sp>
          <p:nvSpPr>
            <p:cNvPr id="185" name="P1"/>
            <p:cNvSpPr/>
            <p:nvPr/>
          </p:nvSpPr>
          <p:spPr>
            <a:xfrm>
              <a:off x="3964159" y="488994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1</a:t>
              </a:r>
            </a:p>
          </p:txBody>
        </p:sp>
        <p:sp>
          <p:nvSpPr>
            <p:cNvPr id="186" name="…"/>
            <p:cNvSpPr/>
            <p:nvPr/>
          </p:nvSpPr>
          <p:spPr>
            <a:xfrm>
              <a:off x="302770" y="0"/>
              <a:ext cx="3101182" cy="1626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80" y="0"/>
                  </a:moveTo>
                  <a:cubicBezTo>
                    <a:pt x="350" y="0"/>
                    <a:pt x="0" y="667"/>
                    <a:pt x="0" y="1486"/>
                  </a:cubicBezTo>
                  <a:lnTo>
                    <a:pt x="0" y="16030"/>
                  </a:lnTo>
                  <a:cubicBezTo>
                    <a:pt x="0" y="16849"/>
                    <a:pt x="350" y="17516"/>
                    <a:pt x="780" y="17516"/>
                  </a:cubicBezTo>
                  <a:lnTo>
                    <a:pt x="12624" y="17516"/>
                  </a:lnTo>
                  <a:lnTo>
                    <a:pt x="21600" y="21600"/>
                  </a:lnTo>
                  <a:lnTo>
                    <a:pt x="17545" y="12747"/>
                  </a:lnTo>
                  <a:lnTo>
                    <a:pt x="17545" y="1486"/>
                  </a:lnTo>
                  <a:cubicBezTo>
                    <a:pt x="17545" y="667"/>
                    <a:pt x="17195" y="0"/>
                    <a:pt x="16765" y="0"/>
                  </a:cubicBezTo>
                  <a:lnTo>
                    <a:pt x="780" y="0"/>
                  </a:lnTo>
                  <a:close/>
                </a:path>
              </a:pathLst>
            </a:cu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t>
              </a:r>
            </a:p>
          </p:txBody>
        </p:sp>
        <p:sp>
          <p:nvSpPr>
            <p:cNvPr id="187" name="…"/>
            <p:cNvSpPr/>
            <p:nvPr/>
          </p:nvSpPr>
          <p:spPr>
            <a:xfrm>
              <a:off x="0" y="0"/>
              <a:ext cx="3403997" cy="1626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10" y="0"/>
                  </a:moveTo>
                  <a:cubicBezTo>
                    <a:pt x="319" y="0"/>
                    <a:pt x="0" y="667"/>
                    <a:pt x="0" y="1486"/>
                  </a:cubicBezTo>
                  <a:lnTo>
                    <a:pt x="0" y="16030"/>
                  </a:lnTo>
                  <a:cubicBezTo>
                    <a:pt x="0" y="16849"/>
                    <a:pt x="319" y="17516"/>
                    <a:pt x="710" y="17516"/>
                  </a:cubicBezTo>
                  <a:lnTo>
                    <a:pt x="13423" y="17516"/>
                  </a:lnTo>
                  <a:lnTo>
                    <a:pt x="21600" y="21600"/>
                  </a:lnTo>
                  <a:lnTo>
                    <a:pt x="17906" y="12747"/>
                  </a:lnTo>
                  <a:lnTo>
                    <a:pt x="17906" y="1486"/>
                  </a:lnTo>
                  <a:cubicBezTo>
                    <a:pt x="17906" y="667"/>
                    <a:pt x="17587" y="0"/>
                    <a:pt x="17195" y="0"/>
                  </a:cubicBezTo>
                  <a:lnTo>
                    <a:pt x="710" y="0"/>
                  </a:lnTo>
                  <a:close/>
                </a:path>
              </a:pathLst>
            </a:cu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t>
              </a:r>
            </a:p>
          </p:txBody>
        </p:sp>
      </p:grpSp>
      <p:grpSp>
        <p:nvGrpSpPr>
          <p:cNvPr id="192" name="Group"/>
          <p:cNvGrpSpPr/>
          <p:nvPr/>
        </p:nvGrpSpPr>
        <p:grpSpPr>
          <a:xfrm>
            <a:off x="5737586" y="3006304"/>
            <a:ext cx="5754567" cy="5317841"/>
            <a:chOff x="0" y="0"/>
            <a:chExt cx="5754565" cy="5317840"/>
          </a:xfrm>
        </p:grpSpPr>
        <p:pic>
          <p:nvPicPr>
            <p:cNvPr id="189" name="person.png" descr="person.png"/>
            <p:cNvPicPr>
              <a:picLocks noChangeAspect="1"/>
            </p:cNvPicPr>
            <p:nvPr/>
          </p:nvPicPr>
          <p:blipFill>
            <a:blip r:embed="rId3">
              <a:extLst/>
            </a:blip>
            <a:stretch>
              <a:fillRect/>
            </a:stretch>
          </p:blipFill>
          <p:spPr>
            <a:xfrm>
              <a:off x="1543222" y="857809"/>
              <a:ext cx="4211344" cy="3915235"/>
            </a:xfrm>
            <a:prstGeom prst="rect">
              <a:avLst/>
            </a:prstGeom>
            <a:ln w="12700" cap="flat">
              <a:noFill/>
              <a:miter lim="400000"/>
            </a:ln>
            <a:effectLst/>
          </p:spPr>
        </p:pic>
        <p:sp>
          <p:nvSpPr>
            <p:cNvPr id="190" name="P2"/>
            <p:cNvSpPr txBox="1"/>
            <p:nvPr/>
          </p:nvSpPr>
          <p:spPr>
            <a:xfrm>
              <a:off x="3262284" y="4459959"/>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2</a:t>
              </a:r>
            </a:p>
          </p:txBody>
        </p:sp>
        <p:sp>
          <p:nvSpPr>
            <p:cNvPr id="191" name="…"/>
            <p:cNvSpPr/>
            <p:nvPr/>
          </p:nvSpPr>
          <p:spPr>
            <a:xfrm>
              <a:off x="0" y="0"/>
              <a:ext cx="3017838" cy="1483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1" y="0"/>
                  </a:moveTo>
                  <a:cubicBezTo>
                    <a:pt x="359" y="0"/>
                    <a:pt x="0" y="731"/>
                    <a:pt x="0" y="1630"/>
                  </a:cubicBezTo>
                  <a:lnTo>
                    <a:pt x="0" y="16896"/>
                  </a:lnTo>
                  <a:cubicBezTo>
                    <a:pt x="0" y="17795"/>
                    <a:pt x="359" y="18520"/>
                    <a:pt x="801" y="18520"/>
                  </a:cubicBezTo>
                  <a:lnTo>
                    <a:pt x="16203" y="18520"/>
                  </a:lnTo>
                  <a:lnTo>
                    <a:pt x="21600" y="21600"/>
                  </a:lnTo>
                  <a:lnTo>
                    <a:pt x="20290" y="7056"/>
                  </a:lnTo>
                  <a:lnTo>
                    <a:pt x="20290" y="1630"/>
                  </a:lnTo>
                  <a:cubicBezTo>
                    <a:pt x="20290" y="731"/>
                    <a:pt x="19934" y="0"/>
                    <a:pt x="19492" y="0"/>
                  </a:cubicBezTo>
                  <a:lnTo>
                    <a:pt x="801" y="0"/>
                  </a:lnTo>
                  <a:close/>
                </a:path>
              </a:pathLst>
            </a:cu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t>
              </a:r>
            </a:p>
          </p:txBody>
        </p:sp>
      </p:grpSp>
      <p:grpSp>
        <p:nvGrpSpPr>
          <p:cNvPr id="196" name="Group"/>
          <p:cNvGrpSpPr/>
          <p:nvPr/>
        </p:nvGrpSpPr>
        <p:grpSpPr>
          <a:xfrm>
            <a:off x="9531585" y="3140758"/>
            <a:ext cx="5728720" cy="5361946"/>
            <a:chOff x="0" y="0"/>
            <a:chExt cx="5728718" cy="5361944"/>
          </a:xfrm>
        </p:grpSpPr>
        <p:pic>
          <p:nvPicPr>
            <p:cNvPr id="193" name="person.png" descr="person.png"/>
            <p:cNvPicPr>
              <a:picLocks noChangeAspect="1"/>
            </p:cNvPicPr>
            <p:nvPr/>
          </p:nvPicPr>
          <p:blipFill>
            <a:blip r:embed="rId3">
              <a:extLst/>
            </a:blip>
            <a:stretch>
              <a:fillRect/>
            </a:stretch>
          </p:blipFill>
          <p:spPr>
            <a:xfrm>
              <a:off x="0" y="893585"/>
              <a:ext cx="4211344" cy="3915235"/>
            </a:xfrm>
            <a:prstGeom prst="rect">
              <a:avLst/>
            </a:prstGeom>
            <a:ln w="12700" cap="flat">
              <a:noFill/>
              <a:miter lim="400000"/>
            </a:ln>
            <a:effectLst/>
          </p:spPr>
        </p:pic>
        <p:sp>
          <p:nvSpPr>
            <p:cNvPr id="194" name="P3"/>
            <p:cNvSpPr txBox="1"/>
            <p:nvPr/>
          </p:nvSpPr>
          <p:spPr>
            <a:xfrm>
              <a:off x="1719062" y="4504064"/>
              <a:ext cx="773219"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3</a:t>
              </a:r>
            </a:p>
          </p:txBody>
        </p:sp>
        <p:sp>
          <p:nvSpPr>
            <p:cNvPr id="195" name="…"/>
            <p:cNvSpPr/>
            <p:nvPr/>
          </p:nvSpPr>
          <p:spPr>
            <a:xfrm>
              <a:off x="2626743" y="0"/>
              <a:ext cx="3101976" cy="16279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96" y="0"/>
                  </a:moveTo>
                  <a:cubicBezTo>
                    <a:pt x="2424" y="0"/>
                    <a:pt x="2040" y="732"/>
                    <a:pt x="2040" y="1632"/>
                  </a:cubicBezTo>
                  <a:lnTo>
                    <a:pt x="2040" y="6503"/>
                  </a:lnTo>
                  <a:lnTo>
                    <a:pt x="0" y="21600"/>
                  </a:lnTo>
                  <a:lnTo>
                    <a:pt x="5466" y="16424"/>
                  </a:lnTo>
                  <a:lnTo>
                    <a:pt x="20743" y="16424"/>
                  </a:lnTo>
                  <a:cubicBezTo>
                    <a:pt x="21216" y="16424"/>
                    <a:pt x="21600" y="15692"/>
                    <a:pt x="21600" y="14791"/>
                  </a:cubicBezTo>
                  <a:lnTo>
                    <a:pt x="21600" y="1632"/>
                  </a:lnTo>
                  <a:cubicBezTo>
                    <a:pt x="21600" y="732"/>
                    <a:pt x="21216" y="0"/>
                    <a:pt x="20743" y="0"/>
                  </a:cubicBezTo>
                  <a:lnTo>
                    <a:pt x="2896" y="0"/>
                  </a:lnTo>
                  <a:close/>
                </a:path>
              </a:pathLst>
            </a:cu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sz="7000">
                  <a:solidFill>
                    <a:srgbClr val="FFFFFF"/>
                  </a:solidFill>
                </a:defRPr>
              </a:lvl1pPr>
            </a:lstStyle>
            <a:p>
              <a:pPr/>
              <a:r>
                <a:t>…</a:t>
              </a:r>
            </a:p>
          </p:txBody>
        </p:sp>
      </p:grpSp>
      <p:grpSp>
        <p:nvGrpSpPr>
          <p:cNvPr id="199" name="Group"/>
          <p:cNvGrpSpPr/>
          <p:nvPr/>
        </p:nvGrpSpPr>
        <p:grpSpPr>
          <a:xfrm>
            <a:off x="8951828" y="10055075"/>
            <a:ext cx="914190" cy="3089645"/>
            <a:chOff x="0" y="0"/>
            <a:chExt cx="914188" cy="3089643"/>
          </a:xfrm>
        </p:grpSpPr>
        <p:sp>
          <p:nvSpPr>
            <p:cNvPr id="197" name="Microphone"/>
            <p:cNvSpPr/>
            <p:nvPr/>
          </p:nvSpPr>
          <p:spPr>
            <a:xfrm>
              <a:off x="80528" y="0"/>
              <a:ext cx="753131" cy="228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solidFill>
              <a:srgbClr val="000000"/>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198" name="M1"/>
            <p:cNvSpPr txBox="1"/>
            <p:nvPr/>
          </p:nvSpPr>
          <p:spPr>
            <a:xfrm>
              <a:off x="-1" y="2231763"/>
              <a:ext cx="914190"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a:t>
              </a:r>
              <a:r>
                <a:rPr baseline="-5999"/>
                <a:t>1</a:t>
              </a:r>
            </a:p>
          </p:txBody>
        </p:sp>
      </p:grpSp>
      <p:grpSp>
        <p:nvGrpSpPr>
          <p:cNvPr id="202" name="Group"/>
          <p:cNvGrpSpPr/>
          <p:nvPr/>
        </p:nvGrpSpPr>
        <p:grpSpPr>
          <a:xfrm>
            <a:off x="16888221" y="2867912"/>
            <a:ext cx="3236467" cy="1760304"/>
            <a:chOff x="0" y="0"/>
            <a:chExt cx="3236465" cy="1760303"/>
          </a:xfrm>
        </p:grpSpPr>
        <p:sp>
          <p:nvSpPr>
            <p:cNvPr id="200" name="Microphone"/>
            <p:cNvSpPr/>
            <p:nvPr/>
          </p:nvSpPr>
          <p:spPr>
            <a:xfrm rot="14906995">
              <a:off x="824853" y="-152779"/>
              <a:ext cx="753131" cy="2286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solidFill>
              <a:srgbClr val="000000"/>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201" name="M2"/>
            <p:cNvSpPr txBox="1"/>
            <p:nvPr/>
          </p:nvSpPr>
          <p:spPr>
            <a:xfrm>
              <a:off x="2322277" y="0"/>
              <a:ext cx="914189"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a:t>
              </a:r>
              <a:r>
                <a:rPr baseline="-5999"/>
                <a:t>2</a:t>
              </a:r>
            </a:p>
          </p:txBody>
        </p:sp>
      </p:grpSp>
      <p:grpSp>
        <p:nvGrpSpPr>
          <p:cNvPr id="205" name="Group"/>
          <p:cNvGrpSpPr/>
          <p:nvPr/>
        </p:nvGrpSpPr>
        <p:grpSpPr>
          <a:xfrm>
            <a:off x="616841" y="1398978"/>
            <a:ext cx="3169773" cy="2330460"/>
            <a:chOff x="0" y="0"/>
            <a:chExt cx="3169771" cy="2330458"/>
          </a:xfrm>
        </p:grpSpPr>
        <p:sp>
          <p:nvSpPr>
            <p:cNvPr id="203" name="Microphone"/>
            <p:cNvSpPr/>
            <p:nvPr/>
          </p:nvSpPr>
          <p:spPr>
            <a:xfrm rot="7195891">
              <a:off x="1614765" y="290802"/>
              <a:ext cx="753130" cy="2286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solidFill>
              <a:srgbClr val="000000"/>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204" name="M3"/>
            <p:cNvSpPr txBox="1"/>
            <p:nvPr/>
          </p:nvSpPr>
          <p:spPr>
            <a:xfrm>
              <a:off x="-1" y="0"/>
              <a:ext cx="914190"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a:t>
              </a:r>
              <a:r>
                <a:rPr baseline="-5999"/>
                <a:t>3</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8"/>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196"/>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1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6" fill="hold">
                                  <p:stCondLst>
                                    <p:cond delay="0"/>
                                  </p:stCondLst>
                                  <p:iterate type="el" backwards="0">
                                    <p:tmAbs val="0"/>
                                  </p:iterate>
                                  <p:childTnLst>
                                    <p:set>
                                      <p:cBhvr>
                                        <p:cTn id="24" fill="hold"/>
                                        <p:tgtEl>
                                          <p:spTgt spid="202"/>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5"/>
      <p:bldP build="whole" bldLvl="1" animBg="1" rev="0" advAuto="0" spid="202" grpId="6"/>
      <p:bldP build="whole" bldLvl="1" animBg="1" rev="0" advAuto="0" spid="196" grpId="3"/>
      <p:bldP build="whole" bldLvl="1" animBg="1" rev="0" advAuto="0" spid="192" grpId="4"/>
      <p:bldP build="whole" bldLvl="1" animBg="1" rev="0" advAuto="0" spid="205" grpId="7"/>
      <p:bldP build="whole" bldLvl="1" animBg="1" rev="0" advAuto="0" spid="188" grpId="2"/>
      <p:bldP build="whole" bldLvl="1" animBg="1" rev="0" advAuto="0" spid="18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2" name="Group"/>
          <p:cNvGrpSpPr/>
          <p:nvPr/>
        </p:nvGrpSpPr>
        <p:grpSpPr>
          <a:xfrm>
            <a:off x="816094" y="5414341"/>
            <a:ext cx="6069833" cy="6159947"/>
            <a:chOff x="0" y="0"/>
            <a:chExt cx="6069831" cy="6159946"/>
          </a:xfrm>
        </p:grpSpPr>
        <p:pic>
          <p:nvPicPr>
            <p:cNvPr id="209" name="person.png" descr="person.png"/>
            <p:cNvPicPr>
              <a:picLocks noChangeAspect="1"/>
            </p:cNvPicPr>
            <p:nvPr/>
          </p:nvPicPr>
          <p:blipFill>
            <a:blip r:embed="rId3">
              <a:extLst/>
            </a:blip>
            <a:stretch>
              <a:fillRect/>
            </a:stretch>
          </p:blipFill>
          <p:spPr>
            <a:xfrm>
              <a:off x="1858487" y="835310"/>
              <a:ext cx="4211345" cy="3915235"/>
            </a:xfrm>
            <a:prstGeom prst="rect">
              <a:avLst/>
            </a:prstGeom>
            <a:ln w="12700" cap="flat">
              <a:noFill/>
              <a:miter lim="400000"/>
            </a:ln>
            <a:effectLst/>
          </p:spPr>
        </p:pic>
        <p:sp>
          <p:nvSpPr>
            <p:cNvPr id="210" name="P1"/>
            <p:cNvSpPr/>
            <p:nvPr/>
          </p:nvSpPr>
          <p:spPr>
            <a:xfrm>
              <a:off x="3964159" y="488994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1</a:t>
              </a:r>
            </a:p>
          </p:txBody>
        </p:sp>
        <p:sp>
          <p:nvSpPr>
            <p:cNvPr id="211" name="Callout"/>
            <p:cNvSpPr/>
            <p:nvPr/>
          </p:nvSpPr>
          <p:spPr>
            <a:xfrm>
              <a:off x="0" y="0"/>
              <a:ext cx="3403997" cy="1626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10" y="0"/>
                  </a:moveTo>
                  <a:cubicBezTo>
                    <a:pt x="319" y="0"/>
                    <a:pt x="0" y="667"/>
                    <a:pt x="0" y="1486"/>
                  </a:cubicBezTo>
                  <a:lnTo>
                    <a:pt x="0" y="16030"/>
                  </a:lnTo>
                  <a:cubicBezTo>
                    <a:pt x="0" y="16849"/>
                    <a:pt x="319" y="17516"/>
                    <a:pt x="710" y="17516"/>
                  </a:cubicBezTo>
                  <a:lnTo>
                    <a:pt x="13423" y="17516"/>
                  </a:lnTo>
                  <a:lnTo>
                    <a:pt x="21600" y="21600"/>
                  </a:lnTo>
                  <a:lnTo>
                    <a:pt x="17906" y="12747"/>
                  </a:lnTo>
                  <a:lnTo>
                    <a:pt x="17906" y="1486"/>
                  </a:lnTo>
                  <a:cubicBezTo>
                    <a:pt x="17906" y="667"/>
                    <a:pt x="17587" y="0"/>
                    <a:pt x="17195" y="0"/>
                  </a:cubicBezTo>
                  <a:lnTo>
                    <a:pt x="710" y="0"/>
                  </a:lnTo>
                  <a:close/>
                </a:path>
              </a:pathLst>
            </a:custGeom>
            <a:solidFill>
              <a:schemeClr val="accent1"/>
            </a:solidFill>
            <a:ln w="12700" cap="flat">
              <a:noFill/>
              <a:miter lim="400000"/>
            </a:ln>
            <a:effectLst/>
          </p:spPr>
          <p:txBody>
            <a:bodyPr wrap="square" lIns="0" tIns="0" rIns="0" bIns="0" numCol="1" anchor="ctr">
              <a:noAutofit/>
            </a:bodyPr>
            <a:lstStyle/>
            <a:p>
              <a:pPr>
                <a:defRPr sz="7000">
                  <a:solidFill>
                    <a:srgbClr val="FFFFFF"/>
                  </a:solidFill>
                </a:defRPr>
              </a:pPr>
            </a:p>
          </p:txBody>
        </p:sp>
      </p:grpSp>
      <p:pic>
        <p:nvPicPr>
          <p:cNvPr id="213" name="person.png" descr="person.png"/>
          <p:cNvPicPr>
            <a:picLocks noChangeAspect="1"/>
          </p:cNvPicPr>
          <p:nvPr/>
        </p:nvPicPr>
        <p:blipFill>
          <a:blip r:embed="rId3">
            <a:extLst/>
          </a:blip>
          <a:stretch>
            <a:fillRect/>
          </a:stretch>
        </p:blipFill>
        <p:spPr>
          <a:xfrm>
            <a:off x="7280808" y="3864114"/>
            <a:ext cx="4211345" cy="3915235"/>
          </a:xfrm>
          <a:prstGeom prst="rect">
            <a:avLst/>
          </a:prstGeom>
          <a:ln w="12700">
            <a:miter lim="400000"/>
          </a:ln>
        </p:spPr>
      </p:pic>
      <p:sp>
        <p:nvSpPr>
          <p:cNvPr id="214" name="P2"/>
          <p:cNvSpPr txBox="1"/>
          <p:nvPr/>
        </p:nvSpPr>
        <p:spPr>
          <a:xfrm>
            <a:off x="8999870" y="7466263"/>
            <a:ext cx="773219"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t>
            </a:r>
            <a:r>
              <a:rPr baseline="-5999"/>
              <a:t>2</a:t>
            </a:r>
          </a:p>
        </p:txBody>
      </p:sp>
      <p:sp>
        <p:nvSpPr>
          <p:cNvPr id="215" name="Callout"/>
          <p:cNvSpPr/>
          <p:nvPr/>
        </p:nvSpPr>
        <p:spPr>
          <a:xfrm>
            <a:off x="5737586" y="3006304"/>
            <a:ext cx="3017838" cy="14835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1" y="0"/>
                </a:moveTo>
                <a:cubicBezTo>
                  <a:pt x="359" y="0"/>
                  <a:pt x="0" y="731"/>
                  <a:pt x="0" y="1630"/>
                </a:cubicBezTo>
                <a:lnTo>
                  <a:pt x="0" y="16896"/>
                </a:lnTo>
                <a:cubicBezTo>
                  <a:pt x="0" y="17795"/>
                  <a:pt x="359" y="18520"/>
                  <a:pt x="801" y="18520"/>
                </a:cubicBezTo>
                <a:lnTo>
                  <a:pt x="16203" y="18520"/>
                </a:lnTo>
                <a:lnTo>
                  <a:pt x="21600" y="21600"/>
                </a:lnTo>
                <a:lnTo>
                  <a:pt x="20290" y="7056"/>
                </a:lnTo>
                <a:lnTo>
                  <a:pt x="20290" y="1630"/>
                </a:lnTo>
                <a:cubicBezTo>
                  <a:pt x="20290" y="731"/>
                  <a:pt x="19934" y="0"/>
                  <a:pt x="19492" y="0"/>
                </a:cubicBezTo>
                <a:lnTo>
                  <a:pt x="801" y="0"/>
                </a:lnTo>
                <a:close/>
              </a:path>
            </a:pathLst>
          </a:custGeom>
          <a:solidFill>
            <a:schemeClr val="accent1"/>
          </a:solidFill>
          <a:ln w="12700">
            <a:miter lim="400000"/>
          </a:ln>
        </p:spPr>
        <p:txBody>
          <a:bodyPr lIns="0" tIns="0" rIns="0" bIns="0" anchor="ctr"/>
          <a:lstStyle/>
          <a:p>
            <a:pPr>
              <a:defRPr sz="7000">
                <a:solidFill>
                  <a:srgbClr val="FFFFFF"/>
                </a:solidFill>
              </a:defRPr>
            </a:pPr>
          </a:p>
        </p:txBody>
      </p:sp>
      <p:grpSp>
        <p:nvGrpSpPr>
          <p:cNvPr id="219" name="Group"/>
          <p:cNvGrpSpPr/>
          <p:nvPr/>
        </p:nvGrpSpPr>
        <p:grpSpPr>
          <a:xfrm>
            <a:off x="9531585" y="3140758"/>
            <a:ext cx="5728720" cy="5361946"/>
            <a:chOff x="0" y="0"/>
            <a:chExt cx="5728718" cy="5361944"/>
          </a:xfrm>
        </p:grpSpPr>
        <p:pic>
          <p:nvPicPr>
            <p:cNvPr id="216" name="person.png" descr="person.png"/>
            <p:cNvPicPr>
              <a:picLocks noChangeAspect="1"/>
            </p:cNvPicPr>
            <p:nvPr/>
          </p:nvPicPr>
          <p:blipFill>
            <a:blip r:embed="rId3">
              <a:extLst/>
            </a:blip>
            <a:stretch>
              <a:fillRect/>
            </a:stretch>
          </p:blipFill>
          <p:spPr>
            <a:xfrm>
              <a:off x="0" y="893585"/>
              <a:ext cx="4211344" cy="3915235"/>
            </a:xfrm>
            <a:prstGeom prst="rect">
              <a:avLst/>
            </a:prstGeom>
            <a:ln w="12700" cap="flat">
              <a:noFill/>
              <a:miter lim="400000"/>
            </a:ln>
            <a:effectLst/>
          </p:spPr>
        </p:pic>
        <p:sp>
          <p:nvSpPr>
            <p:cNvPr id="217" name="P3"/>
            <p:cNvSpPr txBox="1"/>
            <p:nvPr/>
          </p:nvSpPr>
          <p:spPr>
            <a:xfrm>
              <a:off x="1719062" y="4504064"/>
              <a:ext cx="773219"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3</a:t>
              </a:r>
            </a:p>
          </p:txBody>
        </p:sp>
        <p:sp>
          <p:nvSpPr>
            <p:cNvPr id="218" name="Callout"/>
            <p:cNvSpPr/>
            <p:nvPr/>
          </p:nvSpPr>
          <p:spPr>
            <a:xfrm>
              <a:off x="2626743" y="0"/>
              <a:ext cx="3101976" cy="16279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96" y="0"/>
                  </a:moveTo>
                  <a:cubicBezTo>
                    <a:pt x="2424" y="0"/>
                    <a:pt x="2040" y="732"/>
                    <a:pt x="2040" y="1632"/>
                  </a:cubicBezTo>
                  <a:lnTo>
                    <a:pt x="2040" y="6503"/>
                  </a:lnTo>
                  <a:lnTo>
                    <a:pt x="0" y="21600"/>
                  </a:lnTo>
                  <a:lnTo>
                    <a:pt x="5466" y="16424"/>
                  </a:lnTo>
                  <a:lnTo>
                    <a:pt x="20743" y="16424"/>
                  </a:lnTo>
                  <a:cubicBezTo>
                    <a:pt x="21216" y="16424"/>
                    <a:pt x="21600" y="15692"/>
                    <a:pt x="21600" y="14791"/>
                  </a:cubicBezTo>
                  <a:lnTo>
                    <a:pt x="21600" y="1632"/>
                  </a:lnTo>
                  <a:cubicBezTo>
                    <a:pt x="21600" y="732"/>
                    <a:pt x="21216" y="0"/>
                    <a:pt x="20743" y="0"/>
                  </a:cubicBezTo>
                  <a:lnTo>
                    <a:pt x="2896" y="0"/>
                  </a:lnTo>
                  <a:close/>
                </a:path>
              </a:pathLst>
            </a:custGeom>
            <a:solidFill>
              <a:schemeClr val="accent1"/>
            </a:solidFill>
            <a:ln w="12700" cap="flat">
              <a:noFill/>
              <a:miter lim="400000"/>
            </a:ln>
            <a:effectLst/>
          </p:spPr>
          <p:txBody>
            <a:bodyPr wrap="square" lIns="0" tIns="0" rIns="0" bIns="0" numCol="1" anchor="ctr">
              <a:noAutofit/>
            </a:bodyPr>
            <a:lstStyle/>
            <a:p>
              <a:pPr>
                <a:defRPr sz="7000">
                  <a:solidFill>
                    <a:srgbClr val="FFFFFF"/>
                  </a:solidFill>
                </a:defRPr>
              </a:pPr>
            </a:p>
          </p:txBody>
        </p:sp>
      </p:grpSp>
      <p:grpSp>
        <p:nvGrpSpPr>
          <p:cNvPr id="222" name="Group"/>
          <p:cNvGrpSpPr/>
          <p:nvPr/>
        </p:nvGrpSpPr>
        <p:grpSpPr>
          <a:xfrm>
            <a:off x="8937948" y="10055075"/>
            <a:ext cx="914190" cy="3089645"/>
            <a:chOff x="0" y="0"/>
            <a:chExt cx="914188" cy="3089643"/>
          </a:xfrm>
        </p:grpSpPr>
        <p:sp>
          <p:nvSpPr>
            <p:cNvPr id="220" name="Microphone"/>
            <p:cNvSpPr/>
            <p:nvPr/>
          </p:nvSpPr>
          <p:spPr>
            <a:xfrm>
              <a:off x="80528" y="0"/>
              <a:ext cx="753131" cy="228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solidFill>
              <a:srgbClr val="000000"/>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221" name="M1"/>
            <p:cNvSpPr txBox="1"/>
            <p:nvPr/>
          </p:nvSpPr>
          <p:spPr>
            <a:xfrm>
              <a:off x="-1" y="2231763"/>
              <a:ext cx="914190"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a:t>
              </a:r>
              <a:r>
                <a:rPr baseline="-5999"/>
                <a:t>1</a:t>
              </a:r>
            </a:p>
          </p:txBody>
        </p:sp>
      </p:grpSp>
      <p:grpSp>
        <p:nvGrpSpPr>
          <p:cNvPr id="225" name="Group"/>
          <p:cNvGrpSpPr/>
          <p:nvPr/>
        </p:nvGrpSpPr>
        <p:grpSpPr>
          <a:xfrm>
            <a:off x="16888221" y="2867912"/>
            <a:ext cx="3236467" cy="1760304"/>
            <a:chOff x="0" y="0"/>
            <a:chExt cx="3236465" cy="1760303"/>
          </a:xfrm>
        </p:grpSpPr>
        <p:sp>
          <p:nvSpPr>
            <p:cNvPr id="223" name="Microphone"/>
            <p:cNvSpPr/>
            <p:nvPr/>
          </p:nvSpPr>
          <p:spPr>
            <a:xfrm rot="14906995">
              <a:off x="824853" y="-152779"/>
              <a:ext cx="753131" cy="2286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solidFill>
              <a:srgbClr val="929292"/>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224" name="M2"/>
            <p:cNvSpPr txBox="1"/>
            <p:nvPr/>
          </p:nvSpPr>
          <p:spPr>
            <a:xfrm>
              <a:off x="2322277" y="0"/>
              <a:ext cx="914189"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solidFill>
                    <a:srgbClr val="929292"/>
                  </a:solidFill>
                </a:defRPr>
              </a:pPr>
              <a:r>
                <a:t>M</a:t>
              </a:r>
              <a:r>
                <a:rPr baseline="-5999"/>
                <a:t>2</a:t>
              </a:r>
            </a:p>
          </p:txBody>
        </p:sp>
      </p:grpSp>
      <p:grpSp>
        <p:nvGrpSpPr>
          <p:cNvPr id="228" name="Group"/>
          <p:cNvGrpSpPr/>
          <p:nvPr/>
        </p:nvGrpSpPr>
        <p:grpSpPr>
          <a:xfrm>
            <a:off x="616841" y="1398978"/>
            <a:ext cx="3169773" cy="2330460"/>
            <a:chOff x="0" y="0"/>
            <a:chExt cx="3169771" cy="2330458"/>
          </a:xfrm>
        </p:grpSpPr>
        <p:sp>
          <p:nvSpPr>
            <p:cNvPr id="226" name="Microphone"/>
            <p:cNvSpPr/>
            <p:nvPr/>
          </p:nvSpPr>
          <p:spPr>
            <a:xfrm rot="7195891">
              <a:off x="1614765" y="290802"/>
              <a:ext cx="753130" cy="2286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solidFill>
              <a:srgbClr val="929292"/>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227" name="M3"/>
            <p:cNvSpPr txBox="1"/>
            <p:nvPr/>
          </p:nvSpPr>
          <p:spPr>
            <a:xfrm>
              <a:off x="-1" y="0"/>
              <a:ext cx="914190"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solidFill>
                    <a:srgbClr val="929292"/>
                  </a:solidFill>
                </a:defRPr>
              </a:pPr>
              <a:r>
                <a:t>M</a:t>
              </a:r>
              <a:r>
                <a:rPr baseline="-5999"/>
                <a:t>3</a:t>
              </a:r>
            </a:p>
          </p:txBody>
        </p:sp>
      </p:grpSp>
      <p:sp>
        <p:nvSpPr>
          <p:cNvPr id="229" name="Line"/>
          <p:cNvSpPr/>
          <p:nvPr/>
        </p:nvSpPr>
        <p:spPr>
          <a:xfrm>
            <a:off x="5370879" y="9421637"/>
            <a:ext cx="3225518" cy="1000413"/>
          </a:xfrm>
          <a:prstGeom prst="line">
            <a:avLst/>
          </a:prstGeom>
          <a:ln w="76200">
            <a:solidFill>
              <a:srgbClr val="000000"/>
            </a:solidFill>
            <a:miter lim="400000"/>
            <a:tailEnd type="triangle"/>
          </a:ln>
        </p:spPr>
        <p:txBody>
          <a:bodyPr lIns="0" tIns="0" rIns="0" bIns="0" anchor="ctr"/>
          <a:lstStyle/>
          <a:p>
            <a:pPr>
              <a:defRPr sz="7000">
                <a:solidFill>
                  <a:srgbClr val="FFFFFF"/>
                </a:solidFill>
              </a:defRPr>
            </a:pPr>
          </a:p>
        </p:txBody>
      </p:sp>
      <p:sp>
        <p:nvSpPr>
          <p:cNvPr id="230" name="Line"/>
          <p:cNvSpPr/>
          <p:nvPr/>
        </p:nvSpPr>
        <p:spPr>
          <a:xfrm>
            <a:off x="9283161" y="8195632"/>
            <a:ext cx="1" cy="1760305"/>
          </a:xfrm>
          <a:prstGeom prst="line">
            <a:avLst/>
          </a:prstGeom>
          <a:ln w="76200">
            <a:solidFill>
              <a:srgbClr val="000000"/>
            </a:solidFill>
            <a:miter lim="400000"/>
            <a:tailEnd type="triangle"/>
          </a:ln>
        </p:spPr>
        <p:txBody>
          <a:bodyPr lIns="0" tIns="0" rIns="0" bIns="0" anchor="ctr"/>
          <a:lstStyle/>
          <a:p>
            <a:pPr>
              <a:defRPr sz="7000">
                <a:solidFill>
                  <a:srgbClr val="FFFFFF"/>
                </a:solidFill>
              </a:defRPr>
            </a:pPr>
          </a:p>
        </p:txBody>
      </p:sp>
      <p:sp>
        <p:nvSpPr>
          <p:cNvPr id="231" name="Line"/>
          <p:cNvSpPr/>
          <p:nvPr/>
        </p:nvSpPr>
        <p:spPr>
          <a:xfrm flipH="1">
            <a:off x="9969926" y="8494807"/>
            <a:ext cx="1568552" cy="1568551"/>
          </a:xfrm>
          <a:prstGeom prst="line">
            <a:avLst/>
          </a:prstGeom>
          <a:ln w="76200">
            <a:solidFill>
              <a:srgbClr val="000000"/>
            </a:solidFill>
            <a:miter lim="400000"/>
            <a:tailEnd type="triangle"/>
          </a:ln>
        </p:spPr>
        <p:txBody>
          <a:bodyPr lIns="0" tIns="0" rIns="0" bIns="0" anchor="ctr"/>
          <a:lstStyle/>
          <a:p>
            <a:pPr>
              <a:defRPr sz="7000">
                <a:solidFill>
                  <a:srgbClr val="FFFFFF"/>
                </a:solidFill>
              </a:defRPr>
            </a:pPr>
          </a:p>
        </p:txBody>
      </p:sp>
      <p:pic>
        <p:nvPicPr>
          <p:cNvPr id="232" name="latex-image-1.pdf" descr="latex-image-1.pdf"/>
          <p:cNvPicPr>
            <a:picLocks noChangeAspect="1"/>
          </p:cNvPicPr>
          <p:nvPr/>
        </p:nvPicPr>
        <p:blipFill>
          <a:blip r:embed="rId4">
            <a:extLst/>
          </a:blip>
          <a:stretch>
            <a:fillRect/>
          </a:stretch>
        </p:blipFill>
        <p:spPr>
          <a:xfrm>
            <a:off x="5422851" y="10450321"/>
            <a:ext cx="2755901" cy="635001"/>
          </a:xfrm>
          <a:prstGeom prst="rect">
            <a:avLst/>
          </a:prstGeom>
          <a:ln w="12700">
            <a:miter lim="400000"/>
          </a:ln>
        </p:spPr>
      </p:pic>
      <p:pic>
        <p:nvPicPr>
          <p:cNvPr id="233" name="latex-image-1.pdf" descr="latex-image-1.pdf"/>
          <p:cNvPicPr>
            <a:picLocks noChangeAspect="1"/>
          </p:cNvPicPr>
          <p:nvPr/>
        </p:nvPicPr>
        <p:blipFill>
          <a:blip r:embed="rId5">
            <a:extLst/>
          </a:blip>
          <a:stretch>
            <a:fillRect/>
          </a:stretch>
        </p:blipFill>
        <p:spPr>
          <a:xfrm>
            <a:off x="6260976" y="8264797"/>
            <a:ext cx="2755901" cy="635001"/>
          </a:xfrm>
          <a:prstGeom prst="rect">
            <a:avLst/>
          </a:prstGeom>
          <a:ln w="12700">
            <a:miter lim="400000"/>
          </a:ln>
        </p:spPr>
      </p:pic>
      <p:pic>
        <p:nvPicPr>
          <p:cNvPr id="234" name="latex-image-1.pdf" descr="latex-image-1.pdf"/>
          <p:cNvPicPr>
            <a:picLocks noChangeAspect="1"/>
          </p:cNvPicPr>
          <p:nvPr/>
        </p:nvPicPr>
        <p:blipFill>
          <a:blip r:embed="rId6">
            <a:extLst/>
          </a:blip>
          <a:stretch>
            <a:fillRect/>
          </a:stretch>
        </p:blipFill>
        <p:spPr>
          <a:xfrm>
            <a:off x="1420677" y="5782224"/>
            <a:ext cx="1562101" cy="774701"/>
          </a:xfrm>
          <a:prstGeom prst="rect">
            <a:avLst/>
          </a:prstGeom>
          <a:ln w="12700">
            <a:miter lim="400000"/>
          </a:ln>
        </p:spPr>
      </p:pic>
      <p:pic>
        <p:nvPicPr>
          <p:cNvPr id="235" name="latex-image-1.pdf" descr="latex-image-1.pdf"/>
          <p:cNvPicPr>
            <a:picLocks noChangeAspect="1"/>
          </p:cNvPicPr>
          <p:nvPr/>
        </p:nvPicPr>
        <p:blipFill>
          <a:blip r:embed="rId7">
            <a:extLst/>
          </a:blip>
          <a:stretch>
            <a:fillRect/>
          </a:stretch>
        </p:blipFill>
        <p:spPr>
          <a:xfrm>
            <a:off x="6392373" y="3322613"/>
            <a:ext cx="1562101" cy="774701"/>
          </a:xfrm>
          <a:prstGeom prst="rect">
            <a:avLst/>
          </a:prstGeom>
          <a:ln w="12700">
            <a:miter lim="400000"/>
          </a:ln>
        </p:spPr>
      </p:pic>
      <p:pic>
        <p:nvPicPr>
          <p:cNvPr id="236" name="latex-image-1.pdf" descr="latex-image-1.pdf"/>
          <p:cNvPicPr>
            <a:picLocks noChangeAspect="1"/>
          </p:cNvPicPr>
          <p:nvPr/>
        </p:nvPicPr>
        <p:blipFill>
          <a:blip r:embed="rId8">
            <a:extLst/>
          </a:blip>
          <a:stretch>
            <a:fillRect/>
          </a:stretch>
        </p:blipFill>
        <p:spPr>
          <a:xfrm>
            <a:off x="13102361" y="3436913"/>
            <a:ext cx="1562101" cy="774701"/>
          </a:xfrm>
          <a:prstGeom prst="rect">
            <a:avLst/>
          </a:prstGeom>
          <a:ln w="12700">
            <a:miter lim="400000"/>
          </a:ln>
        </p:spPr>
      </p:pic>
      <p:sp>
        <p:nvSpPr>
          <p:cNvPr id="237" name="Blind Source Separation"/>
          <p:cNvSpPr txBox="1"/>
          <p:nvPr>
            <p:ph type="title"/>
          </p:nvPr>
        </p:nvSpPr>
        <p:spPr>
          <a:prstGeom prst="rect">
            <a:avLst/>
          </a:prstGeom>
        </p:spPr>
        <p:txBody>
          <a:bodyPr/>
          <a:lstStyle/>
          <a:p>
            <a:pPr/>
            <a:r>
              <a:t>Blind Source Separation</a:t>
            </a:r>
          </a:p>
        </p:txBody>
      </p:sp>
      <p:pic>
        <p:nvPicPr>
          <p:cNvPr id="238" name="latex-image-1.pdf" descr="latex-image-1.pdf"/>
          <p:cNvPicPr>
            <a:picLocks noChangeAspect="1"/>
          </p:cNvPicPr>
          <p:nvPr/>
        </p:nvPicPr>
        <p:blipFill>
          <a:blip r:embed="rId9">
            <a:extLst/>
          </a:blip>
          <a:stretch>
            <a:fillRect/>
          </a:stretch>
        </p:blipFill>
        <p:spPr>
          <a:xfrm>
            <a:off x="11030698" y="9014562"/>
            <a:ext cx="2755901" cy="635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31"/>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29"/>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233"/>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232"/>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2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6"/>
      <p:bldP build="whole" bldLvl="1" animBg="1" rev="0" advAuto="0" spid="231" grpId="2"/>
      <p:bldP build="whole" bldLvl="1" animBg="1" rev="0" advAuto="0" spid="230" grpId="1"/>
      <p:bldP build="whole" bldLvl="1" animBg="1" rev="0" advAuto="0" spid="229" grpId="3"/>
      <p:bldP build="whole" bldLvl="1" animBg="1" rev="0" advAuto="0" spid="233" grpId="4"/>
      <p:bldP build="whole" bldLvl="1" animBg="1" rev="0" advAuto="0" spid="232"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5" name="Group"/>
          <p:cNvGrpSpPr/>
          <p:nvPr/>
        </p:nvGrpSpPr>
        <p:grpSpPr>
          <a:xfrm>
            <a:off x="816094" y="5414341"/>
            <a:ext cx="6069833" cy="6159947"/>
            <a:chOff x="0" y="0"/>
            <a:chExt cx="6069831" cy="6159946"/>
          </a:xfrm>
        </p:grpSpPr>
        <p:pic>
          <p:nvPicPr>
            <p:cNvPr id="242" name="person.png" descr="person.png"/>
            <p:cNvPicPr>
              <a:picLocks noChangeAspect="1"/>
            </p:cNvPicPr>
            <p:nvPr/>
          </p:nvPicPr>
          <p:blipFill>
            <a:blip r:embed="rId3">
              <a:extLst/>
            </a:blip>
            <a:stretch>
              <a:fillRect/>
            </a:stretch>
          </p:blipFill>
          <p:spPr>
            <a:xfrm>
              <a:off x="1858487" y="835310"/>
              <a:ext cx="4211345" cy="3915235"/>
            </a:xfrm>
            <a:prstGeom prst="rect">
              <a:avLst/>
            </a:prstGeom>
            <a:ln w="12700" cap="flat">
              <a:noFill/>
              <a:miter lim="400000"/>
            </a:ln>
            <a:effectLst/>
          </p:spPr>
        </p:pic>
        <p:sp>
          <p:nvSpPr>
            <p:cNvPr id="243" name="P1"/>
            <p:cNvSpPr/>
            <p:nvPr/>
          </p:nvSpPr>
          <p:spPr>
            <a:xfrm>
              <a:off x="3964159" y="488994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1</a:t>
              </a:r>
            </a:p>
          </p:txBody>
        </p:sp>
        <p:sp>
          <p:nvSpPr>
            <p:cNvPr id="244" name="Callout"/>
            <p:cNvSpPr/>
            <p:nvPr/>
          </p:nvSpPr>
          <p:spPr>
            <a:xfrm>
              <a:off x="0" y="0"/>
              <a:ext cx="3403997" cy="16267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10" y="0"/>
                  </a:moveTo>
                  <a:cubicBezTo>
                    <a:pt x="319" y="0"/>
                    <a:pt x="0" y="667"/>
                    <a:pt x="0" y="1486"/>
                  </a:cubicBezTo>
                  <a:lnTo>
                    <a:pt x="0" y="16030"/>
                  </a:lnTo>
                  <a:cubicBezTo>
                    <a:pt x="0" y="16849"/>
                    <a:pt x="319" y="17516"/>
                    <a:pt x="710" y="17516"/>
                  </a:cubicBezTo>
                  <a:lnTo>
                    <a:pt x="13423" y="17516"/>
                  </a:lnTo>
                  <a:lnTo>
                    <a:pt x="21600" y="21600"/>
                  </a:lnTo>
                  <a:lnTo>
                    <a:pt x="17906" y="12747"/>
                  </a:lnTo>
                  <a:lnTo>
                    <a:pt x="17906" y="1486"/>
                  </a:lnTo>
                  <a:cubicBezTo>
                    <a:pt x="17906" y="667"/>
                    <a:pt x="17587" y="0"/>
                    <a:pt x="17195" y="0"/>
                  </a:cubicBezTo>
                  <a:lnTo>
                    <a:pt x="710" y="0"/>
                  </a:lnTo>
                  <a:close/>
                </a:path>
              </a:pathLst>
            </a:custGeom>
            <a:solidFill>
              <a:schemeClr val="accent1"/>
            </a:solidFill>
            <a:ln w="12700" cap="flat">
              <a:noFill/>
              <a:miter lim="400000"/>
            </a:ln>
            <a:effectLst/>
          </p:spPr>
          <p:txBody>
            <a:bodyPr wrap="square" lIns="0" tIns="0" rIns="0" bIns="0" numCol="1" anchor="ctr">
              <a:noAutofit/>
            </a:bodyPr>
            <a:lstStyle/>
            <a:p>
              <a:pPr>
                <a:defRPr sz="7000">
                  <a:solidFill>
                    <a:srgbClr val="FFFFFF"/>
                  </a:solidFill>
                </a:defRPr>
              </a:pPr>
            </a:p>
          </p:txBody>
        </p:sp>
      </p:grpSp>
      <p:pic>
        <p:nvPicPr>
          <p:cNvPr id="246" name="person.png" descr="person.png"/>
          <p:cNvPicPr>
            <a:picLocks noChangeAspect="1"/>
          </p:cNvPicPr>
          <p:nvPr/>
        </p:nvPicPr>
        <p:blipFill>
          <a:blip r:embed="rId3">
            <a:extLst/>
          </a:blip>
          <a:stretch>
            <a:fillRect/>
          </a:stretch>
        </p:blipFill>
        <p:spPr>
          <a:xfrm>
            <a:off x="7280808" y="3864114"/>
            <a:ext cx="4211345" cy="3915235"/>
          </a:xfrm>
          <a:prstGeom prst="rect">
            <a:avLst/>
          </a:prstGeom>
          <a:ln w="12700">
            <a:miter lim="400000"/>
          </a:ln>
        </p:spPr>
      </p:pic>
      <p:sp>
        <p:nvSpPr>
          <p:cNvPr id="247" name="P2"/>
          <p:cNvSpPr txBox="1"/>
          <p:nvPr/>
        </p:nvSpPr>
        <p:spPr>
          <a:xfrm>
            <a:off x="8999870" y="7466263"/>
            <a:ext cx="773219"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a:t>
            </a:r>
            <a:r>
              <a:rPr baseline="-5999"/>
              <a:t>2</a:t>
            </a:r>
          </a:p>
        </p:txBody>
      </p:sp>
      <p:sp>
        <p:nvSpPr>
          <p:cNvPr id="248" name="Callout"/>
          <p:cNvSpPr/>
          <p:nvPr/>
        </p:nvSpPr>
        <p:spPr>
          <a:xfrm>
            <a:off x="5737586" y="3006304"/>
            <a:ext cx="3017838" cy="14835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1" y="0"/>
                </a:moveTo>
                <a:cubicBezTo>
                  <a:pt x="359" y="0"/>
                  <a:pt x="0" y="731"/>
                  <a:pt x="0" y="1630"/>
                </a:cubicBezTo>
                <a:lnTo>
                  <a:pt x="0" y="16896"/>
                </a:lnTo>
                <a:cubicBezTo>
                  <a:pt x="0" y="17795"/>
                  <a:pt x="359" y="18520"/>
                  <a:pt x="801" y="18520"/>
                </a:cubicBezTo>
                <a:lnTo>
                  <a:pt x="16203" y="18520"/>
                </a:lnTo>
                <a:lnTo>
                  <a:pt x="21600" y="21600"/>
                </a:lnTo>
                <a:lnTo>
                  <a:pt x="20290" y="7056"/>
                </a:lnTo>
                <a:lnTo>
                  <a:pt x="20290" y="1630"/>
                </a:lnTo>
                <a:cubicBezTo>
                  <a:pt x="20290" y="731"/>
                  <a:pt x="19934" y="0"/>
                  <a:pt x="19492" y="0"/>
                </a:cubicBezTo>
                <a:lnTo>
                  <a:pt x="801" y="0"/>
                </a:lnTo>
                <a:close/>
              </a:path>
            </a:pathLst>
          </a:custGeom>
          <a:solidFill>
            <a:schemeClr val="accent1"/>
          </a:solidFill>
          <a:ln w="12700">
            <a:miter lim="400000"/>
          </a:ln>
        </p:spPr>
        <p:txBody>
          <a:bodyPr lIns="0" tIns="0" rIns="0" bIns="0" anchor="ctr"/>
          <a:lstStyle/>
          <a:p>
            <a:pPr>
              <a:defRPr sz="7000">
                <a:solidFill>
                  <a:srgbClr val="FFFFFF"/>
                </a:solidFill>
              </a:defRPr>
            </a:pPr>
          </a:p>
        </p:txBody>
      </p:sp>
      <p:grpSp>
        <p:nvGrpSpPr>
          <p:cNvPr id="252" name="Group"/>
          <p:cNvGrpSpPr/>
          <p:nvPr/>
        </p:nvGrpSpPr>
        <p:grpSpPr>
          <a:xfrm>
            <a:off x="9531585" y="3140758"/>
            <a:ext cx="5728720" cy="5361946"/>
            <a:chOff x="0" y="0"/>
            <a:chExt cx="5728718" cy="5361944"/>
          </a:xfrm>
        </p:grpSpPr>
        <p:pic>
          <p:nvPicPr>
            <p:cNvPr id="249" name="person.png" descr="person.png"/>
            <p:cNvPicPr>
              <a:picLocks noChangeAspect="1"/>
            </p:cNvPicPr>
            <p:nvPr/>
          </p:nvPicPr>
          <p:blipFill>
            <a:blip r:embed="rId3">
              <a:extLst/>
            </a:blip>
            <a:stretch>
              <a:fillRect/>
            </a:stretch>
          </p:blipFill>
          <p:spPr>
            <a:xfrm>
              <a:off x="0" y="893585"/>
              <a:ext cx="4211344" cy="3915235"/>
            </a:xfrm>
            <a:prstGeom prst="rect">
              <a:avLst/>
            </a:prstGeom>
            <a:ln w="12700" cap="flat">
              <a:noFill/>
              <a:miter lim="400000"/>
            </a:ln>
            <a:effectLst/>
          </p:spPr>
        </p:pic>
        <p:sp>
          <p:nvSpPr>
            <p:cNvPr id="250" name="P3"/>
            <p:cNvSpPr txBox="1"/>
            <p:nvPr/>
          </p:nvSpPr>
          <p:spPr>
            <a:xfrm>
              <a:off x="1719062" y="4504064"/>
              <a:ext cx="773219"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3</a:t>
              </a:r>
            </a:p>
          </p:txBody>
        </p:sp>
        <p:sp>
          <p:nvSpPr>
            <p:cNvPr id="251" name="Callout"/>
            <p:cNvSpPr/>
            <p:nvPr/>
          </p:nvSpPr>
          <p:spPr>
            <a:xfrm>
              <a:off x="2626743" y="0"/>
              <a:ext cx="3101976" cy="16279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96" y="0"/>
                  </a:moveTo>
                  <a:cubicBezTo>
                    <a:pt x="2424" y="0"/>
                    <a:pt x="2040" y="732"/>
                    <a:pt x="2040" y="1632"/>
                  </a:cubicBezTo>
                  <a:lnTo>
                    <a:pt x="2040" y="6503"/>
                  </a:lnTo>
                  <a:lnTo>
                    <a:pt x="0" y="21600"/>
                  </a:lnTo>
                  <a:lnTo>
                    <a:pt x="5466" y="16424"/>
                  </a:lnTo>
                  <a:lnTo>
                    <a:pt x="20743" y="16424"/>
                  </a:lnTo>
                  <a:cubicBezTo>
                    <a:pt x="21216" y="16424"/>
                    <a:pt x="21600" y="15692"/>
                    <a:pt x="21600" y="14791"/>
                  </a:cubicBezTo>
                  <a:lnTo>
                    <a:pt x="21600" y="1632"/>
                  </a:lnTo>
                  <a:cubicBezTo>
                    <a:pt x="21600" y="732"/>
                    <a:pt x="21216" y="0"/>
                    <a:pt x="20743" y="0"/>
                  </a:cubicBezTo>
                  <a:lnTo>
                    <a:pt x="2896" y="0"/>
                  </a:lnTo>
                  <a:close/>
                </a:path>
              </a:pathLst>
            </a:custGeom>
            <a:solidFill>
              <a:schemeClr val="accent1"/>
            </a:solidFill>
            <a:ln w="12700" cap="flat">
              <a:noFill/>
              <a:miter lim="400000"/>
            </a:ln>
            <a:effectLst/>
          </p:spPr>
          <p:txBody>
            <a:bodyPr wrap="square" lIns="0" tIns="0" rIns="0" bIns="0" numCol="1" anchor="ctr">
              <a:noAutofit/>
            </a:bodyPr>
            <a:lstStyle/>
            <a:p>
              <a:pPr>
                <a:defRPr sz="7000">
                  <a:solidFill>
                    <a:srgbClr val="FFFFFF"/>
                  </a:solidFill>
                </a:defRPr>
              </a:pPr>
            </a:p>
          </p:txBody>
        </p:sp>
      </p:grpSp>
      <p:grpSp>
        <p:nvGrpSpPr>
          <p:cNvPr id="255" name="Group"/>
          <p:cNvGrpSpPr/>
          <p:nvPr/>
        </p:nvGrpSpPr>
        <p:grpSpPr>
          <a:xfrm>
            <a:off x="8937948" y="10055075"/>
            <a:ext cx="914190" cy="3089645"/>
            <a:chOff x="0" y="0"/>
            <a:chExt cx="914188" cy="3089643"/>
          </a:xfrm>
        </p:grpSpPr>
        <p:sp>
          <p:nvSpPr>
            <p:cNvPr id="253" name="Microphone"/>
            <p:cNvSpPr/>
            <p:nvPr/>
          </p:nvSpPr>
          <p:spPr>
            <a:xfrm>
              <a:off x="80528" y="0"/>
              <a:ext cx="753131" cy="228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solidFill>
              <a:srgbClr val="000000"/>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254" name="M1"/>
            <p:cNvSpPr txBox="1"/>
            <p:nvPr/>
          </p:nvSpPr>
          <p:spPr>
            <a:xfrm>
              <a:off x="-1" y="2231763"/>
              <a:ext cx="914190"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M</a:t>
              </a:r>
              <a:r>
                <a:rPr baseline="-5999"/>
                <a:t>1</a:t>
              </a:r>
            </a:p>
          </p:txBody>
        </p:sp>
      </p:grpSp>
      <p:grpSp>
        <p:nvGrpSpPr>
          <p:cNvPr id="258" name="Group"/>
          <p:cNvGrpSpPr/>
          <p:nvPr/>
        </p:nvGrpSpPr>
        <p:grpSpPr>
          <a:xfrm>
            <a:off x="16888221" y="2867912"/>
            <a:ext cx="3236467" cy="1760304"/>
            <a:chOff x="0" y="0"/>
            <a:chExt cx="3236465" cy="1760303"/>
          </a:xfrm>
        </p:grpSpPr>
        <p:sp>
          <p:nvSpPr>
            <p:cNvPr id="256" name="Microphone"/>
            <p:cNvSpPr/>
            <p:nvPr/>
          </p:nvSpPr>
          <p:spPr>
            <a:xfrm rot="14906995">
              <a:off x="824853" y="-152779"/>
              <a:ext cx="753131" cy="2286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solidFill>
              <a:srgbClr val="929292"/>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257" name="M2"/>
            <p:cNvSpPr txBox="1"/>
            <p:nvPr/>
          </p:nvSpPr>
          <p:spPr>
            <a:xfrm>
              <a:off x="2322277" y="0"/>
              <a:ext cx="914189"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solidFill>
                    <a:srgbClr val="929292"/>
                  </a:solidFill>
                </a:defRPr>
              </a:pPr>
              <a:r>
                <a:t>M</a:t>
              </a:r>
              <a:r>
                <a:rPr baseline="-5999"/>
                <a:t>2</a:t>
              </a:r>
            </a:p>
          </p:txBody>
        </p:sp>
      </p:grpSp>
      <p:grpSp>
        <p:nvGrpSpPr>
          <p:cNvPr id="261" name="Group"/>
          <p:cNvGrpSpPr/>
          <p:nvPr/>
        </p:nvGrpSpPr>
        <p:grpSpPr>
          <a:xfrm>
            <a:off x="616841" y="1398978"/>
            <a:ext cx="3169773" cy="2330460"/>
            <a:chOff x="0" y="0"/>
            <a:chExt cx="3169771" cy="2330458"/>
          </a:xfrm>
        </p:grpSpPr>
        <p:sp>
          <p:nvSpPr>
            <p:cNvPr id="259" name="Microphone"/>
            <p:cNvSpPr/>
            <p:nvPr/>
          </p:nvSpPr>
          <p:spPr>
            <a:xfrm rot="7195891">
              <a:off x="1614765" y="290802"/>
              <a:ext cx="753130" cy="2286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7" y="0"/>
                  </a:moveTo>
                  <a:cubicBezTo>
                    <a:pt x="6202" y="0"/>
                    <a:pt x="2346" y="1039"/>
                    <a:pt x="1265" y="2442"/>
                  </a:cubicBezTo>
                  <a:lnTo>
                    <a:pt x="20335" y="2442"/>
                  </a:lnTo>
                  <a:cubicBezTo>
                    <a:pt x="19254" y="1039"/>
                    <a:pt x="15393" y="0"/>
                    <a:pt x="10797" y="0"/>
                  </a:cubicBezTo>
                  <a:close/>
                  <a:moveTo>
                    <a:pt x="0" y="2803"/>
                  </a:moveTo>
                  <a:lnTo>
                    <a:pt x="0" y="3697"/>
                  </a:lnTo>
                  <a:lnTo>
                    <a:pt x="21600" y="3697"/>
                  </a:lnTo>
                  <a:lnTo>
                    <a:pt x="21600" y="2803"/>
                  </a:lnTo>
                  <a:lnTo>
                    <a:pt x="0" y="2803"/>
                  </a:lnTo>
                  <a:close/>
                  <a:moveTo>
                    <a:pt x="1281" y="4060"/>
                  </a:moveTo>
                  <a:cubicBezTo>
                    <a:pt x="1839" y="4766"/>
                    <a:pt x="3100" y="5378"/>
                    <a:pt x="4805" y="5810"/>
                  </a:cubicBezTo>
                  <a:lnTo>
                    <a:pt x="16795" y="5810"/>
                  </a:lnTo>
                  <a:cubicBezTo>
                    <a:pt x="18500" y="5378"/>
                    <a:pt x="19756" y="4766"/>
                    <a:pt x="20314" y="4060"/>
                  </a:cubicBezTo>
                  <a:lnTo>
                    <a:pt x="1281" y="4060"/>
                  </a:lnTo>
                  <a:close/>
                  <a:moveTo>
                    <a:pt x="3795" y="6218"/>
                  </a:moveTo>
                  <a:lnTo>
                    <a:pt x="6290" y="21600"/>
                  </a:lnTo>
                  <a:lnTo>
                    <a:pt x="15305" y="21600"/>
                  </a:lnTo>
                  <a:lnTo>
                    <a:pt x="17799" y="6218"/>
                  </a:lnTo>
                  <a:lnTo>
                    <a:pt x="3795" y="6218"/>
                  </a:lnTo>
                  <a:close/>
                </a:path>
              </a:pathLst>
            </a:custGeom>
            <a:solidFill>
              <a:srgbClr val="929292"/>
            </a:solidFill>
            <a:ln w="12700" cap="flat">
              <a:noFill/>
              <a:miter lim="400000"/>
            </a:ln>
            <a:effectLst/>
          </p:spPr>
          <p:txBody>
            <a:bodyPr wrap="square" lIns="0" tIns="0" rIns="0" bIns="0" numCol="1" anchor="ctr">
              <a:noAutofit/>
            </a:bodyPr>
            <a:lstStyle/>
            <a:p>
              <a:pPr>
                <a:defRPr sz="7000">
                  <a:solidFill>
                    <a:srgbClr val="FFFFFF"/>
                  </a:solidFill>
                </a:defRPr>
              </a:pPr>
            </a:p>
          </p:txBody>
        </p:sp>
        <p:sp>
          <p:nvSpPr>
            <p:cNvPr id="260" name="M3"/>
            <p:cNvSpPr txBox="1"/>
            <p:nvPr/>
          </p:nvSpPr>
          <p:spPr>
            <a:xfrm>
              <a:off x="-1" y="0"/>
              <a:ext cx="914190"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solidFill>
                    <a:srgbClr val="929292"/>
                  </a:solidFill>
                </a:defRPr>
              </a:pPr>
              <a:r>
                <a:t>M</a:t>
              </a:r>
              <a:r>
                <a:rPr baseline="-5999"/>
                <a:t>3</a:t>
              </a:r>
            </a:p>
          </p:txBody>
        </p:sp>
      </p:grpSp>
      <p:sp>
        <p:nvSpPr>
          <p:cNvPr id="262" name="Line"/>
          <p:cNvSpPr/>
          <p:nvPr/>
        </p:nvSpPr>
        <p:spPr>
          <a:xfrm>
            <a:off x="5370879" y="9421637"/>
            <a:ext cx="3225518" cy="1000413"/>
          </a:xfrm>
          <a:prstGeom prst="line">
            <a:avLst/>
          </a:prstGeom>
          <a:ln w="76200">
            <a:solidFill>
              <a:srgbClr val="000000"/>
            </a:solidFill>
            <a:miter lim="400000"/>
            <a:tailEnd type="triangle"/>
          </a:ln>
        </p:spPr>
        <p:txBody>
          <a:bodyPr lIns="0" tIns="0" rIns="0" bIns="0" anchor="ctr"/>
          <a:lstStyle/>
          <a:p>
            <a:pPr>
              <a:defRPr sz="7000">
                <a:solidFill>
                  <a:srgbClr val="FFFFFF"/>
                </a:solidFill>
              </a:defRPr>
            </a:pPr>
          </a:p>
        </p:txBody>
      </p:sp>
      <p:sp>
        <p:nvSpPr>
          <p:cNvPr id="263" name="Line"/>
          <p:cNvSpPr/>
          <p:nvPr/>
        </p:nvSpPr>
        <p:spPr>
          <a:xfrm>
            <a:off x="9283161" y="8195632"/>
            <a:ext cx="1" cy="1760305"/>
          </a:xfrm>
          <a:prstGeom prst="line">
            <a:avLst/>
          </a:prstGeom>
          <a:ln w="76200">
            <a:solidFill>
              <a:srgbClr val="000000"/>
            </a:solidFill>
            <a:miter lim="400000"/>
            <a:tailEnd type="triangle"/>
          </a:ln>
        </p:spPr>
        <p:txBody>
          <a:bodyPr lIns="0" tIns="0" rIns="0" bIns="0" anchor="ctr"/>
          <a:lstStyle/>
          <a:p>
            <a:pPr>
              <a:defRPr sz="7000">
                <a:solidFill>
                  <a:srgbClr val="FFFFFF"/>
                </a:solidFill>
              </a:defRPr>
            </a:pPr>
          </a:p>
        </p:txBody>
      </p:sp>
      <p:sp>
        <p:nvSpPr>
          <p:cNvPr id="264" name="Line"/>
          <p:cNvSpPr/>
          <p:nvPr/>
        </p:nvSpPr>
        <p:spPr>
          <a:xfrm flipH="1">
            <a:off x="9969926" y="8494807"/>
            <a:ext cx="1568552" cy="1568551"/>
          </a:xfrm>
          <a:prstGeom prst="line">
            <a:avLst/>
          </a:prstGeom>
          <a:ln w="76200">
            <a:solidFill>
              <a:srgbClr val="000000"/>
            </a:solidFill>
            <a:miter lim="400000"/>
            <a:tailEnd type="triangle"/>
          </a:ln>
        </p:spPr>
        <p:txBody>
          <a:bodyPr lIns="0" tIns="0" rIns="0" bIns="0" anchor="ctr"/>
          <a:lstStyle/>
          <a:p>
            <a:pPr>
              <a:defRPr sz="7000">
                <a:solidFill>
                  <a:srgbClr val="FFFFFF"/>
                </a:solidFill>
              </a:defRPr>
            </a:pPr>
          </a:p>
        </p:txBody>
      </p:sp>
      <p:pic>
        <p:nvPicPr>
          <p:cNvPr id="265" name="latex-image-1.pdf" descr="latex-image-1.pdf"/>
          <p:cNvPicPr>
            <a:picLocks noChangeAspect="1"/>
          </p:cNvPicPr>
          <p:nvPr/>
        </p:nvPicPr>
        <p:blipFill>
          <a:blip r:embed="rId4">
            <a:extLst/>
          </a:blip>
          <a:stretch>
            <a:fillRect/>
          </a:stretch>
        </p:blipFill>
        <p:spPr>
          <a:xfrm>
            <a:off x="5422851" y="10450321"/>
            <a:ext cx="2755901" cy="635001"/>
          </a:xfrm>
          <a:prstGeom prst="rect">
            <a:avLst/>
          </a:prstGeom>
          <a:ln w="12700">
            <a:miter lim="400000"/>
          </a:ln>
        </p:spPr>
      </p:pic>
      <p:pic>
        <p:nvPicPr>
          <p:cNvPr id="266" name="latex-image-1.pdf" descr="latex-image-1.pdf"/>
          <p:cNvPicPr>
            <a:picLocks noChangeAspect="1"/>
          </p:cNvPicPr>
          <p:nvPr/>
        </p:nvPicPr>
        <p:blipFill>
          <a:blip r:embed="rId5">
            <a:extLst/>
          </a:blip>
          <a:stretch>
            <a:fillRect/>
          </a:stretch>
        </p:blipFill>
        <p:spPr>
          <a:xfrm>
            <a:off x="6260976" y="8264797"/>
            <a:ext cx="2755901" cy="635001"/>
          </a:xfrm>
          <a:prstGeom prst="rect">
            <a:avLst/>
          </a:prstGeom>
          <a:ln w="12700">
            <a:miter lim="400000"/>
          </a:ln>
        </p:spPr>
      </p:pic>
      <p:pic>
        <p:nvPicPr>
          <p:cNvPr id="267" name="latex-image-1.pdf" descr="latex-image-1.pdf"/>
          <p:cNvPicPr>
            <a:picLocks noChangeAspect="1"/>
          </p:cNvPicPr>
          <p:nvPr/>
        </p:nvPicPr>
        <p:blipFill>
          <a:blip r:embed="rId6">
            <a:extLst/>
          </a:blip>
          <a:stretch>
            <a:fillRect/>
          </a:stretch>
        </p:blipFill>
        <p:spPr>
          <a:xfrm>
            <a:off x="11017998" y="9001862"/>
            <a:ext cx="2755901" cy="635001"/>
          </a:xfrm>
          <a:prstGeom prst="rect">
            <a:avLst/>
          </a:prstGeom>
          <a:ln w="12700">
            <a:miter lim="400000"/>
          </a:ln>
        </p:spPr>
      </p:pic>
      <p:pic>
        <p:nvPicPr>
          <p:cNvPr id="268" name="latex-image-1.pdf" descr="latex-image-1.pdf"/>
          <p:cNvPicPr>
            <a:picLocks noChangeAspect="1"/>
          </p:cNvPicPr>
          <p:nvPr/>
        </p:nvPicPr>
        <p:blipFill>
          <a:blip r:embed="rId7">
            <a:extLst/>
          </a:blip>
          <a:stretch>
            <a:fillRect/>
          </a:stretch>
        </p:blipFill>
        <p:spPr>
          <a:xfrm>
            <a:off x="1420677" y="5782224"/>
            <a:ext cx="1562101" cy="774701"/>
          </a:xfrm>
          <a:prstGeom prst="rect">
            <a:avLst/>
          </a:prstGeom>
          <a:ln w="12700">
            <a:miter lim="400000"/>
          </a:ln>
        </p:spPr>
      </p:pic>
      <p:pic>
        <p:nvPicPr>
          <p:cNvPr id="269" name="latex-image-1.pdf" descr="latex-image-1.pdf"/>
          <p:cNvPicPr>
            <a:picLocks noChangeAspect="1"/>
          </p:cNvPicPr>
          <p:nvPr/>
        </p:nvPicPr>
        <p:blipFill>
          <a:blip r:embed="rId8">
            <a:extLst/>
          </a:blip>
          <a:stretch>
            <a:fillRect/>
          </a:stretch>
        </p:blipFill>
        <p:spPr>
          <a:xfrm>
            <a:off x="6392373" y="3322613"/>
            <a:ext cx="1562101" cy="774701"/>
          </a:xfrm>
          <a:prstGeom prst="rect">
            <a:avLst/>
          </a:prstGeom>
          <a:ln w="12700">
            <a:miter lim="400000"/>
          </a:ln>
        </p:spPr>
      </p:pic>
      <p:pic>
        <p:nvPicPr>
          <p:cNvPr id="270" name="latex-image-1.pdf" descr="latex-image-1.pdf"/>
          <p:cNvPicPr>
            <a:picLocks noChangeAspect="1"/>
          </p:cNvPicPr>
          <p:nvPr/>
        </p:nvPicPr>
        <p:blipFill>
          <a:blip r:embed="rId9">
            <a:extLst/>
          </a:blip>
          <a:stretch>
            <a:fillRect/>
          </a:stretch>
        </p:blipFill>
        <p:spPr>
          <a:xfrm>
            <a:off x="13102361" y="3436913"/>
            <a:ext cx="1562101" cy="774701"/>
          </a:xfrm>
          <a:prstGeom prst="rect">
            <a:avLst/>
          </a:prstGeom>
          <a:ln w="12700">
            <a:miter lim="400000"/>
          </a:ln>
        </p:spPr>
      </p:pic>
      <p:pic>
        <p:nvPicPr>
          <p:cNvPr id="271" name="latex-image-1.pdf" descr="latex-image-1.pdf"/>
          <p:cNvPicPr>
            <a:picLocks noChangeAspect="1"/>
          </p:cNvPicPr>
          <p:nvPr/>
        </p:nvPicPr>
        <p:blipFill>
          <a:blip r:embed="rId10">
            <a:extLst/>
          </a:blip>
          <a:stretch>
            <a:fillRect/>
          </a:stretch>
        </p:blipFill>
        <p:spPr>
          <a:xfrm>
            <a:off x="13644016" y="10859375"/>
            <a:ext cx="9080501" cy="1638301"/>
          </a:xfrm>
          <a:prstGeom prst="rect">
            <a:avLst/>
          </a:prstGeom>
          <a:ln w="12700">
            <a:miter lim="400000"/>
          </a:ln>
        </p:spPr>
      </p:pic>
      <p:grpSp>
        <p:nvGrpSpPr>
          <p:cNvPr id="275" name="Group"/>
          <p:cNvGrpSpPr/>
          <p:nvPr/>
        </p:nvGrpSpPr>
        <p:grpSpPr>
          <a:xfrm>
            <a:off x="12570148" y="11921166"/>
            <a:ext cx="3679192" cy="1335840"/>
            <a:chOff x="0" y="-127000"/>
            <a:chExt cx="3679190" cy="1335839"/>
          </a:xfrm>
        </p:grpSpPr>
        <p:pic>
          <p:nvPicPr>
            <p:cNvPr id="272" name="Line Line" descr="Line Line"/>
            <p:cNvPicPr>
              <a:picLocks noChangeAspect="0"/>
            </p:cNvPicPr>
            <p:nvPr/>
          </p:nvPicPr>
          <p:blipFill>
            <a:blip r:embed="rId11">
              <a:extLst/>
            </a:blip>
            <a:stretch>
              <a:fillRect/>
            </a:stretch>
          </p:blipFill>
          <p:spPr>
            <a:xfrm>
              <a:off x="931545" y="-127000"/>
              <a:ext cx="1816101" cy="254000"/>
            </a:xfrm>
            <a:prstGeom prst="rect">
              <a:avLst/>
            </a:prstGeom>
            <a:effectLst/>
          </p:spPr>
        </p:pic>
        <p:sp>
          <p:nvSpPr>
            <p:cNvPr id="274" name="Observation"/>
            <p:cNvSpPr txBox="1"/>
            <p:nvPr/>
          </p:nvSpPr>
          <p:spPr>
            <a:xfrm>
              <a:off x="0" y="350958"/>
              <a:ext cx="367919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Observation</a:t>
              </a:r>
            </a:p>
          </p:txBody>
        </p:sp>
      </p:grpSp>
      <p:grpSp>
        <p:nvGrpSpPr>
          <p:cNvPr id="279" name="Group"/>
          <p:cNvGrpSpPr/>
          <p:nvPr/>
        </p:nvGrpSpPr>
        <p:grpSpPr>
          <a:xfrm>
            <a:off x="17391283" y="11921166"/>
            <a:ext cx="3490466" cy="1335840"/>
            <a:chOff x="-99947" y="-127000"/>
            <a:chExt cx="3490465" cy="1335839"/>
          </a:xfrm>
        </p:grpSpPr>
        <p:pic>
          <p:nvPicPr>
            <p:cNvPr id="276" name="Line Line" descr="Line Line"/>
            <p:cNvPicPr>
              <a:picLocks noChangeAspect="0"/>
            </p:cNvPicPr>
            <p:nvPr/>
          </p:nvPicPr>
          <p:blipFill>
            <a:blip r:embed="rId12">
              <a:extLst/>
            </a:blip>
            <a:stretch>
              <a:fillRect/>
            </a:stretch>
          </p:blipFill>
          <p:spPr>
            <a:xfrm>
              <a:off x="-99948" y="-127000"/>
              <a:ext cx="3490466" cy="254000"/>
            </a:xfrm>
            <a:prstGeom prst="rect">
              <a:avLst/>
            </a:prstGeom>
            <a:effectLst/>
          </p:spPr>
        </p:pic>
        <p:sp>
          <p:nvSpPr>
            <p:cNvPr id="278" name="Coefficient"/>
            <p:cNvSpPr txBox="1"/>
            <p:nvPr/>
          </p:nvSpPr>
          <p:spPr>
            <a:xfrm>
              <a:off x="-1" y="350958"/>
              <a:ext cx="329057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Coefficient</a:t>
              </a:r>
            </a:p>
          </p:txBody>
        </p:sp>
      </p:grpSp>
      <p:grpSp>
        <p:nvGrpSpPr>
          <p:cNvPr id="283" name="Group"/>
          <p:cNvGrpSpPr/>
          <p:nvPr/>
        </p:nvGrpSpPr>
        <p:grpSpPr>
          <a:xfrm>
            <a:off x="21119457" y="11921166"/>
            <a:ext cx="2285429" cy="1335840"/>
            <a:chOff x="-100392" y="-127000"/>
            <a:chExt cx="2285427" cy="1335839"/>
          </a:xfrm>
        </p:grpSpPr>
        <p:pic>
          <p:nvPicPr>
            <p:cNvPr id="280" name="Line Line" descr="Line Line"/>
            <p:cNvPicPr>
              <a:picLocks noChangeAspect="0"/>
            </p:cNvPicPr>
            <p:nvPr/>
          </p:nvPicPr>
          <p:blipFill>
            <a:blip r:embed="rId13">
              <a:extLst/>
            </a:blip>
            <a:stretch>
              <a:fillRect/>
            </a:stretch>
          </p:blipFill>
          <p:spPr>
            <a:xfrm>
              <a:off x="-100393" y="-127000"/>
              <a:ext cx="1816101" cy="254000"/>
            </a:xfrm>
            <a:prstGeom prst="rect">
              <a:avLst/>
            </a:prstGeom>
            <a:effectLst/>
          </p:spPr>
        </p:pic>
        <p:sp>
          <p:nvSpPr>
            <p:cNvPr id="282" name="Source"/>
            <p:cNvSpPr txBox="1"/>
            <p:nvPr/>
          </p:nvSpPr>
          <p:spPr>
            <a:xfrm>
              <a:off x="0" y="350958"/>
              <a:ext cx="2185036"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Source</a:t>
              </a:r>
            </a:p>
          </p:txBody>
        </p:sp>
      </p:grpSp>
      <p:sp>
        <p:nvSpPr>
          <p:cNvPr id="284" name="Independent Component Analysis"/>
          <p:cNvSpPr/>
          <p:nvPr/>
        </p:nvSpPr>
        <p:spPr>
          <a:xfrm>
            <a:off x="629816" y="5376462"/>
            <a:ext cx="23124368" cy="2963077"/>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0" tIns="0" rIns="0" bIns="0" anchor="ctr"/>
          <a:lstStyle>
            <a:lvl1pPr>
              <a:defRPr sz="8000">
                <a:solidFill>
                  <a:srgbClr val="FFFFFF"/>
                </a:solidFill>
              </a:defRPr>
            </a:lvl1pPr>
          </a:lstStyle>
          <a:p>
            <a:pPr/>
            <a:r>
              <a:t>Independent Component Analysis</a:t>
            </a:r>
          </a:p>
        </p:txBody>
      </p:sp>
      <p:sp>
        <p:nvSpPr>
          <p:cNvPr id="285" name="Blind Source Separation"/>
          <p:cNvSpPr txBox="1"/>
          <p:nvPr>
            <p:ph type="title"/>
          </p:nvPr>
        </p:nvSpPr>
        <p:spPr>
          <a:prstGeom prst="rect">
            <a:avLst/>
          </a:prstGeom>
        </p:spPr>
        <p:txBody>
          <a:bodyPr/>
          <a:lstStyle/>
          <a:p>
            <a:pPr/>
            <a:r>
              <a:t>Blind Source Separation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9"/>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8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1"/>
      <p:bldP build="whole" bldLvl="1" animBg="1" rev="0" advAuto="0" spid="284" grpId="4"/>
      <p:bldP build="whole" bldLvl="1" animBg="1" rev="0" advAuto="0" spid="279" grpId="2"/>
      <p:bldP build="whole" bldLvl="1" animBg="1" rev="0" advAuto="0" spid="283" grpId="3"/>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5" name="Group"/>
          <p:cNvGrpSpPr/>
          <p:nvPr/>
        </p:nvGrpSpPr>
        <p:grpSpPr>
          <a:xfrm>
            <a:off x="2661882" y="3953014"/>
            <a:ext cx="11068348" cy="6869114"/>
            <a:chOff x="0" y="0"/>
            <a:chExt cx="11068346" cy="6869113"/>
          </a:xfrm>
        </p:grpSpPr>
        <p:pic>
          <p:nvPicPr>
            <p:cNvPr id="289" name="person.png" descr="person.png"/>
            <p:cNvPicPr>
              <a:picLocks noChangeAspect="1"/>
            </p:cNvPicPr>
            <p:nvPr/>
          </p:nvPicPr>
          <p:blipFill>
            <a:blip r:embed="rId3">
              <a:extLst/>
            </a:blip>
            <a:stretch>
              <a:fillRect/>
            </a:stretch>
          </p:blipFill>
          <p:spPr>
            <a:xfrm>
              <a:off x="0" y="2385537"/>
              <a:ext cx="4211344" cy="3915235"/>
            </a:xfrm>
            <a:prstGeom prst="rect">
              <a:avLst/>
            </a:prstGeom>
            <a:ln w="12700" cap="flat">
              <a:noFill/>
              <a:miter lim="400000"/>
            </a:ln>
            <a:effectLst/>
          </p:spPr>
        </p:pic>
        <p:sp>
          <p:nvSpPr>
            <p:cNvPr id="290" name="P1"/>
            <p:cNvSpPr txBox="1"/>
            <p:nvPr/>
          </p:nvSpPr>
          <p:spPr>
            <a:xfrm>
              <a:off x="1719062" y="6011232"/>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1</a:t>
              </a:r>
            </a:p>
          </p:txBody>
        </p:sp>
        <p:pic>
          <p:nvPicPr>
            <p:cNvPr id="291" name="person.png" descr="person.png"/>
            <p:cNvPicPr>
              <a:picLocks noChangeAspect="1"/>
            </p:cNvPicPr>
            <p:nvPr/>
          </p:nvPicPr>
          <p:blipFill>
            <a:blip r:embed="rId3">
              <a:extLst/>
            </a:blip>
            <a:stretch>
              <a:fillRect/>
            </a:stretch>
          </p:blipFill>
          <p:spPr>
            <a:xfrm>
              <a:off x="4606225" y="0"/>
              <a:ext cx="4211345" cy="3915234"/>
            </a:xfrm>
            <a:prstGeom prst="rect">
              <a:avLst/>
            </a:prstGeom>
            <a:ln w="12700" cap="flat">
              <a:noFill/>
              <a:miter lim="400000"/>
            </a:ln>
            <a:effectLst/>
          </p:spPr>
        </p:pic>
        <p:sp>
          <p:nvSpPr>
            <p:cNvPr id="292" name="P2"/>
            <p:cNvSpPr txBox="1"/>
            <p:nvPr/>
          </p:nvSpPr>
          <p:spPr>
            <a:xfrm>
              <a:off x="6325288" y="3602149"/>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2</a:t>
              </a:r>
            </a:p>
          </p:txBody>
        </p:sp>
        <p:pic>
          <p:nvPicPr>
            <p:cNvPr id="293" name="person.png" descr="person.png"/>
            <p:cNvPicPr>
              <a:picLocks noChangeAspect="1"/>
            </p:cNvPicPr>
            <p:nvPr/>
          </p:nvPicPr>
          <p:blipFill>
            <a:blip r:embed="rId3">
              <a:extLst/>
            </a:blip>
            <a:stretch>
              <a:fillRect/>
            </a:stretch>
          </p:blipFill>
          <p:spPr>
            <a:xfrm>
              <a:off x="6857003" y="170230"/>
              <a:ext cx="4211344" cy="3915235"/>
            </a:xfrm>
            <a:prstGeom prst="rect">
              <a:avLst/>
            </a:prstGeom>
            <a:ln w="12700" cap="flat">
              <a:noFill/>
              <a:miter lim="400000"/>
            </a:ln>
            <a:effectLst/>
          </p:spPr>
        </p:pic>
        <p:sp>
          <p:nvSpPr>
            <p:cNvPr id="294" name="P3"/>
            <p:cNvSpPr txBox="1"/>
            <p:nvPr/>
          </p:nvSpPr>
          <p:spPr>
            <a:xfrm>
              <a:off x="8576065" y="3780708"/>
              <a:ext cx="773219"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P</a:t>
              </a:r>
              <a:r>
                <a:rPr baseline="-5999"/>
                <a:t>3</a:t>
              </a:r>
            </a:p>
          </p:txBody>
        </p:sp>
      </p:grpSp>
      <p:sp>
        <p:nvSpPr>
          <p:cNvPr id="296" name="Separate Breathing Signal"/>
          <p:cNvSpPr txBox="1"/>
          <p:nvPr>
            <p:ph type="title"/>
          </p:nvPr>
        </p:nvSpPr>
        <p:spPr>
          <a:prstGeom prst="rect">
            <a:avLst/>
          </a:prstGeom>
        </p:spPr>
        <p:txBody>
          <a:bodyPr/>
          <a:lstStyle/>
          <a:p>
            <a:pPr/>
            <a:r>
              <a:t>Separate Breathing Signal </a:t>
            </a:r>
          </a:p>
        </p:txBody>
      </p:sp>
      <p:grpSp>
        <p:nvGrpSpPr>
          <p:cNvPr id="299" name="Group"/>
          <p:cNvGrpSpPr/>
          <p:nvPr/>
        </p:nvGrpSpPr>
        <p:grpSpPr>
          <a:xfrm>
            <a:off x="7484850" y="10794337"/>
            <a:ext cx="2928357" cy="2216730"/>
            <a:chOff x="0" y="0"/>
            <a:chExt cx="2928356" cy="2216729"/>
          </a:xfrm>
        </p:grpSpPr>
        <p:pic>
          <p:nvPicPr>
            <p:cNvPr id="297"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298"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302" name="Group"/>
          <p:cNvGrpSpPr/>
          <p:nvPr/>
        </p:nvGrpSpPr>
        <p:grpSpPr>
          <a:xfrm flipH="1">
            <a:off x="14589447" y="3126511"/>
            <a:ext cx="2928357" cy="2216731"/>
            <a:chOff x="0" y="0"/>
            <a:chExt cx="2928356" cy="2216729"/>
          </a:xfrm>
        </p:grpSpPr>
        <p:pic>
          <p:nvPicPr>
            <p:cNvPr id="300"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01"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grpSp>
        <p:nvGrpSpPr>
          <p:cNvPr id="305" name="Group"/>
          <p:cNvGrpSpPr/>
          <p:nvPr/>
        </p:nvGrpSpPr>
        <p:grpSpPr>
          <a:xfrm>
            <a:off x="887415" y="2204378"/>
            <a:ext cx="2928357" cy="2216730"/>
            <a:chOff x="0" y="0"/>
            <a:chExt cx="2928356" cy="2216729"/>
          </a:xfrm>
        </p:grpSpPr>
        <p:pic>
          <p:nvPicPr>
            <p:cNvPr id="303" name="wifi.png" descr="wifi.png"/>
            <p:cNvPicPr>
              <a:picLocks noChangeAspect="1"/>
            </p:cNvPicPr>
            <p:nvPr/>
          </p:nvPicPr>
          <p:blipFill>
            <a:blip r:embed="rId4">
              <a:extLst/>
            </a:blip>
            <a:stretch>
              <a:fillRect/>
            </a:stretch>
          </p:blipFill>
          <p:spPr>
            <a:xfrm flipH="1">
              <a:off x="0" y="846431"/>
              <a:ext cx="2051383" cy="1370299"/>
            </a:xfrm>
            <a:prstGeom prst="rect">
              <a:avLst/>
            </a:prstGeom>
            <a:ln w="12700" cap="flat">
              <a:noFill/>
              <a:miter lim="400000"/>
            </a:ln>
            <a:effectLst/>
          </p:spPr>
        </p:pic>
        <p:pic>
          <p:nvPicPr>
            <p:cNvPr id="304" name="wireless-signal-1119306_960_720.png" descr="wireless-signal-1119306_960_720.png"/>
            <p:cNvPicPr>
              <a:picLocks noChangeAspect="1"/>
            </p:cNvPicPr>
            <p:nvPr/>
          </p:nvPicPr>
          <p:blipFill>
            <a:blip r:embed="rId5">
              <a:extLst/>
            </a:blip>
            <a:stretch>
              <a:fillRect/>
            </a:stretch>
          </p:blipFill>
          <p:spPr>
            <a:xfrm rot="5400000">
              <a:off x="1466222" y="273980"/>
              <a:ext cx="1736115" cy="1188154"/>
            </a:xfrm>
            <a:prstGeom prst="rect">
              <a:avLst/>
            </a:prstGeom>
            <a:ln w="12700" cap="flat">
              <a:noFill/>
              <a:miter lim="400000"/>
            </a:ln>
            <a:effectLst/>
          </p:spPr>
        </p:pic>
      </p:grpSp>
      <p:sp>
        <p:nvSpPr>
          <p:cNvPr id="306" name="*Assume radios are based on FMCW,…"/>
          <p:cNvSpPr txBox="1"/>
          <p:nvPr/>
        </p:nvSpPr>
        <p:spPr>
          <a:xfrm>
            <a:off x="12123696" y="11489879"/>
            <a:ext cx="10863581" cy="1607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a:solidFill>
                  <a:srgbClr val="5E5E5E"/>
                </a:solidFill>
                <a:latin typeface="Helvetica Neue"/>
                <a:ea typeface="Helvetica Neue"/>
                <a:cs typeface="Helvetica Neue"/>
                <a:sym typeface="Helvetica Neue"/>
              </a:defRPr>
            </a:pPr>
            <a:r>
              <a:t>*Assume radios are based on FMCW,</a:t>
            </a:r>
          </a:p>
          <a:p>
            <a:pPr>
              <a:defRPr i="1">
                <a:solidFill>
                  <a:srgbClr val="5E5E5E"/>
                </a:solidFill>
                <a:latin typeface="Helvetica Neue"/>
                <a:ea typeface="Helvetica Neue"/>
                <a:cs typeface="Helvetica Neue"/>
                <a:sym typeface="Helvetica Neue"/>
              </a:defRPr>
            </a:pPr>
            <a:r>
              <a:t>yet it is applicable to other radio types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2"/>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99"/>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3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5" grpId="4"/>
      <p:bldP build="whole" bldLvl="1" animBg="1" rev="0" advAuto="0" spid="299" grpId="3"/>
      <p:bldP build="whole" bldLvl="1" animBg="1" rev="0" advAuto="0" spid="306" grpId="5"/>
      <p:bldP build="whole" bldLvl="1" animBg="1" rev="0" advAuto="0" spid="295" grpId="1"/>
      <p:bldP build="whole" bldLvl="1" animBg="1" rev="0" advAuto="0" spid="302"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7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7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