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6.jpg" ContentType="image/png"/>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1.jpg" ContentType="image/p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305" r:id="rId3"/>
    <p:sldId id="291" r:id="rId4"/>
    <p:sldId id="301" r:id="rId5"/>
    <p:sldId id="272" r:id="rId6"/>
    <p:sldId id="279" r:id="rId7"/>
    <p:sldId id="273" r:id="rId8"/>
    <p:sldId id="274" r:id="rId9"/>
    <p:sldId id="275" r:id="rId10"/>
    <p:sldId id="304" r:id="rId11"/>
    <p:sldId id="300" r:id="rId12"/>
    <p:sldId id="271" r:id="rId13"/>
    <p:sldId id="280" r:id="rId14"/>
    <p:sldId id="292" r:id="rId15"/>
    <p:sldId id="288" r:id="rId16"/>
    <p:sldId id="269" r:id="rId17"/>
    <p:sldId id="289" r:id="rId18"/>
    <p:sldId id="290" r:id="rId19"/>
    <p:sldId id="285" r:id="rId20"/>
    <p:sldId id="293" r:id="rId21"/>
    <p:sldId id="267" r:id="rId22"/>
    <p:sldId id="282" r:id="rId23"/>
    <p:sldId id="294" r:id="rId24"/>
    <p:sldId id="268" r:id="rId25"/>
    <p:sldId id="295" r:id="rId26"/>
    <p:sldId id="258" r:id="rId27"/>
    <p:sldId id="296" r:id="rId28"/>
    <p:sldId id="281" r:id="rId29"/>
    <p:sldId id="302" r:id="rId30"/>
    <p:sldId id="297" r:id="rId31"/>
    <p:sldId id="262" r:id="rId32"/>
    <p:sldId id="284" r:id="rId33"/>
    <p:sldId id="298" r:id="rId34"/>
    <p:sldId id="286" r:id="rId35"/>
    <p:sldId id="283" r:id="rId36"/>
    <p:sldId id="299" r:id="rId37"/>
    <p:sldId id="287"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2" d="100"/>
          <a:sy n="62" d="100"/>
        </p:scale>
        <p:origin x="-1016"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27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zue:Desktop:autism%20children.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zue:Desktop:autism%20childre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Percentage</a:t>
            </a:r>
            <a:r>
              <a:rPr lang="en-US" baseline="0"/>
              <a:t> of Children with Autism in US</a:t>
            </a:r>
            <a:endParaRPr lang="en-US"/>
          </a:p>
        </c:rich>
      </c:tx>
      <c:layout/>
      <c:overlay val="0"/>
    </c:title>
    <c:autoTitleDeleted val="0"/>
    <c:plotArea>
      <c:layout>
        <c:manualLayout>
          <c:layoutTarget val="inner"/>
          <c:xMode val="edge"/>
          <c:yMode val="edge"/>
          <c:x val="0.0719587883006337"/>
          <c:y val="0.109352517985611"/>
          <c:w val="0.857291802613071"/>
          <c:h val="0.85947242206235"/>
        </c:manualLayout>
      </c:layout>
      <c:scatterChart>
        <c:scatterStyle val="lineMarker"/>
        <c:varyColors val="0"/>
        <c:ser>
          <c:idx val="0"/>
          <c:order val="0"/>
          <c:tx>
            <c:strRef>
              <c:f>Sheet1!$D$1</c:f>
              <c:strCache>
                <c:ptCount val="1"/>
                <c:pt idx="0">
                  <c:v>Percentage of Children with Autism in US</c:v>
                </c:pt>
              </c:strCache>
            </c:strRef>
          </c:tx>
          <c:spPr>
            <a:ln w="47625">
              <a:noFill/>
            </a:ln>
          </c:spPr>
          <c:trendline>
            <c:trendlineType val="exp"/>
            <c:dispRSqr val="0"/>
            <c:dispEq val="0"/>
          </c:trendline>
          <c:trendline>
            <c:trendlineType val="exp"/>
            <c:dispRSqr val="0"/>
            <c:dispEq val="0"/>
          </c:trendline>
          <c:trendline>
            <c:trendlineType val="exp"/>
            <c:dispRSqr val="0"/>
            <c:dispEq val="0"/>
          </c:trendline>
          <c:xVal>
            <c:numRef>
              <c:f>Sheet1!$A$2:$A$15</c:f>
              <c:numCache>
                <c:formatCode>0</c:formatCode>
                <c:ptCount val="14"/>
                <c:pt idx="0">
                  <c:v>1975.0</c:v>
                </c:pt>
                <c:pt idx="1">
                  <c:v>1985.0</c:v>
                </c:pt>
                <c:pt idx="2">
                  <c:v>1995.0</c:v>
                </c:pt>
                <c:pt idx="3">
                  <c:v>2004.0</c:v>
                </c:pt>
                <c:pt idx="4">
                  <c:v>2007.0</c:v>
                </c:pt>
                <c:pt idx="5">
                  <c:v>2009.0</c:v>
                </c:pt>
                <c:pt idx="6">
                  <c:v>2014.0</c:v>
                </c:pt>
                <c:pt idx="7">
                  <c:v>2020.0</c:v>
                </c:pt>
                <c:pt idx="8">
                  <c:v>2025.0</c:v>
                </c:pt>
                <c:pt idx="9">
                  <c:v>2030.0</c:v>
                </c:pt>
                <c:pt idx="10">
                  <c:v>2035.0</c:v>
                </c:pt>
                <c:pt idx="11">
                  <c:v>2040.0</c:v>
                </c:pt>
                <c:pt idx="12">
                  <c:v>2045.0</c:v>
                </c:pt>
                <c:pt idx="13">
                  <c:v>2050.0</c:v>
                </c:pt>
              </c:numCache>
            </c:numRef>
          </c:xVal>
          <c:yVal>
            <c:numRef>
              <c:f>Sheet1!$D$2:$D$15</c:f>
              <c:numCache>
                <c:formatCode>General</c:formatCode>
                <c:ptCount val="14"/>
                <c:pt idx="0">
                  <c:v>0.02</c:v>
                </c:pt>
                <c:pt idx="1">
                  <c:v>0.04</c:v>
                </c:pt>
                <c:pt idx="2">
                  <c:v>0.2</c:v>
                </c:pt>
                <c:pt idx="3">
                  <c:v>0.6</c:v>
                </c:pt>
                <c:pt idx="4">
                  <c:v>0.667</c:v>
                </c:pt>
                <c:pt idx="5">
                  <c:v>0.909</c:v>
                </c:pt>
                <c:pt idx="6">
                  <c:v>1.471</c:v>
                </c:pt>
              </c:numCache>
            </c:numRef>
          </c:yVal>
          <c:smooth val="0"/>
        </c:ser>
        <c:dLbls>
          <c:showLegendKey val="0"/>
          <c:showVal val="0"/>
          <c:showCatName val="0"/>
          <c:showSerName val="0"/>
          <c:showPercent val="0"/>
          <c:showBubbleSize val="0"/>
        </c:dLbls>
        <c:axId val="-2049163368"/>
        <c:axId val="-2049867656"/>
      </c:scatterChart>
      <c:valAx>
        <c:axId val="-2049163368"/>
        <c:scaling>
          <c:orientation val="minMax"/>
        </c:scaling>
        <c:delete val="0"/>
        <c:axPos val="b"/>
        <c:minorGridlines/>
        <c:numFmt formatCode="0" sourceLinked="1"/>
        <c:majorTickMark val="out"/>
        <c:minorTickMark val="none"/>
        <c:tickLblPos val="nextTo"/>
        <c:crossAx val="-2049867656"/>
        <c:crosses val="autoZero"/>
        <c:crossBetween val="midCat"/>
      </c:valAx>
      <c:valAx>
        <c:axId val="-2049867656"/>
        <c:scaling>
          <c:logBase val="10.0"/>
          <c:orientation val="minMax"/>
        </c:scaling>
        <c:delete val="0"/>
        <c:axPos val="l"/>
        <c:majorGridlines/>
        <c:minorGridlines/>
        <c:numFmt formatCode="General" sourceLinked="1"/>
        <c:majorTickMark val="out"/>
        <c:minorTickMark val="none"/>
        <c:tickLblPos val="nextTo"/>
        <c:crossAx val="-2049163368"/>
        <c:crosses val="autoZero"/>
        <c:crossBetween val="midCat"/>
      </c:valAx>
    </c:plotArea>
    <c:legend>
      <c:legendPos val="r"/>
      <c:legendEntry>
        <c:idx val="1"/>
        <c:delete val="1"/>
      </c:legendEntry>
      <c:legendEntry>
        <c:idx val="2"/>
        <c:delete val="1"/>
      </c:legendEntry>
      <c:layout>
        <c:manualLayout>
          <c:xMode val="edge"/>
          <c:yMode val="edge"/>
          <c:x val="0.125728455213816"/>
          <c:y val="0.191168073415284"/>
          <c:w val="0.447015559519149"/>
          <c:h val="0.154272550463566"/>
        </c:manualLayout>
      </c:layout>
      <c:overlay val="0"/>
      <c:spPr>
        <a:solidFill>
          <a:schemeClr val="bg1"/>
        </a:solidFill>
        <a:ln>
          <a:solidFill>
            <a:schemeClr val="bg1">
              <a:lumMod val="50000"/>
            </a:schemeClr>
          </a:solidFill>
        </a:ln>
      </c:sp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a:t>Percentage</a:t>
            </a:r>
            <a:r>
              <a:rPr lang="en-US" baseline="0"/>
              <a:t> of Children with Autism in US</a:t>
            </a:r>
            <a:endParaRPr lang="en-US"/>
          </a:p>
        </c:rich>
      </c:tx>
      <c:layout/>
      <c:overlay val="0"/>
    </c:title>
    <c:autoTitleDeleted val="0"/>
    <c:plotArea>
      <c:layout>
        <c:manualLayout>
          <c:layoutTarget val="inner"/>
          <c:xMode val="edge"/>
          <c:yMode val="edge"/>
          <c:x val="0.0719587883006337"/>
          <c:y val="0.109352517985611"/>
          <c:w val="0.857291802613071"/>
          <c:h val="0.85947242206235"/>
        </c:manualLayout>
      </c:layout>
      <c:scatterChart>
        <c:scatterStyle val="lineMarker"/>
        <c:varyColors val="0"/>
        <c:ser>
          <c:idx val="0"/>
          <c:order val="0"/>
          <c:tx>
            <c:strRef>
              <c:f>Sheet1!$D$1</c:f>
              <c:strCache>
                <c:ptCount val="1"/>
                <c:pt idx="0">
                  <c:v>Percentage of Children with Autism in US</c:v>
                </c:pt>
              </c:strCache>
            </c:strRef>
          </c:tx>
          <c:spPr>
            <a:ln w="47625">
              <a:noFill/>
            </a:ln>
          </c:spPr>
          <c:trendline>
            <c:trendlineType val="exp"/>
            <c:dispRSqr val="0"/>
            <c:dispEq val="0"/>
          </c:trendline>
          <c:trendline>
            <c:trendlineType val="exp"/>
            <c:dispRSqr val="0"/>
            <c:dispEq val="0"/>
          </c:trendline>
          <c:trendline>
            <c:trendlineType val="exp"/>
            <c:dispRSqr val="0"/>
            <c:dispEq val="0"/>
          </c:trendline>
          <c:xVal>
            <c:numRef>
              <c:f>Sheet1!$A$2:$A$15</c:f>
              <c:numCache>
                <c:formatCode>0</c:formatCode>
                <c:ptCount val="14"/>
                <c:pt idx="0">
                  <c:v>1975.0</c:v>
                </c:pt>
                <c:pt idx="1">
                  <c:v>1985.0</c:v>
                </c:pt>
                <c:pt idx="2">
                  <c:v>1995.0</c:v>
                </c:pt>
                <c:pt idx="3">
                  <c:v>2004.0</c:v>
                </c:pt>
                <c:pt idx="4">
                  <c:v>2007.0</c:v>
                </c:pt>
                <c:pt idx="5">
                  <c:v>2009.0</c:v>
                </c:pt>
                <c:pt idx="6">
                  <c:v>2014.0</c:v>
                </c:pt>
                <c:pt idx="7">
                  <c:v>2020.0</c:v>
                </c:pt>
                <c:pt idx="8">
                  <c:v>2025.0</c:v>
                </c:pt>
                <c:pt idx="9">
                  <c:v>2030.0</c:v>
                </c:pt>
                <c:pt idx="10">
                  <c:v>2035.0</c:v>
                </c:pt>
                <c:pt idx="11">
                  <c:v>2040.0</c:v>
                </c:pt>
                <c:pt idx="12">
                  <c:v>2045.0</c:v>
                </c:pt>
                <c:pt idx="13">
                  <c:v>2050.0</c:v>
                </c:pt>
              </c:numCache>
            </c:numRef>
          </c:xVal>
          <c:yVal>
            <c:numRef>
              <c:f>Sheet1!$D$2:$D$15</c:f>
              <c:numCache>
                <c:formatCode>General</c:formatCode>
                <c:ptCount val="14"/>
                <c:pt idx="0">
                  <c:v>0.02</c:v>
                </c:pt>
                <c:pt idx="1">
                  <c:v>0.04</c:v>
                </c:pt>
                <c:pt idx="2">
                  <c:v>0.2</c:v>
                </c:pt>
                <c:pt idx="3">
                  <c:v>0.6</c:v>
                </c:pt>
                <c:pt idx="4">
                  <c:v>0.667</c:v>
                </c:pt>
                <c:pt idx="5">
                  <c:v>0.909</c:v>
                </c:pt>
                <c:pt idx="6">
                  <c:v>1.471</c:v>
                </c:pt>
              </c:numCache>
            </c:numRef>
          </c:yVal>
          <c:smooth val="0"/>
        </c:ser>
        <c:dLbls>
          <c:showLegendKey val="0"/>
          <c:showVal val="0"/>
          <c:showCatName val="0"/>
          <c:showSerName val="0"/>
          <c:showPercent val="0"/>
          <c:showBubbleSize val="0"/>
        </c:dLbls>
        <c:axId val="1983915928"/>
        <c:axId val="1990539240"/>
      </c:scatterChart>
      <c:valAx>
        <c:axId val="1983915928"/>
        <c:scaling>
          <c:orientation val="minMax"/>
        </c:scaling>
        <c:delete val="0"/>
        <c:axPos val="b"/>
        <c:minorGridlines/>
        <c:numFmt formatCode="0" sourceLinked="1"/>
        <c:majorTickMark val="out"/>
        <c:minorTickMark val="none"/>
        <c:tickLblPos val="nextTo"/>
        <c:crossAx val="1990539240"/>
        <c:crosses val="autoZero"/>
        <c:crossBetween val="midCat"/>
      </c:valAx>
      <c:valAx>
        <c:axId val="1990539240"/>
        <c:scaling>
          <c:logBase val="10.0"/>
          <c:orientation val="minMax"/>
        </c:scaling>
        <c:delete val="0"/>
        <c:axPos val="l"/>
        <c:majorGridlines/>
        <c:minorGridlines/>
        <c:numFmt formatCode="General" sourceLinked="1"/>
        <c:majorTickMark val="out"/>
        <c:minorTickMark val="none"/>
        <c:tickLblPos val="nextTo"/>
        <c:crossAx val="1983915928"/>
        <c:crosses val="autoZero"/>
        <c:crossBetween val="midCat"/>
      </c:valAx>
    </c:plotArea>
    <c:legend>
      <c:legendPos val="r"/>
      <c:legendEntry>
        <c:idx val="1"/>
        <c:delete val="1"/>
      </c:legendEntry>
      <c:legendEntry>
        <c:idx val="2"/>
        <c:delete val="1"/>
      </c:legendEntry>
      <c:layout>
        <c:manualLayout>
          <c:xMode val="edge"/>
          <c:yMode val="edge"/>
          <c:x val="0.125728455213816"/>
          <c:y val="0.191168073415284"/>
          <c:w val="0.447015559519149"/>
          <c:h val="0.154272550463566"/>
        </c:manualLayout>
      </c:layout>
      <c:overlay val="0"/>
      <c:spPr>
        <a:solidFill>
          <a:schemeClr val="bg1"/>
        </a:solidFill>
        <a:ln>
          <a:solidFill>
            <a:schemeClr val="bg1">
              <a:lumMod val="50000"/>
            </a:schemeClr>
          </a:solidFill>
        </a:ln>
      </c:spPr>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F08EE9-C37D-7148-8FA9-90AC612A9F1D}" type="datetimeFigureOut">
              <a:rPr lang="en-US" smtClean="0"/>
              <a:t>5/19/15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9A4508-0110-BD43-85BF-CC4D15F73F03}" type="slidenum">
              <a:rPr lang="en-US" smtClean="0"/>
              <a:t>‹#›</a:t>
            </a:fld>
            <a:endParaRPr lang="en-US"/>
          </a:p>
        </p:txBody>
      </p:sp>
    </p:spTree>
    <p:extLst>
      <p:ext uri="{BB962C8B-B14F-4D97-AF65-F5344CB8AC3E}">
        <p14:creationId xmlns:p14="http://schemas.microsoft.com/office/powerpoint/2010/main" val="20552087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NatureAutismRising.pdf</a:t>
            </a:r>
            <a:endParaRPr lang="en-US" dirty="0" smtClean="0"/>
          </a:p>
          <a:p>
            <a:endParaRPr lang="en-US"/>
          </a:p>
        </p:txBody>
      </p:sp>
      <p:sp>
        <p:nvSpPr>
          <p:cNvPr id="4" name="Slide Number Placeholder 3"/>
          <p:cNvSpPr>
            <a:spLocks noGrp="1"/>
          </p:cNvSpPr>
          <p:nvPr>
            <p:ph type="sldNum" sz="quarter" idx="10"/>
          </p:nvPr>
        </p:nvSpPr>
        <p:spPr/>
        <p:txBody>
          <a:bodyPr/>
          <a:lstStyle/>
          <a:p>
            <a:fld id="{3E8E140E-AD5D-5942-B03B-BD43ED07DBA8}" type="slidenum">
              <a:rPr lang="en-US" smtClean="0"/>
              <a:t>7</a:t>
            </a:fld>
            <a:endParaRPr lang="en-US"/>
          </a:p>
        </p:txBody>
      </p:sp>
    </p:spTree>
    <p:extLst>
      <p:ext uri="{BB962C8B-B14F-4D97-AF65-F5344CB8AC3E}">
        <p14:creationId xmlns:p14="http://schemas.microsoft.com/office/powerpoint/2010/main" val="565932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Samantha/</a:t>
            </a:r>
            <a:r>
              <a:rPr lang="en-US" dirty="0" err="1" smtClean="0"/>
              <a:t>heavy_metal_in_childrens_tooth_enamel_as_diagnostic_autism.pdf</a:t>
            </a:r>
            <a:endParaRPr lang="en-US" dirty="0"/>
          </a:p>
        </p:txBody>
      </p:sp>
      <p:sp>
        <p:nvSpPr>
          <p:cNvPr id="4" name="Slide Number Placeholder 3"/>
          <p:cNvSpPr>
            <a:spLocks noGrp="1"/>
          </p:cNvSpPr>
          <p:nvPr>
            <p:ph type="sldNum" sz="quarter" idx="10"/>
          </p:nvPr>
        </p:nvSpPr>
        <p:spPr/>
        <p:txBody>
          <a:bodyPr/>
          <a:lstStyle/>
          <a:p>
            <a:fld id="{589A4508-0110-BD43-85BF-CC4D15F73F03}" type="slidenum">
              <a:rPr lang="en-US" smtClean="0"/>
              <a:t>28</a:t>
            </a:fld>
            <a:endParaRPr lang="en-US"/>
          </a:p>
        </p:txBody>
      </p:sp>
    </p:spTree>
    <p:extLst>
      <p:ext uri="{BB962C8B-B14F-4D97-AF65-F5344CB8AC3E}">
        <p14:creationId xmlns:p14="http://schemas.microsoft.com/office/powerpoint/2010/main" val="3320079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Samantha/</a:t>
            </a:r>
            <a:r>
              <a:rPr lang="en-US" dirty="0" err="1" smtClean="0"/>
              <a:t>heavy_metal_in_childrens_tooth_enamel_as_diagnostic_autism.pdf</a:t>
            </a:r>
            <a:endParaRPr lang="en-US" dirty="0"/>
          </a:p>
        </p:txBody>
      </p:sp>
      <p:sp>
        <p:nvSpPr>
          <p:cNvPr id="4" name="Slide Number Placeholder 3"/>
          <p:cNvSpPr>
            <a:spLocks noGrp="1"/>
          </p:cNvSpPr>
          <p:nvPr>
            <p:ph type="sldNum" sz="quarter" idx="10"/>
          </p:nvPr>
        </p:nvSpPr>
        <p:spPr/>
        <p:txBody>
          <a:bodyPr/>
          <a:lstStyle/>
          <a:p>
            <a:fld id="{589A4508-0110-BD43-85BF-CC4D15F73F03}" type="slidenum">
              <a:rPr lang="en-US" smtClean="0"/>
              <a:t>29</a:t>
            </a:fld>
            <a:endParaRPr lang="en-US"/>
          </a:p>
        </p:txBody>
      </p:sp>
    </p:spTree>
    <p:extLst>
      <p:ext uri="{BB962C8B-B14F-4D97-AF65-F5344CB8AC3E}">
        <p14:creationId xmlns:p14="http://schemas.microsoft.com/office/powerpoint/2010/main" val="3320079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Glyphosate/endocrine_disruption_cytotoxicity_glyphosate_2015.pdf</a:t>
            </a:r>
          </a:p>
          <a:p>
            <a:endParaRPr lang="en-US" dirty="0"/>
          </a:p>
        </p:txBody>
      </p:sp>
      <p:sp>
        <p:nvSpPr>
          <p:cNvPr id="4" name="Slide Number Placeholder 3"/>
          <p:cNvSpPr>
            <a:spLocks noGrp="1"/>
          </p:cNvSpPr>
          <p:nvPr>
            <p:ph type="sldNum" sz="quarter" idx="10"/>
          </p:nvPr>
        </p:nvSpPr>
        <p:spPr/>
        <p:txBody>
          <a:bodyPr/>
          <a:lstStyle/>
          <a:p>
            <a:fld id="{589A4508-0110-BD43-85BF-CC4D15F73F03}" type="slidenum">
              <a:rPr lang="en-US" smtClean="0"/>
              <a:t>31</a:t>
            </a:fld>
            <a:endParaRPr lang="en-US"/>
          </a:p>
        </p:txBody>
      </p:sp>
    </p:spTree>
    <p:extLst>
      <p:ext uri="{BB962C8B-B14F-4D97-AF65-F5344CB8AC3E}">
        <p14:creationId xmlns:p14="http://schemas.microsoft.com/office/powerpoint/2010/main" val="2808070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glyphosate_and_breast_cancer.text</a:t>
            </a:r>
            <a:endParaRPr lang="en-US" dirty="0" smtClean="0"/>
          </a:p>
          <a:p>
            <a:r>
              <a:rPr lang="en-US" dirty="0" smtClean="0"/>
              <a:t>Swine/</a:t>
            </a:r>
            <a:r>
              <a:rPr lang="en-US" dirty="0" err="1" smtClean="0"/>
              <a:t>glyphosate_breast_cancer.pdf</a:t>
            </a:r>
            <a:endParaRPr lang="en-US" dirty="0" smtClean="0"/>
          </a:p>
          <a:p>
            <a:r>
              <a:rPr lang="en-US" dirty="0" smtClean="0"/>
              <a:t>Please make a note that this study shows Glyphosate effects down to parts per trillion (10 to the minus12th).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this study, we found that glyphosate at a log interval concentration ranging from 10-12 to 10-6 M increased the cell proliferation of a </a:t>
            </a:r>
            <a:r>
              <a:rPr lang="en-US" sz="1200" kern="1200" dirty="0" err="1" smtClean="0">
                <a:solidFill>
                  <a:schemeClr val="tx1"/>
                </a:solidFill>
                <a:effectLst/>
                <a:latin typeface="+mn-lt"/>
                <a:ea typeface="+mn-ea"/>
                <a:cs typeface="+mn-cs"/>
              </a:rPr>
              <a:t>hormorne</a:t>
            </a:r>
            <a:r>
              <a:rPr lang="en-US" sz="1200" kern="1200" dirty="0" smtClean="0">
                <a:solidFill>
                  <a:schemeClr val="tx1"/>
                </a:solidFill>
                <a:effectLst/>
                <a:latin typeface="+mn-lt"/>
                <a:ea typeface="+mn-ea"/>
                <a:cs typeface="+mn-cs"/>
              </a:rPr>
              <a:t> dependent breast cancer T47D </a:t>
            </a:r>
            <a:r>
              <a:rPr lang="en-US" sz="1200" kern="1200" dirty="0" err="1" smtClean="0">
                <a:solidFill>
                  <a:schemeClr val="tx1"/>
                </a:solidFill>
                <a:effectLst/>
                <a:latin typeface="+mn-lt"/>
                <a:ea typeface="+mn-ea"/>
                <a:cs typeface="+mn-cs"/>
              </a:rPr>
              <a:t>ce</a:t>
            </a:r>
            <a:r>
              <a:rPr lang="en-US" sz="1200"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32</a:t>
            </a:fld>
            <a:endParaRPr lang="en-US"/>
          </a:p>
        </p:txBody>
      </p:sp>
    </p:spTree>
    <p:extLst>
      <p:ext uri="{BB962C8B-B14F-4D97-AF65-F5344CB8AC3E}">
        <p14:creationId xmlns:p14="http://schemas.microsoft.com/office/powerpoint/2010/main" val="1601069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Nancy/</a:t>
            </a:r>
            <a:r>
              <a:rPr lang="en-US" dirty="0" err="1" smtClean="0"/>
              <a:t>latest_plots</a:t>
            </a:r>
            <a:r>
              <a:rPr lang="en-US" dirty="0" smtClean="0"/>
              <a:t>/6-yr-old</a:t>
            </a:r>
            <a:r>
              <a:rPr lang="en-US" baseline="0" dirty="0" smtClean="0"/>
              <a:t> </a:t>
            </a:r>
            <a:r>
              <a:rPr lang="en-US" baseline="0" dirty="0" err="1" smtClean="0"/>
              <a:t>autism.gif</a:t>
            </a:r>
            <a:r>
              <a:rPr lang="en-US" baseline="0" dirty="0" smtClean="0"/>
              <a:t>	</a:t>
            </a:r>
          </a:p>
          <a:p>
            <a:endParaRPr lang="en-US" baseline="0" dirty="0" smtClean="0"/>
          </a:p>
          <a:p>
            <a:r>
              <a:rPr lang="en-US" dirty="0" smtClean="0">
                <a:effectLst/>
              </a:rPr>
              <a:t>autism: USDE</a:t>
            </a:r>
          </a:p>
          <a:p>
            <a:r>
              <a:rPr lang="en-US" dirty="0" smtClean="0">
                <a:effectLst/>
              </a:rPr>
              <a:t>oil consumption: USDA</a:t>
            </a:r>
          </a:p>
          <a:p>
            <a:r>
              <a:rPr lang="en-US" dirty="0" smtClean="0">
                <a:effectLst/>
              </a:rPr>
              <a:t>glyphosate: USDA</a:t>
            </a:r>
          </a:p>
          <a:p>
            <a:r>
              <a:rPr lang="en-US" dirty="0" smtClean="0">
                <a:effectLst/>
              </a:rPr>
              <a:t>GE crops: USDA</a:t>
            </a:r>
          </a:p>
          <a:p>
            <a:r>
              <a:rPr lang="en-US" dirty="0" smtClean="0">
                <a:effectLst/>
              </a:rPr>
              <a:t>Mortality data: CDC</a:t>
            </a:r>
          </a:p>
          <a:p>
            <a:endParaRPr lang="en-US" dirty="0"/>
          </a:p>
        </p:txBody>
      </p:sp>
      <p:sp>
        <p:nvSpPr>
          <p:cNvPr id="4" name="Slide Number Placeholder 3"/>
          <p:cNvSpPr>
            <a:spLocks noGrp="1"/>
          </p:cNvSpPr>
          <p:nvPr>
            <p:ph type="sldNum" sz="quarter" idx="10"/>
          </p:nvPr>
        </p:nvSpPr>
        <p:spPr/>
        <p:txBody>
          <a:bodyPr/>
          <a:lstStyle/>
          <a:p>
            <a:fld id="{8E3EC170-001F-0641-A9A4-825556536664}" type="slidenum">
              <a:rPr lang="en-US" smtClean="0"/>
              <a:t>10</a:t>
            </a:fld>
            <a:endParaRPr lang="en-US"/>
          </a:p>
        </p:txBody>
      </p:sp>
    </p:spTree>
    <p:extLst>
      <p:ext uri="{BB962C8B-B14F-4D97-AF65-F5344CB8AC3E}">
        <p14:creationId xmlns:p14="http://schemas.microsoft.com/office/powerpoint/2010/main" val="2075985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Samantha/</a:t>
            </a:r>
            <a:r>
              <a:rPr lang="pl-PL" dirty="0" err="1" smtClean="0"/>
              <a:t>autism_mitochondria_glutamate.pdf</a:t>
            </a:r>
            <a:endParaRPr lang="pl-PL" smtClean="0"/>
          </a:p>
          <a:p>
            <a:endParaRPr lang="en-US" dirty="0"/>
          </a:p>
        </p:txBody>
      </p:sp>
      <p:sp>
        <p:nvSpPr>
          <p:cNvPr id="4" name="Slide Number Placeholder 3"/>
          <p:cNvSpPr>
            <a:spLocks noGrp="1"/>
          </p:cNvSpPr>
          <p:nvPr>
            <p:ph type="sldNum" sz="quarter" idx="10"/>
          </p:nvPr>
        </p:nvSpPr>
        <p:spPr/>
        <p:txBody>
          <a:bodyPr/>
          <a:lstStyle/>
          <a:p>
            <a:fld id="{589A4508-0110-BD43-85BF-CC4D15F73F03}" type="slidenum">
              <a:rPr lang="en-US" smtClean="0"/>
              <a:t>15</a:t>
            </a:fld>
            <a:endParaRPr lang="en-US"/>
          </a:p>
        </p:txBody>
      </p:sp>
    </p:spTree>
    <p:extLst>
      <p:ext uri="{BB962C8B-B14F-4D97-AF65-F5344CB8AC3E}">
        <p14:creationId xmlns:p14="http://schemas.microsoft.com/office/powerpoint/2010/main" val="2809990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./Duty\ to\ Warn\ Mitochondrial\ Disorders\ Drug\ and\ Vaccine-induced\ Collateral\ Damage\ from\ Big\ </a:t>
            </a:r>
            <a:r>
              <a:rPr lang="en-US" dirty="0" err="1" smtClean="0"/>
              <a:t>Pharma.doc</a:t>
            </a:r>
            <a:r>
              <a:rPr lang="en-US" dirty="0" smtClean="0"/>
              <a:t> .</a:t>
            </a:r>
          </a:p>
          <a:p>
            <a:r>
              <a:rPr lang="pl-PL" dirty="0" smtClean="0"/>
              <a:t>./</a:t>
            </a:r>
            <a:r>
              <a:rPr lang="pl-PL" dirty="0" err="1" smtClean="0"/>
              <a:t>DrugsCauseMitochondrialDamage.PDF</a:t>
            </a:r>
            <a:r>
              <a:rPr lang="pl-PL" dirty="0" smtClean="0"/>
              <a:t> .</a:t>
            </a:r>
          </a:p>
          <a:p>
            <a:endParaRPr lang="en-US" dirty="0"/>
          </a:p>
        </p:txBody>
      </p:sp>
      <p:sp>
        <p:nvSpPr>
          <p:cNvPr id="4" name="Slide Number Placeholder 3"/>
          <p:cNvSpPr>
            <a:spLocks noGrp="1"/>
          </p:cNvSpPr>
          <p:nvPr>
            <p:ph type="sldNum" sz="quarter" idx="10"/>
          </p:nvPr>
        </p:nvSpPr>
        <p:spPr/>
        <p:txBody>
          <a:bodyPr/>
          <a:lstStyle/>
          <a:p>
            <a:fld id="{589A4508-0110-BD43-85BF-CC4D15F73F03}" type="slidenum">
              <a:rPr lang="en-US" smtClean="0"/>
              <a:t>16</a:t>
            </a:fld>
            <a:endParaRPr lang="en-US"/>
          </a:p>
        </p:txBody>
      </p:sp>
    </p:spTree>
    <p:extLst>
      <p:ext uri="{BB962C8B-B14F-4D97-AF65-F5344CB8AC3E}">
        <p14:creationId xmlns:p14="http://schemas.microsoft.com/office/powerpoint/2010/main" val="2369247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./Duty\ to\ Warn\ Mitochondrial\ Disorders\ Drug\ and\ Vaccine-induced\ Collateral\ Damage\ from\ Big\ </a:t>
            </a:r>
            <a:r>
              <a:rPr lang="en-US" dirty="0" err="1" smtClean="0"/>
              <a:t>Pharma.doc</a:t>
            </a:r>
            <a:r>
              <a:rPr lang="en-US" dirty="0" smtClean="0"/>
              <a:t> .</a:t>
            </a:r>
          </a:p>
          <a:p>
            <a:r>
              <a:rPr lang="pl-PL" dirty="0" smtClean="0"/>
              <a:t>./</a:t>
            </a:r>
            <a:r>
              <a:rPr lang="pl-PL" dirty="0" err="1" smtClean="0"/>
              <a:t>DrugsCauseMitochondrialDamage.PDF</a:t>
            </a:r>
            <a:r>
              <a:rPr lang="pl-PL" dirty="0" smtClean="0"/>
              <a:t> .</a:t>
            </a:r>
          </a:p>
          <a:p>
            <a:endParaRPr lang="en-US" dirty="0"/>
          </a:p>
        </p:txBody>
      </p:sp>
      <p:sp>
        <p:nvSpPr>
          <p:cNvPr id="4" name="Slide Number Placeholder 3"/>
          <p:cNvSpPr>
            <a:spLocks noGrp="1"/>
          </p:cNvSpPr>
          <p:nvPr>
            <p:ph type="sldNum" sz="quarter" idx="10"/>
          </p:nvPr>
        </p:nvSpPr>
        <p:spPr/>
        <p:txBody>
          <a:bodyPr/>
          <a:lstStyle/>
          <a:p>
            <a:fld id="{589A4508-0110-BD43-85BF-CC4D15F73F03}" type="slidenum">
              <a:rPr lang="en-US" smtClean="0"/>
              <a:t>17</a:t>
            </a:fld>
            <a:endParaRPr lang="en-US"/>
          </a:p>
        </p:txBody>
      </p:sp>
    </p:spTree>
    <p:extLst>
      <p:ext uri="{BB962C8B-B14F-4D97-AF65-F5344CB8AC3E}">
        <p14:creationId xmlns:p14="http://schemas.microsoft.com/office/powerpoint/2010/main" val="2369247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dirty="0" err="1" smtClean="0"/>
              <a:t>pesticide_induced_neuroinflammation.pdf</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book: Encyclopedia of Neuroscience, Chapter: Part 14, Publisher: Springer Berlin Heidelberg., Editors: Binder MD, </a:t>
            </a:r>
            <a:r>
              <a:rPr lang="en-US" dirty="0" err="1" smtClean="0"/>
              <a:t>Hirokawa</a:t>
            </a:r>
            <a:r>
              <a:rPr lang="en-US" dirty="0" smtClean="0"/>
              <a:t> N, </a:t>
            </a:r>
            <a:r>
              <a:rPr lang="en-US" dirty="0" err="1" smtClean="0"/>
              <a:t>Windhorst</a:t>
            </a:r>
            <a:r>
              <a:rPr lang="en-US" dirty="0" smtClean="0"/>
              <a:t> U, pp.2734-2739 </a:t>
            </a:r>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18</a:t>
            </a:fld>
            <a:endParaRPr lang="en-US"/>
          </a:p>
        </p:txBody>
      </p:sp>
    </p:spTree>
    <p:extLst>
      <p:ext uri="{BB962C8B-B14F-4D97-AF65-F5344CB8AC3E}">
        <p14:creationId xmlns:p14="http://schemas.microsoft.com/office/powerpoint/2010/main" val="2071597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Glyphosate/ </a:t>
            </a:r>
            <a:endParaRPr lang="en-US" dirty="0" smtClean="0"/>
          </a:p>
          <a:p>
            <a:r>
              <a:rPr lang="nb-NO" dirty="0" smtClean="0"/>
              <a:t>mechanisms_glyphosate_neurotoxicity_glutamate_rats_2014.pdf</a:t>
            </a:r>
          </a:p>
          <a:p>
            <a:r>
              <a:rPr lang="en-US" dirty="0" smtClean="0"/>
              <a:t>./</a:t>
            </a:r>
            <a:r>
              <a:rPr lang="en-US" dirty="0" err="1" smtClean="0"/>
              <a:t>Vasquez_on_glyphosate_neurotoxicity_rats.text</a:t>
            </a:r>
            <a:endParaRPr lang="en-US" dirty="0" smtClean="0"/>
          </a:p>
          <a:p>
            <a:endParaRPr lang="en-US" dirty="0"/>
          </a:p>
        </p:txBody>
      </p:sp>
      <p:sp>
        <p:nvSpPr>
          <p:cNvPr id="4" name="Slide Number Placeholder 3"/>
          <p:cNvSpPr>
            <a:spLocks noGrp="1"/>
          </p:cNvSpPr>
          <p:nvPr>
            <p:ph type="sldNum" sz="quarter" idx="10"/>
          </p:nvPr>
        </p:nvSpPr>
        <p:spPr/>
        <p:txBody>
          <a:bodyPr/>
          <a:lstStyle/>
          <a:p>
            <a:fld id="{589A4508-0110-BD43-85BF-CC4D15F73F03}" type="slidenum">
              <a:rPr lang="en-US" smtClean="0"/>
              <a:t>19</a:t>
            </a:fld>
            <a:endParaRPr lang="en-US"/>
          </a:p>
        </p:txBody>
      </p:sp>
    </p:spTree>
    <p:extLst>
      <p:ext uri="{BB962C8B-B14F-4D97-AF65-F5344CB8AC3E}">
        <p14:creationId xmlns:p14="http://schemas.microsoft.com/office/powerpoint/2010/main" val="439232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Csail</a:t>
            </a:r>
            <a:r>
              <a:rPr lang="en-US" dirty="0" smtClean="0"/>
              <a:t>/2015/</a:t>
            </a:r>
            <a:r>
              <a:rPr lang="en-US" dirty="0" err="1" smtClean="0"/>
              <a:t>SallyFallon</a:t>
            </a:r>
            <a:r>
              <a:rPr lang="en-US" dirty="0" smtClean="0"/>
              <a:t>/</a:t>
            </a:r>
            <a:r>
              <a:rPr lang="en-US" dirty="0" err="1" smtClean="0"/>
              <a:t>high_folic_acid_causes_pseudo_MTHFR_deficiency.pdf</a:t>
            </a:r>
            <a:r>
              <a:rPr lang="en-US" dirty="0" smtClean="0"/>
              <a:t> </a:t>
            </a:r>
          </a:p>
          <a:p>
            <a:endParaRPr lang="en-US" dirty="0"/>
          </a:p>
        </p:txBody>
      </p:sp>
      <p:sp>
        <p:nvSpPr>
          <p:cNvPr id="4" name="Slide Number Placeholder 3"/>
          <p:cNvSpPr>
            <a:spLocks noGrp="1"/>
          </p:cNvSpPr>
          <p:nvPr>
            <p:ph type="sldNum" sz="quarter" idx="10"/>
          </p:nvPr>
        </p:nvSpPr>
        <p:spPr/>
        <p:txBody>
          <a:bodyPr/>
          <a:lstStyle/>
          <a:p>
            <a:fld id="{5B5D8E46-F3F6-B54F-BBDD-0A12AF31CF3B}" type="slidenum">
              <a:rPr lang="en-US" smtClean="0"/>
              <a:t>22</a:t>
            </a:fld>
            <a:endParaRPr lang="en-US"/>
          </a:p>
        </p:txBody>
      </p:sp>
    </p:spTree>
    <p:extLst>
      <p:ext uri="{BB962C8B-B14F-4D97-AF65-F5344CB8AC3E}">
        <p14:creationId xmlns:p14="http://schemas.microsoft.com/office/powerpoint/2010/main" val="2614639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Whence???</a:t>
            </a:r>
          </a:p>
          <a:p>
            <a:r>
              <a:rPr lang="en-US" dirty="0" smtClean="0"/>
              <a:t>Samantha/</a:t>
            </a:r>
            <a:r>
              <a:rPr lang="en-US" dirty="0" err="1" smtClean="0"/>
              <a:t>low_thyroid_hormone_mom_autism.text</a:t>
            </a:r>
            <a:endParaRPr lang="en-US" dirty="0"/>
          </a:p>
        </p:txBody>
      </p:sp>
      <p:sp>
        <p:nvSpPr>
          <p:cNvPr id="4" name="Slide Number Placeholder 3"/>
          <p:cNvSpPr>
            <a:spLocks noGrp="1"/>
          </p:cNvSpPr>
          <p:nvPr>
            <p:ph type="sldNum" sz="quarter" idx="10"/>
          </p:nvPr>
        </p:nvSpPr>
        <p:spPr/>
        <p:txBody>
          <a:bodyPr/>
          <a:lstStyle/>
          <a:p>
            <a:fld id="{589A4508-0110-BD43-85BF-CC4D15F73F03}" type="slidenum">
              <a:rPr lang="en-US" smtClean="0"/>
              <a:t>26</a:t>
            </a:fld>
            <a:endParaRPr lang="en-US"/>
          </a:p>
        </p:txBody>
      </p:sp>
    </p:spTree>
    <p:extLst>
      <p:ext uri="{BB962C8B-B14F-4D97-AF65-F5344CB8AC3E}">
        <p14:creationId xmlns:p14="http://schemas.microsoft.com/office/powerpoint/2010/main" val="3626680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94777F-6143-DE4C-A537-BB1105338492}" type="datetimeFigureOut">
              <a:rPr lang="en-US" smtClean="0"/>
              <a:t>5/19/15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9AE2B-8AFB-D04C-AC35-F2662409DFF4}" type="slidenum">
              <a:rPr lang="en-US" smtClean="0"/>
              <a:t>‹#›</a:t>
            </a:fld>
            <a:endParaRPr lang="en-US"/>
          </a:p>
        </p:txBody>
      </p:sp>
    </p:spTree>
    <p:extLst>
      <p:ext uri="{BB962C8B-B14F-4D97-AF65-F5344CB8AC3E}">
        <p14:creationId xmlns:p14="http://schemas.microsoft.com/office/powerpoint/2010/main" val="631239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94777F-6143-DE4C-A537-BB1105338492}" type="datetimeFigureOut">
              <a:rPr lang="en-US" smtClean="0"/>
              <a:t>5/19/15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9AE2B-8AFB-D04C-AC35-F2662409DFF4}" type="slidenum">
              <a:rPr lang="en-US" smtClean="0"/>
              <a:t>‹#›</a:t>
            </a:fld>
            <a:endParaRPr lang="en-US"/>
          </a:p>
        </p:txBody>
      </p:sp>
    </p:spTree>
    <p:extLst>
      <p:ext uri="{BB962C8B-B14F-4D97-AF65-F5344CB8AC3E}">
        <p14:creationId xmlns:p14="http://schemas.microsoft.com/office/powerpoint/2010/main" val="215764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94777F-6143-DE4C-A537-BB1105338492}" type="datetimeFigureOut">
              <a:rPr lang="en-US" smtClean="0"/>
              <a:t>5/19/15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9AE2B-8AFB-D04C-AC35-F2662409DFF4}" type="slidenum">
              <a:rPr lang="en-US" smtClean="0"/>
              <a:t>‹#›</a:t>
            </a:fld>
            <a:endParaRPr lang="en-US"/>
          </a:p>
        </p:txBody>
      </p:sp>
    </p:spTree>
    <p:extLst>
      <p:ext uri="{BB962C8B-B14F-4D97-AF65-F5344CB8AC3E}">
        <p14:creationId xmlns:p14="http://schemas.microsoft.com/office/powerpoint/2010/main" val="2569160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94777F-6143-DE4C-A537-BB1105338492}" type="datetimeFigureOut">
              <a:rPr lang="en-US" smtClean="0"/>
              <a:t>5/19/15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9AE2B-8AFB-D04C-AC35-F2662409DFF4}" type="slidenum">
              <a:rPr lang="en-US" smtClean="0"/>
              <a:t>‹#›</a:t>
            </a:fld>
            <a:endParaRPr lang="en-US"/>
          </a:p>
        </p:txBody>
      </p:sp>
    </p:spTree>
    <p:extLst>
      <p:ext uri="{BB962C8B-B14F-4D97-AF65-F5344CB8AC3E}">
        <p14:creationId xmlns:p14="http://schemas.microsoft.com/office/powerpoint/2010/main" val="230381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94777F-6143-DE4C-A537-BB1105338492}" type="datetimeFigureOut">
              <a:rPr lang="en-US" smtClean="0"/>
              <a:t>5/19/15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9AE2B-8AFB-D04C-AC35-F2662409DFF4}" type="slidenum">
              <a:rPr lang="en-US" smtClean="0"/>
              <a:t>‹#›</a:t>
            </a:fld>
            <a:endParaRPr lang="en-US"/>
          </a:p>
        </p:txBody>
      </p:sp>
    </p:spTree>
    <p:extLst>
      <p:ext uri="{BB962C8B-B14F-4D97-AF65-F5344CB8AC3E}">
        <p14:creationId xmlns:p14="http://schemas.microsoft.com/office/powerpoint/2010/main" val="3826141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94777F-6143-DE4C-A537-BB1105338492}" type="datetimeFigureOut">
              <a:rPr lang="en-US" smtClean="0"/>
              <a:t>5/19/15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9AE2B-8AFB-D04C-AC35-F2662409DFF4}" type="slidenum">
              <a:rPr lang="en-US" smtClean="0"/>
              <a:t>‹#›</a:t>
            </a:fld>
            <a:endParaRPr lang="en-US"/>
          </a:p>
        </p:txBody>
      </p:sp>
    </p:spTree>
    <p:extLst>
      <p:ext uri="{BB962C8B-B14F-4D97-AF65-F5344CB8AC3E}">
        <p14:creationId xmlns:p14="http://schemas.microsoft.com/office/powerpoint/2010/main" val="5799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94777F-6143-DE4C-A537-BB1105338492}" type="datetimeFigureOut">
              <a:rPr lang="en-US" smtClean="0"/>
              <a:t>5/19/15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69AE2B-8AFB-D04C-AC35-F2662409DFF4}" type="slidenum">
              <a:rPr lang="en-US" smtClean="0"/>
              <a:t>‹#›</a:t>
            </a:fld>
            <a:endParaRPr lang="en-US"/>
          </a:p>
        </p:txBody>
      </p:sp>
    </p:spTree>
    <p:extLst>
      <p:ext uri="{BB962C8B-B14F-4D97-AF65-F5344CB8AC3E}">
        <p14:creationId xmlns:p14="http://schemas.microsoft.com/office/powerpoint/2010/main" val="3898192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94777F-6143-DE4C-A537-BB1105338492}" type="datetimeFigureOut">
              <a:rPr lang="en-US" smtClean="0"/>
              <a:t>5/19/15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69AE2B-8AFB-D04C-AC35-F2662409DFF4}" type="slidenum">
              <a:rPr lang="en-US" smtClean="0"/>
              <a:t>‹#›</a:t>
            </a:fld>
            <a:endParaRPr lang="en-US"/>
          </a:p>
        </p:txBody>
      </p:sp>
    </p:spTree>
    <p:extLst>
      <p:ext uri="{BB962C8B-B14F-4D97-AF65-F5344CB8AC3E}">
        <p14:creationId xmlns:p14="http://schemas.microsoft.com/office/powerpoint/2010/main" val="3537392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94777F-6143-DE4C-A537-BB1105338492}" type="datetimeFigureOut">
              <a:rPr lang="en-US" smtClean="0"/>
              <a:t>5/19/15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69AE2B-8AFB-D04C-AC35-F2662409DFF4}" type="slidenum">
              <a:rPr lang="en-US" smtClean="0"/>
              <a:t>‹#›</a:t>
            </a:fld>
            <a:endParaRPr lang="en-US"/>
          </a:p>
        </p:txBody>
      </p:sp>
    </p:spTree>
    <p:extLst>
      <p:ext uri="{BB962C8B-B14F-4D97-AF65-F5344CB8AC3E}">
        <p14:creationId xmlns:p14="http://schemas.microsoft.com/office/powerpoint/2010/main" val="3941439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94777F-6143-DE4C-A537-BB1105338492}" type="datetimeFigureOut">
              <a:rPr lang="en-US" smtClean="0"/>
              <a:t>5/19/15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9AE2B-8AFB-D04C-AC35-F2662409DFF4}" type="slidenum">
              <a:rPr lang="en-US" smtClean="0"/>
              <a:t>‹#›</a:t>
            </a:fld>
            <a:endParaRPr lang="en-US"/>
          </a:p>
        </p:txBody>
      </p:sp>
    </p:spTree>
    <p:extLst>
      <p:ext uri="{BB962C8B-B14F-4D97-AF65-F5344CB8AC3E}">
        <p14:creationId xmlns:p14="http://schemas.microsoft.com/office/powerpoint/2010/main" val="1200120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94777F-6143-DE4C-A537-BB1105338492}" type="datetimeFigureOut">
              <a:rPr lang="en-US" smtClean="0"/>
              <a:t>5/19/15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9AE2B-8AFB-D04C-AC35-F2662409DFF4}" type="slidenum">
              <a:rPr lang="en-US" smtClean="0"/>
              <a:t>‹#›</a:t>
            </a:fld>
            <a:endParaRPr lang="en-US"/>
          </a:p>
        </p:txBody>
      </p:sp>
    </p:spTree>
    <p:extLst>
      <p:ext uri="{BB962C8B-B14F-4D97-AF65-F5344CB8AC3E}">
        <p14:creationId xmlns:p14="http://schemas.microsoft.com/office/powerpoint/2010/main" val="337493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4777F-6143-DE4C-A537-BB1105338492}" type="datetimeFigureOut">
              <a:rPr lang="en-US" smtClean="0"/>
              <a:t>5/19/15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9AE2B-8AFB-D04C-AC35-F2662409DFF4}" type="slidenum">
              <a:rPr lang="en-US" smtClean="0"/>
              <a:t>‹#›</a:t>
            </a:fld>
            <a:endParaRPr lang="en-US"/>
          </a:p>
        </p:txBody>
      </p:sp>
    </p:spTree>
    <p:extLst>
      <p:ext uri="{BB962C8B-B14F-4D97-AF65-F5344CB8AC3E}">
        <p14:creationId xmlns:p14="http://schemas.microsoft.com/office/powerpoint/2010/main" val="2450936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intechopen.com/books/autism-a-neurodevelopmental-journey-from-genes-to-behaviour/"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92524" y="2341886"/>
            <a:ext cx="3681685" cy="1470025"/>
          </a:xfrm>
        </p:spPr>
        <p:txBody>
          <a:bodyPr>
            <a:normAutofit fontScale="90000"/>
          </a:bodyPr>
          <a:lstStyle/>
          <a:p>
            <a:r>
              <a:rPr lang="en-US" b="1" dirty="0" smtClean="0"/>
              <a:t>The Many Faces of Glyphosate</a:t>
            </a:r>
            <a:endParaRPr lang="en-US" b="1" dirty="0"/>
          </a:p>
        </p:txBody>
      </p:sp>
      <p:sp>
        <p:nvSpPr>
          <p:cNvPr id="3" name="Subtitle 2"/>
          <p:cNvSpPr>
            <a:spLocks noGrp="1"/>
          </p:cNvSpPr>
          <p:nvPr>
            <p:ph type="subTitle" idx="1"/>
          </p:nvPr>
        </p:nvSpPr>
        <p:spPr>
          <a:xfrm>
            <a:off x="5561390" y="3886199"/>
            <a:ext cx="2896809" cy="2546401"/>
          </a:xfrm>
        </p:spPr>
        <p:txBody>
          <a:bodyPr>
            <a:normAutofit lnSpcReduction="10000"/>
          </a:bodyPr>
          <a:lstStyle/>
          <a:p>
            <a:r>
              <a:rPr lang="en-US" dirty="0" smtClean="0"/>
              <a:t>Stephanie Seneff</a:t>
            </a:r>
          </a:p>
          <a:p>
            <a:r>
              <a:rPr lang="en-US" dirty="0" err="1" smtClean="0"/>
              <a:t>AutismOne</a:t>
            </a:r>
            <a:endParaRPr lang="en-US" dirty="0" smtClean="0"/>
          </a:p>
          <a:p>
            <a:r>
              <a:rPr lang="en-US" dirty="0" smtClean="0"/>
              <a:t>Thursday, May 21, 2015</a:t>
            </a:r>
            <a:endParaRPr lang="en-US" dirty="0"/>
          </a:p>
        </p:txBody>
      </p:sp>
      <p:pic>
        <p:nvPicPr>
          <p:cNvPr id="4" name="Picture 3" descr="glyphosa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1522" y="-239483"/>
            <a:ext cx="5090975" cy="2628795"/>
          </a:xfrm>
          <a:prstGeom prst="rect">
            <a:avLst/>
          </a:prstGeom>
        </p:spPr>
      </p:pic>
      <p:pic>
        <p:nvPicPr>
          <p:cNvPr id="5" name="Picture 4" descr="many_fac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341886"/>
            <a:ext cx="4090715" cy="4090715"/>
          </a:xfrm>
          <a:prstGeom prst="rect">
            <a:avLst/>
          </a:prstGeom>
        </p:spPr>
      </p:pic>
    </p:spTree>
    <p:extLst>
      <p:ext uri="{BB962C8B-B14F-4D97-AF65-F5344CB8AC3E}">
        <p14:creationId xmlns:p14="http://schemas.microsoft.com/office/powerpoint/2010/main" val="3224557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yr-old autism.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266699"/>
            <a:ext cx="9105900" cy="6413500"/>
          </a:xfrm>
          <a:prstGeom prst="rect">
            <a:avLst/>
          </a:prstGeom>
        </p:spPr>
      </p:pic>
      <p:sp>
        <p:nvSpPr>
          <p:cNvPr id="5" name="TextBox 4"/>
          <p:cNvSpPr txBox="1"/>
          <p:nvPr/>
        </p:nvSpPr>
        <p:spPr>
          <a:xfrm>
            <a:off x="1964267" y="6176962"/>
            <a:ext cx="5503630" cy="400110"/>
          </a:xfrm>
          <a:prstGeom prst="rect">
            <a:avLst/>
          </a:prstGeom>
          <a:noFill/>
        </p:spPr>
        <p:txBody>
          <a:bodyPr wrap="none" rtlCol="0">
            <a:spAutoFit/>
          </a:bodyPr>
          <a:lstStyle/>
          <a:p>
            <a:r>
              <a:rPr lang="en-US" sz="2000" dirty="0" smtClean="0">
                <a:solidFill>
                  <a:srgbClr val="FF0000"/>
                </a:solidFill>
              </a:rPr>
              <a:t>*</a:t>
            </a:r>
            <a:r>
              <a:rPr lang="en-US" sz="2000" dirty="0" smtClean="0"/>
              <a:t>Plot provided by Nancy Swanson, with permission</a:t>
            </a:r>
            <a:endParaRPr lang="en-US" sz="2000" dirty="0"/>
          </a:p>
        </p:txBody>
      </p:sp>
      <p:sp>
        <p:nvSpPr>
          <p:cNvPr id="8" name="Rectangle 7"/>
          <p:cNvSpPr/>
          <p:nvPr/>
        </p:nvSpPr>
        <p:spPr>
          <a:xfrm>
            <a:off x="4419601" y="3318933"/>
            <a:ext cx="1100664" cy="2675467"/>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5418663" y="2506136"/>
            <a:ext cx="16934" cy="1032934"/>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70933" y="6468537"/>
            <a:ext cx="9016148" cy="369332"/>
          </a:xfrm>
          <a:prstGeom prst="rect">
            <a:avLst/>
          </a:prstGeom>
          <a:noFill/>
        </p:spPr>
        <p:txBody>
          <a:bodyPr wrap="none" rtlCol="0">
            <a:spAutoFit/>
          </a:bodyPr>
          <a:lstStyle/>
          <a:p>
            <a:r>
              <a:rPr lang="en-US" dirty="0" smtClean="0"/>
              <a:t>Data sources: autism: US Department of Education; Glyphosate: US Department of Agriculture</a:t>
            </a:r>
            <a:endParaRPr lang="en-US" dirty="0"/>
          </a:p>
        </p:txBody>
      </p:sp>
      <p:sp>
        <p:nvSpPr>
          <p:cNvPr id="15" name="Rectangle 14"/>
          <p:cNvSpPr/>
          <p:nvPr/>
        </p:nvSpPr>
        <p:spPr>
          <a:xfrm>
            <a:off x="1264121" y="2412536"/>
            <a:ext cx="3172413" cy="923330"/>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R = 0.9972</a:t>
            </a:r>
            <a:endParaRPr 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2" name="Title 1"/>
          <p:cNvSpPr>
            <a:spLocks noGrp="1"/>
          </p:cNvSpPr>
          <p:nvPr>
            <p:ph type="title"/>
          </p:nvPr>
        </p:nvSpPr>
        <p:spPr>
          <a:xfrm>
            <a:off x="457200" y="-301084"/>
            <a:ext cx="8229600" cy="1143000"/>
          </a:xfrm>
          <a:solidFill>
            <a:schemeClr val="bg1"/>
          </a:solidFill>
        </p:spPr>
        <p:txBody>
          <a:bodyPr/>
          <a:lstStyle/>
          <a:p>
            <a:r>
              <a:rPr lang="en-US" b="1" dirty="0" smtClean="0"/>
              <a:t>Autism Prevalence: 6 year olds</a:t>
            </a:r>
            <a:endParaRPr lang="en-US" b="1" dirty="0">
              <a:solidFill>
                <a:srgbClr val="FF0000"/>
              </a:solidFill>
            </a:endParaRPr>
          </a:p>
        </p:txBody>
      </p:sp>
    </p:spTree>
    <p:extLst>
      <p:ext uri="{BB962C8B-B14F-4D97-AF65-F5344CB8AC3E}">
        <p14:creationId xmlns:p14="http://schemas.microsoft.com/office/powerpoint/2010/main" val="13934608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Main Toxic Effects of Glyphosate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Kills beneficial gut bacteria and allows pathogens to overgrow</a:t>
            </a:r>
          </a:p>
          <a:p>
            <a:r>
              <a:rPr lang="en-US" dirty="0" smtClean="0"/>
              <a:t>Interferes with function of cytochrome P450 (CYP) enzymes</a:t>
            </a:r>
          </a:p>
          <a:p>
            <a:r>
              <a:rPr lang="en-US" dirty="0" smtClean="0"/>
              <a:t>Chelates important minerals (iron, cobalt, manganese, etc.)</a:t>
            </a:r>
          </a:p>
          <a:p>
            <a:r>
              <a:rPr lang="en-US" dirty="0" smtClean="0"/>
              <a:t>Interferes with synthesis of aromatic amino acids and methionine</a:t>
            </a:r>
          </a:p>
          <a:p>
            <a:pPr lvl="1"/>
            <a:r>
              <a:rPr lang="en-US" dirty="0" smtClean="0"/>
              <a:t>Leads to shortages in critical neurotransmitters</a:t>
            </a:r>
          </a:p>
          <a:p>
            <a:r>
              <a:rPr lang="en-US" dirty="0" smtClean="0"/>
              <a:t>Disrupts sulfate synthesis and sulfate transport</a:t>
            </a:r>
            <a:endParaRPr lang="en-US" dirty="0"/>
          </a:p>
        </p:txBody>
      </p:sp>
      <p:sp>
        <p:nvSpPr>
          <p:cNvPr id="4" name="TextBox 3"/>
          <p:cNvSpPr txBox="1"/>
          <p:nvPr/>
        </p:nvSpPr>
        <p:spPr>
          <a:xfrm>
            <a:off x="3402067" y="6126163"/>
            <a:ext cx="5342641" cy="707886"/>
          </a:xfrm>
          <a:prstGeom prst="rect">
            <a:avLst/>
          </a:prstGeom>
          <a:noFill/>
        </p:spPr>
        <p:txBody>
          <a:bodyPr wrap="none" rtlCol="0">
            <a:spAutoFit/>
          </a:bodyPr>
          <a:lstStyle/>
          <a:p>
            <a:r>
              <a:rPr lang="en-US" sz="2000" i="1" dirty="0" smtClean="0">
                <a:solidFill>
                  <a:srgbClr val="FF0000"/>
                </a:solidFill>
              </a:rPr>
              <a:t>*</a:t>
            </a:r>
            <a:r>
              <a:rPr lang="en-US" sz="2000" i="1" dirty="0" err="1" smtClean="0"/>
              <a:t>Samsel</a:t>
            </a:r>
            <a:r>
              <a:rPr lang="en-US" sz="2000" i="1" dirty="0" smtClean="0"/>
              <a:t> and Seneff, Entropy </a:t>
            </a:r>
            <a:r>
              <a:rPr lang="en-US" sz="2000" b="1" dirty="0"/>
              <a:t>2013</a:t>
            </a:r>
            <a:r>
              <a:rPr lang="en-US" sz="2000" dirty="0"/>
              <a:t>, </a:t>
            </a:r>
            <a:r>
              <a:rPr lang="en-US" sz="2000" i="1" dirty="0"/>
              <a:t>15</a:t>
            </a:r>
            <a:r>
              <a:rPr lang="en-US" sz="2000" dirty="0"/>
              <a:t>, 1416-</a:t>
            </a:r>
            <a:r>
              <a:rPr lang="en-US" sz="2000" dirty="0" smtClean="0"/>
              <a:t>1463</a:t>
            </a:r>
            <a:endParaRPr lang="en-US" sz="2000" dirty="0"/>
          </a:p>
          <a:p>
            <a:endParaRPr lang="en-US" sz="2000" dirty="0"/>
          </a:p>
        </p:txBody>
      </p:sp>
    </p:spTree>
    <p:extLst>
      <p:ext uri="{BB962C8B-B14F-4D97-AF65-F5344CB8AC3E}">
        <p14:creationId xmlns:p14="http://schemas.microsoft.com/office/powerpoint/2010/main" val="16721005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10702" cy="1143000"/>
          </a:xfrm>
        </p:spPr>
        <p:txBody>
          <a:bodyPr>
            <a:noAutofit/>
          </a:bodyPr>
          <a:lstStyle/>
          <a:p>
            <a:r>
              <a:rPr lang="en-US" sz="3600" b="1" dirty="0" smtClean="0"/>
              <a:t>Nutrients, Hormones and Neurotransmitters Disrupted by Glyphosate</a:t>
            </a:r>
            <a:endParaRPr lang="en-US" sz="3600" b="1" dirty="0"/>
          </a:p>
        </p:txBody>
      </p:sp>
      <p:sp>
        <p:nvSpPr>
          <p:cNvPr id="3" name="Content Placeholder 2"/>
          <p:cNvSpPr>
            <a:spLocks noGrp="1"/>
          </p:cNvSpPr>
          <p:nvPr>
            <p:ph idx="1"/>
          </p:nvPr>
        </p:nvSpPr>
        <p:spPr/>
        <p:txBody>
          <a:bodyPr/>
          <a:lstStyle/>
          <a:p>
            <a:r>
              <a:rPr lang="en-US" dirty="0" err="1" smtClean="0"/>
              <a:t>Folate</a:t>
            </a:r>
            <a:r>
              <a:rPr lang="en-US" dirty="0" smtClean="0"/>
              <a:t>, vitamin K, vitamin A, vitamin D, </a:t>
            </a:r>
            <a:r>
              <a:rPr lang="en-US" dirty="0" err="1" smtClean="0"/>
              <a:t>cobalamin</a:t>
            </a:r>
            <a:endParaRPr lang="en-US" dirty="0" smtClean="0"/>
          </a:p>
          <a:p>
            <a:r>
              <a:rPr lang="en-US" dirty="0" smtClean="0"/>
              <a:t>Aromatic amino acids, methionine</a:t>
            </a:r>
          </a:p>
          <a:p>
            <a:r>
              <a:rPr lang="en-US" dirty="0" smtClean="0"/>
              <a:t>Iron, manganese, cobalt, selenium, zinc, sulfur</a:t>
            </a:r>
          </a:p>
          <a:p>
            <a:r>
              <a:rPr lang="en-US" dirty="0" smtClean="0"/>
              <a:t>Serotonin, melatonin, dopamine, epinephrine</a:t>
            </a:r>
          </a:p>
          <a:p>
            <a:r>
              <a:rPr lang="en-US" dirty="0" smtClean="0"/>
              <a:t>Melanin (skin tanning agent), thyroid hormone</a:t>
            </a:r>
          </a:p>
          <a:p>
            <a:r>
              <a:rPr lang="en-US" dirty="0" smtClean="0"/>
              <a:t>NAD, glutathione (antioxidant defenses)</a:t>
            </a:r>
            <a:endParaRPr lang="en-US" dirty="0"/>
          </a:p>
        </p:txBody>
      </p:sp>
    </p:spTree>
    <p:extLst>
      <p:ext uri="{BB962C8B-B14F-4D97-AF65-F5344CB8AC3E}">
        <p14:creationId xmlns:p14="http://schemas.microsoft.com/office/powerpoint/2010/main" val="20273073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311" y="91933"/>
            <a:ext cx="8229600" cy="1143000"/>
          </a:xfrm>
        </p:spPr>
        <p:txBody>
          <a:bodyPr/>
          <a:lstStyle/>
          <a:p>
            <a:r>
              <a:rPr lang="en-US" b="1" dirty="0" smtClean="0"/>
              <a:t>Balancing the Scales</a:t>
            </a:r>
            <a:endParaRPr lang="en-US" b="1" dirty="0"/>
          </a:p>
        </p:txBody>
      </p:sp>
      <p:sp>
        <p:nvSpPr>
          <p:cNvPr id="5" name="TextBox 4"/>
          <p:cNvSpPr txBox="1"/>
          <p:nvPr/>
        </p:nvSpPr>
        <p:spPr>
          <a:xfrm>
            <a:off x="1804963" y="3242726"/>
            <a:ext cx="1208409" cy="523220"/>
          </a:xfrm>
          <a:prstGeom prst="rect">
            <a:avLst/>
          </a:prstGeom>
          <a:solidFill>
            <a:srgbClr val="FCFFBC"/>
          </a:solidFill>
          <a:ln>
            <a:solidFill>
              <a:schemeClr val="tx1"/>
            </a:solidFill>
          </a:ln>
        </p:spPr>
        <p:txBody>
          <a:bodyPr wrap="none" rtlCol="0">
            <a:spAutoFit/>
          </a:bodyPr>
          <a:lstStyle/>
          <a:p>
            <a:r>
              <a:rPr lang="en-US" sz="2800" dirty="0" smtClean="0"/>
              <a:t>Autism</a:t>
            </a:r>
            <a:endParaRPr lang="en-US" sz="2800" dirty="0"/>
          </a:p>
        </p:txBody>
      </p:sp>
      <p:sp>
        <p:nvSpPr>
          <p:cNvPr id="6" name="TextBox 5"/>
          <p:cNvSpPr txBox="1"/>
          <p:nvPr/>
        </p:nvSpPr>
        <p:spPr>
          <a:xfrm>
            <a:off x="1465615" y="4241792"/>
            <a:ext cx="1887105" cy="523220"/>
          </a:xfrm>
          <a:prstGeom prst="rect">
            <a:avLst/>
          </a:prstGeom>
          <a:solidFill>
            <a:srgbClr val="FCFFBC"/>
          </a:solidFill>
          <a:ln>
            <a:solidFill>
              <a:schemeClr val="tx1"/>
            </a:solidFill>
          </a:ln>
        </p:spPr>
        <p:txBody>
          <a:bodyPr wrap="none" rtlCol="0">
            <a:spAutoFit/>
          </a:bodyPr>
          <a:lstStyle/>
          <a:p>
            <a:r>
              <a:rPr lang="en-US" sz="2800" dirty="0" smtClean="0"/>
              <a:t>Alzheimer’s</a:t>
            </a:r>
            <a:endParaRPr lang="en-US" sz="2800" dirty="0"/>
          </a:p>
        </p:txBody>
      </p:sp>
      <p:sp>
        <p:nvSpPr>
          <p:cNvPr id="7" name="TextBox 6"/>
          <p:cNvSpPr txBox="1"/>
          <p:nvPr/>
        </p:nvSpPr>
        <p:spPr>
          <a:xfrm>
            <a:off x="5332950" y="3242726"/>
            <a:ext cx="1057977" cy="523220"/>
          </a:xfrm>
          <a:prstGeom prst="rect">
            <a:avLst/>
          </a:prstGeom>
          <a:solidFill>
            <a:srgbClr val="FCFFBC"/>
          </a:solidFill>
          <a:ln>
            <a:solidFill>
              <a:schemeClr val="tx1"/>
            </a:solidFill>
          </a:ln>
        </p:spPr>
        <p:txBody>
          <a:bodyPr wrap="none" rtlCol="0">
            <a:spAutoFit/>
          </a:bodyPr>
          <a:lstStyle/>
          <a:p>
            <a:r>
              <a:rPr lang="en-US" sz="2800" dirty="0" smtClean="0"/>
              <a:t>ADHD</a:t>
            </a:r>
            <a:endParaRPr lang="en-US" sz="2800" dirty="0"/>
          </a:p>
        </p:txBody>
      </p:sp>
      <p:sp>
        <p:nvSpPr>
          <p:cNvPr id="8" name="TextBox 7"/>
          <p:cNvSpPr txBox="1"/>
          <p:nvPr/>
        </p:nvSpPr>
        <p:spPr>
          <a:xfrm>
            <a:off x="4936883" y="4241792"/>
            <a:ext cx="1850111" cy="523220"/>
          </a:xfrm>
          <a:prstGeom prst="rect">
            <a:avLst/>
          </a:prstGeom>
          <a:solidFill>
            <a:srgbClr val="FCFFBC"/>
          </a:solidFill>
          <a:ln>
            <a:solidFill>
              <a:schemeClr val="tx1"/>
            </a:solidFill>
          </a:ln>
        </p:spPr>
        <p:txBody>
          <a:bodyPr wrap="none" rtlCol="0">
            <a:spAutoFit/>
          </a:bodyPr>
          <a:lstStyle/>
          <a:p>
            <a:r>
              <a:rPr lang="en-US" sz="2800" dirty="0" smtClean="0"/>
              <a:t>Parkinson’s</a:t>
            </a:r>
            <a:endParaRPr lang="en-US" sz="2800" dirty="0"/>
          </a:p>
        </p:txBody>
      </p:sp>
      <p:grpSp>
        <p:nvGrpSpPr>
          <p:cNvPr id="17" name="Group 16"/>
          <p:cNvGrpSpPr/>
          <p:nvPr/>
        </p:nvGrpSpPr>
        <p:grpSpPr>
          <a:xfrm>
            <a:off x="1106473" y="1234933"/>
            <a:ext cx="3002367" cy="1930929"/>
            <a:chOff x="1160505" y="1468422"/>
            <a:chExt cx="3002367" cy="1930929"/>
          </a:xfrm>
        </p:grpSpPr>
        <p:pic>
          <p:nvPicPr>
            <p:cNvPr id="11" name="Picture 10" descr="balance-sca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505" y="1468422"/>
              <a:ext cx="2574572" cy="1930929"/>
            </a:xfrm>
            <a:prstGeom prst="rect">
              <a:avLst/>
            </a:prstGeom>
          </p:spPr>
        </p:pic>
        <p:sp>
          <p:nvSpPr>
            <p:cNvPr id="13" name="TextBox 12"/>
            <p:cNvSpPr txBox="1"/>
            <p:nvPr/>
          </p:nvSpPr>
          <p:spPr>
            <a:xfrm>
              <a:off x="1533351" y="2353733"/>
              <a:ext cx="686606" cy="461665"/>
            </a:xfrm>
            <a:prstGeom prst="rect">
              <a:avLst/>
            </a:prstGeom>
            <a:noFill/>
          </p:spPr>
          <p:txBody>
            <a:bodyPr wrap="none" rtlCol="0">
              <a:spAutoFit/>
            </a:bodyPr>
            <a:lstStyle/>
            <a:p>
              <a:r>
                <a:rPr lang="en-US" sz="2400" dirty="0" smtClean="0"/>
                <a:t>iron</a:t>
              </a:r>
              <a:endParaRPr lang="en-US" sz="2400" dirty="0"/>
            </a:p>
          </p:txBody>
        </p:sp>
        <p:sp>
          <p:nvSpPr>
            <p:cNvPr id="14" name="TextBox 13"/>
            <p:cNvSpPr txBox="1"/>
            <p:nvPr/>
          </p:nvSpPr>
          <p:spPr>
            <a:xfrm>
              <a:off x="2542567" y="2122900"/>
              <a:ext cx="1620305" cy="461665"/>
            </a:xfrm>
            <a:prstGeom prst="rect">
              <a:avLst/>
            </a:prstGeom>
            <a:noFill/>
          </p:spPr>
          <p:txBody>
            <a:bodyPr wrap="none" rtlCol="0">
              <a:spAutoFit/>
            </a:bodyPr>
            <a:lstStyle/>
            <a:p>
              <a:r>
                <a:rPr lang="en-US" sz="2400" dirty="0"/>
                <a:t>m</a:t>
              </a:r>
              <a:r>
                <a:rPr lang="en-US" sz="2400" dirty="0" smtClean="0"/>
                <a:t>anganese</a:t>
              </a:r>
              <a:endParaRPr lang="en-US" sz="2400" dirty="0"/>
            </a:p>
          </p:txBody>
        </p:sp>
      </p:grpSp>
      <p:grpSp>
        <p:nvGrpSpPr>
          <p:cNvPr id="18" name="Group 17"/>
          <p:cNvGrpSpPr/>
          <p:nvPr/>
        </p:nvGrpSpPr>
        <p:grpSpPr>
          <a:xfrm>
            <a:off x="4920977" y="1190890"/>
            <a:ext cx="2866901" cy="1930929"/>
            <a:chOff x="4428638" y="1468422"/>
            <a:chExt cx="2866901" cy="1930929"/>
          </a:xfrm>
        </p:grpSpPr>
        <p:pic>
          <p:nvPicPr>
            <p:cNvPr id="10" name="Picture 9" descr="balance-sca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428638" y="1468422"/>
              <a:ext cx="2574572" cy="1930929"/>
            </a:xfrm>
            <a:prstGeom prst="rect">
              <a:avLst/>
            </a:prstGeom>
          </p:spPr>
        </p:pic>
        <p:sp>
          <p:nvSpPr>
            <p:cNvPr id="15" name="TextBox 14"/>
            <p:cNvSpPr txBox="1"/>
            <p:nvPr/>
          </p:nvSpPr>
          <p:spPr>
            <a:xfrm>
              <a:off x="4505967" y="2105966"/>
              <a:ext cx="686606" cy="461665"/>
            </a:xfrm>
            <a:prstGeom prst="rect">
              <a:avLst/>
            </a:prstGeom>
            <a:noFill/>
          </p:spPr>
          <p:txBody>
            <a:bodyPr wrap="none" rtlCol="0">
              <a:spAutoFit/>
            </a:bodyPr>
            <a:lstStyle/>
            <a:p>
              <a:r>
                <a:rPr lang="en-US" sz="2400" dirty="0" smtClean="0"/>
                <a:t>iron</a:t>
              </a:r>
              <a:endParaRPr lang="en-US" sz="2400" dirty="0"/>
            </a:p>
          </p:txBody>
        </p:sp>
        <p:sp>
          <p:nvSpPr>
            <p:cNvPr id="16" name="TextBox 15"/>
            <p:cNvSpPr txBox="1"/>
            <p:nvPr/>
          </p:nvSpPr>
          <p:spPr>
            <a:xfrm>
              <a:off x="5675234" y="2336798"/>
              <a:ext cx="1620305" cy="461665"/>
            </a:xfrm>
            <a:prstGeom prst="rect">
              <a:avLst/>
            </a:prstGeom>
            <a:noFill/>
          </p:spPr>
          <p:txBody>
            <a:bodyPr wrap="none" rtlCol="0">
              <a:spAutoFit/>
            </a:bodyPr>
            <a:lstStyle/>
            <a:p>
              <a:r>
                <a:rPr lang="en-US" sz="2400" dirty="0"/>
                <a:t>m</a:t>
              </a:r>
              <a:r>
                <a:rPr lang="en-US" sz="2400" dirty="0" smtClean="0"/>
                <a:t>anganese</a:t>
              </a:r>
              <a:endParaRPr lang="en-US" sz="2400" dirty="0"/>
            </a:p>
          </p:txBody>
        </p:sp>
      </p:grpSp>
      <p:sp>
        <p:nvSpPr>
          <p:cNvPr id="20" name="TextBox 19"/>
          <p:cNvSpPr txBox="1"/>
          <p:nvPr/>
        </p:nvSpPr>
        <p:spPr>
          <a:xfrm>
            <a:off x="765702" y="5132576"/>
            <a:ext cx="7038348" cy="1384995"/>
          </a:xfrm>
          <a:prstGeom prst="rect">
            <a:avLst/>
          </a:prstGeom>
          <a:solidFill>
            <a:srgbClr val="FFF9A2"/>
          </a:solidFill>
          <a:ln>
            <a:solidFill>
              <a:schemeClr val="tx1"/>
            </a:solidFill>
          </a:ln>
        </p:spPr>
        <p:txBody>
          <a:bodyPr wrap="square" rtlCol="0">
            <a:spAutoFit/>
          </a:bodyPr>
          <a:lstStyle/>
          <a:p>
            <a:r>
              <a:rPr lang="en-US" sz="2800" dirty="0" smtClean="0"/>
              <a:t>Glyphosate </a:t>
            </a:r>
            <a:r>
              <a:rPr lang="en-US" sz="2800" dirty="0"/>
              <a:t>disrupts the body’s ability to distribute the minerals safely: Everybody walks a tight rope between deficiency and </a:t>
            </a:r>
            <a:r>
              <a:rPr lang="en-US" sz="2800" dirty="0" smtClean="0"/>
              <a:t>toxicity</a:t>
            </a:r>
            <a:endParaRPr lang="en-US" sz="2800" dirty="0"/>
          </a:p>
        </p:txBody>
      </p:sp>
    </p:spTree>
    <p:extLst>
      <p:ext uri="{BB962C8B-B14F-4D97-AF65-F5344CB8AC3E}">
        <p14:creationId xmlns:p14="http://schemas.microsoft.com/office/powerpoint/2010/main" val="38101807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4364" y="2090171"/>
            <a:ext cx="7835273" cy="1754327"/>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Autism </a:t>
            </a:r>
            <a:r>
              <a:rPr lang="en-US"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and </a:t>
            </a:r>
            <a:endParaRPr lang="en-U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pPr algn="ctr"/>
            <a:r>
              <a:rPr lang="en-U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Mitochondrial Impairment</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685912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r>
              <a:rPr lang="en-US" b="1" dirty="0" smtClean="0"/>
              <a:t>Autism and Mitochondrial Impairment</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Mitochondrial impairment is a key feature of autism, especially in the brain</a:t>
            </a:r>
          </a:p>
          <a:p>
            <a:pPr lvl="1"/>
            <a:r>
              <a:rPr lang="en-US" dirty="0" smtClean="0"/>
              <a:t>Impaired detox of glutamate by astrocytes (requires manganese)</a:t>
            </a:r>
          </a:p>
          <a:p>
            <a:pPr lvl="1"/>
            <a:r>
              <a:rPr lang="en-US" dirty="0" smtClean="0"/>
              <a:t>Excess stimulation of NMDA receptors in neurons</a:t>
            </a:r>
          </a:p>
          <a:p>
            <a:r>
              <a:rPr lang="en-US" dirty="0" smtClean="0"/>
              <a:t>Glyphosate excites NMDA receptors and prevents glutamate metabolism</a:t>
            </a:r>
            <a:endParaRPr lang="en-US" dirty="0"/>
          </a:p>
        </p:txBody>
      </p:sp>
      <p:sp>
        <p:nvSpPr>
          <p:cNvPr id="4" name="TextBox 3"/>
          <p:cNvSpPr txBox="1"/>
          <p:nvPr/>
        </p:nvSpPr>
        <p:spPr>
          <a:xfrm>
            <a:off x="184278" y="5756831"/>
            <a:ext cx="8686993" cy="923330"/>
          </a:xfrm>
          <a:prstGeom prst="rect">
            <a:avLst/>
          </a:prstGeom>
          <a:noFill/>
        </p:spPr>
        <p:txBody>
          <a:bodyPr wrap="none" rtlCol="0">
            <a:spAutoFit/>
          </a:bodyPr>
          <a:lstStyle/>
          <a:p>
            <a:r>
              <a:rPr lang="en-US" dirty="0" smtClean="0">
                <a:solidFill>
                  <a:srgbClr val="FF0000"/>
                </a:solidFill>
                <a:hlinkClick r:id="rId3"/>
              </a:rPr>
              <a:t>*</a:t>
            </a:r>
            <a:r>
              <a:rPr lang="de-DE" dirty="0"/>
              <a:t>Dayan </a:t>
            </a:r>
            <a:r>
              <a:rPr lang="de-DE" dirty="0" err="1"/>
              <a:t>Goodenowe</a:t>
            </a:r>
            <a:r>
              <a:rPr lang="de-DE" dirty="0"/>
              <a:t> </a:t>
            </a:r>
            <a:r>
              <a:rPr lang="de-DE" dirty="0" err="1"/>
              <a:t>and</a:t>
            </a:r>
            <a:r>
              <a:rPr lang="de-DE" dirty="0"/>
              <a:t> </a:t>
            </a:r>
            <a:r>
              <a:rPr lang="de-DE" dirty="0" err="1"/>
              <a:t>Elodie</a:t>
            </a:r>
            <a:r>
              <a:rPr lang="de-DE" dirty="0"/>
              <a:t> </a:t>
            </a:r>
            <a:r>
              <a:rPr lang="de-DE" dirty="0" err="1"/>
              <a:t>Pastural</a:t>
            </a:r>
            <a:r>
              <a:rPr lang="de-DE" dirty="0"/>
              <a:t> </a:t>
            </a:r>
            <a:r>
              <a:rPr lang="de-DE" dirty="0" smtClean="0"/>
              <a:t>, Chapter 4</a:t>
            </a:r>
            <a:endParaRPr lang="en-US" dirty="0">
              <a:hlinkClick r:id="rId3"/>
            </a:endParaRPr>
          </a:p>
          <a:p>
            <a:r>
              <a:rPr lang="en-US" dirty="0" smtClean="0">
                <a:hlinkClick r:id="rId3"/>
              </a:rPr>
              <a:t>.intechopen.com</a:t>
            </a:r>
            <a:r>
              <a:rPr lang="en-US" dirty="0">
                <a:hlinkClick r:id="rId3"/>
              </a:rPr>
              <a:t>/books/autism-a-neurodevelopmental-journey-from-genes-to-behaviour</a:t>
            </a:r>
            <a:r>
              <a:rPr lang="en-US" dirty="0" smtClean="0">
                <a:hlinkClick r:id="rId3"/>
              </a:rPr>
              <a:t>/</a:t>
            </a:r>
            <a:endParaRPr lang="en-US" dirty="0" smtClean="0"/>
          </a:p>
          <a:p>
            <a:r>
              <a:rPr lang="en-US" dirty="0" smtClean="0"/>
              <a:t>the</a:t>
            </a:r>
            <a:r>
              <a:rPr lang="en-US" dirty="0"/>
              <a:t>-biochemical-basis-of-autistic-behavior-and-pathology</a:t>
            </a:r>
          </a:p>
        </p:txBody>
      </p:sp>
    </p:spTree>
    <p:extLst>
      <p:ext uri="{BB962C8B-B14F-4D97-AF65-F5344CB8AC3E}">
        <p14:creationId xmlns:p14="http://schemas.microsoft.com/office/powerpoint/2010/main" val="37870656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Mitochondria are Key!</a:t>
            </a:r>
            <a:endParaRPr lang="en-US" b="1"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smtClean="0"/>
              <a:t>“Damage </a:t>
            </a:r>
            <a:r>
              <a:rPr lang="en-US" dirty="0"/>
              <a:t>to mitochondria is now understood to play a role in the pathogenesis of a wide range of seemingly unrelated disorders such as schizophrenia, bipolar disease, dementia, Alzheimer's disease, epilepsy, migraine headaches, strokes, neuropathic pain, Parkinson's disease, ataxia, transient ischemic attack, cardiomyopathy, coronary artery disease, chronic fatigue syndrome, fibromyalgia, retinitis </a:t>
            </a:r>
            <a:r>
              <a:rPr lang="en-US" dirty="0" err="1"/>
              <a:t>pigmentosa</a:t>
            </a:r>
            <a:r>
              <a:rPr lang="en-US" dirty="0"/>
              <a:t>, diabetes, hepatitis C, and primary biliary cirrhosis</a:t>
            </a:r>
            <a:r>
              <a:rPr lang="en-US" dirty="0" smtClean="0"/>
              <a:t>.”</a:t>
            </a:r>
            <a:r>
              <a:rPr lang="en-US" dirty="0" smtClean="0">
                <a:solidFill>
                  <a:srgbClr val="FF0000"/>
                </a:solidFill>
              </a:rPr>
              <a:t>*</a:t>
            </a:r>
            <a:endParaRPr lang="en-US" dirty="0">
              <a:solidFill>
                <a:srgbClr val="FF0000"/>
              </a:solidFill>
            </a:endParaRPr>
          </a:p>
          <a:p>
            <a:endParaRPr lang="en-US" dirty="0"/>
          </a:p>
        </p:txBody>
      </p:sp>
      <p:sp>
        <p:nvSpPr>
          <p:cNvPr id="4" name="TextBox 3"/>
          <p:cNvSpPr txBox="1"/>
          <p:nvPr/>
        </p:nvSpPr>
        <p:spPr>
          <a:xfrm>
            <a:off x="0" y="6321084"/>
            <a:ext cx="9320656" cy="400110"/>
          </a:xfrm>
          <a:prstGeom prst="rect">
            <a:avLst/>
          </a:prstGeom>
          <a:noFill/>
        </p:spPr>
        <p:txBody>
          <a:bodyPr wrap="none" rtlCol="0">
            <a:spAutoFit/>
          </a:bodyPr>
          <a:lstStyle/>
          <a:p>
            <a:r>
              <a:rPr lang="pl-PL" sz="2000" dirty="0">
                <a:solidFill>
                  <a:srgbClr val="FF0000"/>
                </a:solidFill>
              </a:rPr>
              <a:t>*</a:t>
            </a:r>
            <a:r>
              <a:rPr lang="pl-PL" sz="2000" dirty="0"/>
              <a:t>J Neustadt and SR </a:t>
            </a:r>
            <a:r>
              <a:rPr lang="pl-PL" sz="2000" dirty="0" err="1"/>
              <a:t>Pieczenik</a:t>
            </a:r>
            <a:r>
              <a:rPr lang="pl-PL" sz="2000" dirty="0"/>
              <a:t>, </a:t>
            </a:r>
            <a:r>
              <a:rPr lang="pl-PL" sz="2000" dirty="0" err="1"/>
              <a:t>Molecular</a:t>
            </a:r>
            <a:r>
              <a:rPr lang="pl-PL" sz="2000" dirty="0"/>
              <a:t> </a:t>
            </a:r>
            <a:r>
              <a:rPr lang="pl-PL" sz="2000" dirty="0" err="1"/>
              <a:t>Nutrition</a:t>
            </a:r>
            <a:r>
              <a:rPr lang="pl-PL" sz="2000" dirty="0"/>
              <a:t> and Food </a:t>
            </a:r>
            <a:r>
              <a:rPr lang="pl-PL" sz="2000" dirty="0" err="1"/>
              <a:t>Research</a:t>
            </a:r>
            <a:r>
              <a:rPr lang="pl-PL" sz="2000" dirty="0"/>
              <a:t> 2008;52:780-</a:t>
            </a:r>
            <a:r>
              <a:rPr lang="pl-PL" sz="2000" dirty="0" smtClean="0"/>
              <a:t>788</a:t>
            </a:r>
            <a:endParaRPr lang="en-US" sz="2000" dirty="0"/>
          </a:p>
        </p:txBody>
      </p:sp>
    </p:spTree>
    <p:extLst>
      <p:ext uri="{BB962C8B-B14F-4D97-AF65-F5344CB8AC3E}">
        <p14:creationId xmlns:p14="http://schemas.microsoft.com/office/powerpoint/2010/main" val="41604620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Mitochondria are Key!</a:t>
            </a:r>
            <a:endParaRPr lang="en-US" b="1"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smtClean="0"/>
              <a:t>“Damage </a:t>
            </a:r>
            <a:r>
              <a:rPr lang="en-US" dirty="0"/>
              <a:t>to mitochondria is now understood to play a role in the pathogenesis of a wide range of seemingly unrelated disorders such as schizophrenia, bipolar disease, dementia, Alzheimer's disease, epilepsy, migraine headaches, strokes, neuropathic pain, Parkinson's disease, ataxia, transient ischemic attack, cardiomyopathy, coronary artery disease, chronic fatigue syndrome, fibromyalgia, retinitis </a:t>
            </a:r>
            <a:r>
              <a:rPr lang="en-US" dirty="0" err="1"/>
              <a:t>pigmentosa</a:t>
            </a:r>
            <a:r>
              <a:rPr lang="en-US" dirty="0"/>
              <a:t>, diabetes, hepatitis C, and primary biliary cirrhosis</a:t>
            </a:r>
            <a:r>
              <a:rPr lang="en-US" dirty="0" smtClean="0"/>
              <a:t>.”</a:t>
            </a:r>
            <a:r>
              <a:rPr lang="en-US" dirty="0" smtClean="0">
                <a:solidFill>
                  <a:srgbClr val="FF0000"/>
                </a:solidFill>
              </a:rPr>
              <a:t>*</a:t>
            </a:r>
            <a:endParaRPr lang="en-US" dirty="0">
              <a:solidFill>
                <a:srgbClr val="FF0000"/>
              </a:solidFill>
            </a:endParaRPr>
          </a:p>
          <a:p>
            <a:endParaRPr lang="en-US" dirty="0"/>
          </a:p>
        </p:txBody>
      </p:sp>
      <p:sp>
        <p:nvSpPr>
          <p:cNvPr id="4" name="TextBox 3"/>
          <p:cNvSpPr txBox="1"/>
          <p:nvPr/>
        </p:nvSpPr>
        <p:spPr>
          <a:xfrm>
            <a:off x="0" y="6321084"/>
            <a:ext cx="9320656" cy="400110"/>
          </a:xfrm>
          <a:prstGeom prst="rect">
            <a:avLst/>
          </a:prstGeom>
          <a:noFill/>
        </p:spPr>
        <p:txBody>
          <a:bodyPr wrap="none" rtlCol="0">
            <a:spAutoFit/>
          </a:bodyPr>
          <a:lstStyle/>
          <a:p>
            <a:r>
              <a:rPr lang="pl-PL" sz="2000" dirty="0">
                <a:solidFill>
                  <a:srgbClr val="FF0000"/>
                </a:solidFill>
              </a:rPr>
              <a:t>*</a:t>
            </a:r>
            <a:r>
              <a:rPr lang="pl-PL" sz="2000" dirty="0"/>
              <a:t>J Neustadt and SR </a:t>
            </a:r>
            <a:r>
              <a:rPr lang="pl-PL" sz="2000" dirty="0" err="1"/>
              <a:t>Pieczenik</a:t>
            </a:r>
            <a:r>
              <a:rPr lang="pl-PL" sz="2000" dirty="0"/>
              <a:t>, </a:t>
            </a:r>
            <a:r>
              <a:rPr lang="pl-PL" sz="2000" dirty="0" err="1"/>
              <a:t>Molecular</a:t>
            </a:r>
            <a:r>
              <a:rPr lang="pl-PL" sz="2000" dirty="0"/>
              <a:t> </a:t>
            </a:r>
            <a:r>
              <a:rPr lang="pl-PL" sz="2000" dirty="0" err="1"/>
              <a:t>Nutrition</a:t>
            </a:r>
            <a:r>
              <a:rPr lang="pl-PL" sz="2000" dirty="0"/>
              <a:t> and Food </a:t>
            </a:r>
            <a:r>
              <a:rPr lang="pl-PL" sz="2000" dirty="0" err="1"/>
              <a:t>Research</a:t>
            </a:r>
            <a:r>
              <a:rPr lang="pl-PL" sz="2000" dirty="0"/>
              <a:t> 2008;52:780-</a:t>
            </a:r>
            <a:r>
              <a:rPr lang="pl-PL" sz="2000" dirty="0" smtClean="0"/>
              <a:t>788</a:t>
            </a:r>
            <a:endParaRPr lang="en-US" sz="2000" dirty="0"/>
          </a:p>
        </p:txBody>
      </p:sp>
      <p:sp>
        <p:nvSpPr>
          <p:cNvPr id="5" name="TextBox 4"/>
          <p:cNvSpPr txBox="1"/>
          <p:nvPr/>
        </p:nvSpPr>
        <p:spPr>
          <a:xfrm>
            <a:off x="765702" y="1758619"/>
            <a:ext cx="7271450" cy="1569660"/>
          </a:xfrm>
          <a:prstGeom prst="rect">
            <a:avLst/>
          </a:prstGeom>
          <a:solidFill>
            <a:srgbClr val="FFF9A2"/>
          </a:solidFill>
          <a:ln>
            <a:solidFill>
              <a:schemeClr val="tx1"/>
            </a:solidFill>
          </a:ln>
        </p:spPr>
        <p:txBody>
          <a:bodyPr wrap="square" rtlCol="0">
            <a:spAutoFit/>
          </a:bodyPr>
          <a:lstStyle/>
          <a:p>
            <a:pPr algn="ctr"/>
            <a:r>
              <a:rPr lang="en-US" sz="3200" dirty="0" smtClean="0"/>
              <a:t>Many of these conditions are going up in prevalence in step with glyphosate usage on corn and soy crops</a:t>
            </a:r>
            <a:endParaRPr lang="en-US" sz="3200" dirty="0"/>
          </a:p>
        </p:txBody>
      </p:sp>
      <p:sp>
        <p:nvSpPr>
          <p:cNvPr id="6" name="TextBox 5"/>
          <p:cNvSpPr txBox="1"/>
          <p:nvPr/>
        </p:nvSpPr>
        <p:spPr>
          <a:xfrm>
            <a:off x="765702" y="4120192"/>
            <a:ext cx="7545884" cy="1569660"/>
          </a:xfrm>
          <a:prstGeom prst="rect">
            <a:avLst/>
          </a:prstGeom>
          <a:solidFill>
            <a:srgbClr val="FFF9A2"/>
          </a:solidFill>
          <a:ln>
            <a:solidFill>
              <a:schemeClr val="tx1"/>
            </a:solidFill>
          </a:ln>
        </p:spPr>
        <p:txBody>
          <a:bodyPr wrap="square" rtlCol="0">
            <a:spAutoFit/>
          </a:bodyPr>
          <a:lstStyle/>
          <a:p>
            <a:pPr algn="ctr"/>
            <a:r>
              <a:rPr lang="en-US" sz="3200" dirty="0" smtClean="0"/>
              <a:t>Glyphosate makes manganese unavailable to mitochondria, and they need manganese to protect them from oxidative damage</a:t>
            </a:r>
            <a:endParaRPr lang="en-US" sz="3200" dirty="0"/>
          </a:p>
        </p:txBody>
      </p:sp>
    </p:spTree>
    <p:extLst>
      <p:ext uri="{BB962C8B-B14F-4D97-AF65-F5344CB8AC3E}">
        <p14:creationId xmlns:p14="http://schemas.microsoft.com/office/powerpoint/2010/main" val="3744939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Pesticides and</a:t>
            </a:r>
            <a:br>
              <a:rPr lang="en-US" b="1" dirty="0" smtClean="0"/>
            </a:br>
            <a:r>
              <a:rPr lang="en-US" b="1" dirty="0" smtClean="0"/>
              <a:t> </a:t>
            </a:r>
            <a:r>
              <a:rPr lang="en-US" b="1" dirty="0" err="1" smtClean="0"/>
              <a:t>Neuroinflammatory</a:t>
            </a:r>
            <a:r>
              <a:rPr lang="en-US" b="1" dirty="0" smtClean="0"/>
              <a:t> Response</a:t>
            </a:r>
            <a:r>
              <a:rPr lang="en-US" b="1" dirty="0" smtClean="0">
                <a:solidFill>
                  <a:srgbClr val="FF0000"/>
                </a:solidFill>
              </a:rPr>
              <a:t>*</a:t>
            </a:r>
            <a:endParaRPr lang="en-US" b="1" dirty="0">
              <a:solidFill>
                <a:srgbClr val="FF0000"/>
              </a:solidFill>
            </a:endParaRPr>
          </a:p>
        </p:txBody>
      </p:sp>
      <p:pic>
        <p:nvPicPr>
          <p:cNvPr id="4" name="Content Placeholder 3" descr="pesticides_neuroinflammation.png"/>
          <p:cNvPicPr>
            <a:picLocks noGrp="1" noChangeAspect="1"/>
          </p:cNvPicPr>
          <p:nvPr>
            <p:ph idx="1"/>
          </p:nvPr>
        </p:nvPicPr>
        <p:blipFill>
          <a:blip r:embed="rId3">
            <a:extLst>
              <a:ext uri="{28A0092B-C50C-407E-A947-70E740481C1C}">
                <a14:useLocalDpi xmlns:a14="http://schemas.microsoft.com/office/drawing/2010/main" val="0"/>
              </a:ext>
            </a:extLst>
          </a:blip>
          <a:srcRect l="-8828" r="-8828"/>
          <a:stretch>
            <a:fillRect/>
          </a:stretch>
        </p:blipFill>
        <p:spPr/>
      </p:pic>
      <p:sp>
        <p:nvSpPr>
          <p:cNvPr id="5" name="TextBox 4"/>
          <p:cNvSpPr txBox="1"/>
          <p:nvPr/>
        </p:nvSpPr>
        <p:spPr>
          <a:xfrm>
            <a:off x="457200" y="6160030"/>
            <a:ext cx="8229600" cy="1015663"/>
          </a:xfrm>
          <a:prstGeom prst="rect">
            <a:avLst/>
          </a:prstGeom>
          <a:noFill/>
        </p:spPr>
        <p:txBody>
          <a:bodyPr wrap="square" rtlCol="0">
            <a:spAutoFit/>
          </a:bodyPr>
          <a:lstStyle/>
          <a:p>
            <a:r>
              <a:rPr lang="en-US" sz="2000" dirty="0" smtClean="0">
                <a:solidFill>
                  <a:srgbClr val="FF0000"/>
                </a:solidFill>
              </a:rPr>
              <a:t>*</a:t>
            </a:r>
            <a:r>
              <a:rPr lang="en-US" sz="2000" dirty="0" smtClean="0"/>
              <a:t>Figure 1 , HR </a:t>
            </a:r>
            <a:r>
              <a:rPr lang="en-US" sz="2000" dirty="0" err="1" smtClean="0"/>
              <a:t>Dhaini</a:t>
            </a:r>
            <a:r>
              <a:rPr lang="en-US" sz="2000" dirty="0" smtClean="0"/>
              <a:t>, Encyclopedia </a:t>
            </a:r>
            <a:r>
              <a:rPr lang="en-US" sz="2000" dirty="0"/>
              <a:t>of Neuroscience, </a:t>
            </a:r>
            <a:r>
              <a:rPr lang="en-US" sz="2000" dirty="0" smtClean="0"/>
              <a:t>Chapter </a:t>
            </a:r>
            <a:r>
              <a:rPr lang="en-US" sz="2000" dirty="0"/>
              <a:t>14</a:t>
            </a:r>
            <a:r>
              <a:rPr lang="en-US" sz="2000" dirty="0" smtClean="0"/>
              <a:t>, </a:t>
            </a:r>
          </a:p>
          <a:p>
            <a:r>
              <a:rPr lang="en-US" sz="2000" dirty="0" smtClean="0"/>
              <a:t>Springer </a:t>
            </a:r>
            <a:r>
              <a:rPr lang="en-US" sz="2000" dirty="0"/>
              <a:t>Berlin Heidelberg., </a:t>
            </a:r>
            <a:r>
              <a:rPr lang="en-US" sz="2000" dirty="0" smtClean="0"/>
              <a:t> D</a:t>
            </a:r>
            <a:r>
              <a:rPr lang="en-US" sz="2000" dirty="0"/>
              <a:t>, </a:t>
            </a:r>
            <a:r>
              <a:rPr lang="en-US" sz="2000" dirty="0" err="1"/>
              <a:t>Hirokawa</a:t>
            </a:r>
            <a:r>
              <a:rPr lang="en-US" sz="2000" dirty="0"/>
              <a:t> N, </a:t>
            </a:r>
            <a:r>
              <a:rPr lang="en-US" sz="2000" dirty="0" err="1"/>
              <a:t>Windhorst</a:t>
            </a:r>
            <a:r>
              <a:rPr lang="en-US" sz="2000" dirty="0"/>
              <a:t> U, </a:t>
            </a:r>
            <a:r>
              <a:rPr lang="en-US" sz="2000" dirty="0" smtClean="0"/>
              <a:t>Ed. pp</a:t>
            </a:r>
            <a:r>
              <a:rPr lang="en-US" sz="2000" dirty="0"/>
              <a:t>.2734-2739 </a:t>
            </a:r>
          </a:p>
          <a:p>
            <a:endParaRPr lang="en-US" sz="2000" dirty="0"/>
          </a:p>
        </p:txBody>
      </p:sp>
    </p:spTree>
    <p:extLst>
      <p:ext uri="{BB962C8B-B14F-4D97-AF65-F5344CB8AC3E}">
        <p14:creationId xmlns:p14="http://schemas.microsoft.com/office/powerpoint/2010/main" val="10101547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Mechanisms underlying the neurotoxicity induced by </a:t>
            </a:r>
            <a:r>
              <a:rPr lang="en-US" b="1" dirty="0" smtClean="0"/>
              <a:t>glyphosate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2059955"/>
            <a:ext cx="8229600" cy="2800304"/>
          </a:xfrm>
        </p:spPr>
        <p:txBody>
          <a:bodyPr/>
          <a:lstStyle/>
          <a:p>
            <a:pPr marL="0" indent="0">
              <a:buNone/>
            </a:pPr>
            <a:r>
              <a:rPr lang="en-US" dirty="0" smtClean="0"/>
              <a:t>“Taken </a:t>
            </a:r>
            <a:r>
              <a:rPr lang="en-US" dirty="0"/>
              <a:t>together, these results demonstrated that Roundup® might lead to excessive extracellular </a:t>
            </a:r>
            <a:r>
              <a:rPr lang="en-US" i="1" dirty="0">
                <a:solidFill>
                  <a:srgbClr val="FF0000"/>
                </a:solidFill>
              </a:rPr>
              <a:t>glutamate</a:t>
            </a:r>
            <a:r>
              <a:rPr lang="en-US" dirty="0">
                <a:solidFill>
                  <a:srgbClr val="FF0000"/>
                </a:solidFill>
              </a:rPr>
              <a:t> </a:t>
            </a:r>
            <a:r>
              <a:rPr lang="en-US" dirty="0"/>
              <a:t>levels and consequently to glutamate </a:t>
            </a:r>
            <a:r>
              <a:rPr lang="en-US" dirty="0" err="1"/>
              <a:t>excitotoxicity</a:t>
            </a:r>
            <a:r>
              <a:rPr lang="en-US" dirty="0"/>
              <a:t> and oxidative stress in rat hippocampus. </a:t>
            </a:r>
            <a:r>
              <a:rPr lang="en-US" dirty="0" smtClean="0"/>
              <a:t>“  - quote from abstract</a:t>
            </a:r>
            <a:endParaRPr lang="en-US" dirty="0"/>
          </a:p>
          <a:p>
            <a:endParaRPr lang="en-US" dirty="0"/>
          </a:p>
        </p:txBody>
      </p:sp>
      <p:sp>
        <p:nvSpPr>
          <p:cNvPr id="4" name="TextBox 3"/>
          <p:cNvSpPr txBox="1"/>
          <p:nvPr/>
        </p:nvSpPr>
        <p:spPr>
          <a:xfrm>
            <a:off x="2189524" y="6348986"/>
            <a:ext cx="5911294" cy="461665"/>
          </a:xfrm>
          <a:prstGeom prst="rect">
            <a:avLst/>
          </a:prstGeom>
          <a:noFill/>
        </p:spPr>
        <p:txBody>
          <a:bodyPr wrap="none" rtlCol="0">
            <a:spAutoFit/>
          </a:bodyPr>
          <a:lstStyle/>
          <a:p>
            <a:r>
              <a:rPr lang="en-US" sz="2400" dirty="0" smtClean="0">
                <a:solidFill>
                  <a:srgbClr val="FF0000"/>
                </a:solidFill>
              </a:rPr>
              <a:t>*</a:t>
            </a:r>
            <a:r>
              <a:rPr lang="en-US" sz="2400" dirty="0" smtClean="0"/>
              <a:t>D </a:t>
            </a:r>
            <a:r>
              <a:rPr lang="en-US" sz="2400" dirty="0" err="1" smtClean="0"/>
              <a:t>Cattani</a:t>
            </a:r>
            <a:r>
              <a:rPr lang="en-US" sz="2400" dirty="0"/>
              <a:t> </a:t>
            </a:r>
            <a:r>
              <a:rPr lang="en-US" sz="2400" dirty="0" smtClean="0"/>
              <a:t>et al., Toxicology </a:t>
            </a:r>
            <a:r>
              <a:rPr lang="en-US" sz="2400" dirty="0"/>
              <a:t>320 (2014) 34–45 </a:t>
            </a:r>
          </a:p>
        </p:txBody>
      </p:sp>
    </p:spTree>
    <p:extLst>
      <p:ext uri="{BB962C8B-B14F-4D97-AF65-F5344CB8AC3E}">
        <p14:creationId xmlns:p14="http://schemas.microsoft.com/office/powerpoint/2010/main" val="67009471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undu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357" y="128730"/>
            <a:ext cx="6626835" cy="6626835"/>
          </a:xfrm>
          <a:prstGeom prst="rect">
            <a:avLst/>
          </a:prstGeom>
        </p:spPr>
      </p:pic>
      <p:sp>
        <p:nvSpPr>
          <p:cNvPr id="5" name="Rectangle 4"/>
          <p:cNvSpPr/>
          <p:nvPr/>
        </p:nvSpPr>
        <p:spPr>
          <a:xfrm>
            <a:off x="2778810" y="1125025"/>
            <a:ext cx="3979876" cy="923330"/>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GLYPHOSATE</a:t>
            </a:r>
            <a:endParaRPr 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pic>
        <p:nvPicPr>
          <p:cNvPr id="2" name="Picture 1" descr="Glyphosate-3D-vd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8810" y="4754819"/>
            <a:ext cx="3979876" cy="2293856"/>
          </a:xfrm>
          <a:prstGeom prst="rect">
            <a:avLst/>
          </a:prstGeom>
        </p:spPr>
      </p:pic>
    </p:spTree>
    <p:extLst>
      <p:ext uri="{BB962C8B-B14F-4D97-AF65-F5344CB8AC3E}">
        <p14:creationId xmlns:p14="http://schemas.microsoft.com/office/powerpoint/2010/main" val="35381887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905" y="2090171"/>
            <a:ext cx="7572205"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Glyphosate and Folic Acid</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42200973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e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0156" y="961683"/>
            <a:ext cx="2980770" cy="2235578"/>
          </a:xfrm>
          <a:prstGeom prst="rect">
            <a:avLst/>
          </a:prstGeom>
        </p:spPr>
      </p:pic>
      <p:sp>
        <p:nvSpPr>
          <p:cNvPr id="2" name="Title 1"/>
          <p:cNvSpPr>
            <a:spLocks noGrp="1"/>
          </p:cNvSpPr>
          <p:nvPr>
            <p:ph type="title"/>
          </p:nvPr>
        </p:nvSpPr>
        <p:spPr>
          <a:xfrm>
            <a:off x="457200" y="-209887"/>
            <a:ext cx="8229600" cy="1143000"/>
          </a:xfrm>
        </p:spPr>
        <p:txBody>
          <a:bodyPr/>
          <a:lstStyle/>
          <a:p>
            <a:r>
              <a:rPr lang="en-US" b="1" dirty="0" smtClean="0"/>
              <a:t>Glyphosate and Folic Acid</a:t>
            </a:r>
            <a:endParaRPr lang="en-US" b="1" dirty="0"/>
          </a:p>
        </p:txBody>
      </p:sp>
      <p:pic>
        <p:nvPicPr>
          <p:cNvPr id="5" name="Picture 4" descr="methyltetrahydrofol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08" y="694852"/>
            <a:ext cx="6569327" cy="3217078"/>
          </a:xfrm>
          <a:prstGeom prst="rect">
            <a:avLst/>
          </a:prstGeom>
        </p:spPr>
      </p:pic>
      <p:sp>
        <p:nvSpPr>
          <p:cNvPr id="6" name="Freeform 5"/>
          <p:cNvSpPr/>
          <p:nvPr/>
        </p:nvSpPr>
        <p:spPr>
          <a:xfrm>
            <a:off x="911265" y="2470098"/>
            <a:ext cx="540396" cy="512080"/>
          </a:xfrm>
          <a:custGeom>
            <a:avLst/>
            <a:gdLst>
              <a:gd name="connsiteX0" fmla="*/ 219503 w 540396"/>
              <a:gd name="connsiteY0" fmla="*/ 0 h 512080"/>
              <a:gd name="connsiteX1" fmla="*/ 10746 w 540396"/>
              <a:gd name="connsiteY1" fmla="*/ 487061 h 512080"/>
              <a:gd name="connsiteX2" fmla="*/ 515242 w 540396"/>
              <a:gd name="connsiteY2" fmla="*/ 417481 h 512080"/>
              <a:gd name="connsiteX3" fmla="*/ 428260 w 540396"/>
              <a:gd name="connsiteY3" fmla="*/ 208740 h 512080"/>
              <a:gd name="connsiteX4" fmla="*/ 115125 w 540396"/>
              <a:gd name="connsiteY4" fmla="*/ 86975 h 512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396" h="512080">
                <a:moveTo>
                  <a:pt x="219503" y="0"/>
                </a:moveTo>
                <a:cubicBezTo>
                  <a:pt x="90479" y="208740"/>
                  <a:pt x="-38544" y="417481"/>
                  <a:pt x="10746" y="487061"/>
                </a:cubicBezTo>
                <a:cubicBezTo>
                  <a:pt x="60036" y="556641"/>
                  <a:pt x="445656" y="463868"/>
                  <a:pt x="515242" y="417481"/>
                </a:cubicBezTo>
                <a:cubicBezTo>
                  <a:pt x="584828" y="371094"/>
                  <a:pt x="494946" y="263824"/>
                  <a:pt x="428260" y="208740"/>
                </a:cubicBezTo>
                <a:cubicBezTo>
                  <a:pt x="361574" y="153656"/>
                  <a:pt x="115125" y="86975"/>
                  <a:pt x="115125" y="86975"/>
                </a:cubicBez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677236" y="2470098"/>
            <a:ext cx="540396" cy="512080"/>
          </a:xfrm>
          <a:custGeom>
            <a:avLst/>
            <a:gdLst>
              <a:gd name="connsiteX0" fmla="*/ 219503 w 540396"/>
              <a:gd name="connsiteY0" fmla="*/ 0 h 512080"/>
              <a:gd name="connsiteX1" fmla="*/ 10746 w 540396"/>
              <a:gd name="connsiteY1" fmla="*/ 487061 h 512080"/>
              <a:gd name="connsiteX2" fmla="*/ 515242 w 540396"/>
              <a:gd name="connsiteY2" fmla="*/ 417481 h 512080"/>
              <a:gd name="connsiteX3" fmla="*/ 428260 w 540396"/>
              <a:gd name="connsiteY3" fmla="*/ 208740 h 512080"/>
              <a:gd name="connsiteX4" fmla="*/ 115125 w 540396"/>
              <a:gd name="connsiteY4" fmla="*/ 86975 h 512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396" h="512080">
                <a:moveTo>
                  <a:pt x="219503" y="0"/>
                </a:moveTo>
                <a:cubicBezTo>
                  <a:pt x="90479" y="208740"/>
                  <a:pt x="-38544" y="417481"/>
                  <a:pt x="10746" y="487061"/>
                </a:cubicBezTo>
                <a:cubicBezTo>
                  <a:pt x="60036" y="556641"/>
                  <a:pt x="445656" y="463868"/>
                  <a:pt x="515242" y="417481"/>
                </a:cubicBezTo>
                <a:cubicBezTo>
                  <a:pt x="584828" y="371094"/>
                  <a:pt x="494946" y="263824"/>
                  <a:pt x="428260" y="208740"/>
                </a:cubicBezTo>
                <a:cubicBezTo>
                  <a:pt x="361574" y="153656"/>
                  <a:pt x="115125" y="86975"/>
                  <a:pt x="115125" y="86975"/>
                </a:cubicBez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2629344" y="1940622"/>
            <a:ext cx="540396" cy="512080"/>
          </a:xfrm>
          <a:custGeom>
            <a:avLst/>
            <a:gdLst>
              <a:gd name="connsiteX0" fmla="*/ 219503 w 540396"/>
              <a:gd name="connsiteY0" fmla="*/ 0 h 512080"/>
              <a:gd name="connsiteX1" fmla="*/ 10746 w 540396"/>
              <a:gd name="connsiteY1" fmla="*/ 487061 h 512080"/>
              <a:gd name="connsiteX2" fmla="*/ 515242 w 540396"/>
              <a:gd name="connsiteY2" fmla="*/ 417481 h 512080"/>
              <a:gd name="connsiteX3" fmla="*/ 428260 w 540396"/>
              <a:gd name="connsiteY3" fmla="*/ 208740 h 512080"/>
              <a:gd name="connsiteX4" fmla="*/ 115125 w 540396"/>
              <a:gd name="connsiteY4" fmla="*/ 86975 h 512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396" h="512080">
                <a:moveTo>
                  <a:pt x="219503" y="0"/>
                </a:moveTo>
                <a:cubicBezTo>
                  <a:pt x="90479" y="208740"/>
                  <a:pt x="-38544" y="417481"/>
                  <a:pt x="10746" y="487061"/>
                </a:cubicBezTo>
                <a:cubicBezTo>
                  <a:pt x="60036" y="556641"/>
                  <a:pt x="445656" y="463868"/>
                  <a:pt x="515242" y="417481"/>
                </a:cubicBezTo>
                <a:cubicBezTo>
                  <a:pt x="584828" y="371094"/>
                  <a:pt x="494946" y="263824"/>
                  <a:pt x="428260" y="208740"/>
                </a:cubicBezTo>
                <a:cubicBezTo>
                  <a:pt x="361574" y="153656"/>
                  <a:pt x="115125" y="86975"/>
                  <a:pt x="115125" y="86975"/>
                </a:cubicBez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4417008" y="1428542"/>
            <a:ext cx="540396" cy="512080"/>
          </a:xfrm>
          <a:custGeom>
            <a:avLst/>
            <a:gdLst>
              <a:gd name="connsiteX0" fmla="*/ 219503 w 540396"/>
              <a:gd name="connsiteY0" fmla="*/ 0 h 512080"/>
              <a:gd name="connsiteX1" fmla="*/ 10746 w 540396"/>
              <a:gd name="connsiteY1" fmla="*/ 487061 h 512080"/>
              <a:gd name="connsiteX2" fmla="*/ 515242 w 540396"/>
              <a:gd name="connsiteY2" fmla="*/ 417481 h 512080"/>
              <a:gd name="connsiteX3" fmla="*/ 428260 w 540396"/>
              <a:gd name="connsiteY3" fmla="*/ 208740 h 512080"/>
              <a:gd name="connsiteX4" fmla="*/ 115125 w 540396"/>
              <a:gd name="connsiteY4" fmla="*/ 86975 h 512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396" h="512080">
                <a:moveTo>
                  <a:pt x="219503" y="0"/>
                </a:moveTo>
                <a:cubicBezTo>
                  <a:pt x="90479" y="208740"/>
                  <a:pt x="-38544" y="417481"/>
                  <a:pt x="10746" y="487061"/>
                </a:cubicBezTo>
                <a:cubicBezTo>
                  <a:pt x="60036" y="556641"/>
                  <a:pt x="445656" y="463868"/>
                  <a:pt x="515242" y="417481"/>
                </a:cubicBezTo>
                <a:cubicBezTo>
                  <a:pt x="584828" y="371094"/>
                  <a:pt x="494946" y="263824"/>
                  <a:pt x="428260" y="208740"/>
                </a:cubicBezTo>
                <a:cubicBezTo>
                  <a:pt x="361574" y="153656"/>
                  <a:pt x="115125" y="86975"/>
                  <a:pt x="115125" y="86975"/>
                </a:cubicBez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1677236" y="1172502"/>
            <a:ext cx="540396" cy="512080"/>
          </a:xfrm>
          <a:custGeom>
            <a:avLst/>
            <a:gdLst>
              <a:gd name="connsiteX0" fmla="*/ 219503 w 540396"/>
              <a:gd name="connsiteY0" fmla="*/ 0 h 512080"/>
              <a:gd name="connsiteX1" fmla="*/ 10746 w 540396"/>
              <a:gd name="connsiteY1" fmla="*/ 487061 h 512080"/>
              <a:gd name="connsiteX2" fmla="*/ 515242 w 540396"/>
              <a:gd name="connsiteY2" fmla="*/ 417481 h 512080"/>
              <a:gd name="connsiteX3" fmla="*/ 428260 w 540396"/>
              <a:gd name="connsiteY3" fmla="*/ 208740 h 512080"/>
              <a:gd name="connsiteX4" fmla="*/ 115125 w 540396"/>
              <a:gd name="connsiteY4" fmla="*/ 86975 h 512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396" h="512080">
                <a:moveTo>
                  <a:pt x="219503" y="0"/>
                </a:moveTo>
                <a:cubicBezTo>
                  <a:pt x="90479" y="208740"/>
                  <a:pt x="-38544" y="417481"/>
                  <a:pt x="10746" y="487061"/>
                </a:cubicBezTo>
                <a:cubicBezTo>
                  <a:pt x="60036" y="556641"/>
                  <a:pt x="445656" y="463868"/>
                  <a:pt x="515242" y="417481"/>
                </a:cubicBezTo>
                <a:cubicBezTo>
                  <a:pt x="584828" y="371094"/>
                  <a:pt x="494946" y="263824"/>
                  <a:pt x="428260" y="208740"/>
                </a:cubicBezTo>
                <a:cubicBezTo>
                  <a:pt x="361574" y="153656"/>
                  <a:pt x="115125" y="86975"/>
                  <a:pt x="115125" y="86975"/>
                </a:cubicBez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a:off x="3097166" y="2333954"/>
            <a:ext cx="3135293" cy="461665"/>
          </a:xfrm>
          <a:prstGeom prst="rect">
            <a:avLst/>
          </a:prstGeom>
          <a:noFill/>
        </p:spPr>
        <p:txBody>
          <a:bodyPr wrap="none" rtlCol="0">
            <a:spAutoFit/>
          </a:bodyPr>
          <a:lstStyle/>
          <a:p>
            <a:r>
              <a:rPr lang="en-US" sz="2400" dirty="0" err="1" smtClean="0"/>
              <a:t>methyltetrahydrofolate</a:t>
            </a:r>
            <a:endParaRPr lang="en-US" sz="2400" dirty="0"/>
          </a:p>
        </p:txBody>
      </p:sp>
      <p:sp>
        <p:nvSpPr>
          <p:cNvPr id="12" name="Rectangle 11"/>
          <p:cNvSpPr/>
          <p:nvPr/>
        </p:nvSpPr>
        <p:spPr>
          <a:xfrm>
            <a:off x="2629344" y="3524782"/>
            <a:ext cx="1005266" cy="3871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35" y="3135429"/>
            <a:ext cx="7614745" cy="3618171"/>
          </a:xfrm>
        </p:spPr>
        <p:txBody>
          <a:bodyPr>
            <a:normAutofit fontScale="85000" lnSpcReduction="20000"/>
          </a:bodyPr>
          <a:lstStyle/>
          <a:p>
            <a:r>
              <a:rPr lang="en-US" dirty="0" smtClean="0"/>
              <a:t>Folic acid is an oxidized, </a:t>
            </a:r>
            <a:r>
              <a:rPr lang="en-US" dirty="0" err="1" smtClean="0"/>
              <a:t>unmethylated</a:t>
            </a:r>
            <a:r>
              <a:rPr lang="en-US" dirty="0" smtClean="0"/>
              <a:t>        synthetic form of </a:t>
            </a:r>
            <a:r>
              <a:rPr lang="en-US" dirty="0" err="1" smtClean="0"/>
              <a:t>folate</a:t>
            </a:r>
            <a:endParaRPr lang="en-US" dirty="0" smtClean="0"/>
          </a:p>
          <a:p>
            <a:r>
              <a:rPr lang="en-US" dirty="0" smtClean="0"/>
              <a:t>Converting it to methyl </a:t>
            </a:r>
            <a:r>
              <a:rPr lang="en-US" dirty="0" err="1" smtClean="0"/>
              <a:t>tetrahydrafolate</a:t>
            </a:r>
            <a:r>
              <a:rPr lang="en-US" dirty="0" smtClean="0"/>
              <a:t> is costly</a:t>
            </a:r>
          </a:p>
          <a:p>
            <a:pPr lvl="1"/>
            <a:r>
              <a:rPr lang="en-US" dirty="0" smtClean="0"/>
              <a:t>Liver glutathione and NAD are oxidized (bad)</a:t>
            </a:r>
          </a:p>
          <a:p>
            <a:pPr lvl="1"/>
            <a:r>
              <a:rPr lang="en-US" dirty="0" smtClean="0"/>
              <a:t>Methionine is depleted (bad)</a:t>
            </a:r>
          </a:p>
          <a:p>
            <a:r>
              <a:rPr lang="en-US" dirty="0" smtClean="0"/>
              <a:t>Both NAD and </a:t>
            </a:r>
            <a:r>
              <a:rPr lang="en-US" dirty="0" err="1" smtClean="0"/>
              <a:t>folate</a:t>
            </a:r>
            <a:r>
              <a:rPr lang="en-US" dirty="0" smtClean="0"/>
              <a:t> are derived from the </a:t>
            </a:r>
            <a:r>
              <a:rPr lang="en-US" dirty="0" err="1" smtClean="0"/>
              <a:t>shikimate</a:t>
            </a:r>
            <a:r>
              <a:rPr lang="en-US" dirty="0" smtClean="0"/>
              <a:t> pathway</a:t>
            </a:r>
          </a:p>
          <a:p>
            <a:r>
              <a:rPr lang="en-US" dirty="0" smtClean="0"/>
              <a:t>Brain </a:t>
            </a:r>
            <a:r>
              <a:rPr lang="en-US" dirty="0" err="1" smtClean="0"/>
              <a:t>folate</a:t>
            </a:r>
            <a:r>
              <a:rPr lang="en-US" dirty="0" smtClean="0"/>
              <a:t> receptor antibodies may be a consequence of folic acid in the blood</a:t>
            </a:r>
          </a:p>
        </p:txBody>
      </p:sp>
    </p:spTree>
    <p:extLst>
      <p:ext uri="{BB962C8B-B14F-4D97-AF65-F5344CB8AC3E}">
        <p14:creationId xmlns:p14="http://schemas.microsoft.com/office/powerpoint/2010/main" val="37082167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87" y="169333"/>
            <a:ext cx="9330267" cy="1143000"/>
          </a:xfrm>
        </p:spPr>
        <p:txBody>
          <a:bodyPr>
            <a:noAutofit/>
          </a:bodyPr>
          <a:lstStyle/>
          <a:p>
            <a:r>
              <a:rPr lang="en-US" sz="3200" b="1" dirty="0" smtClean="0"/>
              <a:t>“High </a:t>
            </a:r>
            <a:r>
              <a:rPr lang="en-US" sz="3200" b="1" dirty="0"/>
              <a:t>folic acid consumption leads to pseudo-MTHFR deficiency, altered lipid metabolism</a:t>
            </a:r>
            <a:r>
              <a:rPr lang="en-US" sz="3200" b="1" dirty="0" smtClean="0"/>
              <a:t>,</a:t>
            </a:r>
            <a:br>
              <a:rPr lang="en-US" sz="3200" b="1" dirty="0" smtClean="0"/>
            </a:br>
            <a:r>
              <a:rPr lang="en-US" sz="3200" b="1" dirty="0" smtClean="0"/>
              <a:t> </a:t>
            </a:r>
            <a:r>
              <a:rPr lang="en-US" sz="3200" b="1" dirty="0"/>
              <a:t>and liver injury in </a:t>
            </a:r>
            <a:r>
              <a:rPr lang="en-US" sz="3200" b="1" dirty="0" smtClean="0"/>
              <a:t>mice”</a:t>
            </a:r>
            <a:r>
              <a:rPr lang="en-US" sz="3200" b="1" dirty="0" smtClean="0">
                <a:solidFill>
                  <a:srgbClr val="FF0000"/>
                </a:solidFill>
              </a:rPr>
              <a:t>*</a:t>
            </a:r>
            <a:endParaRPr lang="en-US" sz="3200" b="1" dirty="0">
              <a:solidFill>
                <a:srgbClr val="FF0000"/>
              </a:solidFill>
            </a:endParaRPr>
          </a:p>
        </p:txBody>
      </p:sp>
      <p:sp>
        <p:nvSpPr>
          <p:cNvPr id="3" name="Content Placeholder 2"/>
          <p:cNvSpPr>
            <a:spLocks noGrp="1"/>
          </p:cNvSpPr>
          <p:nvPr>
            <p:ph idx="1"/>
          </p:nvPr>
        </p:nvSpPr>
        <p:spPr>
          <a:xfrm>
            <a:off x="457198" y="1600200"/>
            <a:ext cx="5435601" cy="5071533"/>
          </a:xfrm>
        </p:spPr>
        <p:txBody>
          <a:bodyPr>
            <a:normAutofit lnSpcReduction="10000"/>
          </a:bodyPr>
          <a:lstStyle/>
          <a:p>
            <a:r>
              <a:rPr lang="en-US" dirty="0"/>
              <a:t>Fed mice excessive amounts of folic acid</a:t>
            </a:r>
          </a:p>
          <a:p>
            <a:r>
              <a:rPr lang="en-US" dirty="0"/>
              <a:t>Reduced methylation capacity in liver</a:t>
            </a:r>
          </a:p>
          <a:p>
            <a:r>
              <a:rPr lang="en-US" dirty="0"/>
              <a:t>CYP7A1 level was dramatically reduced. </a:t>
            </a:r>
            <a:r>
              <a:rPr lang="en-US" dirty="0" smtClean="0"/>
              <a:t>      (</a:t>
            </a:r>
            <a:r>
              <a:rPr lang="en-US" dirty="0"/>
              <a:t>rate limiting enzyme in bile acid synthesis)</a:t>
            </a:r>
          </a:p>
          <a:p>
            <a:r>
              <a:rPr lang="en-US" dirty="0"/>
              <a:t>Caused liver damage and fatty liver </a:t>
            </a:r>
            <a:r>
              <a:rPr lang="en-US" dirty="0" smtClean="0"/>
              <a:t>disease</a:t>
            </a:r>
            <a:endParaRPr lang="en-US" dirty="0"/>
          </a:p>
        </p:txBody>
      </p:sp>
      <p:sp>
        <p:nvSpPr>
          <p:cNvPr id="4" name="TextBox 3"/>
          <p:cNvSpPr txBox="1"/>
          <p:nvPr/>
        </p:nvSpPr>
        <p:spPr>
          <a:xfrm>
            <a:off x="2760132" y="6417734"/>
            <a:ext cx="6383867" cy="400110"/>
          </a:xfrm>
          <a:prstGeom prst="rect">
            <a:avLst/>
          </a:prstGeom>
          <a:noFill/>
        </p:spPr>
        <p:txBody>
          <a:bodyPr wrap="square" rtlCol="0">
            <a:spAutoFit/>
          </a:bodyPr>
          <a:lstStyle/>
          <a:p>
            <a:r>
              <a:rPr lang="pt-BR" sz="2000" dirty="0">
                <a:solidFill>
                  <a:srgbClr val="FF0000"/>
                </a:solidFill>
              </a:rPr>
              <a:t>*</a:t>
            </a:r>
            <a:r>
              <a:rPr lang="pt-BR" sz="2000" dirty="0"/>
              <a:t>KE </a:t>
            </a:r>
            <a:r>
              <a:rPr lang="pt-BR" sz="2000" dirty="0" err="1"/>
              <a:t>Christensen</a:t>
            </a:r>
            <a:r>
              <a:rPr lang="pt-BR" sz="2000" dirty="0"/>
              <a:t> e tal., </a:t>
            </a:r>
            <a:r>
              <a:rPr lang="pt-BR" sz="2000" dirty="0" err="1"/>
              <a:t>Am</a:t>
            </a:r>
            <a:r>
              <a:rPr lang="pt-BR" sz="2000" dirty="0"/>
              <a:t> J </a:t>
            </a:r>
            <a:r>
              <a:rPr lang="pt-BR" sz="2000" dirty="0" err="1"/>
              <a:t>Clin</a:t>
            </a:r>
            <a:r>
              <a:rPr lang="pt-BR" sz="2000" dirty="0"/>
              <a:t> </a:t>
            </a:r>
            <a:r>
              <a:rPr lang="pt-BR" sz="2000" dirty="0" err="1"/>
              <a:t>Nutr</a:t>
            </a:r>
            <a:r>
              <a:rPr lang="pt-BR" sz="2000" dirty="0"/>
              <a:t> 2015;101:646–58.</a:t>
            </a:r>
            <a:endParaRPr lang="en-US" sz="2000" dirty="0"/>
          </a:p>
        </p:txBody>
      </p:sp>
      <p:pic>
        <p:nvPicPr>
          <p:cNvPr id="5" name="Picture 4" descr="mi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9500" y="2273300"/>
            <a:ext cx="3530600" cy="2298700"/>
          </a:xfrm>
          <a:prstGeom prst="rect">
            <a:avLst/>
          </a:prstGeom>
        </p:spPr>
      </p:pic>
    </p:spTree>
    <p:extLst>
      <p:ext uri="{BB962C8B-B14F-4D97-AF65-F5344CB8AC3E}">
        <p14:creationId xmlns:p14="http://schemas.microsoft.com/office/powerpoint/2010/main" val="366040942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1038" y="2090171"/>
            <a:ext cx="7341936"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Glyphosate and Vaccines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42200973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Glyphosate and Vaccines</a:t>
            </a:r>
            <a:endParaRPr lang="en-US" b="1" dirty="0"/>
          </a:p>
        </p:txBody>
      </p:sp>
      <p:sp>
        <p:nvSpPr>
          <p:cNvPr id="3" name="Content Placeholder 2"/>
          <p:cNvSpPr>
            <a:spLocks noGrp="1"/>
          </p:cNvSpPr>
          <p:nvPr>
            <p:ph idx="1"/>
          </p:nvPr>
        </p:nvSpPr>
        <p:spPr/>
        <p:txBody>
          <a:bodyPr/>
          <a:lstStyle/>
          <a:p>
            <a:r>
              <a:rPr lang="en-US" dirty="0" smtClean="0"/>
              <a:t>MMR, Varicella, flu vaccine and rabies vaccine contain </a:t>
            </a:r>
            <a:r>
              <a:rPr lang="en-US" i="1" dirty="0" smtClean="0">
                <a:solidFill>
                  <a:srgbClr val="FF0000"/>
                </a:solidFill>
              </a:rPr>
              <a:t>glutamate</a:t>
            </a:r>
            <a:r>
              <a:rPr lang="en-US" dirty="0" smtClean="0">
                <a:solidFill>
                  <a:srgbClr val="FF0000"/>
                </a:solidFill>
              </a:rPr>
              <a:t> </a:t>
            </a:r>
            <a:r>
              <a:rPr lang="en-US" dirty="0" smtClean="0"/>
              <a:t>(a neurotoxin)</a:t>
            </a:r>
          </a:p>
          <a:p>
            <a:pPr lvl="1"/>
            <a:r>
              <a:rPr lang="en-US" dirty="0" smtClean="0"/>
              <a:t>Glyphosate disrupts conversion of glutamate to glutamine (detox)</a:t>
            </a:r>
          </a:p>
          <a:p>
            <a:r>
              <a:rPr lang="en-US" dirty="0" err="1" smtClean="0"/>
              <a:t>DTaP</a:t>
            </a:r>
            <a:r>
              <a:rPr lang="en-US" dirty="0" smtClean="0"/>
              <a:t>, HEP-B, Gardasil and others contain </a:t>
            </a:r>
            <a:r>
              <a:rPr lang="en-US" i="1" dirty="0" smtClean="0">
                <a:solidFill>
                  <a:srgbClr val="FF0000"/>
                </a:solidFill>
              </a:rPr>
              <a:t>aluminum</a:t>
            </a:r>
            <a:r>
              <a:rPr lang="en-US" dirty="0" smtClean="0">
                <a:solidFill>
                  <a:srgbClr val="FF0000"/>
                </a:solidFill>
              </a:rPr>
              <a:t> </a:t>
            </a:r>
            <a:r>
              <a:rPr lang="en-US" dirty="0" smtClean="0"/>
              <a:t>(a neurotoxin)</a:t>
            </a:r>
            <a:r>
              <a:rPr lang="en-US" dirty="0"/>
              <a:t>	</a:t>
            </a:r>
            <a:endParaRPr lang="en-US" dirty="0" smtClean="0"/>
          </a:p>
          <a:p>
            <a:pPr lvl="1"/>
            <a:r>
              <a:rPr lang="en-US" dirty="0" smtClean="0"/>
              <a:t>Glyphosate escorts aluminum to the pineal gland where it accumulates, causing sleep disorder and many associated neurological diseases</a:t>
            </a:r>
            <a:endParaRPr lang="en-US" dirty="0"/>
          </a:p>
        </p:txBody>
      </p:sp>
    </p:spTree>
    <p:extLst>
      <p:ext uri="{BB962C8B-B14F-4D97-AF65-F5344CB8AC3E}">
        <p14:creationId xmlns:p14="http://schemas.microsoft.com/office/powerpoint/2010/main" val="378649174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2801" y="2090171"/>
            <a:ext cx="7798416"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Impaired Thyroid Function</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42200973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Impaired Thyroid Function</a:t>
            </a:r>
            <a:endParaRPr lang="en-US" b="1" dirty="0"/>
          </a:p>
        </p:txBody>
      </p:sp>
      <p:sp>
        <p:nvSpPr>
          <p:cNvPr id="3" name="Content Placeholder 2"/>
          <p:cNvSpPr>
            <a:spLocks noGrp="1"/>
          </p:cNvSpPr>
          <p:nvPr>
            <p:ph idx="1"/>
          </p:nvPr>
        </p:nvSpPr>
        <p:spPr/>
        <p:txBody>
          <a:bodyPr/>
          <a:lstStyle/>
          <a:p>
            <a:r>
              <a:rPr lang="en-US" dirty="0" smtClean="0"/>
              <a:t>Low thyroid hormone in mother </a:t>
            </a:r>
            <a:r>
              <a:rPr lang="en-US" dirty="0" smtClean="0">
                <a:sym typeface="Wingdings"/>
              </a:rPr>
              <a:t> 4-fold increased risk to autism in child</a:t>
            </a:r>
            <a:r>
              <a:rPr lang="en-US" dirty="0" smtClean="0">
                <a:solidFill>
                  <a:srgbClr val="FF0000"/>
                </a:solidFill>
                <a:sym typeface="Wingdings"/>
              </a:rPr>
              <a:t>*</a:t>
            </a:r>
          </a:p>
          <a:p>
            <a:r>
              <a:rPr lang="en-US" dirty="0" smtClean="0">
                <a:solidFill>
                  <a:srgbClr val="000000"/>
                </a:solidFill>
                <a:sym typeface="Wingdings"/>
              </a:rPr>
              <a:t>Thyroid hormone is derived from tyrosine, a product of the </a:t>
            </a:r>
            <a:r>
              <a:rPr lang="en-US" dirty="0" err="1" smtClean="0">
                <a:solidFill>
                  <a:srgbClr val="000000"/>
                </a:solidFill>
                <a:sym typeface="Wingdings"/>
              </a:rPr>
              <a:t>shikimate</a:t>
            </a:r>
            <a:r>
              <a:rPr lang="en-US" dirty="0" smtClean="0">
                <a:solidFill>
                  <a:srgbClr val="000000"/>
                </a:solidFill>
                <a:sym typeface="Wingdings"/>
              </a:rPr>
              <a:t> pathway</a:t>
            </a:r>
          </a:p>
          <a:p>
            <a:r>
              <a:rPr lang="en-US" dirty="0" smtClean="0">
                <a:solidFill>
                  <a:srgbClr val="000000"/>
                </a:solidFill>
                <a:sym typeface="Wingdings"/>
              </a:rPr>
              <a:t>Thyroid depends on selenium to protect it from oxidative damage (chelated by glyphosate)</a:t>
            </a:r>
            <a:endParaRPr lang="en-US" dirty="0">
              <a:solidFill>
                <a:srgbClr val="000000"/>
              </a:solidFill>
            </a:endParaRPr>
          </a:p>
        </p:txBody>
      </p:sp>
      <p:sp>
        <p:nvSpPr>
          <p:cNvPr id="4" name="TextBox 3"/>
          <p:cNvSpPr txBox="1"/>
          <p:nvPr/>
        </p:nvSpPr>
        <p:spPr>
          <a:xfrm>
            <a:off x="2673440" y="6484079"/>
            <a:ext cx="5314601" cy="369332"/>
          </a:xfrm>
          <a:prstGeom prst="rect">
            <a:avLst/>
          </a:prstGeom>
          <a:noFill/>
        </p:spPr>
        <p:txBody>
          <a:bodyPr wrap="none" rtlCol="0">
            <a:spAutoFit/>
          </a:bodyPr>
          <a:lstStyle/>
          <a:p>
            <a:r>
              <a:rPr lang="hu-HU" dirty="0">
                <a:solidFill>
                  <a:srgbClr val="FF0000"/>
                </a:solidFill>
              </a:rPr>
              <a:t>*</a:t>
            </a:r>
            <a:r>
              <a:rPr lang="hu-HU" dirty="0"/>
              <a:t>GC Román et al., Ann Neurol. 2013 Nov;74(5):733-42.</a:t>
            </a:r>
            <a:endParaRPr lang="en-US" dirty="0"/>
          </a:p>
        </p:txBody>
      </p:sp>
    </p:spTree>
    <p:extLst>
      <p:ext uri="{BB962C8B-B14F-4D97-AF65-F5344CB8AC3E}">
        <p14:creationId xmlns:p14="http://schemas.microsoft.com/office/powerpoint/2010/main" val="423815057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8326" y="2090171"/>
            <a:ext cx="7747358"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Low Manganese in Autism</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42200973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340331" cy="1143000"/>
          </a:xfrm>
        </p:spPr>
        <p:txBody>
          <a:bodyPr>
            <a:normAutofit/>
          </a:bodyPr>
          <a:lstStyle/>
          <a:p>
            <a:r>
              <a:rPr lang="en-US" sz="3600" b="1" dirty="0" smtClean="0"/>
              <a:t>Low Manganese in Teeth Linked to Autism</a:t>
            </a:r>
            <a:r>
              <a:rPr lang="en-US" sz="3600" b="1" dirty="0" smtClean="0">
                <a:solidFill>
                  <a:srgbClr val="FF0000"/>
                </a:solidFill>
              </a:rPr>
              <a:t>*</a:t>
            </a:r>
            <a:endParaRPr lang="en-US" sz="3600" b="1" dirty="0">
              <a:solidFill>
                <a:srgbClr val="FF0000"/>
              </a:solidFill>
            </a:endParaRPr>
          </a:p>
        </p:txBody>
      </p:sp>
      <p:sp>
        <p:nvSpPr>
          <p:cNvPr id="3" name="Content Placeholder 2"/>
          <p:cNvSpPr>
            <a:spLocks noGrp="1"/>
          </p:cNvSpPr>
          <p:nvPr>
            <p:ph idx="1"/>
          </p:nvPr>
        </p:nvSpPr>
        <p:spPr>
          <a:xfrm>
            <a:off x="457200" y="1600200"/>
            <a:ext cx="5056770" cy="4984148"/>
          </a:xfrm>
        </p:spPr>
        <p:txBody>
          <a:bodyPr/>
          <a:lstStyle/>
          <a:p>
            <a:r>
              <a:rPr lang="en-US" dirty="0" smtClean="0"/>
              <a:t>Studied lead, mercury and manganese levels in tooth enamel of shed primary teeth in 84 children</a:t>
            </a:r>
          </a:p>
          <a:p>
            <a:r>
              <a:rPr lang="en-US" dirty="0" smtClean="0"/>
              <a:t>Manganese accumulated after birth was down by 60% in autistic children</a:t>
            </a:r>
          </a:p>
          <a:p>
            <a:r>
              <a:rPr lang="en-US" i="1" dirty="0" smtClean="0">
                <a:solidFill>
                  <a:srgbClr val="FF0000"/>
                </a:solidFill>
              </a:rPr>
              <a:t>No other result was statistically significant</a:t>
            </a:r>
            <a:endParaRPr lang="en-US" i="1" dirty="0">
              <a:solidFill>
                <a:srgbClr val="FF0000"/>
              </a:solidFill>
            </a:endParaRPr>
          </a:p>
        </p:txBody>
      </p:sp>
      <p:pic>
        <p:nvPicPr>
          <p:cNvPr id="4" name="Picture 3" descr="kid-teeth.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970" y="2032058"/>
            <a:ext cx="3386537" cy="3480870"/>
          </a:xfrm>
          <a:prstGeom prst="rect">
            <a:avLst/>
          </a:prstGeom>
        </p:spPr>
      </p:pic>
      <p:sp>
        <p:nvSpPr>
          <p:cNvPr id="6" name="TextBox 5"/>
          <p:cNvSpPr txBox="1"/>
          <p:nvPr/>
        </p:nvSpPr>
        <p:spPr>
          <a:xfrm>
            <a:off x="1873022" y="6384293"/>
            <a:ext cx="7027485" cy="400110"/>
          </a:xfrm>
          <a:prstGeom prst="rect">
            <a:avLst/>
          </a:prstGeom>
          <a:noFill/>
        </p:spPr>
        <p:txBody>
          <a:bodyPr wrap="none" rtlCol="0">
            <a:spAutoFit/>
          </a:bodyPr>
          <a:lstStyle/>
          <a:p>
            <a:r>
              <a:rPr lang="en-US" sz="2000" dirty="0" smtClean="0">
                <a:solidFill>
                  <a:srgbClr val="FF0000"/>
                </a:solidFill>
              </a:rPr>
              <a:t>*</a:t>
            </a:r>
            <a:r>
              <a:rPr lang="en-US" sz="2000" dirty="0" smtClean="0"/>
              <a:t>MM Abdullah </a:t>
            </a:r>
            <a:r>
              <a:rPr lang="en-US" sz="2000" i="1" dirty="0" smtClean="0"/>
              <a:t>et al., J </a:t>
            </a:r>
            <a:r>
              <a:rPr lang="en-US" sz="2000" i="1" dirty="0"/>
              <a:t>Autism Dev </a:t>
            </a:r>
            <a:r>
              <a:rPr lang="en-US" sz="2000" i="1" dirty="0" smtClean="0"/>
              <a:t>Disord</a:t>
            </a:r>
            <a:r>
              <a:rPr lang="en-US" sz="2000" dirty="0" smtClean="0"/>
              <a:t>. </a:t>
            </a:r>
            <a:r>
              <a:rPr lang="en-US" sz="2000" dirty="0"/>
              <a:t>2012 Jun;42(6):929-36</a:t>
            </a:r>
            <a:r>
              <a:rPr lang="en-US" sz="2000" dirty="0" smtClean="0"/>
              <a:t>.</a:t>
            </a:r>
          </a:p>
        </p:txBody>
      </p:sp>
    </p:spTree>
    <p:extLst>
      <p:ext uri="{BB962C8B-B14F-4D97-AF65-F5344CB8AC3E}">
        <p14:creationId xmlns:p14="http://schemas.microsoft.com/office/powerpoint/2010/main" val="221600588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340331" cy="1143000"/>
          </a:xfrm>
        </p:spPr>
        <p:txBody>
          <a:bodyPr>
            <a:normAutofit/>
          </a:bodyPr>
          <a:lstStyle/>
          <a:p>
            <a:r>
              <a:rPr lang="en-US" sz="3600" b="1" dirty="0" smtClean="0"/>
              <a:t>Low Manganese in Teeth Linked to Autism</a:t>
            </a:r>
            <a:r>
              <a:rPr lang="en-US" sz="3600" b="1" dirty="0" smtClean="0">
                <a:solidFill>
                  <a:srgbClr val="FF0000"/>
                </a:solidFill>
              </a:rPr>
              <a:t>*</a:t>
            </a:r>
            <a:endParaRPr lang="en-US" sz="3600" b="1" dirty="0">
              <a:solidFill>
                <a:srgbClr val="FF0000"/>
              </a:solidFill>
            </a:endParaRPr>
          </a:p>
        </p:txBody>
      </p:sp>
      <p:sp>
        <p:nvSpPr>
          <p:cNvPr id="3" name="Content Placeholder 2"/>
          <p:cNvSpPr>
            <a:spLocks noGrp="1"/>
          </p:cNvSpPr>
          <p:nvPr>
            <p:ph idx="1"/>
          </p:nvPr>
        </p:nvSpPr>
        <p:spPr>
          <a:xfrm>
            <a:off x="457200" y="1600200"/>
            <a:ext cx="5056770" cy="4984148"/>
          </a:xfrm>
        </p:spPr>
        <p:txBody>
          <a:bodyPr/>
          <a:lstStyle/>
          <a:p>
            <a:r>
              <a:rPr lang="en-US" dirty="0" smtClean="0"/>
              <a:t>Studied lead, mercury and manganese levels in tooth enamel of shed primary teeth in 84 children</a:t>
            </a:r>
          </a:p>
          <a:p>
            <a:r>
              <a:rPr lang="en-US" dirty="0" smtClean="0"/>
              <a:t>Manganese accumulated after birth was down by 60% in autistic children</a:t>
            </a:r>
          </a:p>
          <a:p>
            <a:r>
              <a:rPr lang="en-US" i="1" dirty="0" smtClean="0">
                <a:solidFill>
                  <a:srgbClr val="FF0000"/>
                </a:solidFill>
              </a:rPr>
              <a:t>No other result was statistically significant</a:t>
            </a:r>
            <a:endParaRPr lang="en-US" i="1" dirty="0">
              <a:solidFill>
                <a:srgbClr val="FF0000"/>
              </a:solidFill>
            </a:endParaRPr>
          </a:p>
        </p:txBody>
      </p:sp>
      <p:pic>
        <p:nvPicPr>
          <p:cNvPr id="4" name="Picture 3" descr="kid-teeth.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970" y="2032058"/>
            <a:ext cx="3386537" cy="3480870"/>
          </a:xfrm>
          <a:prstGeom prst="rect">
            <a:avLst/>
          </a:prstGeom>
        </p:spPr>
      </p:pic>
      <p:sp>
        <p:nvSpPr>
          <p:cNvPr id="5" name="TextBox 4"/>
          <p:cNvSpPr txBox="1"/>
          <p:nvPr/>
        </p:nvSpPr>
        <p:spPr>
          <a:xfrm>
            <a:off x="612435" y="2743807"/>
            <a:ext cx="7271450" cy="1569660"/>
          </a:xfrm>
          <a:prstGeom prst="rect">
            <a:avLst/>
          </a:prstGeom>
          <a:solidFill>
            <a:srgbClr val="FFF9A2"/>
          </a:solidFill>
          <a:ln>
            <a:solidFill>
              <a:schemeClr val="tx1"/>
            </a:solidFill>
          </a:ln>
        </p:spPr>
        <p:txBody>
          <a:bodyPr wrap="square" rtlCol="0">
            <a:spAutoFit/>
          </a:bodyPr>
          <a:lstStyle/>
          <a:p>
            <a:pPr algn="ctr"/>
            <a:r>
              <a:rPr lang="en-US" sz="3200" dirty="0" smtClean="0"/>
              <a:t>Other studies have shown low serum manganese and low manganese in urine samples in association with autism</a:t>
            </a:r>
            <a:endParaRPr lang="en-US" sz="3200" dirty="0"/>
          </a:p>
        </p:txBody>
      </p:sp>
      <p:sp>
        <p:nvSpPr>
          <p:cNvPr id="6" name="TextBox 5"/>
          <p:cNvSpPr txBox="1"/>
          <p:nvPr/>
        </p:nvSpPr>
        <p:spPr>
          <a:xfrm>
            <a:off x="1873022" y="6384293"/>
            <a:ext cx="7027485" cy="400110"/>
          </a:xfrm>
          <a:prstGeom prst="rect">
            <a:avLst/>
          </a:prstGeom>
          <a:noFill/>
        </p:spPr>
        <p:txBody>
          <a:bodyPr wrap="none" rtlCol="0">
            <a:spAutoFit/>
          </a:bodyPr>
          <a:lstStyle/>
          <a:p>
            <a:r>
              <a:rPr lang="en-US" sz="2000" dirty="0" smtClean="0">
                <a:solidFill>
                  <a:srgbClr val="FF0000"/>
                </a:solidFill>
              </a:rPr>
              <a:t>*</a:t>
            </a:r>
            <a:r>
              <a:rPr lang="en-US" sz="2000" dirty="0" smtClean="0"/>
              <a:t>MM Abdullah </a:t>
            </a:r>
            <a:r>
              <a:rPr lang="en-US" sz="2000" i="1" dirty="0" smtClean="0"/>
              <a:t>et al., J </a:t>
            </a:r>
            <a:r>
              <a:rPr lang="en-US" sz="2000" i="1" dirty="0"/>
              <a:t>Autism Dev </a:t>
            </a:r>
            <a:r>
              <a:rPr lang="en-US" sz="2000" i="1" dirty="0" smtClean="0"/>
              <a:t>Disord</a:t>
            </a:r>
            <a:r>
              <a:rPr lang="en-US" sz="2000" dirty="0" smtClean="0"/>
              <a:t>. </a:t>
            </a:r>
            <a:r>
              <a:rPr lang="en-US" sz="2000" dirty="0"/>
              <a:t>2012 Jun;42(6):929-36</a:t>
            </a:r>
            <a:r>
              <a:rPr lang="en-US" sz="2000" dirty="0" smtClean="0"/>
              <a:t>.</a:t>
            </a:r>
          </a:p>
        </p:txBody>
      </p:sp>
    </p:spTree>
    <p:extLst>
      <p:ext uri="{BB962C8B-B14F-4D97-AF65-F5344CB8AC3E}">
        <p14:creationId xmlns:p14="http://schemas.microsoft.com/office/powerpoint/2010/main" val="7494907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p:txBody>
          <a:bodyPr>
            <a:normAutofit lnSpcReduction="10000"/>
          </a:bodyPr>
          <a:lstStyle/>
          <a:p>
            <a:r>
              <a:rPr lang="en-US" dirty="0"/>
              <a:t>Introduction</a:t>
            </a:r>
          </a:p>
          <a:p>
            <a:r>
              <a:rPr lang="en-US" dirty="0"/>
              <a:t>Autism and Mitochondrial Impairment</a:t>
            </a:r>
          </a:p>
          <a:p>
            <a:r>
              <a:rPr lang="en-US" dirty="0"/>
              <a:t>Glyphosate and Folic Acid</a:t>
            </a:r>
          </a:p>
          <a:p>
            <a:r>
              <a:rPr lang="en-US" dirty="0"/>
              <a:t>Glyphosate and Vaccines</a:t>
            </a:r>
          </a:p>
          <a:p>
            <a:r>
              <a:rPr lang="en-US" dirty="0"/>
              <a:t>Impaired Thyroid Function</a:t>
            </a:r>
          </a:p>
          <a:p>
            <a:r>
              <a:rPr lang="en-US" dirty="0"/>
              <a:t>Low Manganese in Autism</a:t>
            </a:r>
          </a:p>
          <a:p>
            <a:r>
              <a:rPr lang="en-US" dirty="0"/>
              <a:t>Endocrine Disruption</a:t>
            </a:r>
          </a:p>
          <a:p>
            <a:r>
              <a:rPr lang="en-US" dirty="0"/>
              <a:t>Nancy Swanson's Paper</a:t>
            </a:r>
          </a:p>
          <a:p>
            <a:endParaRPr lang="en-US" dirty="0"/>
          </a:p>
        </p:txBody>
      </p:sp>
    </p:spTree>
    <p:extLst>
      <p:ext uri="{BB962C8B-B14F-4D97-AF65-F5344CB8AC3E}">
        <p14:creationId xmlns:p14="http://schemas.microsoft.com/office/powerpoint/2010/main" val="79351520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843" y="2090171"/>
            <a:ext cx="6242326"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Endocrine Disruption</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42200973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drenal_glands.jpg"/>
          <p:cNvPicPr>
            <a:picLocks noGrp="1" noChangeAspect="1"/>
          </p:cNvPicPr>
          <p:nvPr>
            <p:ph idx="1"/>
          </p:nvPr>
        </p:nvPicPr>
        <p:blipFill>
          <a:blip r:embed="rId3">
            <a:extLst>
              <a:ext uri="{28A0092B-C50C-407E-A947-70E740481C1C}">
                <a14:useLocalDpi xmlns:a14="http://schemas.microsoft.com/office/drawing/2010/main" val="0"/>
              </a:ext>
            </a:extLst>
          </a:blip>
          <a:srcRect l="-55921" r="-55921"/>
          <a:stretch>
            <a:fillRect/>
          </a:stretch>
        </p:blipFill>
        <p:spPr>
          <a:xfrm>
            <a:off x="3069771" y="1671638"/>
            <a:ext cx="8229600" cy="4525963"/>
          </a:xfrm>
        </p:spPr>
      </p:pic>
      <p:sp>
        <p:nvSpPr>
          <p:cNvPr id="2" name="Title 1"/>
          <p:cNvSpPr>
            <a:spLocks noGrp="1"/>
          </p:cNvSpPr>
          <p:nvPr>
            <p:ph type="title"/>
          </p:nvPr>
        </p:nvSpPr>
        <p:spPr/>
        <p:txBody>
          <a:bodyPr>
            <a:normAutofit fontScale="90000"/>
          </a:bodyPr>
          <a:lstStyle/>
          <a:p>
            <a:r>
              <a:rPr lang="en-US" b="1" dirty="0" smtClean="0"/>
              <a:t>Glyphosate Disrupts Sex Hormone Synthesis in Adrenal Glands</a:t>
            </a:r>
            <a:r>
              <a:rPr lang="en-US" b="1" dirty="0" smtClean="0">
                <a:solidFill>
                  <a:srgbClr val="FF0000"/>
                </a:solidFill>
              </a:rPr>
              <a:t>*</a:t>
            </a:r>
            <a:endParaRPr lang="en-US" b="1" dirty="0">
              <a:solidFill>
                <a:srgbClr val="FF0000"/>
              </a:solidFill>
            </a:endParaRPr>
          </a:p>
        </p:txBody>
      </p:sp>
      <p:sp>
        <p:nvSpPr>
          <p:cNvPr id="4" name="TextBox 3"/>
          <p:cNvSpPr txBox="1"/>
          <p:nvPr/>
        </p:nvSpPr>
        <p:spPr>
          <a:xfrm>
            <a:off x="324420" y="6349548"/>
            <a:ext cx="8819580" cy="369332"/>
          </a:xfrm>
          <a:prstGeom prst="rect">
            <a:avLst/>
          </a:prstGeom>
          <a:noFill/>
        </p:spPr>
        <p:txBody>
          <a:bodyPr wrap="none" rtlCol="0">
            <a:spAutoFit/>
          </a:bodyPr>
          <a:lstStyle/>
          <a:p>
            <a:r>
              <a:rPr lang="en-US" dirty="0">
                <a:solidFill>
                  <a:srgbClr val="FF0000"/>
                </a:solidFill>
              </a:rPr>
              <a:t>*</a:t>
            </a:r>
            <a:r>
              <a:rPr lang="en-US" dirty="0"/>
              <a:t>F Young et al., Integrative Pharmacology, Toxicology and </a:t>
            </a:r>
            <a:r>
              <a:rPr lang="en-US" dirty="0" err="1"/>
              <a:t>Genotoxicology</a:t>
            </a:r>
            <a:r>
              <a:rPr lang="en-US" dirty="0"/>
              <a:t> 2015; 1(1): 12-19.</a:t>
            </a:r>
          </a:p>
        </p:txBody>
      </p:sp>
      <p:sp>
        <p:nvSpPr>
          <p:cNvPr id="6" name="Content Placeholder 2"/>
          <p:cNvSpPr txBox="1">
            <a:spLocks/>
          </p:cNvSpPr>
          <p:nvPr/>
        </p:nvSpPr>
        <p:spPr>
          <a:xfrm>
            <a:off x="457200" y="1600200"/>
            <a:ext cx="5056770" cy="49841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Glyphosate was cytotoxic to adrenal cells and interfered with synthesis of sex hormones</a:t>
            </a:r>
          </a:p>
          <a:p>
            <a:r>
              <a:rPr lang="en-US" dirty="0"/>
              <a:t>R</a:t>
            </a:r>
            <a:r>
              <a:rPr lang="en-US" dirty="0" smtClean="0"/>
              <a:t>oundup’s toxicity was two orders of magnitude higher than glyphosate acting alone</a:t>
            </a:r>
            <a:endParaRPr lang="en-US" dirty="0"/>
          </a:p>
        </p:txBody>
      </p:sp>
    </p:spTree>
    <p:extLst>
      <p:ext uri="{BB962C8B-B14F-4D97-AF65-F5344CB8AC3E}">
        <p14:creationId xmlns:p14="http://schemas.microsoft.com/office/powerpoint/2010/main" val="75267417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930"/>
            <a:ext cx="8229600" cy="1143000"/>
          </a:xfrm>
        </p:spPr>
        <p:txBody>
          <a:bodyPr>
            <a:normAutofit fontScale="90000"/>
          </a:bodyPr>
          <a:lstStyle/>
          <a:p>
            <a:r>
              <a:rPr lang="en-US" b="1" dirty="0"/>
              <a:t>Glyphosate is an endocrine disruptor that promotes breast </a:t>
            </a:r>
            <a:r>
              <a:rPr lang="en-US" b="1" dirty="0" smtClean="0"/>
              <a:t>cancer</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239059" y="1490140"/>
            <a:ext cx="8447741" cy="4849903"/>
          </a:xfrm>
        </p:spPr>
        <p:txBody>
          <a:bodyPr>
            <a:normAutofit/>
          </a:bodyPr>
          <a:lstStyle/>
          <a:p>
            <a:r>
              <a:rPr lang="en-US" sz="2400" dirty="0" smtClean="0"/>
              <a:t>Low </a:t>
            </a:r>
            <a:r>
              <a:rPr lang="en-US" sz="2400" dirty="0"/>
              <a:t>and </a:t>
            </a:r>
            <a:r>
              <a:rPr lang="en-US" sz="2400" dirty="0" smtClean="0"/>
              <a:t>environmentally                                                                  </a:t>
            </a:r>
            <a:r>
              <a:rPr lang="en-US" sz="2400" dirty="0"/>
              <a:t>relevant concentrations </a:t>
            </a:r>
            <a:r>
              <a:rPr lang="en-US" sz="2400" dirty="0" smtClean="0"/>
              <a:t>of                                                                 glyphosate possess                                                                        estrogenic activity</a:t>
            </a:r>
          </a:p>
          <a:p>
            <a:endParaRPr lang="en-US" sz="2000" dirty="0"/>
          </a:p>
          <a:p>
            <a:r>
              <a:rPr lang="en-US" sz="2400" dirty="0" smtClean="0"/>
              <a:t>Glyphosate caused </a:t>
            </a:r>
            <a:r>
              <a:rPr lang="en-US" sz="2400" dirty="0"/>
              <a:t>human </a:t>
            </a:r>
            <a:r>
              <a:rPr lang="en-US" sz="2400" dirty="0" smtClean="0"/>
              <a:t>                                                                            hormone</a:t>
            </a:r>
            <a:r>
              <a:rPr lang="en-US" sz="2400" dirty="0"/>
              <a:t>-dependent </a:t>
            </a:r>
            <a:r>
              <a:rPr lang="en-US" sz="2400" dirty="0" smtClean="0"/>
              <a:t>breast                                                                               </a:t>
            </a:r>
            <a:r>
              <a:rPr lang="en-US" sz="2400" dirty="0"/>
              <a:t>cancer cells </a:t>
            </a:r>
            <a:r>
              <a:rPr lang="en-US" sz="2400" dirty="0" smtClean="0"/>
              <a:t>to proliferate at                                                                                   </a:t>
            </a:r>
            <a:r>
              <a:rPr lang="en-US" sz="2400" dirty="0"/>
              <a:t>concentrations of  </a:t>
            </a:r>
            <a:r>
              <a:rPr lang="en-US" sz="2400" dirty="0" smtClean="0"/>
              <a:t>                                                                                     </a:t>
            </a:r>
            <a:r>
              <a:rPr lang="en-US" sz="2400" i="1" dirty="0" smtClean="0">
                <a:solidFill>
                  <a:srgbClr val="FF0000"/>
                </a:solidFill>
              </a:rPr>
              <a:t>parts </a:t>
            </a:r>
            <a:r>
              <a:rPr lang="en-US" sz="2400" i="1" dirty="0">
                <a:solidFill>
                  <a:srgbClr val="FF0000"/>
                </a:solidFill>
              </a:rPr>
              <a:t>per </a:t>
            </a:r>
            <a:r>
              <a:rPr lang="en-US" sz="2400" i="1" dirty="0" smtClean="0">
                <a:solidFill>
                  <a:srgbClr val="FF0000"/>
                </a:solidFill>
              </a:rPr>
              <a:t>trillion</a:t>
            </a:r>
          </a:p>
          <a:p>
            <a:endParaRPr lang="en-US" sz="2400" i="1" dirty="0">
              <a:solidFill>
                <a:srgbClr val="FF0000"/>
              </a:solidFill>
            </a:endParaRPr>
          </a:p>
          <a:p>
            <a:r>
              <a:rPr lang="en-US" sz="2400" dirty="0" smtClean="0"/>
              <a:t>Additive </a:t>
            </a:r>
            <a:r>
              <a:rPr lang="en-US" sz="2400" dirty="0"/>
              <a:t>effect from </a:t>
            </a:r>
            <a:r>
              <a:rPr lang="en-US" sz="2400" dirty="0" err="1"/>
              <a:t>genistein</a:t>
            </a:r>
            <a:r>
              <a:rPr lang="en-US" sz="2400" dirty="0"/>
              <a:t>, a phytoestrogen in soybeans</a:t>
            </a:r>
          </a:p>
        </p:txBody>
      </p:sp>
      <p:sp>
        <p:nvSpPr>
          <p:cNvPr id="4" name="TextBox 3"/>
          <p:cNvSpPr txBox="1"/>
          <p:nvPr/>
        </p:nvSpPr>
        <p:spPr>
          <a:xfrm>
            <a:off x="0" y="6263947"/>
            <a:ext cx="8115698" cy="369332"/>
          </a:xfrm>
          <a:prstGeom prst="rect">
            <a:avLst/>
          </a:prstGeom>
          <a:noFill/>
        </p:spPr>
        <p:txBody>
          <a:bodyPr wrap="none" rtlCol="0">
            <a:spAutoFit/>
          </a:bodyPr>
          <a:lstStyle/>
          <a:p>
            <a:r>
              <a:rPr lang="fr-FR" dirty="0">
                <a:solidFill>
                  <a:srgbClr val="FF0000"/>
                </a:solidFill>
              </a:rPr>
              <a:t>*</a:t>
            </a:r>
            <a:r>
              <a:rPr lang="fr-FR" dirty="0"/>
              <a:t> S. </a:t>
            </a:r>
            <a:r>
              <a:rPr lang="fr-FR" dirty="0" err="1"/>
              <a:t>Thongprakaisang</a:t>
            </a:r>
            <a:r>
              <a:rPr lang="fr-FR" dirty="0"/>
              <a:t> et al., Food </a:t>
            </a:r>
            <a:r>
              <a:rPr lang="fr-FR" dirty="0" err="1"/>
              <a:t>Chem</a:t>
            </a:r>
            <a:r>
              <a:rPr lang="fr-FR" dirty="0"/>
              <a:t> </a:t>
            </a:r>
            <a:r>
              <a:rPr lang="fr-FR" dirty="0" err="1"/>
              <a:t>Toxicol</a:t>
            </a:r>
            <a:r>
              <a:rPr lang="fr-FR" dirty="0"/>
              <a:t>. 2013 Jun 8. S0278-6915(13)00363-3.</a:t>
            </a:r>
            <a:endParaRPr lang="en-US" dirty="0"/>
          </a:p>
        </p:txBody>
      </p:sp>
      <p:pic>
        <p:nvPicPr>
          <p:cNvPr id="6" name="Picture 5" descr="three-legged-frog.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5298" y="1803400"/>
            <a:ext cx="3657600" cy="3492500"/>
          </a:xfrm>
          <a:prstGeom prst="rect">
            <a:avLst/>
          </a:prstGeom>
        </p:spPr>
      </p:pic>
    </p:spTree>
    <p:extLst>
      <p:ext uri="{BB962C8B-B14F-4D97-AF65-F5344CB8AC3E}">
        <p14:creationId xmlns:p14="http://schemas.microsoft.com/office/powerpoint/2010/main" val="296641738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8618" y="2090171"/>
            <a:ext cx="7306771"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Nancy Swanson’s Paper</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42200973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Paper Recently Published</a:t>
            </a:r>
            <a:endParaRPr lang="en-US" b="1" dirty="0"/>
          </a:p>
        </p:txBody>
      </p:sp>
      <p:pic>
        <p:nvPicPr>
          <p:cNvPr id="7" name="Picture 6" descr="Nancys_pap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7200"/>
            <a:ext cx="9144000" cy="3385279"/>
          </a:xfrm>
          <a:prstGeom prst="rect">
            <a:avLst/>
          </a:prstGeom>
        </p:spPr>
      </p:pic>
    </p:spTree>
    <p:extLst>
      <p:ext uri="{BB962C8B-B14F-4D97-AF65-F5344CB8AC3E}">
        <p14:creationId xmlns:p14="http://schemas.microsoft.com/office/powerpoint/2010/main" val="229136302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4294967295"/>
          </p:nvPr>
        </p:nvSpPr>
        <p:spPr>
          <a:xfrm>
            <a:off x="457200" y="6313588"/>
            <a:ext cx="8229600" cy="365125"/>
          </a:xfrm>
          <a:prstGeom prst="rect">
            <a:avLst/>
          </a:prstGeom>
        </p:spPr>
        <p:txBody>
          <a:bodyPr/>
          <a:lstStyle/>
          <a:p>
            <a:pPr algn="r"/>
            <a:r>
              <a:rPr lang="en-US" smtClean="0"/>
              <a:t>Environmental Medicine Training || Copyright © 2014 Progressive Medical Education. All Rights Reserved.</a:t>
            </a:r>
            <a:endParaRPr lang="en-US" dirty="0"/>
          </a:p>
        </p:txBody>
      </p:sp>
      <p:pic>
        <p:nvPicPr>
          <p:cNvPr id="5" name="Picture 4" descr="diabet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9936" y="254005"/>
            <a:ext cx="4102144" cy="3132666"/>
          </a:xfrm>
          <a:prstGeom prst="rect">
            <a:avLst/>
          </a:prstGeom>
        </p:spPr>
      </p:pic>
      <p:pic>
        <p:nvPicPr>
          <p:cNvPr id="6" name="Picture 5" descr="bladder_canc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1193" y="3738980"/>
            <a:ext cx="4300887" cy="2908467"/>
          </a:xfrm>
          <a:prstGeom prst="rect">
            <a:avLst/>
          </a:prstGeom>
        </p:spPr>
      </p:pic>
      <p:pic>
        <p:nvPicPr>
          <p:cNvPr id="7" name="Picture 6" descr="thyroid_canc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0475"/>
            <a:ext cx="4412606" cy="3036196"/>
          </a:xfrm>
          <a:prstGeom prst="rect">
            <a:avLst/>
          </a:prstGeom>
        </p:spPr>
      </p:pic>
      <p:pic>
        <p:nvPicPr>
          <p:cNvPr id="8" name="Picture 7" descr="renal_diseas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574" y="3722048"/>
            <a:ext cx="3955019" cy="2956665"/>
          </a:xfrm>
          <a:prstGeom prst="rect">
            <a:avLst/>
          </a:prstGeom>
        </p:spPr>
      </p:pic>
      <p:sp>
        <p:nvSpPr>
          <p:cNvPr id="9" name="TextBox 8"/>
          <p:cNvSpPr txBox="1"/>
          <p:nvPr/>
        </p:nvSpPr>
        <p:spPr>
          <a:xfrm>
            <a:off x="714446" y="1606034"/>
            <a:ext cx="1573944" cy="369332"/>
          </a:xfrm>
          <a:prstGeom prst="rect">
            <a:avLst/>
          </a:prstGeom>
          <a:solidFill>
            <a:srgbClr val="F2EFC9"/>
          </a:solidFill>
          <a:ln>
            <a:solidFill>
              <a:schemeClr val="tx1"/>
            </a:solidFill>
          </a:ln>
        </p:spPr>
        <p:txBody>
          <a:bodyPr wrap="none" rtlCol="0">
            <a:spAutoFit/>
          </a:bodyPr>
          <a:lstStyle/>
          <a:p>
            <a:r>
              <a:rPr lang="en-US" dirty="0" smtClean="0"/>
              <a:t>Thyroid cancer</a:t>
            </a:r>
            <a:endParaRPr lang="en-US" dirty="0"/>
          </a:p>
        </p:txBody>
      </p:sp>
      <p:sp>
        <p:nvSpPr>
          <p:cNvPr id="10" name="TextBox 9"/>
          <p:cNvSpPr txBox="1"/>
          <p:nvPr/>
        </p:nvSpPr>
        <p:spPr>
          <a:xfrm>
            <a:off x="5715000" y="1580634"/>
            <a:ext cx="1008810" cy="369332"/>
          </a:xfrm>
          <a:prstGeom prst="rect">
            <a:avLst/>
          </a:prstGeom>
          <a:solidFill>
            <a:srgbClr val="F2EFC9"/>
          </a:solidFill>
          <a:ln>
            <a:solidFill>
              <a:schemeClr val="tx1"/>
            </a:solidFill>
          </a:ln>
        </p:spPr>
        <p:txBody>
          <a:bodyPr wrap="none" rtlCol="0">
            <a:spAutoFit/>
          </a:bodyPr>
          <a:lstStyle/>
          <a:p>
            <a:r>
              <a:rPr lang="en-US" dirty="0" smtClean="0"/>
              <a:t>Diabetes</a:t>
            </a:r>
            <a:endParaRPr lang="en-US" dirty="0"/>
          </a:p>
        </p:txBody>
      </p:sp>
      <p:sp>
        <p:nvSpPr>
          <p:cNvPr id="11" name="TextBox 10"/>
          <p:cNvSpPr txBox="1"/>
          <p:nvPr/>
        </p:nvSpPr>
        <p:spPr>
          <a:xfrm>
            <a:off x="5384800" y="4742934"/>
            <a:ext cx="1694883" cy="646331"/>
          </a:xfrm>
          <a:prstGeom prst="rect">
            <a:avLst/>
          </a:prstGeom>
          <a:solidFill>
            <a:srgbClr val="F2EFC9"/>
          </a:solidFill>
          <a:ln>
            <a:solidFill>
              <a:schemeClr val="tx1"/>
            </a:solidFill>
          </a:ln>
        </p:spPr>
        <p:txBody>
          <a:bodyPr wrap="none" rtlCol="0">
            <a:spAutoFit/>
          </a:bodyPr>
          <a:lstStyle/>
          <a:p>
            <a:r>
              <a:rPr lang="en-US" dirty="0" smtClean="0"/>
              <a:t>Urinary/bladder </a:t>
            </a:r>
          </a:p>
          <a:p>
            <a:r>
              <a:rPr lang="en-US" dirty="0" smtClean="0"/>
              <a:t>cancer</a:t>
            </a:r>
            <a:endParaRPr lang="en-US" dirty="0"/>
          </a:p>
        </p:txBody>
      </p:sp>
      <p:sp>
        <p:nvSpPr>
          <p:cNvPr id="12" name="TextBox 11"/>
          <p:cNvSpPr txBox="1"/>
          <p:nvPr/>
        </p:nvSpPr>
        <p:spPr>
          <a:xfrm>
            <a:off x="876300" y="4768502"/>
            <a:ext cx="1412090" cy="646331"/>
          </a:xfrm>
          <a:prstGeom prst="rect">
            <a:avLst/>
          </a:prstGeom>
          <a:solidFill>
            <a:srgbClr val="F2EFC9"/>
          </a:solidFill>
          <a:ln>
            <a:solidFill>
              <a:schemeClr val="tx1"/>
            </a:solidFill>
          </a:ln>
        </p:spPr>
        <p:txBody>
          <a:bodyPr wrap="none" rtlCol="0">
            <a:spAutoFit/>
          </a:bodyPr>
          <a:lstStyle/>
          <a:p>
            <a:r>
              <a:rPr lang="en-US" dirty="0" smtClean="0"/>
              <a:t>End stage </a:t>
            </a:r>
          </a:p>
          <a:p>
            <a:r>
              <a:rPr lang="en-US" dirty="0" smtClean="0"/>
              <a:t>renal disease</a:t>
            </a:r>
            <a:endParaRPr lang="en-US" dirty="0"/>
          </a:p>
        </p:txBody>
      </p:sp>
    </p:spTree>
    <p:extLst>
      <p:ext uri="{BB962C8B-B14F-4D97-AF65-F5344CB8AC3E}">
        <p14:creationId xmlns:p14="http://schemas.microsoft.com/office/powerpoint/2010/main" val="66599640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organic_kauai.jpg"/>
          <p:cNvPicPr>
            <a:picLocks noGrp="1" noChangeAspect="1"/>
          </p:cNvPicPr>
          <p:nvPr>
            <p:ph idx="1"/>
          </p:nvPr>
        </p:nvPicPr>
        <p:blipFill>
          <a:blip r:embed="rId2">
            <a:extLst>
              <a:ext uri="{28A0092B-C50C-407E-A947-70E740481C1C}">
                <a14:useLocalDpi xmlns:a14="http://schemas.microsoft.com/office/drawing/2010/main" val="0"/>
              </a:ext>
            </a:extLst>
          </a:blip>
          <a:srcRect l="-18187" r="-18187"/>
          <a:stretch>
            <a:fillRect/>
          </a:stretch>
        </p:blipFill>
        <p:spPr>
          <a:xfrm>
            <a:off x="-2101025" y="-566316"/>
            <a:ext cx="13499701" cy="7424316"/>
          </a:xfrm>
        </p:spPr>
      </p:pic>
      <p:sp>
        <p:nvSpPr>
          <p:cNvPr id="3" name="TextBox 2"/>
          <p:cNvSpPr txBox="1"/>
          <p:nvPr/>
        </p:nvSpPr>
        <p:spPr>
          <a:xfrm>
            <a:off x="2865222" y="0"/>
            <a:ext cx="4088980" cy="1015663"/>
          </a:xfrm>
          <a:prstGeom prst="rect">
            <a:avLst/>
          </a:prstGeom>
          <a:noFill/>
        </p:spPr>
        <p:txBody>
          <a:bodyPr wrap="none" rtlCol="0">
            <a:spAutoFit/>
          </a:bodyPr>
          <a:lstStyle/>
          <a:p>
            <a:pPr algn="ctr"/>
            <a:r>
              <a:rPr lang="en-US" sz="6000" dirty="0" smtClean="0">
                <a:solidFill>
                  <a:schemeClr val="bg1"/>
                </a:solidFill>
              </a:rPr>
              <a:t> Go Organic!</a:t>
            </a:r>
            <a:endParaRPr lang="en-US" sz="6000" dirty="0">
              <a:solidFill>
                <a:schemeClr val="bg1"/>
              </a:solidFill>
            </a:endParaRPr>
          </a:p>
        </p:txBody>
      </p:sp>
    </p:spTree>
    <p:extLst>
      <p:ext uri="{BB962C8B-B14F-4D97-AF65-F5344CB8AC3E}">
        <p14:creationId xmlns:p14="http://schemas.microsoft.com/office/powerpoint/2010/main" val="343771783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Glyphosate is a major contributor to the autism epidemic, as well as in the deterioration of health in America more generally</a:t>
            </a:r>
          </a:p>
          <a:p>
            <a:r>
              <a:rPr lang="en-US" dirty="0" smtClean="0"/>
              <a:t>Key factor is disrupted glutamate metabolism due to manganese deficiency leading to neurotoxicity</a:t>
            </a:r>
          </a:p>
          <a:p>
            <a:r>
              <a:rPr lang="en-US" dirty="0" smtClean="0"/>
              <a:t>The bioavailability of many essential vitamins, minerals, and neurotransmitters is disrupted by glyphosate</a:t>
            </a:r>
            <a:endParaRPr lang="en-US" dirty="0"/>
          </a:p>
          <a:p>
            <a:r>
              <a:rPr lang="en-US" dirty="0" smtClean="0"/>
              <a:t>Glyphosate works synergistically with vaccines  to cause harm</a:t>
            </a:r>
            <a:endParaRPr lang="en-US" dirty="0"/>
          </a:p>
        </p:txBody>
      </p:sp>
    </p:spTree>
    <p:extLst>
      <p:ext uri="{BB962C8B-B14F-4D97-AF65-F5344CB8AC3E}">
        <p14:creationId xmlns:p14="http://schemas.microsoft.com/office/powerpoint/2010/main" val="7113218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81140" y="2090171"/>
            <a:ext cx="3781729"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Introduction</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2380774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 Health Status</a:t>
            </a:r>
            <a:endParaRPr lang="en-US" b="1" dirty="0"/>
          </a:p>
        </p:txBody>
      </p:sp>
      <p:sp>
        <p:nvSpPr>
          <p:cNvPr id="3" name="Content Placeholder 2"/>
          <p:cNvSpPr>
            <a:spLocks noGrp="1"/>
          </p:cNvSpPr>
          <p:nvPr>
            <p:ph idx="1"/>
          </p:nvPr>
        </p:nvSpPr>
        <p:spPr>
          <a:xfrm>
            <a:off x="457200" y="1600200"/>
            <a:ext cx="8476902" cy="4525963"/>
          </a:xfrm>
        </p:spPr>
        <p:txBody>
          <a:bodyPr>
            <a:normAutofit fontScale="92500" lnSpcReduction="20000"/>
          </a:bodyPr>
          <a:lstStyle/>
          <a:p>
            <a:r>
              <a:rPr lang="en-US" dirty="0" smtClean="0"/>
              <a:t>US makes up 5% of the world’s population but consumes more than 50% of the world’s pharmaceutical drugs</a:t>
            </a:r>
          </a:p>
          <a:p>
            <a:r>
              <a:rPr lang="en-US" dirty="0" smtClean="0"/>
              <a:t>We spend more on health care than Japan, France, China, UK, Italy, Canada, Brazil, Spain, and Australia, </a:t>
            </a:r>
            <a:r>
              <a:rPr lang="en-US" i="1" dirty="0" smtClean="0">
                <a:solidFill>
                  <a:srgbClr val="FF0000"/>
                </a:solidFill>
              </a:rPr>
              <a:t>combined </a:t>
            </a:r>
          </a:p>
          <a:p>
            <a:r>
              <a:rPr lang="en-US" dirty="0" smtClean="0"/>
              <a:t>US ranks last or near last among developed</a:t>
            </a:r>
            <a:r>
              <a:rPr lang="en-US" i="1" dirty="0" smtClean="0"/>
              <a:t> </a:t>
            </a:r>
            <a:r>
              <a:rPr lang="en-US" dirty="0" smtClean="0"/>
              <a:t>nations on infant mortality and life expectancy</a:t>
            </a:r>
          </a:p>
          <a:p>
            <a:r>
              <a:rPr lang="en-US" dirty="0" smtClean="0"/>
              <a:t>We also suffer from more chronic illnesses</a:t>
            </a:r>
          </a:p>
          <a:p>
            <a:r>
              <a:rPr lang="en-US" i="1" dirty="0" smtClean="0">
                <a:solidFill>
                  <a:srgbClr val="FF0000"/>
                </a:solidFill>
              </a:rPr>
              <a:t>We consume 25% of the world supply of glyphosate </a:t>
            </a:r>
          </a:p>
          <a:p>
            <a:endParaRPr lang="en-US" dirty="0"/>
          </a:p>
        </p:txBody>
      </p:sp>
    </p:spTree>
    <p:extLst>
      <p:ext uri="{BB962C8B-B14F-4D97-AF65-F5344CB8AC3E}">
        <p14:creationId xmlns:p14="http://schemas.microsoft.com/office/powerpoint/2010/main" val="289221590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alteredgenestwistedtruth.jpg"/>
          <p:cNvPicPr>
            <a:picLocks noChangeAspect="1"/>
          </p:cNvPicPr>
          <p:nvPr/>
        </p:nvPicPr>
        <p:blipFill>
          <a:blip r:embed="rId2">
            <a:extLst>
              <a:ext uri="{28A0092B-C50C-407E-A947-70E740481C1C}">
                <a14:useLocalDpi xmlns:a14="http://schemas.microsoft.com/office/drawing/2010/main" val="0"/>
              </a:ext>
            </a:extLst>
          </a:blip>
          <a:srcRect l="-86373" r="-86373"/>
          <a:stretch>
            <a:fillRect/>
          </a:stretch>
        </p:blipFill>
        <p:spPr>
          <a:xfrm>
            <a:off x="1869718" y="948267"/>
            <a:ext cx="10376241" cy="5706533"/>
          </a:xfrm>
          <a:prstGeom prst="rect">
            <a:avLst/>
          </a:prstGeom>
        </p:spPr>
      </p:pic>
      <p:sp>
        <p:nvSpPr>
          <p:cNvPr id="7" name="Content Placeholder 2"/>
          <p:cNvSpPr txBox="1">
            <a:spLocks/>
          </p:cNvSpPr>
          <p:nvPr/>
        </p:nvSpPr>
        <p:spPr>
          <a:xfrm>
            <a:off x="204352" y="1269527"/>
            <a:ext cx="4892581" cy="5232873"/>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Genetic engineering is recklessly subjecting our health and the health of the environment to unacceptable risks.</a:t>
            </a:r>
          </a:p>
          <a:p>
            <a:pPr lvl="1"/>
            <a:r>
              <a:rPr lang="en-US" dirty="0"/>
              <a:t>Not based on sound science, but rather on evasion of the standards of </a:t>
            </a:r>
            <a:r>
              <a:rPr lang="en-US" dirty="0" smtClean="0"/>
              <a:t>science.</a:t>
            </a:r>
            <a:endParaRPr lang="en-US" dirty="0"/>
          </a:p>
          <a:p>
            <a:r>
              <a:rPr lang="en-US" dirty="0"/>
              <a:t>For over 30 years, esteemed institutions have systematically contorted the truth to conceal the risks.</a:t>
            </a:r>
          </a:p>
        </p:txBody>
      </p:sp>
      <p:sp>
        <p:nvSpPr>
          <p:cNvPr id="4" name="Title 1"/>
          <p:cNvSpPr>
            <a:spLocks noGrp="1"/>
          </p:cNvSpPr>
          <p:nvPr>
            <p:ph type="title"/>
          </p:nvPr>
        </p:nvSpPr>
        <p:spPr>
          <a:xfrm>
            <a:off x="457200" y="11921"/>
            <a:ext cx="8229600" cy="1143000"/>
          </a:xfrm>
        </p:spPr>
        <p:txBody>
          <a:bodyPr/>
          <a:lstStyle/>
          <a:p>
            <a:r>
              <a:rPr lang="en-US" b="1" dirty="0" smtClean="0"/>
              <a:t>New Book!</a:t>
            </a:r>
            <a:endParaRPr lang="en-US" b="1" dirty="0"/>
          </a:p>
        </p:txBody>
      </p:sp>
    </p:spTree>
    <p:extLst>
      <p:ext uri="{BB962C8B-B14F-4D97-AF65-F5344CB8AC3E}">
        <p14:creationId xmlns:p14="http://schemas.microsoft.com/office/powerpoint/2010/main" val="26451182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Frightening Trend</a:t>
            </a:r>
            <a:r>
              <a:rPr lang="en-US" b="1" dirty="0" smtClean="0">
                <a:solidFill>
                  <a:srgbClr val="FF0000"/>
                </a:solidFill>
              </a:rPr>
              <a:t>*</a:t>
            </a:r>
            <a:endParaRPr lang="en-US" b="1" dirty="0">
              <a:solidFill>
                <a:srgbClr val="FF0000"/>
              </a:solidFill>
            </a:endParaRPr>
          </a:p>
        </p:txBody>
      </p:sp>
      <p:sp>
        <p:nvSpPr>
          <p:cNvPr id="5" name="TextBox 4"/>
          <p:cNvSpPr txBox="1"/>
          <p:nvPr/>
        </p:nvSpPr>
        <p:spPr>
          <a:xfrm>
            <a:off x="448733" y="6169966"/>
            <a:ext cx="6126346" cy="461665"/>
          </a:xfrm>
          <a:prstGeom prst="rect">
            <a:avLst/>
          </a:prstGeom>
          <a:noFill/>
        </p:spPr>
        <p:txBody>
          <a:bodyPr wrap="none" rtlCol="0">
            <a:spAutoFit/>
          </a:bodyPr>
          <a:lstStyle/>
          <a:p>
            <a:r>
              <a:rPr lang="sv-SE" sz="2400" dirty="0">
                <a:solidFill>
                  <a:srgbClr val="FF0000"/>
                </a:solidFill>
              </a:rPr>
              <a:t>*</a:t>
            </a:r>
            <a:r>
              <a:rPr lang="sv-SE" sz="2400" dirty="0"/>
              <a:t>K. </a:t>
            </a:r>
            <a:r>
              <a:rPr lang="sv-SE" sz="2400" dirty="0" err="1"/>
              <a:t>Weintraub</a:t>
            </a:r>
            <a:r>
              <a:rPr lang="sv-SE" sz="2400" dirty="0"/>
              <a:t>, Nature 479, Nov. 3 2011, 22-24.</a:t>
            </a:r>
            <a:endParaRPr lang="en-US" sz="2400" dirty="0"/>
          </a:p>
        </p:txBody>
      </p:sp>
      <p:pic>
        <p:nvPicPr>
          <p:cNvPr id="6" name="Picture 5" descr="autism_rising_ne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1800" y="1402870"/>
            <a:ext cx="5735245" cy="4839708"/>
          </a:xfrm>
          <a:prstGeom prst="rect">
            <a:avLst/>
          </a:prstGeom>
        </p:spPr>
      </p:pic>
      <p:sp>
        <p:nvSpPr>
          <p:cNvPr id="8" name="TextBox 7"/>
          <p:cNvSpPr txBox="1"/>
          <p:nvPr/>
        </p:nvSpPr>
        <p:spPr>
          <a:xfrm>
            <a:off x="8974667" y="1417638"/>
            <a:ext cx="291629" cy="369332"/>
          </a:xfrm>
          <a:prstGeom prst="rect">
            <a:avLst/>
          </a:prstGeom>
          <a:noFill/>
        </p:spPr>
        <p:txBody>
          <a:bodyPr wrap="none" rtlCol="0">
            <a:spAutoFit/>
          </a:bodyPr>
          <a:lstStyle/>
          <a:p>
            <a:r>
              <a:rPr lang="en-US" dirty="0" smtClean="0"/>
              <a:t>?</a:t>
            </a:r>
            <a:endParaRPr lang="en-US" dirty="0"/>
          </a:p>
        </p:txBody>
      </p:sp>
      <p:grpSp>
        <p:nvGrpSpPr>
          <p:cNvPr id="10" name="Group 9"/>
          <p:cNvGrpSpPr/>
          <p:nvPr/>
        </p:nvGrpSpPr>
        <p:grpSpPr>
          <a:xfrm>
            <a:off x="6685721" y="-531657"/>
            <a:ext cx="1583380" cy="3291790"/>
            <a:chOff x="6759551" y="220133"/>
            <a:chExt cx="1351516" cy="2540000"/>
          </a:xfrm>
        </p:grpSpPr>
        <p:sp>
          <p:nvSpPr>
            <p:cNvPr id="7" name="Freeform 6"/>
            <p:cNvSpPr/>
            <p:nvPr/>
          </p:nvSpPr>
          <p:spPr>
            <a:xfrm>
              <a:off x="7281333" y="220133"/>
              <a:ext cx="829734" cy="2540000"/>
            </a:xfrm>
            <a:custGeom>
              <a:avLst/>
              <a:gdLst>
                <a:gd name="connsiteX0" fmla="*/ 0 w 829734"/>
                <a:gd name="connsiteY0" fmla="*/ 2540000 h 2540000"/>
                <a:gd name="connsiteX1" fmla="*/ 338667 w 829734"/>
                <a:gd name="connsiteY1" fmla="*/ 1456267 h 2540000"/>
                <a:gd name="connsiteX2" fmla="*/ 829734 w 829734"/>
                <a:gd name="connsiteY2" fmla="*/ 0 h 2540000"/>
                <a:gd name="connsiteX3" fmla="*/ 829734 w 829734"/>
                <a:gd name="connsiteY3" fmla="*/ 0 h 2540000"/>
              </a:gdLst>
              <a:ahLst/>
              <a:cxnLst>
                <a:cxn ang="0">
                  <a:pos x="connsiteX0" y="connsiteY0"/>
                </a:cxn>
                <a:cxn ang="0">
                  <a:pos x="connsiteX1" y="connsiteY1"/>
                </a:cxn>
                <a:cxn ang="0">
                  <a:pos x="connsiteX2" y="connsiteY2"/>
                </a:cxn>
                <a:cxn ang="0">
                  <a:pos x="connsiteX3" y="connsiteY3"/>
                </a:cxn>
              </a:cxnLst>
              <a:rect l="l" t="t" r="r" b="b"/>
              <a:pathLst>
                <a:path w="829734" h="2540000">
                  <a:moveTo>
                    <a:pt x="0" y="2540000"/>
                  </a:moveTo>
                  <a:lnTo>
                    <a:pt x="338667" y="1456267"/>
                  </a:lnTo>
                  <a:lnTo>
                    <a:pt x="829734" y="0"/>
                  </a:lnTo>
                  <a:lnTo>
                    <a:pt x="829734" y="0"/>
                  </a:ln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Rectangle 8"/>
            <p:cNvSpPr/>
            <p:nvPr/>
          </p:nvSpPr>
          <p:spPr>
            <a:xfrm flipH="1">
              <a:off x="6759551" y="1092703"/>
              <a:ext cx="1351516"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grpSp>
      <p:cxnSp>
        <p:nvCxnSpPr>
          <p:cNvPr id="4" name="Straight Connector 3"/>
          <p:cNvCxnSpPr/>
          <p:nvPr/>
        </p:nvCxnSpPr>
        <p:spPr>
          <a:xfrm flipH="1">
            <a:off x="7272534" y="5656235"/>
            <a:ext cx="141127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flipV="1">
            <a:off x="8627736" y="-88611"/>
            <a:ext cx="56075" cy="5730076"/>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7437045" y="5255200"/>
            <a:ext cx="971502" cy="369332"/>
          </a:xfrm>
          <a:prstGeom prst="rect">
            <a:avLst/>
          </a:prstGeom>
          <a:noFill/>
        </p:spPr>
        <p:txBody>
          <a:bodyPr wrap="none" rtlCol="0">
            <a:spAutoFit/>
          </a:bodyPr>
          <a:lstStyle/>
          <a:p>
            <a:r>
              <a:rPr lang="en-US" dirty="0" smtClean="0"/>
              <a:t>12 years</a:t>
            </a:r>
            <a:endParaRPr lang="en-US" dirty="0"/>
          </a:p>
        </p:txBody>
      </p:sp>
    </p:spTree>
    <p:extLst>
      <p:ext uri="{BB962C8B-B14F-4D97-AF65-F5344CB8AC3E}">
        <p14:creationId xmlns:p14="http://schemas.microsoft.com/office/powerpoint/2010/main" val="25650612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graphicFrame>
        <p:nvGraphicFramePr>
          <p:cNvPr id="6" name="Chart 5"/>
          <p:cNvGraphicFramePr>
            <a:graphicFrameLocks/>
          </p:cNvGraphicFramePr>
          <p:nvPr/>
        </p:nvGraphicFramePr>
        <p:xfrm>
          <a:off x="1123950" y="781050"/>
          <a:ext cx="6896100" cy="52959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03199" y="84665"/>
            <a:ext cx="9076267" cy="1143000"/>
          </a:xfrm>
          <a:solidFill>
            <a:schemeClr val="bg1"/>
          </a:solidFill>
        </p:spPr>
        <p:txBody>
          <a:bodyPr>
            <a:normAutofit/>
          </a:bodyPr>
          <a:lstStyle/>
          <a:p>
            <a:r>
              <a:rPr lang="en-US" sz="3600" b="1" dirty="0" smtClean="0"/>
              <a:t>Percentage of children with Autism in the US</a:t>
            </a:r>
            <a:endParaRPr lang="en-US" sz="3600" b="1" dirty="0"/>
          </a:p>
        </p:txBody>
      </p:sp>
      <p:cxnSp>
        <p:nvCxnSpPr>
          <p:cNvPr id="7" name="Straight Connector 6"/>
          <p:cNvCxnSpPr/>
          <p:nvPr/>
        </p:nvCxnSpPr>
        <p:spPr>
          <a:xfrm>
            <a:off x="1625600" y="2527300"/>
            <a:ext cx="5943600" cy="1270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6464300" y="2540000"/>
            <a:ext cx="25400" cy="194310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5689600" y="4097867"/>
            <a:ext cx="774700" cy="8466"/>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085850" y="2336800"/>
            <a:ext cx="800100" cy="369332"/>
          </a:xfrm>
          <a:prstGeom prst="rect">
            <a:avLst/>
          </a:prstGeom>
          <a:noFill/>
        </p:spPr>
        <p:txBody>
          <a:bodyPr wrap="square" rtlCol="0">
            <a:spAutoFit/>
          </a:bodyPr>
          <a:lstStyle/>
          <a:p>
            <a:r>
              <a:rPr lang="en-US" dirty="0" smtClean="0"/>
              <a:t>50%</a:t>
            </a:r>
            <a:endParaRPr lang="en-US" dirty="0"/>
          </a:p>
        </p:txBody>
      </p:sp>
      <p:sp>
        <p:nvSpPr>
          <p:cNvPr id="19" name="TextBox 18"/>
          <p:cNvSpPr txBox="1"/>
          <p:nvPr/>
        </p:nvSpPr>
        <p:spPr>
          <a:xfrm>
            <a:off x="5363278" y="3701534"/>
            <a:ext cx="652643" cy="369332"/>
          </a:xfrm>
          <a:prstGeom prst="rect">
            <a:avLst/>
          </a:prstGeom>
          <a:noFill/>
        </p:spPr>
        <p:txBody>
          <a:bodyPr wrap="none" rtlCol="0">
            <a:spAutoFit/>
          </a:bodyPr>
          <a:lstStyle/>
          <a:p>
            <a:r>
              <a:rPr lang="en-US" dirty="0" smtClean="0"/>
              <a:t>2032</a:t>
            </a:r>
            <a:endParaRPr lang="en-US" dirty="0"/>
          </a:p>
        </p:txBody>
      </p:sp>
    </p:spTree>
    <p:extLst>
      <p:ext uri="{BB962C8B-B14F-4D97-AF65-F5344CB8AC3E}">
        <p14:creationId xmlns:p14="http://schemas.microsoft.com/office/powerpoint/2010/main" val="30694173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righ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graphicFrame>
        <p:nvGraphicFramePr>
          <p:cNvPr id="6" name="Chart 5"/>
          <p:cNvGraphicFramePr>
            <a:graphicFrameLocks/>
          </p:cNvGraphicFramePr>
          <p:nvPr/>
        </p:nvGraphicFramePr>
        <p:xfrm>
          <a:off x="1123950" y="781050"/>
          <a:ext cx="6896100" cy="52959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03199" y="84665"/>
            <a:ext cx="9076267" cy="1143000"/>
          </a:xfrm>
          <a:solidFill>
            <a:schemeClr val="bg1"/>
          </a:solidFill>
        </p:spPr>
        <p:txBody>
          <a:bodyPr>
            <a:normAutofit/>
          </a:bodyPr>
          <a:lstStyle/>
          <a:p>
            <a:r>
              <a:rPr lang="en-US" sz="3600" b="1" dirty="0" smtClean="0"/>
              <a:t>Percentage of children with Autism in the US</a:t>
            </a:r>
            <a:endParaRPr lang="en-US" sz="3600" b="1" dirty="0"/>
          </a:p>
        </p:txBody>
      </p:sp>
      <p:cxnSp>
        <p:nvCxnSpPr>
          <p:cNvPr id="7" name="Straight Connector 6"/>
          <p:cNvCxnSpPr/>
          <p:nvPr/>
        </p:nvCxnSpPr>
        <p:spPr>
          <a:xfrm>
            <a:off x="1625600" y="2527300"/>
            <a:ext cx="5943600" cy="1270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6464300" y="2540000"/>
            <a:ext cx="25400" cy="194310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5689600" y="4097867"/>
            <a:ext cx="774700" cy="8466"/>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085850" y="2336800"/>
            <a:ext cx="800100" cy="369332"/>
          </a:xfrm>
          <a:prstGeom prst="rect">
            <a:avLst/>
          </a:prstGeom>
          <a:noFill/>
        </p:spPr>
        <p:txBody>
          <a:bodyPr wrap="square" rtlCol="0">
            <a:spAutoFit/>
          </a:bodyPr>
          <a:lstStyle/>
          <a:p>
            <a:r>
              <a:rPr lang="en-US" dirty="0" smtClean="0"/>
              <a:t>50%</a:t>
            </a:r>
            <a:endParaRPr lang="en-US" dirty="0"/>
          </a:p>
        </p:txBody>
      </p:sp>
      <p:sp>
        <p:nvSpPr>
          <p:cNvPr id="19" name="TextBox 18"/>
          <p:cNvSpPr txBox="1"/>
          <p:nvPr/>
        </p:nvSpPr>
        <p:spPr>
          <a:xfrm>
            <a:off x="5363278" y="3701534"/>
            <a:ext cx="652643" cy="369332"/>
          </a:xfrm>
          <a:prstGeom prst="rect">
            <a:avLst/>
          </a:prstGeom>
          <a:noFill/>
        </p:spPr>
        <p:txBody>
          <a:bodyPr wrap="none" rtlCol="0">
            <a:spAutoFit/>
          </a:bodyPr>
          <a:lstStyle/>
          <a:p>
            <a:r>
              <a:rPr lang="en-US" dirty="0" smtClean="0"/>
              <a:t>2032</a:t>
            </a:r>
            <a:endParaRPr lang="en-US" dirty="0"/>
          </a:p>
        </p:txBody>
      </p:sp>
      <p:sp>
        <p:nvSpPr>
          <p:cNvPr id="10" name="TextBox 9"/>
          <p:cNvSpPr txBox="1"/>
          <p:nvPr/>
        </p:nvSpPr>
        <p:spPr>
          <a:xfrm>
            <a:off x="2400300" y="2548685"/>
            <a:ext cx="4565650" cy="1307882"/>
          </a:xfrm>
          <a:prstGeom prst="rect">
            <a:avLst/>
          </a:prstGeom>
          <a:solidFill>
            <a:srgbClr val="FFFA97"/>
          </a:solidFill>
          <a:ln>
            <a:solidFill>
              <a:srgbClr val="000000"/>
            </a:solidFill>
          </a:ln>
        </p:spPr>
        <p:txBody>
          <a:bodyPr vert="horz" lIns="91440" tIns="45720" rIns="91440" bIns="45720" rtlCol="0" anchor="ctr">
            <a:noAutofit/>
          </a:bodyPr>
          <a:lstStyle>
            <a:defPPr>
              <a:defRPr lang="en-US"/>
            </a:defPPr>
            <a:lvl1pPr algn="ctr">
              <a:spcBef>
                <a:spcPct val="0"/>
              </a:spcBef>
              <a:buNone/>
              <a:defRPr sz="2800">
                <a:latin typeface="+mj-lt"/>
                <a:ea typeface="+mj-ea"/>
                <a:cs typeface="+mj-cs"/>
              </a:defRPr>
            </a:lvl1pPr>
          </a:lstStyle>
          <a:p>
            <a:r>
              <a:rPr lang="en-US" dirty="0"/>
              <a:t>Half the children born in 2032 will be diagnosed with autism</a:t>
            </a:r>
          </a:p>
        </p:txBody>
      </p:sp>
    </p:spTree>
    <p:extLst>
      <p:ext uri="{BB962C8B-B14F-4D97-AF65-F5344CB8AC3E}">
        <p14:creationId xmlns:p14="http://schemas.microsoft.com/office/powerpoint/2010/main" val="153480435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18200</TotalTime>
  <Words>1735</Words>
  <Application>Microsoft Macintosh PowerPoint</Application>
  <PresentationFormat>On-screen Show (4:3)</PresentationFormat>
  <Paragraphs>200</Paragraphs>
  <Slides>37</Slides>
  <Notes>13</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The Many Faces of Glyphosate</vt:lpstr>
      <vt:lpstr>PowerPoint Presentation</vt:lpstr>
      <vt:lpstr>Outline</vt:lpstr>
      <vt:lpstr>PowerPoint Presentation</vt:lpstr>
      <vt:lpstr>US Health Status</vt:lpstr>
      <vt:lpstr>New Book!</vt:lpstr>
      <vt:lpstr>A Frightening Trend*</vt:lpstr>
      <vt:lpstr>Percentage of children with Autism in the US</vt:lpstr>
      <vt:lpstr>Percentage of children with Autism in the US</vt:lpstr>
      <vt:lpstr>Autism Prevalence: 6 year olds</vt:lpstr>
      <vt:lpstr>Main Toxic Effects of Glyphosate*</vt:lpstr>
      <vt:lpstr>Nutrients, Hormones and Neurotransmitters Disrupted by Glyphosate</vt:lpstr>
      <vt:lpstr>Balancing the Scales</vt:lpstr>
      <vt:lpstr>PowerPoint Presentation</vt:lpstr>
      <vt:lpstr>Autism and Mitochondrial Impairment*</vt:lpstr>
      <vt:lpstr> Mitochondria are Key!</vt:lpstr>
      <vt:lpstr> Mitochondria are Key!</vt:lpstr>
      <vt:lpstr>Pesticides and  Neuroinflammatory Response*</vt:lpstr>
      <vt:lpstr>Mechanisms underlying the neurotoxicity induced by glyphosate*</vt:lpstr>
      <vt:lpstr>PowerPoint Presentation</vt:lpstr>
      <vt:lpstr>Glyphosate and Folic Acid</vt:lpstr>
      <vt:lpstr>“High folic acid consumption leads to pseudo-MTHFR deficiency, altered lipid metabolism,  and liver injury in mice”*</vt:lpstr>
      <vt:lpstr>PowerPoint Presentation</vt:lpstr>
      <vt:lpstr>Glyphosate and Vaccines</vt:lpstr>
      <vt:lpstr>PowerPoint Presentation</vt:lpstr>
      <vt:lpstr>Impaired Thyroid Function</vt:lpstr>
      <vt:lpstr>PowerPoint Presentation</vt:lpstr>
      <vt:lpstr>Low Manganese in Teeth Linked to Autism*</vt:lpstr>
      <vt:lpstr>Low Manganese in Teeth Linked to Autism*</vt:lpstr>
      <vt:lpstr>PowerPoint Presentation</vt:lpstr>
      <vt:lpstr>Glyphosate Disrupts Sex Hormone Synthesis in Adrenal Glands*</vt:lpstr>
      <vt:lpstr>Glyphosate is an endocrine disruptor that promotes breast cancer*</vt:lpstr>
      <vt:lpstr>PowerPoint Presentation</vt:lpstr>
      <vt:lpstr>Paper Recently Published</vt:lpstr>
      <vt:lpstr>PowerPoint Presentation</vt:lpstr>
      <vt:lpstr>PowerPoint Presentation</vt:lpstr>
      <vt:lpstr>Summary</vt:lpstr>
    </vt:vector>
  </TitlesOfParts>
  <Company>MIT CSAIL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Seneff</dc:creator>
  <cp:lastModifiedBy>Stephanie Seneff</cp:lastModifiedBy>
  <cp:revision>63</cp:revision>
  <dcterms:created xsi:type="dcterms:W3CDTF">2015-04-26T13:01:10Z</dcterms:created>
  <dcterms:modified xsi:type="dcterms:W3CDTF">2015-05-19T16:10:35Z</dcterms:modified>
</cp:coreProperties>
</file>