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28.jpg" ContentType="image/png"/>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445" r:id="rId2"/>
    <p:sldId id="256" r:id="rId3"/>
    <p:sldId id="443" r:id="rId4"/>
    <p:sldId id="406" r:id="rId5"/>
    <p:sldId id="405" r:id="rId6"/>
    <p:sldId id="404" r:id="rId7"/>
    <p:sldId id="344" r:id="rId8"/>
    <p:sldId id="386" r:id="rId9"/>
    <p:sldId id="392" r:id="rId10"/>
    <p:sldId id="407" r:id="rId11"/>
    <p:sldId id="408" r:id="rId12"/>
    <p:sldId id="409" r:id="rId13"/>
    <p:sldId id="451" r:id="rId14"/>
    <p:sldId id="452" r:id="rId15"/>
    <p:sldId id="389" r:id="rId16"/>
    <p:sldId id="390" r:id="rId17"/>
    <p:sldId id="391" r:id="rId18"/>
    <p:sldId id="447" r:id="rId19"/>
    <p:sldId id="412" r:id="rId20"/>
    <p:sldId id="413" r:id="rId21"/>
    <p:sldId id="393" r:id="rId22"/>
    <p:sldId id="347" r:id="rId23"/>
    <p:sldId id="395" r:id="rId24"/>
    <p:sldId id="442" r:id="rId25"/>
    <p:sldId id="394" r:id="rId26"/>
    <p:sldId id="397" r:id="rId27"/>
    <p:sldId id="440" r:id="rId28"/>
    <p:sldId id="396" r:id="rId29"/>
    <p:sldId id="350" r:id="rId30"/>
    <p:sldId id="426" r:id="rId31"/>
    <p:sldId id="427" r:id="rId32"/>
    <p:sldId id="428" r:id="rId33"/>
    <p:sldId id="429" r:id="rId34"/>
    <p:sldId id="402" r:id="rId35"/>
    <p:sldId id="399" r:id="rId36"/>
    <p:sldId id="400" r:id="rId37"/>
    <p:sldId id="401" r:id="rId38"/>
    <p:sldId id="441" r:id="rId39"/>
    <p:sldId id="448" r:id="rId40"/>
    <p:sldId id="351" r:id="rId41"/>
    <p:sldId id="353" r:id="rId42"/>
    <p:sldId id="354" r:id="rId43"/>
    <p:sldId id="362" r:id="rId44"/>
    <p:sldId id="377" r:id="rId45"/>
    <p:sldId id="363" r:id="rId46"/>
    <p:sldId id="403" r:id="rId47"/>
    <p:sldId id="376" r:id="rId48"/>
    <p:sldId id="385" r:id="rId49"/>
    <p:sldId id="380" r:id="rId50"/>
    <p:sldId id="381" r:id="rId51"/>
    <p:sldId id="446" r:id="rId52"/>
    <p:sldId id="382" r:id="rId53"/>
    <p:sldId id="364" r:id="rId54"/>
    <p:sldId id="372" r:id="rId55"/>
    <p:sldId id="365" r:id="rId56"/>
    <p:sldId id="444" r:id="rId57"/>
    <p:sldId id="333" r:id="rId58"/>
    <p:sldId id="425" r:id="rId59"/>
    <p:sldId id="450" r:id="rId60"/>
    <p:sldId id="430" r:id="rId61"/>
    <p:sldId id="432" r:id="rId62"/>
    <p:sldId id="433" r:id="rId63"/>
    <p:sldId id="434" r:id="rId64"/>
    <p:sldId id="331" r:id="rId65"/>
    <p:sldId id="332" r:id="rId66"/>
    <p:sldId id="415" r:id="rId67"/>
    <p:sldId id="416" r:id="rId68"/>
    <p:sldId id="449" r:id="rId69"/>
    <p:sldId id="421" r:id="rId70"/>
    <p:sldId id="417" r:id="rId71"/>
    <p:sldId id="439" r:id="rId72"/>
    <p:sldId id="437" r:id="rId73"/>
    <p:sldId id="422" r:id="rId74"/>
    <p:sldId id="436" r:id="rId75"/>
    <p:sldId id="438" r:id="rId76"/>
    <p:sldId id="420"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3F1D3"/>
    <a:srgbClr val="F7F5DF"/>
    <a:srgbClr val="EBE9AB"/>
    <a:srgbClr val="E5E7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0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9A811-845D-3F47-AD98-E952EA185052}" type="datetimeFigureOut">
              <a:rPr lang="en-US" smtClean="0"/>
              <a:t>11/15/15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AFBDB7-1341-F148-91A3-DEA9E242F231}" type="slidenum">
              <a:rPr lang="en-US" smtClean="0"/>
              <a:t>‹#›</a:t>
            </a:fld>
            <a:endParaRPr lang="en-US"/>
          </a:p>
        </p:txBody>
      </p:sp>
    </p:spTree>
    <p:extLst>
      <p:ext uri="{BB962C8B-B14F-4D97-AF65-F5344CB8AC3E}">
        <p14:creationId xmlns:p14="http://schemas.microsoft.com/office/powerpoint/2010/main" val="41688951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umm.edu/health/medical/altmed/supplement/vitamin-b9-folic-acid%23ixzz3WRIDDE2h" TargetMode="External"/><Relationship Id="rId4" Type="http://schemas.openxmlformats.org/officeDocument/2006/relationships/hyperlink" Target="http://ec.tynt.com/b/rw?id=cAFxnsppar35PradbiUt4I&amp;u=UMMC" TargetMode="External"/><Relationship Id="rId5" Type="http://schemas.openxmlformats.org/officeDocument/2006/relationships/hyperlink" Target="http://ec.tynt.com/b/rf?id=cAFxnsppar35PradbiUt4I&amp;u=MedCenter" TargetMode="External"/><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./synthetic_folic_acid_supplementation_linked_to_autism_2012.pdf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 Catherine </a:t>
            </a:r>
            <a:r>
              <a:rPr lang="en-US" sz="1200" kern="1200" dirty="0" err="1" smtClean="0">
                <a:solidFill>
                  <a:schemeClr val="tx1"/>
                </a:solidFill>
                <a:effectLst/>
                <a:latin typeface="+mn-lt"/>
                <a:ea typeface="+mn-ea"/>
                <a:cs typeface="+mn-cs"/>
              </a:rPr>
              <a:t>DeSoto</a:t>
            </a:r>
            <a:r>
              <a:rPr lang="en-US" sz="1200" kern="1200" dirty="0" smtClean="0">
                <a:solidFill>
                  <a:schemeClr val="tx1"/>
                </a:solidFill>
                <a:effectLst/>
                <a:latin typeface="+mn-lt"/>
                <a:ea typeface="+mn-ea"/>
                <a:cs typeface="+mn-cs"/>
              </a:rPr>
              <a:t>∗ and Robert T. </a:t>
            </a:r>
            <a:r>
              <a:rPr lang="en-US" sz="1200" kern="1200" dirty="0" err="1" smtClean="0">
                <a:solidFill>
                  <a:schemeClr val="tx1"/>
                </a:solidFill>
                <a:effectLst/>
                <a:latin typeface="+mn-lt"/>
                <a:ea typeface="+mn-ea"/>
                <a:cs typeface="+mn-cs"/>
              </a:rPr>
              <a:t>Hitlan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8</a:t>
            </a:fld>
            <a:endParaRPr lang="en-US"/>
          </a:p>
        </p:txBody>
      </p:sp>
    </p:spTree>
    <p:extLst>
      <p:ext uri="{BB962C8B-B14F-4D97-AF65-F5344CB8AC3E}">
        <p14:creationId xmlns:p14="http://schemas.microsoft.com/office/powerpoint/2010/main" val="4051993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./synthetic_folic_acid_supplementation_linked_to_autism_2012.pdf </a:t>
            </a:r>
          </a:p>
          <a:p>
            <a:r>
              <a:rPr lang="en-US" dirty="0" smtClean="0"/>
              <a:t>p. 3</a:t>
            </a:r>
          </a:p>
          <a:p>
            <a:r>
              <a:rPr lang="en-US" dirty="0" smtClean="0"/>
              <a:t>Reference 23</a:t>
            </a:r>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23</a:t>
            </a:fld>
            <a:endParaRPr lang="en-US"/>
          </a:p>
        </p:txBody>
      </p:sp>
    </p:spTree>
    <p:extLst>
      <p:ext uri="{BB962C8B-B14F-4D97-AF65-F5344CB8AC3E}">
        <p14:creationId xmlns:p14="http://schemas.microsoft.com/office/powerpoint/2010/main" val="411405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JudyHoy</a:t>
            </a:r>
            <a:r>
              <a:rPr lang="en-US" dirty="0" smtClean="0"/>
              <a:t>/folate_B12_homocysteine_birth_defects.pdf</a:t>
            </a:r>
          </a:p>
          <a:p>
            <a:endParaRPr lang="en-US" dirty="0" smtClean="0"/>
          </a:p>
          <a:p>
            <a:r>
              <a:rPr lang="en-US" dirty="0" smtClean="0"/>
              <a:t>Particularly w/ B12 deficiency in India w/ vegetarian diet.</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24</a:t>
            </a:fld>
            <a:endParaRPr lang="en-US"/>
          </a:p>
        </p:txBody>
      </p:sp>
    </p:spTree>
    <p:extLst>
      <p:ext uri="{BB962C8B-B14F-4D97-AF65-F5344CB8AC3E}">
        <p14:creationId xmlns:p14="http://schemas.microsoft.com/office/powerpoint/2010/main" val="2907562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WAPF/</a:t>
            </a:r>
            <a:r>
              <a:rPr lang="en-US" dirty="0" err="1" smtClean="0"/>
              <a:t>folic_acid_good_bad_puzzling.pdf</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26</a:t>
            </a:fld>
            <a:endParaRPr lang="en-US"/>
          </a:p>
        </p:txBody>
      </p:sp>
    </p:spTree>
    <p:extLst>
      <p:ext uri="{BB962C8B-B14F-4D97-AF65-F5344CB8AC3E}">
        <p14:creationId xmlns:p14="http://schemas.microsoft.com/office/powerpoint/2010/main" val="146167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WAPF/</a:t>
            </a:r>
            <a:r>
              <a:rPr lang="en-US" dirty="0" err="1" smtClean="0"/>
              <a:t>folic_acid_good_bad_puzzling.pdf</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27</a:t>
            </a:fld>
            <a:endParaRPr lang="en-US"/>
          </a:p>
        </p:txBody>
      </p:sp>
    </p:spTree>
    <p:extLst>
      <p:ext uri="{BB962C8B-B14F-4D97-AF65-F5344CB8AC3E}">
        <p14:creationId xmlns:p14="http://schemas.microsoft.com/office/powerpoint/2010/main" val="146167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http://</a:t>
            </a:r>
            <a:r>
              <a:rPr lang="nb-NO" dirty="0" err="1" smtClean="0"/>
              <a:t>chriskresser.com</a:t>
            </a:r>
            <a:r>
              <a:rPr lang="nb-NO" dirty="0" smtClean="0"/>
              <a:t>/</a:t>
            </a:r>
            <a:r>
              <a:rPr lang="nb-NO" dirty="0" err="1" smtClean="0"/>
              <a:t>folate</a:t>
            </a:r>
            <a:r>
              <a:rPr lang="nb-NO" dirty="0" smtClean="0"/>
              <a:t>-</a:t>
            </a:r>
            <a:r>
              <a:rPr lang="nb-NO" dirty="0" err="1" smtClean="0"/>
              <a:t>vs</a:t>
            </a:r>
            <a:r>
              <a:rPr lang="nb-NO" dirty="0" smtClean="0"/>
              <a:t>-</a:t>
            </a:r>
            <a:r>
              <a:rPr lang="nb-NO" dirty="0" err="1" smtClean="0"/>
              <a:t>folic</a:t>
            </a:r>
            <a:r>
              <a:rPr lang="nb-NO" dirty="0" smtClean="0"/>
              <a:t>-acid</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30</a:t>
            </a:fld>
            <a:endParaRPr lang="en-US"/>
          </a:p>
        </p:txBody>
      </p:sp>
    </p:spTree>
    <p:extLst>
      <p:ext uri="{BB962C8B-B14F-4D97-AF65-F5344CB8AC3E}">
        <p14:creationId xmlns:p14="http://schemas.microsoft.com/office/powerpoint/2010/main" val="49802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Samantha/BH4_treatment_for_autism_2010.pdf</a:t>
            </a:r>
            <a:endParaRPr lang="en-US" dirty="0"/>
          </a:p>
        </p:txBody>
      </p:sp>
      <p:sp>
        <p:nvSpPr>
          <p:cNvPr id="4" name="Slide Number Placeholder 3"/>
          <p:cNvSpPr>
            <a:spLocks noGrp="1"/>
          </p:cNvSpPr>
          <p:nvPr>
            <p:ph type="sldNum" sz="quarter" idx="10"/>
          </p:nvPr>
        </p:nvSpPr>
        <p:spPr/>
        <p:txBody>
          <a:bodyPr/>
          <a:lstStyle/>
          <a:p>
            <a:fld id="{5B5D8E46-F3F6-B54F-BBDD-0A12AF31CF3B}" type="slidenum">
              <a:rPr lang="en-US" smtClean="0"/>
              <a:t>35</a:t>
            </a:fld>
            <a:endParaRPr lang="en-US"/>
          </a:p>
        </p:txBody>
      </p:sp>
    </p:spTree>
    <p:extLst>
      <p:ext uri="{BB962C8B-B14F-4D97-AF65-F5344CB8AC3E}">
        <p14:creationId xmlns:p14="http://schemas.microsoft.com/office/powerpoint/2010/main" val="368544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Samantha/BH4_treatment_for_autism_2010.pdf</a:t>
            </a:r>
            <a:endParaRPr lang="en-US" dirty="0"/>
          </a:p>
        </p:txBody>
      </p:sp>
      <p:sp>
        <p:nvSpPr>
          <p:cNvPr id="4" name="Slide Number Placeholder 3"/>
          <p:cNvSpPr>
            <a:spLocks noGrp="1"/>
          </p:cNvSpPr>
          <p:nvPr>
            <p:ph type="sldNum" sz="quarter" idx="10"/>
          </p:nvPr>
        </p:nvSpPr>
        <p:spPr/>
        <p:txBody>
          <a:bodyPr/>
          <a:lstStyle/>
          <a:p>
            <a:fld id="{5B5D8E46-F3F6-B54F-BBDD-0A12AF31CF3B}" type="slidenum">
              <a:rPr lang="en-US" smtClean="0"/>
              <a:t>36</a:t>
            </a:fld>
            <a:endParaRPr lang="en-US"/>
          </a:p>
        </p:txBody>
      </p:sp>
    </p:spTree>
    <p:extLst>
      <p:ext uri="{BB962C8B-B14F-4D97-AF65-F5344CB8AC3E}">
        <p14:creationId xmlns:p14="http://schemas.microsoft.com/office/powerpoint/2010/main" val="3685441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./folate_and_nitrate_inducedendothelial_dysfunction_nitrate_tolerance.pdf</a:t>
            </a:r>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37</a:t>
            </a:fld>
            <a:endParaRPr lang="en-US"/>
          </a:p>
        </p:txBody>
      </p:sp>
    </p:spTree>
    <p:extLst>
      <p:ext uri="{BB962C8B-B14F-4D97-AF65-F5344CB8AC3E}">
        <p14:creationId xmlns:p14="http://schemas.microsoft.com/office/powerpoint/2010/main" val="960308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err="1" smtClean="0">
                <a:solidFill>
                  <a:schemeClr val="tx1"/>
                </a:solidFill>
                <a:effectLst/>
                <a:latin typeface="+mn-lt"/>
                <a:ea typeface="+mn-ea"/>
                <a:cs typeface="+mn-cs"/>
              </a:rPr>
              <a:t>methylenetetrahydrofolate</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reductase</a:t>
            </a:r>
            <a:r>
              <a:rPr lang="nb-NO" sz="1200" kern="1200" dirty="0" smtClean="0">
                <a:solidFill>
                  <a:schemeClr val="tx1"/>
                </a:solidFill>
                <a:effectLst/>
                <a:latin typeface="+mn-lt"/>
                <a:ea typeface="+mn-ea"/>
                <a:cs typeface="+mn-cs"/>
              </a:rPr>
              <a:t> gene (MTHFR), </a:t>
            </a:r>
            <a:endParaRPr lang="nb-NO" dirty="0" smtClean="0"/>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38</a:t>
            </a:fld>
            <a:endParaRPr lang="en-US"/>
          </a:p>
        </p:txBody>
      </p:sp>
    </p:spTree>
    <p:extLst>
      <p:ext uri="{BB962C8B-B14F-4D97-AF65-F5344CB8AC3E}">
        <p14:creationId xmlns:p14="http://schemas.microsoft.com/office/powerpoint/2010/main" val="2487506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t>
            </a:r>
            <a:r>
              <a:rPr lang="en-US" dirty="0" err="1" smtClean="0"/>
              <a:t>vitamins_deplete_methionine_through_conjugation.pdf</a:t>
            </a:r>
            <a:endParaRPr lang="en-US" dirty="0" smtClean="0"/>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39</a:t>
            </a:fld>
            <a:endParaRPr lang="en-US"/>
          </a:p>
        </p:txBody>
      </p:sp>
    </p:spTree>
    <p:extLst>
      <p:ext uri="{BB962C8B-B14F-4D97-AF65-F5344CB8AC3E}">
        <p14:creationId xmlns:p14="http://schemas.microsoft.com/office/powerpoint/2010/main" val="341164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Gerry/*/*</a:t>
            </a:r>
            <a:r>
              <a:rPr lang="en-US" sz="1200" b="0" kern="1200" dirty="0" err="1" smtClean="0">
                <a:solidFill>
                  <a:schemeClr val="tx1"/>
                </a:solidFill>
                <a:effectLst/>
                <a:latin typeface="+mn-lt"/>
                <a:ea typeface="+mn-ea"/>
                <a:cs typeface="+mn-cs"/>
              </a:rPr>
              <a:t>Improving_Nutrition_in_Europe</a:t>
            </a:r>
            <a:r>
              <a:rPr lang="en-US" sz="1200" b="0" kern="1200" dirty="0" smtClean="0">
                <a:solidFill>
                  <a:schemeClr val="tx1"/>
                </a:solidFill>
                <a:effectLst/>
                <a:latin typeface="+mn-lt"/>
                <a:ea typeface="+mn-ea"/>
                <a:cs typeface="+mn-cs"/>
              </a:rPr>
              <a:t>_–_</a:t>
            </a:r>
            <a:r>
              <a:rPr lang="en-US" sz="1200" b="0" kern="1200" dirty="0" err="1" smtClean="0">
                <a:solidFill>
                  <a:schemeClr val="tx1"/>
                </a:solidFill>
                <a:effectLst/>
                <a:latin typeface="+mn-lt"/>
                <a:ea typeface="+mn-ea"/>
                <a:cs typeface="+mn-cs"/>
              </a:rPr>
              <a:t>Renowned_Experts_Highlight_Flour_Fortification_marked.pdf</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t>
            </a:r>
            <a:r>
              <a:rPr lang="en-US" sz="1200" b="0" kern="1200" dirty="0" err="1" smtClean="0">
                <a:solidFill>
                  <a:schemeClr val="tx1"/>
                </a:solidFill>
                <a:effectLst/>
                <a:latin typeface="+mn-lt"/>
                <a:ea typeface="+mn-ea"/>
                <a:cs typeface="+mn-cs"/>
              </a:rPr>
              <a:t>European_pressure_to_introduce_folate.pdf</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Note: All countries in orange fortify flour with at least iron and folic acid except Australia which does not include iron, and Venezuela, the United Kingdom, and the Philippines which do not include folic acid. </a:t>
            </a:r>
            <a:endParaRPr lang="en-US" dirty="0" smtClean="0"/>
          </a:p>
          <a:p>
            <a:r>
              <a:rPr lang="en-US" sz="1200" b="0" kern="1200" dirty="0" err="1" smtClean="0">
                <a:solidFill>
                  <a:schemeClr val="tx1"/>
                </a:solidFill>
                <a:effectLst/>
                <a:latin typeface="+mn-lt"/>
                <a:ea typeface="+mn-ea"/>
                <a:cs typeface="+mn-cs"/>
              </a:rPr>
              <a:t>Source:The</a:t>
            </a:r>
            <a:r>
              <a:rPr lang="en-US" sz="1200" b="0" kern="1200" dirty="0" smtClean="0">
                <a:solidFill>
                  <a:schemeClr val="tx1"/>
                </a:solidFill>
                <a:effectLst/>
                <a:latin typeface="+mn-lt"/>
                <a:ea typeface="+mn-ea"/>
                <a:cs typeface="+mn-cs"/>
              </a:rPr>
              <a:t> Flour Fortification Initiative, 2012 </a:t>
            </a:r>
            <a:endParaRPr lang="en-US" dirty="0" smtClean="0"/>
          </a:p>
          <a:p>
            <a:endParaRPr lang="en-US" dirty="0"/>
          </a:p>
        </p:txBody>
      </p:sp>
      <p:sp>
        <p:nvSpPr>
          <p:cNvPr id="4" name="Slide Number Placeholder 3"/>
          <p:cNvSpPr>
            <a:spLocks noGrp="1"/>
          </p:cNvSpPr>
          <p:nvPr>
            <p:ph type="sldNum" sz="quarter" idx="10"/>
          </p:nvPr>
        </p:nvSpPr>
        <p:spPr/>
        <p:txBody>
          <a:bodyPr/>
          <a:lstStyle/>
          <a:p>
            <a:fld id="{5B5D8E46-F3F6-B54F-BBDD-0A12AF31CF3B}" type="slidenum">
              <a:rPr lang="en-US" smtClean="0"/>
              <a:t>11</a:t>
            </a:fld>
            <a:endParaRPr lang="en-US"/>
          </a:p>
        </p:txBody>
      </p:sp>
    </p:spTree>
    <p:extLst>
      <p:ext uri="{BB962C8B-B14F-4D97-AF65-F5344CB8AC3E}">
        <p14:creationId xmlns:p14="http://schemas.microsoft.com/office/powerpoint/2010/main" val="3448633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WAPF/transsulfuration_biomarkers_autism_2009.pdf</a:t>
            </a:r>
          </a:p>
          <a:p>
            <a:endParaRPr lang="en-US" dirty="0"/>
          </a:p>
        </p:txBody>
      </p:sp>
      <p:sp>
        <p:nvSpPr>
          <p:cNvPr id="4" name="Slide Number Placeholder 3"/>
          <p:cNvSpPr>
            <a:spLocks noGrp="1"/>
          </p:cNvSpPr>
          <p:nvPr>
            <p:ph type="sldNum" sz="quarter" idx="10"/>
          </p:nvPr>
        </p:nvSpPr>
        <p:spPr/>
        <p:txBody>
          <a:bodyPr/>
          <a:lstStyle/>
          <a:p>
            <a:fld id="{5B5D8E46-F3F6-B54F-BBDD-0A12AF31CF3B}" type="slidenum">
              <a:rPr lang="en-US" smtClean="0"/>
              <a:t>41</a:t>
            </a:fld>
            <a:endParaRPr lang="en-US"/>
          </a:p>
        </p:txBody>
      </p:sp>
    </p:spTree>
    <p:extLst>
      <p:ext uri="{BB962C8B-B14F-4D97-AF65-F5344CB8AC3E}">
        <p14:creationId xmlns:p14="http://schemas.microsoft.com/office/powerpoint/2010/main" val="1872241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WAPF/transsulfuration_biomarkers_autism_2009.pdf</a:t>
            </a:r>
          </a:p>
          <a:p>
            <a:endParaRPr lang="en-US" dirty="0"/>
          </a:p>
        </p:txBody>
      </p:sp>
      <p:sp>
        <p:nvSpPr>
          <p:cNvPr id="4" name="Slide Number Placeholder 3"/>
          <p:cNvSpPr>
            <a:spLocks noGrp="1"/>
          </p:cNvSpPr>
          <p:nvPr>
            <p:ph type="sldNum" sz="quarter" idx="10"/>
          </p:nvPr>
        </p:nvSpPr>
        <p:spPr/>
        <p:txBody>
          <a:bodyPr/>
          <a:lstStyle/>
          <a:p>
            <a:fld id="{5B5D8E46-F3F6-B54F-BBDD-0A12AF31CF3B}" type="slidenum">
              <a:rPr lang="en-US" smtClean="0"/>
              <a:t>42</a:t>
            </a:fld>
            <a:endParaRPr lang="en-US"/>
          </a:p>
        </p:txBody>
      </p:sp>
    </p:spTree>
    <p:extLst>
      <p:ext uri="{BB962C8B-B14F-4D97-AF65-F5344CB8AC3E}">
        <p14:creationId xmlns:p14="http://schemas.microsoft.com/office/powerpoint/2010/main" val="1872241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vitamins_deplete_methionine_through_conjugation.pdf</a:t>
            </a:r>
            <a:endParaRPr lang="en-US" dirty="0" smtClean="0"/>
          </a:p>
          <a:p>
            <a:r>
              <a:rPr lang="en-US" dirty="0" smtClean="0"/>
              <a:t>dopamine, noradrenaline, adrenaline and serotonin,</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45</a:t>
            </a:fld>
            <a:endParaRPr lang="en-US"/>
          </a:p>
        </p:txBody>
      </p:sp>
    </p:spTree>
    <p:extLst>
      <p:ext uri="{BB962C8B-B14F-4D97-AF65-F5344CB8AC3E}">
        <p14:creationId xmlns:p14="http://schemas.microsoft.com/office/powerpoint/2010/main" val="3970786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Csail</a:t>
            </a:r>
            <a:r>
              <a:rPr lang="en-US" dirty="0" smtClean="0"/>
              <a:t>/2015/</a:t>
            </a:r>
            <a:r>
              <a:rPr lang="en-US" dirty="0" err="1" smtClean="0"/>
              <a:t>SallyFallon</a:t>
            </a:r>
            <a:r>
              <a:rPr lang="en-US" dirty="0" smtClean="0"/>
              <a:t>/</a:t>
            </a:r>
            <a:r>
              <a:rPr lang="en-US" dirty="0" err="1" smtClean="0"/>
              <a:t>high_folic_acid_causes_pseudo_MTHFR_deficiency.pdf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B5D8E46-F3F6-B54F-BBDD-0A12AF31CF3B}" type="slidenum">
              <a:rPr lang="en-US" smtClean="0"/>
              <a:t>46</a:t>
            </a:fld>
            <a:endParaRPr lang="en-US"/>
          </a:p>
        </p:txBody>
      </p:sp>
    </p:spTree>
    <p:extLst>
      <p:ext uri="{BB962C8B-B14F-4D97-AF65-F5344CB8AC3E}">
        <p14:creationId xmlns:p14="http://schemas.microsoft.com/office/powerpoint/2010/main" val="2614639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Csail</a:t>
            </a:r>
            <a:r>
              <a:rPr lang="en-US" dirty="0" smtClean="0"/>
              <a:t>/2015/</a:t>
            </a:r>
            <a:r>
              <a:rPr lang="en-US" dirty="0" err="1" smtClean="0"/>
              <a:t>SallyFallon</a:t>
            </a:r>
            <a:r>
              <a:rPr lang="en-US" dirty="0" smtClean="0"/>
              <a:t>/</a:t>
            </a:r>
            <a:r>
              <a:rPr lang="en-US" dirty="0" err="1" smtClean="0"/>
              <a:t>asthma_linked_to_folic_acid_supplements.pdf</a:t>
            </a:r>
            <a:r>
              <a:rPr lang="en-US" dirty="0" smtClean="0"/>
              <a:t> </a:t>
            </a:r>
          </a:p>
          <a:p>
            <a:r>
              <a:rPr lang="en-US" dirty="0" smtClean="0"/>
              <a:t>support to the idea that a </a:t>
            </a:r>
            <a:r>
              <a:rPr lang="en-US" i="1" dirty="0" smtClean="0"/>
              <a:t>Th2</a:t>
            </a:r>
            <a:r>
              <a:rPr lang="en-US" dirty="0" smtClean="0"/>
              <a:t> predominant </a:t>
            </a:r>
            <a:r>
              <a:rPr lang="en-US" i="1" dirty="0" smtClean="0"/>
              <a:t>immune response</a:t>
            </a:r>
            <a:r>
              <a:rPr lang="en-US" dirty="0" smtClean="0"/>
              <a:t> may play a role in </a:t>
            </a:r>
            <a:r>
              <a:rPr lang="en-US" i="1" dirty="0" smtClean="0"/>
              <a:t>autism</a:t>
            </a:r>
            <a:r>
              <a:rPr lang="en-US" dirty="0" smtClean="0"/>
              <a:t> pathogenesis.</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47</a:t>
            </a:fld>
            <a:endParaRPr lang="en-US"/>
          </a:p>
        </p:txBody>
      </p:sp>
    </p:spTree>
    <p:extLst>
      <p:ext uri="{BB962C8B-B14F-4D97-AF65-F5344CB8AC3E}">
        <p14:creationId xmlns:p14="http://schemas.microsoft.com/office/powerpoint/2010/main" val="1827426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synthetic_folic_acid_supplementation_linked_to_autism_2012.pdf </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48</a:t>
            </a:fld>
            <a:endParaRPr lang="en-US"/>
          </a:p>
        </p:txBody>
      </p:sp>
    </p:spTree>
    <p:extLst>
      <p:ext uri="{BB962C8B-B14F-4D97-AF65-F5344CB8AC3E}">
        <p14:creationId xmlns:p14="http://schemas.microsoft.com/office/powerpoint/2010/main" val="2021375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SallyFallon</a:t>
            </a:r>
            <a:r>
              <a:rPr lang="en-US" dirty="0" smtClean="0"/>
              <a:t>/</a:t>
            </a:r>
            <a:r>
              <a:rPr lang="en-US" dirty="0" err="1" smtClean="0"/>
              <a:t>cerebral_folate_deficiency_folic_acid_bad.text</a:t>
            </a:r>
            <a:endParaRPr lang="en-US" dirty="0" smtClean="0"/>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51</a:t>
            </a:fld>
            <a:endParaRPr lang="en-US"/>
          </a:p>
        </p:txBody>
      </p:sp>
    </p:spTree>
    <p:extLst>
      <p:ext uri="{BB962C8B-B14F-4D97-AF65-F5344CB8AC3E}">
        <p14:creationId xmlns:p14="http://schemas.microsoft.com/office/powerpoint/2010/main" val="487884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Frye_cerebral_folate_deficiency.pdf</a:t>
            </a:r>
            <a:endParaRPr lang="en-US" smtClean="0"/>
          </a:p>
          <a:p>
            <a:endParaRPr lang="en-US"/>
          </a:p>
        </p:txBody>
      </p:sp>
      <p:sp>
        <p:nvSpPr>
          <p:cNvPr id="4" name="Slide Number Placeholder 3"/>
          <p:cNvSpPr>
            <a:spLocks noGrp="1"/>
          </p:cNvSpPr>
          <p:nvPr>
            <p:ph type="sldNum" sz="quarter" idx="10"/>
          </p:nvPr>
        </p:nvSpPr>
        <p:spPr/>
        <p:txBody>
          <a:bodyPr/>
          <a:lstStyle/>
          <a:p>
            <a:fld id="{81AFBDB7-1341-F148-91A3-DEA9E242F231}" type="slidenum">
              <a:rPr lang="en-US" smtClean="0"/>
              <a:t>52</a:t>
            </a:fld>
            <a:endParaRPr lang="en-US"/>
          </a:p>
        </p:txBody>
      </p:sp>
    </p:spTree>
    <p:extLst>
      <p:ext uri="{BB962C8B-B14F-4D97-AF65-F5344CB8AC3E}">
        <p14:creationId xmlns:p14="http://schemas.microsoft.com/office/powerpoint/2010/main" val="2796804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lung cancer</a:t>
            </a:r>
          </a:p>
          <a:p>
            <a:r>
              <a:rPr lang="en-US" dirty="0" smtClean="0"/>
              <a:t>./cancer_folic_acid_B12.text</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53</a:t>
            </a:fld>
            <a:endParaRPr lang="en-US"/>
          </a:p>
        </p:txBody>
      </p:sp>
    </p:spTree>
    <p:extLst>
      <p:ext uri="{BB962C8B-B14F-4D97-AF65-F5344CB8AC3E}">
        <p14:creationId xmlns:p14="http://schemas.microsoft.com/office/powerpoint/2010/main" val="1909682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a:t>
            </a:r>
            <a:r>
              <a:rPr lang="es-ES_tradnl" dirty="0" err="1" smtClean="0"/>
              <a:t>prostate_cancer_linked_to_excess_folic_acid.pdf</a:t>
            </a:r>
            <a:endParaRPr lang="es-ES_tradnl" dirty="0" smtClean="0"/>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54</a:t>
            </a:fld>
            <a:endParaRPr lang="en-US"/>
          </a:p>
        </p:txBody>
      </p:sp>
    </p:spTree>
    <p:extLst>
      <p:ext uri="{BB962C8B-B14F-4D97-AF65-F5344CB8AC3E}">
        <p14:creationId xmlns:p14="http://schemas.microsoft.com/office/powerpoint/2010/main" val="51317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Gerry/*/*</a:t>
            </a:r>
            <a:r>
              <a:rPr lang="en-US" sz="1200" b="0" kern="1200" dirty="0" err="1" smtClean="0">
                <a:solidFill>
                  <a:schemeClr val="tx1"/>
                </a:solidFill>
                <a:effectLst/>
                <a:latin typeface="+mn-lt"/>
                <a:ea typeface="+mn-ea"/>
                <a:cs typeface="+mn-cs"/>
              </a:rPr>
              <a:t>Improving_Nutrition_in_Europe</a:t>
            </a:r>
            <a:r>
              <a:rPr lang="en-US" sz="1200" b="0" kern="1200" dirty="0" smtClean="0">
                <a:solidFill>
                  <a:schemeClr val="tx1"/>
                </a:solidFill>
                <a:effectLst/>
                <a:latin typeface="+mn-lt"/>
                <a:ea typeface="+mn-ea"/>
                <a:cs typeface="+mn-cs"/>
              </a:rPr>
              <a:t>_–_</a:t>
            </a:r>
            <a:r>
              <a:rPr lang="en-US" sz="1200" b="0" kern="1200" dirty="0" err="1" smtClean="0">
                <a:solidFill>
                  <a:schemeClr val="tx1"/>
                </a:solidFill>
                <a:effectLst/>
                <a:latin typeface="+mn-lt"/>
                <a:ea typeface="+mn-ea"/>
                <a:cs typeface="+mn-cs"/>
              </a:rPr>
              <a:t>Renowned_Experts_Highlight_Flour_Fortification_marked.pdf</a:t>
            </a:r>
            <a:endParaRPr lang="en-US" sz="1200" b="0" kern="1200" dirty="0" smtClean="0">
              <a:solidFill>
                <a:schemeClr val="tx1"/>
              </a:solidFill>
              <a:effectLst/>
              <a:latin typeface="+mn-lt"/>
              <a:ea typeface="+mn-ea"/>
              <a:cs typeface="+mn-cs"/>
            </a:endParaRPr>
          </a:p>
          <a:p>
            <a:r>
              <a:rPr lang="en-US" sz="1200" b="0" kern="1200" smtClean="0">
                <a:solidFill>
                  <a:schemeClr val="tx1"/>
                </a:solidFill>
                <a:effectLst/>
                <a:latin typeface="+mn-lt"/>
                <a:ea typeface="+mn-ea"/>
                <a:cs typeface="+mn-cs"/>
              </a:rPr>
              <a:t>./European_pressure_to_introduce_folate.pdf</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Note: All countries in orange fortify flour with at least iron and folic acid except Australia which does not include iron, and Venezuela, the United Kingdom, and the Philippines which do not include folic acid. </a:t>
            </a:r>
            <a:endParaRPr lang="en-US" dirty="0" smtClean="0"/>
          </a:p>
          <a:p>
            <a:r>
              <a:rPr lang="en-US" sz="1200" b="0" kern="1200" dirty="0" err="1" smtClean="0">
                <a:solidFill>
                  <a:schemeClr val="tx1"/>
                </a:solidFill>
                <a:effectLst/>
                <a:latin typeface="+mn-lt"/>
                <a:ea typeface="+mn-ea"/>
                <a:cs typeface="+mn-cs"/>
              </a:rPr>
              <a:t>Source:The</a:t>
            </a:r>
            <a:r>
              <a:rPr lang="en-US" sz="1200" b="0" kern="1200" dirty="0" smtClean="0">
                <a:solidFill>
                  <a:schemeClr val="tx1"/>
                </a:solidFill>
                <a:effectLst/>
                <a:latin typeface="+mn-lt"/>
                <a:ea typeface="+mn-ea"/>
                <a:cs typeface="+mn-cs"/>
              </a:rPr>
              <a:t> Flour Fortification Initiative, 2012 </a:t>
            </a:r>
            <a:endParaRPr lang="en-US" dirty="0" smtClean="0"/>
          </a:p>
          <a:p>
            <a:endParaRPr lang="en-US" dirty="0"/>
          </a:p>
        </p:txBody>
      </p:sp>
      <p:sp>
        <p:nvSpPr>
          <p:cNvPr id="4" name="Slide Number Placeholder 3"/>
          <p:cNvSpPr>
            <a:spLocks noGrp="1"/>
          </p:cNvSpPr>
          <p:nvPr>
            <p:ph type="sldNum" sz="quarter" idx="10"/>
          </p:nvPr>
        </p:nvSpPr>
        <p:spPr/>
        <p:txBody>
          <a:bodyPr/>
          <a:lstStyle/>
          <a:p>
            <a:fld id="{5B5D8E46-F3F6-B54F-BBDD-0A12AF31CF3B}" type="slidenum">
              <a:rPr lang="en-US" smtClean="0"/>
              <a:t>12</a:t>
            </a:fld>
            <a:endParaRPr lang="en-US"/>
          </a:p>
        </p:txBody>
      </p:sp>
    </p:spTree>
    <p:extLst>
      <p:ext uri="{BB962C8B-B14F-4D97-AF65-F5344CB8AC3E}">
        <p14:creationId xmlns:p14="http://schemas.microsoft.com/office/powerpoint/2010/main" val="3448633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Folate_notes.text</a:t>
            </a:r>
            <a:endParaRPr lang="en-US" dirty="0" smtClean="0"/>
          </a:p>
          <a:p>
            <a:r>
              <a:rPr lang="en-US" dirty="0" smtClean="0"/>
              <a:t>./</a:t>
            </a:r>
            <a:r>
              <a:rPr lang="en-US" dirty="0" err="1" smtClean="0"/>
              <a:t>micronutrients_folic_acid_Denmark_mortality.pdf</a:t>
            </a:r>
            <a:endParaRPr lang="en-US" dirty="0" smtClean="0"/>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55</a:t>
            </a:fld>
            <a:endParaRPr lang="en-US"/>
          </a:p>
        </p:txBody>
      </p:sp>
    </p:spTree>
    <p:extLst>
      <p:ext uri="{BB962C8B-B14F-4D97-AF65-F5344CB8AC3E}">
        <p14:creationId xmlns:p14="http://schemas.microsoft.com/office/powerpoint/2010/main" val="2673364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WAPF/Colon</a:t>
            </a:r>
            <a:r>
              <a:rPr lang="en-US" dirty="0" smtClean="0"/>
              <a:t>\ cancer\ in\ Chile\ before\ and\ after\ the\ start\ of\ the\ flour\ fortification\ program\ with\ folic\ </a:t>
            </a:r>
            <a:r>
              <a:rPr lang="en-US" dirty="0" err="1" smtClean="0"/>
              <a:t>acid.pdf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56</a:t>
            </a:fld>
            <a:endParaRPr lang="en-US"/>
          </a:p>
        </p:txBody>
      </p:sp>
    </p:spTree>
    <p:extLst>
      <p:ext uri="{BB962C8B-B14F-4D97-AF65-F5344CB8AC3E}">
        <p14:creationId xmlns:p14="http://schemas.microsoft.com/office/powerpoint/2010/main" val="3581639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folic_acid_supplment_study_Africa_Failed.pdf</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57</a:t>
            </a:fld>
            <a:endParaRPr lang="en-US"/>
          </a:p>
        </p:txBody>
      </p:sp>
    </p:spTree>
    <p:extLst>
      <p:ext uri="{BB962C8B-B14F-4D97-AF65-F5344CB8AC3E}">
        <p14:creationId xmlns:p14="http://schemas.microsoft.com/office/powerpoint/2010/main" val="3121544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./folic_acid_suppresses_zinc_absorption_1984.pdf</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59</a:t>
            </a:fld>
            <a:endParaRPr lang="en-US"/>
          </a:p>
        </p:txBody>
      </p:sp>
    </p:spTree>
    <p:extLst>
      <p:ext uri="{BB962C8B-B14F-4D97-AF65-F5344CB8AC3E}">
        <p14:creationId xmlns:p14="http://schemas.microsoft.com/office/powerpoint/2010/main" val="3433772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./12_2012_Iron</a:t>
            </a:r>
            <a:r>
              <a:rPr lang="en-US" dirty="0" smtClean="0"/>
              <a:t>-Fortified\ </a:t>
            </a:r>
            <a:r>
              <a:rPr lang="en-US" dirty="0" err="1" smtClean="0"/>
              <a:t>vs</a:t>
            </a:r>
            <a:r>
              <a:rPr lang="en-US" dirty="0" smtClean="0"/>
              <a:t>\ Low-Iron\ Infant\ </a:t>
            </a:r>
            <a:r>
              <a:rPr lang="en-US" dirty="0" err="1" smtClean="0"/>
              <a:t>Formula_Lozoff_marked.pdf</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60</a:t>
            </a:fld>
            <a:endParaRPr lang="en-US"/>
          </a:p>
        </p:txBody>
      </p:sp>
    </p:spTree>
    <p:extLst>
      <p:ext uri="{BB962C8B-B14F-4D97-AF65-F5344CB8AC3E}">
        <p14:creationId xmlns:p14="http://schemas.microsoft.com/office/powerpoint/2010/main" val="1596911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./FoodSupply1909-2000.pdf </a:t>
            </a:r>
            <a:r>
              <a:rPr lang="en-US" baseline="0" dirty="0" smtClean="0"/>
              <a:t>  p. 45</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64</a:t>
            </a:fld>
            <a:endParaRPr lang="en-US"/>
          </a:p>
        </p:txBody>
      </p:sp>
    </p:spTree>
    <p:extLst>
      <p:ext uri="{BB962C8B-B14F-4D97-AF65-F5344CB8AC3E}">
        <p14:creationId xmlns:p14="http://schemas.microsoft.com/office/powerpoint/2010/main" val="2995837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/FoodSupply1909-2000.pdf </a:t>
            </a:r>
            <a:r>
              <a:rPr lang="en-US" baseline="0" dirty="0" smtClean="0"/>
              <a:t>  p. </a:t>
            </a:r>
            <a:r>
              <a:rPr lang="en-US" baseline="0" smtClean="0"/>
              <a:t>47</a:t>
            </a:r>
            <a:endParaRPr lang="en-US" smtClean="0"/>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65</a:t>
            </a:fld>
            <a:endParaRPr lang="en-US"/>
          </a:p>
        </p:txBody>
      </p:sp>
    </p:spTree>
    <p:extLst>
      <p:ext uri="{BB962C8B-B14F-4D97-AF65-F5344CB8AC3E}">
        <p14:creationId xmlns:p14="http://schemas.microsoft.com/office/powerpoint/2010/main" val="801392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heart/homocysteine_copper_folate_heart_disease_links.pdf</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66</a:t>
            </a:fld>
            <a:endParaRPr lang="en-US"/>
          </a:p>
        </p:txBody>
      </p:sp>
    </p:spTree>
    <p:extLst>
      <p:ext uri="{BB962C8B-B14F-4D97-AF65-F5344CB8AC3E}">
        <p14:creationId xmlns:p14="http://schemas.microsoft.com/office/powerpoint/2010/main" val="4068008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
            </a:r>
            <a:r>
              <a:rPr lang="sv-SE" dirty="0" err="1" smtClean="0"/>
              <a:t>lyphosate</a:t>
            </a:r>
            <a:r>
              <a:rPr lang="sv-SE" dirty="0" smtClean="0"/>
              <a:t>/</a:t>
            </a:r>
            <a:r>
              <a:rPr lang="sv-SE" dirty="0" err="1" smtClean="0"/>
              <a:t>Gly</a:t>
            </a:r>
            <a:r>
              <a:rPr lang="sv-SE" dirty="0" smtClean="0"/>
              <a:t>\ chelation,Lundgar-78.pdf </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67</a:t>
            </a:fld>
            <a:endParaRPr lang="en-US"/>
          </a:p>
        </p:txBody>
      </p:sp>
    </p:spTree>
    <p:extLst>
      <p:ext uri="{BB962C8B-B14F-4D97-AF65-F5344CB8AC3E}">
        <p14:creationId xmlns:p14="http://schemas.microsoft.com/office/powerpoint/2010/main" val="220493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
            </a:r>
            <a:r>
              <a:rPr lang="sv-SE" dirty="0" err="1" smtClean="0"/>
              <a:t>lyphosate</a:t>
            </a:r>
            <a:r>
              <a:rPr lang="sv-SE" dirty="0" smtClean="0"/>
              <a:t>/</a:t>
            </a:r>
            <a:r>
              <a:rPr lang="sv-SE" dirty="0" err="1" smtClean="0"/>
              <a:t>Gly</a:t>
            </a:r>
            <a:r>
              <a:rPr lang="sv-SE" dirty="0" smtClean="0"/>
              <a:t>\ chelation,Lundgar-78.pdf </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68</a:t>
            </a:fld>
            <a:endParaRPr lang="en-US"/>
          </a:p>
        </p:txBody>
      </p:sp>
    </p:spTree>
    <p:extLst>
      <p:ext uri="{BB962C8B-B14F-4D97-AF65-F5344CB8AC3E}">
        <p14:creationId xmlns:p14="http://schemas.microsoft.com/office/powerpoint/2010/main" val="22049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Don Huber:</a:t>
            </a:r>
          </a:p>
          <a:p>
            <a:r>
              <a:rPr lang="en-US" dirty="0" smtClean="0"/>
              <a:t>Attached/</a:t>
            </a:r>
            <a:r>
              <a:rPr lang="en-US" dirty="0" err="1" smtClean="0"/>
              <a:t>LondonGlyphosate</a:t>
            </a:r>
            <a:r>
              <a:rPr lang="en-US" dirty="0" smtClean="0"/>
              <a:t>/</a:t>
            </a:r>
          </a:p>
          <a:p>
            <a:r>
              <a:rPr lang="sv-SE" dirty="0" smtClean="0"/>
              <a:t>2014-0618_Huber_short.ppt</a:t>
            </a:r>
            <a:endParaRPr lang="en-US" dirty="0"/>
          </a:p>
        </p:txBody>
      </p:sp>
      <p:sp>
        <p:nvSpPr>
          <p:cNvPr id="4" name="Slide Number Placeholder 3"/>
          <p:cNvSpPr>
            <a:spLocks noGrp="1"/>
          </p:cNvSpPr>
          <p:nvPr>
            <p:ph type="sldNum" sz="quarter" idx="10"/>
          </p:nvPr>
        </p:nvSpPr>
        <p:spPr/>
        <p:txBody>
          <a:bodyPr/>
          <a:lstStyle/>
          <a:p>
            <a:fld id="{59EAD673-965D-8042-AA30-6931640F8AC2}" type="slidenum">
              <a:rPr lang="en-US" smtClean="0"/>
              <a:t>16</a:t>
            </a:fld>
            <a:endParaRPr lang="en-US"/>
          </a:p>
        </p:txBody>
      </p:sp>
    </p:spTree>
    <p:extLst>
      <p:ext uri="{BB962C8B-B14F-4D97-AF65-F5344CB8AC3E}">
        <p14:creationId xmlns:p14="http://schemas.microsoft.com/office/powerpoint/2010/main" val="2887749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Neurobehavioral_effects_of_developmental_toxicity.pdf</a:t>
            </a:r>
            <a:endParaRPr lang="en-US" dirty="0" smtClean="0"/>
          </a:p>
          <a:p>
            <a:r>
              <a:rPr lang="en-US" dirty="0" smtClean="0"/>
              <a:t>p. 336.</a:t>
            </a:r>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70</a:t>
            </a:fld>
            <a:endParaRPr lang="en-US"/>
          </a:p>
        </p:txBody>
      </p:sp>
    </p:spTree>
    <p:extLst>
      <p:ext uri="{BB962C8B-B14F-4D97-AF65-F5344CB8AC3E}">
        <p14:creationId xmlns:p14="http://schemas.microsoft.com/office/powerpoint/2010/main" val="1091774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Rich sources of </a:t>
            </a:r>
            <a:r>
              <a:rPr lang="en-US" dirty="0" err="1" smtClean="0"/>
              <a:t>folate</a:t>
            </a:r>
            <a:r>
              <a:rPr lang="en-US" dirty="0" smtClean="0"/>
              <a:t> include spinach, dark leafy greens, asparagus, turnip, beets, and mustard greens, Brussels sprouts, lima beans, soybeans, beef liver, brewer's yeast, root vegetables, whole grains, wheat germ, bulgur wheat, kidney beans, white beans, lima beans, </a:t>
            </a:r>
            <a:r>
              <a:rPr lang="en-US" dirty="0" err="1" smtClean="0"/>
              <a:t>mung</a:t>
            </a:r>
            <a:r>
              <a:rPr lang="en-US" dirty="0" smtClean="0"/>
              <a:t> beans, salmon, orange juice, avocado, and milk. In addition, all grain and cereal products in the U.S. are fortified with folic acid.</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Source: </a:t>
            </a:r>
            <a:r>
              <a:rPr lang="en-US" sz="1200" u="none" strike="noStrike" kern="1200" dirty="0" smtClean="0">
                <a:solidFill>
                  <a:schemeClr val="tx1"/>
                </a:solidFill>
                <a:effectLst/>
                <a:latin typeface="+mn-lt"/>
                <a:ea typeface="+mn-ea"/>
                <a:cs typeface="+mn-cs"/>
                <a:hlinkClick r:id="rId3"/>
              </a:rPr>
              <a:t>Vitamin B9 (Folic acid) | University of Maryland Medical Center</a:t>
            </a:r>
            <a:r>
              <a:rPr lang="en-US" sz="1200"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3"/>
              </a:rPr>
              <a:t>http://umm.edu/health/medical/altmed/supplement/vitamin-b9-folic-acid#ixzz3WRIDDE2h</a:t>
            </a:r>
            <a:r>
              <a:rPr lang="en-US" sz="1200" u="none" strike="noStrike" kern="1200" dirty="0" smtClean="0">
                <a:solidFill>
                  <a:schemeClr val="tx1"/>
                </a:solidFill>
                <a:effectLst/>
                <a:latin typeface="+mn-lt"/>
                <a:ea typeface="+mn-ea"/>
                <a:cs typeface="+mn-cs"/>
              </a:rPr>
              <a:t>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University of Maryland Medical Center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Follow us: </a:t>
            </a:r>
            <a:r>
              <a:rPr lang="en-US" sz="1200" u="none" strike="noStrike" kern="1200" dirty="0" smtClean="0">
                <a:solidFill>
                  <a:schemeClr val="tx1"/>
                </a:solidFill>
                <a:effectLst/>
                <a:latin typeface="+mn-lt"/>
                <a:ea typeface="+mn-ea"/>
                <a:cs typeface="+mn-cs"/>
                <a:hlinkClick r:id="rId4"/>
              </a:rPr>
              <a:t>@UMMC on Twitter</a:t>
            </a:r>
            <a:r>
              <a:rPr lang="en-US" sz="1200" u="none" strike="noStrike" kern="1200" dirty="0" smtClean="0">
                <a:solidFill>
                  <a:schemeClr val="tx1"/>
                </a:solidFill>
                <a:effectLst/>
                <a:latin typeface="+mn-lt"/>
                <a:ea typeface="+mn-ea"/>
                <a:cs typeface="+mn-cs"/>
              </a:rPr>
              <a:t> | </a:t>
            </a:r>
            <a:r>
              <a:rPr lang="en-US" sz="1200" u="none" strike="noStrike" kern="1200" dirty="0" smtClean="0">
                <a:solidFill>
                  <a:schemeClr val="tx1"/>
                </a:solidFill>
                <a:effectLst/>
                <a:latin typeface="+mn-lt"/>
                <a:ea typeface="+mn-ea"/>
                <a:cs typeface="+mn-cs"/>
                <a:hlinkClick r:id="rId5"/>
              </a:rPr>
              <a:t>MedCenter on Facebook</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73</a:t>
            </a:fld>
            <a:endParaRPr lang="en-US"/>
          </a:p>
        </p:txBody>
      </p:sp>
    </p:spTree>
    <p:extLst>
      <p:ext uri="{BB962C8B-B14F-4D97-AF65-F5344CB8AC3E}">
        <p14:creationId xmlns:p14="http://schemas.microsoft.com/office/powerpoint/2010/main" val="260512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./large_pool_available_folate_from_gut_microbes_humans_and_pigs_2004.pdf </a:t>
            </a:r>
          </a:p>
          <a:p>
            <a:endParaRPr lang="en-US" dirty="0" smtClean="0"/>
          </a:p>
          <a:p>
            <a:r>
              <a:rPr lang="en-US" dirty="0" smtClean="0"/>
              <a:t>.</a:t>
            </a:r>
            <a:r>
              <a:rPr lang="en-US" smtClean="0"/>
              <a:t>/folate_from_gut_microbes_1991_J_Nutr.pdf</a:t>
            </a:r>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18</a:t>
            </a:fld>
            <a:endParaRPr lang="en-US"/>
          </a:p>
        </p:txBody>
      </p:sp>
    </p:spTree>
    <p:extLst>
      <p:ext uri="{BB962C8B-B14F-4D97-AF65-F5344CB8AC3E}">
        <p14:creationId xmlns:p14="http://schemas.microsoft.com/office/powerpoint/2010/main" val="428159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./folate_production_by_gut_microbes_2011.pdf</a:t>
            </a:r>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19</a:t>
            </a:fld>
            <a:endParaRPr lang="en-US"/>
          </a:p>
        </p:txBody>
      </p:sp>
    </p:spTree>
    <p:extLst>
      <p:ext uri="{BB962C8B-B14F-4D97-AF65-F5344CB8AC3E}">
        <p14:creationId xmlns:p14="http://schemas.microsoft.com/office/powerpoint/2010/main" val="417082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./folate_production_by_gut_microbes_2011.pdf</a:t>
            </a:r>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20</a:t>
            </a:fld>
            <a:endParaRPr lang="en-US"/>
          </a:p>
        </p:txBody>
      </p:sp>
    </p:spTree>
    <p:extLst>
      <p:ext uri="{BB962C8B-B14F-4D97-AF65-F5344CB8AC3E}">
        <p14:creationId xmlns:p14="http://schemas.microsoft.com/office/powerpoint/2010/main" val="417082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2015/</a:t>
            </a:r>
            <a:r>
              <a:rPr lang="en-US" sz="1200" kern="1200" dirty="0" err="1" smtClean="0">
                <a:solidFill>
                  <a:schemeClr val="tx1"/>
                </a:solidFill>
                <a:effectLst/>
                <a:latin typeface="+mn-lt"/>
                <a:ea typeface="+mn-ea"/>
                <a:cs typeface="+mn-cs"/>
              </a:rPr>
              <a:t>AutismOne</a:t>
            </a:r>
            <a:r>
              <a:rPr lang="en-US" sz="1200" kern="12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a\ on\ </a:t>
            </a:r>
            <a:r>
              <a:rPr lang="de-DE" sz="1200" kern="1200" dirty="0" err="1" smtClean="0">
                <a:solidFill>
                  <a:schemeClr val="tx1"/>
                </a:solidFill>
                <a:effectLst/>
                <a:latin typeface="+mn-lt"/>
                <a:ea typeface="+mn-ea"/>
                <a:cs typeface="+mn-cs"/>
              </a:rPr>
              <a:t>gaba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receptor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upregulates</a:t>
            </a:r>
            <a:r>
              <a:rPr lang="de-DE" sz="1200" kern="1200" dirty="0" smtClean="0">
                <a:solidFill>
                  <a:schemeClr val="tx1"/>
                </a:solidFill>
                <a:effectLst/>
                <a:latin typeface="+mn-lt"/>
                <a:ea typeface="+mn-ea"/>
                <a:cs typeface="+mn-cs"/>
              </a:rPr>
              <a:t>\ genes-\ </a:t>
            </a:r>
            <a:r>
              <a:rPr lang="de-DE" sz="1200" kern="1200" dirty="0" err="1" smtClean="0">
                <a:solidFill>
                  <a:schemeClr val="tx1"/>
                </a:solidFill>
                <a:effectLst/>
                <a:latin typeface="+mn-lt"/>
                <a:ea typeface="+mn-ea"/>
                <a:cs typeface="+mn-cs"/>
              </a:rPr>
              <a:t>autism.pdf</a:t>
            </a:r>
            <a:r>
              <a:rPr lang="de-D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Bekkers</a:t>
            </a:r>
            <a:r>
              <a:rPr lang="en-US" sz="1200" kern="1200" dirty="0" smtClean="0">
                <a:solidFill>
                  <a:schemeClr val="tx1"/>
                </a:solidFill>
                <a:effectLst/>
                <a:latin typeface="+mn-lt"/>
                <a:ea typeface="+mn-ea"/>
                <a:cs typeface="+mn-cs"/>
              </a:rPr>
              <a:t> MB, </a:t>
            </a:r>
            <a:r>
              <a:rPr lang="en-US" sz="1200" kern="1200" dirty="0" err="1" smtClean="0">
                <a:solidFill>
                  <a:schemeClr val="tx1"/>
                </a:solidFill>
                <a:effectLst/>
                <a:latin typeface="+mn-lt"/>
                <a:ea typeface="+mn-ea"/>
                <a:cs typeface="+mn-cs"/>
              </a:rPr>
              <a:t>Elstgeest</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Scholtens</a:t>
            </a:r>
            <a:r>
              <a:rPr lang="en-US" sz="1200" kern="1200" dirty="0" smtClean="0">
                <a:solidFill>
                  <a:schemeClr val="tx1"/>
                </a:solidFill>
                <a:effectLst/>
                <a:latin typeface="+mn-lt"/>
                <a:ea typeface="+mn-ea"/>
                <a:cs typeface="+mn-cs"/>
              </a:rPr>
              <a:t> S, </a:t>
            </a:r>
            <a:r>
              <a:rPr lang="en-US" sz="1200" kern="1200" dirty="0" err="1" smtClean="0">
                <a:solidFill>
                  <a:schemeClr val="tx1"/>
                </a:solidFill>
                <a:effectLst/>
                <a:latin typeface="+mn-lt"/>
                <a:ea typeface="+mn-ea"/>
                <a:cs typeface="+mn-cs"/>
              </a:rPr>
              <a:t>Haveman-Nies</a:t>
            </a:r>
            <a:r>
              <a:rPr lang="en-US" sz="1200" kern="1200" dirty="0" smtClean="0">
                <a:solidFill>
                  <a:schemeClr val="tx1"/>
                </a:solidFill>
                <a:effectLst/>
                <a:latin typeface="+mn-lt"/>
                <a:ea typeface="+mn-ea"/>
                <a:cs typeface="+mn-cs"/>
              </a:rPr>
              <a:t> A, de </a:t>
            </a:r>
            <a:r>
              <a:rPr lang="en-US" sz="1200" kern="1200" dirty="0" err="1" smtClean="0">
                <a:solidFill>
                  <a:schemeClr val="tx1"/>
                </a:solidFill>
                <a:effectLst/>
                <a:latin typeface="+mn-lt"/>
                <a:ea typeface="+mn-ea"/>
                <a:cs typeface="+mn-cs"/>
              </a:rPr>
              <a:t>Jongste</a:t>
            </a:r>
            <a:r>
              <a:rPr lang="en-US" sz="1200" kern="1200" dirty="0" smtClean="0">
                <a:solidFill>
                  <a:schemeClr val="tx1"/>
                </a:solidFill>
                <a:effectLst/>
                <a:latin typeface="+mn-lt"/>
                <a:ea typeface="+mn-ea"/>
                <a:cs typeface="+mn-cs"/>
              </a:rPr>
              <a:t> JC, </a:t>
            </a:r>
            <a:r>
              <a:rPr lang="en-US" sz="1200" kern="1200" dirty="0" err="1" smtClean="0">
                <a:solidFill>
                  <a:schemeClr val="tx1"/>
                </a:solidFill>
                <a:effectLst/>
                <a:latin typeface="+mn-lt"/>
                <a:ea typeface="+mn-ea"/>
                <a:cs typeface="+mn-cs"/>
              </a:rPr>
              <a:t>Kerkhof</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Koppelman</a:t>
            </a:r>
            <a:r>
              <a:rPr lang="en-US" sz="1200" kern="1200" dirty="0" smtClean="0">
                <a:solidFill>
                  <a:schemeClr val="tx1"/>
                </a:solidFill>
                <a:effectLst/>
                <a:latin typeface="+mn-lt"/>
                <a:ea typeface="+mn-ea"/>
                <a:cs typeface="+mn-cs"/>
              </a:rPr>
              <a:t> GH, </a:t>
            </a:r>
            <a:r>
              <a:rPr lang="en-US" sz="1200" kern="1200" dirty="0" err="1" smtClean="0">
                <a:solidFill>
                  <a:schemeClr val="tx1"/>
                </a:solidFill>
                <a:effectLst/>
                <a:latin typeface="+mn-lt"/>
                <a:ea typeface="+mn-ea"/>
                <a:cs typeface="+mn-cs"/>
              </a:rPr>
              <a:t>Gehring</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Smit</a:t>
            </a:r>
            <a:r>
              <a:rPr lang="en-US" sz="1200" kern="1200" dirty="0" smtClean="0">
                <a:solidFill>
                  <a:schemeClr val="tx1"/>
                </a:solidFill>
                <a:effectLst/>
                <a:latin typeface="+mn-lt"/>
                <a:ea typeface="+mn-ea"/>
                <a:cs typeface="+mn-cs"/>
              </a:rPr>
              <a:t> HA, </a:t>
            </a:r>
            <a:r>
              <a:rPr lang="en-US" sz="1200" kern="1200" dirty="0" err="1" smtClean="0">
                <a:solidFill>
                  <a:schemeClr val="tx1"/>
                </a:solidFill>
                <a:effectLst/>
                <a:latin typeface="+mn-lt"/>
                <a:ea typeface="+mn-ea"/>
                <a:cs typeface="+mn-cs"/>
              </a:rPr>
              <a:t>Wijga</a:t>
            </a:r>
            <a:r>
              <a:rPr lang="en-US" sz="1200" kern="1200" dirty="0" smtClean="0">
                <a:solidFill>
                  <a:schemeClr val="tx1"/>
                </a:solidFill>
                <a:effectLst/>
                <a:latin typeface="+mn-lt"/>
                <a:ea typeface="+mn-ea"/>
                <a:cs typeface="+mn-cs"/>
              </a:rPr>
              <a:t> AH (2012) Maternal use of folic acid supplements during pregnancy, and childhood respiratory health and </a:t>
            </a:r>
            <a:r>
              <a:rPr lang="en-US" sz="1200" kern="1200" dirty="0" err="1" smtClean="0">
                <a:solidFill>
                  <a:schemeClr val="tx1"/>
                </a:solidFill>
                <a:effectLst/>
                <a:latin typeface="+mn-lt"/>
                <a:ea typeface="+mn-ea"/>
                <a:cs typeface="+mn-cs"/>
              </a:rPr>
              <a:t>atopy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Eur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Respir</a:t>
            </a:r>
            <a:r>
              <a:rPr lang="en-US" sz="1200" kern="1200" dirty="0" smtClean="0">
                <a:solidFill>
                  <a:schemeClr val="tx1"/>
                </a:solidFill>
                <a:effectLst/>
                <a:latin typeface="+mn-lt"/>
                <a:ea typeface="+mn-ea"/>
                <a:cs typeface="+mn-cs"/>
              </a:rPr>
              <a:t> J 39(6):1468–1474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Beard CM, </a:t>
            </a:r>
            <a:r>
              <a:rPr lang="en-US" sz="1200" kern="1200" dirty="0" err="1" smtClean="0">
                <a:solidFill>
                  <a:schemeClr val="tx1"/>
                </a:solidFill>
                <a:effectLst/>
                <a:latin typeface="+mn-lt"/>
                <a:ea typeface="+mn-ea"/>
                <a:cs typeface="+mn-cs"/>
              </a:rPr>
              <a:t>Panser</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Katusic</a:t>
            </a:r>
            <a:r>
              <a:rPr lang="en-US" sz="1200" kern="1200" dirty="0" smtClean="0">
                <a:solidFill>
                  <a:schemeClr val="tx1"/>
                </a:solidFill>
                <a:effectLst/>
                <a:latin typeface="+mn-lt"/>
                <a:ea typeface="+mn-ea"/>
                <a:cs typeface="+mn-cs"/>
              </a:rPr>
              <a:t> SK (2011) Is excess folic acid supplementation a risk factor for autism? Med Hypotheses 77(1):15–17 </a:t>
            </a:r>
            <a:endParaRPr lang="en-US" dirty="0" smtClean="0"/>
          </a:p>
          <a:p>
            <a:endParaRPr lang="en-US" dirty="0"/>
          </a:p>
        </p:txBody>
      </p:sp>
      <p:sp>
        <p:nvSpPr>
          <p:cNvPr id="4" name="Slide Number Placeholder 3"/>
          <p:cNvSpPr>
            <a:spLocks noGrp="1"/>
          </p:cNvSpPr>
          <p:nvPr>
            <p:ph type="sldNum" sz="quarter" idx="10"/>
          </p:nvPr>
        </p:nvSpPr>
        <p:spPr/>
        <p:txBody>
          <a:bodyPr/>
          <a:lstStyle/>
          <a:p>
            <a:fld id="{81AFBDB7-1341-F148-91A3-DEA9E242F231}" type="slidenum">
              <a:rPr lang="en-US" smtClean="0"/>
              <a:t>21</a:t>
            </a:fld>
            <a:endParaRPr lang="en-US"/>
          </a:p>
        </p:txBody>
      </p:sp>
    </p:spTree>
    <p:extLst>
      <p:ext uri="{BB962C8B-B14F-4D97-AF65-F5344CB8AC3E}">
        <p14:creationId xmlns:p14="http://schemas.microsoft.com/office/powerpoint/2010/main" val="92231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 8.4 </a:t>
            </a:r>
            <a:r>
              <a:rPr lang="en-US" sz="1200" kern="1200" dirty="0" smtClean="0">
                <a:solidFill>
                  <a:schemeClr val="tx1"/>
                </a:solidFill>
                <a:effectLst/>
                <a:latin typeface="+mn-lt"/>
                <a:ea typeface="+mn-ea"/>
                <a:cs typeface="+mn-cs"/>
              </a:rPr>
              <a:t>Depicts the trend of neural tube defect decreasing, at the same time the prevalence of autism was increasing </a:t>
            </a:r>
            <a:endParaRPr lang="en-US" dirty="0" smtClean="0"/>
          </a:p>
          <a:p>
            <a:r>
              <a:rPr lang="de-DE" dirty="0" smtClean="0"/>
              <a:t>2015/</a:t>
            </a:r>
            <a:r>
              <a:rPr lang="de-DE" dirty="0" err="1" smtClean="0"/>
              <a:t>AutismOne</a:t>
            </a:r>
            <a:r>
              <a:rPr lang="de-DE" dirty="0" smtClean="0"/>
              <a:t>/</a:t>
            </a:r>
            <a:r>
              <a:rPr lang="de-DE" dirty="0" err="1" smtClean="0"/>
              <a:t>fa</a:t>
            </a:r>
            <a:r>
              <a:rPr lang="de-DE" dirty="0" smtClean="0"/>
              <a:t>\ on\ </a:t>
            </a:r>
            <a:r>
              <a:rPr lang="de-DE" dirty="0" err="1" smtClean="0"/>
              <a:t>gaba</a:t>
            </a:r>
            <a:r>
              <a:rPr lang="de-DE" dirty="0" smtClean="0"/>
              <a:t>\ </a:t>
            </a:r>
            <a:r>
              <a:rPr lang="de-DE" dirty="0" err="1" smtClean="0"/>
              <a:t>receptor</a:t>
            </a:r>
            <a:r>
              <a:rPr lang="de-DE" dirty="0" smtClean="0"/>
              <a:t>\ </a:t>
            </a:r>
            <a:r>
              <a:rPr lang="de-DE" dirty="0" err="1" smtClean="0"/>
              <a:t>upregulates</a:t>
            </a:r>
            <a:r>
              <a:rPr lang="de-DE" dirty="0" smtClean="0"/>
              <a:t>\ genes-\ </a:t>
            </a:r>
            <a:r>
              <a:rPr lang="de-DE" dirty="0" err="1" smtClean="0"/>
              <a:t>autism.pdf</a:t>
            </a:r>
            <a:endParaRPr lang="de-DE" dirty="0" smtClean="0"/>
          </a:p>
          <a:p>
            <a:endParaRPr lang="de-DE" dirty="0" smtClean="0"/>
          </a:p>
          <a:p>
            <a:r>
              <a:rPr lang="de-DE" dirty="0" err="1" smtClean="0"/>
              <a:t>From</a:t>
            </a:r>
            <a:r>
              <a:rPr lang="de-DE" dirty="0" smtClean="0"/>
              <a:t> Sylvia</a:t>
            </a:r>
            <a:endParaRPr lang="en-US" dirty="0"/>
          </a:p>
        </p:txBody>
      </p:sp>
      <p:sp>
        <p:nvSpPr>
          <p:cNvPr id="4" name="Slide Number Placeholder 3"/>
          <p:cNvSpPr>
            <a:spLocks noGrp="1"/>
          </p:cNvSpPr>
          <p:nvPr>
            <p:ph type="sldNum" sz="quarter" idx="10"/>
          </p:nvPr>
        </p:nvSpPr>
        <p:spPr/>
        <p:txBody>
          <a:bodyPr/>
          <a:lstStyle/>
          <a:p>
            <a:fld id="{5B5D8E46-F3F6-B54F-BBDD-0A12AF31CF3B}" type="slidenum">
              <a:rPr lang="en-US" smtClean="0"/>
              <a:t>22</a:t>
            </a:fld>
            <a:endParaRPr lang="en-US"/>
          </a:p>
        </p:txBody>
      </p:sp>
    </p:spTree>
    <p:extLst>
      <p:ext uri="{BB962C8B-B14F-4D97-AF65-F5344CB8AC3E}">
        <p14:creationId xmlns:p14="http://schemas.microsoft.com/office/powerpoint/2010/main" val="378927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E50D53-84E5-7942-B373-0C93A51D0A41}"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5CC0D-E97C-8647-85C3-BACB828E948B}" type="slidenum">
              <a:rPr lang="en-US" smtClean="0"/>
              <a:t>‹#›</a:t>
            </a:fld>
            <a:endParaRPr lang="en-US"/>
          </a:p>
        </p:txBody>
      </p:sp>
    </p:spTree>
    <p:extLst>
      <p:ext uri="{BB962C8B-B14F-4D97-AF65-F5344CB8AC3E}">
        <p14:creationId xmlns:p14="http://schemas.microsoft.com/office/powerpoint/2010/main" val="108144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50D53-84E5-7942-B373-0C93A51D0A41}"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5CC0D-E97C-8647-85C3-BACB828E948B}" type="slidenum">
              <a:rPr lang="en-US" smtClean="0"/>
              <a:t>‹#›</a:t>
            </a:fld>
            <a:endParaRPr lang="en-US"/>
          </a:p>
        </p:txBody>
      </p:sp>
    </p:spTree>
    <p:extLst>
      <p:ext uri="{BB962C8B-B14F-4D97-AF65-F5344CB8AC3E}">
        <p14:creationId xmlns:p14="http://schemas.microsoft.com/office/powerpoint/2010/main" val="11820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50D53-84E5-7942-B373-0C93A51D0A41}"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5CC0D-E97C-8647-85C3-BACB828E948B}" type="slidenum">
              <a:rPr lang="en-US" smtClean="0"/>
              <a:t>‹#›</a:t>
            </a:fld>
            <a:endParaRPr lang="en-US"/>
          </a:p>
        </p:txBody>
      </p:sp>
    </p:spTree>
    <p:extLst>
      <p:ext uri="{BB962C8B-B14F-4D97-AF65-F5344CB8AC3E}">
        <p14:creationId xmlns:p14="http://schemas.microsoft.com/office/powerpoint/2010/main" val="82879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50D53-84E5-7942-B373-0C93A51D0A41}"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5CC0D-E97C-8647-85C3-BACB828E948B}" type="slidenum">
              <a:rPr lang="en-US" smtClean="0"/>
              <a:t>‹#›</a:t>
            </a:fld>
            <a:endParaRPr lang="en-US"/>
          </a:p>
        </p:txBody>
      </p:sp>
    </p:spTree>
    <p:extLst>
      <p:ext uri="{BB962C8B-B14F-4D97-AF65-F5344CB8AC3E}">
        <p14:creationId xmlns:p14="http://schemas.microsoft.com/office/powerpoint/2010/main" val="313134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E50D53-84E5-7942-B373-0C93A51D0A41}"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5CC0D-E97C-8647-85C3-BACB828E948B}" type="slidenum">
              <a:rPr lang="en-US" smtClean="0"/>
              <a:t>‹#›</a:t>
            </a:fld>
            <a:endParaRPr lang="en-US"/>
          </a:p>
        </p:txBody>
      </p:sp>
    </p:spTree>
    <p:extLst>
      <p:ext uri="{BB962C8B-B14F-4D97-AF65-F5344CB8AC3E}">
        <p14:creationId xmlns:p14="http://schemas.microsoft.com/office/powerpoint/2010/main" val="97953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E50D53-84E5-7942-B373-0C93A51D0A41}"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5CC0D-E97C-8647-85C3-BACB828E948B}" type="slidenum">
              <a:rPr lang="en-US" smtClean="0"/>
              <a:t>‹#›</a:t>
            </a:fld>
            <a:endParaRPr lang="en-US"/>
          </a:p>
        </p:txBody>
      </p:sp>
    </p:spTree>
    <p:extLst>
      <p:ext uri="{BB962C8B-B14F-4D97-AF65-F5344CB8AC3E}">
        <p14:creationId xmlns:p14="http://schemas.microsoft.com/office/powerpoint/2010/main" val="340965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E50D53-84E5-7942-B373-0C93A51D0A41}" type="datetimeFigureOut">
              <a:rPr lang="en-US" smtClean="0"/>
              <a:t>11/15/15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5CC0D-E97C-8647-85C3-BACB828E948B}" type="slidenum">
              <a:rPr lang="en-US" smtClean="0"/>
              <a:t>‹#›</a:t>
            </a:fld>
            <a:endParaRPr lang="en-US"/>
          </a:p>
        </p:txBody>
      </p:sp>
    </p:spTree>
    <p:extLst>
      <p:ext uri="{BB962C8B-B14F-4D97-AF65-F5344CB8AC3E}">
        <p14:creationId xmlns:p14="http://schemas.microsoft.com/office/powerpoint/2010/main" val="144652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50D53-84E5-7942-B373-0C93A51D0A41}" type="datetimeFigureOut">
              <a:rPr lang="en-US" smtClean="0"/>
              <a:t>11/15/15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5CC0D-E97C-8647-85C3-BACB828E948B}" type="slidenum">
              <a:rPr lang="en-US" smtClean="0"/>
              <a:t>‹#›</a:t>
            </a:fld>
            <a:endParaRPr lang="en-US"/>
          </a:p>
        </p:txBody>
      </p:sp>
    </p:spTree>
    <p:extLst>
      <p:ext uri="{BB962C8B-B14F-4D97-AF65-F5344CB8AC3E}">
        <p14:creationId xmlns:p14="http://schemas.microsoft.com/office/powerpoint/2010/main" val="383065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50D53-84E5-7942-B373-0C93A51D0A41}" type="datetimeFigureOut">
              <a:rPr lang="en-US" smtClean="0"/>
              <a:t>11/15/15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5CC0D-E97C-8647-85C3-BACB828E948B}" type="slidenum">
              <a:rPr lang="en-US" smtClean="0"/>
              <a:t>‹#›</a:t>
            </a:fld>
            <a:endParaRPr lang="en-US"/>
          </a:p>
        </p:txBody>
      </p:sp>
    </p:spTree>
    <p:extLst>
      <p:ext uri="{BB962C8B-B14F-4D97-AF65-F5344CB8AC3E}">
        <p14:creationId xmlns:p14="http://schemas.microsoft.com/office/powerpoint/2010/main" val="160191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50D53-84E5-7942-B373-0C93A51D0A41}"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5CC0D-E97C-8647-85C3-BACB828E948B}" type="slidenum">
              <a:rPr lang="en-US" smtClean="0"/>
              <a:t>‹#›</a:t>
            </a:fld>
            <a:endParaRPr lang="en-US"/>
          </a:p>
        </p:txBody>
      </p:sp>
    </p:spTree>
    <p:extLst>
      <p:ext uri="{BB962C8B-B14F-4D97-AF65-F5344CB8AC3E}">
        <p14:creationId xmlns:p14="http://schemas.microsoft.com/office/powerpoint/2010/main" val="383555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50D53-84E5-7942-B373-0C93A51D0A41}"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5CC0D-E97C-8647-85C3-BACB828E948B}" type="slidenum">
              <a:rPr lang="en-US" smtClean="0"/>
              <a:t>‹#›</a:t>
            </a:fld>
            <a:endParaRPr lang="en-US"/>
          </a:p>
        </p:txBody>
      </p:sp>
    </p:spTree>
    <p:extLst>
      <p:ext uri="{BB962C8B-B14F-4D97-AF65-F5344CB8AC3E}">
        <p14:creationId xmlns:p14="http://schemas.microsoft.com/office/powerpoint/2010/main" val="22512408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50D53-84E5-7942-B373-0C93A51D0A41}" type="datetimeFigureOut">
              <a:rPr lang="en-US" smtClean="0"/>
              <a:t>11/15/15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5CC0D-E97C-8647-85C3-BACB828E948B}" type="slidenum">
              <a:rPr lang="en-US" smtClean="0"/>
              <a:t>‹#›</a:t>
            </a:fld>
            <a:endParaRPr lang="en-US"/>
          </a:p>
        </p:txBody>
      </p:sp>
    </p:spTree>
    <p:extLst>
      <p:ext uri="{BB962C8B-B14F-4D97-AF65-F5344CB8AC3E}">
        <p14:creationId xmlns:p14="http://schemas.microsoft.com/office/powerpoint/2010/main" val="97212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73.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6.jpg"/><Relationship Id="rId7"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 Id="rId3" Type="http://schemas.openxmlformats.org/officeDocument/2006/relationships/image" Target="../media/image3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Download these slides</a:t>
            </a:r>
            <a:endParaRPr lang="en-US" b="1" dirty="0"/>
          </a:p>
        </p:txBody>
      </p:sp>
      <p:sp>
        <p:nvSpPr>
          <p:cNvPr id="3" name="Content Placeholder 2"/>
          <p:cNvSpPr>
            <a:spLocks noGrp="1"/>
          </p:cNvSpPr>
          <p:nvPr>
            <p:ph idx="1"/>
          </p:nvPr>
        </p:nvSpPr>
        <p:spPr/>
        <p:txBody>
          <a:bodyPr/>
          <a:lstStyle/>
          <a:p>
            <a:pPr marL="0" indent="0">
              <a:buNone/>
            </a:pPr>
            <a:r>
              <a:rPr lang="en-US" dirty="0" err="1"/>
              <a:t>p</a:t>
            </a:r>
            <a:r>
              <a:rPr lang="en-US" dirty="0" err="1" smtClean="0"/>
              <a:t>eople.csail.mit.edu</a:t>
            </a:r>
            <a:r>
              <a:rPr lang="en-US" dirty="0" smtClean="0"/>
              <a:t>/</a:t>
            </a:r>
            <a:r>
              <a:rPr lang="en-US" dirty="0" err="1" smtClean="0"/>
              <a:t>seneff</a:t>
            </a:r>
            <a:r>
              <a:rPr lang="en-US" dirty="0" smtClean="0"/>
              <a:t>/2015/</a:t>
            </a:r>
            <a:r>
              <a:rPr lang="en-US" dirty="0" err="1" smtClean="0"/>
              <a:t>WAPF_folate.pptx</a:t>
            </a:r>
            <a:endParaRPr lang="en-US" dirty="0"/>
          </a:p>
        </p:txBody>
      </p:sp>
    </p:spTree>
    <p:extLst>
      <p:ext uri="{BB962C8B-B14F-4D97-AF65-F5344CB8AC3E}">
        <p14:creationId xmlns:p14="http://schemas.microsoft.com/office/powerpoint/2010/main" val="16586827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1"/>
            <a:ext cx="8229600" cy="1143000"/>
          </a:xfrm>
        </p:spPr>
        <p:txBody>
          <a:bodyPr>
            <a:normAutofit fontScale="90000"/>
          </a:bodyPr>
          <a:lstStyle/>
          <a:p>
            <a:r>
              <a:rPr lang="en-US" b="1" dirty="0" smtClean="0"/>
              <a:t>Adoption of “Roundup Ready” Crops</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2203302" y="6457890"/>
            <a:ext cx="6940697" cy="400110"/>
          </a:xfrm>
          <a:prstGeom prst="rect">
            <a:avLst/>
          </a:prstGeom>
          <a:noFill/>
        </p:spPr>
        <p:txBody>
          <a:bodyPr wrap="none" rtlCol="0">
            <a:spAutoFit/>
          </a:bodyPr>
          <a:lstStyle/>
          <a:p>
            <a:r>
              <a:rPr lang="en-US" sz="2000" dirty="0">
                <a:solidFill>
                  <a:srgbClr val="FF0000"/>
                </a:solidFill>
              </a:rPr>
              <a:t>*</a:t>
            </a:r>
            <a:r>
              <a:rPr lang="en-US" sz="2000" dirty="0"/>
              <a:t> N. Swanson et al., Journal of Organic Systems 20145;9(2): 6-37.</a:t>
            </a:r>
          </a:p>
        </p:txBody>
      </p:sp>
      <p:pic>
        <p:nvPicPr>
          <p:cNvPr id="5" name="Picture 4" descr="Roundup_Ready_crops_plot_Nanc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 y="1061296"/>
            <a:ext cx="8094133" cy="5440684"/>
          </a:xfrm>
          <a:prstGeom prst="rect">
            <a:avLst/>
          </a:prstGeom>
        </p:spPr>
      </p:pic>
      <p:sp>
        <p:nvSpPr>
          <p:cNvPr id="6" name="Up Arrow 5"/>
          <p:cNvSpPr/>
          <p:nvPr/>
        </p:nvSpPr>
        <p:spPr>
          <a:xfrm>
            <a:off x="2980267" y="4334933"/>
            <a:ext cx="186266" cy="1557867"/>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2203302" y="5401729"/>
            <a:ext cx="186266" cy="474133"/>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855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Folic Acid and/or Iron Fortification</a:t>
            </a:r>
            <a:r>
              <a:rPr lang="en-US" b="1" dirty="0" smtClean="0">
                <a:solidFill>
                  <a:srgbClr val="FF0000"/>
                </a:solidFill>
              </a:rPr>
              <a:t>*</a:t>
            </a:r>
            <a:endParaRPr lang="en-US" b="1" dirty="0">
              <a:solidFill>
                <a:srgbClr val="FF0000"/>
              </a:solidFill>
            </a:endParaRPr>
          </a:p>
        </p:txBody>
      </p:sp>
      <p:pic>
        <p:nvPicPr>
          <p:cNvPr id="4" name="Picture 3" descr="folate_iron_supplements_worl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2" y="1417638"/>
            <a:ext cx="8091512" cy="3831695"/>
          </a:xfrm>
          <a:prstGeom prst="rect">
            <a:avLst/>
          </a:prstGeom>
        </p:spPr>
      </p:pic>
      <p:sp>
        <p:nvSpPr>
          <p:cNvPr id="5" name="TextBox 4"/>
          <p:cNvSpPr txBox="1"/>
          <p:nvPr/>
        </p:nvSpPr>
        <p:spPr>
          <a:xfrm>
            <a:off x="5184410" y="5638969"/>
            <a:ext cx="3728179" cy="1015663"/>
          </a:xfrm>
          <a:prstGeom prst="rect">
            <a:avLst/>
          </a:prstGeom>
          <a:noFill/>
        </p:spPr>
        <p:txBody>
          <a:bodyPr wrap="none" rtlCol="0">
            <a:spAutoFit/>
          </a:bodyPr>
          <a:lstStyle/>
          <a:p>
            <a:r>
              <a:rPr lang="en-US" sz="2000" dirty="0" smtClean="0">
                <a:solidFill>
                  <a:srgbClr val="FF0000"/>
                </a:solidFill>
              </a:rPr>
              <a:t>*</a:t>
            </a:r>
            <a:r>
              <a:rPr lang="en-US" sz="2000" dirty="0" smtClean="0"/>
              <a:t>B </a:t>
            </a:r>
            <a:r>
              <a:rPr lang="en-US" sz="2000" dirty="0" err="1" smtClean="0"/>
              <a:t>Handforth</a:t>
            </a:r>
            <a:r>
              <a:rPr lang="en-US" sz="2000" dirty="0" smtClean="0"/>
              <a:t> and S. Zimmerman,</a:t>
            </a:r>
          </a:p>
          <a:p>
            <a:r>
              <a:rPr lang="en-US" sz="2000" dirty="0" smtClean="0"/>
              <a:t> Sight and Life </a:t>
            </a:r>
            <a:r>
              <a:rPr lang="en-US" sz="2000" dirty="0"/>
              <a:t>27 (1</a:t>
            </a:r>
            <a:r>
              <a:rPr lang="en-US" sz="2000" dirty="0" smtClean="0"/>
              <a:t>); 70-75,  </a:t>
            </a:r>
            <a:r>
              <a:rPr lang="en-US" sz="2000" dirty="0"/>
              <a:t>2013 </a:t>
            </a:r>
          </a:p>
          <a:p>
            <a:endParaRPr lang="en-US" sz="2000" dirty="0"/>
          </a:p>
        </p:txBody>
      </p:sp>
      <p:pic>
        <p:nvPicPr>
          <p:cNvPr id="6" name="Picture 5" descr="bre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0" y="1417638"/>
            <a:ext cx="2095500" cy="1571625"/>
          </a:xfrm>
          <a:prstGeom prst="rect">
            <a:avLst/>
          </a:prstGeom>
        </p:spPr>
      </p:pic>
      <p:pic>
        <p:nvPicPr>
          <p:cNvPr id="3" name="Picture 2" descr="cerea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940" y="5050364"/>
            <a:ext cx="2584449" cy="1722966"/>
          </a:xfrm>
          <a:prstGeom prst="rect">
            <a:avLst/>
          </a:prstGeom>
        </p:spPr>
      </p:pic>
    </p:spTree>
    <p:extLst>
      <p:ext uri="{BB962C8B-B14F-4D97-AF65-F5344CB8AC3E}">
        <p14:creationId xmlns:p14="http://schemas.microsoft.com/office/powerpoint/2010/main" val="33378232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Folic Acid and/or Iron Fortification</a:t>
            </a:r>
            <a:r>
              <a:rPr lang="en-US" b="1" dirty="0" smtClean="0">
                <a:solidFill>
                  <a:srgbClr val="FF0000"/>
                </a:solidFill>
              </a:rPr>
              <a:t>*</a:t>
            </a:r>
            <a:endParaRPr lang="en-US" b="1" dirty="0">
              <a:solidFill>
                <a:srgbClr val="FF0000"/>
              </a:solidFill>
            </a:endParaRPr>
          </a:p>
        </p:txBody>
      </p:sp>
      <p:pic>
        <p:nvPicPr>
          <p:cNvPr id="4" name="Picture 3" descr="folate_iron_supplements_worl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2" y="1417638"/>
            <a:ext cx="8091512" cy="3831695"/>
          </a:xfrm>
          <a:prstGeom prst="rect">
            <a:avLst/>
          </a:prstGeom>
        </p:spPr>
      </p:pic>
      <p:sp>
        <p:nvSpPr>
          <p:cNvPr id="5" name="TextBox 4"/>
          <p:cNvSpPr txBox="1"/>
          <p:nvPr/>
        </p:nvSpPr>
        <p:spPr>
          <a:xfrm>
            <a:off x="5184410" y="5638969"/>
            <a:ext cx="3728179" cy="1015663"/>
          </a:xfrm>
          <a:prstGeom prst="rect">
            <a:avLst/>
          </a:prstGeom>
          <a:noFill/>
        </p:spPr>
        <p:txBody>
          <a:bodyPr wrap="none" rtlCol="0">
            <a:spAutoFit/>
          </a:bodyPr>
          <a:lstStyle/>
          <a:p>
            <a:r>
              <a:rPr lang="en-US" sz="2000" dirty="0" smtClean="0">
                <a:solidFill>
                  <a:srgbClr val="FF0000"/>
                </a:solidFill>
              </a:rPr>
              <a:t>*</a:t>
            </a:r>
            <a:r>
              <a:rPr lang="en-US" sz="2000" dirty="0" smtClean="0"/>
              <a:t>B </a:t>
            </a:r>
            <a:r>
              <a:rPr lang="en-US" sz="2000" dirty="0" err="1" smtClean="0"/>
              <a:t>Handforth</a:t>
            </a:r>
            <a:r>
              <a:rPr lang="en-US" sz="2000" dirty="0" smtClean="0"/>
              <a:t> and S. Zimmerman,</a:t>
            </a:r>
          </a:p>
          <a:p>
            <a:r>
              <a:rPr lang="en-US" sz="2000" dirty="0" smtClean="0"/>
              <a:t> Sight and Life </a:t>
            </a:r>
            <a:r>
              <a:rPr lang="en-US" sz="2000" dirty="0"/>
              <a:t>27 (1</a:t>
            </a:r>
            <a:r>
              <a:rPr lang="en-US" sz="2000" dirty="0" smtClean="0"/>
              <a:t>); 70-75,  </a:t>
            </a:r>
            <a:r>
              <a:rPr lang="en-US" sz="2000" dirty="0"/>
              <a:t>2013 </a:t>
            </a:r>
          </a:p>
          <a:p>
            <a:endParaRPr lang="en-US" sz="2000" dirty="0"/>
          </a:p>
        </p:txBody>
      </p:sp>
      <p:pic>
        <p:nvPicPr>
          <p:cNvPr id="6" name="Picture 5" descr="bre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0" y="1417638"/>
            <a:ext cx="2095500" cy="1571625"/>
          </a:xfrm>
          <a:prstGeom prst="rect">
            <a:avLst/>
          </a:prstGeom>
        </p:spPr>
      </p:pic>
      <p:pic>
        <p:nvPicPr>
          <p:cNvPr id="3" name="Picture 2" descr="cerea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940" y="5050364"/>
            <a:ext cx="2584449" cy="1722966"/>
          </a:xfrm>
          <a:prstGeom prst="rect">
            <a:avLst/>
          </a:prstGeom>
        </p:spPr>
      </p:pic>
      <p:sp>
        <p:nvSpPr>
          <p:cNvPr id="7"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Europe has steadfastly refused to adopt </a:t>
            </a:r>
          </a:p>
          <a:p>
            <a:r>
              <a:rPr lang="en-US" sz="2800" dirty="0" smtClean="0"/>
              <a:t>policy of folic acid </a:t>
            </a:r>
            <a:r>
              <a:rPr lang="en-US" sz="2800" smtClean="0"/>
              <a:t>or </a:t>
            </a:r>
            <a:r>
              <a:rPr lang="en-US" sz="2800" smtClean="0"/>
              <a:t>iron </a:t>
            </a:r>
            <a:r>
              <a:rPr lang="en-US" sz="2800" smtClean="0"/>
              <a:t>supplementation</a:t>
            </a:r>
            <a:r>
              <a:rPr lang="en-US" sz="2800" dirty="0" smtClean="0"/>
              <a:t>!</a:t>
            </a:r>
            <a:endParaRPr lang="en-US" sz="2800" dirty="0">
              <a:solidFill>
                <a:srgbClr val="FF0000"/>
              </a:solidFill>
            </a:endParaRPr>
          </a:p>
        </p:txBody>
      </p:sp>
    </p:spTree>
    <p:extLst>
      <p:ext uri="{BB962C8B-B14F-4D97-AF65-F5344CB8AC3E}">
        <p14:creationId xmlns:p14="http://schemas.microsoft.com/office/powerpoint/2010/main" val="42237790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Regulation on Wheat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lstStyle/>
          <a:p>
            <a:pPr marL="0" indent="0">
              <a:buNone/>
            </a:pPr>
            <a:r>
              <a:rPr lang="en-US" b="1" dirty="0" smtClean="0"/>
              <a:t>TITLE </a:t>
            </a:r>
            <a:r>
              <a:rPr lang="en-US" b="1" dirty="0"/>
              <a:t>21--FOOD AND </a:t>
            </a:r>
            <a:r>
              <a:rPr lang="en-US" b="1" dirty="0" smtClean="0"/>
              <a:t>DRUGS; Subpart B: </a:t>
            </a:r>
            <a:r>
              <a:rPr lang="en-US" dirty="0" smtClean="0"/>
              <a:t>Requirements </a:t>
            </a:r>
            <a:r>
              <a:rPr lang="en-US" dirty="0"/>
              <a:t>for Specific Standardized Cereal Flours and Related </a:t>
            </a:r>
            <a:r>
              <a:rPr lang="en-US" dirty="0" smtClean="0"/>
              <a:t>Products</a:t>
            </a:r>
          </a:p>
          <a:p>
            <a:pPr marL="0" indent="0">
              <a:buNone/>
            </a:pPr>
            <a:r>
              <a:rPr lang="en-US" b="1" dirty="0"/>
              <a:t>Sec. 137.165 Enriched flour. </a:t>
            </a:r>
            <a:endParaRPr lang="en-US" b="1" dirty="0" smtClean="0"/>
          </a:p>
          <a:p>
            <a:pPr marL="0" indent="0">
              <a:buNone/>
            </a:pPr>
            <a:r>
              <a:rPr lang="en-US" dirty="0" smtClean="0"/>
              <a:t>a) It </a:t>
            </a:r>
            <a:r>
              <a:rPr lang="en-US" dirty="0"/>
              <a:t>contains in each pound 2.9 milligrams of thiamin, 1.8 milligrams of riboflavin, 24 milligrams of niacin, </a:t>
            </a:r>
            <a:r>
              <a:rPr lang="en-US" i="1" dirty="0">
                <a:solidFill>
                  <a:srgbClr val="FF0000"/>
                </a:solidFill>
              </a:rPr>
              <a:t>0.7 milligrams of folic acid, and 20 milligrams of iron</a:t>
            </a:r>
            <a:r>
              <a:rPr lang="en-US" dirty="0"/>
              <a:t>.</a:t>
            </a:r>
          </a:p>
        </p:txBody>
      </p:sp>
      <p:sp>
        <p:nvSpPr>
          <p:cNvPr id="4" name="TextBox 3"/>
          <p:cNvSpPr txBox="1"/>
          <p:nvPr/>
        </p:nvSpPr>
        <p:spPr>
          <a:xfrm>
            <a:off x="287867" y="6302401"/>
            <a:ext cx="8277664" cy="369332"/>
          </a:xfrm>
          <a:prstGeom prst="rect">
            <a:avLst/>
          </a:prstGeom>
          <a:noFill/>
        </p:spPr>
        <p:txBody>
          <a:bodyPr wrap="none" rtlCol="0">
            <a:spAutoFit/>
          </a:bodyPr>
          <a:lstStyle/>
          <a:p>
            <a:r>
              <a:rPr lang="nl-NL" dirty="0" smtClean="0">
                <a:solidFill>
                  <a:srgbClr val="FF0000"/>
                </a:solidFill>
              </a:rPr>
              <a:t>*</a:t>
            </a:r>
            <a:r>
              <a:rPr lang="nl-NL" dirty="0" smtClean="0"/>
              <a:t>http</a:t>
            </a:r>
            <a:r>
              <a:rPr lang="nl-NL" dirty="0"/>
              <a:t>://</a:t>
            </a:r>
            <a:r>
              <a:rPr lang="nl-NL" dirty="0" err="1"/>
              <a:t>www.accessdata.fda.gov</a:t>
            </a:r>
            <a:r>
              <a:rPr lang="nl-NL" dirty="0"/>
              <a:t>/scripts/</a:t>
            </a:r>
            <a:r>
              <a:rPr lang="nl-NL" dirty="0" err="1"/>
              <a:t>cdrh</a:t>
            </a:r>
            <a:r>
              <a:rPr lang="nl-NL" dirty="0"/>
              <a:t>/</a:t>
            </a:r>
            <a:r>
              <a:rPr lang="nl-NL" dirty="0" err="1"/>
              <a:t>cfdocs</a:t>
            </a:r>
            <a:r>
              <a:rPr lang="nl-NL" dirty="0"/>
              <a:t>/</a:t>
            </a:r>
            <a:r>
              <a:rPr lang="nl-NL" dirty="0" err="1"/>
              <a:t>cfcfr</a:t>
            </a:r>
            <a:r>
              <a:rPr lang="nl-NL" dirty="0"/>
              <a:t>/</a:t>
            </a:r>
            <a:r>
              <a:rPr lang="nl-NL" dirty="0" err="1"/>
              <a:t>CFRSearch.cfm?fr</a:t>
            </a:r>
            <a:r>
              <a:rPr lang="nl-NL" dirty="0"/>
              <a:t>=137.165</a:t>
            </a:r>
            <a:endParaRPr lang="en-US" dirty="0"/>
          </a:p>
        </p:txBody>
      </p:sp>
    </p:spTree>
    <p:extLst>
      <p:ext uri="{BB962C8B-B14F-4D97-AF65-F5344CB8AC3E}">
        <p14:creationId xmlns:p14="http://schemas.microsoft.com/office/powerpoint/2010/main" val="4276677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Factors in Celiac Disease?</a:t>
            </a:r>
            <a:endParaRPr lang="en-US" b="1" dirty="0"/>
          </a:p>
        </p:txBody>
      </p:sp>
      <p:sp>
        <p:nvSpPr>
          <p:cNvPr id="3" name="Content Placeholder 2"/>
          <p:cNvSpPr>
            <a:spLocks noGrp="1"/>
          </p:cNvSpPr>
          <p:nvPr>
            <p:ph idx="1"/>
          </p:nvPr>
        </p:nvSpPr>
        <p:spPr/>
        <p:txBody>
          <a:bodyPr/>
          <a:lstStyle/>
          <a:p>
            <a:r>
              <a:rPr lang="en-US" dirty="0" smtClean="0"/>
              <a:t>We have an epidemic in gluten intolerance and celiac disease today in the U.S.</a:t>
            </a:r>
          </a:p>
          <a:p>
            <a:r>
              <a:rPr lang="en-US" dirty="0" smtClean="0"/>
              <a:t>Wheat products contain added folic acid and added iron</a:t>
            </a:r>
          </a:p>
          <a:p>
            <a:r>
              <a:rPr lang="en-US" dirty="0" smtClean="0"/>
              <a:t>Wheat is often sprayed with glyphosate right before the harvest </a:t>
            </a:r>
          </a:p>
          <a:p>
            <a:r>
              <a:rPr lang="en-US" dirty="0" smtClean="0"/>
              <a:t>Do these three factors work synergistically to contribute to celiac disease?</a:t>
            </a:r>
            <a:endParaRPr lang="en-US" dirty="0"/>
          </a:p>
        </p:txBody>
      </p:sp>
    </p:spTree>
    <p:extLst>
      <p:ext uri="{BB962C8B-B14F-4D97-AF65-F5344CB8AC3E}">
        <p14:creationId xmlns:p14="http://schemas.microsoft.com/office/powerpoint/2010/main" val="69882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493"/>
            <a:ext cx="8229600" cy="1143000"/>
          </a:xfrm>
        </p:spPr>
        <p:txBody>
          <a:bodyPr/>
          <a:lstStyle/>
          <a:p>
            <a:r>
              <a:rPr lang="en-US" b="1" dirty="0" smtClean="0"/>
              <a:t>Glyphosate and Anencephaly</a:t>
            </a:r>
            <a:r>
              <a:rPr lang="en-US" b="1" dirty="0" smtClean="0">
                <a:solidFill>
                  <a:srgbClr val="FF0000"/>
                </a:solidFill>
              </a:rPr>
              <a:t>*</a:t>
            </a:r>
            <a:endParaRPr lang="en-US" b="1" dirty="0">
              <a:solidFill>
                <a:srgbClr val="FF0000"/>
              </a:solidFill>
            </a:endParaRPr>
          </a:p>
        </p:txBody>
      </p:sp>
      <p:pic>
        <p:nvPicPr>
          <p:cNvPr id="4" name="Content Placeholder 3" descr="anencephaly.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a:xfrm>
            <a:off x="4908304" y="1417637"/>
            <a:ext cx="5093420" cy="2801185"/>
          </a:xfrm>
        </p:spPr>
      </p:pic>
      <p:sp>
        <p:nvSpPr>
          <p:cNvPr id="5" name="Content Placeholder 2"/>
          <p:cNvSpPr txBox="1">
            <a:spLocks/>
          </p:cNvSpPr>
          <p:nvPr/>
        </p:nvSpPr>
        <p:spPr>
          <a:xfrm>
            <a:off x="0" y="883110"/>
            <a:ext cx="8620867" cy="60189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Yakima</a:t>
            </a:r>
            <a:r>
              <a:rPr lang="en-US" sz="2400" dirty="0"/>
              <a:t>, Benton and Franklin </a:t>
            </a:r>
            <a:r>
              <a:rPr lang="en-US" sz="2400" dirty="0" smtClean="0"/>
              <a:t>counties in Washington State have </a:t>
            </a:r>
            <a:r>
              <a:rPr lang="en-US" sz="2400" dirty="0"/>
              <a:t>an unusually high number </a:t>
            </a:r>
            <a:r>
              <a:rPr lang="en-US" sz="2400" dirty="0" smtClean="0"/>
              <a:t>of pregnancies                             affected by anencephaly</a:t>
            </a:r>
          </a:p>
          <a:p>
            <a:r>
              <a:rPr lang="en-US" sz="2400" dirty="0" smtClean="0"/>
              <a:t>75 pesticides were analyzed in studying                                  contamination due to surrounding agriculture</a:t>
            </a:r>
          </a:p>
          <a:p>
            <a:pPr lvl="1"/>
            <a:r>
              <a:rPr lang="en-US" sz="2400" dirty="0" smtClean="0"/>
              <a:t>47 (63%) of these were detected</a:t>
            </a:r>
          </a:p>
          <a:p>
            <a:pPr lvl="1"/>
            <a:r>
              <a:rPr lang="en-US" sz="2400" dirty="0" smtClean="0"/>
              <a:t>Glyphosate was applied in large amounts,                                         </a:t>
            </a:r>
            <a:r>
              <a:rPr lang="en-US" sz="2400" i="1" dirty="0" smtClean="0"/>
              <a:t>but was not studied</a:t>
            </a:r>
          </a:p>
          <a:p>
            <a:r>
              <a:rPr lang="en-US" sz="2400" dirty="0" smtClean="0"/>
              <a:t>5% solution of glyphosate was also used heavily around irrigation ditches to control weeds</a:t>
            </a:r>
          </a:p>
          <a:p>
            <a:pPr lvl="1"/>
            <a:r>
              <a:rPr lang="en-US" sz="2400" dirty="0" smtClean="0"/>
              <a:t>Main herbicide recommended due to its “low toxicity”</a:t>
            </a:r>
            <a:endParaRPr lang="en-US" sz="2400" b="1" i="1" dirty="0" smtClean="0">
              <a:solidFill>
                <a:srgbClr val="FF0000"/>
              </a:solidFill>
            </a:endParaRPr>
          </a:p>
        </p:txBody>
      </p:sp>
      <p:sp>
        <p:nvSpPr>
          <p:cNvPr id="6" name="TextBox 5"/>
          <p:cNvSpPr txBox="1"/>
          <p:nvPr/>
        </p:nvSpPr>
        <p:spPr>
          <a:xfrm>
            <a:off x="135466" y="6346305"/>
            <a:ext cx="7146833" cy="400110"/>
          </a:xfrm>
          <a:prstGeom prst="rect">
            <a:avLst/>
          </a:prstGeom>
          <a:noFill/>
        </p:spPr>
        <p:txBody>
          <a:bodyPr wrap="none" rtlCol="0">
            <a:spAutoFit/>
          </a:bodyPr>
          <a:lstStyle/>
          <a:p>
            <a:r>
              <a:rPr lang="en-US" sz="2000" dirty="0" smtClean="0">
                <a:solidFill>
                  <a:srgbClr val="FF0000"/>
                </a:solidFill>
              </a:rPr>
              <a:t>*</a:t>
            </a:r>
            <a:r>
              <a:rPr lang="sv-SE" sz="2000" b="1" dirty="0"/>
              <a:t>Barbara H. </a:t>
            </a:r>
            <a:r>
              <a:rPr lang="sv-SE" sz="2000" b="1" dirty="0" smtClean="0"/>
              <a:t>Peterson</a:t>
            </a:r>
            <a:r>
              <a:rPr lang="sv-SE" sz="2000" dirty="0" smtClean="0"/>
              <a:t>. </a:t>
            </a:r>
            <a:r>
              <a:rPr lang="sv-SE" sz="2000" b="1" dirty="0" smtClean="0"/>
              <a:t>Farm </a:t>
            </a:r>
            <a:r>
              <a:rPr lang="sv-SE" sz="2000" b="1" dirty="0" err="1" smtClean="0"/>
              <a:t>Wars</a:t>
            </a:r>
            <a:r>
              <a:rPr lang="sv-SE" sz="2000" dirty="0" smtClean="0"/>
              <a:t>, </a:t>
            </a:r>
            <a:r>
              <a:rPr lang="pl-PL" sz="2000" dirty="0" smtClean="0"/>
              <a:t>http</a:t>
            </a:r>
            <a:r>
              <a:rPr lang="pl-PL" sz="2000" dirty="0"/>
              <a:t>://</a:t>
            </a:r>
            <a:r>
              <a:rPr lang="pl-PL" sz="2000" dirty="0" err="1"/>
              <a:t>farmwars.info</a:t>
            </a:r>
            <a:r>
              <a:rPr lang="pl-PL" sz="2000" dirty="0"/>
              <a:t>/?p=11137</a:t>
            </a:r>
            <a:endParaRPr lang="en-US" sz="2000" dirty="0"/>
          </a:p>
        </p:txBody>
      </p:sp>
    </p:spTree>
    <p:extLst>
      <p:ext uri="{BB962C8B-B14F-4D97-AF65-F5344CB8AC3E}">
        <p14:creationId xmlns:p14="http://schemas.microsoft.com/office/powerpoint/2010/main" val="5581498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26332" y="5577622"/>
            <a:ext cx="805628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sz="3200" i="1" dirty="0">
                <a:effectLst>
                  <a:outerShdw blurRad="38100" dist="38100" dir="2700000" algn="tl">
                    <a:srgbClr val="000000"/>
                  </a:outerShdw>
                </a:effectLst>
                <a:ea typeface="MS PGothic" charset="0"/>
                <a:cs typeface="MS PGothic" charset="0"/>
              </a:rPr>
              <a:t>“</a:t>
            </a:r>
            <a:r>
              <a:rPr lang="en-US" sz="3200" i="1" dirty="0">
                <a:effectLst>
                  <a:outerShdw blurRad="38100" dist="38100" dir="2700000" algn="tl">
                    <a:srgbClr val="000000"/>
                  </a:outerShdw>
                </a:effectLst>
                <a:ea typeface="MS PGothic" charset="0"/>
                <a:cs typeface="MS PGothic" charset="0"/>
              </a:rPr>
              <a:t>Glyphosate, Three Rivers, and Anencephaly</a:t>
            </a:r>
            <a:r>
              <a:rPr lang="ja-JP" altLang="en-US" sz="3200" i="1" dirty="0">
                <a:effectLst>
                  <a:outerShdw blurRad="38100" dist="38100" dir="2700000" algn="tl">
                    <a:srgbClr val="000000"/>
                  </a:outerShdw>
                </a:effectLst>
                <a:ea typeface="MS PGothic" charset="0"/>
                <a:cs typeface="MS PGothic" charset="0"/>
              </a:rPr>
              <a:t>”</a:t>
            </a:r>
            <a:endParaRPr lang="en-US" sz="3200" i="1" dirty="0">
              <a:effectLst>
                <a:outerShdw blurRad="38100" dist="38100" dir="2700000" algn="tl">
                  <a:srgbClr val="000000"/>
                </a:outerShdw>
              </a:effectLst>
              <a:ea typeface="MS PGothic" charset="0"/>
              <a:cs typeface="MS PGothic" charset="0"/>
            </a:endParaRPr>
          </a:p>
          <a:p>
            <a:pPr>
              <a:defRPr/>
            </a:pPr>
            <a:r>
              <a:rPr lang="en-US" dirty="0">
                <a:effectLst>
                  <a:outerShdw blurRad="38100" dist="38100" dir="2700000" algn="tl">
                    <a:srgbClr val="000000"/>
                  </a:outerShdw>
                </a:effectLst>
                <a:ea typeface="MS PGothic" charset="0"/>
                <a:cs typeface="MS PGothic" charset="0"/>
              </a:rPr>
              <a:t>Yakima Harold Republic</a:t>
            </a:r>
            <a:endParaRPr lang="en-US" sz="3200" i="1" dirty="0">
              <a:effectLst>
                <a:outerShdw blurRad="38100" dist="38100" dir="2700000" algn="tl">
                  <a:srgbClr val="000000"/>
                </a:outerShdw>
              </a:effectLst>
              <a:ea typeface="MS PGothic" charset="0"/>
              <a:cs typeface="MS PGothic" charset="0"/>
            </a:endParaRPr>
          </a:p>
        </p:txBody>
      </p:sp>
      <p:pic>
        <p:nvPicPr>
          <p:cNvPr id="41987" name="Picture 4" descr="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88520"/>
            <a:ext cx="1838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descr="images-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1312708"/>
            <a:ext cx="27432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images-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03120"/>
            <a:ext cx="18557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1488" y="3429000"/>
            <a:ext cx="232251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1" name="Group 8"/>
          <p:cNvGrpSpPr>
            <a:grpSpLocks/>
          </p:cNvGrpSpPr>
          <p:nvPr/>
        </p:nvGrpSpPr>
        <p:grpSpPr bwMode="auto">
          <a:xfrm>
            <a:off x="2084388" y="1821920"/>
            <a:ext cx="4865688" cy="3722688"/>
            <a:chOff x="1313" y="1200"/>
            <a:chExt cx="3065" cy="2345"/>
          </a:xfrm>
        </p:grpSpPr>
        <p:sp>
          <p:nvSpPr>
            <p:cNvPr id="60425" name="Line 9"/>
            <p:cNvSpPr>
              <a:spLocks noChangeShapeType="1"/>
            </p:cNvSpPr>
            <p:nvPr/>
          </p:nvSpPr>
          <p:spPr bwMode="auto">
            <a:xfrm>
              <a:off x="1594" y="1200"/>
              <a:ext cx="0" cy="206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26" name="Text Box 10"/>
            <p:cNvSpPr txBox="1">
              <a:spLocks noChangeArrowheads="1"/>
            </p:cNvSpPr>
            <p:nvPr/>
          </p:nvSpPr>
          <p:spPr bwMode="auto">
            <a:xfrm>
              <a:off x="1594" y="3312"/>
              <a:ext cx="27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ea typeface="MS PGothic" charset="0"/>
                  <a:cs typeface="MS PGothic" charset="0"/>
                </a:rPr>
                <a:t>1980	1990	2000	2010	2020</a:t>
              </a:r>
            </a:p>
          </p:txBody>
        </p:sp>
        <p:sp>
          <p:nvSpPr>
            <p:cNvPr id="60427" name="Text Box 11"/>
            <p:cNvSpPr txBox="1">
              <a:spLocks noChangeArrowheads="1"/>
            </p:cNvSpPr>
            <p:nvPr/>
          </p:nvSpPr>
          <p:spPr bwMode="auto">
            <a:xfrm>
              <a:off x="1313" y="1280"/>
              <a:ext cx="223"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ea typeface="MS PGothic" charset="0"/>
                  <a:cs typeface="MS PGothic" charset="0"/>
                </a:rPr>
                <a:t>8</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6</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4</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2</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0</a:t>
              </a:r>
            </a:p>
          </p:txBody>
        </p:sp>
        <p:sp>
          <p:nvSpPr>
            <p:cNvPr id="60428" name="Rectangle 12"/>
            <p:cNvSpPr>
              <a:spLocks noChangeArrowheads="1"/>
            </p:cNvSpPr>
            <p:nvPr/>
          </p:nvSpPr>
          <p:spPr bwMode="auto">
            <a:xfrm>
              <a:off x="2362" y="3120"/>
              <a:ext cx="19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29" name="Rectangle 13"/>
            <p:cNvSpPr>
              <a:spLocks noChangeArrowheads="1"/>
            </p:cNvSpPr>
            <p:nvPr/>
          </p:nvSpPr>
          <p:spPr bwMode="auto">
            <a:xfrm>
              <a:off x="1786" y="3216"/>
              <a:ext cx="192"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0" name="Rectangle 14"/>
            <p:cNvSpPr>
              <a:spLocks noChangeArrowheads="1"/>
            </p:cNvSpPr>
            <p:nvPr/>
          </p:nvSpPr>
          <p:spPr bwMode="auto">
            <a:xfrm>
              <a:off x="2938" y="3024"/>
              <a:ext cx="192"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1" name="Rectangle 15"/>
            <p:cNvSpPr>
              <a:spLocks noChangeArrowheads="1"/>
            </p:cNvSpPr>
            <p:nvPr/>
          </p:nvSpPr>
          <p:spPr bwMode="auto">
            <a:xfrm>
              <a:off x="3514" y="1344"/>
              <a:ext cx="192" cy="19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2" name="Rectangle 16"/>
            <p:cNvSpPr>
              <a:spLocks noChangeArrowheads="1"/>
            </p:cNvSpPr>
            <p:nvPr/>
          </p:nvSpPr>
          <p:spPr bwMode="auto">
            <a:xfrm>
              <a:off x="3754" y="1344"/>
              <a:ext cx="192" cy="19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3" name="Line 17"/>
            <p:cNvSpPr>
              <a:spLocks noChangeShapeType="1"/>
            </p:cNvSpPr>
            <p:nvPr/>
          </p:nvSpPr>
          <p:spPr bwMode="auto">
            <a:xfrm>
              <a:off x="1594" y="3264"/>
              <a:ext cx="27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4" name="Text Box 18"/>
            <p:cNvSpPr txBox="1">
              <a:spLocks noChangeArrowheads="1"/>
            </p:cNvSpPr>
            <p:nvPr/>
          </p:nvSpPr>
          <p:spPr bwMode="auto">
            <a:xfrm>
              <a:off x="1824" y="2111"/>
              <a:ext cx="145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effectLst>
                    <a:outerShdw blurRad="38100" dist="38100" dir="2700000" algn="tl">
                      <a:srgbClr val="000000"/>
                    </a:outerShdw>
                  </a:effectLst>
                  <a:ea typeface="MS PGothic" charset="0"/>
                  <a:cs typeface="MS PGothic" charset="0"/>
                </a:rPr>
                <a:t>Noxious aquatic weed </a:t>
              </a:r>
            </a:p>
            <a:p>
              <a:pPr>
                <a:defRPr/>
              </a:pPr>
              <a:r>
                <a:rPr lang="en-US" sz="1800" b="1" dirty="0">
                  <a:effectLst>
                    <a:outerShdw blurRad="38100" dist="38100" dir="2700000" algn="tl">
                      <a:srgbClr val="000000"/>
                    </a:outerShdw>
                  </a:effectLst>
                  <a:ea typeface="MS PGothic" charset="0"/>
                  <a:cs typeface="MS PGothic" charset="0"/>
                </a:rPr>
                <a:t>control program with </a:t>
              </a:r>
            </a:p>
            <a:p>
              <a:pPr>
                <a:defRPr/>
              </a:pPr>
              <a:r>
                <a:rPr lang="en-US" sz="1800" b="1" dirty="0">
                  <a:effectLst>
                    <a:outerShdw blurRad="38100" dist="38100" dir="2700000" algn="tl">
                      <a:srgbClr val="000000"/>
                    </a:outerShdw>
                  </a:effectLst>
                  <a:ea typeface="MS PGothic" charset="0"/>
                  <a:cs typeface="MS PGothic" charset="0"/>
                </a:rPr>
                <a:t>Glyphosate </a:t>
              </a:r>
              <a:r>
                <a:rPr lang="ja-JP" altLang="en-US" sz="1800" b="1" dirty="0">
                  <a:effectLst>
                    <a:outerShdw blurRad="38100" dist="38100" dir="2700000" algn="tl">
                      <a:srgbClr val="000000"/>
                    </a:outerShdw>
                  </a:effectLst>
                  <a:ea typeface="MS PGothic" charset="0"/>
                  <a:cs typeface="MS PGothic" charset="0"/>
                </a:rPr>
                <a:t>‘</a:t>
              </a:r>
              <a:r>
                <a:rPr lang="en-US" sz="1800" b="1" dirty="0">
                  <a:effectLst>
                    <a:outerShdw blurRad="38100" dist="38100" dir="2700000" algn="tl">
                      <a:srgbClr val="000000"/>
                    </a:outerShdw>
                  </a:effectLst>
                  <a:ea typeface="MS PGothic" charset="0"/>
                  <a:cs typeface="MS PGothic" charset="0"/>
                </a:rPr>
                <a:t>Rodeo</a:t>
              </a:r>
              <a:r>
                <a:rPr lang="ja-JP" altLang="en-US" sz="1800" b="1" dirty="0" smtClean="0">
                  <a:effectLst>
                    <a:outerShdw blurRad="38100" dist="38100" dir="2700000" algn="tl">
                      <a:srgbClr val="000000"/>
                    </a:outerShdw>
                  </a:effectLst>
                  <a:ea typeface="MS PGothic" charset="0"/>
                  <a:cs typeface="MS PGothic" charset="0"/>
                </a:rPr>
                <a:t>’</a:t>
              </a:r>
              <a:endParaRPr lang="en-US" sz="1800" b="1" dirty="0">
                <a:effectLst>
                  <a:outerShdw blurRad="38100" dist="38100" dir="2700000" algn="tl">
                    <a:srgbClr val="000000"/>
                  </a:outerShdw>
                </a:effectLst>
                <a:ea typeface="MS PGothic" charset="0"/>
                <a:cs typeface="MS PGothic" charset="0"/>
              </a:endParaRPr>
            </a:p>
          </p:txBody>
        </p:sp>
      </p:grpSp>
      <p:pic>
        <p:nvPicPr>
          <p:cNvPr id="41992" name="Picture 20" descr="images-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1488" y="1319769"/>
            <a:ext cx="2322512" cy="15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Box 2"/>
          <p:cNvSpPr txBox="1">
            <a:spLocks noChangeArrowheads="1"/>
          </p:cNvSpPr>
          <p:nvPr/>
        </p:nvSpPr>
        <p:spPr bwMode="auto">
          <a:xfrm>
            <a:off x="461963" y="30163"/>
            <a:ext cx="81959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dirty="0" smtClean="0">
                <a:latin typeface="+mj-lt"/>
                <a:ea typeface="+mj-ea"/>
                <a:cs typeface="+mj-cs"/>
              </a:rPr>
              <a:t>“Glyphosate</a:t>
            </a:r>
            <a:r>
              <a:rPr lang="en-US" sz="3600" b="1" dirty="0">
                <a:latin typeface="+mj-lt"/>
                <a:ea typeface="+mj-ea"/>
                <a:cs typeface="+mj-cs"/>
              </a:rPr>
              <a:t>, Brain Damaged Babies, and </a:t>
            </a:r>
          </a:p>
          <a:p>
            <a:pPr>
              <a:defRPr/>
            </a:pPr>
            <a:r>
              <a:rPr lang="en-US" sz="3600" b="1" dirty="0">
                <a:latin typeface="+mj-lt"/>
                <a:ea typeface="+mj-ea"/>
                <a:cs typeface="+mj-cs"/>
              </a:rPr>
              <a:t>Yakima Valley - A River Runs Through It</a:t>
            </a:r>
            <a:r>
              <a:rPr lang="ja-JP" altLang="en-US" sz="3600" b="1" dirty="0" smtClean="0">
                <a:latin typeface="+mj-lt"/>
                <a:ea typeface="+mj-ea"/>
                <a:cs typeface="+mj-cs"/>
              </a:rPr>
              <a:t>”</a:t>
            </a:r>
            <a:r>
              <a:rPr lang="en-US" altLang="ja-JP" sz="3600" b="1" dirty="0" smtClean="0">
                <a:solidFill>
                  <a:srgbClr val="FF0000"/>
                </a:solidFill>
                <a:latin typeface="+mj-lt"/>
                <a:ea typeface="+mj-ea"/>
                <a:cs typeface="+mj-cs"/>
              </a:rPr>
              <a:t>*</a:t>
            </a:r>
            <a:endParaRPr lang="en-US" sz="3600" b="1" dirty="0">
              <a:solidFill>
                <a:srgbClr val="FF0000"/>
              </a:solidFill>
              <a:latin typeface="+mj-lt"/>
              <a:ea typeface="+mj-ea"/>
              <a:cs typeface="+mj-cs"/>
            </a:endParaRPr>
          </a:p>
        </p:txBody>
      </p:sp>
      <p:sp>
        <p:nvSpPr>
          <p:cNvPr id="3" name="TextBox 2"/>
          <p:cNvSpPr txBox="1"/>
          <p:nvPr/>
        </p:nvSpPr>
        <p:spPr>
          <a:xfrm>
            <a:off x="6462407" y="6208563"/>
            <a:ext cx="2681593" cy="461665"/>
          </a:xfrm>
          <a:prstGeom prst="rect">
            <a:avLst/>
          </a:prstGeom>
          <a:noFill/>
        </p:spPr>
        <p:txBody>
          <a:bodyPr wrap="none" rtlCol="0">
            <a:spAutoFit/>
          </a:bodyPr>
          <a:lstStyle/>
          <a:p>
            <a:r>
              <a:rPr lang="en-US" sz="2400" b="1" dirty="0" smtClean="0">
                <a:solidFill>
                  <a:srgbClr val="FF0000"/>
                </a:solidFill>
              </a:rPr>
              <a:t>*</a:t>
            </a:r>
            <a:r>
              <a:rPr lang="en-US" sz="2400" b="1" dirty="0" smtClean="0"/>
              <a:t>Farm </a:t>
            </a:r>
            <a:r>
              <a:rPr lang="en-US" sz="2400" b="1" dirty="0"/>
              <a:t>Wars 3/6/</a:t>
            </a:r>
            <a:r>
              <a:rPr lang="en-US" sz="2400" b="1" dirty="0" smtClean="0"/>
              <a:t>14</a:t>
            </a:r>
            <a:endParaRPr lang="en-US" sz="3200" b="1" dirty="0"/>
          </a:p>
        </p:txBody>
      </p:sp>
      <p:sp>
        <p:nvSpPr>
          <p:cNvPr id="4" name="TextBox 3"/>
          <p:cNvSpPr txBox="1"/>
          <p:nvPr/>
        </p:nvSpPr>
        <p:spPr>
          <a:xfrm>
            <a:off x="64705" y="6291781"/>
            <a:ext cx="5251032" cy="400110"/>
          </a:xfrm>
          <a:prstGeom prst="rect">
            <a:avLst/>
          </a:prstGeom>
          <a:noFill/>
        </p:spPr>
        <p:txBody>
          <a:bodyPr wrap="none" rtlCol="0">
            <a:spAutoFit/>
          </a:bodyPr>
          <a:lstStyle/>
          <a:p>
            <a:r>
              <a:rPr lang="en-US" sz="2000" dirty="0" smtClean="0"/>
              <a:t>Slide thanks to Prof. Don Huber, with permission</a:t>
            </a:r>
            <a:endParaRPr lang="en-US" sz="2000" dirty="0"/>
          </a:p>
        </p:txBody>
      </p:sp>
      <p:sp>
        <p:nvSpPr>
          <p:cNvPr id="2" name="Freeform 1"/>
          <p:cNvSpPr/>
          <p:nvPr/>
        </p:nvSpPr>
        <p:spPr>
          <a:xfrm>
            <a:off x="5322078" y="1303263"/>
            <a:ext cx="1458397" cy="4383347"/>
          </a:xfrm>
          <a:custGeom>
            <a:avLst/>
            <a:gdLst>
              <a:gd name="connsiteX0" fmla="*/ 202422 w 1458397"/>
              <a:gd name="connsiteY0" fmla="*/ 284237 h 4383347"/>
              <a:gd name="connsiteX1" fmla="*/ 27797 w 1458397"/>
              <a:gd name="connsiteY1" fmla="*/ 2379737 h 4383347"/>
              <a:gd name="connsiteX2" fmla="*/ 91297 w 1458397"/>
              <a:gd name="connsiteY2" fmla="*/ 3856112 h 4383347"/>
              <a:gd name="connsiteX3" fmla="*/ 869172 w 1458397"/>
              <a:gd name="connsiteY3" fmla="*/ 4364112 h 4383347"/>
              <a:gd name="connsiteX4" fmla="*/ 1440672 w 1458397"/>
              <a:gd name="connsiteY4" fmla="*/ 3284612 h 4383347"/>
              <a:gd name="connsiteX5" fmla="*/ 1281922 w 1458397"/>
              <a:gd name="connsiteY5" fmla="*/ 1300237 h 4383347"/>
              <a:gd name="connsiteX6" fmla="*/ 964422 w 1458397"/>
              <a:gd name="connsiteY6" fmla="*/ 395362 h 4383347"/>
              <a:gd name="connsiteX7" fmla="*/ 504047 w 1458397"/>
              <a:gd name="connsiteY7" fmla="*/ 30237 h 4383347"/>
              <a:gd name="connsiteX8" fmla="*/ 202422 w 1458397"/>
              <a:gd name="connsiteY8" fmla="*/ 284237 h 43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397" h="4383347">
                <a:moveTo>
                  <a:pt x="202422" y="284237"/>
                </a:moveTo>
                <a:cubicBezTo>
                  <a:pt x="123047" y="675820"/>
                  <a:pt x="46318" y="1784424"/>
                  <a:pt x="27797" y="2379737"/>
                </a:cubicBezTo>
                <a:cubicBezTo>
                  <a:pt x="9276" y="2975050"/>
                  <a:pt x="-48932" y="3525383"/>
                  <a:pt x="91297" y="3856112"/>
                </a:cubicBezTo>
                <a:cubicBezTo>
                  <a:pt x="231526" y="4186841"/>
                  <a:pt x="644276" y="4459362"/>
                  <a:pt x="869172" y="4364112"/>
                </a:cubicBezTo>
                <a:cubicBezTo>
                  <a:pt x="1094068" y="4268862"/>
                  <a:pt x="1371880" y="3795258"/>
                  <a:pt x="1440672" y="3284612"/>
                </a:cubicBezTo>
                <a:cubicBezTo>
                  <a:pt x="1509464" y="2773966"/>
                  <a:pt x="1361297" y="1781779"/>
                  <a:pt x="1281922" y="1300237"/>
                </a:cubicBezTo>
                <a:cubicBezTo>
                  <a:pt x="1202547" y="818695"/>
                  <a:pt x="1094068" y="607029"/>
                  <a:pt x="964422" y="395362"/>
                </a:cubicBezTo>
                <a:cubicBezTo>
                  <a:pt x="834776" y="183695"/>
                  <a:pt x="633693" y="46112"/>
                  <a:pt x="504047" y="30237"/>
                </a:cubicBezTo>
                <a:cubicBezTo>
                  <a:pt x="374401" y="14362"/>
                  <a:pt x="281797" y="-107346"/>
                  <a:pt x="202422" y="284237"/>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961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318"/>
            <a:ext cx="8515238" cy="1143000"/>
          </a:xfrm>
        </p:spPr>
        <p:txBody>
          <a:bodyPr>
            <a:normAutofit fontScale="90000"/>
          </a:bodyPr>
          <a:lstStyle/>
          <a:p>
            <a:r>
              <a:rPr lang="en-US" b="1" dirty="0" smtClean="0"/>
              <a:t>Glyphosate </a:t>
            </a:r>
            <a:r>
              <a:rPr lang="en-US" b="1" dirty="0" err="1" smtClean="0"/>
              <a:t>Upregulates</a:t>
            </a:r>
            <a:r>
              <a:rPr lang="en-US" b="1" dirty="0" smtClean="0"/>
              <a:t> Retinoic Acid</a:t>
            </a:r>
            <a:r>
              <a:rPr lang="en-US" b="1" dirty="0" smtClean="0">
                <a:solidFill>
                  <a:srgbClr val="FF0000"/>
                </a:solidFill>
              </a:rPr>
              <a:t>*</a:t>
            </a:r>
            <a:endParaRPr lang="en-US" b="1" dirty="0">
              <a:solidFill>
                <a:srgbClr val="FF0000"/>
              </a:solidFill>
            </a:endParaRPr>
          </a:p>
        </p:txBody>
      </p:sp>
      <p:pic>
        <p:nvPicPr>
          <p:cNvPr id="4" name="Content Placeholder 3" descr="glyphosate_teratogen.gif"/>
          <p:cNvPicPr>
            <a:picLocks noGrp="1" noChangeAspect="1"/>
          </p:cNvPicPr>
          <p:nvPr>
            <p:ph idx="1"/>
          </p:nvPr>
        </p:nvPicPr>
        <p:blipFill>
          <a:blip r:embed="rId2">
            <a:extLst>
              <a:ext uri="{28A0092B-C50C-407E-A947-70E740481C1C}">
                <a14:useLocalDpi xmlns:a14="http://schemas.microsoft.com/office/drawing/2010/main" val="0"/>
              </a:ext>
            </a:extLst>
          </a:blip>
          <a:srcRect t="-11655" b="-11655"/>
          <a:stretch>
            <a:fillRect/>
          </a:stretch>
        </p:blipFill>
        <p:spPr>
          <a:xfrm>
            <a:off x="457200" y="932956"/>
            <a:ext cx="8229600" cy="4525963"/>
          </a:xfrm>
        </p:spPr>
      </p:pic>
      <p:sp>
        <p:nvSpPr>
          <p:cNvPr id="5" name="Freeform 4"/>
          <p:cNvSpPr/>
          <p:nvPr/>
        </p:nvSpPr>
        <p:spPr>
          <a:xfrm>
            <a:off x="6532235" y="2924799"/>
            <a:ext cx="2219469" cy="518774"/>
          </a:xfrm>
          <a:custGeom>
            <a:avLst/>
            <a:gdLst>
              <a:gd name="connsiteX0" fmla="*/ 985767 w 2219469"/>
              <a:gd name="connsiteY0" fmla="*/ 54631 h 518774"/>
              <a:gd name="connsiteX1" fmla="*/ 2486 w 2219469"/>
              <a:gd name="connsiteY1" fmla="*/ 54631 h 518774"/>
              <a:gd name="connsiteX2" fmla="*/ 739946 w 2219469"/>
              <a:gd name="connsiteY2" fmla="*/ 505343 h 518774"/>
              <a:gd name="connsiteX3" fmla="*/ 1825652 w 2219469"/>
              <a:gd name="connsiteY3" fmla="*/ 382422 h 518774"/>
              <a:gd name="connsiteX4" fmla="*/ 2194383 w 2219469"/>
              <a:gd name="connsiteY4" fmla="*/ 198039 h 518774"/>
              <a:gd name="connsiteX5" fmla="*/ 1211102 w 2219469"/>
              <a:gd name="connsiteY5" fmla="*/ 13657 h 518774"/>
              <a:gd name="connsiteX6" fmla="*/ 658006 w 2219469"/>
              <a:gd name="connsiteY6" fmla="*/ 13657 h 51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469" h="518774">
                <a:moveTo>
                  <a:pt x="985767" y="54631"/>
                </a:moveTo>
                <a:cubicBezTo>
                  <a:pt x="514611" y="17071"/>
                  <a:pt x="43456" y="-20488"/>
                  <a:pt x="2486" y="54631"/>
                </a:cubicBezTo>
                <a:cubicBezTo>
                  <a:pt x="-38484" y="129750"/>
                  <a:pt x="436085" y="450711"/>
                  <a:pt x="739946" y="505343"/>
                </a:cubicBezTo>
                <a:cubicBezTo>
                  <a:pt x="1043807" y="559975"/>
                  <a:pt x="1583246" y="433639"/>
                  <a:pt x="1825652" y="382422"/>
                </a:cubicBezTo>
                <a:cubicBezTo>
                  <a:pt x="2068058" y="331205"/>
                  <a:pt x="2296808" y="259500"/>
                  <a:pt x="2194383" y="198039"/>
                </a:cubicBezTo>
                <a:cubicBezTo>
                  <a:pt x="2091958" y="136578"/>
                  <a:pt x="1467165" y="44387"/>
                  <a:pt x="1211102" y="13657"/>
                </a:cubicBezTo>
                <a:cubicBezTo>
                  <a:pt x="955039" y="-17073"/>
                  <a:pt x="658006" y="13657"/>
                  <a:pt x="658006" y="13657"/>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 name="Straight Arrow Connector 7"/>
          <p:cNvCxnSpPr/>
          <p:nvPr/>
        </p:nvCxnSpPr>
        <p:spPr>
          <a:xfrm flipH="1">
            <a:off x="7886732" y="2068564"/>
            <a:ext cx="225335" cy="8562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0991" y="5317561"/>
            <a:ext cx="8600713" cy="1323439"/>
          </a:xfrm>
          <a:prstGeom prst="rect">
            <a:avLst/>
          </a:prstGeom>
          <a:noFill/>
        </p:spPr>
        <p:txBody>
          <a:bodyPr wrap="square" rtlCol="0">
            <a:spAutoFit/>
          </a:bodyPr>
          <a:lstStyle/>
          <a:p>
            <a:r>
              <a:rPr lang="en-US" sz="2000" dirty="0">
                <a:solidFill>
                  <a:srgbClr val="FF0000"/>
                </a:solidFill>
              </a:rPr>
              <a:t>*</a:t>
            </a:r>
            <a:r>
              <a:rPr lang="en-US" sz="2000" dirty="0"/>
              <a:t>A. Carrasco, </a:t>
            </a:r>
            <a:r>
              <a:rPr lang="en-US" sz="2000" dirty="0" err="1"/>
              <a:t>Teratogenesis</a:t>
            </a:r>
            <a:r>
              <a:rPr lang="en-US" sz="2000" dirty="0"/>
              <a:t> by glyphosate based herbicides and other pesticides. Relationship with the retinoic acid pathway. In  </a:t>
            </a:r>
            <a:r>
              <a:rPr lang="en-US" sz="2000" dirty="0" err="1"/>
              <a:t>Breckling</a:t>
            </a:r>
            <a:r>
              <a:rPr lang="en-US" sz="2000" dirty="0"/>
              <a:t>, B. &amp; </a:t>
            </a:r>
            <a:r>
              <a:rPr lang="en-US" sz="2000" dirty="0" err="1"/>
              <a:t>Verhoeven</a:t>
            </a:r>
            <a:r>
              <a:rPr lang="en-US" sz="2000" dirty="0"/>
              <a:t>, R. (2013) GM-Crop Cultivation – Ecological Effects on a Landscape Scale. </a:t>
            </a:r>
            <a:r>
              <a:rPr lang="en-US" sz="2000" dirty="0" err="1"/>
              <a:t>Theorie</a:t>
            </a:r>
            <a:r>
              <a:rPr lang="en-US" sz="2000" dirty="0"/>
              <a:t> in der </a:t>
            </a:r>
            <a:r>
              <a:rPr lang="en-US" sz="2000" dirty="0" err="1"/>
              <a:t>Ökologie</a:t>
            </a:r>
            <a:r>
              <a:rPr lang="en-US" sz="2000" dirty="0"/>
              <a:t> 17. Frankfurt, Peter Lang.</a:t>
            </a:r>
          </a:p>
        </p:txBody>
      </p:sp>
      <p:pic>
        <p:nvPicPr>
          <p:cNvPr id="3" name="Picture 2" descr="fr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735" y="891771"/>
            <a:ext cx="2318065" cy="1545377"/>
          </a:xfrm>
          <a:prstGeom prst="rect">
            <a:avLst/>
          </a:prstGeom>
        </p:spPr>
      </p:pic>
      <p:sp>
        <p:nvSpPr>
          <p:cNvPr id="10" name="TextBox 9"/>
          <p:cNvSpPr txBox="1"/>
          <p:nvPr/>
        </p:nvSpPr>
        <p:spPr>
          <a:xfrm>
            <a:off x="1366738" y="1806954"/>
            <a:ext cx="3808880" cy="523220"/>
          </a:xfrm>
          <a:prstGeom prst="rect">
            <a:avLst/>
          </a:prstGeom>
          <a:solidFill>
            <a:srgbClr val="FFF9A2"/>
          </a:solidFill>
          <a:ln>
            <a:solidFill>
              <a:schemeClr val="tx1"/>
            </a:solidFill>
          </a:ln>
        </p:spPr>
        <p:txBody>
          <a:bodyPr wrap="none" rtlCol="0">
            <a:spAutoFit/>
          </a:bodyPr>
          <a:lstStyle/>
          <a:p>
            <a:r>
              <a:rPr lang="en-US" sz="2800" dirty="0" smtClean="0"/>
              <a:t>CYP Enzyme Suppression</a:t>
            </a:r>
            <a:endParaRPr lang="en-US" sz="2800" dirty="0"/>
          </a:p>
        </p:txBody>
      </p:sp>
      <p:sp>
        <p:nvSpPr>
          <p:cNvPr id="6" name="TextBox 5"/>
          <p:cNvSpPr txBox="1"/>
          <p:nvPr/>
        </p:nvSpPr>
        <p:spPr>
          <a:xfrm>
            <a:off x="7203054" y="1913928"/>
            <a:ext cx="1818026" cy="523220"/>
          </a:xfrm>
          <a:prstGeom prst="rect">
            <a:avLst/>
          </a:prstGeom>
          <a:solidFill>
            <a:srgbClr val="FFF9A2"/>
          </a:solidFill>
          <a:ln>
            <a:solidFill>
              <a:schemeClr val="tx1"/>
            </a:solidFill>
          </a:ln>
        </p:spPr>
        <p:txBody>
          <a:bodyPr wrap="none" rtlCol="0">
            <a:spAutoFit/>
          </a:bodyPr>
          <a:lstStyle/>
          <a:p>
            <a:r>
              <a:rPr lang="en-US" sz="2800" dirty="0" smtClean="0"/>
              <a:t>Small Brain</a:t>
            </a:r>
            <a:endParaRPr lang="en-US" sz="2800" dirty="0"/>
          </a:p>
        </p:txBody>
      </p:sp>
    </p:spTree>
    <p:extLst>
      <p:ext uri="{BB962C8B-B14F-4D97-AF65-F5344CB8AC3E}">
        <p14:creationId xmlns:p14="http://schemas.microsoft.com/office/powerpoint/2010/main" val="2259382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t>Gut Microbes Provide </a:t>
            </a:r>
            <a:r>
              <a:rPr lang="en-US" b="1" dirty="0" err="1" smtClean="0"/>
              <a:t>Folate</a:t>
            </a:r>
            <a:r>
              <a:rPr lang="en-US" b="1" dirty="0" smtClean="0"/>
              <a:t> to Host!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200"/>
            <a:ext cx="8415867" cy="4525963"/>
          </a:xfrm>
        </p:spPr>
        <p:txBody>
          <a:bodyPr>
            <a:normAutofit/>
          </a:bodyPr>
          <a:lstStyle/>
          <a:p>
            <a:pPr marL="0" indent="0">
              <a:buNone/>
            </a:pPr>
            <a:r>
              <a:rPr lang="en-US" dirty="0" smtClean="0"/>
              <a:t>“In </a:t>
            </a:r>
            <a:r>
              <a:rPr lang="en-US" dirty="0"/>
              <a:t>conclusion, the findings from this study suggest that the quantity of </a:t>
            </a:r>
            <a:r>
              <a:rPr lang="en-US" i="1" dirty="0" err="1"/>
              <a:t>microbially</a:t>
            </a:r>
            <a:r>
              <a:rPr lang="en-US" i="1" dirty="0"/>
              <a:t> synthesized </a:t>
            </a:r>
            <a:r>
              <a:rPr lang="en-US" i="1" dirty="0" err="1"/>
              <a:t>folate</a:t>
            </a:r>
            <a:r>
              <a:rPr lang="en-US" i="1" dirty="0"/>
              <a:t> </a:t>
            </a:r>
            <a:r>
              <a:rPr lang="en-US" dirty="0"/>
              <a:t>in the large intestine of human infants is sufficiently large to potentially affect the </a:t>
            </a:r>
            <a:r>
              <a:rPr lang="en-US" dirty="0" err="1"/>
              <a:t>folate</a:t>
            </a:r>
            <a:r>
              <a:rPr lang="en-US" dirty="0"/>
              <a:t> status of the host. The results of the analysis </a:t>
            </a:r>
            <a:r>
              <a:rPr lang="en-US" dirty="0" smtClean="0"/>
              <a:t> … suggest </a:t>
            </a:r>
            <a:r>
              <a:rPr lang="en-US" dirty="0"/>
              <a:t>that a significant fraction of </a:t>
            </a:r>
            <a:r>
              <a:rPr lang="en-US" dirty="0" err="1"/>
              <a:t>folate</a:t>
            </a:r>
            <a:r>
              <a:rPr lang="en-US" dirty="0"/>
              <a:t> is in a form (</a:t>
            </a:r>
            <a:r>
              <a:rPr lang="en-US" dirty="0" err="1"/>
              <a:t>monoglutamylated</a:t>
            </a:r>
            <a:r>
              <a:rPr lang="en-US" dirty="0"/>
              <a:t>) that can be readily absorbed. </a:t>
            </a:r>
            <a:r>
              <a:rPr lang="en-US" dirty="0" smtClean="0"/>
              <a:t>“</a:t>
            </a:r>
            <a:endParaRPr lang="en-US" dirty="0"/>
          </a:p>
        </p:txBody>
      </p:sp>
      <p:sp>
        <p:nvSpPr>
          <p:cNvPr id="4" name="TextBox 3"/>
          <p:cNvSpPr txBox="1"/>
          <p:nvPr/>
        </p:nvSpPr>
        <p:spPr>
          <a:xfrm>
            <a:off x="914400" y="6231467"/>
            <a:ext cx="5153474" cy="400110"/>
          </a:xfrm>
          <a:prstGeom prst="rect">
            <a:avLst/>
          </a:prstGeom>
          <a:noFill/>
        </p:spPr>
        <p:txBody>
          <a:bodyPr wrap="none" rtlCol="0">
            <a:spAutoFit/>
          </a:bodyPr>
          <a:lstStyle/>
          <a:p>
            <a:r>
              <a:rPr lang="da-DK" sz="2000" dirty="0">
                <a:solidFill>
                  <a:srgbClr val="FF0000"/>
                </a:solidFill>
              </a:rPr>
              <a:t>*</a:t>
            </a:r>
            <a:r>
              <a:rPr lang="da-DK" sz="2000" dirty="0"/>
              <a:t>TH Kim et al., J </a:t>
            </a:r>
            <a:r>
              <a:rPr lang="da-DK" sz="2000" dirty="0" err="1"/>
              <a:t>Nutr</a:t>
            </a:r>
            <a:r>
              <a:rPr lang="da-DK" sz="2000" dirty="0"/>
              <a:t>. 2004 Jun;134(6):1389-94.</a:t>
            </a:r>
            <a:endParaRPr lang="en-US" sz="2000" dirty="0"/>
          </a:p>
        </p:txBody>
      </p:sp>
    </p:spTree>
    <p:extLst>
      <p:ext uri="{BB962C8B-B14F-4D97-AF65-F5344CB8AC3E}">
        <p14:creationId xmlns:p14="http://schemas.microsoft.com/office/powerpoint/2010/main" val="16122022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Gut Microbes Produce</a:t>
            </a:r>
            <a:br>
              <a:rPr lang="en-US" b="1" dirty="0" smtClean="0"/>
            </a:br>
            <a:r>
              <a:rPr lang="en-US" b="1" dirty="0" smtClean="0"/>
              <a:t> Bioavailable </a:t>
            </a:r>
            <a:r>
              <a:rPr lang="en-US" b="1" dirty="0" err="1" smtClean="0"/>
              <a:t>Folate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Strains of lactobacillus and </a:t>
            </a:r>
            <a:r>
              <a:rPr lang="en-US" dirty="0" err="1" smtClean="0"/>
              <a:t>bifidobacteria</a:t>
            </a:r>
            <a:r>
              <a:rPr lang="en-US" dirty="0" smtClean="0"/>
              <a:t> were shown to synthesize </a:t>
            </a:r>
            <a:r>
              <a:rPr lang="en-US" dirty="0" err="1" smtClean="0"/>
              <a:t>folate</a:t>
            </a:r>
            <a:r>
              <a:rPr lang="en-US" dirty="0" smtClean="0"/>
              <a:t> </a:t>
            </a:r>
          </a:p>
          <a:p>
            <a:pPr lvl="1"/>
            <a:r>
              <a:rPr lang="en-US" dirty="0" smtClean="0"/>
              <a:t>Both of these are especially susceptible to glyphosate toxicity</a:t>
            </a:r>
          </a:p>
          <a:p>
            <a:r>
              <a:rPr lang="en-US" dirty="0"/>
              <a:t>"Rats fed a probiotic formulation of </a:t>
            </a:r>
            <a:r>
              <a:rPr lang="en-US" dirty="0" err="1"/>
              <a:t>folate</a:t>
            </a:r>
            <a:r>
              <a:rPr lang="en-US" dirty="0"/>
              <a:t>-producing </a:t>
            </a:r>
            <a:r>
              <a:rPr lang="en-US" dirty="0" err="1"/>
              <a:t>bifidobacteria</a:t>
            </a:r>
            <a:r>
              <a:rPr lang="en-US" dirty="0"/>
              <a:t> exhibited increased plasma </a:t>
            </a:r>
            <a:r>
              <a:rPr lang="en-US" dirty="0" err="1"/>
              <a:t>folate</a:t>
            </a:r>
            <a:r>
              <a:rPr lang="en-US" dirty="0"/>
              <a:t> level, confirming that the vitamin is produced in vivo and absorbed"</a:t>
            </a:r>
          </a:p>
        </p:txBody>
      </p:sp>
      <p:sp>
        <p:nvSpPr>
          <p:cNvPr id="4" name="TextBox 3"/>
          <p:cNvSpPr txBox="1"/>
          <p:nvPr/>
        </p:nvSpPr>
        <p:spPr>
          <a:xfrm>
            <a:off x="1811867" y="6400800"/>
            <a:ext cx="4615090" cy="400110"/>
          </a:xfrm>
          <a:prstGeom prst="rect">
            <a:avLst/>
          </a:prstGeom>
          <a:noFill/>
        </p:spPr>
        <p:txBody>
          <a:bodyPr wrap="none" rtlCol="0">
            <a:spAutoFit/>
          </a:bodyPr>
          <a:lstStyle/>
          <a:p>
            <a:r>
              <a:rPr lang="fr-FR" sz="2000" dirty="0">
                <a:solidFill>
                  <a:srgbClr val="FF0000"/>
                </a:solidFill>
              </a:rPr>
              <a:t>*</a:t>
            </a:r>
            <a:r>
              <a:rPr lang="fr-FR" sz="2000" dirty="0"/>
              <a:t>M Rossi et al., </a:t>
            </a:r>
            <a:r>
              <a:rPr lang="fr-FR" sz="2000" dirty="0" err="1"/>
              <a:t>Nutrients</a:t>
            </a:r>
            <a:r>
              <a:rPr lang="fr-FR" sz="2000" dirty="0"/>
              <a:t> 2011, 3, 118-134</a:t>
            </a:r>
            <a:endParaRPr lang="en-US" sz="2000" dirty="0"/>
          </a:p>
        </p:txBody>
      </p:sp>
    </p:spTree>
    <p:extLst>
      <p:ext uri="{BB962C8B-B14F-4D97-AF65-F5344CB8AC3E}">
        <p14:creationId xmlns:p14="http://schemas.microsoft.com/office/powerpoint/2010/main" val="1701490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1051"/>
            <a:ext cx="7772400" cy="1949450"/>
          </a:xfrm>
        </p:spPr>
        <p:txBody>
          <a:bodyPr>
            <a:normAutofit/>
          </a:bodyPr>
          <a:lstStyle/>
          <a:p>
            <a:r>
              <a:rPr lang="en-US" b="1" dirty="0"/>
              <a:t>Folic Acid Supplementation: Why This is Not a Good Idea</a:t>
            </a:r>
          </a:p>
        </p:txBody>
      </p:sp>
      <p:sp>
        <p:nvSpPr>
          <p:cNvPr id="3" name="Subtitle 2"/>
          <p:cNvSpPr>
            <a:spLocks noGrp="1"/>
          </p:cNvSpPr>
          <p:nvPr>
            <p:ph type="subTitle" idx="1"/>
          </p:nvPr>
        </p:nvSpPr>
        <p:spPr>
          <a:xfrm>
            <a:off x="1151466" y="2074342"/>
            <a:ext cx="6400800" cy="1752600"/>
          </a:xfrm>
        </p:spPr>
        <p:txBody>
          <a:bodyPr/>
          <a:lstStyle/>
          <a:p>
            <a:r>
              <a:rPr lang="en-US" dirty="0" smtClean="0"/>
              <a:t>Stephanie Seneff</a:t>
            </a:r>
          </a:p>
          <a:p>
            <a:r>
              <a:rPr lang="en-US" dirty="0" smtClean="0"/>
              <a:t>WAPF </a:t>
            </a:r>
          </a:p>
          <a:p>
            <a:r>
              <a:rPr lang="en-US" dirty="0" smtClean="0"/>
              <a:t>Sunday, Nov. 15, 2015</a:t>
            </a:r>
          </a:p>
        </p:txBody>
      </p:sp>
      <p:pic>
        <p:nvPicPr>
          <p:cNvPr id="4" name="Picture 3" descr="pi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33" y="3975100"/>
            <a:ext cx="3492500" cy="2324100"/>
          </a:xfrm>
          <a:prstGeom prst="rect">
            <a:avLst/>
          </a:prstGeom>
        </p:spPr>
      </p:pic>
      <p:pic>
        <p:nvPicPr>
          <p:cNvPr id="5" name="Picture 4" descr="folic_ac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967" y="3975100"/>
            <a:ext cx="3797300" cy="2133600"/>
          </a:xfrm>
          <a:prstGeom prst="rect">
            <a:avLst/>
          </a:prstGeom>
        </p:spPr>
      </p:pic>
    </p:spTree>
    <p:extLst>
      <p:ext uri="{BB962C8B-B14F-4D97-AF65-F5344CB8AC3E}">
        <p14:creationId xmlns:p14="http://schemas.microsoft.com/office/powerpoint/2010/main" val="35969454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Gut Microbes Produce</a:t>
            </a:r>
            <a:br>
              <a:rPr lang="en-US" b="1" dirty="0" smtClean="0"/>
            </a:br>
            <a:r>
              <a:rPr lang="en-US" b="1" dirty="0" smtClean="0"/>
              <a:t> Bioavailable </a:t>
            </a:r>
            <a:r>
              <a:rPr lang="en-US" b="1" dirty="0" err="1" smtClean="0"/>
              <a:t>Folate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Strains of lactobacillus and </a:t>
            </a:r>
            <a:r>
              <a:rPr lang="en-US" dirty="0" err="1" smtClean="0"/>
              <a:t>bifidobacteria</a:t>
            </a:r>
            <a:r>
              <a:rPr lang="en-US" dirty="0" smtClean="0"/>
              <a:t> were shown to synthesize </a:t>
            </a:r>
            <a:r>
              <a:rPr lang="en-US" dirty="0" err="1" smtClean="0"/>
              <a:t>folate</a:t>
            </a:r>
            <a:r>
              <a:rPr lang="en-US" dirty="0" smtClean="0"/>
              <a:t> </a:t>
            </a:r>
          </a:p>
          <a:p>
            <a:pPr lvl="1"/>
            <a:r>
              <a:rPr lang="en-US" dirty="0" smtClean="0"/>
              <a:t>Both of these are especially susceptible to glyphosate toxicity</a:t>
            </a:r>
          </a:p>
          <a:p>
            <a:r>
              <a:rPr lang="en-US" dirty="0"/>
              <a:t>"Rats fed a probiotic formulation of </a:t>
            </a:r>
            <a:r>
              <a:rPr lang="en-US" dirty="0" err="1"/>
              <a:t>folate</a:t>
            </a:r>
            <a:r>
              <a:rPr lang="en-US" dirty="0"/>
              <a:t>-producing </a:t>
            </a:r>
            <a:r>
              <a:rPr lang="en-US" dirty="0" err="1"/>
              <a:t>bifidobacteria</a:t>
            </a:r>
            <a:r>
              <a:rPr lang="en-US" dirty="0"/>
              <a:t> exhibited increased plasma </a:t>
            </a:r>
            <a:r>
              <a:rPr lang="en-US" dirty="0" err="1"/>
              <a:t>folate</a:t>
            </a:r>
            <a:r>
              <a:rPr lang="en-US" dirty="0"/>
              <a:t> level, confirming that the vitamin is produced in vivo and absorbed"</a:t>
            </a:r>
          </a:p>
        </p:txBody>
      </p:sp>
      <p:sp>
        <p:nvSpPr>
          <p:cNvPr id="4" name="TextBox 3"/>
          <p:cNvSpPr txBox="1"/>
          <p:nvPr/>
        </p:nvSpPr>
        <p:spPr>
          <a:xfrm>
            <a:off x="1811867" y="6400800"/>
            <a:ext cx="4615090" cy="400110"/>
          </a:xfrm>
          <a:prstGeom prst="rect">
            <a:avLst/>
          </a:prstGeom>
          <a:noFill/>
        </p:spPr>
        <p:txBody>
          <a:bodyPr wrap="none" rtlCol="0">
            <a:spAutoFit/>
          </a:bodyPr>
          <a:lstStyle/>
          <a:p>
            <a:r>
              <a:rPr lang="fr-FR" sz="2000" dirty="0">
                <a:solidFill>
                  <a:srgbClr val="FF0000"/>
                </a:solidFill>
              </a:rPr>
              <a:t>*</a:t>
            </a:r>
            <a:r>
              <a:rPr lang="fr-FR" sz="2000" dirty="0"/>
              <a:t>M Rossi et al., </a:t>
            </a:r>
            <a:r>
              <a:rPr lang="fr-FR" sz="2000" dirty="0" err="1"/>
              <a:t>Nutrients</a:t>
            </a:r>
            <a:r>
              <a:rPr lang="fr-FR" sz="2000" dirty="0"/>
              <a:t> 2011, 3, 118-134</a:t>
            </a:r>
            <a:endParaRPr lang="en-US" sz="2000" dirty="0"/>
          </a:p>
        </p:txBody>
      </p:sp>
      <p:sp>
        <p:nvSpPr>
          <p:cNvPr id="5" name="TextBox 4"/>
          <p:cNvSpPr txBox="1"/>
          <p:nvPr/>
        </p:nvSpPr>
        <p:spPr>
          <a:xfrm>
            <a:off x="822637" y="1929876"/>
            <a:ext cx="7289430" cy="3108544"/>
          </a:xfrm>
          <a:prstGeom prst="rect">
            <a:avLst/>
          </a:prstGeom>
          <a:solidFill>
            <a:srgbClr val="FFF9A2"/>
          </a:solidFill>
          <a:ln>
            <a:solidFill>
              <a:schemeClr val="tx1"/>
            </a:solidFill>
          </a:ln>
        </p:spPr>
        <p:txBody>
          <a:bodyPr wrap="square" rtlCol="0">
            <a:spAutoFit/>
          </a:bodyPr>
          <a:lstStyle/>
          <a:p>
            <a:pPr algn="ctr"/>
            <a:endParaRPr lang="en-US" sz="2800" dirty="0" smtClean="0"/>
          </a:p>
          <a:p>
            <a:pPr algn="ctr"/>
            <a:r>
              <a:rPr lang="en-US" sz="2800" dirty="0" smtClean="0"/>
              <a:t>Glyphosate disrupts the </a:t>
            </a:r>
            <a:r>
              <a:rPr lang="en-US" sz="2800" dirty="0" err="1" smtClean="0"/>
              <a:t>shikimate</a:t>
            </a:r>
            <a:r>
              <a:rPr lang="en-US" sz="2800" dirty="0" smtClean="0"/>
              <a:t> pathway        in gut microbes.</a:t>
            </a:r>
          </a:p>
          <a:p>
            <a:pPr algn="ctr"/>
            <a:endParaRPr lang="en-US" sz="2800" dirty="0" smtClean="0"/>
          </a:p>
          <a:p>
            <a:pPr algn="ctr"/>
            <a:r>
              <a:rPr lang="en-US" sz="2800" dirty="0" err="1" smtClean="0"/>
              <a:t>Folate</a:t>
            </a:r>
            <a:r>
              <a:rPr lang="en-US" sz="2800" dirty="0" smtClean="0"/>
              <a:t>, produced by gut microbes, depends on the </a:t>
            </a:r>
            <a:r>
              <a:rPr lang="en-US" sz="2800" dirty="0" err="1" smtClean="0"/>
              <a:t>shikimate</a:t>
            </a:r>
            <a:r>
              <a:rPr lang="en-US" sz="2800" dirty="0" smtClean="0"/>
              <a:t> pathway</a:t>
            </a:r>
          </a:p>
          <a:p>
            <a:pPr algn="ctr"/>
            <a:endParaRPr lang="en-US" sz="2800" dirty="0"/>
          </a:p>
        </p:txBody>
      </p:sp>
    </p:spTree>
    <p:extLst>
      <p:ext uri="{BB962C8B-B14F-4D97-AF65-F5344CB8AC3E}">
        <p14:creationId xmlns:p14="http://schemas.microsoft.com/office/powerpoint/2010/main" val="162187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 Aggressive Campaign: </a:t>
            </a:r>
            <a:br>
              <a:rPr lang="en-US" b="1" dirty="0" smtClean="0"/>
            </a:br>
            <a:r>
              <a:rPr lang="en-US" b="1" dirty="0" smtClean="0"/>
              <a:t>A Down Side to Folic Acid?</a:t>
            </a:r>
            <a:endParaRPr lang="en-US" b="1" dirty="0"/>
          </a:p>
        </p:txBody>
      </p:sp>
      <p:sp>
        <p:nvSpPr>
          <p:cNvPr id="3" name="Content Placeholder 2"/>
          <p:cNvSpPr>
            <a:spLocks noGrp="1"/>
          </p:cNvSpPr>
          <p:nvPr>
            <p:ph idx="1"/>
          </p:nvPr>
        </p:nvSpPr>
        <p:spPr>
          <a:xfrm>
            <a:off x="346075" y="1462088"/>
            <a:ext cx="4813300" cy="4525963"/>
          </a:xfrm>
        </p:spPr>
        <p:txBody>
          <a:bodyPr>
            <a:normAutofit fontScale="92500"/>
          </a:bodyPr>
          <a:lstStyle/>
          <a:p>
            <a:r>
              <a:rPr lang="en-US" dirty="0" smtClean="0"/>
              <a:t>In addition to fortification, US FDA recommends folic acid (FA) supplements for women of childbearing age</a:t>
            </a:r>
          </a:p>
          <a:p>
            <a:r>
              <a:rPr lang="en-US" dirty="0" smtClean="0"/>
              <a:t>However, excessive </a:t>
            </a:r>
            <a:r>
              <a:rPr lang="en-US" dirty="0"/>
              <a:t>FA </a:t>
            </a:r>
            <a:r>
              <a:rPr lang="en-US" dirty="0" smtClean="0"/>
              <a:t>supplementation has been linked </a:t>
            </a:r>
            <a:r>
              <a:rPr lang="en-US" dirty="0"/>
              <a:t>with increased incidences of </a:t>
            </a:r>
            <a:r>
              <a:rPr lang="en-US" dirty="0" smtClean="0"/>
              <a:t>asthma</a:t>
            </a:r>
            <a:r>
              <a:rPr lang="en-US" dirty="0" smtClean="0">
                <a:solidFill>
                  <a:srgbClr val="FF0000"/>
                </a:solidFill>
              </a:rPr>
              <a:t>*</a:t>
            </a:r>
            <a:r>
              <a:rPr lang="en-US" dirty="0"/>
              <a:t> </a:t>
            </a:r>
            <a:r>
              <a:rPr lang="en-US" dirty="0" smtClean="0"/>
              <a:t>and autism</a:t>
            </a:r>
            <a:r>
              <a:rPr lang="en-US" dirty="0" smtClean="0">
                <a:solidFill>
                  <a:srgbClr val="FF0000"/>
                </a:solidFill>
              </a:rPr>
              <a:t>**</a:t>
            </a:r>
            <a:r>
              <a:rPr lang="en-US" dirty="0" smtClean="0"/>
              <a:t> among </a:t>
            </a:r>
            <a:r>
              <a:rPr lang="en-US" dirty="0"/>
              <a:t>children. </a:t>
            </a:r>
          </a:p>
          <a:p>
            <a:endParaRPr lang="en-US" dirty="0"/>
          </a:p>
        </p:txBody>
      </p:sp>
      <p:sp>
        <p:nvSpPr>
          <p:cNvPr id="4" name="TextBox 3"/>
          <p:cNvSpPr txBox="1"/>
          <p:nvPr/>
        </p:nvSpPr>
        <p:spPr>
          <a:xfrm>
            <a:off x="1449038" y="5925963"/>
            <a:ext cx="7008649" cy="830997"/>
          </a:xfrm>
          <a:prstGeom prst="rect">
            <a:avLst/>
          </a:prstGeom>
          <a:noFill/>
        </p:spPr>
        <p:txBody>
          <a:bodyPr wrap="none" rtlCol="0">
            <a:spAutoFit/>
          </a:bodyPr>
          <a:lstStyle/>
          <a:p>
            <a:r>
              <a:rPr lang="en-US" sz="2400" dirty="0">
                <a:solidFill>
                  <a:srgbClr val="FF0000"/>
                </a:solidFill>
              </a:rPr>
              <a:t>*</a:t>
            </a:r>
            <a:r>
              <a:rPr lang="en-US" sz="2400" dirty="0"/>
              <a:t>MB </a:t>
            </a:r>
            <a:r>
              <a:rPr lang="en-US" sz="2400" dirty="0" err="1"/>
              <a:t>Bekkers</a:t>
            </a:r>
            <a:r>
              <a:rPr lang="en-US" sz="2400" dirty="0"/>
              <a:t> et al. </a:t>
            </a:r>
            <a:r>
              <a:rPr lang="en-US" sz="2400" dirty="0" err="1"/>
              <a:t>Eur</a:t>
            </a:r>
            <a:r>
              <a:rPr lang="en-US" sz="2400" dirty="0"/>
              <a:t> </a:t>
            </a:r>
            <a:r>
              <a:rPr lang="en-US" sz="2400" dirty="0" err="1"/>
              <a:t>Respir</a:t>
            </a:r>
            <a:r>
              <a:rPr lang="en-US" sz="2400" dirty="0"/>
              <a:t> J 2012;39(6):1468–1474.</a:t>
            </a:r>
          </a:p>
          <a:p>
            <a:r>
              <a:rPr lang="en-US" sz="2400" dirty="0">
                <a:solidFill>
                  <a:srgbClr val="FF0000"/>
                </a:solidFill>
              </a:rPr>
              <a:t>**</a:t>
            </a:r>
            <a:r>
              <a:rPr lang="en-US" sz="2400" dirty="0"/>
              <a:t>CM Beard et al, Med Hypotheses 2011;77(1):15–17.</a:t>
            </a:r>
          </a:p>
        </p:txBody>
      </p:sp>
      <p:pic>
        <p:nvPicPr>
          <p:cNvPr id="5" name="Picture 4" descr="folic_ac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637" y="1812925"/>
            <a:ext cx="3463925" cy="2087237"/>
          </a:xfrm>
          <a:prstGeom prst="rect">
            <a:avLst/>
          </a:prstGeom>
        </p:spPr>
      </p:pic>
    </p:spTree>
    <p:extLst>
      <p:ext uri="{BB962C8B-B14F-4D97-AF65-F5344CB8AC3E}">
        <p14:creationId xmlns:p14="http://schemas.microsoft.com/office/powerpoint/2010/main" val="38840335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Inverse Correlation Between Neural Tube Defects and Autism Trends</a:t>
            </a:r>
            <a:r>
              <a:rPr lang="en-US" b="1" dirty="0" smtClean="0">
                <a:solidFill>
                  <a:srgbClr val="FF0000"/>
                </a:solidFill>
              </a:rPr>
              <a:t>*</a:t>
            </a:r>
            <a:endParaRPr lang="en-US" b="1" dirty="0">
              <a:solidFill>
                <a:srgbClr val="FF0000"/>
              </a:solidFill>
            </a:endParaRPr>
          </a:p>
        </p:txBody>
      </p:sp>
      <p:pic>
        <p:nvPicPr>
          <p:cNvPr id="4" name="Content Placeholder 3" descr="neural_tube_defects_autism_trends.png"/>
          <p:cNvPicPr>
            <a:picLocks noGrp="1" noChangeAspect="1"/>
          </p:cNvPicPr>
          <p:nvPr>
            <p:ph idx="1"/>
          </p:nvPr>
        </p:nvPicPr>
        <p:blipFill>
          <a:blip r:embed="rId3">
            <a:extLst>
              <a:ext uri="{28A0092B-C50C-407E-A947-70E740481C1C}">
                <a14:useLocalDpi xmlns:a14="http://schemas.microsoft.com/office/drawing/2010/main" val="0"/>
              </a:ext>
            </a:extLst>
          </a:blip>
          <a:srcRect l="-38878" r="-38878"/>
          <a:stretch>
            <a:fillRect/>
          </a:stretch>
        </p:blipFill>
        <p:spPr>
          <a:xfrm>
            <a:off x="-1320800" y="1577607"/>
            <a:ext cx="8229600" cy="4525963"/>
          </a:xfrm>
        </p:spPr>
      </p:pic>
      <p:sp>
        <p:nvSpPr>
          <p:cNvPr id="5" name="TextBox 4"/>
          <p:cNvSpPr txBox="1"/>
          <p:nvPr/>
        </p:nvSpPr>
        <p:spPr>
          <a:xfrm>
            <a:off x="846667" y="5905944"/>
            <a:ext cx="8211803" cy="461665"/>
          </a:xfrm>
          <a:prstGeom prst="rect">
            <a:avLst/>
          </a:prstGeom>
          <a:noFill/>
        </p:spPr>
        <p:txBody>
          <a:bodyPr wrap="none" rtlCol="0">
            <a:spAutoFit/>
          </a:bodyPr>
          <a:lstStyle/>
          <a:p>
            <a:r>
              <a:rPr lang="fr-FR" sz="2400" dirty="0" smtClean="0">
                <a:solidFill>
                  <a:srgbClr val="FF0000"/>
                </a:solidFill>
              </a:rPr>
              <a:t>*</a:t>
            </a:r>
            <a:r>
              <a:rPr lang="fr-FR" sz="2400" dirty="0"/>
              <a:t>F</a:t>
            </a:r>
            <a:r>
              <a:rPr lang="fr-FR" sz="2400" dirty="0" smtClean="0"/>
              <a:t>igure 4, K. </a:t>
            </a:r>
            <a:r>
              <a:rPr lang="fr-FR" sz="2400" dirty="0"/>
              <a:t>Vasquez et al., </a:t>
            </a:r>
            <a:r>
              <a:rPr lang="fr-FR" sz="2400" dirty="0" err="1"/>
              <a:t>Adv</a:t>
            </a:r>
            <a:r>
              <a:rPr lang="fr-FR" sz="2400" dirty="0"/>
              <a:t> </a:t>
            </a:r>
            <a:r>
              <a:rPr lang="fr-FR" sz="2400" dirty="0" err="1"/>
              <a:t>Exp</a:t>
            </a:r>
            <a:r>
              <a:rPr lang="fr-FR" sz="2400" dirty="0"/>
              <a:t> Med </a:t>
            </a:r>
            <a:r>
              <a:rPr lang="fr-FR" sz="2400" dirty="0" err="1"/>
              <a:t>Biol</a:t>
            </a:r>
            <a:r>
              <a:rPr lang="fr-FR" sz="2400" dirty="0"/>
              <a:t>. 2013;775:101-9.</a:t>
            </a:r>
            <a:endParaRPr lang="en-US" sz="2400" dirty="0"/>
          </a:p>
        </p:txBody>
      </p:sp>
      <p:sp>
        <p:nvSpPr>
          <p:cNvPr id="6" name="Content Placeholder 2"/>
          <p:cNvSpPr txBox="1">
            <a:spLocks/>
          </p:cNvSpPr>
          <p:nvPr/>
        </p:nvSpPr>
        <p:spPr>
          <a:xfrm>
            <a:off x="4605867" y="1610814"/>
            <a:ext cx="4199467"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Proposed mechanism involves increased GABA receptor activity (neuronal inhibition)</a:t>
            </a:r>
          </a:p>
          <a:p>
            <a:r>
              <a:rPr lang="en-US" dirty="0" smtClean="0"/>
              <a:t>GABA increase has been linked to autism</a:t>
            </a:r>
            <a:r>
              <a:rPr lang="en-US" dirty="0" smtClean="0">
                <a:solidFill>
                  <a:srgbClr val="FF0000"/>
                </a:solidFill>
              </a:rPr>
              <a:t>**</a:t>
            </a:r>
          </a:p>
        </p:txBody>
      </p:sp>
      <p:sp>
        <p:nvSpPr>
          <p:cNvPr id="3" name="TextBox 2"/>
          <p:cNvSpPr txBox="1"/>
          <p:nvPr/>
        </p:nvSpPr>
        <p:spPr>
          <a:xfrm>
            <a:off x="866781" y="6397625"/>
            <a:ext cx="7820019" cy="461665"/>
          </a:xfrm>
          <a:prstGeom prst="rect">
            <a:avLst/>
          </a:prstGeom>
          <a:noFill/>
        </p:spPr>
        <p:txBody>
          <a:bodyPr wrap="none" rtlCol="0">
            <a:spAutoFit/>
          </a:bodyPr>
          <a:lstStyle/>
          <a:p>
            <a:r>
              <a:rPr lang="da-DK" sz="2400" dirty="0" smtClean="0">
                <a:solidFill>
                  <a:srgbClr val="FF0000"/>
                </a:solidFill>
              </a:rPr>
              <a:t>**</a:t>
            </a:r>
            <a:r>
              <a:rPr lang="da-DK" sz="2400" dirty="0" smtClean="0"/>
              <a:t>SH </a:t>
            </a:r>
            <a:r>
              <a:rPr lang="da-DK" sz="2400" dirty="0" err="1"/>
              <a:t>Fatemi</a:t>
            </a:r>
            <a:r>
              <a:rPr lang="da-DK" sz="2400" dirty="0"/>
              <a:t> et al.,  J </a:t>
            </a:r>
            <a:r>
              <a:rPr lang="da-DK" sz="2400" dirty="0" err="1"/>
              <a:t>Autism</a:t>
            </a:r>
            <a:r>
              <a:rPr lang="da-DK" sz="2400" dirty="0"/>
              <a:t> </a:t>
            </a:r>
            <a:r>
              <a:rPr lang="da-DK" sz="2400" dirty="0" err="1"/>
              <a:t>Dev</a:t>
            </a:r>
            <a:r>
              <a:rPr lang="da-DK" sz="2400" dirty="0"/>
              <a:t> </a:t>
            </a:r>
            <a:r>
              <a:rPr lang="da-DK" sz="2400" dirty="0" err="1"/>
              <a:t>Disord</a:t>
            </a:r>
            <a:r>
              <a:rPr lang="da-DK" sz="2400" dirty="0"/>
              <a:t> 2010;40(6):743–750.</a:t>
            </a:r>
            <a:endParaRPr lang="en-US" sz="2400" dirty="0"/>
          </a:p>
        </p:txBody>
      </p:sp>
    </p:spTree>
    <p:extLst>
      <p:ext uri="{BB962C8B-B14F-4D97-AF65-F5344CB8AC3E}">
        <p14:creationId xmlns:p14="http://schemas.microsoft.com/office/powerpoint/2010/main" val="26383102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much folic acid is too much?</a:t>
            </a:r>
            <a:r>
              <a:rPr lang="en-US" b="1" dirty="0">
                <a:solidFill>
                  <a:srgbClr val="FF0000"/>
                </a:solidFill>
              </a:rPr>
              <a:t>*</a:t>
            </a:r>
          </a:p>
        </p:txBody>
      </p:sp>
      <p:sp>
        <p:nvSpPr>
          <p:cNvPr id="3" name="Content Placeholder 2"/>
          <p:cNvSpPr>
            <a:spLocks noGrp="1"/>
          </p:cNvSpPr>
          <p:nvPr>
            <p:ph idx="1"/>
          </p:nvPr>
        </p:nvSpPr>
        <p:spPr/>
        <p:txBody>
          <a:bodyPr/>
          <a:lstStyle/>
          <a:p>
            <a:r>
              <a:rPr lang="en-US" dirty="0"/>
              <a:t>For children &lt; 8 years old </a:t>
            </a:r>
            <a:r>
              <a:rPr lang="en-US" dirty="0" smtClean="0"/>
              <a:t>--  </a:t>
            </a:r>
            <a:r>
              <a:rPr lang="en-US" dirty="0"/>
              <a:t>tolerable upper limit set at 300-400 mcg.</a:t>
            </a:r>
          </a:p>
          <a:p>
            <a:r>
              <a:rPr lang="en-US" dirty="0"/>
              <a:t>One cup of breakfast </a:t>
            </a:r>
            <a:r>
              <a:rPr lang="en-US" dirty="0" smtClean="0"/>
              <a:t>cereal </a:t>
            </a:r>
            <a:r>
              <a:rPr lang="en-US" dirty="0"/>
              <a:t>has 400 mcg</a:t>
            </a:r>
          </a:p>
          <a:p>
            <a:r>
              <a:rPr lang="en-US" dirty="0"/>
              <a:t>&gt; 10% of pregnant women are taking &gt; 1000 mcg/day folic acid supplements on top of dietary folic acid fortification</a:t>
            </a:r>
          </a:p>
          <a:p>
            <a:r>
              <a:rPr lang="en-US" dirty="0"/>
              <a:t>Natural </a:t>
            </a:r>
            <a:r>
              <a:rPr lang="en-US" dirty="0" err="1"/>
              <a:t>folate</a:t>
            </a:r>
            <a:r>
              <a:rPr lang="en-US" dirty="0"/>
              <a:t> found in food sources has never been a problem </a:t>
            </a:r>
          </a:p>
        </p:txBody>
      </p:sp>
      <p:sp>
        <p:nvSpPr>
          <p:cNvPr id="4" name="TextBox 3"/>
          <p:cNvSpPr txBox="1"/>
          <p:nvPr/>
        </p:nvSpPr>
        <p:spPr>
          <a:xfrm>
            <a:off x="2838823" y="6126163"/>
            <a:ext cx="4758359" cy="707886"/>
          </a:xfrm>
          <a:prstGeom prst="rect">
            <a:avLst/>
          </a:prstGeom>
          <a:noFill/>
        </p:spPr>
        <p:txBody>
          <a:bodyPr wrap="none" rtlCol="0">
            <a:spAutoFit/>
          </a:bodyPr>
          <a:lstStyle/>
          <a:p>
            <a:r>
              <a:rPr lang="en-US" sz="2000" dirty="0" smtClean="0">
                <a:solidFill>
                  <a:srgbClr val="FF0000"/>
                </a:solidFill>
              </a:rPr>
              <a:t>*</a:t>
            </a:r>
            <a:r>
              <a:rPr lang="en-US" sz="2000" dirty="0" smtClean="0"/>
              <a:t>NIH </a:t>
            </a:r>
            <a:r>
              <a:rPr lang="en-US" sz="2000" dirty="0"/>
              <a:t>Dietary Supplement Fact Sheet: </a:t>
            </a:r>
            <a:r>
              <a:rPr lang="en-US" sz="2000" dirty="0" err="1"/>
              <a:t>Folate</a:t>
            </a:r>
            <a:endParaRPr lang="en-US" sz="2000" dirty="0"/>
          </a:p>
          <a:p>
            <a:r>
              <a:rPr lang="en-US" sz="2000" dirty="0"/>
              <a:t>http://</a:t>
            </a:r>
            <a:r>
              <a:rPr lang="en-US" sz="2000" dirty="0" err="1"/>
              <a:t>ods.od.nih.gov</a:t>
            </a:r>
            <a:r>
              <a:rPr lang="en-US" sz="2000" dirty="0"/>
              <a:t>/factsheets/</a:t>
            </a:r>
            <a:r>
              <a:rPr lang="en-US" sz="2000" dirty="0" err="1"/>
              <a:t>folate</a:t>
            </a:r>
            <a:endParaRPr lang="en-US" sz="2000" dirty="0"/>
          </a:p>
        </p:txBody>
      </p:sp>
    </p:spTree>
    <p:extLst>
      <p:ext uri="{BB962C8B-B14F-4D97-AF65-F5344CB8AC3E}">
        <p14:creationId xmlns:p14="http://schemas.microsoft.com/office/powerpoint/2010/main" val="6228632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6" y="-16937"/>
            <a:ext cx="9414933" cy="1786467"/>
          </a:xfrm>
        </p:spPr>
        <p:txBody>
          <a:bodyPr>
            <a:noAutofit/>
          </a:bodyPr>
          <a:lstStyle/>
          <a:p>
            <a:r>
              <a:rPr lang="en-US" sz="3600" b="1" dirty="0" smtClean="0"/>
              <a:t>“</a:t>
            </a:r>
            <a:r>
              <a:rPr lang="en-US" sz="3600" b="1" dirty="0" err="1" smtClean="0"/>
              <a:t>Folate</a:t>
            </a:r>
            <a:r>
              <a:rPr lang="en-US" sz="3600" b="1" dirty="0"/>
              <a:t>, vitamin B12 and </a:t>
            </a:r>
            <a:r>
              <a:rPr lang="en-US" sz="3600" b="1" dirty="0" err="1"/>
              <a:t>homocysteine</a:t>
            </a:r>
            <a:r>
              <a:rPr lang="en-US" sz="3600" b="1" dirty="0"/>
              <a:t> </a:t>
            </a:r>
            <a:r>
              <a:rPr lang="en-US" sz="3600" b="1" dirty="0" smtClean="0"/>
              <a:t/>
            </a:r>
            <a:br>
              <a:rPr lang="en-US" sz="3600" b="1" dirty="0" smtClean="0"/>
            </a:br>
            <a:r>
              <a:rPr lang="en-US" sz="3600" b="1" dirty="0" smtClean="0"/>
              <a:t>in </a:t>
            </a:r>
            <a:r>
              <a:rPr lang="en-US" sz="3600" b="1" dirty="0"/>
              <a:t>relation to birth defects </a:t>
            </a:r>
            <a:r>
              <a:rPr lang="en-US" sz="3600" b="1" dirty="0" smtClean="0"/>
              <a:t/>
            </a:r>
            <a:br>
              <a:rPr lang="en-US" sz="3600" b="1" dirty="0" smtClean="0"/>
            </a:br>
            <a:r>
              <a:rPr lang="en-US" sz="3600" b="1" dirty="0" smtClean="0"/>
              <a:t>and </a:t>
            </a:r>
            <a:r>
              <a:rPr lang="en-US" sz="3600" b="1" dirty="0"/>
              <a:t>pregnancy </a:t>
            </a:r>
            <a:r>
              <a:rPr lang="en-US" sz="3600" b="1" dirty="0" smtClean="0"/>
              <a:t>outcome”</a:t>
            </a:r>
            <a:r>
              <a:rPr lang="en-US" sz="3600" b="1" dirty="0" smtClean="0">
                <a:solidFill>
                  <a:srgbClr val="FF0000"/>
                </a:solidFill>
              </a:rPr>
              <a:t>*</a:t>
            </a:r>
            <a:r>
              <a:rPr lang="en-US" sz="3600" b="1" dirty="0" smtClean="0"/>
              <a:t> </a:t>
            </a:r>
            <a:endParaRPr lang="en-US" sz="3600" b="1" dirty="0"/>
          </a:p>
        </p:txBody>
      </p:sp>
      <p:sp>
        <p:nvSpPr>
          <p:cNvPr id="3" name="Content Placeholder 2"/>
          <p:cNvSpPr>
            <a:spLocks noGrp="1"/>
          </p:cNvSpPr>
          <p:nvPr>
            <p:ph idx="1"/>
          </p:nvPr>
        </p:nvSpPr>
        <p:spPr>
          <a:xfrm>
            <a:off x="457200" y="1769530"/>
            <a:ext cx="8229600" cy="4525963"/>
          </a:xfrm>
        </p:spPr>
        <p:txBody>
          <a:bodyPr/>
          <a:lstStyle/>
          <a:p>
            <a:pPr marL="0" indent="0">
              <a:buNone/>
            </a:pPr>
            <a:r>
              <a:rPr lang="en-US" dirty="0"/>
              <a:t>"However</a:t>
            </a:r>
            <a:r>
              <a:rPr lang="en-US" dirty="0" smtClean="0"/>
              <a:t>, intervention </a:t>
            </a:r>
            <a:r>
              <a:rPr lang="en-US" dirty="0"/>
              <a:t>with folic acid alone may not only be inefficient, but may even cause harm to women living in regions where vitamin B12 deficiency is endemic. The scientists, clinicians and policy-makers in different countries should carefully investigate and evaluate the relevance of the present guidelines in their own populations."</a:t>
            </a:r>
          </a:p>
        </p:txBody>
      </p:sp>
      <p:sp>
        <p:nvSpPr>
          <p:cNvPr id="4" name="TextBox 3"/>
          <p:cNvSpPr txBox="1"/>
          <p:nvPr/>
        </p:nvSpPr>
        <p:spPr>
          <a:xfrm>
            <a:off x="592667" y="6282267"/>
            <a:ext cx="6907773" cy="369332"/>
          </a:xfrm>
          <a:prstGeom prst="rect">
            <a:avLst/>
          </a:prstGeom>
          <a:noFill/>
        </p:spPr>
        <p:txBody>
          <a:bodyPr wrap="none" rtlCol="0">
            <a:spAutoFit/>
          </a:bodyPr>
          <a:lstStyle/>
          <a:p>
            <a:r>
              <a:rPr lang="en-US" dirty="0">
                <a:solidFill>
                  <a:srgbClr val="FF0000"/>
                </a:solidFill>
              </a:rPr>
              <a:t>*</a:t>
            </a:r>
            <a:r>
              <a:rPr lang="en-US" dirty="0"/>
              <a:t> H </a:t>
            </a:r>
            <a:r>
              <a:rPr lang="en-US" dirty="0" err="1"/>
              <a:t>Refsum</a:t>
            </a:r>
            <a:r>
              <a:rPr lang="en-US" dirty="0"/>
              <a:t>, British Journal of Nutrition (2001), 85, Suppl. 2, S109±S113.</a:t>
            </a:r>
          </a:p>
        </p:txBody>
      </p:sp>
    </p:spTree>
    <p:extLst>
      <p:ext uri="{BB962C8B-B14F-4D97-AF65-F5344CB8AC3E}">
        <p14:creationId xmlns:p14="http://schemas.microsoft.com/office/powerpoint/2010/main" val="41990943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972968" y="2232027"/>
            <a:ext cx="5198170" cy="923330"/>
          </a:xfrm>
          <a:prstGeom prst="rect">
            <a:avLst/>
          </a:prstGeom>
          <a:noFill/>
          <a:ln>
            <a:noFill/>
          </a:ln>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Folic Acid Biology</a:t>
            </a:r>
          </a:p>
        </p:txBody>
      </p:sp>
    </p:spTree>
    <p:extLst>
      <p:ext uri="{BB962C8B-B14F-4D97-AF65-F5344CB8AC3E}">
        <p14:creationId xmlns:p14="http://schemas.microsoft.com/office/powerpoint/2010/main" val="23773934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697"/>
            <a:ext cx="8229600" cy="1143000"/>
          </a:xfrm>
        </p:spPr>
        <p:txBody>
          <a:bodyPr>
            <a:normAutofit fontScale="90000"/>
          </a:bodyPr>
          <a:lstStyle/>
          <a:p>
            <a:r>
              <a:rPr lang="en-US" b="1" dirty="0" smtClean="0"/>
              <a:t>“Folic </a:t>
            </a:r>
            <a:r>
              <a:rPr lang="en-US" b="1" dirty="0"/>
              <a:t>acid fortification: the good, the bad, and the puzzle of vitamin B-</a:t>
            </a:r>
            <a:r>
              <a:rPr lang="en-US" b="1" dirty="0" smtClean="0"/>
              <a:t>12”</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81086" y="1795228"/>
            <a:ext cx="8686800" cy="4525963"/>
          </a:xfrm>
        </p:spPr>
        <p:txBody>
          <a:bodyPr/>
          <a:lstStyle/>
          <a:p>
            <a:r>
              <a:rPr lang="en-US" dirty="0"/>
              <a:t>Low B-</a:t>
            </a:r>
            <a:r>
              <a:rPr lang="en-US" dirty="0" smtClean="0"/>
              <a:t>12 (</a:t>
            </a:r>
            <a:r>
              <a:rPr lang="en-US" dirty="0" err="1" smtClean="0"/>
              <a:t>cobalamin</a:t>
            </a:r>
            <a:r>
              <a:rPr lang="en-US" dirty="0" smtClean="0"/>
              <a:t>) / </a:t>
            </a:r>
            <a:r>
              <a:rPr lang="en-US" dirty="0"/>
              <a:t>High </a:t>
            </a:r>
            <a:r>
              <a:rPr lang="en-US" dirty="0" smtClean="0"/>
              <a:t>folic acid </a:t>
            </a:r>
            <a:r>
              <a:rPr lang="en-US" dirty="0" smtClean="0">
                <a:sym typeface="Wingdings"/>
              </a:rPr>
              <a:t></a:t>
            </a:r>
          </a:p>
          <a:p>
            <a:pPr lvl="1"/>
            <a:r>
              <a:rPr lang="en-US" dirty="0"/>
              <a:t>5-fold increased risk to anemia </a:t>
            </a:r>
            <a:endParaRPr lang="en-US" dirty="0" smtClean="0"/>
          </a:p>
          <a:p>
            <a:pPr lvl="1"/>
            <a:r>
              <a:rPr lang="en-US" dirty="0" smtClean="0"/>
              <a:t>5</a:t>
            </a:r>
            <a:r>
              <a:rPr lang="en-US" dirty="0"/>
              <a:t>-fold increased risk to cognitive </a:t>
            </a:r>
            <a:r>
              <a:rPr lang="en-US" dirty="0" smtClean="0"/>
              <a:t>impairment</a:t>
            </a:r>
          </a:p>
          <a:p>
            <a:pPr lvl="1"/>
            <a:r>
              <a:rPr lang="en-US" dirty="0" smtClean="0"/>
              <a:t>4% of elderly tested met this criterion</a:t>
            </a:r>
          </a:p>
          <a:p>
            <a:r>
              <a:rPr lang="en-US" dirty="0"/>
              <a:t>~1.8 million elderly might be at increased risk of cognitive impairment and anemia because of an imbalance </a:t>
            </a:r>
            <a:r>
              <a:rPr lang="en-US" dirty="0" smtClean="0"/>
              <a:t>between </a:t>
            </a:r>
            <a:r>
              <a:rPr lang="en-US" dirty="0" err="1"/>
              <a:t>folate</a:t>
            </a:r>
            <a:r>
              <a:rPr lang="en-US" dirty="0"/>
              <a:t> and vitamin B-12. </a:t>
            </a:r>
          </a:p>
        </p:txBody>
      </p:sp>
      <p:sp>
        <p:nvSpPr>
          <p:cNvPr id="4" name="TextBox 3"/>
          <p:cNvSpPr txBox="1"/>
          <p:nvPr/>
        </p:nvSpPr>
        <p:spPr>
          <a:xfrm>
            <a:off x="2043250" y="6321191"/>
            <a:ext cx="5724795" cy="461665"/>
          </a:xfrm>
          <a:prstGeom prst="rect">
            <a:avLst/>
          </a:prstGeom>
          <a:noFill/>
        </p:spPr>
        <p:txBody>
          <a:bodyPr wrap="none" rtlCol="0">
            <a:spAutoFit/>
          </a:bodyPr>
          <a:lstStyle/>
          <a:p>
            <a:r>
              <a:rPr lang="sv-SE" sz="2400" dirty="0">
                <a:solidFill>
                  <a:srgbClr val="FF0000"/>
                </a:solidFill>
              </a:rPr>
              <a:t>* </a:t>
            </a:r>
            <a:r>
              <a:rPr lang="sv-SE" sz="2400" dirty="0"/>
              <a:t>A David Smith, </a:t>
            </a:r>
            <a:r>
              <a:rPr lang="sv-SE" sz="2400" dirty="0" err="1"/>
              <a:t>Am</a:t>
            </a:r>
            <a:r>
              <a:rPr lang="sv-SE" sz="2400" dirty="0"/>
              <a:t> J </a:t>
            </a:r>
            <a:r>
              <a:rPr lang="sv-SE" sz="2400" dirty="0" err="1"/>
              <a:t>Clin</a:t>
            </a:r>
            <a:r>
              <a:rPr lang="sv-SE" sz="2400" dirty="0"/>
              <a:t> </a:t>
            </a:r>
            <a:r>
              <a:rPr lang="sv-SE" sz="2400" dirty="0" err="1"/>
              <a:t>Nutr</a:t>
            </a:r>
            <a:r>
              <a:rPr lang="sv-SE" sz="2400" dirty="0"/>
              <a:t> 2007;85:3-5.</a:t>
            </a:r>
            <a:endParaRPr lang="en-US" sz="2400" dirty="0"/>
          </a:p>
        </p:txBody>
      </p:sp>
    </p:spTree>
    <p:extLst>
      <p:ext uri="{BB962C8B-B14F-4D97-AF65-F5344CB8AC3E}">
        <p14:creationId xmlns:p14="http://schemas.microsoft.com/office/powerpoint/2010/main" val="34126270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697"/>
            <a:ext cx="8229600" cy="1143000"/>
          </a:xfrm>
        </p:spPr>
        <p:txBody>
          <a:bodyPr>
            <a:normAutofit fontScale="90000"/>
          </a:bodyPr>
          <a:lstStyle/>
          <a:p>
            <a:r>
              <a:rPr lang="en-US" b="1" dirty="0" smtClean="0"/>
              <a:t>“Folic </a:t>
            </a:r>
            <a:r>
              <a:rPr lang="en-US" b="1" dirty="0"/>
              <a:t>acid fortification: the good, the bad, and the puzzle of vitamin B-</a:t>
            </a:r>
            <a:r>
              <a:rPr lang="en-US" b="1" dirty="0" smtClean="0"/>
              <a:t>12”</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81086" y="1795228"/>
            <a:ext cx="8686800" cy="4525963"/>
          </a:xfrm>
        </p:spPr>
        <p:txBody>
          <a:bodyPr/>
          <a:lstStyle/>
          <a:p>
            <a:r>
              <a:rPr lang="en-US" dirty="0"/>
              <a:t>Low B-</a:t>
            </a:r>
            <a:r>
              <a:rPr lang="en-US" dirty="0" smtClean="0"/>
              <a:t>12 (</a:t>
            </a:r>
            <a:r>
              <a:rPr lang="en-US" dirty="0" err="1" smtClean="0"/>
              <a:t>cobalamin</a:t>
            </a:r>
            <a:r>
              <a:rPr lang="en-US" dirty="0" smtClean="0"/>
              <a:t>) / </a:t>
            </a:r>
            <a:r>
              <a:rPr lang="en-US" dirty="0"/>
              <a:t>High </a:t>
            </a:r>
            <a:r>
              <a:rPr lang="en-US" dirty="0" smtClean="0"/>
              <a:t>folic acid </a:t>
            </a:r>
            <a:r>
              <a:rPr lang="en-US" dirty="0" smtClean="0">
                <a:sym typeface="Wingdings"/>
              </a:rPr>
              <a:t></a:t>
            </a:r>
          </a:p>
          <a:p>
            <a:pPr lvl="1"/>
            <a:r>
              <a:rPr lang="en-US" dirty="0"/>
              <a:t>5-fold increased risk to anemia </a:t>
            </a:r>
            <a:endParaRPr lang="en-US" dirty="0" smtClean="0"/>
          </a:p>
          <a:p>
            <a:pPr lvl="1"/>
            <a:r>
              <a:rPr lang="en-US" dirty="0" smtClean="0"/>
              <a:t>5</a:t>
            </a:r>
            <a:r>
              <a:rPr lang="en-US" dirty="0"/>
              <a:t>-fold increased risk to cognitive </a:t>
            </a:r>
            <a:r>
              <a:rPr lang="en-US" dirty="0" smtClean="0"/>
              <a:t>impairment</a:t>
            </a:r>
          </a:p>
          <a:p>
            <a:pPr lvl="1"/>
            <a:r>
              <a:rPr lang="en-US" dirty="0" smtClean="0"/>
              <a:t>4% of elderly tested met this criterion</a:t>
            </a:r>
          </a:p>
          <a:p>
            <a:r>
              <a:rPr lang="en-US" dirty="0"/>
              <a:t>~1.8 million elderly might be at increased risk of cognitive impairment and anemia because of an imbalance </a:t>
            </a:r>
            <a:r>
              <a:rPr lang="en-US" dirty="0" smtClean="0"/>
              <a:t>between </a:t>
            </a:r>
            <a:r>
              <a:rPr lang="en-US" dirty="0" err="1"/>
              <a:t>folate</a:t>
            </a:r>
            <a:r>
              <a:rPr lang="en-US" dirty="0"/>
              <a:t> and vitamin B-12. </a:t>
            </a:r>
          </a:p>
        </p:txBody>
      </p:sp>
      <p:sp>
        <p:nvSpPr>
          <p:cNvPr id="4" name="TextBox 3"/>
          <p:cNvSpPr txBox="1"/>
          <p:nvPr/>
        </p:nvSpPr>
        <p:spPr>
          <a:xfrm>
            <a:off x="2043250" y="6321191"/>
            <a:ext cx="5724795" cy="461665"/>
          </a:xfrm>
          <a:prstGeom prst="rect">
            <a:avLst/>
          </a:prstGeom>
          <a:noFill/>
        </p:spPr>
        <p:txBody>
          <a:bodyPr wrap="none" rtlCol="0">
            <a:spAutoFit/>
          </a:bodyPr>
          <a:lstStyle/>
          <a:p>
            <a:r>
              <a:rPr lang="sv-SE" sz="2400" dirty="0">
                <a:solidFill>
                  <a:srgbClr val="FF0000"/>
                </a:solidFill>
              </a:rPr>
              <a:t>* </a:t>
            </a:r>
            <a:r>
              <a:rPr lang="sv-SE" sz="2400" dirty="0"/>
              <a:t>A David Smith, </a:t>
            </a:r>
            <a:r>
              <a:rPr lang="sv-SE" sz="2400" dirty="0" err="1"/>
              <a:t>Am</a:t>
            </a:r>
            <a:r>
              <a:rPr lang="sv-SE" sz="2400" dirty="0"/>
              <a:t> J </a:t>
            </a:r>
            <a:r>
              <a:rPr lang="sv-SE" sz="2400" dirty="0" err="1"/>
              <a:t>Clin</a:t>
            </a:r>
            <a:r>
              <a:rPr lang="sv-SE" sz="2400" dirty="0"/>
              <a:t> </a:t>
            </a:r>
            <a:r>
              <a:rPr lang="sv-SE" sz="2400" dirty="0" err="1"/>
              <a:t>Nutr</a:t>
            </a:r>
            <a:r>
              <a:rPr lang="sv-SE" sz="2400" dirty="0"/>
              <a:t> 2007;85:3-5.</a:t>
            </a:r>
            <a:endParaRPr lang="en-US" sz="2400" dirty="0"/>
          </a:p>
        </p:txBody>
      </p:sp>
      <p:sp>
        <p:nvSpPr>
          <p:cNvPr id="5" name="Content Placeholder 2"/>
          <p:cNvSpPr txBox="1">
            <a:spLocks/>
          </p:cNvSpPr>
          <p:nvPr/>
        </p:nvSpPr>
        <p:spPr>
          <a:xfrm>
            <a:off x="457200" y="2410001"/>
            <a:ext cx="8047134" cy="1951881"/>
          </a:xfrm>
          <a:prstGeom prst="rect">
            <a:avLst/>
          </a:prstGeom>
          <a:solidFill>
            <a:srgbClr val="FFFA97"/>
          </a:solidFill>
          <a:ln>
            <a:solidFill>
              <a:srgbClr val="000000"/>
            </a:solidFill>
          </a:ln>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en-US" dirty="0"/>
              <a:t>"Is it ethical to save one infant from developing a neural tube defect but increase the risk of poorer health in ~1000 elderly persons?”</a:t>
            </a:r>
          </a:p>
        </p:txBody>
      </p:sp>
    </p:spTree>
    <p:extLst>
      <p:ext uri="{BB962C8B-B14F-4D97-AF65-F5344CB8AC3E}">
        <p14:creationId xmlns:p14="http://schemas.microsoft.com/office/powerpoint/2010/main" val="14027573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What’s the difference between</a:t>
            </a:r>
            <a:br>
              <a:rPr lang="en-US" b="1" dirty="0" smtClean="0"/>
            </a:br>
            <a:r>
              <a:rPr lang="en-US" b="1" dirty="0" smtClean="0"/>
              <a:t> folic acid and </a:t>
            </a:r>
            <a:r>
              <a:rPr lang="en-US" b="1" dirty="0" err="1" smtClean="0"/>
              <a:t>folate</a:t>
            </a:r>
            <a:r>
              <a:rPr lang="en-US" b="1" dirty="0" smtClean="0"/>
              <a:t>???</a:t>
            </a:r>
            <a:endParaRPr lang="en-US" b="1" dirty="0"/>
          </a:p>
        </p:txBody>
      </p:sp>
      <p:sp>
        <p:nvSpPr>
          <p:cNvPr id="3" name="Content Placeholder 2"/>
          <p:cNvSpPr>
            <a:spLocks noGrp="1"/>
          </p:cNvSpPr>
          <p:nvPr>
            <p:ph idx="1"/>
          </p:nvPr>
        </p:nvSpPr>
        <p:spPr>
          <a:xfrm>
            <a:off x="457200" y="1616075"/>
            <a:ext cx="8229600" cy="2904067"/>
          </a:xfrm>
        </p:spPr>
        <p:txBody>
          <a:bodyPr>
            <a:normAutofit fontScale="92500" lnSpcReduction="10000"/>
          </a:bodyPr>
          <a:lstStyle/>
          <a:p>
            <a:r>
              <a:rPr lang="en-US" dirty="0" err="1" smtClean="0"/>
              <a:t>Folate</a:t>
            </a:r>
            <a:r>
              <a:rPr lang="en-US" dirty="0" smtClean="0"/>
              <a:t> is the form of the B vitamin that is found in nature: you can never overdose on it</a:t>
            </a:r>
          </a:p>
          <a:p>
            <a:pPr lvl="1"/>
            <a:r>
              <a:rPr lang="en-US" dirty="0" err="1"/>
              <a:t>Folate</a:t>
            </a:r>
            <a:r>
              <a:rPr lang="en-US" dirty="0"/>
              <a:t> is typically methylated</a:t>
            </a:r>
          </a:p>
          <a:p>
            <a:r>
              <a:rPr lang="en-US" dirty="0" smtClean="0"/>
              <a:t>Folic acid is a </a:t>
            </a:r>
            <a:r>
              <a:rPr lang="en-US" i="1" dirty="0" smtClean="0">
                <a:solidFill>
                  <a:srgbClr val="FF0000"/>
                </a:solidFill>
              </a:rPr>
              <a:t>synthetic</a:t>
            </a:r>
            <a:r>
              <a:rPr lang="en-US" dirty="0" smtClean="0">
                <a:solidFill>
                  <a:srgbClr val="FF0000"/>
                </a:solidFill>
              </a:rPr>
              <a:t> </a:t>
            </a:r>
            <a:r>
              <a:rPr lang="en-US" dirty="0" smtClean="0"/>
              <a:t>molecule, and it’s stable</a:t>
            </a:r>
          </a:p>
          <a:p>
            <a:r>
              <a:rPr lang="en-US" dirty="0" smtClean="0"/>
              <a:t>Folic acid is missing four hydrogen ions –          </a:t>
            </a:r>
            <a:r>
              <a:rPr lang="en-US" i="1" dirty="0" smtClean="0">
                <a:solidFill>
                  <a:srgbClr val="FF0000"/>
                </a:solidFill>
              </a:rPr>
              <a:t>THIS IS VERY IMPORTANT!!!</a:t>
            </a:r>
            <a:endParaRPr lang="en-US" i="1" dirty="0">
              <a:solidFill>
                <a:srgbClr val="FF0000"/>
              </a:solidFill>
            </a:endParaRPr>
          </a:p>
        </p:txBody>
      </p:sp>
      <p:sp>
        <p:nvSpPr>
          <p:cNvPr id="4" name="Title 1"/>
          <p:cNvSpPr txBox="1">
            <a:spLocks/>
          </p:cNvSpPr>
          <p:nvPr/>
        </p:nvSpPr>
        <p:spPr>
          <a:xfrm>
            <a:off x="457200" y="4774142"/>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Folic acid is </a:t>
            </a:r>
            <a:r>
              <a:rPr lang="en-US" sz="2800" i="1" dirty="0" smtClean="0">
                <a:solidFill>
                  <a:srgbClr val="FF0000"/>
                </a:solidFill>
              </a:rPr>
              <a:t>oxidized</a:t>
            </a:r>
            <a:r>
              <a:rPr lang="en-US" sz="2800" dirty="0" smtClean="0"/>
              <a:t>, and</a:t>
            </a:r>
          </a:p>
          <a:p>
            <a:r>
              <a:rPr lang="en-US" sz="2800" dirty="0" smtClean="0"/>
              <a:t> to convert it to </a:t>
            </a:r>
            <a:r>
              <a:rPr lang="en-US" sz="2800" dirty="0" err="1" smtClean="0"/>
              <a:t>folate</a:t>
            </a:r>
            <a:r>
              <a:rPr lang="en-US" sz="2800" dirty="0" smtClean="0"/>
              <a:t> is costly for the body</a:t>
            </a:r>
            <a:endParaRPr lang="en-US" sz="2800" dirty="0">
              <a:solidFill>
                <a:srgbClr val="FF0000"/>
              </a:solidFill>
            </a:endParaRPr>
          </a:p>
        </p:txBody>
      </p:sp>
    </p:spTree>
    <p:extLst>
      <p:ext uri="{BB962C8B-B14F-4D97-AF65-F5344CB8AC3E}">
        <p14:creationId xmlns:p14="http://schemas.microsoft.com/office/powerpoint/2010/main" val="24128779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Folic Acid is Complex</a:t>
            </a:r>
            <a:endParaRPr lang="en-US" b="1" dirty="0"/>
          </a:p>
        </p:txBody>
      </p:sp>
      <p:sp>
        <p:nvSpPr>
          <p:cNvPr id="3" name="Content Placeholder 2"/>
          <p:cNvSpPr>
            <a:spLocks noGrp="1"/>
          </p:cNvSpPr>
          <p:nvPr>
            <p:ph idx="1"/>
          </p:nvPr>
        </p:nvSpPr>
        <p:spPr/>
        <p:txBody>
          <a:bodyPr>
            <a:normAutofit lnSpcReduction="10000"/>
          </a:bodyPr>
          <a:lstStyle/>
          <a:p>
            <a:r>
              <a:rPr lang="en-US" dirty="0" smtClean="0"/>
              <a:t>Folic acid is a synthetic, oxidized form of </a:t>
            </a:r>
            <a:r>
              <a:rPr lang="en-US" dirty="0" err="1" smtClean="0"/>
              <a:t>folate</a:t>
            </a:r>
            <a:endParaRPr lang="en-US" dirty="0" smtClean="0"/>
          </a:p>
          <a:p>
            <a:r>
              <a:rPr lang="en-US" dirty="0" smtClean="0"/>
              <a:t>It induces oxidative stress </a:t>
            </a:r>
            <a:r>
              <a:rPr lang="en-US" dirty="0"/>
              <a:t>in the liver</a:t>
            </a:r>
          </a:p>
          <a:p>
            <a:r>
              <a:rPr lang="en-US" dirty="0"/>
              <a:t>This can lead to folic acid </a:t>
            </a:r>
            <a:r>
              <a:rPr lang="en-US" dirty="0" smtClean="0"/>
              <a:t>build-up (unnatural) in the blood</a:t>
            </a:r>
          </a:p>
          <a:p>
            <a:r>
              <a:rPr lang="en-US" dirty="0" smtClean="0"/>
              <a:t>This interferes with nitric oxide release which is important for promoting blood flow</a:t>
            </a:r>
          </a:p>
          <a:p>
            <a:r>
              <a:rPr lang="en-US" dirty="0" smtClean="0"/>
              <a:t>Folic acid in the blood may also cause the antibodies to </a:t>
            </a:r>
            <a:r>
              <a:rPr lang="en-US" dirty="0" err="1" smtClean="0"/>
              <a:t>folate</a:t>
            </a:r>
            <a:r>
              <a:rPr lang="en-US" dirty="0" smtClean="0"/>
              <a:t> receptors in the brain associated with cerebral </a:t>
            </a:r>
            <a:r>
              <a:rPr lang="en-US" dirty="0" err="1" smtClean="0"/>
              <a:t>folate</a:t>
            </a:r>
            <a:r>
              <a:rPr lang="en-US" dirty="0" smtClean="0"/>
              <a:t> deficiency</a:t>
            </a:r>
            <a:endParaRPr lang="en-US" dirty="0"/>
          </a:p>
        </p:txBody>
      </p:sp>
    </p:spTree>
    <p:extLst>
      <p:ext uri="{BB962C8B-B14F-4D97-AF65-F5344CB8AC3E}">
        <p14:creationId xmlns:p14="http://schemas.microsoft.com/office/powerpoint/2010/main" val="12555138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"I think we risk becoming the best-informed society that has ever died of ignorance." </a:t>
            </a:r>
            <a:endParaRPr lang="en-US" dirty="0" smtClean="0"/>
          </a:p>
          <a:p>
            <a:pPr marL="0" indent="0">
              <a:buNone/>
            </a:pPr>
            <a:endParaRPr lang="en-US" dirty="0"/>
          </a:p>
          <a:p>
            <a:pPr marL="0" indent="0">
              <a:buNone/>
            </a:pPr>
            <a:r>
              <a:rPr lang="en-US" dirty="0" smtClean="0"/>
              <a:t> </a:t>
            </a:r>
          </a:p>
          <a:p>
            <a:pPr marL="0" indent="0">
              <a:buNone/>
            </a:pPr>
            <a:r>
              <a:rPr lang="en-US" dirty="0" smtClean="0"/>
              <a:t>Rubén </a:t>
            </a:r>
            <a:r>
              <a:rPr lang="en-US" dirty="0"/>
              <a:t>Blades </a:t>
            </a:r>
          </a:p>
        </p:txBody>
      </p:sp>
    </p:spTree>
    <p:extLst>
      <p:ext uri="{BB962C8B-B14F-4D97-AF65-F5344CB8AC3E}">
        <p14:creationId xmlns:p14="http://schemas.microsoft.com/office/powerpoint/2010/main" val="40196680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Crucial Difference between </a:t>
            </a:r>
            <a:br>
              <a:rPr lang="en-US" b="1" dirty="0" smtClean="0"/>
            </a:br>
            <a:r>
              <a:rPr lang="en-US" b="1" dirty="0" smtClean="0"/>
              <a:t>Folic Acid and </a:t>
            </a:r>
            <a:r>
              <a:rPr lang="en-US" b="1" dirty="0" err="1" smtClean="0"/>
              <a:t>Folate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“Unlike </a:t>
            </a:r>
            <a:r>
              <a:rPr lang="en-US" dirty="0"/>
              <a:t>natural </a:t>
            </a:r>
            <a:r>
              <a:rPr lang="en-US" dirty="0" err="1"/>
              <a:t>folates</a:t>
            </a:r>
            <a:r>
              <a:rPr lang="en-US" dirty="0"/>
              <a:t>, which are metabolized to THF in the mucosa of the small intestine, folic acid undergoes initial reduction and methylation in the liver, where conversion to the THF form requires </a:t>
            </a:r>
            <a:r>
              <a:rPr lang="en-US" dirty="0" err="1"/>
              <a:t>dihydrofolate</a:t>
            </a:r>
            <a:r>
              <a:rPr lang="en-US" dirty="0"/>
              <a:t> </a:t>
            </a:r>
            <a:r>
              <a:rPr lang="en-US" dirty="0" err="1"/>
              <a:t>reductase</a:t>
            </a:r>
            <a:r>
              <a:rPr lang="en-US" dirty="0"/>
              <a:t>. The low activity of this enzyme in the human liver, combined with a high intake of folic acid, may result in unnatural levels of </a:t>
            </a:r>
            <a:r>
              <a:rPr lang="en-US" dirty="0" err="1"/>
              <a:t>unmetabolized</a:t>
            </a:r>
            <a:r>
              <a:rPr lang="en-US" dirty="0"/>
              <a:t> folic acid entering the systemic circulation</a:t>
            </a:r>
            <a:r>
              <a:rPr lang="en-US" dirty="0" smtClean="0"/>
              <a:t>.”</a:t>
            </a:r>
            <a:endParaRPr lang="en-US" dirty="0"/>
          </a:p>
        </p:txBody>
      </p:sp>
      <p:sp>
        <p:nvSpPr>
          <p:cNvPr id="4" name="TextBox 3"/>
          <p:cNvSpPr txBox="1"/>
          <p:nvPr/>
        </p:nvSpPr>
        <p:spPr>
          <a:xfrm>
            <a:off x="600959" y="6394986"/>
            <a:ext cx="5713373" cy="461665"/>
          </a:xfrm>
          <a:prstGeom prst="rect">
            <a:avLst/>
          </a:prstGeom>
          <a:noFill/>
        </p:spPr>
        <p:txBody>
          <a:bodyPr wrap="none" rtlCol="0">
            <a:spAutoFit/>
          </a:bodyPr>
          <a:lstStyle/>
          <a:p>
            <a:r>
              <a:rPr lang="nb-NO" sz="2400" dirty="0" smtClean="0">
                <a:solidFill>
                  <a:srgbClr val="FF0000"/>
                </a:solidFill>
              </a:rPr>
              <a:t>*</a:t>
            </a:r>
            <a:r>
              <a:rPr lang="nb-NO" sz="2400" dirty="0" smtClean="0"/>
              <a:t>http</a:t>
            </a:r>
            <a:r>
              <a:rPr lang="nb-NO" sz="2400" dirty="0"/>
              <a:t>://</a:t>
            </a:r>
            <a:r>
              <a:rPr lang="nb-NO" sz="2400" dirty="0" err="1"/>
              <a:t>chriskresser.com</a:t>
            </a:r>
            <a:r>
              <a:rPr lang="nb-NO" sz="2400" dirty="0"/>
              <a:t>/</a:t>
            </a:r>
            <a:r>
              <a:rPr lang="nb-NO" sz="2400" dirty="0" err="1"/>
              <a:t>folate</a:t>
            </a:r>
            <a:r>
              <a:rPr lang="nb-NO" sz="2400" dirty="0"/>
              <a:t>-</a:t>
            </a:r>
            <a:r>
              <a:rPr lang="nb-NO" sz="2400" dirty="0" err="1"/>
              <a:t>vs</a:t>
            </a:r>
            <a:r>
              <a:rPr lang="nb-NO" sz="2400" dirty="0"/>
              <a:t>-</a:t>
            </a:r>
            <a:r>
              <a:rPr lang="nb-NO" sz="2400" dirty="0" err="1"/>
              <a:t>folic</a:t>
            </a:r>
            <a:r>
              <a:rPr lang="nb-NO" sz="2400" dirty="0"/>
              <a:t>-acid</a:t>
            </a:r>
            <a:endParaRPr lang="en-US" sz="2400" dirty="0"/>
          </a:p>
        </p:txBody>
      </p:sp>
    </p:spTree>
    <p:extLst>
      <p:ext uri="{BB962C8B-B14F-4D97-AF65-F5344CB8AC3E}">
        <p14:creationId xmlns:p14="http://schemas.microsoft.com/office/powerpoint/2010/main" val="8950402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the Liver….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50381" y="1600200"/>
            <a:ext cx="8993619" cy="1725397"/>
          </a:xfrm>
        </p:spPr>
        <p:txBody>
          <a:bodyPr>
            <a:normAutofit/>
          </a:bodyPr>
          <a:lstStyle/>
          <a:p>
            <a:pPr marL="0" indent="0" algn="ctr">
              <a:buNone/>
            </a:pPr>
            <a:r>
              <a:rPr lang="en-US" b="1" dirty="0" err="1" smtClean="0"/>
              <a:t>Dihydrofolate</a:t>
            </a:r>
            <a:r>
              <a:rPr lang="en-US" b="1" dirty="0" smtClean="0"/>
              <a:t> </a:t>
            </a:r>
            <a:r>
              <a:rPr lang="en-US" b="1" dirty="0" err="1" smtClean="0"/>
              <a:t>reductase</a:t>
            </a:r>
            <a:r>
              <a:rPr lang="en-US" dirty="0"/>
              <a:t> </a:t>
            </a:r>
            <a:r>
              <a:rPr lang="en-US" dirty="0" smtClean="0"/>
              <a:t>reduces               </a:t>
            </a:r>
            <a:r>
              <a:rPr lang="en-US" dirty="0" err="1" smtClean="0"/>
              <a:t>dihydrofolic</a:t>
            </a:r>
            <a:r>
              <a:rPr lang="en-US" dirty="0" smtClean="0"/>
              <a:t> </a:t>
            </a:r>
            <a:r>
              <a:rPr lang="en-US" dirty="0"/>
              <a:t>acid </a:t>
            </a:r>
            <a:r>
              <a:rPr lang="en-US" dirty="0" smtClean="0"/>
              <a:t>(</a:t>
            </a:r>
            <a:r>
              <a:rPr lang="en-US" b="1" dirty="0" smtClean="0"/>
              <a:t>DHF</a:t>
            </a:r>
            <a:r>
              <a:rPr lang="en-US" dirty="0" smtClean="0"/>
              <a:t>) to </a:t>
            </a:r>
            <a:r>
              <a:rPr lang="en-US" dirty="0" err="1"/>
              <a:t>tetrahydrofolic</a:t>
            </a:r>
            <a:r>
              <a:rPr lang="en-US" dirty="0"/>
              <a:t> </a:t>
            </a:r>
            <a:r>
              <a:rPr lang="en-US" dirty="0" smtClean="0"/>
              <a:t>acid</a:t>
            </a:r>
            <a:r>
              <a:rPr lang="en-US" dirty="0"/>
              <a:t> </a:t>
            </a:r>
            <a:r>
              <a:rPr lang="en-US" dirty="0" smtClean="0"/>
              <a:t>(</a:t>
            </a:r>
            <a:r>
              <a:rPr lang="en-US" b="1" dirty="0" smtClean="0"/>
              <a:t>THF</a:t>
            </a:r>
            <a:r>
              <a:rPr lang="en-US" dirty="0" smtClean="0"/>
              <a:t>)                                   using </a:t>
            </a:r>
            <a:r>
              <a:rPr lang="en-US" dirty="0"/>
              <a:t>NADPH as electron </a:t>
            </a:r>
            <a:r>
              <a:rPr lang="en-US" dirty="0" smtClean="0"/>
              <a:t>donor</a:t>
            </a:r>
            <a:endParaRPr lang="en-US" dirty="0">
              <a:solidFill>
                <a:srgbClr val="FF0000"/>
              </a:solidFill>
            </a:endParaRPr>
          </a:p>
        </p:txBody>
      </p:sp>
      <p:sp>
        <p:nvSpPr>
          <p:cNvPr id="4" name="TextBox 3"/>
          <p:cNvSpPr txBox="1"/>
          <p:nvPr/>
        </p:nvSpPr>
        <p:spPr>
          <a:xfrm>
            <a:off x="2389387" y="3972858"/>
            <a:ext cx="802348" cy="523220"/>
          </a:xfrm>
          <a:prstGeom prst="rect">
            <a:avLst/>
          </a:prstGeom>
          <a:noFill/>
        </p:spPr>
        <p:txBody>
          <a:bodyPr wrap="none" rtlCol="0">
            <a:spAutoFit/>
          </a:bodyPr>
          <a:lstStyle/>
          <a:p>
            <a:r>
              <a:rPr lang="en-US" sz="2800" b="1" dirty="0" smtClean="0"/>
              <a:t>DHF</a:t>
            </a:r>
            <a:endParaRPr lang="en-US" sz="2800" b="1" dirty="0"/>
          </a:p>
        </p:txBody>
      </p:sp>
      <p:sp>
        <p:nvSpPr>
          <p:cNvPr id="5" name="TextBox 4"/>
          <p:cNvSpPr txBox="1"/>
          <p:nvPr/>
        </p:nvSpPr>
        <p:spPr>
          <a:xfrm>
            <a:off x="5967132" y="3972858"/>
            <a:ext cx="748347" cy="523220"/>
          </a:xfrm>
          <a:prstGeom prst="rect">
            <a:avLst/>
          </a:prstGeom>
          <a:noFill/>
        </p:spPr>
        <p:txBody>
          <a:bodyPr wrap="none" rtlCol="0">
            <a:spAutoFit/>
          </a:bodyPr>
          <a:lstStyle/>
          <a:p>
            <a:r>
              <a:rPr lang="en-US" sz="2800" b="1" dirty="0"/>
              <a:t>T</a:t>
            </a:r>
            <a:r>
              <a:rPr lang="en-US" sz="2800" b="1" dirty="0" smtClean="0"/>
              <a:t>HF</a:t>
            </a:r>
            <a:endParaRPr lang="en-US" sz="2800" b="1" dirty="0"/>
          </a:p>
        </p:txBody>
      </p:sp>
      <p:sp>
        <p:nvSpPr>
          <p:cNvPr id="6" name="TextBox 5"/>
          <p:cNvSpPr txBox="1"/>
          <p:nvPr/>
        </p:nvSpPr>
        <p:spPr>
          <a:xfrm>
            <a:off x="1990390" y="4976962"/>
            <a:ext cx="1464739" cy="523220"/>
          </a:xfrm>
          <a:prstGeom prst="rect">
            <a:avLst/>
          </a:prstGeom>
          <a:noFill/>
        </p:spPr>
        <p:txBody>
          <a:bodyPr wrap="none" rtlCol="0">
            <a:spAutoFit/>
          </a:bodyPr>
          <a:lstStyle/>
          <a:p>
            <a:r>
              <a:rPr lang="en-US" sz="2800" b="1" dirty="0" smtClean="0"/>
              <a:t>2NADPH</a:t>
            </a:r>
            <a:endParaRPr lang="en-US" sz="2800" b="1" dirty="0"/>
          </a:p>
        </p:txBody>
      </p:sp>
      <p:sp>
        <p:nvSpPr>
          <p:cNvPr id="7" name="TextBox 6"/>
          <p:cNvSpPr txBox="1"/>
          <p:nvPr/>
        </p:nvSpPr>
        <p:spPr>
          <a:xfrm>
            <a:off x="5708554" y="4976962"/>
            <a:ext cx="1417050" cy="523220"/>
          </a:xfrm>
          <a:prstGeom prst="rect">
            <a:avLst/>
          </a:prstGeom>
          <a:noFill/>
        </p:spPr>
        <p:txBody>
          <a:bodyPr wrap="none" rtlCol="0">
            <a:spAutoFit/>
          </a:bodyPr>
          <a:lstStyle/>
          <a:p>
            <a:r>
              <a:rPr lang="en-US" sz="2800" b="1" dirty="0" smtClean="0"/>
              <a:t>2NADP+</a:t>
            </a:r>
            <a:endParaRPr lang="en-US" sz="2800" b="1" dirty="0"/>
          </a:p>
        </p:txBody>
      </p:sp>
      <p:sp>
        <p:nvSpPr>
          <p:cNvPr id="8" name="Right Arrow 7"/>
          <p:cNvSpPr/>
          <p:nvPr/>
        </p:nvSpPr>
        <p:spPr>
          <a:xfrm>
            <a:off x="3859779" y="4027463"/>
            <a:ext cx="1203048" cy="4140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3861798" y="5031567"/>
            <a:ext cx="1203048" cy="4140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890657" y="6484079"/>
            <a:ext cx="5955977" cy="400110"/>
          </a:xfrm>
          <a:prstGeom prst="rect">
            <a:avLst/>
          </a:prstGeom>
          <a:noFill/>
        </p:spPr>
        <p:txBody>
          <a:bodyPr wrap="none" rtlCol="0">
            <a:spAutoFit/>
          </a:bodyPr>
          <a:lstStyle/>
          <a:p>
            <a:r>
              <a:rPr lang="pl-PL" sz="2000" dirty="0" smtClean="0">
                <a:solidFill>
                  <a:srgbClr val="FF0000"/>
                </a:solidFill>
              </a:rPr>
              <a:t>*</a:t>
            </a:r>
            <a:r>
              <a:rPr lang="pl-PL" sz="2000" dirty="0" smtClean="0"/>
              <a:t>http</a:t>
            </a:r>
            <a:r>
              <a:rPr lang="pl-PL" sz="2000" dirty="0"/>
              <a:t>://</a:t>
            </a:r>
            <a:r>
              <a:rPr lang="pl-PL" sz="2000" dirty="0" err="1"/>
              <a:t>en.wikipedia.org</a:t>
            </a:r>
            <a:r>
              <a:rPr lang="pl-PL" sz="2000" dirty="0"/>
              <a:t>/</a:t>
            </a:r>
            <a:r>
              <a:rPr lang="pl-PL" sz="2000" dirty="0" err="1"/>
              <a:t>wiki</a:t>
            </a:r>
            <a:r>
              <a:rPr lang="pl-PL" sz="2000" dirty="0"/>
              <a:t>/</a:t>
            </a:r>
            <a:r>
              <a:rPr lang="pl-PL" sz="2000" dirty="0" err="1"/>
              <a:t>Dihydrofolate_reductase</a:t>
            </a:r>
            <a:endParaRPr lang="en-US" sz="2000" dirty="0"/>
          </a:p>
        </p:txBody>
      </p:sp>
      <p:sp>
        <p:nvSpPr>
          <p:cNvPr id="11" name="Freeform 10"/>
          <p:cNvSpPr/>
          <p:nvPr/>
        </p:nvSpPr>
        <p:spPr>
          <a:xfrm>
            <a:off x="5413302" y="4796213"/>
            <a:ext cx="2017664" cy="1077184"/>
          </a:xfrm>
          <a:custGeom>
            <a:avLst/>
            <a:gdLst>
              <a:gd name="connsiteX0" fmla="*/ 685483 w 2017664"/>
              <a:gd name="connsiteY0" fmla="*/ 33423 h 1077184"/>
              <a:gd name="connsiteX1" fmla="*/ 414 w 2017664"/>
              <a:gd name="connsiteY1" fmla="*/ 150404 h 1077184"/>
              <a:gd name="connsiteX2" fmla="*/ 601938 w 2017664"/>
              <a:gd name="connsiteY2" fmla="*/ 1002693 h 1077184"/>
              <a:gd name="connsiteX3" fmla="*/ 1654605 w 2017664"/>
              <a:gd name="connsiteY3" fmla="*/ 969270 h 1077184"/>
              <a:gd name="connsiteX4" fmla="*/ 2005494 w 2017664"/>
              <a:gd name="connsiteY4" fmla="*/ 434500 h 1077184"/>
              <a:gd name="connsiteX5" fmla="*/ 1287007 w 2017664"/>
              <a:gd name="connsiteY5" fmla="*/ 83558 h 1077184"/>
              <a:gd name="connsiteX6" fmla="*/ 601938 w 2017664"/>
              <a:gd name="connsiteY6" fmla="*/ 0 h 107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7664" h="1077184">
                <a:moveTo>
                  <a:pt x="685483" y="33423"/>
                </a:moveTo>
                <a:cubicBezTo>
                  <a:pt x="349910" y="11141"/>
                  <a:pt x="14338" y="-11141"/>
                  <a:pt x="414" y="150404"/>
                </a:cubicBezTo>
                <a:cubicBezTo>
                  <a:pt x="-13510" y="311949"/>
                  <a:pt x="326240" y="866215"/>
                  <a:pt x="601938" y="1002693"/>
                </a:cubicBezTo>
                <a:cubicBezTo>
                  <a:pt x="877636" y="1139171"/>
                  <a:pt x="1420679" y="1063969"/>
                  <a:pt x="1654605" y="969270"/>
                </a:cubicBezTo>
                <a:cubicBezTo>
                  <a:pt x="1888531" y="874571"/>
                  <a:pt x="2066760" y="582119"/>
                  <a:pt x="2005494" y="434500"/>
                </a:cubicBezTo>
                <a:cubicBezTo>
                  <a:pt x="1944228" y="286881"/>
                  <a:pt x="1520933" y="155975"/>
                  <a:pt x="1287007" y="83558"/>
                </a:cubicBezTo>
                <a:cubicBezTo>
                  <a:pt x="1053081" y="11141"/>
                  <a:pt x="601938" y="0"/>
                  <a:pt x="601938" y="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5708554" y="5598238"/>
            <a:ext cx="2094549" cy="523220"/>
          </a:xfrm>
          <a:prstGeom prst="rect">
            <a:avLst/>
          </a:prstGeom>
          <a:solidFill>
            <a:srgbClr val="F3F1D3"/>
          </a:solidFill>
          <a:ln>
            <a:solidFill>
              <a:schemeClr val="tx1"/>
            </a:solidFill>
          </a:ln>
        </p:spPr>
        <p:txBody>
          <a:bodyPr wrap="square" rtlCol="0">
            <a:spAutoFit/>
          </a:bodyPr>
          <a:lstStyle/>
          <a:p>
            <a:r>
              <a:rPr lang="en-US" sz="2800" dirty="0" smtClean="0"/>
              <a:t>OXIDIZED!!!</a:t>
            </a:r>
            <a:endParaRPr lang="en-US" sz="2800" dirty="0"/>
          </a:p>
        </p:txBody>
      </p:sp>
    </p:spTree>
    <p:extLst>
      <p:ext uri="{BB962C8B-B14F-4D97-AF65-F5344CB8AC3E}">
        <p14:creationId xmlns:p14="http://schemas.microsoft.com/office/powerpoint/2010/main" val="3998738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eNOS</a:t>
            </a:r>
            <a:r>
              <a:rPr lang="en-US" b="1" dirty="0" smtClean="0"/>
              <a:t> needs NADPH, NOT NADP+!!</a:t>
            </a:r>
            <a:endParaRPr lang="en-US" b="1" dirty="0"/>
          </a:p>
        </p:txBody>
      </p:sp>
      <p:sp>
        <p:nvSpPr>
          <p:cNvPr id="3" name="Content Placeholder 2"/>
          <p:cNvSpPr>
            <a:spLocks noGrp="1"/>
          </p:cNvSpPr>
          <p:nvPr>
            <p:ph idx="1"/>
          </p:nvPr>
        </p:nvSpPr>
        <p:spPr>
          <a:xfrm>
            <a:off x="1413421" y="1562669"/>
            <a:ext cx="6844633" cy="4525963"/>
          </a:xfrm>
        </p:spPr>
        <p:txBody>
          <a:bodyPr/>
          <a:lstStyle/>
          <a:p>
            <a:endParaRPr lang="en-US" dirty="0"/>
          </a:p>
          <a:p>
            <a:pPr marL="0" indent="0">
              <a:buNone/>
            </a:pPr>
            <a:r>
              <a:rPr lang="en-US" dirty="0"/>
              <a:t>L-arginine + H</a:t>
            </a:r>
            <a:r>
              <a:rPr lang="en-US" baseline="30000" dirty="0"/>
              <a:t>+</a:t>
            </a:r>
            <a:r>
              <a:rPr lang="en-US" dirty="0"/>
              <a:t> + 2 O</a:t>
            </a:r>
            <a:r>
              <a:rPr lang="en-US" baseline="-25000" dirty="0"/>
              <a:t>2</a:t>
            </a:r>
            <a:r>
              <a:rPr lang="en-US" dirty="0"/>
              <a:t> </a:t>
            </a:r>
            <a:r>
              <a:rPr lang="en-US" dirty="0" smtClean="0"/>
              <a:t>+ 3</a:t>
            </a:r>
            <a:r>
              <a:rPr lang="en-US" dirty="0"/>
              <a:t>/2 </a:t>
            </a:r>
            <a:r>
              <a:rPr lang="en-US" dirty="0" smtClean="0"/>
              <a:t>NADPH</a:t>
            </a:r>
            <a:endParaRPr lang="en-US" dirty="0"/>
          </a:p>
          <a:p>
            <a:pPr marL="0" indent="0">
              <a:buNone/>
            </a:pPr>
            <a:endParaRPr lang="en-US" dirty="0" smtClean="0"/>
          </a:p>
          <a:p>
            <a:pPr marL="0" indent="0">
              <a:buNone/>
            </a:pPr>
            <a:endParaRPr lang="en-US" dirty="0" smtClean="0"/>
          </a:p>
          <a:p>
            <a:pPr marL="0" indent="0">
              <a:buNone/>
            </a:pPr>
            <a:r>
              <a:rPr lang="en-US" dirty="0" err="1" smtClean="0"/>
              <a:t>citrulline</a:t>
            </a:r>
            <a:r>
              <a:rPr lang="en-US" dirty="0" smtClean="0"/>
              <a:t> </a:t>
            </a:r>
            <a:r>
              <a:rPr lang="en-US" dirty="0"/>
              <a:t>+ nitric oxide + 3/2 NADP</a:t>
            </a:r>
            <a:r>
              <a:rPr lang="en-US" baseline="30000" dirty="0"/>
              <a:t>+</a:t>
            </a:r>
            <a:endParaRPr lang="en-US" dirty="0"/>
          </a:p>
          <a:p>
            <a:endParaRPr lang="en-US" dirty="0"/>
          </a:p>
        </p:txBody>
      </p:sp>
      <p:sp>
        <p:nvSpPr>
          <p:cNvPr id="5" name="Down Arrow 4"/>
          <p:cNvSpPr/>
          <p:nvPr/>
        </p:nvSpPr>
        <p:spPr>
          <a:xfrm>
            <a:off x="2226105" y="2723982"/>
            <a:ext cx="551397" cy="1236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6071194" y="2723982"/>
            <a:ext cx="551397" cy="1236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4015987" y="4547536"/>
            <a:ext cx="551397" cy="1236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534058" y="5908757"/>
            <a:ext cx="5624582" cy="523220"/>
          </a:xfrm>
          <a:prstGeom prst="rect">
            <a:avLst/>
          </a:prstGeom>
          <a:noFill/>
        </p:spPr>
        <p:txBody>
          <a:bodyPr wrap="none" rtlCol="0">
            <a:spAutoFit/>
          </a:bodyPr>
          <a:lstStyle/>
          <a:p>
            <a:r>
              <a:rPr lang="en-US" sz="2800" dirty="0" smtClean="0"/>
              <a:t>Relaxes blood vessels; promotes flow</a:t>
            </a:r>
            <a:endParaRPr lang="en-US" sz="2800" dirty="0"/>
          </a:p>
        </p:txBody>
      </p:sp>
    </p:spTree>
    <p:extLst>
      <p:ext uri="{BB962C8B-B14F-4D97-AF65-F5344CB8AC3E}">
        <p14:creationId xmlns:p14="http://schemas.microsoft.com/office/powerpoint/2010/main" val="33000323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Consequences</a:t>
            </a:r>
            <a:endParaRPr lang="en-US" b="1" dirty="0"/>
          </a:p>
        </p:txBody>
      </p:sp>
      <p:sp>
        <p:nvSpPr>
          <p:cNvPr id="3" name="Content Placeholder 2"/>
          <p:cNvSpPr>
            <a:spLocks noGrp="1"/>
          </p:cNvSpPr>
          <p:nvPr>
            <p:ph idx="1"/>
          </p:nvPr>
        </p:nvSpPr>
        <p:spPr/>
        <p:txBody>
          <a:bodyPr>
            <a:normAutofit lnSpcReduction="10000"/>
          </a:bodyPr>
          <a:lstStyle/>
          <a:p>
            <a:r>
              <a:rPr lang="en-US" dirty="0" smtClean="0"/>
              <a:t>Liver ends up with NADP+ rather than NADPH</a:t>
            </a:r>
          </a:p>
          <a:p>
            <a:r>
              <a:rPr lang="en-US" dirty="0" smtClean="0"/>
              <a:t>Methyl groups get depleted in the liver</a:t>
            </a:r>
          </a:p>
          <a:p>
            <a:r>
              <a:rPr lang="en-US" dirty="0" err="1" smtClean="0"/>
              <a:t>eNOS</a:t>
            </a:r>
            <a:r>
              <a:rPr lang="en-US" dirty="0" smtClean="0"/>
              <a:t> is unable to synthesize adequate nitric oxide </a:t>
            </a:r>
            <a:r>
              <a:rPr lang="en-US" dirty="0" smtClean="0">
                <a:sym typeface="Wingdings"/>
              </a:rPr>
              <a:t> constricted blood vessels; poor oxygen supply</a:t>
            </a:r>
          </a:p>
          <a:p>
            <a:r>
              <a:rPr lang="en-US" dirty="0" err="1" smtClean="0">
                <a:sym typeface="Wingdings"/>
              </a:rPr>
              <a:t>Unmetabolized</a:t>
            </a:r>
            <a:r>
              <a:rPr lang="en-US" dirty="0" smtClean="0">
                <a:sym typeface="Wingdings"/>
              </a:rPr>
              <a:t> folic acid ends up in the blood and can bind to receptors in the brain, messing up brain </a:t>
            </a:r>
            <a:r>
              <a:rPr lang="en-US" dirty="0" err="1" smtClean="0">
                <a:sym typeface="Wingdings"/>
              </a:rPr>
              <a:t>folate</a:t>
            </a:r>
            <a:r>
              <a:rPr lang="en-US" dirty="0" smtClean="0">
                <a:sym typeface="Wingdings"/>
              </a:rPr>
              <a:t> homeostasis (more later)</a:t>
            </a:r>
            <a:endParaRPr lang="en-US" dirty="0"/>
          </a:p>
        </p:txBody>
      </p:sp>
    </p:spTree>
    <p:extLst>
      <p:ext uri="{BB962C8B-B14F-4D97-AF65-F5344CB8AC3E}">
        <p14:creationId xmlns:p14="http://schemas.microsoft.com/office/powerpoint/2010/main" val="33279529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lstStyle/>
          <a:p>
            <a:r>
              <a:rPr lang="en-US" b="1" dirty="0" smtClean="0"/>
              <a:t>A Problem with Folic Acid</a:t>
            </a:r>
            <a:endParaRPr lang="en-US" b="1" dirty="0"/>
          </a:p>
        </p:txBody>
      </p:sp>
      <p:sp>
        <p:nvSpPr>
          <p:cNvPr id="4" name="TextBox 3"/>
          <p:cNvSpPr txBox="1"/>
          <p:nvPr/>
        </p:nvSpPr>
        <p:spPr>
          <a:xfrm>
            <a:off x="5330139" y="4873823"/>
            <a:ext cx="1907493" cy="461665"/>
          </a:xfrm>
          <a:prstGeom prst="rect">
            <a:avLst/>
          </a:prstGeom>
          <a:noFill/>
        </p:spPr>
        <p:txBody>
          <a:bodyPr wrap="none" rtlCol="0">
            <a:spAutoFit/>
          </a:bodyPr>
          <a:lstStyle/>
          <a:p>
            <a:r>
              <a:rPr lang="en-US" sz="2400" dirty="0" err="1" smtClean="0"/>
              <a:t>Dihydrofolate</a:t>
            </a:r>
            <a:endParaRPr lang="en-US" sz="2400" dirty="0"/>
          </a:p>
        </p:txBody>
      </p:sp>
      <p:sp>
        <p:nvSpPr>
          <p:cNvPr id="5" name="TextBox 4"/>
          <p:cNvSpPr txBox="1"/>
          <p:nvPr/>
        </p:nvSpPr>
        <p:spPr>
          <a:xfrm>
            <a:off x="1823268" y="4913194"/>
            <a:ext cx="2329183" cy="461665"/>
          </a:xfrm>
          <a:prstGeom prst="rect">
            <a:avLst/>
          </a:prstGeom>
          <a:noFill/>
        </p:spPr>
        <p:txBody>
          <a:bodyPr wrap="none" rtlCol="0">
            <a:spAutoFit/>
          </a:bodyPr>
          <a:lstStyle/>
          <a:p>
            <a:r>
              <a:rPr lang="en-US" sz="2400" dirty="0" err="1" smtClean="0"/>
              <a:t>Dihydrobiopterin</a:t>
            </a:r>
            <a:endParaRPr lang="en-US" sz="2400" dirty="0"/>
          </a:p>
        </p:txBody>
      </p:sp>
      <p:sp>
        <p:nvSpPr>
          <p:cNvPr id="6" name="TextBox 5"/>
          <p:cNvSpPr txBox="1"/>
          <p:nvPr/>
        </p:nvSpPr>
        <p:spPr>
          <a:xfrm>
            <a:off x="1622792" y="3095392"/>
            <a:ext cx="2730134" cy="461665"/>
          </a:xfrm>
          <a:prstGeom prst="rect">
            <a:avLst/>
          </a:prstGeom>
          <a:noFill/>
        </p:spPr>
        <p:txBody>
          <a:bodyPr wrap="none" rtlCol="0">
            <a:spAutoFit/>
          </a:bodyPr>
          <a:lstStyle/>
          <a:p>
            <a:r>
              <a:rPr lang="en-US" sz="2400" dirty="0" err="1"/>
              <a:t>T</a:t>
            </a:r>
            <a:r>
              <a:rPr lang="en-US" sz="2400" dirty="0" err="1" smtClean="0"/>
              <a:t>etrahydrobiopterin</a:t>
            </a:r>
            <a:endParaRPr lang="en-US" sz="2400" dirty="0"/>
          </a:p>
        </p:txBody>
      </p:sp>
      <p:sp>
        <p:nvSpPr>
          <p:cNvPr id="7" name="TextBox 6"/>
          <p:cNvSpPr txBox="1"/>
          <p:nvPr/>
        </p:nvSpPr>
        <p:spPr>
          <a:xfrm>
            <a:off x="5129663" y="3095392"/>
            <a:ext cx="2308444" cy="461665"/>
          </a:xfrm>
          <a:prstGeom prst="rect">
            <a:avLst/>
          </a:prstGeom>
          <a:noFill/>
        </p:spPr>
        <p:txBody>
          <a:bodyPr wrap="none" rtlCol="0">
            <a:spAutoFit/>
          </a:bodyPr>
          <a:lstStyle/>
          <a:p>
            <a:r>
              <a:rPr lang="en-US" sz="2400" dirty="0" err="1"/>
              <a:t>T</a:t>
            </a:r>
            <a:r>
              <a:rPr lang="en-US" sz="2400" dirty="0" err="1" smtClean="0"/>
              <a:t>etrahydrofolate</a:t>
            </a:r>
            <a:endParaRPr lang="en-US" sz="2400" dirty="0"/>
          </a:p>
        </p:txBody>
      </p:sp>
      <p:sp>
        <p:nvSpPr>
          <p:cNvPr id="9" name="Down Arrow 8"/>
          <p:cNvSpPr/>
          <p:nvPr/>
        </p:nvSpPr>
        <p:spPr>
          <a:xfrm>
            <a:off x="6041605" y="3776809"/>
            <a:ext cx="484561" cy="9692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flipV="1">
            <a:off x="2745579" y="3776809"/>
            <a:ext cx="484561" cy="9692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808034" y="2759483"/>
            <a:ext cx="951703" cy="461665"/>
          </a:xfrm>
          <a:prstGeom prst="rect">
            <a:avLst/>
          </a:prstGeom>
          <a:noFill/>
        </p:spPr>
        <p:txBody>
          <a:bodyPr wrap="none" rtlCol="0">
            <a:spAutoFit/>
          </a:bodyPr>
          <a:lstStyle/>
          <a:p>
            <a:r>
              <a:rPr lang="en-US" sz="2400" dirty="0" smtClean="0"/>
              <a:t>HHHH</a:t>
            </a:r>
            <a:endParaRPr lang="en-US" sz="2400" dirty="0"/>
          </a:p>
        </p:txBody>
      </p:sp>
      <p:sp>
        <p:nvSpPr>
          <p:cNvPr id="12" name="TextBox 11"/>
          <p:cNvSpPr txBox="1"/>
          <p:nvPr/>
        </p:nvSpPr>
        <p:spPr>
          <a:xfrm>
            <a:off x="5999793" y="5362342"/>
            <a:ext cx="568184" cy="461665"/>
          </a:xfrm>
          <a:prstGeom prst="rect">
            <a:avLst/>
          </a:prstGeom>
          <a:noFill/>
        </p:spPr>
        <p:txBody>
          <a:bodyPr wrap="none" rtlCol="0">
            <a:spAutoFit/>
          </a:bodyPr>
          <a:lstStyle/>
          <a:p>
            <a:r>
              <a:rPr lang="en-US" sz="2400" dirty="0" smtClean="0"/>
              <a:t>HH</a:t>
            </a:r>
            <a:endParaRPr lang="en-US" sz="2400" dirty="0"/>
          </a:p>
        </p:txBody>
      </p:sp>
      <p:sp>
        <p:nvSpPr>
          <p:cNvPr id="13" name="TextBox 12"/>
          <p:cNvSpPr txBox="1"/>
          <p:nvPr/>
        </p:nvSpPr>
        <p:spPr>
          <a:xfrm>
            <a:off x="2512008" y="2738073"/>
            <a:ext cx="951703" cy="461665"/>
          </a:xfrm>
          <a:prstGeom prst="rect">
            <a:avLst/>
          </a:prstGeom>
          <a:noFill/>
        </p:spPr>
        <p:txBody>
          <a:bodyPr wrap="none" rtlCol="0">
            <a:spAutoFit/>
          </a:bodyPr>
          <a:lstStyle/>
          <a:p>
            <a:r>
              <a:rPr lang="en-US" sz="2400" dirty="0" smtClean="0"/>
              <a:t>HHHH</a:t>
            </a:r>
            <a:endParaRPr lang="en-US" sz="2400" dirty="0"/>
          </a:p>
        </p:txBody>
      </p:sp>
      <p:sp>
        <p:nvSpPr>
          <p:cNvPr id="14" name="TextBox 13"/>
          <p:cNvSpPr txBox="1"/>
          <p:nvPr/>
        </p:nvSpPr>
        <p:spPr>
          <a:xfrm>
            <a:off x="2703767" y="5314198"/>
            <a:ext cx="568184" cy="461665"/>
          </a:xfrm>
          <a:prstGeom prst="rect">
            <a:avLst/>
          </a:prstGeom>
          <a:noFill/>
        </p:spPr>
        <p:txBody>
          <a:bodyPr wrap="none" rtlCol="0">
            <a:spAutoFit/>
          </a:bodyPr>
          <a:lstStyle/>
          <a:p>
            <a:r>
              <a:rPr lang="en-US" sz="2400" dirty="0" smtClean="0"/>
              <a:t>HH</a:t>
            </a:r>
            <a:endParaRPr lang="en-US" sz="2400" dirty="0"/>
          </a:p>
        </p:txBody>
      </p:sp>
      <p:sp>
        <p:nvSpPr>
          <p:cNvPr id="15" name="TextBox 14"/>
          <p:cNvSpPr txBox="1"/>
          <p:nvPr/>
        </p:nvSpPr>
        <p:spPr>
          <a:xfrm>
            <a:off x="3102975" y="3992494"/>
            <a:ext cx="721472" cy="461665"/>
          </a:xfrm>
          <a:prstGeom prst="rect">
            <a:avLst/>
          </a:prstGeom>
          <a:noFill/>
        </p:spPr>
        <p:txBody>
          <a:bodyPr wrap="none" rtlCol="0">
            <a:spAutoFit/>
          </a:bodyPr>
          <a:lstStyle/>
          <a:p>
            <a:r>
              <a:rPr lang="en-US" sz="2400" dirty="0" smtClean="0">
                <a:solidFill>
                  <a:srgbClr val="FF0000"/>
                </a:solidFill>
              </a:rPr>
              <a:t>+HH</a:t>
            </a:r>
            <a:endParaRPr lang="en-US" sz="2400" dirty="0">
              <a:solidFill>
                <a:srgbClr val="FF0000"/>
              </a:solidFill>
            </a:endParaRPr>
          </a:p>
        </p:txBody>
      </p:sp>
      <p:sp>
        <p:nvSpPr>
          <p:cNvPr id="16" name="TextBox 15"/>
          <p:cNvSpPr txBox="1"/>
          <p:nvPr/>
        </p:nvSpPr>
        <p:spPr>
          <a:xfrm>
            <a:off x="6442621" y="3992494"/>
            <a:ext cx="662411" cy="461665"/>
          </a:xfrm>
          <a:prstGeom prst="rect">
            <a:avLst/>
          </a:prstGeom>
          <a:noFill/>
        </p:spPr>
        <p:txBody>
          <a:bodyPr wrap="none" rtlCol="0">
            <a:spAutoFit/>
          </a:bodyPr>
          <a:lstStyle/>
          <a:p>
            <a:r>
              <a:rPr lang="en-US" sz="2400" dirty="0" smtClean="0">
                <a:solidFill>
                  <a:srgbClr val="FF0000"/>
                </a:solidFill>
              </a:rPr>
              <a:t>-HH</a:t>
            </a:r>
            <a:endParaRPr lang="en-US" sz="2400" dirty="0">
              <a:solidFill>
                <a:srgbClr val="FF0000"/>
              </a:solidFill>
            </a:endParaRPr>
          </a:p>
        </p:txBody>
      </p:sp>
      <p:pic>
        <p:nvPicPr>
          <p:cNvPr id="17" name="Picture 16" descr="folic-aci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232" y="4608852"/>
            <a:ext cx="1506979" cy="1506979"/>
          </a:xfrm>
          <a:prstGeom prst="rect">
            <a:avLst/>
          </a:prstGeom>
        </p:spPr>
      </p:pic>
      <p:sp>
        <p:nvSpPr>
          <p:cNvPr id="18" name="Freeform 17"/>
          <p:cNvSpPr/>
          <p:nvPr/>
        </p:nvSpPr>
        <p:spPr>
          <a:xfrm>
            <a:off x="6633473" y="5347694"/>
            <a:ext cx="1203048" cy="451661"/>
          </a:xfrm>
          <a:custGeom>
            <a:avLst/>
            <a:gdLst>
              <a:gd name="connsiteX0" fmla="*/ 1203048 w 1203048"/>
              <a:gd name="connsiteY0" fmla="*/ 66846 h 451661"/>
              <a:gd name="connsiteX1" fmla="*/ 517979 w 1203048"/>
              <a:gd name="connsiteY1" fmla="*/ 451212 h 451661"/>
              <a:gd name="connsiteX2" fmla="*/ 0 w 1203048"/>
              <a:gd name="connsiteY2" fmla="*/ 0 h 451661"/>
            </a:gdLst>
            <a:ahLst/>
            <a:cxnLst>
              <a:cxn ang="0">
                <a:pos x="connsiteX0" y="connsiteY0"/>
              </a:cxn>
              <a:cxn ang="0">
                <a:pos x="connsiteX1" y="connsiteY1"/>
              </a:cxn>
              <a:cxn ang="0">
                <a:pos x="connsiteX2" y="connsiteY2"/>
              </a:cxn>
            </a:cxnLst>
            <a:rect l="l" t="t" r="r" b="b"/>
            <a:pathLst>
              <a:path w="1203048" h="451661">
                <a:moveTo>
                  <a:pt x="1203048" y="66846"/>
                </a:moveTo>
                <a:cubicBezTo>
                  <a:pt x="960767" y="264599"/>
                  <a:pt x="718487" y="462353"/>
                  <a:pt x="517979" y="451212"/>
                </a:cubicBezTo>
                <a:cubicBezTo>
                  <a:pt x="317471" y="440071"/>
                  <a:pt x="0" y="0"/>
                  <a:pt x="0" y="0"/>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4981269" y="4781490"/>
            <a:ext cx="2768907" cy="646331"/>
          </a:xfrm>
          <a:prstGeom prst="rect">
            <a:avLst/>
          </a:prstGeom>
          <a:solidFill>
            <a:schemeClr val="bg1"/>
          </a:solidFill>
        </p:spPr>
        <p:txBody>
          <a:bodyPr wrap="none" rtlCol="0">
            <a:spAutoFit/>
          </a:bodyPr>
          <a:lstStyle/>
          <a:p>
            <a:r>
              <a:rPr lang="en-US" sz="3600" dirty="0" err="1" smtClean="0"/>
              <a:t>Dihydrofolate</a:t>
            </a:r>
            <a:endParaRPr lang="en-US" sz="3600" dirty="0"/>
          </a:p>
        </p:txBody>
      </p:sp>
      <p:grpSp>
        <p:nvGrpSpPr>
          <p:cNvPr id="22" name="Group 21"/>
          <p:cNvGrpSpPr/>
          <p:nvPr/>
        </p:nvGrpSpPr>
        <p:grpSpPr>
          <a:xfrm>
            <a:off x="6028347" y="3607192"/>
            <a:ext cx="487617" cy="1316766"/>
            <a:chOff x="4285670" y="3557057"/>
            <a:chExt cx="487617" cy="1316766"/>
          </a:xfrm>
        </p:grpSpPr>
        <p:sp>
          <p:nvSpPr>
            <p:cNvPr id="21" name="Rectangle 20"/>
            <p:cNvSpPr/>
            <p:nvPr/>
          </p:nvSpPr>
          <p:spPr>
            <a:xfrm>
              <a:off x="4285670" y="3557057"/>
              <a:ext cx="487617" cy="13167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474184" y="3776809"/>
              <a:ext cx="110589" cy="852281"/>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V="1">
            <a:off x="2745579" y="3643028"/>
            <a:ext cx="487617" cy="1316766"/>
            <a:chOff x="4285670" y="3557057"/>
            <a:chExt cx="487617" cy="1316766"/>
          </a:xfrm>
        </p:grpSpPr>
        <p:sp>
          <p:nvSpPr>
            <p:cNvPr id="26" name="Rectangle 25"/>
            <p:cNvSpPr/>
            <p:nvPr/>
          </p:nvSpPr>
          <p:spPr>
            <a:xfrm>
              <a:off x="4285670" y="3557057"/>
              <a:ext cx="487617" cy="13167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4474184" y="3776809"/>
              <a:ext cx="110589" cy="852281"/>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679615" y="3221148"/>
            <a:ext cx="2730134" cy="369332"/>
            <a:chOff x="216281" y="2118187"/>
            <a:chExt cx="2730134" cy="369332"/>
          </a:xfrm>
        </p:grpSpPr>
        <p:sp>
          <p:nvSpPr>
            <p:cNvPr id="29" name="Rectangle 28"/>
            <p:cNvSpPr/>
            <p:nvPr/>
          </p:nvSpPr>
          <p:spPr>
            <a:xfrm>
              <a:off x="216281" y="2124194"/>
              <a:ext cx="2730134" cy="35731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34465" y="2118187"/>
              <a:ext cx="2093767" cy="369332"/>
            </a:xfrm>
            <a:prstGeom prst="rect">
              <a:avLst/>
            </a:prstGeom>
            <a:noFill/>
          </p:spPr>
          <p:txBody>
            <a:bodyPr wrap="none" rtlCol="0">
              <a:spAutoFit/>
            </a:bodyPr>
            <a:lstStyle/>
            <a:p>
              <a:r>
                <a:rPr lang="en-US" dirty="0" err="1"/>
                <a:t>T</a:t>
              </a:r>
              <a:r>
                <a:rPr lang="en-US" dirty="0" err="1" smtClean="0"/>
                <a:t>etrahydrobiopterin</a:t>
              </a:r>
              <a:endParaRPr lang="en-US" dirty="0"/>
            </a:p>
          </p:txBody>
        </p:sp>
      </p:grpSp>
      <p:sp>
        <p:nvSpPr>
          <p:cNvPr id="31" name="TextBox 30"/>
          <p:cNvSpPr txBox="1"/>
          <p:nvPr/>
        </p:nvSpPr>
        <p:spPr>
          <a:xfrm>
            <a:off x="3979514" y="2528650"/>
            <a:ext cx="1463775" cy="461665"/>
          </a:xfrm>
          <a:prstGeom prst="rect">
            <a:avLst/>
          </a:prstGeom>
          <a:noFill/>
        </p:spPr>
        <p:txBody>
          <a:bodyPr wrap="none" rtlCol="0">
            <a:spAutoFit/>
          </a:bodyPr>
          <a:lstStyle/>
          <a:p>
            <a:r>
              <a:rPr lang="en-US" sz="2400" i="1" dirty="0" smtClean="0"/>
              <a:t>REDUCED</a:t>
            </a:r>
            <a:endParaRPr lang="en-US" sz="2400" i="1" dirty="0"/>
          </a:p>
        </p:txBody>
      </p:sp>
      <p:sp>
        <p:nvSpPr>
          <p:cNvPr id="32" name="TextBox 31"/>
          <p:cNvSpPr txBox="1"/>
          <p:nvPr/>
        </p:nvSpPr>
        <p:spPr>
          <a:xfrm>
            <a:off x="3856861" y="5593174"/>
            <a:ext cx="1448446" cy="461665"/>
          </a:xfrm>
          <a:prstGeom prst="rect">
            <a:avLst/>
          </a:prstGeom>
          <a:noFill/>
        </p:spPr>
        <p:txBody>
          <a:bodyPr wrap="none" rtlCol="0">
            <a:spAutoFit/>
          </a:bodyPr>
          <a:lstStyle/>
          <a:p>
            <a:r>
              <a:rPr lang="en-US" sz="2400" i="1" dirty="0" smtClean="0"/>
              <a:t>OXIDIZED</a:t>
            </a:r>
            <a:endParaRPr lang="en-US" sz="2400" i="1" dirty="0"/>
          </a:p>
        </p:txBody>
      </p:sp>
      <p:sp>
        <p:nvSpPr>
          <p:cNvPr id="34" name="TextBox 33"/>
          <p:cNvSpPr txBox="1"/>
          <p:nvPr/>
        </p:nvSpPr>
        <p:spPr>
          <a:xfrm>
            <a:off x="898569" y="3181363"/>
            <a:ext cx="774283" cy="461665"/>
          </a:xfrm>
          <a:prstGeom prst="rect">
            <a:avLst/>
          </a:prstGeom>
          <a:noFill/>
        </p:spPr>
        <p:txBody>
          <a:bodyPr wrap="none" rtlCol="0">
            <a:spAutoFit/>
          </a:bodyPr>
          <a:lstStyle/>
          <a:p>
            <a:r>
              <a:rPr lang="en-US" sz="2400" i="1" dirty="0" smtClean="0">
                <a:solidFill>
                  <a:srgbClr val="FF0000"/>
                </a:solidFill>
              </a:rPr>
              <a:t>BH4</a:t>
            </a:r>
            <a:endParaRPr lang="en-US" sz="2400" i="1" dirty="0">
              <a:solidFill>
                <a:srgbClr val="FF0000"/>
              </a:solidFill>
            </a:endParaRPr>
          </a:p>
        </p:txBody>
      </p:sp>
      <p:sp>
        <p:nvSpPr>
          <p:cNvPr id="35" name="Title 1"/>
          <p:cNvSpPr txBox="1">
            <a:spLocks/>
          </p:cNvSpPr>
          <p:nvPr/>
        </p:nvSpPr>
        <p:spPr>
          <a:xfrm>
            <a:off x="656783" y="1094853"/>
            <a:ext cx="7416800" cy="1319740"/>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t>Excess folic acid drives </a:t>
            </a:r>
            <a:r>
              <a:rPr lang="en-US" sz="2800" dirty="0" err="1"/>
              <a:t>biopterin</a:t>
            </a:r>
            <a:r>
              <a:rPr lang="en-US" sz="2800" dirty="0"/>
              <a:t> towards the</a:t>
            </a:r>
          </a:p>
          <a:p>
            <a:r>
              <a:rPr lang="en-US" sz="2800" dirty="0"/>
              <a:t> </a:t>
            </a:r>
            <a:r>
              <a:rPr lang="en-US" sz="2800" dirty="0" smtClean="0"/>
              <a:t>oxidized form</a:t>
            </a:r>
            <a:r>
              <a:rPr lang="en-US" sz="2800" dirty="0"/>
              <a:t>, which is not good! </a:t>
            </a:r>
          </a:p>
        </p:txBody>
      </p:sp>
    </p:spTree>
    <p:extLst>
      <p:ext uri="{BB962C8B-B14F-4D97-AF65-F5344CB8AC3E}">
        <p14:creationId xmlns:p14="http://schemas.microsoft.com/office/powerpoint/2010/main" val="1187592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lstStyle/>
          <a:p>
            <a:r>
              <a:rPr lang="en-US" b="1" dirty="0" smtClean="0"/>
              <a:t>A Problem with Folic Acid</a:t>
            </a:r>
            <a:endParaRPr lang="en-US" b="1" dirty="0"/>
          </a:p>
        </p:txBody>
      </p:sp>
      <p:sp>
        <p:nvSpPr>
          <p:cNvPr id="4" name="TextBox 3"/>
          <p:cNvSpPr txBox="1"/>
          <p:nvPr/>
        </p:nvSpPr>
        <p:spPr>
          <a:xfrm>
            <a:off x="5330139" y="4873823"/>
            <a:ext cx="1907493" cy="461665"/>
          </a:xfrm>
          <a:prstGeom prst="rect">
            <a:avLst/>
          </a:prstGeom>
          <a:noFill/>
        </p:spPr>
        <p:txBody>
          <a:bodyPr wrap="none" rtlCol="0">
            <a:spAutoFit/>
          </a:bodyPr>
          <a:lstStyle/>
          <a:p>
            <a:r>
              <a:rPr lang="en-US" sz="2400" dirty="0" err="1" smtClean="0"/>
              <a:t>Dihydrofolate</a:t>
            </a:r>
            <a:endParaRPr lang="en-US" sz="2400" dirty="0"/>
          </a:p>
        </p:txBody>
      </p:sp>
      <p:sp>
        <p:nvSpPr>
          <p:cNvPr id="5" name="TextBox 4"/>
          <p:cNvSpPr txBox="1"/>
          <p:nvPr/>
        </p:nvSpPr>
        <p:spPr>
          <a:xfrm>
            <a:off x="1823268" y="4913194"/>
            <a:ext cx="2329183" cy="461665"/>
          </a:xfrm>
          <a:prstGeom prst="rect">
            <a:avLst/>
          </a:prstGeom>
          <a:noFill/>
        </p:spPr>
        <p:txBody>
          <a:bodyPr wrap="none" rtlCol="0">
            <a:spAutoFit/>
          </a:bodyPr>
          <a:lstStyle/>
          <a:p>
            <a:r>
              <a:rPr lang="en-US" sz="2400" dirty="0" err="1" smtClean="0"/>
              <a:t>Dihydrobiopterin</a:t>
            </a:r>
            <a:endParaRPr lang="en-US" sz="2400" dirty="0"/>
          </a:p>
        </p:txBody>
      </p:sp>
      <p:sp>
        <p:nvSpPr>
          <p:cNvPr id="6" name="TextBox 5"/>
          <p:cNvSpPr txBox="1"/>
          <p:nvPr/>
        </p:nvSpPr>
        <p:spPr>
          <a:xfrm>
            <a:off x="1622792" y="3095392"/>
            <a:ext cx="2730134" cy="461665"/>
          </a:xfrm>
          <a:prstGeom prst="rect">
            <a:avLst/>
          </a:prstGeom>
          <a:noFill/>
        </p:spPr>
        <p:txBody>
          <a:bodyPr wrap="none" rtlCol="0">
            <a:spAutoFit/>
          </a:bodyPr>
          <a:lstStyle/>
          <a:p>
            <a:r>
              <a:rPr lang="en-US" sz="2400" dirty="0" err="1"/>
              <a:t>T</a:t>
            </a:r>
            <a:r>
              <a:rPr lang="en-US" sz="2400" dirty="0" err="1" smtClean="0"/>
              <a:t>etrahydrobiopterin</a:t>
            </a:r>
            <a:endParaRPr lang="en-US" sz="2400" dirty="0"/>
          </a:p>
        </p:txBody>
      </p:sp>
      <p:sp>
        <p:nvSpPr>
          <p:cNvPr id="7" name="TextBox 6"/>
          <p:cNvSpPr txBox="1"/>
          <p:nvPr/>
        </p:nvSpPr>
        <p:spPr>
          <a:xfrm>
            <a:off x="5129663" y="3095392"/>
            <a:ext cx="2308444" cy="461665"/>
          </a:xfrm>
          <a:prstGeom prst="rect">
            <a:avLst/>
          </a:prstGeom>
          <a:noFill/>
        </p:spPr>
        <p:txBody>
          <a:bodyPr wrap="none" rtlCol="0">
            <a:spAutoFit/>
          </a:bodyPr>
          <a:lstStyle/>
          <a:p>
            <a:r>
              <a:rPr lang="en-US" sz="2400" dirty="0" err="1"/>
              <a:t>T</a:t>
            </a:r>
            <a:r>
              <a:rPr lang="en-US" sz="2400" dirty="0" err="1" smtClean="0"/>
              <a:t>etrahydrofolate</a:t>
            </a:r>
            <a:endParaRPr lang="en-US" sz="2400" dirty="0"/>
          </a:p>
        </p:txBody>
      </p:sp>
      <p:sp>
        <p:nvSpPr>
          <p:cNvPr id="9" name="Down Arrow 8"/>
          <p:cNvSpPr/>
          <p:nvPr/>
        </p:nvSpPr>
        <p:spPr>
          <a:xfrm>
            <a:off x="6041605" y="3776809"/>
            <a:ext cx="484561" cy="9692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flipV="1">
            <a:off x="2745579" y="3776809"/>
            <a:ext cx="484561" cy="9692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808034" y="2759483"/>
            <a:ext cx="951703" cy="461665"/>
          </a:xfrm>
          <a:prstGeom prst="rect">
            <a:avLst/>
          </a:prstGeom>
          <a:noFill/>
        </p:spPr>
        <p:txBody>
          <a:bodyPr wrap="none" rtlCol="0">
            <a:spAutoFit/>
          </a:bodyPr>
          <a:lstStyle/>
          <a:p>
            <a:r>
              <a:rPr lang="en-US" sz="2400" dirty="0" smtClean="0"/>
              <a:t>HHHH</a:t>
            </a:r>
            <a:endParaRPr lang="en-US" sz="2400" dirty="0"/>
          </a:p>
        </p:txBody>
      </p:sp>
      <p:sp>
        <p:nvSpPr>
          <p:cNvPr id="12" name="TextBox 11"/>
          <p:cNvSpPr txBox="1"/>
          <p:nvPr/>
        </p:nvSpPr>
        <p:spPr>
          <a:xfrm>
            <a:off x="5999793" y="5362342"/>
            <a:ext cx="568184" cy="461665"/>
          </a:xfrm>
          <a:prstGeom prst="rect">
            <a:avLst/>
          </a:prstGeom>
          <a:noFill/>
        </p:spPr>
        <p:txBody>
          <a:bodyPr wrap="none" rtlCol="0">
            <a:spAutoFit/>
          </a:bodyPr>
          <a:lstStyle/>
          <a:p>
            <a:r>
              <a:rPr lang="en-US" sz="2400" dirty="0" smtClean="0"/>
              <a:t>HH</a:t>
            </a:r>
            <a:endParaRPr lang="en-US" sz="2400" dirty="0"/>
          </a:p>
        </p:txBody>
      </p:sp>
      <p:sp>
        <p:nvSpPr>
          <p:cNvPr id="13" name="TextBox 12"/>
          <p:cNvSpPr txBox="1"/>
          <p:nvPr/>
        </p:nvSpPr>
        <p:spPr>
          <a:xfrm>
            <a:off x="2512008" y="2738073"/>
            <a:ext cx="951703" cy="461665"/>
          </a:xfrm>
          <a:prstGeom prst="rect">
            <a:avLst/>
          </a:prstGeom>
          <a:noFill/>
        </p:spPr>
        <p:txBody>
          <a:bodyPr wrap="none" rtlCol="0">
            <a:spAutoFit/>
          </a:bodyPr>
          <a:lstStyle/>
          <a:p>
            <a:r>
              <a:rPr lang="en-US" sz="2400" dirty="0" smtClean="0"/>
              <a:t>HHHH</a:t>
            </a:r>
            <a:endParaRPr lang="en-US" sz="2400" dirty="0"/>
          </a:p>
        </p:txBody>
      </p:sp>
      <p:sp>
        <p:nvSpPr>
          <p:cNvPr id="14" name="TextBox 13"/>
          <p:cNvSpPr txBox="1"/>
          <p:nvPr/>
        </p:nvSpPr>
        <p:spPr>
          <a:xfrm>
            <a:off x="2703767" y="5314198"/>
            <a:ext cx="568184" cy="461665"/>
          </a:xfrm>
          <a:prstGeom prst="rect">
            <a:avLst/>
          </a:prstGeom>
          <a:noFill/>
        </p:spPr>
        <p:txBody>
          <a:bodyPr wrap="none" rtlCol="0">
            <a:spAutoFit/>
          </a:bodyPr>
          <a:lstStyle/>
          <a:p>
            <a:r>
              <a:rPr lang="en-US" sz="2400" dirty="0" smtClean="0"/>
              <a:t>HH</a:t>
            </a:r>
            <a:endParaRPr lang="en-US" sz="2400" dirty="0"/>
          </a:p>
        </p:txBody>
      </p:sp>
      <p:sp>
        <p:nvSpPr>
          <p:cNvPr id="15" name="TextBox 14"/>
          <p:cNvSpPr txBox="1"/>
          <p:nvPr/>
        </p:nvSpPr>
        <p:spPr>
          <a:xfrm>
            <a:off x="3102975" y="3992494"/>
            <a:ext cx="721472" cy="461665"/>
          </a:xfrm>
          <a:prstGeom prst="rect">
            <a:avLst/>
          </a:prstGeom>
          <a:noFill/>
        </p:spPr>
        <p:txBody>
          <a:bodyPr wrap="none" rtlCol="0">
            <a:spAutoFit/>
          </a:bodyPr>
          <a:lstStyle/>
          <a:p>
            <a:r>
              <a:rPr lang="en-US" sz="2400" dirty="0" smtClean="0">
                <a:solidFill>
                  <a:srgbClr val="FF0000"/>
                </a:solidFill>
              </a:rPr>
              <a:t>+HH</a:t>
            </a:r>
            <a:endParaRPr lang="en-US" sz="2400" dirty="0">
              <a:solidFill>
                <a:srgbClr val="FF0000"/>
              </a:solidFill>
            </a:endParaRPr>
          </a:p>
        </p:txBody>
      </p:sp>
      <p:sp>
        <p:nvSpPr>
          <p:cNvPr id="16" name="TextBox 15"/>
          <p:cNvSpPr txBox="1"/>
          <p:nvPr/>
        </p:nvSpPr>
        <p:spPr>
          <a:xfrm>
            <a:off x="6442621" y="3992494"/>
            <a:ext cx="662411" cy="461665"/>
          </a:xfrm>
          <a:prstGeom prst="rect">
            <a:avLst/>
          </a:prstGeom>
          <a:noFill/>
        </p:spPr>
        <p:txBody>
          <a:bodyPr wrap="none" rtlCol="0">
            <a:spAutoFit/>
          </a:bodyPr>
          <a:lstStyle/>
          <a:p>
            <a:r>
              <a:rPr lang="en-US" sz="2400" dirty="0" smtClean="0">
                <a:solidFill>
                  <a:srgbClr val="FF0000"/>
                </a:solidFill>
              </a:rPr>
              <a:t>-HH</a:t>
            </a:r>
            <a:endParaRPr lang="en-US" sz="2400" dirty="0">
              <a:solidFill>
                <a:srgbClr val="FF0000"/>
              </a:solidFill>
            </a:endParaRPr>
          </a:p>
        </p:txBody>
      </p:sp>
      <p:pic>
        <p:nvPicPr>
          <p:cNvPr id="17" name="Picture 16" descr="folic-aci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232" y="4608852"/>
            <a:ext cx="1506979" cy="1506979"/>
          </a:xfrm>
          <a:prstGeom prst="rect">
            <a:avLst/>
          </a:prstGeom>
        </p:spPr>
      </p:pic>
      <p:sp>
        <p:nvSpPr>
          <p:cNvPr id="18" name="Freeform 17"/>
          <p:cNvSpPr/>
          <p:nvPr/>
        </p:nvSpPr>
        <p:spPr>
          <a:xfrm>
            <a:off x="6633473" y="5347694"/>
            <a:ext cx="1203048" cy="451661"/>
          </a:xfrm>
          <a:custGeom>
            <a:avLst/>
            <a:gdLst>
              <a:gd name="connsiteX0" fmla="*/ 1203048 w 1203048"/>
              <a:gd name="connsiteY0" fmla="*/ 66846 h 451661"/>
              <a:gd name="connsiteX1" fmla="*/ 517979 w 1203048"/>
              <a:gd name="connsiteY1" fmla="*/ 451212 h 451661"/>
              <a:gd name="connsiteX2" fmla="*/ 0 w 1203048"/>
              <a:gd name="connsiteY2" fmla="*/ 0 h 451661"/>
            </a:gdLst>
            <a:ahLst/>
            <a:cxnLst>
              <a:cxn ang="0">
                <a:pos x="connsiteX0" y="connsiteY0"/>
              </a:cxn>
              <a:cxn ang="0">
                <a:pos x="connsiteX1" y="connsiteY1"/>
              </a:cxn>
              <a:cxn ang="0">
                <a:pos x="connsiteX2" y="connsiteY2"/>
              </a:cxn>
            </a:cxnLst>
            <a:rect l="l" t="t" r="r" b="b"/>
            <a:pathLst>
              <a:path w="1203048" h="451661">
                <a:moveTo>
                  <a:pt x="1203048" y="66846"/>
                </a:moveTo>
                <a:cubicBezTo>
                  <a:pt x="960767" y="264599"/>
                  <a:pt x="718487" y="462353"/>
                  <a:pt x="517979" y="451212"/>
                </a:cubicBezTo>
                <a:cubicBezTo>
                  <a:pt x="317471" y="440071"/>
                  <a:pt x="0" y="0"/>
                  <a:pt x="0" y="0"/>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4981269" y="4781490"/>
            <a:ext cx="2768907" cy="646331"/>
          </a:xfrm>
          <a:prstGeom prst="rect">
            <a:avLst/>
          </a:prstGeom>
          <a:solidFill>
            <a:schemeClr val="bg1"/>
          </a:solidFill>
        </p:spPr>
        <p:txBody>
          <a:bodyPr wrap="none" rtlCol="0">
            <a:spAutoFit/>
          </a:bodyPr>
          <a:lstStyle/>
          <a:p>
            <a:r>
              <a:rPr lang="en-US" sz="3600" dirty="0" err="1" smtClean="0"/>
              <a:t>Dihydrofolate</a:t>
            </a:r>
            <a:endParaRPr lang="en-US" sz="3600" dirty="0"/>
          </a:p>
        </p:txBody>
      </p:sp>
      <p:grpSp>
        <p:nvGrpSpPr>
          <p:cNvPr id="22" name="Group 21"/>
          <p:cNvGrpSpPr/>
          <p:nvPr/>
        </p:nvGrpSpPr>
        <p:grpSpPr>
          <a:xfrm>
            <a:off x="6028347" y="3607192"/>
            <a:ext cx="487617" cy="1316766"/>
            <a:chOff x="4285670" y="3557057"/>
            <a:chExt cx="487617" cy="1316766"/>
          </a:xfrm>
        </p:grpSpPr>
        <p:sp>
          <p:nvSpPr>
            <p:cNvPr id="21" name="Rectangle 20"/>
            <p:cNvSpPr/>
            <p:nvPr/>
          </p:nvSpPr>
          <p:spPr>
            <a:xfrm>
              <a:off x="4285670" y="3557057"/>
              <a:ext cx="487617" cy="13167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474184" y="3776809"/>
              <a:ext cx="110589" cy="852281"/>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V="1">
            <a:off x="2745579" y="3643028"/>
            <a:ext cx="487617" cy="1316766"/>
            <a:chOff x="4285670" y="3557057"/>
            <a:chExt cx="487617" cy="1316766"/>
          </a:xfrm>
        </p:grpSpPr>
        <p:sp>
          <p:nvSpPr>
            <p:cNvPr id="26" name="Rectangle 25"/>
            <p:cNvSpPr/>
            <p:nvPr/>
          </p:nvSpPr>
          <p:spPr>
            <a:xfrm>
              <a:off x="4285670" y="3557057"/>
              <a:ext cx="487617" cy="13167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4474184" y="3776809"/>
              <a:ext cx="110589" cy="852281"/>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679615" y="3221148"/>
            <a:ext cx="2730134" cy="369332"/>
            <a:chOff x="216281" y="2118187"/>
            <a:chExt cx="2730134" cy="369332"/>
          </a:xfrm>
        </p:grpSpPr>
        <p:sp>
          <p:nvSpPr>
            <p:cNvPr id="29" name="Rectangle 28"/>
            <p:cNvSpPr/>
            <p:nvPr/>
          </p:nvSpPr>
          <p:spPr>
            <a:xfrm>
              <a:off x="216281" y="2124194"/>
              <a:ext cx="2730134" cy="35731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34465" y="2118187"/>
              <a:ext cx="2093767" cy="369332"/>
            </a:xfrm>
            <a:prstGeom prst="rect">
              <a:avLst/>
            </a:prstGeom>
            <a:noFill/>
          </p:spPr>
          <p:txBody>
            <a:bodyPr wrap="none" rtlCol="0">
              <a:spAutoFit/>
            </a:bodyPr>
            <a:lstStyle/>
            <a:p>
              <a:r>
                <a:rPr lang="en-US" dirty="0" err="1"/>
                <a:t>T</a:t>
              </a:r>
              <a:r>
                <a:rPr lang="en-US" dirty="0" err="1" smtClean="0"/>
                <a:t>etrahydrobiopterin</a:t>
              </a:r>
              <a:endParaRPr lang="en-US" dirty="0"/>
            </a:p>
          </p:txBody>
        </p:sp>
      </p:grpSp>
      <p:sp>
        <p:nvSpPr>
          <p:cNvPr id="31" name="TextBox 30"/>
          <p:cNvSpPr txBox="1"/>
          <p:nvPr/>
        </p:nvSpPr>
        <p:spPr>
          <a:xfrm>
            <a:off x="3979514" y="2528650"/>
            <a:ext cx="1463775" cy="461665"/>
          </a:xfrm>
          <a:prstGeom prst="rect">
            <a:avLst/>
          </a:prstGeom>
          <a:noFill/>
        </p:spPr>
        <p:txBody>
          <a:bodyPr wrap="none" rtlCol="0">
            <a:spAutoFit/>
          </a:bodyPr>
          <a:lstStyle/>
          <a:p>
            <a:r>
              <a:rPr lang="en-US" sz="2400" i="1" dirty="0" smtClean="0"/>
              <a:t>REDUCED</a:t>
            </a:r>
            <a:endParaRPr lang="en-US" sz="2400" i="1" dirty="0"/>
          </a:p>
        </p:txBody>
      </p:sp>
      <p:sp>
        <p:nvSpPr>
          <p:cNvPr id="32" name="TextBox 31"/>
          <p:cNvSpPr txBox="1"/>
          <p:nvPr/>
        </p:nvSpPr>
        <p:spPr>
          <a:xfrm>
            <a:off x="3856861" y="5593174"/>
            <a:ext cx="1448446" cy="461665"/>
          </a:xfrm>
          <a:prstGeom prst="rect">
            <a:avLst/>
          </a:prstGeom>
          <a:noFill/>
        </p:spPr>
        <p:txBody>
          <a:bodyPr wrap="none" rtlCol="0">
            <a:spAutoFit/>
          </a:bodyPr>
          <a:lstStyle/>
          <a:p>
            <a:r>
              <a:rPr lang="en-US" sz="2400" i="1" dirty="0" smtClean="0"/>
              <a:t>OXIDIZED</a:t>
            </a:r>
            <a:endParaRPr lang="en-US" sz="2400" i="1" dirty="0"/>
          </a:p>
        </p:txBody>
      </p:sp>
      <p:sp>
        <p:nvSpPr>
          <p:cNvPr id="34" name="TextBox 33"/>
          <p:cNvSpPr txBox="1"/>
          <p:nvPr/>
        </p:nvSpPr>
        <p:spPr>
          <a:xfrm>
            <a:off x="898569" y="3181363"/>
            <a:ext cx="774283" cy="461665"/>
          </a:xfrm>
          <a:prstGeom prst="rect">
            <a:avLst/>
          </a:prstGeom>
          <a:noFill/>
        </p:spPr>
        <p:txBody>
          <a:bodyPr wrap="none" rtlCol="0">
            <a:spAutoFit/>
          </a:bodyPr>
          <a:lstStyle/>
          <a:p>
            <a:r>
              <a:rPr lang="en-US" sz="2400" i="1" dirty="0" smtClean="0">
                <a:solidFill>
                  <a:srgbClr val="FF0000"/>
                </a:solidFill>
              </a:rPr>
              <a:t>BH4</a:t>
            </a:r>
            <a:endParaRPr lang="en-US" sz="2400" i="1" dirty="0">
              <a:solidFill>
                <a:srgbClr val="FF0000"/>
              </a:solidFill>
            </a:endParaRPr>
          </a:p>
        </p:txBody>
      </p:sp>
      <p:sp>
        <p:nvSpPr>
          <p:cNvPr id="35" name="Title 1"/>
          <p:cNvSpPr txBox="1">
            <a:spLocks/>
          </p:cNvSpPr>
          <p:nvPr/>
        </p:nvSpPr>
        <p:spPr>
          <a:xfrm>
            <a:off x="609600" y="1094853"/>
            <a:ext cx="8195734" cy="1319740"/>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Low BH4 in the cerebrospinal fluid is linked to autism</a:t>
            </a:r>
            <a:r>
              <a:rPr lang="en-US" sz="2800" dirty="0" smtClean="0">
                <a:solidFill>
                  <a:srgbClr val="FF0000"/>
                </a:solidFill>
              </a:rPr>
              <a:t>*</a:t>
            </a:r>
            <a:r>
              <a:rPr lang="en-US" sz="2800" dirty="0" smtClean="0"/>
              <a:t> </a:t>
            </a:r>
            <a:endParaRPr lang="en-US" sz="2800" dirty="0"/>
          </a:p>
        </p:txBody>
      </p:sp>
      <p:sp>
        <p:nvSpPr>
          <p:cNvPr id="3" name="TextBox 2"/>
          <p:cNvSpPr txBox="1"/>
          <p:nvPr/>
        </p:nvSpPr>
        <p:spPr>
          <a:xfrm>
            <a:off x="1174665" y="6417734"/>
            <a:ext cx="7807546" cy="461665"/>
          </a:xfrm>
          <a:prstGeom prst="rect">
            <a:avLst/>
          </a:prstGeom>
          <a:noFill/>
        </p:spPr>
        <p:txBody>
          <a:bodyPr wrap="none" rtlCol="0">
            <a:spAutoFit/>
          </a:bodyPr>
          <a:lstStyle/>
          <a:p>
            <a:r>
              <a:rPr lang="en-US" sz="2400" dirty="0" smtClean="0">
                <a:solidFill>
                  <a:srgbClr val="FF0000"/>
                </a:solidFill>
              </a:rPr>
              <a:t>*</a:t>
            </a:r>
            <a:r>
              <a:rPr lang="en-US" sz="2400" dirty="0" smtClean="0"/>
              <a:t>RE Frye et al., </a:t>
            </a:r>
            <a:r>
              <a:rPr lang="en-US" sz="2400" dirty="0" err="1" smtClean="0"/>
              <a:t>Neurotherapeutics</a:t>
            </a:r>
            <a:r>
              <a:rPr lang="en-US" sz="2400" dirty="0"/>
              <a:t>. 2010 July ; 7(3): 241–249. </a:t>
            </a:r>
          </a:p>
        </p:txBody>
      </p:sp>
    </p:spTree>
    <p:extLst>
      <p:ext uri="{BB962C8B-B14F-4D97-AF65-F5344CB8AC3E}">
        <p14:creationId xmlns:p14="http://schemas.microsoft.com/office/powerpoint/2010/main" val="3059229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lstStyle/>
          <a:p>
            <a:r>
              <a:rPr lang="en-US" b="1" dirty="0" smtClean="0"/>
              <a:t>A Problem with Folic Acid</a:t>
            </a:r>
            <a:endParaRPr lang="en-US" b="1" dirty="0"/>
          </a:p>
        </p:txBody>
      </p:sp>
      <p:sp>
        <p:nvSpPr>
          <p:cNvPr id="4" name="TextBox 3"/>
          <p:cNvSpPr txBox="1"/>
          <p:nvPr/>
        </p:nvSpPr>
        <p:spPr>
          <a:xfrm>
            <a:off x="5330139" y="4873823"/>
            <a:ext cx="1907493" cy="461665"/>
          </a:xfrm>
          <a:prstGeom prst="rect">
            <a:avLst/>
          </a:prstGeom>
          <a:noFill/>
        </p:spPr>
        <p:txBody>
          <a:bodyPr wrap="none" rtlCol="0">
            <a:spAutoFit/>
          </a:bodyPr>
          <a:lstStyle/>
          <a:p>
            <a:r>
              <a:rPr lang="en-US" sz="2400" dirty="0" err="1" smtClean="0"/>
              <a:t>Dihydrofolate</a:t>
            </a:r>
            <a:endParaRPr lang="en-US" sz="2400" dirty="0"/>
          </a:p>
        </p:txBody>
      </p:sp>
      <p:sp>
        <p:nvSpPr>
          <p:cNvPr id="5" name="TextBox 4"/>
          <p:cNvSpPr txBox="1"/>
          <p:nvPr/>
        </p:nvSpPr>
        <p:spPr>
          <a:xfrm>
            <a:off x="1823268" y="4913194"/>
            <a:ext cx="2329183" cy="461665"/>
          </a:xfrm>
          <a:prstGeom prst="rect">
            <a:avLst/>
          </a:prstGeom>
          <a:noFill/>
        </p:spPr>
        <p:txBody>
          <a:bodyPr wrap="none" rtlCol="0">
            <a:spAutoFit/>
          </a:bodyPr>
          <a:lstStyle/>
          <a:p>
            <a:r>
              <a:rPr lang="en-US" sz="2400" dirty="0" err="1" smtClean="0"/>
              <a:t>Dihydrobiopterin</a:t>
            </a:r>
            <a:endParaRPr lang="en-US" sz="2400" dirty="0"/>
          </a:p>
        </p:txBody>
      </p:sp>
      <p:sp>
        <p:nvSpPr>
          <p:cNvPr id="6" name="TextBox 5"/>
          <p:cNvSpPr txBox="1"/>
          <p:nvPr/>
        </p:nvSpPr>
        <p:spPr>
          <a:xfrm>
            <a:off x="1622792" y="3095392"/>
            <a:ext cx="2730134" cy="461665"/>
          </a:xfrm>
          <a:prstGeom prst="rect">
            <a:avLst/>
          </a:prstGeom>
          <a:noFill/>
        </p:spPr>
        <p:txBody>
          <a:bodyPr wrap="none" rtlCol="0">
            <a:spAutoFit/>
          </a:bodyPr>
          <a:lstStyle/>
          <a:p>
            <a:r>
              <a:rPr lang="en-US" sz="2400" dirty="0" err="1"/>
              <a:t>T</a:t>
            </a:r>
            <a:r>
              <a:rPr lang="en-US" sz="2400" dirty="0" err="1" smtClean="0"/>
              <a:t>etrahydrobiopterin</a:t>
            </a:r>
            <a:endParaRPr lang="en-US" sz="2400" dirty="0"/>
          </a:p>
        </p:txBody>
      </p:sp>
      <p:sp>
        <p:nvSpPr>
          <p:cNvPr id="7" name="TextBox 6"/>
          <p:cNvSpPr txBox="1"/>
          <p:nvPr/>
        </p:nvSpPr>
        <p:spPr>
          <a:xfrm>
            <a:off x="5129663" y="3095392"/>
            <a:ext cx="2308444" cy="461665"/>
          </a:xfrm>
          <a:prstGeom prst="rect">
            <a:avLst/>
          </a:prstGeom>
          <a:noFill/>
        </p:spPr>
        <p:txBody>
          <a:bodyPr wrap="none" rtlCol="0">
            <a:spAutoFit/>
          </a:bodyPr>
          <a:lstStyle/>
          <a:p>
            <a:r>
              <a:rPr lang="en-US" sz="2400" dirty="0" err="1"/>
              <a:t>T</a:t>
            </a:r>
            <a:r>
              <a:rPr lang="en-US" sz="2400" dirty="0" err="1" smtClean="0"/>
              <a:t>etrahydrofolate</a:t>
            </a:r>
            <a:endParaRPr lang="en-US" sz="2400" dirty="0"/>
          </a:p>
        </p:txBody>
      </p:sp>
      <p:sp>
        <p:nvSpPr>
          <p:cNvPr id="9" name="Down Arrow 8"/>
          <p:cNvSpPr/>
          <p:nvPr/>
        </p:nvSpPr>
        <p:spPr>
          <a:xfrm>
            <a:off x="6041605" y="3776809"/>
            <a:ext cx="484561" cy="9692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flipV="1">
            <a:off x="2745579" y="3776809"/>
            <a:ext cx="484561" cy="9692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808034" y="2759483"/>
            <a:ext cx="951703" cy="461665"/>
          </a:xfrm>
          <a:prstGeom prst="rect">
            <a:avLst/>
          </a:prstGeom>
          <a:noFill/>
        </p:spPr>
        <p:txBody>
          <a:bodyPr wrap="none" rtlCol="0">
            <a:spAutoFit/>
          </a:bodyPr>
          <a:lstStyle/>
          <a:p>
            <a:r>
              <a:rPr lang="en-US" sz="2400" dirty="0" smtClean="0"/>
              <a:t>HHHH</a:t>
            </a:r>
            <a:endParaRPr lang="en-US" sz="2400" dirty="0"/>
          </a:p>
        </p:txBody>
      </p:sp>
      <p:sp>
        <p:nvSpPr>
          <p:cNvPr id="12" name="TextBox 11"/>
          <p:cNvSpPr txBox="1"/>
          <p:nvPr/>
        </p:nvSpPr>
        <p:spPr>
          <a:xfrm>
            <a:off x="5999793" y="5362342"/>
            <a:ext cx="568184" cy="461665"/>
          </a:xfrm>
          <a:prstGeom prst="rect">
            <a:avLst/>
          </a:prstGeom>
          <a:noFill/>
        </p:spPr>
        <p:txBody>
          <a:bodyPr wrap="none" rtlCol="0">
            <a:spAutoFit/>
          </a:bodyPr>
          <a:lstStyle/>
          <a:p>
            <a:r>
              <a:rPr lang="en-US" sz="2400" dirty="0" smtClean="0"/>
              <a:t>HH</a:t>
            </a:r>
            <a:endParaRPr lang="en-US" sz="2400" dirty="0"/>
          </a:p>
        </p:txBody>
      </p:sp>
      <p:sp>
        <p:nvSpPr>
          <p:cNvPr id="13" name="TextBox 12"/>
          <p:cNvSpPr txBox="1"/>
          <p:nvPr/>
        </p:nvSpPr>
        <p:spPr>
          <a:xfrm>
            <a:off x="2512008" y="2738073"/>
            <a:ext cx="951703" cy="461665"/>
          </a:xfrm>
          <a:prstGeom prst="rect">
            <a:avLst/>
          </a:prstGeom>
          <a:noFill/>
        </p:spPr>
        <p:txBody>
          <a:bodyPr wrap="none" rtlCol="0">
            <a:spAutoFit/>
          </a:bodyPr>
          <a:lstStyle/>
          <a:p>
            <a:r>
              <a:rPr lang="en-US" sz="2400" dirty="0" smtClean="0"/>
              <a:t>HHHH</a:t>
            </a:r>
            <a:endParaRPr lang="en-US" sz="2400" dirty="0"/>
          </a:p>
        </p:txBody>
      </p:sp>
      <p:sp>
        <p:nvSpPr>
          <p:cNvPr id="14" name="TextBox 13"/>
          <p:cNvSpPr txBox="1"/>
          <p:nvPr/>
        </p:nvSpPr>
        <p:spPr>
          <a:xfrm>
            <a:off x="2703767" y="5314198"/>
            <a:ext cx="568184" cy="461665"/>
          </a:xfrm>
          <a:prstGeom prst="rect">
            <a:avLst/>
          </a:prstGeom>
          <a:noFill/>
        </p:spPr>
        <p:txBody>
          <a:bodyPr wrap="none" rtlCol="0">
            <a:spAutoFit/>
          </a:bodyPr>
          <a:lstStyle/>
          <a:p>
            <a:r>
              <a:rPr lang="en-US" sz="2400" dirty="0" smtClean="0"/>
              <a:t>HH</a:t>
            </a:r>
            <a:endParaRPr lang="en-US" sz="2400" dirty="0"/>
          </a:p>
        </p:txBody>
      </p:sp>
      <p:sp>
        <p:nvSpPr>
          <p:cNvPr id="15" name="TextBox 14"/>
          <p:cNvSpPr txBox="1"/>
          <p:nvPr/>
        </p:nvSpPr>
        <p:spPr>
          <a:xfrm>
            <a:off x="3102975" y="3992494"/>
            <a:ext cx="721472" cy="461665"/>
          </a:xfrm>
          <a:prstGeom prst="rect">
            <a:avLst/>
          </a:prstGeom>
          <a:noFill/>
        </p:spPr>
        <p:txBody>
          <a:bodyPr wrap="none" rtlCol="0">
            <a:spAutoFit/>
          </a:bodyPr>
          <a:lstStyle/>
          <a:p>
            <a:r>
              <a:rPr lang="en-US" sz="2400" dirty="0" smtClean="0">
                <a:solidFill>
                  <a:srgbClr val="FF0000"/>
                </a:solidFill>
              </a:rPr>
              <a:t>+HH</a:t>
            </a:r>
            <a:endParaRPr lang="en-US" sz="2400" dirty="0">
              <a:solidFill>
                <a:srgbClr val="FF0000"/>
              </a:solidFill>
            </a:endParaRPr>
          </a:p>
        </p:txBody>
      </p:sp>
      <p:sp>
        <p:nvSpPr>
          <p:cNvPr id="16" name="TextBox 15"/>
          <p:cNvSpPr txBox="1"/>
          <p:nvPr/>
        </p:nvSpPr>
        <p:spPr>
          <a:xfrm>
            <a:off x="6442621" y="3992494"/>
            <a:ext cx="662411" cy="461665"/>
          </a:xfrm>
          <a:prstGeom prst="rect">
            <a:avLst/>
          </a:prstGeom>
          <a:noFill/>
        </p:spPr>
        <p:txBody>
          <a:bodyPr wrap="none" rtlCol="0">
            <a:spAutoFit/>
          </a:bodyPr>
          <a:lstStyle/>
          <a:p>
            <a:r>
              <a:rPr lang="en-US" sz="2400" dirty="0" smtClean="0">
                <a:solidFill>
                  <a:srgbClr val="FF0000"/>
                </a:solidFill>
              </a:rPr>
              <a:t>-HH</a:t>
            </a:r>
            <a:endParaRPr lang="en-US" sz="2400" dirty="0">
              <a:solidFill>
                <a:srgbClr val="FF0000"/>
              </a:solidFill>
            </a:endParaRPr>
          </a:p>
        </p:txBody>
      </p:sp>
      <p:pic>
        <p:nvPicPr>
          <p:cNvPr id="17" name="Picture 16" descr="folic-aci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232" y="4608852"/>
            <a:ext cx="1506979" cy="1506979"/>
          </a:xfrm>
          <a:prstGeom prst="rect">
            <a:avLst/>
          </a:prstGeom>
        </p:spPr>
      </p:pic>
      <p:sp>
        <p:nvSpPr>
          <p:cNvPr id="18" name="Freeform 17"/>
          <p:cNvSpPr/>
          <p:nvPr/>
        </p:nvSpPr>
        <p:spPr>
          <a:xfrm>
            <a:off x="6633473" y="5347694"/>
            <a:ext cx="1203048" cy="451661"/>
          </a:xfrm>
          <a:custGeom>
            <a:avLst/>
            <a:gdLst>
              <a:gd name="connsiteX0" fmla="*/ 1203048 w 1203048"/>
              <a:gd name="connsiteY0" fmla="*/ 66846 h 451661"/>
              <a:gd name="connsiteX1" fmla="*/ 517979 w 1203048"/>
              <a:gd name="connsiteY1" fmla="*/ 451212 h 451661"/>
              <a:gd name="connsiteX2" fmla="*/ 0 w 1203048"/>
              <a:gd name="connsiteY2" fmla="*/ 0 h 451661"/>
            </a:gdLst>
            <a:ahLst/>
            <a:cxnLst>
              <a:cxn ang="0">
                <a:pos x="connsiteX0" y="connsiteY0"/>
              </a:cxn>
              <a:cxn ang="0">
                <a:pos x="connsiteX1" y="connsiteY1"/>
              </a:cxn>
              <a:cxn ang="0">
                <a:pos x="connsiteX2" y="connsiteY2"/>
              </a:cxn>
            </a:cxnLst>
            <a:rect l="l" t="t" r="r" b="b"/>
            <a:pathLst>
              <a:path w="1203048" h="451661">
                <a:moveTo>
                  <a:pt x="1203048" y="66846"/>
                </a:moveTo>
                <a:cubicBezTo>
                  <a:pt x="960767" y="264599"/>
                  <a:pt x="718487" y="462353"/>
                  <a:pt x="517979" y="451212"/>
                </a:cubicBezTo>
                <a:cubicBezTo>
                  <a:pt x="317471" y="440071"/>
                  <a:pt x="0" y="0"/>
                  <a:pt x="0" y="0"/>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4981269" y="4781490"/>
            <a:ext cx="2768907" cy="646331"/>
          </a:xfrm>
          <a:prstGeom prst="rect">
            <a:avLst/>
          </a:prstGeom>
          <a:solidFill>
            <a:schemeClr val="bg1"/>
          </a:solidFill>
        </p:spPr>
        <p:txBody>
          <a:bodyPr wrap="none" rtlCol="0">
            <a:spAutoFit/>
          </a:bodyPr>
          <a:lstStyle/>
          <a:p>
            <a:r>
              <a:rPr lang="en-US" sz="3600" dirty="0" err="1" smtClean="0"/>
              <a:t>Dihydrofolate</a:t>
            </a:r>
            <a:endParaRPr lang="en-US" sz="3600" dirty="0"/>
          </a:p>
        </p:txBody>
      </p:sp>
      <p:grpSp>
        <p:nvGrpSpPr>
          <p:cNvPr id="22" name="Group 21"/>
          <p:cNvGrpSpPr/>
          <p:nvPr/>
        </p:nvGrpSpPr>
        <p:grpSpPr>
          <a:xfrm>
            <a:off x="6028347" y="3607192"/>
            <a:ext cx="487617" cy="1316766"/>
            <a:chOff x="4285670" y="3557057"/>
            <a:chExt cx="487617" cy="1316766"/>
          </a:xfrm>
        </p:grpSpPr>
        <p:sp>
          <p:nvSpPr>
            <p:cNvPr id="21" name="Rectangle 20"/>
            <p:cNvSpPr/>
            <p:nvPr/>
          </p:nvSpPr>
          <p:spPr>
            <a:xfrm>
              <a:off x="4285670" y="3557057"/>
              <a:ext cx="487617" cy="13167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474184" y="3776809"/>
              <a:ext cx="110589" cy="852281"/>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V="1">
            <a:off x="2745579" y="3643028"/>
            <a:ext cx="487617" cy="1316766"/>
            <a:chOff x="4285670" y="3557057"/>
            <a:chExt cx="487617" cy="1316766"/>
          </a:xfrm>
        </p:grpSpPr>
        <p:sp>
          <p:nvSpPr>
            <p:cNvPr id="26" name="Rectangle 25"/>
            <p:cNvSpPr/>
            <p:nvPr/>
          </p:nvSpPr>
          <p:spPr>
            <a:xfrm>
              <a:off x="4285670" y="3557057"/>
              <a:ext cx="487617" cy="13167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4474184" y="3776809"/>
              <a:ext cx="110589" cy="852281"/>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679615" y="3221148"/>
            <a:ext cx="2730134" cy="369332"/>
            <a:chOff x="216281" y="2118187"/>
            <a:chExt cx="2730134" cy="369332"/>
          </a:xfrm>
        </p:grpSpPr>
        <p:sp>
          <p:nvSpPr>
            <p:cNvPr id="29" name="Rectangle 28"/>
            <p:cNvSpPr/>
            <p:nvPr/>
          </p:nvSpPr>
          <p:spPr>
            <a:xfrm>
              <a:off x="216281" y="2124194"/>
              <a:ext cx="2730134" cy="35731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34465" y="2118187"/>
              <a:ext cx="2093767" cy="369332"/>
            </a:xfrm>
            <a:prstGeom prst="rect">
              <a:avLst/>
            </a:prstGeom>
            <a:noFill/>
          </p:spPr>
          <p:txBody>
            <a:bodyPr wrap="none" rtlCol="0">
              <a:spAutoFit/>
            </a:bodyPr>
            <a:lstStyle/>
            <a:p>
              <a:r>
                <a:rPr lang="en-US" dirty="0" err="1"/>
                <a:t>T</a:t>
              </a:r>
              <a:r>
                <a:rPr lang="en-US" dirty="0" err="1" smtClean="0"/>
                <a:t>etrahydrobiopterin</a:t>
              </a:r>
              <a:endParaRPr lang="en-US" dirty="0"/>
            </a:p>
          </p:txBody>
        </p:sp>
      </p:grpSp>
      <p:sp>
        <p:nvSpPr>
          <p:cNvPr id="31" name="TextBox 30"/>
          <p:cNvSpPr txBox="1"/>
          <p:nvPr/>
        </p:nvSpPr>
        <p:spPr>
          <a:xfrm>
            <a:off x="3979514" y="2528650"/>
            <a:ext cx="1463775" cy="461665"/>
          </a:xfrm>
          <a:prstGeom prst="rect">
            <a:avLst/>
          </a:prstGeom>
          <a:noFill/>
        </p:spPr>
        <p:txBody>
          <a:bodyPr wrap="none" rtlCol="0">
            <a:spAutoFit/>
          </a:bodyPr>
          <a:lstStyle/>
          <a:p>
            <a:r>
              <a:rPr lang="en-US" sz="2400" i="1" dirty="0" smtClean="0"/>
              <a:t>REDUCED</a:t>
            </a:r>
            <a:endParaRPr lang="en-US" sz="2400" i="1" dirty="0"/>
          </a:p>
        </p:txBody>
      </p:sp>
      <p:sp>
        <p:nvSpPr>
          <p:cNvPr id="32" name="TextBox 31"/>
          <p:cNvSpPr txBox="1"/>
          <p:nvPr/>
        </p:nvSpPr>
        <p:spPr>
          <a:xfrm>
            <a:off x="3856861" y="5593174"/>
            <a:ext cx="1448446" cy="461665"/>
          </a:xfrm>
          <a:prstGeom prst="rect">
            <a:avLst/>
          </a:prstGeom>
          <a:noFill/>
        </p:spPr>
        <p:txBody>
          <a:bodyPr wrap="none" rtlCol="0">
            <a:spAutoFit/>
          </a:bodyPr>
          <a:lstStyle/>
          <a:p>
            <a:r>
              <a:rPr lang="en-US" sz="2400" i="1" dirty="0" smtClean="0"/>
              <a:t>OXIDIZED</a:t>
            </a:r>
            <a:endParaRPr lang="en-US" sz="2400" i="1" dirty="0"/>
          </a:p>
        </p:txBody>
      </p:sp>
      <p:sp>
        <p:nvSpPr>
          <p:cNvPr id="34" name="TextBox 33"/>
          <p:cNvSpPr txBox="1"/>
          <p:nvPr/>
        </p:nvSpPr>
        <p:spPr>
          <a:xfrm>
            <a:off x="898569" y="3181363"/>
            <a:ext cx="774283" cy="461665"/>
          </a:xfrm>
          <a:prstGeom prst="rect">
            <a:avLst/>
          </a:prstGeom>
          <a:noFill/>
        </p:spPr>
        <p:txBody>
          <a:bodyPr wrap="none" rtlCol="0">
            <a:spAutoFit/>
          </a:bodyPr>
          <a:lstStyle/>
          <a:p>
            <a:r>
              <a:rPr lang="en-US" sz="2400" i="1" dirty="0" smtClean="0">
                <a:solidFill>
                  <a:srgbClr val="FF0000"/>
                </a:solidFill>
              </a:rPr>
              <a:t>BH4</a:t>
            </a:r>
            <a:endParaRPr lang="en-US" sz="2400" i="1" dirty="0">
              <a:solidFill>
                <a:srgbClr val="FF0000"/>
              </a:solidFill>
            </a:endParaRPr>
          </a:p>
        </p:txBody>
      </p:sp>
      <p:sp>
        <p:nvSpPr>
          <p:cNvPr id="35" name="Title 1"/>
          <p:cNvSpPr txBox="1">
            <a:spLocks/>
          </p:cNvSpPr>
          <p:nvPr/>
        </p:nvSpPr>
        <p:spPr>
          <a:xfrm>
            <a:off x="609600" y="1094853"/>
            <a:ext cx="8195734" cy="1319740"/>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BH4 is essential for nitric oxide release, which promotes blood flow</a:t>
            </a:r>
            <a:endParaRPr lang="en-US" sz="2800" dirty="0"/>
          </a:p>
        </p:txBody>
      </p:sp>
      <p:sp>
        <p:nvSpPr>
          <p:cNvPr id="3" name="TextBox 2"/>
          <p:cNvSpPr txBox="1"/>
          <p:nvPr/>
        </p:nvSpPr>
        <p:spPr>
          <a:xfrm>
            <a:off x="1174665" y="6417734"/>
            <a:ext cx="7807546" cy="461665"/>
          </a:xfrm>
          <a:prstGeom prst="rect">
            <a:avLst/>
          </a:prstGeom>
          <a:noFill/>
        </p:spPr>
        <p:txBody>
          <a:bodyPr wrap="none" rtlCol="0">
            <a:spAutoFit/>
          </a:bodyPr>
          <a:lstStyle/>
          <a:p>
            <a:r>
              <a:rPr lang="en-US" sz="2400" dirty="0" smtClean="0">
                <a:solidFill>
                  <a:srgbClr val="FF0000"/>
                </a:solidFill>
              </a:rPr>
              <a:t>*</a:t>
            </a:r>
            <a:r>
              <a:rPr lang="en-US" sz="2400" dirty="0" smtClean="0"/>
              <a:t>RE Frye et al., </a:t>
            </a:r>
            <a:r>
              <a:rPr lang="en-US" sz="2400" dirty="0" err="1" smtClean="0"/>
              <a:t>Neurotherapeutics</a:t>
            </a:r>
            <a:r>
              <a:rPr lang="en-US" sz="2400" dirty="0"/>
              <a:t>. 2010 July ; 7(3): 241–249. </a:t>
            </a:r>
          </a:p>
        </p:txBody>
      </p:sp>
    </p:spTree>
    <p:extLst>
      <p:ext uri="{BB962C8B-B14F-4D97-AF65-F5344CB8AC3E}">
        <p14:creationId xmlns:p14="http://schemas.microsoft.com/office/powerpoint/2010/main" val="15218570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eNOS</a:t>
            </a:r>
            <a:r>
              <a:rPr lang="en-US" b="1" dirty="0" smtClean="0"/>
              <a:t> Requires BH4 to Synthesize Nitric Oxide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BH4 catalyzes the reaction that produces nitric oxide by breaking down L-arginine</a:t>
            </a:r>
          </a:p>
          <a:p>
            <a:r>
              <a:rPr lang="en-US" dirty="0" smtClean="0"/>
              <a:t>When BH4 is depleted, </a:t>
            </a:r>
            <a:r>
              <a:rPr lang="en-US" dirty="0" err="1" smtClean="0"/>
              <a:t>eNOS</a:t>
            </a:r>
            <a:r>
              <a:rPr lang="en-US" dirty="0" smtClean="0"/>
              <a:t> produces superoxide (O</a:t>
            </a:r>
            <a:r>
              <a:rPr lang="en-US" baseline="-25000" dirty="0" smtClean="0"/>
              <a:t>2</a:t>
            </a:r>
            <a:r>
              <a:rPr lang="en-US" baseline="30000" dirty="0" smtClean="0"/>
              <a:t>-</a:t>
            </a:r>
            <a:r>
              <a:rPr lang="en-US" dirty="0" smtClean="0"/>
              <a:t>) instead</a:t>
            </a:r>
          </a:p>
          <a:p>
            <a:r>
              <a:rPr lang="en-US" dirty="0" smtClean="0"/>
              <a:t>Superoxide causes oxidative damage and is a major source of reactive oxygen</a:t>
            </a:r>
          </a:p>
          <a:p>
            <a:pPr lvl="1"/>
            <a:r>
              <a:rPr lang="en-US" dirty="0" smtClean="0"/>
              <a:t>BUT: it is needed to synthesize sulfate!!!</a:t>
            </a:r>
            <a:endParaRPr lang="en-US" dirty="0"/>
          </a:p>
        </p:txBody>
      </p:sp>
      <p:sp>
        <p:nvSpPr>
          <p:cNvPr id="4" name="TextBox 3"/>
          <p:cNvSpPr txBox="1"/>
          <p:nvPr/>
        </p:nvSpPr>
        <p:spPr>
          <a:xfrm>
            <a:off x="2439514" y="6396335"/>
            <a:ext cx="6104856" cy="461665"/>
          </a:xfrm>
          <a:prstGeom prst="rect">
            <a:avLst/>
          </a:prstGeom>
          <a:noFill/>
        </p:spPr>
        <p:txBody>
          <a:bodyPr wrap="none" rtlCol="0">
            <a:spAutoFit/>
          </a:bodyPr>
          <a:lstStyle/>
          <a:p>
            <a:r>
              <a:rPr lang="de-DE" sz="2400" dirty="0">
                <a:solidFill>
                  <a:srgbClr val="FF0000"/>
                </a:solidFill>
              </a:rPr>
              <a:t>*</a:t>
            </a:r>
            <a:r>
              <a:rPr lang="de-DE" sz="2400" dirty="0"/>
              <a:t>T Scott-</a:t>
            </a:r>
            <a:r>
              <a:rPr lang="de-DE" sz="2400" dirty="0" err="1"/>
              <a:t>Burden</a:t>
            </a:r>
            <a:r>
              <a:rPr lang="de-DE" sz="2400" dirty="0"/>
              <a:t>, </a:t>
            </a:r>
            <a:r>
              <a:rPr lang="de-DE" sz="2400" dirty="0" err="1"/>
              <a:t>Circulation</a:t>
            </a:r>
            <a:r>
              <a:rPr lang="de-DE" sz="2400" dirty="0"/>
              <a:t> 1995; 91: 248-250. </a:t>
            </a:r>
            <a:endParaRPr lang="en-US" sz="2400" dirty="0"/>
          </a:p>
        </p:txBody>
      </p:sp>
    </p:spTree>
    <p:extLst>
      <p:ext uri="{BB962C8B-B14F-4D97-AF65-F5344CB8AC3E}">
        <p14:creationId xmlns:p14="http://schemas.microsoft.com/office/powerpoint/2010/main" val="32191598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
            <a:ext cx="8229600" cy="1143000"/>
          </a:xfrm>
        </p:spPr>
        <p:txBody>
          <a:bodyPr/>
          <a:lstStyle/>
          <a:p>
            <a:r>
              <a:rPr lang="en-US" b="1" dirty="0" smtClean="0"/>
              <a:t>Simplified Methyl Cycle</a:t>
            </a:r>
            <a:endParaRPr lang="en-US" b="1" dirty="0"/>
          </a:p>
        </p:txBody>
      </p:sp>
      <p:sp>
        <p:nvSpPr>
          <p:cNvPr id="5" name="TextBox 4"/>
          <p:cNvSpPr txBox="1"/>
          <p:nvPr/>
        </p:nvSpPr>
        <p:spPr>
          <a:xfrm>
            <a:off x="3730736" y="2436434"/>
            <a:ext cx="1645853" cy="461665"/>
          </a:xfrm>
          <a:prstGeom prst="rect">
            <a:avLst/>
          </a:prstGeom>
          <a:noFill/>
        </p:spPr>
        <p:txBody>
          <a:bodyPr wrap="none" rtlCol="0">
            <a:spAutoFit/>
          </a:bodyPr>
          <a:lstStyle/>
          <a:p>
            <a:r>
              <a:rPr lang="en-US" sz="2400" dirty="0" smtClean="0"/>
              <a:t>Methionine</a:t>
            </a:r>
            <a:endParaRPr lang="en-US" sz="2400" dirty="0"/>
          </a:p>
        </p:txBody>
      </p:sp>
      <p:sp>
        <p:nvSpPr>
          <p:cNvPr id="6" name="TextBox 5"/>
          <p:cNvSpPr txBox="1"/>
          <p:nvPr/>
        </p:nvSpPr>
        <p:spPr>
          <a:xfrm>
            <a:off x="3201535" y="2936300"/>
            <a:ext cx="667821" cy="461665"/>
          </a:xfrm>
          <a:prstGeom prst="rect">
            <a:avLst/>
          </a:prstGeom>
          <a:noFill/>
        </p:spPr>
        <p:txBody>
          <a:bodyPr wrap="none" rtlCol="0">
            <a:spAutoFit/>
          </a:bodyPr>
          <a:lstStyle/>
          <a:p>
            <a:r>
              <a:rPr lang="en-US" sz="2400" dirty="0" smtClean="0"/>
              <a:t>THF</a:t>
            </a:r>
            <a:endParaRPr lang="en-US" sz="2400" dirty="0"/>
          </a:p>
        </p:txBody>
      </p:sp>
      <p:sp>
        <p:nvSpPr>
          <p:cNvPr id="7" name="TextBox 6"/>
          <p:cNvSpPr txBox="1"/>
          <p:nvPr/>
        </p:nvSpPr>
        <p:spPr>
          <a:xfrm>
            <a:off x="3120130" y="3946550"/>
            <a:ext cx="930964" cy="461665"/>
          </a:xfrm>
          <a:prstGeom prst="rect">
            <a:avLst/>
          </a:prstGeom>
          <a:noFill/>
        </p:spPr>
        <p:txBody>
          <a:bodyPr wrap="none" rtlCol="0">
            <a:spAutoFit/>
          </a:bodyPr>
          <a:lstStyle/>
          <a:p>
            <a:r>
              <a:rPr lang="en-US" sz="2400" dirty="0" smtClean="0"/>
              <a:t>MTHF</a:t>
            </a:r>
            <a:endParaRPr lang="en-US" sz="2400" dirty="0"/>
          </a:p>
        </p:txBody>
      </p:sp>
      <p:sp>
        <p:nvSpPr>
          <p:cNvPr id="8" name="TextBox 7"/>
          <p:cNvSpPr txBox="1"/>
          <p:nvPr/>
        </p:nvSpPr>
        <p:spPr>
          <a:xfrm>
            <a:off x="4886661" y="3501280"/>
            <a:ext cx="664064" cy="461665"/>
          </a:xfrm>
          <a:prstGeom prst="rect">
            <a:avLst/>
          </a:prstGeom>
          <a:noFill/>
        </p:spPr>
        <p:txBody>
          <a:bodyPr wrap="none" rtlCol="0">
            <a:spAutoFit/>
          </a:bodyPr>
          <a:lstStyle/>
          <a:p>
            <a:r>
              <a:rPr lang="en-US" sz="2400" dirty="0" smtClean="0"/>
              <a:t>B12</a:t>
            </a:r>
            <a:endParaRPr lang="en-US" sz="2400" dirty="0"/>
          </a:p>
        </p:txBody>
      </p:sp>
      <p:sp>
        <p:nvSpPr>
          <p:cNvPr id="9" name="TextBox 8"/>
          <p:cNvSpPr txBox="1"/>
          <p:nvPr/>
        </p:nvSpPr>
        <p:spPr>
          <a:xfrm>
            <a:off x="3564449" y="4475047"/>
            <a:ext cx="1978426" cy="461665"/>
          </a:xfrm>
          <a:prstGeom prst="rect">
            <a:avLst/>
          </a:prstGeom>
          <a:noFill/>
        </p:spPr>
        <p:txBody>
          <a:bodyPr wrap="none" rtlCol="0">
            <a:spAutoFit/>
          </a:bodyPr>
          <a:lstStyle/>
          <a:p>
            <a:r>
              <a:rPr lang="en-US" sz="2400" dirty="0" err="1" smtClean="0"/>
              <a:t>Homocysteine</a:t>
            </a:r>
            <a:endParaRPr lang="en-US" sz="2400" dirty="0"/>
          </a:p>
        </p:txBody>
      </p:sp>
      <p:sp>
        <p:nvSpPr>
          <p:cNvPr id="10" name="TextBox 9"/>
          <p:cNvSpPr txBox="1"/>
          <p:nvPr/>
        </p:nvSpPr>
        <p:spPr>
          <a:xfrm>
            <a:off x="3928581" y="5181998"/>
            <a:ext cx="1250162" cy="461665"/>
          </a:xfrm>
          <a:prstGeom prst="rect">
            <a:avLst/>
          </a:prstGeom>
          <a:noFill/>
        </p:spPr>
        <p:txBody>
          <a:bodyPr wrap="none" rtlCol="0">
            <a:spAutoFit/>
          </a:bodyPr>
          <a:lstStyle/>
          <a:p>
            <a:r>
              <a:rPr lang="en-US" sz="2400" dirty="0" smtClean="0"/>
              <a:t>Cysteine</a:t>
            </a:r>
            <a:endParaRPr lang="en-US" sz="2400" dirty="0"/>
          </a:p>
        </p:txBody>
      </p:sp>
      <p:sp>
        <p:nvSpPr>
          <p:cNvPr id="11" name="TextBox 10"/>
          <p:cNvSpPr txBox="1"/>
          <p:nvPr/>
        </p:nvSpPr>
        <p:spPr>
          <a:xfrm>
            <a:off x="6323257" y="4427336"/>
            <a:ext cx="1201220" cy="523220"/>
          </a:xfrm>
          <a:prstGeom prst="rect">
            <a:avLst/>
          </a:prstGeom>
          <a:noFill/>
        </p:spPr>
        <p:txBody>
          <a:bodyPr wrap="none" rtlCol="0">
            <a:spAutoFit/>
          </a:bodyPr>
          <a:lstStyle/>
          <a:p>
            <a:r>
              <a:rPr lang="en-US" sz="2800" dirty="0" smtClean="0">
                <a:solidFill>
                  <a:srgbClr val="FF0000"/>
                </a:solidFill>
              </a:rPr>
              <a:t>Sulfate</a:t>
            </a:r>
            <a:endParaRPr lang="en-US" sz="2800" dirty="0">
              <a:solidFill>
                <a:srgbClr val="FF0000"/>
              </a:solidFill>
            </a:endParaRPr>
          </a:p>
        </p:txBody>
      </p:sp>
      <p:sp>
        <p:nvSpPr>
          <p:cNvPr id="12" name="TextBox 11"/>
          <p:cNvSpPr txBox="1"/>
          <p:nvPr/>
        </p:nvSpPr>
        <p:spPr>
          <a:xfrm>
            <a:off x="3716534" y="5856288"/>
            <a:ext cx="1674256" cy="461665"/>
          </a:xfrm>
          <a:prstGeom prst="rect">
            <a:avLst/>
          </a:prstGeom>
          <a:noFill/>
        </p:spPr>
        <p:txBody>
          <a:bodyPr wrap="none" rtlCol="0">
            <a:spAutoFit/>
          </a:bodyPr>
          <a:lstStyle/>
          <a:p>
            <a:r>
              <a:rPr lang="en-US" sz="2400" dirty="0" smtClean="0"/>
              <a:t>Glutathione</a:t>
            </a:r>
            <a:endParaRPr lang="en-US" sz="2400" dirty="0"/>
          </a:p>
        </p:txBody>
      </p:sp>
      <p:sp>
        <p:nvSpPr>
          <p:cNvPr id="13" name="TextBox 12"/>
          <p:cNvSpPr txBox="1"/>
          <p:nvPr/>
        </p:nvSpPr>
        <p:spPr>
          <a:xfrm>
            <a:off x="2621583" y="1693722"/>
            <a:ext cx="3864159" cy="461665"/>
          </a:xfrm>
          <a:prstGeom prst="rect">
            <a:avLst/>
          </a:prstGeom>
          <a:noFill/>
        </p:spPr>
        <p:txBody>
          <a:bodyPr wrap="none" rtlCol="0">
            <a:spAutoFit/>
          </a:bodyPr>
          <a:lstStyle/>
          <a:p>
            <a:r>
              <a:rPr lang="en-US" sz="2400" dirty="0" smtClean="0"/>
              <a:t>Protein and DNA methylation</a:t>
            </a:r>
            <a:endParaRPr lang="en-US" sz="2400" dirty="0"/>
          </a:p>
        </p:txBody>
      </p:sp>
      <p:sp>
        <p:nvSpPr>
          <p:cNvPr id="14" name="TextBox 13"/>
          <p:cNvSpPr txBox="1"/>
          <p:nvPr/>
        </p:nvSpPr>
        <p:spPr>
          <a:xfrm>
            <a:off x="1865528" y="3485891"/>
            <a:ext cx="945842" cy="400110"/>
          </a:xfrm>
          <a:prstGeom prst="rect">
            <a:avLst/>
          </a:prstGeom>
          <a:noFill/>
        </p:spPr>
        <p:txBody>
          <a:bodyPr wrap="none" rtlCol="0">
            <a:spAutoFit/>
          </a:bodyPr>
          <a:lstStyle/>
          <a:p>
            <a:r>
              <a:rPr lang="en-US" sz="2000" dirty="0" smtClean="0"/>
              <a:t>MTHFR</a:t>
            </a:r>
            <a:endParaRPr lang="en-US" sz="2000" dirty="0"/>
          </a:p>
        </p:txBody>
      </p:sp>
      <p:sp>
        <p:nvSpPr>
          <p:cNvPr id="15" name="Right Arrow 14"/>
          <p:cNvSpPr/>
          <p:nvPr/>
        </p:nvSpPr>
        <p:spPr>
          <a:xfrm>
            <a:off x="5542875" y="4539543"/>
            <a:ext cx="682696" cy="39368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9" idx="0"/>
            <a:endCxn id="5" idx="2"/>
          </p:cNvCxnSpPr>
          <p:nvPr/>
        </p:nvCxnSpPr>
        <p:spPr>
          <a:xfrm flipV="1">
            <a:off x="4553662" y="2898099"/>
            <a:ext cx="1" cy="157694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553663" y="5547519"/>
            <a:ext cx="1" cy="452437"/>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560723" y="4905708"/>
            <a:ext cx="1" cy="452437"/>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553661" y="2114965"/>
            <a:ext cx="1" cy="452437"/>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3581382" y="3211610"/>
            <a:ext cx="784534" cy="959811"/>
            <a:chOff x="1975602" y="5358145"/>
            <a:chExt cx="784534" cy="959811"/>
          </a:xfrm>
        </p:grpSpPr>
        <p:sp>
          <p:nvSpPr>
            <p:cNvPr id="26" name="Arc 25"/>
            <p:cNvSpPr/>
            <p:nvPr/>
          </p:nvSpPr>
          <p:spPr>
            <a:xfrm>
              <a:off x="1975602" y="5358145"/>
              <a:ext cx="784531" cy="959808"/>
            </a:xfrm>
            <a:prstGeom prst="arc">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Arc 26"/>
            <p:cNvSpPr/>
            <p:nvPr/>
          </p:nvSpPr>
          <p:spPr>
            <a:xfrm flipV="1">
              <a:off x="1975605" y="5358148"/>
              <a:ext cx="784531" cy="95980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 name="Group 28"/>
          <p:cNvGrpSpPr/>
          <p:nvPr/>
        </p:nvGrpSpPr>
        <p:grpSpPr>
          <a:xfrm flipH="1" flipV="1">
            <a:off x="2811370" y="3211613"/>
            <a:ext cx="784534" cy="959811"/>
            <a:chOff x="1975602" y="5358145"/>
            <a:chExt cx="784534" cy="959811"/>
          </a:xfrm>
        </p:grpSpPr>
        <p:sp>
          <p:nvSpPr>
            <p:cNvPr id="30" name="Arc 29"/>
            <p:cNvSpPr/>
            <p:nvPr/>
          </p:nvSpPr>
          <p:spPr>
            <a:xfrm>
              <a:off x="1975602" y="5358145"/>
              <a:ext cx="784531" cy="959808"/>
            </a:xfrm>
            <a:prstGeom prst="arc">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rc 30"/>
            <p:cNvSpPr/>
            <p:nvPr/>
          </p:nvSpPr>
          <p:spPr>
            <a:xfrm flipV="1">
              <a:off x="1975605" y="5358148"/>
              <a:ext cx="784531" cy="95980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2" name="TextBox 31"/>
          <p:cNvSpPr txBox="1"/>
          <p:nvPr/>
        </p:nvSpPr>
        <p:spPr>
          <a:xfrm>
            <a:off x="91123" y="2081099"/>
            <a:ext cx="4027703" cy="1102365"/>
          </a:xfrm>
          <a:prstGeom prst="rect">
            <a:avLst/>
          </a:prstGeom>
          <a:solidFill>
            <a:srgbClr val="FFFA97"/>
          </a:solidFill>
          <a:ln>
            <a:solidFill>
              <a:srgbClr val="000000"/>
            </a:solidFill>
          </a:ln>
        </p:spPr>
        <p:txBody>
          <a:bodyPr vert="horz" lIns="91440" tIns="45720" rIns="91440" bIns="45720" rtlCol="0" anchor="ctr">
            <a:noAutofit/>
          </a:bodyPr>
          <a:lstStyle>
            <a:defPPr>
              <a:defRPr lang="en-US"/>
            </a:defPPr>
            <a:lvl1pPr algn="ctr">
              <a:spcBef>
                <a:spcPct val="0"/>
              </a:spcBef>
              <a:buNone/>
              <a:defRPr sz="3200" b="1">
                <a:latin typeface="+mj-lt"/>
                <a:ea typeface="+mj-ea"/>
                <a:cs typeface="+mj-cs"/>
              </a:defRPr>
            </a:lvl1pPr>
          </a:lstStyle>
          <a:p>
            <a:pPr marL="342900" indent="-342900" algn="l">
              <a:buFont typeface="Arial"/>
              <a:buChar char="•"/>
            </a:pPr>
            <a:r>
              <a:rPr lang="en-US" sz="2000" b="0" dirty="0"/>
              <a:t>Depends on NADPH</a:t>
            </a:r>
          </a:p>
          <a:p>
            <a:pPr marL="342900" indent="-342900" algn="l">
              <a:buFont typeface="Arial"/>
              <a:buChar char="•"/>
            </a:pPr>
            <a:r>
              <a:rPr lang="en-US" sz="2000" b="0" dirty="0"/>
              <a:t>Inhibited by phosphorylation</a:t>
            </a:r>
          </a:p>
          <a:p>
            <a:pPr marL="342900" indent="-342900" algn="l">
              <a:buFont typeface="Arial"/>
              <a:buChar char="•"/>
            </a:pPr>
            <a:r>
              <a:rPr lang="en-US" sz="2000" b="0" dirty="0"/>
              <a:t>Inhibited by </a:t>
            </a:r>
            <a:r>
              <a:rPr lang="en-US" sz="2000" b="0" dirty="0" err="1" smtClean="0"/>
              <a:t>dihydrofolate</a:t>
            </a:r>
            <a:endParaRPr lang="en-US" sz="2000" b="0" dirty="0"/>
          </a:p>
        </p:txBody>
      </p:sp>
      <p:sp>
        <p:nvSpPr>
          <p:cNvPr id="33" name="TextBox 32"/>
          <p:cNvSpPr txBox="1"/>
          <p:nvPr/>
        </p:nvSpPr>
        <p:spPr>
          <a:xfrm>
            <a:off x="457200" y="6425844"/>
            <a:ext cx="8600056" cy="400110"/>
          </a:xfrm>
          <a:prstGeom prst="rect">
            <a:avLst/>
          </a:prstGeom>
          <a:noFill/>
        </p:spPr>
        <p:txBody>
          <a:bodyPr wrap="none" rtlCol="0">
            <a:spAutoFit/>
          </a:bodyPr>
          <a:lstStyle/>
          <a:p>
            <a:r>
              <a:rPr lang="en-US" sz="2000" dirty="0">
                <a:solidFill>
                  <a:srgbClr val="FF0000"/>
                </a:solidFill>
              </a:rPr>
              <a:t>*</a:t>
            </a:r>
            <a:r>
              <a:rPr lang="en-US" sz="2000" dirty="0"/>
              <a:t>M Boris et al., Journal of American Physicians and Surgeons 2004;9(4): 106-108.</a:t>
            </a:r>
          </a:p>
        </p:txBody>
      </p:sp>
      <p:sp>
        <p:nvSpPr>
          <p:cNvPr id="34" name="TextBox 33"/>
          <p:cNvSpPr txBox="1"/>
          <p:nvPr/>
        </p:nvSpPr>
        <p:spPr>
          <a:xfrm>
            <a:off x="1591733" y="1134983"/>
            <a:ext cx="5975940" cy="523220"/>
          </a:xfrm>
          <a:prstGeom prst="rect">
            <a:avLst/>
          </a:prstGeom>
          <a:noFill/>
        </p:spPr>
        <p:txBody>
          <a:bodyPr wrap="none" rtlCol="0">
            <a:spAutoFit/>
          </a:bodyPr>
          <a:lstStyle/>
          <a:p>
            <a:r>
              <a:rPr lang="en-US" sz="2800" dirty="0" smtClean="0"/>
              <a:t> MTHFR gene </a:t>
            </a:r>
            <a:r>
              <a:rPr lang="en-US" sz="2800" dirty="0"/>
              <a:t>v</a:t>
            </a:r>
            <a:r>
              <a:rPr lang="en-US" sz="2800" dirty="0" smtClean="0"/>
              <a:t>ariants linked to autism</a:t>
            </a:r>
            <a:r>
              <a:rPr lang="en-US" sz="2800" dirty="0" smtClean="0">
                <a:solidFill>
                  <a:srgbClr val="FF0000"/>
                </a:solidFill>
              </a:rPr>
              <a:t>*</a:t>
            </a:r>
          </a:p>
        </p:txBody>
      </p:sp>
      <p:cxnSp>
        <p:nvCxnSpPr>
          <p:cNvPr id="36" name="Straight Arrow Connector 35"/>
          <p:cNvCxnSpPr/>
          <p:nvPr/>
        </p:nvCxnSpPr>
        <p:spPr>
          <a:xfrm>
            <a:off x="1882461" y="3216506"/>
            <a:ext cx="386605" cy="362918"/>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107601" y="4116356"/>
            <a:ext cx="1569961" cy="461665"/>
          </a:xfrm>
          <a:prstGeom prst="rect">
            <a:avLst/>
          </a:prstGeom>
          <a:noFill/>
        </p:spPr>
        <p:txBody>
          <a:bodyPr wrap="none" rtlCol="0">
            <a:spAutoFit/>
          </a:bodyPr>
          <a:lstStyle/>
          <a:p>
            <a:r>
              <a:rPr lang="en-US" sz="2400" dirty="0" smtClean="0"/>
              <a:t>superoxide</a:t>
            </a:r>
            <a:endParaRPr lang="en-US" sz="2400" dirty="0"/>
          </a:p>
        </p:txBody>
      </p:sp>
    </p:spTree>
    <p:extLst>
      <p:ext uri="{BB962C8B-B14F-4D97-AF65-F5344CB8AC3E}">
        <p14:creationId xmlns:p14="http://schemas.microsoft.com/office/powerpoint/2010/main" val="2287147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animBg="1"/>
      <p:bldP spid="32" grpId="0" animBg="1"/>
      <p:bldP spid="33" grpId="0"/>
      <p:bldP spid="34"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9"/>
            <a:ext cx="8229600" cy="1143000"/>
          </a:xfrm>
        </p:spPr>
        <p:txBody>
          <a:bodyPr/>
          <a:lstStyle/>
          <a:p>
            <a:r>
              <a:rPr lang="en-US" b="1" dirty="0" smtClean="0"/>
              <a:t>Too Many Vitamins!</a:t>
            </a:r>
            <a:endParaRPr lang="en-US" b="1" dirty="0"/>
          </a:p>
        </p:txBody>
      </p:sp>
      <p:pic>
        <p:nvPicPr>
          <p:cNvPr id="4" name="Content Placeholder 3" descr="vitamins_exhaust_methionine.png"/>
          <p:cNvPicPr>
            <a:picLocks noGrp="1" noChangeAspect="1"/>
          </p:cNvPicPr>
          <p:nvPr>
            <p:ph idx="1"/>
          </p:nvPr>
        </p:nvPicPr>
        <p:blipFill>
          <a:blip r:embed="rId3">
            <a:extLst>
              <a:ext uri="{28A0092B-C50C-407E-A947-70E740481C1C}">
                <a14:useLocalDpi xmlns:a14="http://schemas.microsoft.com/office/drawing/2010/main" val="0"/>
              </a:ext>
            </a:extLst>
          </a:blip>
          <a:srcRect l="-2910" r="-2910"/>
          <a:stretch>
            <a:fillRect/>
          </a:stretch>
        </p:blipFill>
        <p:spPr>
          <a:xfrm>
            <a:off x="-176826" y="1018428"/>
            <a:ext cx="8863626" cy="4874653"/>
          </a:xfrm>
        </p:spPr>
      </p:pic>
      <p:sp>
        <p:nvSpPr>
          <p:cNvPr id="5" name="TextBox 4"/>
          <p:cNvSpPr txBox="1"/>
          <p:nvPr/>
        </p:nvSpPr>
        <p:spPr>
          <a:xfrm>
            <a:off x="249921" y="6383867"/>
            <a:ext cx="8729298" cy="400110"/>
          </a:xfrm>
          <a:prstGeom prst="rect">
            <a:avLst/>
          </a:prstGeom>
          <a:noFill/>
        </p:spPr>
        <p:txBody>
          <a:bodyPr wrap="none" rtlCol="0">
            <a:spAutoFit/>
          </a:bodyPr>
          <a:lstStyle/>
          <a:p>
            <a:r>
              <a:rPr lang="en-US" sz="2000" dirty="0" smtClean="0">
                <a:solidFill>
                  <a:srgbClr val="FF0000"/>
                </a:solidFill>
              </a:rPr>
              <a:t>*</a:t>
            </a:r>
            <a:r>
              <a:rPr lang="en-US" sz="2000" dirty="0"/>
              <a:t>F</a:t>
            </a:r>
            <a:r>
              <a:rPr lang="en-US" sz="2000" dirty="0" smtClean="0"/>
              <a:t>igure 2, S-</a:t>
            </a:r>
            <a:r>
              <a:rPr lang="en-US" sz="2000" dirty="0"/>
              <a:t>S Zhou et al., Autism Research and Treatment </a:t>
            </a:r>
            <a:r>
              <a:rPr lang="en-US" sz="2000" dirty="0" smtClean="0"/>
              <a:t> </a:t>
            </a:r>
            <a:r>
              <a:rPr lang="en-US" sz="2000" dirty="0"/>
              <a:t>2013, Article ID 963697</a:t>
            </a:r>
          </a:p>
        </p:txBody>
      </p:sp>
    </p:spTree>
    <p:extLst>
      <p:ext uri="{BB962C8B-B14F-4D97-AF65-F5344CB8AC3E}">
        <p14:creationId xmlns:p14="http://schemas.microsoft.com/office/powerpoint/2010/main" val="11994935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smtClean="0"/>
              <a:t>“</a:t>
            </a:r>
            <a:r>
              <a:rPr lang="en-US" i="1" dirty="0" smtClean="0"/>
              <a:t>It </a:t>
            </a:r>
            <a:r>
              <a:rPr lang="en-US" i="1" dirty="0"/>
              <a:t>is simply no longer possible to believe much of the clinical research that is published, or to rely on </a:t>
            </a:r>
            <a:r>
              <a:rPr lang="en-US" i="1"/>
              <a:t>the </a:t>
            </a:r>
            <a:r>
              <a:rPr lang="en-US" i="1" smtClean="0"/>
              <a:t>judgment </a:t>
            </a:r>
            <a:r>
              <a:rPr lang="en-US" i="1" dirty="0"/>
              <a:t>of trusted physicians or authoritative medical guidelines. I take no pleasure in this conclusion, which I reached slowly and reluctantly over my two decades as editor of the New England Journal of Medicine</a:t>
            </a:r>
            <a:r>
              <a:rPr lang="en-US" dirty="0" smtClean="0"/>
              <a:t>.” </a:t>
            </a:r>
          </a:p>
          <a:p>
            <a:pPr marL="0" indent="0">
              <a:buNone/>
            </a:pPr>
            <a:endParaRPr lang="en-US" dirty="0"/>
          </a:p>
          <a:p>
            <a:pPr marL="0" indent="0">
              <a:buNone/>
            </a:pPr>
            <a:r>
              <a:rPr lang="en-US" dirty="0" smtClean="0"/>
              <a:t>Marcia </a:t>
            </a:r>
            <a:r>
              <a:rPr lang="en-US" dirty="0" err="1"/>
              <a:t>Agnell</a:t>
            </a:r>
            <a:r>
              <a:rPr lang="en-US" dirty="0"/>
              <a:t>.</a:t>
            </a:r>
          </a:p>
        </p:txBody>
      </p:sp>
    </p:spTree>
    <p:extLst>
      <p:ext uri="{BB962C8B-B14F-4D97-AF65-F5344CB8AC3E}">
        <p14:creationId xmlns:p14="http://schemas.microsoft.com/office/powerpoint/2010/main" val="47721178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Generating Methionine from </a:t>
            </a:r>
            <a:r>
              <a:rPr lang="en-US" b="1" dirty="0" err="1" smtClean="0"/>
              <a:t>Homocysteine</a:t>
            </a:r>
            <a:endParaRPr lang="en-US" b="1" dirty="0"/>
          </a:p>
        </p:txBody>
      </p:sp>
      <p:sp>
        <p:nvSpPr>
          <p:cNvPr id="5" name="Title 1"/>
          <p:cNvSpPr txBox="1">
            <a:spLocks/>
          </p:cNvSpPr>
          <p:nvPr/>
        </p:nvSpPr>
        <p:spPr>
          <a:xfrm>
            <a:off x="728138" y="3886202"/>
            <a:ext cx="2218267" cy="660398"/>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Methionine</a:t>
            </a:r>
            <a:endParaRPr lang="en-US" sz="2800" dirty="0">
              <a:solidFill>
                <a:srgbClr val="FF0000"/>
              </a:solidFill>
            </a:endParaRPr>
          </a:p>
        </p:txBody>
      </p:sp>
      <p:sp>
        <p:nvSpPr>
          <p:cNvPr id="7" name="Title 1"/>
          <p:cNvSpPr txBox="1">
            <a:spLocks/>
          </p:cNvSpPr>
          <p:nvPr/>
        </p:nvSpPr>
        <p:spPr>
          <a:xfrm>
            <a:off x="6083302" y="3894667"/>
            <a:ext cx="2404533" cy="660398"/>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err="1" smtClean="0"/>
              <a:t>Homocysteine</a:t>
            </a:r>
            <a:endParaRPr lang="en-US" sz="2800" dirty="0">
              <a:solidFill>
                <a:srgbClr val="FF0000"/>
              </a:solidFill>
            </a:endParaRPr>
          </a:p>
        </p:txBody>
      </p:sp>
      <p:cxnSp>
        <p:nvCxnSpPr>
          <p:cNvPr id="4" name="Straight Arrow Connector 3"/>
          <p:cNvCxnSpPr/>
          <p:nvPr/>
        </p:nvCxnSpPr>
        <p:spPr>
          <a:xfrm flipH="1">
            <a:off x="3318935" y="4199467"/>
            <a:ext cx="2438400" cy="169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222927" y="4351867"/>
            <a:ext cx="2851161" cy="1938992"/>
          </a:xfrm>
          <a:prstGeom prst="rect">
            <a:avLst/>
          </a:prstGeom>
          <a:noFill/>
        </p:spPr>
        <p:txBody>
          <a:bodyPr wrap="none" rtlCol="0">
            <a:spAutoFit/>
          </a:bodyPr>
          <a:lstStyle/>
          <a:p>
            <a:r>
              <a:rPr lang="en-US" sz="2000" b="1" dirty="0" smtClean="0"/>
              <a:t>Requirements</a:t>
            </a:r>
            <a:r>
              <a:rPr lang="en-US" sz="2000" dirty="0" smtClean="0"/>
              <a:t>:</a:t>
            </a:r>
          </a:p>
          <a:p>
            <a:r>
              <a:rPr lang="en-US" sz="2000" dirty="0" smtClean="0"/>
              <a:t>Working MTHFR enzyme</a:t>
            </a:r>
          </a:p>
          <a:p>
            <a:r>
              <a:rPr lang="en-US" sz="2000" dirty="0" err="1" smtClean="0"/>
              <a:t>Cobalamin</a:t>
            </a:r>
            <a:r>
              <a:rPr lang="en-US" sz="2000" dirty="0" smtClean="0"/>
              <a:t> (vitamin B12)</a:t>
            </a:r>
          </a:p>
          <a:p>
            <a:r>
              <a:rPr lang="en-US" sz="2000" dirty="0" smtClean="0"/>
              <a:t>Zinc</a:t>
            </a:r>
          </a:p>
          <a:p>
            <a:r>
              <a:rPr lang="en-US" sz="2000" dirty="0" smtClean="0"/>
              <a:t>Vitamin B6</a:t>
            </a:r>
          </a:p>
          <a:p>
            <a:r>
              <a:rPr lang="en-US" sz="2000" b="1" i="1" u="sng" dirty="0" smtClean="0">
                <a:solidFill>
                  <a:srgbClr val="FF0000"/>
                </a:solidFill>
              </a:rPr>
              <a:t>Methyl</a:t>
            </a:r>
            <a:r>
              <a:rPr lang="en-US" sz="2000" dirty="0" smtClean="0">
                <a:solidFill>
                  <a:srgbClr val="FF0000"/>
                </a:solidFill>
              </a:rPr>
              <a:t> </a:t>
            </a:r>
            <a:r>
              <a:rPr lang="en-US" sz="2000" dirty="0" err="1" smtClean="0"/>
              <a:t>tetrahydro</a:t>
            </a:r>
            <a:r>
              <a:rPr lang="en-US" sz="2000" b="1" i="1" dirty="0" err="1" smtClean="0">
                <a:solidFill>
                  <a:srgbClr val="FF0000"/>
                </a:solidFill>
              </a:rPr>
              <a:t>folate</a:t>
            </a:r>
            <a:endParaRPr lang="en-US" sz="2000" b="1" i="1" dirty="0">
              <a:solidFill>
                <a:srgbClr val="FF0000"/>
              </a:solidFill>
            </a:endParaRPr>
          </a:p>
        </p:txBody>
      </p:sp>
      <p:sp>
        <p:nvSpPr>
          <p:cNvPr id="13" name="TextBox 12"/>
          <p:cNvSpPr txBox="1"/>
          <p:nvPr/>
        </p:nvSpPr>
        <p:spPr>
          <a:xfrm>
            <a:off x="270942" y="1739371"/>
            <a:ext cx="3826925" cy="1700273"/>
          </a:xfrm>
          <a:prstGeom prst="rect">
            <a:avLst/>
          </a:prstGeom>
          <a:solidFill>
            <a:srgbClr val="FFFA97"/>
          </a:solidFill>
          <a:ln>
            <a:solidFill>
              <a:srgbClr val="000000"/>
            </a:solidFill>
          </a:ln>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en-US" sz="2400" dirty="0" err="1"/>
              <a:t>Folate</a:t>
            </a:r>
            <a:r>
              <a:rPr lang="en-US" sz="2400" dirty="0"/>
              <a:t> trap:  One or more of these requirements are missing;  Methyl group stays stuck on </a:t>
            </a:r>
            <a:r>
              <a:rPr lang="en-US" sz="2400" dirty="0" err="1"/>
              <a:t>folate</a:t>
            </a:r>
            <a:r>
              <a:rPr lang="en-US" sz="2400" dirty="0"/>
              <a:t> (</a:t>
            </a:r>
            <a:r>
              <a:rPr lang="en-US" sz="2400" dirty="0" smtClean="0"/>
              <a:t>inactive)</a:t>
            </a:r>
            <a:endParaRPr lang="en-US" sz="2400" dirty="0"/>
          </a:p>
        </p:txBody>
      </p:sp>
      <p:sp>
        <p:nvSpPr>
          <p:cNvPr id="9" name="TextBox 8"/>
          <p:cNvSpPr txBox="1"/>
          <p:nvPr/>
        </p:nvSpPr>
        <p:spPr>
          <a:xfrm>
            <a:off x="4419597" y="1705502"/>
            <a:ext cx="4419600" cy="1700273"/>
          </a:xfrm>
          <a:prstGeom prst="rect">
            <a:avLst/>
          </a:prstGeom>
          <a:solidFill>
            <a:srgbClr val="FFFA97"/>
          </a:solidFill>
          <a:ln>
            <a:solidFill>
              <a:srgbClr val="000000"/>
            </a:solidFill>
          </a:ln>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en-US" sz="2400" dirty="0"/>
              <a:t>There is a belief that elevated serum </a:t>
            </a:r>
            <a:r>
              <a:rPr lang="en-US" sz="2400" dirty="0" err="1"/>
              <a:t>homocysteine</a:t>
            </a:r>
            <a:r>
              <a:rPr lang="en-US" sz="2400" dirty="0"/>
              <a:t> is bad, but the </a:t>
            </a:r>
            <a:r>
              <a:rPr lang="en-US" sz="2400" dirty="0" err="1"/>
              <a:t>homocysteine</a:t>
            </a:r>
            <a:r>
              <a:rPr lang="en-US" sz="2400" dirty="0"/>
              <a:t> is desperately needed to produce sulfate</a:t>
            </a:r>
          </a:p>
        </p:txBody>
      </p:sp>
      <p:sp>
        <p:nvSpPr>
          <p:cNvPr id="10" name="Title 1"/>
          <p:cNvSpPr txBox="1">
            <a:spLocks/>
          </p:cNvSpPr>
          <p:nvPr/>
        </p:nvSpPr>
        <p:spPr>
          <a:xfrm>
            <a:off x="5955556" y="3759203"/>
            <a:ext cx="3069913" cy="948266"/>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err="1" smtClean="0"/>
              <a:t>Homocysteine</a:t>
            </a:r>
            <a:endParaRPr lang="en-US" sz="3600" dirty="0">
              <a:solidFill>
                <a:srgbClr val="FF0000"/>
              </a:solidFill>
            </a:endParaRPr>
          </a:p>
        </p:txBody>
      </p:sp>
      <p:sp>
        <p:nvSpPr>
          <p:cNvPr id="12" name="Title 1"/>
          <p:cNvSpPr txBox="1">
            <a:spLocks/>
          </p:cNvSpPr>
          <p:nvPr/>
        </p:nvSpPr>
        <p:spPr>
          <a:xfrm>
            <a:off x="745074" y="3894667"/>
            <a:ext cx="2218267" cy="660398"/>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Methionine</a:t>
            </a:r>
            <a:endParaRPr lang="en-US" sz="2800" dirty="0">
              <a:solidFill>
                <a:srgbClr val="FF0000"/>
              </a:solidFill>
            </a:endParaRPr>
          </a:p>
        </p:txBody>
      </p:sp>
      <p:sp>
        <p:nvSpPr>
          <p:cNvPr id="3" name="TextBox 2"/>
          <p:cNvSpPr txBox="1"/>
          <p:nvPr/>
        </p:nvSpPr>
        <p:spPr>
          <a:xfrm>
            <a:off x="3309721" y="3759203"/>
            <a:ext cx="2764367" cy="400110"/>
          </a:xfrm>
          <a:prstGeom prst="rect">
            <a:avLst/>
          </a:prstGeom>
          <a:noFill/>
        </p:spPr>
        <p:txBody>
          <a:bodyPr wrap="square" rtlCol="0">
            <a:spAutoFit/>
          </a:bodyPr>
          <a:lstStyle/>
          <a:p>
            <a:r>
              <a:rPr lang="en-US" sz="2000" i="1" dirty="0" smtClean="0"/>
              <a:t>Methionine synthase</a:t>
            </a:r>
            <a:endParaRPr lang="en-US" sz="2000" i="1" dirty="0"/>
          </a:p>
        </p:txBody>
      </p:sp>
    </p:spTree>
    <p:extLst>
      <p:ext uri="{BB962C8B-B14F-4D97-AF65-F5344CB8AC3E}">
        <p14:creationId xmlns:p14="http://schemas.microsoft.com/office/powerpoint/2010/main" val="2252389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0"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Transsulfuration</a:t>
            </a:r>
            <a:r>
              <a:rPr lang="en-US" b="1" dirty="0" smtClean="0"/>
              <a:t> Pathway</a:t>
            </a:r>
            <a:r>
              <a:rPr lang="en-US" b="1" dirty="0" smtClean="0">
                <a:solidFill>
                  <a:srgbClr val="FF0000"/>
                </a:solidFill>
              </a:rPr>
              <a:t>*</a:t>
            </a:r>
            <a:endParaRPr lang="en-US" b="1" dirty="0">
              <a:solidFill>
                <a:srgbClr val="FF0000"/>
              </a:solidFill>
            </a:endParaRPr>
          </a:p>
        </p:txBody>
      </p:sp>
      <p:pic>
        <p:nvPicPr>
          <p:cNvPr id="4" name="Content Placeholder 3" descr="transsulfuration_pathway.png"/>
          <p:cNvPicPr>
            <a:picLocks noGrp="1" noChangeAspect="1"/>
          </p:cNvPicPr>
          <p:nvPr>
            <p:ph idx="1"/>
          </p:nvPr>
        </p:nvPicPr>
        <p:blipFill>
          <a:blip r:embed="rId3">
            <a:extLst>
              <a:ext uri="{28A0092B-C50C-407E-A947-70E740481C1C}">
                <a14:useLocalDpi xmlns:a14="http://schemas.microsoft.com/office/drawing/2010/main" val="0"/>
              </a:ext>
            </a:extLst>
          </a:blip>
          <a:srcRect l="-10171" r="-10171"/>
          <a:stretch>
            <a:fillRect/>
          </a:stretch>
        </p:blipFill>
        <p:spPr/>
      </p:pic>
      <p:sp>
        <p:nvSpPr>
          <p:cNvPr id="5" name="TextBox 4"/>
          <p:cNvSpPr txBox="1"/>
          <p:nvPr/>
        </p:nvSpPr>
        <p:spPr>
          <a:xfrm>
            <a:off x="2218266" y="6445590"/>
            <a:ext cx="6645018" cy="400110"/>
          </a:xfrm>
          <a:prstGeom prst="rect">
            <a:avLst/>
          </a:prstGeom>
          <a:noFill/>
        </p:spPr>
        <p:txBody>
          <a:bodyPr wrap="none" rtlCol="0">
            <a:spAutoFit/>
          </a:bodyPr>
          <a:lstStyle/>
          <a:p>
            <a:r>
              <a:rPr lang="en-US" sz="2000" dirty="0" smtClean="0">
                <a:solidFill>
                  <a:srgbClr val="FF0000"/>
                </a:solidFill>
              </a:rPr>
              <a:t>*</a:t>
            </a:r>
            <a:r>
              <a:rPr lang="en-US" sz="2000" dirty="0" smtClean="0"/>
              <a:t>Figure 1, DA </a:t>
            </a:r>
            <a:r>
              <a:rPr lang="en-US" sz="2000" dirty="0" err="1" smtClean="0"/>
              <a:t>Geier</a:t>
            </a:r>
            <a:r>
              <a:rPr lang="en-US" sz="2000" dirty="0" smtClean="0"/>
              <a:t> et al., </a:t>
            </a:r>
            <a:r>
              <a:rPr lang="de-DE" sz="2000" dirty="0" err="1"/>
              <a:t>Neurochem</a:t>
            </a:r>
            <a:r>
              <a:rPr lang="de-DE" sz="2000" dirty="0"/>
              <a:t> Res (2009) 34:386–</a:t>
            </a:r>
            <a:r>
              <a:rPr lang="de-DE" sz="2000" dirty="0" smtClean="0"/>
              <a:t>393. </a:t>
            </a:r>
            <a:endParaRPr lang="de-DE" sz="2000" dirty="0"/>
          </a:p>
        </p:txBody>
      </p:sp>
      <p:sp>
        <p:nvSpPr>
          <p:cNvPr id="3" name="Freeform 2"/>
          <p:cNvSpPr/>
          <p:nvPr/>
        </p:nvSpPr>
        <p:spPr>
          <a:xfrm>
            <a:off x="1046810" y="3572933"/>
            <a:ext cx="2384582" cy="1038640"/>
          </a:xfrm>
          <a:custGeom>
            <a:avLst/>
            <a:gdLst>
              <a:gd name="connsiteX0" fmla="*/ 1374657 w 2384582"/>
              <a:gd name="connsiteY0" fmla="*/ 0 h 1038640"/>
              <a:gd name="connsiteX1" fmla="*/ 3057 w 2384582"/>
              <a:gd name="connsiteY1" fmla="*/ 304800 h 1038640"/>
              <a:gd name="connsiteX2" fmla="*/ 1035990 w 2384582"/>
              <a:gd name="connsiteY2" fmla="*/ 965200 h 1038640"/>
              <a:gd name="connsiteX3" fmla="*/ 2102790 w 2384582"/>
              <a:gd name="connsiteY3" fmla="*/ 948267 h 1038640"/>
              <a:gd name="connsiteX4" fmla="*/ 2339857 w 2384582"/>
              <a:gd name="connsiteY4" fmla="*/ 304800 h 1038640"/>
              <a:gd name="connsiteX5" fmla="*/ 1374657 w 2384582"/>
              <a:gd name="connsiteY5" fmla="*/ 0 h 10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4582" h="1038640">
                <a:moveTo>
                  <a:pt x="1374657" y="0"/>
                </a:moveTo>
                <a:cubicBezTo>
                  <a:pt x="985190" y="0"/>
                  <a:pt x="59501" y="143933"/>
                  <a:pt x="3057" y="304800"/>
                </a:cubicBezTo>
                <a:cubicBezTo>
                  <a:pt x="-53387" y="465667"/>
                  <a:pt x="686034" y="857955"/>
                  <a:pt x="1035990" y="965200"/>
                </a:cubicBezTo>
                <a:cubicBezTo>
                  <a:pt x="1385946" y="1072445"/>
                  <a:pt x="1885479" y="1058334"/>
                  <a:pt x="2102790" y="948267"/>
                </a:cubicBezTo>
                <a:cubicBezTo>
                  <a:pt x="2320101" y="838200"/>
                  <a:pt x="2461213" y="465667"/>
                  <a:pt x="2339857" y="304800"/>
                </a:cubicBezTo>
                <a:cubicBezTo>
                  <a:pt x="2218501" y="143933"/>
                  <a:pt x="1764124" y="0"/>
                  <a:pt x="1374657" y="0"/>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231210" y="5266266"/>
            <a:ext cx="2384582" cy="1038640"/>
          </a:xfrm>
          <a:custGeom>
            <a:avLst/>
            <a:gdLst>
              <a:gd name="connsiteX0" fmla="*/ 1374657 w 2384582"/>
              <a:gd name="connsiteY0" fmla="*/ 0 h 1038640"/>
              <a:gd name="connsiteX1" fmla="*/ 3057 w 2384582"/>
              <a:gd name="connsiteY1" fmla="*/ 304800 h 1038640"/>
              <a:gd name="connsiteX2" fmla="*/ 1035990 w 2384582"/>
              <a:gd name="connsiteY2" fmla="*/ 965200 h 1038640"/>
              <a:gd name="connsiteX3" fmla="*/ 2102790 w 2384582"/>
              <a:gd name="connsiteY3" fmla="*/ 948267 h 1038640"/>
              <a:gd name="connsiteX4" fmla="*/ 2339857 w 2384582"/>
              <a:gd name="connsiteY4" fmla="*/ 304800 h 1038640"/>
              <a:gd name="connsiteX5" fmla="*/ 1374657 w 2384582"/>
              <a:gd name="connsiteY5" fmla="*/ 0 h 10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4582" h="1038640">
                <a:moveTo>
                  <a:pt x="1374657" y="0"/>
                </a:moveTo>
                <a:cubicBezTo>
                  <a:pt x="985190" y="0"/>
                  <a:pt x="59501" y="143933"/>
                  <a:pt x="3057" y="304800"/>
                </a:cubicBezTo>
                <a:cubicBezTo>
                  <a:pt x="-53387" y="465667"/>
                  <a:pt x="686034" y="857955"/>
                  <a:pt x="1035990" y="965200"/>
                </a:cubicBezTo>
                <a:cubicBezTo>
                  <a:pt x="1385946" y="1072445"/>
                  <a:pt x="1885479" y="1058334"/>
                  <a:pt x="2102790" y="948267"/>
                </a:cubicBezTo>
                <a:cubicBezTo>
                  <a:pt x="2320101" y="838200"/>
                  <a:pt x="2461213" y="465667"/>
                  <a:pt x="2339857" y="304800"/>
                </a:cubicBezTo>
                <a:cubicBezTo>
                  <a:pt x="2218501" y="143933"/>
                  <a:pt x="1764124" y="0"/>
                  <a:pt x="1374657" y="0"/>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5768192" y="3725333"/>
            <a:ext cx="2384582" cy="1038640"/>
          </a:xfrm>
          <a:custGeom>
            <a:avLst/>
            <a:gdLst>
              <a:gd name="connsiteX0" fmla="*/ 1374657 w 2384582"/>
              <a:gd name="connsiteY0" fmla="*/ 0 h 1038640"/>
              <a:gd name="connsiteX1" fmla="*/ 3057 w 2384582"/>
              <a:gd name="connsiteY1" fmla="*/ 304800 h 1038640"/>
              <a:gd name="connsiteX2" fmla="*/ 1035990 w 2384582"/>
              <a:gd name="connsiteY2" fmla="*/ 965200 h 1038640"/>
              <a:gd name="connsiteX3" fmla="*/ 2102790 w 2384582"/>
              <a:gd name="connsiteY3" fmla="*/ 948267 h 1038640"/>
              <a:gd name="connsiteX4" fmla="*/ 2339857 w 2384582"/>
              <a:gd name="connsiteY4" fmla="*/ 304800 h 1038640"/>
              <a:gd name="connsiteX5" fmla="*/ 1374657 w 2384582"/>
              <a:gd name="connsiteY5" fmla="*/ 0 h 10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4582" h="1038640">
                <a:moveTo>
                  <a:pt x="1374657" y="0"/>
                </a:moveTo>
                <a:cubicBezTo>
                  <a:pt x="985190" y="0"/>
                  <a:pt x="59501" y="143933"/>
                  <a:pt x="3057" y="304800"/>
                </a:cubicBezTo>
                <a:cubicBezTo>
                  <a:pt x="-53387" y="465667"/>
                  <a:pt x="686034" y="857955"/>
                  <a:pt x="1035990" y="965200"/>
                </a:cubicBezTo>
                <a:cubicBezTo>
                  <a:pt x="1385946" y="1072445"/>
                  <a:pt x="1885479" y="1058334"/>
                  <a:pt x="2102790" y="948267"/>
                </a:cubicBezTo>
                <a:cubicBezTo>
                  <a:pt x="2320101" y="838200"/>
                  <a:pt x="2461213" y="465667"/>
                  <a:pt x="2339857" y="304800"/>
                </a:cubicBezTo>
                <a:cubicBezTo>
                  <a:pt x="2218501" y="143933"/>
                  <a:pt x="1764124" y="0"/>
                  <a:pt x="1374657" y="0"/>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4821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Transsulfuration</a:t>
            </a:r>
            <a:r>
              <a:rPr lang="en-US" b="1" dirty="0" smtClean="0"/>
              <a:t> Pathway</a:t>
            </a:r>
            <a:r>
              <a:rPr lang="en-US" b="1" dirty="0" smtClean="0">
                <a:solidFill>
                  <a:srgbClr val="FF0000"/>
                </a:solidFill>
              </a:rPr>
              <a:t>*</a:t>
            </a:r>
            <a:endParaRPr lang="en-US" b="1" dirty="0">
              <a:solidFill>
                <a:srgbClr val="FF0000"/>
              </a:solidFill>
            </a:endParaRPr>
          </a:p>
        </p:txBody>
      </p:sp>
      <p:pic>
        <p:nvPicPr>
          <p:cNvPr id="4" name="Content Placeholder 3" descr="transsulfuration_pathway.png"/>
          <p:cNvPicPr>
            <a:picLocks noGrp="1" noChangeAspect="1"/>
          </p:cNvPicPr>
          <p:nvPr>
            <p:ph idx="1"/>
          </p:nvPr>
        </p:nvPicPr>
        <p:blipFill>
          <a:blip r:embed="rId3">
            <a:extLst>
              <a:ext uri="{28A0092B-C50C-407E-A947-70E740481C1C}">
                <a14:useLocalDpi xmlns:a14="http://schemas.microsoft.com/office/drawing/2010/main" val="0"/>
              </a:ext>
            </a:extLst>
          </a:blip>
          <a:srcRect l="-10171" r="-10171"/>
          <a:stretch>
            <a:fillRect/>
          </a:stretch>
        </p:blipFill>
        <p:spPr/>
      </p:pic>
      <p:sp>
        <p:nvSpPr>
          <p:cNvPr id="5" name="TextBox 4"/>
          <p:cNvSpPr txBox="1"/>
          <p:nvPr/>
        </p:nvSpPr>
        <p:spPr>
          <a:xfrm>
            <a:off x="2218266" y="6445590"/>
            <a:ext cx="6645018" cy="400110"/>
          </a:xfrm>
          <a:prstGeom prst="rect">
            <a:avLst/>
          </a:prstGeom>
          <a:noFill/>
        </p:spPr>
        <p:txBody>
          <a:bodyPr wrap="none" rtlCol="0">
            <a:spAutoFit/>
          </a:bodyPr>
          <a:lstStyle/>
          <a:p>
            <a:r>
              <a:rPr lang="en-US" sz="2000" dirty="0" smtClean="0">
                <a:solidFill>
                  <a:srgbClr val="FF0000"/>
                </a:solidFill>
              </a:rPr>
              <a:t>*</a:t>
            </a:r>
            <a:r>
              <a:rPr lang="en-US" sz="2000" dirty="0" smtClean="0"/>
              <a:t>Figure 1, DA </a:t>
            </a:r>
            <a:r>
              <a:rPr lang="en-US" sz="2000" dirty="0" err="1" smtClean="0"/>
              <a:t>Geier</a:t>
            </a:r>
            <a:r>
              <a:rPr lang="en-US" sz="2000" dirty="0" smtClean="0"/>
              <a:t> et al., </a:t>
            </a:r>
            <a:r>
              <a:rPr lang="de-DE" sz="2000" dirty="0" err="1"/>
              <a:t>Neurochem</a:t>
            </a:r>
            <a:r>
              <a:rPr lang="de-DE" sz="2000" dirty="0"/>
              <a:t> Res (2009) 34:386–</a:t>
            </a:r>
            <a:r>
              <a:rPr lang="de-DE" sz="2000" dirty="0" smtClean="0"/>
              <a:t>393. </a:t>
            </a:r>
            <a:endParaRPr lang="de-DE" sz="2000" dirty="0"/>
          </a:p>
        </p:txBody>
      </p:sp>
      <p:sp>
        <p:nvSpPr>
          <p:cNvPr id="3" name="Freeform 2"/>
          <p:cNvSpPr/>
          <p:nvPr/>
        </p:nvSpPr>
        <p:spPr>
          <a:xfrm>
            <a:off x="1046810" y="3572933"/>
            <a:ext cx="2384582" cy="1038640"/>
          </a:xfrm>
          <a:custGeom>
            <a:avLst/>
            <a:gdLst>
              <a:gd name="connsiteX0" fmla="*/ 1374657 w 2384582"/>
              <a:gd name="connsiteY0" fmla="*/ 0 h 1038640"/>
              <a:gd name="connsiteX1" fmla="*/ 3057 w 2384582"/>
              <a:gd name="connsiteY1" fmla="*/ 304800 h 1038640"/>
              <a:gd name="connsiteX2" fmla="*/ 1035990 w 2384582"/>
              <a:gd name="connsiteY2" fmla="*/ 965200 h 1038640"/>
              <a:gd name="connsiteX3" fmla="*/ 2102790 w 2384582"/>
              <a:gd name="connsiteY3" fmla="*/ 948267 h 1038640"/>
              <a:gd name="connsiteX4" fmla="*/ 2339857 w 2384582"/>
              <a:gd name="connsiteY4" fmla="*/ 304800 h 1038640"/>
              <a:gd name="connsiteX5" fmla="*/ 1374657 w 2384582"/>
              <a:gd name="connsiteY5" fmla="*/ 0 h 10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4582" h="1038640">
                <a:moveTo>
                  <a:pt x="1374657" y="0"/>
                </a:moveTo>
                <a:cubicBezTo>
                  <a:pt x="985190" y="0"/>
                  <a:pt x="59501" y="143933"/>
                  <a:pt x="3057" y="304800"/>
                </a:cubicBezTo>
                <a:cubicBezTo>
                  <a:pt x="-53387" y="465667"/>
                  <a:pt x="686034" y="857955"/>
                  <a:pt x="1035990" y="965200"/>
                </a:cubicBezTo>
                <a:cubicBezTo>
                  <a:pt x="1385946" y="1072445"/>
                  <a:pt x="1885479" y="1058334"/>
                  <a:pt x="2102790" y="948267"/>
                </a:cubicBezTo>
                <a:cubicBezTo>
                  <a:pt x="2320101" y="838200"/>
                  <a:pt x="2461213" y="465667"/>
                  <a:pt x="2339857" y="304800"/>
                </a:cubicBezTo>
                <a:cubicBezTo>
                  <a:pt x="2218501" y="143933"/>
                  <a:pt x="1764124" y="0"/>
                  <a:pt x="1374657" y="0"/>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231210" y="5266266"/>
            <a:ext cx="2384582" cy="1038640"/>
          </a:xfrm>
          <a:custGeom>
            <a:avLst/>
            <a:gdLst>
              <a:gd name="connsiteX0" fmla="*/ 1374657 w 2384582"/>
              <a:gd name="connsiteY0" fmla="*/ 0 h 1038640"/>
              <a:gd name="connsiteX1" fmla="*/ 3057 w 2384582"/>
              <a:gd name="connsiteY1" fmla="*/ 304800 h 1038640"/>
              <a:gd name="connsiteX2" fmla="*/ 1035990 w 2384582"/>
              <a:gd name="connsiteY2" fmla="*/ 965200 h 1038640"/>
              <a:gd name="connsiteX3" fmla="*/ 2102790 w 2384582"/>
              <a:gd name="connsiteY3" fmla="*/ 948267 h 1038640"/>
              <a:gd name="connsiteX4" fmla="*/ 2339857 w 2384582"/>
              <a:gd name="connsiteY4" fmla="*/ 304800 h 1038640"/>
              <a:gd name="connsiteX5" fmla="*/ 1374657 w 2384582"/>
              <a:gd name="connsiteY5" fmla="*/ 0 h 10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4582" h="1038640">
                <a:moveTo>
                  <a:pt x="1374657" y="0"/>
                </a:moveTo>
                <a:cubicBezTo>
                  <a:pt x="985190" y="0"/>
                  <a:pt x="59501" y="143933"/>
                  <a:pt x="3057" y="304800"/>
                </a:cubicBezTo>
                <a:cubicBezTo>
                  <a:pt x="-53387" y="465667"/>
                  <a:pt x="686034" y="857955"/>
                  <a:pt x="1035990" y="965200"/>
                </a:cubicBezTo>
                <a:cubicBezTo>
                  <a:pt x="1385946" y="1072445"/>
                  <a:pt x="1885479" y="1058334"/>
                  <a:pt x="2102790" y="948267"/>
                </a:cubicBezTo>
                <a:cubicBezTo>
                  <a:pt x="2320101" y="838200"/>
                  <a:pt x="2461213" y="465667"/>
                  <a:pt x="2339857" y="304800"/>
                </a:cubicBezTo>
                <a:cubicBezTo>
                  <a:pt x="2218501" y="143933"/>
                  <a:pt x="1764124" y="0"/>
                  <a:pt x="1374657" y="0"/>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5768192" y="3725333"/>
            <a:ext cx="2384582" cy="1038640"/>
          </a:xfrm>
          <a:custGeom>
            <a:avLst/>
            <a:gdLst>
              <a:gd name="connsiteX0" fmla="*/ 1374657 w 2384582"/>
              <a:gd name="connsiteY0" fmla="*/ 0 h 1038640"/>
              <a:gd name="connsiteX1" fmla="*/ 3057 w 2384582"/>
              <a:gd name="connsiteY1" fmla="*/ 304800 h 1038640"/>
              <a:gd name="connsiteX2" fmla="*/ 1035990 w 2384582"/>
              <a:gd name="connsiteY2" fmla="*/ 965200 h 1038640"/>
              <a:gd name="connsiteX3" fmla="*/ 2102790 w 2384582"/>
              <a:gd name="connsiteY3" fmla="*/ 948267 h 1038640"/>
              <a:gd name="connsiteX4" fmla="*/ 2339857 w 2384582"/>
              <a:gd name="connsiteY4" fmla="*/ 304800 h 1038640"/>
              <a:gd name="connsiteX5" fmla="*/ 1374657 w 2384582"/>
              <a:gd name="connsiteY5" fmla="*/ 0 h 10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4582" h="1038640">
                <a:moveTo>
                  <a:pt x="1374657" y="0"/>
                </a:moveTo>
                <a:cubicBezTo>
                  <a:pt x="985190" y="0"/>
                  <a:pt x="59501" y="143933"/>
                  <a:pt x="3057" y="304800"/>
                </a:cubicBezTo>
                <a:cubicBezTo>
                  <a:pt x="-53387" y="465667"/>
                  <a:pt x="686034" y="857955"/>
                  <a:pt x="1035990" y="965200"/>
                </a:cubicBezTo>
                <a:cubicBezTo>
                  <a:pt x="1385946" y="1072445"/>
                  <a:pt x="1885479" y="1058334"/>
                  <a:pt x="2102790" y="948267"/>
                </a:cubicBezTo>
                <a:cubicBezTo>
                  <a:pt x="2320101" y="838200"/>
                  <a:pt x="2461213" y="465667"/>
                  <a:pt x="2339857" y="304800"/>
                </a:cubicBezTo>
                <a:cubicBezTo>
                  <a:pt x="2218501" y="143933"/>
                  <a:pt x="1764124" y="0"/>
                  <a:pt x="1374657" y="0"/>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Three very important molecules!!!</a:t>
            </a:r>
            <a:endParaRPr lang="en-US" sz="3200" b="1" dirty="0">
              <a:solidFill>
                <a:srgbClr val="FF0000"/>
              </a:solidFill>
            </a:endParaRPr>
          </a:p>
        </p:txBody>
      </p:sp>
    </p:spTree>
    <p:extLst>
      <p:ext uri="{BB962C8B-B14F-4D97-AF65-F5344CB8AC3E}">
        <p14:creationId xmlns:p14="http://schemas.microsoft.com/office/powerpoint/2010/main" val="33577415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The timing of mandatory folic acid enrichment is uncanny: hide pending epidemic in </a:t>
            </a:r>
            <a:r>
              <a:rPr lang="en-US" dirty="0" err="1" smtClean="0"/>
              <a:t>spina</a:t>
            </a:r>
            <a:r>
              <a:rPr lang="en-US" dirty="0" smtClean="0"/>
              <a:t> bifida?</a:t>
            </a:r>
          </a:p>
          <a:p>
            <a:r>
              <a:rPr lang="en-US" dirty="0" smtClean="0"/>
              <a:t>Folic acid is synthetic, and it leads to excessive oxidation in the liver and/or depleted BH</a:t>
            </a:r>
            <a:r>
              <a:rPr lang="en-US" baseline="-25000" dirty="0" smtClean="0"/>
              <a:t>4</a:t>
            </a:r>
          </a:p>
          <a:p>
            <a:r>
              <a:rPr lang="en-US" dirty="0" err="1" smtClean="0"/>
              <a:t>Folate</a:t>
            </a:r>
            <a:r>
              <a:rPr lang="en-US" dirty="0" smtClean="0"/>
              <a:t> trap  leads to redirection of </a:t>
            </a:r>
            <a:r>
              <a:rPr lang="en-US" dirty="0" err="1" smtClean="0"/>
              <a:t>homocysteine</a:t>
            </a:r>
            <a:r>
              <a:rPr lang="en-US" dirty="0" smtClean="0"/>
              <a:t> towards sulfate to detox </a:t>
            </a:r>
            <a:r>
              <a:rPr lang="en-US" dirty="0" err="1" smtClean="0"/>
              <a:t>xenobiotics</a:t>
            </a:r>
            <a:endParaRPr lang="en-US" dirty="0" smtClean="0"/>
          </a:p>
          <a:p>
            <a:r>
              <a:rPr lang="en-US" dirty="0" smtClean="0"/>
              <a:t>An excess of </a:t>
            </a:r>
            <a:r>
              <a:rPr lang="en-US" dirty="0" err="1" smtClean="0"/>
              <a:t>unmetabolized</a:t>
            </a:r>
            <a:r>
              <a:rPr lang="en-US" dirty="0" smtClean="0"/>
              <a:t> folic acid paradoxically leads to cerebral </a:t>
            </a:r>
            <a:r>
              <a:rPr lang="en-US" dirty="0" err="1" smtClean="0"/>
              <a:t>folate</a:t>
            </a:r>
            <a:r>
              <a:rPr lang="en-US" dirty="0" smtClean="0"/>
              <a:t> deficiency </a:t>
            </a:r>
          </a:p>
          <a:p>
            <a:r>
              <a:rPr lang="en-US" dirty="0" smtClean="0"/>
              <a:t>More generally, too many vitamins (and drugs!) can deplete the supply of sulfur-containing metabolites</a:t>
            </a:r>
            <a:endParaRPr lang="en-US" dirty="0"/>
          </a:p>
        </p:txBody>
      </p:sp>
    </p:spTree>
    <p:extLst>
      <p:ext uri="{BB962C8B-B14F-4D97-AF65-F5344CB8AC3E}">
        <p14:creationId xmlns:p14="http://schemas.microsoft.com/office/powerpoint/2010/main" val="296111210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0476" y="2232027"/>
            <a:ext cx="5243142" cy="923330"/>
          </a:xfrm>
          <a:prstGeom prst="rect">
            <a:avLst/>
          </a:prstGeom>
          <a:noFill/>
          <a:ln>
            <a:noFill/>
          </a:ln>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Evidence of Harm</a:t>
            </a:r>
          </a:p>
        </p:txBody>
      </p:sp>
    </p:spTree>
    <p:extLst>
      <p:ext uri="{BB962C8B-B14F-4D97-AF65-F5344CB8AC3E}">
        <p14:creationId xmlns:p14="http://schemas.microsoft.com/office/powerpoint/2010/main" val="20445000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346"/>
            <a:ext cx="8867885" cy="1143000"/>
          </a:xfrm>
        </p:spPr>
        <p:txBody>
          <a:bodyPr>
            <a:normAutofit fontScale="90000"/>
          </a:bodyPr>
          <a:lstStyle/>
          <a:p>
            <a:r>
              <a:rPr lang="en-US" b="1" dirty="0"/>
              <a:t>Early Infant Exposure to Excess Multivitamin: A Risk Factor for Autism</a:t>
            </a:r>
            <a:r>
              <a:rPr lang="en-US" b="1" dirty="0" smtClean="0"/>
              <a:t>?</a:t>
            </a:r>
            <a:r>
              <a:rPr lang="en-US" b="1" dirty="0" smtClean="0">
                <a:solidFill>
                  <a:srgbClr val="FF0000"/>
                </a:solidFill>
              </a:rPr>
              <a:t>*</a:t>
            </a:r>
            <a:r>
              <a:rPr lang="en-US" b="1" dirty="0" smtClean="0"/>
              <a:t> </a:t>
            </a:r>
            <a:endParaRPr lang="en-US" dirty="0"/>
          </a:p>
        </p:txBody>
      </p:sp>
      <p:sp>
        <p:nvSpPr>
          <p:cNvPr id="3" name="Content Placeholder 2"/>
          <p:cNvSpPr>
            <a:spLocks noGrp="1"/>
          </p:cNvSpPr>
          <p:nvPr>
            <p:ph idx="1"/>
          </p:nvPr>
        </p:nvSpPr>
        <p:spPr/>
        <p:txBody>
          <a:bodyPr>
            <a:normAutofit/>
          </a:bodyPr>
          <a:lstStyle/>
          <a:p>
            <a:r>
              <a:rPr lang="en-US" dirty="0"/>
              <a:t>H</a:t>
            </a:r>
            <a:r>
              <a:rPr lang="en-US" dirty="0" smtClean="0"/>
              <a:t>igh </a:t>
            </a:r>
            <a:r>
              <a:rPr lang="en-US" dirty="0"/>
              <a:t>multivitamin feeding is very common in early infancy</a:t>
            </a:r>
          </a:p>
          <a:p>
            <a:r>
              <a:rPr lang="en-US" dirty="0"/>
              <a:t>E</a:t>
            </a:r>
            <a:r>
              <a:rPr lang="en-US" dirty="0" smtClean="0"/>
              <a:t>xcess </a:t>
            </a:r>
            <a:r>
              <a:rPr lang="en-US" dirty="0"/>
              <a:t>vitamins may cause neurotoxicity and disturb monoamine-neurotransmitter </a:t>
            </a:r>
            <a:r>
              <a:rPr lang="en-US" dirty="0" smtClean="0"/>
              <a:t>metabolism by </a:t>
            </a:r>
            <a:r>
              <a:rPr lang="en-US" dirty="0"/>
              <a:t>depleting the body’s methyl-</a:t>
            </a:r>
            <a:r>
              <a:rPr lang="en-US" dirty="0" smtClean="0"/>
              <a:t>groups </a:t>
            </a:r>
            <a:r>
              <a:rPr lang="en-US" dirty="0"/>
              <a:t>and sulfate pools</a:t>
            </a:r>
          </a:p>
          <a:p>
            <a:r>
              <a:rPr lang="en-US" dirty="0"/>
              <a:t>A</a:t>
            </a:r>
            <a:r>
              <a:rPr lang="en-US" dirty="0" smtClean="0"/>
              <a:t>utism </a:t>
            </a:r>
            <a:r>
              <a:rPr lang="en-US" dirty="0"/>
              <a:t>is often associated with abnormal levels of monoamine neurotransmitters</a:t>
            </a:r>
          </a:p>
        </p:txBody>
      </p:sp>
      <p:sp>
        <p:nvSpPr>
          <p:cNvPr id="4" name="TextBox 3"/>
          <p:cNvSpPr txBox="1"/>
          <p:nvPr/>
        </p:nvSpPr>
        <p:spPr>
          <a:xfrm>
            <a:off x="249921" y="6383867"/>
            <a:ext cx="8617964" cy="400110"/>
          </a:xfrm>
          <a:prstGeom prst="rect">
            <a:avLst/>
          </a:prstGeom>
          <a:noFill/>
        </p:spPr>
        <p:txBody>
          <a:bodyPr wrap="none" rtlCol="0">
            <a:spAutoFit/>
          </a:bodyPr>
          <a:lstStyle/>
          <a:p>
            <a:r>
              <a:rPr lang="en-US" sz="2000" dirty="0">
                <a:solidFill>
                  <a:srgbClr val="FF0000"/>
                </a:solidFill>
              </a:rPr>
              <a:t>*</a:t>
            </a:r>
            <a:r>
              <a:rPr lang="en-US" sz="2000" dirty="0"/>
              <a:t>S-S Zhou et al., Autism Research and Treatment Volume 2013, Article ID 963697</a:t>
            </a:r>
          </a:p>
        </p:txBody>
      </p:sp>
    </p:spTree>
    <p:extLst>
      <p:ext uri="{BB962C8B-B14F-4D97-AF65-F5344CB8AC3E}">
        <p14:creationId xmlns:p14="http://schemas.microsoft.com/office/powerpoint/2010/main" val="154275052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500" y="1810285"/>
            <a:ext cx="3530600" cy="2298700"/>
          </a:xfrm>
          <a:prstGeom prst="rect">
            <a:avLst/>
          </a:prstGeom>
        </p:spPr>
      </p:pic>
      <p:sp>
        <p:nvSpPr>
          <p:cNvPr id="2" name="Title 1"/>
          <p:cNvSpPr>
            <a:spLocks noGrp="1"/>
          </p:cNvSpPr>
          <p:nvPr>
            <p:ph type="title"/>
          </p:nvPr>
        </p:nvSpPr>
        <p:spPr>
          <a:xfrm>
            <a:off x="-186267" y="169333"/>
            <a:ext cx="9330267" cy="1143000"/>
          </a:xfrm>
        </p:spPr>
        <p:txBody>
          <a:bodyPr>
            <a:noAutofit/>
          </a:bodyPr>
          <a:lstStyle/>
          <a:p>
            <a:r>
              <a:rPr lang="en-US" sz="3200" b="1" dirty="0" smtClean="0"/>
              <a:t>“High </a:t>
            </a:r>
            <a:r>
              <a:rPr lang="en-US" sz="3200" b="1" dirty="0"/>
              <a:t>folic acid consumption leads to pseudo-MTHFR deficiency, altered lipid metabolism</a:t>
            </a:r>
            <a:r>
              <a:rPr lang="en-US" sz="3200" b="1" dirty="0" smtClean="0"/>
              <a:t>,</a:t>
            </a:r>
            <a:br>
              <a:rPr lang="en-US" sz="3200" b="1" dirty="0" smtClean="0"/>
            </a:br>
            <a:r>
              <a:rPr lang="en-US" sz="3200" b="1" dirty="0" smtClean="0"/>
              <a:t> </a:t>
            </a:r>
            <a:r>
              <a:rPr lang="en-US" sz="3200" b="1" dirty="0"/>
              <a:t>and liver injury in </a:t>
            </a:r>
            <a:r>
              <a:rPr lang="en-US" sz="3200" b="1" dirty="0" smtClean="0"/>
              <a:t>mice”</a:t>
            </a:r>
            <a:r>
              <a:rPr lang="en-US" sz="3200" b="1" dirty="0" smtClean="0">
                <a:solidFill>
                  <a:srgbClr val="FF0000"/>
                </a:solidFill>
              </a:rPr>
              <a:t>*</a:t>
            </a:r>
            <a:endParaRPr lang="en-US" sz="3200" b="1" dirty="0">
              <a:solidFill>
                <a:srgbClr val="FF0000"/>
              </a:solidFill>
            </a:endParaRPr>
          </a:p>
        </p:txBody>
      </p:sp>
      <p:sp>
        <p:nvSpPr>
          <p:cNvPr id="3" name="Content Placeholder 2"/>
          <p:cNvSpPr>
            <a:spLocks noGrp="1"/>
          </p:cNvSpPr>
          <p:nvPr>
            <p:ph idx="1"/>
          </p:nvPr>
        </p:nvSpPr>
        <p:spPr>
          <a:xfrm>
            <a:off x="457198" y="1600200"/>
            <a:ext cx="5435601" cy="5071533"/>
          </a:xfrm>
        </p:spPr>
        <p:txBody>
          <a:bodyPr>
            <a:normAutofit lnSpcReduction="10000"/>
          </a:bodyPr>
          <a:lstStyle/>
          <a:p>
            <a:r>
              <a:rPr lang="en-US" dirty="0"/>
              <a:t>Fed mice excessive amounts of folic acid</a:t>
            </a:r>
          </a:p>
          <a:p>
            <a:r>
              <a:rPr lang="en-US" i="1" dirty="0">
                <a:solidFill>
                  <a:srgbClr val="FF0000"/>
                </a:solidFill>
              </a:rPr>
              <a:t>Reduced</a:t>
            </a:r>
            <a:r>
              <a:rPr lang="en-US" dirty="0">
                <a:solidFill>
                  <a:srgbClr val="FF0000"/>
                </a:solidFill>
              </a:rPr>
              <a:t> </a:t>
            </a:r>
            <a:r>
              <a:rPr lang="en-US" dirty="0"/>
              <a:t>methylation capacity in liver</a:t>
            </a:r>
          </a:p>
          <a:p>
            <a:r>
              <a:rPr lang="en-US" dirty="0"/>
              <a:t>CYP7A1 level was dramatically reduced. </a:t>
            </a:r>
            <a:r>
              <a:rPr lang="en-US" dirty="0" smtClean="0"/>
              <a:t>      (</a:t>
            </a:r>
            <a:r>
              <a:rPr lang="en-US" dirty="0"/>
              <a:t>rate limiting enzyme in </a:t>
            </a:r>
            <a:r>
              <a:rPr lang="en-US" dirty="0" smtClean="0"/>
              <a:t>    bile </a:t>
            </a:r>
            <a:r>
              <a:rPr lang="en-US" dirty="0"/>
              <a:t>acid synthesis)</a:t>
            </a:r>
          </a:p>
          <a:p>
            <a:r>
              <a:rPr lang="en-US" dirty="0"/>
              <a:t>Caused liver damage and fatty liver </a:t>
            </a:r>
            <a:r>
              <a:rPr lang="en-US" dirty="0" smtClean="0"/>
              <a:t>disease</a:t>
            </a:r>
            <a:endParaRPr lang="en-US" dirty="0"/>
          </a:p>
        </p:txBody>
      </p:sp>
      <p:sp>
        <p:nvSpPr>
          <p:cNvPr id="4" name="TextBox 3"/>
          <p:cNvSpPr txBox="1"/>
          <p:nvPr/>
        </p:nvSpPr>
        <p:spPr>
          <a:xfrm>
            <a:off x="2760132" y="6417734"/>
            <a:ext cx="6383867" cy="400110"/>
          </a:xfrm>
          <a:prstGeom prst="rect">
            <a:avLst/>
          </a:prstGeom>
          <a:noFill/>
        </p:spPr>
        <p:txBody>
          <a:bodyPr wrap="square" rtlCol="0">
            <a:spAutoFit/>
          </a:bodyPr>
          <a:lstStyle/>
          <a:p>
            <a:r>
              <a:rPr lang="pt-BR" sz="2000" dirty="0">
                <a:solidFill>
                  <a:srgbClr val="FF0000"/>
                </a:solidFill>
              </a:rPr>
              <a:t>*</a:t>
            </a:r>
            <a:r>
              <a:rPr lang="pt-BR" sz="2000" dirty="0"/>
              <a:t>KE </a:t>
            </a:r>
            <a:r>
              <a:rPr lang="pt-BR" sz="2000" dirty="0" err="1"/>
              <a:t>Christensen</a:t>
            </a:r>
            <a:r>
              <a:rPr lang="pt-BR" sz="2000" dirty="0"/>
              <a:t> e tal., </a:t>
            </a:r>
            <a:r>
              <a:rPr lang="pt-BR" sz="2000" dirty="0" err="1"/>
              <a:t>Am</a:t>
            </a:r>
            <a:r>
              <a:rPr lang="pt-BR" sz="2000" dirty="0"/>
              <a:t> J </a:t>
            </a:r>
            <a:r>
              <a:rPr lang="pt-BR" sz="2000" dirty="0" err="1"/>
              <a:t>Clin</a:t>
            </a:r>
            <a:r>
              <a:rPr lang="pt-BR" sz="2000" dirty="0"/>
              <a:t> </a:t>
            </a:r>
            <a:r>
              <a:rPr lang="pt-BR" sz="2000" dirty="0" err="1"/>
              <a:t>Nutr</a:t>
            </a:r>
            <a:r>
              <a:rPr lang="pt-BR" sz="2000" dirty="0"/>
              <a:t> 2015;101:646–58.</a:t>
            </a:r>
            <a:endParaRPr lang="en-US" sz="2000" dirty="0"/>
          </a:p>
        </p:txBody>
      </p:sp>
      <p:sp>
        <p:nvSpPr>
          <p:cNvPr id="6" name="Title 1"/>
          <p:cNvSpPr txBox="1">
            <a:spLocks/>
          </p:cNvSpPr>
          <p:nvPr/>
        </p:nvSpPr>
        <p:spPr>
          <a:xfrm>
            <a:off x="5198533" y="4108985"/>
            <a:ext cx="3674533" cy="2156347"/>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Works synergistically with glyphosate to disrupt bile flow</a:t>
            </a:r>
            <a:endParaRPr lang="en-US" sz="2800" dirty="0"/>
          </a:p>
        </p:txBody>
      </p:sp>
    </p:spTree>
    <p:extLst>
      <p:ext uri="{BB962C8B-B14F-4D97-AF65-F5344CB8AC3E}">
        <p14:creationId xmlns:p14="http://schemas.microsoft.com/office/powerpoint/2010/main" val="4216398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Folic Acid Supplements in Late Pregnancy increase Risk to Asthma in Children </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Prospective cohort of Australian families</a:t>
            </a:r>
          </a:p>
          <a:p>
            <a:r>
              <a:rPr lang="en-US" dirty="0" smtClean="0"/>
              <a:t>Folic acid supplements in late pregnancy increases risk of asthma in children at 3.5 and 5.5 years </a:t>
            </a:r>
          </a:p>
          <a:p>
            <a:r>
              <a:rPr lang="en-US" dirty="0" smtClean="0"/>
              <a:t>Supports possible role of </a:t>
            </a:r>
            <a:r>
              <a:rPr lang="en-US" dirty="0" err="1" smtClean="0"/>
              <a:t>folate</a:t>
            </a:r>
            <a:r>
              <a:rPr lang="en-US" dirty="0" smtClean="0"/>
              <a:t>-impaired methylation in altering fetal immune phenotype towards Th2</a:t>
            </a:r>
          </a:p>
          <a:p>
            <a:pPr marL="0" indent="0">
              <a:buNone/>
            </a:pPr>
            <a:endParaRPr lang="en-US" dirty="0"/>
          </a:p>
        </p:txBody>
      </p:sp>
      <p:sp>
        <p:nvSpPr>
          <p:cNvPr id="4" name="TextBox 3"/>
          <p:cNvSpPr txBox="1"/>
          <p:nvPr/>
        </p:nvSpPr>
        <p:spPr>
          <a:xfrm>
            <a:off x="593793" y="6466232"/>
            <a:ext cx="7317027" cy="646331"/>
          </a:xfrm>
          <a:prstGeom prst="rect">
            <a:avLst/>
          </a:prstGeom>
          <a:noFill/>
        </p:spPr>
        <p:txBody>
          <a:bodyPr wrap="none" rtlCol="0">
            <a:spAutoFit/>
          </a:bodyPr>
          <a:lstStyle/>
          <a:p>
            <a:r>
              <a:rPr lang="en-US" dirty="0" smtClean="0">
                <a:solidFill>
                  <a:srgbClr val="FF0000"/>
                </a:solidFill>
              </a:rPr>
              <a:t>*</a:t>
            </a:r>
            <a:r>
              <a:rPr lang="en-US" dirty="0" smtClean="0"/>
              <a:t>MJ </a:t>
            </a:r>
            <a:r>
              <a:rPr lang="en-US" dirty="0" err="1" smtClean="0"/>
              <a:t>Whitrow</a:t>
            </a:r>
            <a:r>
              <a:rPr lang="en-US" dirty="0" smtClean="0"/>
              <a:t> et al., </a:t>
            </a:r>
            <a:r>
              <a:rPr lang="en-US" dirty="0"/>
              <a:t>American Journal of </a:t>
            </a:r>
            <a:r>
              <a:rPr lang="en-US" dirty="0" smtClean="0"/>
              <a:t>Epidemiology </a:t>
            </a:r>
            <a:r>
              <a:rPr lang="en-US" dirty="0"/>
              <a:t>2009;170:1486–</a:t>
            </a:r>
            <a:r>
              <a:rPr lang="en-US" dirty="0" smtClean="0"/>
              <a:t>1493 </a:t>
            </a:r>
            <a:endParaRPr lang="en-US" dirty="0"/>
          </a:p>
          <a:p>
            <a:endParaRPr lang="en-US" dirty="0"/>
          </a:p>
        </p:txBody>
      </p:sp>
    </p:spTree>
    <p:extLst>
      <p:ext uri="{BB962C8B-B14F-4D97-AF65-F5344CB8AC3E}">
        <p14:creationId xmlns:p14="http://schemas.microsoft.com/office/powerpoint/2010/main" val="9937779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Folic Acid and Autism Risk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sz="2800" dirty="0" smtClean="0"/>
              <a:t>Effects of ubiquitous synthetic supplementation of vitamins is unpredictable</a:t>
            </a:r>
          </a:p>
          <a:p>
            <a:pPr lvl="1"/>
            <a:r>
              <a:rPr lang="en-US" sz="2400" dirty="0" smtClean="0"/>
              <a:t>Blanket approach may harm those with specific gene variants</a:t>
            </a:r>
          </a:p>
          <a:p>
            <a:r>
              <a:rPr lang="en-US" sz="2800" dirty="0"/>
              <a:t>Folic acid supplementation during gestation is associated with an increased risk for autism. </a:t>
            </a:r>
          </a:p>
          <a:p>
            <a:r>
              <a:rPr lang="en-US" sz="2800" dirty="0"/>
              <a:t>U</a:t>
            </a:r>
            <a:r>
              <a:rPr lang="en-US" sz="2800" dirty="0" smtClean="0"/>
              <a:t>nexpected </a:t>
            </a:r>
            <a:r>
              <a:rPr lang="en-US" sz="2800" dirty="0"/>
              <a:t>increases in asthma and breathing problems associated with folic acid use </a:t>
            </a:r>
            <a:endParaRPr lang="en-US" sz="2800" dirty="0" smtClean="0"/>
          </a:p>
          <a:p>
            <a:r>
              <a:rPr lang="en-US" sz="2800" dirty="0" smtClean="0"/>
              <a:t>Excess methylation during </a:t>
            </a:r>
            <a:r>
              <a:rPr lang="en-US" sz="2800" dirty="0"/>
              <a:t>gestation </a:t>
            </a:r>
            <a:r>
              <a:rPr lang="en-US" sz="2800" dirty="0" smtClean="0"/>
              <a:t>leads </a:t>
            </a:r>
            <a:r>
              <a:rPr lang="en-US" sz="2800" dirty="0"/>
              <a:t>to </a:t>
            </a:r>
            <a:r>
              <a:rPr lang="en-US" sz="2800" dirty="0" smtClean="0"/>
              <a:t> epigenetic changes? </a:t>
            </a:r>
          </a:p>
          <a:p>
            <a:r>
              <a:rPr lang="en-US" sz="2800" dirty="0" smtClean="0"/>
              <a:t>Folic acid supplements during gestation linked to premature birth and low birth weight</a:t>
            </a:r>
            <a:endParaRPr lang="en-US" sz="2800" dirty="0"/>
          </a:p>
          <a:p>
            <a:endParaRPr lang="en-US" sz="2800" dirty="0"/>
          </a:p>
          <a:p>
            <a:endParaRPr lang="en-US" sz="2800" dirty="0"/>
          </a:p>
        </p:txBody>
      </p:sp>
      <p:sp>
        <p:nvSpPr>
          <p:cNvPr id="4" name="TextBox 3"/>
          <p:cNvSpPr txBox="1"/>
          <p:nvPr/>
        </p:nvSpPr>
        <p:spPr>
          <a:xfrm>
            <a:off x="298824" y="6449216"/>
            <a:ext cx="8371127" cy="400110"/>
          </a:xfrm>
          <a:prstGeom prst="rect">
            <a:avLst/>
          </a:prstGeom>
          <a:noFill/>
        </p:spPr>
        <p:txBody>
          <a:bodyPr wrap="none" rtlCol="0">
            <a:spAutoFit/>
          </a:bodyPr>
          <a:lstStyle/>
          <a:p>
            <a:r>
              <a:rPr lang="en-US" sz="2000" dirty="0">
                <a:solidFill>
                  <a:srgbClr val="FF0000"/>
                </a:solidFill>
              </a:rPr>
              <a:t>*</a:t>
            </a:r>
            <a:r>
              <a:rPr lang="en-US" sz="2000" dirty="0"/>
              <a:t>MC </a:t>
            </a:r>
            <a:r>
              <a:rPr lang="en-US" sz="2000" dirty="0" err="1"/>
              <a:t>DeSoto</a:t>
            </a:r>
            <a:r>
              <a:rPr lang="en-US" sz="2000" dirty="0"/>
              <a:t> and RT </a:t>
            </a:r>
            <a:r>
              <a:rPr lang="en-US" sz="2000" dirty="0" err="1"/>
              <a:t>Hitlan</a:t>
            </a:r>
            <a:r>
              <a:rPr lang="en-US" sz="2000" dirty="0"/>
              <a:t>, Journal of Pediatric Biochemistry 2 (2012) 251–261</a:t>
            </a:r>
          </a:p>
        </p:txBody>
      </p:sp>
    </p:spTree>
    <p:extLst>
      <p:ext uri="{BB962C8B-B14F-4D97-AF65-F5344CB8AC3E}">
        <p14:creationId xmlns:p14="http://schemas.microsoft.com/office/powerpoint/2010/main" val="211308055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33"/>
            <a:ext cx="7874000" cy="1951567"/>
          </a:xfrm>
        </p:spPr>
        <p:txBody>
          <a:bodyPr>
            <a:noAutofit/>
          </a:bodyPr>
          <a:lstStyle/>
          <a:p>
            <a:r>
              <a:rPr lang="en-US" sz="3600" b="1" dirty="0" smtClean="0"/>
              <a:t>“Cerebral </a:t>
            </a:r>
            <a:r>
              <a:rPr lang="en-US" sz="3600" b="1" dirty="0" err="1"/>
              <a:t>folate</a:t>
            </a:r>
            <a:r>
              <a:rPr lang="en-US" sz="3600" b="1" dirty="0"/>
              <a:t> deficiency with developmental delay, autism, and response to </a:t>
            </a:r>
            <a:r>
              <a:rPr lang="en-US" sz="3600" b="1" dirty="0" err="1"/>
              <a:t>folinic</a:t>
            </a:r>
            <a:r>
              <a:rPr lang="en-US" sz="3600" b="1" dirty="0"/>
              <a:t> </a:t>
            </a:r>
            <a:r>
              <a:rPr lang="en-US" sz="3600" b="1" dirty="0" smtClean="0"/>
              <a:t>acid”</a:t>
            </a:r>
            <a:r>
              <a:rPr lang="en-US" sz="3600" b="1" dirty="0" smtClean="0">
                <a:solidFill>
                  <a:srgbClr val="FF0000"/>
                </a:solidFill>
              </a:rPr>
              <a:t>*</a:t>
            </a:r>
            <a:r>
              <a:rPr lang="en-US" sz="3600" b="1" dirty="0"/>
              <a:t/>
            </a:r>
            <a:br>
              <a:rPr lang="en-US" sz="3600" b="1" dirty="0"/>
            </a:br>
            <a:endParaRPr lang="en-US" sz="3600" dirty="0"/>
          </a:p>
        </p:txBody>
      </p:sp>
      <p:sp>
        <p:nvSpPr>
          <p:cNvPr id="3" name="Content Placeholder 2"/>
          <p:cNvSpPr>
            <a:spLocks noGrp="1"/>
          </p:cNvSpPr>
          <p:nvPr>
            <p:ph idx="1"/>
          </p:nvPr>
        </p:nvSpPr>
        <p:spPr>
          <a:xfrm>
            <a:off x="457200" y="2023533"/>
            <a:ext cx="8229600" cy="4525963"/>
          </a:xfrm>
        </p:spPr>
        <p:txBody>
          <a:bodyPr/>
          <a:lstStyle/>
          <a:p>
            <a:pPr marL="0" indent="0">
              <a:buNone/>
            </a:pPr>
            <a:r>
              <a:rPr lang="en-US" dirty="0" err="1" smtClean="0"/>
              <a:t>Fol</a:t>
            </a:r>
            <a:r>
              <a:rPr lang="en-US" i="1" dirty="0" err="1" smtClean="0">
                <a:solidFill>
                  <a:srgbClr val="FF0000"/>
                </a:solidFill>
              </a:rPr>
              <a:t>in</a:t>
            </a:r>
            <a:r>
              <a:rPr lang="en-US" dirty="0" err="1" smtClean="0"/>
              <a:t>ic</a:t>
            </a:r>
            <a:r>
              <a:rPr lang="en-US" dirty="0" smtClean="0"/>
              <a:t> acid is a form of TETRAHYDRO-</a:t>
            </a:r>
            <a:r>
              <a:rPr lang="en-US" dirty="0" err="1" smtClean="0"/>
              <a:t>folate</a:t>
            </a:r>
            <a:endParaRPr lang="en-US" dirty="0"/>
          </a:p>
        </p:txBody>
      </p:sp>
      <p:sp>
        <p:nvSpPr>
          <p:cNvPr id="4" name="TextBox 3"/>
          <p:cNvSpPr txBox="1"/>
          <p:nvPr/>
        </p:nvSpPr>
        <p:spPr>
          <a:xfrm>
            <a:off x="1676400" y="6364830"/>
            <a:ext cx="7373132" cy="400110"/>
          </a:xfrm>
          <a:prstGeom prst="rect">
            <a:avLst/>
          </a:prstGeom>
          <a:noFill/>
        </p:spPr>
        <p:txBody>
          <a:bodyPr wrap="none" rtlCol="0">
            <a:spAutoFit/>
          </a:bodyPr>
          <a:lstStyle/>
          <a:p>
            <a:r>
              <a:rPr lang="en-US" sz="2000" i="1" dirty="0" smtClean="0">
                <a:solidFill>
                  <a:srgbClr val="FF0000"/>
                </a:solidFill>
              </a:rPr>
              <a:t>*</a:t>
            </a:r>
            <a:r>
              <a:rPr lang="en-US" sz="2000" i="1" dirty="0" smtClean="0"/>
              <a:t> P </a:t>
            </a:r>
            <a:r>
              <a:rPr lang="en-US" sz="2000" i="1" dirty="0" err="1" smtClean="0"/>
              <a:t>Moretti</a:t>
            </a:r>
            <a:r>
              <a:rPr lang="en-US" sz="2000" i="1" dirty="0" smtClean="0"/>
              <a:t> et al., Neurology </a:t>
            </a:r>
            <a:r>
              <a:rPr lang="en-US" sz="2000" i="1" dirty="0"/>
              <a:t>March 22, 2005 vol. 64 no. 6 1088-1090 </a:t>
            </a:r>
            <a:endParaRPr lang="en-US" sz="2000" dirty="0"/>
          </a:p>
        </p:txBody>
      </p:sp>
      <p:pic>
        <p:nvPicPr>
          <p:cNvPr id="5" name="Picture 4" descr="Tetrahydrofolic_acid.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44" y="2705100"/>
            <a:ext cx="7144221" cy="3035300"/>
          </a:xfrm>
          <a:prstGeom prst="rect">
            <a:avLst/>
          </a:prstGeom>
        </p:spPr>
      </p:pic>
      <p:grpSp>
        <p:nvGrpSpPr>
          <p:cNvPr id="11" name="Group 10"/>
          <p:cNvGrpSpPr/>
          <p:nvPr/>
        </p:nvGrpSpPr>
        <p:grpSpPr>
          <a:xfrm>
            <a:off x="1813750" y="3846481"/>
            <a:ext cx="4746365" cy="1918014"/>
            <a:chOff x="1813750" y="3846481"/>
            <a:chExt cx="4746365" cy="1918014"/>
          </a:xfrm>
        </p:grpSpPr>
        <p:sp>
          <p:nvSpPr>
            <p:cNvPr id="6" name="Freeform 5"/>
            <p:cNvSpPr/>
            <p:nvPr/>
          </p:nvSpPr>
          <p:spPr>
            <a:xfrm>
              <a:off x="1813750" y="5198535"/>
              <a:ext cx="706606" cy="565960"/>
            </a:xfrm>
            <a:custGeom>
              <a:avLst/>
              <a:gdLst>
                <a:gd name="connsiteX0" fmla="*/ 235185 w 706606"/>
                <a:gd name="connsiteY0" fmla="*/ 0 h 565960"/>
                <a:gd name="connsiteX1" fmla="*/ 15051 w 706606"/>
                <a:gd name="connsiteY1" fmla="*/ 372533 h 565960"/>
                <a:gd name="connsiteX2" fmla="*/ 607718 w 706606"/>
                <a:gd name="connsiteY2" fmla="*/ 558800 h 565960"/>
                <a:gd name="connsiteX3" fmla="*/ 675451 w 706606"/>
                <a:gd name="connsiteY3" fmla="*/ 135466 h 565960"/>
                <a:gd name="connsiteX4" fmla="*/ 285985 w 706606"/>
                <a:gd name="connsiteY4" fmla="*/ 50800 h 5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606" h="565960">
                  <a:moveTo>
                    <a:pt x="235185" y="0"/>
                  </a:moveTo>
                  <a:cubicBezTo>
                    <a:pt x="94073" y="139700"/>
                    <a:pt x="-47038" y="279400"/>
                    <a:pt x="15051" y="372533"/>
                  </a:cubicBezTo>
                  <a:cubicBezTo>
                    <a:pt x="77140" y="465666"/>
                    <a:pt x="497651" y="598311"/>
                    <a:pt x="607718" y="558800"/>
                  </a:cubicBezTo>
                  <a:cubicBezTo>
                    <a:pt x="717785" y="519289"/>
                    <a:pt x="729073" y="220133"/>
                    <a:pt x="675451" y="135466"/>
                  </a:cubicBezTo>
                  <a:cubicBezTo>
                    <a:pt x="621829" y="50799"/>
                    <a:pt x="285985" y="50800"/>
                    <a:pt x="285985" y="5080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2737773" y="5174440"/>
              <a:ext cx="706606" cy="565960"/>
            </a:xfrm>
            <a:custGeom>
              <a:avLst/>
              <a:gdLst>
                <a:gd name="connsiteX0" fmla="*/ 235185 w 706606"/>
                <a:gd name="connsiteY0" fmla="*/ 0 h 565960"/>
                <a:gd name="connsiteX1" fmla="*/ 15051 w 706606"/>
                <a:gd name="connsiteY1" fmla="*/ 372533 h 565960"/>
                <a:gd name="connsiteX2" fmla="*/ 607718 w 706606"/>
                <a:gd name="connsiteY2" fmla="*/ 558800 h 565960"/>
                <a:gd name="connsiteX3" fmla="*/ 675451 w 706606"/>
                <a:gd name="connsiteY3" fmla="*/ 135466 h 565960"/>
                <a:gd name="connsiteX4" fmla="*/ 285985 w 706606"/>
                <a:gd name="connsiteY4" fmla="*/ 50800 h 5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606" h="565960">
                  <a:moveTo>
                    <a:pt x="235185" y="0"/>
                  </a:moveTo>
                  <a:cubicBezTo>
                    <a:pt x="94073" y="139700"/>
                    <a:pt x="-47038" y="279400"/>
                    <a:pt x="15051" y="372533"/>
                  </a:cubicBezTo>
                  <a:cubicBezTo>
                    <a:pt x="77140" y="465666"/>
                    <a:pt x="497651" y="598311"/>
                    <a:pt x="607718" y="558800"/>
                  </a:cubicBezTo>
                  <a:cubicBezTo>
                    <a:pt x="717785" y="519289"/>
                    <a:pt x="729073" y="220133"/>
                    <a:pt x="675451" y="135466"/>
                  </a:cubicBezTo>
                  <a:cubicBezTo>
                    <a:pt x="621829" y="50799"/>
                    <a:pt x="285985" y="50800"/>
                    <a:pt x="285985" y="5080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3838443" y="4506882"/>
              <a:ext cx="706606" cy="565960"/>
            </a:xfrm>
            <a:custGeom>
              <a:avLst/>
              <a:gdLst>
                <a:gd name="connsiteX0" fmla="*/ 235185 w 706606"/>
                <a:gd name="connsiteY0" fmla="*/ 0 h 565960"/>
                <a:gd name="connsiteX1" fmla="*/ 15051 w 706606"/>
                <a:gd name="connsiteY1" fmla="*/ 372533 h 565960"/>
                <a:gd name="connsiteX2" fmla="*/ 607718 w 706606"/>
                <a:gd name="connsiteY2" fmla="*/ 558800 h 565960"/>
                <a:gd name="connsiteX3" fmla="*/ 675451 w 706606"/>
                <a:gd name="connsiteY3" fmla="*/ 135466 h 565960"/>
                <a:gd name="connsiteX4" fmla="*/ 285985 w 706606"/>
                <a:gd name="connsiteY4" fmla="*/ 50800 h 5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606" h="565960">
                  <a:moveTo>
                    <a:pt x="235185" y="0"/>
                  </a:moveTo>
                  <a:cubicBezTo>
                    <a:pt x="94073" y="139700"/>
                    <a:pt x="-47038" y="279400"/>
                    <a:pt x="15051" y="372533"/>
                  </a:cubicBezTo>
                  <a:cubicBezTo>
                    <a:pt x="77140" y="465666"/>
                    <a:pt x="497651" y="598311"/>
                    <a:pt x="607718" y="558800"/>
                  </a:cubicBezTo>
                  <a:cubicBezTo>
                    <a:pt x="717785" y="519289"/>
                    <a:pt x="729073" y="220133"/>
                    <a:pt x="675451" y="135466"/>
                  </a:cubicBezTo>
                  <a:cubicBezTo>
                    <a:pt x="621829" y="50799"/>
                    <a:pt x="285985" y="50800"/>
                    <a:pt x="285985" y="5080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5853509" y="3846481"/>
              <a:ext cx="706606" cy="565960"/>
            </a:xfrm>
            <a:custGeom>
              <a:avLst/>
              <a:gdLst>
                <a:gd name="connsiteX0" fmla="*/ 235185 w 706606"/>
                <a:gd name="connsiteY0" fmla="*/ 0 h 565960"/>
                <a:gd name="connsiteX1" fmla="*/ 15051 w 706606"/>
                <a:gd name="connsiteY1" fmla="*/ 372533 h 565960"/>
                <a:gd name="connsiteX2" fmla="*/ 607718 w 706606"/>
                <a:gd name="connsiteY2" fmla="*/ 558800 h 565960"/>
                <a:gd name="connsiteX3" fmla="*/ 675451 w 706606"/>
                <a:gd name="connsiteY3" fmla="*/ 135466 h 565960"/>
                <a:gd name="connsiteX4" fmla="*/ 285985 w 706606"/>
                <a:gd name="connsiteY4" fmla="*/ 50800 h 5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606" h="565960">
                  <a:moveTo>
                    <a:pt x="235185" y="0"/>
                  </a:moveTo>
                  <a:cubicBezTo>
                    <a:pt x="94073" y="139700"/>
                    <a:pt x="-47038" y="279400"/>
                    <a:pt x="15051" y="372533"/>
                  </a:cubicBezTo>
                  <a:cubicBezTo>
                    <a:pt x="77140" y="465666"/>
                    <a:pt x="497651" y="598311"/>
                    <a:pt x="607718" y="558800"/>
                  </a:cubicBezTo>
                  <a:cubicBezTo>
                    <a:pt x="717785" y="519289"/>
                    <a:pt x="729073" y="220133"/>
                    <a:pt x="675451" y="135466"/>
                  </a:cubicBezTo>
                  <a:cubicBezTo>
                    <a:pt x="621829" y="50799"/>
                    <a:pt x="285985" y="50800"/>
                    <a:pt x="285985" y="5080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2357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ew_childhood_America.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540740" y="622357"/>
            <a:ext cx="10639882" cy="5851525"/>
          </a:xfrm>
        </p:spPr>
      </p:pic>
      <p:grpSp>
        <p:nvGrpSpPr>
          <p:cNvPr id="7" name="Group 6"/>
          <p:cNvGrpSpPr/>
          <p:nvPr/>
        </p:nvGrpSpPr>
        <p:grpSpPr>
          <a:xfrm>
            <a:off x="1879600" y="3251204"/>
            <a:ext cx="1219201" cy="287863"/>
            <a:chOff x="1879600" y="3251204"/>
            <a:chExt cx="1219201" cy="287863"/>
          </a:xfrm>
        </p:grpSpPr>
        <p:cxnSp>
          <p:nvCxnSpPr>
            <p:cNvPr id="5" name="Straight Connector 4"/>
            <p:cNvCxnSpPr/>
            <p:nvPr/>
          </p:nvCxnSpPr>
          <p:spPr>
            <a:xfrm>
              <a:off x="1879600" y="3285067"/>
              <a:ext cx="1134533" cy="2540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1964268" y="3251204"/>
              <a:ext cx="1134533" cy="2540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2184400" y="3285071"/>
            <a:ext cx="1280995" cy="523220"/>
          </a:xfrm>
          <a:prstGeom prst="rect">
            <a:avLst/>
          </a:prstGeom>
          <a:solidFill>
            <a:srgbClr val="F7F5DF"/>
          </a:solidFill>
        </p:spPr>
        <p:txBody>
          <a:bodyPr wrap="none" rtlCol="0">
            <a:spAutoFit/>
          </a:bodyPr>
          <a:lstStyle/>
          <a:p>
            <a:r>
              <a:rPr lang="en-US" sz="2800" dirty="0" smtClean="0"/>
              <a:t>1 in 45!</a:t>
            </a:r>
            <a:endParaRPr lang="en-US" sz="2800" dirty="0"/>
          </a:p>
        </p:txBody>
      </p:sp>
    </p:spTree>
    <p:extLst>
      <p:ext uri="{BB962C8B-B14F-4D97-AF65-F5344CB8AC3E}">
        <p14:creationId xmlns:p14="http://schemas.microsoft.com/office/powerpoint/2010/main" val="1980587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33"/>
            <a:ext cx="7874000" cy="1951567"/>
          </a:xfrm>
        </p:spPr>
        <p:txBody>
          <a:bodyPr>
            <a:noAutofit/>
          </a:bodyPr>
          <a:lstStyle/>
          <a:p>
            <a:r>
              <a:rPr lang="en-US" sz="3600" b="1" dirty="0" smtClean="0"/>
              <a:t>“Cerebral </a:t>
            </a:r>
            <a:r>
              <a:rPr lang="en-US" sz="3600" b="1" dirty="0" err="1"/>
              <a:t>folate</a:t>
            </a:r>
            <a:r>
              <a:rPr lang="en-US" sz="3600" b="1" dirty="0"/>
              <a:t> deficiency with developmental delay, autism, and response to </a:t>
            </a:r>
            <a:r>
              <a:rPr lang="en-US" sz="3600" b="1" dirty="0" err="1"/>
              <a:t>folinic</a:t>
            </a:r>
            <a:r>
              <a:rPr lang="en-US" sz="3600" b="1" dirty="0"/>
              <a:t> </a:t>
            </a:r>
            <a:r>
              <a:rPr lang="en-US" sz="3600" b="1" dirty="0" smtClean="0"/>
              <a:t>acid”</a:t>
            </a:r>
            <a:r>
              <a:rPr lang="en-US" sz="3600" b="1" dirty="0" smtClean="0">
                <a:solidFill>
                  <a:srgbClr val="FF0000"/>
                </a:solidFill>
              </a:rPr>
              <a:t>*</a:t>
            </a:r>
            <a:r>
              <a:rPr lang="en-US" sz="3600" b="1" dirty="0"/>
              <a:t/>
            </a:r>
            <a:br>
              <a:rPr lang="en-US" sz="3600" b="1" dirty="0"/>
            </a:br>
            <a:endParaRPr lang="en-US" sz="3600" dirty="0"/>
          </a:p>
        </p:txBody>
      </p:sp>
      <p:sp>
        <p:nvSpPr>
          <p:cNvPr id="3" name="Content Placeholder 2"/>
          <p:cNvSpPr>
            <a:spLocks noGrp="1"/>
          </p:cNvSpPr>
          <p:nvPr>
            <p:ph idx="1"/>
          </p:nvPr>
        </p:nvSpPr>
        <p:spPr>
          <a:xfrm>
            <a:off x="457200" y="2023533"/>
            <a:ext cx="8229600" cy="4525963"/>
          </a:xfrm>
        </p:spPr>
        <p:txBody>
          <a:bodyPr/>
          <a:lstStyle/>
          <a:p>
            <a:pPr marL="0" indent="0">
              <a:buNone/>
            </a:pPr>
            <a:r>
              <a:rPr lang="en-US" dirty="0" err="1" smtClean="0"/>
              <a:t>Fol</a:t>
            </a:r>
            <a:r>
              <a:rPr lang="en-US" i="1" dirty="0" err="1" smtClean="0">
                <a:solidFill>
                  <a:srgbClr val="FF0000"/>
                </a:solidFill>
              </a:rPr>
              <a:t>in</a:t>
            </a:r>
            <a:r>
              <a:rPr lang="en-US" dirty="0" err="1" smtClean="0"/>
              <a:t>ic</a:t>
            </a:r>
            <a:r>
              <a:rPr lang="en-US" dirty="0" smtClean="0"/>
              <a:t> acid is a form of TETRAHYDRO-</a:t>
            </a:r>
            <a:r>
              <a:rPr lang="en-US" dirty="0" err="1" smtClean="0"/>
              <a:t>folate</a:t>
            </a:r>
            <a:endParaRPr lang="en-US" dirty="0"/>
          </a:p>
        </p:txBody>
      </p:sp>
      <p:sp>
        <p:nvSpPr>
          <p:cNvPr id="4" name="TextBox 3"/>
          <p:cNvSpPr txBox="1"/>
          <p:nvPr/>
        </p:nvSpPr>
        <p:spPr>
          <a:xfrm>
            <a:off x="1676400" y="6364830"/>
            <a:ext cx="7373132" cy="400110"/>
          </a:xfrm>
          <a:prstGeom prst="rect">
            <a:avLst/>
          </a:prstGeom>
          <a:noFill/>
        </p:spPr>
        <p:txBody>
          <a:bodyPr wrap="none" rtlCol="0">
            <a:spAutoFit/>
          </a:bodyPr>
          <a:lstStyle/>
          <a:p>
            <a:r>
              <a:rPr lang="en-US" sz="2000" i="1" dirty="0" smtClean="0">
                <a:solidFill>
                  <a:srgbClr val="FF0000"/>
                </a:solidFill>
              </a:rPr>
              <a:t>*</a:t>
            </a:r>
            <a:r>
              <a:rPr lang="en-US" sz="2000" i="1" dirty="0" smtClean="0"/>
              <a:t> P </a:t>
            </a:r>
            <a:r>
              <a:rPr lang="en-US" sz="2000" i="1" dirty="0" err="1" smtClean="0"/>
              <a:t>Moretti</a:t>
            </a:r>
            <a:r>
              <a:rPr lang="en-US" sz="2000" i="1" dirty="0" smtClean="0"/>
              <a:t> et al., Neurology </a:t>
            </a:r>
            <a:r>
              <a:rPr lang="en-US" sz="2000" i="1" dirty="0"/>
              <a:t>March 22, 2005 vol. 64 no. 6 1088-1090 </a:t>
            </a:r>
            <a:endParaRPr lang="en-US" sz="2000" dirty="0"/>
          </a:p>
        </p:txBody>
      </p:sp>
      <p:pic>
        <p:nvPicPr>
          <p:cNvPr id="5" name="Picture 4" descr="Tetrahydrofolic_acid.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44" y="2705100"/>
            <a:ext cx="7144221" cy="3035300"/>
          </a:xfrm>
          <a:prstGeom prst="rect">
            <a:avLst/>
          </a:prstGeom>
        </p:spPr>
      </p:pic>
      <p:grpSp>
        <p:nvGrpSpPr>
          <p:cNvPr id="11" name="Group 10"/>
          <p:cNvGrpSpPr/>
          <p:nvPr/>
        </p:nvGrpSpPr>
        <p:grpSpPr>
          <a:xfrm>
            <a:off x="1813750" y="3846481"/>
            <a:ext cx="4746365" cy="1918014"/>
            <a:chOff x="1813750" y="3846481"/>
            <a:chExt cx="4746365" cy="1918014"/>
          </a:xfrm>
        </p:grpSpPr>
        <p:sp>
          <p:nvSpPr>
            <p:cNvPr id="6" name="Freeform 5"/>
            <p:cNvSpPr/>
            <p:nvPr/>
          </p:nvSpPr>
          <p:spPr>
            <a:xfrm>
              <a:off x="1813750" y="5198535"/>
              <a:ext cx="706606" cy="565960"/>
            </a:xfrm>
            <a:custGeom>
              <a:avLst/>
              <a:gdLst>
                <a:gd name="connsiteX0" fmla="*/ 235185 w 706606"/>
                <a:gd name="connsiteY0" fmla="*/ 0 h 565960"/>
                <a:gd name="connsiteX1" fmla="*/ 15051 w 706606"/>
                <a:gd name="connsiteY1" fmla="*/ 372533 h 565960"/>
                <a:gd name="connsiteX2" fmla="*/ 607718 w 706606"/>
                <a:gd name="connsiteY2" fmla="*/ 558800 h 565960"/>
                <a:gd name="connsiteX3" fmla="*/ 675451 w 706606"/>
                <a:gd name="connsiteY3" fmla="*/ 135466 h 565960"/>
                <a:gd name="connsiteX4" fmla="*/ 285985 w 706606"/>
                <a:gd name="connsiteY4" fmla="*/ 50800 h 5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606" h="565960">
                  <a:moveTo>
                    <a:pt x="235185" y="0"/>
                  </a:moveTo>
                  <a:cubicBezTo>
                    <a:pt x="94073" y="139700"/>
                    <a:pt x="-47038" y="279400"/>
                    <a:pt x="15051" y="372533"/>
                  </a:cubicBezTo>
                  <a:cubicBezTo>
                    <a:pt x="77140" y="465666"/>
                    <a:pt x="497651" y="598311"/>
                    <a:pt x="607718" y="558800"/>
                  </a:cubicBezTo>
                  <a:cubicBezTo>
                    <a:pt x="717785" y="519289"/>
                    <a:pt x="729073" y="220133"/>
                    <a:pt x="675451" y="135466"/>
                  </a:cubicBezTo>
                  <a:cubicBezTo>
                    <a:pt x="621829" y="50799"/>
                    <a:pt x="285985" y="50800"/>
                    <a:pt x="285985" y="5080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2737773" y="5174440"/>
              <a:ext cx="706606" cy="565960"/>
            </a:xfrm>
            <a:custGeom>
              <a:avLst/>
              <a:gdLst>
                <a:gd name="connsiteX0" fmla="*/ 235185 w 706606"/>
                <a:gd name="connsiteY0" fmla="*/ 0 h 565960"/>
                <a:gd name="connsiteX1" fmla="*/ 15051 w 706606"/>
                <a:gd name="connsiteY1" fmla="*/ 372533 h 565960"/>
                <a:gd name="connsiteX2" fmla="*/ 607718 w 706606"/>
                <a:gd name="connsiteY2" fmla="*/ 558800 h 565960"/>
                <a:gd name="connsiteX3" fmla="*/ 675451 w 706606"/>
                <a:gd name="connsiteY3" fmla="*/ 135466 h 565960"/>
                <a:gd name="connsiteX4" fmla="*/ 285985 w 706606"/>
                <a:gd name="connsiteY4" fmla="*/ 50800 h 5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606" h="565960">
                  <a:moveTo>
                    <a:pt x="235185" y="0"/>
                  </a:moveTo>
                  <a:cubicBezTo>
                    <a:pt x="94073" y="139700"/>
                    <a:pt x="-47038" y="279400"/>
                    <a:pt x="15051" y="372533"/>
                  </a:cubicBezTo>
                  <a:cubicBezTo>
                    <a:pt x="77140" y="465666"/>
                    <a:pt x="497651" y="598311"/>
                    <a:pt x="607718" y="558800"/>
                  </a:cubicBezTo>
                  <a:cubicBezTo>
                    <a:pt x="717785" y="519289"/>
                    <a:pt x="729073" y="220133"/>
                    <a:pt x="675451" y="135466"/>
                  </a:cubicBezTo>
                  <a:cubicBezTo>
                    <a:pt x="621829" y="50799"/>
                    <a:pt x="285985" y="50800"/>
                    <a:pt x="285985" y="5080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3838443" y="4506882"/>
              <a:ext cx="706606" cy="565960"/>
            </a:xfrm>
            <a:custGeom>
              <a:avLst/>
              <a:gdLst>
                <a:gd name="connsiteX0" fmla="*/ 235185 w 706606"/>
                <a:gd name="connsiteY0" fmla="*/ 0 h 565960"/>
                <a:gd name="connsiteX1" fmla="*/ 15051 w 706606"/>
                <a:gd name="connsiteY1" fmla="*/ 372533 h 565960"/>
                <a:gd name="connsiteX2" fmla="*/ 607718 w 706606"/>
                <a:gd name="connsiteY2" fmla="*/ 558800 h 565960"/>
                <a:gd name="connsiteX3" fmla="*/ 675451 w 706606"/>
                <a:gd name="connsiteY3" fmla="*/ 135466 h 565960"/>
                <a:gd name="connsiteX4" fmla="*/ 285985 w 706606"/>
                <a:gd name="connsiteY4" fmla="*/ 50800 h 5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606" h="565960">
                  <a:moveTo>
                    <a:pt x="235185" y="0"/>
                  </a:moveTo>
                  <a:cubicBezTo>
                    <a:pt x="94073" y="139700"/>
                    <a:pt x="-47038" y="279400"/>
                    <a:pt x="15051" y="372533"/>
                  </a:cubicBezTo>
                  <a:cubicBezTo>
                    <a:pt x="77140" y="465666"/>
                    <a:pt x="497651" y="598311"/>
                    <a:pt x="607718" y="558800"/>
                  </a:cubicBezTo>
                  <a:cubicBezTo>
                    <a:pt x="717785" y="519289"/>
                    <a:pt x="729073" y="220133"/>
                    <a:pt x="675451" y="135466"/>
                  </a:cubicBezTo>
                  <a:cubicBezTo>
                    <a:pt x="621829" y="50799"/>
                    <a:pt x="285985" y="50800"/>
                    <a:pt x="285985" y="5080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5853509" y="3846481"/>
              <a:ext cx="706606" cy="565960"/>
            </a:xfrm>
            <a:custGeom>
              <a:avLst/>
              <a:gdLst>
                <a:gd name="connsiteX0" fmla="*/ 235185 w 706606"/>
                <a:gd name="connsiteY0" fmla="*/ 0 h 565960"/>
                <a:gd name="connsiteX1" fmla="*/ 15051 w 706606"/>
                <a:gd name="connsiteY1" fmla="*/ 372533 h 565960"/>
                <a:gd name="connsiteX2" fmla="*/ 607718 w 706606"/>
                <a:gd name="connsiteY2" fmla="*/ 558800 h 565960"/>
                <a:gd name="connsiteX3" fmla="*/ 675451 w 706606"/>
                <a:gd name="connsiteY3" fmla="*/ 135466 h 565960"/>
                <a:gd name="connsiteX4" fmla="*/ 285985 w 706606"/>
                <a:gd name="connsiteY4" fmla="*/ 50800 h 5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606" h="565960">
                  <a:moveTo>
                    <a:pt x="235185" y="0"/>
                  </a:moveTo>
                  <a:cubicBezTo>
                    <a:pt x="94073" y="139700"/>
                    <a:pt x="-47038" y="279400"/>
                    <a:pt x="15051" y="372533"/>
                  </a:cubicBezTo>
                  <a:cubicBezTo>
                    <a:pt x="77140" y="465666"/>
                    <a:pt x="497651" y="598311"/>
                    <a:pt x="607718" y="558800"/>
                  </a:cubicBezTo>
                  <a:cubicBezTo>
                    <a:pt x="717785" y="519289"/>
                    <a:pt x="729073" y="220133"/>
                    <a:pt x="675451" y="135466"/>
                  </a:cubicBezTo>
                  <a:cubicBezTo>
                    <a:pt x="621829" y="50799"/>
                    <a:pt x="285985" y="50800"/>
                    <a:pt x="285985" y="5080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 name="Title 1"/>
          <p:cNvSpPr txBox="1">
            <a:spLocks/>
          </p:cNvSpPr>
          <p:nvPr/>
        </p:nvSpPr>
        <p:spPr>
          <a:xfrm>
            <a:off x="656783" y="2716220"/>
            <a:ext cx="7416800" cy="1319740"/>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err="1" smtClean="0"/>
              <a:t>Folate</a:t>
            </a:r>
            <a:r>
              <a:rPr lang="en-US" sz="2800" dirty="0" smtClean="0"/>
              <a:t> receptor antibodies due to </a:t>
            </a:r>
          </a:p>
          <a:p>
            <a:r>
              <a:rPr lang="en-US" sz="2800" dirty="0" smtClean="0"/>
              <a:t>excess folic acid in the blood???</a:t>
            </a:r>
            <a:endParaRPr lang="en-US" sz="2800" dirty="0"/>
          </a:p>
        </p:txBody>
      </p:sp>
    </p:spTree>
    <p:extLst>
      <p:ext uri="{BB962C8B-B14F-4D97-AF65-F5344CB8AC3E}">
        <p14:creationId xmlns:p14="http://schemas.microsoft.com/office/powerpoint/2010/main" val="31942071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28"/>
            <a:ext cx="8229600" cy="1143000"/>
          </a:xfrm>
        </p:spPr>
        <p:txBody>
          <a:bodyPr>
            <a:normAutofit fontScale="90000"/>
          </a:bodyPr>
          <a:lstStyle/>
          <a:p>
            <a:r>
              <a:rPr lang="en-US" b="1" dirty="0" smtClean="0"/>
              <a:t>Folic Acid Worsens</a:t>
            </a:r>
            <a:br>
              <a:rPr lang="en-US" b="1" dirty="0" smtClean="0"/>
            </a:br>
            <a:r>
              <a:rPr lang="en-US" b="1" dirty="0" smtClean="0"/>
              <a:t> Cerebral </a:t>
            </a:r>
            <a:r>
              <a:rPr lang="en-US" b="1" dirty="0" err="1" smtClean="0"/>
              <a:t>Folate</a:t>
            </a:r>
            <a:r>
              <a:rPr lang="en-US" b="1" dirty="0" smtClean="0"/>
              <a:t> Deficiency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50790"/>
            <a:ext cx="8229600" cy="4525963"/>
          </a:xfrm>
        </p:spPr>
        <p:txBody>
          <a:bodyPr>
            <a:normAutofit fontScale="92500"/>
          </a:bodyPr>
          <a:lstStyle/>
          <a:p>
            <a:r>
              <a:rPr lang="en-US" dirty="0" smtClean="0"/>
              <a:t>Cerebral </a:t>
            </a:r>
            <a:r>
              <a:rPr lang="en-US" dirty="0" err="1"/>
              <a:t>folate</a:t>
            </a:r>
            <a:r>
              <a:rPr lang="en-US" dirty="0"/>
              <a:t> deficiency is a condition where cerebral </a:t>
            </a:r>
            <a:r>
              <a:rPr lang="en-US" dirty="0" smtClean="0"/>
              <a:t>spinal fluid </a:t>
            </a:r>
            <a:r>
              <a:rPr lang="en-US" dirty="0"/>
              <a:t>concentrations of 5-methyl-tetrahydrofolate (5MTHF) </a:t>
            </a:r>
            <a:r>
              <a:rPr lang="en-US" dirty="0" smtClean="0"/>
              <a:t>are anomalously </a:t>
            </a:r>
            <a:r>
              <a:rPr lang="en-US" dirty="0"/>
              <a:t>low despite adequate levels in the blood</a:t>
            </a:r>
          </a:p>
          <a:p>
            <a:r>
              <a:rPr lang="en-US" dirty="0" smtClean="0"/>
              <a:t>Symptoms </a:t>
            </a:r>
            <a:r>
              <a:rPr lang="en-US" dirty="0"/>
              <a:t>appear beginning at 4 months of </a:t>
            </a:r>
            <a:r>
              <a:rPr lang="en-US" dirty="0" smtClean="0"/>
              <a:t>age</a:t>
            </a:r>
          </a:p>
          <a:p>
            <a:pPr lvl="1"/>
            <a:r>
              <a:rPr lang="en-US" dirty="0" smtClean="0"/>
              <a:t>Irritability </a:t>
            </a:r>
            <a:r>
              <a:rPr lang="en-US" dirty="0"/>
              <a:t>and sleep disturbances </a:t>
            </a:r>
            <a:r>
              <a:rPr lang="en-US" dirty="0" smtClean="0">
                <a:sym typeface="Wingdings"/>
              </a:rPr>
              <a:t></a:t>
            </a:r>
          </a:p>
          <a:p>
            <a:pPr lvl="1"/>
            <a:r>
              <a:rPr lang="en-US" dirty="0">
                <a:sym typeface="Wingdings"/>
              </a:rPr>
              <a:t>S</a:t>
            </a:r>
            <a:r>
              <a:rPr lang="en-US" dirty="0" smtClean="0"/>
              <a:t>lowed </a:t>
            </a:r>
            <a:r>
              <a:rPr lang="en-US" dirty="0"/>
              <a:t>head growth, visual disturbances, hearing loss</a:t>
            </a:r>
          </a:p>
          <a:p>
            <a:r>
              <a:rPr lang="en-US" dirty="0"/>
              <a:t>  </a:t>
            </a:r>
            <a:r>
              <a:rPr lang="en-US" dirty="0" smtClean="0"/>
              <a:t>Treatment </a:t>
            </a:r>
            <a:r>
              <a:rPr lang="en-US" dirty="0"/>
              <a:t>is oral administering of </a:t>
            </a:r>
            <a:r>
              <a:rPr lang="en-US" dirty="0" err="1"/>
              <a:t>folinic</a:t>
            </a:r>
            <a:r>
              <a:rPr lang="en-US" dirty="0"/>
              <a:t> acid.</a:t>
            </a:r>
          </a:p>
          <a:p>
            <a:r>
              <a:rPr lang="en-US" dirty="0"/>
              <a:t>  </a:t>
            </a:r>
            <a:r>
              <a:rPr lang="en-US" dirty="0" smtClean="0"/>
              <a:t>Folic </a:t>
            </a:r>
            <a:r>
              <a:rPr lang="en-US" dirty="0"/>
              <a:t>acid supplements worsen the condition</a:t>
            </a:r>
          </a:p>
        </p:txBody>
      </p:sp>
      <p:sp>
        <p:nvSpPr>
          <p:cNvPr id="4" name="TextBox 3"/>
          <p:cNvSpPr txBox="1"/>
          <p:nvPr/>
        </p:nvSpPr>
        <p:spPr>
          <a:xfrm>
            <a:off x="1449294" y="6089286"/>
            <a:ext cx="7517503" cy="461665"/>
          </a:xfrm>
          <a:prstGeom prst="rect">
            <a:avLst/>
          </a:prstGeom>
          <a:noFill/>
        </p:spPr>
        <p:txBody>
          <a:bodyPr wrap="none" rtlCol="0">
            <a:spAutoFit/>
          </a:bodyPr>
          <a:lstStyle/>
          <a:p>
            <a:r>
              <a:rPr lang="nb-NO" sz="2400" dirty="0">
                <a:solidFill>
                  <a:srgbClr val="FF0000"/>
                </a:solidFill>
              </a:rPr>
              <a:t>*</a:t>
            </a:r>
            <a:r>
              <a:rPr lang="nb-NO" sz="2400" dirty="0"/>
              <a:t> Hyland et al., J </a:t>
            </a:r>
            <a:r>
              <a:rPr lang="nb-NO" sz="2400" dirty="0" err="1"/>
              <a:t>Inherit</a:t>
            </a:r>
            <a:r>
              <a:rPr lang="nb-NO" sz="2400" dirty="0"/>
              <a:t> </a:t>
            </a:r>
            <a:r>
              <a:rPr lang="nb-NO" sz="2400" dirty="0" err="1"/>
              <a:t>Metab</a:t>
            </a:r>
            <a:r>
              <a:rPr lang="nb-NO" sz="2400" dirty="0"/>
              <a:t> Dis. 2010 Oct;33(5):563-70.</a:t>
            </a:r>
            <a:endParaRPr lang="en-US" sz="2400" dirty="0"/>
          </a:p>
        </p:txBody>
      </p:sp>
    </p:spTree>
    <p:extLst>
      <p:ext uri="{BB962C8B-B14F-4D97-AF65-F5344CB8AC3E}">
        <p14:creationId xmlns:p14="http://schemas.microsoft.com/office/powerpoint/2010/main" val="378537577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“Cerebral </a:t>
            </a:r>
            <a:r>
              <a:rPr lang="en-US" b="1" dirty="0" err="1"/>
              <a:t>F</a:t>
            </a:r>
            <a:r>
              <a:rPr lang="en-US" b="1" dirty="0" err="1" smtClean="0"/>
              <a:t>olate</a:t>
            </a:r>
            <a:r>
              <a:rPr lang="en-US" b="1" dirty="0" smtClean="0"/>
              <a:t> Deficiency in Autism Spectrum Disorders”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err="1"/>
              <a:t>Folinic</a:t>
            </a:r>
            <a:r>
              <a:rPr lang="en-US" dirty="0"/>
              <a:t> acid has an excellent safety record and has been shown to normalize cerebrospinal </a:t>
            </a:r>
            <a:r>
              <a:rPr lang="en-US" dirty="0" smtClean="0"/>
              <a:t>levels of 5MTHF in children with autism.</a:t>
            </a:r>
          </a:p>
          <a:p>
            <a:endParaRPr lang="en-US" dirty="0" smtClean="0"/>
          </a:p>
          <a:p>
            <a:r>
              <a:rPr lang="en-US" dirty="0" smtClean="0"/>
              <a:t>“As folic acid (the inactive, oxidized form of </a:t>
            </a:r>
            <a:r>
              <a:rPr lang="en-US" dirty="0" err="1" smtClean="0"/>
              <a:t>folate</a:t>
            </a:r>
            <a:r>
              <a:rPr lang="en-US" dirty="0" smtClean="0"/>
              <a:t>) can compete for the binding site on FR1, it is probably wise to discontinue the use of folic acid-containing supplements.” </a:t>
            </a:r>
          </a:p>
          <a:p>
            <a:endParaRPr lang="en-US" dirty="0"/>
          </a:p>
        </p:txBody>
      </p:sp>
      <p:sp>
        <p:nvSpPr>
          <p:cNvPr id="4" name="TextBox 3"/>
          <p:cNvSpPr txBox="1"/>
          <p:nvPr/>
        </p:nvSpPr>
        <p:spPr>
          <a:xfrm>
            <a:off x="660400" y="6400800"/>
            <a:ext cx="5932596" cy="369332"/>
          </a:xfrm>
          <a:prstGeom prst="rect">
            <a:avLst/>
          </a:prstGeom>
          <a:noFill/>
        </p:spPr>
        <p:txBody>
          <a:bodyPr wrap="none" rtlCol="0">
            <a:spAutoFit/>
          </a:bodyPr>
          <a:lstStyle/>
          <a:p>
            <a:r>
              <a:rPr lang="en-US" dirty="0">
                <a:solidFill>
                  <a:srgbClr val="FF0000"/>
                </a:solidFill>
              </a:rPr>
              <a:t>*</a:t>
            </a:r>
            <a:r>
              <a:rPr lang="en-US" dirty="0"/>
              <a:t>R Frye and D. </a:t>
            </a:r>
            <a:r>
              <a:rPr lang="en-US" dirty="0" err="1"/>
              <a:t>Rossignol</a:t>
            </a:r>
            <a:r>
              <a:rPr lang="en-US" dirty="0"/>
              <a:t>. Autism Science Digest Issue 2: 9-15.</a:t>
            </a:r>
          </a:p>
        </p:txBody>
      </p:sp>
    </p:spTree>
    <p:extLst>
      <p:ext uri="{BB962C8B-B14F-4D97-AF65-F5344CB8AC3E}">
        <p14:creationId xmlns:p14="http://schemas.microsoft.com/office/powerpoint/2010/main" val="35765412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Folic Acid Increases Cancer Risk?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36304" y="1636012"/>
            <a:ext cx="8686800" cy="4525963"/>
          </a:xfrm>
        </p:spPr>
        <p:txBody>
          <a:bodyPr>
            <a:normAutofit fontScale="77500" lnSpcReduction="20000"/>
          </a:bodyPr>
          <a:lstStyle/>
          <a:p>
            <a:r>
              <a:rPr lang="en-US" dirty="0"/>
              <a:t>6261 Patients in Norway with ischemic heart disease </a:t>
            </a:r>
          </a:p>
          <a:p>
            <a:r>
              <a:rPr lang="en-US" dirty="0"/>
              <a:t> (no folic acid fortification in flour)</a:t>
            </a:r>
          </a:p>
          <a:p>
            <a:r>
              <a:rPr lang="en-US" dirty="0"/>
              <a:t>Treatment with 0.8 mg/d of folic acid from 1998 to </a:t>
            </a:r>
            <a:r>
              <a:rPr lang="en-US" dirty="0" smtClean="0"/>
              <a:t>2005</a:t>
            </a:r>
          </a:p>
          <a:p>
            <a:r>
              <a:rPr lang="en-US" dirty="0" smtClean="0"/>
              <a:t>Results:</a:t>
            </a:r>
            <a:endParaRPr lang="en-US" dirty="0"/>
          </a:p>
          <a:p>
            <a:pPr lvl="1"/>
            <a:r>
              <a:rPr lang="en-US" dirty="0"/>
              <a:t>Serum </a:t>
            </a:r>
            <a:r>
              <a:rPr lang="en-US" dirty="0" err="1"/>
              <a:t>folate</a:t>
            </a:r>
            <a:r>
              <a:rPr lang="en-US" dirty="0"/>
              <a:t> increased six-fold in treatment group</a:t>
            </a:r>
          </a:p>
          <a:p>
            <a:pPr lvl="1"/>
            <a:r>
              <a:rPr lang="en-US" dirty="0">
                <a:solidFill>
                  <a:srgbClr val="FF0000"/>
                </a:solidFill>
              </a:rPr>
              <a:t>10%</a:t>
            </a:r>
            <a:r>
              <a:rPr lang="en-US" dirty="0"/>
              <a:t> of treatment group and only </a:t>
            </a:r>
            <a:r>
              <a:rPr lang="en-US" dirty="0">
                <a:solidFill>
                  <a:srgbClr val="FF0000"/>
                </a:solidFill>
              </a:rPr>
              <a:t>8.4%</a:t>
            </a:r>
            <a:r>
              <a:rPr lang="en-US" dirty="0"/>
              <a:t> of controls developed cancer</a:t>
            </a:r>
          </a:p>
          <a:p>
            <a:pPr lvl="1"/>
            <a:r>
              <a:rPr lang="en-US" dirty="0">
                <a:solidFill>
                  <a:srgbClr val="FF0000"/>
                </a:solidFill>
              </a:rPr>
              <a:t>4%</a:t>
            </a:r>
            <a:r>
              <a:rPr lang="en-US" dirty="0"/>
              <a:t> of treatment group died from cancer, and only </a:t>
            </a:r>
            <a:r>
              <a:rPr lang="en-US" dirty="0">
                <a:solidFill>
                  <a:srgbClr val="FF0000"/>
                </a:solidFill>
              </a:rPr>
              <a:t>2.9%</a:t>
            </a:r>
            <a:r>
              <a:rPr lang="en-US" dirty="0"/>
              <a:t> of controls.</a:t>
            </a:r>
          </a:p>
          <a:p>
            <a:pPr lvl="1"/>
            <a:r>
              <a:rPr lang="en-US" dirty="0">
                <a:solidFill>
                  <a:srgbClr val="FF0000"/>
                </a:solidFill>
              </a:rPr>
              <a:t>16.1%</a:t>
            </a:r>
            <a:r>
              <a:rPr lang="en-US" dirty="0"/>
              <a:t> of treatment group died of any cause and only </a:t>
            </a:r>
            <a:r>
              <a:rPr lang="en-US" dirty="0">
                <a:solidFill>
                  <a:srgbClr val="FF0000"/>
                </a:solidFill>
              </a:rPr>
              <a:t>13.8%</a:t>
            </a:r>
            <a:r>
              <a:rPr lang="en-US" dirty="0"/>
              <a:t> of controls.</a:t>
            </a:r>
          </a:p>
          <a:p>
            <a:r>
              <a:rPr lang="en-US" dirty="0" smtClean="0"/>
              <a:t>Hypothesis</a:t>
            </a:r>
            <a:r>
              <a:rPr lang="en-US" dirty="0"/>
              <a:t>: folic acid enhances DNA replication and neoplastic growth</a:t>
            </a:r>
          </a:p>
        </p:txBody>
      </p:sp>
      <p:sp>
        <p:nvSpPr>
          <p:cNvPr id="4" name="TextBox 3"/>
          <p:cNvSpPr txBox="1"/>
          <p:nvPr/>
        </p:nvSpPr>
        <p:spPr>
          <a:xfrm>
            <a:off x="2399202" y="6213635"/>
            <a:ext cx="6287598" cy="461665"/>
          </a:xfrm>
          <a:prstGeom prst="rect">
            <a:avLst/>
          </a:prstGeom>
          <a:noFill/>
        </p:spPr>
        <p:txBody>
          <a:bodyPr wrap="none" rtlCol="0">
            <a:spAutoFit/>
          </a:bodyPr>
          <a:lstStyle/>
          <a:p>
            <a:r>
              <a:rPr lang="nb-NO" sz="2400" dirty="0">
                <a:solidFill>
                  <a:srgbClr val="FF0000"/>
                </a:solidFill>
              </a:rPr>
              <a:t>*</a:t>
            </a:r>
            <a:r>
              <a:rPr lang="nb-NO" sz="2400" dirty="0"/>
              <a:t>M Ebbing et al., JAMA 2009 302(19)  2119-2126</a:t>
            </a:r>
            <a:endParaRPr lang="en-US" sz="2400" dirty="0"/>
          </a:p>
        </p:txBody>
      </p:sp>
    </p:spTree>
    <p:extLst>
      <p:ext uri="{BB962C8B-B14F-4D97-AF65-F5344CB8AC3E}">
        <p14:creationId xmlns:p14="http://schemas.microsoft.com/office/powerpoint/2010/main" val="356445320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b="1" dirty="0"/>
              <a:t>Increased cancer cell proliferation in prostate cancer patients with high levels of serum </a:t>
            </a:r>
            <a:r>
              <a:rPr lang="en-US" sz="3600" b="1" dirty="0" err="1"/>
              <a:t>folate</a:t>
            </a:r>
            <a:r>
              <a:rPr lang="en-US" sz="3600" b="1" dirty="0"/>
              <a:t> </a:t>
            </a:r>
            <a:r>
              <a:rPr lang="en-US" sz="3600" b="1" dirty="0" smtClean="0">
                <a:solidFill>
                  <a:srgbClr val="FF0000"/>
                </a:solidFill>
              </a:rPr>
              <a:t>*</a:t>
            </a:r>
            <a:r>
              <a:rPr lang="en-US" sz="3600" dirty="0"/>
              <a:t/>
            </a:r>
            <a:br>
              <a:rPr lang="en-US" sz="3600" dirty="0"/>
            </a:br>
            <a:endParaRPr lang="en-US" sz="3600" dirty="0"/>
          </a:p>
        </p:txBody>
      </p:sp>
      <p:sp>
        <p:nvSpPr>
          <p:cNvPr id="3" name="Content Placeholder 2"/>
          <p:cNvSpPr>
            <a:spLocks noGrp="1"/>
          </p:cNvSpPr>
          <p:nvPr>
            <p:ph idx="1"/>
          </p:nvPr>
        </p:nvSpPr>
        <p:spPr/>
        <p:txBody>
          <a:bodyPr>
            <a:normAutofit lnSpcReduction="10000"/>
          </a:bodyPr>
          <a:lstStyle/>
          <a:p>
            <a:r>
              <a:rPr lang="en-US" dirty="0" smtClean="0"/>
              <a:t>Folic acid supplementation is associated with increased risk to prostate cancer</a:t>
            </a:r>
          </a:p>
          <a:p>
            <a:r>
              <a:rPr lang="en-US" dirty="0" smtClean="0"/>
              <a:t>40% of patients were taking folic acid supplements </a:t>
            </a:r>
          </a:p>
          <a:p>
            <a:r>
              <a:rPr lang="en-US" dirty="0" smtClean="0"/>
              <a:t>Serum levels in top quartile were </a:t>
            </a:r>
            <a:r>
              <a:rPr lang="en-US" dirty="0"/>
              <a:t>6-fold above adequate </a:t>
            </a:r>
            <a:r>
              <a:rPr lang="en-US" dirty="0" smtClean="0"/>
              <a:t>levels</a:t>
            </a:r>
          </a:p>
          <a:p>
            <a:pPr lvl="1"/>
            <a:r>
              <a:rPr lang="en-US" dirty="0" smtClean="0"/>
              <a:t>Nearly half of them did not take supplements</a:t>
            </a:r>
          </a:p>
          <a:p>
            <a:r>
              <a:rPr lang="en-US" dirty="0" smtClean="0"/>
              <a:t>Serum </a:t>
            </a:r>
            <a:r>
              <a:rPr lang="en-US" dirty="0" err="1" smtClean="0"/>
              <a:t>folate</a:t>
            </a:r>
            <a:r>
              <a:rPr lang="en-US" dirty="0" smtClean="0"/>
              <a:t> levels correlate with tumor </a:t>
            </a:r>
            <a:r>
              <a:rPr lang="en-US" dirty="0" err="1" smtClean="0"/>
              <a:t>folate</a:t>
            </a:r>
            <a:r>
              <a:rPr lang="en-US" dirty="0" smtClean="0"/>
              <a:t> levels and with tumor growth</a:t>
            </a:r>
          </a:p>
          <a:p>
            <a:endParaRPr lang="en-US" dirty="0"/>
          </a:p>
        </p:txBody>
      </p:sp>
      <p:sp>
        <p:nvSpPr>
          <p:cNvPr id="4" name="TextBox 3"/>
          <p:cNvSpPr txBox="1"/>
          <p:nvPr/>
        </p:nvSpPr>
        <p:spPr>
          <a:xfrm>
            <a:off x="1561125" y="6367979"/>
            <a:ext cx="7582875" cy="461665"/>
          </a:xfrm>
          <a:prstGeom prst="rect">
            <a:avLst/>
          </a:prstGeom>
          <a:noFill/>
        </p:spPr>
        <p:txBody>
          <a:bodyPr wrap="none" rtlCol="0">
            <a:spAutoFit/>
          </a:bodyPr>
          <a:lstStyle/>
          <a:p>
            <a:r>
              <a:rPr lang="pl-PL" sz="2400" dirty="0">
                <a:solidFill>
                  <a:srgbClr val="FF0000"/>
                </a:solidFill>
              </a:rPr>
              <a:t>*</a:t>
            </a:r>
            <a:r>
              <a:rPr lang="pl-PL" sz="2400" dirty="0"/>
              <a:t> JJ Tomaszewski et al., </a:t>
            </a:r>
            <a:r>
              <a:rPr lang="pl-PL" sz="2400" dirty="0" err="1"/>
              <a:t>Prostate</a:t>
            </a:r>
            <a:r>
              <a:rPr lang="pl-PL" sz="2400" dirty="0"/>
              <a:t>. 2011; 71(12): 1287–1293. </a:t>
            </a:r>
            <a:endParaRPr lang="en-US" sz="2400" dirty="0"/>
          </a:p>
        </p:txBody>
      </p:sp>
    </p:spTree>
    <p:extLst>
      <p:ext uri="{BB962C8B-B14F-4D97-AF65-F5344CB8AC3E}">
        <p14:creationId xmlns:p14="http://schemas.microsoft.com/office/powerpoint/2010/main" val="354767547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Prospective Danish Cohort Study</a:t>
            </a:r>
            <a:r>
              <a:rPr lang="en-US" b="1" dirty="0">
                <a:solidFill>
                  <a:srgbClr val="FF0000"/>
                </a:solidFill>
              </a:rPr>
              <a:t>*</a:t>
            </a:r>
          </a:p>
        </p:txBody>
      </p:sp>
      <p:sp>
        <p:nvSpPr>
          <p:cNvPr id="3" name="Content Placeholder 2"/>
          <p:cNvSpPr>
            <a:spLocks noGrp="1"/>
          </p:cNvSpPr>
          <p:nvPr>
            <p:ph idx="1"/>
          </p:nvPr>
        </p:nvSpPr>
        <p:spPr>
          <a:xfrm>
            <a:off x="457200" y="1600201"/>
            <a:ext cx="8229600" cy="2135926"/>
          </a:xfrm>
          <a:solidFill>
            <a:srgbClr val="F7F5DF"/>
          </a:solidFill>
          <a:ln>
            <a:solidFill>
              <a:schemeClr val="tx1"/>
            </a:solidFill>
          </a:ln>
        </p:spPr>
        <p:txBody>
          <a:bodyPr/>
          <a:lstStyle/>
          <a:p>
            <a:pPr marL="0" indent="0">
              <a:buNone/>
            </a:pPr>
            <a:r>
              <a:rPr lang="en-US" dirty="0"/>
              <a:t>"supplemental folic acid was associated with a significantly increased mortality, whereas no other micronutrient supplement was associated with mortality."</a:t>
            </a:r>
          </a:p>
        </p:txBody>
      </p:sp>
      <p:sp>
        <p:nvSpPr>
          <p:cNvPr id="4" name="Content Placeholder 2"/>
          <p:cNvSpPr txBox="1">
            <a:spLocks/>
          </p:cNvSpPr>
          <p:nvPr/>
        </p:nvSpPr>
        <p:spPr>
          <a:xfrm>
            <a:off x="457200" y="4379289"/>
            <a:ext cx="8047134" cy="187826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55,453 middle-aged </a:t>
            </a:r>
            <a:r>
              <a:rPr lang="en-US" sz="2400" dirty="0" smtClean="0"/>
              <a:t>Danes</a:t>
            </a:r>
          </a:p>
          <a:p>
            <a:r>
              <a:rPr lang="en-US" sz="2400" dirty="0" smtClean="0"/>
              <a:t>Others </a:t>
            </a:r>
            <a:r>
              <a:rPr lang="en-US" sz="2400" dirty="0"/>
              <a:t>have found increased risk to colorectal adenomas, prostate cancer, lung cancer, and mortality.</a:t>
            </a:r>
          </a:p>
        </p:txBody>
      </p:sp>
      <p:sp>
        <p:nvSpPr>
          <p:cNvPr id="5" name="TextBox 4"/>
          <p:cNvSpPr txBox="1"/>
          <p:nvPr/>
        </p:nvSpPr>
        <p:spPr>
          <a:xfrm>
            <a:off x="1178090" y="6423192"/>
            <a:ext cx="6682388" cy="461665"/>
          </a:xfrm>
          <a:prstGeom prst="rect">
            <a:avLst/>
          </a:prstGeom>
          <a:noFill/>
        </p:spPr>
        <p:txBody>
          <a:bodyPr wrap="none" rtlCol="0">
            <a:spAutoFit/>
          </a:bodyPr>
          <a:lstStyle/>
          <a:p>
            <a:r>
              <a:rPr lang="en-US" sz="2400" dirty="0">
                <a:solidFill>
                  <a:srgbClr val="FF0000"/>
                </a:solidFill>
              </a:rPr>
              <a:t>*</a:t>
            </a:r>
            <a:r>
              <a:rPr lang="en-US" sz="2400" dirty="0"/>
              <a:t> N </a:t>
            </a:r>
            <a:r>
              <a:rPr lang="en-US" sz="2400" dirty="0" err="1"/>
              <a:t>Roswall</a:t>
            </a:r>
            <a:r>
              <a:rPr lang="en-US" sz="2400" dirty="0"/>
              <a:t> et al, Nutrition Research 2012; 56:5466.</a:t>
            </a:r>
          </a:p>
        </p:txBody>
      </p:sp>
    </p:spTree>
    <p:extLst>
      <p:ext uri="{BB962C8B-B14F-4D97-AF65-F5344CB8AC3E}">
        <p14:creationId xmlns:p14="http://schemas.microsoft.com/office/powerpoint/2010/main" val="21368864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normAutofit fontScale="90000"/>
          </a:bodyPr>
          <a:lstStyle/>
          <a:p>
            <a:r>
              <a:rPr lang="en-US" b="1" dirty="0" smtClean="0"/>
              <a:t>Folic Acid and Colon Cancer in Chile</a:t>
            </a:r>
            <a:r>
              <a:rPr lang="en-US" b="1" dirty="0" smtClean="0">
                <a:solidFill>
                  <a:srgbClr val="FF0000"/>
                </a:solidFill>
              </a:rPr>
              <a:t>*</a:t>
            </a:r>
            <a:endParaRPr lang="en-US" b="1" dirty="0">
              <a:solidFill>
                <a:srgbClr val="FF0000"/>
              </a:solidFill>
            </a:endParaRPr>
          </a:p>
        </p:txBody>
      </p:sp>
      <p:pic>
        <p:nvPicPr>
          <p:cNvPr id="4" name="Content Placeholder 3" descr="folic_acid_colon_cancer.png"/>
          <p:cNvPicPr>
            <a:picLocks noGrp="1" noChangeAspect="1"/>
          </p:cNvPicPr>
          <p:nvPr>
            <p:ph idx="1"/>
          </p:nvPr>
        </p:nvPicPr>
        <p:blipFill>
          <a:blip r:embed="rId3">
            <a:extLst>
              <a:ext uri="{28A0092B-C50C-407E-A947-70E740481C1C}">
                <a14:useLocalDpi xmlns:a14="http://schemas.microsoft.com/office/drawing/2010/main" val="0"/>
              </a:ext>
            </a:extLst>
          </a:blip>
          <a:srcRect l="-39159" r="-39159"/>
          <a:stretch>
            <a:fillRect/>
          </a:stretch>
        </p:blipFill>
        <p:spPr>
          <a:xfrm>
            <a:off x="-220133" y="1075267"/>
            <a:ext cx="9499600" cy="5224414"/>
          </a:xfrm>
        </p:spPr>
      </p:pic>
      <p:sp>
        <p:nvSpPr>
          <p:cNvPr id="5" name="TextBox 4"/>
          <p:cNvSpPr txBox="1"/>
          <p:nvPr/>
        </p:nvSpPr>
        <p:spPr>
          <a:xfrm>
            <a:off x="4927601" y="1445567"/>
            <a:ext cx="1805152" cy="461665"/>
          </a:xfrm>
          <a:prstGeom prst="rect">
            <a:avLst/>
          </a:prstGeom>
          <a:noFill/>
        </p:spPr>
        <p:txBody>
          <a:bodyPr wrap="none" rtlCol="0">
            <a:spAutoFit/>
          </a:bodyPr>
          <a:lstStyle/>
          <a:p>
            <a:r>
              <a:rPr lang="en-US" sz="2400" dirty="0" smtClean="0"/>
              <a:t>Colon cancer</a:t>
            </a:r>
            <a:endParaRPr lang="en-US" sz="2400" dirty="0"/>
          </a:p>
        </p:txBody>
      </p:sp>
      <p:sp>
        <p:nvSpPr>
          <p:cNvPr id="6" name="TextBox 5"/>
          <p:cNvSpPr txBox="1"/>
          <p:nvPr/>
        </p:nvSpPr>
        <p:spPr>
          <a:xfrm>
            <a:off x="6512619" y="2252135"/>
            <a:ext cx="1882847" cy="461665"/>
          </a:xfrm>
          <a:prstGeom prst="rect">
            <a:avLst/>
          </a:prstGeom>
          <a:noFill/>
        </p:spPr>
        <p:txBody>
          <a:bodyPr wrap="none" rtlCol="0">
            <a:spAutoFit/>
          </a:bodyPr>
          <a:lstStyle/>
          <a:p>
            <a:r>
              <a:rPr lang="en-US" sz="2400" dirty="0" smtClean="0"/>
              <a:t>Breast cancer</a:t>
            </a:r>
            <a:endParaRPr lang="en-US" sz="2400" dirty="0"/>
          </a:p>
        </p:txBody>
      </p:sp>
      <p:sp>
        <p:nvSpPr>
          <p:cNvPr id="7" name="Freeform 6"/>
          <p:cNvSpPr/>
          <p:nvPr/>
        </p:nvSpPr>
        <p:spPr>
          <a:xfrm>
            <a:off x="5332119" y="1879600"/>
            <a:ext cx="272814" cy="457200"/>
          </a:xfrm>
          <a:custGeom>
            <a:avLst/>
            <a:gdLst>
              <a:gd name="connsiteX0" fmla="*/ 272814 w 272814"/>
              <a:gd name="connsiteY0" fmla="*/ 0 h 457200"/>
              <a:gd name="connsiteX1" fmla="*/ 18814 w 272814"/>
              <a:gd name="connsiteY1" fmla="*/ 169333 h 457200"/>
              <a:gd name="connsiteX2" fmla="*/ 18814 w 272814"/>
              <a:gd name="connsiteY2" fmla="*/ 457200 h 457200"/>
            </a:gdLst>
            <a:ahLst/>
            <a:cxnLst>
              <a:cxn ang="0">
                <a:pos x="connsiteX0" y="connsiteY0"/>
              </a:cxn>
              <a:cxn ang="0">
                <a:pos x="connsiteX1" y="connsiteY1"/>
              </a:cxn>
              <a:cxn ang="0">
                <a:pos x="connsiteX2" y="connsiteY2"/>
              </a:cxn>
            </a:cxnLst>
            <a:rect l="l" t="t" r="r" b="b"/>
            <a:pathLst>
              <a:path w="272814" h="457200">
                <a:moveTo>
                  <a:pt x="272814" y="0"/>
                </a:moveTo>
                <a:cubicBezTo>
                  <a:pt x="166980" y="46566"/>
                  <a:pt x="61147" y="93133"/>
                  <a:pt x="18814" y="169333"/>
                </a:cubicBezTo>
                <a:cubicBezTo>
                  <a:pt x="-23519" y="245533"/>
                  <a:pt x="18814" y="457200"/>
                  <a:pt x="18814" y="457200"/>
                </a:cubicBezTo>
              </a:path>
            </a:pathLst>
          </a:custGeom>
          <a:ln w="3810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6129867" y="2211020"/>
            <a:ext cx="897466" cy="413647"/>
          </a:xfrm>
          <a:custGeom>
            <a:avLst/>
            <a:gdLst>
              <a:gd name="connsiteX0" fmla="*/ 0 w 897466"/>
              <a:gd name="connsiteY0" fmla="*/ 413647 h 413647"/>
              <a:gd name="connsiteX1" fmla="*/ 609600 w 897466"/>
              <a:gd name="connsiteY1" fmla="*/ 7247 h 413647"/>
              <a:gd name="connsiteX2" fmla="*/ 897466 w 897466"/>
              <a:gd name="connsiteY2" fmla="*/ 142713 h 413647"/>
            </a:gdLst>
            <a:ahLst/>
            <a:cxnLst>
              <a:cxn ang="0">
                <a:pos x="connsiteX0" y="connsiteY0"/>
              </a:cxn>
              <a:cxn ang="0">
                <a:pos x="connsiteX1" y="connsiteY1"/>
              </a:cxn>
              <a:cxn ang="0">
                <a:pos x="connsiteX2" y="connsiteY2"/>
              </a:cxn>
            </a:cxnLst>
            <a:rect l="l" t="t" r="r" b="b"/>
            <a:pathLst>
              <a:path w="897466" h="413647">
                <a:moveTo>
                  <a:pt x="0" y="413647"/>
                </a:moveTo>
                <a:cubicBezTo>
                  <a:pt x="230011" y="233025"/>
                  <a:pt x="460022" y="52403"/>
                  <a:pt x="609600" y="7247"/>
                </a:cubicBezTo>
                <a:cubicBezTo>
                  <a:pt x="759178" y="-37909"/>
                  <a:pt x="897466" y="142713"/>
                  <a:pt x="897466" y="142713"/>
                </a:cubicBezTo>
              </a:path>
            </a:pathLst>
          </a:custGeom>
          <a:ln w="38100" cmpd="sng">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99054" y="6379883"/>
            <a:ext cx="8017038" cy="461665"/>
          </a:xfrm>
          <a:prstGeom prst="rect">
            <a:avLst/>
          </a:prstGeom>
          <a:noFill/>
        </p:spPr>
        <p:txBody>
          <a:bodyPr wrap="none" rtlCol="0">
            <a:spAutoFit/>
          </a:bodyPr>
          <a:lstStyle/>
          <a:p>
            <a:r>
              <a:rPr lang="nl-NL" sz="2400" dirty="0">
                <a:solidFill>
                  <a:srgbClr val="FF0000"/>
                </a:solidFill>
              </a:rPr>
              <a:t>*</a:t>
            </a:r>
            <a:r>
              <a:rPr lang="nl-NL" sz="2400" dirty="0"/>
              <a:t>S Hirsch et al., </a:t>
            </a:r>
            <a:r>
              <a:rPr lang="nl-NL" sz="2400" dirty="0" err="1"/>
              <a:t>Eur</a:t>
            </a:r>
            <a:r>
              <a:rPr lang="nl-NL" sz="2400" dirty="0"/>
              <a:t> J </a:t>
            </a:r>
            <a:r>
              <a:rPr lang="nl-NL" sz="2400" dirty="0" err="1"/>
              <a:t>Gastroenterol</a:t>
            </a:r>
            <a:r>
              <a:rPr lang="nl-NL" sz="2400" dirty="0"/>
              <a:t> </a:t>
            </a:r>
            <a:r>
              <a:rPr lang="nl-NL" sz="2400" dirty="0" err="1"/>
              <a:t>Hepatol</a:t>
            </a:r>
            <a:r>
              <a:rPr lang="nl-NL" sz="2400" dirty="0"/>
              <a:t>. 2009;21(4):436-9.</a:t>
            </a:r>
            <a:endParaRPr lang="en-US" sz="2400" dirty="0"/>
          </a:p>
        </p:txBody>
      </p:sp>
      <p:sp>
        <p:nvSpPr>
          <p:cNvPr id="10" name="TextBox 9"/>
          <p:cNvSpPr txBox="1"/>
          <p:nvPr/>
        </p:nvSpPr>
        <p:spPr>
          <a:xfrm>
            <a:off x="799054" y="975811"/>
            <a:ext cx="7398780" cy="461665"/>
          </a:xfrm>
          <a:prstGeom prst="rect">
            <a:avLst/>
          </a:prstGeom>
          <a:solidFill>
            <a:schemeClr val="bg1"/>
          </a:solidFill>
        </p:spPr>
        <p:txBody>
          <a:bodyPr wrap="none" rtlCol="0">
            <a:spAutoFit/>
          </a:bodyPr>
          <a:lstStyle/>
          <a:p>
            <a:r>
              <a:rPr lang="en-US" sz="2400" dirty="0" smtClean="0"/>
              <a:t>Mandatory folic acid supplementation introduced in 2000</a:t>
            </a:r>
            <a:endParaRPr lang="en-US" sz="2400" dirty="0"/>
          </a:p>
        </p:txBody>
      </p:sp>
    </p:spTree>
    <p:extLst>
      <p:ext uri="{BB962C8B-B14F-4D97-AF65-F5344CB8AC3E}">
        <p14:creationId xmlns:p14="http://schemas.microsoft.com/office/powerpoint/2010/main" val="24071127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Folic Acid Supplement Trial in Africa: Failed!</a:t>
            </a:r>
            <a:r>
              <a:rPr lang="en-US" b="1" dirty="0" smtClean="0">
                <a:solidFill>
                  <a:srgbClr val="FF0000"/>
                </a:solidFill>
              </a:rPr>
              <a:t>*</a:t>
            </a:r>
            <a:endParaRPr lang="en-US" b="1" dirty="0">
              <a:solidFill>
                <a:srgbClr val="FF0000"/>
              </a:solidFill>
            </a:endParaRPr>
          </a:p>
        </p:txBody>
      </p:sp>
      <p:pic>
        <p:nvPicPr>
          <p:cNvPr id="4" name="Content Placeholder 3" descr="folic_acid_mortality_study.png"/>
          <p:cNvPicPr>
            <a:picLocks noGrp="1" noChangeAspect="1"/>
          </p:cNvPicPr>
          <p:nvPr>
            <p:ph idx="1"/>
          </p:nvPr>
        </p:nvPicPr>
        <p:blipFill>
          <a:blip r:embed="rId3">
            <a:extLst>
              <a:ext uri="{28A0092B-C50C-407E-A947-70E740481C1C}">
                <a14:useLocalDpi xmlns:a14="http://schemas.microsoft.com/office/drawing/2010/main" val="0"/>
              </a:ext>
            </a:extLst>
          </a:blip>
          <a:srcRect l="-14713" r="-14713"/>
          <a:stretch>
            <a:fillRect/>
          </a:stretch>
        </p:blipFill>
        <p:spPr>
          <a:xfrm>
            <a:off x="-67723" y="1600200"/>
            <a:ext cx="8229600" cy="4525963"/>
          </a:xfrm>
        </p:spPr>
      </p:pic>
      <p:sp>
        <p:nvSpPr>
          <p:cNvPr id="5" name="Rectangle 4"/>
          <p:cNvSpPr/>
          <p:nvPr/>
        </p:nvSpPr>
        <p:spPr>
          <a:xfrm>
            <a:off x="7486772" y="1600200"/>
            <a:ext cx="423359" cy="301265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065965" y="3557631"/>
            <a:ext cx="423359" cy="301265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673411" y="6396335"/>
            <a:ext cx="7180572" cy="461665"/>
          </a:xfrm>
          <a:prstGeom prst="rect">
            <a:avLst/>
          </a:prstGeom>
          <a:noFill/>
        </p:spPr>
        <p:txBody>
          <a:bodyPr wrap="none" rtlCol="0">
            <a:spAutoFit/>
          </a:bodyPr>
          <a:lstStyle/>
          <a:p>
            <a:r>
              <a:rPr lang="pl-PL" sz="2400" dirty="0">
                <a:solidFill>
                  <a:srgbClr val="FF0000"/>
                </a:solidFill>
              </a:rPr>
              <a:t>*</a:t>
            </a:r>
            <a:r>
              <a:rPr lang="pl-PL" sz="2400" dirty="0"/>
              <a:t>S </a:t>
            </a:r>
            <a:r>
              <a:rPr lang="pl-PL" sz="2400" dirty="0" err="1"/>
              <a:t>Sazawal</a:t>
            </a:r>
            <a:r>
              <a:rPr lang="pl-PL" sz="2400" dirty="0"/>
              <a:t> et al., The Lancet Jan 14, 2006; 367:133-143.</a:t>
            </a:r>
            <a:endParaRPr lang="en-US" sz="2400" dirty="0"/>
          </a:p>
        </p:txBody>
      </p:sp>
      <p:sp>
        <p:nvSpPr>
          <p:cNvPr id="7" name="TextBox 6"/>
          <p:cNvSpPr txBox="1"/>
          <p:nvPr/>
        </p:nvSpPr>
        <p:spPr>
          <a:xfrm>
            <a:off x="2597301" y="5655737"/>
            <a:ext cx="3793977" cy="461665"/>
          </a:xfrm>
          <a:prstGeom prst="rect">
            <a:avLst/>
          </a:prstGeom>
          <a:noFill/>
        </p:spPr>
        <p:txBody>
          <a:bodyPr wrap="none" rtlCol="0">
            <a:spAutoFit/>
          </a:bodyPr>
          <a:lstStyle/>
          <a:p>
            <a:r>
              <a:rPr lang="en-US" sz="2400" dirty="0" smtClean="0"/>
              <a:t>Time since enrollment (days)</a:t>
            </a:r>
            <a:endParaRPr lang="en-US" sz="2400" dirty="0"/>
          </a:p>
        </p:txBody>
      </p:sp>
      <p:sp>
        <p:nvSpPr>
          <p:cNvPr id="8" name="TextBox 7"/>
          <p:cNvSpPr txBox="1"/>
          <p:nvPr/>
        </p:nvSpPr>
        <p:spPr>
          <a:xfrm rot="16200000">
            <a:off x="-1265287" y="3606802"/>
            <a:ext cx="4019049" cy="461665"/>
          </a:xfrm>
          <a:prstGeom prst="rect">
            <a:avLst/>
          </a:prstGeom>
          <a:noFill/>
        </p:spPr>
        <p:txBody>
          <a:bodyPr wrap="none" rtlCol="0">
            <a:spAutoFit/>
          </a:bodyPr>
          <a:lstStyle/>
          <a:p>
            <a:r>
              <a:rPr lang="en-US" sz="2400" dirty="0" smtClean="0"/>
              <a:t>Cumulative hazard  probability</a:t>
            </a:r>
            <a:endParaRPr lang="en-US" sz="2400" dirty="0"/>
          </a:p>
        </p:txBody>
      </p:sp>
      <p:sp>
        <p:nvSpPr>
          <p:cNvPr id="9" name="TextBox 8"/>
          <p:cNvSpPr txBox="1"/>
          <p:nvPr/>
        </p:nvSpPr>
        <p:spPr>
          <a:xfrm>
            <a:off x="5139510" y="1616443"/>
            <a:ext cx="3841391" cy="707886"/>
          </a:xfrm>
          <a:prstGeom prst="rect">
            <a:avLst/>
          </a:prstGeom>
          <a:noFill/>
        </p:spPr>
        <p:txBody>
          <a:bodyPr wrap="none" rtlCol="0">
            <a:spAutoFit/>
          </a:bodyPr>
          <a:lstStyle/>
          <a:p>
            <a:r>
              <a:rPr lang="es-ES_tradnl" sz="2000" dirty="0" smtClean="0"/>
              <a:t>Trial </a:t>
            </a:r>
            <a:r>
              <a:rPr lang="es-ES_tradnl" sz="2000" dirty="0" err="1" smtClean="0"/>
              <a:t>conducted</a:t>
            </a:r>
            <a:r>
              <a:rPr lang="es-ES_tradnl" sz="2000" dirty="0" smtClean="0"/>
              <a:t> in </a:t>
            </a:r>
            <a:r>
              <a:rPr lang="es-ES_tradnl" sz="2000" dirty="0" err="1" smtClean="0"/>
              <a:t>Pemba</a:t>
            </a:r>
            <a:r>
              <a:rPr lang="es-ES_tradnl" sz="2000" dirty="0"/>
              <a:t>, </a:t>
            </a:r>
            <a:r>
              <a:rPr lang="es-ES_tradnl" sz="2000" dirty="0" err="1"/>
              <a:t>Zanzibar</a:t>
            </a:r>
            <a:r>
              <a:rPr lang="es-ES_tradnl" sz="2000" dirty="0"/>
              <a:t> </a:t>
            </a:r>
          </a:p>
          <a:p>
            <a:endParaRPr lang="en-US" sz="2000" dirty="0"/>
          </a:p>
        </p:txBody>
      </p:sp>
      <p:sp>
        <p:nvSpPr>
          <p:cNvPr id="10" name="TextBox 9"/>
          <p:cNvSpPr txBox="1"/>
          <p:nvPr/>
        </p:nvSpPr>
        <p:spPr>
          <a:xfrm>
            <a:off x="5808133" y="3911599"/>
            <a:ext cx="2878667" cy="830997"/>
          </a:xfrm>
          <a:prstGeom prst="rect">
            <a:avLst/>
          </a:prstGeom>
          <a:solidFill>
            <a:srgbClr val="F7F5DF"/>
          </a:solidFill>
          <a:ln>
            <a:solidFill>
              <a:schemeClr val="tx1"/>
            </a:solidFill>
          </a:ln>
        </p:spPr>
        <p:txBody>
          <a:bodyPr wrap="square" rtlCol="0">
            <a:spAutoFit/>
          </a:bodyPr>
          <a:lstStyle/>
          <a:p>
            <a:r>
              <a:rPr lang="en-US" sz="2400" dirty="0" smtClean="0"/>
              <a:t>15% more deaths in the treatment groups</a:t>
            </a:r>
            <a:endParaRPr lang="en-US" sz="2400" dirty="0"/>
          </a:p>
        </p:txBody>
      </p:sp>
    </p:spTree>
    <p:extLst>
      <p:ext uri="{BB962C8B-B14F-4D97-AF65-F5344CB8AC3E}">
        <p14:creationId xmlns:p14="http://schemas.microsoft.com/office/powerpoint/2010/main" val="105097117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315" y="2232027"/>
            <a:ext cx="7497477" cy="923330"/>
          </a:xfrm>
          <a:prstGeom prst="rect">
            <a:avLst/>
          </a:prstGeom>
          <a:noFill/>
          <a:ln>
            <a:noFill/>
          </a:ln>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Interaction with Minerals</a:t>
            </a:r>
          </a:p>
        </p:txBody>
      </p:sp>
    </p:spTree>
    <p:extLst>
      <p:ext uri="{BB962C8B-B14F-4D97-AF65-F5344CB8AC3E}">
        <p14:creationId xmlns:p14="http://schemas.microsoft.com/office/powerpoint/2010/main" val="266585322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Folic Acid and Zinc</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229600" cy="3914081"/>
          </a:xfrm>
        </p:spPr>
        <p:txBody>
          <a:bodyPr/>
          <a:lstStyle/>
          <a:p>
            <a:r>
              <a:rPr lang="en-US" dirty="0" smtClean="0"/>
              <a:t>Folic acid forms insoluble chelate with zinc in the gut and prevents absorption</a:t>
            </a:r>
          </a:p>
          <a:p>
            <a:pPr marL="0" indent="0">
              <a:buNone/>
            </a:pPr>
            <a:r>
              <a:rPr lang="en-US" dirty="0" smtClean="0"/>
              <a:t>“The findings from this study raise questions</a:t>
            </a:r>
            <a:r>
              <a:rPr lang="en-US" dirty="0"/>
              <a:t/>
            </a:r>
            <a:br>
              <a:rPr lang="en-US" dirty="0"/>
            </a:br>
            <a:r>
              <a:rPr lang="en-US" dirty="0" smtClean="0"/>
              <a:t>about </a:t>
            </a:r>
            <a:r>
              <a:rPr lang="en-US" dirty="0"/>
              <a:t>the </a:t>
            </a:r>
            <a:r>
              <a:rPr lang="en-US" dirty="0" smtClean="0"/>
              <a:t>significance of self-medication with</a:t>
            </a:r>
            <a:r>
              <a:rPr lang="en-US" dirty="0"/>
              <a:t/>
            </a:r>
            <a:br>
              <a:rPr lang="en-US" dirty="0"/>
            </a:br>
            <a:r>
              <a:rPr lang="en-US" dirty="0" smtClean="0"/>
              <a:t>folic </a:t>
            </a:r>
            <a:r>
              <a:rPr lang="en-US" dirty="0"/>
              <a:t>acid and the inclusion of folic</a:t>
            </a:r>
            <a:br>
              <a:rPr lang="en-US" dirty="0"/>
            </a:br>
            <a:r>
              <a:rPr lang="en-US" dirty="0"/>
              <a:t>acid in prenatal vitamin preparations for</a:t>
            </a:r>
            <a:br>
              <a:rPr lang="en-US" dirty="0"/>
            </a:br>
            <a:r>
              <a:rPr lang="en-US" dirty="0"/>
              <a:t>zinc </a:t>
            </a:r>
            <a:r>
              <a:rPr lang="en-US" dirty="0" err="1"/>
              <a:t>nutriture</a:t>
            </a:r>
            <a:r>
              <a:rPr lang="en-US" dirty="0" smtClean="0"/>
              <a:t>.”</a:t>
            </a:r>
            <a:endParaRPr lang="en-US" dirty="0"/>
          </a:p>
          <a:p>
            <a:pPr marL="0" indent="0">
              <a:buNone/>
            </a:pPr>
            <a:endParaRPr lang="en-US" dirty="0"/>
          </a:p>
        </p:txBody>
      </p:sp>
      <p:sp>
        <p:nvSpPr>
          <p:cNvPr id="4" name="TextBox 3"/>
          <p:cNvSpPr txBox="1"/>
          <p:nvPr/>
        </p:nvSpPr>
        <p:spPr>
          <a:xfrm>
            <a:off x="851865" y="6459144"/>
            <a:ext cx="7470990" cy="646331"/>
          </a:xfrm>
          <a:prstGeom prst="rect">
            <a:avLst/>
          </a:prstGeom>
          <a:noFill/>
        </p:spPr>
        <p:txBody>
          <a:bodyPr wrap="none" rtlCol="0">
            <a:spAutoFit/>
          </a:bodyPr>
          <a:lstStyle/>
          <a:p>
            <a:r>
              <a:rPr lang="en-US" dirty="0" smtClean="0"/>
              <a:t>*DB Milne et al., </a:t>
            </a:r>
            <a:r>
              <a:rPr lang="en-US" i="1" dirty="0" smtClean="0"/>
              <a:t>The </a:t>
            </a:r>
            <a:r>
              <a:rPr lang="en-US" i="1" dirty="0"/>
              <a:t>American Journal of Clinical Nutrition </a:t>
            </a:r>
            <a:r>
              <a:rPr lang="en-US" dirty="0"/>
              <a:t>39: </a:t>
            </a:r>
            <a:r>
              <a:rPr lang="en-US" dirty="0" smtClean="0"/>
              <a:t>1984</a:t>
            </a:r>
            <a:r>
              <a:rPr lang="en-US" dirty="0"/>
              <a:t>, </a:t>
            </a:r>
            <a:r>
              <a:rPr lang="en-US" b="1" dirty="0" smtClean="0"/>
              <a:t>535</a:t>
            </a:r>
            <a:r>
              <a:rPr lang="en-US" b="1" dirty="0"/>
              <a:t>-539. </a:t>
            </a:r>
            <a:endParaRPr lang="en-US" dirty="0"/>
          </a:p>
          <a:p>
            <a:endParaRPr lang="en-US" dirty="0"/>
          </a:p>
        </p:txBody>
      </p:sp>
    </p:spTree>
    <p:extLst>
      <p:ext uri="{BB962C8B-B14F-4D97-AF65-F5344CB8AC3E}">
        <p14:creationId xmlns:p14="http://schemas.microsoft.com/office/powerpoint/2010/main" val="13062903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Glyphosate and Folic Acid</a:t>
            </a:r>
          </a:p>
          <a:p>
            <a:r>
              <a:rPr lang="en-US" dirty="0" smtClean="0"/>
              <a:t>Folic Acid Biology</a:t>
            </a:r>
          </a:p>
          <a:p>
            <a:r>
              <a:rPr lang="en-US" dirty="0" smtClean="0"/>
              <a:t>Evidence of Harm</a:t>
            </a:r>
          </a:p>
          <a:p>
            <a:r>
              <a:rPr lang="en-US" dirty="0" smtClean="0"/>
              <a:t>Interaction with Minerals</a:t>
            </a:r>
          </a:p>
          <a:p>
            <a:r>
              <a:rPr lang="en-US" dirty="0" smtClean="0"/>
              <a:t>What you can do!</a:t>
            </a:r>
          </a:p>
          <a:p>
            <a:r>
              <a:rPr lang="en-US" dirty="0" smtClean="0"/>
              <a:t>Summary</a:t>
            </a:r>
            <a:endParaRPr lang="en-US" dirty="0"/>
          </a:p>
        </p:txBody>
      </p:sp>
    </p:spTree>
    <p:extLst>
      <p:ext uri="{BB962C8B-B14F-4D97-AF65-F5344CB8AC3E}">
        <p14:creationId xmlns:p14="http://schemas.microsoft.com/office/powerpoint/2010/main" val="8818703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“Iron</a:t>
            </a:r>
            <a:r>
              <a:rPr lang="en-US" b="1" dirty="0"/>
              <a:t>-Fortified </a:t>
            </a:r>
            <a:r>
              <a:rPr lang="en-US" b="1" dirty="0" err="1"/>
              <a:t>vs</a:t>
            </a:r>
            <a:r>
              <a:rPr lang="en-US" b="1" dirty="0"/>
              <a:t> Low-Iron </a:t>
            </a:r>
            <a:r>
              <a:rPr lang="en-US" b="1" dirty="0" smtClean="0"/>
              <a:t/>
            </a:r>
            <a:br>
              <a:rPr lang="en-US" b="1" dirty="0" smtClean="0"/>
            </a:br>
            <a:r>
              <a:rPr lang="en-US" b="1" dirty="0" smtClean="0"/>
              <a:t>Infant Formula” </a:t>
            </a:r>
            <a:r>
              <a:rPr lang="en-US" b="1" dirty="0" smtClean="0">
                <a:solidFill>
                  <a:srgbClr val="FF0000"/>
                </a:solidFill>
              </a:rPr>
              <a:t>*</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Children </a:t>
            </a:r>
            <a:r>
              <a:rPr lang="en-US" dirty="0"/>
              <a:t>who received 12.7 mg/L of iron-fortified </a:t>
            </a:r>
            <a:r>
              <a:rPr lang="en-US" dirty="0" smtClean="0"/>
              <a:t>formula </a:t>
            </a:r>
            <a:r>
              <a:rPr lang="en-US" dirty="0"/>
              <a:t>as infants had </a:t>
            </a:r>
            <a:r>
              <a:rPr lang="en-US" i="1" dirty="0">
                <a:solidFill>
                  <a:srgbClr val="FF0000"/>
                </a:solidFill>
              </a:rPr>
              <a:t>lower</a:t>
            </a:r>
            <a:r>
              <a:rPr lang="en-US" dirty="0">
                <a:solidFill>
                  <a:srgbClr val="FF0000"/>
                </a:solidFill>
              </a:rPr>
              <a:t> </a:t>
            </a:r>
            <a:r>
              <a:rPr lang="en-US" dirty="0"/>
              <a:t>cognitive and visual-motor scores at 10 years than those </a:t>
            </a:r>
            <a:r>
              <a:rPr lang="en-US" dirty="0" smtClean="0"/>
              <a:t>receiving low-iron formula</a:t>
            </a:r>
          </a:p>
          <a:p>
            <a:r>
              <a:rPr lang="en-US" dirty="0" smtClean="0"/>
              <a:t>“Iron </a:t>
            </a:r>
            <a:r>
              <a:rPr lang="en-US" dirty="0"/>
              <a:t>is an essential nutrient of which both </a:t>
            </a:r>
            <a:r>
              <a:rPr lang="en-US" dirty="0" smtClean="0"/>
              <a:t> too </a:t>
            </a:r>
            <a:r>
              <a:rPr lang="en-US" dirty="0"/>
              <a:t>little and too much are problematic. If unneeded iron were absorbed, the brain might be vulnerable to adverse effects of excess iron</a:t>
            </a:r>
            <a:r>
              <a:rPr lang="en-US" dirty="0" smtClean="0"/>
              <a:t>.” </a:t>
            </a:r>
            <a:endParaRPr lang="en-US" dirty="0"/>
          </a:p>
          <a:p>
            <a:endParaRPr lang="en-US" dirty="0"/>
          </a:p>
          <a:p>
            <a:endParaRPr lang="en-US" dirty="0"/>
          </a:p>
          <a:p>
            <a:endParaRPr lang="en-US" dirty="0"/>
          </a:p>
        </p:txBody>
      </p:sp>
      <p:sp>
        <p:nvSpPr>
          <p:cNvPr id="4" name="TextBox 3"/>
          <p:cNvSpPr txBox="1"/>
          <p:nvPr/>
        </p:nvSpPr>
        <p:spPr>
          <a:xfrm>
            <a:off x="1236133" y="6126163"/>
            <a:ext cx="6171431" cy="369332"/>
          </a:xfrm>
          <a:prstGeom prst="rect">
            <a:avLst/>
          </a:prstGeom>
          <a:noFill/>
        </p:spPr>
        <p:txBody>
          <a:bodyPr wrap="none" rtlCol="0">
            <a:spAutoFit/>
          </a:bodyPr>
          <a:lstStyle/>
          <a:p>
            <a:r>
              <a:rPr lang="ro-RO" dirty="0" smtClean="0">
                <a:solidFill>
                  <a:srgbClr val="FF0000"/>
                </a:solidFill>
              </a:rPr>
              <a:t>*</a:t>
            </a:r>
            <a:r>
              <a:rPr lang="ro-RO" dirty="0" smtClean="0"/>
              <a:t>B </a:t>
            </a:r>
            <a:r>
              <a:rPr lang="ro-RO" dirty="0"/>
              <a:t>Lozoff et al. Arch Pedatr Addlesc Med 166(3), 208-215, 2012.</a:t>
            </a:r>
            <a:endParaRPr lang="en-US" dirty="0"/>
          </a:p>
        </p:txBody>
      </p:sp>
    </p:spTree>
    <p:extLst>
      <p:ext uri="{BB962C8B-B14F-4D97-AF65-F5344CB8AC3E}">
        <p14:creationId xmlns:p14="http://schemas.microsoft.com/office/powerpoint/2010/main" val="312297546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
            <a:ext cx="8229600" cy="1143000"/>
          </a:xfrm>
        </p:spPr>
        <p:txBody>
          <a:bodyPr>
            <a:normAutofit fontScale="90000"/>
          </a:bodyPr>
          <a:lstStyle/>
          <a:p>
            <a:r>
              <a:rPr lang="en-US" b="1" dirty="0" smtClean="0"/>
              <a:t>This Detoxification Scheme is Essential in Red Blood Cells</a:t>
            </a:r>
            <a:endParaRPr lang="en-US" b="1" dirty="0"/>
          </a:p>
        </p:txBody>
      </p:sp>
      <p:pic>
        <p:nvPicPr>
          <p:cNvPr id="4" name="Content Placeholder 3" descr="G6PD.jpg"/>
          <p:cNvPicPr>
            <a:picLocks noGrp="1" noChangeAspect="1"/>
          </p:cNvPicPr>
          <p:nvPr>
            <p:ph idx="1"/>
          </p:nvPr>
        </p:nvPicPr>
        <p:blipFill>
          <a:blip r:embed="rId2">
            <a:extLst>
              <a:ext uri="{28A0092B-C50C-407E-A947-70E740481C1C}">
                <a14:useLocalDpi xmlns:a14="http://schemas.microsoft.com/office/drawing/2010/main" val="0"/>
              </a:ext>
            </a:extLst>
          </a:blip>
          <a:srcRect l="-36727" r="-36727"/>
          <a:stretch>
            <a:fillRect/>
          </a:stretch>
        </p:blipFill>
        <p:spPr>
          <a:xfrm>
            <a:off x="-198680" y="1290642"/>
            <a:ext cx="9630547" cy="5296430"/>
          </a:xfrm>
        </p:spPr>
      </p:pic>
      <p:sp>
        <p:nvSpPr>
          <p:cNvPr id="5" name="TextBox 4"/>
          <p:cNvSpPr txBox="1"/>
          <p:nvPr/>
        </p:nvSpPr>
        <p:spPr>
          <a:xfrm>
            <a:off x="965199" y="5032401"/>
            <a:ext cx="1456267" cy="707886"/>
          </a:xfrm>
          <a:prstGeom prst="rect">
            <a:avLst/>
          </a:prstGeom>
          <a:noFill/>
        </p:spPr>
        <p:txBody>
          <a:bodyPr wrap="square" rtlCol="0">
            <a:spAutoFit/>
          </a:bodyPr>
          <a:lstStyle/>
          <a:p>
            <a:r>
              <a:rPr lang="en-US" sz="2000" b="1" dirty="0" smtClean="0"/>
              <a:t>Depends on selenium</a:t>
            </a:r>
            <a:endParaRPr lang="en-US" sz="2000" b="1" dirty="0"/>
          </a:p>
        </p:txBody>
      </p:sp>
      <p:sp>
        <p:nvSpPr>
          <p:cNvPr id="6" name="TextBox 5"/>
          <p:cNvSpPr txBox="1"/>
          <p:nvPr/>
        </p:nvSpPr>
        <p:spPr>
          <a:xfrm>
            <a:off x="1117599" y="1561070"/>
            <a:ext cx="1456267" cy="707886"/>
          </a:xfrm>
          <a:prstGeom prst="rect">
            <a:avLst/>
          </a:prstGeom>
          <a:noFill/>
        </p:spPr>
        <p:txBody>
          <a:bodyPr wrap="square" rtlCol="0">
            <a:spAutoFit/>
          </a:bodyPr>
          <a:lstStyle/>
          <a:p>
            <a:r>
              <a:rPr lang="en-US" sz="2000" b="1" dirty="0" smtClean="0"/>
              <a:t>Inhibited by glyphosate</a:t>
            </a:r>
            <a:endParaRPr lang="en-US" sz="2000" b="1" dirty="0"/>
          </a:p>
        </p:txBody>
      </p:sp>
      <p:sp>
        <p:nvSpPr>
          <p:cNvPr id="7" name="TextBox 6"/>
          <p:cNvSpPr txBox="1"/>
          <p:nvPr/>
        </p:nvSpPr>
        <p:spPr>
          <a:xfrm>
            <a:off x="254000" y="3542268"/>
            <a:ext cx="1659467" cy="707886"/>
          </a:xfrm>
          <a:prstGeom prst="rect">
            <a:avLst/>
          </a:prstGeom>
          <a:noFill/>
        </p:spPr>
        <p:txBody>
          <a:bodyPr wrap="square" rtlCol="0">
            <a:spAutoFit/>
          </a:bodyPr>
          <a:lstStyle/>
          <a:p>
            <a:r>
              <a:rPr lang="en-US" sz="2000" b="1" dirty="0" smtClean="0"/>
              <a:t>Depleted by glyphosate</a:t>
            </a:r>
            <a:endParaRPr lang="en-US" sz="2000" b="1" dirty="0"/>
          </a:p>
        </p:txBody>
      </p:sp>
      <p:cxnSp>
        <p:nvCxnSpPr>
          <p:cNvPr id="9" name="Straight Arrow Connector 8"/>
          <p:cNvCxnSpPr/>
          <p:nvPr/>
        </p:nvCxnSpPr>
        <p:spPr>
          <a:xfrm>
            <a:off x="1794933" y="4047067"/>
            <a:ext cx="626533" cy="59266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573866" y="2015069"/>
            <a:ext cx="1676401" cy="22002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421466" y="5384800"/>
            <a:ext cx="1693334" cy="2201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46335" y="1881147"/>
            <a:ext cx="2489200" cy="707886"/>
          </a:xfrm>
          <a:prstGeom prst="rect">
            <a:avLst/>
          </a:prstGeom>
          <a:noFill/>
        </p:spPr>
        <p:txBody>
          <a:bodyPr wrap="square" rtlCol="0">
            <a:spAutoFit/>
          </a:bodyPr>
          <a:lstStyle/>
          <a:p>
            <a:r>
              <a:rPr lang="en-US" sz="2000" b="1" dirty="0" smtClean="0"/>
              <a:t>Product of    </a:t>
            </a:r>
            <a:r>
              <a:rPr lang="en-US" sz="2000" b="1" dirty="0" err="1" smtClean="0"/>
              <a:t>shikimate</a:t>
            </a:r>
            <a:r>
              <a:rPr lang="en-US" sz="2000" b="1" dirty="0" smtClean="0"/>
              <a:t> pathway</a:t>
            </a:r>
            <a:endParaRPr lang="en-US" sz="2000" b="1" dirty="0"/>
          </a:p>
        </p:txBody>
      </p:sp>
      <p:cxnSp>
        <p:nvCxnSpPr>
          <p:cNvPr id="8" name="Straight Arrow Connector 7"/>
          <p:cNvCxnSpPr/>
          <p:nvPr/>
        </p:nvCxnSpPr>
        <p:spPr>
          <a:xfrm flipH="1">
            <a:off x="6925735" y="2589033"/>
            <a:ext cx="762000" cy="4759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491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
            <a:ext cx="8229600" cy="1143000"/>
          </a:xfrm>
        </p:spPr>
        <p:txBody>
          <a:bodyPr>
            <a:normAutofit fontScale="90000"/>
          </a:bodyPr>
          <a:lstStyle/>
          <a:p>
            <a:r>
              <a:rPr lang="en-US" b="1" dirty="0" smtClean="0"/>
              <a:t>This Detoxification Scheme is Essential in Red Blood Cells</a:t>
            </a:r>
            <a:endParaRPr lang="en-US" b="1" dirty="0"/>
          </a:p>
        </p:txBody>
      </p:sp>
      <p:pic>
        <p:nvPicPr>
          <p:cNvPr id="4" name="Content Placeholder 3" descr="G6PD.jpg"/>
          <p:cNvPicPr>
            <a:picLocks noGrp="1" noChangeAspect="1"/>
          </p:cNvPicPr>
          <p:nvPr>
            <p:ph idx="1"/>
          </p:nvPr>
        </p:nvPicPr>
        <p:blipFill>
          <a:blip r:embed="rId2">
            <a:extLst>
              <a:ext uri="{28A0092B-C50C-407E-A947-70E740481C1C}">
                <a14:useLocalDpi xmlns:a14="http://schemas.microsoft.com/office/drawing/2010/main" val="0"/>
              </a:ext>
            </a:extLst>
          </a:blip>
          <a:srcRect l="-36727" r="-36727"/>
          <a:stretch>
            <a:fillRect/>
          </a:stretch>
        </p:blipFill>
        <p:spPr>
          <a:xfrm>
            <a:off x="-198680" y="1290642"/>
            <a:ext cx="9630547" cy="5296430"/>
          </a:xfrm>
        </p:spPr>
      </p:pic>
      <p:sp>
        <p:nvSpPr>
          <p:cNvPr id="5" name="TextBox 4"/>
          <p:cNvSpPr txBox="1"/>
          <p:nvPr/>
        </p:nvSpPr>
        <p:spPr>
          <a:xfrm>
            <a:off x="965199" y="5032401"/>
            <a:ext cx="1456267" cy="707886"/>
          </a:xfrm>
          <a:prstGeom prst="rect">
            <a:avLst/>
          </a:prstGeom>
          <a:noFill/>
        </p:spPr>
        <p:txBody>
          <a:bodyPr wrap="square" rtlCol="0">
            <a:spAutoFit/>
          </a:bodyPr>
          <a:lstStyle/>
          <a:p>
            <a:r>
              <a:rPr lang="en-US" sz="2000" b="1" dirty="0" smtClean="0"/>
              <a:t>Depends on selenium</a:t>
            </a:r>
            <a:endParaRPr lang="en-US" sz="2000" b="1" dirty="0"/>
          </a:p>
        </p:txBody>
      </p:sp>
      <p:sp>
        <p:nvSpPr>
          <p:cNvPr id="6" name="TextBox 5"/>
          <p:cNvSpPr txBox="1"/>
          <p:nvPr/>
        </p:nvSpPr>
        <p:spPr>
          <a:xfrm>
            <a:off x="1117599" y="1561070"/>
            <a:ext cx="1456267" cy="707886"/>
          </a:xfrm>
          <a:prstGeom prst="rect">
            <a:avLst/>
          </a:prstGeom>
          <a:noFill/>
        </p:spPr>
        <p:txBody>
          <a:bodyPr wrap="square" rtlCol="0">
            <a:spAutoFit/>
          </a:bodyPr>
          <a:lstStyle/>
          <a:p>
            <a:r>
              <a:rPr lang="en-US" sz="2000" b="1" dirty="0" smtClean="0"/>
              <a:t>Inhibited by glyphosate</a:t>
            </a:r>
            <a:endParaRPr lang="en-US" sz="2000" b="1" dirty="0"/>
          </a:p>
        </p:txBody>
      </p:sp>
      <p:sp>
        <p:nvSpPr>
          <p:cNvPr id="7" name="TextBox 6"/>
          <p:cNvSpPr txBox="1"/>
          <p:nvPr/>
        </p:nvSpPr>
        <p:spPr>
          <a:xfrm>
            <a:off x="254000" y="3542268"/>
            <a:ext cx="1659467" cy="707886"/>
          </a:xfrm>
          <a:prstGeom prst="rect">
            <a:avLst/>
          </a:prstGeom>
          <a:noFill/>
        </p:spPr>
        <p:txBody>
          <a:bodyPr wrap="square" rtlCol="0">
            <a:spAutoFit/>
          </a:bodyPr>
          <a:lstStyle/>
          <a:p>
            <a:r>
              <a:rPr lang="en-US" sz="2000" b="1" dirty="0" smtClean="0"/>
              <a:t>Depleted by glyphosate</a:t>
            </a:r>
            <a:endParaRPr lang="en-US" sz="2000" b="1" dirty="0"/>
          </a:p>
        </p:txBody>
      </p:sp>
      <p:cxnSp>
        <p:nvCxnSpPr>
          <p:cNvPr id="9" name="Straight Arrow Connector 8"/>
          <p:cNvCxnSpPr/>
          <p:nvPr/>
        </p:nvCxnSpPr>
        <p:spPr>
          <a:xfrm>
            <a:off x="1794933" y="4047067"/>
            <a:ext cx="626533" cy="59266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573866" y="2015069"/>
            <a:ext cx="1676401" cy="22002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421466" y="5384800"/>
            <a:ext cx="1693334" cy="2201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46335" y="1881147"/>
            <a:ext cx="2489200" cy="707886"/>
          </a:xfrm>
          <a:prstGeom prst="rect">
            <a:avLst/>
          </a:prstGeom>
          <a:noFill/>
        </p:spPr>
        <p:txBody>
          <a:bodyPr wrap="square" rtlCol="0">
            <a:spAutoFit/>
          </a:bodyPr>
          <a:lstStyle/>
          <a:p>
            <a:r>
              <a:rPr lang="en-US" sz="2000" b="1" dirty="0" smtClean="0"/>
              <a:t>Product of    </a:t>
            </a:r>
            <a:r>
              <a:rPr lang="en-US" sz="2000" b="1" dirty="0" err="1" smtClean="0"/>
              <a:t>shikimate</a:t>
            </a:r>
            <a:r>
              <a:rPr lang="en-US" sz="2000" b="1" dirty="0" smtClean="0"/>
              <a:t> pathway</a:t>
            </a:r>
            <a:endParaRPr lang="en-US" sz="2000" b="1" dirty="0"/>
          </a:p>
        </p:txBody>
      </p:sp>
      <p:cxnSp>
        <p:nvCxnSpPr>
          <p:cNvPr id="8" name="Straight Arrow Connector 7"/>
          <p:cNvCxnSpPr/>
          <p:nvPr/>
        </p:nvCxnSpPr>
        <p:spPr>
          <a:xfrm flipH="1">
            <a:off x="6925735" y="2589033"/>
            <a:ext cx="762000" cy="4759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G6PD Deficiency Leads to Hemolysis and Anemia</a:t>
            </a:r>
            <a:endParaRPr lang="en-US" sz="2800" dirty="0"/>
          </a:p>
        </p:txBody>
      </p:sp>
    </p:spTree>
    <p:extLst>
      <p:ext uri="{BB962C8B-B14F-4D97-AF65-F5344CB8AC3E}">
        <p14:creationId xmlns:p14="http://schemas.microsoft.com/office/powerpoint/2010/main" val="371349993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
            <a:ext cx="8229600" cy="1143000"/>
          </a:xfrm>
        </p:spPr>
        <p:txBody>
          <a:bodyPr>
            <a:normAutofit fontScale="90000"/>
          </a:bodyPr>
          <a:lstStyle/>
          <a:p>
            <a:r>
              <a:rPr lang="en-US" b="1" dirty="0" smtClean="0"/>
              <a:t>This Detoxification Scheme is Essential in Red Blood Cells</a:t>
            </a:r>
            <a:endParaRPr lang="en-US" b="1" dirty="0"/>
          </a:p>
        </p:txBody>
      </p:sp>
      <p:pic>
        <p:nvPicPr>
          <p:cNvPr id="4" name="Content Placeholder 3" descr="G6PD.jpg"/>
          <p:cNvPicPr>
            <a:picLocks noGrp="1" noChangeAspect="1"/>
          </p:cNvPicPr>
          <p:nvPr>
            <p:ph idx="1"/>
          </p:nvPr>
        </p:nvPicPr>
        <p:blipFill>
          <a:blip r:embed="rId2">
            <a:extLst>
              <a:ext uri="{28A0092B-C50C-407E-A947-70E740481C1C}">
                <a14:useLocalDpi xmlns:a14="http://schemas.microsoft.com/office/drawing/2010/main" val="0"/>
              </a:ext>
            </a:extLst>
          </a:blip>
          <a:srcRect l="-36727" r="-36727"/>
          <a:stretch>
            <a:fillRect/>
          </a:stretch>
        </p:blipFill>
        <p:spPr>
          <a:xfrm>
            <a:off x="-198680" y="1290642"/>
            <a:ext cx="9630547" cy="5296430"/>
          </a:xfrm>
        </p:spPr>
      </p:pic>
      <p:sp>
        <p:nvSpPr>
          <p:cNvPr id="5" name="TextBox 4"/>
          <p:cNvSpPr txBox="1"/>
          <p:nvPr/>
        </p:nvSpPr>
        <p:spPr>
          <a:xfrm>
            <a:off x="965199" y="5032401"/>
            <a:ext cx="1456267" cy="707886"/>
          </a:xfrm>
          <a:prstGeom prst="rect">
            <a:avLst/>
          </a:prstGeom>
          <a:noFill/>
        </p:spPr>
        <p:txBody>
          <a:bodyPr wrap="square" rtlCol="0">
            <a:spAutoFit/>
          </a:bodyPr>
          <a:lstStyle/>
          <a:p>
            <a:r>
              <a:rPr lang="en-US" sz="2000" b="1" dirty="0" smtClean="0"/>
              <a:t>Depends on selenium</a:t>
            </a:r>
            <a:endParaRPr lang="en-US" sz="2000" b="1" dirty="0"/>
          </a:p>
        </p:txBody>
      </p:sp>
      <p:sp>
        <p:nvSpPr>
          <p:cNvPr id="6" name="TextBox 5"/>
          <p:cNvSpPr txBox="1"/>
          <p:nvPr/>
        </p:nvSpPr>
        <p:spPr>
          <a:xfrm>
            <a:off x="1117599" y="1561070"/>
            <a:ext cx="1456267" cy="707886"/>
          </a:xfrm>
          <a:prstGeom prst="rect">
            <a:avLst/>
          </a:prstGeom>
          <a:noFill/>
        </p:spPr>
        <p:txBody>
          <a:bodyPr wrap="square" rtlCol="0">
            <a:spAutoFit/>
          </a:bodyPr>
          <a:lstStyle/>
          <a:p>
            <a:r>
              <a:rPr lang="en-US" sz="2000" b="1" dirty="0" smtClean="0"/>
              <a:t>Inhibited by glyphosate</a:t>
            </a:r>
            <a:endParaRPr lang="en-US" sz="2000" b="1" dirty="0"/>
          </a:p>
        </p:txBody>
      </p:sp>
      <p:sp>
        <p:nvSpPr>
          <p:cNvPr id="7" name="TextBox 6"/>
          <p:cNvSpPr txBox="1"/>
          <p:nvPr/>
        </p:nvSpPr>
        <p:spPr>
          <a:xfrm>
            <a:off x="254000" y="3542268"/>
            <a:ext cx="1659467" cy="707886"/>
          </a:xfrm>
          <a:prstGeom prst="rect">
            <a:avLst/>
          </a:prstGeom>
          <a:noFill/>
        </p:spPr>
        <p:txBody>
          <a:bodyPr wrap="square" rtlCol="0">
            <a:spAutoFit/>
          </a:bodyPr>
          <a:lstStyle/>
          <a:p>
            <a:r>
              <a:rPr lang="en-US" sz="2000" b="1" dirty="0" smtClean="0"/>
              <a:t>Depleted by glyphosate</a:t>
            </a:r>
            <a:endParaRPr lang="en-US" sz="2000" b="1" dirty="0"/>
          </a:p>
        </p:txBody>
      </p:sp>
      <p:cxnSp>
        <p:nvCxnSpPr>
          <p:cNvPr id="9" name="Straight Arrow Connector 8"/>
          <p:cNvCxnSpPr/>
          <p:nvPr/>
        </p:nvCxnSpPr>
        <p:spPr>
          <a:xfrm>
            <a:off x="1794933" y="4047067"/>
            <a:ext cx="626533" cy="59266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573866" y="2015069"/>
            <a:ext cx="1676401" cy="22002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421466" y="5384800"/>
            <a:ext cx="1693334" cy="2201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46335" y="1881147"/>
            <a:ext cx="2489200" cy="707886"/>
          </a:xfrm>
          <a:prstGeom prst="rect">
            <a:avLst/>
          </a:prstGeom>
          <a:noFill/>
        </p:spPr>
        <p:txBody>
          <a:bodyPr wrap="square" rtlCol="0">
            <a:spAutoFit/>
          </a:bodyPr>
          <a:lstStyle/>
          <a:p>
            <a:r>
              <a:rPr lang="en-US" sz="2000" b="1" dirty="0" smtClean="0"/>
              <a:t>Product of    </a:t>
            </a:r>
            <a:r>
              <a:rPr lang="en-US" sz="2000" b="1" dirty="0" err="1" smtClean="0"/>
              <a:t>shikimate</a:t>
            </a:r>
            <a:r>
              <a:rPr lang="en-US" sz="2000" b="1" dirty="0" smtClean="0"/>
              <a:t> pathway</a:t>
            </a:r>
            <a:endParaRPr lang="en-US" sz="2000" b="1" dirty="0"/>
          </a:p>
        </p:txBody>
      </p:sp>
      <p:cxnSp>
        <p:nvCxnSpPr>
          <p:cNvPr id="8" name="Straight Arrow Connector 7"/>
          <p:cNvCxnSpPr/>
          <p:nvPr/>
        </p:nvCxnSpPr>
        <p:spPr>
          <a:xfrm flipH="1">
            <a:off x="6925735" y="2589033"/>
            <a:ext cx="762000" cy="4759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Free iron released from damaged RBC’s</a:t>
            </a:r>
          </a:p>
          <a:p>
            <a:r>
              <a:rPr lang="en-US" sz="2800" dirty="0" smtClean="0"/>
              <a:t> oxidizes artery wall</a:t>
            </a:r>
            <a:endParaRPr lang="en-US" sz="2800" dirty="0"/>
          </a:p>
        </p:txBody>
      </p:sp>
    </p:spTree>
    <p:extLst>
      <p:ext uri="{BB962C8B-B14F-4D97-AF65-F5344CB8AC3E}">
        <p14:creationId xmlns:p14="http://schemas.microsoft.com/office/powerpoint/2010/main" val="207039136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Iron in the US Food Supply:</a:t>
            </a:r>
            <a:br>
              <a:rPr lang="en-US" b="1" dirty="0" smtClean="0"/>
            </a:br>
            <a:r>
              <a:rPr lang="en-US" b="1" dirty="0" smtClean="0"/>
              <a:t>per capita per day, 1909-2000</a:t>
            </a:r>
            <a:r>
              <a:rPr lang="en-US" b="1" dirty="0" smtClean="0">
                <a:solidFill>
                  <a:srgbClr val="FF0000"/>
                </a:solidFill>
              </a:rPr>
              <a:t>*</a:t>
            </a:r>
            <a:endParaRPr lang="en-US" b="1" dirty="0">
              <a:solidFill>
                <a:srgbClr val="FF0000"/>
              </a:solidFill>
            </a:endParaRPr>
          </a:p>
        </p:txBody>
      </p:sp>
      <p:pic>
        <p:nvPicPr>
          <p:cNvPr id="4" name="Content Placeholder 3" descr="iron_in_US_food_supply.png"/>
          <p:cNvPicPr>
            <a:picLocks noGrp="1" noChangeAspect="1"/>
          </p:cNvPicPr>
          <p:nvPr>
            <p:ph idx="1"/>
          </p:nvPr>
        </p:nvPicPr>
        <p:blipFill>
          <a:blip r:embed="rId3">
            <a:extLst>
              <a:ext uri="{28A0092B-C50C-407E-A947-70E740481C1C}">
                <a14:useLocalDpi xmlns:a14="http://schemas.microsoft.com/office/drawing/2010/main" val="0"/>
              </a:ext>
            </a:extLst>
          </a:blip>
          <a:srcRect t="-352" b="-352"/>
          <a:stretch>
            <a:fillRect/>
          </a:stretch>
        </p:blipFill>
        <p:spPr/>
      </p:pic>
      <p:sp>
        <p:nvSpPr>
          <p:cNvPr id="3" name="TextBox 2"/>
          <p:cNvSpPr txBox="1"/>
          <p:nvPr/>
        </p:nvSpPr>
        <p:spPr>
          <a:xfrm>
            <a:off x="1030942" y="6340711"/>
            <a:ext cx="7888942" cy="369332"/>
          </a:xfrm>
          <a:prstGeom prst="rect">
            <a:avLst/>
          </a:prstGeom>
          <a:noFill/>
        </p:spPr>
        <p:txBody>
          <a:bodyPr wrap="square" rtlCol="0">
            <a:spAutoFit/>
          </a:bodyPr>
          <a:lstStyle/>
          <a:p>
            <a:r>
              <a:rPr lang="en-US" dirty="0" smtClean="0">
                <a:solidFill>
                  <a:srgbClr val="FF0000"/>
                </a:solidFill>
              </a:rPr>
              <a:t>*</a:t>
            </a:r>
            <a:r>
              <a:rPr lang="en-US" dirty="0" smtClean="0"/>
              <a:t>Source: Figure 41, USDA Nutrient </a:t>
            </a:r>
            <a:r>
              <a:rPr lang="en-US" dirty="0"/>
              <a:t>Content of </a:t>
            </a:r>
            <a:r>
              <a:rPr lang="en-US" dirty="0" smtClean="0"/>
              <a:t>the U.S</a:t>
            </a:r>
            <a:r>
              <a:rPr lang="en-US" dirty="0"/>
              <a:t>. Food Supply, 1909-2000 </a:t>
            </a:r>
          </a:p>
        </p:txBody>
      </p:sp>
      <p:sp>
        <p:nvSpPr>
          <p:cNvPr id="6" name="Rectangle 5"/>
          <p:cNvSpPr/>
          <p:nvPr/>
        </p:nvSpPr>
        <p:spPr>
          <a:xfrm>
            <a:off x="821765" y="1807882"/>
            <a:ext cx="6230470" cy="3884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8107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59" y="274638"/>
            <a:ext cx="8447741" cy="1143000"/>
          </a:xfrm>
        </p:spPr>
        <p:txBody>
          <a:bodyPr>
            <a:normAutofit fontScale="90000"/>
          </a:bodyPr>
          <a:lstStyle/>
          <a:p>
            <a:r>
              <a:rPr lang="en-US" b="1" dirty="0" smtClean="0"/>
              <a:t>Sources of Iron in the US Food Supply</a:t>
            </a:r>
            <a:r>
              <a:rPr lang="en-US" b="1" dirty="0" smtClean="0">
                <a:solidFill>
                  <a:srgbClr val="FF0000"/>
                </a:solidFill>
              </a:rPr>
              <a:t>*</a:t>
            </a:r>
            <a:endParaRPr lang="en-US" b="1" dirty="0">
              <a:solidFill>
                <a:srgbClr val="FF0000"/>
              </a:solidFill>
            </a:endParaRPr>
          </a:p>
        </p:txBody>
      </p:sp>
      <p:pic>
        <p:nvPicPr>
          <p:cNvPr id="4" name="Content Placeholder 3" descr="iron_sources_1900_2000.png"/>
          <p:cNvPicPr>
            <a:picLocks noGrp="1" noChangeAspect="1"/>
          </p:cNvPicPr>
          <p:nvPr>
            <p:ph idx="1"/>
          </p:nvPr>
        </p:nvPicPr>
        <p:blipFill>
          <a:blip r:embed="rId3">
            <a:extLst>
              <a:ext uri="{28A0092B-C50C-407E-A947-70E740481C1C}">
                <a14:useLocalDpi xmlns:a14="http://schemas.microsoft.com/office/drawing/2010/main" val="0"/>
              </a:ext>
            </a:extLst>
          </a:blip>
          <a:srcRect l="-851" r="-851"/>
          <a:stretch>
            <a:fillRect/>
          </a:stretch>
        </p:blipFill>
        <p:spPr/>
      </p:pic>
      <p:sp>
        <p:nvSpPr>
          <p:cNvPr id="5" name="TextBox 4"/>
          <p:cNvSpPr txBox="1"/>
          <p:nvPr/>
        </p:nvSpPr>
        <p:spPr>
          <a:xfrm>
            <a:off x="1030942" y="6340711"/>
            <a:ext cx="7888942" cy="369332"/>
          </a:xfrm>
          <a:prstGeom prst="rect">
            <a:avLst/>
          </a:prstGeom>
          <a:noFill/>
        </p:spPr>
        <p:txBody>
          <a:bodyPr wrap="square" rtlCol="0">
            <a:spAutoFit/>
          </a:bodyPr>
          <a:lstStyle/>
          <a:p>
            <a:r>
              <a:rPr lang="en-US" dirty="0" smtClean="0">
                <a:solidFill>
                  <a:srgbClr val="FF0000"/>
                </a:solidFill>
              </a:rPr>
              <a:t>*</a:t>
            </a:r>
            <a:r>
              <a:rPr lang="en-US" dirty="0" smtClean="0"/>
              <a:t>Source: Figure 42, USDA Nutrient </a:t>
            </a:r>
            <a:r>
              <a:rPr lang="en-US" dirty="0"/>
              <a:t>Content of </a:t>
            </a:r>
            <a:r>
              <a:rPr lang="en-US" dirty="0" smtClean="0"/>
              <a:t>the U.S</a:t>
            </a:r>
            <a:r>
              <a:rPr lang="en-US" dirty="0"/>
              <a:t>. Food Supply, 1909-2000 </a:t>
            </a:r>
          </a:p>
        </p:txBody>
      </p:sp>
      <p:sp>
        <p:nvSpPr>
          <p:cNvPr id="6" name="Rectangle 5"/>
          <p:cNvSpPr/>
          <p:nvPr/>
        </p:nvSpPr>
        <p:spPr>
          <a:xfrm>
            <a:off x="821765" y="1778000"/>
            <a:ext cx="6230470" cy="3884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39271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Role for Copper Deficiency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Copper catalyzes methionine synthase </a:t>
            </a:r>
            <a:r>
              <a:rPr lang="en-US" dirty="0" smtClean="0">
                <a:sym typeface="Wingdings"/>
              </a:rPr>
              <a:t> elevated </a:t>
            </a:r>
            <a:r>
              <a:rPr lang="en-US" dirty="0" err="1" smtClean="0">
                <a:sym typeface="Wingdings"/>
              </a:rPr>
              <a:t>homocysteine</a:t>
            </a:r>
            <a:r>
              <a:rPr lang="en-US" dirty="0" smtClean="0">
                <a:sym typeface="Wingdings"/>
              </a:rPr>
              <a:t> with copper deficiency</a:t>
            </a:r>
          </a:p>
          <a:p>
            <a:r>
              <a:rPr lang="en-US" dirty="0" smtClean="0">
                <a:sym typeface="Wingdings"/>
              </a:rPr>
              <a:t>Copper catalyzes superoxide dismutase, an antioxidant</a:t>
            </a:r>
          </a:p>
          <a:p>
            <a:r>
              <a:rPr lang="en-US" dirty="0" smtClean="0">
                <a:sym typeface="Wingdings"/>
              </a:rPr>
              <a:t>PON-1, another antioxidant, breaks down </a:t>
            </a:r>
            <a:r>
              <a:rPr lang="en-US" dirty="0" err="1" smtClean="0">
                <a:sym typeface="Wingdings"/>
              </a:rPr>
              <a:t>homocysteine</a:t>
            </a:r>
            <a:r>
              <a:rPr lang="en-US" dirty="0" smtClean="0">
                <a:sym typeface="Wingdings"/>
              </a:rPr>
              <a:t>: it depends on copper too!</a:t>
            </a:r>
          </a:p>
          <a:p>
            <a:r>
              <a:rPr lang="en-US" dirty="0" err="1" smtClean="0">
                <a:sym typeface="Wingdings"/>
              </a:rPr>
              <a:t>Homocysteine</a:t>
            </a:r>
            <a:r>
              <a:rPr lang="en-US" dirty="0" smtClean="0">
                <a:sym typeface="Wingdings"/>
              </a:rPr>
              <a:t> </a:t>
            </a:r>
            <a:r>
              <a:rPr lang="en-US" dirty="0" err="1" smtClean="0">
                <a:sym typeface="Wingdings"/>
              </a:rPr>
              <a:t>thiolactone</a:t>
            </a:r>
            <a:r>
              <a:rPr lang="en-US" dirty="0" smtClean="0">
                <a:sym typeface="Wingdings"/>
              </a:rPr>
              <a:t> suppresses </a:t>
            </a:r>
            <a:r>
              <a:rPr lang="en-US" dirty="0" err="1" smtClean="0">
                <a:sym typeface="Wingdings"/>
              </a:rPr>
              <a:t>lysyl</a:t>
            </a:r>
            <a:r>
              <a:rPr lang="en-US" dirty="0" smtClean="0">
                <a:sym typeface="Wingdings"/>
              </a:rPr>
              <a:t> oxidase, an enzyme that maintains healthy artery walls </a:t>
            </a:r>
          </a:p>
          <a:p>
            <a:r>
              <a:rPr lang="en-US" dirty="0" smtClean="0">
                <a:sym typeface="Wingdings"/>
              </a:rPr>
              <a:t>Result: arterial damage and heart disease!</a:t>
            </a:r>
            <a:endParaRPr lang="en-US" dirty="0"/>
          </a:p>
        </p:txBody>
      </p:sp>
      <p:sp>
        <p:nvSpPr>
          <p:cNvPr id="4" name="TextBox 3"/>
          <p:cNvSpPr txBox="1"/>
          <p:nvPr/>
        </p:nvSpPr>
        <p:spPr>
          <a:xfrm>
            <a:off x="2250831" y="6494303"/>
            <a:ext cx="5951419" cy="369332"/>
          </a:xfrm>
          <a:prstGeom prst="rect">
            <a:avLst/>
          </a:prstGeom>
          <a:noFill/>
        </p:spPr>
        <p:txBody>
          <a:bodyPr wrap="none" rtlCol="0">
            <a:spAutoFit/>
          </a:bodyPr>
          <a:lstStyle/>
          <a:p>
            <a:r>
              <a:rPr lang="en-US" dirty="0">
                <a:solidFill>
                  <a:srgbClr val="FF0000"/>
                </a:solidFill>
              </a:rPr>
              <a:t>*</a:t>
            </a:r>
            <a:r>
              <a:rPr lang="en-US" dirty="0"/>
              <a:t>LM </a:t>
            </a:r>
            <a:r>
              <a:rPr lang="en-US" dirty="0" err="1"/>
              <a:t>Klevay</a:t>
            </a:r>
            <a:r>
              <a:rPr lang="en-US" dirty="0"/>
              <a:t>, Cellular and Molecular Biology 2006;52(5):11-15.</a:t>
            </a:r>
          </a:p>
        </p:txBody>
      </p:sp>
    </p:spTree>
    <p:extLst>
      <p:ext uri="{BB962C8B-B14F-4D97-AF65-F5344CB8AC3E}">
        <p14:creationId xmlns:p14="http://schemas.microsoft.com/office/powerpoint/2010/main" val="372279583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Glyphosate Binding to Metals</a:t>
            </a:r>
            <a:r>
              <a:rPr lang="en-US" b="1" dirty="0" smtClean="0">
                <a:solidFill>
                  <a:srgbClr val="FF0000"/>
                </a:solidFill>
              </a:rPr>
              <a:t>*</a:t>
            </a:r>
            <a:endParaRPr lang="en-US" b="1" dirty="0">
              <a:solidFill>
                <a:srgbClr val="FF0000"/>
              </a:solidFill>
            </a:endParaRPr>
          </a:p>
        </p:txBody>
      </p:sp>
      <p:pic>
        <p:nvPicPr>
          <p:cNvPr id="4" name="Content Placeholder 3" descr="glyphosate_binds_metals.png"/>
          <p:cNvPicPr>
            <a:picLocks noGrp="1" noChangeAspect="1"/>
          </p:cNvPicPr>
          <p:nvPr>
            <p:ph idx="1"/>
          </p:nvPr>
        </p:nvPicPr>
        <p:blipFill>
          <a:blip r:embed="rId3">
            <a:extLst>
              <a:ext uri="{28A0092B-C50C-407E-A947-70E740481C1C}">
                <a14:useLocalDpi xmlns:a14="http://schemas.microsoft.com/office/drawing/2010/main" val="0"/>
              </a:ext>
            </a:extLst>
          </a:blip>
          <a:srcRect l="-14627" r="-14627"/>
          <a:stretch>
            <a:fillRect/>
          </a:stretch>
        </p:blipFill>
        <p:spPr>
          <a:xfrm>
            <a:off x="457200" y="1634066"/>
            <a:ext cx="8229600" cy="4525963"/>
          </a:xfrm>
        </p:spPr>
      </p:pic>
      <p:sp>
        <p:nvSpPr>
          <p:cNvPr id="17" name="TextBox 16"/>
          <p:cNvSpPr txBox="1"/>
          <p:nvPr/>
        </p:nvSpPr>
        <p:spPr>
          <a:xfrm>
            <a:off x="3606799" y="6454263"/>
            <a:ext cx="5369716" cy="369332"/>
          </a:xfrm>
          <a:prstGeom prst="rect">
            <a:avLst/>
          </a:prstGeom>
          <a:noFill/>
        </p:spPr>
        <p:txBody>
          <a:bodyPr wrap="none" rtlCol="0">
            <a:spAutoFit/>
          </a:bodyPr>
          <a:lstStyle/>
          <a:p>
            <a:r>
              <a:rPr lang="en-US" dirty="0" smtClean="0"/>
              <a:t>Plot provided by Frank Dean, personal communication</a:t>
            </a:r>
            <a:endParaRPr lang="en-US" dirty="0"/>
          </a:p>
        </p:txBody>
      </p:sp>
      <p:sp>
        <p:nvSpPr>
          <p:cNvPr id="6" name="Freeform 5"/>
          <p:cNvSpPr/>
          <p:nvPr/>
        </p:nvSpPr>
        <p:spPr>
          <a:xfrm>
            <a:off x="2725676" y="2752399"/>
            <a:ext cx="554134" cy="688033"/>
          </a:xfrm>
          <a:custGeom>
            <a:avLst/>
            <a:gdLst>
              <a:gd name="connsiteX0" fmla="*/ 103940 w 554134"/>
              <a:gd name="connsiteY0" fmla="*/ 12502 h 688033"/>
              <a:gd name="connsiteX1" fmla="*/ 7476 w 554134"/>
              <a:gd name="connsiteY1" fmla="*/ 462602 h 688033"/>
              <a:gd name="connsiteX2" fmla="*/ 280791 w 554134"/>
              <a:gd name="connsiteY2" fmla="*/ 687653 h 688033"/>
              <a:gd name="connsiteX3" fmla="*/ 554106 w 554134"/>
              <a:gd name="connsiteY3" fmla="*/ 414377 h 688033"/>
              <a:gd name="connsiteX4" fmla="*/ 264713 w 554134"/>
              <a:gd name="connsiteY4" fmla="*/ 28577 h 688033"/>
              <a:gd name="connsiteX5" fmla="*/ 168249 w 554134"/>
              <a:gd name="connsiteY5" fmla="*/ 28577 h 68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134" h="688033">
                <a:moveTo>
                  <a:pt x="103940" y="12502"/>
                </a:moveTo>
                <a:cubicBezTo>
                  <a:pt x="40970" y="181289"/>
                  <a:pt x="-21999" y="350077"/>
                  <a:pt x="7476" y="462602"/>
                </a:cubicBezTo>
                <a:cubicBezTo>
                  <a:pt x="36951" y="575127"/>
                  <a:pt x="189686" y="695690"/>
                  <a:pt x="280791" y="687653"/>
                </a:cubicBezTo>
                <a:cubicBezTo>
                  <a:pt x="371896" y="679616"/>
                  <a:pt x="556786" y="524223"/>
                  <a:pt x="554106" y="414377"/>
                </a:cubicBezTo>
                <a:cubicBezTo>
                  <a:pt x="551426" y="304531"/>
                  <a:pt x="329023" y="92877"/>
                  <a:pt x="264713" y="28577"/>
                </a:cubicBezTo>
                <a:cubicBezTo>
                  <a:pt x="200404" y="-35723"/>
                  <a:pt x="168249" y="28577"/>
                  <a:pt x="168249" y="28577"/>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57200" y="2620226"/>
            <a:ext cx="1388421" cy="461665"/>
          </a:xfrm>
          <a:prstGeom prst="rect">
            <a:avLst/>
          </a:prstGeom>
          <a:noFill/>
        </p:spPr>
        <p:txBody>
          <a:bodyPr wrap="none" rtlCol="0">
            <a:spAutoFit/>
          </a:bodyPr>
          <a:lstStyle/>
          <a:p>
            <a:r>
              <a:rPr lang="en-US" sz="2400" dirty="0" smtClean="0">
                <a:solidFill>
                  <a:srgbClr val="FF0000"/>
                </a:solidFill>
              </a:rPr>
              <a:t>COPPER!!</a:t>
            </a:r>
            <a:endParaRPr lang="en-US" sz="2400" dirty="0">
              <a:solidFill>
                <a:srgbClr val="FF0000"/>
              </a:solidFill>
            </a:endParaRPr>
          </a:p>
        </p:txBody>
      </p:sp>
      <p:sp>
        <p:nvSpPr>
          <p:cNvPr id="9" name="TextBox 8"/>
          <p:cNvSpPr txBox="1"/>
          <p:nvPr/>
        </p:nvSpPr>
        <p:spPr>
          <a:xfrm>
            <a:off x="707404" y="2009376"/>
            <a:ext cx="1074070" cy="369332"/>
          </a:xfrm>
          <a:prstGeom prst="rect">
            <a:avLst/>
          </a:prstGeom>
          <a:noFill/>
        </p:spPr>
        <p:txBody>
          <a:bodyPr wrap="none" rtlCol="0">
            <a:spAutoFit/>
          </a:bodyPr>
          <a:lstStyle/>
          <a:p>
            <a:r>
              <a:rPr lang="en-US" dirty="0" smtClean="0"/>
              <a:t>Bound </a:t>
            </a:r>
            <a:r>
              <a:rPr lang="en-US" dirty="0" smtClean="0">
                <a:sym typeface="Wingdings"/>
              </a:rPr>
              <a:t></a:t>
            </a:r>
            <a:endParaRPr lang="en-US" dirty="0"/>
          </a:p>
        </p:txBody>
      </p:sp>
      <p:sp>
        <p:nvSpPr>
          <p:cNvPr id="15" name="TextBox 14"/>
          <p:cNvSpPr txBox="1"/>
          <p:nvPr/>
        </p:nvSpPr>
        <p:spPr>
          <a:xfrm>
            <a:off x="506455" y="3897877"/>
            <a:ext cx="1339166" cy="369332"/>
          </a:xfrm>
          <a:prstGeom prst="rect">
            <a:avLst/>
          </a:prstGeom>
          <a:noFill/>
        </p:spPr>
        <p:txBody>
          <a:bodyPr wrap="none" rtlCol="0">
            <a:spAutoFit/>
          </a:bodyPr>
          <a:lstStyle/>
          <a:p>
            <a:r>
              <a:rPr lang="en-US" dirty="0" smtClean="0"/>
              <a:t>Unbound </a:t>
            </a:r>
            <a:r>
              <a:rPr lang="en-US" dirty="0" smtClean="0">
                <a:sym typeface="Wingdings"/>
              </a:rPr>
              <a:t></a:t>
            </a:r>
            <a:endParaRPr lang="en-US" dirty="0"/>
          </a:p>
        </p:txBody>
      </p:sp>
    </p:spTree>
    <p:extLst>
      <p:ext uri="{BB962C8B-B14F-4D97-AF65-F5344CB8AC3E}">
        <p14:creationId xmlns:p14="http://schemas.microsoft.com/office/powerpoint/2010/main" val="3517149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Glyphosate Binding to Metals</a:t>
            </a:r>
            <a:r>
              <a:rPr lang="en-US" b="1" dirty="0" smtClean="0">
                <a:solidFill>
                  <a:srgbClr val="FF0000"/>
                </a:solidFill>
              </a:rPr>
              <a:t>*</a:t>
            </a:r>
            <a:endParaRPr lang="en-US" b="1" dirty="0">
              <a:solidFill>
                <a:srgbClr val="FF0000"/>
              </a:solidFill>
            </a:endParaRPr>
          </a:p>
        </p:txBody>
      </p:sp>
      <p:pic>
        <p:nvPicPr>
          <p:cNvPr id="4" name="Content Placeholder 3" descr="glyphosate_binds_metals.png"/>
          <p:cNvPicPr>
            <a:picLocks noGrp="1" noChangeAspect="1"/>
          </p:cNvPicPr>
          <p:nvPr>
            <p:ph idx="1"/>
          </p:nvPr>
        </p:nvPicPr>
        <p:blipFill>
          <a:blip r:embed="rId3">
            <a:extLst>
              <a:ext uri="{28A0092B-C50C-407E-A947-70E740481C1C}">
                <a14:useLocalDpi xmlns:a14="http://schemas.microsoft.com/office/drawing/2010/main" val="0"/>
              </a:ext>
            </a:extLst>
          </a:blip>
          <a:srcRect l="-14627" r="-14627"/>
          <a:stretch>
            <a:fillRect/>
          </a:stretch>
        </p:blipFill>
        <p:spPr>
          <a:xfrm>
            <a:off x="457200" y="1634066"/>
            <a:ext cx="8229600" cy="4525963"/>
          </a:xfrm>
        </p:spPr>
      </p:pic>
      <p:sp>
        <p:nvSpPr>
          <p:cNvPr id="17" name="TextBox 16"/>
          <p:cNvSpPr txBox="1"/>
          <p:nvPr/>
        </p:nvSpPr>
        <p:spPr>
          <a:xfrm>
            <a:off x="3606799" y="6454263"/>
            <a:ext cx="5369716" cy="369332"/>
          </a:xfrm>
          <a:prstGeom prst="rect">
            <a:avLst/>
          </a:prstGeom>
          <a:noFill/>
        </p:spPr>
        <p:txBody>
          <a:bodyPr wrap="none" rtlCol="0">
            <a:spAutoFit/>
          </a:bodyPr>
          <a:lstStyle/>
          <a:p>
            <a:r>
              <a:rPr lang="en-US" dirty="0" smtClean="0"/>
              <a:t>Plot provided by Frank Dean, personal communication</a:t>
            </a:r>
            <a:endParaRPr lang="en-US" dirty="0"/>
          </a:p>
        </p:txBody>
      </p:sp>
      <p:sp>
        <p:nvSpPr>
          <p:cNvPr id="6" name="Freeform 5"/>
          <p:cNvSpPr/>
          <p:nvPr/>
        </p:nvSpPr>
        <p:spPr>
          <a:xfrm>
            <a:off x="2725676" y="2752399"/>
            <a:ext cx="554134" cy="688033"/>
          </a:xfrm>
          <a:custGeom>
            <a:avLst/>
            <a:gdLst>
              <a:gd name="connsiteX0" fmla="*/ 103940 w 554134"/>
              <a:gd name="connsiteY0" fmla="*/ 12502 h 688033"/>
              <a:gd name="connsiteX1" fmla="*/ 7476 w 554134"/>
              <a:gd name="connsiteY1" fmla="*/ 462602 h 688033"/>
              <a:gd name="connsiteX2" fmla="*/ 280791 w 554134"/>
              <a:gd name="connsiteY2" fmla="*/ 687653 h 688033"/>
              <a:gd name="connsiteX3" fmla="*/ 554106 w 554134"/>
              <a:gd name="connsiteY3" fmla="*/ 414377 h 688033"/>
              <a:gd name="connsiteX4" fmla="*/ 264713 w 554134"/>
              <a:gd name="connsiteY4" fmla="*/ 28577 h 688033"/>
              <a:gd name="connsiteX5" fmla="*/ 168249 w 554134"/>
              <a:gd name="connsiteY5" fmla="*/ 28577 h 68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134" h="688033">
                <a:moveTo>
                  <a:pt x="103940" y="12502"/>
                </a:moveTo>
                <a:cubicBezTo>
                  <a:pt x="40970" y="181289"/>
                  <a:pt x="-21999" y="350077"/>
                  <a:pt x="7476" y="462602"/>
                </a:cubicBezTo>
                <a:cubicBezTo>
                  <a:pt x="36951" y="575127"/>
                  <a:pt x="189686" y="695690"/>
                  <a:pt x="280791" y="687653"/>
                </a:cubicBezTo>
                <a:cubicBezTo>
                  <a:pt x="371896" y="679616"/>
                  <a:pt x="556786" y="524223"/>
                  <a:pt x="554106" y="414377"/>
                </a:cubicBezTo>
                <a:cubicBezTo>
                  <a:pt x="551426" y="304531"/>
                  <a:pt x="329023" y="92877"/>
                  <a:pt x="264713" y="28577"/>
                </a:cubicBezTo>
                <a:cubicBezTo>
                  <a:pt x="200404" y="-35723"/>
                  <a:pt x="168249" y="28577"/>
                  <a:pt x="168249" y="28577"/>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57200" y="2620226"/>
            <a:ext cx="1388421" cy="461665"/>
          </a:xfrm>
          <a:prstGeom prst="rect">
            <a:avLst/>
          </a:prstGeom>
          <a:noFill/>
        </p:spPr>
        <p:txBody>
          <a:bodyPr wrap="none" rtlCol="0">
            <a:spAutoFit/>
          </a:bodyPr>
          <a:lstStyle/>
          <a:p>
            <a:r>
              <a:rPr lang="en-US" sz="2400" dirty="0" smtClean="0">
                <a:solidFill>
                  <a:srgbClr val="FF0000"/>
                </a:solidFill>
              </a:rPr>
              <a:t>COPPER!!</a:t>
            </a:r>
            <a:endParaRPr lang="en-US" sz="2400" dirty="0">
              <a:solidFill>
                <a:srgbClr val="FF0000"/>
              </a:solidFill>
            </a:endParaRPr>
          </a:p>
        </p:txBody>
      </p:sp>
      <p:sp>
        <p:nvSpPr>
          <p:cNvPr id="9" name="TextBox 8"/>
          <p:cNvSpPr txBox="1"/>
          <p:nvPr/>
        </p:nvSpPr>
        <p:spPr>
          <a:xfrm>
            <a:off x="707404" y="2009376"/>
            <a:ext cx="1074070" cy="369332"/>
          </a:xfrm>
          <a:prstGeom prst="rect">
            <a:avLst/>
          </a:prstGeom>
          <a:noFill/>
        </p:spPr>
        <p:txBody>
          <a:bodyPr wrap="none" rtlCol="0">
            <a:spAutoFit/>
          </a:bodyPr>
          <a:lstStyle/>
          <a:p>
            <a:r>
              <a:rPr lang="en-US" dirty="0" smtClean="0"/>
              <a:t>Bound </a:t>
            </a:r>
            <a:r>
              <a:rPr lang="en-US" dirty="0" smtClean="0">
                <a:sym typeface="Wingdings"/>
              </a:rPr>
              <a:t></a:t>
            </a:r>
            <a:endParaRPr lang="en-US" dirty="0"/>
          </a:p>
        </p:txBody>
      </p:sp>
      <p:sp>
        <p:nvSpPr>
          <p:cNvPr id="15" name="TextBox 14"/>
          <p:cNvSpPr txBox="1"/>
          <p:nvPr/>
        </p:nvSpPr>
        <p:spPr>
          <a:xfrm>
            <a:off x="506455" y="3897877"/>
            <a:ext cx="1339166" cy="369332"/>
          </a:xfrm>
          <a:prstGeom prst="rect">
            <a:avLst/>
          </a:prstGeom>
          <a:noFill/>
        </p:spPr>
        <p:txBody>
          <a:bodyPr wrap="none" rtlCol="0">
            <a:spAutoFit/>
          </a:bodyPr>
          <a:lstStyle/>
          <a:p>
            <a:r>
              <a:rPr lang="en-US" dirty="0" smtClean="0"/>
              <a:t>Unbound </a:t>
            </a:r>
            <a:r>
              <a:rPr lang="en-US" dirty="0" smtClean="0">
                <a:sym typeface="Wingdings"/>
              </a:rPr>
              <a:t></a:t>
            </a:r>
            <a:endParaRPr lang="en-US" dirty="0"/>
          </a:p>
        </p:txBody>
      </p:sp>
      <p:sp>
        <p:nvSpPr>
          <p:cNvPr id="10"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Glyphosate chelates copper making it unavailable</a:t>
            </a:r>
            <a:endParaRPr lang="en-US" sz="2800" dirty="0"/>
          </a:p>
        </p:txBody>
      </p:sp>
    </p:spTree>
    <p:extLst>
      <p:ext uri="{BB962C8B-B14F-4D97-AF65-F5344CB8AC3E}">
        <p14:creationId xmlns:p14="http://schemas.microsoft.com/office/powerpoint/2010/main" val="4008576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Recapitulation: Effects of Glyphosate</a:t>
            </a:r>
            <a:endParaRPr lang="en-US" b="1" dirty="0"/>
          </a:p>
        </p:txBody>
      </p:sp>
      <p:sp>
        <p:nvSpPr>
          <p:cNvPr id="3" name="Content Placeholder 2"/>
          <p:cNvSpPr>
            <a:spLocks noGrp="1"/>
          </p:cNvSpPr>
          <p:nvPr>
            <p:ph idx="1"/>
          </p:nvPr>
        </p:nvSpPr>
        <p:spPr>
          <a:xfrm>
            <a:off x="457200" y="1417638"/>
            <a:ext cx="8229600" cy="4525963"/>
          </a:xfrm>
        </p:spPr>
        <p:txBody>
          <a:bodyPr>
            <a:normAutofit fontScale="85000" lnSpcReduction="20000"/>
          </a:bodyPr>
          <a:lstStyle/>
          <a:p>
            <a:r>
              <a:rPr lang="en-US" dirty="0" smtClean="0"/>
              <a:t>Glyphosate preferentially kills microbes in the gut that synthesize </a:t>
            </a:r>
            <a:r>
              <a:rPr lang="en-US" dirty="0" err="1" smtClean="0"/>
              <a:t>folate</a:t>
            </a:r>
            <a:endParaRPr lang="en-US" dirty="0" smtClean="0"/>
          </a:p>
          <a:p>
            <a:pPr lvl="1"/>
            <a:r>
              <a:rPr lang="en-US" dirty="0" err="1" smtClean="0"/>
              <a:t>Folate</a:t>
            </a:r>
            <a:r>
              <a:rPr lang="en-US" dirty="0" smtClean="0"/>
              <a:t> synthesis requires the pathway that glyphosate disrupts</a:t>
            </a:r>
          </a:p>
          <a:p>
            <a:r>
              <a:rPr lang="en-US" dirty="0" smtClean="0"/>
              <a:t>Glyphosate damages red blood cells, causing release of free iron, which is toxic, while also causing anemia</a:t>
            </a:r>
          </a:p>
          <a:p>
            <a:r>
              <a:rPr lang="en-US" dirty="0" smtClean="0"/>
              <a:t>Glyphosate chelates copper making it unavailable</a:t>
            </a:r>
          </a:p>
          <a:p>
            <a:r>
              <a:rPr lang="en-US" dirty="0" smtClean="0"/>
              <a:t>Glyphosate induces excess retinoic acid leading to neural tube defects</a:t>
            </a:r>
          </a:p>
          <a:p>
            <a:r>
              <a:rPr lang="en-US" dirty="0" smtClean="0"/>
              <a:t>Glyphosate causes oxidative damage in the liver, working synergistically with supplemental folic acid</a:t>
            </a:r>
          </a:p>
          <a:p>
            <a:pPr lvl="1"/>
            <a:r>
              <a:rPr lang="en-US" dirty="0"/>
              <a:t>D</a:t>
            </a:r>
            <a:r>
              <a:rPr lang="en-US" dirty="0" smtClean="0"/>
              <a:t>epletes the supply of NADPH and glutathione</a:t>
            </a:r>
          </a:p>
          <a:p>
            <a:endParaRPr lang="en-US" dirty="0"/>
          </a:p>
        </p:txBody>
      </p:sp>
    </p:spTree>
    <p:extLst>
      <p:ext uri="{BB962C8B-B14F-4D97-AF65-F5344CB8AC3E}">
        <p14:creationId xmlns:p14="http://schemas.microsoft.com/office/powerpoint/2010/main" val="25004041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251" y="1308697"/>
            <a:ext cx="7728761" cy="923330"/>
          </a:xfrm>
          <a:prstGeom prst="rect">
            <a:avLst/>
          </a:prstGeom>
          <a:noFill/>
          <a:ln>
            <a:noFill/>
          </a:ln>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and Folic Acid</a:t>
            </a:r>
          </a:p>
        </p:txBody>
      </p:sp>
      <p:pic>
        <p:nvPicPr>
          <p:cNvPr id="3" name="Picture 2"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208" y="2735571"/>
            <a:ext cx="3689792" cy="3689792"/>
          </a:xfrm>
          <a:prstGeom prst="rect">
            <a:avLst/>
          </a:prstGeom>
        </p:spPr>
      </p:pic>
      <p:pic>
        <p:nvPicPr>
          <p:cNvPr id="5" name="Picture 4" descr="folic_ac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865" y="2523067"/>
            <a:ext cx="3797300" cy="2133600"/>
          </a:xfrm>
          <a:prstGeom prst="rect">
            <a:avLst/>
          </a:prstGeom>
        </p:spPr>
      </p:pic>
      <p:pic>
        <p:nvPicPr>
          <p:cNvPr id="6" name="Picture 5" descr="Glyphosate-3D-vd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832" y="5029717"/>
            <a:ext cx="2421467" cy="1395646"/>
          </a:xfrm>
          <a:prstGeom prst="rect">
            <a:avLst/>
          </a:prstGeom>
        </p:spPr>
      </p:pic>
      <p:pic>
        <p:nvPicPr>
          <p:cNvPr id="7" name="Picture 6" descr="pill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0" y="4580467"/>
            <a:ext cx="2370666" cy="1577570"/>
          </a:xfrm>
          <a:prstGeom prst="rect">
            <a:avLst/>
          </a:prstGeom>
        </p:spPr>
      </p:pic>
    </p:spTree>
    <p:extLst>
      <p:ext uri="{BB962C8B-B14F-4D97-AF65-F5344CB8AC3E}">
        <p14:creationId xmlns:p14="http://schemas.microsoft.com/office/powerpoint/2010/main" val="40702110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t>
            </a:r>
            <a:r>
              <a:rPr lang="en-US" b="1" dirty="0" err="1" smtClean="0"/>
              <a:t>Neurobehavioural</a:t>
            </a:r>
            <a:r>
              <a:rPr lang="en-US" b="1" dirty="0" smtClean="0"/>
              <a:t> </a:t>
            </a:r>
            <a:r>
              <a:rPr lang="en-US" b="1" dirty="0"/>
              <a:t>effects of developmental </a:t>
            </a:r>
            <a:r>
              <a:rPr lang="en-US" b="1" dirty="0" smtClean="0"/>
              <a:t>toxicity”</a:t>
            </a:r>
            <a:r>
              <a:rPr lang="en-US" b="1" dirty="0" smtClean="0">
                <a:solidFill>
                  <a:srgbClr val="FF0000"/>
                </a:solidFill>
              </a:rPr>
              <a:t>* </a:t>
            </a:r>
            <a:endParaRPr lang="en-US" dirty="0"/>
          </a:p>
        </p:txBody>
      </p:sp>
      <p:sp>
        <p:nvSpPr>
          <p:cNvPr id="3" name="Content Placeholder 2"/>
          <p:cNvSpPr>
            <a:spLocks noGrp="1"/>
          </p:cNvSpPr>
          <p:nvPr>
            <p:ph idx="1"/>
          </p:nvPr>
        </p:nvSpPr>
        <p:spPr/>
        <p:txBody>
          <a:bodyPr/>
          <a:lstStyle/>
          <a:p>
            <a:pPr marL="0" indent="0">
              <a:buNone/>
            </a:pPr>
            <a:r>
              <a:rPr lang="en-US" dirty="0" smtClean="0"/>
              <a:t>“Our </a:t>
            </a:r>
            <a:r>
              <a:rPr lang="en-US" dirty="0"/>
              <a:t>very great concern is that </a:t>
            </a:r>
            <a:r>
              <a:rPr lang="en-US" dirty="0" smtClean="0"/>
              <a:t>children worldwide </a:t>
            </a:r>
            <a:r>
              <a:rPr lang="en-US" dirty="0"/>
              <a:t>are being exposed to </a:t>
            </a:r>
            <a:r>
              <a:rPr lang="en-US" dirty="0" err="1"/>
              <a:t>unrecognised</a:t>
            </a:r>
            <a:r>
              <a:rPr lang="en-US" dirty="0"/>
              <a:t> toxic chemicals that are silently eroding intelligence, disrupting </a:t>
            </a:r>
            <a:r>
              <a:rPr lang="en-US" dirty="0" err="1"/>
              <a:t>behaviours</a:t>
            </a:r>
            <a:r>
              <a:rPr lang="en-US" dirty="0"/>
              <a:t>, truncating future achievements, and damaging societies, perhaps most seriously in developing countries</a:t>
            </a:r>
            <a:r>
              <a:rPr lang="en-US" dirty="0" smtClean="0"/>
              <a:t>.</a:t>
            </a:r>
          </a:p>
          <a:p>
            <a:pPr marL="0" indent="0">
              <a:buNone/>
            </a:pPr>
            <a:r>
              <a:rPr lang="en-US" dirty="0" smtClean="0"/>
              <a:t> </a:t>
            </a:r>
            <a:r>
              <a:rPr lang="en-US" i="1" dirty="0" smtClean="0"/>
              <a:t>A new framework of action is needed</a:t>
            </a:r>
            <a:r>
              <a:rPr lang="en-US" dirty="0" smtClean="0"/>
              <a:t>.”</a:t>
            </a:r>
            <a:r>
              <a:rPr lang="en-US" dirty="0" smtClean="0">
                <a:solidFill>
                  <a:srgbClr val="FF0000"/>
                </a:solidFill>
              </a:rPr>
              <a:t>*</a:t>
            </a:r>
            <a:endParaRPr lang="en-US" dirty="0">
              <a:solidFill>
                <a:srgbClr val="FF0000"/>
              </a:solidFill>
            </a:endParaRPr>
          </a:p>
          <a:p>
            <a:endParaRPr lang="en-US" dirty="0"/>
          </a:p>
        </p:txBody>
      </p:sp>
      <p:sp>
        <p:nvSpPr>
          <p:cNvPr id="4" name="TextBox 3"/>
          <p:cNvSpPr txBox="1"/>
          <p:nvPr/>
        </p:nvSpPr>
        <p:spPr>
          <a:xfrm>
            <a:off x="732118" y="6275294"/>
            <a:ext cx="7340471" cy="400110"/>
          </a:xfrm>
          <a:prstGeom prst="rect">
            <a:avLst/>
          </a:prstGeom>
          <a:noFill/>
        </p:spPr>
        <p:txBody>
          <a:bodyPr wrap="none" rtlCol="0">
            <a:spAutoFit/>
          </a:bodyPr>
          <a:lstStyle/>
          <a:p>
            <a:r>
              <a:rPr lang="en-US" sz="2000" dirty="0">
                <a:solidFill>
                  <a:srgbClr val="FF0000"/>
                </a:solidFill>
              </a:rPr>
              <a:t>*</a:t>
            </a:r>
            <a:r>
              <a:rPr lang="en-US" sz="2000" dirty="0"/>
              <a:t>P </a:t>
            </a:r>
            <a:r>
              <a:rPr lang="en-US" sz="2000" dirty="0" err="1"/>
              <a:t>Grandjean</a:t>
            </a:r>
            <a:r>
              <a:rPr lang="en-US" sz="2000" dirty="0"/>
              <a:t> and PJ </a:t>
            </a:r>
            <a:r>
              <a:rPr lang="en-US" sz="2000" dirty="0" err="1"/>
              <a:t>Landrigan</a:t>
            </a:r>
            <a:r>
              <a:rPr lang="en-US" sz="2000" dirty="0"/>
              <a:t>. The Lancet March 2014; 13: 330-338</a:t>
            </a:r>
          </a:p>
        </p:txBody>
      </p:sp>
    </p:spTree>
    <p:extLst>
      <p:ext uri="{BB962C8B-B14F-4D97-AF65-F5344CB8AC3E}">
        <p14:creationId xmlns:p14="http://schemas.microsoft.com/office/powerpoint/2010/main" val="120628961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8087" y="2232027"/>
            <a:ext cx="5227926" cy="923330"/>
          </a:xfrm>
          <a:prstGeom prst="rect">
            <a:avLst/>
          </a:prstGeom>
          <a:noFill/>
          <a:ln>
            <a:noFill/>
          </a:ln>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What You Can Do</a:t>
            </a:r>
          </a:p>
        </p:txBody>
      </p:sp>
    </p:spTree>
    <p:extLst>
      <p:ext uri="{BB962C8B-B14F-4D97-AF65-F5344CB8AC3E}">
        <p14:creationId xmlns:p14="http://schemas.microsoft.com/office/powerpoint/2010/main" val="366048990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ganic_kauai.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2101025" y="-566316"/>
            <a:ext cx="13499701" cy="7424316"/>
          </a:xfrm>
        </p:spPr>
      </p:pic>
      <p:sp>
        <p:nvSpPr>
          <p:cNvPr id="3" name="TextBox 2"/>
          <p:cNvSpPr txBox="1"/>
          <p:nvPr/>
        </p:nvSpPr>
        <p:spPr>
          <a:xfrm>
            <a:off x="886017" y="0"/>
            <a:ext cx="8047396" cy="1015663"/>
          </a:xfrm>
          <a:prstGeom prst="rect">
            <a:avLst/>
          </a:prstGeom>
          <a:noFill/>
        </p:spPr>
        <p:txBody>
          <a:bodyPr wrap="none" rtlCol="0">
            <a:spAutoFit/>
          </a:bodyPr>
          <a:lstStyle/>
          <a:p>
            <a:pPr algn="ctr"/>
            <a:r>
              <a:rPr lang="en-US" sz="6000" dirty="0" smtClean="0">
                <a:solidFill>
                  <a:schemeClr val="bg1"/>
                </a:solidFill>
              </a:rPr>
              <a:t>Eat Organic Whole Foods  </a:t>
            </a:r>
            <a:endParaRPr lang="en-US" sz="6000" dirty="0">
              <a:solidFill>
                <a:schemeClr val="bg1"/>
              </a:solidFill>
            </a:endParaRPr>
          </a:p>
        </p:txBody>
      </p:sp>
    </p:spTree>
    <p:extLst>
      <p:ext uri="{BB962C8B-B14F-4D97-AF65-F5344CB8AC3E}">
        <p14:creationId xmlns:p14="http://schemas.microsoft.com/office/powerpoint/2010/main" val="1623534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occol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27" y="1808327"/>
            <a:ext cx="2540000" cy="1905000"/>
          </a:xfrm>
          <a:prstGeom prst="rect">
            <a:avLst/>
          </a:prstGeom>
        </p:spPr>
      </p:pic>
      <p:pic>
        <p:nvPicPr>
          <p:cNvPr id="8" name="Picture 7" descr="chicken_li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792" y="1176513"/>
            <a:ext cx="3375654" cy="3196323"/>
          </a:xfrm>
          <a:prstGeom prst="rect">
            <a:avLst/>
          </a:prstGeom>
        </p:spPr>
      </p:pic>
      <p:sp>
        <p:nvSpPr>
          <p:cNvPr id="2" name="Title 1"/>
          <p:cNvSpPr>
            <a:spLocks noGrp="1"/>
          </p:cNvSpPr>
          <p:nvPr>
            <p:ph type="title"/>
          </p:nvPr>
        </p:nvSpPr>
        <p:spPr>
          <a:xfrm>
            <a:off x="457200" y="162113"/>
            <a:ext cx="8229600" cy="1143000"/>
          </a:xfrm>
        </p:spPr>
        <p:txBody>
          <a:bodyPr/>
          <a:lstStyle/>
          <a:p>
            <a:r>
              <a:rPr lang="en-US" b="1" dirty="0" smtClean="0"/>
              <a:t>Eat Foods that Contain </a:t>
            </a:r>
            <a:r>
              <a:rPr lang="en-US" b="1" dirty="0" err="1" smtClean="0"/>
              <a:t>Folate</a:t>
            </a:r>
            <a:endParaRPr lang="en-US" b="1" dirty="0"/>
          </a:p>
        </p:txBody>
      </p:sp>
      <p:pic>
        <p:nvPicPr>
          <p:cNvPr id="4" name="Content Placeholder 3" descr="beets.jpg"/>
          <p:cNvPicPr>
            <a:picLocks noGrp="1" noChangeAspect="1"/>
          </p:cNvPicPr>
          <p:nvPr>
            <p:ph idx="1"/>
          </p:nvPr>
        </p:nvPicPr>
        <p:blipFill>
          <a:blip r:embed="rId5">
            <a:extLst>
              <a:ext uri="{28A0092B-C50C-407E-A947-70E740481C1C}">
                <a14:useLocalDpi xmlns:a14="http://schemas.microsoft.com/office/drawing/2010/main" val="0"/>
              </a:ext>
            </a:extLst>
          </a:blip>
          <a:srcRect t="8737" b="8737"/>
          <a:stretch>
            <a:fillRect/>
          </a:stretch>
        </p:blipFill>
        <p:spPr>
          <a:xfrm>
            <a:off x="5369839" y="1417638"/>
            <a:ext cx="3606353" cy="1983355"/>
          </a:xfrm>
        </p:spPr>
      </p:pic>
      <p:pic>
        <p:nvPicPr>
          <p:cNvPr id="5" name="Picture 4" descr="lentil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8997" y="4066977"/>
            <a:ext cx="4665003" cy="2629365"/>
          </a:xfrm>
          <a:prstGeom prst="rect">
            <a:avLst/>
          </a:prstGeom>
        </p:spPr>
      </p:pic>
      <p:pic>
        <p:nvPicPr>
          <p:cNvPr id="6" name="Picture 5" descr="sauteed spinac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506" y="4372836"/>
            <a:ext cx="3109161" cy="2331871"/>
          </a:xfrm>
          <a:prstGeom prst="rect">
            <a:avLst/>
          </a:prstGeom>
        </p:spPr>
      </p:pic>
    </p:spTree>
    <p:extLst>
      <p:ext uri="{BB962C8B-B14F-4D97-AF65-F5344CB8AC3E}">
        <p14:creationId xmlns:p14="http://schemas.microsoft.com/office/powerpoint/2010/main" val="84988231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asta-openpic.jpg"/>
          <p:cNvPicPr>
            <a:picLocks noGrp="1" noChangeAspect="1"/>
          </p:cNvPicPr>
          <p:nvPr>
            <p:ph idx="1"/>
          </p:nvPr>
        </p:nvPicPr>
        <p:blipFill>
          <a:blip r:embed="rId2">
            <a:extLst>
              <a:ext uri="{28A0092B-C50C-407E-A947-70E740481C1C}">
                <a14:useLocalDpi xmlns:a14="http://schemas.microsoft.com/office/drawing/2010/main" val="0"/>
              </a:ext>
            </a:extLst>
          </a:blip>
          <a:srcRect t="8774" b="8774"/>
          <a:stretch>
            <a:fillRect/>
          </a:stretch>
        </p:blipFill>
        <p:spPr>
          <a:xfrm>
            <a:off x="4434522" y="3503411"/>
            <a:ext cx="4252277" cy="2338589"/>
          </a:xfrm>
        </p:spPr>
      </p:pic>
      <p:pic>
        <p:nvPicPr>
          <p:cNvPr id="4" name="Picture 3" descr="cere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27" y="4009497"/>
            <a:ext cx="3745706" cy="2497137"/>
          </a:xfrm>
          <a:prstGeom prst="rect">
            <a:avLst/>
          </a:prstGeom>
        </p:spPr>
      </p:pic>
      <p:pic>
        <p:nvPicPr>
          <p:cNvPr id="5" name="Picture 4" descr="bre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750" y="1917966"/>
            <a:ext cx="3084772" cy="2313579"/>
          </a:xfrm>
          <a:prstGeom prst="rect">
            <a:avLst/>
          </a:prstGeom>
        </p:spPr>
      </p:pic>
      <p:sp>
        <p:nvSpPr>
          <p:cNvPr id="7" name="Title 1"/>
          <p:cNvSpPr txBox="1">
            <a:spLocks/>
          </p:cNvSpPr>
          <p:nvPr/>
        </p:nvSpPr>
        <p:spPr>
          <a:xfrm>
            <a:off x="319722" y="229132"/>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Avoid Foods Fortified with </a:t>
            </a:r>
            <a:br>
              <a:rPr lang="en-US" b="1" dirty="0" smtClean="0"/>
            </a:br>
            <a:r>
              <a:rPr lang="en-US" b="1" dirty="0" smtClean="0"/>
              <a:t>Folic Acid and Iron</a:t>
            </a:r>
            <a:endParaRPr lang="en-US" b="1" dirty="0"/>
          </a:p>
        </p:txBody>
      </p:sp>
      <p:pic>
        <p:nvPicPr>
          <p:cNvPr id="3" name="Picture 2" descr="N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322" y="792689"/>
            <a:ext cx="5750399" cy="5726237"/>
          </a:xfrm>
          <a:prstGeom prst="rect">
            <a:avLst/>
          </a:prstGeom>
        </p:spPr>
      </p:pic>
      <p:sp>
        <p:nvSpPr>
          <p:cNvPr id="2" name="Title 1"/>
          <p:cNvSpPr>
            <a:spLocks noGrp="1"/>
          </p:cNvSpPr>
          <p:nvPr>
            <p:ph type="title"/>
          </p:nvPr>
        </p:nvSpPr>
        <p:spPr>
          <a:xfrm>
            <a:off x="1803406" y="2228549"/>
            <a:ext cx="5219002" cy="2549724"/>
          </a:xfrm>
          <a:solidFill>
            <a:srgbClr val="F7F5DF"/>
          </a:solidFill>
          <a:ln>
            <a:solidFill>
              <a:schemeClr val="tx1"/>
            </a:solidFill>
          </a:ln>
        </p:spPr>
        <p:txBody>
          <a:bodyPr>
            <a:noAutofit/>
          </a:bodyPr>
          <a:lstStyle/>
          <a:p>
            <a:r>
              <a:rPr lang="en-US" sz="3600" dirty="0" smtClean="0"/>
              <a:t>And campaign for removing legislation that requires fortification!</a:t>
            </a:r>
            <a:endParaRPr lang="en-US" sz="3600" dirty="0"/>
          </a:p>
        </p:txBody>
      </p:sp>
    </p:spTree>
    <p:extLst>
      <p:ext uri="{BB962C8B-B14F-4D97-AF65-F5344CB8AC3E}">
        <p14:creationId xmlns:p14="http://schemas.microsoft.com/office/powerpoint/2010/main" val="318680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Don</a:t>
            </a:r>
            <a:r>
              <a:rPr lang="fr-FR" b="1" dirty="0" smtClean="0"/>
              <a:t>’</a:t>
            </a:r>
            <a:r>
              <a:rPr lang="en-US" b="1" dirty="0" smtClean="0"/>
              <a:t>t Use Roundup in your Yard!!</a:t>
            </a:r>
            <a:endParaRPr lang="en-US" b="1" dirty="0"/>
          </a:p>
        </p:txBody>
      </p:sp>
      <p:pic>
        <p:nvPicPr>
          <p:cNvPr id="4" name="Content Placeholder 3" descr="roundup_in_yard.jpg"/>
          <p:cNvPicPr>
            <a:picLocks noGrp="1" noChangeAspect="1"/>
          </p:cNvPicPr>
          <p:nvPr>
            <p:ph idx="1"/>
          </p:nvPr>
        </p:nvPicPr>
        <p:blipFill>
          <a:blip r:embed="rId2">
            <a:extLst>
              <a:ext uri="{28A0092B-C50C-407E-A947-70E740481C1C}">
                <a14:useLocalDpi xmlns:a14="http://schemas.microsoft.com/office/drawing/2010/main" val="0"/>
              </a:ext>
            </a:extLst>
          </a:blip>
          <a:srcRect l="-10500" r="-10500"/>
          <a:stretch>
            <a:fillRect/>
          </a:stretch>
        </p:blipFill>
        <p:spPr/>
      </p:pic>
      <p:pic>
        <p:nvPicPr>
          <p:cNvPr id="6" name="Picture 5" descr="N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652" y="1012823"/>
            <a:ext cx="5750399" cy="5726237"/>
          </a:xfrm>
          <a:prstGeom prst="rect">
            <a:avLst/>
          </a:prstGeom>
        </p:spPr>
      </p:pic>
    </p:spTree>
    <p:extLst>
      <p:ext uri="{BB962C8B-B14F-4D97-AF65-F5344CB8AC3E}">
        <p14:creationId xmlns:p14="http://schemas.microsoft.com/office/powerpoint/2010/main" val="389583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sz="2800" dirty="0"/>
              <a:t>Glyphosate likely plays a role in </a:t>
            </a:r>
            <a:r>
              <a:rPr lang="en-US" sz="2800" dirty="0" err="1"/>
              <a:t>spina</a:t>
            </a:r>
            <a:r>
              <a:rPr lang="en-US" sz="2800" dirty="0"/>
              <a:t> bifida </a:t>
            </a:r>
          </a:p>
          <a:p>
            <a:r>
              <a:rPr lang="en-US" sz="2800" dirty="0" smtClean="0"/>
              <a:t>Folic acid fortification of wheat-based products is most likely a big mistake</a:t>
            </a:r>
          </a:p>
          <a:p>
            <a:r>
              <a:rPr lang="en-US" sz="2800" dirty="0" smtClean="0"/>
              <a:t>Folic acid is a synthetic form of </a:t>
            </a:r>
            <a:r>
              <a:rPr lang="en-US" sz="2800" dirty="0" err="1" smtClean="0"/>
              <a:t>folate</a:t>
            </a:r>
            <a:r>
              <a:rPr lang="en-US" sz="2800" dirty="0" smtClean="0"/>
              <a:t> that causes oxidative damage in the liver, depletes antioxidants, and can lead to cerebral </a:t>
            </a:r>
            <a:r>
              <a:rPr lang="en-US" sz="2800" dirty="0" err="1" smtClean="0"/>
              <a:t>folate</a:t>
            </a:r>
            <a:r>
              <a:rPr lang="en-US" sz="2800" dirty="0" smtClean="0"/>
              <a:t> deficiency</a:t>
            </a:r>
          </a:p>
          <a:p>
            <a:pPr lvl="1"/>
            <a:r>
              <a:rPr lang="en-US" sz="2400" dirty="0" smtClean="0"/>
              <a:t>Linked to autism and cancer, among others</a:t>
            </a:r>
          </a:p>
          <a:p>
            <a:r>
              <a:rPr lang="en-US" sz="2800" dirty="0"/>
              <a:t>Iron supplements are likely also causing harm</a:t>
            </a:r>
          </a:p>
          <a:p>
            <a:r>
              <a:rPr lang="en-US" sz="2800" dirty="0"/>
              <a:t>Eating </a:t>
            </a:r>
            <a:r>
              <a:rPr lang="en-US" sz="2800" dirty="0" smtClean="0"/>
              <a:t>an organic </a:t>
            </a:r>
            <a:r>
              <a:rPr lang="en-US" sz="2800" dirty="0"/>
              <a:t>diet that is rich in </a:t>
            </a:r>
            <a:r>
              <a:rPr lang="en-US" sz="2800" dirty="0" err="1"/>
              <a:t>folate</a:t>
            </a:r>
            <a:r>
              <a:rPr lang="en-US" sz="2800" dirty="0"/>
              <a:t> is the best way to protect from </a:t>
            </a:r>
            <a:r>
              <a:rPr lang="en-US" sz="2800" dirty="0" err="1"/>
              <a:t>folate</a:t>
            </a:r>
            <a:r>
              <a:rPr lang="en-US" sz="2800" dirty="0"/>
              <a:t> deficiency</a:t>
            </a:r>
          </a:p>
        </p:txBody>
      </p:sp>
    </p:spTree>
    <p:extLst>
      <p:ext uri="{BB962C8B-B14F-4D97-AF65-F5344CB8AC3E}">
        <p14:creationId xmlns:p14="http://schemas.microsoft.com/office/powerpoint/2010/main" val="38227575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Big Picture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Synthetic folic acid is different from natural </a:t>
            </a:r>
            <a:r>
              <a:rPr lang="en-US" dirty="0" err="1" smtClean="0"/>
              <a:t>folate</a:t>
            </a:r>
            <a:r>
              <a:rPr lang="en-US" dirty="0" smtClean="0"/>
              <a:t> in important ways</a:t>
            </a:r>
          </a:p>
          <a:p>
            <a:pPr lvl="1"/>
            <a:r>
              <a:rPr lang="en-US" dirty="0" smtClean="0"/>
              <a:t>Excess supplementation leads to high circulating doses in the blood</a:t>
            </a:r>
          </a:p>
          <a:p>
            <a:pPr lvl="1"/>
            <a:r>
              <a:rPr lang="en-US" dirty="0" smtClean="0"/>
              <a:t>Alters the functions of hundreds of genes</a:t>
            </a:r>
          </a:p>
          <a:p>
            <a:pPr lvl="1"/>
            <a:r>
              <a:rPr lang="en-US" dirty="0" smtClean="0"/>
              <a:t>One obvious effect is low birth weight </a:t>
            </a:r>
            <a:r>
              <a:rPr lang="en-US" dirty="0" smtClean="0">
                <a:sym typeface="Wingdings"/>
              </a:rPr>
              <a:t> autism</a:t>
            </a:r>
            <a:endParaRPr lang="en-US" dirty="0" smtClean="0"/>
          </a:p>
          <a:p>
            <a:r>
              <a:rPr lang="en-US" dirty="0" smtClean="0"/>
              <a:t>Children with autism were more likely to have mothers taking folic acid supplements during pregnancy</a:t>
            </a:r>
          </a:p>
          <a:p>
            <a:r>
              <a:rPr lang="en-US" dirty="0"/>
              <a:t>F</a:t>
            </a:r>
            <a:r>
              <a:rPr lang="en-US" dirty="0" smtClean="0"/>
              <a:t>olic </a:t>
            </a:r>
            <a:r>
              <a:rPr lang="en-US" dirty="0"/>
              <a:t>acid supplementation alone can lead to the </a:t>
            </a:r>
            <a:r>
              <a:rPr lang="en-US" dirty="0" err="1"/>
              <a:t>dysregulation</a:t>
            </a:r>
            <a:r>
              <a:rPr lang="en-US" dirty="0"/>
              <a:t> of over 1000 genes </a:t>
            </a:r>
          </a:p>
          <a:p>
            <a:endParaRPr lang="en-US" dirty="0" smtClean="0"/>
          </a:p>
          <a:p>
            <a:pPr marL="457200" lvl="1" indent="0">
              <a:buNone/>
            </a:pPr>
            <a:endParaRPr lang="en-US" dirty="0"/>
          </a:p>
          <a:p>
            <a:endParaRPr lang="en-US" dirty="0"/>
          </a:p>
        </p:txBody>
      </p:sp>
      <p:sp>
        <p:nvSpPr>
          <p:cNvPr id="4" name="TextBox 3"/>
          <p:cNvSpPr txBox="1"/>
          <p:nvPr/>
        </p:nvSpPr>
        <p:spPr>
          <a:xfrm>
            <a:off x="457200" y="6310829"/>
            <a:ext cx="8371127" cy="400110"/>
          </a:xfrm>
          <a:prstGeom prst="rect">
            <a:avLst/>
          </a:prstGeom>
          <a:noFill/>
        </p:spPr>
        <p:txBody>
          <a:bodyPr wrap="none" rtlCol="0">
            <a:spAutoFit/>
          </a:bodyPr>
          <a:lstStyle/>
          <a:p>
            <a:r>
              <a:rPr lang="en-US" sz="2000" dirty="0" smtClean="0">
                <a:solidFill>
                  <a:srgbClr val="FF0000"/>
                </a:solidFill>
              </a:rPr>
              <a:t>*</a:t>
            </a:r>
            <a:r>
              <a:rPr lang="en-US" sz="2000" dirty="0" smtClean="0"/>
              <a:t>MC </a:t>
            </a:r>
            <a:r>
              <a:rPr lang="en-US" sz="2000" dirty="0" err="1" smtClean="0"/>
              <a:t>DeSoto</a:t>
            </a:r>
            <a:r>
              <a:rPr lang="en-US" sz="2000" dirty="0"/>
              <a:t> </a:t>
            </a:r>
            <a:r>
              <a:rPr lang="en-US" sz="2000" dirty="0" smtClean="0"/>
              <a:t>and RT </a:t>
            </a:r>
            <a:r>
              <a:rPr lang="en-US" sz="2000" dirty="0" err="1" smtClean="0"/>
              <a:t>Hitlan</a:t>
            </a:r>
            <a:r>
              <a:rPr lang="en-US" sz="2000" dirty="0" smtClean="0"/>
              <a:t>,</a:t>
            </a:r>
            <a:r>
              <a:rPr lang="en-US" sz="2000" dirty="0"/>
              <a:t> Journal of Pediatric Biochemistry 2 (2012) 251–</a:t>
            </a:r>
            <a:r>
              <a:rPr lang="en-US" sz="2000" dirty="0" smtClean="0"/>
              <a:t>261</a:t>
            </a:r>
            <a:endParaRPr lang="en-US" sz="2000" dirty="0"/>
          </a:p>
        </p:txBody>
      </p:sp>
    </p:spTree>
    <p:extLst>
      <p:ext uri="{BB962C8B-B14F-4D97-AF65-F5344CB8AC3E}">
        <p14:creationId xmlns:p14="http://schemas.microsoft.com/office/powerpoint/2010/main" val="30600256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27"/>
            <a:ext cx="8229600" cy="1143000"/>
          </a:xfrm>
        </p:spPr>
        <p:txBody>
          <a:bodyPr/>
          <a:lstStyle/>
          <a:p>
            <a:r>
              <a:rPr lang="en-US" b="1" dirty="0" smtClean="0"/>
              <a:t>A Bit of History</a:t>
            </a:r>
            <a:endParaRPr lang="en-US" b="1" dirty="0"/>
          </a:p>
        </p:txBody>
      </p:sp>
      <p:sp>
        <p:nvSpPr>
          <p:cNvPr id="7" name="Content Placeholder 2"/>
          <p:cNvSpPr txBox="1">
            <a:spLocks/>
          </p:cNvSpPr>
          <p:nvPr/>
        </p:nvSpPr>
        <p:spPr>
          <a:xfrm>
            <a:off x="457200" y="1078973"/>
            <a:ext cx="8620867" cy="60189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Neural tube developmental defects like </a:t>
            </a:r>
            <a:r>
              <a:rPr lang="en-US" sz="2400" dirty="0" err="1"/>
              <a:t>s</a:t>
            </a:r>
            <a:r>
              <a:rPr lang="en-US" sz="2400" dirty="0" err="1" smtClean="0"/>
              <a:t>pina</a:t>
            </a:r>
            <a:r>
              <a:rPr lang="en-US" sz="2400" dirty="0" smtClean="0"/>
              <a:t> bifida and anencephaly (no brain) are due to a very rare but catastrophic developmental disorder linked to low </a:t>
            </a:r>
            <a:r>
              <a:rPr lang="en-US" sz="2400" dirty="0" err="1" smtClean="0"/>
              <a:t>folate</a:t>
            </a:r>
            <a:r>
              <a:rPr lang="en-US" sz="2400" dirty="0" smtClean="0"/>
              <a:t> during the first trimester of pregnancy</a:t>
            </a:r>
          </a:p>
          <a:p>
            <a:r>
              <a:rPr lang="en-US" sz="2400" dirty="0"/>
              <a:t>Excess retinoic acid expression </a:t>
            </a:r>
            <a:r>
              <a:rPr lang="en-US" sz="2400" dirty="0" smtClean="0"/>
              <a:t>during </a:t>
            </a:r>
            <a:r>
              <a:rPr lang="en-US" sz="2400" dirty="0"/>
              <a:t>development causes </a:t>
            </a:r>
            <a:r>
              <a:rPr lang="en-US" sz="2400" dirty="0" smtClean="0"/>
              <a:t>neural  tube </a:t>
            </a:r>
            <a:r>
              <a:rPr lang="en-US" sz="2400" dirty="0"/>
              <a:t>developmental defects</a:t>
            </a:r>
          </a:p>
          <a:p>
            <a:r>
              <a:rPr lang="en-US" sz="2400" dirty="0" smtClean="0"/>
              <a:t>The US first considered adding folic acid supplements to grains in 1996, and introduced the mandate in 1998</a:t>
            </a:r>
          </a:p>
          <a:p>
            <a:r>
              <a:rPr lang="en-US" sz="2400" dirty="0"/>
              <a:t>GMO “Roundup Ready” crops </a:t>
            </a:r>
            <a:r>
              <a:rPr lang="en-US" sz="2400" dirty="0" smtClean="0"/>
              <a:t>                                                           were </a:t>
            </a:r>
            <a:r>
              <a:rPr lang="en-US" sz="2400" dirty="0"/>
              <a:t>just beginning  </a:t>
            </a:r>
            <a:r>
              <a:rPr lang="en-US" sz="2400" dirty="0" smtClean="0"/>
              <a:t>to </a:t>
            </a:r>
            <a:r>
              <a:rPr lang="en-US" sz="2400" dirty="0"/>
              <a:t>be </a:t>
            </a:r>
            <a:r>
              <a:rPr lang="en-US" sz="2400" dirty="0" smtClean="0"/>
              <a:t>                                                                        introduced </a:t>
            </a:r>
            <a:r>
              <a:rPr lang="en-US" sz="2400" dirty="0"/>
              <a:t>in 1996 and had </a:t>
            </a:r>
            <a:r>
              <a:rPr lang="en-US" sz="2400" dirty="0" smtClean="0"/>
              <a:t>                                                                           obtained widespread </a:t>
            </a:r>
            <a:r>
              <a:rPr lang="en-US" sz="2400" dirty="0"/>
              <a:t>adoption </a:t>
            </a:r>
            <a:r>
              <a:rPr lang="en-US" sz="2400" dirty="0" smtClean="0"/>
              <a:t>                                                                                                    by 1998</a:t>
            </a:r>
            <a:endParaRPr lang="en-US" sz="2000" dirty="0">
              <a:solidFill>
                <a:srgbClr val="000000"/>
              </a:solidFill>
            </a:endParaRPr>
          </a:p>
          <a:p>
            <a:endParaRPr lang="en-US" sz="2400" dirty="0">
              <a:solidFill>
                <a:srgbClr val="FF0000"/>
              </a:solidFill>
            </a:endParaRPr>
          </a:p>
          <a:p>
            <a:endParaRPr lang="en-US" sz="2400" dirty="0" smtClean="0"/>
          </a:p>
          <a:p>
            <a:endParaRPr lang="en-US" sz="2800" dirty="0"/>
          </a:p>
        </p:txBody>
      </p:sp>
      <p:pic>
        <p:nvPicPr>
          <p:cNvPr id="4" name="Picture 3" descr="neural_tub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290811"/>
            <a:ext cx="3539066" cy="2383827"/>
          </a:xfrm>
          <a:prstGeom prst="rect">
            <a:avLst/>
          </a:prstGeom>
        </p:spPr>
      </p:pic>
    </p:spTree>
    <p:extLst>
      <p:ext uri="{BB962C8B-B14F-4D97-AF65-F5344CB8AC3E}">
        <p14:creationId xmlns:p14="http://schemas.microsoft.com/office/powerpoint/2010/main" val="20116166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74995</TotalTime>
  <Words>4793</Words>
  <Application>Microsoft Macintosh PowerPoint</Application>
  <PresentationFormat>On-screen Show (4:3)</PresentationFormat>
  <Paragraphs>548</Paragraphs>
  <Slides>76</Slides>
  <Notes>41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Download these slides</vt:lpstr>
      <vt:lpstr>Folic Acid Supplementation: Why This is Not a Good Idea</vt:lpstr>
      <vt:lpstr>PowerPoint Presentation</vt:lpstr>
      <vt:lpstr>PowerPoint Presentation</vt:lpstr>
      <vt:lpstr>PowerPoint Presentation</vt:lpstr>
      <vt:lpstr>Outline</vt:lpstr>
      <vt:lpstr>PowerPoint Presentation</vt:lpstr>
      <vt:lpstr>The Big Picture*</vt:lpstr>
      <vt:lpstr>A Bit of History</vt:lpstr>
      <vt:lpstr>Adoption of “Roundup Ready” Crops*</vt:lpstr>
      <vt:lpstr>Folic Acid and/or Iron Fortification*</vt:lpstr>
      <vt:lpstr>Folic Acid and/or Iron Fortification*</vt:lpstr>
      <vt:lpstr>U.S. Regulation on Wheat*</vt:lpstr>
      <vt:lpstr>Factors in Celiac Disease?</vt:lpstr>
      <vt:lpstr>Glyphosate and Anencephaly*</vt:lpstr>
      <vt:lpstr>PowerPoint Presentation</vt:lpstr>
      <vt:lpstr>Glyphosate Upregulates Retinoic Acid*</vt:lpstr>
      <vt:lpstr>Gut Microbes Provide Folate to Host!*</vt:lpstr>
      <vt:lpstr>Gut Microbes Produce  Bioavailable Folate*</vt:lpstr>
      <vt:lpstr>Gut Microbes Produce  Bioavailable Folate*</vt:lpstr>
      <vt:lpstr>US Aggressive Campaign:  A Down Side to Folic Acid?</vt:lpstr>
      <vt:lpstr>Inverse Correlation Between Neural Tube Defects and Autism Trends*</vt:lpstr>
      <vt:lpstr>How much folic acid is too much?*</vt:lpstr>
      <vt:lpstr>“Folate, vitamin B12 and homocysteine  in relation to birth defects  and pregnancy outcome”* </vt:lpstr>
      <vt:lpstr>PowerPoint Presentation</vt:lpstr>
      <vt:lpstr>“Folic acid fortification: the good, the bad, and the puzzle of vitamin B-12”*</vt:lpstr>
      <vt:lpstr>“Folic acid fortification: the good, the bad, and the puzzle of vitamin B-12”*</vt:lpstr>
      <vt:lpstr>What’s the difference between  folic acid and folate???</vt:lpstr>
      <vt:lpstr>Folic Acid is Complex</vt:lpstr>
      <vt:lpstr>Crucial Difference between  Folic Acid and Folate*</vt:lpstr>
      <vt:lpstr>In the Liver….*</vt:lpstr>
      <vt:lpstr>eNOS needs NADPH, NOT NADP+!!</vt:lpstr>
      <vt:lpstr>Consequences</vt:lpstr>
      <vt:lpstr>A Problem with Folic Acid</vt:lpstr>
      <vt:lpstr>A Problem with Folic Acid</vt:lpstr>
      <vt:lpstr>A Problem with Folic Acid</vt:lpstr>
      <vt:lpstr>eNOS Requires BH4 to Synthesize Nitric Oxide*</vt:lpstr>
      <vt:lpstr>Simplified Methyl Cycle</vt:lpstr>
      <vt:lpstr>Too Many Vitamins!</vt:lpstr>
      <vt:lpstr>Generating Methionine from Homocysteine</vt:lpstr>
      <vt:lpstr>Transsulfuration Pathway*</vt:lpstr>
      <vt:lpstr>Transsulfuration Pathway*</vt:lpstr>
      <vt:lpstr>Recapitulation</vt:lpstr>
      <vt:lpstr>PowerPoint Presentation</vt:lpstr>
      <vt:lpstr>Early Infant Exposure to Excess Multivitamin: A Risk Factor for Autism?* </vt:lpstr>
      <vt:lpstr>“High folic acid consumption leads to pseudo-MTHFR deficiency, altered lipid metabolism,  and liver injury in mice”*</vt:lpstr>
      <vt:lpstr>Folic Acid Supplements in Late Pregnancy increase Risk to Asthma in Children *</vt:lpstr>
      <vt:lpstr>Folic Acid and Autism Risk*</vt:lpstr>
      <vt:lpstr>“Cerebral folate deficiency with developmental delay, autism, and response to folinic acid”* </vt:lpstr>
      <vt:lpstr>“Cerebral folate deficiency with developmental delay, autism, and response to folinic acid”* </vt:lpstr>
      <vt:lpstr>Folic Acid Worsens  Cerebral Folate Deficiency*</vt:lpstr>
      <vt:lpstr>“Cerebral Folate Deficiency in Autism Spectrum Disorders”*</vt:lpstr>
      <vt:lpstr>Folic Acid Increases Cancer Risk?*</vt:lpstr>
      <vt:lpstr>Increased cancer cell proliferation in prostate cancer patients with high levels of serum folate * </vt:lpstr>
      <vt:lpstr>Prospective Danish Cohort Study*</vt:lpstr>
      <vt:lpstr>Folic Acid and Colon Cancer in Chile*</vt:lpstr>
      <vt:lpstr>Folic Acid Supplement Trial in Africa: Failed!*</vt:lpstr>
      <vt:lpstr>PowerPoint Presentation</vt:lpstr>
      <vt:lpstr>Folic Acid and Zinc*</vt:lpstr>
      <vt:lpstr>“Iron-Fortified vs Low-Iron  Infant Formula” * </vt:lpstr>
      <vt:lpstr>This Detoxification Scheme is Essential in Red Blood Cells</vt:lpstr>
      <vt:lpstr>This Detoxification Scheme is Essential in Red Blood Cells</vt:lpstr>
      <vt:lpstr>This Detoxification Scheme is Essential in Red Blood Cells</vt:lpstr>
      <vt:lpstr>Iron in the US Food Supply: per capita per day, 1909-2000*</vt:lpstr>
      <vt:lpstr>Sources of Iron in the US Food Supply*</vt:lpstr>
      <vt:lpstr>A Role for Copper Deficiency*</vt:lpstr>
      <vt:lpstr>Glyphosate Binding to Metals*</vt:lpstr>
      <vt:lpstr>Glyphosate Binding to Metals*</vt:lpstr>
      <vt:lpstr>Recapitulation: Effects of Glyphosate</vt:lpstr>
      <vt:lpstr>“Neurobehavioural effects of developmental toxicity”* </vt:lpstr>
      <vt:lpstr>PowerPoint Presentation</vt:lpstr>
      <vt:lpstr>PowerPoint Presentation</vt:lpstr>
      <vt:lpstr>Eat Foods that Contain Folate</vt:lpstr>
      <vt:lpstr>And campaign for removing legislation that requires fortification!</vt:lpstr>
      <vt:lpstr>Don’t Use Roundup in your Yard!!</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Folate</dc:title>
  <dc:creator>Stephanie Seneff</dc:creator>
  <cp:lastModifiedBy>Stephanie Seneff</cp:lastModifiedBy>
  <cp:revision>237</cp:revision>
  <cp:lastPrinted>2015-11-12T23:22:49Z</cp:lastPrinted>
  <dcterms:created xsi:type="dcterms:W3CDTF">2015-02-21T14:56:24Z</dcterms:created>
  <dcterms:modified xsi:type="dcterms:W3CDTF">2015-11-15T13:48:04Z</dcterms:modified>
</cp:coreProperties>
</file>