
<file path=[Content_Types].xml><?xml version="1.0" encoding="utf-8"?>
<Types xmlns="http://schemas.openxmlformats.org/package/2006/content-types">
  <Default Extension="xml" ContentType="application/xml"/>
  <Default Extension="pdf" ContentType="application/pdf"/>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handoutMasterIdLst>
    <p:handoutMasterId r:id="rId93"/>
  </p:handoutMasterIdLst>
  <p:sldIdLst>
    <p:sldId id="256" r:id="rId2"/>
    <p:sldId id="314" r:id="rId3"/>
    <p:sldId id="387" r:id="rId4"/>
    <p:sldId id="301" r:id="rId5"/>
    <p:sldId id="302" r:id="rId6"/>
    <p:sldId id="322" r:id="rId7"/>
    <p:sldId id="366" r:id="rId8"/>
    <p:sldId id="316" r:id="rId9"/>
    <p:sldId id="323" r:id="rId10"/>
    <p:sldId id="334" r:id="rId11"/>
    <p:sldId id="343" r:id="rId12"/>
    <p:sldId id="342" r:id="rId13"/>
    <p:sldId id="317" r:id="rId14"/>
    <p:sldId id="318" r:id="rId15"/>
    <p:sldId id="319" r:id="rId16"/>
    <p:sldId id="340" r:id="rId17"/>
    <p:sldId id="286" r:id="rId18"/>
    <p:sldId id="287" r:id="rId19"/>
    <p:sldId id="288" r:id="rId20"/>
    <p:sldId id="321" r:id="rId21"/>
    <p:sldId id="330" r:id="rId22"/>
    <p:sldId id="331" r:id="rId23"/>
    <p:sldId id="289" r:id="rId24"/>
    <p:sldId id="304" r:id="rId25"/>
    <p:sldId id="291" r:id="rId26"/>
    <p:sldId id="292" r:id="rId27"/>
    <p:sldId id="341" r:id="rId28"/>
    <p:sldId id="373" r:id="rId29"/>
    <p:sldId id="372" r:id="rId30"/>
    <p:sldId id="280" r:id="rId31"/>
    <p:sldId id="303" r:id="rId32"/>
    <p:sldId id="281" r:id="rId33"/>
    <p:sldId id="282" r:id="rId34"/>
    <p:sldId id="283" r:id="rId35"/>
    <p:sldId id="284" r:id="rId36"/>
    <p:sldId id="285" r:id="rId37"/>
    <p:sldId id="305" r:id="rId38"/>
    <p:sldId id="362" r:id="rId39"/>
    <p:sldId id="363" r:id="rId40"/>
    <p:sldId id="338" r:id="rId41"/>
    <p:sldId id="257" r:id="rId42"/>
    <p:sldId id="258" r:id="rId43"/>
    <p:sldId id="259" r:id="rId44"/>
    <p:sldId id="261" r:id="rId45"/>
    <p:sldId id="262" r:id="rId46"/>
    <p:sldId id="263" r:id="rId47"/>
    <p:sldId id="374" r:id="rId48"/>
    <p:sldId id="375" r:id="rId49"/>
    <p:sldId id="376" r:id="rId50"/>
    <p:sldId id="377" r:id="rId51"/>
    <p:sldId id="378" r:id="rId52"/>
    <p:sldId id="266" r:id="rId53"/>
    <p:sldId id="360" r:id="rId54"/>
    <p:sldId id="382" r:id="rId55"/>
    <p:sldId id="267" r:id="rId56"/>
    <p:sldId id="269" r:id="rId57"/>
    <p:sldId id="380" r:id="rId58"/>
    <p:sldId id="381" r:id="rId59"/>
    <p:sldId id="324" r:id="rId60"/>
    <p:sldId id="345" r:id="rId61"/>
    <p:sldId id="383" r:id="rId62"/>
    <p:sldId id="384" r:id="rId63"/>
    <p:sldId id="385" r:id="rId64"/>
    <p:sldId id="293" r:id="rId65"/>
    <p:sldId id="364" r:id="rId66"/>
    <p:sldId id="325" r:id="rId67"/>
    <p:sldId id="298" r:id="rId68"/>
    <p:sldId id="299" r:id="rId69"/>
    <p:sldId id="354" r:id="rId70"/>
    <p:sldId id="353" r:id="rId71"/>
    <p:sldId id="367" r:id="rId72"/>
    <p:sldId id="368" r:id="rId73"/>
    <p:sldId id="329" r:id="rId74"/>
    <p:sldId id="326" r:id="rId75"/>
    <p:sldId id="328" r:id="rId76"/>
    <p:sldId id="327" r:id="rId77"/>
    <p:sldId id="351" r:id="rId78"/>
    <p:sldId id="388" r:id="rId79"/>
    <p:sldId id="352" r:id="rId80"/>
    <p:sldId id="346" r:id="rId81"/>
    <p:sldId id="308" r:id="rId82"/>
    <p:sldId id="310" r:id="rId83"/>
    <p:sldId id="311" r:id="rId84"/>
    <p:sldId id="312" r:id="rId85"/>
    <p:sldId id="349" r:id="rId86"/>
    <p:sldId id="350" r:id="rId87"/>
    <p:sldId id="379" r:id="rId88"/>
    <p:sldId id="361" r:id="rId89"/>
    <p:sldId id="389" r:id="rId90"/>
    <p:sldId id="336"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1344"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8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notesMaster" Target="notesMasters/notesMaster1.xml"/><Relationship Id="rId93" Type="http://schemas.openxmlformats.org/officeDocument/2006/relationships/handoutMaster" Target="handoutMasters/handoutMaster1.xml"/><Relationship Id="rId94" Type="http://schemas.openxmlformats.org/officeDocument/2006/relationships/printerSettings" Target="printerSettings/printerSettings1.bin"/><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BF9FFD7-6FB3-3C4F-BB7D-1C2FD59EE322}" type="datetimeFigureOut">
              <a:rPr lang="en-US" smtClean="0"/>
              <a:t>8/1/16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26CA952-6CAC-684D-B8DD-870ECA35BBE4}" type="slidenum">
              <a:rPr lang="en-US" smtClean="0"/>
              <a:t>‹#›</a:t>
            </a:fld>
            <a:endParaRPr lang="en-US"/>
          </a:p>
        </p:txBody>
      </p:sp>
    </p:spTree>
    <p:extLst>
      <p:ext uri="{BB962C8B-B14F-4D97-AF65-F5344CB8AC3E}">
        <p14:creationId xmlns:p14="http://schemas.microsoft.com/office/powerpoint/2010/main" val="2128097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7E2479-823A-E44B-BB22-C173F2EE6E42}" type="datetimeFigureOut">
              <a:rPr lang="en-US" smtClean="0"/>
              <a:t>7/23/16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7E92B4-0E77-9E43-AF18-33133D18AEC1}" type="slidenum">
              <a:rPr lang="en-US" smtClean="0"/>
              <a:t>‹#›</a:t>
            </a:fld>
            <a:endParaRPr lang="en-US"/>
          </a:p>
        </p:txBody>
      </p:sp>
    </p:spTree>
    <p:extLst>
      <p:ext uri="{BB962C8B-B14F-4D97-AF65-F5344CB8AC3E}">
        <p14:creationId xmlns:p14="http://schemas.microsoft.com/office/powerpoint/2010/main" val="22078503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www.wakingtimes.com</a:t>
            </a:r>
            <a:r>
              <a:rPr lang="en-US" dirty="0" smtClean="0"/>
              <a:t>/2016/07/27/non-lethal-biological-warfare-agents-linked-to-autoimmune-disease-epidemic/</a:t>
            </a:r>
            <a:endParaRPr lang="en-US" dirty="0"/>
          </a:p>
        </p:txBody>
      </p:sp>
      <p:sp>
        <p:nvSpPr>
          <p:cNvPr id="4" name="Slide Number Placeholder 3"/>
          <p:cNvSpPr>
            <a:spLocks noGrp="1"/>
          </p:cNvSpPr>
          <p:nvPr>
            <p:ph type="sldNum" sz="quarter" idx="10"/>
          </p:nvPr>
        </p:nvSpPr>
        <p:spPr/>
        <p:txBody>
          <a:bodyPr/>
          <a:lstStyle/>
          <a:p>
            <a:fld id="{FB7E92B4-0E77-9E43-AF18-33133D18AEC1}" type="slidenum">
              <a:rPr lang="en-US" smtClean="0"/>
              <a:t>7</a:t>
            </a:fld>
            <a:endParaRPr lang="en-US"/>
          </a:p>
        </p:txBody>
      </p:sp>
    </p:spTree>
    <p:extLst>
      <p:ext uri="{BB962C8B-B14F-4D97-AF65-F5344CB8AC3E}">
        <p14:creationId xmlns:p14="http://schemas.microsoft.com/office/powerpoint/2010/main" val="3920741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23</a:t>
            </a:fld>
            <a:endParaRPr lang="en-US"/>
          </a:p>
        </p:txBody>
      </p:sp>
    </p:spTree>
    <p:extLst>
      <p:ext uri="{BB962C8B-B14F-4D97-AF65-F5344CB8AC3E}">
        <p14:creationId xmlns:p14="http://schemas.microsoft.com/office/powerpoint/2010/main" val="1991358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N-methyl D-aspartate</a:t>
            </a:r>
          </a:p>
          <a:p>
            <a:r>
              <a:rPr lang="en-US" dirty="0" smtClean="0"/>
              <a:t>http</a:t>
            </a:r>
            <a:r>
              <a:rPr lang="en-US" dirty="0" smtClean="0"/>
              <a:t>://</a:t>
            </a:r>
            <a:r>
              <a:rPr lang="en-US" dirty="0" err="1" smtClean="0"/>
              <a:t>www.greenmedinfo.com</a:t>
            </a:r>
            <a:r>
              <a:rPr lang="en-US" dirty="0" smtClean="0"/>
              <a:t>/blog/roundup-</a:t>
            </a:r>
            <a:r>
              <a:rPr lang="en-US" dirty="0" err="1" smtClean="0"/>
              <a:t>weedkiller</a:t>
            </a:r>
            <a:r>
              <a:rPr lang="en-US" dirty="0" smtClean="0"/>
              <a:t>-brain-damaging-neurotoxin</a:t>
            </a:r>
          </a:p>
          <a:p>
            <a:r>
              <a:rPr lang="en-US" dirty="0" smtClean="0"/>
              <a:t>acute exposure (30 minutes) and chronic (pregnancy and lactation) exposure.</a:t>
            </a:r>
          </a:p>
          <a:p>
            <a:r>
              <a:rPr lang="en-US" dirty="0" smtClean="0"/>
              <a:t>Rat hippocampus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Why</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was</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this</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referenced</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T</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Bohn et al. Food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Chemistry</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153, 15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June</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2014, 207-215.</a:t>
            </a:r>
          </a:p>
          <a:p>
            <a:pPr marL="342900" marR="0" lvl="0" indent="-342900" algn="l" defTabSz="457200" rtl="0" eaLnBrk="1" fontAlgn="auto" latinLnBrk="0" hangingPunct="1">
              <a:lnSpc>
                <a:spcPct val="100000"/>
              </a:lnSpc>
              <a:spcBef>
                <a:spcPts val="0"/>
              </a:spcBef>
              <a:spcAft>
                <a:spcPts val="0"/>
              </a:spcAft>
              <a:buClrTx/>
              <a:buSzTx/>
              <a:buFontTx/>
              <a:buChar char="•"/>
              <a:tabLst/>
              <a:defRPr/>
            </a:pPr>
            <a:endParaRPr kumimoji="0" lang="fr-FR" sz="2000" b="0" i="0" u="none" strike="noStrike" kern="1200" cap="none" spc="0" normalizeH="0" baseline="0" noProof="0" dirty="0" smtClean="0">
              <a:ln>
                <a:noFill/>
              </a:ln>
              <a:solidFill>
                <a:prstClr val="black"/>
              </a:solidFill>
              <a:effectLst/>
              <a:uLnTx/>
              <a:uFillTx/>
              <a:latin typeface="+mn-lt"/>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Char char="•"/>
              <a:tabLst/>
              <a:defRPr/>
            </a:pPr>
            <a:endParaRPr kumimoji="0" lang="en-US" sz="20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24</a:t>
            </a:fld>
            <a:endParaRPr lang="en-US"/>
          </a:p>
        </p:txBody>
      </p:sp>
    </p:spTree>
    <p:extLst>
      <p:ext uri="{BB962C8B-B14F-4D97-AF65-F5344CB8AC3E}">
        <p14:creationId xmlns:p14="http://schemas.microsoft.com/office/powerpoint/2010/main" val="2272792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Table 1. Plasma Levels of Amino Acids and related compounds in Control Subjects and Individuals with HFA. </a:t>
            </a:r>
            <a:endParaRPr lang="en-US" dirty="0" smtClean="0"/>
          </a:p>
          <a:p>
            <a:r>
              <a:rPr lang="en-US" dirty="0" smtClean="0"/>
              <a:t>G</a:t>
            </a:r>
            <a:r>
              <a:rPr lang="fi-FI" dirty="0" smtClean="0"/>
              <a:t>lyphosate/glutamate_glutamine_autism_2011.pdf</a:t>
            </a:r>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25</a:t>
            </a:fld>
            <a:endParaRPr lang="en-US"/>
          </a:p>
        </p:txBody>
      </p:sp>
    </p:spTree>
    <p:extLst>
      <p:ext uri="{BB962C8B-B14F-4D97-AF65-F5344CB8AC3E}">
        <p14:creationId xmlns:p14="http://schemas.microsoft.com/office/powerpoint/2010/main" val="507158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a:t>
            </a:r>
            <a:r>
              <a:rPr lang="pl-PL" dirty="0" err="1" smtClean="0"/>
              <a:t>glutamate_autism_personal_story.pdf</a:t>
            </a:r>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26</a:t>
            </a:fld>
            <a:endParaRPr lang="en-US"/>
          </a:p>
        </p:txBody>
      </p:sp>
    </p:spTree>
    <p:extLst>
      <p:ext uri="{BB962C8B-B14F-4D97-AF65-F5344CB8AC3E}">
        <p14:creationId xmlns:p14="http://schemas.microsoft.com/office/powerpoint/2010/main" val="4186139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cyanobacteria_BMAA_article.pdf</a:t>
            </a:r>
            <a:endParaRPr lang="en-US" dirty="0" smtClean="0"/>
          </a:p>
          <a:p>
            <a:r>
              <a:rPr lang="en-US" dirty="0" smtClean="0"/>
              <a:t>Slotbloom_1999_conserved_serine_glutamate_transporter.pdf</a:t>
            </a:r>
          </a:p>
          <a:p>
            <a:r>
              <a:rPr lang="en-US" dirty="0" err="1" smtClean="0"/>
              <a:t>Dunlop.pdf</a:t>
            </a:r>
            <a:endParaRPr lang="en-US" dirty="0" smtClean="0"/>
          </a:p>
          <a:p>
            <a:r>
              <a:rPr lang="en-US" dirty="0" smtClean="0"/>
              <a:t>ALS_glutamate_transporter_link_2009.pdf</a:t>
            </a:r>
          </a:p>
          <a:p>
            <a:endParaRPr lang="fi-FI" dirty="0" smtClean="0"/>
          </a:p>
          <a:p>
            <a:r>
              <a:rPr lang="fi-FI" dirty="0" smtClean="0"/>
              <a:t>Guam/</a:t>
            </a:r>
          </a:p>
          <a:p>
            <a:r>
              <a:rPr lang="fi-FI" dirty="0" smtClean="0"/>
              <a:t>*ALS_glutamate_transporter_link_2009.pdf</a:t>
            </a:r>
          </a:p>
          <a:p>
            <a:r>
              <a:rPr lang="fi-FI" dirty="0" smtClean="0"/>
              <a:t>ChrisShawChapter7GuamFantastic.docx</a:t>
            </a:r>
          </a:p>
          <a:p>
            <a:r>
              <a:rPr lang="fi-FI" dirty="0" err="1" smtClean="0"/>
              <a:t>Dunlop.pdf</a:t>
            </a:r>
            <a:endParaRPr lang="fi-FI" dirty="0" smtClean="0"/>
          </a:p>
          <a:p>
            <a:r>
              <a:rPr lang="fi-FI" dirty="0" smtClean="0"/>
              <a:t>**Slotbloom_1999_conserved_serine_glutamate_transporter.pdf</a:t>
            </a:r>
          </a:p>
          <a:p>
            <a:endParaRPr lang="en-US" dirty="0"/>
          </a:p>
        </p:txBody>
      </p:sp>
      <p:sp>
        <p:nvSpPr>
          <p:cNvPr id="4" name="Slide Number Placeholder 3"/>
          <p:cNvSpPr>
            <a:spLocks noGrp="1"/>
          </p:cNvSpPr>
          <p:nvPr>
            <p:ph type="sldNum" sz="quarter" idx="10"/>
          </p:nvPr>
        </p:nvSpPr>
        <p:spPr/>
        <p:txBody>
          <a:bodyPr/>
          <a:lstStyle/>
          <a:p>
            <a:fld id="{FACDEB22-E773-5B46-8A0F-EA80E4F178C3}" type="slidenum">
              <a:rPr lang="en-US" smtClean="0"/>
              <a:t>33</a:t>
            </a:fld>
            <a:endParaRPr lang="en-US"/>
          </a:p>
        </p:txBody>
      </p:sp>
    </p:spTree>
    <p:extLst>
      <p:ext uri="{BB962C8B-B14F-4D97-AF65-F5344CB8AC3E}">
        <p14:creationId xmlns:p14="http://schemas.microsoft.com/office/powerpoint/2010/main" val="762877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misincorporation_of_proline_analogue_MS.pdf</a:t>
            </a:r>
            <a:endParaRPr lang="en-US" dirty="0"/>
          </a:p>
        </p:txBody>
      </p:sp>
      <p:sp>
        <p:nvSpPr>
          <p:cNvPr id="4" name="Slide Number Placeholder 3"/>
          <p:cNvSpPr>
            <a:spLocks noGrp="1"/>
          </p:cNvSpPr>
          <p:nvPr>
            <p:ph type="sldNum" sz="quarter" idx="10"/>
          </p:nvPr>
        </p:nvSpPr>
        <p:spPr/>
        <p:txBody>
          <a:bodyPr/>
          <a:lstStyle/>
          <a:p>
            <a:fld id="{4D502622-A9D1-1541-9C00-F740B52472FB}" type="slidenum">
              <a:rPr lang="en-US" smtClean="0"/>
              <a:t>34</a:t>
            </a:fld>
            <a:endParaRPr lang="en-US"/>
          </a:p>
        </p:txBody>
      </p:sp>
    </p:spTree>
    <p:extLst>
      <p:ext uri="{BB962C8B-B14F-4D97-AF65-F5344CB8AC3E}">
        <p14:creationId xmlns:p14="http://schemas.microsoft.com/office/powerpoint/2010/main" val="3289994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2016/Anthony/</a:t>
            </a:r>
          </a:p>
          <a:p>
            <a:r>
              <a:rPr lang="en-US" dirty="0" err="1" smtClean="0"/>
              <a:t>reduced_GABAergic_activity_autism_brain.pdf</a:t>
            </a:r>
            <a:endParaRPr lang="en-US" dirty="0" smtClean="0"/>
          </a:p>
          <a:p>
            <a:r>
              <a:rPr lang="pl-PL" dirty="0" smtClean="0"/>
              <a:t>ABA_conserved_glycine_2000.pdf</a:t>
            </a:r>
          </a:p>
          <a:p>
            <a:endParaRPr lang="en-US" dirty="0"/>
          </a:p>
        </p:txBody>
      </p:sp>
      <p:sp>
        <p:nvSpPr>
          <p:cNvPr id="4" name="Slide Number Placeholder 3"/>
          <p:cNvSpPr>
            <a:spLocks noGrp="1"/>
          </p:cNvSpPr>
          <p:nvPr>
            <p:ph type="sldNum" sz="quarter" idx="10"/>
          </p:nvPr>
        </p:nvSpPr>
        <p:spPr/>
        <p:txBody>
          <a:bodyPr/>
          <a:lstStyle/>
          <a:p>
            <a:fld id="{1CC9A3E2-5C14-9A4C-B4FB-899F09559F65}" type="slidenum">
              <a:rPr lang="en-US" smtClean="0"/>
              <a:t>37</a:t>
            </a:fld>
            <a:endParaRPr lang="en-US"/>
          </a:p>
        </p:txBody>
      </p:sp>
    </p:spTree>
    <p:extLst>
      <p:ext uri="{BB962C8B-B14F-4D97-AF65-F5344CB8AC3E}">
        <p14:creationId xmlns:p14="http://schemas.microsoft.com/office/powerpoint/2010/main" val="1660976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glyphosate/Carrasco_paper_BestOne_teratogenic_effects_glyphosate_2010.pdf</a:t>
            </a:r>
          </a:p>
          <a:p>
            <a:endParaRPr lang="en-US" dirty="0" smtClean="0"/>
          </a:p>
          <a:p>
            <a:r>
              <a:rPr lang="en-US" dirty="0" err="1" smtClean="0"/>
              <a:t>JudyHoy</a:t>
            </a:r>
            <a:r>
              <a:rPr lang="en-US" dirty="0" smtClean="0"/>
              <a:t>/</a:t>
            </a:r>
            <a:r>
              <a:rPr lang="en-US" dirty="0" err="1" smtClean="0"/>
              <a:t>JoshPaper</a:t>
            </a:r>
            <a:r>
              <a:rPr lang="en-US" dirty="0" smtClean="0"/>
              <a:t>/Madrid-</a:t>
            </a:r>
            <a:r>
              <a:rPr lang="en-US" dirty="0" err="1" smtClean="0"/>
              <a:t>Carrasco.pdf</a:t>
            </a:r>
            <a:r>
              <a:rPr lang="en-US" dirty="0" smtClean="0"/>
              <a:t> p. 27.</a:t>
            </a:r>
            <a:endParaRPr lang="en-US" dirty="0"/>
          </a:p>
        </p:txBody>
      </p:sp>
      <p:sp>
        <p:nvSpPr>
          <p:cNvPr id="4" name="Slide Number Placeholder 3"/>
          <p:cNvSpPr>
            <a:spLocks noGrp="1"/>
          </p:cNvSpPr>
          <p:nvPr>
            <p:ph type="sldNum" sz="quarter" idx="10"/>
          </p:nvPr>
        </p:nvSpPr>
        <p:spPr/>
        <p:txBody>
          <a:bodyPr/>
          <a:lstStyle/>
          <a:p>
            <a:fld id="{FB7E92B4-0E77-9E43-AF18-33133D18AEC1}" type="slidenum">
              <a:rPr lang="en-US" smtClean="0"/>
              <a:t>38</a:t>
            </a:fld>
            <a:endParaRPr lang="en-US"/>
          </a:p>
        </p:txBody>
      </p:sp>
    </p:spTree>
    <p:extLst>
      <p:ext uri="{BB962C8B-B14F-4D97-AF65-F5344CB8AC3E}">
        <p14:creationId xmlns:p14="http://schemas.microsoft.com/office/powerpoint/2010/main" val="701935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glyphosate/Carrasco_paper_BestOne_teratogenic_effects_glyphosate_2010.pdf</a:t>
            </a:r>
            <a:endParaRPr lang="en-US" dirty="0"/>
          </a:p>
        </p:txBody>
      </p:sp>
      <p:sp>
        <p:nvSpPr>
          <p:cNvPr id="4" name="Slide Number Placeholder 3"/>
          <p:cNvSpPr>
            <a:spLocks noGrp="1"/>
          </p:cNvSpPr>
          <p:nvPr>
            <p:ph type="sldNum" sz="quarter" idx="10"/>
          </p:nvPr>
        </p:nvSpPr>
        <p:spPr/>
        <p:txBody>
          <a:bodyPr/>
          <a:lstStyle/>
          <a:p>
            <a:fld id="{FB7E92B4-0E77-9E43-AF18-33133D18AEC1}" type="slidenum">
              <a:rPr lang="en-US" smtClean="0"/>
              <a:t>39</a:t>
            </a:fld>
            <a:endParaRPr lang="en-US"/>
          </a:p>
        </p:txBody>
      </p:sp>
    </p:spTree>
    <p:extLst>
      <p:ext uri="{BB962C8B-B14F-4D97-AF65-F5344CB8AC3E}">
        <p14:creationId xmlns:p14="http://schemas.microsoft.com/office/powerpoint/2010/main" val="563599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Csail</a:t>
            </a:r>
            <a:r>
              <a:rPr lang="en-US" dirty="0" smtClean="0"/>
              <a:t>/2014/project/</a:t>
            </a:r>
            <a:r>
              <a:rPr lang="en-US" dirty="0" err="1" smtClean="0"/>
              <a:t>Blaxill</a:t>
            </a:r>
            <a:r>
              <a:rPr lang="en-US" dirty="0" smtClean="0"/>
              <a:t>/</a:t>
            </a:r>
            <a:r>
              <a:rPr lang="nb-NO" dirty="0" err="1" smtClean="0"/>
              <a:t>gardasillicensetokill.pdf</a:t>
            </a:r>
            <a:endParaRPr lang="nb-NO" dirty="0" smtClean="0"/>
          </a:p>
          <a:p>
            <a:endParaRPr lang="nb-NO" dirty="0" smtClean="0"/>
          </a:p>
          <a:p>
            <a:r>
              <a:rPr lang="nb-NO" dirty="0" smtClean="0"/>
              <a:t>Department</a:t>
            </a:r>
            <a:r>
              <a:rPr lang="nb-NO" baseline="0" dirty="0" smtClean="0"/>
              <a:t> </a:t>
            </a:r>
            <a:r>
              <a:rPr lang="nb-NO" baseline="0" dirty="0" err="1" smtClean="0"/>
              <a:t>of</a:t>
            </a:r>
            <a:r>
              <a:rPr lang="nb-NO" baseline="0" dirty="0" smtClean="0"/>
              <a:t> Health and Human Services</a:t>
            </a:r>
            <a:endParaRPr lang="nb-NO" dirty="0" smtClean="0"/>
          </a:p>
          <a:p>
            <a:endParaRPr lang="en-US" dirty="0"/>
          </a:p>
        </p:txBody>
      </p:sp>
      <p:sp>
        <p:nvSpPr>
          <p:cNvPr id="4" name="Slide Number Placeholder 3"/>
          <p:cNvSpPr>
            <a:spLocks noGrp="1"/>
          </p:cNvSpPr>
          <p:nvPr>
            <p:ph type="sldNum" sz="quarter" idx="10"/>
          </p:nvPr>
        </p:nvSpPr>
        <p:spPr/>
        <p:txBody>
          <a:bodyPr/>
          <a:lstStyle/>
          <a:p>
            <a:fld id="{78D58B92-B5BA-6747-B32B-63F71F4D3768}" type="slidenum">
              <a:rPr lang="en-US" smtClean="0"/>
              <a:t>44</a:t>
            </a:fld>
            <a:endParaRPr lang="en-US"/>
          </a:p>
        </p:txBody>
      </p:sp>
    </p:spTree>
    <p:extLst>
      <p:ext uri="{BB962C8B-B14F-4D97-AF65-F5344CB8AC3E}">
        <p14:creationId xmlns:p14="http://schemas.microsoft.com/office/powerpoint/2010/main" val="3251182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a:t>
            </a:r>
            <a:r>
              <a:rPr lang="en-US" dirty="0" err="1" smtClean="0"/>
              <a:t>pesticides_for_wheat_slides.pdf</a:t>
            </a:r>
            <a:endParaRPr lang="en-US" dirty="0" smtClean="0"/>
          </a:p>
          <a:p>
            <a:r>
              <a:rPr lang="en-US" dirty="0" smtClean="0"/>
              <a:t>glyphosate/</a:t>
            </a:r>
            <a:r>
              <a:rPr lang="en-US" dirty="0" err="1" smtClean="0"/>
              <a:t>Axial_XL.text</a:t>
            </a:r>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t>11</a:t>
            </a:fld>
            <a:endParaRPr lang="en-US"/>
          </a:p>
        </p:txBody>
      </p:sp>
    </p:spTree>
    <p:extLst>
      <p:ext uri="{BB962C8B-B14F-4D97-AF65-F5344CB8AC3E}">
        <p14:creationId xmlns:p14="http://schemas.microsoft.com/office/powerpoint/2010/main" val="3931228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i="1" dirty="0" smtClean="0"/>
              <a:t>BHC</a:t>
            </a:r>
            <a:r>
              <a:rPr lang="de-DE" dirty="0" smtClean="0"/>
              <a:t> (</a:t>
            </a:r>
            <a:r>
              <a:rPr lang="de-DE" i="1" dirty="0" err="1" smtClean="0"/>
              <a:t>Benzene</a:t>
            </a:r>
            <a:r>
              <a:rPr lang="de-DE" i="1" dirty="0" smtClean="0"/>
              <a:t> </a:t>
            </a:r>
            <a:r>
              <a:rPr lang="de-DE" i="1" dirty="0" err="1" smtClean="0"/>
              <a:t>Hexa</a:t>
            </a:r>
            <a:r>
              <a:rPr lang="de-DE" i="1" dirty="0" smtClean="0"/>
              <a:t> Chloride</a:t>
            </a:r>
            <a:r>
              <a:rPr lang="de-DE" dirty="0" smtClean="0"/>
              <a:t>) </a:t>
            </a:r>
            <a:endParaRPr lang="en-US" dirty="0"/>
          </a:p>
        </p:txBody>
      </p:sp>
      <p:sp>
        <p:nvSpPr>
          <p:cNvPr id="4" name="Slide Number Placeholder 3"/>
          <p:cNvSpPr>
            <a:spLocks noGrp="1"/>
          </p:cNvSpPr>
          <p:nvPr>
            <p:ph type="sldNum" sz="quarter" idx="10"/>
          </p:nvPr>
        </p:nvSpPr>
        <p:spPr/>
        <p:txBody>
          <a:bodyPr/>
          <a:lstStyle/>
          <a:p>
            <a:fld id="{FB7E92B4-0E77-9E43-AF18-33133D18AEC1}" type="slidenum">
              <a:rPr lang="en-US" smtClean="0"/>
              <a:t>46</a:t>
            </a:fld>
            <a:endParaRPr lang="en-US"/>
          </a:p>
        </p:txBody>
      </p:sp>
    </p:spTree>
    <p:extLst>
      <p:ext uri="{BB962C8B-B14F-4D97-AF65-F5344CB8AC3E}">
        <p14:creationId xmlns:p14="http://schemas.microsoft.com/office/powerpoint/2010/main" val="3093174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samantha</a:t>
            </a:r>
            <a:r>
              <a:rPr lang="en-US" dirty="0" smtClean="0"/>
              <a:t>/vaccine-induced-immune-</a:t>
            </a:r>
            <a:r>
              <a:rPr lang="en-US" dirty="0" err="1" smtClean="0"/>
              <a:t>overload.pdf</a:t>
            </a:r>
            <a:endParaRPr lang="en-US" dirty="0" smtClean="0"/>
          </a:p>
          <a:p>
            <a:r>
              <a:rPr lang="en-US" dirty="0" smtClean="0"/>
              <a:t>./</a:t>
            </a:r>
            <a:r>
              <a:rPr lang="en-US" dirty="0" err="1" smtClean="0"/>
              <a:t>vaccine_overload.pdf</a:t>
            </a:r>
            <a:endParaRPr lang="en-US" dirty="0" smtClean="0"/>
          </a:p>
          <a:p>
            <a:r>
              <a:rPr lang="en-US" dirty="0" smtClean="0"/>
              <a:t>http://</a:t>
            </a:r>
            <a:r>
              <a:rPr lang="en-US" dirty="0" err="1" smtClean="0"/>
              <a:t>www.thepeoplesvoice.org</a:t>
            </a:r>
            <a:r>
              <a:rPr lang="en-US" dirty="0" smtClean="0"/>
              <a:t>/TPV3/</a:t>
            </a:r>
            <a:r>
              <a:rPr lang="en-US" dirty="0" err="1" smtClean="0"/>
              <a:t>Voices.php</a:t>
            </a:r>
            <a:r>
              <a:rPr lang="en-US" dirty="0" smtClean="0"/>
              <a:t>/2014/06/16/vaccine-induced-immune-overload-and-the-</a:t>
            </a:r>
            <a:endParaRPr lang="en-US" dirty="0"/>
          </a:p>
        </p:txBody>
      </p:sp>
      <p:sp>
        <p:nvSpPr>
          <p:cNvPr id="4" name="Slide Number Placeholder 3"/>
          <p:cNvSpPr>
            <a:spLocks noGrp="1"/>
          </p:cNvSpPr>
          <p:nvPr>
            <p:ph type="sldNum" sz="quarter" idx="10"/>
          </p:nvPr>
        </p:nvSpPr>
        <p:spPr/>
        <p:txBody>
          <a:bodyPr/>
          <a:lstStyle/>
          <a:p>
            <a:fld id="{AB95C7CE-2177-4142-96B3-21BF15F0A7AC}" type="slidenum">
              <a:rPr lang="en-US" smtClean="0"/>
              <a:t>47</a:t>
            </a:fld>
            <a:endParaRPr lang="en-US"/>
          </a:p>
        </p:txBody>
      </p:sp>
    </p:spTree>
    <p:extLst>
      <p:ext uri="{BB962C8B-B14F-4D97-AF65-F5344CB8AC3E}">
        <p14:creationId xmlns:p14="http://schemas.microsoft.com/office/powerpoint/2010/main" val="3303602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./molecular_mimicry_autoimmunity_2012.pdf </a:t>
            </a:r>
            <a:endParaRPr lang="en-US" dirty="0"/>
          </a:p>
        </p:txBody>
      </p:sp>
      <p:sp>
        <p:nvSpPr>
          <p:cNvPr id="4" name="Slide Number Placeholder 3"/>
          <p:cNvSpPr>
            <a:spLocks noGrp="1"/>
          </p:cNvSpPr>
          <p:nvPr>
            <p:ph type="sldNum" sz="quarter" idx="10"/>
          </p:nvPr>
        </p:nvSpPr>
        <p:spPr/>
        <p:txBody>
          <a:bodyPr/>
          <a:lstStyle/>
          <a:p>
            <a:fld id="{FB7E92B4-0E77-9E43-AF18-33133D18AEC1}" type="slidenum">
              <a:rPr lang="en-US" smtClean="0"/>
              <a:t>48</a:t>
            </a:fld>
            <a:endParaRPr lang="en-US"/>
          </a:p>
        </p:txBody>
      </p:sp>
    </p:spTree>
    <p:extLst>
      <p:ext uri="{BB962C8B-B14F-4D97-AF65-F5344CB8AC3E}">
        <p14:creationId xmlns:p14="http://schemas.microsoft.com/office/powerpoint/2010/main" val="3173688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./reversing_gut_damage_in_HIV_great_figure_2016.pdf</a:t>
            </a:r>
            <a:endParaRPr lang="en-US" dirty="0"/>
          </a:p>
        </p:txBody>
      </p:sp>
      <p:sp>
        <p:nvSpPr>
          <p:cNvPr id="4" name="Slide Number Placeholder 3"/>
          <p:cNvSpPr>
            <a:spLocks noGrp="1"/>
          </p:cNvSpPr>
          <p:nvPr>
            <p:ph type="sldNum" sz="quarter" idx="10"/>
          </p:nvPr>
        </p:nvSpPr>
        <p:spPr/>
        <p:txBody>
          <a:bodyPr/>
          <a:lstStyle/>
          <a:p>
            <a:fld id="{FB7E92B4-0E77-9E43-AF18-33133D18AEC1}" type="slidenum">
              <a:rPr lang="en-US" smtClean="0"/>
              <a:t>51</a:t>
            </a:fld>
            <a:endParaRPr lang="en-US"/>
          </a:p>
        </p:txBody>
      </p:sp>
    </p:spTree>
    <p:extLst>
      <p:ext uri="{BB962C8B-B14F-4D97-AF65-F5344CB8AC3E}">
        <p14:creationId xmlns:p14="http://schemas.microsoft.com/office/powerpoint/2010/main" val="671699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r>
              <a:rPr lang="es-ES_tradnl" dirty="0" err="1" smtClean="0"/>
              <a:t>amantha</a:t>
            </a:r>
            <a:r>
              <a:rPr lang="es-ES_tradnl" dirty="0" smtClean="0"/>
              <a:t>/Thimerosal_not_safe_Geier_2014</a:t>
            </a:r>
            <a:endParaRPr lang="en-US" dirty="0"/>
          </a:p>
        </p:txBody>
      </p:sp>
      <p:sp>
        <p:nvSpPr>
          <p:cNvPr id="4" name="Slide Number Placeholder 3"/>
          <p:cNvSpPr>
            <a:spLocks noGrp="1"/>
          </p:cNvSpPr>
          <p:nvPr>
            <p:ph type="sldNum" sz="quarter" idx="10"/>
          </p:nvPr>
        </p:nvSpPr>
        <p:spPr/>
        <p:txBody>
          <a:bodyPr/>
          <a:lstStyle/>
          <a:p>
            <a:fld id="{ED1E031B-ADBB-6449-B9D2-D9362C645AF1}" type="slidenum">
              <a:rPr lang="en-US" smtClean="0"/>
              <a:t>55</a:t>
            </a:fld>
            <a:endParaRPr lang="en-US"/>
          </a:p>
        </p:txBody>
      </p:sp>
    </p:spTree>
    <p:extLst>
      <p:ext uri="{BB962C8B-B14F-4D97-AF65-F5344CB8AC3E}">
        <p14:creationId xmlns:p14="http://schemas.microsoft.com/office/powerpoint/2010/main" val="2841920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Seizures</a:t>
            </a:r>
            <a:r>
              <a:rPr lang="en-US" baseline="0" dirty="0" smtClean="0"/>
              <a:t> facial swelling anaphylactic shock</a:t>
            </a:r>
          </a:p>
          <a:p>
            <a:r>
              <a:rPr lang="en-US" baseline="0" dirty="0" smtClean="0"/>
              <a:t>Joint pain</a:t>
            </a:r>
            <a:endParaRPr lang="en-US" dirty="0"/>
          </a:p>
        </p:txBody>
      </p:sp>
      <p:sp>
        <p:nvSpPr>
          <p:cNvPr id="4" name="Slide Number Placeholder 3"/>
          <p:cNvSpPr>
            <a:spLocks noGrp="1"/>
          </p:cNvSpPr>
          <p:nvPr>
            <p:ph type="sldNum" sz="quarter" idx="10"/>
          </p:nvPr>
        </p:nvSpPr>
        <p:spPr/>
        <p:txBody>
          <a:bodyPr/>
          <a:lstStyle/>
          <a:p>
            <a:fld id="{AB95C7CE-2177-4142-96B3-21BF15F0A7AC}" type="slidenum">
              <a:rPr lang="en-US" smtClean="0"/>
              <a:t>56</a:t>
            </a:fld>
            <a:endParaRPr lang="en-US"/>
          </a:p>
        </p:txBody>
      </p:sp>
    </p:spTree>
    <p:extLst>
      <p:ext uri="{BB962C8B-B14F-4D97-AF65-F5344CB8AC3E}">
        <p14:creationId xmlns:p14="http://schemas.microsoft.com/office/powerpoint/2010/main" val="1540347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./high_glutamate_plasma_autism_2016.pdf </a:t>
            </a:r>
            <a:endParaRPr lang="en-US" dirty="0"/>
          </a:p>
        </p:txBody>
      </p:sp>
      <p:sp>
        <p:nvSpPr>
          <p:cNvPr id="4" name="Slide Number Placeholder 3"/>
          <p:cNvSpPr>
            <a:spLocks noGrp="1"/>
          </p:cNvSpPr>
          <p:nvPr>
            <p:ph type="sldNum" sz="quarter" idx="10"/>
          </p:nvPr>
        </p:nvSpPr>
        <p:spPr/>
        <p:txBody>
          <a:bodyPr/>
          <a:lstStyle/>
          <a:p>
            <a:fld id="{FB7E92B4-0E77-9E43-AF18-33133D18AEC1}" type="slidenum">
              <a:rPr lang="en-US" smtClean="0"/>
              <a:t>59</a:t>
            </a:fld>
            <a:endParaRPr lang="en-US"/>
          </a:p>
        </p:txBody>
      </p:sp>
    </p:spTree>
    <p:extLst>
      <p:ext uri="{BB962C8B-B14F-4D97-AF65-F5344CB8AC3E}">
        <p14:creationId xmlns:p14="http://schemas.microsoft.com/office/powerpoint/2010/main" val="1377123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Individuals with Disabilities Education Act</a:t>
            </a:r>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64</a:t>
            </a:fld>
            <a:endParaRPr lang="en-US"/>
          </a:p>
        </p:txBody>
      </p:sp>
    </p:spTree>
    <p:extLst>
      <p:ext uri="{BB962C8B-B14F-4D97-AF65-F5344CB8AC3E}">
        <p14:creationId xmlns:p14="http://schemas.microsoft.com/office/powerpoint/2010/main" val="2219687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Trypsin inhibitor</a:t>
            </a:r>
            <a:endParaRPr lang="en-US" dirty="0"/>
          </a:p>
        </p:txBody>
      </p:sp>
      <p:sp>
        <p:nvSpPr>
          <p:cNvPr id="4" name="Slide Number Placeholder 3"/>
          <p:cNvSpPr>
            <a:spLocks noGrp="1"/>
          </p:cNvSpPr>
          <p:nvPr>
            <p:ph type="sldNum" sz="quarter" idx="10"/>
          </p:nvPr>
        </p:nvSpPr>
        <p:spPr/>
        <p:txBody>
          <a:bodyPr/>
          <a:lstStyle/>
          <a:p>
            <a:fld id="{4D502622-A9D1-1541-9C00-F740B52472FB}" type="slidenum">
              <a:rPr lang="en-US" smtClean="0"/>
              <a:t>66</a:t>
            </a:fld>
            <a:endParaRPr lang="en-US"/>
          </a:p>
        </p:txBody>
      </p:sp>
    </p:spTree>
    <p:extLst>
      <p:ext uri="{BB962C8B-B14F-4D97-AF65-F5344CB8AC3E}">
        <p14:creationId xmlns:p14="http://schemas.microsoft.com/office/powerpoint/2010/main" val="2875704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www.duluthnewstribune.com</a:t>
            </a:r>
            <a:r>
              <a:rPr lang="en-US" dirty="0" smtClean="0"/>
              <a:t>/opinion/4068271-doctors-response-risks-costs-hpv-vaccine-far-outweigh-any-benefit</a:t>
            </a:r>
            <a:endParaRPr lang="en-US" dirty="0"/>
          </a:p>
        </p:txBody>
      </p:sp>
      <p:sp>
        <p:nvSpPr>
          <p:cNvPr id="4" name="Slide Number Placeholder 3"/>
          <p:cNvSpPr>
            <a:spLocks noGrp="1"/>
          </p:cNvSpPr>
          <p:nvPr>
            <p:ph type="sldNum" sz="quarter" idx="10"/>
          </p:nvPr>
        </p:nvSpPr>
        <p:spPr/>
        <p:txBody>
          <a:bodyPr/>
          <a:lstStyle/>
          <a:p>
            <a:fld id="{FB7E92B4-0E77-9E43-AF18-33133D18AEC1}" type="slidenum">
              <a:rPr lang="en-US" smtClean="0"/>
              <a:t>70</a:t>
            </a:fld>
            <a:endParaRPr lang="en-US"/>
          </a:p>
        </p:txBody>
      </p:sp>
    </p:spTree>
    <p:extLst>
      <p:ext uri="{BB962C8B-B14F-4D97-AF65-F5344CB8AC3E}">
        <p14:creationId xmlns:p14="http://schemas.microsoft.com/office/powerpoint/2010/main" val="1544554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Newsweek_on_glyphosate_overuse.text</a:t>
            </a:r>
            <a:endParaRPr lang="en-US" dirty="0" smtClean="0"/>
          </a:p>
          <a:p>
            <a:endParaRPr lang="en-US" dirty="0"/>
          </a:p>
        </p:txBody>
      </p:sp>
      <p:sp>
        <p:nvSpPr>
          <p:cNvPr id="4" name="Slide Number Placeholder 3"/>
          <p:cNvSpPr>
            <a:spLocks noGrp="1"/>
          </p:cNvSpPr>
          <p:nvPr>
            <p:ph type="sldNum" sz="quarter" idx="10"/>
          </p:nvPr>
        </p:nvSpPr>
        <p:spPr/>
        <p:txBody>
          <a:bodyPr/>
          <a:lstStyle/>
          <a:p>
            <a:fld id="{FACDEB22-E773-5B46-8A0F-EA80E4F178C3}" type="slidenum">
              <a:rPr lang="en-US" smtClean="0"/>
              <a:t>12</a:t>
            </a:fld>
            <a:endParaRPr lang="en-US"/>
          </a:p>
        </p:txBody>
      </p:sp>
    </p:spTree>
    <p:extLst>
      <p:ext uri="{BB962C8B-B14F-4D97-AF65-F5344CB8AC3E}">
        <p14:creationId xmlns:p14="http://schemas.microsoft.com/office/powerpoint/2010/main" val="2831211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Claire </a:t>
            </a:r>
            <a:r>
              <a:rPr lang="en-US" dirty="0" err="1" smtClean="0"/>
              <a:t>Dwoskin</a:t>
            </a:r>
            <a:r>
              <a:rPr lang="en-US" dirty="0" smtClean="0"/>
              <a:t> published July 28, 2016</a:t>
            </a:r>
          </a:p>
          <a:p>
            <a:r>
              <a:rPr lang="en-US" dirty="0" smtClean="0"/>
              <a:t>./</a:t>
            </a:r>
            <a:r>
              <a:rPr lang="en-US" dirty="0" err="1" smtClean="0"/>
              <a:t>ClaireDwoskin_on_Gardasil.text</a:t>
            </a:r>
            <a:endParaRPr lang="en-US" dirty="0"/>
          </a:p>
        </p:txBody>
      </p:sp>
      <p:sp>
        <p:nvSpPr>
          <p:cNvPr id="4" name="Slide Number Placeholder 3"/>
          <p:cNvSpPr>
            <a:spLocks noGrp="1"/>
          </p:cNvSpPr>
          <p:nvPr>
            <p:ph type="sldNum" sz="quarter" idx="10"/>
          </p:nvPr>
        </p:nvSpPr>
        <p:spPr/>
        <p:txBody>
          <a:bodyPr/>
          <a:lstStyle/>
          <a:p>
            <a:fld id="{FB7E92B4-0E77-9E43-AF18-33133D18AEC1}" type="slidenum">
              <a:rPr lang="en-US" smtClean="0"/>
              <a:t>71</a:t>
            </a:fld>
            <a:endParaRPr lang="en-US"/>
          </a:p>
        </p:txBody>
      </p:sp>
    </p:spTree>
    <p:extLst>
      <p:ext uri="{BB962C8B-B14F-4D97-AF65-F5344CB8AC3E}">
        <p14:creationId xmlns:p14="http://schemas.microsoft.com/office/powerpoint/2010/main" val="3186991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Kanduc_cross_reactivity.text</a:t>
            </a:r>
            <a:endParaRPr lang="en-US" dirty="0" smtClean="0"/>
          </a:p>
          <a:p>
            <a:r>
              <a:rPr lang="en-US" dirty="0" smtClean="0"/>
              <a:t>Claire </a:t>
            </a:r>
            <a:r>
              <a:rPr lang="en-US" dirty="0" err="1" smtClean="0"/>
              <a:t>Dwoskin</a:t>
            </a:r>
            <a:r>
              <a:rPr lang="en-US" dirty="0" smtClean="0"/>
              <a:t> published July 28, 2016</a:t>
            </a:r>
          </a:p>
          <a:p>
            <a:r>
              <a:rPr lang="en-US" dirty="0" smtClean="0"/>
              <a:t>./</a:t>
            </a:r>
            <a:r>
              <a:rPr lang="en-US" dirty="0" err="1" smtClean="0"/>
              <a:t>ClaireDwoskin_on_Gardasil.text</a:t>
            </a:r>
            <a:endParaRPr lang="en-US" dirty="0"/>
          </a:p>
        </p:txBody>
      </p:sp>
      <p:sp>
        <p:nvSpPr>
          <p:cNvPr id="4" name="Slide Number Placeholder 3"/>
          <p:cNvSpPr>
            <a:spLocks noGrp="1"/>
          </p:cNvSpPr>
          <p:nvPr>
            <p:ph type="sldNum" sz="quarter" idx="10"/>
          </p:nvPr>
        </p:nvSpPr>
        <p:spPr/>
        <p:txBody>
          <a:bodyPr/>
          <a:lstStyle/>
          <a:p>
            <a:fld id="{FB7E92B4-0E77-9E43-AF18-33133D18AEC1}" type="slidenum">
              <a:rPr lang="en-US" smtClean="0"/>
              <a:t>72</a:t>
            </a:fld>
            <a:endParaRPr lang="en-US"/>
          </a:p>
        </p:txBody>
      </p:sp>
    </p:spTree>
    <p:extLst>
      <p:ext uri="{BB962C8B-B14F-4D97-AF65-F5344CB8AC3E}">
        <p14:creationId xmlns:p14="http://schemas.microsoft.com/office/powerpoint/2010/main" val="31869914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Colombia_HPV_acute_reactions_review_2016.pdf</a:t>
            </a:r>
          </a:p>
          <a:p>
            <a:endParaRPr lang="en-US" dirty="0"/>
          </a:p>
        </p:txBody>
      </p:sp>
      <p:sp>
        <p:nvSpPr>
          <p:cNvPr id="4" name="Slide Number Placeholder 3"/>
          <p:cNvSpPr>
            <a:spLocks noGrp="1"/>
          </p:cNvSpPr>
          <p:nvPr>
            <p:ph type="sldNum" sz="quarter" idx="10"/>
          </p:nvPr>
        </p:nvSpPr>
        <p:spPr/>
        <p:txBody>
          <a:bodyPr/>
          <a:lstStyle/>
          <a:p>
            <a:fld id="{FB7E92B4-0E77-9E43-AF18-33133D18AEC1}" type="slidenum">
              <a:rPr lang="en-US" smtClean="0"/>
              <a:t>73</a:t>
            </a:fld>
            <a:endParaRPr lang="en-US"/>
          </a:p>
        </p:txBody>
      </p:sp>
    </p:spTree>
    <p:extLst>
      <p:ext uri="{BB962C8B-B14F-4D97-AF65-F5344CB8AC3E}">
        <p14:creationId xmlns:p14="http://schemas.microsoft.com/office/powerpoint/2010/main" val="1507966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Colombia_HPV_acute_reactions_review_2016.pdf</a:t>
            </a:r>
          </a:p>
          <a:p>
            <a:r>
              <a:rPr lang="en-US" dirty="0" smtClean="0"/>
              <a:t>https://</a:t>
            </a:r>
            <a:r>
              <a:rPr lang="en-US" dirty="0" err="1" smtClean="0"/>
              <a:t>pompiliomartinez.wordpress.com</a:t>
            </a:r>
            <a:r>
              <a:rPr lang="en-US" dirty="0" smtClean="0"/>
              <a:t>/2016/03/04/motor-and-sensory-clinical-findings-in-girls-vaccinated-against-the-human-papillomavirus-from-carmen-de-bolivar-colombia/</a:t>
            </a:r>
            <a:endParaRPr lang="en-US" dirty="0"/>
          </a:p>
        </p:txBody>
      </p:sp>
      <p:sp>
        <p:nvSpPr>
          <p:cNvPr id="4" name="Slide Number Placeholder 3"/>
          <p:cNvSpPr>
            <a:spLocks noGrp="1"/>
          </p:cNvSpPr>
          <p:nvPr>
            <p:ph type="sldNum" sz="quarter" idx="10"/>
          </p:nvPr>
        </p:nvSpPr>
        <p:spPr/>
        <p:txBody>
          <a:bodyPr/>
          <a:lstStyle/>
          <a:p>
            <a:fld id="{FB7E92B4-0E77-9E43-AF18-33133D18AEC1}" type="slidenum">
              <a:rPr lang="en-US" smtClean="0"/>
              <a:t>75</a:t>
            </a:fld>
            <a:endParaRPr lang="en-US"/>
          </a:p>
        </p:txBody>
      </p:sp>
    </p:spTree>
    <p:extLst>
      <p:ext uri="{BB962C8B-B14F-4D97-AF65-F5344CB8AC3E}">
        <p14:creationId xmlns:p14="http://schemas.microsoft.com/office/powerpoint/2010/main" val="19034776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Colombia_HPV_acute_reactions_review_2016.pdf</a:t>
            </a:r>
          </a:p>
          <a:p>
            <a:endParaRPr lang="en-US" dirty="0"/>
          </a:p>
        </p:txBody>
      </p:sp>
      <p:sp>
        <p:nvSpPr>
          <p:cNvPr id="4" name="Slide Number Placeholder 3"/>
          <p:cNvSpPr>
            <a:spLocks noGrp="1"/>
          </p:cNvSpPr>
          <p:nvPr>
            <p:ph type="sldNum" sz="quarter" idx="10"/>
          </p:nvPr>
        </p:nvSpPr>
        <p:spPr/>
        <p:txBody>
          <a:bodyPr/>
          <a:lstStyle/>
          <a:p>
            <a:fld id="{FB7E92B4-0E77-9E43-AF18-33133D18AEC1}" type="slidenum">
              <a:rPr lang="en-US" smtClean="0"/>
              <a:t>76</a:t>
            </a:fld>
            <a:endParaRPr lang="en-US"/>
          </a:p>
        </p:txBody>
      </p:sp>
    </p:spTree>
    <p:extLst>
      <p:ext uri="{BB962C8B-B14F-4D97-AF65-F5344CB8AC3E}">
        <p14:creationId xmlns:p14="http://schemas.microsoft.com/office/powerpoint/2010/main" val="7659542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POTS_after_Gardasil.text</a:t>
            </a:r>
            <a:r>
              <a:rPr lang="en-US" dirty="0" smtClean="0"/>
              <a:t>	</a:t>
            </a:r>
          </a:p>
          <a:p>
            <a:endParaRPr lang="en-US" dirty="0" smtClean="0"/>
          </a:p>
          <a:p>
            <a:r>
              <a:rPr lang="en-US" dirty="0" smtClean="0"/>
              <a:t>https://</a:t>
            </a:r>
            <a:r>
              <a:rPr lang="en-US" dirty="0" err="1" smtClean="0"/>
              <a:t>www.hormonesmatter.com</a:t>
            </a:r>
            <a:r>
              <a:rPr lang="en-US" dirty="0" smtClean="0"/>
              <a:t>/post-</a:t>
            </a:r>
            <a:r>
              <a:rPr lang="en-US" dirty="0" err="1" smtClean="0"/>
              <a:t>gardasil</a:t>
            </a:r>
            <a:r>
              <a:rPr lang="en-US" dirty="0" smtClean="0"/>
              <a:t>-pots-thiamine-deficiency/</a:t>
            </a:r>
          </a:p>
          <a:p>
            <a:r>
              <a:rPr lang="pt-BR" dirty="0" smtClean="0"/>
              <a:t>POTS_Gardasil_DrLonsdale_2013.pdf</a:t>
            </a:r>
          </a:p>
          <a:p>
            <a:r>
              <a:rPr lang="en-US" dirty="0" smtClean="0"/>
              <a:t>S</a:t>
            </a:r>
            <a:r>
              <a:rPr lang="pt-BR" dirty="0" err="1" smtClean="0"/>
              <a:t>ulfite</a:t>
            </a:r>
            <a:r>
              <a:rPr lang="pt-BR" dirty="0" smtClean="0"/>
              <a:t> </a:t>
            </a:r>
            <a:r>
              <a:rPr lang="pt-BR" dirty="0" err="1" smtClean="0"/>
              <a:t>due</a:t>
            </a:r>
            <a:r>
              <a:rPr lang="pt-BR" dirty="0" smtClean="0"/>
              <a:t> </a:t>
            </a:r>
            <a:r>
              <a:rPr lang="pt-BR" dirty="0" err="1" smtClean="0"/>
              <a:t>to</a:t>
            </a:r>
            <a:r>
              <a:rPr lang="pt-BR" dirty="0" smtClean="0"/>
              <a:t> </a:t>
            </a:r>
            <a:r>
              <a:rPr lang="pt-BR" dirty="0" err="1" smtClean="0"/>
              <a:t>glyphosate</a:t>
            </a:r>
            <a:r>
              <a:rPr lang="pt-BR" dirty="0" smtClean="0"/>
              <a:t> </a:t>
            </a:r>
            <a:r>
              <a:rPr lang="en-US" dirty="0" smtClean="0">
                <a:sym typeface="Wingdings"/>
              </a:rPr>
              <a:t> thiamine deficiency</a:t>
            </a:r>
          </a:p>
          <a:p>
            <a:r>
              <a:rPr lang="en-US" dirty="0" smtClean="0">
                <a:sym typeface="Wingdings"/>
              </a:rPr>
              <a:t>Also, Gardasil is a yeast vaccine and an enzyme called </a:t>
            </a:r>
            <a:r>
              <a:rPr lang="en-US" dirty="0" err="1" smtClean="0">
                <a:sym typeface="Wingdings"/>
              </a:rPr>
              <a:t>thiaminase</a:t>
            </a:r>
            <a:r>
              <a:rPr lang="en-US" dirty="0" smtClean="0">
                <a:sym typeface="Wingdings"/>
              </a:rPr>
              <a:t>,</a:t>
            </a:r>
          </a:p>
          <a:p>
            <a:r>
              <a:rPr lang="en-US" dirty="0" smtClean="0">
                <a:sym typeface="Wingdings"/>
              </a:rPr>
              <a:t>whose action destroys thiamine, is known to be in the</a:t>
            </a:r>
          </a:p>
          <a:p>
            <a:r>
              <a:rPr lang="en-US" dirty="0" smtClean="0">
                <a:sym typeface="Wingdings"/>
              </a:rPr>
              <a:t>yeast. </a:t>
            </a:r>
            <a:r>
              <a:rPr lang="en-US" dirty="0" err="1" smtClean="0">
                <a:sym typeface="Wingdings"/>
              </a:rPr>
              <a:t>Thiaminase</a:t>
            </a:r>
            <a:r>
              <a:rPr lang="en-US" dirty="0" smtClean="0">
                <a:sym typeface="Wingdings"/>
              </a:rPr>
              <a:t> disease has been reported in Japan in association</a:t>
            </a:r>
          </a:p>
          <a:p>
            <a:r>
              <a:rPr lang="en-US" dirty="0" smtClean="0">
                <a:sym typeface="Wingdings"/>
              </a:rPr>
              <a:t>with dietary thiamine deficiency.</a:t>
            </a:r>
          </a:p>
          <a:p>
            <a:endParaRPr lang="en-US" dirty="0" smtClean="0">
              <a:sym typeface="Wingdings"/>
            </a:endParaRPr>
          </a:p>
          <a:p>
            <a:endParaRPr lang="en-US" dirty="0"/>
          </a:p>
        </p:txBody>
      </p:sp>
      <p:sp>
        <p:nvSpPr>
          <p:cNvPr id="4" name="Slide Number Placeholder 3"/>
          <p:cNvSpPr>
            <a:spLocks noGrp="1"/>
          </p:cNvSpPr>
          <p:nvPr>
            <p:ph type="sldNum" sz="quarter" idx="10"/>
          </p:nvPr>
        </p:nvSpPr>
        <p:spPr/>
        <p:txBody>
          <a:bodyPr/>
          <a:lstStyle/>
          <a:p>
            <a:fld id="{FB7E92B4-0E77-9E43-AF18-33133D18AEC1}" type="slidenum">
              <a:rPr lang="en-US" smtClean="0"/>
              <a:t>77</a:t>
            </a:fld>
            <a:endParaRPr lang="en-US"/>
          </a:p>
        </p:txBody>
      </p:sp>
    </p:spTree>
    <p:extLst>
      <p:ext uri="{BB962C8B-B14F-4D97-AF65-F5344CB8AC3E}">
        <p14:creationId xmlns:p14="http://schemas.microsoft.com/office/powerpoint/2010/main" val="697603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POTS_after_Gardasil.text</a:t>
            </a:r>
            <a:r>
              <a:rPr lang="en-US" dirty="0" smtClean="0"/>
              <a:t>	</a:t>
            </a:r>
          </a:p>
          <a:p>
            <a:endParaRPr lang="en-US" dirty="0" smtClean="0"/>
          </a:p>
          <a:p>
            <a:r>
              <a:rPr lang="en-US" dirty="0" smtClean="0"/>
              <a:t>https://</a:t>
            </a:r>
            <a:r>
              <a:rPr lang="en-US" dirty="0" err="1" smtClean="0"/>
              <a:t>www.hormonesmatter.com</a:t>
            </a:r>
            <a:r>
              <a:rPr lang="en-US" dirty="0" smtClean="0"/>
              <a:t>/post-</a:t>
            </a:r>
            <a:r>
              <a:rPr lang="en-US" dirty="0" err="1" smtClean="0"/>
              <a:t>gardasil</a:t>
            </a:r>
            <a:r>
              <a:rPr lang="en-US" dirty="0" smtClean="0"/>
              <a:t>-pots-thiamine-deficiency/</a:t>
            </a:r>
          </a:p>
          <a:p>
            <a:r>
              <a:rPr lang="pt-BR" dirty="0" smtClean="0"/>
              <a:t>POTS_Gardasil_DrLonsdale_2013.pdf</a:t>
            </a:r>
          </a:p>
          <a:p>
            <a:r>
              <a:rPr lang="en-US" dirty="0" smtClean="0"/>
              <a:t>S</a:t>
            </a:r>
            <a:r>
              <a:rPr lang="pt-BR" dirty="0" err="1" smtClean="0"/>
              <a:t>ulfite</a:t>
            </a:r>
            <a:r>
              <a:rPr lang="pt-BR" dirty="0" smtClean="0"/>
              <a:t> </a:t>
            </a:r>
            <a:r>
              <a:rPr lang="pt-BR" dirty="0" err="1" smtClean="0"/>
              <a:t>due</a:t>
            </a:r>
            <a:r>
              <a:rPr lang="pt-BR" dirty="0" smtClean="0"/>
              <a:t> </a:t>
            </a:r>
            <a:r>
              <a:rPr lang="pt-BR" dirty="0" err="1" smtClean="0"/>
              <a:t>to</a:t>
            </a:r>
            <a:r>
              <a:rPr lang="pt-BR" dirty="0" smtClean="0"/>
              <a:t> </a:t>
            </a:r>
            <a:r>
              <a:rPr lang="pt-BR" dirty="0" err="1" smtClean="0"/>
              <a:t>glyphosate</a:t>
            </a:r>
            <a:r>
              <a:rPr lang="pt-BR" dirty="0" smtClean="0"/>
              <a:t> </a:t>
            </a:r>
            <a:r>
              <a:rPr lang="en-US" dirty="0" smtClean="0">
                <a:sym typeface="Wingdings"/>
              </a:rPr>
              <a:t> thiamine deficiency</a:t>
            </a:r>
          </a:p>
          <a:p>
            <a:r>
              <a:rPr lang="en-US" dirty="0" smtClean="0">
                <a:sym typeface="Wingdings"/>
              </a:rPr>
              <a:t>Also, Gardasil is a yeast vaccine and an enzyme called </a:t>
            </a:r>
            <a:r>
              <a:rPr lang="en-US" dirty="0" err="1" smtClean="0">
                <a:sym typeface="Wingdings"/>
              </a:rPr>
              <a:t>thiaminase</a:t>
            </a:r>
            <a:r>
              <a:rPr lang="en-US" dirty="0" smtClean="0">
                <a:sym typeface="Wingdings"/>
              </a:rPr>
              <a:t>,</a:t>
            </a:r>
          </a:p>
          <a:p>
            <a:r>
              <a:rPr lang="en-US" dirty="0" smtClean="0">
                <a:sym typeface="Wingdings"/>
              </a:rPr>
              <a:t>whose action destroys thiamine, is known to be in the</a:t>
            </a:r>
          </a:p>
          <a:p>
            <a:r>
              <a:rPr lang="en-US" dirty="0" smtClean="0">
                <a:sym typeface="Wingdings"/>
              </a:rPr>
              <a:t>yeast. </a:t>
            </a:r>
            <a:r>
              <a:rPr lang="en-US" dirty="0" err="1" smtClean="0">
                <a:sym typeface="Wingdings"/>
              </a:rPr>
              <a:t>Thiaminase</a:t>
            </a:r>
            <a:r>
              <a:rPr lang="en-US" dirty="0" smtClean="0">
                <a:sym typeface="Wingdings"/>
              </a:rPr>
              <a:t> disease has been reported in Japan in association</a:t>
            </a:r>
          </a:p>
          <a:p>
            <a:r>
              <a:rPr lang="en-US" dirty="0" smtClean="0">
                <a:sym typeface="Wingdings"/>
              </a:rPr>
              <a:t>with dietary thiamine deficiency.</a:t>
            </a:r>
          </a:p>
          <a:p>
            <a:endParaRPr lang="en-US" dirty="0" smtClean="0">
              <a:sym typeface="Wingdings"/>
            </a:endParaRPr>
          </a:p>
          <a:p>
            <a:endParaRPr lang="en-US" dirty="0"/>
          </a:p>
        </p:txBody>
      </p:sp>
      <p:sp>
        <p:nvSpPr>
          <p:cNvPr id="4" name="Slide Number Placeholder 3"/>
          <p:cNvSpPr>
            <a:spLocks noGrp="1"/>
          </p:cNvSpPr>
          <p:nvPr>
            <p:ph type="sldNum" sz="quarter" idx="10"/>
          </p:nvPr>
        </p:nvSpPr>
        <p:spPr/>
        <p:txBody>
          <a:bodyPr/>
          <a:lstStyle/>
          <a:p>
            <a:fld id="{FB7E92B4-0E77-9E43-AF18-33133D18AEC1}" type="slidenum">
              <a:rPr lang="en-US" smtClean="0"/>
              <a:t>78</a:t>
            </a:fld>
            <a:endParaRPr lang="en-US"/>
          </a:p>
        </p:txBody>
      </p:sp>
    </p:spTree>
    <p:extLst>
      <p:ext uri="{BB962C8B-B14F-4D97-AF65-F5344CB8AC3E}">
        <p14:creationId xmlns:p14="http://schemas.microsoft.com/office/powerpoint/2010/main" val="697603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t>
            </a:r>
            <a:r>
              <a:rPr lang="hr-HR" dirty="0" smtClean="0"/>
              <a:t>accines/Lucija_Shaw_new_paper_Gardasil_autoimmune_brain_reaction_2016.pdf</a:t>
            </a:r>
          </a:p>
          <a:p>
            <a:r>
              <a:rPr lang="hr-HR" dirty="0" smtClean="0"/>
              <a:t>./Gardasil_Lucija_notes.text</a:t>
            </a:r>
            <a:endParaRPr lang="en-US" dirty="0"/>
          </a:p>
        </p:txBody>
      </p:sp>
      <p:sp>
        <p:nvSpPr>
          <p:cNvPr id="4" name="Slide Number Placeholder 3"/>
          <p:cNvSpPr>
            <a:spLocks noGrp="1"/>
          </p:cNvSpPr>
          <p:nvPr>
            <p:ph type="sldNum" sz="quarter" idx="10"/>
          </p:nvPr>
        </p:nvSpPr>
        <p:spPr/>
        <p:txBody>
          <a:bodyPr/>
          <a:lstStyle/>
          <a:p>
            <a:fld id="{FB7E92B4-0E77-9E43-AF18-33133D18AEC1}" type="slidenum">
              <a:rPr lang="en-US" smtClean="0"/>
              <a:t>79</a:t>
            </a:fld>
            <a:endParaRPr lang="en-US"/>
          </a:p>
        </p:txBody>
      </p:sp>
    </p:spTree>
    <p:extLst>
      <p:ext uri="{BB962C8B-B14F-4D97-AF65-F5344CB8AC3E}">
        <p14:creationId xmlns:p14="http://schemas.microsoft.com/office/powerpoint/2010/main" val="564043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http://healthyeatingclub.com/info/books-phds/books/foodfacts/html/data/data5g.html</a:t>
            </a:r>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84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a:t>
            </a:r>
            <a:r>
              <a:rPr lang="en-US" dirty="0" err="1" smtClean="0"/>
              <a:t>Monika_cows_humic_acid_fulvic_acid_treat_glyphosate.pdf</a:t>
            </a:r>
            <a:endParaRPr lang="en-US" dirty="0" smtClean="0"/>
          </a:p>
          <a:p>
            <a:endParaRPr lang="en-US" dirty="0" smtClean="0"/>
          </a:p>
          <a:p>
            <a:r>
              <a:rPr lang="en-US" dirty="0" smtClean="0"/>
              <a:t>Activated charcoal</a:t>
            </a:r>
          </a:p>
          <a:p>
            <a:r>
              <a:rPr lang="it-IT" dirty="0" err="1" smtClean="0"/>
              <a:t>活性炭</a:t>
            </a:r>
            <a:endParaRPr lang="it-IT" dirty="0" smtClean="0"/>
          </a:p>
          <a:p>
            <a:endParaRPr lang="it-IT" dirty="0" smtClean="0"/>
          </a:p>
          <a:p>
            <a:r>
              <a:rPr lang="it-IT" dirty="0" err="1" smtClean="0"/>
              <a:t>clay</a:t>
            </a:r>
            <a:endParaRPr lang="it-IT" dirty="0" smtClean="0"/>
          </a:p>
          <a:p>
            <a:r>
              <a:rPr lang="hu-HU" dirty="0" smtClean="0"/>
              <a:t>粘土</a:t>
            </a:r>
          </a:p>
          <a:p>
            <a:r>
              <a:rPr lang="hu-HU" dirty="0" smtClean="0"/>
              <a:t>Niántǔ</a:t>
            </a:r>
          </a:p>
          <a:p>
            <a:endParaRPr lang="it-IT" dirty="0" smtClean="0"/>
          </a:p>
          <a:p>
            <a:r>
              <a:rPr lang="it-IT" dirty="0" err="1" smtClean="0"/>
              <a:t>Huóxìngtàn</a:t>
            </a:r>
            <a:endParaRPr lang="it-IT" dirty="0" smtClean="0"/>
          </a:p>
          <a:p>
            <a:endParaRPr lang="en-US" dirty="0"/>
          </a:p>
        </p:txBody>
      </p:sp>
      <p:sp>
        <p:nvSpPr>
          <p:cNvPr id="4" name="Slide Number Placeholder 3"/>
          <p:cNvSpPr>
            <a:spLocks noGrp="1"/>
          </p:cNvSpPr>
          <p:nvPr>
            <p:ph type="sldNum" sz="quarter" idx="10"/>
          </p:nvPr>
        </p:nvSpPr>
        <p:spPr/>
        <p:txBody>
          <a:bodyPr/>
          <a:lstStyle/>
          <a:p>
            <a:fld id="{FFA9FD83-2A2C-C84E-A67B-552E7E3C8930}" type="slidenum">
              <a:rPr lang="en-US" smtClean="0"/>
              <a:t>86</a:t>
            </a:fld>
            <a:endParaRPr lang="en-US"/>
          </a:p>
        </p:txBody>
      </p:sp>
    </p:spTree>
    <p:extLst>
      <p:ext uri="{BB962C8B-B14F-4D97-AF65-F5344CB8AC3E}">
        <p14:creationId xmlns:p14="http://schemas.microsoft.com/office/powerpoint/2010/main" val="3118496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a:t>
            </a:r>
            <a:r>
              <a:rPr lang="en-US" dirty="0" err="1" smtClean="0"/>
              <a:t>glyphosate_induced_manganese_deficiency_plants_Huber.pdf</a:t>
            </a:r>
            <a:endParaRPr lang="en-US" dirty="0"/>
          </a:p>
        </p:txBody>
      </p:sp>
      <p:sp>
        <p:nvSpPr>
          <p:cNvPr id="4" name="Slide Number Placeholder 3"/>
          <p:cNvSpPr>
            <a:spLocks noGrp="1"/>
          </p:cNvSpPr>
          <p:nvPr>
            <p:ph type="sldNum" sz="quarter" idx="10"/>
          </p:nvPr>
        </p:nvSpPr>
        <p:spPr/>
        <p:txBody>
          <a:bodyPr/>
          <a:lstStyle/>
          <a:p>
            <a:fld id="{5D4BEF46-CDE8-734E-B046-8EFCF61323C1}" type="slidenum">
              <a:rPr lang="en-US" smtClean="0"/>
              <a:t>17</a:t>
            </a:fld>
            <a:endParaRPr lang="en-US"/>
          </a:p>
        </p:txBody>
      </p:sp>
    </p:spTree>
    <p:extLst>
      <p:ext uri="{BB962C8B-B14F-4D97-AF65-F5344CB8AC3E}">
        <p14:creationId xmlns:p14="http://schemas.microsoft.com/office/powerpoint/2010/main" val="4119211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err="1" smtClean="0"/>
              <a:t>glyphosate</a:t>
            </a:r>
            <a:r>
              <a:rPr lang="pl-PL" dirty="0" smtClean="0"/>
              <a:t>//</a:t>
            </a:r>
            <a:r>
              <a:rPr lang="pl-PL" dirty="0" err="1" smtClean="0"/>
              <a:t>cows_cobalt_deficiency_glyphosate.pdf</a:t>
            </a:r>
            <a:endParaRPr lang="en-US" dirty="0"/>
          </a:p>
        </p:txBody>
      </p:sp>
      <p:sp>
        <p:nvSpPr>
          <p:cNvPr id="4" name="Slide Number Placeholder 3"/>
          <p:cNvSpPr>
            <a:spLocks noGrp="1"/>
          </p:cNvSpPr>
          <p:nvPr>
            <p:ph type="sldNum" sz="quarter" idx="10"/>
          </p:nvPr>
        </p:nvSpPr>
        <p:spPr/>
        <p:txBody>
          <a:bodyPr/>
          <a:lstStyle/>
          <a:p>
            <a:fld id="{7D1833DE-2F22-6E47-9E31-8407BA9180BF}" type="slidenum">
              <a:rPr lang="en-US" smtClean="0"/>
              <a:t>18</a:t>
            </a:fld>
            <a:endParaRPr lang="en-US"/>
          </a:p>
        </p:txBody>
      </p:sp>
    </p:spTree>
    <p:extLst>
      <p:ext uri="{BB962C8B-B14F-4D97-AF65-F5344CB8AC3E}">
        <p14:creationId xmlns:p14="http://schemas.microsoft.com/office/powerpoint/2010/main" val="3581036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err="1" smtClean="0"/>
              <a:t>glyphosate</a:t>
            </a:r>
            <a:r>
              <a:rPr lang="pl-PL" dirty="0" smtClean="0"/>
              <a:t>//</a:t>
            </a:r>
            <a:r>
              <a:rPr lang="pl-PL" dirty="0" err="1" smtClean="0"/>
              <a:t>cows_cobalt_deficiency_glyphosate.pdf</a:t>
            </a:r>
            <a:endParaRPr lang="en-US" dirty="0"/>
          </a:p>
        </p:txBody>
      </p:sp>
      <p:sp>
        <p:nvSpPr>
          <p:cNvPr id="4" name="Slide Number Placeholder 3"/>
          <p:cNvSpPr>
            <a:spLocks noGrp="1"/>
          </p:cNvSpPr>
          <p:nvPr>
            <p:ph type="sldNum" sz="quarter" idx="10"/>
          </p:nvPr>
        </p:nvSpPr>
        <p:spPr/>
        <p:txBody>
          <a:bodyPr/>
          <a:lstStyle/>
          <a:p>
            <a:fld id="{7D1833DE-2F22-6E47-9E31-8407BA9180BF}" type="slidenum">
              <a:rPr lang="en-US" smtClean="0"/>
              <a:t>19</a:t>
            </a:fld>
            <a:endParaRPr lang="en-US"/>
          </a:p>
        </p:txBody>
      </p:sp>
    </p:spTree>
    <p:extLst>
      <p:ext uri="{BB962C8B-B14F-4D97-AF65-F5344CB8AC3E}">
        <p14:creationId xmlns:p14="http://schemas.microsoft.com/office/powerpoint/2010/main" val="3581036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Samantha/</a:t>
            </a:r>
            <a:r>
              <a:rPr lang="en-US" dirty="0" err="1" smtClean="0"/>
              <a:t>heavy_metal_in_childrens_tooth_enamel_as_diagnostic_autism.pdf</a:t>
            </a:r>
            <a:endParaRPr lang="en-US" dirty="0"/>
          </a:p>
        </p:txBody>
      </p:sp>
      <p:sp>
        <p:nvSpPr>
          <p:cNvPr id="4" name="Slide Number Placeholder 3"/>
          <p:cNvSpPr>
            <a:spLocks noGrp="1"/>
          </p:cNvSpPr>
          <p:nvPr>
            <p:ph type="sldNum" sz="quarter" idx="10"/>
          </p:nvPr>
        </p:nvSpPr>
        <p:spPr/>
        <p:txBody>
          <a:bodyPr/>
          <a:lstStyle/>
          <a:p>
            <a:fld id="{589A4508-0110-BD43-85BF-CC4D15F73F03}" type="slidenum">
              <a:rPr lang="en-US" smtClean="0"/>
              <a:t>20</a:t>
            </a:fld>
            <a:endParaRPr lang="en-US"/>
          </a:p>
        </p:txBody>
      </p:sp>
    </p:spTree>
    <p:extLst>
      <p:ext uri="{BB962C8B-B14F-4D97-AF65-F5344CB8AC3E}">
        <p14:creationId xmlns:p14="http://schemas.microsoft.com/office/powerpoint/2010/main" val="3320079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Glyphosate/manganese/</a:t>
            </a:r>
            <a:r>
              <a:rPr lang="en-US" dirty="0" err="1" smtClean="0"/>
              <a:t>manganese_acquisition_by_lactobacillus.pdf</a:t>
            </a:r>
            <a:endParaRPr lang="en-US" dirty="0" smtClean="0"/>
          </a:p>
          <a:p>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21</a:t>
            </a:fld>
            <a:endParaRPr lang="en-US"/>
          </a:p>
        </p:txBody>
      </p:sp>
    </p:spTree>
    <p:extLst>
      <p:ext uri="{BB962C8B-B14F-4D97-AF65-F5344CB8AC3E}">
        <p14:creationId xmlns:p14="http://schemas.microsoft.com/office/powerpoint/2010/main" val="188176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Glyphosate/manganese/</a:t>
            </a:r>
            <a:r>
              <a:rPr lang="en-US" dirty="0" err="1" smtClean="0"/>
              <a:t>manganese_acquisition_by_lactobacillus.pdf</a:t>
            </a:r>
            <a:endParaRPr lang="en-US" dirty="0" smtClean="0"/>
          </a:p>
          <a:p>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22</a:t>
            </a:fld>
            <a:endParaRPr lang="en-US"/>
          </a:p>
        </p:txBody>
      </p:sp>
    </p:spTree>
    <p:extLst>
      <p:ext uri="{BB962C8B-B14F-4D97-AF65-F5344CB8AC3E}">
        <p14:creationId xmlns:p14="http://schemas.microsoft.com/office/powerpoint/2010/main" val="188176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A35DF5-E38F-924F-B4C0-9577C088BE69}" type="datetimeFigureOut">
              <a:rPr lang="en-US" smtClean="0"/>
              <a:t>7/23/16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902EC-AC3B-6946-AEF9-4927074A1194}" type="slidenum">
              <a:rPr lang="en-US" smtClean="0"/>
              <a:t>‹#›</a:t>
            </a:fld>
            <a:endParaRPr lang="en-US"/>
          </a:p>
        </p:txBody>
      </p:sp>
    </p:spTree>
    <p:extLst>
      <p:ext uri="{BB962C8B-B14F-4D97-AF65-F5344CB8AC3E}">
        <p14:creationId xmlns:p14="http://schemas.microsoft.com/office/powerpoint/2010/main" val="651625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A35DF5-E38F-924F-B4C0-9577C088BE69}" type="datetimeFigureOut">
              <a:rPr lang="en-US" smtClean="0"/>
              <a:t>7/23/16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902EC-AC3B-6946-AEF9-4927074A1194}" type="slidenum">
              <a:rPr lang="en-US" smtClean="0"/>
              <a:t>‹#›</a:t>
            </a:fld>
            <a:endParaRPr lang="en-US"/>
          </a:p>
        </p:txBody>
      </p:sp>
    </p:spTree>
    <p:extLst>
      <p:ext uri="{BB962C8B-B14F-4D97-AF65-F5344CB8AC3E}">
        <p14:creationId xmlns:p14="http://schemas.microsoft.com/office/powerpoint/2010/main" val="520966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A35DF5-E38F-924F-B4C0-9577C088BE69}" type="datetimeFigureOut">
              <a:rPr lang="en-US" smtClean="0"/>
              <a:t>7/23/16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902EC-AC3B-6946-AEF9-4927074A1194}" type="slidenum">
              <a:rPr lang="en-US" smtClean="0"/>
              <a:t>‹#›</a:t>
            </a:fld>
            <a:endParaRPr lang="en-US"/>
          </a:p>
        </p:txBody>
      </p:sp>
    </p:spTree>
    <p:extLst>
      <p:ext uri="{BB962C8B-B14F-4D97-AF65-F5344CB8AC3E}">
        <p14:creationId xmlns:p14="http://schemas.microsoft.com/office/powerpoint/2010/main" val="454501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A35DF5-E38F-924F-B4C0-9577C088BE69}" type="datetimeFigureOut">
              <a:rPr lang="en-US" smtClean="0"/>
              <a:t>7/23/16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902EC-AC3B-6946-AEF9-4927074A1194}" type="slidenum">
              <a:rPr lang="en-US" smtClean="0"/>
              <a:t>‹#›</a:t>
            </a:fld>
            <a:endParaRPr lang="en-US"/>
          </a:p>
        </p:txBody>
      </p:sp>
    </p:spTree>
    <p:extLst>
      <p:ext uri="{BB962C8B-B14F-4D97-AF65-F5344CB8AC3E}">
        <p14:creationId xmlns:p14="http://schemas.microsoft.com/office/powerpoint/2010/main" val="1213728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A35DF5-E38F-924F-B4C0-9577C088BE69}" type="datetimeFigureOut">
              <a:rPr lang="en-US" smtClean="0"/>
              <a:t>7/23/16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902EC-AC3B-6946-AEF9-4927074A1194}" type="slidenum">
              <a:rPr lang="en-US" smtClean="0"/>
              <a:t>‹#›</a:t>
            </a:fld>
            <a:endParaRPr lang="en-US"/>
          </a:p>
        </p:txBody>
      </p:sp>
    </p:spTree>
    <p:extLst>
      <p:ext uri="{BB962C8B-B14F-4D97-AF65-F5344CB8AC3E}">
        <p14:creationId xmlns:p14="http://schemas.microsoft.com/office/powerpoint/2010/main" val="1038994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A35DF5-E38F-924F-B4C0-9577C088BE69}" type="datetimeFigureOut">
              <a:rPr lang="en-US" smtClean="0"/>
              <a:t>7/23/16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F902EC-AC3B-6946-AEF9-4927074A1194}" type="slidenum">
              <a:rPr lang="en-US" smtClean="0"/>
              <a:t>‹#›</a:t>
            </a:fld>
            <a:endParaRPr lang="en-US"/>
          </a:p>
        </p:txBody>
      </p:sp>
    </p:spTree>
    <p:extLst>
      <p:ext uri="{BB962C8B-B14F-4D97-AF65-F5344CB8AC3E}">
        <p14:creationId xmlns:p14="http://schemas.microsoft.com/office/powerpoint/2010/main" val="3974058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A35DF5-E38F-924F-B4C0-9577C088BE69}" type="datetimeFigureOut">
              <a:rPr lang="en-US" smtClean="0"/>
              <a:t>7/23/16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F902EC-AC3B-6946-AEF9-4927074A1194}" type="slidenum">
              <a:rPr lang="en-US" smtClean="0"/>
              <a:t>‹#›</a:t>
            </a:fld>
            <a:endParaRPr lang="en-US"/>
          </a:p>
        </p:txBody>
      </p:sp>
    </p:spTree>
    <p:extLst>
      <p:ext uri="{BB962C8B-B14F-4D97-AF65-F5344CB8AC3E}">
        <p14:creationId xmlns:p14="http://schemas.microsoft.com/office/powerpoint/2010/main" val="3396357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A35DF5-E38F-924F-B4C0-9577C088BE69}" type="datetimeFigureOut">
              <a:rPr lang="en-US" smtClean="0"/>
              <a:t>7/23/16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F902EC-AC3B-6946-AEF9-4927074A1194}" type="slidenum">
              <a:rPr lang="en-US" smtClean="0"/>
              <a:t>‹#›</a:t>
            </a:fld>
            <a:endParaRPr lang="en-US"/>
          </a:p>
        </p:txBody>
      </p:sp>
    </p:spTree>
    <p:extLst>
      <p:ext uri="{BB962C8B-B14F-4D97-AF65-F5344CB8AC3E}">
        <p14:creationId xmlns:p14="http://schemas.microsoft.com/office/powerpoint/2010/main" val="3580096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A35DF5-E38F-924F-B4C0-9577C088BE69}" type="datetimeFigureOut">
              <a:rPr lang="en-US" smtClean="0"/>
              <a:t>7/23/16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F902EC-AC3B-6946-AEF9-4927074A1194}" type="slidenum">
              <a:rPr lang="en-US" smtClean="0"/>
              <a:t>‹#›</a:t>
            </a:fld>
            <a:endParaRPr lang="en-US"/>
          </a:p>
        </p:txBody>
      </p:sp>
    </p:spTree>
    <p:extLst>
      <p:ext uri="{BB962C8B-B14F-4D97-AF65-F5344CB8AC3E}">
        <p14:creationId xmlns:p14="http://schemas.microsoft.com/office/powerpoint/2010/main" val="4294046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A35DF5-E38F-924F-B4C0-9577C088BE69}" type="datetimeFigureOut">
              <a:rPr lang="en-US" smtClean="0"/>
              <a:t>7/23/16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F902EC-AC3B-6946-AEF9-4927074A1194}" type="slidenum">
              <a:rPr lang="en-US" smtClean="0"/>
              <a:t>‹#›</a:t>
            </a:fld>
            <a:endParaRPr lang="en-US"/>
          </a:p>
        </p:txBody>
      </p:sp>
    </p:spTree>
    <p:extLst>
      <p:ext uri="{BB962C8B-B14F-4D97-AF65-F5344CB8AC3E}">
        <p14:creationId xmlns:p14="http://schemas.microsoft.com/office/powerpoint/2010/main" val="42727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A35DF5-E38F-924F-B4C0-9577C088BE69}" type="datetimeFigureOut">
              <a:rPr lang="en-US" smtClean="0"/>
              <a:t>7/23/16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F902EC-AC3B-6946-AEF9-4927074A1194}" type="slidenum">
              <a:rPr lang="en-US" smtClean="0"/>
              <a:t>‹#›</a:t>
            </a:fld>
            <a:endParaRPr lang="en-US"/>
          </a:p>
        </p:txBody>
      </p:sp>
    </p:spTree>
    <p:extLst>
      <p:ext uri="{BB962C8B-B14F-4D97-AF65-F5344CB8AC3E}">
        <p14:creationId xmlns:p14="http://schemas.microsoft.com/office/powerpoint/2010/main" val="35643654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A35DF5-E38F-924F-B4C0-9577C088BE69}" type="datetimeFigureOut">
              <a:rPr lang="en-US" smtClean="0"/>
              <a:t>7/23/16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F902EC-AC3B-6946-AEF9-4927074A1194}" type="slidenum">
              <a:rPr lang="en-US" smtClean="0"/>
              <a:t>‹#›</a:t>
            </a:fld>
            <a:endParaRPr lang="en-US"/>
          </a:p>
        </p:txBody>
      </p:sp>
    </p:spTree>
    <p:extLst>
      <p:ext uri="{BB962C8B-B14F-4D97-AF65-F5344CB8AC3E}">
        <p14:creationId xmlns:p14="http://schemas.microsoft.com/office/powerpoint/2010/main" val="3313054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2.jp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d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 Id="rId3" Type="http://schemas.openxmlformats.org/officeDocument/2006/relationships/image" Target="../media/image2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5.gi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83.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7.jpg"/><Relationship Id="rId6" Type="http://schemas.openxmlformats.org/officeDocument/2006/relationships/image" Target="../media/image48.jpg"/><Relationship Id="rId7" Type="http://schemas.openxmlformats.org/officeDocument/2006/relationships/image" Target="../media/image49.jpg"/><Relationship Id="rId8" Type="http://schemas.openxmlformats.org/officeDocument/2006/relationships/image" Target="../media/image50.jpg"/><Relationship Id="rId9" Type="http://schemas.openxmlformats.org/officeDocument/2006/relationships/image" Target="../media/image51.jpg"/><Relationship Id="rId10" Type="http://schemas.openxmlformats.org/officeDocument/2006/relationships/image" Target="../media/image52.jpg"/><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84.xml.rels><?xml version="1.0" encoding="UTF-8" standalone="yes"?>
<Relationships xmlns="http://schemas.openxmlformats.org/package/2006/relationships"><Relationship Id="rId11" Type="http://schemas.openxmlformats.org/officeDocument/2006/relationships/image" Target="../media/image61.jpeg"/><Relationship Id="rId12" Type="http://schemas.openxmlformats.org/officeDocument/2006/relationships/image" Target="../media/image62.jpeg"/><Relationship Id="rId13" Type="http://schemas.openxmlformats.org/officeDocument/2006/relationships/image" Target="../media/image63.jpeg"/><Relationship Id="rId14" Type="http://schemas.openxmlformats.org/officeDocument/2006/relationships/image" Target="../media/image64.jpeg"/><Relationship Id="rId15"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gif"/><Relationship Id="rId7" Type="http://schemas.openxmlformats.org/officeDocument/2006/relationships/image" Target="../media/image57.jpeg"/><Relationship Id="rId8" Type="http://schemas.openxmlformats.org/officeDocument/2006/relationships/image" Target="../media/image58.jpeg"/><Relationship Id="rId9" Type="http://schemas.openxmlformats.org/officeDocument/2006/relationships/image" Target="../media/image59.jpeg"/><Relationship Id="rId10" Type="http://schemas.openxmlformats.org/officeDocument/2006/relationships/image" Target="../media/image60.jpeg"/></Relationships>
</file>

<file path=ppt/slides/_rels/slide85.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8.jpg"/><Relationship Id="rId1" Type="http://schemas.openxmlformats.org/officeDocument/2006/relationships/slideLayout" Target="../slideLayouts/slideLayout2.xml"/><Relationship Id="rId2" Type="http://schemas.openxmlformats.org/officeDocument/2006/relationships/image" Target="../media/image66.jpg"/></Relationships>
</file>

<file path=ppt/slides/_rels/slide86.xml.rels><?xml version="1.0" encoding="UTF-8" standalone="yes"?>
<Relationships xmlns="http://schemas.openxmlformats.org/package/2006/relationships"><Relationship Id="rId3" Type="http://schemas.openxmlformats.org/officeDocument/2006/relationships/image" Target="../media/image69.jpg"/><Relationship Id="rId4" Type="http://schemas.openxmlformats.org/officeDocument/2006/relationships/image" Target="../media/image70.jpg"/><Relationship Id="rId5" Type="http://schemas.openxmlformats.org/officeDocument/2006/relationships/image" Target="../media/image71.jpg"/><Relationship Id="rId6"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2569"/>
            <a:ext cx="7772400" cy="1470025"/>
          </a:xfrm>
        </p:spPr>
        <p:txBody>
          <a:bodyPr/>
          <a:lstStyle/>
          <a:p>
            <a:r>
              <a:rPr lang="en-US" b="1" dirty="0" smtClean="0"/>
              <a:t>Roundup, MMR and Autism --     A Toxic Connection</a:t>
            </a:r>
            <a:endParaRPr lang="en-US" b="1" dirty="0"/>
          </a:p>
        </p:txBody>
      </p:sp>
      <p:sp>
        <p:nvSpPr>
          <p:cNvPr id="3" name="Subtitle 2"/>
          <p:cNvSpPr>
            <a:spLocks noGrp="1"/>
          </p:cNvSpPr>
          <p:nvPr>
            <p:ph type="subTitle" idx="1"/>
          </p:nvPr>
        </p:nvSpPr>
        <p:spPr>
          <a:xfrm>
            <a:off x="1371600" y="2158344"/>
            <a:ext cx="6400800" cy="1752600"/>
          </a:xfrm>
        </p:spPr>
        <p:txBody>
          <a:bodyPr/>
          <a:lstStyle/>
          <a:p>
            <a:pPr>
              <a:spcBef>
                <a:spcPts val="0"/>
              </a:spcBef>
            </a:pPr>
            <a:r>
              <a:rPr lang="en-US" dirty="0" smtClean="0"/>
              <a:t>Stephanie Seneff</a:t>
            </a:r>
          </a:p>
          <a:p>
            <a:pPr>
              <a:spcBef>
                <a:spcPts val="0"/>
              </a:spcBef>
            </a:pPr>
            <a:r>
              <a:rPr lang="en-US" dirty="0" smtClean="0"/>
              <a:t>MIT CSAIL</a:t>
            </a:r>
            <a:endParaRPr lang="en-US" dirty="0" smtClean="0"/>
          </a:p>
          <a:p>
            <a:pPr>
              <a:spcBef>
                <a:spcPts val="0"/>
              </a:spcBef>
            </a:pPr>
            <a:r>
              <a:rPr lang="en-US" dirty="0" smtClean="0"/>
              <a:t>Aug. 4, 2016</a:t>
            </a:r>
            <a:endParaRPr lang="en-US" dirty="0"/>
          </a:p>
        </p:txBody>
      </p:sp>
      <p:pic>
        <p:nvPicPr>
          <p:cNvPr id="4" name="Picture 3" descr="vaccin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5460" y="3062842"/>
            <a:ext cx="2489200" cy="3813810"/>
          </a:xfrm>
          <a:prstGeom prst="rect">
            <a:avLst/>
          </a:prstGeom>
        </p:spPr>
      </p:pic>
      <p:pic>
        <p:nvPicPr>
          <p:cNvPr id="5" name="Picture 4" descr="spraying_glyphos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20" y="3759200"/>
            <a:ext cx="7330161" cy="3097251"/>
          </a:xfrm>
          <a:prstGeom prst="rect">
            <a:avLst/>
          </a:prstGeom>
        </p:spPr>
      </p:pic>
    </p:spTree>
    <p:extLst>
      <p:ext uri="{BB962C8B-B14F-4D97-AF65-F5344CB8AC3E}">
        <p14:creationId xmlns:p14="http://schemas.microsoft.com/office/powerpoint/2010/main" val="27533705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Roundup as a Desiccant/</a:t>
            </a:r>
            <a:r>
              <a:rPr lang="en-US" b="1" dirty="0" err="1" smtClean="0"/>
              <a:t>Ripener</a:t>
            </a:r>
            <a:r>
              <a:rPr lang="en-US" b="1" dirty="0" smtClean="0"/>
              <a:t> </a:t>
            </a:r>
            <a:br>
              <a:rPr lang="en-US" b="1" dirty="0" smtClean="0"/>
            </a:br>
            <a:r>
              <a:rPr lang="en-US" b="1" dirty="0" smtClean="0"/>
              <a:t>just before Harvest</a:t>
            </a:r>
            <a:endParaRPr lang="en-US" b="1" dirty="0"/>
          </a:p>
        </p:txBody>
      </p:sp>
      <p:pic>
        <p:nvPicPr>
          <p:cNvPr id="4" name="Picture 3" descr="Pestacide-Spray-1400x5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9" y="1790700"/>
            <a:ext cx="8974668" cy="3265714"/>
          </a:xfrm>
          <a:prstGeom prst="rect">
            <a:avLst/>
          </a:prstGeom>
        </p:spPr>
      </p:pic>
      <p:sp>
        <p:nvSpPr>
          <p:cNvPr id="5" name="Content Placeholder 4"/>
          <p:cNvSpPr>
            <a:spLocks noGrp="1"/>
          </p:cNvSpPr>
          <p:nvPr>
            <p:ph idx="1"/>
          </p:nvPr>
        </p:nvSpPr>
        <p:spPr>
          <a:xfrm>
            <a:off x="237066" y="2332566"/>
            <a:ext cx="4927599" cy="2154767"/>
          </a:xfrm>
        </p:spPr>
        <p:txBody>
          <a:bodyPr>
            <a:noAutofit/>
          </a:bodyPr>
          <a:lstStyle/>
          <a:p>
            <a:pPr marL="0" indent="0">
              <a:buNone/>
            </a:pPr>
            <a:r>
              <a:rPr lang="en-US" dirty="0" smtClean="0">
                <a:solidFill>
                  <a:srgbClr val="FFFF00"/>
                </a:solidFill>
              </a:rPr>
              <a:t>Wheat, </a:t>
            </a:r>
            <a:r>
              <a:rPr lang="en-US" dirty="0" smtClean="0">
                <a:solidFill>
                  <a:srgbClr val="FFFF00"/>
                </a:solidFill>
              </a:rPr>
              <a:t>Oats</a:t>
            </a:r>
            <a:r>
              <a:rPr lang="en-US" dirty="0" smtClean="0">
                <a:solidFill>
                  <a:srgbClr val="FFFF00"/>
                </a:solidFill>
              </a:rPr>
              <a:t>, </a:t>
            </a:r>
            <a:r>
              <a:rPr lang="en-US" dirty="0" smtClean="0">
                <a:solidFill>
                  <a:srgbClr val="FFFF00"/>
                </a:solidFill>
              </a:rPr>
              <a:t>Barley, Rye, Sugar </a:t>
            </a:r>
            <a:r>
              <a:rPr lang="en-US" dirty="0" smtClean="0">
                <a:solidFill>
                  <a:srgbClr val="FFFF00"/>
                </a:solidFill>
              </a:rPr>
              <a:t>cane, </a:t>
            </a:r>
            <a:r>
              <a:rPr lang="en-US" dirty="0" smtClean="0">
                <a:solidFill>
                  <a:srgbClr val="FFFF00"/>
                </a:solidFill>
              </a:rPr>
              <a:t>Beans, </a:t>
            </a:r>
            <a:r>
              <a:rPr lang="en-US" dirty="0" smtClean="0">
                <a:solidFill>
                  <a:srgbClr val="FFFF00"/>
                </a:solidFill>
              </a:rPr>
              <a:t>Lentils, Peas, Flax, </a:t>
            </a:r>
            <a:r>
              <a:rPr lang="en-US" dirty="0" smtClean="0">
                <a:solidFill>
                  <a:srgbClr val="FFFF00"/>
                </a:solidFill>
              </a:rPr>
              <a:t>Sunflowers, </a:t>
            </a:r>
            <a:r>
              <a:rPr lang="en-US" dirty="0" smtClean="0">
                <a:solidFill>
                  <a:srgbClr val="FFFF00"/>
                </a:solidFill>
              </a:rPr>
              <a:t>Pulses</a:t>
            </a:r>
            <a:r>
              <a:rPr lang="en-US" dirty="0" smtClean="0">
                <a:solidFill>
                  <a:srgbClr val="FFFF00"/>
                </a:solidFill>
              </a:rPr>
              <a:t>, Chick Peas</a:t>
            </a:r>
            <a:endParaRPr lang="en-US" dirty="0">
              <a:solidFill>
                <a:srgbClr val="FFFF00"/>
              </a:solidFill>
            </a:endParaRPr>
          </a:p>
        </p:txBody>
      </p:sp>
    </p:spTree>
    <p:extLst>
      <p:ext uri="{BB962C8B-B14F-4D97-AF65-F5344CB8AC3E}">
        <p14:creationId xmlns:p14="http://schemas.microsoft.com/office/powerpoint/2010/main" val="402430430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“Herbicide Resistant Ryegrass Troubling </a:t>
            </a:r>
            <a:r>
              <a:rPr lang="en-US" b="1" dirty="0"/>
              <a:t>for </a:t>
            </a:r>
            <a:r>
              <a:rPr lang="en-US" b="1" dirty="0" smtClean="0"/>
              <a:t>Wheat </a:t>
            </a:r>
            <a:r>
              <a:rPr lang="en-US" b="1" dirty="0"/>
              <a:t>G</a:t>
            </a:r>
            <a:r>
              <a:rPr lang="en-US" b="1" dirty="0" smtClean="0"/>
              <a:t>rowers”</a:t>
            </a:r>
            <a:r>
              <a:rPr lang="en-US" b="1"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600201"/>
            <a:ext cx="8229600" cy="4607339"/>
          </a:xfrm>
        </p:spPr>
        <p:txBody>
          <a:bodyPr>
            <a:noAutofit/>
          </a:bodyPr>
          <a:lstStyle/>
          <a:p>
            <a:pPr marL="0" indent="0">
              <a:buNone/>
            </a:pPr>
            <a:r>
              <a:rPr lang="en-US" sz="2400" dirty="0" smtClean="0"/>
              <a:t>“</a:t>
            </a:r>
            <a:r>
              <a:rPr lang="en-US" sz="2400" dirty="0"/>
              <a:t>If you see ryegrass at harvest following an Axial XL application, </a:t>
            </a:r>
            <a:r>
              <a:rPr lang="en-US" sz="2400" dirty="0" smtClean="0"/>
              <a:t>it may </a:t>
            </a:r>
            <a:r>
              <a:rPr lang="en-US" sz="2400" dirty="0"/>
              <a:t>be resistant. And you can scatter seed all over the field </a:t>
            </a:r>
            <a:r>
              <a:rPr lang="en-US" sz="2400" dirty="0" smtClean="0"/>
              <a:t>with the combine.”</a:t>
            </a:r>
          </a:p>
          <a:p>
            <a:pPr marL="0" indent="0">
              <a:buNone/>
            </a:pPr>
            <a:r>
              <a:rPr lang="en-US" sz="2400" dirty="0" smtClean="0"/>
              <a:t>“A </a:t>
            </a:r>
            <a:r>
              <a:rPr lang="en-US" sz="2400" dirty="0"/>
              <a:t>reduced-tillage approach, using a </a:t>
            </a:r>
            <a:r>
              <a:rPr lang="en-US" sz="2400" i="1" dirty="0" err="1">
                <a:solidFill>
                  <a:srgbClr val="FF0000"/>
                </a:solidFill>
              </a:rPr>
              <a:t>burndown</a:t>
            </a:r>
            <a:r>
              <a:rPr lang="en-US" sz="2400" i="1" dirty="0">
                <a:solidFill>
                  <a:srgbClr val="FF0000"/>
                </a:solidFill>
              </a:rPr>
              <a:t> herbicide </a:t>
            </a:r>
            <a:r>
              <a:rPr lang="en-US" sz="2400" dirty="0"/>
              <a:t>ahead of planting in a stale seedbed, also holds promise for improved control</a:t>
            </a:r>
            <a:r>
              <a:rPr lang="en-US" sz="2400" dirty="0" smtClean="0"/>
              <a:t>.”</a:t>
            </a:r>
          </a:p>
          <a:p>
            <a:pPr marL="0" indent="0">
              <a:buNone/>
            </a:pPr>
            <a:endParaRPr lang="en-US" sz="2400" dirty="0" smtClean="0"/>
          </a:p>
          <a:p>
            <a:pPr marL="0" indent="0" algn="ctr">
              <a:buNone/>
            </a:pPr>
            <a:r>
              <a:rPr lang="en-US" sz="2800" i="1" dirty="0" smtClean="0">
                <a:solidFill>
                  <a:srgbClr val="FF0000"/>
                </a:solidFill>
              </a:rPr>
              <a:t>“ ‘We </a:t>
            </a:r>
            <a:r>
              <a:rPr lang="en-US" sz="2800" i="1" dirty="0">
                <a:solidFill>
                  <a:srgbClr val="FF0000"/>
                </a:solidFill>
              </a:rPr>
              <a:t>may be able to knock out </a:t>
            </a:r>
            <a:r>
              <a:rPr lang="en-US" sz="2800" i="1" dirty="0" smtClean="0">
                <a:solidFill>
                  <a:srgbClr val="FF0000"/>
                </a:solidFill>
              </a:rPr>
              <a:t>80% </a:t>
            </a:r>
            <a:r>
              <a:rPr lang="en-US" sz="2800" i="1" dirty="0">
                <a:solidFill>
                  <a:srgbClr val="FF0000"/>
                </a:solidFill>
              </a:rPr>
              <a:t>to </a:t>
            </a:r>
            <a:r>
              <a:rPr lang="en-US" sz="2800" i="1" dirty="0" smtClean="0">
                <a:solidFill>
                  <a:srgbClr val="FF0000"/>
                </a:solidFill>
              </a:rPr>
              <a:t>90%                                          of </a:t>
            </a:r>
            <a:r>
              <a:rPr lang="en-US" sz="2800" i="1" dirty="0">
                <a:solidFill>
                  <a:srgbClr val="FF0000"/>
                </a:solidFill>
              </a:rPr>
              <a:t>the resistant ryegrass with </a:t>
            </a:r>
            <a:r>
              <a:rPr lang="en-US" sz="2800" i="1" dirty="0" smtClean="0">
                <a:solidFill>
                  <a:srgbClr val="FF0000"/>
                </a:solidFill>
              </a:rPr>
              <a:t>glyphosate.’ ”</a:t>
            </a:r>
            <a:endParaRPr lang="en-US" sz="2800" dirty="0"/>
          </a:p>
          <a:p>
            <a:pPr marL="0" indent="0">
              <a:buNone/>
            </a:pPr>
            <a:r>
              <a:rPr lang="en-US" sz="2400" dirty="0" smtClean="0"/>
              <a:t>-- Jim </a:t>
            </a:r>
            <a:r>
              <a:rPr lang="en-US" sz="2400" dirty="0"/>
              <a:t>Swart, </a:t>
            </a:r>
            <a:r>
              <a:rPr lang="en-US" sz="2400" dirty="0" smtClean="0"/>
              <a:t> </a:t>
            </a:r>
            <a:r>
              <a:rPr lang="en-US" sz="2400" dirty="0"/>
              <a:t>integrated pest management </a:t>
            </a:r>
            <a:r>
              <a:rPr lang="en-US" sz="2400" dirty="0" smtClean="0"/>
              <a:t>specialist </a:t>
            </a:r>
            <a:endParaRPr lang="en-US" sz="2400" dirty="0"/>
          </a:p>
        </p:txBody>
      </p:sp>
      <p:sp>
        <p:nvSpPr>
          <p:cNvPr id="4" name="TextBox 3"/>
          <p:cNvSpPr txBox="1"/>
          <p:nvPr/>
        </p:nvSpPr>
        <p:spPr>
          <a:xfrm>
            <a:off x="1112720" y="6391639"/>
            <a:ext cx="6175489" cy="461665"/>
          </a:xfrm>
          <a:prstGeom prst="rect">
            <a:avLst/>
          </a:prstGeom>
          <a:noFill/>
        </p:spPr>
        <p:txBody>
          <a:bodyPr wrap="none" rtlCol="0">
            <a:spAutoFit/>
          </a:bodyPr>
          <a:lstStyle/>
          <a:p>
            <a:r>
              <a:rPr lang="en-US" sz="2400" dirty="0" smtClean="0">
                <a:solidFill>
                  <a:srgbClr val="FF0000"/>
                </a:solidFill>
              </a:rPr>
              <a:t>*</a:t>
            </a:r>
            <a:r>
              <a:rPr lang="en-US" sz="2400" dirty="0" smtClean="0"/>
              <a:t>Ron Smith, Western Farm Press, Mar. 23, 2013</a:t>
            </a:r>
            <a:endParaRPr lang="en-US" sz="2400" dirty="0"/>
          </a:p>
        </p:txBody>
      </p:sp>
    </p:spTree>
    <p:extLst>
      <p:ext uri="{BB962C8B-B14F-4D97-AF65-F5344CB8AC3E}">
        <p14:creationId xmlns:p14="http://schemas.microsoft.com/office/powerpoint/2010/main" val="65529739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037"/>
            <a:ext cx="8229600" cy="1740429"/>
          </a:xfrm>
        </p:spPr>
        <p:txBody>
          <a:bodyPr>
            <a:noAutofit/>
          </a:bodyPr>
          <a:lstStyle/>
          <a:p>
            <a:r>
              <a:rPr lang="en-US" sz="3600" b="1" dirty="0" smtClean="0"/>
              <a:t>“Glyphosate </a:t>
            </a:r>
            <a:r>
              <a:rPr lang="en-US" sz="3600" b="1" dirty="0"/>
              <a:t>Now the Most-Used Agricultural Chemical </a:t>
            </a:r>
            <a:r>
              <a:rPr lang="en-US" sz="3600" b="1" dirty="0" smtClean="0"/>
              <a:t>Ever”</a:t>
            </a:r>
            <a:r>
              <a:rPr lang="en-US" sz="3600" b="1" dirty="0" smtClean="0">
                <a:solidFill>
                  <a:srgbClr val="FF0000"/>
                </a:solidFill>
              </a:rPr>
              <a:t>*</a:t>
            </a:r>
            <a:r>
              <a:rPr lang="en-US" sz="3600" b="1" dirty="0"/>
              <a:t/>
            </a:r>
            <a:br>
              <a:rPr lang="en-US" sz="3600" b="1" dirty="0"/>
            </a:br>
            <a:r>
              <a:rPr lang="en-US" sz="3200" dirty="0"/>
              <a:t>By Douglas Main, Feb 2, 2016 Newsweek</a:t>
            </a:r>
          </a:p>
        </p:txBody>
      </p:sp>
      <p:sp>
        <p:nvSpPr>
          <p:cNvPr id="3" name="Content Placeholder 2"/>
          <p:cNvSpPr>
            <a:spLocks noGrp="1"/>
          </p:cNvSpPr>
          <p:nvPr>
            <p:ph idx="1"/>
          </p:nvPr>
        </p:nvSpPr>
        <p:spPr>
          <a:xfrm>
            <a:off x="1016000" y="2015067"/>
            <a:ext cx="7366000" cy="4351866"/>
          </a:xfrm>
        </p:spPr>
        <p:txBody>
          <a:bodyPr>
            <a:normAutofit fontScale="92500" lnSpcReduction="10000"/>
          </a:bodyPr>
          <a:lstStyle/>
          <a:p>
            <a:r>
              <a:rPr lang="en-US" dirty="0"/>
              <a:t>Glyphosate usage has increased 50-fold since 1996, when </a:t>
            </a:r>
            <a:r>
              <a:rPr lang="en-US" dirty="0" smtClean="0"/>
              <a:t>GMO glyphosate</a:t>
            </a:r>
            <a:r>
              <a:rPr lang="en-US" dirty="0"/>
              <a:t>-resistant crops were introduced in the US.</a:t>
            </a:r>
          </a:p>
          <a:p>
            <a:r>
              <a:rPr lang="en-US" dirty="0"/>
              <a:t>Today, 50 times more glyphosate is allowed by the EPA on </a:t>
            </a:r>
            <a:r>
              <a:rPr lang="en-US" dirty="0" smtClean="0"/>
              <a:t>corn grain than in 1996</a:t>
            </a:r>
          </a:p>
          <a:p>
            <a:r>
              <a:rPr lang="en-US" dirty="0" smtClean="0"/>
              <a:t>Half of the American farmers' fields have weeds that are resistant to glyphosate</a:t>
            </a:r>
          </a:p>
          <a:p>
            <a:r>
              <a:rPr lang="en-US" dirty="0" smtClean="0"/>
              <a:t>New GMO crops offer dual resistance to glyphosate &amp; 2,4-D </a:t>
            </a:r>
            <a:r>
              <a:rPr lang="en-US" dirty="0" smtClean="0">
                <a:sym typeface="Wingdings"/>
              </a:rPr>
              <a:t> </a:t>
            </a:r>
            <a:r>
              <a:rPr lang="en-US" dirty="0" smtClean="0"/>
              <a:t> Enlist Duo</a:t>
            </a:r>
          </a:p>
          <a:p>
            <a:endParaRPr lang="en-US" dirty="0"/>
          </a:p>
          <a:p>
            <a:pPr marL="0" indent="0">
              <a:buNone/>
            </a:pPr>
            <a:endParaRPr lang="en-US" dirty="0"/>
          </a:p>
        </p:txBody>
      </p:sp>
      <p:sp>
        <p:nvSpPr>
          <p:cNvPr id="4" name="TextBox 3"/>
          <p:cNvSpPr txBox="1"/>
          <p:nvPr/>
        </p:nvSpPr>
        <p:spPr>
          <a:xfrm>
            <a:off x="169333" y="6502400"/>
            <a:ext cx="8411227" cy="369332"/>
          </a:xfrm>
          <a:prstGeom prst="rect">
            <a:avLst/>
          </a:prstGeom>
          <a:noFill/>
        </p:spPr>
        <p:txBody>
          <a:bodyPr wrap="none" rtlCol="0">
            <a:spAutoFit/>
          </a:bodyPr>
          <a:lstStyle/>
          <a:p>
            <a:r>
              <a:rPr lang="en-US" dirty="0">
                <a:solidFill>
                  <a:srgbClr val="FF0000"/>
                </a:solidFill>
              </a:rPr>
              <a:t>*</a:t>
            </a:r>
            <a:r>
              <a:rPr lang="en-US" dirty="0" err="1" smtClean="0"/>
              <a:t>www.newsweek.com</a:t>
            </a:r>
            <a:r>
              <a:rPr lang="en-US" dirty="0"/>
              <a:t>/glyphosate-now-most-used-agricultural-chemical-ever-422419</a:t>
            </a:r>
          </a:p>
        </p:txBody>
      </p:sp>
    </p:spTree>
    <p:extLst>
      <p:ext uri="{BB962C8B-B14F-4D97-AF65-F5344CB8AC3E}">
        <p14:creationId xmlns:p14="http://schemas.microsoft.com/office/powerpoint/2010/main" val="9502221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112" y="287841"/>
            <a:ext cx="8229600" cy="1143000"/>
          </a:xfrm>
        </p:spPr>
        <p:txBody>
          <a:bodyPr/>
          <a:lstStyle/>
          <a:p>
            <a:r>
              <a:rPr lang="en-US" b="1" i="1" dirty="0" smtClean="0"/>
              <a:t>Is Glyphosate </a:t>
            </a:r>
            <a:r>
              <a:rPr lang="en-US" b="1" i="1" dirty="0"/>
              <a:t>T</a:t>
            </a:r>
            <a:r>
              <a:rPr lang="en-US" b="1" i="1" dirty="0" smtClean="0"/>
              <a:t>oxic?</a:t>
            </a:r>
            <a:endParaRPr lang="en-US" b="1" i="1" dirty="0"/>
          </a:p>
        </p:txBody>
      </p:sp>
      <p:sp>
        <p:nvSpPr>
          <p:cNvPr id="3" name="Content Placeholder 2"/>
          <p:cNvSpPr>
            <a:spLocks noGrp="1"/>
          </p:cNvSpPr>
          <p:nvPr>
            <p:ph idx="1"/>
          </p:nvPr>
        </p:nvSpPr>
        <p:spPr>
          <a:xfrm>
            <a:off x="0" y="1417638"/>
            <a:ext cx="8686800" cy="5079501"/>
          </a:xfrm>
        </p:spPr>
        <p:txBody>
          <a:bodyPr>
            <a:normAutofit fontScale="92500"/>
          </a:bodyPr>
          <a:lstStyle/>
          <a:p>
            <a:r>
              <a:rPr lang="en-US" dirty="0" smtClean="0"/>
              <a:t>Monsanto has argued that glyphosate                         is harmless to humans because our cells don’t have the </a:t>
            </a:r>
            <a:r>
              <a:rPr lang="en-US" dirty="0" err="1" smtClean="0"/>
              <a:t>shikimate</a:t>
            </a:r>
            <a:r>
              <a:rPr lang="en-US" dirty="0" smtClean="0"/>
              <a:t> pathway, which it inhibits</a:t>
            </a:r>
          </a:p>
          <a:p>
            <a:r>
              <a:rPr lang="en-US" dirty="0" smtClean="0"/>
              <a:t>However, our gut bacteria DO have this pathway</a:t>
            </a:r>
          </a:p>
          <a:p>
            <a:pPr lvl="1"/>
            <a:r>
              <a:rPr lang="en-US" dirty="0" smtClean="0"/>
              <a:t>We depend upon them to supply us with essential amino acids (among many other things)</a:t>
            </a:r>
          </a:p>
          <a:p>
            <a:r>
              <a:rPr lang="en-US" dirty="0" smtClean="0">
                <a:sym typeface="Wingdings"/>
              </a:rPr>
              <a:t>Other ingredients in Roundup greatly increase glyphosate’s toxic effects and are themselves toxic</a:t>
            </a:r>
          </a:p>
          <a:p>
            <a:r>
              <a:rPr lang="en-US" dirty="0" smtClean="0">
                <a:sym typeface="Wingdings"/>
              </a:rPr>
              <a:t>Insidious effects of glyphosate accumulate over time</a:t>
            </a:r>
          </a:p>
          <a:p>
            <a:pPr lvl="1"/>
            <a:r>
              <a:rPr lang="en-US" dirty="0" smtClean="0">
                <a:sym typeface="Wingdings"/>
              </a:rPr>
              <a:t> Most studies are too short to detect damage</a:t>
            </a:r>
            <a:endParaRPr lang="en-US" dirty="0"/>
          </a:p>
        </p:txBody>
      </p:sp>
      <p:pic>
        <p:nvPicPr>
          <p:cNvPr id="4" name="Picture 3" descr="Glyphosate-3D-vd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2387" y="0"/>
            <a:ext cx="3249222" cy="1872734"/>
          </a:xfrm>
          <a:prstGeom prst="rect">
            <a:avLst/>
          </a:prstGeom>
        </p:spPr>
      </p:pic>
    </p:spTree>
    <p:extLst>
      <p:ext uri="{BB962C8B-B14F-4D97-AF65-F5344CB8AC3E}">
        <p14:creationId xmlns:p14="http://schemas.microsoft.com/office/powerpoint/2010/main" val="22394234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Main Toxic Effects of Glyphosate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a:bodyPr>
          <a:lstStyle/>
          <a:p>
            <a:r>
              <a:rPr lang="en-US" dirty="0" smtClean="0"/>
              <a:t>Interferes with function of cytochrome P450 (CYP) enzymes</a:t>
            </a:r>
          </a:p>
          <a:p>
            <a:r>
              <a:rPr lang="en-US" dirty="0" smtClean="0"/>
              <a:t>Chelates important minerals (iron, cobalt, manganese, etc.)</a:t>
            </a:r>
          </a:p>
          <a:p>
            <a:r>
              <a:rPr lang="en-US" dirty="0" smtClean="0"/>
              <a:t>Interferes with synthesis of aromatic amino acids and methionine</a:t>
            </a:r>
          </a:p>
          <a:p>
            <a:pPr lvl="1"/>
            <a:r>
              <a:rPr lang="en-US" dirty="0" smtClean="0"/>
              <a:t>Leads to shortages in critical neurotransmitters and </a:t>
            </a:r>
            <a:r>
              <a:rPr lang="en-US" dirty="0" err="1" smtClean="0"/>
              <a:t>folate</a:t>
            </a:r>
            <a:endParaRPr lang="en-US" dirty="0" smtClean="0"/>
          </a:p>
          <a:p>
            <a:r>
              <a:rPr lang="en-US" dirty="0" smtClean="0"/>
              <a:t>Disrupts sulfate synthesis and sulfate transport</a:t>
            </a:r>
            <a:endParaRPr lang="en-US" dirty="0"/>
          </a:p>
        </p:txBody>
      </p:sp>
      <p:sp>
        <p:nvSpPr>
          <p:cNvPr id="4" name="TextBox 3"/>
          <p:cNvSpPr txBox="1"/>
          <p:nvPr/>
        </p:nvSpPr>
        <p:spPr>
          <a:xfrm>
            <a:off x="3402067" y="6126163"/>
            <a:ext cx="5342641" cy="707886"/>
          </a:xfrm>
          <a:prstGeom prst="rect">
            <a:avLst/>
          </a:prstGeom>
          <a:noFill/>
        </p:spPr>
        <p:txBody>
          <a:bodyPr wrap="none" rtlCol="0">
            <a:spAutoFit/>
          </a:bodyPr>
          <a:lstStyle/>
          <a:p>
            <a:r>
              <a:rPr lang="en-US" sz="2000" i="1" dirty="0" smtClean="0">
                <a:solidFill>
                  <a:srgbClr val="FF0000"/>
                </a:solidFill>
              </a:rPr>
              <a:t>*</a:t>
            </a:r>
            <a:r>
              <a:rPr lang="en-US" sz="2000" i="1" dirty="0" err="1" smtClean="0"/>
              <a:t>Samsel</a:t>
            </a:r>
            <a:r>
              <a:rPr lang="en-US" sz="2000" i="1" dirty="0" smtClean="0"/>
              <a:t> and Seneff, Entropy </a:t>
            </a:r>
            <a:r>
              <a:rPr lang="en-US" sz="2000" b="1" dirty="0"/>
              <a:t>2013</a:t>
            </a:r>
            <a:r>
              <a:rPr lang="en-US" sz="2000" dirty="0"/>
              <a:t>, </a:t>
            </a:r>
            <a:r>
              <a:rPr lang="en-US" sz="2000" i="1" dirty="0"/>
              <a:t>15</a:t>
            </a:r>
            <a:r>
              <a:rPr lang="en-US" sz="2000" dirty="0"/>
              <a:t>, 1416-</a:t>
            </a:r>
            <a:r>
              <a:rPr lang="en-US" sz="2000" dirty="0" smtClean="0"/>
              <a:t>1463</a:t>
            </a:r>
            <a:endParaRPr lang="en-US" sz="2000" dirty="0"/>
          </a:p>
          <a:p>
            <a:endParaRPr lang="en-US" sz="2000" dirty="0"/>
          </a:p>
        </p:txBody>
      </p:sp>
    </p:spTree>
    <p:extLst>
      <p:ext uri="{BB962C8B-B14F-4D97-AF65-F5344CB8AC3E}">
        <p14:creationId xmlns:p14="http://schemas.microsoft.com/office/powerpoint/2010/main" val="4199625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t>Glyphosate</a:t>
            </a:r>
            <a:r>
              <a:rPr lang="en-US" b="1" dirty="0" smtClean="0"/>
              <a:t>: </a:t>
            </a:r>
            <a:br>
              <a:rPr lang="en-US" b="1" dirty="0" smtClean="0"/>
            </a:br>
            <a:r>
              <a:rPr lang="en-US" b="1" dirty="0" smtClean="0"/>
              <a:t>The Central Mechanisms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Glyphosate acts as an antibiotic to disrupt gut bacteria, leading to overgrowth of pathogens</a:t>
            </a:r>
          </a:p>
          <a:p>
            <a:r>
              <a:rPr lang="en-US" dirty="0" smtClean="0"/>
              <a:t>Disruption of liver CYP enzymes leads to impaired bile flow and low vitamin D</a:t>
            </a:r>
          </a:p>
          <a:p>
            <a:pPr lvl="1"/>
            <a:r>
              <a:rPr lang="en-US" dirty="0" smtClean="0"/>
              <a:t>This disrupts sulfate synthesis and transport</a:t>
            </a:r>
          </a:p>
          <a:p>
            <a:pPr lvl="1"/>
            <a:r>
              <a:rPr lang="en-US" dirty="0" smtClean="0"/>
              <a:t>Also impairs detoxification of other toxic chemicals</a:t>
            </a:r>
          </a:p>
          <a:p>
            <a:r>
              <a:rPr lang="en-US" dirty="0" smtClean="0"/>
              <a:t>Damage to red blood cells leads to anemia and toxicity due to free iron</a:t>
            </a:r>
          </a:p>
          <a:p>
            <a:pPr lvl="1"/>
            <a:r>
              <a:rPr lang="en-US" dirty="0" smtClean="0"/>
              <a:t>Hypoxia ensues </a:t>
            </a:r>
            <a:r>
              <a:rPr lang="en-US" dirty="0" smtClean="0">
                <a:sym typeface="Wingdings"/>
              </a:rPr>
              <a:t> low grade encephalopathy</a:t>
            </a:r>
          </a:p>
          <a:p>
            <a:r>
              <a:rPr lang="en-US" dirty="0" smtClean="0">
                <a:sym typeface="Wingdings"/>
              </a:rPr>
              <a:t>Leaky gut and leaky brain barrier lead to neuronal exposure to dangerous metals and neurotoxins</a:t>
            </a:r>
          </a:p>
          <a:p>
            <a:pPr marL="0" indent="0">
              <a:buNone/>
            </a:pPr>
            <a:endParaRPr lang="en-US" dirty="0"/>
          </a:p>
        </p:txBody>
      </p:sp>
      <p:sp>
        <p:nvSpPr>
          <p:cNvPr id="4" name="TextBox 3"/>
          <p:cNvSpPr txBox="1"/>
          <p:nvPr/>
        </p:nvSpPr>
        <p:spPr>
          <a:xfrm>
            <a:off x="2049237" y="6355188"/>
            <a:ext cx="5479497" cy="369332"/>
          </a:xfrm>
          <a:prstGeom prst="rect">
            <a:avLst/>
          </a:prstGeom>
          <a:noFill/>
        </p:spPr>
        <p:txBody>
          <a:bodyPr wrap="none" rtlCol="0">
            <a:spAutoFit/>
          </a:bodyPr>
          <a:lstStyle/>
          <a:p>
            <a:r>
              <a:rPr lang="en-US" dirty="0" smtClean="0">
                <a:solidFill>
                  <a:srgbClr val="FF0000"/>
                </a:solidFill>
              </a:rPr>
              <a:t>*</a:t>
            </a:r>
            <a:r>
              <a:rPr lang="en-US" dirty="0" smtClean="0"/>
              <a:t> A </a:t>
            </a:r>
            <a:r>
              <a:rPr lang="en-US" dirty="0" err="1" smtClean="0"/>
              <a:t>Samsel</a:t>
            </a:r>
            <a:r>
              <a:rPr lang="en-US" dirty="0" smtClean="0"/>
              <a:t> and S Seneff, </a:t>
            </a:r>
            <a:r>
              <a:rPr lang="pl-PL" i="1" dirty="0" err="1" smtClean="0"/>
              <a:t>Entropy</a:t>
            </a:r>
            <a:r>
              <a:rPr lang="pl-PL" dirty="0" smtClean="0"/>
              <a:t> </a:t>
            </a:r>
            <a:r>
              <a:rPr lang="pl-PL" b="1" dirty="0"/>
              <a:t>2013</a:t>
            </a:r>
            <a:r>
              <a:rPr lang="pl-PL" dirty="0"/>
              <a:t>, </a:t>
            </a:r>
            <a:r>
              <a:rPr lang="pl-PL" i="1" dirty="0"/>
              <a:t>15</a:t>
            </a:r>
            <a:r>
              <a:rPr lang="pl-PL" dirty="0"/>
              <a:t>(4), 1416-1463</a:t>
            </a:r>
            <a:r>
              <a:rPr lang="en-US" dirty="0" smtClean="0"/>
              <a:t> </a:t>
            </a:r>
            <a:endParaRPr lang="en-US" dirty="0"/>
          </a:p>
        </p:txBody>
      </p:sp>
    </p:spTree>
    <p:extLst>
      <p:ext uri="{BB962C8B-B14F-4D97-AF65-F5344CB8AC3E}">
        <p14:creationId xmlns:p14="http://schemas.microsoft.com/office/powerpoint/2010/main" val="20902280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2645602"/>
            <a:ext cx="9308616" cy="1754327"/>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Glutamate, Manganese and Autism</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051777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Depletes Iron, Manganese and Zinc in Plants</a:t>
            </a:r>
            <a:r>
              <a:rPr lang="en-US" b="1" dirty="0" smtClean="0">
                <a:solidFill>
                  <a:srgbClr val="FF0000"/>
                </a:solidFill>
              </a:rPr>
              <a:t>*</a:t>
            </a:r>
            <a:endParaRPr lang="en-US" b="1" dirty="0">
              <a:solidFill>
                <a:srgbClr val="FF0000"/>
              </a:solidFill>
            </a:endParaRPr>
          </a:p>
        </p:txBody>
      </p:sp>
      <p:pic>
        <p:nvPicPr>
          <p:cNvPr id="4" name="Content Placeholder 3" descr="manganese_plants_glyphoate.png"/>
          <p:cNvPicPr>
            <a:picLocks noGrp="1" noChangeAspect="1"/>
          </p:cNvPicPr>
          <p:nvPr>
            <p:ph idx="1"/>
          </p:nvPr>
        </p:nvPicPr>
        <p:blipFill>
          <a:blip r:embed="rId3">
            <a:extLst>
              <a:ext uri="{28A0092B-C50C-407E-A947-70E740481C1C}">
                <a14:useLocalDpi xmlns:a14="http://schemas.microsoft.com/office/drawing/2010/main" val="0"/>
              </a:ext>
            </a:extLst>
          </a:blip>
          <a:srcRect l="-15124" r="-15124"/>
          <a:stretch>
            <a:fillRect/>
          </a:stretch>
        </p:blipFill>
        <p:spPr/>
      </p:pic>
      <p:sp>
        <p:nvSpPr>
          <p:cNvPr id="5" name="TextBox 4"/>
          <p:cNvSpPr txBox="1"/>
          <p:nvPr/>
        </p:nvSpPr>
        <p:spPr>
          <a:xfrm>
            <a:off x="2038826" y="6126163"/>
            <a:ext cx="6647974" cy="646331"/>
          </a:xfrm>
          <a:prstGeom prst="rect">
            <a:avLst/>
          </a:prstGeom>
          <a:noFill/>
        </p:spPr>
        <p:txBody>
          <a:bodyPr wrap="none" rtlCol="0">
            <a:spAutoFit/>
          </a:bodyPr>
          <a:lstStyle/>
          <a:p>
            <a:r>
              <a:rPr lang="en-US" dirty="0" smtClean="0">
                <a:solidFill>
                  <a:srgbClr val="FF0000"/>
                </a:solidFill>
              </a:rPr>
              <a:t>*</a:t>
            </a:r>
            <a:r>
              <a:rPr lang="en-US" dirty="0" smtClean="0"/>
              <a:t>D Huber, </a:t>
            </a:r>
            <a:r>
              <a:rPr lang="en-US" b="1" dirty="0"/>
              <a:t>What About Glyphosate-Induced Manganese Deficiency? </a:t>
            </a:r>
            <a:endParaRPr lang="en-US" dirty="0"/>
          </a:p>
          <a:p>
            <a:r>
              <a:rPr lang="en-US" dirty="0" smtClean="0"/>
              <a:t>Fluid </a:t>
            </a:r>
            <a:r>
              <a:rPr lang="en-US" dirty="0" smtClean="0"/>
              <a:t>Journal 2007: 20</a:t>
            </a:r>
            <a:r>
              <a:rPr lang="en-US" dirty="0" smtClean="0"/>
              <a:t>-22.</a:t>
            </a:r>
            <a:endParaRPr lang="en-US" dirty="0"/>
          </a:p>
        </p:txBody>
      </p:sp>
    </p:spTree>
    <p:extLst>
      <p:ext uri="{BB962C8B-B14F-4D97-AF65-F5344CB8AC3E}">
        <p14:creationId xmlns:p14="http://schemas.microsoft.com/office/powerpoint/2010/main" val="28635160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nganese_cobalt_depletion_cows.png"/>
          <p:cNvPicPr>
            <a:picLocks noGrp="1" noChangeAspect="1"/>
          </p:cNvPicPr>
          <p:nvPr>
            <p:ph idx="1"/>
          </p:nvPr>
        </p:nvPicPr>
        <p:blipFill>
          <a:blip r:embed="rId3">
            <a:extLst>
              <a:ext uri="{28A0092B-C50C-407E-A947-70E740481C1C}">
                <a14:useLocalDpi xmlns:a14="http://schemas.microsoft.com/office/drawing/2010/main" val="0"/>
              </a:ext>
            </a:extLst>
          </a:blip>
          <a:srcRect l="-57426" r="-57426"/>
          <a:stretch>
            <a:fillRect/>
          </a:stretch>
        </p:blipFill>
        <p:spPr>
          <a:xfrm>
            <a:off x="203200" y="1293743"/>
            <a:ext cx="8940800" cy="4917096"/>
          </a:xfrm>
        </p:spPr>
      </p:pic>
      <p:sp>
        <p:nvSpPr>
          <p:cNvPr id="2" name="Title 1"/>
          <p:cNvSpPr>
            <a:spLocks noGrp="1"/>
          </p:cNvSpPr>
          <p:nvPr>
            <p:ph type="title"/>
          </p:nvPr>
        </p:nvSpPr>
        <p:spPr>
          <a:xfrm>
            <a:off x="457200" y="189973"/>
            <a:ext cx="8229600" cy="1143000"/>
          </a:xfrm>
        </p:spPr>
        <p:txBody>
          <a:bodyPr>
            <a:normAutofit fontScale="90000"/>
          </a:bodyPr>
          <a:lstStyle/>
          <a:p>
            <a:r>
              <a:rPr lang="en-US" b="1" dirty="0" smtClean="0"/>
              <a:t>Severe Deficiency in Serum Manganese and Cobalt in Cows</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1032933" y="6451600"/>
            <a:ext cx="6351318" cy="461665"/>
          </a:xfrm>
          <a:prstGeom prst="rect">
            <a:avLst/>
          </a:prstGeom>
          <a:noFill/>
        </p:spPr>
        <p:txBody>
          <a:bodyPr wrap="none" rtlCol="0">
            <a:spAutoFit/>
          </a:bodyPr>
          <a:lstStyle/>
          <a:p>
            <a:r>
              <a:rPr lang="fr-FR" sz="2400" dirty="0" smtClean="0">
                <a:solidFill>
                  <a:srgbClr val="FF0000"/>
                </a:solidFill>
              </a:rPr>
              <a:t>*</a:t>
            </a:r>
            <a:r>
              <a:rPr lang="fr-FR" sz="2400" dirty="0" smtClean="0"/>
              <a:t>M</a:t>
            </a:r>
            <a:r>
              <a:rPr lang="fr-FR" sz="2400" dirty="0"/>
              <a:t>. Krüger et al., J Environ Anal </a:t>
            </a:r>
            <a:r>
              <a:rPr lang="fr-FR" sz="2400" dirty="0" err="1"/>
              <a:t>Toxicol</a:t>
            </a:r>
            <a:r>
              <a:rPr lang="fr-FR" sz="2400" dirty="0"/>
              <a:t> 2013, 3:5</a:t>
            </a:r>
            <a:endParaRPr lang="en-US" sz="2400" dirty="0"/>
          </a:p>
        </p:txBody>
      </p:sp>
      <p:sp>
        <p:nvSpPr>
          <p:cNvPr id="3" name="TextBox 2"/>
          <p:cNvSpPr txBox="1"/>
          <p:nvPr/>
        </p:nvSpPr>
        <p:spPr>
          <a:xfrm>
            <a:off x="457200" y="5989935"/>
            <a:ext cx="8185204" cy="461665"/>
          </a:xfrm>
          <a:prstGeom prst="rect">
            <a:avLst/>
          </a:prstGeom>
          <a:noFill/>
        </p:spPr>
        <p:txBody>
          <a:bodyPr wrap="none" rtlCol="0">
            <a:spAutoFit/>
          </a:bodyPr>
          <a:lstStyle/>
          <a:p>
            <a:r>
              <a:rPr lang="en-US" sz="2400" dirty="0" smtClean="0"/>
              <a:t>Eight different farms: all cows tested had glyphosate in the urine</a:t>
            </a:r>
            <a:endParaRPr lang="en-US" sz="2400" dirty="0"/>
          </a:p>
        </p:txBody>
      </p:sp>
      <p:sp>
        <p:nvSpPr>
          <p:cNvPr id="6" name="TextBox 5"/>
          <p:cNvSpPr txBox="1"/>
          <p:nvPr/>
        </p:nvSpPr>
        <p:spPr>
          <a:xfrm rot="16200000">
            <a:off x="2315229" y="2150963"/>
            <a:ext cx="859054" cy="400110"/>
          </a:xfrm>
          <a:prstGeom prst="rect">
            <a:avLst/>
          </a:prstGeom>
          <a:solidFill>
            <a:srgbClr val="FFFFFF"/>
          </a:solidFill>
        </p:spPr>
        <p:txBody>
          <a:bodyPr wrap="none" rtlCol="0">
            <a:spAutoFit/>
          </a:bodyPr>
          <a:lstStyle/>
          <a:p>
            <a:r>
              <a:rPr lang="en-US" sz="2000" dirty="0" smtClean="0"/>
              <a:t>Cobalt</a:t>
            </a:r>
            <a:endParaRPr lang="en-US" sz="2000" dirty="0"/>
          </a:p>
        </p:txBody>
      </p:sp>
      <p:sp>
        <p:nvSpPr>
          <p:cNvPr id="7" name="TextBox 6"/>
          <p:cNvSpPr txBox="1"/>
          <p:nvPr/>
        </p:nvSpPr>
        <p:spPr>
          <a:xfrm rot="16200000">
            <a:off x="1982103" y="4658333"/>
            <a:ext cx="1395434" cy="400110"/>
          </a:xfrm>
          <a:prstGeom prst="rect">
            <a:avLst/>
          </a:prstGeom>
          <a:solidFill>
            <a:schemeClr val="bg1"/>
          </a:solidFill>
          <a:effectLst/>
        </p:spPr>
        <p:txBody>
          <a:bodyPr wrap="none" rtlCol="0">
            <a:spAutoFit/>
          </a:bodyPr>
          <a:lstStyle/>
          <a:p>
            <a:r>
              <a:rPr lang="en-US" sz="2000" dirty="0" smtClean="0"/>
              <a:t>Manganese</a:t>
            </a:r>
            <a:endParaRPr lang="en-US" sz="2000" dirty="0"/>
          </a:p>
        </p:txBody>
      </p:sp>
    </p:spTree>
    <p:extLst>
      <p:ext uri="{BB962C8B-B14F-4D97-AF65-F5344CB8AC3E}">
        <p14:creationId xmlns:p14="http://schemas.microsoft.com/office/powerpoint/2010/main" val="277349885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nganese_cobalt_depletion_cows.png"/>
          <p:cNvPicPr>
            <a:picLocks noGrp="1" noChangeAspect="1"/>
          </p:cNvPicPr>
          <p:nvPr>
            <p:ph idx="1"/>
          </p:nvPr>
        </p:nvPicPr>
        <p:blipFill>
          <a:blip r:embed="rId3">
            <a:extLst>
              <a:ext uri="{28A0092B-C50C-407E-A947-70E740481C1C}">
                <a14:useLocalDpi xmlns:a14="http://schemas.microsoft.com/office/drawing/2010/main" val="0"/>
              </a:ext>
            </a:extLst>
          </a:blip>
          <a:srcRect l="-57426" r="-57426"/>
          <a:stretch>
            <a:fillRect/>
          </a:stretch>
        </p:blipFill>
        <p:spPr>
          <a:xfrm>
            <a:off x="203200" y="1293743"/>
            <a:ext cx="8940800" cy="4917096"/>
          </a:xfrm>
        </p:spPr>
      </p:pic>
      <p:sp>
        <p:nvSpPr>
          <p:cNvPr id="2" name="Title 1"/>
          <p:cNvSpPr>
            <a:spLocks noGrp="1"/>
          </p:cNvSpPr>
          <p:nvPr>
            <p:ph type="title"/>
          </p:nvPr>
        </p:nvSpPr>
        <p:spPr>
          <a:xfrm>
            <a:off x="457200" y="189973"/>
            <a:ext cx="8229600" cy="1143000"/>
          </a:xfrm>
        </p:spPr>
        <p:txBody>
          <a:bodyPr>
            <a:normAutofit fontScale="90000"/>
          </a:bodyPr>
          <a:lstStyle/>
          <a:p>
            <a:r>
              <a:rPr lang="en-US" b="1" dirty="0" smtClean="0"/>
              <a:t>Severe Deficiency in Serum Manganese and Cobalt in Cows</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1032933" y="6451600"/>
            <a:ext cx="6351318" cy="461665"/>
          </a:xfrm>
          <a:prstGeom prst="rect">
            <a:avLst/>
          </a:prstGeom>
          <a:noFill/>
        </p:spPr>
        <p:txBody>
          <a:bodyPr wrap="none" rtlCol="0">
            <a:spAutoFit/>
          </a:bodyPr>
          <a:lstStyle/>
          <a:p>
            <a:r>
              <a:rPr lang="fr-FR" sz="2400" dirty="0" smtClean="0">
                <a:solidFill>
                  <a:srgbClr val="FF0000"/>
                </a:solidFill>
              </a:rPr>
              <a:t>*</a:t>
            </a:r>
            <a:r>
              <a:rPr lang="fr-FR" sz="2400" dirty="0" smtClean="0"/>
              <a:t>M</a:t>
            </a:r>
            <a:r>
              <a:rPr lang="fr-FR" sz="2400" dirty="0"/>
              <a:t>. Krüger et al., J Environ Anal </a:t>
            </a:r>
            <a:r>
              <a:rPr lang="fr-FR" sz="2400" dirty="0" err="1"/>
              <a:t>Toxicol</a:t>
            </a:r>
            <a:r>
              <a:rPr lang="fr-FR" sz="2400" dirty="0"/>
              <a:t> 2013, 3:5</a:t>
            </a:r>
            <a:endParaRPr lang="en-US" sz="2400" dirty="0"/>
          </a:p>
        </p:txBody>
      </p:sp>
      <p:sp>
        <p:nvSpPr>
          <p:cNvPr id="3" name="TextBox 2"/>
          <p:cNvSpPr txBox="1"/>
          <p:nvPr/>
        </p:nvSpPr>
        <p:spPr>
          <a:xfrm>
            <a:off x="457200" y="5989935"/>
            <a:ext cx="8185204" cy="461665"/>
          </a:xfrm>
          <a:prstGeom prst="rect">
            <a:avLst/>
          </a:prstGeom>
          <a:noFill/>
        </p:spPr>
        <p:txBody>
          <a:bodyPr wrap="none" rtlCol="0">
            <a:spAutoFit/>
          </a:bodyPr>
          <a:lstStyle/>
          <a:p>
            <a:r>
              <a:rPr lang="en-US" sz="2400" dirty="0" smtClean="0"/>
              <a:t>Eight different farms: all cows tested had glyphosate in the urine</a:t>
            </a:r>
            <a:endParaRPr lang="en-US" sz="2400" dirty="0"/>
          </a:p>
        </p:txBody>
      </p:sp>
      <p:sp>
        <p:nvSpPr>
          <p:cNvPr id="6" name="TextBox 5"/>
          <p:cNvSpPr txBox="1"/>
          <p:nvPr/>
        </p:nvSpPr>
        <p:spPr>
          <a:xfrm rot="16200000">
            <a:off x="2315229" y="2150963"/>
            <a:ext cx="859054" cy="400110"/>
          </a:xfrm>
          <a:prstGeom prst="rect">
            <a:avLst/>
          </a:prstGeom>
          <a:solidFill>
            <a:srgbClr val="FFFFFF"/>
          </a:solidFill>
        </p:spPr>
        <p:txBody>
          <a:bodyPr wrap="none" rtlCol="0">
            <a:spAutoFit/>
          </a:bodyPr>
          <a:lstStyle/>
          <a:p>
            <a:r>
              <a:rPr lang="en-US" sz="2000" dirty="0" smtClean="0"/>
              <a:t>Cobalt</a:t>
            </a:r>
            <a:endParaRPr lang="en-US" sz="2000" dirty="0"/>
          </a:p>
        </p:txBody>
      </p:sp>
      <p:sp>
        <p:nvSpPr>
          <p:cNvPr id="7" name="TextBox 6"/>
          <p:cNvSpPr txBox="1"/>
          <p:nvPr/>
        </p:nvSpPr>
        <p:spPr>
          <a:xfrm rot="16200000">
            <a:off x="1982103" y="4658333"/>
            <a:ext cx="1395434" cy="400110"/>
          </a:xfrm>
          <a:prstGeom prst="rect">
            <a:avLst/>
          </a:prstGeom>
          <a:solidFill>
            <a:schemeClr val="bg1"/>
          </a:solidFill>
          <a:effectLst/>
        </p:spPr>
        <p:txBody>
          <a:bodyPr wrap="none" rtlCol="0">
            <a:spAutoFit/>
          </a:bodyPr>
          <a:lstStyle/>
          <a:p>
            <a:r>
              <a:rPr lang="en-US" sz="2000" dirty="0" smtClean="0"/>
              <a:t>Manganese</a:t>
            </a:r>
            <a:endParaRPr lang="en-US" sz="2000" dirty="0"/>
          </a:p>
        </p:txBody>
      </p:sp>
      <p:sp>
        <p:nvSpPr>
          <p:cNvPr id="8" name="Rectangle 7"/>
          <p:cNvSpPr/>
          <p:nvPr/>
        </p:nvSpPr>
        <p:spPr>
          <a:xfrm>
            <a:off x="3183546" y="1569864"/>
            <a:ext cx="2844649" cy="1569660"/>
          </a:xfrm>
          <a:prstGeom prst="rect">
            <a:avLst/>
          </a:prstGeom>
          <a:noFill/>
        </p:spPr>
        <p:txBody>
          <a:bodyPr wrap="none" lIns="91440" tIns="45720" rIns="91440" bIns="45720">
            <a:spAutoFit/>
          </a:bodyPr>
          <a:lstStyle/>
          <a:p>
            <a:pPr algn="ct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a:t>
            </a:r>
            <a:r>
              <a:rPr lang="en-US" sz="4800" b="1" cap="none" spc="0"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obalamin</a:t>
            </a:r>
            <a:r>
              <a:rPr lang="en-US" sz="4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p>
          <a:p>
            <a:pPr algn="ctr"/>
            <a:r>
              <a:rPr lang="en-US" sz="4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deficiency</a:t>
            </a:r>
            <a:endPar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9" name="Rectangle 8"/>
          <p:cNvSpPr/>
          <p:nvPr/>
        </p:nvSpPr>
        <p:spPr>
          <a:xfrm>
            <a:off x="4150741" y="4160671"/>
            <a:ext cx="1147332"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246926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p:cNvSpPr txBox="1">
            <a:spLocks/>
          </p:cNvSpPr>
          <p:nvPr/>
        </p:nvSpPr>
        <p:spPr>
          <a:xfrm>
            <a:off x="457200" y="1735666"/>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
            </a:r>
            <a:br>
              <a:rPr lang="en-US" dirty="0" smtClean="0"/>
            </a:br>
            <a:r>
              <a:rPr lang="en-US" dirty="0">
                <a:latin typeface="Apple Casual"/>
              </a:rPr>
              <a:t>I</a:t>
            </a:r>
            <a:r>
              <a:rPr lang="en-US" dirty="0" smtClean="0">
                <a:latin typeface="Apple Casual"/>
              </a:rPr>
              <a:t>n a time of universal deceit,</a:t>
            </a:r>
          </a:p>
          <a:p>
            <a:pPr marL="0" indent="0">
              <a:buNone/>
            </a:pPr>
            <a:r>
              <a:rPr lang="en-US" dirty="0" smtClean="0">
                <a:latin typeface="Apple Casual"/>
              </a:rPr>
              <a:t> telling the truth is a revolutionary act.</a:t>
            </a:r>
          </a:p>
          <a:p>
            <a:pPr marL="0" indent="0">
              <a:buNone/>
            </a:pPr>
            <a:endParaRPr lang="en-US" dirty="0">
              <a:latin typeface="Apple Casual"/>
            </a:endParaRPr>
          </a:p>
          <a:p>
            <a:pPr marL="0" indent="0">
              <a:buNone/>
            </a:pPr>
            <a:endParaRPr lang="en-US" dirty="0" smtClean="0">
              <a:latin typeface="Apple Casual"/>
            </a:endParaRPr>
          </a:p>
          <a:p>
            <a:pPr marL="0" indent="0">
              <a:buNone/>
            </a:pPr>
            <a:r>
              <a:rPr lang="en-US" dirty="0" smtClean="0"/>
              <a:t> — George Orwell</a:t>
            </a:r>
            <a:endParaRPr lang="en-US" dirty="0"/>
          </a:p>
        </p:txBody>
      </p:sp>
    </p:spTree>
    <p:extLst>
      <p:ext uri="{BB962C8B-B14F-4D97-AF65-F5344CB8AC3E}">
        <p14:creationId xmlns:p14="http://schemas.microsoft.com/office/powerpoint/2010/main" val="32200978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340331" cy="1143000"/>
          </a:xfrm>
        </p:spPr>
        <p:txBody>
          <a:bodyPr>
            <a:normAutofit/>
          </a:bodyPr>
          <a:lstStyle/>
          <a:p>
            <a:r>
              <a:rPr lang="en-US" sz="3600" b="1" dirty="0" smtClean="0"/>
              <a:t>Low Manganese in Teeth Linked to Autism</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457200" y="1600200"/>
            <a:ext cx="5056770" cy="4984148"/>
          </a:xfrm>
        </p:spPr>
        <p:txBody>
          <a:bodyPr/>
          <a:lstStyle/>
          <a:p>
            <a:r>
              <a:rPr lang="en-US" dirty="0" smtClean="0"/>
              <a:t>Studied lead, mercury and manganese levels in tooth enamel of shed primary teeth in 84 children</a:t>
            </a:r>
          </a:p>
          <a:p>
            <a:r>
              <a:rPr lang="en-US" dirty="0" smtClean="0"/>
              <a:t>Manganese accumulated after birth was down by 60% in autistic children</a:t>
            </a:r>
          </a:p>
          <a:p>
            <a:r>
              <a:rPr lang="en-US" i="1" dirty="0" smtClean="0">
                <a:solidFill>
                  <a:srgbClr val="FF0000"/>
                </a:solidFill>
              </a:rPr>
              <a:t>No other result was statistically significant</a:t>
            </a:r>
            <a:endParaRPr lang="en-US" i="1" dirty="0">
              <a:solidFill>
                <a:srgbClr val="FF0000"/>
              </a:solidFill>
            </a:endParaRPr>
          </a:p>
        </p:txBody>
      </p:sp>
      <p:pic>
        <p:nvPicPr>
          <p:cNvPr id="4" name="Picture 3" descr="kid-teeth.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970" y="2032058"/>
            <a:ext cx="3386537" cy="3480870"/>
          </a:xfrm>
          <a:prstGeom prst="rect">
            <a:avLst/>
          </a:prstGeom>
        </p:spPr>
      </p:pic>
      <p:sp>
        <p:nvSpPr>
          <p:cNvPr id="6" name="TextBox 5"/>
          <p:cNvSpPr txBox="1"/>
          <p:nvPr/>
        </p:nvSpPr>
        <p:spPr>
          <a:xfrm>
            <a:off x="1873022" y="6384293"/>
            <a:ext cx="7027485" cy="400110"/>
          </a:xfrm>
          <a:prstGeom prst="rect">
            <a:avLst/>
          </a:prstGeom>
          <a:noFill/>
        </p:spPr>
        <p:txBody>
          <a:bodyPr wrap="none" rtlCol="0">
            <a:spAutoFit/>
          </a:bodyPr>
          <a:lstStyle/>
          <a:p>
            <a:r>
              <a:rPr lang="en-US" sz="2000" dirty="0" smtClean="0">
                <a:solidFill>
                  <a:srgbClr val="FF0000"/>
                </a:solidFill>
              </a:rPr>
              <a:t>*</a:t>
            </a:r>
            <a:r>
              <a:rPr lang="en-US" sz="2000" dirty="0" smtClean="0"/>
              <a:t>MM Abdullah </a:t>
            </a:r>
            <a:r>
              <a:rPr lang="en-US" sz="2000" i="1" dirty="0" smtClean="0"/>
              <a:t>et al., J </a:t>
            </a:r>
            <a:r>
              <a:rPr lang="en-US" sz="2000" i="1" dirty="0"/>
              <a:t>Autism Dev </a:t>
            </a:r>
            <a:r>
              <a:rPr lang="en-US" sz="2000" i="1" dirty="0" smtClean="0"/>
              <a:t>Disord</a:t>
            </a:r>
            <a:r>
              <a:rPr lang="en-US" sz="2000" dirty="0" smtClean="0"/>
              <a:t>. </a:t>
            </a:r>
            <a:r>
              <a:rPr lang="en-US" sz="2000" dirty="0"/>
              <a:t>2012 Jun;42(6):929-36</a:t>
            </a:r>
            <a:r>
              <a:rPr lang="en-US" sz="2000" dirty="0" smtClean="0"/>
              <a:t>.</a:t>
            </a:r>
          </a:p>
        </p:txBody>
      </p:sp>
    </p:spTree>
    <p:extLst>
      <p:ext uri="{BB962C8B-B14F-4D97-AF65-F5344CB8AC3E}">
        <p14:creationId xmlns:p14="http://schemas.microsoft.com/office/powerpoint/2010/main" val="206195283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196" y="291571"/>
            <a:ext cx="8686800" cy="1143000"/>
          </a:xfrm>
        </p:spPr>
        <p:txBody>
          <a:bodyPr>
            <a:normAutofit fontScale="90000"/>
          </a:bodyPr>
          <a:lstStyle/>
          <a:p>
            <a:r>
              <a:rPr lang="en-US" b="1" dirty="0" smtClean="0"/>
              <a:t>Lactobacillus Depends on Manganese!</a:t>
            </a:r>
            <a:r>
              <a:rPr lang="en-US" b="1" dirty="0" smtClean="0">
                <a:solidFill>
                  <a:srgbClr val="FF0000"/>
                </a:solidFill>
              </a:rPr>
              <a:t>*</a:t>
            </a:r>
            <a:endParaRPr lang="en-US" b="1" dirty="0">
              <a:solidFill>
                <a:srgbClr val="FF0000"/>
              </a:solidFill>
            </a:endParaRPr>
          </a:p>
        </p:txBody>
      </p:sp>
      <p:sp>
        <p:nvSpPr>
          <p:cNvPr id="3" name="Content Placeholder 2"/>
          <p:cNvSpPr txBox="1">
            <a:spLocks/>
          </p:cNvSpPr>
          <p:nvPr/>
        </p:nvSpPr>
        <p:spPr>
          <a:xfrm>
            <a:off x="196699" y="1417638"/>
            <a:ext cx="6705600" cy="506782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Many </a:t>
            </a:r>
            <a:r>
              <a:rPr lang="en-US" dirty="0"/>
              <a:t>lactic acid bacteria contain very </a:t>
            </a:r>
            <a:r>
              <a:rPr lang="en-US" dirty="0" smtClean="0"/>
              <a:t>high intracellular manganese levels</a:t>
            </a:r>
          </a:p>
          <a:p>
            <a:pPr lvl="1"/>
            <a:r>
              <a:rPr lang="en-US" dirty="0" smtClean="0"/>
              <a:t>Scavenges toxic oxygen species, particularly superoxide</a:t>
            </a:r>
          </a:p>
          <a:p>
            <a:r>
              <a:rPr lang="en-US" dirty="0" smtClean="0"/>
              <a:t>Manganese deprivation     suppresses growth</a:t>
            </a:r>
            <a:endParaRPr lang="en-US" dirty="0"/>
          </a:p>
        </p:txBody>
      </p:sp>
      <p:pic>
        <p:nvPicPr>
          <p:cNvPr id="4" name="Picture 3" descr="lactic_aci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068" y="2552171"/>
            <a:ext cx="2733866" cy="3526896"/>
          </a:xfrm>
          <a:prstGeom prst="rect">
            <a:avLst/>
          </a:prstGeom>
        </p:spPr>
      </p:pic>
      <p:sp>
        <p:nvSpPr>
          <p:cNvPr id="5" name="TextBox 4"/>
          <p:cNvSpPr txBox="1"/>
          <p:nvPr/>
        </p:nvSpPr>
        <p:spPr>
          <a:xfrm>
            <a:off x="965200" y="6300801"/>
            <a:ext cx="7410578" cy="400110"/>
          </a:xfrm>
          <a:prstGeom prst="rect">
            <a:avLst/>
          </a:prstGeom>
          <a:noFill/>
        </p:spPr>
        <p:txBody>
          <a:bodyPr wrap="none" rtlCol="0">
            <a:spAutoFit/>
          </a:bodyPr>
          <a:lstStyle/>
          <a:p>
            <a:r>
              <a:rPr lang="en-US" sz="2000" dirty="0">
                <a:solidFill>
                  <a:srgbClr val="FF0000"/>
                </a:solidFill>
              </a:rPr>
              <a:t>*</a:t>
            </a:r>
            <a:r>
              <a:rPr lang="en-US" sz="2000" dirty="0"/>
              <a:t> FS Archibald and M-N Duong. Journal of Bacteriology Apr 1084, 1-8.</a:t>
            </a:r>
          </a:p>
        </p:txBody>
      </p:sp>
    </p:spTree>
    <p:extLst>
      <p:ext uri="{BB962C8B-B14F-4D97-AF65-F5344CB8AC3E}">
        <p14:creationId xmlns:p14="http://schemas.microsoft.com/office/powerpoint/2010/main" val="35253023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196" y="291571"/>
            <a:ext cx="8686800" cy="1143000"/>
          </a:xfrm>
        </p:spPr>
        <p:txBody>
          <a:bodyPr>
            <a:normAutofit fontScale="90000"/>
          </a:bodyPr>
          <a:lstStyle/>
          <a:p>
            <a:r>
              <a:rPr lang="en-US" b="1" dirty="0" smtClean="0"/>
              <a:t>Lactobacillus Depends on Manganese!</a:t>
            </a:r>
            <a:r>
              <a:rPr lang="en-US" b="1" dirty="0" smtClean="0">
                <a:solidFill>
                  <a:srgbClr val="FF0000"/>
                </a:solidFill>
              </a:rPr>
              <a:t>*</a:t>
            </a:r>
            <a:endParaRPr lang="en-US" b="1" dirty="0">
              <a:solidFill>
                <a:srgbClr val="FF0000"/>
              </a:solidFill>
            </a:endParaRPr>
          </a:p>
        </p:txBody>
      </p:sp>
      <p:sp>
        <p:nvSpPr>
          <p:cNvPr id="3" name="Content Placeholder 2"/>
          <p:cNvSpPr txBox="1">
            <a:spLocks/>
          </p:cNvSpPr>
          <p:nvPr/>
        </p:nvSpPr>
        <p:spPr>
          <a:xfrm>
            <a:off x="196699" y="1417638"/>
            <a:ext cx="6705600" cy="506782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Many </a:t>
            </a:r>
            <a:r>
              <a:rPr lang="en-US" dirty="0"/>
              <a:t>lactic acid bacteria contain very </a:t>
            </a:r>
            <a:r>
              <a:rPr lang="en-US" dirty="0" smtClean="0"/>
              <a:t>high intracellular manganese levels</a:t>
            </a:r>
          </a:p>
          <a:p>
            <a:pPr lvl="1"/>
            <a:r>
              <a:rPr lang="en-US" dirty="0" smtClean="0"/>
              <a:t>Scavenges toxic oxygen species, particularly superoxide</a:t>
            </a:r>
          </a:p>
          <a:p>
            <a:r>
              <a:rPr lang="en-US" dirty="0" smtClean="0"/>
              <a:t>Manganese deprivation     suppresses growth</a:t>
            </a:r>
            <a:endParaRPr lang="en-US" dirty="0"/>
          </a:p>
        </p:txBody>
      </p:sp>
      <p:pic>
        <p:nvPicPr>
          <p:cNvPr id="4" name="Picture 3" descr="lactic_aci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068" y="2552171"/>
            <a:ext cx="2733866" cy="3526896"/>
          </a:xfrm>
          <a:prstGeom prst="rect">
            <a:avLst/>
          </a:prstGeom>
        </p:spPr>
      </p:pic>
      <p:sp>
        <p:nvSpPr>
          <p:cNvPr id="5" name="TextBox 4"/>
          <p:cNvSpPr txBox="1"/>
          <p:nvPr/>
        </p:nvSpPr>
        <p:spPr>
          <a:xfrm>
            <a:off x="965200" y="6300801"/>
            <a:ext cx="7410578" cy="400110"/>
          </a:xfrm>
          <a:prstGeom prst="rect">
            <a:avLst/>
          </a:prstGeom>
          <a:noFill/>
        </p:spPr>
        <p:txBody>
          <a:bodyPr wrap="none" rtlCol="0">
            <a:spAutoFit/>
          </a:bodyPr>
          <a:lstStyle/>
          <a:p>
            <a:r>
              <a:rPr lang="en-US" sz="2000" dirty="0">
                <a:solidFill>
                  <a:srgbClr val="FF0000"/>
                </a:solidFill>
              </a:rPr>
              <a:t>*</a:t>
            </a:r>
            <a:r>
              <a:rPr lang="en-US" sz="2000" dirty="0"/>
              <a:t> FS Archibald and M-N Duong. Journal of Bacteriology Apr 1084, 1-8.</a:t>
            </a:r>
          </a:p>
        </p:txBody>
      </p:sp>
      <p:sp>
        <p:nvSpPr>
          <p:cNvPr id="6" name="TextBox 5"/>
          <p:cNvSpPr txBox="1"/>
          <p:nvPr/>
        </p:nvSpPr>
        <p:spPr>
          <a:xfrm>
            <a:off x="1393870" y="2558628"/>
            <a:ext cx="6564797" cy="2062103"/>
          </a:xfrm>
          <a:prstGeom prst="rect">
            <a:avLst/>
          </a:prstGeom>
          <a:solidFill>
            <a:srgbClr val="FFFA92"/>
          </a:solidFill>
          <a:ln>
            <a:solidFill>
              <a:schemeClr val="tx1"/>
            </a:solidFill>
          </a:ln>
        </p:spPr>
        <p:txBody>
          <a:bodyPr wrap="square" rtlCol="0">
            <a:spAutoFit/>
          </a:bodyPr>
          <a:lstStyle/>
          <a:p>
            <a:endParaRPr lang="en-US" sz="3200" dirty="0" smtClean="0"/>
          </a:p>
          <a:p>
            <a:pPr algn="ctr"/>
            <a:r>
              <a:rPr lang="en-US" sz="3200" dirty="0" smtClean="0"/>
              <a:t>Lactobacillus levels are low in the gut       in association with autism</a:t>
            </a:r>
          </a:p>
          <a:p>
            <a:endParaRPr lang="en-US" sz="3200" dirty="0"/>
          </a:p>
        </p:txBody>
      </p:sp>
    </p:spTree>
    <p:extLst>
      <p:ext uri="{BB962C8B-B14F-4D97-AF65-F5344CB8AC3E}">
        <p14:creationId xmlns:p14="http://schemas.microsoft.com/office/powerpoint/2010/main" val="310721636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utamine_synthetase.png"/>
          <p:cNvPicPr>
            <a:picLocks noGrp="1" noChangeAspect="1"/>
          </p:cNvPicPr>
          <p:nvPr>
            <p:ph idx="1"/>
          </p:nvPr>
        </p:nvPicPr>
        <p:blipFill>
          <a:blip r:embed="rId3">
            <a:extLst>
              <a:ext uri="{28A0092B-C50C-407E-A947-70E740481C1C}">
                <a14:useLocalDpi xmlns:a14="http://schemas.microsoft.com/office/drawing/2010/main" val="0"/>
              </a:ext>
            </a:extLst>
          </a:blip>
          <a:srcRect t="-90437" b="-90437"/>
          <a:stretch>
            <a:fillRect/>
          </a:stretch>
        </p:blipFill>
        <p:spPr>
          <a:xfrm>
            <a:off x="0" y="1315198"/>
            <a:ext cx="8747821" cy="4810965"/>
          </a:xfrm>
        </p:spPr>
      </p:pic>
      <p:pic>
        <p:nvPicPr>
          <p:cNvPr id="9" name="Picture 8" descr="manganes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2426" y="1699751"/>
            <a:ext cx="1552215" cy="1507764"/>
          </a:xfrm>
          <a:prstGeom prst="rect">
            <a:avLst/>
          </a:prstGeom>
        </p:spPr>
      </p:pic>
      <p:sp>
        <p:nvSpPr>
          <p:cNvPr id="2" name="Title 1"/>
          <p:cNvSpPr>
            <a:spLocks noGrp="1"/>
          </p:cNvSpPr>
          <p:nvPr>
            <p:ph type="title"/>
          </p:nvPr>
        </p:nvSpPr>
        <p:spPr/>
        <p:txBody>
          <a:bodyPr>
            <a:normAutofit fontScale="90000"/>
          </a:bodyPr>
          <a:lstStyle/>
          <a:p>
            <a:r>
              <a:rPr lang="en-US" b="1" dirty="0" smtClean="0"/>
              <a:t>Glutamine Synthesis Depends                on Manganese!</a:t>
            </a:r>
            <a:endParaRPr lang="en-US" b="1" dirty="0"/>
          </a:p>
        </p:txBody>
      </p:sp>
      <p:sp>
        <p:nvSpPr>
          <p:cNvPr id="5" name="TextBox 4"/>
          <p:cNvSpPr txBox="1"/>
          <p:nvPr/>
        </p:nvSpPr>
        <p:spPr>
          <a:xfrm>
            <a:off x="660401" y="4221203"/>
            <a:ext cx="1142598" cy="369332"/>
          </a:xfrm>
          <a:prstGeom prst="rect">
            <a:avLst/>
          </a:prstGeom>
          <a:solidFill>
            <a:srgbClr val="FFFFFF"/>
          </a:solidFill>
        </p:spPr>
        <p:txBody>
          <a:bodyPr wrap="none" rtlCol="0">
            <a:spAutoFit/>
          </a:bodyPr>
          <a:lstStyle/>
          <a:p>
            <a:r>
              <a:rPr lang="en-US" dirty="0" smtClean="0"/>
              <a:t>glutamate</a:t>
            </a:r>
            <a:endParaRPr lang="en-US" dirty="0"/>
          </a:p>
        </p:txBody>
      </p:sp>
      <p:sp>
        <p:nvSpPr>
          <p:cNvPr id="6" name="TextBox 5"/>
          <p:cNvSpPr txBox="1"/>
          <p:nvPr/>
        </p:nvSpPr>
        <p:spPr>
          <a:xfrm>
            <a:off x="7095067" y="4168802"/>
            <a:ext cx="1128960" cy="369332"/>
          </a:xfrm>
          <a:prstGeom prst="rect">
            <a:avLst/>
          </a:prstGeom>
          <a:solidFill>
            <a:srgbClr val="FFFFFF"/>
          </a:solidFill>
        </p:spPr>
        <p:txBody>
          <a:bodyPr wrap="none" rtlCol="0">
            <a:spAutoFit/>
          </a:bodyPr>
          <a:lstStyle/>
          <a:p>
            <a:r>
              <a:rPr lang="en-US" dirty="0" smtClean="0"/>
              <a:t>glutamine</a:t>
            </a:r>
            <a:endParaRPr lang="en-US" dirty="0"/>
          </a:p>
        </p:txBody>
      </p:sp>
      <p:sp>
        <p:nvSpPr>
          <p:cNvPr id="7" name="TextBox 6"/>
          <p:cNvSpPr txBox="1"/>
          <p:nvPr/>
        </p:nvSpPr>
        <p:spPr>
          <a:xfrm>
            <a:off x="4470376" y="1665897"/>
            <a:ext cx="3382832" cy="523220"/>
          </a:xfrm>
          <a:prstGeom prst="rect">
            <a:avLst/>
          </a:prstGeom>
          <a:solidFill>
            <a:srgbClr val="FFFFFF"/>
          </a:solidFill>
        </p:spPr>
        <p:txBody>
          <a:bodyPr wrap="none" rtlCol="0">
            <a:spAutoFit/>
          </a:bodyPr>
          <a:lstStyle/>
          <a:p>
            <a:r>
              <a:rPr lang="en-US" sz="2800" dirty="0" smtClean="0"/>
              <a:t>Glutamine </a:t>
            </a:r>
            <a:r>
              <a:rPr lang="en-US" sz="2800" dirty="0" err="1" smtClean="0"/>
              <a:t>synthetase</a:t>
            </a:r>
            <a:endParaRPr lang="en-US" sz="2800" dirty="0"/>
          </a:p>
        </p:txBody>
      </p:sp>
      <p:sp>
        <p:nvSpPr>
          <p:cNvPr id="8" name="Down Arrow 7"/>
          <p:cNvSpPr/>
          <p:nvPr/>
        </p:nvSpPr>
        <p:spPr>
          <a:xfrm>
            <a:off x="5892776" y="2545334"/>
            <a:ext cx="575733" cy="42962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317065" y="4436541"/>
            <a:ext cx="1626016" cy="461665"/>
          </a:xfrm>
          <a:prstGeom prst="rect">
            <a:avLst/>
          </a:prstGeom>
          <a:noFill/>
        </p:spPr>
        <p:txBody>
          <a:bodyPr wrap="none" rtlCol="0">
            <a:spAutoFit/>
          </a:bodyPr>
          <a:lstStyle/>
          <a:p>
            <a:r>
              <a:rPr lang="en-US" sz="2400" dirty="0" smtClean="0"/>
              <a:t>ammonium</a:t>
            </a:r>
            <a:endParaRPr lang="en-US" sz="2400" dirty="0"/>
          </a:p>
        </p:txBody>
      </p:sp>
      <p:sp>
        <p:nvSpPr>
          <p:cNvPr id="11" name="TextBox 10"/>
          <p:cNvSpPr txBox="1"/>
          <p:nvPr/>
        </p:nvSpPr>
        <p:spPr>
          <a:xfrm>
            <a:off x="2104506" y="4436541"/>
            <a:ext cx="915635" cy="461665"/>
          </a:xfrm>
          <a:prstGeom prst="rect">
            <a:avLst/>
          </a:prstGeom>
          <a:noFill/>
        </p:spPr>
        <p:txBody>
          <a:bodyPr wrap="none" rtlCol="0">
            <a:spAutoFit/>
          </a:bodyPr>
          <a:lstStyle/>
          <a:p>
            <a:r>
              <a:rPr lang="en-US" sz="2400" dirty="0" smtClean="0"/>
              <a:t>water</a:t>
            </a:r>
            <a:endParaRPr lang="en-US" dirty="0"/>
          </a:p>
        </p:txBody>
      </p:sp>
      <p:sp>
        <p:nvSpPr>
          <p:cNvPr id="12" name="Up Arrow 11"/>
          <p:cNvSpPr/>
          <p:nvPr/>
        </p:nvSpPr>
        <p:spPr>
          <a:xfrm>
            <a:off x="2336813" y="3737812"/>
            <a:ext cx="500586" cy="57253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Up Arrow 12"/>
          <p:cNvSpPr/>
          <p:nvPr/>
        </p:nvSpPr>
        <p:spPr>
          <a:xfrm>
            <a:off x="5892791" y="3737812"/>
            <a:ext cx="500586" cy="57253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210390" y="5295166"/>
            <a:ext cx="7008624" cy="954107"/>
          </a:xfrm>
          <a:prstGeom prst="rect">
            <a:avLst/>
          </a:prstGeom>
          <a:solidFill>
            <a:srgbClr val="FFFA92"/>
          </a:solidFill>
          <a:ln>
            <a:solidFill>
              <a:srgbClr val="000000"/>
            </a:solidFill>
          </a:ln>
        </p:spPr>
        <p:txBody>
          <a:bodyPr wrap="none" rtlCol="0">
            <a:spAutoFit/>
          </a:bodyPr>
          <a:lstStyle/>
          <a:p>
            <a:r>
              <a:rPr lang="en-US" sz="2800" dirty="0" smtClean="0"/>
              <a:t>Ammonium and glutamate toxicity in the brain</a:t>
            </a:r>
          </a:p>
          <a:p>
            <a:r>
              <a:rPr lang="en-US" sz="2800" dirty="0" smtClean="0"/>
              <a:t>can arise because of insufficient manganese </a:t>
            </a:r>
            <a:endParaRPr lang="en-US" sz="2800" dirty="0"/>
          </a:p>
        </p:txBody>
      </p:sp>
    </p:spTree>
    <p:extLst>
      <p:ext uri="{BB962C8B-B14F-4D97-AF65-F5344CB8AC3E}">
        <p14:creationId xmlns:p14="http://schemas.microsoft.com/office/powerpoint/2010/main" val="4720535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in_damage_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250" y="724983"/>
            <a:ext cx="3146650" cy="3248304"/>
          </a:xfrm>
          <a:prstGeom prst="rect">
            <a:avLst/>
          </a:prstGeom>
        </p:spPr>
      </p:pic>
      <p:sp>
        <p:nvSpPr>
          <p:cNvPr id="2" name="Title 1"/>
          <p:cNvSpPr>
            <a:spLocks noGrp="1"/>
          </p:cNvSpPr>
          <p:nvPr>
            <p:ph type="title"/>
          </p:nvPr>
        </p:nvSpPr>
        <p:spPr>
          <a:xfrm>
            <a:off x="196699" y="-76733"/>
            <a:ext cx="8229600" cy="1143000"/>
          </a:xfrm>
        </p:spPr>
        <p:txBody>
          <a:bodyPr/>
          <a:lstStyle/>
          <a:p>
            <a:r>
              <a:rPr lang="en-US" b="1" dirty="0" smtClean="0"/>
              <a:t>Glyphosate and Glutamate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0" y="1112305"/>
            <a:ext cx="6705600" cy="5067829"/>
          </a:xfrm>
        </p:spPr>
        <p:txBody>
          <a:bodyPr>
            <a:normAutofit/>
          </a:bodyPr>
          <a:lstStyle/>
          <a:p>
            <a:r>
              <a:rPr lang="en-US" dirty="0" smtClean="0"/>
              <a:t>Acute </a:t>
            </a:r>
            <a:r>
              <a:rPr lang="en-US" dirty="0"/>
              <a:t>exposure activates </a:t>
            </a:r>
            <a:r>
              <a:rPr lang="en-US" dirty="0" smtClean="0"/>
              <a:t>NMDA </a:t>
            </a:r>
            <a:r>
              <a:rPr lang="en-US" dirty="0"/>
              <a:t>receptors and voltage-dependent </a:t>
            </a:r>
            <a:r>
              <a:rPr lang="en-US" dirty="0" smtClean="0"/>
              <a:t>calcium channels</a:t>
            </a:r>
          </a:p>
          <a:p>
            <a:pPr lvl="1"/>
            <a:r>
              <a:rPr lang="en-US" dirty="0" smtClean="0"/>
              <a:t>Oxidative </a:t>
            </a:r>
            <a:r>
              <a:rPr lang="en-US" dirty="0"/>
              <a:t>stress and neural cell </a:t>
            </a:r>
            <a:r>
              <a:rPr lang="en-US" dirty="0" smtClean="0"/>
              <a:t>death</a:t>
            </a:r>
          </a:p>
          <a:p>
            <a:pPr lvl="1"/>
            <a:r>
              <a:rPr lang="en-US" dirty="0"/>
              <a:t>I</a:t>
            </a:r>
            <a:r>
              <a:rPr lang="en-US" dirty="0" smtClean="0"/>
              <a:t>ncreased </a:t>
            </a:r>
            <a:r>
              <a:rPr lang="en-US" dirty="0"/>
              <a:t>glutamate </a:t>
            </a:r>
            <a:r>
              <a:rPr lang="en-US" dirty="0" smtClean="0"/>
              <a:t>release </a:t>
            </a:r>
            <a:r>
              <a:rPr lang="en-US" dirty="0"/>
              <a:t>into </a:t>
            </a:r>
            <a:r>
              <a:rPr lang="en-US" dirty="0" smtClean="0"/>
              <a:t>the    </a:t>
            </a:r>
            <a:r>
              <a:rPr lang="en-US" dirty="0"/>
              <a:t>synaptic </a:t>
            </a:r>
            <a:r>
              <a:rPr lang="en-US" dirty="0" smtClean="0"/>
              <a:t>cleft </a:t>
            </a:r>
            <a:r>
              <a:rPr lang="en-US" dirty="0" smtClean="0">
                <a:sym typeface="Wingdings"/>
              </a:rPr>
              <a:t> </a:t>
            </a:r>
            <a:r>
              <a:rPr lang="en-US" dirty="0" smtClean="0"/>
              <a:t> </a:t>
            </a:r>
            <a:r>
              <a:rPr lang="en-US" i="1" dirty="0">
                <a:solidFill>
                  <a:srgbClr val="FF0000"/>
                </a:solidFill>
              </a:rPr>
              <a:t>excessive extracellular glutamate </a:t>
            </a:r>
            <a:r>
              <a:rPr lang="en-US" i="1" dirty="0" smtClean="0">
                <a:solidFill>
                  <a:srgbClr val="FF0000"/>
                </a:solidFill>
              </a:rPr>
              <a:t>levels</a:t>
            </a:r>
          </a:p>
          <a:p>
            <a:pPr lvl="1"/>
            <a:r>
              <a:rPr lang="en-US" dirty="0" smtClean="0"/>
              <a:t>Decreased </a:t>
            </a:r>
            <a:r>
              <a:rPr lang="en-US" dirty="0"/>
              <a:t>glutathione </a:t>
            </a:r>
            <a:r>
              <a:rPr lang="en-US" dirty="0" smtClean="0"/>
              <a:t>content</a:t>
            </a:r>
          </a:p>
          <a:p>
            <a:pPr lvl="1"/>
            <a:r>
              <a:rPr lang="en-US" dirty="0"/>
              <a:t>I</a:t>
            </a:r>
            <a:r>
              <a:rPr lang="en-US" dirty="0" smtClean="0"/>
              <a:t>ncreased </a:t>
            </a:r>
            <a:r>
              <a:rPr lang="en-US" dirty="0"/>
              <a:t>peroxidation of lipids (fats)</a:t>
            </a:r>
          </a:p>
          <a:p>
            <a:endParaRPr lang="en-US" dirty="0"/>
          </a:p>
          <a:p>
            <a:pPr marL="0" indent="0">
              <a:buNone/>
            </a:pPr>
            <a:endParaRPr lang="en-US" dirty="0"/>
          </a:p>
          <a:p>
            <a:endParaRPr lang="en-US" dirty="0"/>
          </a:p>
        </p:txBody>
      </p:sp>
      <p:sp>
        <p:nvSpPr>
          <p:cNvPr id="7" name="TextBox 6"/>
          <p:cNvSpPr txBox="1"/>
          <p:nvPr/>
        </p:nvSpPr>
        <p:spPr>
          <a:xfrm>
            <a:off x="785747" y="5977467"/>
            <a:ext cx="8358253" cy="923330"/>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www.greenmedinfo.com</a:t>
            </a:r>
            <a:r>
              <a:rPr lang="en-US" dirty="0"/>
              <a:t>/blog/roundup-</a:t>
            </a:r>
            <a:r>
              <a:rPr lang="en-US" dirty="0" err="1"/>
              <a:t>weedkiller</a:t>
            </a:r>
            <a:r>
              <a:rPr lang="en-US" dirty="0"/>
              <a:t>-brain-damaging-</a:t>
            </a:r>
            <a:r>
              <a:rPr lang="en-US" dirty="0" smtClean="0"/>
              <a:t>neurotoxin</a:t>
            </a:r>
          </a:p>
          <a:p>
            <a:r>
              <a:rPr lang="en-US" dirty="0" smtClean="0">
                <a:solidFill>
                  <a:srgbClr val="FF0000"/>
                </a:solidFill>
              </a:rPr>
              <a:t>**</a:t>
            </a:r>
            <a:r>
              <a:rPr lang="en-US" dirty="0" smtClean="0"/>
              <a:t>D </a:t>
            </a:r>
            <a:r>
              <a:rPr lang="en-US" dirty="0" err="1"/>
              <a:t>Cattani</a:t>
            </a:r>
            <a:r>
              <a:rPr lang="en-US" dirty="0"/>
              <a:t> et al., Toxicology 2014; 320: 34-45.</a:t>
            </a:r>
          </a:p>
          <a:p>
            <a:endParaRPr lang="en-US" dirty="0"/>
          </a:p>
        </p:txBody>
      </p:sp>
      <p:sp>
        <p:nvSpPr>
          <p:cNvPr id="5" name="TextBox 4"/>
          <p:cNvSpPr txBox="1"/>
          <p:nvPr/>
        </p:nvSpPr>
        <p:spPr>
          <a:xfrm>
            <a:off x="5695508" y="6474936"/>
            <a:ext cx="3378399" cy="400110"/>
          </a:xfrm>
          <a:prstGeom prst="rect">
            <a:avLst/>
          </a:prstGeom>
          <a:noFill/>
        </p:spPr>
        <p:txBody>
          <a:bodyPr wrap="none" rtlCol="0">
            <a:spAutoFit/>
          </a:bodyPr>
          <a:lstStyle/>
          <a:p>
            <a:r>
              <a:rPr lang="en-US" sz="2000" dirty="0" smtClean="0"/>
              <a:t>NMDA = N-methyl D-aspartate</a:t>
            </a:r>
            <a:endParaRPr lang="en-US" sz="2000" dirty="0"/>
          </a:p>
        </p:txBody>
      </p:sp>
    </p:spTree>
    <p:extLst>
      <p:ext uri="{BB962C8B-B14F-4D97-AF65-F5344CB8AC3E}">
        <p14:creationId xmlns:p14="http://schemas.microsoft.com/office/powerpoint/2010/main" val="19633899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097"/>
            <a:ext cx="8229600" cy="1774295"/>
          </a:xfrm>
        </p:spPr>
        <p:txBody>
          <a:bodyPr>
            <a:noAutofit/>
          </a:bodyPr>
          <a:lstStyle/>
          <a:p>
            <a:r>
              <a:rPr lang="en-US" sz="3600" b="1" dirty="0" smtClean="0"/>
              <a:t>“</a:t>
            </a:r>
            <a:r>
              <a:rPr lang="en-US" sz="3600" b="1" dirty="0"/>
              <a:t>Alteration of Plasma Glutamate and Glutamine Levels in Children </a:t>
            </a:r>
            <a:r>
              <a:rPr lang="en-US" sz="3600" b="1" dirty="0" smtClean="0"/>
              <a:t>with          </a:t>
            </a:r>
            <a:r>
              <a:rPr lang="en-US" sz="3600" b="1" dirty="0"/>
              <a:t>High-Functioning </a:t>
            </a:r>
            <a:r>
              <a:rPr lang="en-US" sz="3600" b="1" dirty="0" smtClean="0"/>
              <a:t>Autism”</a:t>
            </a:r>
            <a:r>
              <a:rPr lang="en-US" sz="3600" b="1" dirty="0" smtClean="0">
                <a:solidFill>
                  <a:srgbClr val="FF0000"/>
                </a:solidFill>
              </a:rPr>
              <a:t>*</a:t>
            </a:r>
            <a:endParaRPr lang="en-US" sz="3600" b="1" dirty="0">
              <a:solidFill>
                <a:srgbClr val="FF0000"/>
              </a:solidFill>
            </a:endParaRPr>
          </a:p>
        </p:txBody>
      </p:sp>
      <p:pic>
        <p:nvPicPr>
          <p:cNvPr id="4" name="Content Placeholder 3" descr="glutamate_glutamine.png"/>
          <p:cNvPicPr>
            <a:picLocks noGrp="1" noChangeAspect="1"/>
          </p:cNvPicPr>
          <p:nvPr>
            <p:ph idx="1"/>
          </p:nvPr>
        </p:nvPicPr>
        <p:blipFill>
          <a:blip r:embed="rId3">
            <a:extLst>
              <a:ext uri="{28A0092B-C50C-407E-A947-70E740481C1C}">
                <a14:useLocalDpi xmlns:a14="http://schemas.microsoft.com/office/drawing/2010/main" val="0"/>
              </a:ext>
            </a:extLst>
          </a:blip>
          <a:srcRect l="-78208" r="-78208"/>
          <a:stretch>
            <a:fillRect/>
          </a:stretch>
        </p:blipFill>
        <p:spPr>
          <a:xfrm>
            <a:off x="160044" y="1727198"/>
            <a:ext cx="8983956" cy="4940830"/>
          </a:xfrm>
        </p:spPr>
      </p:pic>
      <p:sp>
        <p:nvSpPr>
          <p:cNvPr id="6" name="Freeform 5"/>
          <p:cNvSpPr/>
          <p:nvPr/>
        </p:nvSpPr>
        <p:spPr>
          <a:xfrm>
            <a:off x="2540000" y="2971800"/>
            <a:ext cx="4316358" cy="556353"/>
          </a:xfrm>
          <a:custGeom>
            <a:avLst/>
            <a:gdLst>
              <a:gd name="connsiteX0" fmla="*/ 0 w 4316358"/>
              <a:gd name="connsiteY0" fmla="*/ 254000 h 556353"/>
              <a:gd name="connsiteX1" fmla="*/ 1490133 w 4316358"/>
              <a:gd name="connsiteY1" fmla="*/ 0 h 556353"/>
              <a:gd name="connsiteX2" fmla="*/ 3437467 w 4316358"/>
              <a:gd name="connsiteY2" fmla="*/ 84667 h 556353"/>
              <a:gd name="connsiteX3" fmla="*/ 4309533 w 4316358"/>
              <a:gd name="connsiteY3" fmla="*/ 160867 h 556353"/>
              <a:gd name="connsiteX4" fmla="*/ 3725333 w 4316358"/>
              <a:gd name="connsiteY4" fmla="*/ 516467 h 556353"/>
              <a:gd name="connsiteX5" fmla="*/ 1752600 w 4316358"/>
              <a:gd name="connsiteY5" fmla="*/ 516467 h 556353"/>
              <a:gd name="connsiteX6" fmla="*/ 491067 w 4316358"/>
              <a:gd name="connsiteY6" fmla="*/ 541867 h 556353"/>
              <a:gd name="connsiteX7" fmla="*/ 0 w 4316358"/>
              <a:gd name="connsiteY7" fmla="*/ 254000 h 55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6358" h="556353">
                <a:moveTo>
                  <a:pt x="0" y="254000"/>
                </a:moveTo>
                <a:cubicBezTo>
                  <a:pt x="458611" y="141111"/>
                  <a:pt x="917222" y="28222"/>
                  <a:pt x="1490133" y="0"/>
                </a:cubicBezTo>
                <a:lnTo>
                  <a:pt x="3437467" y="84667"/>
                </a:lnTo>
                <a:cubicBezTo>
                  <a:pt x="3907367" y="111478"/>
                  <a:pt x="4261555" y="88900"/>
                  <a:pt x="4309533" y="160867"/>
                </a:cubicBezTo>
                <a:cubicBezTo>
                  <a:pt x="4357511" y="232834"/>
                  <a:pt x="4151488" y="457200"/>
                  <a:pt x="3725333" y="516467"/>
                </a:cubicBezTo>
                <a:cubicBezTo>
                  <a:pt x="3299178" y="575734"/>
                  <a:pt x="2291644" y="512234"/>
                  <a:pt x="1752600" y="516467"/>
                </a:cubicBezTo>
                <a:cubicBezTo>
                  <a:pt x="1213556" y="520700"/>
                  <a:pt x="781756" y="584200"/>
                  <a:pt x="491067" y="541867"/>
                </a:cubicBezTo>
                <a:cubicBezTo>
                  <a:pt x="200378" y="499534"/>
                  <a:pt x="104422" y="381000"/>
                  <a:pt x="0" y="254000"/>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glutamate_glutamin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142" y="2743201"/>
            <a:ext cx="7765658" cy="1319669"/>
          </a:xfrm>
          <a:prstGeom prst="rect">
            <a:avLst/>
          </a:prstGeom>
        </p:spPr>
      </p:pic>
      <p:sp>
        <p:nvSpPr>
          <p:cNvPr id="7" name="TextBox 6"/>
          <p:cNvSpPr txBox="1"/>
          <p:nvPr/>
        </p:nvSpPr>
        <p:spPr>
          <a:xfrm>
            <a:off x="6856358" y="5737198"/>
            <a:ext cx="2099732" cy="923330"/>
          </a:xfrm>
          <a:prstGeom prst="rect">
            <a:avLst/>
          </a:prstGeom>
          <a:noFill/>
        </p:spPr>
        <p:txBody>
          <a:bodyPr wrap="square" rtlCol="0">
            <a:spAutoFit/>
          </a:bodyPr>
          <a:lstStyle/>
          <a:p>
            <a:r>
              <a:rPr lang="en-US" dirty="0" smtClean="0">
                <a:solidFill>
                  <a:srgbClr val="FF0000"/>
                </a:solidFill>
              </a:rPr>
              <a:t>*</a:t>
            </a:r>
            <a:r>
              <a:rPr lang="fr-FR" dirty="0"/>
              <a:t>C. </a:t>
            </a:r>
            <a:r>
              <a:rPr lang="fr-FR" dirty="0" err="1"/>
              <a:t>Shimmura</a:t>
            </a:r>
            <a:r>
              <a:rPr lang="fr-FR" dirty="0"/>
              <a:t> et al. </a:t>
            </a:r>
            <a:r>
              <a:rPr lang="fr-FR" dirty="0" err="1"/>
              <a:t>PLoSone</a:t>
            </a:r>
            <a:r>
              <a:rPr lang="fr-FR" dirty="0"/>
              <a:t> </a:t>
            </a:r>
            <a:r>
              <a:rPr lang="fr-FR" dirty="0" err="1"/>
              <a:t>October</a:t>
            </a:r>
            <a:r>
              <a:rPr lang="fr-FR" dirty="0"/>
              <a:t> 2011 6(1):e25340</a:t>
            </a:r>
            <a:endParaRPr lang="en-US" dirty="0"/>
          </a:p>
        </p:txBody>
      </p:sp>
    </p:spTree>
    <p:extLst>
      <p:ext uri="{BB962C8B-B14F-4D97-AF65-F5344CB8AC3E}">
        <p14:creationId xmlns:p14="http://schemas.microsoft.com/office/powerpoint/2010/main" val="12671842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9144000" cy="1638829"/>
          </a:xfrm>
        </p:spPr>
        <p:txBody>
          <a:bodyPr>
            <a:noAutofit/>
          </a:bodyPr>
          <a:lstStyle/>
          <a:p>
            <a:r>
              <a:rPr lang="en-US" sz="3200" b="1" dirty="0"/>
              <a:t>Journal of Personal Science: One Child’s Autism Eliminated by </a:t>
            </a:r>
            <a:r>
              <a:rPr lang="en-US" sz="3200" b="1" dirty="0" smtClean="0"/>
              <a:t>Removal of </a:t>
            </a:r>
            <a:r>
              <a:rPr lang="en-US" sz="3200" b="1" dirty="0"/>
              <a:t>Glutamate From Her Diet</a:t>
            </a:r>
            <a:r>
              <a:rPr lang="en-US" sz="3200" b="1" dirty="0">
                <a:solidFill>
                  <a:srgbClr val="FF0000"/>
                </a:solidFill>
              </a:rPr>
              <a:t>*</a:t>
            </a:r>
            <a:r>
              <a:rPr lang="en-US" sz="3200" b="1" dirty="0"/>
              <a:t/>
            </a:r>
            <a:br>
              <a:rPr lang="en-US" sz="3200" b="1" dirty="0"/>
            </a:br>
            <a:r>
              <a:rPr lang="en-US" sz="3200" b="1" dirty="0"/>
              <a:t>By Katherine Reid</a:t>
            </a:r>
          </a:p>
        </p:txBody>
      </p:sp>
      <p:sp>
        <p:nvSpPr>
          <p:cNvPr id="3" name="Content Placeholder 2"/>
          <p:cNvSpPr>
            <a:spLocks noGrp="1"/>
          </p:cNvSpPr>
          <p:nvPr>
            <p:ph idx="1"/>
          </p:nvPr>
        </p:nvSpPr>
        <p:spPr>
          <a:xfrm>
            <a:off x="237067" y="1735664"/>
            <a:ext cx="8686800" cy="4525963"/>
          </a:xfrm>
        </p:spPr>
        <p:txBody>
          <a:bodyPr>
            <a:noAutofit/>
          </a:bodyPr>
          <a:lstStyle/>
          <a:p>
            <a:pPr marL="0" indent="0">
              <a:buNone/>
            </a:pPr>
            <a:r>
              <a:rPr lang="en-US" sz="2800" dirty="0"/>
              <a:t>First </a:t>
            </a:r>
            <a:r>
              <a:rPr lang="en-US" sz="2800" dirty="0" smtClean="0"/>
              <a:t>Round:</a:t>
            </a:r>
          </a:p>
          <a:p>
            <a:pPr lvl="1"/>
            <a:r>
              <a:rPr lang="en-US" sz="2400" dirty="0" smtClean="0"/>
              <a:t>Kale</a:t>
            </a:r>
            <a:r>
              <a:rPr lang="en-US" sz="2400" dirty="0"/>
              <a:t>, cucumber, cilantro, nuts, </a:t>
            </a:r>
            <a:r>
              <a:rPr lang="en-US" sz="2400" dirty="0" smtClean="0"/>
              <a:t>seeds, fruits</a:t>
            </a:r>
          </a:p>
          <a:p>
            <a:pPr lvl="1"/>
            <a:r>
              <a:rPr lang="en-US" sz="2400" dirty="0" smtClean="0"/>
              <a:t>Magnesium </a:t>
            </a:r>
            <a:r>
              <a:rPr lang="en-US" sz="2400" dirty="0"/>
              <a:t>B-complex, vitamin D3, omega 3 fats (EPA, DHA</a:t>
            </a:r>
            <a:r>
              <a:rPr lang="en-US" sz="2400" dirty="0" smtClean="0"/>
              <a:t>)</a:t>
            </a:r>
          </a:p>
          <a:p>
            <a:pPr lvl="1"/>
            <a:r>
              <a:rPr lang="en-US" sz="2400" dirty="0" smtClean="0"/>
              <a:t>Probiotics</a:t>
            </a:r>
          </a:p>
          <a:p>
            <a:pPr lvl="1"/>
            <a:r>
              <a:rPr lang="en-US" sz="2400" dirty="0" smtClean="0"/>
              <a:t>Gluten </a:t>
            </a:r>
            <a:r>
              <a:rPr lang="en-US" sz="2400" dirty="0"/>
              <a:t>free and casein free (no wheat, no milk)</a:t>
            </a:r>
          </a:p>
          <a:p>
            <a:pPr marL="0" indent="0">
              <a:buNone/>
            </a:pPr>
            <a:r>
              <a:rPr lang="en-US" sz="2800" i="1" dirty="0" smtClean="0">
                <a:solidFill>
                  <a:srgbClr val="FF0000"/>
                </a:solidFill>
              </a:rPr>
              <a:t>Child </a:t>
            </a:r>
            <a:r>
              <a:rPr lang="en-US" sz="2800" i="1" dirty="0">
                <a:solidFill>
                  <a:srgbClr val="FF0000"/>
                </a:solidFill>
              </a:rPr>
              <a:t>improved significantly but still had autistic behaviors</a:t>
            </a:r>
          </a:p>
          <a:p>
            <a:pPr marL="0" indent="0">
              <a:buNone/>
            </a:pPr>
            <a:r>
              <a:rPr lang="en-US" sz="2800" dirty="0" smtClean="0"/>
              <a:t>Second Round:</a:t>
            </a:r>
          </a:p>
          <a:p>
            <a:pPr lvl="1"/>
            <a:r>
              <a:rPr lang="en-US" sz="2400" dirty="0" smtClean="0"/>
              <a:t>ADD</a:t>
            </a:r>
            <a:r>
              <a:rPr lang="en-US" sz="2400" dirty="0"/>
              <a:t>: ELIMINATE FREE GLUTAMATE </a:t>
            </a:r>
          </a:p>
          <a:p>
            <a:pPr marL="0" indent="0" algn="ctr">
              <a:buNone/>
            </a:pPr>
            <a:r>
              <a:rPr lang="en-US" sz="2800" i="1" dirty="0" smtClean="0">
                <a:solidFill>
                  <a:srgbClr val="FF0000"/>
                </a:solidFill>
              </a:rPr>
              <a:t>Child </a:t>
            </a:r>
            <a:r>
              <a:rPr lang="en-US" sz="2800" i="1" dirty="0">
                <a:solidFill>
                  <a:srgbClr val="FF0000"/>
                </a:solidFill>
              </a:rPr>
              <a:t>lost the "autism" label!</a:t>
            </a:r>
          </a:p>
          <a:p>
            <a:pPr algn="ctr"/>
            <a:endParaRPr lang="en-US" sz="2800" dirty="0"/>
          </a:p>
        </p:txBody>
      </p:sp>
      <p:sp>
        <p:nvSpPr>
          <p:cNvPr id="4" name="TextBox 3"/>
          <p:cNvSpPr txBox="1"/>
          <p:nvPr/>
        </p:nvSpPr>
        <p:spPr>
          <a:xfrm>
            <a:off x="778933" y="6248403"/>
            <a:ext cx="6712094" cy="646331"/>
          </a:xfrm>
          <a:prstGeom prst="rect">
            <a:avLst/>
          </a:prstGeom>
          <a:noFill/>
        </p:spPr>
        <p:txBody>
          <a:bodyPr wrap="none" rtlCol="0">
            <a:spAutoFit/>
          </a:bodyPr>
          <a:lstStyle/>
          <a:p>
            <a:r>
              <a:rPr lang="en-US" dirty="0">
                <a:solidFill>
                  <a:srgbClr val="FF0000"/>
                </a:solidFill>
              </a:rPr>
              <a:t>*</a:t>
            </a:r>
            <a:r>
              <a:rPr lang="en-US" dirty="0" err="1"/>
              <a:t>blog.sethroberts.net</a:t>
            </a:r>
            <a:r>
              <a:rPr lang="en-US" dirty="0"/>
              <a:t>/2013/05/17/journal-of-personal-science-</a:t>
            </a:r>
          </a:p>
          <a:p>
            <a:r>
              <a:rPr lang="en-US" dirty="0"/>
              <a:t>one-childs-autism-eliminated-by-removal-of-glutamate-from-her-diet</a:t>
            </a:r>
          </a:p>
        </p:txBody>
      </p:sp>
    </p:spTree>
    <p:extLst>
      <p:ext uri="{BB962C8B-B14F-4D97-AF65-F5344CB8AC3E}">
        <p14:creationId xmlns:p14="http://schemas.microsoft.com/office/powerpoint/2010/main" val="381713364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3"/>
          <p:cNvSpPr/>
          <p:nvPr/>
        </p:nvSpPr>
        <p:spPr>
          <a:xfrm>
            <a:off x="0" y="2645602"/>
            <a:ext cx="9308616" cy="1754327"/>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as a </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Glycine Analogue</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159463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Bit of Basic Biology</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Proteins are the “work horses” of the body</a:t>
            </a:r>
          </a:p>
          <a:p>
            <a:pPr lvl="1"/>
            <a:r>
              <a:rPr lang="en-US" dirty="0" smtClean="0"/>
              <a:t>Enzymes, ion channels, pumps, receptors, etc.</a:t>
            </a:r>
          </a:p>
          <a:p>
            <a:r>
              <a:rPr lang="en-US" dirty="0" smtClean="0"/>
              <a:t>Proteins are “beads on a string” synthesized from about 20 building blocks called “amino acids”</a:t>
            </a:r>
          </a:p>
          <a:p>
            <a:r>
              <a:rPr lang="en-US" dirty="0" smtClean="0"/>
              <a:t>The DNA code is how genetic information gets translated into proteins</a:t>
            </a:r>
          </a:p>
          <a:p>
            <a:pPr lvl="1"/>
            <a:r>
              <a:rPr lang="en-US" dirty="0" smtClean="0"/>
              <a:t>G,C,A and T stand for four nucleotides and a triple-code specifies a particular amino acid (64 total)</a:t>
            </a:r>
          </a:p>
          <a:p>
            <a:r>
              <a:rPr lang="en-US" dirty="0" smtClean="0"/>
              <a:t>Glycine is the smallest and simplest amino acid</a:t>
            </a:r>
          </a:p>
          <a:p>
            <a:pPr lvl="1"/>
            <a:r>
              <a:rPr lang="en-US" dirty="0" smtClean="0"/>
              <a:t>GGT, GGC, GGA, GGG all code for glycine</a:t>
            </a:r>
          </a:p>
          <a:p>
            <a:endParaRPr lang="en-US" dirty="0"/>
          </a:p>
        </p:txBody>
      </p:sp>
    </p:spTree>
    <p:extLst>
      <p:ext uri="{BB962C8B-B14F-4D97-AF65-F5344CB8AC3E}">
        <p14:creationId xmlns:p14="http://schemas.microsoft.com/office/powerpoint/2010/main" val="49348214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yphosate-2D-skeletal.png"/>
          <p:cNvPicPr>
            <a:picLocks noGrp="1" noChangeAspect="1"/>
          </p:cNvPicPr>
          <p:nvPr>
            <p:ph idx="1"/>
          </p:nvPr>
        </p:nvPicPr>
        <p:blipFill>
          <a:blip r:embed="rId2">
            <a:extLst>
              <a:ext uri="{28A0092B-C50C-407E-A947-70E740481C1C}">
                <a14:useLocalDpi xmlns:a14="http://schemas.microsoft.com/office/drawing/2010/main" val="0"/>
              </a:ext>
            </a:extLst>
          </a:blip>
          <a:srcRect t="-14632" b="-14632"/>
          <a:stretch>
            <a:fillRect/>
          </a:stretch>
        </p:blipFill>
        <p:spPr>
          <a:xfrm>
            <a:off x="1154099" y="1600200"/>
            <a:ext cx="6635252" cy="3649133"/>
          </a:xfrm>
        </p:spPr>
      </p:pic>
      <p:sp>
        <p:nvSpPr>
          <p:cNvPr id="5" name="TextBox 4"/>
          <p:cNvSpPr txBox="1"/>
          <p:nvPr/>
        </p:nvSpPr>
        <p:spPr>
          <a:xfrm>
            <a:off x="4141535" y="3463330"/>
            <a:ext cx="616124" cy="923330"/>
          </a:xfrm>
          <a:prstGeom prst="rect">
            <a:avLst/>
          </a:prstGeom>
          <a:noFill/>
        </p:spPr>
        <p:txBody>
          <a:bodyPr wrap="none" rtlCol="0">
            <a:spAutoFit/>
          </a:bodyPr>
          <a:lstStyle/>
          <a:p>
            <a:r>
              <a:rPr lang="en-US" sz="5400" dirty="0" smtClean="0"/>
              <a:t>H</a:t>
            </a:r>
            <a:endParaRPr lang="en-US" sz="5400" dirty="0"/>
          </a:p>
        </p:txBody>
      </p:sp>
      <p:sp>
        <p:nvSpPr>
          <p:cNvPr id="6" name="Rectangle 5"/>
          <p:cNvSpPr/>
          <p:nvPr/>
        </p:nvSpPr>
        <p:spPr>
          <a:xfrm>
            <a:off x="4673599" y="1845733"/>
            <a:ext cx="2963333" cy="289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150533" y="5063067"/>
            <a:ext cx="1410963" cy="584776"/>
          </a:xfrm>
          <a:prstGeom prst="rect">
            <a:avLst/>
          </a:prstGeom>
          <a:noFill/>
        </p:spPr>
        <p:txBody>
          <a:bodyPr wrap="none" rtlCol="0">
            <a:spAutoFit/>
          </a:bodyPr>
          <a:lstStyle/>
          <a:p>
            <a:r>
              <a:rPr lang="en-US" sz="3200" dirty="0" smtClean="0"/>
              <a:t>Glycine</a:t>
            </a:r>
            <a:endParaRPr lang="en-US" sz="3200" dirty="0"/>
          </a:p>
        </p:txBody>
      </p:sp>
      <p:sp>
        <p:nvSpPr>
          <p:cNvPr id="8" name="TextBox 7"/>
          <p:cNvSpPr txBox="1"/>
          <p:nvPr/>
        </p:nvSpPr>
        <p:spPr>
          <a:xfrm>
            <a:off x="2167469" y="5063070"/>
            <a:ext cx="2069797" cy="584776"/>
          </a:xfrm>
          <a:prstGeom prst="rect">
            <a:avLst/>
          </a:prstGeom>
          <a:noFill/>
        </p:spPr>
        <p:txBody>
          <a:bodyPr wrap="none" rtlCol="0">
            <a:spAutoFit/>
          </a:bodyPr>
          <a:lstStyle/>
          <a:p>
            <a:r>
              <a:rPr lang="en-US" sz="3200" dirty="0" smtClean="0"/>
              <a:t>Glyphosate</a:t>
            </a:r>
            <a:endParaRPr lang="en-US" sz="3200" dirty="0"/>
          </a:p>
        </p:txBody>
      </p:sp>
      <p:sp>
        <p:nvSpPr>
          <p:cNvPr id="9" name="Title 1"/>
          <p:cNvSpPr>
            <a:spLocks noGrp="1"/>
          </p:cNvSpPr>
          <p:nvPr>
            <p:ph type="title"/>
          </p:nvPr>
        </p:nvSpPr>
        <p:spPr>
          <a:xfrm>
            <a:off x="457200" y="274638"/>
            <a:ext cx="8229600" cy="1143000"/>
          </a:xfrm>
        </p:spPr>
        <p:txBody>
          <a:bodyPr>
            <a:normAutofit fontScale="90000"/>
          </a:bodyPr>
          <a:lstStyle/>
          <a:p>
            <a:r>
              <a:rPr lang="en-US" b="1" dirty="0" smtClean="0"/>
              <a:t>Glyphosate is a non-coding            amino acid analogue of glycine</a:t>
            </a:r>
            <a:endParaRPr lang="en-US" b="1" dirty="0"/>
          </a:p>
        </p:txBody>
      </p:sp>
    </p:spTree>
    <p:extLst>
      <p:ext uri="{BB962C8B-B14F-4D97-AF65-F5344CB8AC3E}">
        <p14:creationId xmlns:p14="http://schemas.microsoft.com/office/powerpoint/2010/main" val="364939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676775" y="2093987"/>
            <a:ext cx="2530475" cy="2892425"/>
          </a:xfrm>
          <a:prstGeom prst="line">
            <a:avLst/>
          </a:prstGeom>
          <a:ln w="508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1976438" y="2093987"/>
            <a:ext cx="2700337" cy="2892425"/>
          </a:xfrm>
          <a:prstGeom prst="line">
            <a:avLst/>
          </a:prstGeom>
          <a:ln w="508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2038004" y="5284788"/>
            <a:ext cx="5169246" cy="0"/>
          </a:xfrm>
          <a:prstGeom prst="line">
            <a:avLst/>
          </a:prstGeom>
          <a:ln w="508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78546" y="71870"/>
            <a:ext cx="8229600" cy="1143000"/>
          </a:xfrm>
        </p:spPr>
        <p:txBody>
          <a:bodyPr/>
          <a:lstStyle/>
          <a:p>
            <a:r>
              <a:rPr lang="en-US" b="1" dirty="0" smtClean="0"/>
              <a:t>Key </a:t>
            </a:r>
            <a:r>
              <a:rPr lang="en-US" b="1" dirty="0" smtClean="0"/>
              <a:t>Take Away Message</a:t>
            </a:r>
            <a:endParaRPr lang="en-US" b="1" dirty="0"/>
          </a:p>
        </p:txBody>
      </p:sp>
      <p:sp>
        <p:nvSpPr>
          <p:cNvPr id="4" name="Oval 3"/>
          <p:cNvSpPr/>
          <p:nvPr/>
        </p:nvSpPr>
        <p:spPr>
          <a:xfrm>
            <a:off x="3152972" y="1419352"/>
            <a:ext cx="3025142" cy="1291419"/>
          </a:xfrm>
          <a:prstGeom prst="ellipse">
            <a:avLst/>
          </a:prstGeom>
          <a:solidFill>
            <a:srgbClr val="FFF3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FF0000"/>
                </a:solidFill>
              </a:rPr>
              <a:t>Glyphosate</a:t>
            </a:r>
          </a:p>
        </p:txBody>
      </p:sp>
      <p:sp>
        <p:nvSpPr>
          <p:cNvPr id="5" name="Oval 4"/>
          <p:cNvSpPr/>
          <p:nvPr/>
        </p:nvSpPr>
        <p:spPr>
          <a:xfrm>
            <a:off x="483254" y="4328084"/>
            <a:ext cx="3025142" cy="1291419"/>
          </a:xfrm>
          <a:prstGeom prst="ellipse">
            <a:avLst/>
          </a:prstGeom>
          <a:solidFill>
            <a:srgbClr val="FFF3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rgbClr val="FF0000"/>
                </a:solidFill>
              </a:rPr>
              <a:t>MMR Vaccine</a:t>
            </a:r>
            <a:endParaRPr lang="en-US" sz="3200" b="1" dirty="0">
              <a:solidFill>
                <a:srgbClr val="FF0000"/>
              </a:solidFill>
            </a:endParaRPr>
          </a:p>
        </p:txBody>
      </p:sp>
      <p:sp>
        <p:nvSpPr>
          <p:cNvPr id="6" name="Oval 5"/>
          <p:cNvSpPr/>
          <p:nvPr/>
        </p:nvSpPr>
        <p:spPr>
          <a:xfrm>
            <a:off x="5683941" y="4328084"/>
            <a:ext cx="3025142" cy="1291419"/>
          </a:xfrm>
          <a:prstGeom prst="ellipse">
            <a:avLst/>
          </a:prstGeom>
          <a:solidFill>
            <a:srgbClr val="FFF3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FF0000"/>
                </a:solidFill>
              </a:rPr>
              <a:t>Autism</a:t>
            </a:r>
          </a:p>
        </p:txBody>
      </p:sp>
      <p:sp>
        <p:nvSpPr>
          <p:cNvPr id="12" name="Title 1"/>
          <p:cNvSpPr txBox="1">
            <a:spLocks/>
          </p:cNvSpPr>
          <p:nvPr/>
        </p:nvSpPr>
        <p:spPr>
          <a:xfrm>
            <a:off x="3060890" y="5494366"/>
            <a:ext cx="3268133" cy="754034"/>
          </a:xfrm>
          <a:prstGeom prst="rect">
            <a:avLst/>
          </a:prstGeom>
          <a:solidFill>
            <a:schemeClr val="accent1">
              <a:lumMod val="20000"/>
              <a:lumOff val="80000"/>
            </a:schemeClr>
          </a:solidFill>
          <a:effectLst>
            <a:outerShdw blurRad="50800" dist="38100" dir="2700000" algn="tl" rotWithShape="0">
              <a:srgbClr val="000000">
                <a:alpha val="43000"/>
              </a:srgbClr>
            </a:outerShdw>
          </a:effectLst>
        </p:spPr>
        <p:txBody>
          <a:bodyPr vert="horz" lIns="91440" tIns="45720" rIns="91440" bIns="45720" rtlCol="0">
            <a:normAutofit lnSpcReduction="10000"/>
          </a:bodyPr>
          <a:lstStyle>
            <a:defPPr>
              <a:defRPr lang="en-US"/>
            </a:defPPr>
            <a:lvl1pPr indent="0" algn="ctr">
              <a:spcBef>
                <a:spcPct val="20000"/>
              </a:spcBef>
              <a:buFont typeface="Arial"/>
              <a:buNone/>
              <a:defRPr sz="2400" b="1"/>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MMR vaccine has been linked to autism</a:t>
            </a:r>
            <a:endParaRPr lang="en-US" dirty="0"/>
          </a:p>
        </p:txBody>
      </p:sp>
      <p:sp>
        <p:nvSpPr>
          <p:cNvPr id="13" name="Title 1"/>
          <p:cNvSpPr txBox="1">
            <a:spLocks/>
          </p:cNvSpPr>
          <p:nvPr/>
        </p:nvSpPr>
        <p:spPr>
          <a:xfrm>
            <a:off x="5573183" y="2708987"/>
            <a:ext cx="3268133" cy="813146"/>
          </a:xfrm>
          <a:prstGeom prst="rect">
            <a:avLst/>
          </a:prstGeom>
          <a:solidFill>
            <a:schemeClr val="accent1">
              <a:lumMod val="20000"/>
              <a:lumOff val="80000"/>
            </a:schemeClr>
          </a:solidFill>
          <a:effectLst>
            <a:outerShdw blurRad="50800" dist="38100" dir="2700000" algn="tl" rotWithShape="0">
              <a:srgbClr val="000000">
                <a:alpha val="43000"/>
              </a:srgbClr>
            </a:outerShdw>
          </a:effectLst>
        </p:spPr>
        <p:txBody>
          <a:bodyPr vert="horz" lIns="91440" tIns="45720" rIns="91440" bIns="45720" rtlCol="0">
            <a:normAutofit lnSpcReduction="10000"/>
          </a:bodyPr>
          <a:lstStyle>
            <a:defPPr>
              <a:defRPr lang="en-US"/>
            </a:defPPr>
            <a:lvl1pPr indent="0" algn="ctr">
              <a:spcBef>
                <a:spcPct val="20000"/>
              </a:spcBef>
              <a:buFont typeface="Arial"/>
              <a:buNone/>
              <a:defRPr sz="2400" b="1"/>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Glyphosate has been linked to autism</a:t>
            </a:r>
            <a:endParaRPr lang="en-US" dirty="0"/>
          </a:p>
        </p:txBody>
      </p:sp>
      <p:sp>
        <p:nvSpPr>
          <p:cNvPr id="14" name="Title 1"/>
          <p:cNvSpPr txBox="1">
            <a:spLocks/>
          </p:cNvSpPr>
          <p:nvPr/>
        </p:nvSpPr>
        <p:spPr>
          <a:xfrm>
            <a:off x="267857" y="2708987"/>
            <a:ext cx="3417161" cy="1303138"/>
          </a:xfrm>
          <a:prstGeom prst="rect">
            <a:avLst/>
          </a:prstGeom>
          <a:solidFill>
            <a:schemeClr val="accent1">
              <a:lumMod val="20000"/>
              <a:lumOff val="80000"/>
            </a:schemeClr>
          </a:solidFill>
          <a:effectLst>
            <a:outerShdw blurRad="50800" dist="38100" dir="2700000" algn="tl" rotWithShape="0">
              <a:srgbClr val="000000">
                <a:alpha val="43000"/>
              </a:srgbClr>
            </a:outerShdw>
          </a:effectLst>
        </p:spPr>
        <p:txBody>
          <a:bodyPr vert="horz" lIns="91440" tIns="45720" rIns="91440" bIns="45720" rtlCol="0">
            <a:normAutofit/>
          </a:bodyPr>
          <a:lstStyle>
            <a:lvl1pPr indent="0" algn="ctr">
              <a:spcBef>
                <a:spcPct val="20000"/>
              </a:spcBef>
              <a:buFont typeface="Arial"/>
              <a:buNone/>
              <a:defRPr sz="2400" b="1"/>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Glyphosate  and MMR conspire to cause autoimmune disease</a:t>
            </a:r>
            <a:endParaRPr lang="en-US" dirty="0"/>
          </a:p>
        </p:txBody>
      </p:sp>
    </p:spTree>
    <p:extLst>
      <p:ext uri="{BB962C8B-B14F-4D97-AF65-F5344CB8AC3E}">
        <p14:creationId xmlns:p14="http://schemas.microsoft.com/office/powerpoint/2010/main" val="722092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If Glyphosate Could Insert Itself Into Protein Synthesis???</a:t>
            </a:r>
            <a:endParaRPr lang="en-US" b="1" dirty="0"/>
          </a:p>
        </p:txBody>
      </p:sp>
      <p:sp>
        <p:nvSpPr>
          <p:cNvPr id="5" name="Rectangle 4"/>
          <p:cNvSpPr/>
          <p:nvPr/>
        </p:nvSpPr>
        <p:spPr>
          <a:xfrm>
            <a:off x="4402648" y="41169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92115" y="40915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164649" y="406399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20249" y="408304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75849" y="4099979"/>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010507" y="3555996"/>
            <a:ext cx="607859" cy="369332"/>
          </a:xfrm>
          <a:prstGeom prst="rect">
            <a:avLst/>
          </a:prstGeom>
          <a:solidFill>
            <a:srgbClr val="FFFFFF"/>
          </a:solidFill>
        </p:spPr>
        <p:txBody>
          <a:bodyPr wrap="none" rtlCol="0">
            <a:spAutoFit/>
          </a:bodyPr>
          <a:lstStyle/>
          <a:p>
            <a:r>
              <a:rPr lang="en-US" dirty="0" smtClean="0"/>
              <a:t>GGC</a:t>
            </a:r>
            <a:endParaRPr lang="en-US" dirty="0"/>
          </a:p>
        </p:txBody>
      </p:sp>
      <p:pic>
        <p:nvPicPr>
          <p:cNvPr id="11" name="Picture 10"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198" y="1650067"/>
            <a:ext cx="2374900" cy="1739900"/>
          </a:xfrm>
          <a:prstGeom prst="rect">
            <a:avLst/>
          </a:prstGeom>
        </p:spPr>
      </p:pic>
      <p:sp>
        <p:nvSpPr>
          <p:cNvPr id="12" name="TextBox 11"/>
          <p:cNvSpPr txBox="1"/>
          <p:nvPr/>
        </p:nvSpPr>
        <p:spPr>
          <a:xfrm>
            <a:off x="3418774" y="3965597"/>
            <a:ext cx="776963" cy="369332"/>
          </a:xfrm>
          <a:prstGeom prst="rect">
            <a:avLst/>
          </a:prstGeom>
          <a:solidFill>
            <a:srgbClr val="FFFFFF"/>
          </a:solidFill>
        </p:spPr>
        <p:txBody>
          <a:bodyPr wrap="none" rtlCol="0">
            <a:spAutoFit/>
          </a:bodyPr>
          <a:lstStyle/>
          <a:p>
            <a:r>
              <a:rPr lang="en-US" dirty="0" smtClean="0"/>
              <a:t>mRNA</a:t>
            </a:r>
            <a:endParaRPr lang="en-US" dirty="0"/>
          </a:p>
        </p:txBody>
      </p:sp>
      <p:cxnSp>
        <p:nvCxnSpPr>
          <p:cNvPr id="15" name="Straight Arrow Connector 14"/>
          <p:cNvCxnSpPr>
            <a:stCxn id="10" idx="2"/>
          </p:cNvCxnSpPr>
          <p:nvPr/>
        </p:nvCxnSpPr>
        <p:spPr>
          <a:xfrm>
            <a:off x="5314437" y="3925328"/>
            <a:ext cx="28012" cy="291068"/>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349659" y="2395547"/>
            <a:ext cx="1549222" cy="461665"/>
          </a:xfrm>
          <a:prstGeom prst="rect">
            <a:avLst/>
          </a:prstGeom>
          <a:solidFill>
            <a:srgbClr val="FFFFFF"/>
          </a:solidFill>
        </p:spPr>
        <p:txBody>
          <a:bodyPr wrap="none" rtlCol="0">
            <a:spAutoFit/>
          </a:bodyPr>
          <a:lstStyle/>
          <a:p>
            <a:r>
              <a:rPr lang="en-US" sz="2400" dirty="0" smtClean="0"/>
              <a:t>glyphosate</a:t>
            </a:r>
            <a:endParaRPr lang="en-US" sz="2400" dirty="0"/>
          </a:p>
        </p:txBody>
      </p:sp>
      <p:sp>
        <p:nvSpPr>
          <p:cNvPr id="43" name="TextBox 42"/>
          <p:cNvSpPr txBox="1"/>
          <p:nvPr/>
        </p:nvSpPr>
        <p:spPr>
          <a:xfrm>
            <a:off x="3898881" y="4552430"/>
            <a:ext cx="892154" cy="369332"/>
          </a:xfrm>
          <a:prstGeom prst="rect">
            <a:avLst/>
          </a:prstGeom>
          <a:noFill/>
          <a:ln>
            <a:solidFill>
              <a:schemeClr val="tx1"/>
            </a:solidFill>
          </a:ln>
        </p:spPr>
        <p:txBody>
          <a:bodyPr wrap="none" rtlCol="0">
            <a:spAutoFit/>
          </a:bodyPr>
          <a:lstStyle/>
          <a:p>
            <a:r>
              <a:rPr lang="en-US" dirty="0" smtClean="0"/>
              <a:t>Alanine</a:t>
            </a:r>
            <a:endParaRPr lang="en-US" dirty="0"/>
          </a:p>
        </p:txBody>
      </p:sp>
      <p:sp>
        <p:nvSpPr>
          <p:cNvPr id="44" name="TextBox 43"/>
          <p:cNvSpPr txBox="1"/>
          <p:nvPr/>
        </p:nvSpPr>
        <p:spPr>
          <a:xfrm>
            <a:off x="4916528" y="4564614"/>
            <a:ext cx="848196" cy="369332"/>
          </a:xfrm>
          <a:prstGeom prst="rect">
            <a:avLst/>
          </a:prstGeom>
          <a:noFill/>
          <a:ln>
            <a:solidFill>
              <a:schemeClr val="tx1"/>
            </a:solidFill>
          </a:ln>
        </p:spPr>
        <p:txBody>
          <a:bodyPr wrap="none" rtlCol="0">
            <a:spAutoFit/>
          </a:bodyPr>
          <a:lstStyle/>
          <a:p>
            <a:r>
              <a:rPr lang="en-US" dirty="0" err="1" smtClean="0"/>
              <a:t>Proline</a:t>
            </a:r>
            <a:endParaRPr lang="en-US" dirty="0"/>
          </a:p>
        </p:txBody>
      </p:sp>
      <p:sp>
        <p:nvSpPr>
          <p:cNvPr id="45" name="TextBox 44"/>
          <p:cNvSpPr txBox="1"/>
          <p:nvPr/>
        </p:nvSpPr>
        <p:spPr>
          <a:xfrm>
            <a:off x="2560997" y="4545564"/>
            <a:ext cx="1245052" cy="369332"/>
          </a:xfrm>
          <a:prstGeom prst="rect">
            <a:avLst/>
          </a:prstGeom>
          <a:noFill/>
          <a:ln>
            <a:solidFill>
              <a:schemeClr val="tx1"/>
            </a:solidFill>
          </a:ln>
        </p:spPr>
        <p:txBody>
          <a:bodyPr wrap="none" rtlCol="0">
            <a:spAutoFit/>
          </a:bodyPr>
          <a:lstStyle/>
          <a:p>
            <a:r>
              <a:rPr lang="en-US" dirty="0" smtClean="0"/>
              <a:t>Glyphosate</a:t>
            </a:r>
            <a:endParaRPr lang="en-US" dirty="0"/>
          </a:p>
        </p:txBody>
      </p:sp>
      <p:sp>
        <p:nvSpPr>
          <p:cNvPr id="46" name="Freeform 45"/>
          <p:cNvSpPr/>
          <p:nvPr/>
        </p:nvSpPr>
        <p:spPr>
          <a:xfrm>
            <a:off x="2759431" y="3155946"/>
            <a:ext cx="637800" cy="1289050"/>
          </a:xfrm>
          <a:custGeom>
            <a:avLst/>
            <a:gdLst>
              <a:gd name="connsiteX0" fmla="*/ 637800 w 637800"/>
              <a:gd name="connsiteY0" fmla="*/ 0 h 1289050"/>
              <a:gd name="connsiteX1" fmla="*/ 2800 w 637800"/>
              <a:gd name="connsiteY1" fmla="*/ 552450 h 1289050"/>
              <a:gd name="connsiteX2" fmla="*/ 390150 w 637800"/>
              <a:gd name="connsiteY2" fmla="*/ 1289050 h 1289050"/>
            </a:gdLst>
            <a:ahLst/>
            <a:cxnLst>
              <a:cxn ang="0">
                <a:pos x="connsiteX0" y="connsiteY0"/>
              </a:cxn>
              <a:cxn ang="0">
                <a:pos x="connsiteX1" y="connsiteY1"/>
              </a:cxn>
              <a:cxn ang="0">
                <a:pos x="connsiteX2" y="connsiteY2"/>
              </a:cxn>
            </a:cxnLst>
            <a:rect l="l" t="t" r="r" b="b"/>
            <a:pathLst>
              <a:path w="637800" h="1289050">
                <a:moveTo>
                  <a:pt x="637800" y="0"/>
                </a:moveTo>
                <a:cubicBezTo>
                  <a:pt x="340937" y="168804"/>
                  <a:pt x="44075" y="337608"/>
                  <a:pt x="2800" y="552450"/>
                </a:cubicBezTo>
                <a:cubicBezTo>
                  <a:pt x="-38475" y="767292"/>
                  <a:pt x="390150" y="1289050"/>
                  <a:pt x="390150" y="1289050"/>
                </a:cubicBezTo>
              </a:path>
            </a:pathLst>
          </a:cu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Content Placeholder 46"/>
          <p:cNvSpPr>
            <a:spLocks noGrp="1"/>
          </p:cNvSpPr>
          <p:nvPr>
            <p:ph idx="1"/>
          </p:nvPr>
        </p:nvSpPr>
        <p:spPr>
          <a:xfrm>
            <a:off x="457200" y="5146782"/>
            <a:ext cx="8229600" cy="1264998"/>
          </a:xfrm>
        </p:spPr>
        <p:txBody>
          <a:bodyPr/>
          <a:lstStyle/>
          <a:p>
            <a:pPr marL="0" indent="0">
              <a:buNone/>
            </a:pPr>
            <a:r>
              <a:rPr lang="en-US" dirty="0" smtClean="0"/>
              <a:t>-- Any proteins with conserved glycine residues are likely to be affected in a major way</a:t>
            </a:r>
            <a:endParaRPr lang="en-US" dirty="0"/>
          </a:p>
        </p:txBody>
      </p:sp>
      <p:sp>
        <p:nvSpPr>
          <p:cNvPr id="48" name="TextBox 47"/>
          <p:cNvSpPr txBox="1"/>
          <p:nvPr/>
        </p:nvSpPr>
        <p:spPr>
          <a:xfrm>
            <a:off x="5875849" y="4378122"/>
            <a:ext cx="634734" cy="523220"/>
          </a:xfrm>
          <a:prstGeom prst="rect">
            <a:avLst/>
          </a:prstGeom>
          <a:noFill/>
        </p:spPr>
        <p:txBody>
          <a:bodyPr wrap="none" rtlCol="0">
            <a:spAutoFit/>
          </a:bodyPr>
          <a:lstStyle/>
          <a:p>
            <a:r>
              <a:rPr lang="en-US" sz="2800" b="1" dirty="0" smtClean="0"/>
              <a:t>. . .</a:t>
            </a:r>
            <a:endParaRPr lang="en-US" sz="2800" b="1" dirty="0"/>
          </a:p>
        </p:txBody>
      </p:sp>
      <p:sp>
        <p:nvSpPr>
          <p:cNvPr id="49" name="TextBox 48"/>
          <p:cNvSpPr txBox="1"/>
          <p:nvPr/>
        </p:nvSpPr>
        <p:spPr>
          <a:xfrm>
            <a:off x="6231449" y="3903071"/>
            <a:ext cx="634734" cy="523220"/>
          </a:xfrm>
          <a:prstGeom prst="rect">
            <a:avLst/>
          </a:prstGeom>
          <a:noFill/>
        </p:spPr>
        <p:txBody>
          <a:bodyPr wrap="none" rtlCol="0">
            <a:spAutoFit/>
          </a:bodyPr>
          <a:lstStyle/>
          <a:p>
            <a:r>
              <a:rPr lang="en-US" sz="2800" b="1" dirty="0" smtClean="0"/>
              <a:t>. . .</a:t>
            </a:r>
            <a:endParaRPr lang="en-US" sz="2800" b="1" dirty="0"/>
          </a:p>
        </p:txBody>
      </p:sp>
      <p:grpSp>
        <p:nvGrpSpPr>
          <p:cNvPr id="51" name="Group 50"/>
          <p:cNvGrpSpPr/>
          <p:nvPr/>
        </p:nvGrpSpPr>
        <p:grpSpPr>
          <a:xfrm>
            <a:off x="4348674" y="2926125"/>
            <a:ext cx="993775" cy="822539"/>
            <a:chOff x="4348674" y="2926125"/>
            <a:chExt cx="993775" cy="822539"/>
          </a:xfrm>
        </p:grpSpPr>
        <p:sp>
          <p:nvSpPr>
            <p:cNvPr id="21" name="Freeform 20"/>
            <p:cNvSpPr/>
            <p:nvPr/>
          </p:nvSpPr>
          <p:spPr>
            <a:xfrm>
              <a:off x="4348674" y="2926125"/>
              <a:ext cx="558800" cy="555839"/>
            </a:xfrm>
            <a:custGeom>
              <a:avLst/>
              <a:gdLst>
                <a:gd name="connsiteX0" fmla="*/ 25400 w 558800"/>
                <a:gd name="connsiteY0" fmla="*/ 9975 h 555839"/>
                <a:gd name="connsiteX1" fmla="*/ 0 w 558800"/>
                <a:gd name="connsiteY1" fmla="*/ 86175 h 555839"/>
                <a:gd name="connsiteX2" fmla="*/ 25400 w 558800"/>
                <a:gd name="connsiteY2" fmla="*/ 187775 h 555839"/>
                <a:gd name="connsiteX3" fmla="*/ 76200 w 558800"/>
                <a:gd name="connsiteY3" fmla="*/ 257625 h 555839"/>
                <a:gd name="connsiteX4" fmla="*/ 82550 w 558800"/>
                <a:gd name="connsiteY4" fmla="*/ 340175 h 555839"/>
                <a:gd name="connsiteX5" fmla="*/ 50800 w 558800"/>
                <a:gd name="connsiteY5" fmla="*/ 448125 h 555839"/>
                <a:gd name="connsiteX6" fmla="*/ 57150 w 558800"/>
                <a:gd name="connsiteY6" fmla="*/ 537025 h 555839"/>
                <a:gd name="connsiteX7" fmla="*/ 127000 w 558800"/>
                <a:gd name="connsiteY7" fmla="*/ 549725 h 555839"/>
                <a:gd name="connsiteX8" fmla="*/ 254000 w 558800"/>
                <a:gd name="connsiteY8" fmla="*/ 460825 h 555839"/>
                <a:gd name="connsiteX9" fmla="*/ 393700 w 558800"/>
                <a:gd name="connsiteY9" fmla="*/ 283025 h 555839"/>
                <a:gd name="connsiteX10" fmla="*/ 520700 w 558800"/>
                <a:gd name="connsiteY10" fmla="*/ 156025 h 555839"/>
                <a:gd name="connsiteX11" fmla="*/ 558800 w 558800"/>
                <a:gd name="connsiteY11" fmla="*/ 73475 h 555839"/>
                <a:gd name="connsiteX12" fmla="*/ 520700 w 558800"/>
                <a:gd name="connsiteY12" fmla="*/ 3625 h 555839"/>
                <a:gd name="connsiteX13" fmla="*/ 425450 w 558800"/>
                <a:gd name="connsiteY13" fmla="*/ 22675 h 555839"/>
                <a:gd name="connsiteX14" fmla="*/ 304800 w 558800"/>
                <a:gd name="connsiteY14" fmla="*/ 98875 h 555839"/>
                <a:gd name="connsiteX15" fmla="*/ 165100 w 558800"/>
                <a:gd name="connsiteY15" fmla="*/ 35375 h 555839"/>
                <a:gd name="connsiteX16" fmla="*/ 76200 w 558800"/>
                <a:gd name="connsiteY16" fmla="*/ 3625 h 555839"/>
                <a:gd name="connsiteX17" fmla="*/ 25400 w 558800"/>
                <a:gd name="connsiteY17" fmla="*/ 9975 h 55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0" h="555839">
                  <a:moveTo>
                    <a:pt x="25400" y="9975"/>
                  </a:moveTo>
                  <a:cubicBezTo>
                    <a:pt x="12700" y="23733"/>
                    <a:pt x="0" y="56542"/>
                    <a:pt x="0" y="86175"/>
                  </a:cubicBezTo>
                  <a:cubicBezTo>
                    <a:pt x="0" y="115808"/>
                    <a:pt x="12700" y="159200"/>
                    <a:pt x="25400" y="187775"/>
                  </a:cubicBezTo>
                  <a:cubicBezTo>
                    <a:pt x="38100" y="216350"/>
                    <a:pt x="66675" y="232225"/>
                    <a:pt x="76200" y="257625"/>
                  </a:cubicBezTo>
                  <a:cubicBezTo>
                    <a:pt x="85725" y="283025"/>
                    <a:pt x="86783" y="308425"/>
                    <a:pt x="82550" y="340175"/>
                  </a:cubicBezTo>
                  <a:cubicBezTo>
                    <a:pt x="78317" y="371925"/>
                    <a:pt x="55033" y="415317"/>
                    <a:pt x="50800" y="448125"/>
                  </a:cubicBezTo>
                  <a:cubicBezTo>
                    <a:pt x="46567" y="480933"/>
                    <a:pt x="44450" y="520092"/>
                    <a:pt x="57150" y="537025"/>
                  </a:cubicBezTo>
                  <a:cubicBezTo>
                    <a:pt x="69850" y="553958"/>
                    <a:pt x="94192" y="562425"/>
                    <a:pt x="127000" y="549725"/>
                  </a:cubicBezTo>
                  <a:cubicBezTo>
                    <a:pt x="159808" y="537025"/>
                    <a:pt x="209550" y="505275"/>
                    <a:pt x="254000" y="460825"/>
                  </a:cubicBezTo>
                  <a:cubicBezTo>
                    <a:pt x="298450" y="416375"/>
                    <a:pt x="349250" y="333825"/>
                    <a:pt x="393700" y="283025"/>
                  </a:cubicBezTo>
                  <a:cubicBezTo>
                    <a:pt x="438150" y="232225"/>
                    <a:pt x="493183" y="190950"/>
                    <a:pt x="520700" y="156025"/>
                  </a:cubicBezTo>
                  <a:cubicBezTo>
                    <a:pt x="548217" y="121100"/>
                    <a:pt x="558800" y="98875"/>
                    <a:pt x="558800" y="73475"/>
                  </a:cubicBezTo>
                  <a:cubicBezTo>
                    <a:pt x="558800" y="48075"/>
                    <a:pt x="542925" y="12092"/>
                    <a:pt x="520700" y="3625"/>
                  </a:cubicBezTo>
                  <a:cubicBezTo>
                    <a:pt x="498475" y="-4842"/>
                    <a:pt x="461433" y="6800"/>
                    <a:pt x="425450" y="22675"/>
                  </a:cubicBezTo>
                  <a:cubicBezTo>
                    <a:pt x="389467" y="38550"/>
                    <a:pt x="348192" y="96758"/>
                    <a:pt x="304800" y="98875"/>
                  </a:cubicBezTo>
                  <a:cubicBezTo>
                    <a:pt x="261408" y="100992"/>
                    <a:pt x="203200" y="51250"/>
                    <a:pt x="165100" y="35375"/>
                  </a:cubicBezTo>
                  <a:cubicBezTo>
                    <a:pt x="127000" y="19500"/>
                    <a:pt x="98425" y="7858"/>
                    <a:pt x="76200" y="3625"/>
                  </a:cubicBezTo>
                  <a:cubicBezTo>
                    <a:pt x="53975" y="-608"/>
                    <a:pt x="38100" y="-3783"/>
                    <a:pt x="25400" y="997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p:cNvGrpSpPr/>
            <p:nvPr/>
          </p:nvGrpSpPr>
          <p:grpSpPr>
            <a:xfrm>
              <a:off x="4513774" y="3382481"/>
              <a:ext cx="311150" cy="366183"/>
              <a:chOff x="1949450" y="3843867"/>
              <a:chExt cx="311150" cy="366183"/>
            </a:xfrm>
          </p:grpSpPr>
          <p:sp>
            <p:nvSpPr>
              <p:cNvPr id="24" name="Oval 23"/>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761424" y="3165523"/>
              <a:ext cx="311150" cy="366183"/>
              <a:chOff x="1949450" y="3843867"/>
              <a:chExt cx="311150" cy="366183"/>
            </a:xfrm>
          </p:grpSpPr>
          <p:sp>
            <p:nvSpPr>
              <p:cNvPr id="30" name="Oval 29"/>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4999549" y="2959174"/>
              <a:ext cx="342900" cy="366183"/>
              <a:chOff x="1917700" y="3843867"/>
              <a:chExt cx="342900" cy="366183"/>
            </a:xfrm>
          </p:grpSpPr>
          <p:sp>
            <p:nvSpPr>
              <p:cNvPr id="33" name="Oval 32"/>
              <p:cNvSpPr/>
              <p:nvPr/>
            </p:nvSpPr>
            <p:spPr>
              <a:xfrm>
                <a:off x="191770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9" name="Straight Connector 38"/>
            <p:cNvCxnSpPr/>
            <p:nvPr/>
          </p:nvCxnSpPr>
          <p:spPr>
            <a:xfrm flipV="1">
              <a:off x="4716974" y="3547580"/>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4966057" y="3314821"/>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5" name="TextBox 34"/>
          <p:cNvSpPr txBox="1"/>
          <p:nvPr/>
        </p:nvSpPr>
        <p:spPr>
          <a:xfrm>
            <a:off x="5875849" y="2563318"/>
            <a:ext cx="2921677" cy="523220"/>
          </a:xfrm>
          <a:prstGeom prst="rect">
            <a:avLst/>
          </a:prstGeom>
          <a:solidFill>
            <a:srgbClr val="FFF9A2"/>
          </a:solidFill>
          <a:ln>
            <a:solidFill>
              <a:schemeClr val="tx1"/>
            </a:solidFill>
          </a:ln>
        </p:spPr>
        <p:txBody>
          <a:bodyPr wrap="square" rtlCol="0">
            <a:spAutoFit/>
          </a:bodyPr>
          <a:lstStyle/>
          <a:p>
            <a:pPr algn="ctr"/>
            <a:r>
              <a:rPr lang="en-US" sz="2800" dirty="0" smtClean="0"/>
              <a:t>Code for Glycine</a:t>
            </a:r>
          </a:p>
        </p:txBody>
      </p:sp>
      <p:sp>
        <p:nvSpPr>
          <p:cNvPr id="4" name="Freeform 3"/>
          <p:cNvSpPr/>
          <p:nvPr/>
        </p:nvSpPr>
        <p:spPr>
          <a:xfrm>
            <a:off x="5173631" y="3088942"/>
            <a:ext cx="2715146" cy="555808"/>
          </a:xfrm>
          <a:custGeom>
            <a:avLst/>
            <a:gdLst>
              <a:gd name="connsiteX0" fmla="*/ 2414360 w 2715146"/>
              <a:gd name="connsiteY0" fmla="*/ 0 h 555808"/>
              <a:gd name="connsiteX1" fmla="*/ 2586815 w 2715146"/>
              <a:gd name="connsiteY1" fmla="*/ 501757 h 555808"/>
              <a:gd name="connsiteX2" fmla="*/ 752528 w 2715146"/>
              <a:gd name="connsiteY2" fmla="*/ 533117 h 555808"/>
              <a:gd name="connsiteX3" fmla="*/ 0 w 2715146"/>
              <a:gd name="connsiteY3" fmla="*/ 423358 h 555808"/>
            </a:gdLst>
            <a:ahLst/>
            <a:cxnLst>
              <a:cxn ang="0">
                <a:pos x="connsiteX0" y="connsiteY0"/>
              </a:cxn>
              <a:cxn ang="0">
                <a:pos x="connsiteX1" y="connsiteY1"/>
              </a:cxn>
              <a:cxn ang="0">
                <a:pos x="connsiteX2" y="connsiteY2"/>
              </a:cxn>
              <a:cxn ang="0">
                <a:pos x="connsiteX3" y="connsiteY3"/>
              </a:cxn>
            </a:cxnLst>
            <a:rect l="l" t="t" r="r" b="b"/>
            <a:pathLst>
              <a:path w="2715146" h="555808">
                <a:moveTo>
                  <a:pt x="2414360" y="0"/>
                </a:moveTo>
                <a:cubicBezTo>
                  <a:pt x="2639073" y="206452"/>
                  <a:pt x="2863787" y="412904"/>
                  <a:pt x="2586815" y="501757"/>
                </a:cubicBezTo>
                <a:cubicBezTo>
                  <a:pt x="2309843" y="590610"/>
                  <a:pt x="1183664" y="546183"/>
                  <a:pt x="752528" y="533117"/>
                </a:cubicBezTo>
                <a:cubicBezTo>
                  <a:pt x="321392" y="520051"/>
                  <a:pt x="0" y="423358"/>
                  <a:pt x="0" y="423358"/>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314526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up)">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5" grpId="0" animBg="1"/>
      <p:bldP spid="46" grpId="0" animBg="1"/>
      <p:bldP spid="35"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278" y="3382894"/>
            <a:ext cx="3140380" cy="2300706"/>
          </a:xfrm>
          <a:prstGeom prst="rect">
            <a:avLst/>
          </a:prstGeom>
        </p:spPr>
      </p:pic>
      <p:sp>
        <p:nvSpPr>
          <p:cNvPr id="2" name="Title 1"/>
          <p:cNvSpPr>
            <a:spLocks noGrp="1"/>
          </p:cNvSpPr>
          <p:nvPr>
            <p:ph type="title"/>
          </p:nvPr>
        </p:nvSpPr>
        <p:spPr>
          <a:xfrm>
            <a:off x="371857" y="-26154"/>
            <a:ext cx="8229600" cy="1143000"/>
          </a:xfrm>
        </p:spPr>
        <p:txBody>
          <a:bodyPr/>
          <a:lstStyle/>
          <a:p>
            <a:r>
              <a:rPr lang="en-US" dirty="0" smtClean="0"/>
              <a:t>Extra Piece Sticks Out at Active Site</a:t>
            </a:r>
            <a:endParaRPr lang="en-US" dirty="0"/>
          </a:p>
        </p:txBody>
      </p:sp>
      <p:sp>
        <p:nvSpPr>
          <p:cNvPr id="5" name="TextBox 4"/>
          <p:cNvSpPr txBox="1"/>
          <p:nvPr/>
        </p:nvSpPr>
        <p:spPr>
          <a:xfrm>
            <a:off x="3898881" y="4584580"/>
            <a:ext cx="892154" cy="369332"/>
          </a:xfrm>
          <a:prstGeom prst="rect">
            <a:avLst/>
          </a:prstGeom>
          <a:noFill/>
          <a:ln w="38100" cmpd="sng">
            <a:solidFill>
              <a:schemeClr val="tx1"/>
            </a:solidFill>
          </a:ln>
        </p:spPr>
        <p:txBody>
          <a:bodyPr wrap="none" rtlCol="0">
            <a:spAutoFit/>
          </a:bodyPr>
          <a:lstStyle/>
          <a:p>
            <a:r>
              <a:rPr lang="en-US" dirty="0" smtClean="0"/>
              <a:t>Alanine</a:t>
            </a:r>
            <a:endParaRPr lang="en-US" dirty="0"/>
          </a:p>
        </p:txBody>
      </p:sp>
      <p:sp>
        <p:nvSpPr>
          <p:cNvPr id="6" name="TextBox 5"/>
          <p:cNvSpPr txBox="1"/>
          <p:nvPr/>
        </p:nvSpPr>
        <p:spPr>
          <a:xfrm>
            <a:off x="4916528" y="4564614"/>
            <a:ext cx="848196" cy="369332"/>
          </a:xfrm>
          <a:prstGeom prst="rect">
            <a:avLst/>
          </a:prstGeom>
          <a:noFill/>
          <a:ln w="38100" cmpd="sng">
            <a:solidFill>
              <a:schemeClr val="tx1"/>
            </a:solidFill>
          </a:ln>
        </p:spPr>
        <p:txBody>
          <a:bodyPr wrap="none" rtlCol="0">
            <a:spAutoFit/>
          </a:bodyPr>
          <a:lstStyle/>
          <a:p>
            <a:r>
              <a:rPr lang="en-US" dirty="0" err="1" smtClean="0"/>
              <a:t>Proline</a:t>
            </a:r>
            <a:endParaRPr lang="en-US" dirty="0"/>
          </a:p>
        </p:txBody>
      </p:sp>
      <p:sp>
        <p:nvSpPr>
          <p:cNvPr id="7" name="TextBox 6"/>
          <p:cNvSpPr txBox="1"/>
          <p:nvPr/>
        </p:nvSpPr>
        <p:spPr>
          <a:xfrm>
            <a:off x="2560997" y="4545564"/>
            <a:ext cx="1245052" cy="369332"/>
          </a:xfrm>
          <a:prstGeom prst="rect">
            <a:avLst/>
          </a:prstGeom>
          <a:solidFill>
            <a:schemeClr val="bg1"/>
          </a:solidFill>
          <a:ln w="38100" cmpd="sng">
            <a:solidFill>
              <a:schemeClr val="tx1"/>
            </a:solidFill>
          </a:ln>
        </p:spPr>
        <p:txBody>
          <a:bodyPr wrap="none" rtlCol="0">
            <a:spAutoFit/>
          </a:bodyPr>
          <a:lstStyle/>
          <a:p>
            <a:r>
              <a:rPr lang="en-US" dirty="0" smtClean="0"/>
              <a:t>Glyphosate</a:t>
            </a:r>
            <a:endParaRPr lang="en-US" dirty="0"/>
          </a:p>
        </p:txBody>
      </p:sp>
      <p:grpSp>
        <p:nvGrpSpPr>
          <p:cNvPr id="15" name="Group 14"/>
          <p:cNvGrpSpPr/>
          <p:nvPr/>
        </p:nvGrpSpPr>
        <p:grpSpPr>
          <a:xfrm>
            <a:off x="5764724" y="3842108"/>
            <a:ext cx="755568" cy="924944"/>
            <a:chOff x="5764724" y="3842108"/>
            <a:chExt cx="755568" cy="924944"/>
          </a:xfrm>
        </p:grpSpPr>
        <p:cxnSp>
          <p:nvCxnSpPr>
            <p:cNvPr id="10" name="Straight Connector 9"/>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flipH="1">
            <a:off x="5685306" y="1959493"/>
            <a:ext cx="755568" cy="924944"/>
            <a:chOff x="5764724" y="3842108"/>
            <a:chExt cx="755568" cy="924944"/>
          </a:xfrm>
        </p:grpSpPr>
        <p:cxnSp>
          <p:nvCxnSpPr>
            <p:cNvPr id="17" name="Straight Connector 1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1777100" y="1959493"/>
            <a:ext cx="755568" cy="924944"/>
            <a:chOff x="5764724" y="3842108"/>
            <a:chExt cx="755568" cy="924944"/>
          </a:xfrm>
        </p:grpSpPr>
        <p:cxnSp>
          <p:nvCxnSpPr>
            <p:cNvPr id="27" name="Straight Connector 2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flipH="1">
            <a:off x="1774641" y="3817497"/>
            <a:ext cx="755568" cy="924944"/>
            <a:chOff x="5764724" y="3842108"/>
            <a:chExt cx="755568" cy="924944"/>
          </a:xfrm>
        </p:grpSpPr>
        <p:cxnSp>
          <p:nvCxnSpPr>
            <p:cNvPr id="32" name="Straight Connector 31"/>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6142508" y="2884437"/>
            <a:ext cx="377784"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714820" y="2884437"/>
            <a:ext cx="377784"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1478758" y="3614186"/>
            <a:ext cx="2453328" cy="2421204"/>
            <a:chOff x="1478758" y="3614186"/>
            <a:chExt cx="2453328" cy="2421204"/>
          </a:xfrm>
        </p:grpSpPr>
        <p:sp>
          <p:nvSpPr>
            <p:cNvPr id="41" name="Freeform 40"/>
            <p:cNvSpPr/>
            <p:nvPr/>
          </p:nvSpPr>
          <p:spPr>
            <a:xfrm>
              <a:off x="1478758" y="3614186"/>
              <a:ext cx="2453328" cy="2421204"/>
            </a:xfrm>
            <a:custGeom>
              <a:avLst/>
              <a:gdLst>
                <a:gd name="connsiteX0" fmla="*/ 1614694 w 2453328"/>
                <a:gd name="connsiteY0" fmla="*/ 0 h 2421204"/>
                <a:gd name="connsiteX1" fmla="*/ 2843 w 2453328"/>
                <a:gd name="connsiteY1" fmla="*/ 1253569 h 2421204"/>
                <a:gd name="connsiteX2" fmla="*/ 1240224 w 2453328"/>
                <a:gd name="connsiteY2" fmla="*/ 2393178 h 2421204"/>
                <a:gd name="connsiteX3" fmla="*/ 1907758 w 2453328"/>
                <a:gd name="connsiteY3" fmla="*/ 1969895 h 2421204"/>
                <a:gd name="connsiteX4" fmla="*/ 2445042 w 2453328"/>
                <a:gd name="connsiteY4" fmla="*/ 846567 h 2421204"/>
                <a:gd name="connsiteX5" fmla="*/ 2184540 w 2453328"/>
                <a:gd name="connsiteY5" fmla="*/ 227922 h 2421204"/>
                <a:gd name="connsiteX6" fmla="*/ 1533287 w 2453328"/>
                <a:gd name="connsiteY6" fmla="*/ 0 h 242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3328" h="2421204">
                  <a:moveTo>
                    <a:pt x="1614694" y="0"/>
                  </a:moveTo>
                  <a:cubicBezTo>
                    <a:pt x="839974" y="427353"/>
                    <a:pt x="65255" y="854706"/>
                    <a:pt x="2843" y="1253569"/>
                  </a:cubicBezTo>
                  <a:cubicBezTo>
                    <a:pt x="-59569" y="1652432"/>
                    <a:pt x="922738" y="2273790"/>
                    <a:pt x="1240224" y="2393178"/>
                  </a:cubicBezTo>
                  <a:cubicBezTo>
                    <a:pt x="1557710" y="2512566"/>
                    <a:pt x="1706955" y="2227663"/>
                    <a:pt x="1907758" y="1969895"/>
                  </a:cubicBezTo>
                  <a:cubicBezTo>
                    <a:pt x="2108561" y="1712127"/>
                    <a:pt x="2398912" y="1136896"/>
                    <a:pt x="2445042" y="846567"/>
                  </a:cubicBezTo>
                  <a:cubicBezTo>
                    <a:pt x="2491172" y="556238"/>
                    <a:pt x="2336499" y="369017"/>
                    <a:pt x="2184540" y="227922"/>
                  </a:cubicBezTo>
                  <a:cubicBezTo>
                    <a:pt x="2032581" y="86827"/>
                    <a:pt x="1533287" y="0"/>
                    <a:pt x="1533287" y="0"/>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TextBox 41"/>
            <p:cNvSpPr txBox="1"/>
            <p:nvPr/>
          </p:nvSpPr>
          <p:spPr>
            <a:xfrm>
              <a:off x="1990278" y="5255508"/>
              <a:ext cx="1055097" cy="461665"/>
            </a:xfrm>
            <a:prstGeom prst="rect">
              <a:avLst/>
            </a:prstGeom>
            <a:noFill/>
          </p:spPr>
          <p:txBody>
            <a:bodyPr wrap="none" rtlCol="0">
              <a:spAutoFit/>
            </a:bodyPr>
            <a:lstStyle/>
            <a:p>
              <a:r>
                <a:rPr lang="en-US" sz="2400" dirty="0" smtClean="0">
                  <a:solidFill>
                    <a:srgbClr val="FF0000"/>
                  </a:solidFill>
                </a:rPr>
                <a:t>glycine</a:t>
              </a:r>
              <a:endParaRPr lang="en-US" sz="2400" dirty="0">
                <a:solidFill>
                  <a:srgbClr val="FF0000"/>
                </a:solidFill>
              </a:endParaRPr>
            </a:p>
          </p:txBody>
        </p:sp>
      </p:grpSp>
      <p:sp>
        <p:nvSpPr>
          <p:cNvPr id="43" name="Freeform 42"/>
          <p:cNvSpPr/>
          <p:nvPr/>
        </p:nvSpPr>
        <p:spPr>
          <a:xfrm>
            <a:off x="3682755" y="2506984"/>
            <a:ext cx="1755974" cy="2087158"/>
          </a:xfrm>
          <a:custGeom>
            <a:avLst/>
            <a:gdLst>
              <a:gd name="connsiteX0" fmla="*/ 582953 w 1755974"/>
              <a:gd name="connsiteY0" fmla="*/ 154 h 2087158"/>
              <a:gd name="connsiteX1" fmla="*/ 13106 w 1755974"/>
              <a:gd name="connsiteY1" fmla="*/ 944401 h 2087158"/>
              <a:gd name="connsiteX2" fmla="*/ 306170 w 1755974"/>
              <a:gd name="connsiteY2" fmla="*/ 1986329 h 2087158"/>
              <a:gd name="connsiteX3" fmla="*/ 1624957 w 1755974"/>
              <a:gd name="connsiteY3" fmla="*/ 1921208 h 2087158"/>
              <a:gd name="connsiteX4" fmla="*/ 1592395 w 1755974"/>
              <a:gd name="connsiteY4" fmla="*/ 879281 h 2087158"/>
              <a:gd name="connsiteX5" fmla="*/ 582953 w 1755974"/>
              <a:gd name="connsiteY5" fmla="*/ 154 h 208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74" h="2087158">
                <a:moveTo>
                  <a:pt x="582953" y="154"/>
                </a:moveTo>
                <a:cubicBezTo>
                  <a:pt x="319738" y="11007"/>
                  <a:pt x="59236" y="613372"/>
                  <a:pt x="13106" y="944401"/>
                </a:cubicBezTo>
                <a:cubicBezTo>
                  <a:pt x="-33024" y="1275430"/>
                  <a:pt x="37528" y="1823528"/>
                  <a:pt x="306170" y="1986329"/>
                </a:cubicBezTo>
                <a:cubicBezTo>
                  <a:pt x="574812" y="2149130"/>
                  <a:pt x="1410586" y="2105716"/>
                  <a:pt x="1624957" y="1921208"/>
                </a:cubicBezTo>
                <a:cubicBezTo>
                  <a:pt x="1839328" y="1736700"/>
                  <a:pt x="1763349" y="1204883"/>
                  <a:pt x="1592395" y="879281"/>
                </a:cubicBezTo>
                <a:cubicBezTo>
                  <a:pt x="1421441" y="553679"/>
                  <a:pt x="846168" y="-10699"/>
                  <a:pt x="582953" y="154"/>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3683173" y="1839243"/>
            <a:ext cx="1494369" cy="461665"/>
          </a:xfrm>
          <a:prstGeom prst="rect">
            <a:avLst/>
          </a:prstGeom>
          <a:noFill/>
        </p:spPr>
        <p:txBody>
          <a:bodyPr wrap="none" rtlCol="0">
            <a:spAutoFit/>
          </a:bodyPr>
          <a:lstStyle/>
          <a:p>
            <a:r>
              <a:rPr lang="en-US" sz="2400" dirty="0" smtClean="0">
                <a:solidFill>
                  <a:srgbClr val="FF0000"/>
                </a:solidFill>
              </a:rPr>
              <a:t>Active Site</a:t>
            </a:r>
            <a:endParaRPr lang="en-US" sz="2400" dirty="0">
              <a:solidFill>
                <a:srgbClr val="FF0000"/>
              </a:solidFill>
            </a:endParaRPr>
          </a:p>
        </p:txBody>
      </p:sp>
      <p:grpSp>
        <p:nvGrpSpPr>
          <p:cNvPr id="9" name="Group 8"/>
          <p:cNvGrpSpPr/>
          <p:nvPr/>
        </p:nvGrpSpPr>
        <p:grpSpPr>
          <a:xfrm>
            <a:off x="2298190" y="2669815"/>
            <a:ext cx="2040018" cy="1248577"/>
            <a:chOff x="2298190" y="2669815"/>
            <a:chExt cx="2040018" cy="1248577"/>
          </a:xfrm>
        </p:grpSpPr>
        <p:sp>
          <p:nvSpPr>
            <p:cNvPr id="51" name="TextBox 50"/>
            <p:cNvSpPr txBox="1"/>
            <p:nvPr/>
          </p:nvSpPr>
          <p:spPr>
            <a:xfrm>
              <a:off x="2298190" y="2669815"/>
              <a:ext cx="1481445" cy="461665"/>
            </a:xfrm>
            <a:prstGeom prst="rect">
              <a:avLst/>
            </a:prstGeom>
            <a:noFill/>
          </p:spPr>
          <p:txBody>
            <a:bodyPr wrap="none" rtlCol="0">
              <a:spAutoFit/>
            </a:bodyPr>
            <a:lstStyle/>
            <a:p>
              <a:r>
                <a:rPr lang="en-US" sz="2400" dirty="0" smtClean="0">
                  <a:solidFill>
                    <a:srgbClr val="FF0000"/>
                  </a:solidFill>
                </a:rPr>
                <a:t>Extra Stuff</a:t>
              </a:r>
              <a:endParaRPr lang="en-US" sz="2400" dirty="0">
                <a:solidFill>
                  <a:srgbClr val="FF0000"/>
                </a:solidFill>
              </a:endParaRPr>
            </a:p>
          </p:txBody>
        </p:sp>
        <p:cxnSp>
          <p:nvCxnSpPr>
            <p:cNvPr id="53" name="Straight Arrow Connector 52"/>
            <p:cNvCxnSpPr/>
            <p:nvPr/>
          </p:nvCxnSpPr>
          <p:spPr>
            <a:xfrm>
              <a:off x="3215473" y="3131480"/>
              <a:ext cx="1122735" cy="78691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60" name="Group 59"/>
          <p:cNvGrpSpPr/>
          <p:nvPr/>
        </p:nvGrpSpPr>
        <p:grpSpPr>
          <a:xfrm>
            <a:off x="5378592" y="1513055"/>
            <a:ext cx="428094" cy="446438"/>
            <a:chOff x="3682755" y="1417638"/>
            <a:chExt cx="428094" cy="446438"/>
          </a:xfrm>
        </p:grpSpPr>
        <p:sp>
          <p:nvSpPr>
            <p:cNvPr id="56" name="Oval 55"/>
            <p:cNvSpPr/>
            <p:nvPr/>
          </p:nvSpPr>
          <p:spPr>
            <a:xfrm>
              <a:off x="3682755" y="14176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835155" y="15700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987555" y="17224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2385516" y="1181146"/>
            <a:ext cx="1455154" cy="969868"/>
            <a:chOff x="2530209" y="1116846"/>
            <a:chExt cx="1455154" cy="969868"/>
          </a:xfrm>
        </p:grpSpPr>
        <p:cxnSp>
          <p:nvCxnSpPr>
            <p:cNvPr id="45" name="Straight Connector 44"/>
            <p:cNvCxnSpPr/>
            <p:nvPr/>
          </p:nvCxnSpPr>
          <p:spPr>
            <a:xfrm flipV="1">
              <a:off x="2532668" y="1417638"/>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685068" y="1752176"/>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530209" y="1752176"/>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422019" y="1417638"/>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flipV="1">
              <a:off x="3557269" y="1116846"/>
              <a:ext cx="428094" cy="446438"/>
              <a:chOff x="3682755" y="1417638"/>
              <a:chExt cx="428094" cy="446438"/>
            </a:xfrm>
          </p:grpSpPr>
          <p:sp>
            <p:nvSpPr>
              <p:cNvPr id="62" name="Oval 61"/>
              <p:cNvSpPr/>
              <p:nvPr/>
            </p:nvSpPr>
            <p:spPr>
              <a:xfrm>
                <a:off x="3682755" y="14176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835155" y="15700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987555" y="17224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5" name="TextBox 64"/>
          <p:cNvSpPr txBox="1"/>
          <p:nvPr/>
        </p:nvSpPr>
        <p:spPr>
          <a:xfrm>
            <a:off x="5298207" y="5245165"/>
            <a:ext cx="2169559" cy="523220"/>
          </a:xfrm>
          <a:prstGeom prst="rect">
            <a:avLst/>
          </a:prstGeom>
          <a:noFill/>
        </p:spPr>
        <p:txBody>
          <a:bodyPr wrap="none" rtlCol="0">
            <a:spAutoFit/>
          </a:bodyPr>
          <a:lstStyle/>
          <a:p>
            <a:r>
              <a:rPr lang="en-US" sz="2800" dirty="0" smtClean="0"/>
              <a:t>Peptide chain</a:t>
            </a:r>
            <a:endParaRPr lang="en-US" sz="2800" dirty="0"/>
          </a:p>
        </p:txBody>
      </p:sp>
      <p:sp>
        <p:nvSpPr>
          <p:cNvPr id="66" name="TextBox 65"/>
          <p:cNvSpPr txBox="1"/>
          <p:nvPr/>
        </p:nvSpPr>
        <p:spPr>
          <a:xfrm>
            <a:off x="6922226" y="1059678"/>
            <a:ext cx="2735624" cy="1384995"/>
          </a:xfrm>
          <a:prstGeom prst="rect">
            <a:avLst/>
          </a:prstGeom>
          <a:noFill/>
        </p:spPr>
        <p:txBody>
          <a:bodyPr wrap="square" rtlCol="0">
            <a:spAutoFit/>
          </a:bodyPr>
          <a:lstStyle/>
          <a:p>
            <a:r>
              <a:rPr lang="en-US" sz="2800" dirty="0" smtClean="0"/>
              <a:t>Substrate no longer fits in active site</a:t>
            </a:r>
            <a:endParaRPr lang="en-US" sz="2800" dirty="0"/>
          </a:p>
        </p:txBody>
      </p:sp>
      <p:sp>
        <p:nvSpPr>
          <p:cNvPr id="67" name="Freeform 66"/>
          <p:cNvSpPr/>
          <p:nvPr/>
        </p:nvSpPr>
        <p:spPr>
          <a:xfrm>
            <a:off x="6366637" y="3359677"/>
            <a:ext cx="566966" cy="1961151"/>
          </a:xfrm>
          <a:custGeom>
            <a:avLst/>
            <a:gdLst>
              <a:gd name="connsiteX0" fmla="*/ 0 w 566966"/>
              <a:gd name="connsiteY0" fmla="*/ 1961151 h 1961151"/>
              <a:gd name="connsiteX1" fmla="*/ 562708 w 566966"/>
              <a:gd name="connsiteY1" fmla="*/ 900200 h 1961151"/>
              <a:gd name="connsiteX2" fmla="*/ 273316 w 566966"/>
              <a:gd name="connsiteY2" fmla="*/ 0 h 1961151"/>
            </a:gdLst>
            <a:ahLst/>
            <a:cxnLst>
              <a:cxn ang="0">
                <a:pos x="connsiteX0" y="connsiteY0"/>
              </a:cxn>
              <a:cxn ang="0">
                <a:pos x="connsiteX1" y="connsiteY1"/>
              </a:cxn>
              <a:cxn ang="0">
                <a:pos x="connsiteX2" y="connsiteY2"/>
              </a:cxn>
            </a:cxnLst>
            <a:rect l="l" t="t" r="r" b="b"/>
            <a:pathLst>
              <a:path w="566966" h="1961151">
                <a:moveTo>
                  <a:pt x="0" y="1961151"/>
                </a:moveTo>
                <a:cubicBezTo>
                  <a:pt x="258577" y="1594104"/>
                  <a:pt x="517155" y="1227058"/>
                  <a:pt x="562708" y="900200"/>
                </a:cubicBezTo>
                <a:cubicBezTo>
                  <a:pt x="608261" y="573342"/>
                  <a:pt x="273316" y="0"/>
                  <a:pt x="273316" y="0"/>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32428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Some Predicted </a:t>
            </a:r>
            <a:r>
              <a:rPr lang="en-US" b="1" dirty="0" smtClean="0"/>
              <a:t>Consequences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Neural tube defects</a:t>
            </a:r>
          </a:p>
          <a:p>
            <a:r>
              <a:rPr lang="en-US" dirty="0" smtClean="0"/>
              <a:t>Autism</a:t>
            </a:r>
          </a:p>
          <a:p>
            <a:r>
              <a:rPr lang="en-US" dirty="0" smtClean="0"/>
              <a:t>Impaired collagen </a:t>
            </a:r>
            <a:r>
              <a:rPr lang="en-US" dirty="0" smtClean="0">
                <a:sym typeface="Wingdings"/>
              </a:rPr>
              <a:t> osteoarthritis</a:t>
            </a:r>
            <a:endParaRPr lang="en-US" dirty="0" smtClean="0"/>
          </a:p>
          <a:p>
            <a:r>
              <a:rPr lang="en-US" dirty="0" err="1" smtClean="0"/>
              <a:t>Steatohepatitis</a:t>
            </a:r>
            <a:r>
              <a:rPr lang="en-US" dirty="0" smtClean="0"/>
              <a:t> (fatty liver disease)</a:t>
            </a:r>
          </a:p>
          <a:p>
            <a:r>
              <a:rPr lang="en-US" dirty="0" smtClean="0"/>
              <a:t>Obesity and adrenal insufficiency</a:t>
            </a:r>
          </a:p>
          <a:p>
            <a:r>
              <a:rPr lang="en-US" dirty="0" smtClean="0"/>
              <a:t>Hypothyroidism</a:t>
            </a:r>
          </a:p>
          <a:p>
            <a:r>
              <a:rPr lang="en-US" dirty="0" smtClean="0"/>
              <a:t>Impaired iron homeostasis and kidney failure</a:t>
            </a:r>
          </a:p>
          <a:p>
            <a:r>
              <a:rPr lang="en-US" dirty="0" smtClean="0"/>
              <a:t>Insulin resistance and diabetes </a:t>
            </a:r>
          </a:p>
          <a:p>
            <a:r>
              <a:rPr lang="en-US" dirty="0" smtClean="0"/>
              <a:t>Cancer </a:t>
            </a:r>
          </a:p>
          <a:p>
            <a:endParaRPr lang="en-US" dirty="0" smtClean="0"/>
          </a:p>
          <a:p>
            <a:endParaRPr lang="en-US" dirty="0"/>
          </a:p>
        </p:txBody>
      </p:sp>
      <p:sp>
        <p:nvSpPr>
          <p:cNvPr id="4" name="TextBox 3"/>
          <p:cNvSpPr txBox="1"/>
          <p:nvPr/>
        </p:nvSpPr>
        <p:spPr>
          <a:xfrm>
            <a:off x="178928" y="6457890"/>
            <a:ext cx="8680081" cy="400110"/>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Samsel</a:t>
            </a:r>
            <a:r>
              <a:rPr lang="en-US" sz="2000" dirty="0"/>
              <a:t> and S Seneff, Journal of Biological Physics and Chemistry 2016;16:9-46.</a:t>
            </a:r>
          </a:p>
        </p:txBody>
      </p:sp>
    </p:spTree>
    <p:extLst>
      <p:ext uri="{BB962C8B-B14F-4D97-AF65-F5344CB8AC3E}">
        <p14:creationId xmlns:p14="http://schemas.microsoft.com/office/powerpoint/2010/main" val="337577666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465"/>
            <a:ext cx="8229600" cy="1143000"/>
          </a:xfrm>
        </p:spPr>
        <p:txBody>
          <a:bodyPr/>
          <a:lstStyle/>
          <a:p>
            <a:r>
              <a:rPr lang="en-US" b="1" dirty="0" smtClean="0"/>
              <a:t>An Analogy: ALS in Guam</a:t>
            </a:r>
            <a:endParaRPr lang="en-US" b="1" dirty="0"/>
          </a:p>
        </p:txBody>
      </p:sp>
      <p:sp>
        <p:nvSpPr>
          <p:cNvPr id="3" name="Content Placeholder 2"/>
          <p:cNvSpPr>
            <a:spLocks noGrp="1"/>
          </p:cNvSpPr>
          <p:nvPr>
            <p:ph idx="1"/>
          </p:nvPr>
        </p:nvSpPr>
        <p:spPr>
          <a:xfrm>
            <a:off x="287870" y="1261540"/>
            <a:ext cx="8229600" cy="4525963"/>
          </a:xfrm>
        </p:spPr>
        <p:txBody>
          <a:bodyPr>
            <a:normAutofit fontScale="92500" lnSpcReduction="10000"/>
          </a:bodyPr>
          <a:lstStyle/>
          <a:p>
            <a:r>
              <a:rPr lang="en-US" dirty="0" smtClean="0"/>
              <a:t>An epidemic in ALS in Guam                                  was traced to a natural toxin                                    found in cycads </a:t>
            </a:r>
          </a:p>
          <a:p>
            <a:r>
              <a:rPr lang="en-US" dirty="0" smtClean="0"/>
              <a:t>BMAA is a non-coding amino                                 acid that gets inserted by                                  mistake in place of serine</a:t>
            </a:r>
          </a:p>
          <a:p>
            <a:r>
              <a:rPr lang="en-US" dirty="0" smtClean="0"/>
              <a:t>Defective versions of a glutamate transporter have been linked to ALS</a:t>
            </a:r>
            <a:r>
              <a:rPr lang="en-US" dirty="0" smtClean="0">
                <a:solidFill>
                  <a:srgbClr val="FF0000"/>
                </a:solidFill>
              </a:rPr>
              <a:t>*</a:t>
            </a:r>
          </a:p>
          <a:p>
            <a:r>
              <a:rPr lang="en-US" dirty="0" smtClean="0"/>
              <a:t>The transporter has an essential serine-rich region in its sequence</a:t>
            </a:r>
            <a:r>
              <a:rPr lang="en-US" dirty="0" smtClean="0">
                <a:solidFill>
                  <a:srgbClr val="FF0000"/>
                </a:solidFill>
              </a:rPr>
              <a:t>**</a:t>
            </a:r>
            <a:endParaRPr lang="en-US" dirty="0">
              <a:solidFill>
                <a:srgbClr val="FF0000"/>
              </a:solidFill>
            </a:endParaRPr>
          </a:p>
        </p:txBody>
      </p:sp>
      <p:pic>
        <p:nvPicPr>
          <p:cNvPr id="4" name="Picture 3" descr="cyca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6468" y="1480616"/>
            <a:ext cx="3090332" cy="2138789"/>
          </a:xfrm>
          <a:prstGeom prst="rect">
            <a:avLst/>
          </a:prstGeom>
        </p:spPr>
      </p:pic>
      <p:sp>
        <p:nvSpPr>
          <p:cNvPr id="5" name="TextBox 4"/>
          <p:cNvSpPr txBox="1"/>
          <p:nvPr/>
        </p:nvSpPr>
        <p:spPr>
          <a:xfrm>
            <a:off x="1168400" y="5934670"/>
            <a:ext cx="7112494" cy="830997"/>
          </a:xfrm>
          <a:prstGeom prst="rect">
            <a:avLst/>
          </a:prstGeom>
          <a:noFill/>
        </p:spPr>
        <p:txBody>
          <a:bodyPr wrap="none" rtlCol="0">
            <a:spAutoFit/>
          </a:bodyPr>
          <a:lstStyle/>
          <a:p>
            <a:r>
              <a:rPr lang="fr-FR" sz="2400" dirty="0">
                <a:solidFill>
                  <a:srgbClr val="FF0000"/>
                </a:solidFill>
              </a:rPr>
              <a:t>*</a:t>
            </a:r>
            <a:r>
              <a:rPr lang="fr-FR" sz="2400" dirty="0" err="1"/>
              <a:t>Antioxidants</a:t>
            </a:r>
            <a:r>
              <a:rPr lang="fr-FR" sz="2400" dirty="0"/>
              <a:t> &amp; Redox </a:t>
            </a:r>
            <a:r>
              <a:rPr lang="fr-FR" sz="2400" dirty="0" err="1"/>
              <a:t>Signaling</a:t>
            </a:r>
            <a:r>
              <a:rPr lang="fr-FR" sz="2400" dirty="0"/>
              <a:t> 2009;11: 1587-1602.</a:t>
            </a:r>
          </a:p>
          <a:p>
            <a:r>
              <a:rPr lang="fr-FR" sz="2400" dirty="0">
                <a:solidFill>
                  <a:srgbClr val="FF0000"/>
                </a:solidFill>
              </a:rPr>
              <a:t>**</a:t>
            </a:r>
            <a:r>
              <a:rPr lang="fr-FR" sz="2400" dirty="0"/>
              <a:t>DJ </a:t>
            </a:r>
            <a:r>
              <a:rPr lang="fr-FR" sz="2400" dirty="0" err="1"/>
              <a:t>Slotboom</a:t>
            </a:r>
            <a:r>
              <a:rPr lang="fr-FR" sz="2400" dirty="0"/>
              <a:t> et al., PNAS 1999; 96(25): 14282-14287</a:t>
            </a:r>
            <a:r>
              <a:rPr lang="fr-FR" sz="2400" dirty="0" smtClean="0"/>
              <a:t>.</a:t>
            </a:r>
            <a:endParaRPr lang="fr-FR" sz="2400" dirty="0"/>
          </a:p>
        </p:txBody>
      </p:sp>
      <p:sp>
        <p:nvSpPr>
          <p:cNvPr id="6" name="TextBox 5"/>
          <p:cNvSpPr txBox="1"/>
          <p:nvPr/>
        </p:nvSpPr>
        <p:spPr>
          <a:xfrm>
            <a:off x="5063792" y="5464337"/>
            <a:ext cx="4160113" cy="400110"/>
          </a:xfrm>
          <a:prstGeom prst="rect">
            <a:avLst/>
          </a:prstGeom>
          <a:noFill/>
        </p:spPr>
        <p:txBody>
          <a:bodyPr wrap="none" rtlCol="0">
            <a:spAutoFit/>
          </a:bodyPr>
          <a:lstStyle/>
          <a:p>
            <a:r>
              <a:rPr lang="hu-HU" sz="2000" b="1" dirty="0" smtClean="0"/>
              <a:t>BMAA = beta</a:t>
            </a:r>
            <a:r>
              <a:rPr lang="hu-HU" sz="2000" b="1" dirty="0"/>
              <a:t>-Methylamino-L-</a:t>
            </a:r>
            <a:r>
              <a:rPr lang="hu-HU" sz="2000" b="1" dirty="0" smtClean="0"/>
              <a:t>alanine</a:t>
            </a:r>
            <a:endParaRPr lang="hu-HU" sz="2000" b="1" dirty="0"/>
          </a:p>
        </p:txBody>
      </p:sp>
    </p:spTree>
    <p:extLst>
      <p:ext uri="{BB962C8B-B14F-4D97-AF65-F5344CB8AC3E}">
        <p14:creationId xmlns:p14="http://schemas.microsoft.com/office/powerpoint/2010/main" val="211670643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yelin-illustra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9846" y="1016467"/>
            <a:ext cx="3634154" cy="3403991"/>
          </a:xfrm>
          <a:prstGeom prst="rect">
            <a:avLst/>
          </a:prstGeom>
        </p:spPr>
      </p:pic>
      <p:sp>
        <p:nvSpPr>
          <p:cNvPr id="2" name="Title 1"/>
          <p:cNvSpPr>
            <a:spLocks noGrp="1"/>
          </p:cNvSpPr>
          <p:nvPr>
            <p:ph type="title"/>
          </p:nvPr>
        </p:nvSpPr>
        <p:spPr>
          <a:xfrm>
            <a:off x="144585" y="2199"/>
            <a:ext cx="8999415" cy="1143000"/>
          </a:xfrm>
        </p:spPr>
        <p:txBody>
          <a:bodyPr>
            <a:normAutofit/>
          </a:bodyPr>
          <a:lstStyle/>
          <a:p>
            <a:r>
              <a:rPr lang="en-US" b="1" dirty="0" smtClean="0"/>
              <a:t>Another Analogy: MS &amp; Sugar Beets</a:t>
            </a:r>
            <a:r>
              <a:rPr lang="en-US" b="1" dirty="0" smtClean="0">
                <a:solidFill>
                  <a:srgbClr val="FF0000"/>
                </a:solidFill>
              </a:rPr>
              <a:t>*</a:t>
            </a:r>
            <a:r>
              <a:rPr lang="en-US" b="1" dirty="0" smtClean="0"/>
              <a:t>	</a:t>
            </a:r>
            <a:endParaRPr lang="en-US" b="1" dirty="0"/>
          </a:p>
        </p:txBody>
      </p:sp>
      <p:sp>
        <p:nvSpPr>
          <p:cNvPr id="3" name="Content Placeholder 2"/>
          <p:cNvSpPr>
            <a:spLocks noGrp="1"/>
          </p:cNvSpPr>
          <p:nvPr>
            <p:ph idx="1"/>
          </p:nvPr>
        </p:nvSpPr>
        <p:spPr>
          <a:xfrm>
            <a:off x="457200" y="1600200"/>
            <a:ext cx="8229600" cy="4026877"/>
          </a:xfrm>
        </p:spPr>
        <p:txBody>
          <a:bodyPr>
            <a:normAutofit/>
          </a:bodyPr>
          <a:lstStyle/>
          <a:p>
            <a:r>
              <a:rPr lang="en-US" sz="2800" dirty="0" smtClean="0"/>
              <a:t>Sugar beets contain an                                        analogue of </a:t>
            </a:r>
            <a:r>
              <a:rPr lang="en-US" sz="2800" dirty="0" err="1" smtClean="0"/>
              <a:t>proline</a:t>
            </a:r>
            <a:r>
              <a:rPr lang="en-US" sz="2800" dirty="0" smtClean="0"/>
              <a:t> called </a:t>
            </a:r>
            <a:r>
              <a:rPr lang="en-US" sz="2800" dirty="0" err="1" smtClean="0"/>
              <a:t>Aze</a:t>
            </a:r>
            <a:endParaRPr lang="en-US" sz="2800" dirty="0" smtClean="0"/>
          </a:p>
          <a:p>
            <a:r>
              <a:rPr lang="en-US" sz="2800" dirty="0" smtClean="0"/>
              <a:t>Remarkable correlation between                                              MS frequency and proximity to                                            sugar beet agriculture</a:t>
            </a:r>
          </a:p>
          <a:p>
            <a:r>
              <a:rPr lang="en-US" sz="2800" dirty="0" smtClean="0"/>
              <a:t>Myelin basic protein contains a                         concentration of </a:t>
            </a:r>
            <a:r>
              <a:rPr lang="en-US" sz="2800" dirty="0" err="1" smtClean="0"/>
              <a:t>proline</a:t>
            </a:r>
            <a:r>
              <a:rPr lang="en-US" sz="2800" dirty="0" smtClean="0"/>
              <a:t> residues that are                                                          absolutely essential for its proper function</a:t>
            </a:r>
            <a:endParaRPr lang="en-US" sz="2800" dirty="0"/>
          </a:p>
        </p:txBody>
      </p:sp>
      <p:sp>
        <p:nvSpPr>
          <p:cNvPr id="4" name="TextBox 3"/>
          <p:cNvSpPr txBox="1"/>
          <p:nvPr/>
        </p:nvSpPr>
        <p:spPr>
          <a:xfrm>
            <a:off x="320430" y="6177762"/>
            <a:ext cx="8550387" cy="461665"/>
          </a:xfrm>
          <a:prstGeom prst="rect">
            <a:avLst/>
          </a:prstGeom>
          <a:noFill/>
        </p:spPr>
        <p:txBody>
          <a:bodyPr wrap="none" rtlCol="0">
            <a:spAutoFit/>
          </a:bodyPr>
          <a:lstStyle/>
          <a:p>
            <a:r>
              <a:rPr lang="de-DE" sz="2400" dirty="0">
                <a:solidFill>
                  <a:srgbClr val="FF0000"/>
                </a:solidFill>
              </a:rPr>
              <a:t>*</a:t>
            </a:r>
            <a:r>
              <a:rPr lang="de-DE" sz="2400" dirty="0"/>
              <a:t>E. Rubenstein, J </a:t>
            </a:r>
            <a:r>
              <a:rPr lang="de-DE" sz="2400" dirty="0" err="1"/>
              <a:t>Neuropathol</a:t>
            </a:r>
            <a:r>
              <a:rPr lang="de-DE" sz="2400" dirty="0"/>
              <a:t> </a:t>
            </a:r>
            <a:r>
              <a:rPr lang="de-DE" sz="2400" dirty="0" err="1"/>
              <a:t>Exp</a:t>
            </a:r>
            <a:r>
              <a:rPr lang="de-DE" sz="2400" dirty="0"/>
              <a:t> </a:t>
            </a:r>
            <a:r>
              <a:rPr lang="de-DE" sz="2400" dirty="0" err="1"/>
              <a:t>Neurol</a:t>
            </a:r>
            <a:r>
              <a:rPr lang="de-DE" sz="2400" dirty="0"/>
              <a:t> 2008;67(11): 1035-1040.</a:t>
            </a:r>
            <a:endParaRPr lang="en-US" sz="2400" dirty="0"/>
          </a:p>
        </p:txBody>
      </p:sp>
      <p:sp>
        <p:nvSpPr>
          <p:cNvPr id="6" name="TextBox 5"/>
          <p:cNvSpPr txBox="1"/>
          <p:nvPr/>
        </p:nvSpPr>
        <p:spPr>
          <a:xfrm>
            <a:off x="4501712" y="5627077"/>
            <a:ext cx="4369105" cy="461665"/>
          </a:xfrm>
          <a:prstGeom prst="rect">
            <a:avLst/>
          </a:prstGeom>
          <a:noFill/>
        </p:spPr>
        <p:txBody>
          <a:bodyPr wrap="none" rtlCol="0">
            <a:spAutoFit/>
          </a:bodyPr>
          <a:lstStyle/>
          <a:p>
            <a:r>
              <a:rPr lang="hu-HU" sz="2400" b="1" dirty="0" smtClean="0"/>
              <a:t>Aze = </a:t>
            </a:r>
            <a:r>
              <a:rPr lang="hu-HU" sz="2400" dirty="0" smtClean="0"/>
              <a:t>Azetidine</a:t>
            </a:r>
            <a:r>
              <a:rPr lang="hu-HU" sz="2400" dirty="0"/>
              <a:t>-2-carboxylic </a:t>
            </a:r>
            <a:r>
              <a:rPr lang="hu-HU" sz="2400" dirty="0" smtClean="0"/>
              <a:t>acid</a:t>
            </a:r>
            <a:endParaRPr lang="hu-HU" sz="2400" dirty="0"/>
          </a:p>
        </p:txBody>
      </p:sp>
    </p:spTree>
    <p:extLst>
      <p:ext uri="{BB962C8B-B14F-4D97-AF65-F5344CB8AC3E}">
        <p14:creationId xmlns:p14="http://schemas.microsoft.com/office/powerpoint/2010/main" val="58902524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Into The Wild</a:t>
            </a:r>
            <a:r>
              <a:rPr lang="en-US" b="1" dirty="0" smtClean="0">
                <a:solidFill>
                  <a:srgbClr val="FF0000"/>
                </a:solidFill>
              </a:rPr>
              <a:t>*</a:t>
            </a:r>
            <a:endParaRPr lang="en-US" b="1" dirty="0">
              <a:solidFill>
                <a:srgbClr val="FF0000"/>
              </a:solidFill>
            </a:endParaRPr>
          </a:p>
        </p:txBody>
      </p:sp>
      <p:pic>
        <p:nvPicPr>
          <p:cNvPr id="4" name="Content Placeholder 3" descr="IntoTheWild.jpg"/>
          <p:cNvPicPr>
            <a:picLocks noGrp="1" noChangeAspect="1"/>
          </p:cNvPicPr>
          <p:nvPr>
            <p:ph idx="1"/>
          </p:nvPr>
        </p:nvPicPr>
        <p:blipFill>
          <a:blip r:embed="rId2">
            <a:extLst>
              <a:ext uri="{28A0092B-C50C-407E-A947-70E740481C1C}">
                <a14:useLocalDpi xmlns:a14="http://schemas.microsoft.com/office/drawing/2010/main" val="0"/>
              </a:ext>
            </a:extLst>
          </a:blip>
          <a:srcRect l="-50810" r="-50810"/>
          <a:stretch>
            <a:fillRect/>
          </a:stretch>
        </p:blipFill>
        <p:spPr>
          <a:xfrm>
            <a:off x="4910666" y="1905001"/>
            <a:ext cx="5283200" cy="2905556"/>
          </a:xfrm>
        </p:spPr>
      </p:pic>
      <p:sp>
        <p:nvSpPr>
          <p:cNvPr id="5" name="TextBox 4"/>
          <p:cNvSpPr txBox="1"/>
          <p:nvPr/>
        </p:nvSpPr>
        <p:spPr>
          <a:xfrm>
            <a:off x="1303867" y="6282267"/>
            <a:ext cx="7850026" cy="400110"/>
          </a:xfrm>
          <a:prstGeom prst="rect">
            <a:avLst/>
          </a:prstGeom>
          <a:noFill/>
        </p:spPr>
        <p:txBody>
          <a:bodyPr wrap="none" rtlCol="0">
            <a:spAutoFit/>
          </a:bodyPr>
          <a:lstStyle/>
          <a:p>
            <a:r>
              <a:rPr lang="fr-FR" sz="2000" dirty="0">
                <a:solidFill>
                  <a:srgbClr val="FF0000"/>
                </a:solidFill>
              </a:rPr>
              <a:t>*</a:t>
            </a:r>
            <a:r>
              <a:rPr lang="fr-FR" sz="2000" dirty="0"/>
              <a:t>J </a:t>
            </a:r>
            <a:r>
              <a:rPr lang="fr-FR" sz="2000" dirty="0" err="1"/>
              <a:t>Krakauer</a:t>
            </a:r>
            <a:r>
              <a:rPr lang="fr-FR" sz="2000" dirty="0"/>
              <a:t> et al., </a:t>
            </a:r>
            <a:r>
              <a:rPr lang="fr-FR" sz="2000" dirty="0" err="1"/>
              <a:t>Wilderness</a:t>
            </a:r>
            <a:r>
              <a:rPr lang="fr-FR" sz="2000" dirty="0"/>
              <a:t> &amp; </a:t>
            </a:r>
            <a:r>
              <a:rPr lang="fr-FR" sz="2000" dirty="0" err="1"/>
              <a:t>Environmental</a:t>
            </a:r>
            <a:r>
              <a:rPr lang="fr-FR" sz="2000" dirty="0"/>
              <a:t> </a:t>
            </a:r>
            <a:r>
              <a:rPr lang="fr-FR" sz="2000" dirty="0" err="1"/>
              <a:t>Medicine</a:t>
            </a:r>
            <a:r>
              <a:rPr lang="fr-FR" sz="2000" dirty="0"/>
              <a:t> 2015; 26: 36-42.</a:t>
            </a:r>
            <a:endParaRPr lang="en-US" sz="2000" dirty="0"/>
          </a:p>
        </p:txBody>
      </p:sp>
      <p:sp>
        <p:nvSpPr>
          <p:cNvPr id="6" name="Content Placeholder 2"/>
          <p:cNvSpPr txBox="1">
            <a:spLocks/>
          </p:cNvSpPr>
          <p:nvPr/>
        </p:nvSpPr>
        <p:spPr>
          <a:xfrm>
            <a:off x="457200" y="1261540"/>
            <a:ext cx="5604933" cy="452596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Chris </a:t>
            </a:r>
            <a:r>
              <a:rPr lang="en-US" dirty="0" err="1"/>
              <a:t>McCandless</a:t>
            </a:r>
            <a:r>
              <a:rPr lang="en-US" dirty="0"/>
              <a:t> died in the Alaskan wilderness in 1992</a:t>
            </a:r>
          </a:p>
          <a:p>
            <a:r>
              <a:rPr lang="en-US" dirty="0"/>
              <a:t>A staple </a:t>
            </a:r>
            <a:r>
              <a:rPr lang="en-US" dirty="0" smtClean="0"/>
              <a:t>of </a:t>
            </a:r>
            <a:r>
              <a:rPr lang="en-US" dirty="0" err="1" smtClean="0"/>
              <a:t>McCandless</a:t>
            </a:r>
            <a:r>
              <a:rPr lang="en-US" dirty="0"/>
              <a:t>' diet was seeds from a wild potato plant which </a:t>
            </a:r>
            <a:r>
              <a:rPr lang="en-US" dirty="0" smtClean="0"/>
              <a:t>contained L</a:t>
            </a:r>
            <a:r>
              <a:rPr lang="en-US" dirty="0"/>
              <a:t>-</a:t>
            </a:r>
            <a:r>
              <a:rPr lang="en-US" dirty="0" err="1" smtClean="0"/>
              <a:t>canavanine</a:t>
            </a:r>
            <a:r>
              <a:rPr lang="en-US" dirty="0" smtClean="0"/>
              <a:t>, </a:t>
            </a:r>
            <a:r>
              <a:rPr lang="en-US" dirty="0"/>
              <a:t>a non-coding amino acid analogue of L-arginine</a:t>
            </a:r>
          </a:p>
          <a:p>
            <a:r>
              <a:rPr lang="en-US" dirty="0"/>
              <a:t>Author Jon </a:t>
            </a:r>
            <a:r>
              <a:rPr lang="en-US" dirty="0" err="1"/>
              <a:t>Krakauer</a:t>
            </a:r>
            <a:r>
              <a:rPr lang="en-US" dirty="0"/>
              <a:t> determined that </a:t>
            </a:r>
            <a:r>
              <a:rPr lang="en-US" dirty="0" err="1"/>
              <a:t>McCandless</a:t>
            </a:r>
            <a:r>
              <a:rPr lang="en-US" dirty="0"/>
              <a:t> was slowly poisoned by L-</a:t>
            </a:r>
            <a:r>
              <a:rPr lang="en-US" dirty="0" err="1"/>
              <a:t>canavanine</a:t>
            </a:r>
            <a:r>
              <a:rPr lang="en-US" dirty="0"/>
              <a:t> </a:t>
            </a:r>
            <a:endParaRPr lang="en-US" dirty="0">
              <a:solidFill>
                <a:srgbClr val="FF0000"/>
              </a:solidFill>
            </a:endParaRPr>
          </a:p>
        </p:txBody>
      </p:sp>
    </p:spTree>
    <p:extLst>
      <p:ext uri="{BB962C8B-B14F-4D97-AF65-F5344CB8AC3E}">
        <p14:creationId xmlns:p14="http://schemas.microsoft.com/office/powerpoint/2010/main" val="376129372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97" y="73080"/>
            <a:ext cx="9385891" cy="1143000"/>
          </a:xfrm>
        </p:spPr>
        <p:txBody>
          <a:bodyPr>
            <a:normAutofit fontScale="90000"/>
          </a:bodyPr>
          <a:lstStyle/>
          <a:p>
            <a:r>
              <a:rPr lang="en-US" b="1" dirty="0" smtClean="0"/>
              <a:t>Vulnerable Proteins: Resulting Pathologies</a:t>
            </a:r>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1083608814"/>
              </p:ext>
            </p:extLst>
          </p:nvPr>
        </p:nvGraphicFramePr>
        <p:xfrm>
          <a:off x="1342582" y="1328359"/>
          <a:ext cx="6942200" cy="4897620"/>
        </p:xfrm>
        <a:graphic>
          <a:graphicData uri="http://schemas.openxmlformats.org/drawingml/2006/table">
            <a:tbl>
              <a:tblPr firstRow="1" bandRow="1">
                <a:tableStyleId>{5C22544A-7EE6-4342-B048-85BDC9FD1C3A}</a:tableStyleId>
              </a:tblPr>
              <a:tblGrid>
                <a:gridCol w="3471100"/>
                <a:gridCol w="3471100"/>
              </a:tblGrid>
              <a:tr h="489762">
                <a:tc>
                  <a:txBody>
                    <a:bodyPr/>
                    <a:lstStyle/>
                    <a:p>
                      <a:r>
                        <a:rPr lang="en-US" dirty="0" smtClean="0"/>
                        <a:t>Conserved </a:t>
                      </a:r>
                      <a:r>
                        <a:rPr lang="en-US" dirty="0" err="1" smtClean="0"/>
                        <a:t>Glycines</a:t>
                      </a:r>
                      <a:endParaRPr lang="en-US" dirty="0"/>
                    </a:p>
                  </a:txBody>
                  <a:tcPr/>
                </a:tc>
                <a:tc>
                  <a:txBody>
                    <a:bodyPr/>
                    <a:lstStyle/>
                    <a:p>
                      <a:r>
                        <a:rPr lang="en-US" dirty="0" smtClean="0"/>
                        <a:t>Disease Profile</a:t>
                      </a:r>
                      <a:endParaRPr lang="en-US" dirty="0"/>
                    </a:p>
                  </a:txBody>
                  <a:tcPr/>
                </a:tc>
              </a:tr>
              <a:tr h="489762">
                <a:tc>
                  <a:txBody>
                    <a:bodyPr/>
                    <a:lstStyle/>
                    <a:p>
                      <a:r>
                        <a:rPr lang="en-US" dirty="0" smtClean="0"/>
                        <a:t>Hormone-sensitive</a:t>
                      </a:r>
                      <a:r>
                        <a:rPr lang="en-US" baseline="0" dirty="0" smtClean="0"/>
                        <a:t> Lipase</a:t>
                      </a:r>
                      <a:endParaRPr lang="en-US" dirty="0"/>
                    </a:p>
                  </a:txBody>
                  <a:tcPr/>
                </a:tc>
                <a:tc>
                  <a:txBody>
                    <a:bodyPr/>
                    <a:lstStyle/>
                    <a:p>
                      <a:r>
                        <a:rPr lang="en-US" dirty="0" smtClean="0"/>
                        <a:t>Obesity</a:t>
                      </a:r>
                      <a:endParaRPr lang="en-US" dirty="0"/>
                    </a:p>
                  </a:txBody>
                  <a:tcPr/>
                </a:tc>
              </a:tr>
              <a:tr h="489762">
                <a:tc>
                  <a:txBody>
                    <a:bodyPr/>
                    <a:lstStyle/>
                    <a:p>
                      <a:r>
                        <a:rPr lang="en-US" dirty="0" smtClean="0"/>
                        <a:t>Insulin Receptor</a:t>
                      </a:r>
                      <a:endParaRPr lang="en-US" dirty="0"/>
                    </a:p>
                  </a:txBody>
                  <a:tcPr/>
                </a:tc>
                <a:tc>
                  <a:txBody>
                    <a:bodyPr/>
                    <a:lstStyle/>
                    <a:p>
                      <a:r>
                        <a:rPr lang="en-US" dirty="0" smtClean="0"/>
                        <a:t>Diabetes</a:t>
                      </a:r>
                      <a:endParaRPr lang="en-US" dirty="0"/>
                    </a:p>
                  </a:txBody>
                  <a:tcPr/>
                </a:tc>
              </a:tr>
              <a:tr h="489762">
                <a:tc>
                  <a:txBody>
                    <a:bodyPr/>
                    <a:lstStyle/>
                    <a:p>
                      <a:r>
                        <a:rPr lang="en-US" dirty="0" smtClean="0"/>
                        <a:t>Amyloid Beta Plaque</a:t>
                      </a:r>
                      <a:endParaRPr lang="en-US" dirty="0"/>
                    </a:p>
                  </a:txBody>
                  <a:tcPr/>
                </a:tc>
                <a:tc>
                  <a:txBody>
                    <a:bodyPr/>
                    <a:lstStyle/>
                    <a:p>
                      <a:r>
                        <a:rPr lang="en-US" dirty="0" smtClean="0"/>
                        <a:t>Alzheimer’s Disease</a:t>
                      </a:r>
                      <a:endParaRPr lang="en-US" dirty="0"/>
                    </a:p>
                  </a:txBody>
                  <a:tcPr/>
                </a:tc>
              </a:tr>
              <a:tr h="489762">
                <a:tc>
                  <a:txBody>
                    <a:bodyPr/>
                    <a:lstStyle/>
                    <a:p>
                      <a:r>
                        <a:rPr lang="en-US" dirty="0" smtClean="0"/>
                        <a:t>GABA Receptor</a:t>
                      </a:r>
                      <a:endParaRPr lang="en-US" dirty="0"/>
                    </a:p>
                  </a:txBody>
                  <a:tcPr/>
                </a:tc>
                <a:tc>
                  <a:txBody>
                    <a:bodyPr/>
                    <a:lstStyle/>
                    <a:p>
                      <a:r>
                        <a:rPr lang="en-US" dirty="0" smtClean="0"/>
                        <a:t>Autism</a:t>
                      </a:r>
                      <a:endParaRPr lang="en-US" dirty="0"/>
                    </a:p>
                  </a:txBody>
                  <a:tcPr/>
                </a:tc>
              </a:tr>
              <a:tr h="489762">
                <a:tc>
                  <a:txBody>
                    <a:bodyPr/>
                    <a:lstStyle/>
                    <a:p>
                      <a:r>
                        <a:rPr lang="en-US" dirty="0" err="1" smtClean="0"/>
                        <a:t>Lipocalin</a:t>
                      </a:r>
                      <a:endParaRPr lang="en-US" dirty="0"/>
                    </a:p>
                  </a:txBody>
                  <a:tcPr/>
                </a:tc>
                <a:tc>
                  <a:txBody>
                    <a:bodyPr/>
                    <a:lstStyle/>
                    <a:p>
                      <a:r>
                        <a:rPr lang="en-US" dirty="0" smtClean="0"/>
                        <a:t>Kidney</a:t>
                      </a:r>
                      <a:r>
                        <a:rPr lang="en-US" baseline="0" dirty="0" smtClean="0"/>
                        <a:t> Failure</a:t>
                      </a:r>
                      <a:endParaRPr lang="en-US" dirty="0"/>
                    </a:p>
                  </a:txBody>
                  <a:tcPr/>
                </a:tc>
              </a:tr>
              <a:tr h="489762">
                <a:tc>
                  <a:txBody>
                    <a:bodyPr/>
                    <a:lstStyle/>
                    <a:p>
                      <a:r>
                        <a:rPr lang="en-US" dirty="0" smtClean="0"/>
                        <a:t>ACTH</a:t>
                      </a:r>
                      <a:endParaRPr lang="en-US" dirty="0"/>
                    </a:p>
                  </a:txBody>
                  <a:tcPr/>
                </a:tc>
                <a:tc>
                  <a:txBody>
                    <a:bodyPr/>
                    <a:lstStyle/>
                    <a:p>
                      <a:r>
                        <a:rPr lang="en-US" dirty="0" smtClean="0"/>
                        <a:t>Adrenal Insufficiency</a:t>
                      </a:r>
                      <a:endParaRPr lang="en-US" dirty="0"/>
                    </a:p>
                  </a:txBody>
                  <a:tcPr/>
                </a:tc>
              </a:tr>
              <a:tr h="489762">
                <a:tc>
                  <a:txBody>
                    <a:bodyPr/>
                    <a:lstStyle/>
                    <a:p>
                      <a:r>
                        <a:rPr lang="en-US" dirty="0" smtClean="0"/>
                        <a:t>Cytochrome</a:t>
                      </a:r>
                      <a:r>
                        <a:rPr lang="en-US" baseline="0" dirty="0" smtClean="0"/>
                        <a:t> C Oxidase</a:t>
                      </a:r>
                      <a:endParaRPr lang="en-US" dirty="0"/>
                    </a:p>
                  </a:txBody>
                  <a:tcPr/>
                </a:tc>
                <a:tc>
                  <a:txBody>
                    <a:bodyPr/>
                    <a:lstStyle/>
                    <a:p>
                      <a:r>
                        <a:rPr lang="en-US" dirty="0" smtClean="0"/>
                        <a:t>Mitochondrial Disease</a:t>
                      </a:r>
                      <a:endParaRPr lang="en-US" dirty="0"/>
                    </a:p>
                  </a:txBody>
                  <a:tcPr/>
                </a:tc>
              </a:tr>
              <a:tr h="489762">
                <a:tc>
                  <a:txBody>
                    <a:bodyPr/>
                    <a:lstStyle/>
                    <a:p>
                      <a:r>
                        <a:rPr lang="en-US" dirty="0" smtClean="0"/>
                        <a:t>Alpha </a:t>
                      </a:r>
                      <a:r>
                        <a:rPr lang="en-US" dirty="0" err="1" smtClean="0"/>
                        <a:t>Synuclein</a:t>
                      </a:r>
                      <a:endParaRPr lang="en-US" dirty="0"/>
                    </a:p>
                  </a:txBody>
                  <a:tcPr/>
                </a:tc>
                <a:tc>
                  <a:txBody>
                    <a:bodyPr/>
                    <a:lstStyle/>
                    <a:p>
                      <a:r>
                        <a:rPr lang="en-US" dirty="0" smtClean="0"/>
                        <a:t>Parkinson’s Disease</a:t>
                      </a:r>
                      <a:endParaRPr lang="en-US" dirty="0"/>
                    </a:p>
                  </a:txBody>
                  <a:tcPr/>
                </a:tc>
              </a:tr>
              <a:tr h="489762">
                <a:tc>
                  <a:txBody>
                    <a:bodyPr/>
                    <a:lstStyle/>
                    <a:p>
                      <a:r>
                        <a:rPr lang="en-US" dirty="0" smtClean="0"/>
                        <a:t>Myosin</a:t>
                      </a:r>
                      <a:endParaRPr lang="en-US" dirty="0"/>
                    </a:p>
                  </a:txBody>
                  <a:tcPr/>
                </a:tc>
                <a:tc>
                  <a:txBody>
                    <a:bodyPr/>
                    <a:lstStyle/>
                    <a:p>
                      <a:r>
                        <a:rPr lang="en-US" dirty="0" smtClean="0"/>
                        <a:t>Chronic Fatigue Syndrome</a:t>
                      </a:r>
                      <a:endParaRPr lang="en-US" dirty="0"/>
                    </a:p>
                  </a:txBody>
                  <a:tcPr/>
                </a:tc>
              </a:tr>
            </a:tbl>
          </a:graphicData>
        </a:graphic>
      </p:graphicFrame>
      <p:sp>
        <p:nvSpPr>
          <p:cNvPr id="5" name="TextBox 4"/>
          <p:cNvSpPr txBox="1"/>
          <p:nvPr/>
        </p:nvSpPr>
        <p:spPr>
          <a:xfrm>
            <a:off x="178928" y="6457890"/>
            <a:ext cx="8680081" cy="400110"/>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Samsel</a:t>
            </a:r>
            <a:r>
              <a:rPr lang="en-US" sz="2000" dirty="0"/>
              <a:t> and S Seneff, Journal of Biological Physics and Chemistry 2016;16:9-46.</a:t>
            </a:r>
          </a:p>
        </p:txBody>
      </p:sp>
    </p:spTree>
    <p:extLst>
      <p:ext uri="{BB962C8B-B14F-4D97-AF65-F5344CB8AC3E}">
        <p14:creationId xmlns:p14="http://schemas.microsoft.com/office/powerpoint/2010/main" val="394975469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Impaired </a:t>
            </a:r>
            <a:r>
              <a:rPr lang="en-US" b="1" dirty="0" smtClean="0"/>
              <a:t>GABA</a:t>
            </a:r>
            <a:r>
              <a:rPr lang="en-US" b="1" baseline="30000" dirty="0" smtClean="0"/>
              <a:t>1</a:t>
            </a:r>
            <a:r>
              <a:rPr lang="en-US" b="1" dirty="0" smtClean="0"/>
              <a:t> </a:t>
            </a:r>
            <a:r>
              <a:rPr lang="en-US" b="1" dirty="0" smtClean="0"/>
              <a:t>Receptor Activity </a:t>
            </a:r>
            <a:br>
              <a:rPr lang="en-US" b="1" dirty="0" smtClean="0"/>
            </a:br>
            <a:r>
              <a:rPr lang="en-US" b="1" dirty="0" smtClean="0"/>
              <a:t>and Autism</a:t>
            </a:r>
            <a:endParaRPr lang="en-US" b="1" dirty="0"/>
          </a:p>
        </p:txBody>
      </p:sp>
      <p:sp>
        <p:nvSpPr>
          <p:cNvPr id="3" name="Content Placeholder 2"/>
          <p:cNvSpPr>
            <a:spLocks noGrp="1"/>
          </p:cNvSpPr>
          <p:nvPr>
            <p:ph idx="1"/>
          </p:nvPr>
        </p:nvSpPr>
        <p:spPr>
          <a:xfrm>
            <a:off x="457200" y="1600200"/>
            <a:ext cx="6011333" cy="4525963"/>
          </a:xfrm>
        </p:spPr>
        <p:txBody>
          <a:bodyPr>
            <a:normAutofit lnSpcReduction="10000"/>
          </a:bodyPr>
          <a:lstStyle/>
          <a:p>
            <a:r>
              <a:rPr lang="en-US" dirty="0" smtClean="0"/>
              <a:t>Autism has been linked to a weakened response of the inhibitory GABA receptor to stimuli</a:t>
            </a:r>
            <a:r>
              <a:rPr lang="en-US" dirty="0" smtClean="0">
                <a:solidFill>
                  <a:srgbClr val="FF0000"/>
                </a:solidFill>
              </a:rPr>
              <a:t>*</a:t>
            </a:r>
          </a:p>
          <a:p>
            <a:r>
              <a:rPr lang="en-US" dirty="0" smtClean="0"/>
              <a:t>The GABA receptor has a conserved glycine at the entrance to the first membrane-spanning domain that is essential for its function</a:t>
            </a:r>
            <a:r>
              <a:rPr lang="en-US" dirty="0" smtClean="0">
                <a:solidFill>
                  <a:srgbClr val="FF0000"/>
                </a:solidFill>
              </a:rPr>
              <a:t>**</a:t>
            </a:r>
            <a:endParaRPr lang="en-US" dirty="0">
              <a:solidFill>
                <a:srgbClr val="FF0000"/>
              </a:solidFill>
            </a:endParaRPr>
          </a:p>
        </p:txBody>
      </p:sp>
      <p:sp>
        <p:nvSpPr>
          <p:cNvPr id="4" name="TextBox 3"/>
          <p:cNvSpPr txBox="1"/>
          <p:nvPr/>
        </p:nvSpPr>
        <p:spPr>
          <a:xfrm>
            <a:off x="2804711" y="6150114"/>
            <a:ext cx="5882089" cy="707886"/>
          </a:xfrm>
          <a:prstGeom prst="rect">
            <a:avLst/>
          </a:prstGeom>
          <a:noFill/>
        </p:spPr>
        <p:txBody>
          <a:bodyPr wrap="none" rtlCol="0">
            <a:spAutoFit/>
          </a:bodyPr>
          <a:lstStyle/>
          <a:p>
            <a:r>
              <a:rPr lang="fr-FR" sz="2000" dirty="0">
                <a:solidFill>
                  <a:srgbClr val="FF0000"/>
                </a:solidFill>
              </a:rPr>
              <a:t>*</a:t>
            </a:r>
            <a:r>
              <a:rPr lang="fr-FR" sz="2000" dirty="0"/>
              <a:t>CD Robertson et al., </a:t>
            </a:r>
            <a:r>
              <a:rPr lang="fr-FR" sz="2000" dirty="0" err="1"/>
              <a:t>Current</a:t>
            </a:r>
            <a:r>
              <a:rPr lang="fr-FR" sz="2000" dirty="0"/>
              <a:t> </a:t>
            </a:r>
            <a:r>
              <a:rPr lang="fr-FR" sz="2000" dirty="0" err="1"/>
              <a:t>Biology</a:t>
            </a:r>
            <a:r>
              <a:rPr lang="fr-FR" sz="2000" dirty="0"/>
              <a:t> 2016;26: 80-85</a:t>
            </a:r>
          </a:p>
          <a:p>
            <a:r>
              <a:rPr lang="fr-FR" sz="2000" dirty="0">
                <a:solidFill>
                  <a:srgbClr val="FF0000"/>
                </a:solidFill>
              </a:rPr>
              <a:t>**</a:t>
            </a:r>
            <a:r>
              <a:rPr lang="fr-FR" sz="2000" dirty="0"/>
              <a:t>BX Carlson et al., Mol </a:t>
            </a:r>
            <a:r>
              <a:rPr lang="fr-FR" sz="2000" dirty="0" err="1"/>
              <a:t>Pharmacol</a:t>
            </a:r>
            <a:r>
              <a:rPr lang="fr-FR" sz="2000" dirty="0"/>
              <a:t>. 2000;57(3):474-84</a:t>
            </a:r>
            <a:endParaRPr lang="en-US" sz="2000" dirty="0"/>
          </a:p>
        </p:txBody>
      </p:sp>
      <p:pic>
        <p:nvPicPr>
          <p:cNvPr id="5" name="Picture 4" descr="GAB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8132" y="1824038"/>
            <a:ext cx="3158067" cy="2383225"/>
          </a:xfrm>
          <a:prstGeom prst="rect">
            <a:avLst/>
          </a:prstGeom>
        </p:spPr>
      </p:pic>
      <p:sp>
        <p:nvSpPr>
          <p:cNvPr id="6" name="TextBox 5"/>
          <p:cNvSpPr txBox="1"/>
          <p:nvPr/>
        </p:nvSpPr>
        <p:spPr>
          <a:xfrm>
            <a:off x="6747932" y="5063066"/>
            <a:ext cx="2218267" cy="707886"/>
          </a:xfrm>
          <a:prstGeom prst="rect">
            <a:avLst/>
          </a:prstGeom>
          <a:noFill/>
        </p:spPr>
        <p:txBody>
          <a:bodyPr wrap="square" rtlCol="0">
            <a:spAutoFit/>
          </a:bodyPr>
          <a:lstStyle/>
          <a:p>
            <a:r>
              <a:rPr lang="en-US" sz="2000" b="1" dirty="0" smtClean="0"/>
              <a:t>1. GABA</a:t>
            </a:r>
            <a:r>
              <a:rPr lang="en-US" sz="2000" dirty="0" smtClean="0"/>
              <a:t> = Gamma amino butyric acid</a:t>
            </a:r>
            <a:endParaRPr lang="en-US" sz="2000" dirty="0"/>
          </a:p>
        </p:txBody>
      </p:sp>
    </p:spTree>
    <p:extLst>
      <p:ext uri="{BB962C8B-B14F-4D97-AF65-F5344CB8AC3E}">
        <p14:creationId xmlns:p14="http://schemas.microsoft.com/office/powerpoint/2010/main" val="5543936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75552" cy="1554162"/>
          </a:xfrm>
        </p:spPr>
        <p:txBody>
          <a:bodyPr>
            <a:normAutofit fontScale="90000"/>
          </a:bodyPr>
          <a:lstStyle/>
          <a:p>
            <a:r>
              <a:rPr lang="en-US" b="1" dirty="0"/>
              <a:t>"Glyphosate-Based Herbicides Produce </a:t>
            </a:r>
            <a:r>
              <a:rPr lang="en-US" b="1" dirty="0" err="1"/>
              <a:t>Teratogenic</a:t>
            </a:r>
            <a:r>
              <a:rPr lang="en-US" b="1" dirty="0"/>
              <a:t> Effects on Vertebrates by Impairing Retinoic Acid Signaling"</a:t>
            </a:r>
            <a:r>
              <a:rPr lang="en-US" b="1" dirty="0">
                <a:solidFill>
                  <a:srgbClr val="FF0000"/>
                </a:solidFill>
              </a:rPr>
              <a:t>*</a:t>
            </a:r>
          </a:p>
        </p:txBody>
      </p:sp>
      <p:sp>
        <p:nvSpPr>
          <p:cNvPr id="3" name="Content Placeholder 2"/>
          <p:cNvSpPr>
            <a:spLocks noGrp="1"/>
          </p:cNvSpPr>
          <p:nvPr>
            <p:ph idx="1"/>
          </p:nvPr>
        </p:nvSpPr>
        <p:spPr>
          <a:xfrm>
            <a:off x="457200" y="2142067"/>
            <a:ext cx="8475552" cy="4004733"/>
          </a:xfrm>
        </p:spPr>
        <p:txBody>
          <a:bodyPr/>
          <a:lstStyle/>
          <a:p>
            <a:pPr marL="0" indent="0">
              <a:buNone/>
            </a:pPr>
            <a:r>
              <a:rPr lang="en-US" dirty="0"/>
              <a:t>"GBH </a:t>
            </a:r>
            <a:r>
              <a:rPr lang="en-US" dirty="0" smtClean="0"/>
              <a:t>(Glyphosate-Based Herbicides) produced </a:t>
            </a:r>
            <a:r>
              <a:rPr lang="en-US" dirty="0"/>
              <a:t>similar effects in chicken embryos, showing a gradual loss of </a:t>
            </a:r>
            <a:r>
              <a:rPr lang="en-US" dirty="0" err="1"/>
              <a:t>rhombomere</a:t>
            </a:r>
            <a:r>
              <a:rPr lang="en-US" dirty="0"/>
              <a:t> domains, reduction of the optic vesicles, and </a:t>
            </a:r>
            <a:r>
              <a:rPr lang="en-US" i="1" dirty="0">
                <a:solidFill>
                  <a:srgbClr val="FF0000"/>
                </a:solidFill>
              </a:rPr>
              <a:t>microcephaly</a:t>
            </a:r>
            <a:r>
              <a:rPr lang="en-US" dirty="0"/>
              <a:t>. This suggests that </a:t>
            </a:r>
            <a:r>
              <a:rPr lang="en-US" i="1" dirty="0">
                <a:solidFill>
                  <a:srgbClr val="FF0000"/>
                </a:solidFill>
              </a:rPr>
              <a:t>glyphosate itself </a:t>
            </a:r>
            <a:r>
              <a:rPr lang="en-US" dirty="0"/>
              <a:t>was responsible for the phenotypes observed, rather than a surfactant or other component of the commercial formulation." </a:t>
            </a:r>
          </a:p>
        </p:txBody>
      </p:sp>
      <p:sp>
        <p:nvSpPr>
          <p:cNvPr id="4" name="TextBox 3"/>
          <p:cNvSpPr txBox="1"/>
          <p:nvPr/>
        </p:nvSpPr>
        <p:spPr>
          <a:xfrm>
            <a:off x="1032933" y="6434667"/>
            <a:ext cx="7899819" cy="461665"/>
          </a:xfrm>
          <a:prstGeom prst="rect">
            <a:avLst/>
          </a:prstGeom>
          <a:noFill/>
        </p:spPr>
        <p:txBody>
          <a:bodyPr wrap="none" rtlCol="0">
            <a:spAutoFit/>
          </a:bodyPr>
          <a:lstStyle/>
          <a:p>
            <a:r>
              <a:rPr lang="fr-FR" sz="2400" dirty="0">
                <a:solidFill>
                  <a:srgbClr val="FF0000"/>
                </a:solidFill>
              </a:rPr>
              <a:t>*</a:t>
            </a:r>
            <a:r>
              <a:rPr lang="fr-FR" sz="2400" dirty="0"/>
              <a:t>A Paganelli et al</a:t>
            </a:r>
            <a:r>
              <a:rPr lang="fr-FR" sz="2400" dirty="0" smtClean="0"/>
              <a:t>. </a:t>
            </a:r>
            <a:r>
              <a:rPr lang="fr-FR" sz="2400" dirty="0" err="1" smtClean="0"/>
              <a:t>Chem</a:t>
            </a:r>
            <a:r>
              <a:rPr lang="fr-FR" sz="2400" dirty="0"/>
              <a:t>. </a:t>
            </a:r>
            <a:r>
              <a:rPr lang="fr-FR" sz="2400" dirty="0" err="1"/>
              <a:t>Res</a:t>
            </a:r>
            <a:r>
              <a:rPr lang="fr-FR" sz="2400" dirty="0"/>
              <a:t>. </a:t>
            </a:r>
            <a:r>
              <a:rPr lang="fr-FR" sz="2400" dirty="0" err="1"/>
              <a:t>Toxicol</a:t>
            </a:r>
            <a:r>
              <a:rPr lang="fr-FR" sz="2400" dirty="0"/>
              <a:t> 2010;23(10): 1586-1595.</a:t>
            </a:r>
            <a:endParaRPr lang="en-US" sz="2400" dirty="0"/>
          </a:p>
        </p:txBody>
      </p:sp>
    </p:spTree>
    <p:extLst>
      <p:ext uri="{BB962C8B-B14F-4D97-AF65-F5344CB8AC3E}">
        <p14:creationId xmlns:p14="http://schemas.microsoft.com/office/powerpoint/2010/main" val="45762150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75552" cy="1554162"/>
          </a:xfrm>
        </p:spPr>
        <p:txBody>
          <a:bodyPr>
            <a:normAutofit fontScale="90000"/>
          </a:bodyPr>
          <a:lstStyle/>
          <a:p>
            <a:r>
              <a:rPr lang="en-US" b="1" dirty="0"/>
              <a:t>"Glyphosate-Based Herbicides Produce </a:t>
            </a:r>
            <a:r>
              <a:rPr lang="en-US" b="1" dirty="0" err="1"/>
              <a:t>Teratogenic</a:t>
            </a:r>
            <a:r>
              <a:rPr lang="en-US" b="1" dirty="0"/>
              <a:t> Effects on Vertebrates by Impairing Retinoic Acid Signaling"</a:t>
            </a:r>
            <a:r>
              <a:rPr lang="en-US" b="1" dirty="0">
                <a:solidFill>
                  <a:srgbClr val="FF0000"/>
                </a:solidFill>
              </a:rPr>
              <a:t>*</a:t>
            </a:r>
          </a:p>
        </p:txBody>
      </p:sp>
      <p:sp>
        <p:nvSpPr>
          <p:cNvPr id="3" name="Content Placeholder 2"/>
          <p:cNvSpPr>
            <a:spLocks noGrp="1"/>
          </p:cNvSpPr>
          <p:nvPr>
            <p:ph idx="1"/>
          </p:nvPr>
        </p:nvSpPr>
        <p:spPr>
          <a:xfrm>
            <a:off x="457200" y="2142067"/>
            <a:ext cx="8475552" cy="4004733"/>
          </a:xfrm>
        </p:spPr>
        <p:txBody>
          <a:bodyPr/>
          <a:lstStyle/>
          <a:p>
            <a:pPr marL="0" indent="0">
              <a:buNone/>
            </a:pPr>
            <a:r>
              <a:rPr lang="en-US" dirty="0"/>
              <a:t>"GBH </a:t>
            </a:r>
            <a:r>
              <a:rPr lang="en-US" dirty="0" smtClean="0"/>
              <a:t>(Glyphosate-Based Herbicides) produced </a:t>
            </a:r>
            <a:r>
              <a:rPr lang="en-US" dirty="0"/>
              <a:t>similar effects in chicken embryos, showing a gradual loss of </a:t>
            </a:r>
            <a:r>
              <a:rPr lang="en-US" dirty="0" err="1"/>
              <a:t>rhombomere</a:t>
            </a:r>
            <a:r>
              <a:rPr lang="en-US" dirty="0"/>
              <a:t> domains, reduction of the optic vesicles, and </a:t>
            </a:r>
            <a:r>
              <a:rPr lang="en-US" i="1" dirty="0">
                <a:solidFill>
                  <a:srgbClr val="FF0000"/>
                </a:solidFill>
              </a:rPr>
              <a:t>microcephaly</a:t>
            </a:r>
            <a:r>
              <a:rPr lang="en-US" dirty="0"/>
              <a:t>. This suggests that </a:t>
            </a:r>
            <a:r>
              <a:rPr lang="en-US" i="1" dirty="0">
                <a:solidFill>
                  <a:srgbClr val="FF0000"/>
                </a:solidFill>
              </a:rPr>
              <a:t>glyphosate itself </a:t>
            </a:r>
            <a:r>
              <a:rPr lang="en-US" dirty="0"/>
              <a:t>was responsible for the phenotypes observed, rather than a surfactant or other component of the commercial formulation." </a:t>
            </a:r>
          </a:p>
        </p:txBody>
      </p:sp>
      <p:sp>
        <p:nvSpPr>
          <p:cNvPr id="4" name="TextBox 3"/>
          <p:cNvSpPr txBox="1"/>
          <p:nvPr/>
        </p:nvSpPr>
        <p:spPr>
          <a:xfrm>
            <a:off x="1032933" y="6434667"/>
            <a:ext cx="7899819" cy="461665"/>
          </a:xfrm>
          <a:prstGeom prst="rect">
            <a:avLst/>
          </a:prstGeom>
          <a:noFill/>
        </p:spPr>
        <p:txBody>
          <a:bodyPr wrap="none" rtlCol="0">
            <a:spAutoFit/>
          </a:bodyPr>
          <a:lstStyle/>
          <a:p>
            <a:r>
              <a:rPr lang="fr-FR" sz="2400" dirty="0">
                <a:solidFill>
                  <a:srgbClr val="FF0000"/>
                </a:solidFill>
              </a:rPr>
              <a:t>*</a:t>
            </a:r>
            <a:r>
              <a:rPr lang="fr-FR" sz="2400" dirty="0"/>
              <a:t>A Paganelli et al</a:t>
            </a:r>
            <a:r>
              <a:rPr lang="fr-FR" sz="2400" dirty="0" smtClean="0"/>
              <a:t>. </a:t>
            </a:r>
            <a:r>
              <a:rPr lang="fr-FR" sz="2400" dirty="0" err="1" smtClean="0"/>
              <a:t>Chem</a:t>
            </a:r>
            <a:r>
              <a:rPr lang="fr-FR" sz="2400" dirty="0"/>
              <a:t>. </a:t>
            </a:r>
            <a:r>
              <a:rPr lang="fr-FR" sz="2400" dirty="0" err="1"/>
              <a:t>Res</a:t>
            </a:r>
            <a:r>
              <a:rPr lang="fr-FR" sz="2400" dirty="0"/>
              <a:t>. </a:t>
            </a:r>
            <a:r>
              <a:rPr lang="fr-FR" sz="2400" dirty="0" err="1"/>
              <a:t>Toxicol</a:t>
            </a:r>
            <a:r>
              <a:rPr lang="fr-FR" sz="2400" dirty="0"/>
              <a:t> 2010;23(10): 1586-1595.</a:t>
            </a:r>
            <a:endParaRPr lang="en-US" sz="2400" dirty="0"/>
          </a:p>
        </p:txBody>
      </p:sp>
      <p:sp>
        <p:nvSpPr>
          <p:cNvPr id="5" name="TextBox 4"/>
          <p:cNvSpPr txBox="1"/>
          <p:nvPr/>
        </p:nvSpPr>
        <p:spPr>
          <a:xfrm>
            <a:off x="691328" y="2117969"/>
            <a:ext cx="7733210" cy="2554545"/>
          </a:xfrm>
          <a:prstGeom prst="rect">
            <a:avLst/>
          </a:prstGeom>
          <a:solidFill>
            <a:srgbClr val="FDFFB5"/>
          </a:solidFill>
          <a:ln>
            <a:solidFill>
              <a:schemeClr val="tx1"/>
            </a:solidFill>
          </a:ln>
        </p:spPr>
        <p:txBody>
          <a:bodyPr wrap="square" rtlCol="0">
            <a:spAutoFit/>
          </a:bodyPr>
          <a:lstStyle/>
          <a:p>
            <a:pPr algn="ctr"/>
            <a:endParaRPr lang="en-US" sz="3200" dirty="0" smtClean="0"/>
          </a:p>
          <a:p>
            <a:pPr algn="ctr"/>
            <a:r>
              <a:rPr lang="en-US" sz="3200" dirty="0" smtClean="0"/>
              <a:t>Retinoic acid receptors contain two             highly conserved </a:t>
            </a:r>
            <a:r>
              <a:rPr lang="en-US" sz="3200" dirty="0" err="1" smtClean="0"/>
              <a:t>glycines</a:t>
            </a:r>
            <a:r>
              <a:rPr lang="en-US" sz="3200" dirty="0" smtClean="0"/>
              <a:t> that </a:t>
            </a:r>
            <a:r>
              <a:rPr lang="en-US" sz="3200" dirty="0" smtClean="0"/>
              <a:t>are</a:t>
            </a:r>
            <a:r>
              <a:rPr lang="en-US" sz="3200" dirty="0" smtClean="0"/>
              <a:t>            essential for their proper function</a:t>
            </a:r>
          </a:p>
          <a:p>
            <a:pPr algn="ctr"/>
            <a:endParaRPr lang="en-US" sz="3200" dirty="0" smtClean="0"/>
          </a:p>
        </p:txBody>
      </p:sp>
    </p:spTree>
    <p:extLst>
      <p:ext uri="{BB962C8B-B14F-4D97-AF65-F5344CB8AC3E}">
        <p14:creationId xmlns:p14="http://schemas.microsoft.com/office/powerpoint/2010/main" val="395725393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p:txBody>
          <a:bodyPr>
            <a:normAutofit fontScale="92500"/>
          </a:bodyPr>
          <a:lstStyle/>
          <a:p>
            <a:r>
              <a:rPr lang="en-US" dirty="0" smtClean="0"/>
              <a:t>Introduction</a:t>
            </a:r>
          </a:p>
          <a:p>
            <a:r>
              <a:rPr lang="en-US" dirty="0" smtClean="0"/>
              <a:t>Glyphosate, glutamate, manganese and autism</a:t>
            </a:r>
          </a:p>
          <a:p>
            <a:r>
              <a:rPr lang="en-US" dirty="0" smtClean="0"/>
              <a:t>Glyphosate as a glycine analogue</a:t>
            </a:r>
          </a:p>
          <a:p>
            <a:r>
              <a:rPr lang="en-US" dirty="0" smtClean="0"/>
              <a:t>Vaccines</a:t>
            </a:r>
          </a:p>
          <a:p>
            <a:pPr lvl="1"/>
            <a:r>
              <a:rPr lang="en-US" dirty="0" smtClean="0"/>
              <a:t>MMR, glyphosate and autoimmunity</a:t>
            </a:r>
          </a:p>
          <a:p>
            <a:pPr lvl="1"/>
            <a:r>
              <a:rPr lang="en-US" dirty="0" smtClean="0"/>
              <a:t>Gardasil (HPV Vaccine)</a:t>
            </a:r>
          </a:p>
          <a:p>
            <a:r>
              <a:rPr lang="en-US" dirty="0" smtClean="0"/>
              <a:t>How you can protect yourself and your family</a:t>
            </a:r>
          </a:p>
          <a:p>
            <a:r>
              <a:rPr lang="en-US" dirty="0" smtClean="0"/>
              <a:t>Summary</a:t>
            </a:r>
            <a:endParaRPr lang="en-US" dirty="0"/>
          </a:p>
        </p:txBody>
      </p:sp>
    </p:spTree>
    <p:extLst>
      <p:ext uri="{BB962C8B-B14F-4D97-AF65-F5344CB8AC3E}">
        <p14:creationId xmlns:p14="http://schemas.microsoft.com/office/powerpoint/2010/main" val="185183755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2645602"/>
            <a:ext cx="9308616"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Vaccines</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950923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vaccines_lie.jpg"/>
          <p:cNvPicPr>
            <a:picLocks noGrp="1" noChangeAspect="1"/>
          </p:cNvPicPr>
          <p:nvPr>
            <p:ph idx="1"/>
          </p:nvPr>
        </p:nvPicPr>
        <p:blipFill>
          <a:blip r:embed="rId2">
            <a:extLst>
              <a:ext uri="{28A0092B-C50C-407E-A947-70E740481C1C}">
                <a14:useLocalDpi xmlns:a14="http://schemas.microsoft.com/office/drawing/2010/main" val="0"/>
              </a:ext>
            </a:extLst>
          </a:blip>
          <a:srcRect l="-52146" r="-52146"/>
          <a:stretch>
            <a:fillRect/>
          </a:stretch>
        </p:blipFill>
        <p:spPr>
          <a:xfrm>
            <a:off x="-552629" y="512174"/>
            <a:ext cx="10570133" cy="5813166"/>
          </a:xfrm>
        </p:spPr>
      </p:pic>
    </p:spTree>
    <p:extLst>
      <p:ext uri="{BB962C8B-B14F-4D97-AF65-F5344CB8AC3E}">
        <p14:creationId xmlns:p14="http://schemas.microsoft.com/office/powerpoint/2010/main" val="248559660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vaccines.jpg"/>
          <p:cNvPicPr>
            <a:picLocks noGrp="1" noChangeAspect="1"/>
          </p:cNvPicPr>
          <p:nvPr>
            <p:ph idx="1"/>
          </p:nvPr>
        </p:nvPicPr>
        <p:blipFill>
          <a:blip r:embed="rId2">
            <a:extLst>
              <a:ext uri="{28A0092B-C50C-407E-A947-70E740481C1C}">
                <a14:useLocalDpi xmlns:a14="http://schemas.microsoft.com/office/drawing/2010/main" val="0"/>
              </a:ext>
            </a:extLst>
          </a:blip>
          <a:srcRect l="-90317" r="-90317"/>
          <a:stretch>
            <a:fillRect/>
          </a:stretch>
        </p:blipFill>
        <p:spPr>
          <a:xfrm>
            <a:off x="-1236705" y="274638"/>
            <a:ext cx="11537603" cy="6345237"/>
          </a:xfrm>
        </p:spPr>
      </p:pic>
    </p:spTree>
    <p:extLst>
      <p:ext uri="{BB962C8B-B14F-4D97-AF65-F5344CB8AC3E}">
        <p14:creationId xmlns:p14="http://schemas.microsoft.com/office/powerpoint/2010/main" val="346543597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34896" cy="1143000"/>
          </a:xfrm>
        </p:spPr>
        <p:txBody>
          <a:bodyPr>
            <a:normAutofit fontScale="90000"/>
          </a:bodyPr>
          <a:lstStyle/>
          <a:p>
            <a:r>
              <a:rPr lang="en-US" b="1" dirty="0" smtClean="0"/>
              <a:t>Recommended Vaccine Schedule by CDC</a:t>
            </a:r>
            <a:r>
              <a:rPr lang="en-US" b="1" dirty="0" smtClean="0">
                <a:solidFill>
                  <a:srgbClr val="FF0000"/>
                </a:solidFill>
              </a:rPr>
              <a:t>*</a:t>
            </a:r>
            <a:endParaRPr lang="en-US" b="1" dirty="0">
              <a:solidFill>
                <a:srgbClr val="FF0000"/>
              </a:solidFill>
            </a:endParaRPr>
          </a:p>
        </p:txBody>
      </p:sp>
      <p:pic>
        <p:nvPicPr>
          <p:cNvPr id="4" name="Content Placeholder 3" descr="vaccine_schedule_2014.pdf"/>
          <p:cNvPicPr>
            <a:picLocks noGrp="1" noChangeAspect="1"/>
          </p:cNvPicPr>
          <p:nvPr>
            <p:ph idx="1"/>
          </p:nvPr>
        </p:nvPicPr>
        <p:blipFill>
          <a:blip r:embed="rId2">
            <a:extLst>
              <a:ext uri="{28A0092B-C50C-407E-A947-70E740481C1C}">
                <a14:useLocalDpi xmlns:a14="http://schemas.microsoft.com/office/drawing/2010/main" val="0"/>
              </a:ext>
            </a:extLst>
          </a:blip>
          <a:srcRect t="-4096" b="-4096"/>
          <a:stretch>
            <a:fillRect/>
          </a:stretch>
        </p:blipFill>
        <p:spPr>
          <a:xfrm>
            <a:off x="31866" y="1417638"/>
            <a:ext cx="9034896" cy="4968845"/>
          </a:xfrm>
        </p:spPr>
      </p:pic>
      <p:sp>
        <p:nvSpPr>
          <p:cNvPr id="5" name="TextBox 4"/>
          <p:cNvSpPr txBox="1"/>
          <p:nvPr/>
        </p:nvSpPr>
        <p:spPr>
          <a:xfrm>
            <a:off x="896425" y="6463252"/>
            <a:ext cx="7352844" cy="400110"/>
          </a:xfrm>
          <a:prstGeom prst="rect">
            <a:avLst/>
          </a:prstGeom>
          <a:noFill/>
        </p:spPr>
        <p:txBody>
          <a:bodyPr wrap="none" rtlCol="0">
            <a:spAutoFit/>
          </a:bodyPr>
          <a:lstStyle/>
          <a:p>
            <a:r>
              <a:rPr lang="en-US" sz="2000" dirty="0" smtClean="0">
                <a:solidFill>
                  <a:srgbClr val="FF0000"/>
                </a:solidFill>
              </a:rPr>
              <a:t>*</a:t>
            </a:r>
            <a:r>
              <a:rPr lang="en-US" sz="2000" dirty="0" smtClean="0"/>
              <a:t>http</a:t>
            </a:r>
            <a:r>
              <a:rPr lang="en-US" sz="2000" dirty="0"/>
              <a:t>://</a:t>
            </a:r>
            <a:r>
              <a:rPr lang="en-US" sz="2000" dirty="0" err="1"/>
              <a:t>www.cdc.gov</a:t>
            </a:r>
            <a:r>
              <a:rPr lang="en-US" sz="2000" dirty="0"/>
              <a:t>/vaccines/schedules/</a:t>
            </a:r>
            <a:r>
              <a:rPr lang="en-US" sz="2000" dirty="0" err="1"/>
              <a:t>hcp</a:t>
            </a:r>
            <a:r>
              <a:rPr lang="en-US" sz="2000" dirty="0"/>
              <a:t>/child-</a:t>
            </a:r>
            <a:r>
              <a:rPr lang="en-US" sz="2000" dirty="0" err="1"/>
              <a:t>adolescent.html</a:t>
            </a:r>
            <a:endParaRPr lang="en-US" sz="2000" dirty="0"/>
          </a:p>
        </p:txBody>
      </p:sp>
      <p:grpSp>
        <p:nvGrpSpPr>
          <p:cNvPr id="7" name="Group 6"/>
          <p:cNvGrpSpPr/>
          <p:nvPr/>
        </p:nvGrpSpPr>
        <p:grpSpPr>
          <a:xfrm>
            <a:off x="32441" y="2389691"/>
            <a:ext cx="1424990" cy="2325851"/>
            <a:chOff x="32441" y="2389691"/>
            <a:chExt cx="1424990" cy="2325851"/>
          </a:xfrm>
        </p:grpSpPr>
        <p:sp>
          <p:nvSpPr>
            <p:cNvPr id="3" name="Freeform 2"/>
            <p:cNvSpPr/>
            <p:nvPr/>
          </p:nvSpPr>
          <p:spPr>
            <a:xfrm>
              <a:off x="32441" y="2389691"/>
              <a:ext cx="1424990" cy="403918"/>
            </a:xfrm>
            <a:custGeom>
              <a:avLst/>
              <a:gdLst>
                <a:gd name="connsiteX0" fmla="*/ 52226 w 1424990"/>
                <a:gd name="connsiteY0" fmla="*/ 124909 h 403918"/>
                <a:gd name="connsiteX1" fmla="*/ 560226 w 1424990"/>
                <a:gd name="connsiteY1" fmla="*/ 6376 h 403918"/>
                <a:gd name="connsiteX2" fmla="*/ 1237559 w 1424990"/>
                <a:gd name="connsiteY2" fmla="*/ 40242 h 403918"/>
                <a:gd name="connsiteX3" fmla="*/ 1423826 w 1424990"/>
                <a:gd name="connsiteY3" fmla="*/ 243442 h 403918"/>
                <a:gd name="connsiteX4" fmla="*/ 1178292 w 1424990"/>
                <a:gd name="connsiteY4" fmla="*/ 395842 h 403918"/>
                <a:gd name="connsiteX5" fmla="*/ 399359 w 1424990"/>
                <a:gd name="connsiteY5" fmla="*/ 378909 h 403918"/>
                <a:gd name="connsiteX6" fmla="*/ 86092 w 1424990"/>
                <a:gd name="connsiteY6" fmla="*/ 345042 h 403918"/>
                <a:gd name="connsiteX7" fmla="*/ 18359 w 1424990"/>
                <a:gd name="connsiteY7" fmla="*/ 184176 h 403918"/>
                <a:gd name="connsiteX8" fmla="*/ 52226 w 1424990"/>
                <a:gd name="connsiteY8" fmla="*/ 124909 h 40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4990" h="403918">
                  <a:moveTo>
                    <a:pt x="52226" y="124909"/>
                  </a:moveTo>
                  <a:cubicBezTo>
                    <a:pt x="142537" y="95276"/>
                    <a:pt x="362670" y="20487"/>
                    <a:pt x="560226" y="6376"/>
                  </a:cubicBezTo>
                  <a:cubicBezTo>
                    <a:pt x="757782" y="-7735"/>
                    <a:pt x="1093626" y="731"/>
                    <a:pt x="1237559" y="40242"/>
                  </a:cubicBezTo>
                  <a:cubicBezTo>
                    <a:pt x="1381492" y="79753"/>
                    <a:pt x="1433704" y="184175"/>
                    <a:pt x="1423826" y="243442"/>
                  </a:cubicBezTo>
                  <a:cubicBezTo>
                    <a:pt x="1413948" y="302709"/>
                    <a:pt x="1349037" y="373264"/>
                    <a:pt x="1178292" y="395842"/>
                  </a:cubicBezTo>
                  <a:cubicBezTo>
                    <a:pt x="1007547" y="418420"/>
                    <a:pt x="581392" y="387376"/>
                    <a:pt x="399359" y="378909"/>
                  </a:cubicBezTo>
                  <a:cubicBezTo>
                    <a:pt x="217326" y="370442"/>
                    <a:pt x="149592" y="377498"/>
                    <a:pt x="86092" y="345042"/>
                  </a:cubicBezTo>
                  <a:cubicBezTo>
                    <a:pt x="22592" y="312587"/>
                    <a:pt x="21181" y="220865"/>
                    <a:pt x="18359" y="184176"/>
                  </a:cubicBezTo>
                  <a:cubicBezTo>
                    <a:pt x="15537" y="147487"/>
                    <a:pt x="-38085" y="154542"/>
                    <a:pt x="52226" y="124909"/>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32441" y="4311624"/>
              <a:ext cx="1424990" cy="403918"/>
            </a:xfrm>
            <a:custGeom>
              <a:avLst/>
              <a:gdLst>
                <a:gd name="connsiteX0" fmla="*/ 52226 w 1424990"/>
                <a:gd name="connsiteY0" fmla="*/ 124909 h 403918"/>
                <a:gd name="connsiteX1" fmla="*/ 560226 w 1424990"/>
                <a:gd name="connsiteY1" fmla="*/ 6376 h 403918"/>
                <a:gd name="connsiteX2" fmla="*/ 1237559 w 1424990"/>
                <a:gd name="connsiteY2" fmla="*/ 40242 h 403918"/>
                <a:gd name="connsiteX3" fmla="*/ 1423826 w 1424990"/>
                <a:gd name="connsiteY3" fmla="*/ 243442 h 403918"/>
                <a:gd name="connsiteX4" fmla="*/ 1178292 w 1424990"/>
                <a:gd name="connsiteY4" fmla="*/ 395842 h 403918"/>
                <a:gd name="connsiteX5" fmla="*/ 399359 w 1424990"/>
                <a:gd name="connsiteY5" fmla="*/ 378909 h 403918"/>
                <a:gd name="connsiteX6" fmla="*/ 86092 w 1424990"/>
                <a:gd name="connsiteY6" fmla="*/ 345042 h 403918"/>
                <a:gd name="connsiteX7" fmla="*/ 18359 w 1424990"/>
                <a:gd name="connsiteY7" fmla="*/ 184176 h 403918"/>
                <a:gd name="connsiteX8" fmla="*/ 52226 w 1424990"/>
                <a:gd name="connsiteY8" fmla="*/ 124909 h 40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4990" h="403918">
                  <a:moveTo>
                    <a:pt x="52226" y="124909"/>
                  </a:moveTo>
                  <a:cubicBezTo>
                    <a:pt x="142537" y="95276"/>
                    <a:pt x="362670" y="20487"/>
                    <a:pt x="560226" y="6376"/>
                  </a:cubicBezTo>
                  <a:cubicBezTo>
                    <a:pt x="757782" y="-7735"/>
                    <a:pt x="1093626" y="731"/>
                    <a:pt x="1237559" y="40242"/>
                  </a:cubicBezTo>
                  <a:cubicBezTo>
                    <a:pt x="1381492" y="79753"/>
                    <a:pt x="1433704" y="184175"/>
                    <a:pt x="1423826" y="243442"/>
                  </a:cubicBezTo>
                  <a:cubicBezTo>
                    <a:pt x="1413948" y="302709"/>
                    <a:pt x="1349037" y="373264"/>
                    <a:pt x="1178292" y="395842"/>
                  </a:cubicBezTo>
                  <a:cubicBezTo>
                    <a:pt x="1007547" y="418420"/>
                    <a:pt x="581392" y="387376"/>
                    <a:pt x="399359" y="378909"/>
                  </a:cubicBezTo>
                  <a:cubicBezTo>
                    <a:pt x="217326" y="370442"/>
                    <a:pt x="149592" y="377498"/>
                    <a:pt x="86092" y="345042"/>
                  </a:cubicBezTo>
                  <a:cubicBezTo>
                    <a:pt x="22592" y="312587"/>
                    <a:pt x="21181" y="220865"/>
                    <a:pt x="18359" y="184176"/>
                  </a:cubicBezTo>
                  <a:cubicBezTo>
                    <a:pt x="15537" y="147487"/>
                    <a:pt x="-38085" y="154542"/>
                    <a:pt x="52226" y="124909"/>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Freeform 7"/>
          <p:cNvSpPr/>
          <p:nvPr/>
        </p:nvSpPr>
        <p:spPr>
          <a:xfrm>
            <a:off x="7468008" y="5055750"/>
            <a:ext cx="695385" cy="697352"/>
          </a:xfrm>
          <a:custGeom>
            <a:avLst/>
            <a:gdLst>
              <a:gd name="connsiteX0" fmla="*/ 321325 w 695385"/>
              <a:gd name="connsiteY0" fmla="*/ 7317 h 697352"/>
              <a:gd name="connsiteX1" fmla="*/ 8059 w 695385"/>
              <a:gd name="connsiteY1" fmla="*/ 202050 h 697352"/>
              <a:gd name="connsiteX2" fmla="*/ 135059 w 695385"/>
              <a:gd name="connsiteY2" fmla="*/ 659250 h 697352"/>
              <a:gd name="connsiteX3" fmla="*/ 583792 w 695385"/>
              <a:gd name="connsiteY3" fmla="*/ 633850 h 697352"/>
              <a:gd name="connsiteX4" fmla="*/ 693859 w 695385"/>
              <a:gd name="connsiteY4" fmla="*/ 329050 h 697352"/>
              <a:gd name="connsiteX5" fmla="*/ 532992 w 695385"/>
              <a:gd name="connsiteY5" fmla="*/ 66583 h 697352"/>
              <a:gd name="connsiteX6" fmla="*/ 321325 w 695385"/>
              <a:gd name="connsiteY6" fmla="*/ 7317 h 69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385" h="697352">
                <a:moveTo>
                  <a:pt x="321325" y="7317"/>
                </a:moveTo>
                <a:cubicBezTo>
                  <a:pt x="233836" y="29895"/>
                  <a:pt x="39103" y="93395"/>
                  <a:pt x="8059" y="202050"/>
                </a:cubicBezTo>
                <a:cubicBezTo>
                  <a:pt x="-22985" y="310706"/>
                  <a:pt x="39104" y="587283"/>
                  <a:pt x="135059" y="659250"/>
                </a:cubicBezTo>
                <a:cubicBezTo>
                  <a:pt x="231014" y="731217"/>
                  <a:pt x="490659" y="688883"/>
                  <a:pt x="583792" y="633850"/>
                </a:cubicBezTo>
                <a:cubicBezTo>
                  <a:pt x="676925" y="578817"/>
                  <a:pt x="702326" y="423594"/>
                  <a:pt x="693859" y="329050"/>
                </a:cubicBezTo>
                <a:cubicBezTo>
                  <a:pt x="685392" y="234506"/>
                  <a:pt x="602136" y="115972"/>
                  <a:pt x="532992" y="66583"/>
                </a:cubicBezTo>
                <a:cubicBezTo>
                  <a:pt x="463848" y="17194"/>
                  <a:pt x="408814" y="-15261"/>
                  <a:pt x="321325" y="7317"/>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79341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2886"/>
            <a:ext cx="8229600" cy="5851525"/>
          </a:xfrm>
        </p:spPr>
        <p:txBody>
          <a:bodyPr>
            <a:normAutofit fontScale="92500" lnSpcReduction="10000"/>
          </a:bodyPr>
          <a:lstStyle/>
          <a:p>
            <a:pPr marL="0" indent="0">
              <a:buNone/>
            </a:pPr>
            <a:r>
              <a:rPr lang="en-US" dirty="0" smtClean="0"/>
              <a:t>“How </a:t>
            </a:r>
            <a:r>
              <a:rPr lang="en-US" dirty="0"/>
              <a:t>is disinterested vaccine safety governance even remotely possible when HHS employees stand as heroes at the head of the parade when a new vaccine is invented within its walls, while agency leaders are leading the cheering section, approving the new product’s launch, making the market for the product with its policy recommendations, and then turning around to cash multimillion-dollar checks</a:t>
            </a:r>
            <a:r>
              <a:rPr lang="en-US" dirty="0" smtClean="0"/>
              <a:t>?” </a:t>
            </a:r>
          </a:p>
          <a:p>
            <a:pPr marL="0" indent="0">
              <a:buNone/>
            </a:pPr>
            <a:endParaRPr lang="en-US" dirty="0" smtClean="0"/>
          </a:p>
          <a:p>
            <a:pPr marL="0" indent="0">
              <a:buNone/>
            </a:pPr>
            <a:r>
              <a:rPr lang="pt-BR" dirty="0" smtClean="0"/>
              <a:t>Mark </a:t>
            </a:r>
            <a:r>
              <a:rPr lang="pt-BR" dirty="0" err="1" smtClean="0"/>
              <a:t>Blaxill</a:t>
            </a:r>
            <a:r>
              <a:rPr lang="pt-BR" dirty="0" smtClean="0"/>
              <a:t>, A </a:t>
            </a:r>
            <a:r>
              <a:rPr lang="pt-BR" dirty="0"/>
              <a:t>LICENSE TO KILL? </a:t>
            </a:r>
          </a:p>
          <a:p>
            <a:pPr marL="0" indent="0">
              <a:buNone/>
            </a:pPr>
            <a:r>
              <a:rPr lang="en-US" dirty="0" smtClean="0"/>
              <a:t>Chapter 19 in </a:t>
            </a:r>
            <a:r>
              <a:rPr lang="en-US" b="1" dirty="0"/>
              <a:t>VACCINE </a:t>
            </a:r>
            <a:r>
              <a:rPr lang="en-US" b="1" dirty="0" smtClean="0"/>
              <a:t>EPIDEMIC, </a:t>
            </a:r>
            <a:r>
              <a:rPr lang="en-US" dirty="0"/>
              <a:t>Louise </a:t>
            </a:r>
            <a:r>
              <a:rPr lang="en-US" dirty="0" err="1"/>
              <a:t>Kuo</a:t>
            </a:r>
            <a:r>
              <a:rPr lang="en-US" dirty="0"/>
              <a:t> </a:t>
            </a:r>
            <a:r>
              <a:rPr lang="en-US" dirty="0" err="1"/>
              <a:t>Habakus</a:t>
            </a:r>
            <a:r>
              <a:rPr lang="en-US" dirty="0"/>
              <a:t>, MA </a:t>
            </a:r>
            <a:r>
              <a:rPr lang="en-US" dirty="0" smtClean="0"/>
              <a:t>and Mary </a:t>
            </a:r>
            <a:r>
              <a:rPr lang="en-US" dirty="0"/>
              <a:t>Holland, </a:t>
            </a:r>
            <a:r>
              <a:rPr lang="en-US" dirty="0" smtClean="0"/>
              <a:t>JD, Editors</a:t>
            </a:r>
            <a:endParaRPr lang="en-US" dirty="0"/>
          </a:p>
          <a:p>
            <a:endParaRPr lang="en-US" dirty="0"/>
          </a:p>
          <a:p>
            <a:endParaRPr lang="en-US" dirty="0"/>
          </a:p>
        </p:txBody>
      </p:sp>
    </p:spTree>
    <p:extLst>
      <p:ext uri="{BB962C8B-B14F-4D97-AF65-F5344CB8AC3E}">
        <p14:creationId xmlns:p14="http://schemas.microsoft.com/office/powerpoint/2010/main" val="270469200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uzanne_humphries.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4792133" y="618066"/>
            <a:ext cx="4064000" cy="2235043"/>
          </a:xfrm>
        </p:spPr>
      </p:pic>
      <p:pic>
        <p:nvPicPr>
          <p:cNvPr id="5" name="Picture 4" descr="dissolving-illusio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30" y="127003"/>
            <a:ext cx="4351867" cy="6527801"/>
          </a:xfrm>
          <a:prstGeom prst="rect">
            <a:avLst/>
          </a:prstGeom>
        </p:spPr>
      </p:pic>
      <p:sp>
        <p:nvSpPr>
          <p:cNvPr id="7" name="TextBox 6"/>
          <p:cNvSpPr txBox="1"/>
          <p:nvPr/>
        </p:nvSpPr>
        <p:spPr>
          <a:xfrm>
            <a:off x="5249333" y="3132667"/>
            <a:ext cx="3098800" cy="830997"/>
          </a:xfrm>
          <a:prstGeom prst="rect">
            <a:avLst/>
          </a:prstGeom>
          <a:noFill/>
        </p:spPr>
        <p:txBody>
          <a:bodyPr wrap="square" rtlCol="0">
            <a:spAutoFit/>
          </a:bodyPr>
          <a:lstStyle/>
          <a:p>
            <a:r>
              <a:rPr lang="en-US" sz="2400" dirty="0" smtClean="0"/>
              <a:t>Dr. Suzanne Humphries</a:t>
            </a:r>
          </a:p>
          <a:p>
            <a:pPr algn="ctr"/>
            <a:r>
              <a:rPr lang="en-US" sz="2400" dirty="0" smtClean="0"/>
              <a:t>Dissolving Illusions </a:t>
            </a:r>
            <a:endParaRPr lang="en-US" sz="2400" dirty="0"/>
          </a:p>
        </p:txBody>
      </p:sp>
    </p:spTree>
    <p:extLst>
      <p:ext uri="{BB962C8B-B14F-4D97-AF65-F5344CB8AC3E}">
        <p14:creationId xmlns:p14="http://schemas.microsoft.com/office/powerpoint/2010/main" val="171645148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Polio and </a:t>
            </a:r>
            <a:r>
              <a:rPr lang="en-US" b="1" dirty="0" smtClean="0"/>
              <a:t>Pesticides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endParaRPr lang="en-US" dirty="0"/>
          </a:p>
        </p:txBody>
      </p:sp>
      <p:pic>
        <p:nvPicPr>
          <p:cNvPr id="4" name="Picture 3" descr="polio-pesticide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256" y="1202267"/>
            <a:ext cx="8239943" cy="5247487"/>
          </a:xfrm>
          <a:prstGeom prst="rect">
            <a:avLst/>
          </a:prstGeom>
        </p:spPr>
      </p:pic>
      <p:sp>
        <p:nvSpPr>
          <p:cNvPr id="5" name="TextBox 4"/>
          <p:cNvSpPr txBox="1"/>
          <p:nvPr/>
        </p:nvSpPr>
        <p:spPr>
          <a:xfrm>
            <a:off x="3826933" y="6449754"/>
            <a:ext cx="4634602" cy="369332"/>
          </a:xfrm>
          <a:prstGeom prst="rect">
            <a:avLst/>
          </a:prstGeom>
          <a:noFill/>
        </p:spPr>
        <p:txBody>
          <a:bodyPr wrap="none" rtlCol="0">
            <a:spAutoFit/>
          </a:bodyPr>
          <a:lstStyle/>
          <a:p>
            <a:r>
              <a:rPr lang="en-US" dirty="0" smtClean="0">
                <a:solidFill>
                  <a:srgbClr val="FF0000"/>
                </a:solidFill>
              </a:rPr>
              <a:t>*</a:t>
            </a:r>
            <a:r>
              <a:rPr lang="en-US" dirty="0" smtClean="0"/>
              <a:t>From </a:t>
            </a:r>
            <a:r>
              <a:rPr lang="en-US" b="1" dirty="0" smtClean="0"/>
              <a:t>Dissolving Illusions</a:t>
            </a:r>
            <a:r>
              <a:rPr lang="en-US" dirty="0" smtClean="0"/>
              <a:t>, Suzanne Humphries</a:t>
            </a:r>
            <a:endParaRPr lang="en-US" dirty="0"/>
          </a:p>
        </p:txBody>
      </p:sp>
    </p:spTree>
    <p:extLst>
      <p:ext uri="{BB962C8B-B14F-4D97-AF65-F5344CB8AC3E}">
        <p14:creationId xmlns:p14="http://schemas.microsoft.com/office/powerpoint/2010/main" val="242014625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Vaccine Induced Immune Overload</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600200"/>
            <a:ext cx="8575675" cy="4525963"/>
          </a:xfrm>
        </p:spPr>
        <p:txBody>
          <a:bodyPr>
            <a:normAutofit lnSpcReduction="10000"/>
          </a:bodyPr>
          <a:lstStyle/>
          <a:p>
            <a:pPr marL="0" indent="0">
              <a:buNone/>
            </a:pPr>
            <a:r>
              <a:rPr lang="en-US" dirty="0" smtClean="0"/>
              <a:t>Mercury</a:t>
            </a:r>
            <a:r>
              <a:rPr lang="en-US" dirty="0"/>
              <a:t>, aluminum, formaldehyde, MSG, neomycin, gentamycin, streptomycin, </a:t>
            </a:r>
            <a:r>
              <a:rPr lang="en-US" dirty="0" err="1"/>
              <a:t>polymyxin</a:t>
            </a:r>
            <a:r>
              <a:rPr lang="en-US" dirty="0"/>
              <a:t> B, polyethylene glycol, </a:t>
            </a:r>
            <a:r>
              <a:rPr lang="en-US" dirty="0" err="1"/>
              <a:t>squalene</a:t>
            </a:r>
            <a:r>
              <a:rPr lang="en-US" dirty="0"/>
              <a:t>, killed and/or live viruses, viral contaminants, </a:t>
            </a:r>
            <a:r>
              <a:rPr lang="en-US" dirty="0" smtClean="0"/>
              <a:t>etc.</a:t>
            </a:r>
          </a:p>
          <a:p>
            <a:pPr marL="0" indent="0">
              <a:buNone/>
            </a:pPr>
            <a:r>
              <a:rPr lang="en-US" dirty="0" smtClean="0">
                <a:sym typeface="Wingdings"/>
              </a:rPr>
              <a:t></a:t>
            </a:r>
            <a:r>
              <a:rPr lang="en-US" dirty="0" smtClean="0"/>
              <a:t> Type </a:t>
            </a:r>
            <a:r>
              <a:rPr lang="en-US" dirty="0"/>
              <a:t>1 and type 2 diabetes, NASH, autism, asthma, food allergies, thyroiditis, </a:t>
            </a:r>
            <a:r>
              <a:rPr lang="en-US" dirty="0" err="1"/>
              <a:t>vasculitis</a:t>
            </a:r>
            <a:r>
              <a:rPr lang="en-US" dirty="0"/>
              <a:t> and autoimmune rheumatic diseases like </a:t>
            </a:r>
            <a:r>
              <a:rPr lang="en-US" dirty="0" smtClean="0"/>
              <a:t>lupus</a:t>
            </a:r>
            <a:r>
              <a:rPr lang="en-US" dirty="0"/>
              <a:t>, rheumatoid arthritis, psoriasis and metabolic syndrome.</a:t>
            </a:r>
          </a:p>
        </p:txBody>
      </p:sp>
      <p:sp>
        <p:nvSpPr>
          <p:cNvPr id="4" name="TextBox 3"/>
          <p:cNvSpPr txBox="1"/>
          <p:nvPr/>
        </p:nvSpPr>
        <p:spPr>
          <a:xfrm>
            <a:off x="1444625" y="6350000"/>
            <a:ext cx="5591044" cy="461665"/>
          </a:xfrm>
          <a:prstGeom prst="rect">
            <a:avLst/>
          </a:prstGeom>
          <a:noFill/>
        </p:spPr>
        <p:txBody>
          <a:bodyPr wrap="none" rtlCol="0">
            <a:spAutoFit/>
          </a:bodyPr>
          <a:lstStyle/>
          <a:p>
            <a:r>
              <a:rPr lang="da-DK" sz="2400" dirty="0">
                <a:solidFill>
                  <a:srgbClr val="FF0000"/>
                </a:solidFill>
              </a:rPr>
              <a:t>*</a:t>
            </a:r>
            <a:r>
              <a:rPr lang="da-DK" sz="2400" dirty="0" smtClean="0"/>
              <a:t>Classen </a:t>
            </a:r>
            <a:r>
              <a:rPr lang="da-DK" sz="2400" dirty="0"/>
              <a:t>JB, J Mol Genet Med 2014, S1:025 </a:t>
            </a:r>
          </a:p>
        </p:txBody>
      </p:sp>
    </p:spTree>
    <p:extLst>
      <p:ext uri="{BB962C8B-B14F-4D97-AF65-F5344CB8AC3E}">
        <p14:creationId xmlns:p14="http://schemas.microsoft.com/office/powerpoint/2010/main" val="291070224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Autoimmune Disease and </a:t>
            </a:r>
            <a:br>
              <a:rPr lang="en-US" b="1" dirty="0" smtClean="0"/>
            </a:br>
            <a:r>
              <a:rPr lang="en-US" b="1" dirty="0" smtClean="0"/>
              <a:t>Molecular Mimicry</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t>A peptide sequence in a foreign protein resembles a sequence in a human protein</a:t>
            </a:r>
          </a:p>
          <a:p>
            <a:r>
              <a:rPr lang="en-US" dirty="0" smtClean="0"/>
              <a:t>The immune system develops antibodies to the foreign protein and then these act as </a:t>
            </a:r>
            <a:r>
              <a:rPr lang="en-US" i="1" dirty="0" smtClean="0">
                <a:solidFill>
                  <a:srgbClr val="FF0000"/>
                </a:solidFill>
              </a:rPr>
              <a:t>autoantibodies</a:t>
            </a:r>
            <a:r>
              <a:rPr lang="en-US" dirty="0" smtClean="0">
                <a:solidFill>
                  <a:srgbClr val="FF0000"/>
                </a:solidFill>
              </a:rPr>
              <a:t> </a:t>
            </a:r>
            <a:r>
              <a:rPr lang="en-US" dirty="0" smtClean="0"/>
              <a:t>and attack the human protein that looks similar</a:t>
            </a:r>
          </a:p>
          <a:p>
            <a:pPr lvl="1"/>
            <a:r>
              <a:rPr lang="en-US" dirty="0" smtClean="0"/>
              <a:t>This is how you get </a:t>
            </a:r>
            <a:r>
              <a:rPr lang="en-US" i="1" dirty="0" smtClean="0">
                <a:solidFill>
                  <a:srgbClr val="FF0000"/>
                </a:solidFill>
              </a:rPr>
              <a:t>autoimmune disease</a:t>
            </a:r>
          </a:p>
          <a:p>
            <a:r>
              <a:rPr lang="en-US" dirty="0" smtClean="0"/>
              <a:t>The foreign protein could be from a virus in a vaccine or from a live infection or it could be from a food source like wheat gluten</a:t>
            </a:r>
            <a:endParaRPr lang="en-US" dirty="0"/>
          </a:p>
        </p:txBody>
      </p:sp>
      <p:sp>
        <p:nvSpPr>
          <p:cNvPr id="4" name="TextBox 3"/>
          <p:cNvSpPr txBox="1"/>
          <p:nvPr/>
        </p:nvSpPr>
        <p:spPr>
          <a:xfrm>
            <a:off x="863600" y="6368534"/>
            <a:ext cx="7078956" cy="400110"/>
          </a:xfrm>
          <a:prstGeom prst="rect">
            <a:avLst/>
          </a:prstGeom>
          <a:noFill/>
        </p:spPr>
        <p:txBody>
          <a:bodyPr wrap="none" rtlCol="0">
            <a:spAutoFit/>
          </a:bodyPr>
          <a:lstStyle/>
          <a:p>
            <a:r>
              <a:rPr lang="hu-HU" sz="2000" dirty="0">
                <a:solidFill>
                  <a:srgbClr val="FF0000"/>
                </a:solidFill>
              </a:rPr>
              <a:t>*</a:t>
            </a:r>
            <a:r>
              <a:rPr lang="hu-HU" sz="2000" dirty="0"/>
              <a:t>MF Cusick et al., Clin Rev Allergy Immunol. 2012; 42(1): 102–111. </a:t>
            </a:r>
            <a:endParaRPr lang="en-US" sz="2000" dirty="0"/>
          </a:p>
        </p:txBody>
      </p:sp>
    </p:spTree>
    <p:extLst>
      <p:ext uri="{BB962C8B-B14F-4D97-AF65-F5344CB8AC3E}">
        <p14:creationId xmlns:p14="http://schemas.microsoft.com/office/powerpoint/2010/main" val="232204408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2209298"/>
            <a:ext cx="80772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Why do we have an epidemic in </a:t>
            </a:r>
          </a:p>
          <a:p>
            <a:r>
              <a:rPr lang="en-US" sz="3200" dirty="0" smtClean="0"/>
              <a:t>autoimmune disease in America today?</a:t>
            </a:r>
            <a:endParaRPr lang="en-US" sz="3200" dirty="0"/>
          </a:p>
        </p:txBody>
      </p:sp>
    </p:spTree>
    <p:extLst>
      <p:ext uri="{BB962C8B-B14F-4D97-AF65-F5344CB8AC3E}">
        <p14:creationId xmlns:p14="http://schemas.microsoft.com/office/powerpoint/2010/main" val="14690220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ew_childhood_America.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540740" y="622357"/>
            <a:ext cx="10639882" cy="5851525"/>
          </a:xfrm>
        </p:spPr>
      </p:pic>
      <p:grpSp>
        <p:nvGrpSpPr>
          <p:cNvPr id="7" name="Group 6"/>
          <p:cNvGrpSpPr/>
          <p:nvPr/>
        </p:nvGrpSpPr>
        <p:grpSpPr>
          <a:xfrm>
            <a:off x="1879600" y="3251204"/>
            <a:ext cx="1219201" cy="287863"/>
            <a:chOff x="1879600" y="3251204"/>
            <a:chExt cx="1219201" cy="287863"/>
          </a:xfrm>
        </p:grpSpPr>
        <p:cxnSp>
          <p:nvCxnSpPr>
            <p:cNvPr id="5" name="Straight Connector 4"/>
            <p:cNvCxnSpPr/>
            <p:nvPr/>
          </p:nvCxnSpPr>
          <p:spPr>
            <a:xfrm>
              <a:off x="1879600" y="3285067"/>
              <a:ext cx="1134533" cy="25400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1964268" y="3251204"/>
              <a:ext cx="1134533" cy="25400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8" name="TextBox 7"/>
          <p:cNvSpPr txBox="1"/>
          <p:nvPr/>
        </p:nvSpPr>
        <p:spPr>
          <a:xfrm>
            <a:off x="2184400" y="3285071"/>
            <a:ext cx="1164051" cy="523220"/>
          </a:xfrm>
          <a:prstGeom prst="rect">
            <a:avLst/>
          </a:prstGeom>
          <a:solidFill>
            <a:srgbClr val="F7F5DF"/>
          </a:solidFill>
        </p:spPr>
        <p:txBody>
          <a:bodyPr wrap="none" rtlCol="0">
            <a:spAutoFit/>
          </a:bodyPr>
          <a:lstStyle/>
          <a:p>
            <a:r>
              <a:rPr lang="en-US" sz="2800" dirty="0" smtClean="0"/>
              <a:t>1 in 68</a:t>
            </a:r>
            <a:endParaRPr lang="en-US" sz="2800" dirty="0"/>
          </a:p>
        </p:txBody>
      </p:sp>
    </p:spTree>
    <p:extLst>
      <p:ext uri="{BB962C8B-B14F-4D97-AF65-F5344CB8AC3E}">
        <p14:creationId xmlns:p14="http://schemas.microsoft.com/office/powerpoint/2010/main" val="37437190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Hypothesis</a:t>
            </a:r>
            <a:endParaRPr lang="en-US" b="1" dirty="0"/>
          </a:p>
        </p:txBody>
      </p:sp>
      <p:sp>
        <p:nvSpPr>
          <p:cNvPr id="3" name="Content Placeholder 2"/>
          <p:cNvSpPr>
            <a:spLocks noGrp="1"/>
          </p:cNvSpPr>
          <p:nvPr>
            <p:ph idx="1"/>
          </p:nvPr>
        </p:nvSpPr>
        <p:spPr/>
        <p:txBody>
          <a:bodyPr>
            <a:normAutofit lnSpcReduction="10000"/>
          </a:bodyPr>
          <a:lstStyle/>
          <a:p>
            <a:r>
              <a:rPr lang="en-US" dirty="0" smtClean="0"/>
              <a:t>Cumulative glyphosate exposure sets up a weakened immune system, a leaky gut barrier and a leaky brain barrier</a:t>
            </a:r>
          </a:p>
          <a:p>
            <a:r>
              <a:rPr lang="en-US" dirty="0" smtClean="0"/>
              <a:t>Vaccines introduce foreign proteins that may contain glyphosate as a contaminant</a:t>
            </a:r>
          </a:p>
          <a:p>
            <a:r>
              <a:rPr lang="en-US" dirty="0" smtClean="0"/>
              <a:t>Child develops overactive antibody response to foreign protein contaminated </a:t>
            </a:r>
            <a:r>
              <a:rPr lang="pl-PL" dirty="0" err="1" smtClean="0"/>
              <a:t>wi</a:t>
            </a:r>
            <a:r>
              <a:rPr lang="en-US" dirty="0" err="1" smtClean="0"/>
              <a:t>th</a:t>
            </a:r>
            <a:r>
              <a:rPr lang="en-US" dirty="0" smtClean="0"/>
              <a:t> glyphosate and, through molecular mimicry, this leads to autoimmune disease</a:t>
            </a:r>
            <a:endParaRPr lang="en-US" dirty="0"/>
          </a:p>
        </p:txBody>
      </p:sp>
    </p:spTree>
    <p:extLst>
      <p:ext uri="{BB962C8B-B14F-4D97-AF65-F5344CB8AC3E}">
        <p14:creationId xmlns:p14="http://schemas.microsoft.com/office/powerpoint/2010/main" val="176600337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37571"/>
            <a:ext cx="10448565" cy="1143000"/>
          </a:xfrm>
        </p:spPr>
        <p:txBody>
          <a:bodyPr>
            <a:normAutofit/>
          </a:bodyPr>
          <a:lstStyle/>
          <a:p>
            <a:r>
              <a:rPr lang="en-US" sz="3600" b="1" dirty="0" smtClean="0"/>
              <a:t>A Model from Gut </a:t>
            </a:r>
            <a:r>
              <a:rPr lang="en-US" sz="3600" b="1" dirty="0" err="1" smtClean="0"/>
              <a:t>Dysbiosis</a:t>
            </a:r>
            <a:r>
              <a:rPr lang="en-US" sz="3600" b="1" dirty="0" smtClean="0"/>
              <a:t> to Autoimmunity</a:t>
            </a:r>
            <a:r>
              <a:rPr lang="en-US" sz="3600" b="1" dirty="0" smtClean="0">
                <a:solidFill>
                  <a:srgbClr val="FF0000"/>
                </a:solidFill>
              </a:rPr>
              <a:t>*</a:t>
            </a:r>
            <a:endParaRPr lang="en-US" sz="3600" b="1" dirty="0">
              <a:solidFill>
                <a:srgbClr val="FF0000"/>
              </a:solidFill>
            </a:endParaRPr>
          </a:p>
        </p:txBody>
      </p:sp>
      <p:pic>
        <p:nvPicPr>
          <p:cNvPr id="5" name="Content Placeholder 4" descr="inflammatory_gut.png"/>
          <p:cNvPicPr>
            <a:picLocks noGrp="1" noChangeAspect="1"/>
          </p:cNvPicPr>
          <p:nvPr>
            <p:ph idx="1"/>
          </p:nvPr>
        </p:nvPicPr>
        <p:blipFill>
          <a:blip r:embed="rId3">
            <a:extLst>
              <a:ext uri="{28A0092B-C50C-407E-A947-70E740481C1C}">
                <a14:useLocalDpi xmlns:a14="http://schemas.microsoft.com/office/drawing/2010/main" val="0"/>
              </a:ext>
            </a:extLst>
          </a:blip>
          <a:srcRect l="13245" r="13245"/>
          <a:stretch>
            <a:fillRect/>
          </a:stretch>
        </p:blipFill>
        <p:spPr>
          <a:xfrm>
            <a:off x="457200" y="1180571"/>
            <a:ext cx="8229600" cy="4525963"/>
          </a:xfrm>
        </p:spPr>
      </p:pic>
      <p:sp>
        <p:nvSpPr>
          <p:cNvPr id="6" name="TextBox 5"/>
          <p:cNvSpPr txBox="1"/>
          <p:nvPr/>
        </p:nvSpPr>
        <p:spPr>
          <a:xfrm>
            <a:off x="2624667" y="6451598"/>
            <a:ext cx="5779021" cy="400110"/>
          </a:xfrm>
          <a:prstGeom prst="rect">
            <a:avLst/>
          </a:prstGeom>
          <a:noFill/>
        </p:spPr>
        <p:txBody>
          <a:bodyPr wrap="none" rtlCol="0">
            <a:spAutoFit/>
          </a:bodyPr>
          <a:lstStyle/>
          <a:p>
            <a:r>
              <a:rPr lang="fr-FR" sz="2000" dirty="0" smtClean="0">
                <a:solidFill>
                  <a:srgbClr val="FF0000"/>
                </a:solidFill>
              </a:rPr>
              <a:t>*</a:t>
            </a:r>
            <a:r>
              <a:rPr lang="en-US" sz="2000" dirty="0"/>
              <a:t>F</a:t>
            </a:r>
            <a:r>
              <a:rPr lang="fr-FR" sz="2000" dirty="0" err="1" smtClean="0"/>
              <a:t>igure</a:t>
            </a:r>
            <a:r>
              <a:rPr lang="fr-FR" sz="2000" dirty="0" smtClean="0"/>
              <a:t> 1,  R. Ponte et al. </a:t>
            </a:r>
            <a:r>
              <a:rPr lang="fr-FR" sz="2000" dirty="0" err="1" smtClean="0"/>
              <a:t>EBioMedicine</a:t>
            </a:r>
            <a:r>
              <a:rPr lang="fr-FR" sz="2000" dirty="0" smtClean="0"/>
              <a:t> 1016;4:40-49.</a:t>
            </a:r>
            <a:endParaRPr lang="en-US" sz="2000" dirty="0"/>
          </a:p>
        </p:txBody>
      </p:sp>
    </p:spTree>
    <p:extLst>
      <p:ext uri="{BB962C8B-B14F-4D97-AF65-F5344CB8AC3E}">
        <p14:creationId xmlns:p14="http://schemas.microsoft.com/office/powerpoint/2010/main" val="108851939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Aluminum Adjuvant in Vaccines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600200"/>
            <a:ext cx="8517467" cy="4525963"/>
          </a:xfrm>
        </p:spPr>
        <p:txBody>
          <a:bodyPr>
            <a:normAutofit fontScale="85000" lnSpcReduction="10000"/>
          </a:bodyPr>
          <a:lstStyle/>
          <a:p>
            <a:r>
              <a:rPr lang="en-US" dirty="0" err="1"/>
              <a:t>DTaP</a:t>
            </a:r>
            <a:r>
              <a:rPr lang="en-US" dirty="0"/>
              <a:t> (diphtheria, tetanus, and pertussis): </a:t>
            </a:r>
            <a:r>
              <a:rPr lang="en-US" b="1" dirty="0"/>
              <a:t>170–625 mcg</a:t>
            </a:r>
            <a:r>
              <a:rPr lang="en-US" dirty="0"/>
              <a:t>, depending </a:t>
            </a:r>
            <a:r>
              <a:rPr lang="en-US" dirty="0" smtClean="0"/>
              <a:t>on manufacturer</a:t>
            </a:r>
            <a:endParaRPr lang="en-US" dirty="0"/>
          </a:p>
          <a:p>
            <a:r>
              <a:rPr lang="en-US" dirty="0"/>
              <a:t>Hepatitis A: </a:t>
            </a:r>
            <a:r>
              <a:rPr lang="en-US" b="1" dirty="0"/>
              <a:t>250 mcg</a:t>
            </a:r>
            <a:endParaRPr lang="en-US" dirty="0"/>
          </a:p>
          <a:p>
            <a:r>
              <a:rPr lang="en-US" dirty="0"/>
              <a:t>Hepatitis B: </a:t>
            </a:r>
            <a:r>
              <a:rPr lang="en-US" b="1" dirty="0"/>
              <a:t>250 mcg</a:t>
            </a:r>
            <a:endParaRPr lang="en-US" dirty="0"/>
          </a:p>
          <a:p>
            <a:r>
              <a:rPr lang="en-US" dirty="0" err="1"/>
              <a:t>Hib</a:t>
            </a:r>
            <a:r>
              <a:rPr lang="en-US" dirty="0"/>
              <a:t> (for meningitis; </a:t>
            </a:r>
            <a:r>
              <a:rPr lang="en-US" dirty="0" err="1"/>
              <a:t>PedVaxHib</a:t>
            </a:r>
            <a:r>
              <a:rPr lang="en-US" dirty="0"/>
              <a:t> brand only): </a:t>
            </a:r>
            <a:r>
              <a:rPr lang="en-US" b="1" dirty="0"/>
              <a:t>225 mcg</a:t>
            </a:r>
            <a:endParaRPr lang="en-US" dirty="0"/>
          </a:p>
          <a:p>
            <a:r>
              <a:rPr lang="en-US" dirty="0"/>
              <a:t>HPV: </a:t>
            </a:r>
            <a:r>
              <a:rPr lang="en-US" b="1" dirty="0"/>
              <a:t>225 mcg</a:t>
            </a:r>
            <a:endParaRPr lang="en-US" dirty="0"/>
          </a:p>
          <a:p>
            <a:r>
              <a:rPr lang="en-US" dirty="0" err="1"/>
              <a:t>Pediarix</a:t>
            </a:r>
            <a:r>
              <a:rPr lang="en-US" dirty="0"/>
              <a:t> (</a:t>
            </a:r>
            <a:r>
              <a:rPr lang="en-US" dirty="0" err="1"/>
              <a:t>DTaP</a:t>
            </a:r>
            <a:r>
              <a:rPr lang="en-US" dirty="0"/>
              <a:t>–hepatitis B–polio combination): </a:t>
            </a:r>
            <a:r>
              <a:rPr lang="en-US" b="1" dirty="0"/>
              <a:t>850 mcg</a:t>
            </a:r>
            <a:endParaRPr lang="en-US" dirty="0"/>
          </a:p>
          <a:p>
            <a:r>
              <a:rPr lang="en-US" dirty="0" err="1"/>
              <a:t>Pentacel</a:t>
            </a:r>
            <a:r>
              <a:rPr lang="en-US" dirty="0"/>
              <a:t> (</a:t>
            </a:r>
            <a:r>
              <a:rPr lang="en-US" dirty="0" err="1"/>
              <a:t>DTaP</a:t>
            </a:r>
            <a:r>
              <a:rPr lang="en-US" dirty="0"/>
              <a:t>–</a:t>
            </a:r>
            <a:r>
              <a:rPr lang="en-US" dirty="0" err="1"/>
              <a:t>Hib</a:t>
            </a:r>
            <a:r>
              <a:rPr lang="en-US" dirty="0"/>
              <a:t>–polio combination): </a:t>
            </a:r>
            <a:r>
              <a:rPr lang="en-US" b="1" dirty="0"/>
              <a:t>330 mcg</a:t>
            </a:r>
            <a:endParaRPr lang="en-US" dirty="0"/>
          </a:p>
          <a:p>
            <a:r>
              <a:rPr lang="en-US" dirty="0"/>
              <a:t>Pneumococcus: </a:t>
            </a:r>
            <a:r>
              <a:rPr lang="en-US" b="1" dirty="0"/>
              <a:t>125 </a:t>
            </a:r>
            <a:r>
              <a:rPr lang="en-US" b="1" dirty="0" smtClean="0"/>
              <a:t>mcg</a:t>
            </a:r>
            <a:r>
              <a:rPr lang="en-US" b="1" dirty="0"/>
              <a:t/>
            </a:r>
            <a:br>
              <a:rPr lang="en-US" b="1" dirty="0"/>
            </a:br>
            <a:endParaRPr lang="en-US" dirty="0"/>
          </a:p>
          <a:p>
            <a:endParaRPr lang="en-US" dirty="0"/>
          </a:p>
        </p:txBody>
      </p:sp>
      <p:sp>
        <p:nvSpPr>
          <p:cNvPr id="4" name="TextBox 3"/>
          <p:cNvSpPr txBox="1"/>
          <p:nvPr/>
        </p:nvSpPr>
        <p:spPr>
          <a:xfrm>
            <a:off x="2523067" y="6436267"/>
            <a:ext cx="5840060" cy="400110"/>
          </a:xfrm>
          <a:prstGeom prst="rect">
            <a:avLst/>
          </a:prstGeom>
          <a:noFill/>
        </p:spPr>
        <p:txBody>
          <a:bodyPr wrap="none" rtlCol="0">
            <a:spAutoFit/>
          </a:bodyPr>
          <a:lstStyle/>
          <a:p>
            <a:r>
              <a:rPr lang="en-US" sz="2000" dirty="0">
                <a:solidFill>
                  <a:srgbClr val="FF0000"/>
                </a:solidFill>
              </a:rPr>
              <a:t>*</a:t>
            </a:r>
            <a:r>
              <a:rPr lang="en-US" sz="2000" dirty="0" err="1" smtClean="0"/>
              <a:t>vactruth.com</a:t>
            </a:r>
            <a:r>
              <a:rPr lang="en-US" sz="2000" dirty="0"/>
              <a:t>/2014/01/28/toxic-levels-of-aluminum/</a:t>
            </a:r>
          </a:p>
        </p:txBody>
      </p:sp>
    </p:spTree>
    <p:extLst>
      <p:ext uri="{BB962C8B-B14F-4D97-AF65-F5344CB8AC3E}">
        <p14:creationId xmlns:p14="http://schemas.microsoft.com/office/powerpoint/2010/main" val="331553790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8373"/>
            <a:ext cx="8890000" cy="1143000"/>
          </a:xfrm>
        </p:spPr>
        <p:txBody>
          <a:bodyPr>
            <a:normAutofit fontScale="90000"/>
          </a:bodyPr>
          <a:lstStyle/>
          <a:p>
            <a:r>
              <a:rPr lang="en-US" b="1" dirty="0"/>
              <a:t>"Autoimmune (</a:t>
            </a:r>
            <a:r>
              <a:rPr lang="en-US" b="1" dirty="0" err="1"/>
              <a:t>autoinflammatory</a:t>
            </a:r>
            <a:r>
              <a:rPr lang="en-US" b="1" dirty="0"/>
              <a:t>) syndrome induced by adjuvants” (ASIA</a:t>
            </a:r>
            <a:r>
              <a:rPr lang="en-US" b="1" dirty="0" smtClean="0"/>
              <a: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18533" y="1578575"/>
            <a:ext cx="8771467" cy="4381958"/>
          </a:xfrm>
        </p:spPr>
        <p:txBody>
          <a:bodyPr>
            <a:noAutofit/>
          </a:bodyPr>
          <a:lstStyle/>
          <a:p>
            <a:pPr>
              <a:spcBef>
                <a:spcPts val="500"/>
              </a:spcBef>
            </a:pPr>
            <a:r>
              <a:rPr lang="en-US" sz="2800" dirty="0" smtClean="0"/>
              <a:t>Alum-containing </a:t>
            </a:r>
            <a:r>
              <a:rPr lang="en-US" sz="2800" dirty="0"/>
              <a:t>vaccines become insidiously unsafe in certain </a:t>
            </a:r>
            <a:r>
              <a:rPr lang="en-US" sz="2800" dirty="0" smtClean="0"/>
              <a:t>individuals</a:t>
            </a:r>
          </a:p>
          <a:p>
            <a:pPr lvl="1">
              <a:spcBef>
                <a:spcPts val="500"/>
              </a:spcBef>
            </a:pPr>
            <a:r>
              <a:rPr lang="en-US" sz="2400" dirty="0" smtClean="0"/>
              <a:t>Increased </a:t>
            </a:r>
            <a:r>
              <a:rPr lang="en-US" sz="2400" dirty="0"/>
              <a:t>risk to develop autoimmune diseases</a:t>
            </a:r>
          </a:p>
          <a:p>
            <a:pPr marL="274320">
              <a:spcBef>
                <a:spcPts val="500"/>
              </a:spcBef>
            </a:pPr>
            <a:r>
              <a:rPr lang="en-US" sz="2800" dirty="0"/>
              <a:t>Chronic fatigue, muscle pain, joint </a:t>
            </a:r>
            <a:r>
              <a:rPr lang="en-US" sz="2800" dirty="0" smtClean="0"/>
              <a:t>pain, brain fog</a:t>
            </a:r>
            <a:endParaRPr lang="en-US" sz="2800" dirty="0"/>
          </a:p>
          <a:p>
            <a:pPr>
              <a:spcBef>
                <a:spcPts val="500"/>
              </a:spcBef>
            </a:pPr>
            <a:r>
              <a:rPr lang="en-US" sz="2800" dirty="0"/>
              <a:t>Alum nanoparticles adsorb vaccine antigens on their surface -</a:t>
            </a:r>
            <a:r>
              <a:rPr lang="en-US" sz="2800" dirty="0" smtClean="0"/>
              <a:t>&gt; resistance </a:t>
            </a:r>
            <a:r>
              <a:rPr lang="en-US" sz="2800" dirty="0"/>
              <a:t>to proteolysis</a:t>
            </a:r>
          </a:p>
          <a:p>
            <a:pPr>
              <a:spcBef>
                <a:spcPts val="500"/>
              </a:spcBef>
            </a:pPr>
            <a:r>
              <a:rPr lang="en-US" sz="2800" dirty="0"/>
              <a:t>Defects in </a:t>
            </a:r>
            <a:r>
              <a:rPr lang="en-US" sz="2800" dirty="0" smtClean="0"/>
              <a:t>autophagy </a:t>
            </a:r>
            <a:r>
              <a:rPr lang="en-US" sz="2800" dirty="0" smtClean="0">
                <a:sym typeface="Wingdings"/>
              </a:rPr>
              <a:t></a:t>
            </a:r>
            <a:r>
              <a:rPr lang="en-US" sz="2800" dirty="0" smtClean="0"/>
              <a:t> </a:t>
            </a:r>
            <a:r>
              <a:rPr lang="en-US" sz="2800" dirty="0" err="1"/>
              <a:t>biopersistence</a:t>
            </a:r>
            <a:r>
              <a:rPr lang="en-US" sz="2800" dirty="0"/>
              <a:t> of alum particles</a:t>
            </a:r>
          </a:p>
          <a:p>
            <a:pPr>
              <a:spcBef>
                <a:spcPts val="500"/>
              </a:spcBef>
            </a:pPr>
            <a:r>
              <a:rPr lang="en-US" sz="2800" dirty="0"/>
              <a:t>Trojan horse </a:t>
            </a:r>
            <a:r>
              <a:rPr lang="en-US" sz="2800" dirty="0" smtClean="0"/>
              <a:t>effect: immune cells carry Al into brain</a:t>
            </a:r>
            <a:endParaRPr lang="en-US" sz="2800" dirty="0"/>
          </a:p>
          <a:p>
            <a:pPr>
              <a:spcBef>
                <a:spcPts val="500"/>
              </a:spcBef>
            </a:pPr>
            <a:r>
              <a:rPr lang="en-US" sz="2800" dirty="0"/>
              <a:t>Leaky brain barrier </a:t>
            </a:r>
            <a:r>
              <a:rPr lang="en-US" sz="2800" dirty="0" smtClean="0">
                <a:sym typeface="Wingdings"/>
              </a:rPr>
              <a:t></a:t>
            </a:r>
            <a:r>
              <a:rPr lang="en-US" sz="2800" dirty="0" smtClean="0"/>
              <a:t>Alum </a:t>
            </a:r>
            <a:r>
              <a:rPr lang="en-US" sz="2800" dirty="0"/>
              <a:t>accumulates in </a:t>
            </a:r>
            <a:r>
              <a:rPr lang="en-US" sz="2800" dirty="0" smtClean="0"/>
              <a:t>brain</a:t>
            </a:r>
            <a:endParaRPr lang="en-US" sz="2800" dirty="0"/>
          </a:p>
        </p:txBody>
      </p:sp>
      <p:sp>
        <p:nvSpPr>
          <p:cNvPr id="4" name="TextBox 3"/>
          <p:cNvSpPr txBox="1"/>
          <p:nvPr/>
        </p:nvSpPr>
        <p:spPr>
          <a:xfrm>
            <a:off x="2210417" y="6436265"/>
            <a:ext cx="6679583" cy="400110"/>
          </a:xfrm>
          <a:prstGeom prst="rect">
            <a:avLst/>
          </a:prstGeom>
          <a:noFill/>
        </p:spPr>
        <p:txBody>
          <a:bodyPr wrap="none" rtlCol="0">
            <a:spAutoFit/>
          </a:bodyPr>
          <a:lstStyle/>
          <a:p>
            <a:r>
              <a:rPr lang="en-US" sz="2000" dirty="0">
                <a:solidFill>
                  <a:srgbClr val="FF0000"/>
                </a:solidFill>
              </a:rPr>
              <a:t>*</a:t>
            </a:r>
            <a:r>
              <a:rPr lang="en-US" sz="2000" dirty="0"/>
              <a:t>RK </a:t>
            </a:r>
            <a:r>
              <a:rPr lang="en-US" sz="2000" dirty="0" err="1"/>
              <a:t>Gherardi</a:t>
            </a:r>
            <a:r>
              <a:rPr lang="en-US" sz="2000" dirty="0"/>
              <a:t> et al., Frontiers in Neurology February 2015; 6:4.</a:t>
            </a:r>
          </a:p>
        </p:txBody>
      </p:sp>
    </p:spTree>
    <p:extLst>
      <p:ext uri="{BB962C8B-B14F-4D97-AF65-F5344CB8AC3E}">
        <p14:creationId xmlns:p14="http://schemas.microsoft.com/office/powerpoint/2010/main" val="138508948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fontScale="90000"/>
          </a:bodyPr>
          <a:lstStyle/>
          <a:p>
            <a:r>
              <a:rPr lang="en-US" dirty="0" smtClean="0">
                <a:solidFill>
                  <a:srgbClr val="FF0000"/>
                </a:solidFill>
              </a:rPr>
              <a:t>Aluminum</a:t>
            </a:r>
            <a:r>
              <a:rPr lang="en-US" dirty="0">
                <a:solidFill>
                  <a:srgbClr val="FF0000"/>
                </a:solidFill>
              </a:rPr>
              <a:t> </a:t>
            </a:r>
            <a:r>
              <a:rPr lang="en-US" dirty="0" smtClean="0">
                <a:solidFill>
                  <a:srgbClr val="FF0000"/>
                </a:solidFill>
              </a:rPr>
              <a:t>&amp; Mercury </a:t>
            </a:r>
            <a:r>
              <a:rPr lang="en-US" dirty="0" smtClean="0"/>
              <a:t/>
            </a:r>
            <a:br>
              <a:rPr lang="en-US" dirty="0" smtClean="0"/>
            </a:br>
            <a:r>
              <a:rPr lang="en-US" dirty="0" smtClean="0">
                <a:solidFill>
                  <a:srgbClr val="3366FF"/>
                </a:solidFill>
              </a:rPr>
              <a:t>Autism &amp; PDD &amp; Anxiety</a:t>
            </a:r>
            <a:endParaRPr lang="en-US" dirty="0">
              <a:solidFill>
                <a:srgbClr val="3366FF"/>
              </a:solidFill>
            </a:endParaRPr>
          </a:p>
        </p:txBody>
      </p:sp>
      <p:sp>
        <p:nvSpPr>
          <p:cNvPr id="5" name="TextBox 4"/>
          <p:cNvSpPr txBox="1"/>
          <p:nvPr/>
        </p:nvSpPr>
        <p:spPr>
          <a:xfrm>
            <a:off x="1896534" y="5926108"/>
            <a:ext cx="5256968" cy="461665"/>
          </a:xfrm>
          <a:prstGeom prst="rect">
            <a:avLst/>
          </a:prstGeom>
          <a:noFill/>
        </p:spPr>
        <p:txBody>
          <a:bodyPr wrap="none" rtlCol="0">
            <a:spAutoFit/>
          </a:bodyPr>
          <a:lstStyle/>
          <a:p>
            <a:r>
              <a:rPr lang="en-US" sz="2400" dirty="0" smtClean="0"/>
              <a:t>Formula:  Al + 1.5 x (Al  w/ Hg) + 2.0 x Hg</a:t>
            </a:r>
            <a:endParaRPr lang="en-US" sz="2400" dirty="0"/>
          </a:p>
        </p:txBody>
      </p:sp>
      <p:sp>
        <p:nvSpPr>
          <p:cNvPr id="6" name="TextBox 5"/>
          <p:cNvSpPr txBox="1"/>
          <p:nvPr/>
        </p:nvSpPr>
        <p:spPr>
          <a:xfrm>
            <a:off x="7586133" y="1879600"/>
            <a:ext cx="1136574" cy="707886"/>
          </a:xfrm>
          <a:prstGeom prst="rect">
            <a:avLst/>
          </a:prstGeom>
          <a:noFill/>
        </p:spPr>
        <p:txBody>
          <a:bodyPr wrap="none" rtlCol="0">
            <a:spAutoFit/>
          </a:bodyPr>
          <a:lstStyle/>
          <a:p>
            <a:r>
              <a:rPr lang="en-US" sz="2000" dirty="0" smtClean="0"/>
              <a:t>VAERS </a:t>
            </a:r>
          </a:p>
          <a:p>
            <a:r>
              <a:rPr lang="en-US" sz="2000" dirty="0" smtClean="0"/>
              <a:t>database</a:t>
            </a:r>
            <a:endParaRPr lang="en-US" sz="2000" dirty="0"/>
          </a:p>
        </p:txBody>
      </p:sp>
      <p:pic>
        <p:nvPicPr>
          <p:cNvPr id="7" name="Picture 6" descr="Nancy_autism_mercury_aluminum_under6_NEW.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210" y="1417638"/>
            <a:ext cx="5643230" cy="4477340"/>
          </a:xfrm>
          <a:prstGeom prst="rect">
            <a:avLst/>
          </a:prstGeom>
        </p:spPr>
      </p:pic>
    </p:spTree>
    <p:extLst>
      <p:ext uri="{BB962C8B-B14F-4D97-AF65-F5344CB8AC3E}">
        <p14:creationId xmlns:p14="http://schemas.microsoft.com/office/powerpoint/2010/main" val="120201991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7" y="-13235"/>
            <a:ext cx="8686800" cy="1858963"/>
          </a:xfrm>
        </p:spPr>
        <p:txBody>
          <a:bodyPr>
            <a:normAutofit/>
          </a:bodyPr>
          <a:lstStyle/>
          <a:p>
            <a:r>
              <a:rPr lang="en-US" sz="3600" b="1" dirty="0"/>
              <a:t>Methodological Issues and Evidence of Malfeasance in Research Purporting to Show </a:t>
            </a:r>
            <a:r>
              <a:rPr lang="en-US" sz="3600" b="1" dirty="0" err="1"/>
              <a:t>Thimerosal</a:t>
            </a:r>
            <a:r>
              <a:rPr lang="en-US" sz="3600" b="1" dirty="0"/>
              <a:t> in Vaccines Is </a:t>
            </a:r>
            <a:r>
              <a:rPr lang="en-US" sz="3600" b="1" dirty="0" smtClean="0"/>
              <a:t>Safe</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457200" y="2133600"/>
            <a:ext cx="8229600" cy="3860800"/>
          </a:xfrm>
        </p:spPr>
        <p:txBody>
          <a:bodyPr>
            <a:normAutofit fontScale="92500" lnSpcReduction="20000"/>
          </a:bodyPr>
          <a:lstStyle/>
          <a:p>
            <a:r>
              <a:rPr lang="en-US" dirty="0" smtClean="0"/>
              <a:t>Over 165 studies have found </a:t>
            </a:r>
            <a:r>
              <a:rPr lang="en-US" dirty="0" err="1" smtClean="0"/>
              <a:t>Thimerosal</a:t>
            </a:r>
            <a:r>
              <a:rPr lang="en-US" dirty="0" smtClean="0"/>
              <a:t> to be harmful:</a:t>
            </a:r>
          </a:p>
          <a:p>
            <a:pPr lvl="1"/>
            <a:r>
              <a:rPr lang="en-US" dirty="0" smtClean="0"/>
              <a:t>Death</a:t>
            </a:r>
            <a:r>
              <a:rPr lang="en-US" dirty="0"/>
              <a:t>, allergic reactions, malformations, autoimmune reactions, developmental delay </a:t>
            </a:r>
          </a:p>
          <a:p>
            <a:pPr lvl="1"/>
            <a:r>
              <a:rPr lang="en-US" dirty="0"/>
              <a:t>N</a:t>
            </a:r>
            <a:r>
              <a:rPr lang="en-US" dirty="0" smtClean="0"/>
              <a:t>eurodevelopmental </a:t>
            </a:r>
            <a:r>
              <a:rPr lang="en-US" dirty="0"/>
              <a:t>disorders, including tics, speech delay, language delay, attention deficit disorder, and </a:t>
            </a:r>
            <a:r>
              <a:rPr lang="en-US" dirty="0" smtClean="0"/>
              <a:t>autism</a:t>
            </a:r>
          </a:p>
          <a:p>
            <a:r>
              <a:rPr lang="en-US" dirty="0" smtClean="0"/>
              <a:t>Six studies used by the CDC                                                            to support </a:t>
            </a:r>
            <a:r>
              <a:rPr lang="en-US" dirty="0" err="1" smtClean="0"/>
              <a:t>Thimerosal’s</a:t>
            </a:r>
            <a:r>
              <a:rPr lang="en-US" dirty="0" smtClean="0"/>
              <a:t>                                               safety are flawed</a:t>
            </a:r>
          </a:p>
          <a:p>
            <a:endParaRPr lang="en-US" dirty="0"/>
          </a:p>
        </p:txBody>
      </p:sp>
      <p:sp>
        <p:nvSpPr>
          <p:cNvPr id="4" name="TextBox 3"/>
          <p:cNvSpPr txBox="1"/>
          <p:nvPr/>
        </p:nvSpPr>
        <p:spPr>
          <a:xfrm>
            <a:off x="1557866" y="6417733"/>
            <a:ext cx="8229600" cy="707886"/>
          </a:xfrm>
          <a:prstGeom prst="rect">
            <a:avLst/>
          </a:prstGeom>
          <a:noFill/>
        </p:spPr>
        <p:txBody>
          <a:bodyPr wrap="square" rtlCol="0">
            <a:spAutoFit/>
          </a:bodyPr>
          <a:lstStyle/>
          <a:p>
            <a:r>
              <a:rPr lang="en-US" sz="2000" dirty="0" smtClean="0">
                <a:solidFill>
                  <a:srgbClr val="FF0000"/>
                </a:solidFill>
              </a:rPr>
              <a:t>*</a:t>
            </a:r>
            <a:r>
              <a:rPr lang="en-US" sz="2000" dirty="0" smtClean="0"/>
              <a:t>B Hooker et al., </a:t>
            </a:r>
            <a:r>
              <a:rPr lang="en-US" sz="2000" dirty="0" err="1"/>
              <a:t>BioMed</a:t>
            </a:r>
            <a:r>
              <a:rPr lang="en-US" sz="2000" dirty="0"/>
              <a:t> Research </a:t>
            </a:r>
            <a:r>
              <a:rPr lang="en-US" sz="2000" dirty="0" smtClean="0"/>
              <a:t>International 2014, Article </a:t>
            </a:r>
            <a:r>
              <a:rPr lang="en-US" sz="2000" dirty="0"/>
              <a:t>ID </a:t>
            </a:r>
            <a:r>
              <a:rPr lang="en-US" sz="2000" dirty="0" smtClean="0"/>
              <a:t>247218 </a:t>
            </a:r>
            <a:endParaRPr lang="en-US" sz="2000" dirty="0"/>
          </a:p>
          <a:p>
            <a:endParaRPr lang="en-US" sz="2000" dirty="0"/>
          </a:p>
        </p:txBody>
      </p:sp>
      <p:pic>
        <p:nvPicPr>
          <p:cNvPr id="5" name="Picture 4" descr="Mercury-Metal-Vaccine-Shot-Syrin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7066" y="4394200"/>
            <a:ext cx="3318933" cy="1866900"/>
          </a:xfrm>
          <a:prstGeom prst="rect">
            <a:avLst/>
          </a:prstGeom>
        </p:spPr>
      </p:pic>
    </p:spTree>
    <p:extLst>
      <p:ext uri="{BB962C8B-B14F-4D97-AF65-F5344CB8AC3E}">
        <p14:creationId xmlns:p14="http://schemas.microsoft.com/office/powerpoint/2010/main" val="398632485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620"/>
            <a:ext cx="8229600" cy="1143000"/>
          </a:xfrm>
        </p:spPr>
        <p:txBody>
          <a:bodyPr>
            <a:normAutofit fontScale="90000"/>
          </a:bodyPr>
          <a:lstStyle/>
          <a:p>
            <a:r>
              <a:rPr lang="en-US" b="1" dirty="0" smtClean="0"/>
              <a:t>Glutamate is an Additive in Vaccines!</a:t>
            </a:r>
            <a:endParaRPr lang="en-US" b="1" dirty="0"/>
          </a:p>
        </p:txBody>
      </p:sp>
      <p:sp>
        <p:nvSpPr>
          <p:cNvPr id="3" name="Content Placeholder 2"/>
          <p:cNvSpPr>
            <a:spLocks noGrp="1"/>
          </p:cNvSpPr>
          <p:nvPr>
            <p:ph idx="1"/>
          </p:nvPr>
        </p:nvSpPr>
        <p:spPr>
          <a:xfrm>
            <a:off x="304800" y="803591"/>
            <a:ext cx="8382000" cy="5592744"/>
          </a:xfrm>
        </p:spPr>
        <p:txBody>
          <a:bodyPr>
            <a:noAutofit/>
          </a:bodyPr>
          <a:lstStyle/>
          <a:p>
            <a:r>
              <a:rPr lang="en-US" dirty="0" smtClean="0"/>
              <a:t>Flu vaccines (</a:t>
            </a:r>
            <a:r>
              <a:rPr lang="en-US" dirty="0" err="1" smtClean="0"/>
              <a:t>FluMist</a:t>
            </a:r>
            <a:r>
              <a:rPr lang="en-US" dirty="0" smtClean="0"/>
              <a:t>), MMR                  (measles, mumps and rubella),                        Rabies vaccine and Varicella                           vaccine (chicken pox) all contain                     glutamate</a:t>
            </a:r>
          </a:p>
          <a:p>
            <a:r>
              <a:rPr lang="en-US" dirty="0" smtClean="0"/>
              <a:t>Anecdotal evidence links                                 these vaccines with autism</a:t>
            </a:r>
          </a:p>
          <a:p>
            <a:r>
              <a:rPr lang="en-US" dirty="0" smtClean="0"/>
              <a:t>My own studies on VAERS revealed a correlation between autism and MMR</a:t>
            </a:r>
            <a:r>
              <a:rPr lang="en-US" dirty="0" smtClean="0">
                <a:solidFill>
                  <a:srgbClr val="FF0000"/>
                </a:solidFill>
              </a:rPr>
              <a:t>*</a:t>
            </a:r>
          </a:p>
          <a:p>
            <a:r>
              <a:rPr lang="en-US" dirty="0" smtClean="0">
                <a:solidFill>
                  <a:srgbClr val="FF0000"/>
                </a:solidFill>
              </a:rPr>
              <a:t>Glyphosate’s depletion of manganese prevents glutamate breakdown</a:t>
            </a:r>
            <a:endParaRPr lang="en-US" dirty="0">
              <a:solidFill>
                <a:srgbClr val="FF0000"/>
              </a:solidFill>
            </a:endParaRPr>
          </a:p>
        </p:txBody>
      </p:sp>
      <p:sp>
        <p:nvSpPr>
          <p:cNvPr id="4" name="TextBox 3"/>
          <p:cNvSpPr txBox="1"/>
          <p:nvPr/>
        </p:nvSpPr>
        <p:spPr>
          <a:xfrm>
            <a:off x="3187020" y="6396335"/>
            <a:ext cx="5956980" cy="461665"/>
          </a:xfrm>
          <a:prstGeom prst="rect">
            <a:avLst/>
          </a:prstGeom>
          <a:noFill/>
        </p:spPr>
        <p:txBody>
          <a:bodyPr wrap="none" rtlCol="0">
            <a:spAutoFit/>
          </a:bodyPr>
          <a:lstStyle/>
          <a:p>
            <a:r>
              <a:rPr lang="en-US" sz="2400" dirty="0">
                <a:solidFill>
                  <a:srgbClr val="FF0000"/>
                </a:solidFill>
              </a:rPr>
              <a:t>*</a:t>
            </a:r>
            <a:r>
              <a:rPr lang="en-US" sz="2400" dirty="0"/>
              <a:t>S. Seneff et al., Entropy 2012, 14, 2227-2253.</a:t>
            </a:r>
          </a:p>
        </p:txBody>
      </p:sp>
      <p:pic>
        <p:nvPicPr>
          <p:cNvPr id="5" name="Picture 4" descr="vaccin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600" y="714691"/>
            <a:ext cx="2489200" cy="3813810"/>
          </a:xfrm>
          <a:prstGeom prst="rect">
            <a:avLst/>
          </a:prstGeom>
        </p:spPr>
      </p:pic>
    </p:spTree>
    <p:extLst>
      <p:ext uri="{BB962C8B-B14F-4D97-AF65-F5344CB8AC3E}">
        <p14:creationId xmlns:p14="http://schemas.microsoft.com/office/powerpoint/2010/main" val="413275173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MR.png"/>
          <p:cNvPicPr>
            <a:picLocks noGrp="1" noChangeAspect="1"/>
          </p:cNvPicPr>
          <p:nvPr>
            <p:ph idx="1"/>
          </p:nvPr>
        </p:nvPicPr>
        <p:blipFill>
          <a:blip r:embed="rId2">
            <a:extLst>
              <a:ext uri="{28A0092B-C50C-407E-A947-70E740481C1C}">
                <a14:useLocalDpi xmlns:a14="http://schemas.microsoft.com/office/drawing/2010/main" val="0"/>
              </a:ext>
            </a:extLst>
          </a:blip>
          <a:srcRect l="-12376" r="-12376"/>
          <a:stretch>
            <a:fillRect/>
          </a:stretch>
        </p:blipFill>
        <p:spPr>
          <a:xfrm>
            <a:off x="-748047" y="953624"/>
            <a:ext cx="9746072" cy="5359964"/>
          </a:xfrm>
        </p:spPr>
      </p:pic>
      <p:sp>
        <p:nvSpPr>
          <p:cNvPr id="2" name="Title 1"/>
          <p:cNvSpPr>
            <a:spLocks noGrp="1"/>
          </p:cNvSpPr>
          <p:nvPr>
            <p:ph type="title"/>
          </p:nvPr>
        </p:nvSpPr>
        <p:spPr>
          <a:xfrm>
            <a:off x="457200" y="0"/>
            <a:ext cx="8229600" cy="1143000"/>
          </a:xfrm>
        </p:spPr>
        <p:txBody>
          <a:bodyPr>
            <a:normAutofit fontScale="90000"/>
          </a:bodyPr>
          <a:lstStyle/>
          <a:p>
            <a:r>
              <a:rPr lang="en-US" b="1" dirty="0" smtClean="0"/>
              <a:t>Symptoms of Adverse Reactions to MMR before and after 2002</a:t>
            </a:r>
            <a:r>
              <a:rPr lang="en-US" b="1" dirty="0" smtClean="0">
                <a:solidFill>
                  <a:srgbClr val="FF0000"/>
                </a:solidFill>
              </a:rPr>
              <a:t>*</a:t>
            </a:r>
            <a:endParaRPr lang="en-US" b="1" dirty="0">
              <a:solidFill>
                <a:srgbClr val="FF0000"/>
              </a:solidFill>
            </a:endParaRPr>
          </a:p>
        </p:txBody>
      </p:sp>
      <p:sp>
        <p:nvSpPr>
          <p:cNvPr id="6" name="TextBox 5"/>
          <p:cNvSpPr txBox="1"/>
          <p:nvPr/>
        </p:nvSpPr>
        <p:spPr>
          <a:xfrm>
            <a:off x="2438400" y="6128922"/>
            <a:ext cx="5357205" cy="461665"/>
          </a:xfrm>
          <a:prstGeom prst="rect">
            <a:avLst/>
          </a:prstGeom>
          <a:noFill/>
        </p:spPr>
        <p:txBody>
          <a:bodyPr wrap="none" rtlCol="0">
            <a:spAutoFit/>
          </a:bodyPr>
          <a:lstStyle/>
          <a:p>
            <a:r>
              <a:rPr lang="en-US" sz="2400" dirty="0" smtClean="0">
                <a:solidFill>
                  <a:srgbClr val="FF0000"/>
                </a:solidFill>
              </a:rPr>
              <a:t>*</a:t>
            </a:r>
            <a:r>
              <a:rPr lang="en-US" sz="2400" dirty="0" smtClean="0"/>
              <a:t>Data analyzed from the VAERS database</a:t>
            </a:r>
            <a:endParaRPr lang="en-US" sz="2400" dirty="0"/>
          </a:p>
        </p:txBody>
      </p:sp>
      <p:sp>
        <p:nvSpPr>
          <p:cNvPr id="3" name="Rectangle 2"/>
          <p:cNvSpPr/>
          <p:nvPr/>
        </p:nvSpPr>
        <p:spPr>
          <a:xfrm>
            <a:off x="6011333" y="3090333"/>
            <a:ext cx="152400" cy="2624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45937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MR.png"/>
          <p:cNvPicPr>
            <a:picLocks noGrp="1" noChangeAspect="1"/>
          </p:cNvPicPr>
          <p:nvPr>
            <p:ph idx="1"/>
          </p:nvPr>
        </p:nvPicPr>
        <p:blipFill>
          <a:blip r:embed="rId2">
            <a:extLst>
              <a:ext uri="{28A0092B-C50C-407E-A947-70E740481C1C}">
                <a14:useLocalDpi xmlns:a14="http://schemas.microsoft.com/office/drawing/2010/main" val="0"/>
              </a:ext>
            </a:extLst>
          </a:blip>
          <a:srcRect l="-12376" r="-12376"/>
          <a:stretch>
            <a:fillRect/>
          </a:stretch>
        </p:blipFill>
        <p:spPr>
          <a:xfrm>
            <a:off x="-748047" y="953624"/>
            <a:ext cx="9746072" cy="5359964"/>
          </a:xfrm>
        </p:spPr>
      </p:pic>
      <p:sp>
        <p:nvSpPr>
          <p:cNvPr id="2" name="Title 1"/>
          <p:cNvSpPr>
            <a:spLocks noGrp="1"/>
          </p:cNvSpPr>
          <p:nvPr>
            <p:ph type="title"/>
          </p:nvPr>
        </p:nvSpPr>
        <p:spPr>
          <a:xfrm>
            <a:off x="457200" y="0"/>
            <a:ext cx="8229600" cy="1143000"/>
          </a:xfrm>
        </p:spPr>
        <p:txBody>
          <a:bodyPr>
            <a:normAutofit fontScale="90000"/>
          </a:bodyPr>
          <a:lstStyle/>
          <a:p>
            <a:r>
              <a:rPr lang="en-US" b="1" dirty="0" smtClean="0"/>
              <a:t>Symptoms of Adverse Reactions to MMR before and after 2002</a:t>
            </a:r>
            <a:r>
              <a:rPr lang="en-US" b="1" dirty="0" smtClean="0">
                <a:solidFill>
                  <a:srgbClr val="FF0000"/>
                </a:solidFill>
              </a:rPr>
              <a:t>*</a:t>
            </a:r>
            <a:endParaRPr lang="en-US" b="1" dirty="0">
              <a:solidFill>
                <a:srgbClr val="FF0000"/>
              </a:solidFill>
            </a:endParaRPr>
          </a:p>
        </p:txBody>
      </p:sp>
      <p:sp>
        <p:nvSpPr>
          <p:cNvPr id="6" name="TextBox 5"/>
          <p:cNvSpPr txBox="1"/>
          <p:nvPr/>
        </p:nvSpPr>
        <p:spPr>
          <a:xfrm>
            <a:off x="2438400" y="6128922"/>
            <a:ext cx="5357205" cy="461665"/>
          </a:xfrm>
          <a:prstGeom prst="rect">
            <a:avLst/>
          </a:prstGeom>
          <a:noFill/>
        </p:spPr>
        <p:txBody>
          <a:bodyPr wrap="none" rtlCol="0">
            <a:spAutoFit/>
          </a:bodyPr>
          <a:lstStyle/>
          <a:p>
            <a:r>
              <a:rPr lang="en-US" sz="2400" dirty="0" smtClean="0">
                <a:solidFill>
                  <a:srgbClr val="FF0000"/>
                </a:solidFill>
              </a:rPr>
              <a:t>*</a:t>
            </a:r>
            <a:r>
              <a:rPr lang="en-US" sz="2400" dirty="0" smtClean="0"/>
              <a:t>Data analyzed from the VAERS database</a:t>
            </a:r>
            <a:endParaRPr lang="en-US" sz="2400" dirty="0"/>
          </a:p>
        </p:txBody>
      </p:sp>
      <p:sp>
        <p:nvSpPr>
          <p:cNvPr id="8" name="TextBox 7"/>
          <p:cNvSpPr txBox="1"/>
          <p:nvPr/>
        </p:nvSpPr>
        <p:spPr>
          <a:xfrm>
            <a:off x="457200" y="4078765"/>
            <a:ext cx="8084917" cy="461665"/>
          </a:xfrm>
          <a:prstGeom prst="rect">
            <a:avLst/>
          </a:prstGeom>
          <a:solidFill>
            <a:srgbClr val="FFFA92"/>
          </a:solidFill>
          <a:ln>
            <a:solidFill>
              <a:schemeClr val="tx1"/>
            </a:solidFill>
          </a:ln>
        </p:spPr>
        <p:txBody>
          <a:bodyPr wrap="square" rtlCol="0">
            <a:spAutoFit/>
          </a:bodyPr>
          <a:lstStyle/>
          <a:p>
            <a:pPr algn="ctr"/>
            <a:r>
              <a:rPr lang="en-US" sz="2400" dirty="0" smtClean="0"/>
              <a:t>These are all characteristic symptoms of allergies to MSG</a:t>
            </a:r>
            <a:endParaRPr lang="en-US" sz="2400" dirty="0"/>
          </a:p>
        </p:txBody>
      </p:sp>
      <p:sp>
        <p:nvSpPr>
          <p:cNvPr id="9" name="TextBox 8"/>
          <p:cNvSpPr txBox="1"/>
          <p:nvPr/>
        </p:nvSpPr>
        <p:spPr>
          <a:xfrm>
            <a:off x="753533" y="3042735"/>
            <a:ext cx="856825" cy="338554"/>
          </a:xfrm>
          <a:prstGeom prst="rect">
            <a:avLst/>
          </a:prstGeom>
          <a:solidFill>
            <a:srgbClr val="FFFFFF"/>
          </a:solidFill>
        </p:spPr>
        <p:txBody>
          <a:bodyPr wrap="none" rtlCol="0">
            <a:spAutoFit/>
          </a:bodyPr>
          <a:lstStyle/>
          <a:p>
            <a:r>
              <a:rPr lang="en-US" sz="1600" dirty="0" smtClean="0">
                <a:solidFill>
                  <a:srgbClr val="FF0000"/>
                </a:solidFill>
              </a:rPr>
              <a:t>seizures</a:t>
            </a:r>
            <a:endParaRPr lang="en-US" sz="1600" dirty="0">
              <a:solidFill>
                <a:srgbClr val="FF0000"/>
              </a:solidFill>
            </a:endParaRPr>
          </a:p>
        </p:txBody>
      </p:sp>
      <p:sp>
        <p:nvSpPr>
          <p:cNvPr id="10" name="TextBox 9"/>
          <p:cNvSpPr txBox="1"/>
          <p:nvPr/>
        </p:nvSpPr>
        <p:spPr>
          <a:xfrm>
            <a:off x="753533" y="3575051"/>
            <a:ext cx="614571" cy="338554"/>
          </a:xfrm>
          <a:prstGeom prst="rect">
            <a:avLst/>
          </a:prstGeom>
          <a:solidFill>
            <a:srgbClr val="FFFFFF"/>
          </a:solidFill>
        </p:spPr>
        <p:txBody>
          <a:bodyPr wrap="none" rtlCol="0">
            <a:spAutoFit/>
          </a:bodyPr>
          <a:lstStyle/>
          <a:p>
            <a:r>
              <a:rPr lang="en-US" sz="1600" dirty="0" smtClean="0">
                <a:solidFill>
                  <a:srgbClr val="FF0000"/>
                </a:solidFill>
              </a:rPr>
              <a:t>hives</a:t>
            </a:r>
            <a:endParaRPr lang="en-US" sz="1600" dirty="0">
              <a:solidFill>
                <a:srgbClr val="FF0000"/>
              </a:solidFill>
            </a:endParaRPr>
          </a:p>
        </p:txBody>
      </p:sp>
      <p:sp>
        <p:nvSpPr>
          <p:cNvPr id="11" name="TextBox 10"/>
          <p:cNvSpPr txBox="1"/>
          <p:nvPr/>
        </p:nvSpPr>
        <p:spPr>
          <a:xfrm>
            <a:off x="745066" y="5699101"/>
            <a:ext cx="859330" cy="338554"/>
          </a:xfrm>
          <a:prstGeom prst="rect">
            <a:avLst/>
          </a:prstGeom>
          <a:noFill/>
        </p:spPr>
        <p:txBody>
          <a:bodyPr wrap="none" rtlCol="0">
            <a:spAutoFit/>
          </a:bodyPr>
          <a:lstStyle/>
          <a:p>
            <a:r>
              <a:rPr lang="en-US" sz="1600" dirty="0" smtClean="0"/>
              <a:t>swelling</a:t>
            </a:r>
            <a:endParaRPr lang="en-US" sz="1600" dirty="0"/>
          </a:p>
        </p:txBody>
      </p:sp>
      <p:sp>
        <p:nvSpPr>
          <p:cNvPr id="12" name="TextBox 11"/>
          <p:cNvSpPr txBox="1"/>
          <p:nvPr/>
        </p:nvSpPr>
        <p:spPr>
          <a:xfrm>
            <a:off x="770467" y="5673700"/>
            <a:ext cx="943663" cy="369332"/>
          </a:xfrm>
          <a:prstGeom prst="rect">
            <a:avLst/>
          </a:prstGeom>
          <a:solidFill>
            <a:srgbClr val="FFFFFF"/>
          </a:solidFill>
        </p:spPr>
        <p:txBody>
          <a:bodyPr wrap="none" rtlCol="0">
            <a:spAutoFit/>
          </a:bodyPr>
          <a:lstStyle/>
          <a:p>
            <a:r>
              <a:rPr lang="en-US" dirty="0" smtClean="0">
                <a:solidFill>
                  <a:srgbClr val="FF0000"/>
                </a:solidFill>
              </a:rPr>
              <a:t>swelling</a:t>
            </a:r>
            <a:endParaRPr lang="en-US" dirty="0">
              <a:solidFill>
                <a:srgbClr val="FF0000"/>
              </a:solidFill>
            </a:endParaRPr>
          </a:p>
        </p:txBody>
      </p:sp>
      <p:sp>
        <p:nvSpPr>
          <p:cNvPr id="13" name="TextBox 12"/>
          <p:cNvSpPr txBox="1"/>
          <p:nvPr/>
        </p:nvSpPr>
        <p:spPr>
          <a:xfrm>
            <a:off x="724857" y="1688068"/>
            <a:ext cx="989273" cy="338554"/>
          </a:xfrm>
          <a:prstGeom prst="rect">
            <a:avLst/>
          </a:prstGeom>
          <a:solidFill>
            <a:schemeClr val="bg1"/>
          </a:solidFill>
        </p:spPr>
        <p:txBody>
          <a:bodyPr wrap="none" rtlCol="0">
            <a:spAutoFit/>
          </a:bodyPr>
          <a:lstStyle/>
          <a:p>
            <a:r>
              <a:rPr lang="en-US" sz="1600" dirty="0" smtClean="0">
                <a:solidFill>
                  <a:srgbClr val="FF0000"/>
                </a:solidFill>
              </a:rPr>
              <a:t>Joint pain</a:t>
            </a:r>
            <a:endParaRPr lang="en-US" sz="1600" dirty="0">
              <a:solidFill>
                <a:srgbClr val="FF0000"/>
              </a:solidFill>
            </a:endParaRPr>
          </a:p>
        </p:txBody>
      </p:sp>
      <p:sp>
        <p:nvSpPr>
          <p:cNvPr id="14" name="TextBox 13"/>
          <p:cNvSpPr txBox="1"/>
          <p:nvPr/>
        </p:nvSpPr>
        <p:spPr>
          <a:xfrm>
            <a:off x="745066" y="5421298"/>
            <a:ext cx="1377501" cy="338554"/>
          </a:xfrm>
          <a:prstGeom prst="rect">
            <a:avLst/>
          </a:prstGeom>
          <a:solidFill>
            <a:srgbClr val="FFFFFF"/>
          </a:solidFill>
        </p:spPr>
        <p:txBody>
          <a:bodyPr wrap="none" rtlCol="0">
            <a:spAutoFit/>
          </a:bodyPr>
          <a:lstStyle/>
          <a:p>
            <a:r>
              <a:rPr lang="en-US" sz="1600" dirty="0" smtClean="0">
                <a:solidFill>
                  <a:srgbClr val="FF0000"/>
                </a:solidFill>
              </a:rPr>
              <a:t>Facial swelling</a:t>
            </a:r>
            <a:endParaRPr lang="en-US" sz="1600" dirty="0">
              <a:solidFill>
                <a:srgbClr val="FF0000"/>
              </a:solidFill>
            </a:endParaRPr>
          </a:p>
        </p:txBody>
      </p:sp>
      <p:sp>
        <p:nvSpPr>
          <p:cNvPr id="15" name="TextBox 14"/>
          <p:cNvSpPr txBox="1"/>
          <p:nvPr/>
        </p:nvSpPr>
        <p:spPr>
          <a:xfrm>
            <a:off x="745066" y="5168902"/>
            <a:ext cx="1955801" cy="338554"/>
          </a:xfrm>
          <a:prstGeom prst="rect">
            <a:avLst/>
          </a:prstGeom>
          <a:solidFill>
            <a:srgbClr val="FFFFFF"/>
          </a:solidFill>
        </p:spPr>
        <p:txBody>
          <a:bodyPr wrap="square" rtlCol="0">
            <a:spAutoFit/>
          </a:bodyPr>
          <a:lstStyle/>
          <a:p>
            <a:r>
              <a:rPr lang="en-US" sz="1600" dirty="0" smtClean="0">
                <a:solidFill>
                  <a:srgbClr val="FF0000"/>
                </a:solidFill>
              </a:rPr>
              <a:t>anaphylactic shock    </a:t>
            </a:r>
            <a:endParaRPr lang="en-US" sz="1600" dirty="0">
              <a:solidFill>
                <a:srgbClr val="FF0000"/>
              </a:solidFill>
            </a:endParaRPr>
          </a:p>
        </p:txBody>
      </p:sp>
      <p:sp>
        <p:nvSpPr>
          <p:cNvPr id="16" name="TextBox 15"/>
          <p:cNvSpPr txBox="1"/>
          <p:nvPr/>
        </p:nvSpPr>
        <p:spPr>
          <a:xfrm>
            <a:off x="745066" y="3305143"/>
            <a:ext cx="1955801" cy="338554"/>
          </a:xfrm>
          <a:prstGeom prst="rect">
            <a:avLst/>
          </a:prstGeom>
          <a:solidFill>
            <a:srgbClr val="FFFFFF"/>
          </a:solidFill>
        </p:spPr>
        <p:txBody>
          <a:bodyPr wrap="square" rtlCol="0">
            <a:spAutoFit/>
          </a:bodyPr>
          <a:lstStyle/>
          <a:p>
            <a:r>
              <a:rPr lang="en-US" sz="1600" dirty="0">
                <a:solidFill>
                  <a:srgbClr val="FF0000"/>
                </a:solidFill>
              </a:rPr>
              <a:t>s</a:t>
            </a:r>
            <a:r>
              <a:rPr lang="en-US" sz="1600" dirty="0" smtClean="0">
                <a:solidFill>
                  <a:srgbClr val="FF0000"/>
                </a:solidFill>
              </a:rPr>
              <a:t>hortness of breath</a:t>
            </a:r>
            <a:endParaRPr lang="en-US" sz="1600" dirty="0">
              <a:solidFill>
                <a:srgbClr val="FF0000"/>
              </a:solidFill>
            </a:endParaRPr>
          </a:p>
        </p:txBody>
      </p:sp>
      <p:sp>
        <p:nvSpPr>
          <p:cNvPr id="17" name="TextBox 16"/>
          <p:cNvSpPr txBox="1"/>
          <p:nvPr/>
        </p:nvSpPr>
        <p:spPr>
          <a:xfrm>
            <a:off x="719665" y="4619834"/>
            <a:ext cx="818854" cy="338554"/>
          </a:xfrm>
          <a:prstGeom prst="rect">
            <a:avLst/>
          </a:prstGeom>
          <a:solidFill>
            <a:srgbClr val="FFFFFF"/>
          </a:solidFill>
        </p:spPr>
        <p:txBody>
          <a:bodyPr wrap="none" rtlCol="0">
            <a:spAutoFit/>
          </a:bodyPr>
          <a:lstStyle/>
          <a:p>
            <a:r>
              <a:rPr lang="en-US" sz="1600" dirty="0" smtClean="0">
                <a:solidFill>
                  <a:srgbClr val="FF0000"/>
                </a:solidFill>
              </a:rPr>
              <a:t>eczema</a:t>
            </a:r>
            <a:endParaRPr lang="en-US" sz="1600" dirty="0">
              <a:solidFill>
                <a:srgbClr val="FF0000"/>
              </a:solidFill>
            </a:endParaRPr>
          </a:p>
        </p:txBody>
      </p:sp>
      <p:sp>
        <p:nvSpPr>
          <p:cNvPr id="18" name="Rectangle 17"/>
          <p:cNvSpPr/>
          <p:nvPr/>
        </p:nvSpPr>
        <p:spPr>
          <a:xfrm>
            <a:off x="6011333" y="3090333"/>
            <a:ext cx="152400" cy="2624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88141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468" y="274638"/>
            <a:ext cx="7162800" cy="1143000"/>
          </a:xfrm>
        </p:spPr>
        <p:txBody>
          <a:bodyPr>
            <a:normAutofit fontScale="90000"/>
          </a:bodyPr>
          <a:lstStyle/>
          <a:p>
            <a:r>
              <a:rPr lang="en-US" b="1" dirty="0" smtClean="0"/>
              <a:t>Elevated Blood Glutamate Levels in Autism</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76905"/>
            <a:ext cx="8229600" cy="4525963"/>
          </a:xfrm>
        </p:spPr>
        <p:txBody>
          <a:bodyPr>
            <a:normAutofit fontScale="92500" lnSpcReduction="20000"/>
          </a:bodyPr>
          <a:lstStyle/>
          <a:p>
            <a:r>
              <a:rPr lang="en-US" dirty="0" smtClean="0"/>
              <a:t>Meta analysis </a:t>
            </a:r>
          </a:p>
          <a:p>
            <a:pPr lvl="1"/>
            <a:r>
              <a:rPr lang="en-US" dirty="0"/>
              <a:t>Twelve studies involving 880 participants and 446 incident cases </a:t>
            </a:r>
            <a:endParaRPr lang="en-US" dirty="0" smtClean="0"/>
          </a:p>
          <a:p>
            <a:pPr lvl="1"/>
            <a:r>
              <a:rPr lang="en-US" dirty="0" smtClean="0"/>
              <a:t>Highly significant result (P&lt; 0.001) for elevated blood glutamate  in association with autism</a:t>
            </a:r>
          </a:p>
          <a:p>
            <a:r>
              <a:rPr lang="en-US" dirty="0"/>
              <a:t>G</a:t>
            </a:r>
            <a:r>
              <a:rPr lang="en-US" dirty="0" smtClean="0"/>
              <a:t>lutamate </a:t>
            </a:r>
            <a:r>
              <a:rPr lang="en-US" dirty="0"/>
              <a:t>levels in the blood and central nervous system are closely correlated </a:t>
            </a:r>
            <a:endParaRPr lang="en-US" dirty="0" smtClean="0"/>
          </a:p>
          <a:p>
            <a:r>
              <a:rPr lang="en-US" dirty="0" smtClean="0"/>
              <a:t>Glutamic acid decarboxylase converts glutamate to GABA (an inhibitory neurotransmitter) and is decreased in autism</a:t>
            </a:r>
          </a:p>
          <a:p>
            <a:r>
              <a:rPr lang="en-US" dirty="0" smtClean="0"/>
              <a:t>High glutamate may play a role in seizures</a:t>
            </a:r>
          </a:p>
          <a:p>
            <a:endParaRPr lang="en-US" dirty="0"/>
          </a:p>
        </p:txBody>
      </p:sp>
      <p:sp>
        <p:nvSpPr>
          <p:cNvPr id="4" name="TextBox 3"/>
          <p:cNvSpPr txBox="1"/>
          <p:nvPr/>
        </p:nvSpPr>
        <p:spPr>
          <a:xfrm>
            <a:off x="1584976" y="6317734"/>
            <a:ext cx="7101824" cy="461665"/>
          </a:xfrm>
          <a:prstGeom prst="rect">
            <a:avLst/>
          </a:prstGeom>
          <a:noFill/>
        </p:spPr>
        <p:txBody>
          <a:bodyPr wrap="none" rtlCol="0">
            <a:spAutoFit/>
          </a:bodyPr>
          <a:lstStyle/>
          <a:p>
            <a:r>
              <a:rPr lang="nb-NO" sz="2400" dirty="0" smtClean="0">
                <a:solidFill>
                  <a:srgbClr val="FF0000"/>
                </a:solidFill>
              </a:rPr>
              <a:t>*</a:t>
            </a:r>
            <a:r>
              <a:rPr lang="nb-NO" sz="2400" dirty="0" smtClean="0"/>
              <a:t>Z </a:t>
            </a:r>
            <a:r>
              <a:rPr lang="nb-NO" sz="2400" dirty="0" err="1" smtClean="0"/>
              <a:t>Zheng</a:t>
            </a:r>
            <a:r>
              <a:rPr lang="nb-NO" sz="2400" dirty="0" smtClean="0"/>
              <a:t> et al., </a:t>
            </a:r>
            <a:r>
              <a:rPr lang="nb-NO" sz="2400" dirty="0" err="1" smtClean="0"/>
              <a:t>Plos</a:t>
            </a:r>
            <a:r>
              <a:rPr lang="nb-NO" sz="2400" dirty="0" smtClean="0"/>
              <a:t> ONE </a:t>
            </a:r>
            <a:r>
              <a:rPr lang="nb-NO" sz="2400" dirty="0" err="1" smtClean="0"/>
              <a:t>July</a:t>
            </a:r>
            <a:r>
              <a:rPr lang="nb-NO" sz="2400" dirty="0" smtClean="0"/>
              <a:t> 8, 2016 111(7): e0158688</a:t>
            </a:r>
            <a:endParaRPr lang="en-US" sz="2400" dirty="0"/>
          </a:p>
        </p:txBody>
      </p:sp>
    </p:spTree>
    <p:extLst>
      <p:ext uri="{BB962C8B-B14F-4D97-AF65-F5344CB8AC3E}">
        <p14:creationId xmlns:p14="http://schemas.microsoft.com/office/powerpoint/2010/main" val="5291222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 Health Status</a:t>
            </a:r>
            <a:endParaRPr lang="en-US" b="1" dirty="0"/>
          </a:p>
        </p:txBody>
      </p:sp>
      <p:sp>
        <p:nvSpPr>
          <p:cNvPr id="3" name="Content Placeholder 2"/>
          <p:cNvSpPr>
            <a:spLocks noGrp="1"/>
          </p:cNvSpPr>
          <p:nvPr>
            <p:ph idx="1"/>
          </p:nvPr>
        </p:nvSpPr>
        <p:spPr>
          <a:xfrm>
            <a:off x="457200" y="1600200"/>
            <a:ext cx="8476902" cy="4525963"/>
          </a:xfrm>
        </p:spPr>
        <p:txBody>
          <a:bodyPr>
            <a:normAutofit fontScale="92500" lnSpcReduction="20000"/>
          </a:bodyPr>
          <a:lstStyle/>
          <a:p>
            <a:r>
              <a:rPr lang="en-US" dirty="0" smtClean="0"/>
              <a:t>US makes up 5% of the world’s population but consumes more than 50% of the world’s pharmaceutical drugs</a:t>
            </a:r>
          </a:p>
          <a:p>
            <a:r>
              <a:rPr lang="en-US" dirty="0" smtClean="0"/>
              <a:t>We spend more on health care than Japan, France, China, UK, Italy, Canada, Brazil, Spain, and Australia, </a:t>
            </a:r>
            <a:r>
              <a:rPr lang="en-US" i="1" dirty="0" smtClean="0">
                <a:solidFill>
                  <a:srgbClr val="FF0000"/>
                </a:solidFill>
              </a:rPr>
              <a:t>combined </a:t>
            </a:r>
            <a:endParaRPr lang="en-US" i="1" dirty="0" smtClean="0">
              <a:solidFill>
                <a:srgbClr val="FF0000"/>
              </a:solidFill>
            </a:endParaRPr>
          </a:p>
          <a:p>
            <a:r>
              <a:rPr lang="en-US" dirty="0" smtClean="0"/>
              <a:t>US ranks last or near last among developed</a:t>
            </a:r>
            <a:r>
              <a:rPr lang="en-US" i="1" dirty="0" smtClean="0"/>
              <a:t> </a:t>
            </a:r>
            <a:r>
              <a:rPr lang="en-US" dirty="0" smtClean="0"/>
              <a:t>nations on infant mortality and life expectancy</a:t>
            </a:r>
          </a:p>
          <a:p>
            <a:r>
              <a:rPr lang="en-US" dirty="0" smtClean="0"/>
              <a:t>We also suffer from more chronic illnesses</a:t>
            </a:r>
          </a:p>
          <a:p>
            <a:r>
              <a:rPr lang="en-US" i="1" dirty="0" smtClean="0">
                <a:solidFill>
                  <a:srgbClr val="FF0000"/>
                </a:solidFill>
              </a:rPr>
              <a:t>We consume 25% of the world supply of glyphosate </a:t>
            </a:r>
          </a:p>
          <a:p>
            <a:endParaRPr lang="en-US" dirty="0"/>
          </a:p>
        </p:txBody>
      </p:sp>
    </p:spTree>
    <p:extLst>
      <p:ext uri="{BB962C8B-B14F-4D97-AF65-F5344CB8AC3E}">
        <p14:creationId xmlns:p14="http://schemas.microsoft.com/office/powerpoint/2010/main" val="39210586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0" y="2645602"/>
            <a:ext cx="9308616" cy="1754327"/>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MMR, Glyphosate and Autoimmunity</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5734347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MMR and Autism</a:t>
            </a:r>
            <a:endParaRPr lang="en-US" b="1" dirty="0"/>
          </a:p>
        </p:txBody>
      </p:sp>
      <p:sp>
        <p:nvSpPr>
          <p:cNvPr id="3" name="Content Placeholder 2"/>
          <p:cNvSpPr>
            <a:spLocks noGrp="1"/>
          </p:cNvSpPr>
          <p:nvPr>
            <p:ph idx="1"/>
          </p:nvPr>
        </p:nvSpPr>
        <p:spPr>
          <a:xfrm>
            <a:off x="342900" y="1238056"/>
            <a:ext cx="8343900" cy="4708270"/>
          </a:xfrm>
        </p:spPr>
        <p:txBody>
          <a:bodyPr>
            <a:normAutofit fontScale="92500" lnSpcReduction="20000"/>
          </a:bodyPr>
          <a:lstStyle/>
          <a:p>
            <a:r>
              <a:rPr lang="en-US" dirty="0" smtClean="0"/>
              <a:t>Dr. Andrew Wakefield found a connection in 1998 in a now retracted publication</a:t>
            </a:r>
            <a:r>
              <a:rPr lang="en-US" dirty="0" smtClean="0">
                <a:solidFill>
                  <a:srgbClr val="FF0000"/>
                </a:solidFill>
              </a:rPr>
              <a:t>*</a:t>
            </a:r>
          </a:p>
          <a:p>
            <a:pPr lvl="1"/>
            <a:r>
              <a:rPr lang="en-US" dirty="0" smtClean="0"/>
              <a:t>He also identified a connection between </a:t>
            </a:r>
            <a:r>
              <a:rPr lang="en-US" i="1" dirty="0" smtClean="0"/>
              <a:t>gut </a:t>
            </a:r>
            <a:r>
              <a:rPr lang="en-US" i="1" dirty="0" err="1" smtClean="0"/>
              <a:t>dysbiosis</a:t>
            </a:r>
            <a:r>
              <a:rPr lang="en-US" i="1" dirty="0" smtClean="0"/>
              <a:t> </a:t>
            </a:r>
            <a:r>
              <a:rPr lang="en-US" dirty="0" smtClean="0"/>
              <a:t>and autism</a:t>
            </a:r>
          </a:p>
          <a:p>
            <a:r>
              <a:rPr lang="en-US" dirty="0" smtClean="0"/>
              <a:t>CDC claimed proof of no link in a 2004 paper</a:t>
            </a:r>
            <a:r>
              <a:rPr lang="en-US" dirty="0" smtClean="0">
                <a:solidFill>
                  <a:srgbClr val="FF0000"/>
                </a:solidFill>
              </a:rPr>
              <a:t>**</a:t>
            </a:r>
          </a:p>
          <a:p>
            <a:r>
              <a:rPr lang="en-US" dirty="0" smtClean="0"/>
              <a:t>Whistleblower, Dr. William Thompson, has come forward: </a:t>
            </a:r>
          </a:p>
          <a:p>
            <a:pPr lvl="1"/>
            <a:r>
              <a:rPr lang="en-US" dirty="0" smtClean="0"/>
              <a:t>Data supported significant increased risk for autism in black males who received the vaccine early </a:t>
            </a:r>
            <a:r>
              <a:rPr lang="en-US" dirty="0" err="1" smtClean="0"/>
              <a:t>vs</a:t>
            </a:r>
            <a:r>
              <a:rPr lang="en-US" dirty="0" smtClean="0"/>
              <a:t> late</a:t>
            </a:r>
          </a:p>
          <a:p>
            <a:pPr lvl="1"/>
            <a:r>
              <a:rPr lang="en-US" dirty="0" smtClean="0"/>
              <a:t>Demand for birth certificate hid this finding</a:t>
            </a:r>
          </a:p>
          <a:p>
            <a:pPr lvl="1"/>
            <a:r>
              <a:rPr lang="en-US" dirty="0" smtClean="0"/>
              <a:t>In a secret meeting, documents were destroyed to hide the evidence</a:t>
            </a:r>
          </a:p>
          <a:p>
            <a:pPr marL="0" indent="0">
              <a:buNone/>
            </a:pPr>
            <a:endParaRPr lang="en-US" dirty="0" smtClean="0"/>
          </a:p>
          <a:p>
            <a:pPr marL="0" indent="0">
              <a:buNone/>
            </a:pPr>
            <a:endParaRPr lang="en-US" dirty="0"/>
          </a:p>
        </p:txBody>
      </p:sp>
      <p:sp>
        <p:nvSpPr>
          <p:cNvPr id="4" name="TextBox 3"/>
          <p:cNvSpPr txBox="1"/>
          <p:nvPr/>
        </p:nvSpPr>
        <p:spPr>
          <a:xfrm>
            <a:off x="2095500" y="6151563"/>
            <a:ext cx="6894235" cy="369332"/>
          </a:xfrm>
          <a:prstGeom prst="rect">
            <a:avLst/>
          </a:prstGeom>
          <a:noFill/>
        </p:spPr>
        <p:txBody>
          <a:bodyPr wrap="none" rtlCol="0">
            <a:spAutoFit/>
          </a:bodyPr>
          <a:lstStyle/>
          <a:p>
            <a:r>
              <a:rPr lang="en-US" i="1" dirty="0" smtClean="0">
                <a:solidFill>
                  <a:srgbClr val="FF0000"/>
                </a:solidFill>
              </a:rPr>
              <a:t>*</a:t>
            </a:r>
            <a:r>
              <a:rPr lang="en-US" dirty="0" smtClean="0"/>
              <a:t>A Wakefield et al.</a:t>
            </a:r>
            <a:r>
              <a:rPr lang="en-US" i="1" dirty="0" smtClean="0"/>
              <a:t>, The </a:t>
            </a:r>
            <a:r>
              <a:rPr lang="en-US" i="1" dirty="0"/>
              <a:t>Lancet</a:t>
            </a:r>
            <a:r>
              <a:rPr lang="en-US" dirty="0"/>
              <a:t> </a:t>
            </a:r>
            <a:r>
              <a:rPr lang="en-US" dirty="0" smtClean="0"/>
              <a:t>1998; </a:t>
            </a:r>
            <a:r>
              <a:rPr lang="en-US" b="1" dirty="0" smtClean="0"/>
              <a:t>351</a:t>
            </a:r>
            <a:r>
              <a:rPr lang="en-US" dirty="0" smtClean="0"/>
              <a:t> </a:t>
            </a:r>
            <a:r>
              <a:rPr lang="en-US" dirty="0"/>
              <a:t>(9103): 637–41</a:t>
            </a:r>
            <a:r>
              <a:rPr lang="en-US" dirty="0" smtClean="0"/>
              <a:t>. (RETRACTED)</a:t>
            </a:r>
            <a:endParaRPr lang="en-US" dirty="0"/>
          </a:p>
        </p:txBody>
      </p:sp>
      <p:sp>
        <p:nvSpPr>
          <p:cNvPr id="5" name="TextBox 4"/>
          <p:cNvSpPr txBox="1"/>
          <p:nvPr/>
        </p:nvSpPr>
        <p:spPr>
          <a:xfrm>
            <a:off x="2095500" y="6488668"/>
            <a:ext cx="7048500" cy="369332"/>
          </a:xfrm>
          <a:prstGeom prst="rect">
            <a:avLst/>
          </a:prstGeom>
          <a:noFill/>
        </p:spPr>
        <p:txBody>
          <a:bodyPr wrap="square" rtlCol="0">
            <a:spAutoFit/>
          </a:bodyPr>
          <a:lstStyle/>
          <a:p>
            <a:r>
              <a:rPr lang="en-US" dirty="0" smtClean="0">
                <a:solidFill>
                  <a:srgbClr val="FF0000"/>
                </a:solidFill>
              </a:rPr>
              <a:t>**</a:t>
            </a:r>
            <a:r>
              <a:rPr lang="en-US" dirty="0" smtClean="0"/>
              <a:t>F </a:t>
            </a:r>
            <a:r>
              <a:rPr lang="en-US" dirty="0" err="1" smtClean="0"/>
              <a:t>DeStefano</a:t>
            </a:r>
            <a:r>
              <a:rPr lang="en-US" dirty="0" smtClean="0"/>
              <a:t> et al., </a:t>
            </a:r>
            <a:r>
              <a:rPr lang="en-US" i="1" dirty="0"/>
              <a:t>Pediatrics </a:t>
            </a:r>
            <a:r>
              <a:rPr lang="en-US" dirty="0"/>
              <a:t>2004;113;259-266 </a:t>
            </a:r>
            <a:r>
              <a:rPr lang="en-US" dirty="0" smtClean="0"/>
              <a:t>.</a:t>
            </a:r>
            <a:endParaRPr lang="en-US" dirty="0"/>
          </a:p>
        </p:txBody>
      </p:sp>
    </p:spTree>
    <p:extLst>
      <p:ext uri="{BB962C8B-B14F-4D97-AF65-F5344CB8AC3E}">
        <p14:creationId xmlns:p14="http://schemas.microsoft.com/office/powerpoint/2010/main" val="305692829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vaxxed.jpg"/>
          <p:cNvPicPr>
            <a:picLocks noGrp="1" noChangeAspect="1"/>
          </p:cNvPicPr>
          <p:nvPr>
            <p:ph idx="1"/>
          </p:nvPr>
        </p:nvPicPr>
        <p:blipFill>
          <a:blip r:embed="rId2">
            <a:extLst>
              <a:ext uri="{28A0092B-C50C-407E-A947-70E740481C1C}">
                <a14:useLocalDpi xmlns:a14="http://schemas.microsoft.com/office/drawing/2010/main" val="0"/>
              </a:ext>
            </a:extLst>
          </a:blip>
          <a:srcRect l="-86373" r="-86373"/>
          <a:stretch>
            <a:fillRect/>
          </a:stretch>
        </p:blipFill>
        <p:spPr>
          <a:xfrm>
            <a:off x="-996272" y="455651"/>
            <a:ext cx="11305205" cy="6217427"/>
          </a:xfrm>
        </p:spPr>
      </p:pic>
    </p:spTree>
    <p:extLst>
      <p:ext uri="{BB962C8B-B14F-4D97-AF65-F5344CB8AC3E}">
        <p14:creationId xmlns:p14="http://schemas.microsoft.com/office/powerpoint/2010/main" val="54806789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Vaxxed</a:t>
            </a:r>
            <a:r>
              <a:rPr lang="en-US" b="1" dirty="0" smtClean="0"/>
              <a:t>, The </a:t>
            </a:r>
            <a:r>
              <a:rPr lang="en-US" b="1" dirty="0" smtClean="0"/>
              <a:t>Movie: </a:t>
            </a:r>
            <a:br>
              <a:rPr lang="en-US" b="1" dirty="0" smtClean="0"/>
            </a:br>
            <a:r>
              <a:rPr lang="en-US" b="1" dirty="0" smtClean="0"/>
              <a:t>Suppressed Study by the CDC</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57289"/>
            <a:ext cx="8229600" cy="4525963"/>
          </a:xfrm>
        </p:spPr>
        <p:txBody>
          <a:bodyPr>
            <a:normAutofit/>
          </a:bodyPr>
          <a:lstStyle/>
          <a:p>
            <a:r>
              <a:rPr lang="en-US" dirty="0" smtClean="0"/>
              <a:t>7</a:t>
            </a:r>
            <a:r>
              <a:rPr lang="en-US" dirty="0" smtClean="0"/>
              <a:t>-fold increase in autism for children previously perfectly healthy getting the MMR vaccine before 18 months versus those waiting until after 3 years old</a:t>
            </a:r>
          </a:p>
          <a:p>
            <a:r>
              <a:rPr lang="en-US" dirty="0" smtClean="0"/>
              <a:t>2.6-fold increase in autism in black boys who similarly got the vaccine early versus late</a:t>
            </a:r>
          </a:p>
          <a:p>
            <a:pPr marL="0" indent="0">
              <a:buNone/>
            </a:pPr>
            <a:r>
              <a:rPr lang="en-US" dirty="0" smtClean="0"/>
              <a:t>Del </a:t>
            </a:r>
            <a:r>
              <a:rPr lang="en-US" dirty="0" err="1" smtClean="0"/>
              <a:t>Bigtree</a:t>
            </a:r>
            <a:r>
              <a:rPr lang="en-US" dirty="0" smtClean="0"/>
              <a:t>: “Our democracy is now sick and dying because media is not doing </a:t>
            </a:r>
            <a:r>
              <a:rPr lang="en-US" dirty="0" smtClean="0"/>
              <a:t>its </a:t>
            </a:r>
            <a:r>
              <a:rPr lang="en-US" dirty="0" smtClean="0"/>
              <a:t>job”</a:t>
            </a:r>
            <a:r>
              <a:rPr lang="en-US" dirty="0" smtClean="0">
                <a:solidFill>
                  <a:srgbClr val="FF0000"/>
                </a:solidFill>
              </a:rPr>
              <a:t>**</a:t>
            </a:r>
            <a:endParaRPr lang="en-US" dirty="0">
              <a:solidFill>
                <a:srgbClr val="FF0000"/>
              </a:solidFill>
            </a:endParaRPr>
          </a:p>
        </p:txBody>
      </p:sp>
      <p:sp>
        <p:nvSpPr>
          <p:cNvPr id="4" name="TextBox 3"/>
          <p:cNvSpPr txBox="1"/>
          <p:nvPr/>
        </p:nvSpPr>
        <p:spPr>
          <a:xfrm>
            <a:off x="2448091" y="5862196"/>
            <a:ext cx="5953973" cy="1015663"/>
          </a:xfrm>
          <a:prstGeom prst="rect">
            <a:avLst/>
          </a:prstGeom>
          <a:noFill/>
        </p:spPr>
        <p:txBody>
          <a:bodyPr wrap="none" rtlCol="0">
            <a:spAutoFit/>
          </a:bodyPr>
          <a:lstStyle/>
          <a:p>
            <a:r>
              <a:rPr lang="nl-NL" sz="2000" dirty="0" smtClean="0">
                <a:solidFill>
                  <a:srgbClr val="FF0000"/>
                </a:solidFill>
              </a:rPr>
              <a:t>*</a:t>
            </a:r>
            <a:r>
              <a:rPr lang="nl-NL" sz="2000" dirty="0" smtClean="0"/>
              <a:t> http://</a:t>
            </a:r>
            <a:r>
              <a:rPr lang="nl-NL" sz="2000" dirty="0" err="1" smtClean="0"/>
              <a:t>www.vaxxed.com</a:t>
            </a:r>
            <a:endParaRPr lang="nl-NL" sz="2000" dirty="0" smtClean="0"/>
          </a:p>
          <a:p>
            <a:r>
              <a:rPr lang="nl-NL" sz="2000" dirty="0" smtClean="0">
                <a:solidFill>
                  <a:srgbClr val="FF0000"/>
                </a:solidFill>
              </a:rPr>
              <a:t>** </a:t>
            </a:r>
            <a:r>
              <a:rPr lang="nl-NL" sz="2000" dirty="0" smtClean="0"/>
              <a:t>Del </a:t>
            </a:r>
            <a:r>
              <a:rPr lang="nl-NL" sz="2000" dirty="0" err="1" smtClean="0"/>
              <a:t>Bigtree</a:t>
            </a:r>
            <a:r>
              <a:rPr lang="nl-NL" sz="2000" dirty="0" smtClean="0"/>
              <a:t>, Producer, Speech </a:t>
            </a:r>
            <a:r>
              <a:rPr lang="nl-NL" sz="2000" dirty="0" err="1" smtClean="0"/>
              <a:t>published</a:t>
            </a:r>
            <a:r>
              <a:rPr lang="nl-NL" sz="2000" dirty="0" smtClean="0"/>
              <a:t> </a:t>
            </a:r>
            <a:r>
              <a:rPr lang="nl-NL" sz="2000" dirty="0" err="1" smtClean="0"/>
              <a:t>July</a:t>
            </a:r>
            <a:r>
              <a:rPr lang="nl-NL" sz="2000" dirty="0" smtClean="0"/>
              <a:t> 3, 2016</a:t>
            </a:r>
          </a:p>
          <a:p>
            <a:r>
              <a:rPr lang="nl-NL" sz="2000" dirty="0" err="1" smtClean="0"/>
              <a:t>https</a:t>
            </a:r>
            <a:r>
              <a:rPr lang="nl-NL" sz="2000" dirty="0"/>
              <a:t>://</a:t>
            </a:r>
            <a:r>
              <a:rPr lang="nl-NL" sz="2000" dirty="0" err="1"/>
              <a:t>www.youtube.com</a:t>
            </a:r>
            <a:r>
              <a:rPr lang="nl-NL" sz="2000" dirty="0"/>
              <a:t>/</a:t>
            </a:r>
            <a:r>
              <a:rPr lang="nl-NL" sz="2000" dirty="0" err="1"/>
              <a:t>watch?v</a:t>
            </a:r>
            <a:r>
              <a:rPr lang="nl-NL" sz="2000" dirty="0"/>
              <a:t>=</a:t>
            </a:r>
            <a:r>
              <a:rPr lang="nl-NL" sz="2000" dirty="0" smtClean="0"/>
              <a:t>qY1SkwuwOFws</a:t>
            </a:r>
            <a:endParaRPr lang="en-US" sz="2000" dirty="0"/>
          </a:p>
        </p:txBody>
      </p:sp>
    </p:spTree>
    <p:extLst>
      <p:ext uri="{BB962C8B-B14F-4D97-AF65-F5344CB8AC3E}">
        <p14:creationId xmlns:p14="http://schemas.microsoft.com/office/powerpoint/2010/main" val="283382830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Autism, Glyphosate, Vaccine Reactions</a:t>
            </a:r>
            <a:r>
              <a:rPr lang="en-US" sz="3600" b="1" dirty="0" smtClean="0">
                <a:solidFill>
                  <a:srgbClr val="FF0000"/>
                </a:solidFill>
              </a:rPr>
              <a:t>*</a:t>
            </a:r>
            <a:endParaRPr lang="en-US" sz="3600" b="1" dirty="0">
              <a:solidFill>
                <a:srgbClr val="FF0000"/>
              </a:solidFill>
            </a:endParaRPr>
          </a:p>
        </p:txBody>
      </p:sp>
      <p:pic>
        <p:nvPicPr>
          <p:cNvPr id="4" name="Content Placeholder 3" descr="VAERS_reports_autism_aluminum.gif"/>
          <p:cNvPicPr>
            <a:picLocks noGrp="1" noChangeAspect="1"/>
          </p:cNvPicPr>
          <p:nvPr>
            <p:ph idx="1"/>
          </p:nvPr>
        </p:nvPicPr>
        <p:blipFill>
          <a:blip r:embed="rId3">
            <a:extLst>
              <a:ext uri="{28A0092B-C50C-407E-A947-70E740481C1C}">
                <a14:useLocalDpi xmlns:a14="http://schemas.microsoft.com/office/drawing/2010/main" val="0"/>
              </a:ext>
            </a:extLst>
          </a:blip>
          <a:srcRect l="-9974" r="-9974"/>
          <a:stretch>
            <a:fillRect/>
          </a:stretch>
        </p:blipFill>
        <p:spPr/>
      </p:pic>
      <p:sp>
        <p:nvSpPr>
          <p:cNvPr id="5" name="TextBox 4"/>
          <p:cNvSpPr txBox="1"/>
          <p:nvPr/>
        </p:nvSpPr>
        <p:spPr>
          <a:xfrm>
            <a:off x="1587500" y="6138863"/>
            <a:ext cx="4303757" cy="400110"/>
          </a:xfrm>
          <a:prstGeom prst="rect">
            <a:avLst/>
          </a:prstGeom>
          <a:noFill/>
        </p:spPr>
        <p:txBody>
          <a:bodyPr wrap="none" rtlCol="0">
            <a:spAutoFit/>
          </a:bodyPr>
          <a:lstStyle/>
          <a:p>
            <a:r>
              <a:rPr lang="en-US" sz="2000" dirty="0" smtClean="0">
                <a:solidFill>
                  <a:srgbClr val="FF0000"/>
                </a:solidFill>
              </a:rPr>
              <a:t>*</a:t>
            </a:r>
            <a:r>
              <a:rPr lang="en-US" sz="2000" dirty="0" smtClean="0"/>
              <a:t>Collaboration with Dr. Nancy Swanson</a:t>
            </a:r>
            <a:endParaRPr lang="en-US" sz="2000" dirty="0"/>
          </a:p>
        </p:txBody>
      </p:sp>
      <p:sp>
        <p:nvSpPr>
          <p:cNvPr id="6" name="TextBox 5"/>
          <p:cNvSpPr txBox="1"/>
          <p:nvPr/>
        </p:nvSpPr>
        <p:spPr>
          <a:xfrm>
            <a:off x="1922815" y="1591733"/>
            <a:ext cx="4198585" cy="369332"/>
          </a:xfrm>
          <a:prstGeom prst="rect">
            <a:avLst/>
          </a:prstGeom>
          <a:solidFill>
            <a:srgbClr val="FCFFBC"/>
          </a:solidFill>
          <a:ln>
            <a:solidFill>
              <a:schemeClr val="tx1"/>
            </a:solidFill>
          </a:ln>
        </p:spPr>
        <p:txBody>
          <a:bodyPr wrap="none" rtlCol="0">
            <a:spAutoFit/>
          </a:bodyPr>
          <a:lstStyle/>
          <a:p>
            <a:r>
              <a:rPr lang="en-US" dirty="0" smtClean="0"/>
              <a:t>Glyphosate application to corn and soy, US</a:t>
            </a:r>
            <a:endParaRPr lang="en-US" dirty="0"/>
          </a:p>
        </p:txBody>
      </p:sp>
      <p:sp>
        <p:nvSpPr>
          <p:cNvPr id="7" name="TextBox 6"/>
          <p:cNvSpPr txBox="1"/>
          <p:nvPr/>
        </p:nvSpPr>
        <p:spPr>
          <a:xfrm>
            <a:off x="5346700" y="4954030"/>
            <a:ext cx="2961080" cy="369332"/>
          </a:xfrm>
          <a:prstGeom prst="rect">
            <a:avLst/>
          </a:prstGeom>
          <a:solidFill>
            <a:srgbClr val="FCFFBC"/>
          </a:solidFill>
          <a:ln>
            <a:solidFill>
              <a:srgbClr val="000000"/>
            </a:solidFill>
          </a:ln>
        </p:spPr>
        <p:txBody>
          <a:bodyPr wrap="none" rtlCol="0">
            <a:spAutoFit/>
          </a:bodyPr>
          <a:lstStyle/>
          <a:p>
            <a:r>
              <a:rPr lang="en-US" dirty="0" smtClean="0"/>
              <a:t># Adverse Reactions in VAERS</a:t>
            </a:r>
            <a:endParaRPr lang="en-US" dirty="0"/>
          </a:p>
        </p:txBody>
      </p:sp>
      <p:sp>
        <p:nvSpPr>
          <p:cNvPr id="8" name="TextBox 7"/>
          <p:cNvSpPr txBox="1"/>
          <p:nvPr/>
        </p:nvSpPr>
        <p:spPr>
          <a:xfrm>
            <a:off x="2163943" y="3448566"/>
            <a:ext cx="2518638" cy="369332"/>
          </a:xfrm>
          <a:prstGeom prst="rect">
            <a:avLst/>
          </a:prstGeom>
          <a:solidFill>
            <a:srgbClr val="FCFFBC"/>
          </a:solidFill>
          <a:ln>
            <a:solidFill>
              <a:srgbClr val="000000"/>
            </a:solidFill>
          </a:ln>
        </p:spPr>
        <p:txBody>
          <a:bodyPr wrap="none" rtlCol="0">
            <a:spAutoFit/>
          </a:bodyPr>
          <a:lstStyle/>
          <a:p>
            <a:r>
              <a:rPr lang="en-US" dirty="0" smtClean="0"/>
              <a:t>Children with Autism, US </a:t>
            </a:r>
            <a:endParaRPr lang="en-US" dirty="0"/>
          </a:p>
        </p:txBody>
      </p:sp>
      <p:cxnSp>
        <p:nvCxnSpPr>
          <p:cNvPr id="10" name="Straight Arrow Connector 9"/>
          <p:cNvCxnSpPr/>
          <p:nvPr/>
        </p:nvCxnSpPr>
        <p:spPr>
          <a:xfrm>
            <a:off x="4682581" y="1961065"/>
            <a:ext cx="664119" cy="20414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5398404" y="4546600"/>
            <a:ext cx="722996" cy="4064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149600" y="3817898"/>
            <a:ext cx="1358900" cy="62710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864582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53"/>
            <a:ext cx="8229600" cy="1143000"/>
          </a:xfrm>
        </p:spPr>
        <p:txBody>
          <a:bodyPr/>
          <a:lstStyle/>
          <a:p>
            <a:r>
              <a:rPr lang="en-US" b="1" dirty="0" smtClean="0"/>
              <a:t>Glyphosate in Vaccines?</a:t>
            </a:r>
            <a:endParaRPr lang="en-US" b="1" dirty="0"/>
          </a:p>
        </p:txBody>
      </p:sp>
      <p:sp>
        <p:nvSpPr>
          <p:cNvPr id="3" name="Content Placeholder 2"/>
          <p:cNvSpPr>
            <a:spLocks noGrp="1"/>
          </p:cNvSpPr>
          <p:nvPr>
            <p:ph idx="1"/>
          </p:nvPr>
        </p:nvSpPr>
        <p:spPr>
          <a:xfrm>
            <a:off x="341750" y="1282734"/>
            <a:ext cx="8548250" cy="5236599"/>
          </a:xfrm>
        </p:spPr>
        <p:txBody>
          <a:bodyPr>
            <a:normAutofit fontScale="92500"/>
          </a:bodyPr>
          <a:lstStyle/>
          <a:p>
            <a:r>
              <a:rPr lang="en-US" dirty="0" smtClean="0"/>
              <a:t>For MMR, flu vaccine, and rabies vaccine, live virus is grown on gelatin derived from ligaments of pigs</a:t>
            </a:r>
          </a:p>
          <a:p>
            <a:pPr lvl="1"/>
            <a:r>
              <a:rPr lang="en-US" dirty="0" smtClean="0"/>
              <a:t>Pigs are fed GMO Roundup-Ready corn and soy feed</a:t>
            </a:r>
          </a:p>
          <a:p>
            <a:r>
              <a:rPr lang="en-US" dirty="0" smtClean="0"/>
              <a:t>The main component of gelatin is collagen</a:t>
            </a:r>
          </a:p>
          <a:p>
            <a:r>
              <a:rPr lang="en-US" dirty="0" smtClean="0"/>
              <a:t>By far the most common amino acid in collagen is glycine: glyphosate substitution is likely!</a:t>
            </a:r>
          </a:p>
          <a:p>
            <a:r>
              <a:rPr lang="en-US" dirty="0" smtClean="0"/>
              <a:t> There is also a significant amount of glutamate</a:t>
            </a:r>
            <a:endParaRPr lang="en-US" dirty="0" smtClean="0"/>
          </a:p>
          <a:p>
            <a:pPr lvl="1"/>
            <a:r>
              <a:rPr lang="en-US" dirty="0"/>
              <a:t>E</a:t>
            </a:r>
            <a:r>
              <a:rPr lang="en-US" dirty="0" smtClean="0"/>
              <a:t>xcite NMDA  </a:t>
            </a:r>
            <a:r>
              <a:rPr lang="en-US" dirty="0" smtClean="0"/>
              <a:t>receptors in the </a:t>
            </a:r>
            <a:r>
              <a:rPr lang="en-US" dirty="0" smtClean="0"/>
              <a:t>brain</a:t>
            </a:r>
            <a:endParaRPr lang="en-US" dirty="0" smtClean="0"/>
          </a:p>
          <a:p>
            <a:r>
              <a:rPr lang="en-US" dirty="0" smtClean="0"/>
              <a:t>Glyphosate’s known </a:t>
            </a:r>
            <a:r>
              <a:rPr lang="en-US" dirty="0" smtClean="0"/>
              <a:t>stimulation of NMDA receptors could cause neuronal burnout</a:t>
            </a:r>
            <a:endParaRPr lang="en-US" dirty="0"/>
          </a:p>
        </p:txBody>
      </p:sp>
    </p:spTree>
    <p:extLst>
      <p:ext uri="{BB962C8B-B14F-4D97-AF65-F5344CB8AC3E}">
        <p14:creationId xmlns:p14="http://schemas.microsoft.com/office/powerpoint/2010/main" val="50198787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5"/>
            <a:ext cx="8229600" cy="1143000"/>
          </a:xfrm>
        </p:spPr>
        <p:txBody>
          <a:bodyPr/>
          <a:lstStyle/>
          <a:p>
            <a:r>
              <a:rPr lang="en-US" b="1" dirty="0" smtClean="0"/>
              <a:t>Precedent: Glyphosate in Drugs?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fontScale="92500" lnSpcReduction="10000"/>
          </a:bodyPr>
          <a:lstStyle/>
          <a:p>
            <a:r>
              <a:rPr lang="en-US" dirty="0" err="1"/>
              <a:t>Trasylol</a:t>
            </a:r>
            <a:r>
              <a:rPr lang="en-US" dirty="0"/>
              <a:t> </a:t>
            </a:r>
            <a:r>
              <a:rPr lang="en-US" dirty="0" smtClean="0"/>
              <a:t>(</a:t>
            </a:r>
            <a:r>
              <a:rPr lang="en-US" dirty="0" err="1" smtClean="0"/>
              <a:t>aprotinin</a:t>
            </a:r>
            <a:r>
              <a:rPr lang="en-US" dirty="0" smtClean="0"/>
              <a:t>) is </a:t>
            </a:r>
            <a:r>
              <a:rPr lang="en-US" dirty="0"/>
              <a:t>a protein derived from </a:t>
            </a:r>
            <a:r>
              <a:rPr lang="en-US" i="1" dirty="0">
                <a:solidFill>
                  <a:srgbClr val="FF0000"/>
                </a:solidFill>
              </a:rPr>
              <a:t>bovine </a:t>
            </a:r>
            <a:r>
              <a:rPr lang="en-US" i="1" dirty="0" smtClean="0">
                <a:solidFill>
                  <a:srgbClr val="FF0000"/>
                </a:solidFill>
              </a:rPr>
              <a:t>lung </a:t>
            </a:r>
            <a:r>
              <a:rPr lang="en-US" dirty="0" smtClean="0"/>
              <a:t>used to reduce bleeding during open heart surgery</a:t>
            </a:r>
            <a:endParaRPr lang="en-US" dirty="0"/>
          </a:p>
          <a:p>
            <a:r>
              <a:rPr lang="en-US" dirty="0" smtClean="0"/>
              <a:t>Rare acute reaction to </a:t>
            </a:r>
            <a:r>
              <a:rPr lang="en-US" dirty="0" err="1" smtClean="0"/>
              <a:t>Trasylol</a:t>
            </a:r>
            <a:r>
              <a:rPr lang="en-US" dirty="0" smtClean="0"/>
              <a:t> involves precipitous drop in blood pressure, acute kidney failure, and sudden death</a:t>
            </a:r>
          </a:p>
          <a:p>
            <a:r>
              <a:rPr lang="en-US" dirty="0"/>
              <a:t>Piglets injected with glyphosate salts had similar acute reaction with high mortality </a:t>
            </a:r>
            <a:r>
              <a:rPr lang="en-US" dirty="0" smtClean="0"/>
              <a:t>rate</a:t>
            </a:r>
          </a:p>
          <a:p>
            <a:r>
              <a:rPr lang="en-US" dirty="0" smtClean="0"/>
              <a:t>Cows fed GMO Roundup-Ready feed had highest residue levels of glyphosate in lungs</a:t>
            </a:r>
          </a:p>
        </p:txBody>
      </p:sp>
      <p:sp>
        <p:nvSpPr>
          <p:cNvPr id="4" name="TextBox 3"/>
          <p:cNvSpPr txBox="1"/>
          <p:nvPr/>
        </p:nvSpPr>
        <p:spPr>
          <a:xfrm>
            <a:off x="1379634" y="6310829"/>
            <a:ext cx="7307166" cy="461665"/>
          </a:xfrm>
          <a:prstGeom prst="rect">
            <a:avLst/>
          </a:prstGeom>
          <a:noFill/>
        </p:spPr>
        <p:txBody>
          <a:bodyPr wrap="square" rtlCol="0">
            <a:spAutoFit/>
          </a:bodyPr>
          <a:lstStyle/>
          <a:p>
            <a:r>
              <a:rPr lang="fr-FR" sz="2400" dirty="0">
                <a:solidFill>
                  <a:srgbClr val="FF0000"/>
                </a:solidFill>
              </a:rPr>
              <a:t>*</a:t>
            </a:r>
            <a:r>
              <a:rPr lang="fr-FR" sz="2400" dirty="0"/>
              <a:t>S Seneff et al., Agricultural Sciences 2015; 6:1472-1501.</a:t>
            </a:r>
            <a:endParaRPr lang="en-US" sz="2400" dirty="0"/>
          </a:p>
        </p:txBody>
      </p:sp>
    </p:spTree>
    <p:extLst>
      <p:ext uri="{BB962C8B-B14F-4D97-AF65-F5344CB8AC3E}">
        <p14:creationId xmlns:p14="http://schemas.microsoft.com/office/powerpoint/2010/main" val="30715984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888"/>
            <a:ext cx="8229600" cy="1143000"/>
          </a:xfrm>
        </p:spPr>
        <p:txBody>
          <a:bodyPr/>
          <a:lstStyle/>
          <a:p>
            <a:r>
              <a:rPr lang="en-US" b="1" dirty="0" smtClean="0"/>
              <a:t>Measles Virus and </a:t>
            </a:r>
            <a:r>
              <a:rPr lang="en-US" b="1" dirty="0" err="1" smtClean="0"/>
              <a:t>Hemagglutinin</a:t>
            </a:r>
            <a:r>
              <a:rPr lang="en-US" b="1" dirty="0">
                <a:solidFill>
                  <a:srgbClr val="FF0000"/>
                </a:solidFill>
              </a:rPr>
              <a:t>*</a:t>
            </a:r>
          </a:p>
        </p:txBody>
      </p:sp>
      <p:sp>
        <p:nvSpPr>
          <p:cNvPr id="3" name="Content Placeholder 2"/>
          <p:cNvSpPr>
            <a:spLocks noGrp="1"/>
          </p:cNvSpPr>
          <p:nvPr>
            <p:ph idx="1"/>
          </p:nvPr>
        </p:nvSpPr>
        <p:spPr>
          <a:xfrm>
            <a:off x="270933" y="1045112"/>
            <a:ext cx="8534400" cy="4779962"/>
          </a:xfrm>
        </p:spPr>
        <p:txBody>
          <a:bodyPr>
            <a:normAutofit fontScale="92500" lnSpcReduction="10000"/>
          </a:bodyPr>
          <a:lstStyle/>
          <a:p>
            <a:r>
              <a:rPr lang="en-US" sz="2800" dirty="0" smtClean="0"/>
              <a:t>The measles virus synthesizes the protein </a:t>
            </a:r>
            <a:r>
              <a:rPr lang="en-US" sz="2800" dirty="0" err="1" smtClean="0"/>
              <a:t>hemagglutinin</a:t>
            </a:r>
            <a:endParaRPr lang="en-US" sz="2800" dirty="0"/>
          </a:p>
          <a:p>
            <a:pPr lvl="1"/>
            <a:r>
              <a:rPr lang="en-US" sz="2400" dirty="0"/>
              <a:t>A</a:t>
            </a:r>
            <a:r>
              <a:rPr lang="en-US" sz="2400" dirty="0" smtClean="0"/>
              <a:t>ntibodies to </a:t>
            </a:r>
            <a:r>
              <a:rPr lang="en-US" sz="2400" dirty="0" err="1" smtClean="0"/>
              <a:t>hemagglutinin</a:t>
            </a:r>
            <a:r>
              <a:rPr lang="en-US" sz="2400" dirty="0" smtClean="0"/>
              <a:t> are essential following MMR vaccination to induce immunity</a:t>
            </a:r>
          </a:p>
          <a:p>
            <a:r>
              <a:rPr lang="en-US" sz="2800" dirty="0" err="1" smtClean="0"/>
              <a:t>Hemagglutin</a:t>
            </a:r>
            <a:r>
              <a:rPr lang="en-US" sz="2800" dirty="0" smtClean="0"/>
              <a:t> bears a sequence resemblance to myelin basic protein (MBP) </a:t>
            </a:r>
            <a:r>
              <a:rPr lang="en-US" sz="2800" dirty="0" smtClean="0">
                <a:sym typeface="Wingdings"/>
              </a:rPr>
              <a:t> potential for autoimmune </a:t>
            </a:r>
            <a:r>
              <a:rPr lang="en-US" sz="2800" dirty="0" smtClean="0">
                <a:sym typeface="Wingdings"/>
              </a:rPr>
              <a:t>reaction</a:t>
            </a:r>
            <a:endParaRPr lang="en-US" sz="2800" dirty="0" smtClean="0"/>
          </a:p>
          <a:p>
            <a:r>
              <a:rPr lang="en-US" sz="2800" dirty="0" smtClean="0"/>
              <a:t>MBP is essential for the formation of the myelin sheath surrounding nerve fibers</a:t>
            </a:r>
          </a:p>
          <a:p>
            <a:pPr lvl="1"/>
            <a:r>
              <a:rPr lang="en-US" sz="2400" dirty="0" smtClean="0"/>
              <a:t>Children with a rare genetic defect involving deletion of MBP can suffer from microcephaly</a:t>
            </a:r>
            <a:r>
              <a:rPr lang="en-US" sz="2400" dirty="0" smtClean="0">
                <a:solidFill>
                  <a:srgbClr val="FF0000"/>
                </a:solidFill>
              </a:rPr>
              <a:t>**</a:t>
            </a:r>
          </a:p>
          <a:p>
            <a:r>
              <a:rPr lang="en-US" sz="2800" dirty="0"/>
              <a:t>Autoantibodies to MBP along with excessive levels of antibodies to measles </a:t>
            </a:r>
            <a:r>
              <a:rPr lang="en-US" sz="2800" dirty="0" err="1"/>
              <a:t>hemagglutinin</a:t>
            </a:r>
            <a:r>
              <a:rPr lang="en-US" sz="2800" dirty="0"/>
              <a:t> are linked to autism</a:t>
            </a:r>
            <a:r>
              <a:rPr lang="en-US" sz="2800" dirty="0">
                <a:solidFill>
                  <a:srgbClr val="FF0000"/>
                </a:solidFill>
              </a:rPr>
              <a:t>*** </a:t>
            </a:r>
            <a:endParaRPr lang="en-US" dirty="0"/>
          </a:p>
        </p:txBody>
      </p:sp>
      <p:sp>
        <p:nvSpPr>
          <p:cNvPr id="4" name="TextBox 3"/>
          <p:cNvSpPr txBox="1"/>
          <p:nvPr/>
        </p:nvSpPr>
        <p:spPr>
          <a:xfrm>
            <a:off x="220134" y="5606872"/>
            <a:ext cx="8643011" cy="1323439"/>
          </a:xfrm>
          <a:prstGeom prst="rect">
            <a:avLst/>
          </a:prstGeom>
          <a:noFill/>
        </p:spPr>
        <p:txBody>
          <a:bodyPr wrap="none" rtlCol="0">
            <a:spAutoFit/>
          </a:bodyPr>
          <a:lstStyle/>
          <a:p>
            <a:r>
              <a:rPr lang="en-US" sz="2000" dirty="0">
                <a:solidFill>
                  <a:srgbClr val="FF0000"/>
                </a:solidFill>
              </a:rPr>
              <a:t>*</a:t>
            </a:r>
            <a:r>
              <a:rPr lang="en-US" sz="2000" dirty="0" err="1"/>
              <a:t>Oldstone</a:t>
            </a:r>
            <a:r>
              <a:rPr lang="en-US" sz="2000" dirty="0"/>
              <a:t>, MBA, Ed. Molecular mimicry: Infection inducing autoimmune disease</a:t>
            </a:r>
            <a:r>
              <a:rPr lang="en-US" sz="2000" dirty="0" smtClean="0"/>
              <a:t>.</a:t>
            </a:r>
          </a:p>
          <a:p>
            <a:r>
              <a:rPr lang="en-US" sz="2000" dirty="0" smtClean="0"/>
              <a:t> </a:t>
            </a:r>
            <a:r>
              <a:rPr lang="en-US" sz="2000" dirty="0"/>
              <a:t>Springer Berlin Heidelberg; January 9, 2006.</a:t>
            </a:r>
          </a:p>
          <a:p>
            <a:r>
              <a:rPr lang="en-US" sz="2000" dirty="0">
                <a:solidFill>
                  <a:srgbClr val="FF0000"/>
                </a:solidFill>
              </a:rPr>
              <a:t>**</a:t>
            </a:r>
            <a:r>
              <a:rPr lang="en-US" sz="2000" dirty="0"/>
              <a:t>AD Kline et al., Am J. Hum. Genet. 1993;52:895-906.</a:t>
            </a:r>
          </a:p>
          <a:p>
            <a:r>
              <a:rPr lang="en-US" sz="2000" dirty="0">
                <a:solidFill>
                  <a:srgbClr val="FF0000"/>
                </a:solidFill>
              </a:rPr>
              <a:t>***</a:t>
            </a:r>
            <a:r>
              <a:rPr lang="en-US" sz="2000" dirty="0"/>
              <a:t>VK Singh et al., J Biomed </a:t>
            </a:r>
            <a:r>
              <a:rPr lang="en-US" sz="2000" dirty="0" err="1"/>
              <a:t>Sci</a:t>
            </a:r>
            <a:r>
              <a:rPr lang="en-US" sz="2000" dirty="0"/>
              <a:t> 2002;9(4):359-64.</a:t>
            </a:r>
          </a:p>
        </p:txBody>
      </p:sp>
    </p:spTree>
    <p:extLst>
      <p:ext uri="{BB962C8B-B14F-4D97-AF65-F5344CB8AC3E}">
        <p14:creationId xmlns:p14="http://schemas.microsoft.com/office/powerpoint/2010/main" val="15425094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Autism and Measles </a:t>
            </a:r>
            <a:r>
              <a:rPr lang="en-US" b="1" dirty="0" err="1" smtClean="0"/>
              <a:t>Hemagglutinin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07846" y="1600200"/>
            <a:ext cx="8836154" cy="4525963"/>
          </a:xfrm>
        </p:spPr>
        <p:txBody>
          <a:bodyPr>
            <a:normAutofit fontScale="92500" lnSpcReduction="10000"/>
          </a:bodyPr>
          <a:lstStyle/>
          <a:p>
            <a:r>
              <a:rPr lang="en-US" dirty="0" smtClean="0"/>
              <a:t>125 autistic children and 92 control children</a:t>
            </a:r>
          </a:p>
          <a:p>
            <a:r>
              <a:rPr lang="en-US" dirty="0" smtClean="0"/>
              <a:t>60% of the children with autism had high levels of antibodies to measles </a:t>
            </a:r>
            <a:r>
              <a:rPr lang="en-US" dirty="0" err="1" smtClean="0"/>
              <a:t>hemagglutinin</a:t>
            </a:r>
            <a:r>
              <a:rPr lang="en-US" dirty="0" smtClean="0"/>
              <a:t> specific to the MMR vaccine</a:t>
            </a:r>
          </a:p>
          <a:p>
            <a:pPr lvl="1"/>
            <a:r>
              <a:rPr lang="en-US" dirty="0" smtClean="0"/>
              <a:t>90% of these had autoantibodies to myelin basic protein (MBP)</a:t>
            </a:r>
          </a:p>
          <a:p>
            <a:r>
              <a:rPr lang="en-US" dirty="0" smtClean="0"/>
              <a:t>0% of the control children had high antibody titers to either </a:t>
            </a:r>
            <a:r>
              <a:rPr lang="en-US" dirty="0" err="1" smtClean="0"/>
              <a:t>hemagglutinin</a:t>
            </a:r>
            <a:r>
              <a:rPr lang="en-US" dirty="0" smtClean="0"/>
              <a:t> or MBP</a:t>
            </a:r>
          </a:p>
          <a:p>
            <a:r>
              <a:rPr lang="en-US" dirty="0" smtClean="0"/>
              <a:t>There were no elevations in antibodies detected against any proteins in the mumps or rubella viruses </a:t>
            </a:r>
            <a:endParaRPr lang="en-US" dirty="0"/>
          </a:p>
        </p:txBody>
      </p:sp>
      <p:sp>
        <p:nvSpPr>
          <p:cNvPr id="4" name="TextBox 3"/>
          <p:cNvSpPr txBox="1"/>
          <p:nvPr/>
        </p:nvSpPr>
        <p:spPr>
          <a:xfrm>
            <a:off x="3810000" y="6395068"/>
            <a:ext cx="5121790" cy="400110"/>
          </a:xfrm>
          <a:prstGeom prst="rect">
            <a:avLst/>
          </a:prstGeom>
          <a:noFill/>
        </p:spPr>
        <p:txBody>
          <a:bodyPr wrap="none" rtlCol="0">
            <a:spAutoFit/>
          </a:bodyPr>
          <a:lstStyle/>
          <a:p>
            <a:r>
              <a:rPr lang="en-US" sz="2000" dirty="0" smtClean="0">
                <a:solidFill>
                  <a:srgbClr val="FF0000"/>
                </a:solidFill>
              </a:rPr>
              <a:t>*</a:t>
            </a:r>
            <a:r>
              <a:rPr lang="en-US" sz="2000" dirty="0" smtClean="0"/>
              <a:t>VK </a:t>
            </a:r>
            <a:r>
              <a:rPr lang="en-US" sz="2000" dirty="0"/>
              <a:t>Singh et al., J Biomed </a:t>
            </a:r>
            <a:r>
              <a:rPr lang="en-US" sz="2000" dirty="0" err="1"/>
              <a:t>Sci</a:t>
            </a:r>
            <a:r>
              <a:rPr lang="en-US" sz="2000" dirty="0"/>
              <a:t> 2002;9(4):359-</a:t>
            </a:r>
            <a:r>
              <a:rPr lang="en-US" sz="2000" dirty="0" smtClean="0"/>
              <a:t>64.</a:t>
            </a:r>
            <a:endParaRPr lang="en-US" sz="2000" dirty="0"/>
          </a:p>
        </p:txBody>
      </p:sp>
    </p:spTree>
    <p:extLst>
      <p:ext uri="{BB962C8B-B14F-4D97-AF65-F5344CB8AC3E}">
        <p14:creationId xmlns:p14="http://schemas.microsoft.com/office/powerpoint/2010/main" val="200304664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2645602"/>
            <a:ext cx="9308616"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Gardasil (HPV Vaccine)</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281653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199" y="1617133"/>
            <a:ext cx="8365067" cy="4969933"/>
          </a:xfrm>
        </p:spPr>
        <p:txBody>
          <a:bodyPr>
            <a:normAutofit fontScale="92500" lnSpcReduction="20000"/>
          </a:bodyPr>
          <a:lstStyle/>
          <a:p>
            <a:pPr marL="0" indent="0">
              <a:buNone/>
            </a:pPr>
            <a:r>
              <a:rPr lang="en-US" dirty="0" smtClean="0"/>
              <a:t>“Chronic </a:t>
            </a:r>
            <a:r>
              <a:rPr lang="en-US" dirty="0"/>
              <a:t>and autoimmune diseases are now epidemic in America. Marked by such symptoms as fatigue, brain fog, gastro-intestinal problems, achy joints, low-level fevers, rashes, fibromyalgia, neurodegenerative diseases, obsessive compulsive disorder, and ADHD, these emerging illnesses have become severely debilitating to the public and extremely profitable for pharmaceutical companies who now make billions in palliative treatments aimed at managing symptoms</a:t>
            </a:r>
            <a:r>
              <a:rPr lang="en-US" dirty="0" smtClean="0"/>
              <a:t>.”</a:t>
            </a:r>
          </a:p>
          <a:p>
            <a:pPr marL="0" indent="0">
              <a:buNone/>
            </a:pPr>
            <a:endParaRPr lang="en-US" dirty="0" smtClean="0"/>
          </a:p>
          <a:p>
            <a:pPr marL="0" indent="0">
              <a:buNone/>
            </a:pPr>
            <a:r>
              <a:rPr lang="en-US" dirty="0" smtClean="0"/>
              <a:t/>
            </a:r>
            <a:r>
              <a:rPr lang="en-US" i="1" dirty="0" smtClean="0"/>
              <a:t>Dylan Charles, Editor, Waking Times</a:t>
            </a:r>
            <a:endParaRPr lang="en-US" i="1" dirty="0"/>
          </a:p>
        </p:txBody>
      </p:sp>
    </p:spTree>
    <p:extLst>
      <p:ext uri="{BB962C8B-B14F-4D97-AF65-F5344CB8AC3E}">
        <p14:creationId xmlns:p14="http://schemas.microsoft.com/office/powerpoint/2010/main" val="69344977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0" indent="0">
              <a:buNone/>
            </a:pPr>
            <a:r>
              <a:rPr lang="en-US" i="1" dirty="0" smtClean="0"/>
              <a:t>“In 2006, after only three to five years of clinical trials, the FDA approved for marketing the most expensive vaccine in the history of the world, </a:t>
            </a:r>
            <a:r>
              <a:rPr lang="en-US" i="1" dirty="0" smtClean="0">
                <a:solidFill>
                  <a:srgbClr val="FF0000"/>
                </a:solidFill>
              </a:rPr>
              <a:t>Gardasil</a:t>
            </a:r>
            <a:r>
              <a:rPr lang="en-US" i="1" dirty="0" smtClean="0"/>
              <a:t>, which has been proclaimed as preventative for cancer of the cervix, a claim that was never proved and which has, to date, not prevented a single case of cervical cancer ... mainly because cancer of the cervix takes 20 to 50 years to develop.”</a:t>
            </a:r>
          </a:p>
          <a:p>
            <a:pPr marL="0" indent="0">
              <a:buNone/>
            </a:pPr>
            <a:r>
              <a:rPr lang="en-US" i="1" dirty="0" smtClean="0"/>
              <a:t>-- </a:t>
            </a:r>
            <a:r>
              <a:rPr lang="en-US" dirty="0" smtClean="0"/>
              <a:t>Gary G. </a:t>
            </a:r>
            <a:r>
              <a:rPr lang="en-US" dirty="0" err="1" smtClean="0"/>
              <a:t>Kohls</a:t>
            </a:r>
            <a:r>
              <a:rPr lang="en-US" dirty="0" smtClean="0"/>
              <a:t>, a retired medical doctor in Duluth.</a:t>
            </a:r>
            <a:endParaRPr lang="en-US" dirty="0"/>
          </a:p>
        </p:txBody>
      </p:sp>
    </p:spTree>
    <p:extLst>
      <p:ext uri="{BB962C8B-B14F-4D97-AF65-F5344CB8AC3E}">
        <p14:creationId xmlns:p14="http://schemas.microsoft.com/office/powerpoint/2010/main" val="357512156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414933" cy="1143000"/>
          </a:xfrm>
        </p:spPr>
        <p:txBody>
          <a:bodyPr>
            <a:noAutofit/>
          </a:bodyPr>
          <a:lstStyle/>
          <a:p>
            <a:r>
              <a:rPr lang="fr-FR" sz="3200" b="1" dirty="0"/>
              <a:t>Are </a:t>
            </a:r>
            <a:r>
              <a:rPr lang="fr-FR" sz="3200" b="1" dirty="0" err="1"/>
              <a:t>aluminum</a:t>
            </a:r>
            <a:r>
              <a:rPr lang="fr-FR" sz="3200" b="1" dirty="0"/>
              <a:t> adjuvants plus </a:t>
            </a:r>
            <a:r>
              <a:rPr lang="fr-FR" sz="3200" b="1" dirty="0" err="1"/>
              <a:t>Gardasil</a:t>
            </a:r>
            <a:r>
              <a:rPr lang="fr-FR" sz="3200" b="1" dirty="0"/>
              <a:t> a </a:t>
            </a:r>
            <a:r>
              <a:rPr lang="fr-FR" sz="3200" b="1" dirty="0" err="1"/>
              <a:t>uniquely</a:t>
            </a:r>
            <a:r>
              <a:rPr lang="fr-FR" sz="3200" b="1" dirty="0"/>
              <a:t> </a:t>
            </a:r>
            <a:r>
              <a:rPr lang="fr-FR" sz="3200" b="1" dirty="0" err="1"/>
              <a:t>damaging</a:t>
            </a:r>
            <a:r>
              <a:rPr lang="fr-FR" sz="3200" b="1" dirty="0"/>
              <a:t> </a:t>
            </a:r>
            <a:r>
              <a:rPr lang="fr-FR" sz="3200" b="1" dirty="0" err="1"/>
              <a:t>neuroinflammatory</a:t>
            </a:r>
            <a:r>
              <a:rPr lang="fr-FR" sz="3200" b="1" dirty="0"/>
              <a:t> cocktail</a:t>
            </a:r>
            <a:r>
              <a:rPr lang="fr-FR" sz="3200" b="1" dirty="0" smtClean="0"/>
              <a:t>?</a:t>
            </a:r>
            <a:r>
              <a:rPr lang="fr-FR" sz="3200" b="1" dirty="0" smtClean="0">
                <a:solidFill>
                  <a:srgbClr val="FF0000"/>
                </a:solidFill>
              </a:rPr>
              <a:t>*</a:t>
            </a:r>
            <a:r>
              <a:rPr lang="fr-FR" sz="3200" b="1" dirty="0"/>
              <a:t/>
            </a:r>
            <a:br>
              <a:rPr lang="fr-FR" sz="3200" b="1" dirty="0"/>
            </a:br>
            <a:endParaRPr lang="en-US" sz="3200" dirty="0"/>
          </a:p>
        </p:txBody>
      </p:sp>
      <p:sp>
        <p:nvSpPr>
          <p:cNvPr id="3" name="Content Placeholder 2"/>
          <p:cNvSpPr>
            <a:spLocks noGrp="1"/>
          </p:cNvSpPr>
          <p:nvPr>
            <p:ph idx="1"/>
          </p:nvPr>
        </p:nvSpPr>
        <p:spPr>
          <a:xfrm>
            <a:off x="457200" y="1392238"/>
            <a:ext cx="8229600" cy="4525963"/>
          </a:xfrm>
        </p:spPr>
        <p:txBody>
          <a:bodyPr>
            <a:normAutofit fontScale="92500" lnSpcReduction="10000"/>
          </a:bodyPr>
          <a:lstStyle/>
          <a:p>
            <a:r>
              <a:rPr lang="en-US" dirty="0"/>
              <a:t>Aluminum is routinely added to the "Placebo" which is completely unethical</a:t>
            </a:r>
          </a:p>
          <a:p>
            <a:r>
              <a:rPr lang="en-US" dirty="0"/>
              <a:t>New kind of aluminum adjuvants in Gardasil have more "</a:t>
            </a:r>
            <a:r>
              <a:rPr lang="en-US" dirty="0" err="1"/>
              <a:t>reactogenicity</a:t>
            </a:r>
            <a:r>
              <a:rPr lang="en-US" dirty="0"/>
              <a:t>"</a:t>
            </a:r>
          </a:p>
          <a:p>
            <a:r>
              <a:rPr lang="en-US" dirty="0"/>
              <a:t>Reformulated Gardasil-9 vaccine contains more than twice the amount of aluminum as its </a:t>
            </a:r>
            <a:r>
              <a:rPr lang="en-US" dirty="0" err="1"/>
              <a:t>quadrivalent</a:t>
            </a:r>
            <a:r>
              <a:rPr lang="en-US" dirty="0"/>
              <a:t> predecessor</a:t>
            </a:r>
          </a:p>
          <a:p>
            <a:r>
              <a:rPr lang="en-US" dirty="0"/>
              <a:t>Vaccine-induced antibodies bind not only the target foreign antigen but also host proteins (due to molecular mimicry)</a:t>
            </a:r>
          </a:p>
          <a:p>
            <a:endParaRPr lang="en-US" dirty="0"/>
          </a:p>
        </p:txBody>
      </p:sp>
      <p:sp>
        <p:nvSpPr>
          <p:cNvPr id="4" name="TextBox 3"/>
          <p:cNvSpPr txBox="1"/>
          <p:nvPr/>
        </p:nvSpPr>
        <p:spPr>
          <a:xfrm>
            <a:off x="457200" y="6211669"/>
            <a:ext cx="8486405" cy="646331"/>
          </a:xfrm>
          <a:prstGeom prst="rect">
            <a:avLst/>
          </a:prstGeom>
          <a:noFill/>
        </p:spPr>
        <p:txBody>
          <a:bodyPr wrap="none" rtlCol="0">
            <a:spAutoFit/>
          </a:bodyPr>
          <a:lstStyle/>
          <a:p>
            <a:r>
              <a:rPr lang="en-US" dirty="0">
                <a:solidFill>
                  <a:srgbClr val="FF0000"/>
                </a:solidFill>
              </a:rPr>
              <a:t>*</a:t>
            </a:r>
            <a:r>
              <a:rPr lang="en-US" dirty="0"/>
              <a:t>http://</a:t>
            </a:r>
            <a:r>
              <a:rPr lang="en-US" dirty="0" err="1"/>
              <a:t>info.cmsri.org</a:t>
            </a:r>
            <a:r>
              <a:rPr lang="en-US" dirty="0"/>
              <a:t>/the-driven-researcher-blog</a:t>
            </a:r>
            <a:r>
              <a:rPr lang="en-US" dirty="0" smtClean="0"/>
              <a:t>/</a:t>
            </a:r>
          </a:p>
          <a:p>
            <a:r>
              <a:rPr lang="en-US" dirty="0" smtClean="0"/>
              <a:t>are</a:t>
            </a:r>
            <a:r>
              <a:rPr lang="en-US" dirty="0"/>
              <a:t>-aluminum-adjuvants-plus-gardasil-a-uniquely-damaging-neuroinflammatory-cocktail</a:t>
            </a:r>
          </a:p>
        </p:txBody>
      </p:sp>
    </p:spTree>
    <p:extLst>
      <p:ext uri="{BB962C8B-B14F-4D97-AF65-F5344CB8AC3E}">
        <p14:creationId xmlns:p14="http://schemas.microsoft.com/office/powerpoint/2010/main" val="3656153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414933" cy="1143000"/>
          </a:xfrm>
        </p:spPr>
        <p:txBody>
          <a:bodyPr>
            <a:noAutofit/>
          </a:bodyPr>
          <a:lstStyle/>
          <a:p>
            <a:r>
              <a:rPr lang="fr-FR" sz="3200" b="1" dirty="0"/>
              <a:t>Are </a:t>
            </a:r>
            <a:r>
              <a:rPr lang="fr-FR" sz="3200" b="1" dirty="0" err="1"/>
              <a:t>aluminum</a:t>
            </a:r>
            <a:r>
              <a:rPr lang="fr-FR" sz="3200" b="1" dirty="0"/>
              <a:t> adjuvants plus </a:t>
            </a:r>
            <a:r>
              <a:rPr lang="fr-FR" sz="3200" b="1" dirty="0" err="1"/>
              <a:t>Gardasil</a:t>
            </a:r>
            <a:r>
              <a:rPr lang="fr-FR" sz="3200" b="1" dirty="0"/>
              <a:t> a </a:t>
            </a:r>
            <a:r>
              <a:rPr lang="fr-FR" sz="3200" b="1" dirty="0" err="1"/>
              <a:t>uniquely</a:t>
            </a:r>
            <a:r>
              <a:rPr lang="fr-FR" sz="3200" b="1" dirty="0"/>
              <a:t> </a:t>
            </a:r>
            <a:r>
              <a:rPr lang="fr-FR" sz="3200" b="1" dirty="0" err="1"/>
              <a:t>damaging</a:t>
            </a:r>
            <a:r>
              <a:rPr lang="fr-FR" sz="3200" b="1" dirty="0"/>
              <a:t> </a:t>
            </a:r>
            <a:r>
              <a:rPr lang="fr-FR" sz="3200" b="1" dirty="0" err="1"/>
              <a:t>neuroinflammatory</a:t>
            </a:r>
            <a:r>
              <a:rPr lang="fr-FR" sz="3200" b="1" dirty="0"/>
              <a:t> cocktail</a:t>
            </a:r>
            <a:r>
              <a:rPr lang="fr-FR" sz="3200" b="1" dirty="0" smtClean="0"/>
              <a:t>?</a:t>
            </a:r>
            <a:r>
              <a:rPr lang="fr-FR" sz="3200" b="1" dirty="0" smtClean="0">
                <a:solidFill>
                  <a:srgbClr val="FF0000"/>
                </a:solidFill>
              </a:rPr>
              <a:t>*</a:t>
            </a:r>
            <a:r>
              <a:rPr lang="fr-FR" sz="3200" b="1" dirty="0"/>
              <a:t/>
            </a:r>
            <a:br>
              <a:rPr lang="fr-FR" sz="3200" b="1" dirty="0"/>
            </a:br>
            <a:endParaRPr lang="en-US" sz="3200" dirty="0"/>
          </a:p>
        </p:txBody>
      </p:sp>
      <p:sp>
        <p:nvSpPr>
          <p:cNvPr id="3" name="Content Placeholder 2"/>
          <p:cNvSpPr>
            <a:spLocks noGrp="1"/>
          </p:cNvSpPr>
          <p:nvPr>
            <p:ph idx="1"/>
          </p:nvPr>
        </p:nvSpPr>
        <p:spPr>
          <a:xfrm>
            <a:off x="457200" y="1392238"/>
            <a:ext cx="8229600" cy="4525963"/>
          </a:xfrm>
        </p:spPr>
        <p:txBody>
          <a:bodyPr>
            <a:normAutofit fontScale="92500" lnSpcReduction="10000"/>
          </a:bodyPr>
          <a:lstStyle/>
          <a:p>
            <a:r>
              <a:rPr lang="en-US" dirty="0"/>
              <a:t>Aluminum is routinely added to the "Placebo" which is completely unethical</a:t>
            </a:r>
          </a:p>
          <a:p>
            <a:r>
              <a:rPr lang="en-US" dirty="0"/>
              <a:t>New kind of aluminum adjuvants in Gardasil have more "</a:t>
            </a:r>
            <a:r>
              <a:rPr lang="en-US" dirty="0" err="1"/>
              <a:t>reactogenicity</a:t>
            </a:r>
            <a:r>
              <a:rPr lang="en-US" dirty="0"/>
              <a:t>"</a:t>
            </a:r>
          </a:p>
          <a:p>
            <a:r>
              <a:rPr lang="en-US" dirty="0"/>
              <a:t>Reformulated Gardasil-9 vaccine contains more than twice the amount of aluminum as its </a:t>
            </a:r>
            <a:r>
              <a:rPr lang="en-US" dirty="0" err="1"/>
              <a:t>quadrivalent</a:t>
            </a:r>
            <a:r>
              <a:rPr lang="en-US" dirty="0"/>
              <a:t> predecessor</a:t>
            </a:r>
          </a:p>
          <a:p>
            <a:r>
              <a:rPr lang="en-US" dirty="0"/>
              <a:t>Vaccine-induced antibodies bind not only the target foreign antigen but also host proteins (due to molecular mimicry)</a:t>
            </a:r>
          </a:p>
          <a:p>
            <a:endParaRPr lang="en-US" dirty="0"/>
          </a:p>
        </p:txBody>
      </p:sp>
      <p:sp>
        <p:nvSpPr>
          <p:cNvPr id="4" name="TextBox 3"/>
          <p:cNvSpPr txBox="1"/>
          <p:nvPr/>
        </p:nvSpPr>
        <p:spPr>
          <a:xfrm>
            <a:off x="2971968" y="6225738"/>
            <a:ext cx="6172032" cy="461665"/>
          </a:xfrm>
          <a:prstGeom prst="rect">
            <a:avLst/>
          </a:prstGeom>
          <a:noFill/>
        </p:spPr>
        <p:txBody>
          <a:bodyPr wrap="none" rtlCol="0">
            <a:spAutoFit/>
          </a:bodyPr>
          <a:lstStyle/>
          <a:p>
            <a:r>
              <a:rPr lang="en-US" sz="2400" dirty="0" smtClean="0">
                <a:solidFill>
                  <a:srgbClr val="FF0000"/>
                </a:solidFill>
              </a:rPr>
              <a:t>** </a:t>
            </a:r>
            <a:r>
              <a:rPr lang="en-US" sz="2400" dirty="0" smtClean="0"/>
              <a:t>D </a:t>
            </a:r>
            <a:r>
              <a:rPr lang="en-US" sz="2400" dirty="0" err="1"/>
              <a:t>Kanduc</a:t>
            </a:r>
            <a:r>
              <a:rPr lang="en-US" sz="2400" dirty="0"/>
              <a:t>, J </a:t>
            </a:r>
            <a:r>
              <a:rPr lang="en-US" sz="2400" dirty="0" err="1"/>
              <a:t>Exp</a:t>
            </a:r>
            <a:r>
              <a:rPr lang="en-US" sz="2400" dirty="0"/>
              <a:t> </a:t>
            </a:r>
            <a:r>
              <a:rPr lang="en-US" sz="2400" dirty="0" err="1"/>
              <a:t>Ther</a:t>
            </a:r>
            <a:r>
              <a:rPr lang="en-US" sz="2400" dirty="0"/>
              <a:t> </a:t>
            </a:r>
            <a:r>
              <a:rPr lang="en-US" sz="2400" dirty="0" err="1"/>
              <a:t>Oncol</a:t>
            </a:r>
            <a:r>
              <a:rPr lang="en-US" sz="2400" dirty="0"/>
              <a:t>. 2009;8(1):65-76.</a:t>
            </a:r>
          </a:p>
        </p:txBody>
      </p:sp>
      <p:sp>
        <p:nvSpPr>
          <p:cNvPr id="5" name="TextBox 4"/>
          <p:cNvSpPr txBox="1"/>
          <p:nvPr/>
        </p:nvSpPr>
        <p:spPr>
          <a:xfrm>
            <a:off x="691328" y="2117969"/>
            <a:ext cx="7733210" cy="2554545"/>
          </a:xfrm>
          <a:prstGeom prst="rect">
            <a:avLst/>
          </a:prstGeom>
          <a:solidFill>
            <a:srgbClr val="FDFFB5"/>
          </a:solidFill>
          <a:ln>
            <a:solidFill>
              <a:schemeClr val="tx1"/>
            </a:solidFill>
          </a:ln>
        </p:spPr>
        <p:txBody>
          <a:bodyPr wrap="square" rtlCol="0">
            <a:spAutoFit/>
          </a:bodyPr>
          <a:lstStyle/>
          <a:p>
            <a:pPr algn="ctr"/>
            <a:r>
              <a:rPr lang="en-US" sz="3200" dirty="0" smtClean="0"/>
              <a:t>“</a:t>
            </a:r>
            <a:r>
              <a:rPr lang="en-US" sz="3200" dirty="0"/>
              <a:t>the number of viral matches and their locations make the occurrence of side autoimmune cross-reactions in the human host following HPV16-based vaccination almost unavoidable.</a:t>
            </a:r>
            <a:r>
              <a:rPr lang="en-US" sz="3200" dirty="0" smtClean="0"/>
              <a:t>”</a:t>
            </a:r>
            <a:r>
              <a:rPr lang="en-US" sz="3200" dirty="0" smtClean="0">
                <a:solidFill>
                  <a:srgbClr val="FF0000"/>
                </a:solidFill>
              </a:rPr>
              <a:t>**</a:t>
            </a:r>
            <a:endParaRPr lang="en-US" sz="2800" dirty="0">
              <a:solidFill>
                <a:srgbClr val="FF0000"/>
              </a:solidFill>
            </a:endParaRPr>
          </a:p>
        </p:txBody>
      </p:sp>
    </p:spTree>
    <p:extLst>
      <p:ext uri="{BB962C8B-B14F-4D97-AF65-F5344CB8AC3E}">
        <p14:creationId xmlns:p14="http://schemas.microsoft.com/office/powerpoint/2010/main" val="285278122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olivarColombiaArticle.png"/>
          <p:cNvPicPr>
            <a:picLocks noGrp="1" noChangeAspect="1"/>
          </p:cNvPicPr>
          <p:nvPr>
            <p:ph idx="1"/>
          </p:nvPr>
        </p:nvPicPr>
        <p:blipFill>
          <a:blip r:embed="rId3">
            <a:extLst>
              <a:ext uri="{28A0092B-C50C-407E-A947-70E740481C1C}">
                <a14:useLocalDpi xmlns:a14="http://schemas.microsoft.com/office/drawing/2010/main" val="0"/>
              </a:ext>
            </a:extLst>
          </a:blip>
          <a:srcRect l="-11626" r="-11626"/>
          <a:stretch>
            <a:fillRect/>
          </a:stretch>
        </p:blipFill>
        <p:spPr>
          <a:xfrm>
            <a:off x="-543476" y="1049868"/>
            <a:ext cx="9230276" cy="5076296"/>
          </a:xfrm>
        </p:spPr>
      </p:pic>
    </p:spTree>
    <p:extLst>
      <p:ext uri="{BB962C8B-B14F-4D97-AF65-F5344CB8AC3E}">
        <p14:creationId xmlns:p14="http://schemas.microsoft.com/office/powerpoint/2010/main" val="284042123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HPG and Autoimmune Disease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t>61 girls in Colombia: severe reaction to HPV (Gardasil) vaccine</a:t>
            </a:r>
          </a:p>
          <a:p>
            <a:r>
              <a:rPr lang="en-US" dirty="0" smtClean="0"/>
              <a:t>Average age 14.5 years</a:t>
            </a:r>
          </a:p>
          <a:p>
            <a:r>
              <a:rPr lang="en-US" dirty="0"/>
              <a:t>A</a:t>
            </a:r>
            <a:r>
              <a:rPr lang="en-US" dirty="0" smtClean="0"/>
              <a:t>luminum-based adjuvant enhances immune response</a:t>
            </a:r>
          </a:p>
          <a:p>
            <a:r>
              <a:rPr lang="en-US" dirty="0"/>
              <a:t>A</a:t>
            </a:r>
            <a:r>
              <a:rPr lang="en-US" dirty="0" smtClean="0"/>
              <a:t>utoimmune hypersensitivity type II reaction </a:t>
            </a:r>
          </a:p>
          <a:p>
            <a:r>
              <a:rPr lang="en-US" dirty="0"/>
              <a:t>H</a:t>
            </a:r>
            <a:r>
              <a:rPr lang="en-US" dirty="0" smtClean="0"/>
              <a:t>igh serum auto-antibody titers against nerve tissue </a:t>
            </a:r>
          </a:p>
          <a:p>
            <a:r>
              <a:rPr lang="en-US" dirty="0"/>
              <a:t>M</a:t>
            </a:r>
            <a:r>
              <a:rPr lang="en-US" dirty="0" smtClean="0"/>
              <a:t>olecular mimicry at play</a:t>
            </a:r>
          </a:p>
          <a:p>
            <a:endParaRPr lang="en-US" dirty="0"/>
          </a:p>
        </p:txBody>
      </p:sp>
      <p:sp>
        <p:nvSpPr>
          <p:cNvPr id="4" name="TextBox 3"/>
          <p:cNvSpPr txBox="1"/>
          <p:nvPr/>
        </p:nvSpPr>
        <p:spPr>
          <a:xfrm>
            <a:off x="4690533" y="6368534"/>
            <a:ext cx="2472589" cy="369332"/>
          </a:xfrm>
          <a:prstGeom prst="rect">
            <a:avLst/>
          </a:prstGeom>
          <a:noFill/>
        </p:spPr>
        <p:txBody>
          <a:bodyPr wrap="none" rtlCol="0">
            <a:spAutoFit/>
          </a:bodyPr>
          <a:lstStyle/>
          <a:p>
            <a:r>
              <a:rPr lang="it-IT" dirty="0" smtClean="0">
                <a:solidFill>
                  <a:srgbClr val="FF0000"/>
                </a:solidFill>
              </a:rPr>
              <a:t>*</a:t>
            </a:r>
            <a:r>
              <a:rPr lang="it-IT" dirty="0" smtClean="0"/>
              <a:t>Pompilio Martinez, MD</a:t>
            </a:r>
            <a:endParaRPr lang="en-US" dirty="0"/>
          </a:p>
        </p:txBody>
      </p:sp>
    </p:spTree>
    <p:extLst>
      <p:ext uri="{BB962C8B-B14F-4D97-AF65-F5344CB8AC3E}">
        <p14:creationId xmlns:p14="http://schemas.microsoft.com/office/powerpoint/2010/main" val="57007471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ymptoms_Gardasil.png"/>
          <p:cNvPicPr>
            <a:picLocks noGrp="1" noChangeAspect="1"/>
          </p:cNvPicPr>
          <p:nvPr>
            <p:ph idx="1"/>
          </p:nvPr>
        </p:nvPicPr>
        <p:blipFill>
          <a:blip r:embed="rId3">
            <a:extLst>
              <a:ext uri="{28A0092B-C50C-407E-A947-70E740481C1C}">
                <a14:useLocalDpi xmlns:a14="http://schemas.microsoft.com/office/drawing/2010/main" val="0"/>
              </a:ext>
            </a:extLst>
          </a:blip>
          <a:srcRect l="-11900" r="-11900"/>
          <a:stretch>
            <a:fillRect/>
          </a:stretch>
        </p:blipFill>
        <p:spPr>
          <a:xfrm>
            <a:off x="-1337734" y="237077"/>
            <a:ext cx="11023707" cy="6062614"/>
          </a:xfrm>
        </p:spPr>
      </p:pic>
      <p:sp>
        <p:nvSpPr>
          <p:cNvPr id="5" name="TextBox 4"/>
          <p:cNvSpPr txBox="1"/>
          <p:nvPr/>
        </p:nvSpPr>
        <p:spPr>
          <a:xfrm>
            <a:off x="6279629" y="1562421"/>
            <a:ext cx="2596797" cy="923330"/>
          </a:xfrm>
          <a:prstGeom prst="rect">
            <a:avLst/>
          </a:prstGeom>
          <a:noFill/>
        </p:spPr>
        <p:txBody>
          <a:bodyPr wrap="none" rtlCol="0">
            <a:spAutoFit/>
          </a:bodyPr>
          <a:lstStyle/>
          <a:p>
            <a:pPr algn="r"/>
            <a:r>
              <a:rPr lang="en-US" b="1" dirty="0" err="1" smtClean="0"/>
              <a:t>Paresthesia</a:t>
            </a:r>
            <a:r>
              <a:rPr lang="en-US" b="1" dirty="0" smtClean="0"/>
              <a:t> = numbness/</a:t>
            </a:r>
          </a:p>
          <a:p>
            <a:pPr algn="r"/>
            <a:r>
              <a:rPr lang="en-US" b="1" dirty="0" smtClean="0"/>
              <a:t>tingling</a:t>
            </a:r>
          </a:p>
          <a:p>
            <a:pPr algn="r"/>
            <a:r>
              <a:rPr lang="en-US" b="1" dirty="0" smtClean="0"/>
              <a:t>Paresis = weakness</a:t>
            </a:r>
            <a:endParaRPr lang="en-US" b="1" dirty="0"/>
          </a:p>
        </p:txBody>
      </p:sp>
      <p:sp>
        <p:nvSpPr>
          <p:cNvPr id="6" name="TextBox 5"/>
          <p:cNvSpPr txBox="1"/>
          <p:nvPr/>
        </p:nvSpPr>
        <p:spPr>
          <a:xfrm>
            <a:off x="4690533" y="6368534"/>
            <a:ext cx="2357624" cy="369332"/>
          </a:xfrm>
          <a:prstGeom prst="rect">
            <a:avLst/>
          </a:prstGeom>
          <a:noFill/>
        </p:spPr>
        <p:txBody>
          <a:bodyPr wrap="none" rtlCol="0">
            <a:spAutoFit/>
          </a:bodyPr>
          <a:lstStyle/>
          <a:p>
            <a:r>
              <a:rPr lang="it-IT" dirty="0" smtClean="0"/>
              <a:t>Pompilio Martinez, MD</a:t>
            </a:r>
            <a:endParaRPr lang="en-US" dirty="0"/>
          </a:p>
        </p:txBody>
      </p:sp>
    </p:spTree>
    <p:extLst>
      <p:ext uri="{BB962C8B-B14F-4D97-AF65-F5344CB8AC3E}">
        <p14:creationId xmlns:p14="http://schemas.microsoft.com/office/powerpoint/2010/main" val="88006762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Booster Shot is More Dangerous</a:t>
            </a:r>
            <a:endParaRPr lang="en-US" b="1" dirty="0"/>
          </a:p>
        </p:txBody>
      </p:sp>
      <p:pic>
        <p:nvPicPr>
          <p:cNvPr id="4" name="Content Placeholder 3" descr="booster_more_dangerous.png"/>
          <p:cNvPicPr>
            <a:picLocks noGrp="1" noChangeAspect="1"/>
          </p:cNvPicPr>
          <p:nvPr>
            <p:ph idx="1"/>
          </p:nvPr>
        </p:nvPicPr>
        <p:blipFill>
          <a:blip r:embed="rId3">
            <a:extLst>
              <a:ext uri="{28A0092B-C50C-407E-A947-70E740481C1C}">
                <a14:useLocalDpi xmlns:a14="http://schemas.microsoft.com/office/drawing/2010/main" val="0"/>
              </a:ext>
            </a:extLst>
          </a:blip>
          <a:srcRect l="-23116" r="-23116"/>
          <a:stretch>
            <a:fillRect/>
          </a:stretch>
        </p:blipFill>
        <p:spPr>
          <a:xfrm>
            <a:off x="-491067" y="1295400"/>
            <a:ext cx="9635067" cy="5298916"/>
          </a:xfrm>
        </p:spPr>
      </p:pic>
    </p:spTree>
    <p:extLst>
      <p:ext uri="{BB962C8B-B14F-4D97-AF65-F5344CB8AC3E}">
        <p14:creationId xmlns:p14="http://schemas.microsoft.com/office/powerpoint/2010/main" val="286981953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POTS and Gardasil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Gardasil contains a yeast enzyme that breaks down thiamine (</a:t>
            </a:r>
            <a:r>
              <a:rPr lang="en-US" dirty="0" err="1" smtClean="0"/>
              <a:t>thiaminase</a:t>
            </a:r>
            <a:r>
              <a:rPr lang="en-US" dirty="0" smtClean="0"/>
              <a:t>)	</a:t>
            </a:r>
            <a:endParaRPr lang="en-US" dirty="0"/>
          </a:p>
          <a:p>
            <a:r>
              <a:rPr lang="en-US" dirty="0" err="1" smtClean="0"/>
              <a:t>Transketolase</a:t>
            </a:r>
            <a:r>
              <a:rPr lang="en-US" dirty="0" smtClean="0"/>
              <a:t> test was strongly positive for thiamine deficiency in three children suffering from post-Gardasil POTS </a:t>
            </a:r>
            <a:r>
              <a:rPr lang="en-US" i="1" dirty="0" smtClean="0"/>
              <a:t> (Postural Orthostatic Tachycardia Syndrome)</a:t>
            </a:r>
            <a:endParaRPr lang="en-US" dirty="0" smtClean="0"/>
          </a:p>
          <a:p>
            <a:r>
              <a:rPr lang="en-US" dirty="0" smtClean="0"/>
              <a:t>Thiamine deficiency severely affects the limbic system and brainstem </a:t>
            </a:r>
            <a:r>
              <a:rPr lang="en-US" dirty="0" smtClean="0">
                <a:sym typeface="Wingdings"/>
              </a:rPr>
              <a:t> POTS</a:t>
            </a:r>
          </a:p>
          <a:p>
            <a:pPr marL="0" indent="0">
              <a:buNone/>
            </a:pPr>
            <a:r>
              <a:rPr lang="en-US" i="1" dirty="0"/>
              <a:t> </a:t>
            </a:r>
            <a:r>
              <a:rPr lang="en-US" i="1" dirty="0" smtClean="0"/>
              <a:t> </a:t>
            </a:r>
            <a:endParaRPr lang="en-US" dirty="0" smtClean="0"/>
          </a:p>
          <a:p>
            <a:endParaRPr lang="en-US" dirty="0" smtClean="0"/>
          </a:p>
          <a:p>
            <a:endParaRPr lang="en-US" dirty="0"/>
          </a:p>
        </p:txBody>
      </p:sp>
      <p:sp>
        <p:nvSpPr>
          <p:cNvPr id="4" name="TextBox 3"/>
          <p:cNvSpPr txBox="1"/>
          <p:nvPr/>
        </p:nvSpPr>
        <p:spPr>
          <a:xfrm>
            <a:off x="1422400" y="6368534"/>
            <a:ext cx="7481535" cy="400110"/>
          </a:xfrm>
          <a:prstGeom prst="rect">
            <a:avLst/>
          </a:prstGeom>
          <a:noFill/>
        </p:spPr>
        <p:txBody>
          <a:bodyPr wrap="none" rtlCol="0">
            <a:spAutoFit/>
          </a:bodyPr>
          <a:lstStyle/>
          <a:p>
            <a:r>
              <a:rPr lang="pl-PL" sz="2000" dirty="0" smtClean="0">
                <a:solidFill>
                  <a:srgbClr val="FF0000"/>
                </a:solidFill>
              </a:rPr>
              <a:t>*</a:t>
            </a:r>
            <a:r>
              <a:rPr lang="pl-PL" sz="2000" dirty="0" smtClean="0"/>
              <a:t>Dr. </a:t>
            </a:r>
            <a:r>
              <a:rPr lang="pl-PL" sz="2000" dirty="0" err="1" smtClean="0"/>
              <a:t>Derrick</a:t>
            </a:r>
            <a:r>
              <a:rPr lang="pl-PL" sz="2000" dirty="0" smtClean="0"/>
              <a:t> </a:t>
            </a:r>
            <a:r>
              <a:rPr lang="pl-PL" sz="2000" dirty="0" err="1" smtClean="0"/>
              <a:t>Lonsdale</a:t>
            </a:r>
            <a:r>
              <a:rPr lang="pl-PL" sz="2000" dirty="0" smtClean="0"/>
              <a:t>, http://</a:t>
            </a:r>
            <a:r>
              <a:rPr lang="pl-PL" sz="2000" dirty="0" err="1" smtClean="0"/>
              <a:t>sanevax.org</a:t>
            </a:r>
            <a:r>
              <a:rPr lang="pl-PL" sz="2000" dirty="0" smtClean="0"/>
              <a:t>/</a:t>
            </a:r>
            <a:r>
              <a:rPr lang="pl-PL" sz="2000" dirty="0" err="1" smtClean="0"/>
              <a:t>gardasil-vitamin-deficiency</a:t>
            </a:r>
            <a:r>
              <a:rPr lang="pl-PL" sz="2000" dirty="0" smtClean="0"/>
              <a:t>/</a:t>
            </a:r>
            <a:endParaRPr lang="en-US" sz="2000" dirty="0"/>
          </a:p>
        </p:txBody>
      </p:sp>
    </p:spTree>
    <p:extLst>
      <p:ext uri="{BB962C8B-B14F-4D97-AF65-F5344CB8AC3E}">
        <p14:creationId xmlns:p14="http://schemas.microsoft.com/office/powerpoint/2010/main" val="1911742670"/>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POTS and Gardasil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Gardasil contains a yeast enzyme that breaks down thiamine (</a:t>
            </a:r>
            <a:r>
              <a:rPr lang="en-US" dirty="0" err="1" smtClean="0"/>
              <a:t>thiaminase</a:t>
            </a:r>
            <a:r>
              <a:rPr lang="en-US" dirty="0" smtClean="0"/>
              <a:t>)	</a:t>
            </a:r>
            <a:endParaRPr lang="en-US" dirty="0"/>
          </a:p>
          <a:p>
            <a:r>
              <a:rPr lang="en-US" dirty="0" err="1" smtClean="0"/>
              <a:t>Transketolase</a:t>
            </a:r>
            <a:r>
              <a:rPr lang="en-US" dirty="0" smtClean="0"/>
              <a:t> test was strongly positive for thiamine deficiency in three children suffering from post-Gardasil POTS </a:t>
            </a:r>
            <a:r>
              <a:rPr lang="en-US" i="1" dirty="0" smtClean="0"/>
              <a:t> (Postural Orthostatic Tachycardia Syndrome)</a:t>
            </a:r>
            <a:endParaRPr lang="en-US" dirty="0" smtClean="0"/>
          </a:p>
          <a:p>
            <a:r>
              <a:rPr lang="en-US" dirty="0" smtClean="0"/>
              <a:t>Thiamine deficiency severely affects the limbic system and brainstem </a:t>
            </a:r>
            <a:r>
              <a:rPr lang="en-US" dirty="0" smtClean="0">
                <a:sym typeface="Wingdings"/>
              </a:rPr>
              <a:t> POTS</a:t>
            </a:r>
          </a:p>
          <a:p>
            <a:pPr marL="0" indent="0">
              <a:buNone/>
            </a:pPr>
            <a:r>
              <a:rPr lang="en-US" i="1" dirty="0"/>
              <a:t> </a:t>
            </a:r>
            <a:r>
              <a:rPr lang="en-US" i="1" dirty="0" smtClean="0"/>
              <a:t> </a:t>
            </a:r>
            <a:endParaRPr lang="en-US" dirty="0" smtClean="0"/>
          </a:p>
          <a:p>
            <a:endParaRPr lang="en-US" dirty="0" smtClean="0"/>
          </a:p>
          <a:p>
            <a:endParaRPr lang="en-US" dirty="0"/>
          </a:p>
        </p:txBody>
      </p:sp>
      <p:sp>
        <p:nvSpPr>
          <p:cNvPr id="4" name="TextBox 3"/>
          <p:cNvSpPr txBox="1"/>
          <p:nvPr/>
        </p:nvSpPr>
        <p:spPr>
          <a:xfrm>
            <a:off x="1422400" y="6368534"/>
            <a:ext cx="7481535" cy="400110"/>
          </a:xfrm>
          <a:prstGeom prst="rect">
            <a:avLst/>
          </a:prstGeom>
          <a:noFill/>
        </p:spPr>
        <p:txBody>
          <a:bodyPr wrap="none" rtlCol="0">
            <a:spAutoFit/>
          </a:bodyPr>
          <a:lstStyle/>
          <a:p>
            <a:r>
              <a:rPr lang="pl-PL" sz="2000" dirty="0" smtClean="0">
                <a:solidFill>
                  <a:srgbClr val="FF0000"/>
                </a:solidFill>
              </a:rPr>
              <a:t>*</a:t>
            </a:r>
            <a:r>
              <a:rPr lang="pl-PL" sz="2000" dirty="0" smtClean="0"/>
              <a:t>Dr. </a:t>
            </a:r>
            <a:r>
              <a:rPr lang="pl-PL" sz="2000" dirty="0" err="1" smtClean="0"/>
              <a:t>Derrick</a:t>
            </a:r>
            <a:r>
              <a:rPr lang="pl-PL" sz="2000" dirty="0" smtClean="0"/>
              <a:t> </a:t>
            </a:r>
            <a:r>
              <a:rPr lang="pl-PL" sz="2000" dirty="0" err="1" smtClean="0"/>
              <a:t>Lonsdale</a:t>
            </a:r>
            <a:r>
              <a:rPr lang="pl-PL" sz="2000" dirty="0" smtClean="0"/>
              <a:t>, http://</a:t>
            </a:r>
            <a:r>
              <a:rPr lang="pl-PL" sz="2000" dirty="0" err="1" smtClean="0"/>
              <a:t>sanevax.org</a:t>
            </a:r>
            <a:r>
              <a:rPr lang="pl-PL" sz="2000" dirty="0" smtClean="0"/>
              <a:t>/</a:t>
            </a:r>
            <a:r>
              <a:rPr lang="pl-PL" sz="2000" dirty="0" err="1" smtClean="0"/>
              <a:t>gardasil-vitamin-deficiency</a:t>
            </a:r>
            <a:r>
              <a:rPr lang="pl-PL" sz="2000" dirty="0" smtClean="0"/>
              <a:t>/</a:t>
            </a:r>
            <a:endParaRPr lang="en-US" sz="2000" dirty="0"/>
          </a:p>
        </p:txBody>
      </p:sp>
      <p:sp>
        <p:nvSpPr>
          <p:cNvPr id="5" name="TextBox 4"/>
          <p:cNvSpPr txBox="1"/>
          <p:nvPr/>
        </p:nvSpPr>
        <p:spPr>
          <a:xfrm>
            <a:off x="691328" y="2117969"/>
            <a:ext cx="7995472" cy="2062103"/>
          </a:xfrm>
          <a:prstGeom prst="rect">
            <a:avLst/>
          </a:prstGeom>
          <a:solidFill>
            <a:srgbClr val="FDFFB5"/>
          </a:solidFill>
          <a:ln>
            <a:solidFill>
              <a:schemeClr val="tx1"/>
            </a:solidFill>
          </a:ln>
        </p:spPr>
        <p:txBody>
          <a:bodyPr wrap="square" rtlCol="0">
            <a:spAutoFit/>
          </a:bodyPr>
          <a:lstStyle/>
          <a:p>
            <a:pPr algn="ctr"/>
            <a:endParaRPr lang="en-US" sz="3200" dirty="0" smtClean="0"/>
          </a:p>
          <a:p>
            <a:pPr algn="ctr"/>
            <a:r>
              <a:rPr lang="en-US" sz="3200" dirty="0" smtClean="0"/>
              <a:t>Thiamine synthase contains a double-glycine repeat at the very end of the protein</a:t>
            </a:r>
            <a:r>
              <a:rPr lang="en-US" sz="3200" dirty="0" smtClean="0">
                <a:solidFill>
                  <a:srgbClr val="FF0000"/>
                </a:solidFill>
              </a:rPr>
              <a:t>**</a:t>
            </a:r>
            <a:endParaRPr lang="en-US" sz="3200" dirty="0" smtClean="0">
              <a:solidFill>
                <a:srgbClr val="FF0000"/>
              </a:solidFill>
            </a:endParaRPr>
          </a:p>
          <a:p>
            <a:pPr algn="ctr"/>
            <a:endParaRPr lang="en-US" sz="3200" dirty="0" smtClean="0"/>
          </a:p>
        </p:txBody>
      </p:sp>
      <p:sp>
        <p:nvSpPr>
          <p:cNvPr id="6" name="Rectangle 5"/>
          <p:cNvSpPr/>
          <p:nvPr/>
        </p:nvSpPr>
        <p:spPr>
          <a:xfrm>
            <a:off x="2777165" y="5517335"/>
            <a:ext cx="5660173" cy="523220"/>
          </a:xfrm>
          <a:prstGeom prst="rect">
            <a:avLst/>
          </a:prstGeom>
        </p:spPr>
        <p:txBody>
          <a:bodyPr wrap="none">
            <a:spAutoFit/>
          </a:bodyPr>
          <a:lstStyle/>
          <a:p>
            <a:r>
              <a:rPr lang="nl-NL" sz="2800" dirty="0" smtClean="0">
                <a:solidFill>
                  <a:srgbClr val="FF0000"/>
                </a:solidFill>
              </a:rPr>
              <a:t>**</a:t>
            </a:r>
            <a:r>
              <a:rPr lang="nl-NL" sz="2800" dirty="0" smtClean="0"/>
              <a:t>A </a:t>
            </a:r>
            <a:r>
              <a:rPr lang="nl-NL" sz="2800" dirty="0" err="1"/>
              <a:t>Zuin</a:t>
            </a:r>
            <a:r>
              <a:rPr lang="nl-NL" sz="2800" dirty="0"/>
              <a:t> et al. </a:t>
            </a:r>
            <a:r>
              <a:rPr lang="nl-NL" sz="2800" dirty="0" err="1"/>
              <a:t>Cells</a:t>
            </a:r>
            <a:r>
              <a:rPr lang="nl-NL" sz="2800" dirty="0"/>
              <a:t> 2014; 3: 690-701.</a:t>
            </a:r>
          </a:p>
        </p:txBody>
      </p:sp>
    </p:spTree>
    <p:extLst>
      <p:ext uri="{BB962C8B-B14F-4D97-AF65-F5344CB8AC3E}">
        <p14:creationId xmlns:p14="http://schemas.microsoft.com/office/powerpoint/2010/main" val="188418557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New Paper on Gardasil and Mice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52401" y="1214438"/>
            <a:ext cx="8940800" cy="4881562"/>
          </a:xfrm>
        </p:spPr>
        <p:txBody>
          <a:bodyPr>
            <a:noAutofit/>
          </a:bodyPr>
          <a:lstStyle/>
          <a:p>
            <a:r>
              <a:rPr lang="en-US" sz="2400" dirty="0" smtClean="0"/>
              <a:t>Experiment on mice injected with Gardasil vaccine</a:t>
            </a:r>
          </a:p>
          <a:p>
            <a:r>
              <a:rPr lang="en-US" sz="2400" dirty="0" smtClean="0"/>
              <a:t>Mice exhibit behaviors indicative of depression</a:t>
            </a:r>
          </a:p>
          <a:p>
            <a:r>
              <a:rPr lang="en-US" sz="2400" dirty="0" smtClean="0"/>
              <a:t>Anti-HPV antibodies were found in the blood</a:t>
            </a:r>
          </a:p>
          <a:p>
            <a:pPr lvl="1"/>
            <a:r>
              <a:rPr lang="en-US" sz="2400" dirty="0" smtClean="0"/>
              <a:t> Cross-reactivity induced antibodies targeting mouse brain protein (p &lt; 0.002) and phospholipid extracts (p &lt; 0.001)</a:t>
            </a:r>
          </a:p>
          <a:p>
            <a:pPr lvl="1"/>
            <a:r>
              <a:rPr lang="en-US" sz="2000" dirty="0" smtClean="0"/>
              <a:t>Microglial activation in the hippocampus</a:t>
            </a:r>
          </a:p>
          <a:p>
            <a:r>
              <a:rPr lang="en-US" sz="2400" dirty="0" smtClean="0"/>
              <a:t>Aluminum nanoparticles contained in the vaccine likely contribute</a:t>
            </a:r>
          </a:p>
          <a:p>
            <a:pPr lvl="1"/>
            <a:r>
              <a:rPr lang="en-US" sz="2400" dirty="0" smtClean="0"/>
              <a:t>They can cross the blood-brain barrier via macrophage-dependent Trojan horse mechanism.</a:t>
            </a:r>
          </a:p>
          <a:p>
            <a:pPr marL="0" indent="0">
              <a:buNone/>
            </a:pPr>
            <a:r>
              <a:rPr lang="en-US" sz="2400" dirty="0" smtClean="0"/>
              <a:t>Conclude:</a:t>
            </a:r>
          </a:p>
          <a:p>
            <a:r>
              <a:rPr lang="en-US" sz="2400" dirty="0" smtClean="0"/>
              <a:t>Gardasil via its Al adjuvant and HPV antigens can trigger </a:t>
            </a:r>
            <a:r>
              <a:rPr lang="en-US" sz="2400" dirty="0" err="1" smtClean="0"/>
              <a:t>neuro</a:t>
            </a:r>
            <a:r>
              <a:rPr lang="en-US" sz="2400" dirty="0" smtClean="0"/>
              <a:t>-inflammation and autoimmune reactions leading to depression</a:t>
            </a:r>
          </a:p>
        </p:txBody>
      </p:sp>
      <p:sp>
        <p:nvSpPr>
          <p:cNvPr id="4" name="TextBox 3"/>
          <p:cNvSpPr txBox="1"/>
          <p:nvPr/>
        </p:nvSpPr>
        <p:spPr>
          <a:xfrm>
            <a:off x="1727200" y="6299200"/>
            <a:ext cx="7146708" cy="400110"/>
          </a:xfrm>
          <a:prstGeom prst="rect">
            <a:avLst/>
          </a:prstGeom>
          <a:noFill/>
        </p:spPr>
        <p:txBody>
          <a:bodyPr wrap="none" rtlCol="0">
            <a:spAutoFit/>
          </a:bodyPr>
          <a:lstStyle/>
          <a:p>
            <a:r>
              <a:rPr lang="en-US" sz="2000" dirty="0" smtClean="0">
                <a:solidFill>
                  <a:srgbClr val="FF0000"/>
                </a:solidFill>
              </a:rPr>
              <a:t>*</a:t>
            </a:r>
            <a:r>
              <a:rPr lang="en-US" sz="2000" dirty="0" smtClean="0"/>
              <a:t>R. </a:t>
            </a:r>
            <a:r>
              <a:rPr lang="en-US" sz="2000" dirty="0" err="1" smtClean="0"/>
              <a:t>Inbar</a:t>
            </a:r>
            <a:r>
              <a:rPr lang="en-US" sz="2000" dirty="0" smtClean="0"/>
              <a:t> et al., </a:t>
            </a:r>
            <a:r>
              <a:rPr lang="en-US" sz="2000" dirty="0" err="1" smtClean="0"/>
              <a:t>Immunol</a:t>
            </a:r>
            <a:r>
              <a:rPr lang="en-US" sz="2000" dirty="0" smtClean="0"/>
              <a:t> Res. 2016. Published online 16 July, 2016.</a:t>
            </a:r>
            <a:endParaRPr lang="en-US" sz="2000" dirty="0"/>
          </a:p>
        </p:txBody>
      </p:sp>
    </p:spTree>
    <p:extLst>
      <p:ext uri="{BB962C8B-B14F-4D97-AF65-F5344CB8AC3E}">
        <p14:creationId xmlns:p14="http://schemas.microsoft.com/office/powerpoint/2010/main" val="47384711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und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357" y="231165"/>
            <a:ext cx="6626835" cy="6626835"/>
          </a:xfrm>
          <a:prstGeom prst="rect">
            <a:avLst/>
          </a:prstGeom>
        </p:spPr>
      </p:pic>
      <p:sp>
        <p:nvSpPr>
          <p:cNvPr id="5" name="Rectangle 4"/>
          <p:cNvSpPr/>
          <p:nvPr/>
        </p:nvSpPr>
        <p:spPr>
          <a:xfrm>
            <a:off x="2778810" y="1586690"/>
            <a:ext cx="3979876"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GLYPHOSATE</a:t>
            </a:r>
            <a:endPar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pic>
        <p:nvPicPr>
          <p:cNvPr id="2" name="Picture 1" descr="Glyphosate-3D-vd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3867" y="3581401"/>
            <a:ext cx="4487333" cy="2586336"/>
          </a:xfrm>
          <a:prstGeom prst="rect">
            <a:avLst/>
          </a:prstGeom>
        </p:spPr>
      </p:pic>
    </p:spTree>
    <p:extLst>
      <p:ext uri="{BB962C8B-B14F-4D97-AF65-F5344CB8AC3E}">
        <p14:creationId xmlns:p14="http://schemas.microsoft.com/office/powerpoint/2010/main" val="29977464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45602"/>
            <a:ext cx="9308616" cy="1754327"/>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How You can Protect Yourself and Your Family</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306881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rl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100" y="759390"/>
            <a:ext cx="3136900" cy="2590800"/>
          </a:xfrm>
          <a:prstGeom prst="rect">
            <a:avLst/>
          </a:prstGeom>
        </p:spPr>
      </p:pic>
      <p:sp>
        <p:nvSpPr>
          <p:cNvPr id="2" name="Title 1"/>
          <p:cNvSpPr>
            <a:spLocks noGrp="1"/>
          </p:cNvSpPr>
          <p:nvPr>
            <p:ph type="title"/>
          </p:nvPr>
        </p:nvSpPr>
        <p:spPr/>
        <p:txBody>
          <a:bodyPr/>
          <a:lstStyle/>
          <a:p>
            <a:r>
              <a:rPr lang="en-US" b="1" dirty="0" smtClean="0"/>
              <a:t>Some Important Nutrients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err="1" smtClean="0"/>
              <a:t>Curcumin</a:t>
            </a:r>
            <a:endParaRPr lang="en-US" dirty="0" smtClean="0"/>
          </a:p>
          <a:p>
            <a:r>
              <a:rPr lang="en-US" dirty="0" smtClean="0"/>
              <a:t>Garlic</a:t>
            </a:r>
          </a:p>
          <a:p>
            <a:r>
              <a:rPr lang="en-US" dirty="0" smtClean="0"/>
              <a:t>Vitamin </a:t>
            </a:r>
            <a:r>
              <a:rPr lang="en-US" dirty="0"/>
              <a:t>C</a:t>
            </a:r>
          </a:p>
          <a:p>
            <a:r>
              <a:rPr lang="en-US" dirty="0"/>
              <a:t>Probiotics</a:t>
            </a:r>
          </a:p>
          <a:p>
            <a:r>
              <a:rPr lang="en-US" dirty="0" smtClean="0"/>
              <a:t>Methyl </a:t>
            </a:r>
            <a:r>
              <a:rPr lang="en-US" dirty="0" err="1"/>
              <a:t>tetrahydrofolate</a:t>
            </a:r>
            <a:endParaRPr lang="en-US" dirty="0"/>
          </a:p>
          <a:p>
            <a:r>
              <a:rPr lang="en-US" dirty="0" err="1"/>
              <a:t>C</a:t>
            </a:r>
            <a:r>
              <a:rPr lang="en-US" dirty="0" err="1" smtClean="0"/>
              <a:t>obalamin</a:t>
            </a:r>
            <a:endParaRPr lang="en-US" dirty="0"/>
          </a:p>
          <a:p>
            <a:r>
              <a:rPr lang="en-US" dirty="0"/>
              <a:t>G</a:t>
            </a:r>
            <a:r>
              <a:rPr lang="en-US" dirty="0" smtClean="0"/>
              <a:t>lutathione</a:t>
            </a:r>
            <a:endParaRPr lang="en-US" dirty="0"/>
          </a:p>
          <a:p>
            <a:r>
              <a:rPr lang="en-US" dirty="0" err="1"/>
              <a:t>T</a:t>
            </a:r>
            <a:r>
              <a:rPr lang="en-US" dirty="0" err="1" smtClean="0"/>
              <a:t>aurine</a:t>
            </a:r>
            <a:endParaRPr lang="en-US" dirty="0"/>
          </a:p>
          <a:p>
            <a:r>
              <a:rPr lang="en-US" dirty="0"/>
              <a:t>Epsom salt baths</a:t>
            </a:r>
          </a:p>
        </p:txBody>
      </p:sp>
      <p:pic>
        <p:nvPicPr>
          <p:cNvPr id="6" name="Picture 5" descr="Curcum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243" y="4680081"/>
            <a:ext cx="3253435" cy="2177919"/>
          </a:xfrm>
          <a:prstGeom prst="rect">
            <a:avLst/>
          </a:prstGeom>
        </p:spPr>
      </p:pic>
      <p:pic>
        <p:nvPicPr>
          <p:cNvPr id="5" name="Picture 4" descr="oran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4529" y="3350190"/>
            <a:ext cx="3079471" cy="1979660"/>
          </a:xfrm>
          <a:prstGeom prst="rect">
            <a:avLst/>
          </a:prstGeom>
        </p:spPr>
      </p:pic>
      <p:pic>
        <p:nvPicPr>
          <p:cNvPr id="7" name="Picture 6" descr="sauerkrau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2794" y="1417638"/>
            <a:ext cx="3074306" cy="1844584"/>
          </a:xfrm>
          <a:prstGeom prst="rect">
            <a:avLst/>
          </a:prstGeom>
        </p:spPr>
      </p:pic>
    </p:spTree>
    <p:extLst>
      <p:ext uri="{BB962C8B-B14F-4D97-AF65-F5344CB8AC3E}">
        <p14:creationId xmlns:p14="http://schemas.microsoft.com/office/powerpoint/2010/main" val="163704141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rganic_kauai.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2101025" y="-566316"/>
            <a:ext cx="13499701" cy="7424316"/>
          </a:xfrm>
        </p:spPr>
      </p:pic>
      <p:sp>
        <p:nvSpPr>
          <p:cNvPr id="3" name="TextBox 2"/>
          <p:cNvSpPr txBox="1"/>
          <p:nvPr/>
        </p:nvSpPr>
        <p:spPr>
          <a:xfrm>
            <a:off x="2993571" y="222704"/>
            <a:ext cx="3915029" cy="1015663"/>
          </a:xfrm>
          <a:prstGeom prst="rect">
            <a:avLst/>
          </a:prstGeom>
          <a:noFill/>
        </p:spPr>
        <p:txBody>
          <a:bodyPr wrap="none" rtlCol="0">
            <a:spAutoFit/>
          </a:bodyPr>
          <a:lstStyle/>
          <a:p>
            <a:r>
              <a:rPr lang="en-US" sz="6000" dirty="0" smtClean="0">
                <a:solidFill>
                  <a:schemeClr val="bg1"/>
                </a:solidFill>
              </a:rPr>
              <a:t>Go Organic!</a:t>
            </a:r>
            <a:endParaRPr lang="en-US" sz="6000" dirty="0">
              <a:solidFill>
                <a:schemeClr val="bg1"/>
              </a:solidFill>
            </a:endParaRPr>
          </a:p>
        </p:txBody>
      </p:sp>
    </p:spTree>
    <p:extLst>
      <p:ext uri="{BB962C8B-B14F-4D97-AF65-F5344CB8AC3E}">
        <p14:creationId xmlns:p14="http://schemas.microsoft.com/office/powerpoint/2010/main" val="4884313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4" y="-45211"/>
            <a:ext cx="8229600" cy="1143000"/>
          </a:xfrm>
        </p:spPr>
        <p:txBody>
          <a:bodyPr>
            <a:normAutofit/>
          </a:bodyPr>
          <a:lstStyle/>
          <a:p>
            <a:r>
              <a:rPr lang="en-US" b="1" dirty="0" smtClean="0"/>
              <a:t>Eat Foods Containing Manganese</a:t>
            </a:r>
            <a:endParaRPr lang="en-US" b="1" dirty="0"/>
          </a:p>
        </p:txBody>
      </p:sp>
      <p:pic>
        <p:nvPicPr>
          <p:cNvPr id="4" name="Picture 3" descr="mussel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34" y="3967163"/>
            <a:ext cx="2159000" cy="2159000"/>
          </a:xfrm>
          <a:prstGeom prst="rect">
            <a:avLst/>
          </a:prstGeom>
        </p:spPr>
      </p:pic>
      <p:pic>
        <p:nvPicPr>
          <p:cNvPr id="6" name="Picture 5" descr="ka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8315" y="5266690"/>
            <a:ext cx="2742085" cy="1718945"/>
          </a:xfrm>
          <a:prstGeom prst="rect">
            <a:avLst/>
          </a:prstGeom>
        </p:spPr>
      </p:pic>
      <p:pic>
        <p:nvPicPr>
          <p:cNvPr id="7" name="Picture 6" descr="spinac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4961466"/>
            <a:ext cx="2138104" cy="2421467"/>
          </a:xfrm>
          <a:prstGeom prst="rect">
            <a:avLst/>
          </a:prstGeom>
        </p:spPr>
      </p:pic>
      <p:pic>
        <p:nvPicPr>
          <p:cNvPr id="8" name="Picture 7" descr="te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5677" y="4961466"/>
            <a:ext cx="2540000" cy="1905000"/>
          </a:xfrm>
          <a:prstGeom prst="rect">
            <a:avLst/>
          </a:prstGeom>
        </p:spPr>
      </p:pic>
      <p:pic>
        <p:nvPicPr>
          <p:cNvPr id="10" name="Picture 9" descr="Whole_Wheat_Bre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934" y="889000"/>
            <a:ext cx="2540000" cy="2540000"/>
          </a:xfrm>
          <a:prstGeom prst="rect">
            <a:avLst/>
          </a:prstGeom>
        </p:spPr>
      </p:pic>
      <p:pic>
        <p:nvPicPr>
          <p:cNvPr id="11" name="Picture 10" descr="tofu.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9719" y="965200"/>
            <a:ext cx="2239433" cy="2239433"/>
          </a:xfrm>
          <a:prstGeom prst="rect">
            <a:avLst/>
          </a:prstGeom>
        </p:spPr>
      </p:pic>
      <p:pic>
        <p:nvPicPr>
          <p:cNvPr id="12" name="Picture 11" descr="bean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4735" y="1127951"/>
            <a:ext cx="2133599" cy="1600199"/>
          </a:xfrm>
          <a:prstGeom prst="rect">
            <a:avLst/>
          </a:prstGeom>
        </p:spPr>
      </p:pic>
      <p:pic>
        <p:nvPicPr>
          <p:cNvPr id="5" name="Picture 4" descr="flaxseed.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4392" y="2728150"/>
            <a:ext cx="2263923" cy="1937918"/>
          </a:xfrm>
          <a:prstGeom prst="rect">
            <a:avLst/>
          </a:prstGeom>
        </p:spPr>
      </p:pic>
      <p:pic>
        <p:nvPicPr>
          <p:cNvPr id="9" name="Picture 8" descr="whole-fish.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95677" y="2947607"/>
            <a:ext cx="3048000" cy="2039112"/>
          </a:xfrm>
          <a:prstGeom prst="rect">
            <a:avLst/>
          </a:prstGeom>
        </p:spPr>
      </p:pic>
    </p:spTree>
    <p:extLst>
      <p:ext uri="{BB962C8B-B14F-4D97-AF65-F5344CB8AC3E}">
        <p14:creationId xmlns:p14="http://schemas.microsoft.com/office/powerpoint/2010/main" val="265143709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nuts.jpg"/>
          <p:cNvPicPr>
            <a:picLocks noChangeAspect="1"/>
          </p:cNvPicPr>
          <p:nvPr/>
        </p:nvPicPr>
        <p:blipFill>
          <a:blip r:embed="rId3"/>
          <a:stretch>
            <a:fillRect/>
          </a:stretch>
        </p:blipFill>
        <p:spPr>
          <a:xfrm>
            <a:off x="5912146" y="5215290"/>
            <a:ext cx="1222709" cy="917032"/>
          </a:xfrm>
          <a:prstGeom prst="rect">
            <a:avLst/>
          </a:prstGeom>
        </p:spPr>
      </p:pic>
      <p:pic>
        <p:nvPicPr>
          <p:cNvPr id="9" name="Picture 8" descr="liver.jpg"/>
          <p:cNvPicPr>
            <a:picLocks noChangeAspect="1"/>
          </p:cNvPicPr>
          <p:nvPr/>
        </p:nvPicPr>
        <p:blipFill>
          <a:blip r:embed="rId4"/>
          <a:stretch>
            <a:fillRect/>
          </a:stretch>
        </p:blipFill>
        <p:spPr>
          <a:xfrm>
            <a:off x="5201980" y="2874529"/>
            <a:ext cx="3250009" cy="2162732"/>
          </a:xfrm>
          <a:prstGeom prst="rect">
            <a:avLst/>
          </a:prstGeom>
        </p:spPr>
      </p:pic>
      <p:pic>
        <p:nvPicPr>
          <p:cNvPr id="10" name="Picture 9" descr="garlic.jpg"/>
          <p:cNvPicPr>
            <a:picLocks noChangeAspect="1"/>
          </p:cNvPicPr>
          <p:nvPr/>
        </p:nvPicPr>
        <p:blipFill>
          <a:blip r:embed="rId5"/>
          <a:stretch>
            <a:fillRect/>
          </a:stretch>
        </p:blipFill>
        <p:spPr>
          <a:xfrm>
            <a:off x="7962422" y="5209784"/>
            <a:ext cx="979134" cy="922538"/>
          </a:xfrm>
          <a:prstGeom prst="rect">
            <a:avLst/>
          </a:prstGeom>
        </p:spPr>
      </p:pic>
      <p:pic>
        <p:nvPicPr>
          <p:cNvPr id="11" name="Picture 10" descr="onion.gif"/>
          <p:cNvPicPr>
            <a:picLocks noChangeAspect="1"/>
          </p:cNvPicPr>
          <p:nvPr/>
        </p:nvPicPr>
        <p:blipFill>
          <a:blip r:embed="rId6"/>
          <a:stretch>
            <a:fillRect/>
          </a:stretch>
        </p:blipFill>
        <p:spPr>
          <a:xfrm>
            <a:off x="6985953" y="5411569"/>
            <a:ext cx="1204387" cy="1335604"/>
          </a:xfrm>
          <a:prstGeom prst="rect">
            <a:avLst/>
          </a:prstGeom>
        </p:spPr>
      </p:pic>
      <p:pic>
        <p:nvPicPr>
          <p:cNvPr id="12" name="Picture 11" descr="dried_apricots.jpg"/>
          <p:cNvPicPr>
            <a:picLocks noChangeAspect="1"/>
          </p:cNvPicPr>
          <p:nvPr/>
        </p:nvPicPr>
        <p:blipFill>
          <a:blip r:embed="rId7"/>
          <a:stretch>
            <a:fillRect/>
          </a:stretch>
        </p:blipFill>
        <p:spPr>
          <a:xfrm>
            <a:off x="284337" y="5488271"/>
            <a:ext cx="2441507" cy="1258902"/>
          </a:xfrm>
          <a:prstGeom prst="rect">
            <a:avLst/>
          </a:prstGeom>
        </p:spPr>
      </p:pic>
      <p:pic>
        <p:nvPicPr>
          <p:cNvPr id="13" name="Picture 12" descr="Cheddar-Cheese.jpg"/>
          <p:cNvPicPr>
            <a:picLocks noChangeAspect="1"/>
          </p:cNvPicPr>
          <p:nvPr/>
        </p:nvPicPr>
        <p:blipFill>
          <a:blip r:embed="rId8"/>
          <a:stretch>
            <a:fillRect/>
          </a:stretch>
        </p:blipFill>
        <p:spPr>
          <a:xfrm>
            <a:off x="0" y="3512677"/>
            <a:ext cx="3321288" cy="1975594"/>
          </a:xfrm>
          <a:prstGeom prst="rect">
            <a:avLst/>
          </a:prstGeom>
        </p:spPr>
      </p:pic>
      <p:pic>
        <p:nvPicPr>
          <p:cNvPr id="14" name="Picture 13" descr="chicken.jpg"/>
          <p:cNvPicPr>
            <a:picLocks noChangeAspect="1"/>
          </p:cNvPicPr>
          <p:nvPr/>
        </p:nvPicPr>
        <p:blipFill>
          <a:blip r:embed="rId9"/>
          <a:stretch>
            <a:fillRect/>
          </a:stretch>
        </p:blipFill>
        <p:spPr>
          <a:xfrm>
            <a:off x="3321288" y="5025871"/>
            <a:ext cx="2590858" cy="1721302"/>
          </a:xfrm>
          <a:prstGeom prst="rect">
            <a:avLst/>
          </a:prstGeom>
        </p:spPr>
      </p:pic>
      <p:pic>
        <p:nvPicPr>
          <p:cNvPr id="5" name="Picture 4" descr="cabbage.jpg"/>
          <p:cNvPicPr>
            <a:picLocks noChangeAspect="1"/>
          </p:cNvPicPr>
          <p:nvPr/>
        </p:nvPicPr>
        <p:blipFill>
          <a:blip r:embed="rId10"/>
          <a:stretch>
            <a:fillRect/>
          </a:stretch>
        </p:blipFill>
        <p:spPr>
          <a:xfrm>
            <a:off x="918451" y="962700"/>
            <a:ext cx="3115574" cy="2438275"/>
          </a:xfrm>
          <a:prstGeom prst="rect">
            <a:avLst/>
          </a:prstGeom>
        </p:spPr>
      </p:pic>
      <p:pic>
        <p:nvPicPr>
          <p:cNvPr id="8" name="Picture 7" descr="egg.jpg"/>
          <p:cNvPicPr>
            <a:picLocks noChangeAspect="1"/>
          </p:cNvPicPr>
          <p:nvPr/>
        </p:nvPicPr>
        <p:blipFill>
          <a:blip r:embed="rId11"/>
          <a:stretch>
            <a:fillRect/>
          </a:stretch>
        </p:blipFill>
        <p:spPr>
          <a:xfrm>
            <a:off x="3621119" y="1007900"/>
            <a:ext cx="2322696" cy="2005965"/>
          </a:xfrm>
          <a:prstGeom prst="rect">
            <a:avLst/>
          </a:prstGeom>
        </p:spPr>
      </p:pic>
      <p:pic>
        <p:nvPicPr>
          <p:cNvPr id="7" name="Picture 6" descr="scallops.jpg"/>
          <p:cNvPicPr>
            <a:picLocks noChangeAspect="1"/>
          </p:cNvPicPr>
          <p:nvPr/>
        </p:nvPicPr>
        <p:blipFill>
          <a:blip r:embed="rId12"/>
          <a:stretch>
            <a:fillRect/>
          </a:stretch>
        </p:blipFill>
        <p:spPr>
          <a:xfrm>
            <a:off x="2761377" y="3232385"/>
            <a:ext cx="1719484" cy="1626140"/>
          </a:xfrm>
          <a:prstGeom prst="rect">
            <a:avLst/>
          </a:prstGeom>
        </p:spPr>
      </p:pic>
      <p:pic>
        <p:nvPicPr>
          <p:cNvPr id="15" name="Picture 14" descr="crab.jpg"/>
          <p:cNvPicPr>
            <a:picLocks noChangeAspect="1"/>
          </p:cNvPicPr>
          <p:nvPr/>
        </p:nvPicPr>
        <p:blipFill>
          <a:blip r:embed="rId13"/>
          <a:stretch>
            <a:fillRect/>
          </a:stretch>
        </p:blipFill>
        <p:spPr>
          <a:xfrm>
            <a:off x="6314652" y="949191"/>
            <a:ext cx="2885753" cy="1925338"/>
          </a:xfrm>
          <a:prstGeom prst="rect">
            <a:avLst/>
          </a:prstGeom>
        </p:spPr>
      </p:pic>
      <p:pic>
        <p:nvPicPr>
          <p:cNvPr id="6" name="Picture 5" descr="shrimp.jpg"/>
          <p:cNvPicPr>
            <a:picLocks noChangeAspect="1"/>
          </p:cNvPicPr>
          <p:nvPr/>
        </p:nvPicPr>
        <p:blipFill>
          <a:blip r:embed="rId14"/>
          <a:stretch>
            <a:fillRect/>
          </a:stretch>
        </p:blipFill>
        <p:spPr>
          <a:xfrm>
            <a:off x="391848" y="2270183"/>
            <a:ext cx="1341120" cy="1139952"/>
          </a:xfrm>
          <a:prstGeom prst="rect">
            <a:avLst/>
          </a:prstGeom>
        </p:spPr>
      </p:pic>
      <p:pic>
        <p:nvPicPr>
          <p:cNvPr id="16" name="Picture 15" descr="beer_mug.jpg"/>
          <p:cNvPicPr>
            <a:picLocks noChangeAspect="1"/>
          </p:cNvPicPr>
          <p:nvPr/>
        </p:nvPicPr>
        <p:blipFill>
          <a:blip r:embed="rId15"/>
          <a:stretch>
            <a:fillRect/>
          </a:stretch>
        </p:blipFill>
        <p:spPr>
          <a:xfrm>
            <a:off x="-39375" y="148610"/>
            <a:ext cx="1755357" cy="2027314"/>
          </a:xfrm>
          <a:prstGeom prst="rect">
            <a:avLst/>
          </a:prstGeom>
        </p:spPr>
      </p:pic>
      <p:sp>
        <p:nvSpPr>
          <p:cNvPr id="2" name="Title 1"/>
          <p:cNvSpPr>
            <a:spLocks noGrp="1"/>
          </p:cNvSpPr>
          <p:nvPr>
            <p:ph type="title"/>
          </p:nvPr>
        </p:nvSpPr>
        <p:spPr>
          <a:xfrm>
            <a:off x="498574" y="-135100"/>
            <a:ext cx="8229600" cy="1143000"/>
          </a:xfrm>
        </p:spPr>
        <p:txBody>
          <a:bodyPr/>
          <a:lstStyle/>
          <a:p>
            <a:r>
              <a:rPr lang="en-US" b="1" dirty="0" smtClean="0"/>
              <a:t> Eat Foods </a:t>
            </a:r>
            <a:r>
              <a:rPr lang="en-US" b="1" dirty="0"/>
              <a:t>C</a:t>
            </a:r>
            <a:r>
              <a:rPr lang="en-US" b="1" dirty="0" smtClean="0"/>
              <a:t>ontaining Sulfur</a:t>
            </a:r>
            <a:endParaRPr lang="en-US" b="1" dirty="0"/>
          </a:p>
        </p:txBody>
      </p:sp>
    </p:spTree>
    <p:extLst>
      <p:ext uri="{BB962C8B-B14F-4D97-AF65-F5344CB8AC3E}">
        <p14:creationId xmlns:p14="http://schemas.microsoft.com/office/powerpoint/2010/main" val="214182933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Extracts from Common Plants Can Treat</a:t>
            </a:r>
            <a:r>
              <a:rPr lang="en-US" b="1" dirty="0"/>
              <a:t> </a:t>
            </a:r>
            <a:r>
              <a:rPr lang="en-US" b="1" dirty="0" smtClean="0"/>
              <a:t>Glyphosate Poisoning</a:t>
            </a:r>
            <a:r>
              <a:rPr lang="en-US" b="1" dirty="0" smtClean="0">
                <a:solidFill>
                  <a:srgbClr val="FF0000"/>
                </a:solidFill>
              </a:rPr>
              <a:t>*</a:t>
            </a:r>
            <a:endParaRPr lang="en-US" b="1" dirty="0">
              <a:solidFill>
                <a:srgbClr val="FF0000"/>
              </a:solidFill>
            </a:endParaRPr>
          </a:p>
        </p:txBody>
      </p:sp>
      <p:pic>
        <p:nvPicPr>
          <p:cNvPr id="4" name="Content Placeholder 3" descr="ArctiumLappa4.jpg"/>
          <p:cNvPicPr>
            <a:picLocks noGrp="1" noChangeAspect="1"/>
          </p:cNvPicPr>
          <p:nvPr>
            <p:ph idx="1"/>
          </p:nvPr>
        </p:nvPicPr>
        <p:blipFill>
          <a:blip r:embed="rId2">
            <a:extLst>
              <a:ext uri="{28A0092B-C50C-407E-A947-70E740481C1C}">
                <a14:useLocalDpi xmlns:a14="http://schemas.microsoft.com/office/drawing/2010/main" val="0"/>
              </a:ext>
            </a:extLst>
          </a:blip>
          <a:srcRect t="10557" b="10557"/>
          <a:stretch>
            <a:fillRect/>
          </a:stretch>
        </p:blipFill>
        <p:spPr>
          <a:xfrm>
            <a:off x="4382296" y="4151100"/>
            <a:ext cx="4073178" cy="2240091"/>
          </a:xfrm>
        </p:spPr>
      </p:pic>
      <p:pic>
        <p:nvPicPr>
          <p:cNvPr id="5" name="Picture 4" descr="Barber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023768"/>
            <a:ext cx="3569893" cy="2379929"/>
          </a:xfrm>
          <a:prstGeom prst="rect">
            <a:avLst/>
          </a:prstGeom>
        </p:spPr>
      </p:pic>
      <p:pic>
        <p:nvPicPr>
          <p:cNvPr id="6" name="Picture 5" descr="dandel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2411" y="1560854"/>
            <a:ext cx="3283884" cy="2462914"/>
          </a:xfrm>
          <a:prstGeom prst="rect">
            <a:avLst/>
          </a:prstGeom>
        </p:spPr>
      </p:pic>
      <p:sp>
        <p:nvSpPr>
          <p:cNvPr id="7" name="Content Placeholder 2"/>
          <p:cNvSpPr txBox="1">
            <a:spLocks/>
          </p:cNvSpPr>
          <p:nvPr/>
        </p:nvSpPr>
        <p:spPr>
          <a:xfrm>
            <a:off x="204352" y="1426690"/>
            <a:ext cx="5295033" cy="2597078"/>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Roundup is toxic to hepatic and embryonic cells at </a:t>
            </a:r>
            <a:r>
              <a:rPr lang="en-US" sz="2800" dirty="0"/>
              <a:t>doses far below those used in agriculture and at </a:t>
            </a:r>
            <a:r>
              <a:rPr lang="en-US" sz="2800" dirty="0" smtClean="0"/>
              <a:t>residue levels present </a:t>
            </a:r>
            <a:r>
              <a:rPr lang="en-US" sz="2800" dirty="0"/>
              <a:t>in some </a:t>
            </a:r>
            <a:r>
              <a:rPr lang="en-US" sz="2800" dirty="0" smtClean="0"/>
              <a:t>GM food.</a:t>
            </a:r>
          </a:p>
          <a:p>
            <a:r>
              <a:rPr lang="en-US" sz="2800" dirty="0" smtClean="0"/>
              <a:t>Extracts from common plants such as dandelions, barberry, and burdock can protect from damage, especially if administered prior to exposure.</a:t>
            </a:r>
            <a:endParaRPr lang="en-US" sz="2800" dirty="0"/>
          </a:p>
          <a:p>
            <a:endParaRPr lang="en-US" dirty="0" smtClean="0"/>
          </a:p>
          <a:p>
            <a:endParaRPr lang="en-US" dirty="0"/>
          </a:p>
        </p:txBody>
      </p:sp>
      <p:sp>
        <p:nvSpPr>
          <p:cNvPr id="8" name="TextBox 7"/>
          <p:cNvSpPr txBox="1"/>
          <p:nvPr/>
        </p:nvSpPr>
        <p:spPr>
          <a:xfrm>
            <a:off x="1591258" y="6458339"/>
            <a:ext cx="7279156" cy="646331"/>
          </a:xfrm>
          <a:prstGeom prst="rect">
            <a:avLst/>
          </a:prstGeom>
          <a:noFill/>
        </p:spPr>
        <p:txBody>
          <a:bodyPr wrap="none" rtlCol="0">
            <a:spAutoFit/>
          </a:bodyPr>
          <a:lstStyle/>
          <a:p>
            <a:r>
              <a:rPr lang="en-US" dirty="0" smtClean="0">
                <a:solidFill>
                  <a:srgbClr val="FF0000"/>
                </a:solidFill>
              </a:rPr>
              <a:t>*</a:t>
            </a:r>
            <a:r>
              <a:rPr lang="en-US" dirty="0" smtClean="0"/>
              <a:t>C </a:t>
            </a:r>
            <a:r>
              <a:rPr lang="en-US" dirty="0" err="1"/>
              <a:t>Gasnier</a:t>
            </a:r>
            <a:r>
              <a:rPr lang="en-US" dirty="0"/>
              <a:t> et al. Journal of Occupational Medicine and Toxicology 2011, 6:3 </a:t>
            </a:r>
          </a:p>
          <a:p>
            <a:endParaRPr lang="en-US" dirty="0"/>
          </a:p>
        </p:txBody>
      </p:sp>
    </p:spTree>
    <p:extLst>
      <p:ext uri="{BB962C8B-B14F-4D97-AF65-F5344CB8AC3E}">
        <p14:creationId xmlns:p14="http://schemas.microsoft.com/office/powerpoint/2010/main" val="57878104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Treating Glyphosate Poisoning</a:t>
            </a:r>
            <a:br>
              <a:rPr lang="en-US" b="1" dirty="0" smtClean="0"/>
            </a:br>
            <a:r>
              <a:rPr lang="en-US" b="1" dirty="0" smtClean="0"/>
              <a:t> in Animals (e.g., cows) </a:t>
            </a:r>
            <a:r>
              <a:rPr lang="en-US" b="1" dirty="0" smtClean="0">
                <a:solidFill>
                  <a:srgbClr val="FF0000"/>
                </a:solidFill>
              </a:rPr>
              <a:t>*</a:t>
            </a:r>
            <a:endParaRPr lang="en-US" b="1" dirty="0">
              <a:solidFill>
                <a:srgbClr val="FF0000"/>
              </a:solidFill>
            </a:endParaRPr>
          </a:p>
        </p:txBody>
      </p:sp>
      <p:pic>
        <p:nvPicPr>
          <p:cNvPr id="5" name="Picture 4" descr="bentonite_cl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26" y="3683443"/>
            <a:ext cx="3580199" cy="2388505"/>
          </a:xfrm>
          <a:prstGeom prst="rect">
            <a:avLst/>
          </a:prstGeom>
        </p:spPr>
      </p:pic>
      <p:sp>
        <p:nvSpPr>
          <p:cNvPr id="6" name="TextBox 5"/>
          <p:cNvSpPr txBox="1"/>
          <p:nvPr/>
        </p:nvSpPr>
        <p:spPr>
          <a:xfrm>
            <a:off x="887433" y="6071948"/>
            <a:ext cx="2018501" cy="461665"/>
          </a:xfrm>
          <a:prstGeom prst="rect">
            <a:avLst/>
          </a:prstGeom>
          <a:noFill/>
        </p:spPr>
        <p:txBody>
          <a:bodyPr wrap="none" rtlCol="0">
            <a:spAutoFit/>
          </a:bodyPr>
          <a:lstStyle/>
          <a:p>
            <a:r>
              <a:rPr lang="en-US" sz="2400" dirty="0" err="1" smtClean="0"/>
              <a:t>Bentonite</a:t>
            </a:r>
            <a:r>
              <a:rPr lang="en-US" sz="2400" dirty="0" smtClean="0"/>
              <a:t> Clay</a:t>
            </a:r>
            <a:endParaRPr lang="en-US" sz="2400" dirty="0"/>
          </a:p>
        </p:txBody>
      </p:sp>
      <p:sp>
        <p:nvSpPr>
          <p:cNvPr id="7" name="TextBox 6"/>
          <p:cNvSpPr txBox="1"/>
          <p:nvPr/>
        </p:nvSpPr>
        <p:spPr>
          <a:xfrm>
            <a:off x="4601025" y="5855825"/>
            <a:ext cx="1508346" cy="461665"/>
          </a:xfrm>
          <a:prstGeom prst="rect">
            <a:avLst/>
          </a:prstGeom>
          <a:noFill/>
        </p:spPr>
        <p:txBody>
          <a:bodyPr wrap="none" rtlCol="0">
            <a:spAutoFit/>
          </a:bodyPr>
          <a:lstStyle/>
          <a:p>
            <a:r>
              <a:rPr lang="en-US" sz="2400" dirty="0" err="1" smtClean="0"/>
              <a:t>Fulvic</a:t>
            </a:r>
            <a:r>
              <a:rPr lang="en-US" sz="2400" dirty="0" smtClean="0"/>
              <a:t> Acid</a:t>
            </a:r>
            <a:endParaRPr lang="en-US" sz="2400" dirty="0"/>
          </a:p>
        </p:txBody>
      </p:sp>
      <p:sp>
        <p:nvSpPr>
          <p:cNvPr id="8" name="TextBox 7"/>
          <p:cNvSpPr txBox="1"/>
          <p:nvPr/>
        </p:nvSpPr>
        <p:spPr>
          <a:xfrm>
            <a:off x="2720296" y="6411780"/>
            <a:ext cx="6778150" cy="461665"/>
          </a:xfrm>
          <a:prstGeom prst="rect">
            <a:avLst/>
          </a:prstGeom>
          <a:noFill/>
        </p:spPr>
        <p:txBody>
          <a:bodyPr wrap="square" rtlCol="0">
            <a:spAutoFit/>
          </a:bodyPr>
          <a:lstStyle/>
          <a:p>
            <a:r>
              <a:rPr lang="fr-FR" sz="2400" dirty="0" smtClean="0">
                <a:solidFill>
                  <a:srgbClr val="FF0000"/>
                </a:solidFill>
              </a:rPr>
              <a:t>*</a:t>
            </a:r>
            <a:r>
              <a:rPr lang="fr-FR" sz="2400" dirty="0" smtClean="0"/>
              <a:t>H Gerlach </a:t>
            </a:r>
            <a:r>
              <a:rPr lang="fr-FR" sz="2400" dirty="0"/>
              <a:t>et al., J Environ Anal </a:t>
            </a:r>
            <a:r>
              <a:rPr lang="fr-FR" sz="2400" dirty="0" err="1"/>
              <a:t>Toxicol</a:t>
            </a:r>
            <a:r>
              <a:rPr lang="fr-FR" sz="2400" dirty="0"/>
              <a:t> 2014, 5:2 </a:t>
            </a:r>
          </a:p>
        </p:txBody>
      </p:sp>
      <p:pic>
        <p:nvPicPr>
          <p:cNvPr id="9" name="Picture 8" descr="activated-carb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233" y="3683443"/>
            <a:ext cx="2982021" cy="2064476"/>
          </a:xfrm>
          <a:prstGeom prst="rect">
            <a:avLst/>
          </a:prstGeom>
        </p:spPr>
      </p:pic>
      <p:sp>
        <p:nvSpPr>
          <p:cNvPr id="10" name="TextBox 9"/>
          <p:cNvSpPr txBox="1"/>
          <p:nvPr/>
        </p:nvSpPr>
        <p:spPr>
          <a:xfrm>
            <a:off x="7005424" y="5738427"/>
            <a:ext cx="2138576" cy="400110"/>
          </a:xfrm>
          <a:prstGeom prst="rect">
            <a:avLst/>
          </a:prstGeom>
          <a:noFill/>
        </p:spPr>
        <p:txBody>
          <a:bodyPr wrap="none" rtlCol="0">
            <a:spAutoFit/>
          </a:bodyPr>
          <a:lstStyle/>
          <a:p>
            <a:r>
              <a:rPr lang="en-US" sz="2000" dirty="0" smtClean="0"/>
              <a:t>Activated Charcoal</a:t>
            </a:r>
            <a:endParaRPr lang="en-US" sz="2000" dirty="0"/>
          </a:p>
        </p:txBody>
      </p:sp>
      <p:pic>
        <p:nvPicPr>
          <p:cNvPr id="11" name="Picture 10" descr="sauerkraut_jui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115" y="1647492"/>
            <a:ext cx="4206066" cy="2355397"/>
          </a:xfrm>
          <a:prstGeom prst="rect">
            <a:avLst/>
          </a:prstGeom>
        </p:spPr>
      </p:pic>
      <p:sp>
        <p:nvSpPr>
          <p:cNvPr id="12" name="TextBox 11"/>
          <p:cNvSpPr txBox="1"/>
          <p:nvPr/>
        </p:nvSpPr>
        <p:spPr>
          <a:xfrm>
            <a:off x="923048" y="2245274"/>
            <a:ext cx="1555083" cy="830997"/>
          </a:xfrm>
          <a:prstGeom prst="rect">
            <a:avLst/>
          </a:prstGeom>
          <a:noFill/>
          <a:ln>
            <a:noFill/>
          </a:ln>
        </p:spPr>
        <p:txBody>
          <a:bodyPr wrap="none" rtlCol="0">
            <a:spAutoFit/>
          </a:bodyPr>
          <a:lstStyle/>
          <a:p>
            <a:r>
              <a:rPr lang="en-US" sz="2400" dirty="0" smtClean="0">
                <a:solidFill>
                  <a:schemeClr val="bg1"/>
                </a:solidFill>
              </a:rPr>
              <a:t>Sauerkraut</a:t>
            </a:r>
          </a:p>
          <a:p>
            <a:r>
              <a:rPr lang="en-US" sz="2400" dirty="0" smtClean="0">
                <a:solidFill>
                  <a:schemeClr val="bg1"/>
                </a:solidFill>
              </a:rPr>
              <a:t> Juice</a:t>
            </a:r>
            <a:endParaRPr lang="en-US" sz="2400" dirty="0">
              <a:solidFill>
                <a:schemeClr val="bg1"/>
              </a:solidFill>
            </a:endParaRPr>
          </a:p>
        </p:txBody>
      </p:sp>
      <p:pic>
        <p:nvPicPr>
          <p:cNvPr id="4" name="Content Placeholder 3" descr="Fulvic_acid.png"/>
          <p:cNvPicPr>
            <a:picLocks noGrp="1" noChangeAspect="1"/>
          </p:cNvPicPr>
          <p:nvPr>
            <p:ph idx="1"/>
          </p:nvPr>
        </p:nvPicPr>
        <p:blipFill>
          <a:blip r:embed="rId6">
            <a:extLst>
              <a:ext uri="{28A0092B-C50C-407E-A947-70E740481C1C}">
                <a14:useLocalDpi xmlns:a14="http://schemas.microsoft.com/office/drawing/2010/main" val="0"/>
              </a:ext>
            </a:extLst>
          </a:blip>
          <a:srcRect l="675" r="675"/>
          <a:stretch>
            <a:fillRect/>
          </a:stretch>
        </p:blipFill>
        <p:spPr>
          <a:xfrm>
            <a:off x="3759825" y="4241504"/>
            <a:ext cx="2953008" cy="1624041"/>
          </a:xfrm>
        </p:spPr>
      </p:pic>
      <p:sp>
        <p:nvSpPr>
          <p:cNvPr id="13" name="TextBox 12"/>
          <p:cNvSpPr txBox="1"/>
          <p:nvPr/>
        </p:nvSpPr>
        <p:spPr>
          <a:xfrm>
            <a:off x="5060348" y="1726866"/>
            <a:ext cx="4128773" cy="1938992"/>
          </a:xfrm>
          <a:prstGeom prst="rect">
            <a:avLst/>
          </a:prstGeom>
          <a:noFill/>
        </p:spPr>
        <p:txBody>
          <a:bodyPr wrap="square" rtlCol="0">
            <a:spAutoFit/>
          </a:bodyPr>
          <a:lstStyle/>
          <a:p>
            <a:r>
              <a:rPr lang="en-US" sz="2000" dirty="0" smtClean="0"/>
              <a:t>Activated charcoal, </a:t>
            </a:r>
            <a:r>
              <a:rPr lang="en-US" sz="2000" dirty="0" err="1" smtClean="0"/>
              <a:t>bentonite</a:t>
            </a:r>
            <a:r>
              <a:rPr lang="en-US" sz="2000" dirty="0" smtClean="0"/>
              <a:t> clay, </a:t>
            </a:r>
            <a:r>
              <a:rPr lang="en-US" sz="2000" dirty="0" err="1" smtClean="0"/>
              <a:t>humic</a:t>
            </a:r>
            <a:r>
              <a:rPr lang="en-US" sz="2000" dirty="0" smtClean="0"/>
              <a:t> and </a:t>
            </a:r>
            <a:r>
              <a:rPr lang="en-US" sz="2000" dirty="0" err="1" smtClean="0"/>
              <a:t>fulvic</a:t>
            </a:r>
            <a:r>
              <a:rPr lang="en-US" sz="2000" dirty="0" smtClean="0"/>
              <a:t> acids, and sauerkraut juice have been shown to be effective in reducing urinary levels of glyphosate and improving animal health</a:t>
            </a:r>
            <a:endParaRPr lang="en-US" sz="2000" dirty="0"/>
          </a:p>
        </p:txBody>
      </p:sp>
    </p:spTree>
    <p:extLst>
      <p:ext uri="{BB962C8B-B14F-4D97-AF65-F5344CB8AC3E}">
        <p14:creationId xmlns:p14="http://schemas.microsoft.com/office/powerpoint/2010/main" val="1721746518"/>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et_grounded.jpg"/>
          <p:cNvPicPr>
            <a:picLocks noGrp="1" noChangeAspect="1"/>
          </p:cNvPicPr>
          <p:nvPr>
            <p:ph idx="1"/>
          </p:nvPr>
        </p:nvPicPr>
        <p:blipFill>
          <a:blip r:embed="rId2">
            <a:extLst>
              <a:ext uri="{28A0092B-C50C-407E-A947-70E740481C1C}">
                <a14:useLocalDpi xmlns:a14="http://schemas.microsoft.com/office/drawing/2010/main" val="0"/>
              </a:ext>
            </a:extLst>
          </a:blip>
          <a:srcRect t="1115" b="1115"/>
          <a:stretch>
            <a:fillRect/>
          </a:stretch>
        </p:blipFill>
        <p:spPr>
          <a:xfrm>
            <a:off x="-1082971" y="508000"/>
            <a:ext cx="10457065" cy="5750983"/>
          </a:xfrm>
        </p:spPr>
      </p:pic>
      <p:sp>
        <p:nvSpPr>
          <p:cNvPr id="5" name="Rectangle 4"/>
          <p:cNvSpPr/>
          <p:nvPr/>
        </p:nvSpPr>
        <p:spPr>
          <a:xfrm>
            <a:off x="2439034" y="2592155"/>
            <a:ext cx="4265936"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Get Grounded</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8788478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Say ‘No’ to Vaccines!</a:t>
            </a:r>
            <a:endParaRPr lang="en-US" b="1" dirty="0"/>
          </a:p>
        </p:txBody>
      </p:sp>
      <p:pic>
        <p:nvPicPr>
          <p:cNvPr id="4" name="Content Placeholder 3" descr="Flu-Shot-Here.png"/>
          <p:cNvPicPr>
            <a:picLocks noGrp="1" noChangeAspect="1"/>
          </p:cNvPicPr>
          <p:nvPr>
            <p:ph idx="1"/>
          </p:nvPr>
        </p:nvPicPr>
        <p:blipFill>
          <a:blip r:embed="rId2">
            <a:extLst>
              <a:ext uri="{28A0092B-C50C-407E-A947-70E740481C1C}">
                <a14:useLocalDpi xmlns:a14="http://schemas.microsoft.com/office/drawing/2010/main" val="0"/>
              </a:ext>
            </a:extLst>
          </a:blip>
          <a:srcRect l="-25593" r="-25593"/>
          <a:stretch>
            <a:fillRect/>
          </a:stretch>
        </p:blipFill>
        <p:spPr>
          <a:xfrm>
            <a:off x="4106302" y="1600200"/>
            <a:ext cx="6138334" cy="3375847"/>
          </a:xfrm>
        </p:spPr>
      </p:pic>
      <p:pic>
        <p:nvPicPr>
          <p:cNvPr id="5" name="Picture 4" descr="N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080" y="1829426"/>
            <a:ext cx="2841821" cy="2841821"/>
          </a:xfrm>
          <a:prstGeom prst="rect">
            <a:avLst/>
          </a:prstGeom>
        </p:spPr>
      </p:pic>
      <p:sp>
        <p:nvSpPr>
          <p:cNvPr id="6" name="Content Placeholder 2"/>
          <p:cNvSpPr txBox="1">
            <a:spLocks/>
          </p:cNvSpPr>
          <p:nvPr/>
        </p:nvSpPr>
        <p:spPr>
          <a:xfrm>
            <a:off x="457200" y="1417638"/>
            <a:ext cx="4588934" cy="46783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Refuse all vaccines that aren’t mandated</a:t>
            </a:r>
          </a:p>
          <a:p>
            <a:r>
              <a:rPr lang="en-US" dirty="0" smtClean="0"/>
              <a:t>Delay and space out the mandated vaccines</a:t>
            </a:r>
          </a:p>
          <a:p>
            <a:pPr lvl="1"/>
            <a:r>
              <a:rPr lang="en-US" dirty="0" smtClean="0"/>
              <a:t>Especially, postpone </a:t>
            </a:r>
            <a:r>
              <a:rPr lang="en-US" dirty="0" err="1" smtClean="0"/>
              <a:t>Hep</a:t>
            </a:r>
            <a:r>
              <a:rPr lang="en-US" dirty="0" smtClean="0"/>
              <a:t>-B at birth and delay MMR from 12 months to 3 years</a:t>
            </a:r>
            <a:endParaRPr lang="en-US" dirty="0"/>
          </a:p>
        </p:txBody>
      </p:sp>
    </p:spTree>
    <p:extLst>
      <p:ext uri="{BB962C8B-B14F-4D97-AF65-F5344CB8AC3E}">
        <p14:creationId xmlns:p14="http://schemas.microsoft.com/office/powerpoint/2010/main" val="958069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676775" y="2093987"/>
            <a:ext cx="2530475" cy="2892425"/>
          </a:xfrm>
          <a:prstGeom prst="line">
            <a:avLst/>
          </a:prstGeom>
          <a:ln w="508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1976438" y="2093987"/>
            <a:ext cx="2700337" cy="2892425"/>
          </a:xfrm>
          <a:prstGeom prst="line">
            <a:avLst/>
          </a:prstGeom>
          <a:ln w="508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2038004" y="5284788"/>
            <a:ext cx="5169246" cy="0"/>
          </a:xfrm>
          <a:prstGeom prst="line">
            <a:avLst/>
          </a:prstGeom>
          <a:ln w="508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78546" y="71870"/>
            <a:ext cx="8229600" cy="1143000"/>
          </a:xfrm>
        </p:spPr>
        <p:txBody>
          <a:bodyPr/>
          <a:lstStyle/>
          <a:p>
            <a:r>
              <a:rPr lang="en-US" b="1" dirty="0" smtClean="0"/>
              <a:t>Key </a:t>
            </a:r>
            <a:r>
              <a:rPr lang="en-US" b="1" dirty="0" smtClean="0"/>
              <a:t>Take Away Message</a:t>
            </a:r>
            <a:endParaRPr lang="en-US" b="1" dirty="0"/>
          </a:p>
        </p:txBody>
      </p:sp>
      <p:sp>
        <p:nvSpPr>
          <p:cNvPr id="4" name="Oval 3"/>
          <p:cNvSpPr/>
          <p:nvPr/>
        </p:nvSpPr>
        <p:spPr>
          <a:xfrm>
            <a:off x="3152972" y="1419352"/>
            <a:ext cx="3025142" cy="1291419"/>
          </a:xfrm>
          <a:prstGeom prst="ellipse">
            <a:avLst/>
          </a:prstGeom>
          <a:solidFill>
            <a:srgbClr val="FFF3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FF0000"/>
                </a:solidFill>
              </a:rPr>
              <a:t>Glyphosate</a:t>
            </a:r>
          </a:p>
        </p:txBody>
      </p:sp>
      <p:sp>
        <p:nvSpPr>
          <p:cNvPr id="5" name="Oval 4"/>
          <p:cNvSpPr/>
          <p:nvPr/>
        </p:nvSpPr>
        <p:spPr>
          <a:xfrm>
            <a:off x="483254" y="4328084"/>
            <a:ext cx="3025142" cy="1291419"/>
          </a:xfrm>
          <a:prstGeom prst="ellipse">
            <a:avLst/>
          </a:prstGeom>
          <a:solidFill>
            <a:srgbClr val="FFF3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rgbClr val="FF0000"/>
                </a:solidFill>
              </a:rPr>
              <a:t>MMR Vaccine</a:t>
            </a:r>
            <a:endParaRPr lang="en-US" sz="3200" b="1" dirty="0">
              <a:solidFill>
                <a:srgbClr val="FF0000"/>
              </a:solidFill>
            </a:endParaRPr>
          </a:p>
        </p:txBody>
      </p:sp>
      <p:sp>
        <p:nvSpPr>
          <p:cNvPr id="6" name="Oval 5"/>
          <p:cNvSpPr/>
          <p:nvPr/>
        </p:nvSpPr>
        <p:spPr>
          <a:xfrm>
            <a:off x="5683941" y="4328084"/>
            <a:ext cx="3025142" cy="1291419"/>
          </a:xfrm>
          <a:prstGeom prst="ellipse">
            <a:avLst/>
          </a:prstGeom>
          <a:solidFill>
            <a:srgbClr val="FFF3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FF0000"/>
                </a:solidFill>
              </a:rPr>
              <a:t>Autism</a:t>
            </a:r>
          </a:p>
        </p:txBody>
      </p:sp>
      <p:sp>
        <p:nvSpPr>
          <p:cNvPr id="12" name="Title 1"/>
          <p:cNvSpPr txBox="1">
            <a:spLocks/>
          </p:cNvSpPr>
          <p:nvPr/>
        </p:nvSpPr>
        <p:spPr>
          <a:xfrm>
            <a:off x="3060890" y="5494366"/>
            <a:ext cx="3268133" cy="754034"/>
          </a:xfrm>
          <a:prstGeom prst="rect">
            <a:avLst/>
          </a:prstGeom>
          <a:solidFill>
            <a:schemeClr val="accent1">
              <a:lumMod val="20000"/>
              <a:lumOff val="80000"/>
            </a:schemeClr>
          </a:solidFill>
          <a:effectLst>
            <a:outerShdw blurRad="50800" dist="38100" dir="2700000" algn="tl" rotWithShape="0">
              <a:srgbClr val="000000">
                <a:alpha val="43000"/>
              </a:srgbClr>
            </a:outerShdw>
          </a:effectLst>
        </p:spPr>
        <p:txBody>
          <a:bodyPr vert="horz" lIns="91440" tIns="45720" rIns="91440" bIns="45720" rtlCol="0">
            <a:normAutofit lnSpcReduction="10000"/>
          </a:bodyPr>
          <a:lstStyle>
            <a:defPPr>
              <a:defRPr lang="en-US"/>
            </a:defPPr>
            <a:lvl1pPr indent="0" algn="ctr">
              <a:spcBef>
                <a:spcPct val="20000"/>
              </a:spcBef>
              <a:buFont typeface="Arial"/>
              <a:buNone/>
              <a:defRPr sz="2400" b="1"/>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MMR vaccine has been linked to autism</a:t>
            </a:r>
            <a:endParaRPr lang="en-US" dirty="0"/>
          </a:p>
        </p:txBody>
      </p:sp>
      <p:sp>
        <p:nvSpPr>
          <p:cNvPr id="13" name="Title 1"/>
          <p:cNvSpPr txBox="1">
            <a:spLocks/>
          </p:cNvSpPr>
          <p:nvPr/>
        </p:nvSpPr>
        <p:spPr>
          <a:xfrm>
            <a:off x="5573183" y="2708987"/>
            <a:ext cx="3268133" cy="813146"/>
          </a:xfrm>
          <a:prstGeom prst="rect">
            <a:avLst/>
          </a:prstGeom>
          <a:solidFill>
            <a:schemeClr val="accent1">
              <a:lumMod val="20000"/>
              <a:lumOff val="80000"/>
            </a:schemeClr>
          </a:solidFill>
          <a:effectLst>
            <a:outerShdw blurRad="50800" dist="38100" dir="2700000" algn="tl" rotWithShape="0">
              <a:srgbClr val="000000">
                <a:alpha val="43000"/>
              </a:srgbClr>
            </a:outerShdw>
          </a:effectLst>
        </p:spPr>
        <p:txBody>
          <a:bodyPr vert="horz" lIns="91440" tIns="45720" rIns="91440" bIns="45720" rtlCol="0">
            <a:normAutofit lnSpcReduction="10000"/>
          </a:bodyPr>
          <a:lstStyle>
            <a:defPPr>
              <a:defRPr lang="en-US"/>
            </a:defPPr>
            <a:lvl1pPr indent="0" algn="ctr">
              <a:spcBef>
                <a:spcPct val="20000"/>
              </a:spcBef>
              <a:buFont typeface="Arial"/>
              <a:buNone/>
              <a:defRPr sz="2400" b="1"/>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Glyphosate has been linked to autism</a:t>
            </a:r>
            <a:endParaRPr lang="en-US" dirty="0"/>
          </a:p>
        </p:txBody>
      </p:sp>
      <p:sp>
        <p:nvSpPr>
          <p:cNvPr id="14" name="Title 1"/>
          <p:cNvSpPr txBox="1">
            <a:spLocks/>
          </p:cNvSpPr>
          <p:nvPr/>
        </p:nvSpPr>
        <p:spPr>
          <a:xfrm>
            <a:off x="267857" y="2708987"/>
            <a:ext cx="3417161" cy="1303138"/>
          </a:xfrm>
          <a:prstGeom prst="rect">
            <a:avLst/>
          </a:prstGeom>
          <a:solidFill>
            <a:schemeClr val="accent1">
              <a:lumMod val="20000"/>
              <a:lumOff val="80000"/>
            </a:schemeClr>
          </a:solidFill>
          <a:effectLst>
            <a:outerShdw blurRad="50800" dist="38100" dir="2700000" algn="tl" rotWithShape="0">
              <a:srgbClr val="000000">
                <a:alpha val="43000"/>
              </a:srgbClr>
            </a:outerShdw>
          </a:effectLst>
        </p:spPr>
        <p:txBody>
          <a:bodyPr vert="horz" lIns="91440" tIns="45720" rIns="91440" bIns="45720" rtlCol="0">
            <a:normAutofit/>
          </a:bodyPr>
          <a:lstStyle>
            <a:lvl1pPr indent="0" algn="ctr">
              <a:spcBef>
                <a:spcPct val="20000"/>
              </a:spcBef>
              <a:buFont typeface="Arial"/>
              <a:buNone/>
              <a:defRPr sz="2400" b="1"/>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Glyphosate  and MMR conspire to cause autoimmune disease</a:t>
            </a:r>
            <a:endParaRPr lang="en-US" dirty="0"/>
          </a:p>
        </p:txBody>
      </p:sp>
    </p:spTree>
    <p:extLst>
      <p:ext uri="{BB962C8B-B14F-4D97-AF65-F5344CB8AC3E}">
        <p14:creationId xmlns:p14="http://schemas.microsoft.com/office/powerpoint/2010/main" val="40857829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Roundup and GMO Crops</a:t>
            </a:r>
            <a:endParaRPr lang="en-US" b="1" dirty="0"/>
          </a:p>
        </p:txBody>
      </p:sp>
      <p:pic>
        <p:nvPicPr>
          <p:cNvPr id="4" name="Content Placeholder 3" descr="roundup_on_crops.jpg"/>
          <p:cNvPicPr>
            <a:picLocks noGrp="1" noChangeAspect="1"/>
          </p:cNvPicPr>
          <p:nvPr>
            <p:ph idx="1"/>
          </p:nvPr>
        </p:nvPicPr>
        <p:blipFill>
          <a:blip r:embed="rId2">
            <a:extLst>
              <a:ext uri="{28A0092B-C50C-407E-A947-70E740481C1C}">
                <a14:useLocalDpi xmlns:a14="http://schemas.microsoft.com/office/drawing/2010/main" val="0"/>
              </a:ext>
            </a:extLst>
          </a:blip>
          <a:srcRect t="8673" b="8673"/>
          <a:stretch>
            <a:fillRect/>
          </a:stretch>
        </p:blipFill>
        <p:spPr>
          <a:xfrm>
            <a:off x="728133" y="2116666"/>
            <a:ext cx="7823200" cy="4302459"/>
          </a:xfrm>
        </p:spPr>
      </p:pic>
      <p:pic>
        <p:nvPicPr>
          <p:cNvPr id="5" name="Picture 4" descr="sprayweeds-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5" y="2755034"/>
            <a:ext cx="6739467" cy="2087363"/>
          </a:xfrm>
          <a:prstGeom prst="rect">
            <a:avLst/>
          </a:prstGeom>
        </p:spPr>
      </p:pic>
      <p:sp>
        <p:nvSpPr>
          <p:cNvPr id="6" name="Title 1"/>
          <p:cNvSpPr txBox="1">
            <a:spLocks/>
          </p:cNvSpPr>
          <p:nvPr/>
        </p:nvSpPr>
        <p:spPr>
          <a:xfrm>
            <a:off x="609600" y="1125565"/>
            <a:ext cx="80772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 GMO Roundup-Ready corn, soy, canola, sugar beets</a:t>
            </a:r>
          </a:p>
          <a:p>
            <a:r>
              <a:rPr lang="en-US" sz="2800" dirty="0"/>
              <a:t>c</a:t>
            </a:r>
            <a:r>
              <a:rPr lang="en-US" sz="2800" dirty="0" smtClean="0"/>
              <a:t>otton, tobacco and alfalfa</a:t>
            </a:r>
            <a:endParaRPr lang="en-US" sz="2800" dirty="0"/>
          </a:p>
        </p:txBody>
      </p:sp>
      <p:sp>
        <p:nvSpPr>
          <p:cNvPr id="7" name="TextBox 6"/>
          <p:cNvSpPr txBox="1"/>
          <p:nvPr/>
        </p:nvSpPr>
        <p:spPr>
          <a:xfrm>
            <a:off x="2442065" y="2980266"/>
            <a:ext cx="3969731" cy="646331"/>
          </a:xfrm>
          <a:prstGeom prst="rect">
            <a:avLst/>
          </a:prstGeom>
          <a:noFill/>
        </p:spPr>
        <p:txBody>
          <a:bodyPr wrap="none" rtlCol="0">
            <a:spAutoFit/>
          </a:bodyPr>
          <a:lstStyle/>
          <a:p>
            <a:r>
              <a:rPr lang="en-US" sz="3600" dirty="0" smtClean="0"/>
              <a:t>What is glyphosate?</a:t>
            </a:r>
            <a:endParaRPr lang="en-US" sz="3600" dirty="0"/>
          </a:p>
        </p:txBody>
      </p:sp>
    </p:spTree>
    <p:extLst>
      <p:ext uri="{BB962C8B-B14F-4D97-AF65-F5344CB8AC3E}">
        <p14:creationId xmlns:p14="http://schemas.microsoft.com/office/powerpoint/2010/main" val="21675218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b="1" dirty="0"/>
          </a:p>
        </p:txBody>
      </p:sp>
      <p:sp>
        <p:nvSpPr>
          <p:cNvPr id="3" name="Content Placeholder 2"/>
          <p:cNvSpPr>
            <a:spLocks noGrp="1"/>
          </p:cNvSpPr>
          <p:nvPr>
            <p:ph idx="1"/>
          </p:nvPr>
        </p:nvSpPr>
        <p:spPr>
          <a:xfrm>
            <a:off x="457199" y="1417638"/>
            <a:ext cx="8466667" cy="4881562"/>
          </a:xfrm>
        </p:spPr>
        <p:txBody>
          <a:bodyPr>
            <a:normAutofit fontScale="85000" lnSpcReduction="10000"/>
          </a:bodyPr>
          <a:lstStyle/>
          <a:p>
            <a:r>
              <a:rPr lang="en-US" dirty="0" smtClean="0"/>
              <a:t>Children (and adults!)  </a:t>
            </a:r>
            <a:r>
              <a:rPr lang="en-US" dirty="0" smtClean="0"/>
              <a:t>today in the US suffer from many autoimmune diseases</a:t>
            </a:r>
          </a:p>
          <a:p>
            <a:pPr lvl="1"/>
            <a:r>
              <a:rPr lang="en-US" dirty="0" smtClean="0"/>
              <a:t>I believe this is due mainly to synergistic toxicity between glyphosate and vaccines</a:t>
            </a:r>
          </a:p>
          <a:p>
            <a:r>
              <a:rPr lang="en-US" dirty="0" smtClean="0"/>
              <a:t>Glyphosate can substitute for glycine by mistake during protein synthesis, causing many diseases</a:t>
            </a:r>
          </a:p>
          <a:p>
            <a:r>
              <a:rPr lang="en-US" dirty="0" smtClean="0"/>
              <a:t>Molecular mimicry: If </a:t>
            </a:r>
            <a:r>
              <a:rPr lang="en-US" dirty="0" smtClean="0"/>
              <a:t>glyphosate infiltrates measles virus protein, it could explain an intense autoimmune reaction in the brain leading to autism</a:t>
            </a:r>
          </a:p>
          <a:p>
            <a:r>
              <a:rPr lang="en-US" dirty="0" smtClean="0"/>
              <a:t>MMR and Gardasil are particularly problematic vaccines</a:t>
            </a:r>
          </a:p>
          <a:p>
            <a:r>
              <a:rPr lang="en-US" dirty="0" smtClean="0"/>
              <a:t>Organic diet rich in manganese and sulfur, </a:t>
            </a:r>
            <a:r>
              <a:rPr lang="en-US" dirty="0" smtClean="0"/>
              <a:t>grounding and </a:t>
            </a:r>
            <a:r>
              <a:rPr lang="en-US" dirty="0" smtClean="0"/>
              <a:t>sunlight </a:t>
            </a:r>
            <a:r>
              <a:rPr lang="en-US" dirty="0" smtClean="0"/>
              <a:t>exposure  </a:t>
            </a:r>
            <a:r>
              <a:rPr lang="en-US" dirty="0" smtClean="0"/>
              <a:t>can help you stay healthy</a:t>
            </a:r>
            <a:endParaRPr lang="en-US" dirty="0"/>
          </a:p>
        </p:txBody>
      </p:sp>
    </p:spTree>
    <p:extLst>
      <p:ext uri="{BB962C8B-B14F-4D97-AF65-F5344CB8AC3E}">
        <p14:creationId xmlns:p14="http://schemas.microsoft.com/office/powerpoint/2010/main" val="389570242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34747</TotalTime>
  <Words>5202</Words>
  <Application>Microsoft Macintosh PowerPoint</Application>
  <PresentationFormat>On-screen Show (4:3)</PresentationFormat>
  <Paragraphs>621</Paragraphs>
  <Slides>90</Slides>
  <Notes>39</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Office Theme</vt:lpstr>
      <vt:lpstr>Roundup, MMR and Autism --     A Toxic Connection</vt:lpstr>
      <vt:lpstr>PowerPoint Presentation</vt:lpstr>
      <vt:lpstr>Key Take Away Message</vt:lpstr>
      <vt:lpstr>Outline</vt:lpstr>
      <vt:lpstr>PowerPoint Presentation</vt:lpstr>
      <vt:lpstr>US Health Status</vt:lpstr>
      <vt:lpstr>PowerPoint Presentation</vt:lpstr>
      <vt:lpstr>PowerPoint Presentation</vt:lpstr>
      <vt:lpstr>Roundup and GMO Crops</vt:lpstr>
      <vt:lpstr>Roundup as a Desiccant/Ripener  just before Harvest</vt:lpstr>
      <vt:lpstr>“Herbicide Resistant Ryegrass Troubling for Wheat Growers”*</vt:lpstr>
      <vt:lpstr>“Glyphosate Now the Most-Used Agricultural Chemical Ever”* By Douglas Main, Feb 2, 2016 Newsweek</vt:lpstr>
      <vt:lpstr>Is Glyphosate Toxic?</vt:lpstr>
      <vt:lpstr>Main Toxic Effects of Glyphosate*</vt:lpstr>
      <vt:lpstr>Glyphosate:  The Central Mechanisms*</vt:lpstr>
      <vt:lpstr>PowerPoint Presentation</vt:lpstr>
      <vt:lpstr>Glyphosate Depletes Iron, Manganese and Zinc in Plants*</vt:lpstr>
      <vt:lpstr>Severe Deficiency in Serum Manganese and Cobalt in Cows*</vt:lpstr>
      <vt:lpstr>Severe Deficiency in Serum Manganese and Cobalt in Cows*</vt:lpstr>
      <vt:lpstr>Low Manganese in Teeth Linked to Autism*</vt:lpstr>
      <vt:lpstr>Lactobacillus Depends on Manganese!*</vt:lpstr>
      <vt:lpstr>Lactobacillus Depends on Manganese!*</vt:lpstr>
      <vt:lpstr>Glutamine Synthesis Depends                on Manganese!</vt:lpstr>
      <vt:lpstr>Glyphosate and Glutamate*,**</vt:lpstr>
      <vt:lpstr>“Alteration of Plasma Glutamate and Glutamine Levels in Children with          High-Functioning Autism”*</vt:lpstr>
      <vt:lpstr>Journal of Personal Science: One Child’s Autism Eliminated by Removal of Glutamate From Her Diet* By Katherine Reid</vt:lpstr>
      <vt:lpstr>PowerPoint Presentation</vt:lpstr>
      <vt:lpstr>A Bit of Basic Biology</vt:lpstr>
      <vt:lpstr>Glyphosate is a non-coding            amino acid analogue of glycine</vt:lpstr>
      <vt:lpstr>What If Glyphosate Could Insert Itself Into Protein Synthesis???</vt:lpstr>
      <vt:lpstr>Extra Piece Sticks Out at Active Site</vt:lpstr>
      <vt:lpstr>Some Predicted Consequences*</vt:lpstr>
      <vt:lpstr>An Analogy: ALS in Guam</vt:lpstr>
      <vt:lpstr>Another Analogy: MS &amp; Sugar Beets* </vt:lpstr>
      <vt:lpstr>Into The Wild*</vt:lpstr>
      <vt:lpstr>Vulnerable Proteins: Resulting Pathologies</vt:lpstr>
      <vt:lpstr>Impaired GABA1 Receptor Activity  and Autism</vt:lpstr>
      <vt:lpstr>"Glyphosate-Based Herbicides Produce Teratogenic Effects on Vertebrates by Impairing Retinoic Acid Signaling"*</vt:lpstr>
      <vt:lpstr>"Glyphosate-Based Herbicides Produce Teratogenic Effects on Vertebrates by Impairing Retinoic Acid Signaling"*</vt:lpstr>
      <vt:lpstr>PowerPoint Presentation</vt:lpstr>
      <vt:lpstr>PowerPoint Presentation</vt:lpstr>
      <vt:lpstr>PowerPoint Presentation</vt:lpstr>
      <vt:lpstr>Recommended Vaccine Schedule by CDC*</vt:lpstr>
      <vt:lpstr>PowerPoint Presentation</vt:lpstr>
      <vt:lpstr>PowerPoint Presentation</vt:lpstr>
      <vt:lpstr>Polio and Pesticides*</vt:lpstr>
      <vt:lpstr>Vaccine Induced Immune Overload*</vt:lpstr>
      <vt:lpstr>Autoimmune Disease and  Molecular Mimicry*</vt:lpstr>
      <vt:lpstr>PowerPoint Presentation</vt:lpstr>
      <vt:lpstr>Hypothesis</vt:lpstr>
      <vt:lpstr>A Model from Gut Dysbiosis to Autoimmunity*</vt:lpstr>
      <vt:lpstr>Aluminum Adjuvant in Vaccines*</vt:lpstr>
      <vt:lpstr>"Autoimmune (autoinflammatory) syndrome induced by adjuvants” (ASIA)*</vt:lpstr>
      <vt:lpstr>Aluminum &amp; Mercury  Autism &amp; PDD &amp; Anxiety</vt:lpstr>
      <vt:lpstr>Methodological Issues and Evidence of Malfeasance in Research Purporting to Show Thimerosal in Vaccines Is Safe*</vt:lpstr>
      <vt:lpstr>Glutamate is an Additive in Vaccines!</vt:lpstr>
      <vt:lpstr>Symptoms of Adverse Reactions to MMR before and after 2002*</vt:lpstr>
      <vt:lpstr>Symptoms of Adverse Reactions to MMR before and after 2002*</vt:lpstr>
      <vt:lpstr>Elevated Blood Glutamate Levels in Autism*</vt:lpstr>
      <vt:lpstr>PowerPoint Presentation</vt:lpstr>
      <vt:lpstr>MMR and Autism</vt:lpstr>
      <vt:lpstr>PowerPoint Presentation</vt:lpstr>
      <vt:lpstr>Vaxxed, The Movie:  Suppressed Study by the CDC*</vt:lpstr>
      <vt:lpstr>Autism, Glyphosate, Vaccine Reactions*</vt:lpstr>
      <vt:lpstr>Glyphosate in Vaccines?</vt:lpstr>
      <vt:lpstr>Precedent: Glyphosate in Drugs?*</vt:lpstr>
      <vt:lpstr>Measles Virus and Hemagglutinin*</vt:lpstr>
      <vt:lpstr>Autism and Measles Hemagglutinin*</vt:lpstr>
      <vt:lpstr>PowerPoint Presentation</vt:lpstr>
      <vt:lpstr>PowerPoint Presentation</vt:lpstr>
      <vt:lpstr>Are aluminum adjuvants plus Gardasil a uniquely damaging neuroinflammatory cocktail?* </vt:lpstr>
      <vt:lpstr>Are aluminum adjuvants plus Gardasil a uniquely damaging neuroinflammatory cocktail?* </vt:lpstr>
      <vt:lpstr>PowerPoint Presentation</vt:lpstr>
      <vt:lpstr>HPG and Autoimmune Disease*</vt:lpstr>
      <vt:lpstr>PowerPoint Presentation</vt:lpstr>
      <vt:lpstr>Booster Shot is More Dangerous</vt:lpstr>
      <vt:lpstr>POTS and Gardasil*</vt:lpstr>
      <vt:lpstr>POTS and Gardasil*</vt:lpstr>
      <vt:lpstr>New Paper on Gardasil and Mice*</vt:lpstr>
      <vt:lpstr>PowerPoint Presentation</vt:lpstr>
      <vt:lpstr>Some Important Nutrients</vt:lpstr>
      <vt:lpstr>PowerPoint Presentation</vt:lpstr>
      <vt:lpstr>Eat Foods Containing Manganese</vt:lpstr>
      <vt:lpstr> Eat Foods Containing Sulfur</vt:lpstr>
      <vt:lpstr>Extracts from Common Plants Can Treat Glyphosate Poisoning*</vt:lpstr>
      <vt:lpstr>Treating Glyphosate Poisoning  in Animals (e.g., cows) *</vt:lpstr>
      <vt:lpstr>PowerPoint Presentation</vt:lpstr>
      <vt:lpstr>Say ‘No’ to Vaccines!</vt:lpstr>
      <vt:lpstr>Key Take Away Message</vt:lpstr>
      <vt:lpstr>Summary</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Seneff</dc:creator>
  <cp:lastModifiedBy>Stephanie Seneff</cp:lastModifiedBy>
  <cp:revision>106</cp:revision>
  <cp:lastPrinted>2016-08-03T18:26:45Z</cp:lastPrinted>
  <dcterms:created xsi:type="dcterms:W3CDTF">2016-07-11T19:27:17Z</dcterms:created>
  <dcterms:modified xsi:type="dcterms:W3CDTF">2016-08-05T02:58:59Z</dcterms:modified>
</cp:coreProperties>
</file>