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28.jpg" ContentType="image/pn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256" r:id="rId2"/>
    <p:sldId id="273" r:id="rId3"/>
    <p:sldId id="350" r:id="rId4"/>
    <p:sldId id="296" r:id="rId5"/>
    <p:sldId id="357" r:id="rId6"/>
    <p:sldId id="383" r:id="rId7"/>
    <p:sldId id="306" r:id="rId8"/>
    <p:sldId id="307" r:id="rId9"/>
    <p:sldId id="308" r:id="rId10"/>
    <p:sldId id="309" r:id="rId11"/>
    <p:sldId id="384" r:id="rId12"/>
    <p:sldId id="310" r:id="rId13"/>
    <p:sldId id="302" r:id="rId14"/>
    <p:sldId id="303" r:id="rId15"/>
    <p:sldId id="304" r:id="rId16"/>
    <p:sldId id="282" r:id="rId17"/>
    <p:sldId id="283" r:id="rId18"/>
    <p:sldId id="284" r:id="rId19"/>
    <p:sldId id="285" r:id="rId20"/>
    <p:sldId id="351" r:id="rId21"/>
    <p:sldId id="286" r:id="rId22"/>
    <p:sldId id="287" r:id="rId23"/>
    <p:sldId id="388" r:id="rId24"/>
    <p:sldId id="389" r:id="rId25"/>
    <p:sldId id="291" r:id="rId26"/>
    <p:sldId id="292" r:id="rId27"/>
    <p:sldId id="379" r:id="rId28"/>
    <p:sldId id="293" r:id="rId29"/>
    <p:sldId id="294" r:id="rId30"/>
    <p:sldId id="342" r:id="rId31"/>
    <p:sldId id="278" r:id="rId32"/>
    <p:sldId id="362" r:id="rId33"/>
    <p:sldId id="380" r:id="rId34"/>
    <p:sldId id="359" r:id="rId35"/>
    <p:sldId id="276" r:id="rId36"/>
    <p:sldId id="277" r:id="rId37"/>
    <p:sldId id="358" r:id="rId38"/>
    <p:sldId id="312" r:id="rId39"/>
    <p:sldId id="275" r:id="rId40"/>
    <p:sldId id="281" r:id="rId41"/>
    <p:sldId id="363" r:id="rId42"/>
    <p:sldId id="280" r:id="rId43"/>
    <p:sldId id="390" r:id="rId44"/>
    <p:sldId id="355" r:id="rId45"/>
    <p:sldId id="364" r:id="rId46"/>
    <p:sldId id="365" r:id="rId47"/>
    <p:sldId id="366" r:id="rId48"/>
    <p:sldId id="373" r:id="rId49"/>
    <p:sldId id="374" r:id="rId50"/>
    <p:sldId id="381" r:id="rId51"/>
    <p:sldId id="382" r:id="rId52"/>
    <p:sldId id="371" r:id="rId53"/>
    <p:sldId id="372" r:id="rId54"/>
    <p:sldId id="375" r:id="rId55"/>
    <p:sldId id="314" r:id="rId56"/>
    <p:sldId id="376" r:id="rId57"/>
    <p:sldId id="316" r:id="rId58"/>
    <p:sldId id="317" r:id="rId59"/>
    <p:sldId id="318" r:id="rId60"/>
    <p:sldId id="319" r:id="rId61"/>
    <p:sldId id="387" r:id="rId62"/>
    <p:sldId id="320" r:id="rId63"/>
    <p:sldId id="321" r:id="rId64"/>
    <p:sldId id="322" r:id="rId65"/>
    <p:sldId id="323" r:id="rId66"/>
    <p:sldId id="385" r:id="rId67"/>
    <p:sldId id="324" r:id="rId68"/>
    <p:sldId id="325" r:id="rId69"/>
    <p:sldId id="326" r:id="rId70"/>
    <p:sldId id="377" r:id="rId71"/>
    <p:sldId id="327" r:id="rId72"/>
    <p:sldId id="346" r:id="rId73"/>
    <p:sldId id="335" r:id="rId74"/>
    <p:sldId id="339" r:id="rId75"/>
    <p:sldId id="340" r:id="rId76"/>
    <p:sldId id="341" r:id="rId77"/>
    <p:sldId id="336" r:id="rId78"/>
    <p:sldId id="337" r:id="rId79"/>
    <p:sldId id="378" r:id="rId80"/>
    <p:sldId id="356" r:id="rId81"/>
    <p:sldId id="347" r:id="rId82"/>
    <p:sldId id="349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06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6B775-0AFC-E34C-8058-807F649DE36E}" type="datetimeFigureOut">
              <a:rPr lang="en-US" smtClean="0"/>
              <a:t>4/26/16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97003-E0DA-4441-A9FC-475C716D6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80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Nancy/</a:t>
            </a:r>
            <a:r>
              <a:rPr lang="en-US" dirty="0" err="1" smtClean="0"/>
              <a:t>latest_plots</a:t>
            </a:r>
            <a:r>
              <a:rPr lang="en-US" dirty="0" smtClean="0"/>
              <a:t>/6-yr-old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autism.gif</a:t>
            </a:r>
            <a:r>
              <a:rPr lang="en-US" baseline="0" dirty="0" smtClean="0"/>
              <a:t>	</a:t>
            </a:r>
          </a:p>
          <a:p>
            <a:endParaRPr lang="en-US" baseline="0" dirty="0" smtClean="0"/>
          </a:p>
          <a:p>
            <a:r>
              <a:rPr lang="en-US" dirty="0" smtClean="0">
                <a:effectLst/>
              </a:rPr>
              <a:t>autism: USDE</a:t>
            </a:r>
          </a:p>
          <a:p>
            <a:r>
              <a:rPr lang="en-US" dirty="0" smtClean="0">
                <a:effectLst/>
              </a:rPr>
              <a:t>oil consumption: USDA</a:t>
            </a:r>
          </a:p>
          <a:p>
            <a:r>
              <a:rPr lang="en-US" dirty="0" smtClean="0">
                <a:effectLst/>
              </a:rPr>
              <a:t>glyphosate: USDA</a:t>
            </a:r>
          </a:p>
          <a:p>
            <a:r>
              <a:rPr lang="en-US" dirty="0" smtClean="0">
                <a:effectLst/>
              </a:rPr>
              <a:t>GE crops: USDA</a:t>
            </a:r>
          </a:p>
          <a:p>
            <a:r>
              <a:rPr lang="en-US" dirty="0" smtClean="0">
                <a:effectLst/>
              </a:rPr>
              <a:t>Mortality data: CDC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5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9A3E2-5C14-9A4C-B4FB-899F09559F6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2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Personal/Project/glyphosate/resistance/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DEB22-E773-5B46-8A0F-EA80E4F178C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04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Glyphosate/Changes\ in\ microbial\ pops\ due\ to\ glyphosate\ -\ Mollie\ 2016.pdf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9A3E2-5C14-9A4C-B4FB-899F09559F6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34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cyanobacteria_BMAA_article.pdf</a:t>
            </a:r>
            <a:endParaRPr lang="en-US" dirty="0" smtClean="0"/>
          </a:p>
          <a:p>
            <a:r>
              <a:rPr lang="en-US" dirty="0" smtClean="0"/>
              <a:t>Slotbloom_1999_conserved_serine_glutamate_transporter.pdf</a:t>
            </a:r>
          </a:p>
          <a:p>
            <a:r>
              <a:rPr lang="en-US" dirty="0" err="1" smtClean="0"/>
              <a:t>Dunlop.pdf</a:t>
            </a:r>
            <a:endParaRPr lang="en-US" dirty="0" smtClean="0"/>
          </a:p>
          <a:p>
            <a:r>
              <a:rPr lang="en-US" dirty="0" smtClean="0"/>
              <a:t>ALS_glutamate_transporter_link_2009.pdf</a:t>
            </a:r>
          </a:p>
          <a:p>
            <a:endParaRPr lang="fi-FI" dirty="0" smtClean="0"/>
          </a:p>
          <a:p>
            <a:r>
              <a:rPr lang="fi-FI" dirty="0" smtClean="0"/>
              <a:t>Guam/</a:t>
            </a:r>
          </a:p>
          <a:p>
            <a:r>
              <a:rPr lang="fi-FI" dirty="0" smtClean="0"/>
              <a:t>*ALS_glutamate_transporter_link_2009.pdf</a:t>
            </a:r>
          </a:p>
          <a:p>
            <a:r>
              <a:rPr lang="fi-FI" dirty="0" smtClean="0"/>
              <a:t>ChrisShawChapter7GuamFantastic.docx</a:t>
            </a:r>
          </a:p>
          <a:p>
            <a:r>
              <a:rPr lang="fi-FI" dirty="0" err="1" smtClean="0"/>
              <a:t>Dunlop.pdf</a:t>
            </a:r>
            <a:endParaRPr lang="fi-FI" dirty="0" smtClean="0"/>
          </a:p>
          <a:p>
            <a:r>
              <a:rPr lang="fi-FI" dirty="0" smtClean="0"/>
              <a:t>**Slotbloom_1999_conserved_serine_glutamate_transporter.pdf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DEB22-E773-5B46-8A0F-EA80E4F178C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77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misincorporation_of_proline_analogue_MS.pdf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02622-A9D1-1541-9C00-F740B52472F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94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Slide_notes.text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97003-E0DA-4441-A9FC-475C716D6CB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55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./sugar_beets_fed_to_British_cows_1986.text</a:t>
            </a:r>
          </a:p>
          <a:p>
            <a:endParaRPr lang="en-US" dirty="0" smtClean="0"/>
          </a:p>
          <a:p>
            <a:r>
              <a:rPr lang="en-US" dirty="0" smtClean="0"/>
              <a:t>“for</a:t>
            </a:r>
            <a:r>
              <a:rPr lang="en-US" baseline="0" dirty="0" smtClean="0"/>
              <a:t> many years”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97003-E0DA-4441-A9FC-475C716D6CB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71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Aze_sponges_anti_fungal_properties.pdf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97003-E0DA-4441-A9FC-475C716D6CB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97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Multiple_sclerosis_acinetobacter.text</a:t>
            </a:r>
            <a:endParaRPr lang="en-US" dirty="0" smtClean="0"/>
          </a:p>
          <a:p>
            <a:endParaRPr lang="en-US" dirty="0" smtClean="0"/>
          </a:p>
          <a:p>
            <a:r>
              <a:rPr lang="da-DK" dirty="0" smtClean="0"/>
              <a:t>./Acinetobacter_role_in_MS_MedHyp_2012.pdf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97003-E0DA-4441-A9FC-475C716D6CB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11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Multiple_sclerosis_acinetobacter.text</a:t>
            </a:r>
            <a:endParaRPr lang="en-US" dirty="0" smtClean="0"/>
          </a:p>
          <a:p>
            <a:endParaRPr lang="en-US" dirty="0" smtClean="0"/>
          </a:p>
          <a:p>
            <a:r>
              <a:rPr lang="da-DK" dirty="0" smtClean="0"/>
              <a:t>./Acinetobacter_role_in_MS_MedHyp_2012.pdf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97003-E0DA-4441-A9FC-475C716D6CB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11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Newsweek_on_glyphosate_overuse.text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DEB22-E773-5B46-8A0F-EA80E4F178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111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./Acinetobacter_role_in_MS_MedHyp_2012.pdf</a:t>
            </a:r>
            <a:endParaRPr lang="hu-HU" dirty="0" smtClean="0"/>
          </a:p>
          <a:p>
            <a:endParaRPr lang="hu-HU" dirty="0" smtClean="0"/>
          </a:p>
          <a:p>
            <a:r>
              <a:rPr lang="en-US" dirty="0" smtClean="0"/>
              <a:t>M</a:t>
            </a:r>
            <a:r>
              <a:rPr lang="hu-HU" dirty="0" smtClean="0"/>
              <a:t>yelin oligodendrocyte</a:t>
            </a:r>
            <a:r>
              <a:rPr lang="hu-HU" baseline="0" dirty="0" smtClean="0"/>
              <a:t> glycoprotein</a:t>
            </a:r>
          </a:p>
          <a:p>
            <a:endParaRPr lang="hu-HU" dirty="0" smtClean="0"/>
          </a:p>
          <a:p>
            <a:r>
              <a:rPr lang="hu-HU" dirty="0" smtClean="0"/>
              <a:t>./acinetobacter_Pseudomonas_MS_homologies_2003.pdf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97003-E0DA-4441-A9FC-475C716D6CB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7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Individuals with Disabilities Education 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87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www.greenmedinfo.com</a:t>
            </a:r>
            <a:r>
              <a:rPr lang="en-US" dirty="0" smtClean="0"/>
              <a:t>/blog/roundup-</a:t>
            </a:r>
            <a:r>
              <a:rPr lang="en-US" dirty="0" err="1" smtClean="0"/>
              <a:t>weedkiller</a:t>
            </a:r>
            <a:r>
              <a:rPr lang="en-US" dirty="0" smtClean="0"/>
              <a:t>-brain-damaging-neurotoxin</a:t>
            </a:r>
          </a:p>
          <a:p>
            <a:r>
              <a:rPr lang="en-US" dirty="0" smtClean="0"/>
              <a:t>acute exposure (30 minutes) and chronic (pregnancy and lactation) exposure.</a:t>
            </a:r>
          </a:p>
          <a:p>
            <a:endParaRPr lang="en-US" dirty="0" smtClean="0"/>
          </a:p>
          <a:p>
            <a:r>
              <a:rPr lang="en-US" dirty="0" smtClean="0"/>
              <a:t>Rat hippocampus</a:t>
            </a:r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referenced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Bohn et al. Food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Chemistry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153, 15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2014, 207-215.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140E-AD5D-5942-B03B-BD43ED07DBA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92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transactive</a:t>
            </a:r>
            <a:r>
              <a:rPr lang="en-US" dirty="0" smtClean="0"/>
              <a:t> response DNA binding protein</a:t>
            </a:r>
          </a:p>
          <a:p>
            <a:r>
              <a:rPr lang="en-US" dirty="0" smtClean="0"/>
              <a:t>TAR DNA binding protein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97003-E0DA-4441-A9FC-475C716D6CB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792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2016/Anthony/</a:t>
            </a:r>
          </a:p>
          <a:p>
            <a:r>
              <a:rPr lang="en-US" dirty="0" err="1" smtClean="0"/>
              <a:t>reduced_GABAergic_activity_autism_brain.pdf</a:t>
            </a:r>
            <a:endParaRPr lang="en-US" dirty="0" smtClean="0"/>
          </a:p>
          <a:p>
            <a:r>
              <a:rPr lang="pl-PL" dirty="0" smtClean="0"/>
              <a:t>ABA_conserved_glycine_2000.pdf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9A3E2-5C14-9A4C-B4FB-899F09559F6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766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adrenalin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97003-E0DA-4441-A9FC-475C716D6CB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265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DEB22-E773-5B46-8A0F-EA80E4F178C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389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DEB22-E773-5B46-8A0F-EA80E4F178C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389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dirty="0" smtClean="0"/>
              <a:t>%./insulin_signaling_alpha_cells_glucagon_secretion_2009.pdf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DEB22-E773-5B46-8A0F-EA80E4F178C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685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/>
              <a:t>Plos</a:t>
            </a:r>
            <a:r>
              <a:rPr lang="en-US" b="1" baseline="0" dirty="0" smtClean="0"/>
              <a:t> One:</a:t>
            </a:r>
            <a:endParaRPr lang="en-US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Ineffective Degradation of Immunogenic Gluten Epitopes by Currently Available Digestive Enzyme Supplements</a:t>
            </a:r>
          </a:p>
          <a:p>
            <a:r>
              <a:rPr lang="en-US" smtClean="0"/>
              <a:t>Glyphosate/ineffective_proteolysis_of_proline_in_gluten_digestive_enzymes.pdf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CB2A7-C57C-714A-AEF2-A202C23EFED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99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glyphosate_inhibits_CYPS_and_other_issues.pdf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concentration of hepatic cytochrome P-450 in rats exposed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clofibrate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glyphosate, 2,4dichlorophen-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oxyacetic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acid (2,4-D)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4-chloro-2-methylphenoxyace-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tic acid (MCPA) for 2 weeks. The doses of 2,4-D and MCPA are also shown.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meansfS.E.M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are shown. The statistical significances were analyzed with Student's t-test using controls as a reference group. The following symbol is used: *: P&lt;0.05.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777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/>
              <a:t>Plos</a:t>
            </a:r>
            <a:r>
              <a:rPr lang="en-US" b="1" baseline="0" dirty="0" smtClean="0"/>
              <a:t> One:</a:t>
            </a:r>
            <a:endParaRPr lang="en-US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Ineffective Degradation of Immunogenic Gluten Epitopes by Currently Available Digestive Enzyme Supplements</a:t>
            </a:r>
          </a:p>
          <a:p>
            <a:r>
              <a:rPr lang="en-US" smtClean="0"/>
              <a:t>Glyphosate/ineffective_proteolysis_of_proline_in_gluten_digestive_enzymes.pdf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CB2A7-C57C-714A-AEF2-A202C23EFED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995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http://healthyeatingclub.com/info/books-phds/books/foodfacts/html/data/data5g.html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F00C-15AF-8D46-8133-3BD028116FCC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Monika_cows_humic_acid_fulvic_acid_treat_glyphosate.pdf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Glyphosate/</a:t>
            </a:r>
            <a:r>
              <a:rPr lang="en-US" dirty="0" err="1" smtClean="0"/>
              <a:t>in_vitro_humic_acid_neutralized_glyphosate.text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Activated charcoal</a:t>
            </a:r>
          </a:p>
          <a:p>
            <a:r>
              <a:rPr lang="it-IT" dirty="0" err="1" smtClean="0"/>
              <a:t>活性炭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err="1" smtClean="0"/>
              <a:t>clay</a:t>
            </a:r>
            <a:endParaRPr lang="it-IT" dirty="0" smtClean="0"/>
          </a:p>
          <a:p>
            <a:r>
              <a:rPr lang="hu-HU" dirty="0" smtClean="0"/>
              <a:t>粘土</a:t>
            </a:r>
          </a:p>
          <a:p>
            <a:r>
              <a:rPr lang="hu-HU" dirty="0" smtClean="0"/>
              <a:t>Niántǔ</a:t>
            </a:r>
          </a:p>
          <a:p>
            <a:endParaRPr lang="it-IT" dirty="0" smtClean="0"/>
          </a:p>
          <a:p>
            <a:r>
              <a:rPr lang="it-IT" dirty="0" err="1" smtClean="0"/>
              <a:t>Huóxìngtàn</a:t>
            </a:r>
            <a:endParaRPr lang="it-IT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FD83-2A2C-C84E-A67B-552E7E3C893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96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glyphosate_induced_manganese_deficiency_plants_Huber.pdf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11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glyphosate</a:t>
            </a:r>
            <a:r>
              <a:rPr lang="pl-PL" dirty="0" smtClean="0"/>
              <a:t>//</a:t>
            </a:r>
            <a:r>
              <a:rPr lang="pl-PL" dirty="0" err="1" smtClean="0"/>
              <a:t>cows_cobalt_deficiency_glyphosate.pdf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33DE-2F22-6E47-9E31-8407BA9180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3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sv-SE" dirty="0" smtClean="0"/>
              <a:t>seralini_2014_pesticide_toxicity_adjuvants.pdf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EF46-CDE8-734E-B046-8EFCF61323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18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 </a:t>
            </a:r>
            <a:r>
              <a:rPr lang="hr-HR" dirty="0" smtClean="0"/>
              <a:t>Mesnage_Seralini_2014_glyphosate_toxicity_proven.pdf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first time that all these formulated pesticides have been tested on human cells well below agricultural dilutions.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adjuvants were also more cytotoxic through the disruption of membrane and mitochondrial respiration,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1000-fold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enhancement w/ adjuvants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68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Images/</a:t>
            </a:r>
            <a:r>
              <a:rPr lang="en-US" dirty="0" err="1" smtClean="0"/>
              <a:t>seralini_rats.png</a:t>
            </a:r>
            <a:endParaRPr lang="en-US" dirty="0" smtClean="0"/>
          </a:p>
          <a:p>
            <a:r>
              <a:rPr lang="en-US" dirty="0" smtClean="0"/>
              <a:t>./</a:t>
            </a:r>
            <a:r>
              <a:rPr lang="en-US" dirty="0" err="1" smtClean="0"/>
              <a:t>seralini_paper.pdf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51A16-258A-AD48-A949-5046997759B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81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Spacedoc/mercola/GMOS_mouse_study_2012.pdf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E4978-050D-F641-83DC-E226D6622FF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37BD2-2B77-1144-9C12-4925ACA2A68A}" type="datetimeFigureOut">
              <a:rPr lang="en-US" smtClean="0"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FE43-8329-2241-A377-2AAA422C2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08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37BD2-2B77-1144-9C12-4925ACA2A68A}" type="datetimeFigureOut">
              <a:rPr lang="en-US" smtClean="0"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FE43-8329-2241-A377-2AAA422C2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98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37BD2-2B77-1144-9C12-4925ACA2A68A}" type="datetimeFigureOut">
              <a:rPr lang="en-US" smtClean="0"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FE43-8329-2241-A377-2AAA422C2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8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37BD2-2B77-1144-9C12-4925ACA2A68A}" type="datetimeFigureOut">
              <a:rPr lang="en-US" smtClean="0"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FE43-8329-2241-A377-2AAA422C2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37BD2-2B77-1144-9C12-4925ACA2A68A}" type="datetimeFigureOut">
              <a:rPr lang="en-US" smtClean="0"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FE43-8329-2241-A377-2AAA422C2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54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37BD2-2B77-1144-9C12-4925ACA2A68A}" type="datetimeFigureOut">
              <a:rPr lang="en-US" smtClean="0"/>
              <a:t>4/26/16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FE43-8329-2241-A377-2AAA422C2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8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37BD2-2B77-1144-9C12-4925ACA2A68A}" type="datetimeFigureOut">
              <a:rPr lang="en-US" smtClean="0"/>
              <a:t>4/26/16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FE43-8329-2241-A377-2AAA422C2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8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37BD2-2B77-1144-9C12-4925ACA2A68A}" type="datetimeFigureOut">
              <a:rPr lang="en-US" smtClean="0"/>
              <a:t>4/26/16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FE43-8329-2241-A377-2AAA422C2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5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37BD2-2B77-1144-9C12-4925ACA2A68A}" type="datetimeFigureOut">
              <a:rPr lang="en-US" smtClean="0"/>
              <a:t>4/26/16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FE43-8329-2241-A377-2AAA422C2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37BD2-2B77-1144-9C12-4925ACA2A68A}" type="datetimeFigureOut">
              <a:rPr lang="en-US" smtClean="0"/>
              <a:t>4/26/16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FE43-8329-2241-A377-2AAA422C2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9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37BD2-2B77-1144-9C12-4925ACA2A68A}" type="datetimeFigureOut">
              <a:rPr lang="en-US" smtClean="0"/>
              <a:t>4/26/16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8FE43-8329-2241-A377-2AAA422C2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26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37BD2-2B77-1144-9C12-4925ACA2A68A}" type="datetimeFigureOut">
              <a:rPr lang="en-US" smtClean="0"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8FE43-8329-2241-A377-2AAA422C2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1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53.jpg"/><Relationship Id="rId8" Type="http://schemas.openxmlformats.org/officeDocument/2006/relationships/image" Target="../media/image54.jpg"/><Relationship Id="rId9" Type="http://schemas.openxmlformats.org/officeDocument/2006/relationships/image" Target="../media/image55.jpg"/><Relationship Id="rId10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7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jpeg"/><Relationship Id="rId12" Type="http://schemas.openxmlformats.org/officeDocument/2006/relationships/image" Target="../media/image66.jpeg"/><Relationship Id="rId13" Type="http://schemas.openxmlformats.org/officeDocument/2006/relationships/image" Target="../media/image67.jpeg"/><Relationship Id="rId14" Type="http://schemas.openxmlformats.org/officeDocument/2006/relationships/image" Target="../media/image68.jpeg"/><Relationship Id="rId15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gif"/><Relationship Id="rId7" Type="http://schemas.openxmlformats.org/officeDocument/2006/relationships/image" Target="../media/image61.jpeg"/><Relationship Id="rId8" Type="http://schemas.openxmlformats.org/officeDocument/2006/relationships/image" Target="../media/image62.jpeg"/><Relationship Id="rId9" Type="http://schemas.openxmlformats.org/officeDocument/2006/relationships/image" Target="../media/image63.jpeg"/><Relationship Id="rId10" Type="http://schemas.openxmlformats.org/officeDocument/2006/relationships/image" Target="../media/image6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5" Type="http://schemas.openxmlformats.org/officeDocument/2006/relationships/image" Target="../media/image75.jp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4" Type="http://schemas.openxmlformats.org/officeDocument/2006/relationships/hyperlink" Target="http://www.tonu.org/2016/04/26/glyphosate-update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161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GMOs &amp; </a:t>
            </a:r>
            <a:r>
              <a:rPr lang="en-US" b="1" dirty="0" smtClean="0"/>
              <a:t>glyphosate --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smtClean="0"/>
              <a:t>real </a:t>
            </a:r>
            <a:r>
              <a:rPr lang="en-US" b="1" dirty="0"/>
              <a:t>threats to human &amp; environmental </a:t>
            </a:r>
            <a:r>
              <a:rPr lang="en-US" b="1" dirty="0" smtClean="0"/>
              <a:t>health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60324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Stephanie Seneff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MIT CSAIL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April 28</a:t>
            </a:r>
            <a:r>
              <a:rPr lang="en-US" dirty="0" smtClean="0">
                <a:solidFill>
                  <a:schemeClr val="tx1"/>
                </a:solidFill>
              </a:rPr>
              <a:t>, 2016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roundup_on_cro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3" b="8673"/>
          <a:stretch>
            <a:fillRect/>
          </a:stretch>
        </p:blipFill>
        <p:spPr>
          <a:xfrm>
            <a:off x="2107771" y="219853"/>
            <a:ext cx="4767166" cy="262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3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Sobering Statistics on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Glyphosate Residues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7" y="1459971"/>
            <a:ext cx="8775516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0.1 ppb: altered the gene function of over 4000 genes in the livers and kidneys of rats.</a:t>
            </a:r>
          </a:p>
          <a:p>
            <a:r>
              <a:rPr lang="en-US" dirty="0"/>
              <a:t>0.1 ppb: severe organ damage in rats</a:t>
            </a:r>
          </a:p>
          <a:p>
            <a:r>
              <a:rPr lang="en-US" dirty="0"/>
              <a:t>0.1 ppb: Permitted level for glyphosate and all other herbicides in EU tap water</a:t>
            </a:r>
          </a:p>
          <a:p>
            <a:r>
              <a:rPr lang="en-US" dirty="0"/>
              <a:t>10 ppb: toxic effects on the livers of </a:t>
            </a:r>
            <a:r>
              <a:rPr lang="en-US" dirty="0" smtClean="0"/>
              <a:t>fish</a:t>
            </a:r>
            <a:endParaRPr lang="en-US" dirty="0"/>
          </a:p>
          <a:p>
            <a:r>
              <a:rPr lang="en-US" dirty="0"/>
              <a:t>700 ppb: Permitted level for glyphosate in U.S. tap </a:t>
            </a:r>
            <a:r>
              <a:rPr lang="en-US" dirty="0" smtClean="0"/>
              <a:t>water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11,900 ppb: found in Genetically Modified (GMO) Soybeans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4133" y="6451600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detoxproject.org</a:t>
            </a:r>
            <a:r>
              <a:rPr lang="en-US" dirty="0"/>
              <a:t>/glyphosate-in-numbers/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86998" y="5724324"/>
            <a:ext cx="307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**</a:t>
            </a:r>
            <a:r>
              <a:rPr lang="en-US" sz="2800" dirty="0" smtClean="0"/>
              <a:t> Canada: 280 ppb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619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Sobering Statistics on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Glyphosate Residues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7" y="1459971"/>
            <a:ext cx="8775516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0.1 ppb: altered the gene function of over 4000 genes in the livers and kidneys of rats.</a:t>
            </a:r>
          </a:p>
          <a:p>
            <a:r>
              <a:rPr lang="en-US" dirty="0"/>
              <a:t>0.1 ppb: severe organ damage in rats</a:t>
            </a:r>
          </a:p>
          <a:p>
            <a:r>
              <a:rPr lang="en-US" dirty="0"/>
              <a:t>0.1 ppb: Permitted level for glyphosate and all other herbicides in EU tap water</a:t>
            </a:r>
          </a:p>
          <a:p>
            <a:r>
              <a:rPr lang="en-US" dirty="0"/>
              <a:t>10 ppb: toxic effects on the livers of </a:t>
            </a:r>
            <a:r>
              <a:rPr lang="en-US" dirty="0" smtClean="0"/>
              <a:t>fish</a:t>
            </a:r>
            <a:endParaRPr lang="en-US" dirty="0"/>
          </a:p>
          <a:p>
            <a:r>
              <a:rPr lang="en-US" dirty="0"/>
              <a:t>700 ppb: Permitted level for glyphosate in U.S. tap </a:t>
            </a:r>
            <a:r>
              <a:rPr lang="en-US" dirty="0" smtClean="0"/>
              <a:t>water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11,900 ppb: found in Genetically Modified (GMO) Soybeans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4133" y="6451600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detoxproject.org</a:t>
            </a:r>
            <a:r>
              <a:rPr lang="en-US" dirty="0"/>
              <a:t>/glyphosate-in-numbers/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86998" y="5724324"/>
            <a:ext cx="307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**</a:t>
            </a:r>
            <a:r>
              <a:rPr lang="en-US" sz="2800" dirty="0" smtClean="0"/>
              <a:t> Canada: 280 ppb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12648" y="1636653"/>
            <a:ext cx="8737600" cy="2308324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2800" dirty="0" smtClean="0"/>
              <a:t>Zen Honeycutt, of Moms Across America found levels in human breast milk that were 1600 times higher than the upper limit allowed in water in Europe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32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Glyphosate in Cotton Products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48667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“The </a:t>
            </a:r>
            <a:r>
              <a:rPr lang="en-US" dirty="0"/>
              <a:t>vast majority ‒ 85 percent ‒ of tampons, cotton and sanitary products tested in a new Argentinian study contained </a:t>
            </a:r>
            <a:r>
              <a:rPr lang="en-US" dirty="0" smtClean="0"/>
              <a:t>glyphosate”</a:t>
            </a:r>
          </a:p>
          <a:p>
            <a:r>
              <a:rPr lang="en-US" dirty="0"/>
              <a:t>In 2014, 96 percent of cotton produced in the United States was genetically </a:t>
            </a:r>
            <a:r>
              <a:rPr lang="en-US" dirty="0" smtClean="0"/>
              <a:t>modified to resist glyphosate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366933"/>
            <a:ext cx="717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www.rt.com</a:t>
            </a:r>
            <a:r>
              <a:rPr lang="en-US" dirty="0"/>
              <a:t>/</a:t>
            </a:r>
            <a:r>
              <a:rPr lang="en-US" dirty="0" err="1"/>
              <a:t>usa</a:t>
            </a:r>
            <a:r>
              <a:rPr lang="en-US" dirty="0"/>
              <a:t>/319524-tampons-cotton-glyphosate-monsanto/</a:t>
            </a:r>
          </a:p>
        </p:txBody>
      </p:sp>
      <p:pic>
        <p:nvPicPr>
          <p:cNvPr id="5" name="Picture 4" descr="tamp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4" y="1297888"/>
            <a:ext cx="3025218" cy="2016812"/>
          </a:xfrm>
          <a:prstGeom prst="rect">
            <a:avLst/>
          </a:prstGeom>
        </p:spPr>
      </p:pic>
      <p:pic>
        <p:nvPicPr>
          <p:cNvPr id="6" name="Picture 5" descr="sterile_gauz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4" y="3043767"/>
            <a:ext cx="4332316" cy="29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7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6112" y="287841"/>
            <a:ext cx="8229600" cy="1143000"/>
          </a:xfrm>
        </p:spPr>
        <p:txBody>
          <a:bodyPr/>
          <a:lstStyle/>
          <a:p>
            <a:r>
              <a:rPr lang="en-US" b="1" i="1" dirty="0" smtClean="0"/>
              <a:t>Is Glyphosate </a:t>
            </a:r>
            <a:r>
              <a:rPr lang="en-US" b="1" i="1" dirty="0"/>
              <a:t>T</a:t>
            </a:r>
            <a:r>
              <a:rPr lang="en-US" b="1" i="1" dirty="0" smtClean="0"/>
              <a:t>oxic?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8686800" cy="507950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Monsanto has argued that glyphosate                         is harmless to humans because our cells don’t have the </a:t>
            </a:r>
            <a:r>
              <a:rPr lang="en-US" dirty="0" err="1" smtClean="0"/>
              <a:t>shikimate</a:t>
            </a:r>
            <a:r>
              <a:rPr lang="en-US" dirty="0" smtClean="0"/>
              <a:t> pathway, which it inhibits</a:t>
            </a:r>
          </a:p>
          <a:p>
            <a:r>
              <a:rPr lang="en-US" dirty="0" smtClean="0"/>
              <a:t>However, our gut bacteria DO have this pathway</a:t>
            </a:r>
          </a:p>
          <a:p>
            <a:pPr lvl="1"/>
            <a:r>
              <a:rPr lang="en-US" dirty="0" smtClean="0"/>
              <a:t>We depend upon them to supply us with essential amino acids (among many other things)</a:t>
            </a:r>
          </a:p>
          <a:p>
            <a:r>
              <a:rPr lang="en-US" dirty="0" smtClean="0">
                <a:sym typeface="Wingdings"/>
              </a:rPr>
              <a:t>Other ingredients in Roundup greatly increase glyphosate’s toxic effects and are themselves toxic</a:t>
            </a:r>
          </a:p>
          <a:p>
            <a:r>
              <a:rPr lang="en-US" dirty="0" smtClean="0">
                <a:sym typeface="Wingdings"/>
              </a:rPr>
              <a:t>Insidious effects of glyphosate accumulate over time</a:t>
            </a:r>
          </a:p>
          <a:p>
            <a:pPr lvl="1"/>
            <a:r>
              <a:rPr lang="en-US" dirty="0" smtClean="0">
                <a:sym typeface="Wingdings"/>
              </a:rPr>
              <a:t> Most studies are too short to detect damage</a:t>
            </a:r>
            <a:endParaRPr lang="en-US" dirty="0"/>
          </a:p>
        </p:txBody>
      </p:sp>
      <p:pic>
        <p:nvPicPr>
          <p:cNvPr id="4" name="Picture 3" descr="Glyphosate-3D-vd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87" y="0"/>
            <a:ext cx="3249222" cy="18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51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Main Toxic Effects of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Interferes with function of cytochrome P450 (CYP) enzymes</a:t>
            </a:r>
          </a:p>
          <a:p>
            <a:r>
              <a:rPr lang="en-US" dirty="0" smtClean="0"/>
              <a:t>Chelates important minerals (iron, cobalt, manganese, etc.)</a:t>
            </a:r>
          </a:p>
          <a:p>
            <a:r>
              <a:rPr lang="en-US" dirty="0" smtClean="0"/>
              <a:t>Interferes with synthesis of aromatic amino acids and methionine</a:t>
            </a:r>
          </a:p>
          <a:p>
            <a:pPr lvl="1"/>
            <a:r>
              <a:rPr lang="en-US" dirty="0" smtClean="0"/>
              <a:t>Leads to shortages in critical neurotransmitters and </a:t>
            </a:r>
            <a:r>
              <a:rPr lang="en-US" dirty="0" err="1" smtClean="0"/>
              <a:t>folate</a:t>
            </a:r>
            <a:endParaRPr lang="en-US" dirty="0" smtClean="0"/>
          </a:p>
          <a:p>
            <a:r>
              <a:rPr lang="en-US" dirty="0" smtClean="0"/>
              <a:t>Disrupts sulfate synthesis and sulfate transport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02067" y="6126163"/>
            <a:ext cx="53426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*</a:t>
            </a:r>
            <a:r>
              <a:rPr lang="en-US" sz="2000" i="1" dirty="0" err="1" smtClean="0"/>
              <a:t>Samsel</a:t>
            </a:r>
            <a:r>
              <a:rPr lang="en-US" sz="2000" i="1" dirty="0" smtClean="0"/>
              <a:t> and Seneff, Entropy </a:t>
            </a:r>
            <a:r>
              <a:rPr lang="en-US" sz="2000" b="1" dirty="0"/>
              <a:t>2013</a:t>
            </a:r>
            <a:r>
              <a:rPr lang="en-US" sz="2000" dirty="0"/>
              <a:t>, </a:t>
            </a:r>
            <a:r>
              <a:rPr lang="en-US" sz="2000" i="1" dirty="0"/>
              <a:t>15</a:t>
            </a:r>
            <a:r>
              <a:rPr lang="en-US" sz="2000" dirty="0"/>
              <a:t>, 1416-</a:t>
            </a:r>
            <a:r>
              <a:rPr lang="en-US" sz="2000" dirty="0" smtClean="0"/>
              <a:t>1463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725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 smtClean="0"/>
              <a:t>Glyphosate</a:t>
            </a:r>
            <a:r>
              <a:rPr lang="en-US" b="1" dirty="0" smtClean="0"/>
              <a:t>: </a:t>
            </a:r>
            <a:br>
              <a:rPr lang="en-US" b="1" dirty="0" smtClean="0"/>
            </a:br>
            <a:r>
              <a:rPr lang="en-US" b="1" dirty="0" smtClean="0"/>
              <a:t>The Central Mechanisms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Glyphosate acts as an antibiotic to disrupt gut bacteria, leading to overgrowth of pathogens</a:t>
            </a:r>
          </a:p>
          <a:p>
            <a:r>
              <a:rPr lang="en-US" dirty="0" smtClean="0"/>
              <a:t>Disruption of liver CYP enzymes leads to impaired bile flow and low vitamin D</a:t>
            </a:r>
          </a:p>
          <a:p>
            <a:pPr lvl="1"/>
            <a:r>
              <a:rPr lang="en-US" dirty="0" smtClean="0"/>
              <a:t>This disrupts sulfate synthesis and transport</a:t>
            </a:r>
          </a:p>
          <a:p>
            <a:pPr lvl="1"/>
            <a:r>
              <a:rPr lang="en-US" dirty="0" smtClean="0"/>
              <a:t>Also impairs detoxification of other toxic chemicals</a:t>
            </a:r>
          </a:p>
          <a:p>
            <a:r>
              <a:rPr lang="en-US" dirty="0" smtClean="0"/>
              <a:t>Damage to red blood cells leads to anemia and toxicity due to free iron</a:t>
            </a:r>
          </a:p>
          <a:p>
            <a:pPr lvl="1"/>
            <a:r>
              <a:rPr lang="en-US" dirty="0" smtClean="0"/>
              <a:t>Hypoxia ensues </a:t>
            </a:r>
            <a:r>
              <a:rPr lang="en-US" dirty="0" smtClean="0">
                <a:sym typeface="Wingdings"/>
              </a:rPr>
              <a:t> low grade encephalopathy</a:t>
            </a:r>
          </a:p>
          <a:p>
            <a:r>
              <a:rPr lang="en-US" dirty="0" smtClean="0">
                <a:sym typeface="Wingdings"/>
              </a:rPr>
              <a:t>Leaky gut and leaky brain barrier lead to neuronal exposure to dangerous metals and neurotoxins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49237" y="6355188"/>
            <a:ext cx="6067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 A </a:t>
            </a:r>
            <a:r>
              <a:rPr lang="en-US" sz="2000" dirty="0" err="1" smtClean="0"/>
              <a:t>Samsel</a:t>
            </a:r>
            <a:r>
              <a:rPr lang="en-US" sz="2000" dirty="0" smtClean="0"/>
              <a:t> and S Seneff, </a:t>
            </a:r>
            <a:r>
              <a:rPr lang="pl-PL" sz="2000" i="1" dirty="0" err="1" smtClean="0"/>
              <a:t>Entropy</a:t>
            </a:r>
            <a:r>
              <a:rPr lang="pl-PL" sz="2000" dirty="0" smtClean="0"/>
              <a:t> </a:t>
            </a:r>
            <a:r>
              <a:rPr lang="pl-PL" sz="2000" b="1" dirty="0"/>
              <a:t>2013</a:t>
            </a:r>
            <a:r>
              <a:rPr lang="pl-PL" sz="2000" dirty="0"/>
              <a:t>, </a:t>
            </a:r>
            <a:r>
              <a:rPr lang="pl-PL" sz="2000" i="1" dirty="0"/>
              <a:t>15</a:t>
            </a:r>
            <a:r>
              <a:rPr lang="pl-PL" sz="2000" dirty="0"/>
              <a:t>(4), 1416-1463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799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28904" y="2668511"/>
            <a:ext cx="5886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Evidence of Toxicity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803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28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Inhibition of Cytochrome P450 Enzymes (CYPs) by Various Pesticides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ypohsate_inhibits_cyp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625" r="-48625"/>
          <a:stretch>
            <a:fillRect/>
          </a:stretch>
        </p:blipFill>
        <p:spPr>
          <a:xfrm>
            <a:off x="-2023536" y="1265241"/>
            <a:ext cx="9969236" cy="5482696"/>
          </a:xfrm>
        </p:spPr>
      </p:pic>
      <p:sp>
        <p:nvSpPr>
          <p:cNvPr id="5" name="TextBox 4"/>
          <p:cNvSpPr txBox="1"/>
          <p:nvPr/>
        </p:nvSpPr>
        <p:spPr>
          <a:xfrm>
            <a:off x="5655732" y="3233999"/>
            <a:ext cx="2624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Study in rats on 2,4-D, </a:t>
            </a:r>
            <a:r>
              <a:rPr lang="en-US" sz="2800" dirty="0" err="1" smtClean="0"/>
              <a:t>clofibrate</a:t>
            </a:r>
            <a:r>
              <a:rPr lang="en-US" sz="2800" dirty="0" smtClean="0"/>
              <a:t>, MCPA, and glyphosate</a:t>
            </a:r>
            <a:endParaRPr lang="en-US" sz="2800" dirty="0"/>
          </a:p>
        </p:txBody>
      </p:sp>
      <p:sp>
        <p:nvSpPr>
          <p:cNvPr id="6" name="Freeform 5"/>
          <p:cNvSpPr/>
          <p:nvPr/>
        </p:nvSpPr>
        <p:spPr>
          <a:xfrm>
            <a:off x="2268955" y="3420538"/>
            <a:ext cx="914578" cy="3169885"/>
          </a:xfrm>
          <a:custGeom>
            <a:avLst/>
            <a:gdLst>
              <a:gd name="connsiteX0" fmla="*/ 355712 w 914578"/>
              <a:gd name="connsiteY0" fmla="*/ 67734 h 3169885"/>
              <a:gd name="connsiteX1" fmla="*/ 112 w 914578"/>
              <a:gd name="connsiteY1" fmla="*/ 812800 h 3169885"/>
              <a:gd name="connsiteX2" fmla="*/ 321845 w 914578"/>
              <a:gd name="connsiteY2" fmla="*/ 2794000 h 3169885"/>
              <a:gd name="connsiteX3" fmla="*/ 711312 w 914578"/>
              <a:gd name="connsiteY3" fmla="*/ 3098800 h 3169885"/>
              <a:gd name="connsiteX4" fmla="*/ 914512 w 914578"/>
              <a:gd name="connsiteY4" fmla="*/ 1913467 h 3169885"/>
              <a:gd name="connsiteX5" fmla="*/ 728245 w 914578"/>
              <a:gd name="connsiteY5" fmla="*/ 508000 h 3169885"/>
              <a:gd name="connsiteX6" fmla="*/ 304912 w 914578"/>
              <a:gd name="connsiteY6" fmla="*/ 0 h 3169885"/>
              <a:gd name="connsiteX7" fmla="*/ 304912 w 914578"/>
              <a:gd name="connsiteY7" fmla="*/ 0 h 316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578" h="3169885">
                <a:moveTo>
                  <a:pt x="355712" y="67734"/>
                </a:moveTo>
                <a:cubicBezTo>
                  <a:pt x="180734" y="213078"/>
                  <a:pt x="5756" y="358422"/>
                  <a:pt x="112" y="812800"/>
                </a:cubicBezTo>
                <a:cubicBezTo>
                  <a:pt x="-5533" y="1267178"/>
                  <a:pt x="203312" y="2413000"/>
                  <a:pt x="321845" y="2794000"/>
                </a:cubicBezTo>
                <a:cubicBezTo>
                  <a:pt x="440378" y="3175000"/>
                  <a:pt x="612534" y="3245555"/>
                  <a:pt x="711312" y="3098800"/>
                </a:cubicBezTo>
                <a:cubicBezTo>
                  <a:pt x="810090" y="2952045"/>
                  <a:pt x="911690" y="2345267"/>
                  <a:pt x="914512" y="1913467"/>
                </a:cubicBezTo>
                <a:cubicBezTo>
                  <a:pt x="917334" y="1481667"/>
                  <a:pt x="829845" y="826911"/>
                  <a:pt x="728245" y="508000"/>
                </a:cubicBezTo>
                <a:cubicBezTo>
                  <a:pt x="626645" y="189089"/>
                  <a:pt x="304912" y="0"/>
                  <a:pt x="304912" y="0"/>
                </a:cubicBezTo>
                <a:lnTo>
                  <a:pt x="304912" y="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44532" y="5645465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E </a:t>
            </a:r>
            <a:r>
              <a:rPr lang="en-US" sz="2000" dirty="0" err="1" smtClean="0"/>
              <a:t>Hetanen</a:t>
            </a:r>
            <a:r>
              <a:rPr lang="en-US" sz="2000" dirty="0" smtClean="0"/>
              <a:t> et al., </a:t>
            </a:r>
            <a:r>
              <a:rPr lang="en-US" sz="2000" dirty="0" err="1" smtClean="0"/>
              <a:t>Acta</a:t>
            </a:r>
            <a:r>
              <a:rPr lang="en-US" sz="2000" dirty="0"/>
              <a:t> </a:t>
            </a:r>
            <a:r>
              <a:rPr lang="en-US" sz="2000" dirty="0" err="1" smtClean="0"/>
              <a:t>Ph</a:t>
            </a:r>
            <a:r>
              <a:rPr lang="fr-FR" sz="2000" b="1" dirty="0" err="1" smtClean="0"/>
              <a:t>armacol</a:t>
            </a:r>
            <a:r>
              <a:rPr lang="fr-FR" sz="2000" b="1" dirty="0"/>
              <a:t>. </a:t>
            </a:r>
            <a:r>
              <a:rPr lang="en-US" sz="2000" b="1" dirty="0" smtClean="0"/>
              <a:t>E</a:t>
            </a:r>
            <a:r>
              <a:rPr lang="fr-FR" sz="2000" b="1" dirty="0" err="1" smtClean="0"/>
              <a:t>t</a:t>
            </a:r>
            <a:r>
              <a:rPr lang="fr-FR" sz="2000" b="1" dirty="0" smtClean="0"/>
              <a:t> </a:t>
            </a:r>
            <a:r>
              <a:rPr lang="fr-FR" sz="2000" b="1" dirty="0" err="1"/>
              <a:t>T</a:t>
            </a:r>
            <a:r>
              <a:rPr lang="fr-FR" sz="2000" b="1" dirty="0" err="1" smtClean="0"/>
              <a:t>oxicol</a:t>
            </a:r>
            <a:r>
              <a:rPr lang="fr-FR" sz="2000" b="1" dirty="0" smtClean="0"/>
              <a:t>. </a:t>
            </a:r>
            <a:r>
              <a:rPr lang="fr-FR" sz="2000" dirty="0" smtClean="0"/>
              <a:t>1983, </a:t>
            </a:r>
            <a:r>
              <a:rPr lang="fr-FR" sz="2000" b="1" dirty="0" smtClean="0"/>
              <a:t>53, </a:t>
            </a:r>
            <a:r>
              <a:rPr lang="fr-FR" sz="2000" dirty="0" smtClean="0"/>
              <a:t>103-1 12. </a:t>
            </a:r>
          </a:p>
        </p:txBody>
      </p:sp>
      <p:pic>
        <p:nvPicPr>
          <p:cNvPr id="3" name="Picture 2" descr="small_be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732" y="1009787"/>
            <a:ext cx="2884301" cy="222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Depletes Iron, Manganese and Zinc in Plants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manganese_plants_glypho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24" r="-1512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7200" y="6126163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D Huber, </a:t>
            </a:r>
            <a:r>
              <a:rPr lang="en-US" b="1" dirty="0"/>
              <a:t>What About Glyphosate-Induced Manganese Deficiency? </a:t>
            </a:r>
            <a:r>
              <a:rPr lang="en-US" dirty="0"/>
              <a:t> </a:t>
            </a:r>
            <a:r>
              <a:rPr lang="en-US" dirty="0" smtClean="0"/>
              <a:t>Fluid Journal, 20-22.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204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nganese_cobalt_depletion_cow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26" r="-57426"/>
          <a:stretch>
            <a:fillRect/>
          </a:stretch>
        </p:blipFill>
        <p:spPr>
          <a:xfrm>
            <a:off x="-1744099" y="1005875"/>
            <a:ext cx="8940800" cy="49170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04" y="375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Severe Deficiency in Serum Manganese and Cobalt in Cows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6220767"/>
            <a:ext cx="6351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 smtClean="0"/>
              <a:t>M</a:t>
            </a:r>
            <a:r>
              <a:rPr lang="fr-FR" sz="2400" dirty="0"/>
              <a:t>. Krüger et al., J Environ Anal </a:t>
            </a:r>
            <a:r>
              <a:rPr lang="fr-FR" sz="2400" dirty="0" err="1"/>
              <a:t>Toxicol</a:t>
            </a:r>
            <a:r>
              <a:rPr lang="fr-FR" sz="2400" dirty="0"/>
              <a:t> 2013, 3:5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5759102"/>
            <a:ext cx="8185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Eight different farms: all cows tested had glyphosate in the urine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220172" y="1845734"/>
            <a:ext cx="99393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Cobalt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01655" y="4210933"/>
            <a:ext cx="163758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Manganese</a:t>
            </a:r>
            <a:endParaRPr lang="en-US" sz="2400" dirty="0"/>
          </a:p>
        </p:txBody>
      </p:sp>
      <p:pic>
        <p:nvPicPr>
          <p:cNvPr id="8" name="Picture 7" descr="cow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99167"/>
            <a:ext cx="4318002" cy="24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3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8400" y="1600200"/>
            <a:ext cx="7162800" cy="4525963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“Those who have the privilege to know</a:t>
            </a:r>
            <a:r>
              <a:rPr lang="en-US" i="1" dirty="0" smtClean="0"/>
              <a:t>,                      </a:t>
            </a:r>
            <a:r>
              <a:rPr lang="en-US" i="1" dirty="0"/>
              <a:t>have the duty to act..” </a:t>
            </a:r>
            <a:endParaRPr lang="en-US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 smtClean="0"/>
              <a:t>Albert </a:t>
            </a:r>
            <a:r>
              <a:rPr lang="en-US" dirty="0"/>
              <a:t>Einstein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61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Some Consequences of </a:t>
            </a:r>
            <a:br>
              <a:rPr lang="en-US" b="1" dirty="0" smtClean="0"/>
            </a:br>
            <a:r>
              <a:rPr lang="en-US" b="1" dirty="0" smtClean="0"/>
              <a:t>Manganese Deficiency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Lactobacillus critically depend on manganese  </a:t>
            </a:r>
          </a:p>
          <a:p>
            <a:r>
              <a:rPr lang="en-US" dirty="0" smtClean="0"/>
              <a:t>Manganese superoxide dismutase protects mitochondria from oxidative damage</a:t>
            </a:r>
          </a:p>
          <a:p>
            <a:r>
              <a:rPr lang="en-US" dirty="0" smtClean="0"/>
              <a:t>Manganese is essential for detoxing glutamate (neurotoxin)</a:t>
            </a:r>
          </a:p>
          <a:p>
            <a:r>
              <a:rPr lang="en-US" dirty="0" smtClean="0"/>
              <a:t>Pituitary depends on manganese to release thyroid stimulating hormone</a:t>
            </a:r>
          </a:p>
          <a:p>
            <a:r>
              <a:rPr lang="en-US" dirty="0" smtClean="0"/>
              <a:t>Chondroitin sulfate synthesis in bones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81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Enhancing Effect of Adjuvants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152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“Adjuvants </a:t>
            </a:r>
            <a:r>
              <a:rPr lang="en-US" dirty="0"/>
              <a:t>in pesticides are generally declared as </a:t>
            </a:r>
            <a:r>
              <a:rPr lang="en-US" dirty="0" err="1"/>
              <a:t>inerts</a:t>
            </a:r>
            <a:r>
              <a:rPr lang="en-US" dirty="0"/>
              <a:t>, and for this reason they are not tested in long-term regulatory experiments. It is thus very surprising that they amplify </a:t>
            </a:r>
            <a:r>
              <a:rPr lang="en-US" i="1" dirty="0">
                <a:solidFill>
                  <a:srgbClr val="FF0000"/>
                </a:solidFill>
              </a:rPr>
              <a:t>up to 1000 times </a:t>
            </a:r>
            <a:r>
              <a:rPr lang="en-US" dirty="0"/>
              <a:t>the toxicity of their APs </a:t>
            </a:r>
            <a:r>
              <a:rPr lang="en-US" dirty="0" smtClean="0"/>
              <a:t>[Active Principles] in </a:t>
            </a:r>
            <a:r>
              <a:rPr lang="en-US" dirty="0"/>
              <a:t>100% of the cases where they are indicated to be present by the </a:t>
            </a:r>
            <a:r>
              <a:rPr lang="en-US" dirty="0" smtClean="0"/>
              <a:t>manufacturer.”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5067" y="5825067"/>
            <a:ext cx="725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/>
              <a:t>R. </a:t>
            </a:r>
            <a:r>
              <a:rPr lang="en-US" dirty="0" err="1"/>
              <a:t>Mesnage</a:t>
            </a:r>
            <a:r>
              <a:rPr lang="en-US" dirty="0"/>
              <a:t> et </a:t>
            </a:r>
            <a:r>
              <a:rPr lang="en-US" dirty="0" err="1"/>
              <a:t>al.BioMed</a:t>
            </a:r>
            <a:r>
              <a:rPr lang="en-US" dirty="0"/>
              <a:t> Research International 2014; Article ID:179691.</a:t>
            </a:r>
          </a:p>
        </p:txBody>
      </p:sp>
    </p:spTree>
    <p:extLst>
      <p:ext uri="{BB962C8B-B14F-4D97-AF65-F5344CB8AC3E}">
        <p14:creationId xmlns:p14="http://schemas.microsoft.com/office/powerpoint/2010/main" val="110279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Roundup Safety Claims Disputed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“It </a:t>
            </a:r>
            <a:r>
              <a:rPr lang="en-US" dirty="0"/>
              <a:t>is commonly believed that Roundup is among the safest pesticides.  </a:t>
            </a:r>
            <a:r>
              <a:rPr lang="en-US" dirty="0" smtClean="0"/>
              <a:t>… Despite </a:t>
            </a:r>
            <a:r>
              <a:rPr lang="en-US" dirty="0"/>
              <a:t>its reputation, </a:t>
            </a:r>
            <a:r>
              <a:rPr lang="en-US" i="1" dirty="0">
                <a:solidFill>
                  <a:srgbClr val="FF0000"/>
                </a:solidFill>
              </a:rPr>
              <a:t>Roundup was by far the most toxic among the herbicides and insecticides tested</a:t>
            </a:r>
            <a:r>
              <a:rPr lang="en-US" dirty="0"/>
              <a:t>. This inconsistency between scientific fact and industrial claim may be attributed to huge economic interests, which have been found to falsify health risk assessments and </a:t>
            </a:r>
            <a:r>
              <a:rPr lang="en-US" i="1" dirty="0">
                <a:solidFill>
                  <a:srgbClr val="FF0000"/>
                </a:solidFill>
              </a:rPr>
              <a:t>delay health policy </a:t>
            </a:r>
            <a:r>
              <a:rPr lang="en-US" i="1" dirty="0" smtClean="0">
                <a:solidFill>
                  <a:srgbClr val="FF0000"/>
                </a:solidFill>
              </a:rPr>
              <a:t>decisions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8533" y="6144263"/>
            <a:ext cx="1021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R. </a:t>
            </a:r>
            <a:r>
              <a:rPr lang="en-US" sz="2000" dirty="0" err="1" smtClean="0"/>
              <a:t>Mesnage</a:t>
            </a:r>
            <a:r>
              <a:rPr lang="en-US" sz="2000" dirty="0" smtClean="0"/>
              <a:t> et al., Biomed Research International, </a:t>
            </a:r>
            <a:r>
              <a:rPr lang="fr-FR" sz="2000" dirty="0"/>
              <a:t>Volume 2014 (2014),  </a:t>
            </a:r>
            <a:endParaRPr lang="fr-FR" sz="2000" dirty="0" smtClean="0"/>
          </a:p>
          <a:p>
            <a:r>
              <a:rPr lang="fr-FR" sz="2000" dirty="0" smtClean="0"/>
              <a:t>Article </a:t>
            </a:r>
            <a:r>
              <a:rPr lang="fr-FR" sz="2000" dirty="0"/>
              <a:t>ID </a:t>
            </a:r>
            <a:r>
              <a:rPr lang="fr-FR" sz="2000" dirty="0" smtClean="0"/>
              <a:t>179691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66091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Mammary Tumors in Rats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seralini_rat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9" r="-3769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643530" y="6327449"/>
            <a:ext cx="6946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</a:t>
            </a:r>
            <a:r>
              <a:rPr lang="fr-FR" sz="2000" dirty="0" smtClean="0"/>
              <a:t>G</a:t>
            </a:r>
            <a:r>
              <a:rPr lang="fr-FR" sz="2000" dirty="0"/>
              <a:t>.-E. </a:t>
            </a:r>
            <a:r>
              <a:rPr lang="fr-FR" sz="2000" dirty="0" err="1"/>
              <a:t>Séralini</a:t>
            </a:r>
            <a:r>
              <a:rPr lang="fr-FR" sz="2000" dirty="0"/>
              <a:t> et al., Food </a:t>
            </a:r>
            <a:r>
              <a:rPr lang="fr-FR" sz="2000" dirty="0" err="1"/>
              <a:t>Chem</a:t>
            </a:r>
            <a:r>
              <a:rPr lang="fr-FR" sz="2000" dirty="0"/>
              <a:t>. </a:t>
            </a:r>
            <a:r>
              <a:rPr lang="fr-FR" sz="2000" dirty="0" err="1"/>
              <a:t>Toxicol</a:t>
            </a:r>
            <a:r>
              <a:rPr lang="fr-FR" sz="2000" dirty="0"/>
              <a:t>. </a:t>
            </a:r>
            <a:r>
              <a:rPr lang="en-US" sz="2000" dirty="0"/>
              <a:t>2012;50(11):4221-</a:t>
            </a:r>
            <a:r>
              <a:rPr lang="en-US" sz="2000" dirty="0" smtClean="0"/>
              <a:t>4231</a:t>
            </a:r>
            <a:endParaRPr lang="fr-FR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80143" y="819834"/>
            <a:ext cx="790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Rats through their entire lifespan exposed to Roundup at levels well below established safety limits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71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Conclusions from Rat Study 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Female rats had                                                           greatly increased risk of                                               mammary tumors</a:t>
            </a:r>
          </a:p>
          <a:p>
            <a:r>
              <a:rPr lang="en-US" dirty="0" smtClean="0"/>
              <a:t>Males had significantly                                                             increased risk  of liver and                                                     kidney disease</a:t>
            </a:r>
          </a:p>
          <a:p>
            <a:r>
              <a:rPr lang="en-US" dirty="0" smtClean="0"/>
              <a:t>Sex hormone disruption                                                         for both males and females</a:t>
            </a:r>
          </a:p>
          <a:p>
            <a:r>
              <a:rPr lang="en-US" dirty="0" smtClean="0"/>
              <a:t>Enhanced oxidative stress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Effects didn’t become apparent until after 4 months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7222" y="6220557"/>
            <a:ext cx="7769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G.-E. </a:t>
            </a:r>
            <a:r>
              <a:rPr lang="en-US" sz="2000" dirty="0" err="1" smtClean="0"/>
              <a:t>Séralini</a:t>
            </a:r>
            <a:r>
              <a:rPr lang="en-US" sz="2000" dirty="0" smtClean="0"/>
              <a:t>  et al., Food and Chemical Toxicology, 2012, </a:t>
            </a:r>
            <a:r>
              <a:rPr lang="en-US" sz="2000" i="1" dirty="0" smtClean="0"/>
              <a:t>in press</a:t>
            </a:r>
            <a:endParaRPr lang="en-US" sz="2000" i="1" dirty="0"/>
          </a:p>
        </p:txBody>
      </p:sp>
      <p:pic>
        <p:nvPicPr>
          <p:cNvPr id="6" name="Picture 5" descr="r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55" y="1290638"/>
            <a:ext cx="3091845" cy="328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07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 Paper Showing Strong Correlations between Glyphosate Usage</a:t>
            </a:r>
            <a:br>
              <a:rPr lang="en-US" b="1" dirty="0" smtClean="0"/>
            </a:br>
            <a:r>
              <a:rPr lang="en-US" b="1" dirty="0" smtClean="0"/>
              <a:t> and Chronic Disease</a:t>
            </a:r>
            <a:endParaRPr lang="en-US" b="1" dirty="0"/>
          </a:p>
        </p:txBody>
      </p:sp>
      <p:pic>
        <p:nvPicPr>
          <p:cNvPr id="7" name="Picture 6" descr="Nancys_pap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200"/>
            <a:ext cx="9144000" cy="338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74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13588"/>
            <a:ext cx="82296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Environmental Medicine Training || Copyright © 2014 Progressive Medical Education. All Rights Reserved.</a:t>
            </a:r>
            <a:endParaRPr lang="en-US" dirty="0"/>
          </a:p>
        </p:txBody>
      </p:sp>
      <p:pic>
        <p:nvPicPr>
          <p:cNvPr id="5" name="Picture 4" descr="diabe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36" y="254005"/>
            <a:ext cx="4102144" cy="3132666"/>
          </a:xfrm>
          <a:prstGeom prst="rect">
            <a:avLst/>
          </a:prstGeom>
        </p:spPr>
      </p:pic>
      <p:pic>
        <p:nvPicPr>
          <p:cNvPr id="6" name="Picture 5" descr="bladder_canc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93" y="3738980"/>
            <a:ext cx="4300887" cy="2908467"/>
          </a:xfrm>
          <a:prstGeom prst="rect">
            <a:avLst/>
          </a:prstGeom>
        </p:spPr>
      </p:pic>
      <p:pic>
        <p:nvPicPr>
          <p:cNvPr id="7" name="Picture 6" descr="thyroid_canc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475"/>
            <a:ext cx="4412606" cy="3036196"/>
          </a:xfrm>
          <a:prstGeom prst="rect">
            <a:avLst/>
          </a:prstGeom>
        </p:spPr>
      </p:pic>
      <p:pic>
        <p:nvPicPr>
          <p:cNvPr id="8" name="Picture 7" descr="renal_disea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4" y="3722048"/>
            <a:ext cx="3955019" cy="2956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446" y="1606034"/>
            <a:ext cx="1573944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Thyroid cancer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1580634"/>
            <a:ext cx="1008810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Diabetes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84800" y="4742934"/>
            <a:ext cx="1694883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Urinary/bladder </a:t>
            </a:r>
          </a:p>
          <a:p>
            <a:r>
              <a:rPr lang="en-US" dirty="0" smtClean="0"/>
              <a:t>cancer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6300" y="4768502"/>
            <a:ext cx="1412090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End stage </a:t>
            </a:r>
          </a:p>
          <a:p>
            <a:r>
              <a:rPr lang="en-US" dirty="0" smtClean="0"/>
              <a:t>renal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7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13588"/>
            <a:ext cx="82296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mtClean="0"/>
              <a:t>Environmental Medicine Training || Copyright © 2014 Progressive Medical Education. All Rights Reserved.</a:t>
            </a:r>
            <a:endParaRPr lang="en-US" dirty="0"/>
          </a:p>
        </p:txBody>
      </p:sp>
      <p:pic>
        <p:nvPicPr>
          <p:cNvPr id="5" name="Picture 4" descr="diabe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36" y="254005"/>
            <a:ext cx="4102144" cy="3132666"/>
          </a:xfrm>
          <a:prstGeom prst="rect">
            <a:avLst/>
          </a:prstGeom>
        </p:spPr>
      </p:pic>
      <p:pic>
        <p:nvPicPr>
          <p:cNvPr id="6" name="Picture 5" descr="bladder_canc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93" y="3738980"/>
            <a:ext cx="4300887" cy="2908467"/>
          </a:xfrm>
          <a:prstGeom prst="rect">
            <a:avLst/>
          </a:prstGeom>
        </p:spPr>
      </p:pic>
      <p:pic>
        <p:nvPicPr>
          <p:cNvPr id="7" name="Picture 6" descr="thyroid_canc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475"/>
            <a:ext cx="4412606" cy="3036196"/>
          </a:xfrm>
          <a:prstGeom prst="rect">
            <a:avLst/>
          </a:prstGeom>
        </p:spPr>
      </p:pic>
      <p:pic>
        <p:nvPicPr>
          <p:cNvPr id="8" name="Picture 7" descr="renal_disea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4" y="3722048"/>
            <a:ext cx="3955019" cy="2956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446" y="1606034"/>
            <a:ext cx="1573944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Thyroid cancer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1580634"/>
            <a:ext cx="1008810" cy="369332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Diabetes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84800" y="4742934"/>
            <a:ext cx="1694883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Urinary/bladder </a:t>
            </a:r>
          </a:p>
          <a:p>
            <a:r>
              <a:rPr lang="en-US" dirty="0" smtClean="0"/>
              <a:t>cancer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6300" y="4768502"/>
            <a:ext cx="1412090" cy="646331"/>
          </a:xfrm>
          <a:prstGeom prst="rect">
            <a:avLst/>
          </a:prstGeom>
          <a:solidFill>
            <a:srgbClr val="F2EFC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End stage </a:t>
            </a:r>
          </a:p>
          <a:p>
            <a:r>
              <a:rPr lang="en-US" dirty="0" smtClean="0"/>
              <a:t>renal disease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63028" y="2172231"/>
            <a:ext cx="6901491" cy="1957481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In 2015, WHO declared glyphosate            a “</a:t>
            </a:r>
            <a:r>
              <a:rPr lang="en-US" sz="3200" dirty="0"/>
              <a:t>p</a:t>
            </a:r>
            <a:r>
              <a:rPr lang="en-US" sz="3200" dirty="0" smtClean="0"/>
              <a:t>robable carcinogen”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234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Quote from the Conclusion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“Although </a:t>
            </a:r>
            <a:r>
              <a:rPr lang="en-US" dirty="0"/>
              <a:t>correlation does not necessarily mean causation, when correlation coefficients of over 0.95 (with </a:t>
            </a:r>
            <a:r>
              <a:rPr lang="en-US" i="1" dirty="0"/>
              <a:t>p</a:t>
            </a:r>
            <a:r>
              <a:rPr lang="en-US" dirty="0"/>
              <a:t>-value significance levels less than 0.00001) are calculated for a list of diseases that can be directly linked to glyphosate, via its known biological effects, it would be imprudent not to consider causation as a plausible explanation</a:t>
            </a:r>
            <a:r>
              <a:rPr lang="en-US" dirty="0" smtClean="0"/>
              <a:t>.”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6267" y="5977467"/>
            <a:ext cx="6828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NL Swanson et al. Journal of Organic Systems 9(2), 2014, p. 32,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139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Glyphosate and Antibiotic Resistance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E. coli develop resistance to glyphosate by overexpression of efflux pumps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These pumps can also export multiple antibiotics </a:t>
            </a:r>
            <a:r>
              <a:rPr lang="en-US" dirty="0" smtClean="0">
                <a:sym typeface="Wingdings"/>
              </a:rPr>
              <a:t> antibiotic resistance</a:t>
            </a:r>
          </a:p>
          <a:p>
            <a:r>
              <a:rPr lang="en-US" dirty="0" smtClean="0"/>
              <a:t>These efflux pumps enable pathogens to adhere to and invade host cells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r>
              <a:rPr lang="en-US" dirty="0" smtClean="0"/>
              <a:t>Multiple gut pathogens could potentially develop multi-antibiotic resistance with chronic exposure to glyphosate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76400" y="6024565"/>
            <a:ext cx="6637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*</a:t>
            </a:r>
            <a:r>
              <a:rPr lang="fr-FR" sz="2000" dirty="0"/>
              <a:t>JM Staub et al. J </a:t>
            </a:r>
            <a:r>
              <a:rPr lang="fr-FR" sz="2000" dirty="0" err="1"/>
              <a:t>Ind</a:t>
            </a:r>
            <a:r>
              <a:rPr lang="fr-FR" sz="2000" dirty="0"/>
              <a:t> </a:t>
            </a:r>
            <a:r>
              <a:rPr lang="fr-FR" sz="2000" dirty="0" err="1"/>
              <a:t>Microbiol</a:t>
            </a:r>
            <a:r>
              <a:rPr lang="fr-FR" sz="2000" dirty="0"/>
              <a:t> </a:t>
            </a:r>
            <a:r>
              <a:rPr lang="fr-FR" sz="2000" dirty="0" err="1"/>
              <a:t>Biotechnol</a:t>
            </a:r>
            <a:r>
              <a:rPr lang="fr-FR" sz="2000" dirty="0"/>
              <a:t> (2012) 39:641–647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082800" y="6341607"/>
            <a:ext cx="5181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**</a:t>
            </a:r>
            <a:r>
              <a:rPr lang="en-US" sz="2000" dirty="0"/>
              <a:t>LJV </a:t>
            </a:r>
            <a:r>
              <a:rPr lang="en-US" sz="2000" dirty="0" err="1"/>
              <a:t>Piddock</a:t>
            </a:r>
            <a:r>
              <a:rPr lang="en-US" sz="2000" dirty="0"/>
              <a:t>, Nature Reviews 2006;4:629-636.</a:t>
            </a:r>
          </a:p>
        </p:txBody>
      </p:sp>
    </p:spTree>
    <p:extLst>
      <p:ext uri="{BB962C8B-B14F-4D97-AF65-F5344CB8AC3E}">
        <p14:creationId xmlns:p14="http://schemas.microsoft.com/office/powerpoint/2010/main" val="2298901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Overview</a:t>
            </a:r>
          </a:p>
          <a:p>
            <a:r>
              <a:rPr lang="en-US" dirty="0"/>
              <a:t>Evidence of Toxicity</a:t>
            </a:r>
          </a:p>
          <a:p>
            <a:r>
              <a:rPr lang="en-US" dirty="0"/>
              <a:t>Glyphosate in Proteins</a:t>
            </a:r>
          </a:p>
          <a:p>
            <a:r>
              <a:rPr lang="en-US" dirty="0"/>
              <a:t>Sugar Beets, Glyphosate, MS and </a:t>
            </a:r>
            <a:r>
              <a:rPr lang="en-US" dirty="0" err="1" smtClean="0"/>
              <a:t>Madcow</a:t>
            </a:r>
            <a:endParaRPr lang="en-US" dirty="0" smtClean="0"/>
          </a:p>
          <a:p>
            <a:r>
              <a:rPr lang="en-US" dirty="0"/>
              <a:t>Collagen, Arthritis and </a:t>
            </a:r>
            <a:r>
              <a:rPr lang="en-US" dirty="0" smtClean="0"/>
              <a:t>Vaccines</a:t>
            </a:r>
            <a:endParaRPr lang="en-US" dirty="0"/>
          </a:p>
          <a:p>
            <a:r>
              <a:rPr lang="en-US" dirty="0"/>
              <a:t>Neurological Diseases</a:t>
            </a:r>
          </a:p>
          <a:p>
            <a:r>
              <a:rPr lang="en-US" dirty="0"/>
              <a:t>Diabetes, Obesity and Adrenal Insufficiency</a:t>
            </a:r>
          </a:p>
          <a:p>
            <a:r>
              <a:rPr lang="en-US" dirty="0" smtClean="0"/>
              <a:t>How </a:t>
            </a:r>
            <a:r>
              <a:rPr lang="en-US" dirty="0"/>
              <a:t>to Safeguard Yourself and Your Family</a:t>
            </a:r>
          </a:p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7121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4681" y="2668511"/>
            <a:ext cx="6694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Glyphosate in Proteins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14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If Glyphosate Could Insert Itself Into Protein Synthesis???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402648" y="4116913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92115" y="4091513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4649" y="4063996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20249" y="4083046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75849" y="4099979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0507" y="3555996"/>
            <a:ext cx="6078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GGC</a:t>
            </a:r>
            <a:endParaRPr lang="en-US" dirty="0"/>
          </a:p>
        </p:txBody>
      </p:sp>
      <p:pic>
        <p:nvPicPr>
          <p:cNvPr id="11" name="Picture 10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98" y="1650067"/>
            <a:ext cx="2374900" cy="1739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18774" y="3965597"/>
            <a:ext cx="7769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mRNA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0" idx="2"/>
          </p:cNvCxnSpPr>
          <p:nvPr/>
        </p:nvCxnSpPr>
        <p:spPr>
          <a:xfrm>
            <a:off x="5314437" y="3925328"/>
            <a:ext cx="28012" cy="29106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49659" y="2395547"/>
            <a:ext cx="154922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glyphosate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3898881" y="4552430"/>
            <a:ext cx="8921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916528" y="4564614"/>
            <a:ext cx="8481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560997" y="4545564"/>
            <a:ext cx="12450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sp>
        <p:nvSpPr>
          <p:cNvPr id="46" name="Freeform 45"/>
          <p:cNvSpPr/>
          <p:nvPr/>
        </p:nvSpPr>
        <p:spPr>
          <a:xfrm>
            <a:off x="2759431" y="3155946"/>
            <a:ext cx="637800" cy="1289050"/>
          </a:xfrm>
          <a:custGeom>
            <a:avLst/>
            <a:gdLst>
              <a:gd name="connsiteX0" fmla="*/ 637800 w 637800"/>
              <a:gd name="connsiteY0" fmla="*/ 0 h 1289050"/>
              <a:gd name="connsiteX1" fmla="*/ 2800 w 637800"/>
              <a:gd name="connsiteY1" fmla="*/ 552450 h 1289050"/>
              <a:gd name="connsiteX2" fmla="*/ 390150 w 637800"/>
              <a:gd name="connsiteY2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7800" h="1289050">
                <a:moveTo>
                  <a:pt x="637800" y="0"/>
                </a:moveTo>
                <a:cubicBezTo>
                  <a:pt x="340937" y="168804"/>
                  <a:pt x="44075" y="337608"/>
                  <a:pt x="2800" y="552450"/>
                </a:cubicBezTo>
                <a:cubicBezTo>
                  <a:pt x="-38475" y="767292"/>
                  <a:pt x="390150" y="1289050"/>
                  <a:pt x="390150" y="128905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>
          <a:xfrm>
            <a:off x="602174" y="5216190"/>
            <a:ext cx="8229600" cy="100328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Any proteins with conserved glycine residues are likely to be affected in a major way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875849" y="4378122"/>
            <a:ext cx="63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. . .</a:t>
            </a:r>
            <a:endParaRPr lang="en-US" sz="2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231449" y="3903071"/>
            <a:ext cx="63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. . .</a:t>
            </a:r>
            <a:endParaRPr lang="en-US" sz="2800" b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4348674" y="2926125"/>
            <a:ext cx="993775" cy="822539"/>
            <a:chOff x="4348674" y="2926125"/>
            <a:chExt cx="993775" cy="822539"/>
          </a:xfrm>
        </p:grpSpPr>
        <p:sp>
          <p:nvSpPr>
            <p:cNvPr id="21" name="Freeform 20"/>
            <p:cNvSpPr/>
            <p:nvPr/>
          </p:nvSpPr>
          <p:spPr>
            <a:xfrm>
              <a:off x="4348674" y="2926125"/>
              <a:ext cx="558800" cy="555839"/>
            </a:xfrm>
            <a:custGeom>
              <a:avLst/>
              <a:gdLst>
                <a:gd name="connsiteX0" fmla="*/ 25400 w 558800"/>
                <a:gd name="connsiteY0" fmla="*/ 9975 h 555839"/>
                <a:gd name="connsiteX1" fmla="*/ 0 w 558800"/>
                <a:gd name="connsiteY1" fmla="*/ 86175 h 555839"/>
                <a:gd name="connsiteX2" fmla="*/ 25400 w 558800"/>
                <a:gd name="connsiteY2" fmla="*/ 187775 h 555839"/>
                <a:gd name="connsiteX3" fmla="*/ 76200 w 558800"/>
                <a:gd name="connsiteY3" fmla="*/ 257625 h 555839"/>
                <a:gd name="connsiteX4" fmla="*/ 82550 w 558800"/>
                <a:gd name="connsiteY4" fmla="*/ 340175 h 555839"/>
                <a:gd name="connsiteX5" fmla="*/ 50800 w 558800"/>
                <a:gd name="connsiteY5" fmla="*/ 448125 h 555839"/>
                <a:gd name="connsiteX6" fmla="*/ 57150 w 558800"/>
                <a:gd name="connsiteY6" fmla="*/ 537025 h 555839"/>
                <a:gd name="connsiteX7" fmla="*/ 127000 w 558800"/>
                <a:gd name="connsiteY7" fmla="*/ 549725 h 555839"/>
                <a:gd name="connsiteX8" fmla="*/ 254000 w 558800"/>
                <a:gd name="connsiteY8" fmla="*/ 460825 h 555839"/>
                <a:gd name="connsiteX9" fmla="*/ 393700 w 558800"/>
                <a:gd name="connsiteY9" fmla="*/ 283025 h 555839"/>
                <a:gd name="connsiteX10" fmla="*/ 520700 w 558800"/>
                <a:gd name="connsiteY10" fmla="*/ 156025 h 555839"/>
                <a:gd name="connsiteX11" fmla="*/ 558800 w 558800"/>
                <a:gd name="connsiteY11" fmla="*/ 73475 h 555839"/>
                <a:gd name="connsiteX12" fmla="*/ 520700 w 558800"/>
                <a:gd name="connsiteY12" fmla="*/ 3625 h 555839"/>
                <a:gd name="connsiteX13" fmla="*/ 425450 w 558800"/>
                <a:gd name="connsiteY13" fmla="*/ 22675 h 555839"/>
                <a:gd name="connsiteX14" fmla="*/ 304800 w 558800"/>
                <a:gd name="connsiteY14" fmla="*/ 98875 h 555839"/>
                <a:gd name="connsiteX15" fmla="*/ 165100 w 558800"/>
                <a:gd name="connsiteY15" fmla="*/ 35375 h 555839"/>
                <a:gd name="connsiteX16" fmla="*/ 76200 w 558800"/>
                <a:gd name="connsiteY16" fmla="*/ 3625 h 555839"/>
                <a:gd name="connsiteX17" fmla="*/ 25400 w 558800"/>
                <a:gd name="connsiteY17" fmla="*/ 9975 h 55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0" h="555839">
                  <a:moveTo>
                    <a:pt x="25400" y="9975"/>
                  </a:moveTo>
                  <a:cubicBezTo>
                    <a:pt x="12700" y="23733"/>
                    <a:pt x="0" y="56542"/>
                    <a:pt x="0" y="86175"/>
                  </a:cubicBezTo>
                  <a:cubicBezTo>
                    <a:pt x="0" y="115808"/>
                    <a:pt x="12700" y="159200"/>
                    <a:pt x="25400" y="187775"/>
                  </a:cubicBezTo>
                  <a:cubicBezTo>
                    <a:pt x="38100" y="216350"/>
                    <a:pt x="66675" y="232225"/>
                    <a:pt x="76200" y="257625"/>
                  </a:cubicBezTo>
                  <a:cubicBezTo>
                    <a:pt x="85725" y="283025"/>
                    <a:pt x="86783" y="308425"/>
                    <a:pt x="82550" y="340175"/>
                  </a:cubicBezTo>
                  <a:cubicBezTo>
                    <a:pt x="78317" y="371925"/>
                    <a:pt x="55033" y="415317"/>
                    <a:pt x="50800" y="448125"/>
                  </a:cubicBezTo>
                  <a:cubicBezTo>
                    <a:pt x="46567" y="480933"/>
                    <a:pt x="44450" y="520092"/>
                    <a:pt x="57150" y="537025"/>
                  </a:cubicBezTo>
                  <a:cubicBezTo>
                    <a:pt x="69850" y="553958"/>
                    <a:pt x="94192" y="562425"/>
                    <a:pt x="127000" y="549725"/>
                  </a:cubicBezTo>
                  <a:cubicBezTo>
                    <a:pt x="159808" y="537025"/>
                    <a:pt x="209550" y="505275"/>
                    <a:pt x="254000" y="460825"/>
                  </a:cubicBezTo>
                  <a:cubicBezTo>
                    <a:pt x="298450" y="416375"/>
                    <a:pt x="349250" y="333825"/>
                    <a:pt x="393700" y="283025"/>
                  </a:cubicBezTo>
                  <a:cubicBezTo>
                    <a:pt x="438150" y="232225"/>
                    <a:pt x="493183" y="190950"/>
                    <a:pt x="520700" y="156025"/>
                  </a:cubicBezTo>
                  <a:cubicBezTo>
                    <a:pt x="548217" y="121100"/>
                    <a:pt x="558800" y="98875"/>
                    <a:pt x="558800" y="73475"/>
                  </a:cubicBezTo>
                  <a:cubicBezTo>
                    <a:pt x="558800" y="48075"/>
                    <a:pt x="542925" y="12092"/>
                    <a:pt x="520700" y="3625"/>
                  </a:cubicBezTo>
                  <a:cubicBezTo>
                    <a:pt x="498475" y="-4842"/>
                    <a:pt x="461433" y="6800"/>
                    <a:pt x="425450" y="22675"/>
                  </a:cubicBezTo>
                  <a:cubicBezTo>
                    <a:pt x="389467" y="38550"/>
                    <a:pt x="348192" y="96758"/>
                    <a:pt x="304800" y="98875"/>
                  </a:cubicBezTo>
                  <a:cubicBezTo>
                    <a:pt x="261408" y="100992"/>
                    <a:pt x="203200" y="51250"/>
                    <a:pt x="165100" y="35375"/>
                  </a:cubicBezTo>
                  <a:cubicBezTo>
                    <a:pt x="127000" y="19500"/>
                    <a:pt x="98425" y="7858"/>
                    <a:pt x="76200" y="3625"/>
                  </a:cubicBezTo>
                  <a:cubicBezTo>
                    <a:pt x="53975" y="-608"/>
                    <a:pt x="38100" y="-3783"/>
                    <a:pt x="25400" y="9975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513774" y="3382481"/>
              <a:ext cx="311150" cy="366183"/>
              <a:chOff x="1949450" y="3843867"/>
              <a:chExt cx="311150" cy="36618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94945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761424" y="3165523"/>
              <a:ext cx="311150" cy="366183"/>
              <a:chOff x="1949450" y="3843867"/>
              <a:chExt cx="311150" cy="366183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94945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999549" y="2959174"/>
              <a:ext cx="342900" cy="366183"/>
              <a:chOff x="1917700" y="3843867"/>
              <a:chExt cx="342900" cy="366183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91770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Isosceles Triangle 33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Connector 38"/>
            <p:cNvCxnSpPr/>
            <p:nvPr/>
          </p:nvCxnSpPr>
          <p:spPr>
            <a:xfrm flipV="1">
              <a:off x="4716974" y="3547580"/>
              <a:ext cx="88900" cy="105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4966057" y="3314821"/>
              <a:ext cx="88900" cy="105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6018460" y="2697753"/>
            <a:ext cx="2199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Code for glycine</a:t>
            </a:r>
            <a:endParaRPr lang="en-US" sz="2400" dirty="0"/>
          </a:p>
        </p:txBody>
      </p:sp>
      <p:sp>
        <p:nvSpPr>
          <p:cNvPr id="4" name="Freeform 3"/>
          <p:cNvSpPr/>
          <p:nvPr/>
        </p:nvSpPr>
        <p:spPr>
          <a:xfrm>
            <a:off x="5327200" y="3104844"/>
            <a:ext cx="1711056" cy="546876"/>
          </a:xfrm>
          <a:custGeom>
            <a:avLst/>
            <a:gdLst>
              <a:gd name="connsiteX0" fmla="*/ 1711056 w 1711056"/>
              <a:gd name="connsiteY0" fmla="*/ 0 h 546876"/>
              <a:gd name="connsiteX1" fmla="*/ 282237 w 1711056"/>
              <a:gd name="connsiteY1" fmla="*/ 264618 h 546876"/>
              <a:gd name="connsiteX2" fmla="*/ 1 w 1711056"/>
              <a:gd name="connsiteY2" fmla="*/ 546876 h 54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1056" h="546876">
                <a:moveTo>
                  <a:pt x="1711056" y="0"/>
                </a:moveTo>
                <a:cubicBezTo>
                  <a:pt x="1139234" y="86736"/>
                  <a:pt x="567413" y="173472"/>
                  <a:pt x="282237" y="264618"/>
                </a:cubicBezTo>
                <a:cubicBezTo>
                  <a:pt x="-2939" y="355764"/>
                  <a:pt x="1" y="546876"/>
                  <a:pt x="1" y="546876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99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5" grpId="0" animBg="1"/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If Glyphosate Could Insert Itself Into Protein Synthesis???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402648" y="4116913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92115" y="4091513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4649" y="4063996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20249" y="4083046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75849" y="4099979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0507" y="3555996"/>
            <a:ext cx="6078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GGC</a:t>
            </a:r>
            <a:endParaRPr lang="en-US" dirty="0"/>
          </a:p>
        </p:txBody>
      </p:sp>
      <p:pic>
        <p:nvPicPr>
          <p:cNvPr id="11" name="Picture 10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98" y="1650067"/>
            <a:ext cx="2374900" cy="1739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18774" y="3965597"/>
            <a:ext cx="7769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mRNA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0" idx="2"/>
          </p:cNvCxnSpPr>
          <p:nvPr/>
        </p:nvCxnSpPr>
        <p:spPr>
          <a:xfrm>
            <a:off x="5314437" y="3925328"/>
            <a:ext cx="28012" cy="29106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49659" y="2395547"/>
            <a:ext cx="154922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glyphosate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3898881" y="4552430"/>
            <a:ext cx="8921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916528" y="4564614"/>
            <a:ext cx="8481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560997" y="4545564"/>
            <a:ext cx="12450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sp>
        <p:nvSpPr>
          <p:cNvPr id="46" name="Freeform 45"/>
          <p:cNvSpPr/>
          <p:nvPr/>
        </p:nvSpPr>
        <p:spPr>
          <a:xfrm>
            <a:off x="2759431" y="3155946"/>
            <a:ext cx="637800" cy="1289050"/>
          </a:xfrm>
          <a:custGeom>
            <a:avLst/>
            <a:gdLst>
              <a:gd name="connsiteX0" fmla="*/ 637800 w 637800"/>
              <a:gd name="connsiteY0" fmla="*/ 0 h 1289050"/>
              <a:gd name="connsiteX1" fmla="*/ 2800 w 637800"/>
              <a:gd name="connsiteY1" fmla="*/ 552450 h 1289050"/>
              <a:gd name="connsiteX2" fmla="*/ 390150 w 637800"/>
              <a:gd name="connsiteY2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7800" h="1289050">
                <a:moveTo>
                  <a:pt x="637800" y="0"/>
                </a:moveTo>
                <a:cubicBezTo>
                  <a:pt x="340937" y="168804"/>
                  <a:pt x="44075" y="337608"/>
                  <a:pt x="2800" y="552450"/>
                </a:cubicBezTo>
                <a:cubicBezTo>
                  <a:pt x="-38475" y="767292"/>
                  <a:pt x="390150" y="1289050"/>
                  <a:pt x="390150" y="128905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>
          <a:xfrm>
            <a:off x="602174" y="5216190"/>
            <a:ext cx="8229600" cy="100328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Any proteins with conserved glycine residues are likely to be affected in a major way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875849" y="4378122"/>
            <a:ext cx="63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. . .</a:t>
            </a:r>
            <a:endParaRPr lang="en-US" sz="2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231449" y="3903071"/>
            <a:ext cx="63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. . .</a:t>
            </a:r>
            <a:endParaRPr lang="en-US" sz="2800" b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4348674" y="2926125"/>
            <a:ext cx="993775" cy="822539"/>
            <a:chOff x="4348674" y="2926125"/>
            <a:chExt cx="993775" cy="822539"/>
          </a:xfrm>
        </p:grpSpPr>
        <p:sp>
          <p:nvSpPr>
            <p:cNvPr id="21" name="Freeform 20"/>
            <p:cNvSpPr/>
            <p:nvPr/>
          </p:nvSpPr>
          <p:spPr>
            <a:xfrm>
              <a:off x="4348674" y="2926125"/>
              <a:ext cx="558800" cy="555839"/>
            </a:xfrm>
            <a:custGeom>
              <a:avLst/>
              <a:gdLst>
                <a:gd name="connsiteX0" fmla="*/ 25400 w 558800"/>
                <a:gd name="connsiteY0" fmla="*/ 9975 h 555839"/>
                <a:gd name="connsiteX1" fmla="*/ 0 w 558800"/>
                <a:gd name="connsiteY1" fmla="*/ 86175 h 555839"/>
                <a:gd name="connsiteX2" fmla="*/ 25400 w 558800"/>
                <a:gd name="connsiteY2" fmla="*/ 187775 h 555839"/>
                <a:gd name="connsiteX3" fmla="*/ 76200 w 558800"/>
                <a:gd name="connsiteY3" fmla="*/ 257625 h 555839"/>
                <a:gd name="connsiteX4" fmla="*/ 82550 w 558800"/>
                <a:gd name="connsiteY4" fmla="*/ 340175 h 555839"/>
                <a:gd name="connsiteX5" fmla="*/ 50800 w 558800"/>
                <a:gd name="connsiteY5" fmla="*/ 448125 h 555839"/>
                <a:gd name="connsiteX6" fmla="*/ 57150 w 558800"/>
                <a:gd name="connsiteY6" fmla="*/ 537025 h 555839"/>
                <a:gd name="connsiteX7" fmla="*/ 127000 w 558800"/>
                <a:gd name="connsiteY7" fmla="*/ 549725 h 555839"/>
                <a:gd name="connsiteX8" fmla="*/ 254000 w 558800"/>
                <a:gd name="connsiteY8" fmla="*/ 460825 h 555839"/>
                <a:gd name="connsiteX9" fmla="*/ 393700 w 558800"/>
                <a:gd name="connsiteY9" fmla="*/ 283025 h 555839"/>
                <a:gd name="connsiteX10" fmla="*/ 520700 w 558800"/>
                <a:gd name="connsiteY10" fmla="*/ 156025 h 555839"/>
                <a:gd name="connsiteX11" fmla="*/ 558800 w 558800"/>
                <a:gd name="connsiteY11" fmla="*/ 73475 h 555839"/>
                <a:gd name="connsiteX12" fmla="*/ 520700 w 558800"/>
                <a:gd name="connsiteY12" fmla="*/ 3625 h 555839"/>
                <a:gd name="connsiteX13" fmla="*/ 425450 w 558800"/>
                <a:gd name="connsiteY13" fmla="*/ 22675 h 555839"/>
                <a:gd name="connsiteX14" fmla="*/ 304800 w 558800"/>
                <a:gd name="connsiteY14" fmla="*/ 98875 h 555839"/>
                <a:gd name="connsiteX15" fmla="*/ 165100 w 558800"/>
                <a:gd name="connsiteY15" fmla="*/ 35375 h 555839"/>
                <a:gd name="connsiteX16" fmla="*/ 76200 w 558800"/>
                <a:gd name="connsiteY16" fmla="*/ 3625 h 555839"/>
                <a:gd name="connsiteX17" fmla="*/ 25400 w 558800"/>
                <a:gd name="connsiteY17" fmla="*/ 9975 h 55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0" h="555839">
                  <a:moveTo>
                    <a:pt x="25400" y="9975"/>
                  </a:moveTo>
                  <a:cubicBezTo>
                    <a:pt x="12700" y="23733"/>
                    <a:pt x="0" y="56542"/>
                    <a:pt x="0" y="86175"/>
                  </a:cubicBezTo>
                  <a:cubicBezTo>
                    <a:pt x="0" y="115808"/>
                    <a:pt x="12700" y="159200"/>
                    <a:pt x="25400" y="187775"/>
                  </a:cubicBezTo>
                  <a:cubicBezTo>
                    <a:pt x="38100" y="216350"/>
                    <a:pt x="66675" y="232225"/>
                    <a:pt x="76200" y="257625"/>
                  </a:cubicBezTo>
                  <a:cubicBezTo>
                    <a:pt x="85725" y="283025"/>
                    <a:pt x="86783" y="308425"/>
                    <a:pt x="82550" y="340175"/>
                  </a:cubicBezTo>
                  <a:cubicBezTo>
                    <a:pt x="78317" y="371925"/>
                    <a:pt x="55033" y="415317"/>
                    <a:pt x="50800" y="448125"/>
                  </a:cubicBezTo>
                  <a:cubicBezTo>
                    <a:pt x="46567" y="480933"/>
                    <a:pt x="44450" y="520092"/>
                    <a:pt x="57150" y="537025"/>
                  </a:cubicBezTo>
                  <a:cubicBezTo>
                    <a:pt x="69850" y="553958"/>
                    <a:pt x="94192" y="562425"/>
                    <a:pt x="127000" y="549725"/>
                  </a:cubicBezTo>
                  <a:cubicBezTo>
                    <a:pt x="159808" y="537025"/>
                    <a:pt x="209550" y="505275"/>
                    <a:pt x="254000" y="460825"/>
                  </a:cubicBezTo>
                  <a:cubicBezTo>
                    <a:pt x="298450" y="416375"/>
                    <a:pt x="349250" y="333825"/>
                    <a:pt x="393700" y="283025"/>
                  </a:cubicBezTo>
                  <a:cubicBezTo>
                    <a:pt x="438150" y="232225"/>
                    <a:pt x="493183" y="190950"/>
                    <a:pt x="520700" y="156025"/>
                  </a:cubicBezTo>
                  <a:cubicBezTo>
                    <a:pt x="548217" y="121100"/>
                    <a:pt x="558800" y="98875"/>
                    <a:pt x="558800" y="73475"/>
                  </a:cubicBezTo>
                  <a:cubicBezTo>
                    <a:pt x="558800" y="48075"/>
                    <a:pt x="542925" y="12092"/>
                    <a:pt x="520700" y="3625"/>
                  </a:cubicBezTo>
                  <a:cubicBezTo>
                    <a:pt x="498475" y="-4842"/>
                    <a:pt x="461433" y="6800"/>
                    <a:pt x="425450" y="22675"/>
                  </a:cubicBezTo>
                  <a:cubicBezTo>
                    <a:pt x="389467" y="38550"/>
                    <a:pt x="348192" y="96758"/>
                    <a:pt x="304800" y="98875"/>
                  </a:cubicBezTo>
                  <a:cubicBezTo>
                    <a:pt x="261408" y="100992"/>
                    <a:pt x="203200" y="51250"/>
                    <a:pt x="165100" y="35375"/>
                  </a:cubicBezTo>
                  <a:cubicBezTo>
                    <a:pt x="127000" y="19500"/>
                    <a:pt x="98425" y="7858"/>
                    <a:pt x="76200" y="3625"/>
                  </a:cubicBezTo>
                  <a:cubicBezTo>
                    <a:pt x="53975" y="-608"/>
                    <a:pt x="38100" y="-3783"/>
                    <a:pt x="25400" y="9975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513774" y="3382481"/>
              <a:ext cx="311150" cy="366183"/>
              <a:chOff x="1949450" y="3843867"/>
              <a:chExt cx="311150" cy="36618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94945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761424" y="3165523"/>
              <a:ext cx="311150" cy="366183"/>
              <a:chOff x="1949450" y="3843867"/>
              <a:chExt cx="311150" cy="366183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94945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999549" y="2959174"/>
              <a:ext cx="342900" cy="366183"/>
              <a:chOff x="1917700" y="3843867"/>
              <a:chExt cx="342900" cy="366183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91770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Isosceles Triangle 33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Connector 38"/>
            <p:cNvCxnSpPr/>
            <p:nvPr/>
          </p:nvCxnSpPr>
          <p:spPr>
            <a:xfrm flipV="1">
              <a:off x="4716974" y="3547580"/>
              <a:ext cx="88900" cy="105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4966057" y="3314821"/>
              <a:ext cx="88900" cy="105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6018460" y="2697753"/>
            <a:ext cx="2199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Code for glycine</a:t>
            </a:r>
            <a:endParaRPr lang="en-US" sz="2400" dirty="0"/>
          </a:p>
        </p:txBody>
      </p:sp>
      <p:sp>
        <p:nvSpPr>
          <p:cNvPr id="4" name="Freeform 3"/>
          <p:cNvSpPr/>
          <p:nvPr/>
        </p:nvSpPr>
        <p:spPr>
          <a:xfrm>
            <a:off x="5327200" y="3104844"/>
            <a:ext cx="1711056" cy="546876"/>
          </a:xfrm>
          <a:custGeom>
            <a:avLst/>
            <a:gdLst>
              <a:gd name="connsiteX0" fmla="*/ 1711056 w 1711056"/>
              <a:gd name="connsiteY0" fmla="*/ 0 h 546876"/>
              <a:gd name="connsiteX1" fmla="*/ 282237 w 1711056"/>
              <a:gd name="connsiteY1" fmla="*/ 264618 h 546876"/>
              <a:gd name="connsiteX2" fmla="*/ 1 w 1711056"/>
              <a:gd name="connsiteY2" fmla="*/ 546876 h 54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1056" h="546876">
                <a:moveTo>
                  <a:pt x="1711056" y="0"/>
                </a:moveTo>
                <a:cubicBezTo>
                  <a:pt x="1139234" y="86736"/>
                  <a:pt x="567413" y="173472"/>
                  <a:pt x="282237" y="264618"/>
                </a:cubicBezTo>
                <a:cubicBezTo>
                  <a:pt x="-2939" y="355764"/>
                  <a:pt x="1" y="546876"/>
                  <a:pt x="1" y="546876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063028" y="2172231"/>
            <a:ext cx="6901491" cy="1957481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Glyphosate is a synthetic non-coding amino acid analogue of glycine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260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105"/>
            <a:ext cx="8229600" cy="1143000"/>
          </a:xfrm>
        </p:spPr>
        <p:txBody>
          <a:bodyPr/>
          <a:lstStyle/>
          <a:p>
            <a:r>
              <a:rPr lang="en-US" b="1" dirty="0" smtClean="0"/>
              <a:t>Some Predicted Consequences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500533" cy="483446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Neurological diseases</a:t>
            </a:r>
          </a:p>
          <a:p>
            <a:r>
              <a:rPr lang="en-US" dirty="0" smtClean="0"/>
              <a:t>Neural tube defects</a:t>
            </a:r>
          </a:p>
          <a:p>
            <a:r>
              <a:rPr lang="en-US" dirty="0" smtClean="0"/>
              <a:t>Celiac disease</a:t>
            </a:r>
          </a:p>
          <a:p>
            <a:r>
              <a:rPr lang="en-US" dirty="0" smtClean="0"/>
              <a:t>Impaired collagen </a:t>
            </a:r>
            <a:r>
              <a:rPr lang="en-US" dirty="0" smtClean="0">
                <a:sym typeface="Wingdings"/>
              </a:rPr>
              <a:t> osteoarthritis</a:t>
            </a:r>
            <a:endParaRPr lang="en-US" dirty="0" smtClean="0"/>
          </a:p>
          <a:p>
            <a:r>
              <a:rPr lang="en-US" dirty="0" err="1" smtClean="0"/>
              <a:t>Steatohepatitis</a:t>
            </a:r>
            <a:r>
              <a:rPr lang="en-US" dirty="0" smtClean="0"/>
              <a:t> (fatty liver disease)</a:t>
            </a:r>
          </a:p>
          <a:p>
            <a:r>
              <a:rPr lang="en-US" dirty="0" smtClean="0"/>
              <a:t>Obesity and adrenal insufficiency</a:t>
            </a:r>
          </a:p>
          <a:p>
            <a:r>
              <a:rPr lang="en-US" dirty="0" smtClean="0"/>
              <a:t>Impaired iron homeostasis and kidney failure</a:t>
            </a:r>
          </a:p>
          <a:p>
            <a:r>
              <a:rPr lang="en-US" dirty="0" smtClean="0"/>
              <a:t>Insulin resistance and diabetes </a:t>
            </a:r>
          </a:p>
          <a:p>
            <a:r>
              <a:rPr lang="en-US" dirty="0" smtClean="0"/>
              <a:t>Cancer </a:t>
            </a:r>
          </a:p>
          <a:p>
            <a:r>
              <a:rPr lang="en-US" dirty="0" smtClean="0"/>
              <a:t>Autoimmune diseases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98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Circumstantial Evidence </a:t>
            </a:r>
            <a:br>
              <a:rPr lang="en-US" b="1" dirty="0" smtClean="0"/>
            </a:br>
            <a:r>
              <a:rPr lang="en-US" b="1" dirty="0" smtClean="0"/>
              <a:t>from the </a:t>
            </a:r>
            <a:r>
              <a:rPr lang="en-US" b="1" dirty="0" err="1" smtClean="0"/>
              <a:t>Rhizosphere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root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>
            <a:fillRect/>
          </a:stretch>
        </p:blipFill>
        <p:spPr>
          <a:xfrm>
            <a:off x="5842000" y="2006599"/>
            <a:ext cx="3065463" cy="2749177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Researchers used RNA sequence analysis to quantify changes in microbial protein expression  in presence of glyphosate</a:t>
            </a:r>
          </a:p>
          <a:p>
            <a:r>
              <a:rPr lang="en-US" dirty="0" smtClean="0"/>
              <a:t>Found significant increase in production of enzymes related to protein synthesis and protein breakdown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3949" y="6380947"/>
            <a:ext cx="784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 </a:t>
            </a:r>
            <a:r>
              <a:rPr lang="en-US" sz="2000" dirty="0" smtClean="0"/>
              <a:t>MM Newman et al., Science </a:t>
            </a:r>
            <a:r>
              <a:rPr lang="en-US" sz="2000" dirty="0"/>
              <a:t>of the Total Environment 553 (2016) 32–41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199" y="3400735"/>
            <a:ext cx="172535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Rhizosphere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0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465"/>
            <a:ext cx="8229600" cy="1143000"/>
          </a:xfrm>
        </p:spPr>
        <p:txBody>
          <a:bodyPr/>
          <a:lstStyle/>
          <a:p>
            <a:r>
              <a:rPr lang="en-US" b="1" dirty="0" smtClean="0"/>
              <a:t>An Analogy: ALS in Guam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154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 epidemic in ALS in Guam                                  was traced to a natural toxin                                    found in cycads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BMAA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is a non-coding amino                                 acid that gets inserted by                                  mistake in place of serine</a:t>
            </a:r>
          </a:p>
          <a:p>
            <a:r>
              <a:rPr lang="en-US" dirty="0" smtClean="0"/>
              <a:t>Defective versions of a glutamate transporter have been linked to ALS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The transporter has an essential serine-rich region in its sequence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cyca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68" y="1480616"/>
            <a:ext cx="3090332" cy="2138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8400" y="5934670"/>
            <a:ext cx="7112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*</a:t>
            </a:r>
            <a:r>
              <a:rPr lang="fr-FR" sz="2400" dirty="0" err="1"/>
              <a:t>Antioxidants</a:t>
            </a:r>
            <a:r>
              <a:rPr lang="fr-FR" sz="2400" dirty="0"/>
              <a:t> &amp; Redox </a:t>
            </a:r>
            <a:r>
              <a:rPr lang="fr-FR" sz="2400" dirty="0" err="1"/>
              <a:t>Signaling</a:t>
            </a:r>
            <a:r>
              <a:rPr lang="fr-FR" sz="2400" dirty="0"/>
              <a:t> 2009;11: 1587-1602.</a:t>
            </a:r>
          </a:p>
          <a:p>
            <a:r>
              <a:rPr lang="fr-FR" sz="2400" dirty="0">
                <a:solidFill>
                  <a:srgbClr val="FF0000"/>
                </a:solidFill>
              </a:rPr>
              <a:t>**</a:t>
            </a:r>
            <a:r>
              <a:rPr lang="fr-FR" sz="2400" dirty="0"/>
              <a:t>DJ </a:t>
            </a:r>
            <a:r>
              <a:rPr lang="fr-FR" sz="2400" dirty="0" err="1"/>
              <a:t>Slotboom</a:t>
            </a:r>
            <a:r>
              <a:rPr lang="fr-FR" sz="2400" dirty="0"/>
              <a:t> et al., PNAS 1999; 96(25): 14282-14287</a:t>
            </a:r>
            <a:r>
              <a:rPr lang="fr-FR" sz="2400" dirty="0" smtClean="0"/>
              <a:t>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13144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yelin-illust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282" y="1600200"/>
            <a:ext cx="3496718" cy="3275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5" y="2199"/>
            <a:ext cx="899941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Another Analogy: </a:t>
            </a:r>
            <a:br>
              <a:rPr lang="en-US" b="1" dirty="0" smtClean="0"/>
            </a:br>
            <a:r>
              <a:rPr lang="en-US" b="1" dirty="0" smtClean="0"/>
              <a:t>Multiple Sclerosis &amp; Sugar Beets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b="1" dirty="0" smtClean="0"/>
              <a:t>	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2687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Sugar beets contain an                                        analogue of </a:t>
            </a:r>
            <a:r>
              <a:rPr lang="en-US" sz="2800" dirty="0" err="1" smtClean="0"/>
              <a:t>proline</a:t>
            </a:r>
            <a:r>
              <a:rPr lang="en-US" sz="2800" dirty="0" smtClean="0"/>
              <a:t> called </a:t>
            </a:r>
            <a:r>
              <a:rPr lang="en-US" sz="2800" i="1" dirty="0" err="1" smtClean="0">
                <a:solidFill>
                  <a:srgbClr val="FF0000"/>
                </a:solidFill>
              </a:rPr>
              <a:t>Aze</a:t>
            </a:r>
            <a:endParaRPr lang="en-US" sz="2800" i="1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Remarkable correlation between                                              MS frequency and proximity to                                            sugar beet agriculture, worldwide</a:t>
            </a:r>
          </a:p>
          <a:p>
            <a:r>
              <a:rPr lang="en-US" sz="2800" dirty="0" smtClean="0"/>
              <a:t>Myelin basic protein contains a                            cluster of </a:t>
            </a:r>
            <a:r>
              <a:rPr lang="en-US" sz="2800" dirty="0" err="1" smtClean="0"/>
              <a:t>proline</a:t>
            </a:r>
            <a:r>
              <a:rPr lang="en-US" sz="2800" dirty="0" smtClean="0"/>
              <a:t> residues that are                                                          absolutely essential for its proper function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20430" y="6177762"/>
            <a:ext cx="8550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*</a:t>
            </a:r>
            <a:r>
              <a:rPr lang="de-DE" sz="2400" dirty="0"/>
              <a:t>E. Rubenstein, J </a:t>
            </a:r>
            <a:r>
              <a:rPr lang="de-DE" sz="2400" dirty="0" err="1"/>
              <a:t>Neuropathol</a:t>
            </a:r>
            <a:r>
              <a:rPr lang="de-DE" sz="2400" dirty="0"/>
              <a:t> </a:t>
            </a:r>
            <a:r>
              <a:rPr lang="de-DE" sz="2400" dirty="0" err="1"/>
              <a:t>Exp</a:t>
            </a:r>
            <a:r>
              <a:rPr lang="de-DE" sz="2400" dirty="0"/>
              <a:t> </a:t>
            </a:r>
            <a:r>
              <a:rPr lang="de-DE" sz="2400" dirty="0" err="1"/>
              <a:t>Neurol</a:t>
            </a:r>
            <a:r>
              <a:rPr lang="de-DE" sz="2400" dirty="0"/>
              <a:t> 2008;67(11): 1035-1040.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716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Into The Wild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IntoTheWil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10" r="-50810"/>
          <a:stretch>
            <a:fillRect/>
          </a:stretch>
        </p:blipFill>
        <p:spPr>
          <a:xfrm>
            <a:off x="4910666" y="1905001"/>
            <a:ext cx="5283200" cy="2905556"/>
          </a:xfrm>
        </p:spPr>
      </p:pic>
      <p:sp>
        <p:nvSpPr>
          <p:cNvPr id="5" name="TextBox 4"/>
          <p:cNvSpPr txBox="1"/>
          <p:nvPr/>
        </p:nvSpPr>
        <p:spPr>
          <a:xfrm>
            <a:off x="1303867" y="6282267"/>
            <a:ext cx="7850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*</a:t>
            </a:r>
            <a:r>
              <a:rPr lang="fr-FR" sz="2000" dirty="0"/>
              <a:t>J </a:t>
            </a:r>
            <a:r>
              <a:rPr lang="fr-FR" sz="2000" dirty="0" err="1"/>
              <a:t>Krakauer</a:t>
            </a:r>
            <a:r>
              <a:rPr lang="fr-FR" sz="2000" dirty="0"/>
              <a:t> et al., </a:t>
            </a:r>
            <a:r>
              <a:rPr lang="fr-FR" sz="2000" dirty="0" err="1"/>
              <a:t>Wilderness</a:t>
            </a:r>
            <a:r>
              <a:rPr lang="fr-FR" sz="2000" dirty="0"/>
              <a:t> &amp; </a:t>
            </a:r>
            <a:r>
              <a:rPr lang="fr-FR" sz="2000" dirty="0" err="1"/>
              <a:t>Environmental</a:t>
            </a:r>
            <a:r>
              <a:rPr lang="fr-FR" sz="2000" dirty="0"/>
              <a:t> </a:t>
            </a:r>
            <a:r>
              <a:rPr lang="fr-FR" sz="2000" dirty="0" err="1"/>
              <a:t>Medicine</a:t>
            </a:r>
            <a:r>
              <a:rPr lang="fr-FR" sz="2000" dirty="0"/>
              <a:t> 2015; 26: 36-42.</a:t>
            </a:r>
            <a:endParaRPr lang="en-US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61540"/>
            <a:ext cx="5604933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Chris </a:t>
            </a:r>
            <a:r>
              <a:rPr lang="en-US" dirty="0" err="1"/>
              <a:t>McCandless</a:t>
            </a:r>
            <a:r>
              <a:rPr lang="en-US" dirty="0"/>
              <a:t> died in the Alaskan wilderness in 1992</a:t>
            </a:r>
          </a:p>
          <a:p>
            <a:r>
              <a:rPr lang="en-US" dirty="0"/>
              <a:t>A staple </a:t>
            </a:r>
            <a:r>
              <a:rPr lang="en-US" dirty="0" smtClean="0"/>
              <a:t>of </a:t>
            </a:r>
            <a:r>
              <a:rPr lang="en-US" dirty="0" err="1" smtClean="0"/>
              <a:t>McCandless</a:t>
            </a:r>
            <a:r>
              <a:rPr lang="en-US" dirty="0"/>
              <a:t>' diet was seeds from a wild potato plant which </a:t>
            </a:r>
            <a:r>
              <a:rPr lang="en-US" dirty="0" smtClean="0"/>
              <a:t>contained L</a:t>
            </a:r>
            <a:r>
              <a:rPr lang="en-US" dirty="0"/>
              <a:t>-</a:t>
            </a:r>
            <a:r>
              <a:rPr lang="en-US" dirty="0" err="1" smtClean="0"/>
              <a:t>canavanine</a:t>
            </a:r>
            <a:r>
              <a:rPr lang="en-US" dirty="0" smtClean="0"/>
              <a:t>, </a:t>
            </a:r>
            <a:r>
              <a:rPr lang="en-US" dirty="0"/>
              <a:t>a non-coding amino acid analogue of L-arginine</a:t>
            </a:r>
          </a:p>
          <a:p>
            <a:r>
              <a:rPr lang="en-US" dirty="0"/>
              <a:t>Author Jon </a:t>
            </a:r>
            <a:r>
              <a:rPr lang="en-US" dirty="0" err="1"/>
              <a:t>Krakauer</a:t>
            </a:r>
            <a:r>
              <a:rPr lang="en-US" dirty="0"/>
              <a:t> determined that </a:t>
            </a:r>
            <a:r>
              <a:rPr lang="en-US" dirty="0" err="1"/>
              <a:t>McCandless</a:t>
            </a:r>
            <a:r>
              <a:rPr lang="en-US" dirty="0"/>
              <a:t> was slowly poisoned by L-</a:t>
            </a:r>
            <a:r>
              <a:rPr lang="en-US" dirty="0" err="1"/>
              <a:t>canavanine</a:t>
            </a:r>
            <a:r>
              <a:rPr lang="en-US" dirty="0"/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5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05306" y="2668511"/>
            <a:ext cx="7333483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Sugar Beets, Glyphosate,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MS and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Madcow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872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Madcow</a:t>
            </a:r>
            <a:r>
              <a:rPr lang="en-US" b="1" dirty="0" smtClean="0"/>
              <a:t> Disease: </a:t>
            </a:r>
            <a:br>
              <a:rPr lang="en-US" b="1" dirty="0" smtClean="0"/>
            </a:br>
            <a:r>
              <a:rPr lang="en-US" b="1" dirty="0" smtClean="0"/>
              <a:t>Bovine </a:t>
            </a:r>
            <a:r>
              <a:rPr lang="en-US" b="1" dirty="0"/>
              <a:t>Spongiform Encephalopathy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717" cy="4873670"/>
          </a:xfrm>
        </p:spPr>
        <p:txBody>
          <a:bodyPr>
            <a:normAutofit/>
          </a:bodyPr>
          <a:lstStyle/>
          <a:p>
            <a:r>
              <a:rPr lang="en-US" dirty="0"/>
              <a:t>Symptoms include lower limb paralysis similar to multiple sclerosis</a:t>
            </a:r>
          </a:p>
          <a:p>
            <a:r>
              <a:rPr lang="en-US" dirty="0" smtClean="0"/>
              <a:t>Related </a:t>
            </a:r>
            <a:r>
              <a:rPr lang="en-US" dirty="0"/>
              <a:t>to Creutzfeldt-Jakob disease and </a:t>
            </a:r>
            <a:r>
              <a:rPr lang="en-US" dirty="0" err="1"/>
              <a:t>kuru</a:t>
            </a:r>
            <a:r>
              <a:rPr lang="en-US" dirty="0"/>
              <a:t> in humans, "</a:t>
            </a:r>
            <a:r>
              <a:rPr lang="en-US" dirty="0" err="1"/>
              <a:t>scrapie</a:t>
            </a:r>
            <a:r>
              <a:rPr lang="en-US" dirty="0"/>
              <a:t>" </a:t>
            </a:r>
            <a:r>
              <a:rPr lang="en-US" dirty="0" smtClean="0"/>
              <a:t>in sheep, and chronic wasting disease in deer</a:t>
            </a:r>
          </a:p>
          <a:p>
            <a:r>
              <a:rPr lang="en-US" i="1" dirty="0" smtClean="0"/>
              <a:t>Cows are fed large amounts of sugar beet pulp (residue from sugar processing) </a:t>
            </a:r>
          </a:p>
          <a:p>
            <a:pPr lvl="1"/>
            <a:r>
              <a:rPr lang="en-US" i="1" dirty="0" smtClean="0"/>
              <a:t>Is this a causal agent?</a:t>
            </a:r>
          </a:p>
        </p:txBody>
      </p:sp>
    </p:spTree>
    <p:extLst>
      <p:ext uri="{BB962C8B-B14F-4D97-AF65-F5344CB8AC3E}">
        <p14:creationId xmlns:p14="http://schemas.microsoft.com/office/powerpoint/2010/main" val="358748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03161" y="2668511"/>
            <a:ext cx="2937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Overview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79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UK Epidemic in </a:t>
            </a:r>
            <a:r>
              <a:rPr lang="en-US" b="1" dirty="0" err="1" smtClean="0"/>
              <a:t>Madcow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14830"/>
          </a:xfrm>
        </p:spPr>
        <p:txBody>
          <a:bodyPr/>
          <a:lstStyle/>
          <a:p>
            <a:r>
              <a:rPr lang="en-US" dirty="0"/>
              <a:t>"Dried </a:t>
            </a:r>
            <a:r>
              <a:rPr lang="en-US" dirty="0" err="1"/>
              <a:t>molassed</a:t>
            </a:r>
            <a:r>
              <a:rPr lang="en-US" dirty="0"/>
              <a:t> sugar-beet pulp" fed to British cows as of 1986.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  <a:p>
            <a:r>
              <a:rPr lang="en-US" dirty="0" err="1"/>
              <a:t>Madcow</a:t>
            </a:r>
            <a:r>
              <a:rPr lang="en-US" dirty="0"/>
              <a:t> epidemic in great Britain began in the 1980's and peaked in 1993.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445505"/>
            <a:ext cx="859592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RG Hemingway et al., A note on the effect of molasses inclusion in</a:t>
            </a:r>
          </a:p>
          <a:p>
            <a:r>
              <a:rPr lang="en-US" sz="2400" dirty="0"/>
              <a:t>sugar beet pulp on the yield and composition of the milk of dairy</a:t>
            </a:r>
          </a:p>
          <a:p>
            <a:r>
              <a:rPr lang="en-US" sz="2400" dirty="0"/>
              <a:t>cows.  Animal Production 1986;42(3) :417-420.</a:t>
            </a:r>
          </a:p>
        </p:txBody>
      </p:sp>
    </p:spTree>
    <p:extLst>
      <p:ext uri="{BB962C8B-B14F-4D97-AF65-F5344CB8AC3E}">
        <p14:creationId xmlns:p14="http://schemas.microsoft.com/office/powerpoint/2010/main" val="413520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Root Rot: Fungus Infection</a:t>
            </a:r>
            <a:endParaRPr lang="en-US" b="1" dirty="0"/>
          </a:p>
        </p:txBody>
      </p:sp>
      <p:pic>
        <p:nvPicPr>
          <p:cNvPr id="4" name="Content Placeholder 3" descr="root_ro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068" r="-56068"/>
          <a:stretch>
            <a:fillRect/>
          </a:stretch>
        </p:blipFill>
        <p:spPr>
          <a:xfrm>
            <a:off x="4957373" y="1600200"/>
            <a:ext cx="5099429" cy="280449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5401515" cy="3759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 smtClean="0"/>
              <a:t>Aze</a:t>
            </a:r>
            <a:r>
              <a:rPr lang="en-US" sz="2800" dirty="0" smtClean="0"/>
              <a:t> has been shown to have anti-fungal properties</a:t>
            </a:r>
            <a:r>
              <a:rPr lang="en-US" sz="2800" dirty="0" smtClean="0">
                <a:solidFill>
                  <a:srgbClr val="FF0000"/>
                </a:solidFill>
              </a:rPr>
              <a:t>*	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smtClean="0"/>
              <a:t>Glyphosate increases risk to fungus infection causing root rot in sugar beets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</a:p>
          <a:p>
            <a:r>
              <a:rPr lang="en-US" sz="2800" dirty="0" smtClean="0"/>
              <a:t>This suggests that glyphosate might increase </a:t>
            </a:r>
            <a:r>
              <a:rPr lang="en-US" sz="2800" dirty="0" err="1" smtClean="0"/>
              <a:t>Aze</a:t>
            </a:r>
            <a:r>
              <a:rPr lang="en-US" sz="2800" dirty="0" smtClean="0"/>
              <a:t> production in sugar beets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27482" y="6396335"/>
            <a:ext cx="7053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**</a:t>
            </a:r>
            <a:r>
              <a:rPr lang="fr-FR" sz="2400" dirty="0"/>
              <a:t>R </a:t>
            </a:r>
            <a:r>
              <a:rPr lang="fr-FR" sz="2400" dirty="0" err="1"/>
              <a:t>Larson</a:t>
            </a:r>
            <a:r>
              <a:rPr lang="fr-FR" sz="2400" dirty="0"/>
              <a:t> et al. Pest </a:t>
            </a:r>
            <a:r>
              <a:rPr lang="fr-FR" sz="2400" dirty="0" err="1"/>
              <a:t>Manag</a:t>
            </a:r>
            <a:r>
              <a:rPr lang="fr-FR" sz="2400" dirty="0"/>
              <a:t> </a:t>
            </a:r>
            <a:r>
              <a:rPr lang="fr-FR" sz="2400" dirty="0" err="1"/>
              <a:t>Sci</a:t>
            </a:r>
            <a:r>
              <a:rPr lang="fr-FR" sz="2400" dirty="0"/>
              <a:t>. 2006;62(12):1182-92.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727482" y="5962073"/>
            <a:ext cx="7212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*</a:t>
            </a:r>
            <a:r>
              <a:rPr lang="fr-FR" sz="2400" dirty="0"/>
              <a:t>B Bach et al., </a:t>
            </a:r>
            <a:r>
              <a:rPr lang="fr-FR" sz="2400" dirty="0" err="1"/>
              <a:t>Specialia</a:t>
            </a:r>
            <a:r>
              <a:rPr lang="fr-FR" sz="2400" dirty="0"/>
              <a:t> </a:t>
            </a:r>
            <a:r>
              <a:rPr lang="fr-FR" sz="2400" dirty="0" err="1"/>
              <a:t>Experientia</a:t>
            </a:r>
            <a:r>
              <a:rPr lang="fr-FR" sz="2400" dirty="0"/>
              <a:t> 1978;34(6):688-688</a:t>
            </a:r>
            <a:r>
              <a:rPr lang="fr-FR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847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4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Relationship to Glyphosate</a:t>
            </a:r>
            <a:r>
              <a:rPr lang="en-US" b="1" dirty="0" smtClean="0"/>
              <a:t>-Metabolizing </a:t>
            </a:r>
            <a:r>
              <a:rPr lang="en-US" b="1" dirty="0"/>
              <a:t>M</a:t>
            </a:r>
            <a:r>
              <a:rPr lang="en-US" b="1" dirty="0" smtClean="0"/>
              <a:t>icrobes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1565" y="1299954"/>
            <a:ext cx="7859717" cy="48736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Diseased cows test high in antibodies to two bacterial species: Pseudomonas </a:t>
            </a:r>
            <a:r>
              <a:rPr lang="en-US" dirty="0" err="1" smtClean="0"/>
              <a:t>aeruginosa</a:t>
            </a:r>
            <a:r>
              <a:rPr lang="en-US" dirty="0" smtClean="0"/>
              <a:t> and </a:t>
            </a:r>
            <a:r>
              <a:rPr lang="en-US" dirty="0" err="1" smtClean="0"/>
              <a:t>Acetobacter</a:t>
            </a:r>
            <a:endParaRPr lang="en-US" dirty="0" smtClean="0"/>
          </a:p>
          <a:p>
            <a:pPr lvl="1"/>
            <a:r>
              <a:rPr lang="en-US" dirty="0" smtClean="0"/>
              <a:t>These two microbes are among very few that can metabolize glyphosate</a:t>
            </a:r>
          </a:p>
          <a:p>
            <a:r>
              <a:rPr lang="en-US" dirty="0"/>
              <a:t>H</a:t>
            </a:r>
            <a:r>
              <a:rPr lang="en-US" dirty="0" smtClean="0"/>
              <a:t>umans </a:t>
            </a:r>
            <a:r>
              <a:rPr lang="en-US" dirty="0"/>
              <a:t>with MS, type I diabetes and Celiac disease </a:t>
            </a:r>
            <a:r>
              <a:rPr lang="en-US" dirty="0" smtClean="0"/>
              <a:t>also test high for these antibodies</a:t>
            </a:r>
          </a:p>
          <a:p>
            <a:r>
              <a:rPr lang="en-US" dirty="0" smtClean="0"/>
              <a:t>Authors propose autoantibodies to both white and gray matter brain components due to molecular mimicry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44143" y="6007084"/>
            <a:ext cx="7599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FF0000"/>
                </a:solidFill>
              </a:rPr>
              <a:t>*</a:t>
            </a:r>
            <a:r>
              <a:rPr lang="nb-NO" sz="2400" dirty="0" smtClean="0"/>
              <a:t>A </a:t>
            </a:r>
            <a:r>
              <a:rPr lang="nb-NO" sz="2400" dirty="0" err="1" smtClean="0"/>
              <a:t>Ebringer</a:t>
            </a:r>
            <a:r>
              <a:rPr lang="nb-NO" sz="2400" dirty="0" smtClean="0"/>
              <a:t> </a:t>
            </a:r>
            <a:r>
              <a:rPr lang="nb-NO" sz="2400" dirty="0"/>
              <a:t>et al., Ann N Y </a:t>
            </a:r>
            <a:r>
              <a:rPr lang="nb-NO" sz="2400" dirty="0" err="1"/>
              <a:t>Acad</a:t>
            </a:r>
            <a:r>
              <a:rPr lang="nb-NO" sz="2400" dirty="0"/>
              <a:t> </a:t>
            </a:r>
            <a:r>
              <a:rPr lang="nb-NO" sz="2400" dirty="0" err="1"/>
              <a:t>Sci</a:t>
            </a:r>
            <a:r>
              <a:rPr lang="nb-NO" sz="2400" dirty="0"/>
              <a:t> 2005;1050:417-28</a:t>
            </a:r>
            <a:r>
              <a:rPr lang="nb-NO" sz="2400" dirty="0" smtClean="0"/>
              <a:t>.</a:t>
            </a:r>
          </a:p>
          <a:p>
            <a:r>
              <a:rPr lang="en-US" sz="2400" dirty="0"/>
              <a:t>A </a:t>
            </a:r>
            <a:r>
              <a:rPr lang="en-US" sz="2400" dirty="0" err="1"/>
              <a:t>Ebringer</a:t>
            </a:r>
            <a:r>
              <a:rPr lang="en-US" sz="2400" dirty="0"/>
              <a:t> et al., Medical Hypotheses 2012;78(6):763-769.</a:t>
            </a:r>
          </a:p>
        </p:txBody>
      </p:sp>
    </p:spTree>
    <p:extLst>
      <p:ext uri="{BB962C8B-B14F-4D97-AF65-F5344CB8AC3E}">
        <p14:creationId xmlns:p14="http://schemas.microsoft.com/office/powerpoint/2010/main" val="263770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4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Relationship to Glyphosate</a:t>
            </a:r>
            <a:r>
              <a:rPr lang="en-US" b="1" dirty="0" smtClean="0"/>
              <a:t>-Metabolizing </a:t>
            </a:r>
            <a:r>
              <a:rPr lang="en-US" b="1" dirty="0"/>
              <a:t>M</a:t>
            </a:r>
            <a:r>
              <a:rPr lang="en-US" b="1" dirty="0" smtClean="0"/>
              <a:t>icrobes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1565" y="1299954"/>
            <a:ext cx="7859717" cy="48736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Diseased cows test high in antibodies to two bacterial species: Pseudomonas </a:t>
            </a:r>
            <a:r>
              <a:rPr lang="en-US" dirty="0" err="1" smtClean="0"/>
              <a:t>aeruginosa</a:t>
            </a:r>
            <a:r>
              <a:rPr lang="en-US" dirty="0" smtClean="0"/>
              <a:t> and </a:t>
            </a:r>
            <a:r>
              <a:rPr lang="en-US" dirty="0" err="1" smtClean="0"/>
              <a:t>Acetobacter</a:t>
            </a:r>
            <a:endParaRPr lang="en-US" dirty="0" smtClean="0"/>
          </a:p>
          <a:p>
            <a:pPr lvl="1"/>
            <a:r>
              <a:rPr lang="en-US" dirty="0" smtClean="0"/>
              <a:t>These two microbes are among very few that can metabolize glyphosate</a:t>
            </a:r>
          </a:p>
          <a:p>
            <a:r>
              <a:rPr lang="en-US" dirty="0"/>
              <a:t>H</a:t>
            </a:r>
            <a:r>
              <a:rPr lang="en-US" dirty="0" smtClean="0"/>
              <a:t>umans </a:t>
            </a:r>
            <a:r>
              <a:rPr lang="en-US" dirty="0"/>
              <a:t>with MS, type I diabetes and Celiac disease </a:t>
            </a:r>
            <a:r>
              <a:rPr lang="en-US" dirty="0" smtClean="0"/>
              <a:t>also test high for these antibodies</a:t>
            </a:r>
          </a:p>
          <a:p>
            <a:r>
              <a:rPr lang="en-US" dirty="0" smtClean="0"/>
              <a:t>Authors propose autoantibodies to both white and gray matter brain components due to molecular mimicry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44143" y="6007084"/>
            <a:ext cx="7599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FF0000"/>
                </a:solidFill>
              </a:rPr>
              <a:t>*</a:t>
            </a:r>
            <a:r>
              <a:rPr lang="nb-NO" sz="2400" dirty="0" smtClean="0"/>
              <a:t>A </a:t>
            </a:r>
            <a:r>
              <a:rPr lang="nb-NO" sz="2400" dirty="0" err="1" smtClean="0"/>
              <a:t>Ebringer</a:t>
            </a:r>
            <a:r>
              <a:rPr lang="nb-NO" sz="2400" dirty="0" smtClean="0"/>
              <a:t> </a:t>
            </a:r>
            <a:r>
              <a:rPr lang="nb-NO" sz="2400" dirty="0"/>
              <a:t>et al., Ann N Y </a:t>
            </a:r>
            <a:r>
              <a:rPr lang="nb-NO" sz="2400" dirty="0" err="1"/>
              <a:t>Acad</a:t>
            </a:r>
            <a:r>
              <a:rPr lang="nb-NO" sz="2400" dirty="0"/>
              <a:t> </a:t>
            </a:r>
            <a:r>
              <a:rPr lang="nb-NO" sz="2400" dirty="0" err="1"/>
              <a:t>Sci</a:t>
            </a:r>
            <a:r>
              <a:rPr lang="nb-NO" sz="2400" dirty="0"/>
              <a:t> 2005;1050:417-28</a:t>
            </a:r>
            <a:r>
              <a:rPr lang="nb-NO" sz="2400" dirty="0" smtClean="0"/>
              <a:t>.</a:t>
            </a:r>
          </a:p>
          <a:p>
            <a:r>
              <a:rPr lang="en-US" sz="2400" dirty="0"/>
              <a:t>A </a:t>
            </a:r>
            <a:r>
              <a:rPr lang="en-US" sz="2400" dirty="0" err="1"/>
              <a:t>Ebringer</a:t>
            </a:r>
            <a:r>
              <a:rPr lang="en-US" sz="2400" dirty="0"/>
              <a:t> et al., Medical Hypotheses 2012;78(6):763-769.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6420" y="2159432"/>
            <a:ext cx="4892366" cy="337203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Hypothesis</a:t>
            </a:r>
            <a:r>
              <a:rPr lang="en-US" dirty="0" smtClean="0"/>
              <a:t>: </a:t>
            </a:r>
          </a:p>
          <a:p>
            <a:r>
              <a:rPr lang="en-US" dirty="0" smtClean="0"/>
              <a:t>These microbes are exposed to high levels of glyphosate and they incorporate it into their proteins by mistake, leading to impaired proteolysis and antibody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2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Homologous Sequences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acinetobacter_pseudomonas_myel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371600"/>
            <a:ext cx="7391913" cy="41023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3274" y="6289489"/>
            <a:ext cx="7503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 </a:t>
            </a:r>
            <a:r>
              <a:rPr lang="en-US" sz="2400" dirty="0" smtClean="0"/>
              <a:t>A </a:t>
            </a:r>
            <a:r>
              <a:rPr lang="en-US" sz="2400" dirty="0" err="1" smtClean="0"/>
              <a:t>Ebringer</a:t>
            </a:r>
            <a:r>
              <a:rPr lang="en-US" sz="2400" dirty="0" smtClean="0"/>
              <a:t> et al., Medical </a:t>
            </a:r>
            <a:r>
              <a:rPr lang="en-US" sz="2400" dirty="0"/>
              <a:t>Hypotheses 78 (2012) 763–769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78489" y="2755497"/>
            <a:ext cx="5152157" cy="1723622"/>
            <a:chOff x="2378489" y="2755497"/>
            <a:chExt cx="5152157" cy="1723622"/>
          </a:xfrm>
        </p:grpSpPr>
        <p:sp>
          <p:nvSpPr>
            <p:cNvPr id="6" name="Freeform 5"/>
            <p:cNvSpPr/>
            <p:nvPr/>
          </p:nvSpPr>
          <p:spPr>
            <a:xfrm>
              <a:off x="2382818" y="3712558"/>
              <a:ext cx="389657" cy="766561"/>
            </a:xfrm>
            <a:custGeom>
              <a:avLst/>
              <a:gdLst>
                <a:gd name="connsiteX0" fmla="*/ 68282 w 389657"/>
                <a:gd name="connsiteY0" fmla="*/ 114703 h 766561"/>
                <a:gd name="connsiteX1" fmla="*/ 4782 w 389657"/>
                <a:gd name="connsiteY1" fmla="*/ 483003 h 766561"/>
                <a:gd name="connsiteX2" fmla="*/ 182582 w 389657"/>
                <a:gd name="connsiteY2" fmla="*/ 762403 h 766561"/>
                <a:gd name="connsiteX3" fmla="*/ 360382 w 389657"/>
                <a:gd name="connsiteY3" fmla="*/ 622703 h 766561"/>
                <a:gd name="connsiteX4" fmla="*/ 373082 w 389657"/>
                <a:gd name="connsiteY4" fmla="*/ 254403 h 766561"/>
                <a:gd name="connsiteX5" fmla="*/ 195282 w 389657"/>
                <a:gd name="connsiteY5" fmla="*/ 403 h 766561"/>
                <a:gd name="connsiteX6" fmla="*/ 17482 w 389657"/>
                <a:gd name="connsiteY6" fmla="*/ 190903 h 766561"/>
                <a:gd name="connsiteX7" fmla="*/ 17482 w 389657"/>
                <a:gd name="connsiteY7" fmla="*/ 190903 h 766561"/>
                <a:gd name="connsiteX8" fmla="*/ 17482 w 389657"/>
                <a:gd name="connsiteY8" fmla="*/ 190903 h 76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657" h="766561">
                  <a:moveTo>
                    <a:pt x="68282" y="114703"/>
                  </a:moveTo>
                  <a:cubicBezTo>
                    <a:pt x="27007" y="244878"/>
                    <a:pt x="-14268" y="375053"/>
                    <a:pt x="4782" y="483003"/>
                  </a:cubicBezTo>
                  <a:cubicBezTo>
                    <a:pt x="23832" y="590953"/>
                    <a:pt x="123315" y="739120"/>
                    <a:pt x="182582" y="762403"/>
                  </a:cubicBezTo>
                  <a:cubicBezTo>
                    <a:pt x="241849" y="785686"/>
                    <a:pt x="328632" y="707370"/>
                    <a:pt x="360382" y="622703"/>
                  </a:cubicBezTo>
                  <a:cubicBezTo>
                    <a:pt x="392132" y="538036"/>
                    <a:pt x="400599" y="358120"/>
                    <a:pt x="373082" y="254403"/>
                  </a:cubicBezTo>
                  <a:cubicBezTo>
                    <a:pt x="345565" y="150686"/>
                    <a:pt x="254549" y="10986"/>
                    <a:pt x="195282" y="403"/>
                  </a:cubicBezTo>
                  <a:cubicBezTo>
                    <a:pt x="136015" y="-10180"/>
                    <a:pt x="17482" y="190903"/>
                    <a:pt x="17482" y="190903"/>
                  </a:cubicBezTo>
                  <a:lnTo>
                    <a:pt x="17482" y="190903"/>
                  </a:lnTo>
                  <a:lnTo>
                    <a:pt x="17482" y="190903"/>
                  </a:lnTo>
                </a:path>
              </a:pathLst>
            </a:cu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378489" y="2755497"/>
              <a:ext cx="389657" cy="766561"/>
            </a:xfrm>
            <a:custGeom>
              <a:avLst/>
              <a:gdLst>
                <a:gd name="connsiteX0" fmla="*/ 68282 w 389657"/>
                <a:gd name="connsiteY0" fmla="*/ 114703 h 766561"/>
                <a:gd name="connsiteX1" fmla="*/ 4782 w 389657"/>
                <a:gd name="connsiteY1" fmla="*/ 483003 h 766561"/>
                <a:gd name="connsiteX2" fmla="*/ 182582 w 389657"/>
                <a:gd name="connsiteY2" fmla="*/ 762403 h 766561"/>
                <a:gd name="connsiteX3" fmla="*/ 360382 w 389657"/>
                <a:gd name="connsiteY3" fmla="*/ 622703 h 766561"/>
                <a:gd name="connsiteX4" fmla="*/ 373082 w 389657"/>
                <a:gd name="connsiteY4" fmla="*/ 254403 h 766561"/>
                <a:gd name="connsiteX5" fmla="*/ 195282 w 389657"/>
                <a:gd name="connsiteY5" fmla="*/ 403 h 766561"/>
                <a:gd name="connsiteX6" fmla="*/ 17482 w 389657"/>
                <a:gd name="connsiteY6" fmla="*/ 190903 h 766561"/>
                <a:gd name="connsiteX7" fmla="*/ 17482 w 389657"/>
                <a:gd name="connsiteY7" fmla="*/ 190903 h 766561"/>
                <a:gd name="connsiteX8" fmla="*/ 17482 w 389657"/>
                <a:gd name="connsiteY8" fmla="*/ 190903 h 76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657" h="766561">
                  <a:moveTo>
                    <a:pt x="68282" y="114703"/>
                  </a:moveTo>
                  <a:cubicBezTo>
                    <a:pt x="27007" y="244878"/>
                    <a:pt x="-14268" y="375053"/>
                    <a:pt x="4782" y="483003"/>
                  </a:cubicBezTo>
                  <a:cubicBezTo>
                    <a:pt x="23832" y="590953"/>
                    <a:pt x="123315" y="739120"/>
                    <a:pt x="182582" y="762403"/>
                  </a:cubicBezTo>
                  <a:cubicBezTo>
                    <a:pt x="241849" y="785686"/>
                    <a:pt x="328632" y="707370"/>
                    <a:pt x="360382" y="622703"/>
                  </a:cubicBezTo>
                  <a:cubicBezTo>
                    <a:pt x="392132" y="538036"/>
                    <a:pt x="400599" y="358120"/>
                    <a:pt x="373082" y="254403"/>
                  </a:cubicBezTo>
                  <a:cubicBezTo>
                    <a:pt x="345565" y="150686"/>
                    <a:pt x="254549" y="10986"/>
                    <a:pt x="195282" y="403"/>
                  </a:cubicBezTo>
                  <a:cubicBezTo>
                    <a:pt x="136015" y="-10180"/>
                    <a:pt x="17482" y="190903"/>
                    <a:pt x="17482" y="190903"/>
                  </a:cubicBezTo>
                  <a:lnTo>
                    <a:pt x="17482" y="190903"/>
                  </a:lnTo>
                  <a:lnTo>
                    <a:pt x="17482" y="190903"/>
                  </a:lnTo>
                </a:path>
              </a:pathLst>
            </a:cu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140989" y="2755497"/>
              <a:ext cx="389657" cy="766561"/>
            </a:xfrm>
            <a:custGeom>
              <a:avLst/>
              <a:gdLst>
                <a:gd name="connsiteX0" fmla="*/ 68282 w 389657"/>
                <a:gd name="connsiteY0" fmla="*/ 114703 h 766561"/>
                <a:gd name="connsiteX1" fmla="*/ 4782 w 389657"/>
                <a:gd name="connsiteY1" fmla="*/ 483003 h 766561"/>
                <a:gd name="connsiteX2" fmla="*/ 182582 w 389657"/>
                <a:gd name="connsiteY2" fmla="*/ 762403 h 766561"/>
                <a:gd name="connsiteX3" fmla="*/ 360382 w 389657"/>
                <a:gd name="connsiteY3" fmla="*/ 622703 h 766561"/>
                <a:gd name="connsiteX4" fmla="*/ 373082 w 389657"/>
                <a:gd name="connsiteY4" fmla="*/ 254403 h 766561"/>
                <a:gd name="connsiteX5" fmla="*/ 195282 w 389657"/>
                <a:gd name="connsiteY5" fmla="*/ 403 h 766561"/>
                <a:gd name="connsiteX6" fmla="*/ 17482 w 389657"/>
                <a:gd name="connsiteY6" fmla="*/ 190903 h 766561"/>
                <a:gd name="connsiteX7" fmla="*/ 17482 w 389657"/>
                <a:gd name="connsiteY7" fmla="*/ 190903 h 766561"/>
                <a:gd name="connsiteX8" fmla="*/ 17482 w 389657"/>
                <a:gd name="connsiteY8" fmla="*/ 190903 h 76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657" h="766561">
                  <a:moveTo>
                    <a:pt x="68282" y="114703"/>
                  </a:moveTo>
                  <a:cubicBezTo>
                    <a:pt x="27007" y="244878"/>
                    <a:pt x="-14268" y="375053"/>
                    <a:pt x="4782" y="483003"/>
                  </a:cubicBezTo>
                  <a:cubicBezTo>
                    <a:pt x="23832" y="590953"/>
                    <a:pt x="123315" y="739120"/>
                    <a:pt x="182582" y="762403"/>
                  </a:cubicBezTo>
                  <a:cubicBezTo>
                    <a:pt x="241849" y="785686"/>
                    <a:pt x="328632" y="707370"/>
                    <a:pt x="360382" y="622703"/>
                  </a:cubicBezTo>
                  <a:cubicBezTo>
                    <a:pt x="392132" y="538036"/>
                    <a:pt x="400599" y="358120"/>
                    <a:pt x="373082" y="254403"/>
                  </a:cubicBezTo>
                  <a:cubicBezTo>
                    <a:pt x="345565" y="150686"/>
                    <a:pt x="254549" y="10986"/>
                    <a:pt x="195282" y="403"/>
                  </a:cubicBezTo>
                  <a:cubicBezTo>
                    <a:pt x="136015" y="-10180"/>
                    <a:pt x="17482" y="190903"/>
                    <a:pt x="17482" y="190903"/>
                  </a:cubicBezTo>
                  <a:lnTo>
                    <a:pt x="17482" y="190903"/>
                  </a:lnTo>
                  <a:lnTo>
                    <a:pt x="17482" y="190903"/>
                  </a:lnTo>
                </a:path>
              </a:pathLst>
            </a:cu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825260" y="2755497"/>
              <a:ext cx="389657" cy="766561"/>
            </a:xfrm>
            <a:custGeom>
              <a:avLst/>
              <a:gdLst>
                <a:gd name="connsiteX0" fmla="*/ 68282 w 389657"/>
                <a:gd name="connsiteY0" fmla="*/ 114703 h 766561"/>
                <a:gd name="connsiteX1" fmla="*/ 4782 w 389657"/>
                <a:gd name="connsiteY1" fmla="*/ 483003 h 766561"/>
                <a:gd name="connsiteX2" fmla="*/ 182582 w 389657"/>
                <a:gd name="connsiteY2" fmla="*/ 762403 h 766561"/>
                <a:gd name="connsiteX3" fmla="*/ 360382 w 389657"/>
                <a:gd name="connsiteY3" fmla="*/ 622703 h 766561"/>
                <a:gd name="connsiteX4" fmla="*/ 373082 w 389657"/>
                <a:gd name="connsiteY4" fmla="*/ 254403 h 766561"/>
                <a:gd name="connsiteX5" fmla="*/ 195282 w 389657"/>
                <a:gd name="connsiteY5" fmla="*/ 403 h 766561"/>
                <a:gd name="connsiteX6" fmla="*/ 17482 w 389657"/>
                <a:gd name="connsiteY6" fmla="*/ 190903 h 766561"/>
                <a:gd name="connsiteX7" fmla="*/ 17482 w 389657"/>
                <a:gd name="connsiteY7" fmla="*/ 190903 h 766561"/>
                <a:gd name="connsiteX8" fmla="*/ 17482 w 389657"/>
                <a:gd name="connsiteY8" fmla="*/ 190903 h 76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657" h="766561">
                  <a:moveTo>
                    <a:pt x="68282" y="114703"/>
                  </a:moveTo>
                  <a:cubicBezTo>
                    <a:pt x="27007" y="244878"/>
                    <a:pt x="-14268" y="375053"/>
                    <a:pt x="4782" y="483003"/>
                  </a:cubicBezTo>
                  <a:cubicBezTo>
                    <a:pt x="23832" y="590953"/>
                    <a:pt x="123315" y="739120"/>
                    <a:pt x="182582" y="762403"/>
                  </a:cubicBezTo>
                  <a:cubicBezTo>
                    <a:pt x="241849" y="785686"/>
                    <a:pt x="328632" y="707370"/>
                    <a:pt x="360382" y="622703"/>
                  </a:cubicBezTo>
                  <a:cubicBezTo>
                    <a:pt x="392132" y="538036"/>
                    <a:pt x="400599" y="358120"/>
                    <a:pt x="373082" y="254403"/>
                  </a:cubicBezTo>
                  <a:cubicBezTo>
                    <a:pt x="345565" y="150686"/>
                    <a:pt x="254549" y="10986"/>
                    <a:pt x="195282" y="403"/>
                  </a:cubicBezTo>
                  <a:cubicBezTo>
                    <a:pt x="136015" y="-10180"/>
                    <a:pt x="17482" y="190903"/>
                    <a:pt x="17482" y="190903"/>
                  </a:cubicBezTo>
                  <a:lnTo>
                    <a:pt x="17482" y="190903"/>
                  </a:lnTo>
                  <a:lnTo>
                    <a:pt x="17482" y="190903"/>
                  </a:lnTo>
                </a:path>
              </a:pathLst>
            </a:cu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7140989" y="3712558"/>
              <a:ext cx="389657" cy="766561"/>
            </a:xfrm>
            <a:custGeom>
              <a:avLst/>
              <a:gdLst>
                <a:gd name="connsiteX0" fmla="*/ 68282 w 389657"/>
                <a:gd name="connsiteY0" fmla="*/ 114703 h 766561"/>
                <a:gd name="connsiteX1" fmla="*/ 4782 w 389657"/>
                <a:gd name="connsiteY1" fmla="*/ 483003 h 766561"/>
                <a:gd name="connsiteX2" fmla="*/ 182582 w 389657"/>
                <a:gd name="connsiteY2" fmla="*/ 762403 h 766561"/>
                <a:gd name="connsiteX3" fmla="*/ 360382 w 389657"/>
                <a:gd name="connsiteY3" fmla="*/ 622703 h 766561"/>
                <a:gd name="connsiteX4" fmla="*/ 373082 w 389657"/>
                <a:gd name="connsiteY4" fmla="*/ 254403 h 766561"/>
                <a:gd name="connsiteX5" fmla="*/ 195282 w 389657"/>
                <a:gd name="connsiteY5" fmla="*/ 403 h 766561"/>
                <a:gd name="connsiteX6" fmla="*/ 17482 w 389657"/>
                <a:gd name="connsiteY6" fmla="*/ 190903 h 766561"/>
                <a:gd name="connsiteX7" fmla="*/ 17482 w 389657"/>
                <a:gd name="connsiteY7" fmla="*/ 190903 h 766561"/>
                <a:gd name="connsiteX8" fmla="*/ 17482 w 389657"/>
                <a:gd name="connsiteY8" fmla="*/ 190903 h 76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657" h="766561">
                  <a:moveTo>
                    <a:pt x="68282" y="114703"/>
                  </a:moveTo>
                  <a:cubicBezTo>
                    <a:pt x="27007" y="244878"/>
                    <a:pt x="-14268" y="375053"/>
                    <a:pt x="4782" y="483003"/>
                  </a:cubicBezTo>
                  <a:cubicBezTo>
                    <a:pt x="23832" y="590953"/>
                    <a:pt x="123315" y="739120"/>
                    <a:pt x="182582" y="762403"/>
                  </a:cubicBezTo>
                  <a:cubicBezTo>
                    <a:pt x="241849" y="785686"/>
                    <a:pt x="328632" y="707370"/>
                    <a:pt x="360382" y="622703"/>
                  </a:cubicBezTo>
                  <a:cubicBezTo>
                    <a:pt x="392132" y="538036"/>
                    <a:pt x="400599" y="358120"/>
                    <a:pt x="373082" y="254403"/>
                  </a:cubicBezTo>
                  <a:cubicBezTo>
                    <a:pt x="345565" y="150686"/>
                    <a:pt x="254549" y="10986"/>
                    <a:pt x="195282" y="403"/>
                  </a:cubicBezTo>
                  <a:cubicBezTo>
                    <a:pt x="136015" y="-10180"/>
                    <a:pt x="17482" y="190903"/>
                    <a:pt x="17482" y="190903"/>
                  </a:cubicBezTo>
                  <a:lnTo>
                    <a:pt x="17482" y="190903"/>
                  </a:lnTo>
                  <a:lnTo>
                    <a:pt x="17482" y="190903"/>
                  </a:lnTo>
                </a:path>
              </a:pathLst>
            </a:cu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825260" y="3712558"/>
              <a:ext cx="389657" cy="766561"/>
            </a:xfrm>
            <a:custGeom>
              <a:avLst/>
              <a:gdLst>
                <a:gd name="connsiteX0" fmla="*/ 68282 w 389657"/>
                <a:gd name="connsiteY0" fmla="*/ 114703 h 766561"/>
                <a:gd name="connsiteX1" fmla="*/ 4782 w 389657"/>
                <a:gd name="connsiteY1" fmla="*/ 483003 h 766561"/>
                <a:gd name="connsiteX2" fmla="*/ 182582 w 389657"/>
                <a:gd name="connsiteY2" fmla="*/ 762403 h 766561"/>
                <a:gd name="connsiteX3" fmla="*/ 360382 w 389657"/>
                <a:gd name="connsiteY3" fmla="*/ 622703 h 766561"/>
                <a:gd name="connsiteX4" fmla="*/ 373082 w 389657"/>
                <a:gd name="connsiteY4" fmla="*/ 254403 h 766561"/>
                <a:gd name="connsiteX5" fmla="*/ 195282 w 389657"/>
                <a:gd name="connsiteY5" fmla="*/ 403 h 766561"/>
                <a:gd name="connsiteX6" fmla="*/ 17482 w 389657"/>
                <a:gd name="connsiteY6" fmla="*/ 190903 h 766561"/>
                <a:gd name="connsiteX7" fmla="*/ 17482 w 389657"/>
                <a:gd name="connsiteY7" fmla="*/ 190903 h 766561"/>
                <a:gd name="connsiteX8" fmla="*/ 17482 w 389657"/>
                <a:gd name="connsiteY8" fmla="*/ 190903 h 76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657" h="766561">
                  <a:moveTo>
                    <a:pt x="68282" y="114703"/>
                  </a:moveTo>
                  <a:cubicBezTo>
                    <a:pt x="27007" y="244878"/>
                    <a:pt x="-14268" y="375053"/>
                    <a:pt x="4782" y="483003"/>
                  </a:cubicBezTo>
                  <a:cubicBezTo>
                    <a:pt x="23832" y="590953"/>
                    <a:pt x="123315" y="739120"/>
                    <a:pt x="182582" y="762403"/>
                  </a:cubicBezTo>
                  <a:cubicBezTo>
                    <a:pt x="241849" y="785686"/>
                    <a:pt x="328632" y="707370"/>
                    <a:pt x="360382" y="622703"/>
                  </a:cubicBezTo>
                  <a:cubicBezTo>
                    <a:pt x="392132" y="538036"/>
                    <a:pt x="400599" y="358120"/>
                    <a:pt x="373082" y="254403"/>
                  </a:cubicBezTo>
                  <a:cubicBezTo>
                    <a:pt x="345565" y="150686"/>
                    <a:pt x="254549" y="10986"/>
                    <a:pt x="195282" y="403"/>
                  </a:cubicBezTo>
                  <a:cubicBezTo>
                    <a:pt x="136015" y="-10180"/>
                    <a:pt x="17482" y="190903"/>
                    <a:pt x="17482" y="190903"/>
                  </a:cubicBezTo>
                  <a:lnTo>
                    <a:pt x="17482" y="190903"/>
                  </a:lnTo>
                  <a:lnTo>
                    <a:pt x="17482" y="190903"/>
                  </a:lnTo>
                </a:path>
              </a:pathLst>
            </a:cu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9937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44175" y="2309923"/>
            <a:ext cx="645568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Collagen,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rthritis and Vaccines</a:t>
            </a:r>
          </a:p>
        </p:txBody>
      </p:sp>
    </p:spTree>
    <p:extLst>
      <p:ext uri="{BB962C8B-B14F-4D97-AF65-F5344CB8AC3E}">
        <p14:creationId xmlns:p14="http://schemas.microsoft.com/office/powerpoint/2010/main" val="391422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ag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37" y="1417638"/>
            <a:ext cx="3641663" cy="2540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Collagen and Gelatin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1057"/>
            <a:ext cx="8229600" cy="464168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25% of the protein in our body is collagen </a:t>
            </a:r>
          </a:p>
          <a:p>
            <a:r>
              <a:rPr lang="en-US" dirty="0"/>
              <a:t>Collagen forms a triple helix </a:t>
            </a:r>
            <a:r>
              <a:rPr lang="en-US" dirty="0" smtClean="0"/>
              <a:t>                                   with </a:t>
            </a:r>
            <a:r>
              <a:rPr lang="en-US" dirty="0"/>
              <a:t>building block triples of </a:t>
            </a:r>
            <a:r>
              <a:rPr lang="en-US" dirty="0" smtClean="0"/>
              <a:t>                                        </a:t>
            </a:r>
            <a:r>
              <a:rPr lang="en-US" dirty="0" err="1" smtClean="0"/>
              <a:t>Gly</a:t>
            </a:r>
            <a:r>
              <a:rPr lang="en-US" dirty="0"/>
              <a:t>-X-X, where X is often </a:t>
            </a:r>
            <a:r>
              <a:rPr lang="en-US" dirty="0" err="1"/>
              <a:t>proline</a:t>
            </a:r>
            <a:r>
              <a:rPr lang="en-US" dirty="0"/>
              <a:t>.</a:t>
            </a:r>
          </a:p>
          <a:p>
            <a:r>
              <a:rPr lang="en-US" dirty="0"/>
              <a:t>Glyphosate substitution for </a:t>
            </a:r>
            <a:r>
              <a:rPr lang="en-US" dirty="0" smtClean="0"/>
              <a:t>                                           glycine </a:t>
            </a:r>
            <a:r>
              <a:rPr lang="en-US" dirty="0"/>
              <a:t>will disrupt triple-helix formation and lead to diseases of the </a:t>
            </a:r>
            <a:r>
              <a:rPr lang="en-US" dirty="0" smtClean="0"/>
              <a:t>vasculature, joints </a:t>
            </a:r>
            <a:r>
              <a:rPr lang="en-US" dirty="0"/>
              <a:t>and </a:t>
            </a:r>
            <a:r>
              <a:rPr lang="en-US" dirty="0" smtClean="0"/>
              <a:t>bones</a:t>
            </a:r>
          </a:p>
          <a:p>
            <a:r>
              <a:rPr lang="en-US" dirty="0" smtClean="0"/>
              <a:t>Gelatin is derived from collagen in ligaments sourced from cows and pigs fed glyphosate- contaminated GMO Roundup-Ready feed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103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064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Gelatin!!</a:t>
            </a:r>
            <a:endParaRPr lang="en-US" b="1" dirty="0"/>
          </a:p>
        </p:txBody>
      </p:sp>
      <p:pic>
        <p:nvPicPr>
          <p:cNvPr id="4" name="Content Placeholder 3" descr="gelatin-mol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72" r="-35972"/>
          <a:stretch>
            <a:fillRect/>
          </a:stretch>
        </p:blipFill>
        <p:spPr>
          <a:xfrm>
            <a:off x="5672667" y="4501690"/>
            <a:ext cx="3843866" cy="2113979"/>
          </a:xfrm>
        </p:spPr>
      </p:pic>
      <p:pic>
        <p:nvPicPr>
          <p:cNvPr id="6" name="Picture 5" descr="MM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6" y="1976974"/>
            <a:ext cx="4831218" cy="3340101"/>
          </a:xfrm>
          <a:prstGeom prst="rect">
            <a:avLst/>
          </a:prstGeom>
        </p:spPr>
      </p:pic>
      <p:pic>
        <p:nvPicPr>
          <p:cNvPr id="7" name="Picture 6" descr="flu_cult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" y="719675"/>
            <a:ext cx="3200400" cy="2133600"/>
          </a:xfrm>
          <a:prstGeom prst="rect">
            <a:avLst/>
          </a:prstGeom>
        </p:spPr>
      </p:pic>
      <p:pic>
        <p:nvPicPr>
          <p:cNvPr id="8" name="Picture 7" descr="facecre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33" y="651566"/>
            <a:ext cx="2480733" cy="3133992"/>
          </a:xfrm>
          <a:prstGeom prst="rect">
            <a:avLst/>
          </a:prstGeom>
        </p:spPr>
      </p:pic>
      <p:pic>
        <p:nvPicPr>
          <p:cNvPr id="5" name="Picture 4" descr="pill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" y="4645710"/>
            <a:ext cx="2709332" cy="181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93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53"/>
            <a:ext cx="8229600" cy="1143000"/>
          </a:xfrm>
        </p:spPr>
        <p:txBody>
          <a:bodyPr/>
          <a:lstStyle/>
          <a:p>
            <a:r>
              <a:rPr lang="en-US" b="1" dirty="0" smtClean="0"/>
              <a:t>Glyphosate in Vaccines?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750" y="1282734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For MMR, flu vaccine, and rabies vaccine, live virus is grown on gelatin derived from ligaments of pigs</a:t>
            </a:r>
          </a:p>
          <a:p>
            <a:pPr lvl="1"/>
            <a:r>
              <a:rPr lang="en-US" dirty="0" smtClean="0"/>
              <a:t>Pigs are fed GMO Roundup-Ready corn and soy feed</a:t>
            </a:r>
          </a:p>
          <a:p>
            <a:r>
              <a:rPr lang="en-US" dirty="0" smtClean="0"/>
              <a:t>Gelatin contains significant amounts of both glycine and glutamate</a:t>
            </a:r>
          </a:p>
          <a:p>
            <a:pPr lvl="1"/>
            <a:r>
              <a:rPr lang="en-US" dirty="0" smtClean="0"/>
              <a:t>These two neurotransmitters together excite the NMDA receptors in the brain</a:t>
            </a:r>
          </a:p>
          <a:p>
            <a:pPr lvl="1"/>
            <a:r>
              <a:rPr lang="en-US" dirty="0" smtClean="0"/>
              <a:t>Glyphosate substitution in the protein for glycine is a possibility!</a:t>
            </a:r>
          </a:p>
          <a:p>
            <a:r>
              <a:rPr lang="en-US" dirty="0" smtClean="0"/>
              <a:t>Glyphosate stimulation of NMDA receptors could cause neuronal burnout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4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Autism, Glyphosate, Vaccine Reactions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VAERS_reports_autism_aluminum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4" r="-997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587500" y="6138863"/>
            <a:ext cx="4303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Collaboration with Dr. Nancy Swanson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922815" y="1591733"/>
            <a:ext cx="4198585" cy="369332"/>
          </a:xfrm>
          <a:prstGeom prst="rect">
            <a:avLst/>
          </a:prstGeom>
          <a:solidFill>
            <a:srgbClr val="FCFFB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 application to corn and soy, 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6700" y="4954030"/>
            <a:ext cx="2961080" cy="36933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# Adverse Reactions in VAERS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63943" y="3448566"/>
            <a:ext cx="2518638" cy="369332"/>
          </a:xfrm>
          <a:prstGeom prst="rect">
            <a:avLst/>
          </a:prstGeom>
          <a:solidFill>
            <a:srgbClr val="FCFFB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Children with Autism, US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82581" y="1961065"/>
            <a:ext cx="664119" cy="20414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398404" y="4546600"/>
            <a:ext cx="722996" cy="406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49600" y="3817898"/>
            <a:ext cx="1358900" cy="62710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86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ew_childhood_Americ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540740" y="622357"/>
            <a:ext cx="10639882" cy="5851525"/>
          </a:xfrm>
        </p:spPr>
      </p:pic>
      <p:grpSp>
        <p:nvGrpSpPr>
          <p:cNvPr id="7" name="Group 6"/>
          <p:cNvGrpSpPr/>
          <p:nvPr/>
        </p:nvGrpSpPr>
        <p:grpSpPr>
          <a:xfrm>
            <a:off x="1879600" y="3251204"/>
            <a:ext cx="1219201" cy="287863"/>
            <a:chOff x="1879600" y="3251204"/>
            <a:chExt cx="1219201" cy="28786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879600" y="3285067"/>
              <a:ext cx="1134533" cy="25400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1964268" y="3251204"/>
              <a:ext cx="1134533" cy="25400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184400" y="3285071"/>
            <a:ext cx="1164051" cy="523220"/>
          </a:xfrm>
          <a:prstGeom prst="rect">
            <a:avLst/>
          </a:prstGeom>
          <a:solidFill>
            <a:srgbClr val="F7F5D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1 in 68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5888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M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76" r="-12376"/>
          <a:stretch>
            <a:fillRect/>
          </a:stretch>
        </p:blipFill>
        <p:spPr>
          <a:xfrm>
            <a:off x="-748047" y="953624"/>
            <a:ext cx="9746072" cy="535996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Symptoms of Adverse Reactions to MMR before and after 2002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6128922"/>
            <a:ext cx="5357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Data analyzed from the VAERS database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011333" y="3090333"/>
            <a:ext cx="152400" cy="2624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1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M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76" r="-12376"/>
          <a:stretch>
            <a:fillRect/>
          </a:stretch>
        </p:blipFill>
        <p:spPr>
          <a:xfrm>
            <a:off x="-748047" y="953624"/>
            <a:ext cx="9746072" cy="535996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Symptoms of Adverse Reactions to MMR before and after 2002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6128922"/>
            <a:ext cx="5357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Data analyzed from the VAERS database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078765"/>
            <a:ext cx="8084917" cy="461665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These are all characteristic symptoms of allergies to MSG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53533" y="3042735"/>
            <a:ext cx="85682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seizures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533" y="3575051"/>
            <a:ext cx="61457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hives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066" y="5699101"/>
            <a:ext cx="859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swelling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70467" y="5673700"/>
            <a:ext cx="9436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swelling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4857" y="1688068"/>
            <a:ext cx="98927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Joint pain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5066" y="5421298"/>
            <a:ext cx="137750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Facial swelling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5066" y="5168902"/>
            <a:ext cx="195580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anaphylactic shock   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5066" y="3305143"/>
            <a:ext cx="195580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hortness of breath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665" y="4619834"/>
            <a:ext cx="818854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eczema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11333" y="3090333"/>
            <a:ext cx="152400" cy="2624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3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ain_damage_round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50" y="724983"/>
            <a:ext cx="3146650" cy="3248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Glyphosate and Glutamate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99" y="1417638"/>
            <a:ext cx="6705600" cy="5067829"/>
          </a:xfrm>
        </p:spPr>
        <p:txBody>
          <a:bodyPr>
            <a:normAutofit/>
          </a:bodyPr>
          <a:lstStyle/>
          <a:p>
            <a:r>
              <a:rPr lang="en-US" dirty="0" smtClean="0"/>
              <a:t>Acute </a:t>
            </a:r>
            <a:r>
              <a:rPr lang="en-US" dirty="0"/>
              <a:t>exposure activates </a:t>
            </a:r>
            <a:r>
              <a:rPr lang="en-US" dirty="0" smtClean="0"/>
              <a:t>NMDA </a:t>
            </a:r>
            <a:r>
              <a:rPr lang="en-US" dirty="0"/>
              <a:t>receptors and voltage-dependent </a:t>
            </a:r>
            <a:r>
              <a:rPr lang="en-US" dirty="0" smtClean="0"/>
              <a:t>calcium channels</a:t>
            </a:r>
          </a:p>
          <a:p>
            <a:pPr lvl="1"/>
            <a:r>
              <a:rPr lang="en-US" dirty="0" smtClean="0"/>
              <a:t>Oxidative </a:t>
            </a:r>
            <a:r>
              <a:rPr lang="en-US" dirty="0"/>
              <a:t>stress and neural cell </a:t>
            </a:r>
            <a:r>
              <a:rPr lang="en-US" dirty="0" smtClean="0"/>
              <a:t>death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ncreased </a:t>
            </a:r>
            <a:r>
              <a:rPr lang="en-US" dirty="0"/>
              <a:t>glutamate </a:t>
            </a:r>
            <a:r>
              <a:rPr lang="en-US" dirty="0" smtClean="0"/>
              <a:t>release </a:t>
            </a:r>
            <a:r>
              <a:rPr lang="en-US" dirty="0"/>
              <a:t>into </a:t>
            </a:r>
            <a:r>
              <a:rPr lang="en-US" dirty="0" smtClean="0"/>
              <a:t>the    </a:t>
            </a:r>
            <a:r>
              <a:rPr lang="en-US" dirty="0"/>
              <a:t>synaptic </a:t>
            </a:r>
            <a:r>
              <a:rPr lang="en-US" dirty="0" smtClean="0"/>
              <a:t>cleft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 </a:t>
            </a:r>
            <a:r>
              <a:rPr lang="en-US" i="1" dirty="0">
                <a:solidFill>
                  <a:srgbClr val="FF0000"/>
                </a:solidFill>
              </a:rPr>
              <a:t>excessive extracellular glutamate </a:t>
            </a:r>
            <a:r>
              <a:rPr lang="en-US" i="1" dirty="0" smtClean="0">
                <a:solidFill>
                  <a:srgbClr val="FF0000"/>
                </a:solidFill>
              </a:rPr>
              <a:t>levels</a:t>
            </a:r>
          </a:p>
          <a:p>
            <a:pPr lvl="1"/>
            <a:r>
              <a:rPr lang="en-US" dirty="0" smtClean="0"/>
              <a:t>Decreased </a:t>
            </a:r>
            <a:r>
              <a:rPr lang="en-US" dirty="0"/>
              <a:t>glutathione </a:t>
            </a:r>
            <a:r>
              <a:rPr lang="en-US" dirty="0" smtClean="0"/>
              <a:t>content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ncreased </a:t>
            </a:r>
            <a:r>
              <a:rPr lang="en-US" dirty="0"/>
              <a:t>peroxidation of lipids (fats)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5747" y="6485467"/>
            <a:ext cx="8358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www.greenmedinfo.com</a:t>
            </a:r>
            <a:r>
              <a:rPr lang="en-US" dirty="0"/>
              <a:t>/blog/roundup-</a:t>
            </a:r>
            <a:r>
              <a:rPr lang="en-US" dirty="0" err="1"/>
              <a:t>weedkiller</a:t>
            </a:r>
            <a:r>
              <a:rPr lang="en-US" dirty="0"/>
              <a:t>-brain-damaging-neurotoxin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48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638"/>
            <a:ext cx="8517467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MMR, Glyphosate, Molecular Mimicry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7" y="1375305"/>
            <a:ext cx="8280400" cy="473286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MMR vaccine “takes” if child                                    develops antibodies to                                                     measles </a:t>
            </a:r>
            <a:r>
              <a:rPr lang="en-US" sz="2800" dirty="0" err="1" smtClean="0"/>
              <a:t>hemagglutinin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err="1" smtClean="0"/>
              <a:t>Hemagglutinin</a:t>
            </a:r>
            <a:r>
              <a:rPr lang="en-US" sz="2800" dirty="0" smtClean="0"/>
              <a:t> has strong                                             sequence similarity to myelin                                              basic protein (MBP)</a:t>
            </a:r>
          </a:p>
          <a:p>
            <a:r>
              <a:rPr lang="en-US" sz="2800" dirty="0" smtClean="0"/>
              <a:t>A measles virus infection in the brain could induce autoantibodies to MBP</a:t>
            </a:r>
          </a:p>
          <a:p>
            <a:pPr lvl="1"/>
            <a:r>
              <a:rPr lang="en-US" sz="2400" dirty="0" smtClean="0"/>
              <a:t>This over time would destroy the myelin sheath</a:t>
            </a:r>
          </a:p>
          <a:p>
            <a:r>
              <a:rPr lang="en-US" sz="2800" dirty="0"/>
              <a:t>Children with autism have high titers of antibodies to </a:t>
            </a:r>
            <a:r>
              <a:rPr lang="en-US" sz="2800" dirty="0" err="1" smtClean="0"/>
              <a:t>hemagglutinin</a:t>
            </a:r>
            <a:r>
              <a:rPr lang="en-US" sz="2800" dirty="0" smtClean="0"/>
              <a:t> and autoantibodies to MBP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 descr="brain_on_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4" y="1417639"/>
            <a:ext cx="3844835" cy="2036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3200" y="6108172"/>
            <a:ext cx="6330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RL de Swart et al., Journal of Virology 2005; 11547-11551.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**</a:t>
            </a:r>
            <a:r>
              <a:rPr lang="en-US" sz="2000" dirty="0"/>
              <a:t>VK Singh et al., J Biomed </a:t>
            </a:r>
            <a:r>
              <a:rPr lang="en-US" sz="2000" dirty="0" err="1"/>
              <a:t>Sci</a:t>
            </a:r>
            <a:r>
              <a:rPr lang="en-US" sz="2000" dirty="0"/>
              <a:t> 2002;9(4):359-64</a:t>
            </a:r>
          </a:p>
        </p:txBody>
      </p:sp>
    </p:spTree>
    <p:extLst>
      <p:ext uri="{BB962C8B-B14F-4D97-AF65-F5344CB8AC3E}">
        <p14:creationId xmlns:p14="http://schemas.microsoft.com/office/powerpoint/2010/main" val="329379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638"/>
            <a:ext cx="8517467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MMR, Glyphosate, Molecular Mimicry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7" y="1375305"/>
            <a:ext cx="8280400" cy="473286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MMR vaccine “takes” if child                                    develops antibodies to                                                     measles </a:t>
            </a:r>
            <a:r>
              <a:rPr lang="en-US" sz="2800" dirty="0" err="1" smtClean="0"/>
              <a:t>hemagglutinin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err="1" smtClean="0"/>
              <a:t>Hemagglutinin</a:t>
            </a:r>
            <a:r>
              <a:rPr lang="en-US" sz="2800" dirty="0" smtClean="0"/>
              <a:t> has strong                                             sequence similarity to myelin                                              basic protein (MBP)</a:t>
            </a:r>
          </a:p>
          <a:p>
            <a:r>
              <a:rPr lang="en-US" sz="2800" dirty="0" smtClean="0"/>
              <a:t>A measles virus infection in the brain could induce autoantibodies to MBP</a:t>
            </a:r>
          </a:p>
          <a:p>
            <a:pPr lvl="1"/>
            <a:r>
              <a:rPr lang="en-US" sz="2400" dirty="0" smtClean="0"/>
              <a:t>This over time would destroy the myelin sheath</a:t>
            </a:r>
          </a:p>
          <a:p>
            <a:r>
              <a:rPr lang="en-US" sz="2800" dirty="0"/>
              <a:t>Children with autism have high titers of antibodies to </a:t>
            </a:r>
            <a:r>
              <a:rPr lang="en-US" sz="2800" dirty="0" err="1" smtClean="0"/>
              <a:t>hemagglutinin</a:t>
            </a:r>
            <a:r>
              <a:rPr lang="en-US" sz="2800" dirty="0" smtClean="0"/>
              <a:t> and autoantibodies to MBP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 descr="brain_on_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4" y="1417639"/>
            <a:ext cx="3844835" cy="2036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3200" y="6108172"/>
            <a:ext cx="6330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RL de Swart et al., Journal of Virology 2005; 11547-11551.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**</a:t>
            </a:r>
            <a:r>
              <a:rPr lang="en-US" sz="2000" dirty="0"/>
              <a:t>VK Singh et al., J Biomed </a:t>
            </a:r>
            <a:r>
              <a:rPr lang="en-US" sz="2000" dirty="0" err="1"/>
              <a:t>Sci</a:t>
            </a:r>
            <a:r>
              <a:rPr lang="en-US" sz="2000" dirty="0"/>
              <a:t> 2002;9(4):359-64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467" y="2567987"/>
            <a:ext cx="8737600" cy="2554545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Glyphosate induces leaky gut due to overgrowth of pathogens, and this leads to a leaky brain barrier permitting antibody access to the brain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888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45515" y="2967335"/>
            <a:ext cx="6452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Neurological Diseases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825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6262"/>
            <a:ext cx="8229600" cy="1143000"/>
          </a:xfrm>
        </p:spPr>
        <p:txBody>
          <a:bodyPr/>
          <a:lstStyle/>
          <a:p>
            <a:r>
              <a:rPr lang="en-US" b="1" dirty="0" smtClean="0"/>
              <a:t>Neurological Diseases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33" y="956739"/>
            <a:ext cx="8686800" cy="13292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At least four neurological diseases related to </a:t>
            </a:r>
            <a:r>
              <a:rPr lang="en-US" dirty="0" err="1" smtClean="0"/>
              <a:t>misfolded</a:t>
            </a:r>
            <a:r>
              <a:rPr lang="en-US" dirty="0" smtClean="0"/>
              <a:t> proteins involve conserved glycine residues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750090"/>
              </p:ext>
            </p:extLst>
          </p:nvPr>
        </p:nvGraphicFramePr>
        <p:xfrm>
          <a:off x="457202" y="2175939"/>
          <a:ext cx="8060265" cy="2971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755"/>
                <a:gridCol w="2686755"/>
                <a:gridCol w="2686755"/>
              </a:tblGrid>
              <a:tr h="58958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Disease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Protein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Reference</a:t>
                      </a:r>
                      <a:endParaRPr lang="en-US" sz="2400" dirty="0"/>
                    </a:p>
                  </a:txBody>
                  <a:tcPr/>
                </a:tc>
              </a:tr>
              <a:tr h="5955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Alzheimer’s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Amyloid beta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Goure</a:t>
                      </a:r>
                      <a:r>
                        <a:rPr lang="en-US" sz="2400" dirty="0" smtClean="0"/>
                        <a:t> et</a:t>
                      </a:r>
                      <a:r>
                        <a:rPr lang="en-US" sz="2400" baseline="0" dirty="0" smtClean="0"/>
                        <a:t> al.</a:t>
                      </a:r>
                      <a:endParaRPr lang="en-US" sz="2400" dirty="0"/>
                    </a:p>
                  </a:txBody>
                  <a:tcPr/>
                </a:tc>
              </a:tr>
              <a:tr h="5955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Parkinson’s disease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Alpha </a:t>
                      </a:r>
                      <a:r>
                        <a:rPr lang="en-US" sz="2400" dirty="0" err="1" smtClean="0"/>
                        <a:t>synuclein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Du et al.</a:t>
                      </a:r>
                      <a:endParaRPr lang="en-US" sz="2400" dirty="0"/>
                    </a:p>
                  </a:txBody>
                  <a:tcPr/>
                </a:tc>
              </a:tr>
              <a:tr h="5955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TDP-43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Pesiridis</a:t>
                      </a:r>
                      <a:r>
                        <a:rPr lang="en-US" sz="2400" dirty="0" smtClean="0"/>
                        <a:t> et al.</a:t>
                      </a:r>
                      <a:endParaRPr lang="en-US" sz="2400" dirty="0"/>
                    </a:p>
                  </a:txBody>
                  <a:tcPr/>
                </a:tc>
              </a:tr>
              <a:tr h="5955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Prion diseases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Prion</a:t>
                      </a:r>
                      <a:r>
                        <a:rPr lang="en-US" sz="2400" baseline="0" dirty="0" smtClean="0"/>
                        <a:t> proteins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Harrison et al.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3067" y="5367871"/>
            <a:ext cx="66787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WF </a:t>
            </a:r>
            <a:r>
              <a:rPr lang="fr-FR" sz="2000" dirty="0"/>
              <a:t>Goure et al., </a:t>
            </a:r>
            <a:r>
              <a:rPr lang="fr-FR" sz="2000" dirty="0" err="1"/>
              <a:t>Alzheimer's</a:t>
            </a:r>
            <a:r>
              <a:rPr lang="fr-FR" sz="2000" dirty="0"/>
              <a:t> </a:t>
            </a:r>
            <a:r>
              <a:rPr lang="fr-FR" sz="2000" dirty="0" err="1"/>
              <a:t>Research</a:t>
            </a:r>
            <a:r>
              <a:rPr lang="fr-FR" sz="2000" dirty="0"/>
              <a:t> </a:t>
            </a:r>
            <a:r>
              <a:rPr lang="fr-FR" sz="2000" dirty="0" smtClean="0"/>
              <a:t>&amp; </a:t>
            </a:r>
            <a:r>
              <a:rPr lang="fr-FR" sz="2000" dirty="0" err="1"/>
              <a:t>Therapy</a:t>
            </a:r>
            <a:r>
              <a:rPr lang="fr-FR" sz="2000" dirty="0"/>
              <a:t> 2014; 6: 42.</a:t>
            </a:r>
          </a:p>
          <a:p>
            <a:r>
              <a:rPr lang="fr-FR" sz="2000" dirty="0"/>
              <a:t>H-N Du et al., </a:t>
            </a:r>
            <a:r>
              <a:rPr lang="fr-FR" sz="2000" dirty="0" err="1"/>
              <a:t>Biochemistry</a:t>
            </a:r>
            <a:r>
              <a:rPr lang="fr-FR" sz="2000" dirty="0"/>
              <a:t> 2003; 42: 8870-8878.</a:t>
            </a:r>
          </a:p>
          <a:p>
            <a:r>
              <a:rPr lang="fr-FR" sz="2000" dirty="0"/>
              <a:t>S </a:t>
            </a:r>
            <a:r>
              <a:rPr lang="fr-FR" sz="2000" dirty="0" err="1"/>
              <a:t>Pesiridis</a:t>
            </a:r>
            <a:r>
              <a:rPr lang="fr-FR" sz="2000" dirty="0"/>
              <a:t> et al., Hum Mol Genet 2009; 18(R2): R156-R162</a:t>
            </a:r>
            <a:r>
              <a:rPr lang="fr-FR" sz="2000" dirty="0" smtClean="0"/>
              <a:t>.</a:t>
            </a:r>
          </a:p>
          <a:p>
            <a:r>
              <a:rPr lang="fr-FR" sz="2000" dirty="0"/>
              <a:t>CF Harrison et al.,  J </a:t>
            </a:r>
            <a:r>
              <a:rPr lang="fr-FR" sz="2000" dirty="0" err="1"/>
              <a:t>Biol</a:t>
            </a:r>
            <a:r>
              <a:rPr lang="fr-FR" sz="2000" dirty="0"/>
              <a:t> </a:t>
            </a:r>
            <a:r>
              <a:rPr lang="fr-FR" sz="2000" dirty="0" err="1"/>
              <a:t>Chem</a:t>
            </a:r>
            <a:r>
              <a:rPr lang="fr-FR" sz="2000" dirty="0"/>
              <a:t> 2010; 285(26): 20213-20223. </a:t>
            </a:r>
          </a:p>
        </p:txBody>
      </p:sp>
    </p:spTree>
    <p:extLst>
      <p:ext uri="{BB962C8B-B14F-4D97-AF65-F5344CB8AC3E}">
        <p14:creationId xmlns:p14="http://schemas.microsoft.com/office/powerpoint/2010/main" val="134665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Neurological Diseases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At least four neurological diseases related to </a:t>
            </a:r>
            <a:r>
              <a:rPr lang="en-US" dirty="0" err="1" smtClean="0"/>
              <a:t>misfolded</a:t>
            </a:r>
            <a:r>
              <a:rPr lang="en-US" dirty="0" smtClean="0"/>
              <a:t> proteins involve conserved glycine residues:</a:t>
            </a:r>
          </a:p>
          <a:p>
            <a:r>
              <a:rPr lang="en-US" dirty="0" smtClean="0"/>
              <a:t>Alzheimer’s: Amyloid-beta</a:t>
            </a:r>
          </a:p>
          <a:p>
            <a:r>
              <a:rPr lang="en-US" dirty="0" smtClean="0"/>
              <a:t>Parkinson’s Disease: Alpha-</a:t>
            </a:r>
            <a:r>
              <a:rPr lang="en-US" dirty="0" err="1" smtClean="0"/>
              <a:t>synuclein</a:t>
            </a:r>
            <a:endParaRPr lang="en-US" dirty="0" smtClean="0"/>
          </a:p>
          <a:p>
            <a:r>
              <a:rPr lang="en-US" dirty="0" smtClean="0"/>
              <a:t>ALS: TDP-43</a:t>
            </a:r>
          </a:p>
          <a:p>
            <a:r>
              <a:rPr lang="en-US" dirty="0" err="1" smtClean="0"/>
              <a:t>Madcow</a:t>
            </a:r>
            <a:r>
              <a:rPr lang="en-US" dirty="0" smtClean="0"/>
              <a:t>/Prion diseases: Prion proteins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2648" y="1636653"/>
            <a:ext cx="8737600" cy="4524315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In all cases, the issue is a </a:t>
            </a:r>
            <a:r>
              <a:rPr lang="en-US" sz="3200" i="1" dirty="0" smtClean="0">
                <a:solidFill>
                  <a:srgbClr val="FF0000"/>
                </a:solidFill>
              </a:rPr>
              <a:t>rare soluble </a:t>
            </a:r>
            <a:r>
              <a:rPr lang="en-US" sz="3200" dirty="0" smtClean="0"/>
              <a:t>peptide rather than the precipitated plaque.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The glycine residues are strongly implicated             in the disease process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Glyphosate increases the protein’s solubility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9379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5463" y="274638"/>
            <a:ext cx="9414933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Deaths from Senile Dementia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dementia age adjusted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24" r="-13324"/>
          <a:stretch>
            <a:fillRect/>
          </a:stretch>
        </p:blipFill>
        <p:spPr>
          <a:xfrm>
            <a:off x="101600" y="1295400"/>
            <a:ext cx="9042400" cy="4972972"/>
          </a:xfrm>
        </p:spPr>
      </p:pic>
      <p:sp>
        <p:nvSpPr>
          <p:cNvPr id="5" name="TextBox 4"/>
          <p:cNvSpPr txBox="1"/>
          <p:nvPr/>
        </p:nvSpPr>
        <p:spPr>
          <a:xfrm>
            <a:off x="4859867" y="6339470"/>
            <a:ext cx="4085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Plot provided by Dr. Nancy Swanson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6408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Impaired GABA Receptor Activity </a:t>
            </a:r>
            <a:br>
              <a:rPr lang="en-US" b="1" dirty="0" smtClean="0"/>
            </a:br>
            <a:r>
              <a:rPr lang="en-US" b="1" dirty="0" smtClean="0"/>
              <a:t>and Autism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11333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Autism has been linked to a weakened response of the inhibitory GABA receptor to stimuli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The GABA receptor has a conserved glycine at the entrance to the first membrane-spanning domain that is essential for its function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4711" y="6150114"/>
            <a:ext cx="5882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*</a:t>
            </a:r>
            <a:r>
              <a:rPr lang="fr-FR" sz="2000" dirty="0"/>
              <a:t>CD Robertson et al., </a:t>
            </a:r>
            <a:r>
              <a:rPr lang="fr-FR" sz="2000" dirty="0" err="1"/>
              <a:t>Current</a:t>
            </a:r>
            <a:r>
              <a:rPr lang="fr-FR" sz="2000" dirty="0"/>
              <a:t> </a:t>
            </a:r>
            <a:r>
              <a:rPr lang="fr-FR" sz="2000" dirty="0" err="1"/>
              <a:t>Biology</a:t>
            </a:r>
            <a:r>
              <a:rPr lang="fr-FR" sz="2000" dirty="0"/>
              <a:t> 2016;26: 80-85</a:t>
            </a:r>
          </a:p>
          <a:p>
            <a:r>
              <a:rPr lang="fr-FR" sz="2000" dirty="0">
                <a:solidFill>
                  <a:srgbClr val="FF0000"/>
                </a:solidFill>
              </a:rPr>
              <a:t>**</a:t>
            </a:r>
            <a:r>
              <a:rPr lang="fr-FR" sz="2000" dirty="0"/>
              <a:t>BX Carlson et al., Mol </a:t>
            </a:r>
            <a:r>
              <a:rPr lang="fr-FR" sz="2000" dirty="0" err="1"/>
              <a:t>Pharmacol</a:t>
            </a:r>
            <a:r>
              <a:rPr lang="fr-FR" sz="2000" dirty="0"/>
              <a:t>. 2000;57(3):474-84</a:t>
            </a:r>
            <a:endParaRPr lang="en-US" sz="2000" dirty="0"/>
          </a:p>
        </p:txBody>
      </p:sp>
      <p:pic>
        <p:nvPicPr>
          <p:cNvPr id="5" name="Picture 4" descr="GAB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32" y="1824038"/>
            <a:ext cx="3158067" cy="238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0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Roundup and GMO Crops</a:t>
            </a:r>
            <a:endParaRPr lang="en-US" b="1" dirty="0"/>
          </a:p>
        </p:txBody>
      </p:sp>
      <p:pic>
        <p:nvPicPr>
          <p:cNvPr id="4" name="Content Placeholder 3" descr="roundup_on_crop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3" b="8673"/>
          <a:stretch>
            <a:fillRect/>
          </a:stretch>
        </p:blipFill>
        <p:spPr>
          <a:xfrm>
            <a:off x="728133" y="2116666"/>
            <a:ext cx="7823200" cy="4302459"/>
          </a:xfrm>
        </p:spPr>
      </p:pic>
      <p:pic>
        <p:nvPicPr>
          <p:cNvPr id="5" name="Picture 4" descr="sprayweeds-round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5" y="2755034"/>
            <a:ext cx="6739467" cy="208736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125565"/>
            <a:ext cx="8077200" cy="162946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 GMO Roundup-Ready corn, soy, canola, sugar beets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otton, tobacco and alfalfa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442065" y="2980266"/>
            <a:ext cx="3969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glyphosate?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2094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54388" y="2309923"/>
            <a:ext cx="7435262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Diabetes, Obesity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Adrenal Insufficiency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70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Glyphosate Making Us Obese?</a:t>
            </a:r>
            <a:endParaRPr lang="en-US" dirty="0"/>
          </a:p>
        </p:txBody>
      </p:sp>
      <p:pic>
        <p:nvPicPr>
          <p:cNvPr id="4" name="Content Placeholder 3" descr="Obesit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76" r="-157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782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Regulating Fat Release</a:t>
            </a:r>
            <a:endParaRPr lang="en-US" b="1" dirty="0"/>
          </a:p>
        </p:txBody>
      </p:sp>
      <p:pic>
        <p:nvPicPr>
          <p:cNvPr id="4" name="Content Placeholder 3" descr="Adipolysi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4" r="-379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91081" y="4775204"/>
            <a:ext cx="15409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Hormone sensitive lipase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2032014" y="5266272"/>
            <a:ext cx="846668" cy="4233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79799" y="1575831"/>
            <a:ext cx="2981530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Fats released from fat cells</a:t>
            </a:r>
            <a:endParaRPr lang="en-US" sz="2000" dirty="0"/>
          </a:p>
        </p:txBody>
      </p:sp>
      <p:sp>
        <p:nvSpPr>
          <p:cNvPr id="7" name="Freeform 6"/>
          <p:cNvSpPr/>
          <p:nvPr/>
        </p:nvSpPr>
        <p:spPr>
          <a:xfrm>
            <a:off x="1778331" y="1393400"/>
            <a:ext cx="1465737" cy="877573"/>
          </a:xfrm>
          <a:custGeom>
            <a:avLst/>
            <a:gdLst>
              <a:gd name="connsiteX0" fmla="*/ 514835 w 1465737"/>
              <a:gd name="connsiteY0" fmla="*/ 17893 h 877573"/>
              <a:gd name="connsiteX1" fmla="*/ 3283 w 1465737"/>
              <a:gd name="connsiteY1" fmla="*/ 388357 h 877573"/>
              <a:gd name="connsiteX2" fmla="*/ 761791 w 1465737"/>
              <a:gd name="connsiteY2" fmla="*/ 864668 h 877573"/>
              <a:gd name="connsiteX3" fmla="*/ 1449741 w 1465737"/>
              <a:gd name="connsiteY3" fmla="*/ 688257 h 877573"/>
              <a:gd name="connsiteX4" fmla="*/ 1185145 w 1465737"/>
              <a:gd name="connsiteY4" fmla="*/ 123740 h 877573"/>
              <a:gd name="connsiteX5" fmla="*/ 514835 w 1465737"/>
              <a:gd name="connsiteY5" fmla="*/ 17893 h 87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5737" h="877573">
                <a:moveTo>
                  <a:pt x="514835" y="17893"/>
                </a:moveTo>
                <a:cubicBezTo>
                  <a:pt x="317858" y="61996"/>
                  <a:pt x="-37876" y="247228"/>
                  <a:pt x="3283" y="388357"/>
                </a:cubicBezTo>
                <a:cubicBezTo>
                  <a:pt x="44442" y="529486"/>
                  <a:pt x="520715" y="814685"/>
                  <a:pt x="761791" y="864668"/>
                </a:cubicBezTo>
                <a:cubicBezTo>
                  <a:pt x="1002867" y="914651"/>
                  <a:pt x="1379182" y="811745"/>
                  <a:pt x="1449741" y="688257"/>
                </a:cubicBezTo>
                <a:cubicBezTo>
                  <a:pt x="1520300" y="564769"/>
                  <a:pt x="1343903" y="235467"/>
                  <a:pt x="1185145" y="123740"/>
                </a:cubicBezTo>
                <a:cubicBezTo>
                  <a:pt x="1026387" y="12013"/>
                  <a:pt x="711812" y="-26210"/>
                  <a:pt x="514835" y="17893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0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Impaired Fatty Acid Release </a:t>
            </a:r>
            <a:br>
              <a:rPr lang="en-US" b="1" dirty="0" smtClean="0"/>
            </a:br>
            <a:r>
              <a:rPr lang="en-US" b="1" dirty="0" smtClean="0"/>
              <a:t>from Fat Cells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Hormone sensitive lipases (aka triacylglycerol lipases)</a:t>
            </a:r>
          </a:p>
          <a:p>
            <a:pPr lvl="1"/>
            <a:r>
              <a:rPr lang="en-US" sz="2400" dirty="0" smtClean="0"/>
              <a:t>Release fatty acids from fat cells</a:t>
            </a:r>
          </a:p>
          <a:p>
            <a:pPr lvl="1"/>
            <a:r>
              <a:rPr lang="en-US" sz="2400" dirty="0" smtClean="0"/>
              <a:t>Supply cholesterol to adrenal glands and sex glands for hormone synthesis</a:t>
            </a:r>
          </a:p>
          <a:p>
            <a:pPr lvl="1"/>
            <a:r>
              <a:rPr lang="en-US" sz="2400" dirty="0" smtClean="0"/>
              <a:t>Respond to glucagon, adrenalin, dopamine, and ACTH</a:t>
            </a:r>
          </a:p>
          <a:p>
            <a:r>
              <a:rPr lang="en-US" sz="2800" dirty="0" smtClean="0"/>
              <a:t>Depend on multiple conserved </a:t>
            </a:r>
            <a:r>
              <a:rPr lang="en-US" sz="2800" dirty="0" err="1" smtClean="0"/>
              <a:t>glycines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dirty="0" smtClean="0"/>
              <a:t>Contain HGGG motif as “oxyanion hole”</a:t>
            </a:r>
          </a:p>
          <a:p>
            <a:pPr lvl="1"/>
            <a:r>
              <a:rPr lang="en-US" sz="2400" dirty="0" smtClean="0"/>
              <a:t>Member of the class of “serine proteases” that contain a GXSXG motif essential for enzyme activity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45067" y="6434667"/>
            <a:ext cx="5782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RC </a:t>
            </a:r>
            <a:r>
              <a:rPr lang="en-US" sz="2000" dirty="0" err="1"/>
              <a:t>Wilmouth</a:t>
            </a:r>
            <a:r>
              <a:rPr lang="en-US" sz="2000" dirty="0"/>
              <a:t> et al. Nat. </a:t>
            </a:r>
            <a:r>
              <a:rPr lang="en-US" sz="2000" dirty="0" err="1"/>
              <a:t>Struct</a:t>
            </a:r>
            <a:r>
              <a:rPr lang="en-US" sz="2000" dirty="0"/>
              <a:t>. </a:t>
            </a:r>
            <a:r>
              <a:rPr lang="en-US" sz="2000" dirty="0" err="1"/>
              <a:t>Biol</a:t>
            </a:r>
            <a:r>
              <a:rPr lang="en-US" sz="2000" dirty="0"/>
              <a:t> 2001;8: 689-694.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419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Impaired Fatty Acid Release </a:t>
            </a:r>
            <a:br>
              <a:rPr lang="en-US" b="1" dirty="0" smtClean="0"/>
            </a:br>
            <a:r>
              <a:rPr lang="en-US" b="1" dirty="0" smtClean="0"/>
              <a:t>from Fat Cells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Hormone sensitive lipases (aka triacylglycerol lipases)</a:t>
            </a:r>
          </a:p>
          <a:p>
            <a:pPr lvl="1"/>
            <a:r>
              <a:rPr lang="en-US" sz="2400" dirty="0" smtClean="0"/>
              <a:t>Release fatty acids from fat cells</a:t>
            </a:r>
          </a:p>
          <a:p>
            <a:pPr lvl="1"/>
            <a:r>
              <a:rPr lang="en-US" sz="2400" dirty="0" smtClean="0"/>
              <a:t>Supply cholesterol to adrenal glands and sex glands for hormone synthesis</a:t>
            </a:r>
          </a:p>
          <a:p>
            <a:pPr lvl="1"/>
            <a:r>
              <a:rPr lang="en-US" sz="2400" dirty="0" smtClean="0"/>
              <a:t>Respond to glucagon, adrenalin, dopamine, and ACTH</a:t>
            </a:r>
          </a:p>
          <a:p>
            <a:r>
              <a:rPr lang="en-US" sz="2800" dirty="0" smtClean="0"/>
              <a:t>Depend on multiple conserved </a:t>
            </a:r>
            <a:r>
              <a:rPr lang="en-US" sz="2800" dirty="0" err="1" smtClean="0"/>
              <a:t>glycines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dirty="0" smtClean="0"/>
              <a:t>Contain HGGG motif as “oxyanion hole”</a:t>
            </a:r>
          </a:p>
          <a:p>
            <a:pPr lvl="1"/>
            <a:r>
              <a:rPr lang="en-US" sz="2400" dirty="0" smtClean="0"/>
              <a:t>Member of the class of “serine proteases” that contain a GXSXG motif essential for enzyme activity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45067" y="6434667"/>
            <a:ext cx="5782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RC </a:t>
            </a:r>
            <a:r>
              <a:rPr lang="en-US" sz="2000" dirty="0" err="1"/>
              <a:t>Wilmouth</a:t>
            </a:r>
            <a:r>
              <a:rPr lang="en-US" sz="2000" dirty="0"/>
              <a:t> et al. Nat. </a:t>
            </a:r>
            <a:r>
              <a:rPr lang="en-US" sz="2000" dirty="0" err="1"/>
              <a:t>Struct</a:t>
            </a:r>
            <a:r>
              <a:rPr lang="en-US" sz="2000" dirty="0"/>
              <a:t>. </a:t>
            </a:r>
            <a:r>
              <a:rPr lang="en-US" sz="2000" dirty="0" err="1"/>
              <a:t>Biol</a:t>
            </a:r>
            <a:r>
              <a:rPr lang="en-US" sz="2000" dirty="0"/>
              <a:t> 2001;8: 689-694.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95864" y="5959975"/>
            <a:ext cx="4802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</a:rPr>
              <a:t>**</a:t>
            </a:r>
            <a:r>
              <a:rPr lang="de-DE" sz="2000" dirty="0" smtClean="0"/>
              <a:t>SJ </a:t>
            </a:r>
            <a:r>
              <a:rPr lang="de-DE" sz="2000" dirty="0" err="1"/>
              <a:t>Yeaman</a:t>
            </a:r>
            <a:r>
              <a:rPr lang="de-DE" sz="2000" dirty="0"/>
              <a:t>, </a:t>
            </a:r>
            <a:r>
              <a:rPr lang="de-DE" sz="2000" dirty="0" err="1"/>
              <a:t>Biochem</a:t>
            </a:r>
            <a:r>
              <a:rPr lang="de-DE" sz="2000" dirty="0"/>
              <a:t>. J. (2004) 379, 11-22</a:t>
            </a:r>
            <a:r>
              <a:rPr lang="de-DE" sz="2000" dirty="0" smtClean="0"/>
              <a:t>.</a:t>
            </a:r>
            <a:endParaRPr lang="de-DE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45619" y="2402416"/>
            <a:ext cx="8241181" cy="1815882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Impaired hormone sensitive lipases have been linked to obesity, atherosclerosis and type II diabetes</a:t>
            </a:r>
            <a:r>
              <a:rPr lang="en-US" sz="2800" dirty="0" smtClean="0">
                <a:solidFill>
                  <a:srgbClr val="FF0000"/>
                </a:solidFill>
              </a:rPr>
              <a:t>**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14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2" y="88375"/>
            <a:ext cx="9482667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Usage &amp; Death due to Obesity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obesit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72" r="-12972"/>
          <a:stretch>
            <a:fillRect/>
          </a:stretch>
        </p:blipFill>
        <p:spPr>
          <a:xfrm>
            <a:off x="-237067" y="1176866"/>
            <a:ext cx="9127067" cy="5019535"/>
          </a:xfrm>
        </p:spPr>
      </p:pic>
      <p:sp>
        <p:nvSpPr>
          <p:cNvPr id="5" name="TextBox 4"/>
          <p:cNvSpPr txBox="1"/>
          <p:nvPr/>
        </p:nvSpPr>
        <p:spPr>
          <a:xfrm>
            <a:off x="2692400" y="6384035"/>
            <a:ext cx="6164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N Swanson et al</a:t>
            </a:r>
            <a:r>
              <a:rPr lang="en-US" sz="2000" smtClean="0"/>
              <a:t>.</a:t>
            </a:r>
            <a:r>
              <a:rPr lang="en-US" sz="2000" smtClean="0"/>
              <a:t>,</a:t>
            </a:r>
            <a:r>
              <a:rPr lang="en-US" sz="2000"/>
              <a:t> </a:t>
            </a:r>
            <a:r>
              <a:rPr lang="en-US" sz="2000" i="1" smtClean="0"/>
              <a:t>Journal </a:t>
            </a:r>
            <a:r>
              <a:rPr lang="en-US" sz="2000" i="1" dirty="0"/>
              <a:t>of Organic Systems</a:t>
            </a:r>
            <a:r>
              <a:rPr lang="en-US" sz="2000" dirty="0"/>
              <a:t>, 9(2), 2014 </a:t>
            </a:r>
          </a:p>
        </p:txBody>
      </p:sp>
    </p:spTree>
    <p:extLst>
      <p:ext uri="{BB962C8B-B14F-4D97-AF65-F5344CB8AC3E}">
        <p14:creationId xmlns:p14="http://schemas.microsoft.com/office/powerpoint/2010/main" val="243220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1"/>
            <a:ext cx="8229600" cy="204522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“The </a:t>
            </a:r>
            <a:r>
              <a:rPr lang="en-US" sz="3600" b="1" dirty="0"/>
              <a:t>Association of Maternal Obesity and Diabetes With Autism and Other Developmental </a:t>
            </a:r>
            <a:r>
              <a:rPr lang="en-US" sz="3600" b="1" dirty="0" smtClean="0"/>
              <a:t>Disabilities”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8"/>
            <a:ext cx="7603067" cy="364543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2734 children (102 ASD cases</a:t>
            </a:r>
            <a:r>
              <a:rPr lang="en-US" dirty="0" smtClean="0"/>
              <a:t>) in </a:t>
            </a:r>
            <a:r>
              <a:rPr lang="en-US" dirty="0"/>
              <a:t>Boston area </a:t>
            </a:r>
            <a:r>
              <a:rPr lang="en-US" dirty="0" smtClean="0"/>
              <a:t>born between </a:t>
            </a:r>
            <a:r>
              <a:rPr lang="en-US" dirty="0"/>
              <a:t>1998 and 2014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Mothers with obesity and </a:t>
            </a:r>
            <a:r>
              <a:rPr lang="en-US" dirty="0" err="1"/>
              <a:t>pregestational</a:t>
            </a:r>
            <a:r>
              <a:rPr lang="en-US" dirty="0"/>
              <a:t> diabetes had nearly four-</a:t>
            </a:r>
            <a:r>
              <a:rPr lang="en-US" dirty="0" smtClean="0"/>
              <a:t>fold increased </a:t>
            </a:r>
            <a:r>
              <a:rPr lang="en-US" dirty="0"/>
              <a:t>risk to producing a child with </a:t>
            </a:r>
            <a:r>
              <a:rPr lang="en-US" dirty="0" smtClean="0"/>
              <a:t>autism</a:t>
            </a:r>
          </a:p>
          <a:p>
            <a:r>
              <a:rPr lang="en-US" b="1" dirty="0" smtClean="0"/>
              <a:t>My observation: </a:t>
            </a:r>
            <a:r>
              <a:rPr lang="en-US" dirty="0" smtClean="0"/>
              <a:t>Glyphosate use on corn and soy crops correlates well temporally with all three conditions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29467" y="6366933"/>
            <a:ext cx="5950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*</a:t>
            </a:r>
            <a:r>
              <a:rPr lang="hu-HU" sz="2400" dirty="0"/>
              <a:t>L Mengying et al., Pediatrics, February, 2016.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834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</p:spPr>
        <p:txBody>
          <a:bodyPr/>
          <a:lstStyle/>
          <a:p>
            <a:r>
              <a:rPr lang="en-US" b="1" dirty="0" smtClean="0"/>
              <a:t>Adrenal Insufficiency</a:t>
            </a:r>
            <a:endParaRPr lang="en-US" b="1" dirty="0"/>
          </a:p>
        </p:txBody>
      </p:sp>
      <p:pic>
        <p:nvPicPr>
          <p:cNvPr id="4" name="Content Placeholder 3" descr="Addisons_diseas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48" r="-20648"/>
          <a:stretch>
            <a:fillRect/>
          </a:stretch>
        </p:blipFill>
        <p:spPr>
          <a:xfrm>
            <a:off x="-1760169" y="1193800"/>
            <a:ext cx="9160036" cy="5037667"/>
          </a:xfrm>
        </p:spPr>
      </p:pic>
      <p:sp>
        <p:nvSpPr>
          <p:cNvPr id="5" name="TextBox 4"/>
          <p:cNvSpPr txBox="1"/>
          <p:nvPr/>
        </p:nvSpPr>
        <p:spPr>
          <a:xfrm>
            <a:off x="5283200" y="2539998"/>
            <a:ext cx="340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Roundup has been shown to severely impair adrenal hormone synthesis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400" y="6368534"/>
            <a:ext cx="7270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A </a:t>
            </a:r>
            <a:r>
              <a:rPr lang="en-US" sz="2000" dirty="0" err="1"/>
              <a:t>Pandey</a:t>
            </a:r>
            <a:r>
              <a:rPr lang="en-US" sz="2000" dirty="0"/>
              <a:t> and M </a:t>
            </a:r>
            <a:r>
              <a:rPr lang="en-US" sz="2000" dirty="0" err="1"/>
              <a:t>Rudraiah</a:t>
            </a:r>
            <a:r>
              <a:rPr lang="en-US" sz="2000" dirty="0"/>
              <a:t>, Toxicology Reports 2 (2015) 1075-1085.</a:t>
            </a:r>
          </a:p>
        </p:txBody>
      </p:sp>
    </p:spTree>
    <p:extLst>
      <p:ext uri="{BB962C8B-B14F-4D97-AF65-F5344CB8AC3E}">
        <p14:creationId xmlns:p14="http://schemas.microsoft.com/office/powerpoint/2010/main" val="19472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Insulin Receptor &amp; Diabetes</a:t>
            </a:r>
            <a:r>
              <a:rPr lang="en-US" b="1" dirty="0" smtClean="0">
                <a:solidFill>
                  <a:srgbClr val="FF0000"/>
                </a:solidFill>
              </a:rPr>
              <a:t>*,**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Glucagon release is regulated by insulin receptors (IRs)</a:t>
            </a:r>
          </a:p>
          <a:p>
            <a:pPr lvl="1"/>
            <a:r>
              <a:rPr lang="en-US" dirty="0" smtClean="0"/>
              <a:t>When IRs are dysfunctional in mice, excess glucose is released from the liver, leading to elevated blood sugar and diabetes</a:t>
            </a:r>
          </a:p>
          <a:p>
            <a:r>
              <a:rPr lang="en-US" dirty="0" smtClean="0"/>
              <a:t>Eight repeats of a glycine-centered motif determine IR 3-D structure</a:t>
            </a:r>
          </a:p>
          <a:p>
            <a:r>
              <a:rPr lang="en-US" dirty="0" smtClean="0"/>
              <a:t>ATP-binding site contains a GXGXXG motif</a:t>
            </a:r>
            <a:r>
              <a:rPr lang="en-US" dirty="0" smtClean="0">
                <a:solidFill>
                  <a:srgbClr val="FF0000"/>
                </a:solidFill>
              </a:rPr>
              <a:t>***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0234" y="5726781"/>
            <a:ext cx="54987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PE </a:t>
            </a:r>
            <a:r>
              <a:rPr lang="en-US" sz="2000" dirty="0" err="1" smtClean="0"/>
              <a:t>Cryer</a:t>
            </a:r>
            <a:r>
              <a:rPr lang="en-US" sz="2000" dirty="0" smtClean="0"/>
              <a:t>, Endocrinology 2012;153(3):1039-1048.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**</a:t>
            </a:r>
            <a:r>
              <a:rPr lang="en-US" sz="2000" dirty="0" smtClean="0"/>
              <a:t>D </a:t>
            </a:r>
            <a:r>
              <a:rPr lang="pl-PL" sz="2000" dirty="0" err="1" smtClean="0"/>
              <a:t>Kawamori</a:t>
            </a:r>
            <a:r>
              <a:rPr lang="pl-PL" sz="2000" dirty="0" smtClean="0"/>
              <a:t> </a:t>
            </a:r>
            <a:r>
              <a:rPr lang="pl-PL" sz="2000" dirty="0"/>
              <a:t>et al., Cell </a:t>
            </a:r>
            <a:r>
              <a:rPr lang="pl-PL" sz="2000" dirty="0" err="1"/>
              <a:t>Metab</a:t>
            </a:r>
            <a:r>
              <a:rPr lang="pl-PL" sz="2000" dirty="0"/>
              <a:t> 2009;9:350-361.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099739" y="6434667"/>
            <a:ext cx="7284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***</a:t>
            </a:r>
            <a:r>
              <a:rPr lang="fr-FR" sz="2000" dirty="0" smtClean="0"/>
              <a:t>DR </a:t>
            </a:r>
            <a:r>
              <a:rPr lang="fr-FR" sz="2000" dirty="0" err="1"/>
              <a:t>Knighton</a:t>
            </a:r>
            <a:r>
              <a:rPr lang="fr-FR" sz="2000" dirty="0"/>
              <a:t> et al., Proc </a:t>
            </a:r>
            <a:r>
              <a:rPr lang="fr-FR" sz="2000" dirty="0" err="1"/>
              <a:t>Natl</a:t>
            </a:r>
            <a:r>
              <a:rPr lang="fr-FR" sz="2000" dirty="0"/>
              <a:t> </a:t>
            </a:r>
            <a:r>
              <a:rPr lang="fr-FR" sz="2000" dirty="0" err="1"/>
              <a:t>Acad</a:t>
            </a:r>
            <a:r>
              <a:rPr lang="fr-FR" sz="2000" dirty="0"/>
              <a:t> </a:t>
            </a:r>
            <a:r>
              <a:rPr lang="fr-FR" sz="2000" dirty="0" err="1"/>
              <a:t>Sci</a:t>
            </a:r>
            <a:r>
              <a:rPr lang="fr-FR" sz="2000" dirty="0"/>
              <a:t> U S A. 1993;90(11):5001-5.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9312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8"/>
            <a:ext cx="8229600" cy="1143000"/>
          </a:xfrm>
        </p:spPr>
        <p:txBody>
          <a:bodyPr/>
          <a:lstStyle/>
          <a:p>
            <a:r>
              <a:rPr lang="en-US" b="1" dirty="0" smtClean="0"/>
              <a:t>Diabetes and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diabet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65" r="-9565"/>
          <a:stretch>
            <a:fillRect/>
          </a:stretch>
        </p:blipFill>
        <p:spPr>
          <a:xfrm>
            <a:off x="0" y="1179428"/>
            <a:ext cx="9216964" cy="5068975"/>
          </a:xfrm>
        </p:spPr>
      </p:pic>
      <p:sp>
        <p:nvSpPr>
          <p:cNvPr id="5" name="TextBox 4"/>
          <p:cNvSpPr txBox="1"/>
          <p:nvPr/>
        </p:nvSpPr>
        <p:spPr>
          <a:xfrm>
            <a:off x="863599" y="6417733"/>
            <a:ext cx="7823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Figure 14, Swanson et </a:t>
            </a:r>
            <a:r>
              <a:rPr lang="en-US" dirty="0"/>
              <a:t>al. Journal of Organic Systems 2014; 9(2):6-37. </a:t>
            </a:r>
          </a:p>
        </p:txBody>
      </p:sp>
    </p:spTree>
    <p:extLst>
      <p:ext uri="{BB962C8B-B14F-4D97-AF65-F5344CB8AC3E}">
        <p14:creationId xmlns:p14="http://schemas.microsoft.com/office/powerpoint/2010/main" val="57175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-yr-old autis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66699"/>
            <a:ext cx="9105900" cy="641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19601" y="3318933"/>
            <a:ext cx="1100664" cy="267546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418663" y="2506136"/>
            <a:ext cx="16934" cy="103293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84541" y="6415237"/>
            <a:ext cx="593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 </a:t>
            </a:r>
            <a:r>
              <a:rPr lang="en-US" dirty="0" smtClean="0"/>
              <a:t>Figure 15, Seneff et al., Agricultural </a:t>
            </a:r>
            <a:r>
              <a:rPr lang="en-US" dirty="0"/>
              <a:t>Sciences, 2015, 6, 42-70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64121" y="2412536"/>
            <a:ext cx="3172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 = 0.9972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084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/>
              <a:t>Autism Prevalence: 6 year olds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9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eliac &amp; whea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3" r="-9663"/>
          <a:stretch>
            <a:fillRect/>
          </a:stretch>
        </p:blipFill>
        <p:spPr>
          <a:xfrm>
            <a:off x="-593581" y="511155"/>
            <a:ext cx="10209822" cy="5615009"/>
          </a:xfrm>
        </p:spPr>
      </p:pic>
      <p:sp>
        <p:nvSpPr>
          <p:cNvPr id="5" name="TextBox 4"/>
          <p:cNvSpPr txBox="1"/>
          <p:nvPr/>
        </p:nvSpPr>
        <p:spPr>
          <a:xfrm>
            <a:off x="2275851" y="6459372"/>
            <a:ext cx="6447521" cy="40010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*</a:t>
            </a:r>
            <a:r>
              <a:rPr lang="it-IT" sz="2000" dirty="0" err="1" smtClean="0"/>
              <a:t>Samsel</a:t>
            </a:r>
            <a:r>
              <a:rPr lang="it-IT" sz="2000" dirty="0" smtClean="0"/>
              <a:t> and Seneff, </a:t>
            </a:r>
            <a:r>
              <a:rPr lang="it-IT" sz="2000" dirty="0" err="1" smtClean="0"/>
              <a:t>Interdiscip</a:t>
            </a:r>
            <a:r>
              <a:rPr lang="it-IT" sz="2000" dirty="0" smtClean="0"/>
              <a:t> </a:t>
            </a:r>
            <a:r>
              <a:rPr lang="it-IT" sz="2000" dirty="0" err="1"/>
              <a:t>Toxicol</a:t>
            </a:r>
            <a:r>
              <a:rPr lang="it-IT" sz="2000" dirty="0"/>
              <a:t>. </a:t>
            </a:r>
            <a:r>
              <a:rPr lang="it-IT" sz="2000" dirty="0" smtClean="0"/>
              <a:t>2013;</a:t>
            </a:r>
            <a:r>
              <a:rPr lang="it-IT" sz="2000" b="1" dirty="0" smtClean="0"/>
              <a:t>6</a:t>
            </a:r>
            <a:r>
              <a:rPr lang="it-IT" sz="2000" dirty="0"/>
              <a:t>(4): 159–184. </a:t>
            </a:r>
          </a:p>
        </p:txBody>
      </p:sp>
      <p:pic>
        <p:nvPicPr>
          <p:cNvPr id="6" name="Picture 5" descr="whe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00" y="2160909"/>
            <a:ext cx="2525770" cy="15786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7068" y="2658569"/>
            <a:ext cx="162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Celiac disease</a:t>
            </a:r>
            <a:endParaRPr lang="en-US" sz="2000" dirty="0"/>
          </a:p>
        </p:txBody>
      </p:sp>
      <p:sp>
        <p:nvSpPr>
          <p:cNvPr id="8" name="Freeform 7"/>
          <p:cNvSpPr/>
          <p:nvPr/>
        </p:nvSpPr>
        <p:spPr>
          <a:xfrm>
            <a:off x="4385743" y="3051666"/>
            <a:ext cx="529544" cy="973234"/>
          </a:xfrm>
          <a:custGeom>
            <a:avLst/>
            <a:gdLst>
              <a:gd name="connsiteX0" fmla="*/ 529544 w 529544"/>
              <a:gd name="connsiteY0" fmla="*/ 0 h 973234"/>
              <a:gd name="connsiteX1" fmla="*/ 1728 w 529544"/>
              <a:gd name="connsiteY1" fmla="*/ 461873 h 973234"/>
              <a:gd name="connsiteX2" fmla="*/ 348107 w 529544"/>
              <a:gd name="connsiteY2" fmla="*/ 973234 h 97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9544" h="973234">
                <a:moveTo>
                  <a:pt x="529544" y="0"/>
                </a:moveTo>
                <a:cubicBezTo>
                  <a:pt x="280755" y="149833"/>
                  <a:pt x="31967" y="299667"/>
                  <a:pt x="1728" y="461873"/>
                </a:cubicBezTo>
                <a:cubicBezTo>
                  <a:pt x="-28511" y="624079"/>
                  <a:pt x="348107" y="973234"/>
                  <a:pt x="348107" y="973234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40096"/>
            <a:ext cx="8478043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Glyphosate and Celiac Disease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9403" y="1742139"/>
            <a:ext cx="1675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Glyphosate</a:t>
            </a:r>
          </a:p>
          <a:p>
            <a:pPr algn="r"/>
            <a:r>
              <a:rPr lang="en-US" sz="2000" dirty="0" smtClean="0"/>
              <a:t>Use on wheat</a:t>
            </a:r>
            <a:endParaRPr lang="en-US" sz="2000" dirty="0"/>
          </a:p>
        </p:txBody>
      </p:sp>
      <p:sp>
        <p:nvSpPr>
          <p:cNvPr id="11" name="Freeform 10"/>
          <p:cNvSpPr/>
          <p:nvPr/>
        </p:nvSpPr>
        <p:spPr>
          <a:xfrm>
            <a:off x="5474356" y="2452675"/>
            <a:ext cx="688840" cy="1007348"/>
          </a:xfrm>
          <a:custGeom>
            <a:avLst/>
            <a:gdLst>
              <a:gd name="connsiteX0" fmla="*/ 0 w 688840"/>
              <a:gd name="connsiteY0" fmla="*/ 0 h 1007348"/>
              <a:gd name="connsiteX1" fmla="*/ 598530 w 688840"/>
              <a:gd name="connsiteY1" fmla="*/ 423378 h 1007348"/>
              <a:gd name="connsiteX2" fmla="*/ 686120 w 688840"/>
              <a:gd name="connsiteY2" fmla="*/ 1007348 h 1007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8840" h="1007348">
                <a:moveTo>
                  <a:pt x="0" y="0"/>
                </a:moveTo>
                <a:cubicBezTo>
                  <a:pt x="242088" y="127743"/>
                  <a:pt x="484177" y="255487"/>
                  <a:pt x="598530" y="423378"/>
                </a:cubicBezTo>
                <a:cubicBezTo>
                  <a:pt x="712883" y="591269"/>
                  <a:pt x="686120" y="1007348"/>
                  <a:pt x="686120" y="1007348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3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22241"/>
            <a:ext cx="8517467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Celiac Disease and </a:t>
            </a:r>
            <a:r>
              <a:rPr lang="en-US" sz="3600" b="1" dirty="0" err="1" smtClean="0"/>
              <a:t>Prolyl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Aminopeptidase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2041"/>
            <a:ext cx="8669867" cy="476673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Gluten </a:t>
            </a:r>
            <a:r>
              <a:rPr lang="en-US" dirty="0" smtClean="0"/>
              <a:t>intolerance and Celiac disease result </a:t>
            </a:r>
            <a:r>
              <a:rPr lang="en-US" dirty="0"/>
              <a:t>from inability to break down </a:t>
            </a:r>
            <a:r>
              <a:rPr lang="en-US" dirty="0" smtClean="0"/>
              <a:t>gluten, which is </a:t>
            </a:r>
            <a:r>
              <a:rPr lang="en-US" dirty="0"/>
              <a:t>enriched in </a:t>
            </a:r>
            <a:r>
              <a:rPr lang="en-US" dirty="0" err="1" smtClean="0"/>
              <a:t>proline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Prolyl</a:t>
            </a:r>
            <a:r>
              <a:rPr lang="en-US" dirty="0"/>
              <a:t> </a:t>
            </a:r>
            <a:r>
              <a:rPr lang="en-US" dirty="0" err="1"/>
              <a:t>aminopeptidase</a:t>
            </a:r>
            <a:r>
              <a:rPr lang="en-US" dirty="0"/>
              <a:t>, the enzyme that breaks down </a:t>
            </a:r>
            <a:r>
              <a:rPr lang="en-US" dirty="0" err="1"/>
              <a:t>proline</a:t>
            </a:r>
            <a:r>
              <a:rPr lang="en-US" dirty="0"/>
              <a:t>-containing peptides, depends on manganese as a catalyst </a:t>
            </a:r>
          </a:p>
          <a:p>
            <a:r>
              <a:rPr lang="en-US" dirty="0" err="1"/>
              <a:t>Prolyl</a:t>
            </a:r>
            <a:r>
              <a:rPr lang="en-US" dirty="0"/>
              <a:t> </a:t>
            </a:r>
            <a:r>
              <a:rPr lang="en-US" dirty="0" err="1"/>
              <a:t>aminopeptidase</a:t>
            </a:r>
            <a:r>
              <a:rPr lang="en-US" dirty="0"/>
              <a:t> also contains a highly conserved </a:t>
            </a:r>
            <a:r>
              <a:rPr lang="en-US" dirty="0" err="1"/>
              <a:t>GxSxGG</a:t>
            </a:r>
            <a:r>
              <a:rPr lang="en-US" dirty="0"/>
              <a:t> motif plus two other regions with conserved </a:t>
            </a:r>
            <a:r>
              <a:rPr lang="en-US" dirty="0" err="1"/>
              <a:t>glycines</a:t>
            </a:r>
            <a:r>
              <a:rPr lang="en-US" dirty="0">
                <a:solidFill>
                  <a:srgbClr val="FF0000"/>
                </a:solidFill>
              </a:rPr>
              <a:t>**</a:t>
            </a:r>
          </a:p>
          <a:p>
            <a:r>
              <a:rPr lang="en-US" dirty="0" err="1"/>
              <a:t>Malabsorption</a:t>
            </a:r>
            <a:r>
              <a:rPr lang="en-US" dirty="0"/>
              <a:t> due to celiac disease can lead to nutritional deficiencies and symptoms of autism</a:t>
            </a:r>
            <a:r>
              <a:rPr lang="en-US" dirty="0">
                <a:solidFill>
                  <a:srgbClr val="FF0000"/>
                </a:solidFill>
              </a:rPr>
              <a:t>**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9867" y="5828774"/>
            <a:ext cx="71895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*</a:t>
            </a:r>
            <a:r>
              <a:rPr lang="fr-FR" sz="2000" dirty="0"/>
              <a:t>G. Janssen et al., </a:t>
            </a:r>
            <a:r>
              <a:rPr lang="fr-FR" sz="2000" dirty="0" err="1"/>
              <a:t>PLoS</a:t>
            </a:r>
            <a:r>
              <a:rPr lang="fr-FR" sz="2000" dirty="0"/>
              <a:t> One 2015; 10(6): e0128065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**</a:t>
            </a:r>
            <a:r>
              <a:rPr lang="fr-FR" sz="2000" dirty="0"/>
              <a:t>F Morel et al., </a:t>
            </a:r>
            <a:r>
              <a:rPr lang="fr-FR" sz="2000" dirty="0" err="1"/>
              <a:t>Biochimica</a:t>
            </a:r>
            <a:r>
              <a:rPr lang="fr-FR" sz="2000" dirty="0"/>
              <a:t> et </a:t>
            </a:r>
            <a:r>
              <a:rPr lang="fr-FR" sz="2000" dirty="0" err="1"/>
              <a:t>Biophysica</a:t>
            </a:r>
            <a:r>
              <a:rPr lang="fr-FR" sz="2000" dirty="0"/>
              <a:t> Acta 1999;1429: 501-505</a:t>
            </a:r>
          </a:p>
          <a:p>
            <a:r>
              <a:rPr lang="fr-FR" sz="2000" dirty="0">
                <a:solidFill>
                  <a:srgbClr val="FF0000"/>
                </a:solidFill>
              </a:rPr>
              <a:t>***</a:t>
            </a:r>
            <a:r>
              <a:rPr lang="fr-FR" sz="2000" dirty="0"/>
              <a:t>SJ </a:t>
            </a:r>
            <a:r>
              <a:rPr lang="fr-FR" sz="2000" dirty="0" err="1"/>
              <a:t>Genuis</a:t>
            </a:r>
            <a:r>
              <a:rPr lang="fr-FR" sz="2000" dirty="0"/>
              <a:t> and TP Bouchard, J Child </a:t>
            </a:r>
            <a:r>
              <a:rPr lang="fr-FR" sz="2000" dirty="0" err="1"/>
              <a:t>Neurol</a:t>
            </a:r>
            <a:r>
              <a:rPr lang="fr-FR" sz="2000" dirty="0"/>
              <a:t>. 2010;25(1):114-</a:t>
            </a:r>
            <a:r>
              <a:rPr lang="fr-FR" sz="2000" dirty="0" smtClean="0"/>
              <a:t>9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2146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22241"/>
            <a:ext cx="8517467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Celiac Disease and </a:t>
            </a:r>
            <a:r>
              <a:rPr lang="en-US" sz="3600" b="1" dirty="0" err="1" smtClean="0"/>
              <a:t>Prolyl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Aminopeptidase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2041"/>
            <a:ext cx="8669867" cy="476673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Gluten </a:t>
            </a:r>
            <a:r>
              <a:rPr lang="en-US" dirty="0" smtClean="0"/>
              <a:t>intolerance and Celiac disease result </a:t>
            </a:r>
            <a:r>
              <a:rPr lang="en-US" dirty="0"/>
              <a:t>from inability to break down </a:t>
            </a:r>
            <a:r>
              <a:rPr lang="en-US" dirty="0" smtClean="0"/>
              <a:t>gluten, which is </a:t>
            </a:r>
            <a:r>
              <a:rPr lang="en-US" dirty="0"/>
              <a:t>enriched in </a:t>
            </a:r>
            <a:r>
              <a:rPr lang="en-US" dirty="0" err="1" smtClean="0"/>
              <a:t>proline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Prolyl</a:t>
            </a:r>
            <a:r>
              <a:rPr lang="en-US" dirty="0"/>
              <a:t> </a:t>
            </a:r>
            <a:r>
              <a:rPr lang="en-US" dirty="0" err="1"/>
              <a:t>aminopeptidase</a:t>
            </a:r>
            <a:r>
              <a:rPr lang="en-US" dirty="0"/>
              <a:t>, the enzyme that breaks down </a:t>
            </a:r>
            <a:r>
              <a:rPr lang="en-US" dirty="0" err="1"/>
              <a:t>proline</a:t>
            </a:r>
            <a:r>
              <a:rPr lang="en-US" dirty="0"/>
              <a:t>-containing peptides, depends on manganese as a catalyst </a:t>
            </a:r>
          </a:p>
          <a:p>
            <a:r>
              <a:rPr lang="en-US" dirty="0" err="1"/>
              <a:t>Prolyl</a:t>
            </a:r>
            <a:r>
              <a:rPr lang="en-US" dirty="0"/>
              <a:t> </a:t>
            </a:r>
            <a:r>
              <a:rPr lang="en-US" dirty="0" err="1"/>
              <a:t>aminopeptidase</a:t>
            </a:r>
            <a:r>
              <a:rPr lang="en-US" dirty="0"/>
              <a:t> also contains a highly conserved </a:t>
            </a:r>
            <a:r>
              <a:rPr lang="en-US" dirty="0" err="1"/>
              <a:t>GxSxGG</a:t>
            </a:r>
            <a:r>
              <a:rPr lang="en-US" dirty="0"/>
              <a:t> motif plus two other regions with conserved </a:t>
            </a:r>
            <a:r>
              <a:rPr lang="en-US" dirty="0" err="1"/>
              <a:t>glycines</a:t>
            </a:r>
            <a:r>
              <a:rPr lang="en-US" dirty="0">
                <a:solidFill>
                  <a:srgbClr val="FF0000"/>
                </a:solidFill>
              </a:rPr>
              <a:t>**</a:t>
            </a:r>
          </a:p>
          <a:p>
            <a:r>
              <a:rPr lang="en-US" dirty="0" err="1"/>
              <a:t>Malabsorption</a:t>
            </a:r>
            <a:r>
              <a:rPr lang="en-US" dirty="0"/>
              <a:t> due to celiac disease can lead to nutritional deficiencies and symptoms of autism</a:t>
            </a:r>
            <a:r>
              <a:rPr lang="en-US" dirty="0">
                <a:solidFill>
                  <a:srgbClr val="FF0000"/>
                </a:solidFill>
              </a:rPr>
              <a:t>**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9867" y="5828774"/>
            <a:ext cx="71895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*</a:t>
            </a:r>
            <a:r>
              <a:rPr lang="fr-FR" sz="2000" dirty="0"/>
              <a:t>G. Janssen et al., </a:t>
            </a:r>
            <a:r>
              <a:rPr lang="fr-FR" sz="2000" dirty="0" err="1"/>
              <a:t>PLoS</a:t>
            </a:r>
            <a:r>
              <a:rPr lang="fr-FR" sz="2000" dirty="0"/>
              <a:t> One 2015; 10(6): e0128065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**</a:t>
            </a:r>
            <a:r>
              <a:rPr lang="fr-FR" sz="2000" dirty="0"/>
              <a:t>F Morel et al., </a:t>
            </a:r>
            <a:r>
              <a:rPr lang="fr-FR" sz="2000" dirty="0" err="1"/>
              <a:t>Biochimica</a:t>
            </a:r>
            <a:r>
              <a:rPr lang="fr-FR" sz="2000" dirty="0"/>
              <a:t> et </a:t>
            </a:r>
            <a:r>
              <a:rPr lang="fr-FR" sz="2000" dirty="0" err="1"/>
              <a:t>Biophysica</a:t>
            </a:r>
            <a:r>
              <a:rPr lang="fr-FR" sz="2000" dirty="0"/>
              <a:t> Acta 1999;1429: 501-505</a:t>
            </a:r>
          </a:p>
          <a:p>
            <a:r>
              <a:rPr lang="fr-FR" sz="2000" dirty="0">
                <a:solidFill>
                  <a:srgbClr val="FF0000"/>
                </a:solidFill>
              </a:rPr>
              <a:t>***</a:t>
            </a:r>
            <a:r>
              <a:rPr lang="fr-FR" sz="2000" dirty="0"/>
              <a:t>SJ </a:t>
            </a:r>
            <a:r>
              <a:rPr lang="fr-FR" sz="2000" dirty="0" err="1"/>
              <a:t>Genuis</a:t>
            </a:r>
            <a:r>
              <a:rPr lang="fr-FR" sz="2000" dirty="0"/>
              <a:t> and TP Bouchard, J Child </a:t>
            </a:r>
            <a:r>
              <a:rPr lang="fr-FR" sz="2000" dirty="0" err="1"/>
              <a:t>Neurol</a:t>
            </a:r>
            <a:r>
              <a:rPr lang="fr-FR" sz="2000" dirty="0"/>
              <a:t>. 2010;25(1):114-</a:t>
            </a:r>
            <a:r>
              <a:rPr lang="fr-FR" sz="2000" dirty="0" smtClean="0"/>
              <a:t>9</a:t>
            </a:r>
            <a:endParaRPr lang="fr-FR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12648" y="1636653"/>
            <a:ext cx="8737600" cy="3539430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Wheat is routinely sprayed right before harvest with glyphosate as a desiccant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Other treated plants include </a:t>
            </a:r>
          </a:p>
          <a:p>
            <a:pPr algn="ctr"/>
            <a:r>
              <a:rPr lang="en-US" sz="3200" dirty="0" smtClean="0"/>
              <a:t>Sugar cane, barley, peanuts, maize and legumes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07465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38905" y="2668511"/>
            <a:ext cx="7866256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Safeguard Yourself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Your Family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690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rganic_kaua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2101025" y="-566316"/>
            <a:ext cx="13499701" cy="7424316"/>
          </a:xfrm>
        </p:spPr>
      </p:pic>
      <p:sp>
        <p:nvSpPr>
          <p:cNvPr id="3" name="TextBox 2"/>
          <p:cNvSpPr txBox="1"/>
          <p:nvPr/>
        </p:nvSpPr>
        <p:spPr>
          <a:xfrm>
            <a:off x="2993571" y="222704"/>
            <a:ext cx="391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Go Organic!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7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4" y="-45211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Eat Foods Containing Manganese</a:t>
            </a:r>
            <a:endParaRPr lang="en-US" b="1" dirty="0"/>
          </a:p>
        </p:txBody>
      </p:sp>
      <p:pic>
        <p:nvPicPr>
          <p:cNvPr id="4" name="Picture 3" descr="muss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" y="3967163"/>
            <a:ext cx="2159000" cy="2159000"/>
          </a:xfrm>
          <a:prstGeom prst="rect">
            <a:avLst/>
          </a:prstGeom>
        </p:spPr>
      </p:pic>
      <p:pic>
        <p:nvPicPr>
          <p:cNvPr id="6" name="Picture 5" descr="k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5" y="5266690"/>
            <a:ext cx="2742085" cy="1718945"/>
          </a:xfrm>
          <a:prstGeom prst="rect">
            <a:avLst/>
          </a:prstGeom>
        </p:spPr>
      </p:pic>
      <p:pic>
        <p:nvPicPr>
          <p:cNvPr id="7" name="Picture 6" descr="spina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961466"/>
            <a:ext cx="2138104" cy="2421467"/>
          </a:xfrm>
          <a:prstGeom prst="rect">
            <a:avLst/>
          </a:prstGeom>
        </p:spPr>
      </p:pic>
      <p:pic>
        <p:nvPicPr>
          <p:cNvPr id="8" name="Picture 7" descr="te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77" y="4961466"/>
            <a:ext cx="2540000" cy="1905000"/>
          </a:xfrm>
          <a:prstGeom prst="rect">
            <a:avLst/>
          </a:prstGeom>
        </p:spPr>
      </p:pic>
      <p:pic>
        <p:nvPicPr>
          <p:cNvPr id="10" name="Picture 9" descr="Whole_Wheat_Brea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" y="889000"/>
            <a:ext cx="2540000" cy="2540000"/>
          </a:xfrm>
          <a:prstGeom prst="rect">
            <a:avLst/>
          </a:prstGeom>
        </p:spPr>
      </p:pic>
      <p:pic>
        <p:nvPicPr>
          <p:cNvPr id="11" name="Picture 10" descr="tofu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19" y="965200"/>
            <a:ext cx="2239433" cy="2239433"/>
          </a:xfrm>
          <a:prstGeom prst="rect">
            <a:avLst/>
          </a:prstGeom>
        </p:spPr>
      </p:pic>
      <p:pic>
        <p:nvPicPr>
          <p:cNvPr id="12" name="Picture 11" descr="bean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35" y="1127951"/>
            <a:ext cx="2133599" cy="1600199"/>
          </a:xfrm>
          <a:prstGeom prst="rect">
            <a:avLst/>
          </a:prstGeom>
        </p:spPr>
      </p:pic>
      <p:pic>
        <p:nvPicPr>
          <p:cNvPr id="5" name="Picture 4" descr="flaxse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92" y="2728150"/>
            <a:ext cx="2263923" cy="1937918"/>
          </a:xfrm>
          <a:prstGeom prst="rect">
            <a:avLst/>
          </a:prstGeom>
        </p:spPr>
      </p:pic>
      <p:pic>
        <p:nvPicPr>
          <p:cNvPr id="9" name="Picture 8" descr="whole-fish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77" y="2947607"/>
            <a:ext cx="30480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anu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146" y="5215290"/>
            <a:ext cx="1222709" cy="917032"/>
          </a:xfrm>
          <a:prstGeom prst="rect">
            <a:avLst/>
          </a:prstGeom>
        </p:spPr>
      </p:pic>
      <p:pic>
        <p:nvPicPr>
          <p:cNvPr id="9" name="Picture 8" descr="liv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980" y="2874529"/>
            <a:ext cx="3250009" cy="2162732"/>
          </a:xfrm>
          <a:prstGeom prst="rect">
            <a:avLst/>
          </a:prstGeom>
        </p:spPr>
      </p:pic>
      <p:pic>
        <p:nvPicPr>
          <p:cNvPr id="10" name="Picture 9" descr="garli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422" y="5209784"/>
            <a:ext cx="979134" cy="922538"/>
          </a:xfrm>
          <a:prstGeom prst="rect">
            <a:avLst/>
          </a:prstGeom>
        </p:spPr>
      </p:pic>
      <p:pic>
        <p:nvPicPr>
          <p:cNvPr id="11" name="Picture 10" descr="onion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953" y="5411569"/>
            <a:ext cx="1204387" cy="1335604"/>
          </a:xfrm>
          <a:prstGeom prst="rect">
            <a:avLst/>
          </a:prstGeom>
        </p:spPr>
      </p:pic>
      <p:pic>
        <p:nvPicPr>
          <p:cNvPr id="12" name="Picture 11" descr="dried_apricot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37" y="5488271"/>
            <a:ext cx="2441507" cy="1258902"/>
          </a:xfrm>
          <a:prstGeom prst="rect">
            <a:avLst/>
          </a:prstGeom>
        </p:spPr>
      </p:pic>
      <p:pic>
        <p:nvPicPr>
          <p:cNvPr id="13" name="Picture 12" descr="Cheddar-Chees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512677"/>
            <a:ext cx="3321288" cy="1975594"/>
          </a:xfrm>
          <a:prstGeom prst="rect">
            <a:avLst/>
          </a:prstGeom>
        </p:spPr>
      </p:pic>
      <p:pic>
        <p:nvPicPr>
          <p:cNvPr id="14" name="Picture 13" descr="chicke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88" y="5025871"/>
            <a:ext cx="2590858" cy="1721302"/>
          </a:xfrm>
          <a:prstGeom prst="rect">
            <a:avLst/>
          </a:prstGeom>
        </p:spPr>
      </p:pic>
      <p:pic>
        <p:nvPicPr>
          <p:cNvPr id="5" name="Picture 4" descr="cabbage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451" y="962700"/>
            <a:ext cx="3115574" cy="2438275"/>
          </a:xfrm>
          <a:prstGeom prst="rect">
            <a:avLst/>
          </a:prstGeom>
        </p:spPr>
      </p:pic>
      <p:pic>
        <p:nvPicPr>
          <p:cNvPr id="8" name="Picture 7" descr="egg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1119" y="1007900"/>
            <a:ext cx="2322696" cy="2005965"/>
          </a:xfrm>
          <a:prstGeom prst="rect">
            <a:avLst/>
          </a:prstGeom>
        </p:spPr>
      </p:pic>
      <p:pic>
        <p:nvPicPr>
          <p:cNvPr id="7" name="Picture 6" descr="scallops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1377" y="3232385"/>
            <a:ext cx="1719484" cy="1626140"/>
          </a:xfrm>
          <a:prstGeom prst="rect">
            <a:avLst/>
          </a:prstGeom>
        </p:spPr>
      </p:pic>
      <p:pic>
        <p:nvPicPr>
          <p:cNvPr id="15" name="Picture 14" descr="crab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4652" y="949191"/>
            <a:ext cx="2885753" cy="1925338"/>
          </a:xfrm>
          <a:prstGeom prst="rect">
            <a:avLst/>
          </a:prstGeom>
        </p:spPr>
      </p:pic>
      <p:pic>
        <p:nvPicPr>
          <p:cNvPr id="6" name="Picture 5" descr="shrimp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848" y="2270183"/>
            <a:ext cx="1341120" cy="1139952"/>
          </a:xfrm>
          <a:prstGeom prst="rect">
            <a:avLst/>
          </a:prstGeom>
        </p:spPr>
      </p:pic>
      <p:pic>
        <p:nvPicPr>
          <p:cNvPr id="16" name="Picture 15" descr="beer_mug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9375" y="148610"/>
            <a:ext cx="1755357" cy="2027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74" y="-135100"/>
            <a:ext cx="8229600" cy="1143000"/>
          </a:xfrm>
        </p:spPr>
        <p:txBody>
          <a:bodyPr/>
          <a:lstStyle/>
          <a:p>
            <a:r>
              <a:rPr lang="en-US" b="1" dirty="0" smtClean="0"/>
              <a:t> Eat Foods </a:t>
            </a:r>
            <a:r>
              <a:rPr lang="en-US" b="1" dirty="0"/>
              <a:t>C</a:t>
            </a:r>
            <a:r>
              <a:rPr lang="en-US" b="1" dirty="0" smtClean="0"/>
              <a:t>ontaining Sulfur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3394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Extracts from Common Plants Can Treat</a:t>
            </a:r>
            <a:r>
              <a:rPr lang="en-US" b="1" dirty="0"/>
              <a:t> </a:t>
            </a:r>
            <a:r>
              <a:rPr lang="en-US" b="1" dirty="0" smtClean="0"/>
              <a:t>Glyphosate Poisoning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rctiumLappa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7" b="10557"/>
          <a:stretch>
            <a:fillRect/>
          </a:stretch>
        </p:blipFill>
        <p:spPr>
          <a:xfrm>
            <a:off x="4382296" y="4151100"/>
            <a:ext cx="4073178" cy="2240091"/>
          </a:xfrm>
        </p:spPr>
      </p:pic>
      <p:pic>
        <p:nvPicPr>
          <p:cNvPr id="5" name="Picture 4" descr="Barber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23768"/>
            <a:ext cx="3569893" cy="2379929"/>
          </a:xfrm>
          <a:prstGeom prst="rect">
            <a:avLst/>
          </a:prstGeom>
        </p:spPr>
      </p:pic>
      <p:pic>
        <p:nvPicPr>
          <p:cNvPr id="6" name="Picture 5" descr="dandel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11" y="1560854"/>
            <a:ext cx="3283884" cy="246291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04352" y="1426690"/>
            <a:ext cx="5295033" cy="25970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Roundup is toxic to hepatic and embryonic cells at </a:t>
            </a:r>
            <a:r>
              <a:rPr lang="en-US" sz="2800" dirty="0"/>
              <a:t>doses far below those used in agriculture and at </a:t>
            </a:r>
            <a:r>
              <a:rPr lang="en-US" sz="2800" dirty="0" smtClean="0"/>
              <a:t>residue levels present </a:t>
            </a:r>
            <a:r>
              <a:rPr lang="en-US" sz="2800" dirty="0"/>
              <a:t>in some </a:t>
            </a:r>
            <a:r>
              <a:rPr lang="en-US" sz="2800" dirty="0" smtClean="0"/>
              <a:t>GM food.</a:t>
            </a:r>
          </a:p>
          <a:p>
            <a:r>
              <a:rPr lang="en-US" sz="2800" dirty="0" smtClean="0"/>
              <a:t>Extracts from common plants such as dandelions, barberry, and burdock can protect from damage, especially if administered prior to exposure.</a:t>
            </a:r>
            <a:endParaRPr lang="en-US" sz="2800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91258" y="6458339"/>
            <a:ext cx="7279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C </a:t>
            </a:r>
            <a:r>
              <a:rPr lang="en-US" dirty="0" err="1"/>
              <a:t>Gasnier</a:t>
            </a:r>
            <a:r>
              <a:rPr lang="en-US" dirty="0"/>
              <a:t> et al. Journal of Occupational Medicine and Toxicology 2011, 6:3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82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Treating Glyphosate Poisoning</a:t>
            </a:r>
            <a:br>
              <a:rPr lang="en-US" b="1" dirty="0" smtClean="0"/>
            </a:br>
            <a:r>
              <a:rPr lang="en-US" b="1" dirty="0" smtClean="0"/>
              <a:t> in Animals (e.g., cows) 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bentonite_cl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6" y="3683443"/>
            <a:ext cx="3580199" cy="2388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7433" y="6071948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Bentonite</a:t>
            </a:r>
            <a:r>
              <a:rPr lang="en-US" sz="2400" dirty="0" smtClean="0"/>
              <a:t> Clay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601025" y="5855825"/>
            <a:ext cx="1508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Fulvic</a:t>
            </a:r>
            <a:r>
              <a:rPr lang="en-US" sz="2400" dirty="0" smtClean="0"/>
              <a:t> Acid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720296" y="6411780"/>
            <a:ext cx="677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*</a:t>
            </a:r>
            <a:r>
              <a:rPr lang="fr-FR" sz="2400" dirty="0" smtClean="0"/>
              <a:t>H Gerlach </a:t>
            </a:r>
            <a:r>
              <a:rPr lang="fr-FR" sz="2400" dirty="0"/>
              <a:t>et al., J Environ Anal </a:t>
            </a:r>
            <a:r>
              <a:rPr lang="fr-FR" sz="2400" dirty="0" err="1"/>
              <a:t>Toxicol</a:t>
            </a:r>
            <a:r>
              <a:rPr lang="fr-FR" sz="2400" dirty="0"/>
              <a:t> 2014, 5:2 </a:t>
            </a:r>
          </a:p>
        </p:txBody>
      </p:sp>
      <p:pic>
        <p:nvPicPr>
          <p:cNvPr id="9" name="Picture 8" descr="activated-carb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33" y="3683443"/>
            <a:ext cx="2982021" cy="20644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05424" y="5738427"/>
            <a:ext cx="2138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Activated Charcoal</a:t>
            </a:r>
            <a:endParaRPr lang="en-US" sz="2000" dirty="0"/>
          </a:p>
        </p:txBody>
      </p:sp>
      <p:pic>
        <p:nvPicPr>
          <p:cNvPr id="11" name="Picture 10" descr="sauerkraut_jui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5" y="1647492"/>
            <a:ext cx="4206066" cy="23553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3048" y="2245274"/>
            <a:ext cx="1555083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Sauerkraut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Juice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Fulvic_acid.p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" r="675"/>
          <a:stretch>
            <a:fillRect/>
          </a:stretch>
        </p:blipFill>
        <p:spPr>
          <a:xfrm>
            <a:off x="3759825" y="4241504"/>
            <a:ext cx="2953008" cy="1624041"/>
          </a:xfrm>
        </p:spPr>
      </p:pic>
      <p:sp>
        <p:nvSpPr>
          <p:cNvPr id="13" name="TextBox 12"/>
          <p:cNvSpPr txBox="1"/>
          <p:nvPr/>
        </p:nvSpPr>
        <p:spPr>
          <a:xfrm>
            <a:off x="5060348" y="1726866"/>
            <a:ext cx="41287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Activated charcoal, </a:t>
            </a:r>
            <a:r>
              <a:rPr lang="en-US" sz="2000" dirty="0" err="1" smtClean="0"/>
              <a:t>bentonite</a:t>
            </a:r>
            <a:r>
              <a:rPr lang="en-US" sz="2000" dirty="0" smtClean="0"/>
              <a:t> clay, </a:t>
            </a:r>
            <a:r>
              <a:rPr lang="en-US" sz="2000" dirty="0" err="1" smtClean="0"/>
              <a:t>humic</a:t>
            </a:r>
            <a:r>
              <a:rPr lang="en-US" sz="2000" dirty="0" smtClean="0"/>
              <a:t> and </a:t>
            </a:r>
            <a:r>
              <a:rPr lang="en-US" sz="2000" dirty="0" err="1" smtClean="0"/>
              <a:t>fulvic</a:t>
            </a:r>
            <a:r>
              <a:rPr lang="en-US" sz="2000" dirty="0" smtClean="0"/>
              <a:t> acids, and sauerkraut juice have been shown to be effective in reducing urinary levels of glyphosate and improving animal health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277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rl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759390"/>
            <a:ext cx="3136900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Some Important Nutrients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Curcumin</a:t>
            </a:r>
            <a:endParaRPr lang="en-US" dirty="0" smtClean="0"/>
          </a:p>
          <a:p>
            <a:r>
              <a:rPr lang="en-US" dirty="0" smtClean="0"/>
              <a:t>Garlic</a:t>
            </a:r>
          </a:p>
          <a:p>
            <a:r>
              <a:rPr lang="en-US" dirty="0" smtClean="0"/>
              <a:t>Vitamin </a:t>
            </a:r>
            <a:r>
              <a:rPr lang="en-US" dirty="0"/>
              <a:t>C</a:t>
            </a:r>
          </a:p>
          <a:p>
            <a:r>
              <a:rPr lang="en-US" dirty="0"/>
              <a:t>Probiotics</a:t>
            </a:r>
          </a:p>
          <a:p>
            <a:r>
              <a:rPr lang="en-US" dirty="0" smtClean="0"/>
              <a:t>Methyl </a:t>
            </a:r>
            <a:r>
              <a:rPr lang="en-US" dirty="0" err="1"/>
              <a:t>tetrahydrofolate</a:t>
            </a:r>
            <a:endParaRPr lang="en-US" dirty="0"/>
          </a:p>
          <a:p>
            <a:r>
              <a:rPr lang="en-US" dirty="0" err="1"/>
              <a:t>C</a:t>
            </a:r>
            <a:r>
              <a:rPr lang="en-US" dirty="0" err="1" smtClean="0"/>
              <a:t>obalamin</a:t>
            </a:r>
            <a:endParaRPr lang="en-US" dirty="0"/>
          </a:p>
          <a:p>
            <a:r>
              <a:rPr lang="en-US" dirty="0"/>
              <a:t>G</a:t>
            </a:r>
            <a:r>
              <a:rPr lang="en-US" dirty="0" smtClean="0"/>
              <a:t>lutathione</a:t>
            </a:r>
            <a:endParaRPr lang="en-US" dirty="0"/>
          </a:p>
          <a:p>
            <a:r>
              <a:rPr lang="en-US" dirty="0" err="1"/>
              <a:t>T</a:t>
            </a:r>
            <a:r>
              <a:rPr lang="en-US" dirty="0" err="1" smtClean="0"/>
              <a:t>aurine</a:t>
            </a:r>
            <a:endParaRPr lang="en-US" dirty="0"/>
          </a:p>
          <a:p>
            <a:r>
              <a:rPr lang="en-US" dirty="0"/>
              <a:t>Epsom salt baths</a:t>
            </a:r>
          </a:p>
        </p:txBody>
      </p:sp>
      <p:pic>
        <p:nvPicPr>
          <p:cNvPr id="6" name="Picture 5" descr="Curcum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43" y="4680081"/>
            <a:ext cx="3253435" cy="2177919"/>
          </a:xfrm>
          <a:prstGeom prst="rect">
            <a:avLst/>
          </a:prstGeom>
        </p:spPr>
      </p:pic>
      <p:pic>
        <p:nvPicPr>
          <p:cNvPr id="5" name="Picture 4" descr="oran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29" y="3350190"/>
            <a:ext cx="3079471" cy="1979660"/>
          </a:xfrm>
          <a:prstGeom prst="rect">
            <a:avLst/>
          </a:prstGeom>
        </p:spPr>
      </p:pic>
      <p:pic>
        <p:nvPicPr>
          <p:cNvPr id="7" name="Picture 6" descr="sauerkrau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94" y="1417638"/>
            <a:ext cx="3074306" cy="18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4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66" y="274638"/>
            <a:ext cx="8885934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Growth of GM “Roundup-Ready” Corn, Soy and Cotton in US, 1996-2012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percent_GE_crops_Swanson_pap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32" r="-1883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961171" y="6418247"/>
            <a:ext cx="6865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N. Swanson et al., Journal of Organic Systems, 9(2), 2014, 6-37.</a:t>
            </a:r>
          </a:p>
        </p:txBody>
      </p:sp>
    </p:spTree>
    <p:extLst>
      <p:ext uri="{BB962C8B-B14F-4D97-AF65-F5344CB8AC3E}">
        <p14:creationId xmlns:p14="http://schemas.microsoft.com/office/powerpoint/2010/main" val="3015419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7162"/>
            <a:ext cx="8229600" cy="1143000"/>
          </a:xfrm>
        </p:spPr>
        <p:txBody>
          <a:bodyPr/>
          <a:lstStyle/>
          <a:p>
            <a:r>
              <a:rPr lang="en-US" b="1" dirty="0" smtClean="0"/>
              <a:t>Grass Roots Efforts</a:t>
            </a:r>
            <a:endParaRPr lang="en-US" b="1" dirty="0"/>
          </a:p>
        </p:txBody>
      </p:sp>
      <p:pic>
        <p:nvPicPr>
          <p:cNvPr id="4" name="Content Placeholder 3" descr="ban-roundup-2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5410198" y="985838"/>
            <a:ext cx="3555829" cy="1955569"/>
          </a:xfrm>
        </p:spPr>
      </p:pic>
      <p:pic>
        <p:nvPicPr>
          <p:cNvPr id="5" name="Picture 4" descr="FDN_WHOdeclaresSquar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3941233"/>
            <a:ext cx="2540000" cy="2413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21733" y="1134534"/>
            <a:ext cx="5748867" cy="49916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California </a:t>
            </a:r>
            <a:r>
              <a:rPr lang="en-US" dirty="0"/>
              <a:t>EPA moved to label glyphosate a "probable carcinogen"</a:t>
            </a:r>
          </a:p>
          <a:p>
            <a:r>
              <a:rPr lang="en-US" dirty="0"/>
              <a:t>Richmond, California banned glyphosate usage on public land</a:t>
            </a:r>
          </a:p>
          <a:p>
            <a:r>
              <a:rPr lang="en-US" dirty="0"/>
              <a:t>Tony </a:t>
            </a:r>
            <a:r>
              <a:rPr lang="en-US" dirty="0" err="1"/>
              <a:t>Mitra</a:t>
            </a:r>
            <a:r>
              <a:rPr lang="en-US" dirty="0"/>
              <a:t>, an activist in Canada, proposes that people should </a:t>
            </a:r>
            <a:r>
              <a:rPr lang="en-US" dirty="0" smtClean="0"/>
              <a:t>pressure </a:t>
            </a:r>
            <a:r>
              <a:rPr lang="en-US" dirty="0"/>
              <a:t>the mayors of their municipalities into testing glyphosate levels in water and food products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1733" y="6031067"/>
            <a:ext cx="5891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* </a:t>
            </a:r>
            <a:r>
              <a:rPr lang="en-US" dirty="0" smtClean="0"/>
              <a:t>See: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://www.tonu.org/2016/04/26/glyphosate-update/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3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rganic-labeling-vs.-GMO-label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271" r="-76271"/>
          <a:stretch>
            <a:fillRect/>
          </a:stretch>
        </p:blipFill>
        <p:spPr>
          <a:xfrm>
            <a:off x="-914400" y="274638"/>
            <a:ext cx="11139258" cy="6126163"/>
          </a:xfrm>
        </p:spPr>
      </p:pic>
    </p:spTree>
    <p:extLst>
      <p:ext uri="{BB962C8B-B14F-4D97-AF65-F5344CB8AC3E}">
        <p14:creationId xmlns:p14="http://schemas.microsoft.com/office/powerpoint/2010/main" val="2196159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483600" cy="516942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Glyphosate is the most damaging chemical in our environment today</a:t>
            </a:r>
          </a:p>
          <a:p>
            <a:pPr lvl="1"/>
            <a:r>
              <a:rPr lang="en-US" dirty="0" smtClean="0"/>
              <a:t>We have been grossly misled into believing that it is non-toxic to humans</a:t>
            </a:r>
          </a:p>
          <a:p>
            <a:r>
              <a:rPr lang="en-US" dirty="0" smtClean="0"/>
              <a:t>The strong correlations between glyphosate usage on core crops and the alarming rise in the incidence of a long list of diseases are supported by evidence of harm</a:t>
            </a:r>
          </a:p>
          <a:p>
            <a:r>
              <a:rPr lang="en-US" dirty="0" smtClean="0"/>
              <a:t>Glyphosate’s toxicity is easily explained by its biological mechanisms, particularly its potential ability to substitute for glycine during protein synthesis</a:t>
            </a:r>
          </a:p>
          <a:p>
            <a:pPr lvl="1"/>
            <a:r>
              <a:rPr lang="en-US" dirty="0" smtClean="0"/>
              <a:t>Its effects are insidious and cumulative</a:t>
            </a:r>
          </a:p>
          <a:p>
            <a:r>
              <a:rPr lang="en-US" dirty="0" smtClean="0"/>
              <a:t>We need to switch to sustainable organic agriculture and ban glyphosate across the globe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53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4037"/>
            <a:ext cx="8229600" cy="174042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“Glyphosate </a:t>
            </a:r>
            <a:r>
              <a:rPr lang="en-US" sz="3600" b="1" dirty="0"/>
              <a:t>Now the Most-Used Agricultural Chemical </a:t>
            </a:r>
            <a:r>
              <a:rPr lang="en-US" sz="3600" b="1" dirty="0" smtClean="0"/>
              <a:t>Ever”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200" dirty="0"/>
              <a:t>By Douglas Main, Feb 2, 2016 Newsweek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2015067"/>
            <a:ext cx="7366000" cy="435186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Glyphosate usage has increased 50-fold since 1996, when </a:t>
            </a:r>
            <a:r>
              <a:rPr lang="en-US" dirty="0" smtClean="0"/>
              <a:t>GMO glyphosate</a:t>
            </a:r>
            <a:r>
              <a:rPr lang="en-US" dirty="0"/>
              <a:t>-resistant crops were introduced in the US.</a:t>
            </a:r>
          </a:p>
          <a:p>
            <a:r>
              <a:rPr lang="en-US" dirty="0"/>
              <a:t>Today, 50 times more glyphosate is allowed by the EPA on </a:t>
            </a:r>
            <a:r>
              <a:rPr lang="en-US" dirty="0" smtClean="0"/>
              <a:t>corn grain than in 1996</a:t>
            </a:r>
          </a:p>
          <a:p>
            <a:r>
              <a:rPr lang="en-US" dirty="0" smtClean="0"/>
              <a:t>Half of the American farmers' fields have weeds that are resistant to glyphosate</a:t>
            </a:r>
          </a:p>
          <a:p>
            <a:r>
              <a:rPr lang="en-US" dirty="0" smtClean="0"/>
              <a:t>New GMO crops offer dual resistance to glyphosate &amp; 2,4-D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 Enlist Duo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333" y="6502400"/>
            <a:ext cx="841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 err="1" smtClean="0"/>
              <a:t>www.newsweek.com</a:t>
            </a:r>
            <a:r>
              <a:rPr lang="en-US" dirty="0"/>
              <a:t>/glyphosate-now-most-used-agricultural-chemical-ever-422419</a:t>
            </a:r>
          </a:p>
        </p:txBody>
      </p:sp>
    </p:spTree>
    <p:extLst>
      <p:ext uri="{BB962C8B-B14F-4D97-AF65-F5344CB8AC3E}">
        <p14:creationId xmlns:p14="http://schemas.microsoft.com/office/powerpoint/2010/main" val="161837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32656</TotalTime>
  <Words>4777</Words>
  <Application>Microsoft Macintosh PowerPoint</Application>
  <PresentationFormat>On-screen Show (4:3)</PresentationFormat>
  <Paragraphs>566</Paragraphs>
  <Slides>82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GMOs &amp; glyphosate -- real threats to human &amp; environmental health</vt:lpstr>
      <vt:lpstr>PowerPoint Presentation</vt:lpstr>
      <vt:lpstr>Outline</vt:lpstr>
      <vt:lpstr>PowerPoint Presentation</vt:lpstr>
      <vt:lpstr>PowerPoint Presentation</vt:lpstr>
      <vt:lpstr>Roundup and GMO Crops</vt:lpstr>
      <vt:lpstr>Autism Prevalence: 6 year olds*</vt:lpstr>
      <vt:lpstr>Growth of GM “Roundup-Ready” Corn, Soy and Cotton in US, 1996-2012*</vt:lpstr>
      <vt:lpstr>“Glyphosate Now the Most-Used Agricultural Chemical Ever”* By Douglas Main, Feb 2, 2016 Newsweek</vt:lpstr>
      <vt:lpstr>Sobering Statistics on  Glyphosate Residues*</vt:lpstr>
      <vt:lpstr>Sobering Statistics on  Glyphosate Residues*</vt:lpstr>
      <vt:lpstr>Glyphosate in Cotton Products*</vt:lpstr>
      <vt:lpstr>Is Glyphosate Toxic?</vt:lpstr>
      <vt:lpstr>Main Toxic Effects of Glyphosate*</vt:lpstr>
      <vt:lpstr>Glyphosate:  The Central Mechanisms*</vt:lpstr>
      <vt:lpstr>PowerPoint Presentation</vt:lpstr>
      <vt:lpstr>Inhibition of Cytochrome P450 Enzymes (CYPs) by Various Pesticides*</vt:lpstr>
      <vt:lpstr>Glyphosate Depletes Iron, Manganese and Zinc in Plants*</vt:lpstr>
      <vt:lpstr>Severe Deficiency in Serum Manganese and Cobalt in Cows*</vt:lpstr>
      <vt:lpstr>Some Consequences of  Manganese Deficiency</vt:lpstr>
      <vt:lpstr>The Enhancing Effect of Adjuvants*</vt:lpstr>
      <vt:lpstr>Roundup Safety Claims Disputed*</vt:lpstr>
      <vt:lpstr>Mammary Tumors in Rats*</vt:lpstr>
      <vt:lpstr>Conclusions from Rat Study *</vt:lpstr>
      <vt:lpstr> Paper Showing Strong Correlations between Glyphosate Usage  and Chronic Disease</vt:lpstr>
      <vt:lpstr>PowerPoint Presentation</vt:lpstr>
      <vt:lpstr>PowerPoint Presentation</vt:lpstr>
      <vt:lpstr>Quote from the Conclusion*</vt:lpstr>
      <vt:lpstr>Glyphosate and Antibiotic Resistance</vt:lpstr>
      <vt:lpstr>PowerPoint Presentation</vt:lpstr>
      <vt:lpstr>What If Glyphosate Could Insert Itself Into Protein Synthesis???</vt:lpstr>
      <vt:lpstr>What If Glyphosate Could Insert Itself Into Protein Synthesis???</vt:lpstr>
      <vt:lpstr>Some Predicted Consequences</vt:lpstr>
      <vt:lpstr>Circumstantial Evidence  from the Rhizosphere*</vt:lpstr>
      <vt:lpstr>An Analogy: ALS in Guam</vt:lpstr>
      <vt:lpstr>Another Analogy:  Multiple Sclerosis &amp; Sugar Beets* </vt:lpstr>
      <vt:lpstr>Into The Wild*</vt:lpstr>
      <vt:lpstr>PowerPoint Presentation</vt:lpstr>
      <vt:lpstr>Madcow Disease:  Bovine Spongiform Encephalopathy</vt:lpstr>
      <vt:lpstr>UK Epidemic in Madcow</vt:lpstr>
      <vt:lpstr>Root Rot: Fungus Infection</vt:lpstr>
      <vt:lpstr>Relationship to Glyphosate-Metabolizing Microbes*</vt:lpstr>
      <vt:lpstr>Relationship to Glyphosate-Metabolizing Microbes*</vt:lpstr>
      <vt:lpstr>Homologous Sequences*</vt:lpstr>
      <vt:lpstr>PowerPoint Presentation</vt:lpstr>
      <vt:lpstr>Collagen and Gelatin</vt:lpstr>
      <vt:lpstr>Gelatin!!</vt:lpstr>
      <vt:lpstr>Glyphosate in Vaccines?</vt:lpstr>
      <vt:lpstr>Autism, Glyphosate, Vaccine Reactions*</vt:lpstr>
      <vt:lpstr>Symptoms of Adverse Reactions to MMR before and after 2002*</vt:lpstr>
      <vt:lpstr>Symptoms of Adverse Reactions to MMR before and after 2002*</vt:lpstr>
      <vt:lpstr>Glyphosate and Glutamate*</vt:lpstr>
      <vt:lpstr>MMR, Glyphosate, Molecular Mimicry</vt:lpstr>
      <vt:lpstr>MMR, Glyphosate, Molecular Mimicry</vt:lpstr>
      <vt:lpstr>PowerPoint Presentation</vt:lpstr>
      <vt:lpstr>Neurological Diseases</vt:lpstr>
      <vt:lpstr>Neurological Diseases</vt:lpstr>
      <vt:lpstr>Deaths from Senile Dementia*</vt:lpstr>
      <vt:lpstr>Impaired GABA Receptor Activity  and Autism</vt:lpstr>
      <vt:lpstr>PowerPoint Presentation</vt:lpstr>
      <vt:lpstr>Is Glyphosate Making Us Obese?</vt:lpstr>
      <vt:lpstr>Regulating Fat Release</vt:lpstr>
      <vt:lpstr>Impaired Fatty Acid Release  from Fat Cells</vt:lpstr>
      <vt:lpstr>Impaired Fatty Acid Release  from Fat Cells</vt:lpstr>
      <vt:lpstr>Glyphosate Usage &amp; Death due to Obesity*</vt:lpstr>
      <vt:lpstr> “The Association of Maternal Obesity and Diabetes With Autism and Other Developmental Disabilities”* </vt:lpstr>
      <vt:lpstr>Adrenal Insufficiency</vt:lpstr>
      <vt:lpstr>Insulin Receptor &amp; Diabetes*,**</vt:lpstr>
      <vt:lpstr>Diabetes and Glyphosate*</vt:lpstr>
      <vt:lpstr>PowerPoint Presentation</vt:lpstr>
      <vt:lpstr>Celiac Disease and Prolyl Aminopeptidase</vt:lpstr>
      <vt:lpstr>Celiac Disease and Prolyl Aminopeptidase</vt:lpstr>
      <vt:lpstr>PowerPoint Presentation</vt:lpstr>
      <vt:lpstr>PowerPoint Presentation</vt:lpstr>
      <vt:lpstr>Eat Foods Containing Manganese</vt:lpstr>
      <vt:lpstr> Eat Foods Containing Sulfur</vt:lpstr>
      <vt:lpstr>Extracts from Common Plants Can Treat Glyphosate Poisoning*</vt:lpstr>
      <vt:lpstr>Treating Glyphosate Poisoning  in Animals (e.g., cows) *</vt:lpstr>
      <vt:lpstr>Some Important Nutrients</vt:lpstr>
      <vt:lpstr>Grass Roots Efforts</vt:lpstr>
      <vt:lpstr>PowerPoint Presentation</vt:lpstr>
      <vt:lpstr>Summary</vt:lpstr>
    </vt:vector>
  </TitlesOfParts>
  <Company>MIT CSAIL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Seneff</dc:creator>
  <cp:lastModifiedBy>Stephanie Seneff</cp:lastModifiedBy>
  <cp:revision>82</cp:revision>
  <dcterms:created xsi:type="dcterms:W3CDTF">2016-03-22T17:59:17Z</dcterms:created>
  <dcterms:modified xsi:type="dcterms:W3CDTF">2016-04-28T12:32:25Z</dcterms:modified>
</cp:coreProperties>
</file>