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549" r:id="rId2"/>
    <p:sldId id="256" r:id="rId3"/>
    <p:sldId id="496" r:id="rId4"/>
    <p:sldId id="483" r:id="rId5"/>
    <p:sldId id="413" r:id="rId6"/>
    <p:sldId id="548" r:id="rId7"/>
    <p:sldId id="490" r:id="rId8"/>
    <p:sldId id="503" r:id="rId9"/>
    <p:sldId id="500" r:id="rId10"/>
    <p:sldId id="501" r:id="rId11"/>
    <p:sldId id="544" r:id="rId12"/>
    <p:sldId id="502" r:id="rId13"/>
    <p:sldId id="491" r:id="rId14"/>
    <p:sldId id="411" r:id="rId15"/>
    <p:sldId id="409" r:id="rId16"/>
    <p:sldId id="442" r:id="rId17"/>
    <p:sldId id="470" r:id="rId18"/>
    <p:sldId id="443" r:id="rId19"/>
    <p:sldId id="420" r:id="rId20"/>
    <p:sldId id="410" r:id="rId21"/>
    <p:sldId id="419" r:id="rId22"/>
    <p:sldId id="418" r:id="rId23"/>
    <p:sldId id="415" r:id="rId24"/>
    <p:sldId id="414" r:id="rId25"/>
    <p:sldId id="379" r:id="rId26"/>
    <p:sldId id="378" r:id="rId27"/>
    <p:sldId id="435" r:id="rId28"/>
    <p:sldId id="535" r:id="rId29"/>
    <p:sldId id="436" r:id="rId30"/>
    <p:sldId id="437" r:id="rId31"/>
    <p:sldId id="551" r:id="rId32"/>
    <p:sldId id="370" r:id="rId33"/>
    <p:sldId id="371" r:id="rId34"/>
    <p:sldId id="493" r:id="rId35"/>
    <p:sldId id="533" r:id="rId36"/>
    <p:sldId id="382" r:id="rId37"/>
    <p:sldId id="402" r:id="rId38"/>
    <p:sldId id="552" r:id="rId39"/>
    <p:sldId id="554" r:id="rId40"/>
    <p:sldId id="534" r:id="rId41"/>
    <p:sldId id="448" r:id="rId42"/>
    <p:sldId id="449" r:id="rId43"/>
    <p:sldId id="536" r:id="rId44"/>
    <p:sldId id="537" r:id="rId45"/>
    <p:sldId id="538" r:id="rId46"/>
    <p:sldId id="539" r:id="rId47"/>
    <p:sldId id="450" r:id="rId48"/>
    <p:sldId id="451" r:id="rId49"/>
    <p:sldId id="452" r:id="rId50"/>
    <p:sldId id="453" r:id="rId51"/>
    <p:sldId id="454" r:id="rId52"/>
    <p:sldId id="540" r:id="rId53"/>
    <p:sldId id="455" r:id="rId54"/>
    <p:sldId id="456" r:id="rId55"/>
    <p:sldId id="541" r:id="rId56"/>
    <p:sldId id="504" r:id="rId57"/>
    <p:sldId id="505" r:id="rId58"/>
    <p:sldId id="506" r:id="rId59"/>
    <p:sldId id="507" r:id="rId60"/>
    <p:sldId id="508" r:id="rId61"/>
    <p:sldId id="509" r:id="rId62"/>
    <p:sldId id="550" r:id="rId63"/>
    <p:sldId id="511" r:id="rId64"/>
    <p:sldId id="512" r:id="rId65"/>
    <p:sldId id="513" r:id="rId66"/>
    <p:sldId id="542" r:id="rId67"/>
    <p:sldId id="543" r:id="rId68"/>
    <p:sldId id="514" r:id="rId69"/>
    <p:sldId id="515" r:id="rId70"/>
    <p:sldId id="516" r:id="rId71"/>
    <p:sldId id="517" r:id="rId72"/>
    <p:sldId id="518" r:id="rId73"/>
    <p:sldId id="519" r:id="rId74"/>
    <p:sldId id="520" r:id="rId75"/>
    <p:sldId id="521" r:id="rId76"/>
    <p:sldId id="522" r:id="rId77"/>
    <p:sldId id="523" r:id="rId78"/>
    <p:sldId id="524" r:id="rId79"/>
    <p:sldId id="525" r:id="rId80"/>
    <p:sldId id="526" r:id="rId81"/>
    <p:sldId id="527" r:id="rId82"/>
    <p:sldId id="546" r:id="rId83"/>
    <p:sldId id="529" r:id="rId84"/>
    <p:sldId id="530" r:id="rId85"/>
    <p:sldId id="531" r:id="rId86"/>
    <p:sldId id="532" r:id="rId87"/>
    <p:sldId id="545" r:id="rId88"/>
    <p:sldId id="547"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32" autoAdjust="0"/>
  </p:normalViewPr>
  <p:slideViewPr>
    <p:cSldViewPr snapToGrid="0" snapToObjects="1">
      <p:cViewPr varScale="1">
        <p:scale>
          <a:sx n="72" d="100"/>
          <a:sy n="72" d="100"/>
        </p:scale>
        <p:origin x="-132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EA5A0-54F5-B845-84B1-7E3A36832F3D}" type="datetimeFigureOut">
              <a:rPr lang="en-US" smtClean="0"/>
              <a:t>11/11/16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179DB-4371-8A4E-BAC3-53514336C69D}" type="slidenum">
              <a:rPr lang="en-US" smtClean="0"/>
              <a:t>‹#›</a:t>
            </a:fld>
            <a:endParaRPr lang="en-US"/>
          </a:p>
        </p:txBody>
      </p:sp>
    </p:spTree>
    <p:extLst>
      <p:ext uri="{BB962C8B-B14F-4D97-AF65-F5344CB8AC3E}">
        <p14:creationId xmlns:p14="http://schemas.microsoft.com/office/powerpoint/2010/main" val="2672385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Zika_hype.pdf</a:t>
            </a:r>
            <a:endParaRPr lang="en-US" dirty="0" smtClean="0"/>
          </a:p>
          <a:p>
            <a:r>
              <a:rPr lang="en-US" dirty="0" smtClean="0"/>
              <a:t>http://</a:t>
            </a:r>
            <a:r>
              <a:rPr lang="en-US" dirty="0" err="1" smtClean="0"/>
              <a:t>www.thevaccinereaction.org</a:t>
            </a:r>
            <a:r>
              <a:rPr lang="en-US" dirty="0" smtClean="0"/>
              <a:t>/2016/09/cdc-bets-farm-on-zika-based-on-conclusion-of-rasmussen-jamieson-honein-petersen-paper</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four researchers are CDC employees.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7</a:t>
            </a:fld>
            <a:endParaRPr lang="en-US"/>
          </a:p>
        </p:txBody>
      </p:sp>
    </p:spTree>
    <p:extLst>
      <p:ext uri="{BB962C8B-B14F-4D97-AF65-F5344CB8AC3E}">
        <p14:creationId xmlns:p14="http://schemas.microsoft.com/office/powerpoint/2010/main" val="2094196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macrocephaly_microcephaly_autism.text</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22</a:t>
            </a:fld>
            <a:endParaRPr lang="en-US"/>
          </a:p>
        </p:txBody>
      </p:sp>
    </p:spTree>
    <p:extLst>
      <p:ext uri="{BB962C8B-B14F-4D97-AF65-F5344CB8AC3E}">
        <p14:creationId xmlns:p14="http://schemas.microsoft.com/office/powerpoint/2010/main" val="202623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Disabilities Education Act</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23</a:t>
            </a:fld>
            <a:endParaRPr lang="en-US"/>
          </a:p>
        </p:txBody>
      </p:sp>
    </p:spTree>
    <p:extLst>
      <p:ext uri="{BB962C8B-B14F-4D97-AF65-F5344CB8AC3E}">
        <p14:creationId xmlns:p14="http://schemas.microsoft.com/office/powerpoint/2010/main" val="221968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./molecular_mimicry_autoimmunity_2012.pdf </a:t>
            </a:r>
            <a:endParaRPr lang="en-US" dirty="0"/>
          </a:p>
        </p:txBody>
      </p:sp>
      <p:sp>
        <p:nvSpPr>
          <p:cNvPr id="4" name="Slide Number Placeholder 3"/>
          <p:cNvSpPr>
            <a:spLocks noGrp="1"/>
          </p:cNvSpPr>
          <p:nvPr>
            <p:ph type="sldNum" sz="quarter" idx="10"/>
          </p:nvPr>
        </p:nvSpPr>
        <p:spPr/>
        <p:txBody>
          <a:bodyPr/>
          <a:lstStyle/>
          <a:p>
            <a:fld id="{FB7E92B4-0E77-9E43-AF18-33133D18AEC1}" type="slidenum">
              <a:rPr lang="en-US" smtClean="0"/>
              <a:t>27</a:t>
            </a:fld>
            <a:endParaRPr lang="en-US"/>
          </a:p>
        </p:txBody>
      </p:sp>
    </p:spTree>
    <p:extLst>
      <p:ext uri="{BB962C8B-B14F-4D97-AF65-F5344CB8AC3E}">
        <p14:creationId xmlns:p14="http://schemas.microsoft.com/office/powerpoint/2010/main" val="317368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vaccinesbytheoutliers.wordpress.com</a:t>
            </a:r>
            <a:r>
              <a:rPr lang="en-US" dirty="0" smtClean="0"/>
              <a:t>/2016/08/18/</a:t>
            </a:r>
            <a:r>
              <a:rPr lang="en-US" dirty="0" err="1" smtClean="0"/>
              <a:t>i</a:t>
            </a:r>
            <a:r>
              <a:rPr lang="en-US" smtClean="0"/>
              <a:t>-just-never-knew-auto-antibodies-were-such-a-drag/</a:t>
            </a:r>
            <a:endParaRPr lang="en-US"/>
          </a:p>
        </p:txBody>
      </p:sp>
      <p:sp>
        <p:nvSpPr>
          <p:cNvPr id="4" name="Slide Number Placeholder 3"/>
          <p:cNvSpPr>
            <a:spLocks noGrp="1"/>
          </p:cNvSpPr>
          <p:nvPr>
            <p:ph type="sldNum" sz="quarter" idx="10"/>
          </p:nvPr>
        </p:nvSpPr>
        <p:spPr/>
        <p:txBody>
          <a:bodyPr/>
          <a:lstStyle/>
          <a:p>
            <a:fld id="{73A179DB-4371-8A4E-BAC3-53514336C69D}" type="slidenum">
              <a:rPr lang="en-US" smtClean="0"/>
              <a:t>32</a:t>
            </a:fld>
            <a:endParaRPr lang="en-US"/>
          </a:p>
        </p:txBody>
      </p:sp>
    </p:spTree>
    <p:extLst>
      <p:ext uri="{BB962C8B-B14F-4D97-AF65-F5344CB8AC3E}">
        <p14:creationId xmlns:p14="http://schemas.microsoft.com/office/powerpoint/2010/main" val="71543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vaccinesbytheoutliers.wordpress.com</a:t>
            </a:r>
            <a:r>
              <a:rPr lang="en-US" dirty="0" smtClean="0"/>
              <a:t>/2016/08/18/</a:t>
            </a:r>
            <a:r>
              <a:rPr lang="en-US" dirty="0" err="1" smtClean="0"/>
              <a:t>i</a:t>
            </a:r>
            <a:r>
              <a:rPr lang="en-US" smtClean="0"/>
              <a:t>-just-never-knew-auto-antibodies-were-such-a-drag/</a:t>
            </a:r>
            <a:endParaRPr lang="en-US"/>
          </a:p>
        </p:txBody>
      </p:sp>
      <p:sp>
        <p:nvSpPr>
          <p:cNvPr id="4" name="Slide Number Placeholder 3"/>
          <p:cNvSpPr>
            <a:spLocks noGrp="1"/>
          </p:cNvSpPr>
          <p:nvPr>
            <p:ph type="sldNum" sz="quarter" idx="10"/>
          </p:nvPr>
        </p:nvSpPr>
        <p:spPr/>
        <p:txBody>
          <a:bodyPr/>
          <a:lstStyle/>
          <a:p>
            <a:fld id="{73A179DB-4371-8A4E-BAC3-53514336C69D}" type="slidenum">
              <a:rPr lang="en-US" smtClean="0"/>
              <a:t>33</a:t>
            </a:fld>
            <a:endParaRPr lang="en-US"/>
          </a:p>
        </p:txBody>
      </p:sp>
    </p:spTree>
    <p:extLst>
      <p:ext uri="{BB962C8B-B14F-4D97-AF65-F5344CB8AC3E}">
        <p14:creationId xmlns:p14="http://schemas.microsoft.com/office/powerpoint/2010/main" val="71543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www.globalresearch.ca</a:t>
            </a:r>
            <a:r>
              <a:rPr lang="en-US" dirty="0" smtClean="0"/>
              <a:t>/vaccines-dark-inferno/15452</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36</a:t>
            </a:fld>
            <a:endParaRPr lang="en-US"/>
          </a:p>
        </p:txBody>
      </p:sp>
    </p:spTree>
    <p:extLst>
      <p:ext uri="{BB962C8B-B14F-4D97-AF65-F5344CB8AC3E}">
        <p14:creationId xmlns:p14="http://schemas.microsoft.com/office/powerpoint/2010/main" val="23176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./Cernunnos_mutation_immunodeficiency_microcephaly_2005.pdf</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38</a:t>
            </a:fld>
            <a:endParaRPr lang="en-US"/>
          </a:p>
        </p:txBody>
      </p:sp>
    </p:spTree>
    <p:extLst>
      <p:ext uri="{BB962C8B-B14F-4D97-AF65-F5344CB8AC3E}">
        <p14:creationId xmlns:p14="http://schemas.microsoft.com/office/powerpoint/2010/main" val="374673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./Cernunnos_mutation_immunodeficiency_microcephaly_2005.pdf</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39</a:t>
            </a:fld>
            <a:endParaRPr lang="en-US"/>
          </a:p>
        </p:txBody>
      </p:sp>
    </p:spTree>
    <p:extLst>
      <p:ext uri="{BB962C8B-B14F-4D97-AF65-F5344CB8AC3E}">
        <p14:creationId xmlns:p14="http://schemas.microsoft.com/office/powerpoint/2010/main" val="374673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cyanobacteria_BMAA_article.pdf</a:t>
            </a:r>
            <a:endParaRPr lang="en-US" dirty="0" smtClean="0"/>
          </a:p>
          <a:p>
            <a:r>
              <a:rPr lang="en-US" dirty="0" smtClean="0"/>
              <a:t>Slotbloom_1999_conserved_serine_glutamate_transporter.pdf</a:t>
            </a:r>
          </a:p>
          <a:p>
            <a:r>
              <a:rPr lang="en-US" dirty="0" err="1" smtClean="0"/>
              <a:t>Dunlop.pdf</a:t>
            </a:r>
            <a:endParaRPr lang="en-US" dirty="0" smtClean="0"/>
          </a:p>
          <a:p>
            <a:r>
              <a:rPr lang="en-US" dirty="0" smtClean="0"/>
              <a:t>ALS_glutamate_transporter_link_2009.pdf</a:t>
            </a:r>
          </a:p>
          <a:p>
            <a:endParaRPr lang="fi-FI" dirty="0" smtClean="0"/>
          </a:p>
          <a:p>
            <a:r>
              <a:rPr lang="fi-FI" dirty="0" smtClean="0"/>
              <a:t>Guam/</a:t>
            </a:r>
          </a:p>
          <a:p>
            <a:r>
              <a:rPr lang="fi-FI" dirty="0" smtClean="0"/>
              <a:t>*ALS_glutamate_transporter_link_2009.pdf</a:t>
            </a:r>
          </a:p>
          <a:p>
            <a:r>
              <a:rPr lang="fi-FI" dirty="0" smtClean="0"/>
              <a:t>ChrisShawChapter7GuamFantastic.docx</a:t>
            </a:r>
          </a:p>
          <a:p>
            <a:r>
              <a:rPr lang="fi-FI" dirty="0" err="1" smtClean="0"/>
              <a:t>Dunlop.pdf</a:t>
            </a:r>
            <a:endParaRPr lang="fi-FI" dirty="0" smtClean="0"/>
          </a:p>
          <a:p>
            <a:r>
              <a:rPr lang="fi-FI" dirty="0" smtClean="0"/>
              <a:t>**Slotbloom_1999_conserved_serine_glutamate_transporter.pdf</a:t>
            </a:r>
          </a:p>
          <a:p>
            <a:endParaRPr lang="en-US" dirty="0"/>
          </a:p>
        </p:txBody>
      </p:sp>
      <p:sp>
        <p:nvSpPr>
          <p:cNvPr id="4" name="Slide Number Placeholder 3"/>
          <p:cNvSpPr>
            <a:spLocks noGrp="1"/>
          </p:cNvSpPr>
          <p:nvPr>
            <p:ph type="sldNum" sz="quarter" idx="10"/>
          </p:nvPr>
        </p:nvSpPr>
        <p:spPr/>
        <p:txBody>
          <a:bodyPr/>
          <a:lstStyle/>
          <a:p>
            <a:fld id="{FACDEB22-E773-5B46-8A0F-EA80E4F178C3}" type="slidenum">
              <a:rPr lang="en-US" smtClean="0"/>
              <a:t>48</a:t>
            </a:fld>
            <a:endParaRPr lang="en-US"/>
          </a:p>
        </p:txBody>
      </p:sp>
    </p:spTree>
    <p:extLst>
      <p:ext uri="{BB962C8B-B14F-4D97-AF65-F5344CB8AC3E}">
        <p14:creationId xmlns:p14="http://schemas.microsoft.com/office/powerpoint/2010/main" val="762877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misincorporation_of_proline_analogue_MS.pdf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49</a:t>
            </a:fld>
            <a:endParaRPr lang="en-US"/>
          </a:p>
        </p:txBody>
      </p:sp>
    </p:spTree>
    <p:extLst>
      <p:ext uri="{BB962C8B-B14F-4D97-AF65-F5344CB8AC3E}">
        <p14:creationId xmlns:p14="http://schemas.microsoft.com/office/powerpoint/2010/main" val="328999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plasmid_sixty_minutes.text</a:t>
            </a:r>
            <a:endParaRPr lang="en-US" dirty="0" smtClean="0"/>
          </a:p>
          <a:p>
            <a:r>
              <a:rPr lang="en-US" dirty="0" smtClean="0"/>
              <a:t>Sunday, Nov. 6, 2016</a:t>
            </a:r>
          </a:p>
          <a:p>
            <a:r>
              <a:rPr lang="en-US" dirty="0" smtClean="0"/>
              <a:t>./60_minutes.pdf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9</a:t>
            </a:fld>
            <a:endParaRPr lang="en-US"/>
          </a:p>
        </p:txBody>
      </p:sp>
    </p:spTree>
    <p:extLst>
      <p:ext uri="{BB962C8B-B14F-4D97-AF65-F5344CB8AC3E}">
        <p14:creationId xmlns:p14="http://schemas.microsoft.com/office/powerpoint/2010/main" val="829715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glyphosate</a:t>
            </a:r>
            <a:r>
              <a:rPr lang="de-DE" dirty="0" smtClean="0"/>
              <a:t>/Lindhurst_2006_thiamine_pyrophosphate_defect_glycine_microcephaly.pdf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58</a:t>
            </a:fld>
            <a:endParaRPr lang="en-US"/>
          </a:p>
        </p:txBody>
      </p:sp>
    </p:spTree>
    <p:extLst>
      <p:ext uri="{BB962C8B-B14F-4D97-AF65-F5344CB8AC3E}">
        <p14:creationId xmlns:p14="http://schemas.microsoft.com/office/powerpoint/2010/main" val="408967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glyphosate</a:t>
            </a:r>
            <a:r>
              <a:rPr lang="de-DE" dirty="0" smtClean="0"/>
              <a:t>/Lindhurst_2006_thiamine_pyrophosphate_defect_glycine_microcephaly.pdf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59</a:t>
            </a:fld>
            <a:endParaRPr lang="en-US"/>
          </a:p>
        </p:txBody>
      </p:sp>
    </p:spTree>
    <p:extLst>
      <p:ext uri="{BB962C8B-B14F-4D97-AF65-F5344CB8AC3E}">
        <p14:creationId xmlns:p14="http://schemas.microsoft.com/office/powerpoint/2010/main" val="4089672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err="1" smtClean="0"/>
              <a:t>glyphosate</a:t>
            </a:r>
            <a:r>
              <a:rPr lang="de-DE" dirty="0" smtClean="0"/>
              <a:t>/Lindhurst_2006_thiamine_pyrophosphate_defect_glycine_microcephaly.pdf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60</a:t>
            </a:fld>
            <a:endParaRPr lang="en-US"/>
          </a:p>
        </p:txBody>
      </p:sp>
    </p:spTree>
    <p:extLst>
      <p:ext uri="{BB962C8B-B14F-4D97-AF65-F5344CB8AC3E}">
        <p14:creationId xmlns:p14="http://schemas.microsoft.com/office/powerpoint/2010/main" val="41214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Glyphosate/sulfur_thiamine_ruminants_disease_2013.pdf</a:t>
            </a:r>
          </a:p>
          <a:p>
            <a:r>
              <a:rPr lang="en-US" dirty="0" smtClean="0"/>
              <a:t>Wow!</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61</a:t>
            </a:fld>
            <a:endParaRPr lang="en-US"/>
          </a:p>
        </p:txBody>
      </p:sp>
    </p:spTree>
    <p:extLst>
      <p:ext uri="{BB962C8B-B14F-4D97-AF65-F5344CB8AC3E}">
        <p14:creationId xmlns:p14="http://schemas.microsoft.com/office/powerpoint/2010/main" val="2836499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Glyphosate/sulfur_thiamine_ruminants_disease_2013.pdf</a:t>
            </a:r>
          </a:p>
          <a:p>
            <a:r>
              <a:rPr lang="en-US" dirty="0" smtClean="0"/>
              <a:t>Wow!</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62</a:t>
            </a:fld>
            <a:endParaRPr lang="en-US"/>
          </a:p>
        </p:txBody>
      </p:sp>
    </p:spTree>
    <p:extLst>
      <p:ext uri="{BB962C8B-B14F-4D97-AF65-F5344CB8AC3E}">
        <p14:creationId xmlns:p14="http://schemas.microsoft.com/office/powerpoint/2010/main" val="2836499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Glyphosate/excess_sulfur_low_thiamine_encephalitis_cows_2012.pdf </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63</a:t>
            </a:fld>
            <a:endParaRPr lang="en-US"/>
          </a:p>
        </p:txBody>
      </p:sp>
    </p:spTree>
    <p:extLst>
      <p:ext uri="{BB962C8B-B14F-4D97-AF65-F5344CB8AC3E}">
        <p14:creationId xmlns:p14="http://schemas.microsoft.com/office/powerpoint/2010/main" val="2680078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Glyphosate/excess_sulfur_low_thiamine_encephalitis_cows_2012.pdf </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64</a:t>
            </a:fld>
            <a:endParaRPr lang="en-US"/>
          </a:p>
        </p:txBody>
      </p:sp>
    </p:spTree>
    <p:extLst>
      <p:ext uri="{BB962C8B-B14F-4D97-AF65-F5344CB8AC3E}">
        <p14:creationId xmlns:p14="http://schemas.microsoft.com/office/powerpoint/2010/main" val="1331242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bird_paralysis_Europe_thiamine_deficiency.pdf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66</a:t>
            </a:fld>
            <a:endParaRPr lang="en-US"/>
          </a:p>
        </p:txBody>
      </p:sp>
    </p:spTree>
    <p:extLst>
      <p:ext uri="{BB962C8B-B14F-4D97-AF65-F5344CB8AC3E}">
        <p14:creationId xmlns:p14="http://schemas.microsoft.com/office/powerpoint/2010/main" val="1513454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www.thevaccinereaction.org</a:t>
            </a:r>
            <a:r>
              <a:rPr lang="en-US" dirty="0" smtClean="0"/>
              <a:t>/2016/02/tdap-vaccinations-for-all-pregnant-women-in-brazil-mandated-in-late-2014/</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69</a:t>
            </a:fld>
            <a:endParaRPr lang="en-US"/>
          </a:p>
        </p:txBody>
      </p:sp>
    </p:spTree>
    <p:extLst>
      <p:ext uri="{BB962C8B-B14F-4D97-AF65-F5344CB8AC3E}">
        <p14:creationId xmlns:p14="http://schemas.microsoft.com/office/powerpoint/2010/main" val="1402669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www.thevaccinereaction.org</a:t>
            </a:r>
            <a:r>
              <a:rPr lang="en-US" dirty="0" smtClean="0"/>
              <a:t>/2016/02/tdap-vaccinations-for-all-pregnant-women-in-brazil-mandated-in-late-2014/</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70</a:t>
            </a:fld>
            <a:endParaRPr lang="en-US"/>
          </a:p>
        </p:txBody>
      </p:sp>
    </p:spTree>
    <p:extLst>
      <p:ext uri="{BB962C8B-B14F-4D97-AF65-F5344CB8AC3E}">
        <p14:creationId xmlns:p14="http://schemas.microsoft.com/office/powerpoint/2010/main" val="140266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11</a:t>
            </a:fld>
            <a:endParaRPr lang="en-US"/>
          </a:p>
        </p:txBody>
      </p:sp>
    </p:spTree>
    <p:extLst>
      <p:ext uri="{BB962C8B-B14F-4D97-AF65-F5344CB8AC3E}">
        <p14:creationId xmlns:p14="http://schemas.microsoft.com/office/powerpoint/2010/main" val="1415657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DPT_vanishing_white_matter_microcephaly.text</a:t>
            </a:r>
            <a:endParaRPr lang="en-US" dirty="0" smtClean="0"/>
          </a:p>
          <a:p>
            <a:r>
              <a:rPr lang="en-US" dirty="0" smtClean="0"/>
              <a:t>./</a:t>
            </a:r>
            <a:r>
              <a:rPr lang="en-US" dirty="0" err="1" smtClean="0"/>
              <a:t>ZikaBasecamp.text</a:t>
            </a:r>
            <a:endParaRPr lang="en-US" dirty="0" smtClean="0"/>
          </a:p>
          <a:p>
            <a:r>
              <a:rPr lang="en-US" dirty="0" smtClean="0"/>
              <a:t>atypical_vanishing_white_matter_disease_microcephaly_DPT_shot.pdf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71</a:t>
            </a:fld>
            <a:endParaRPr lang="en-US"/>
          </a:p>
        </p:txBody>
      </p:sp>
    </p:spTree>
    <p:extLst>
      <p:ext uri="{BB962C8B-B14F-4D97-AF65-F5344CB8AC3E}">
        <p14:creationId xmlns:p14="http://schemas.microsoft.com/office/powerpoint/2010/main" val="693288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atypical_vanishing_white_matter_disease_microcephaly_DPT_shot.pdf</a:t>
            </a:r>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72</a:t>
            </a:fld>
            <a:endParaRPr lang="en-US"/>
          </a:p>
        </p:txBody>
      </p:sp>
    </p:spTree>
    <p:extLst>
      <p:ext uri="{BB962C8B-B14F-4D97-AF65-F5344CB8AC3E}">
        <p14:creationId xmlns:p14="http://schemas.microsoft.com/office/powerpoint/2010/main" val="2654342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Preferentially under one</a:t>
            </a:r>
            <a:r>
              <a:rPr lang="en-US" baseline="0" dirty="0" smtClean="0"/>
              <a:t> year old or older than 15 years.</a:t>
            </a:r>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74</a:t>
            </a:fld>
            <a:endParaRPr lang="en-US"/>
          </a:p>
        </p:txBody>
      </p:sp>
    </p:spTree>
    <p:extLst>
      <p:ext uri="{BB962C8B-B14F-4D97-AF65-F5344CB8AC3E}">
        <p14:creationId xmlns:p14="http://schemas.microsoft.com/office/powerpoint/2010/main" val="1946894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www.greenmedinfo.com</a:t>
            </a:r>
            <a:r>
              <a:rPr lang="en-US" dirty="0" smtClean="0"/>
              <a:t>/blog/roundup-</a:t>
            </a:r>
            <a:r>
              <a:rPr lang="en-US" dirty="0" err="1" smtClean="0"/>
              <a:t>weedkiller</a:t>
            </a:r>
            <a:r>
              <a:rPr lang="en-US" dirty="0" smtClean="0"/>
              <a:t>-brain-damaging-neurotoxin</a:t>
            </a:r>
          </a:p>
          <a:p>
            <a:r>
              <a:rPr lang="en-US" dirty="0" smtClean="0"/>
              <a:t>acute exposure (30 minutes) and chronic (pregnancy and lactation) exposure.</a:t>
            </a:r>
          </a:p>
          <a:p>
            <a:r>
              <a:rPr lang="en-US" dirty="0" smtClean="0"/>
              <a:t>Rat hippocampus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Why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was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this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referenced</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Bohn et al. Food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Chemistry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153, 15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June</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2014, 207-215.</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79</a:t>
            </a:fld>
            <a:endParaRPr lang="en-US"/>
          </a:p>
        </p:txBody>
      </p:sp>
    </p:spTree>
    <p:extLst>
      <p:ext uri="{BB962C8B-B14F-4D97-AF65-F5344CB8AC3E}">
        <p14:creationId xmlns:p14="http://schemas.microsoft.com/office/powerpoint/2010/main" val="227279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80</a:t>
            </a:fld>
            <a:endParaRPr lang="en-US"/>
          </a:p>
        </p:txBody>
      </p:sp>
    </p:spTree>
    <p:extLst>
      <p:ext uri="{BB962C8B-B14F-4D97-AF65-F5344CB8AC3E}">
        <p14:creationId xmlns:p14="http://schemas.microsoft.com/office/powerpoint/2010/main" val="4017572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Trypsin inhibitor</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85</a:t>
            </a:fld>
            <a:endParaRPr lang="en-US"/>
          </a:p>
        </p:txBody>
      </p:sp>
    </p:spTree>
    <p:extLst>
      <p:ext uri="{BB962C8B-B14F-4D97-AF65-F5344CB8AC3E}">
        <p14:creationId xmlns:p14="http://schemas.microsoft.com/office/powerpoint/2010/main" val="287570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ZikaMindControl.pdf</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14</a:t>
            </a:fld>
            <a:endParaRPr lang="en-US"/>
          </a:p>
        </p:txBody>
      </p:sp>
    </p:spTree>
    <p:extLst>
      <p:ext uri="{BB962C8B-B14F-4D97-AF65-F5344CB8AC3E}">
        <p14:creationId xmlns:p14="http://schemas.microsoft.com/office/powerpoint/2010/main" val="421116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www.hormonesmatter.com</a:t>
            </a:r>
            <a:r>
              <a:rPr lang="en-US" dirty="0" smtClean="0"/>
              <a:t>/</a:t>
            </a:r>
            <a:r>
              <a:rPr lang="en-US" dirty="0" err="1" smtClean="0"/>
              <a:t>zika</a:t>
            </a:r>
            <a:r>
              <a:rPr lang="en-US" dirty="0" smtClean="0"/>
              <a:t>-microcephaly/</a:t>
            </a:r>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15</a:t>
            </a:fld>
            <a:endParaRPr lang="en-US"/>
          </a:p>
        </p:txBody>
      </p:sp>
    </p:spTree>
    <p:extLst>
      <p:ext uri="{BB962C8B-B14F-4D97-AF65-F5344CB8AC3E}">
        <p14:creationId xmlns:p14="http://schemas.microsoft.com/office/powerpoint/2010/main" val="9695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www.hormonesmatter.com</a:t>
            </a:r>
            <a:r>
              <a:rPr lang="en-US" dirty="0" smtClean="0"/>
              <a:t>/</a:t>
            </a:r>
            <a:r>
              <a:rPr lang="en-US" dirty="0" err="1" smtClean="0"/>
              <a:t>zika</a:t>
            </a:r>
            <a:r>
              <a:rPr lang="en-US" dirty="0" smtClean="0"/>
              <a:t>-microcephaly/</a:t>
            </a:r>
          </a:p>
          <a:p>
            <a:r>
              <a:rPr lang="en-US" dirty="0" smtClean="0"/>
              <a:t>./</a:t>
            </a:r>
            <a:r>
              <a:rPr lang="en-US" dirty="0" err="1" smtClean="0"/>
              <a:t>Zika_microcephaly_article.pdf</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16</a:t>
            </a:fld>
            <a:endParaRPr lang="en-US"/>
          </a:p>
        </p:txBody>
      </p:sp>
    </p:spTree>
    <p:extLst>
      <p:ext uri="{BB962C8B-B14F-4D97-AF65-F5344CB8AC3E}">
        <p14:creationId xmlns:p14="http://schemas.microsoft.com/office/powerpoint/2010/main" val="417243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Zika_virus_in_Colombia.pdf</a:t>
            </a:r>
            <a:endParaRPr lang="en-US" dirty="0" smtClean="0"/>
          </a:p>
          <a:p>
            <a:r>
              <a:rPr lang="en-US" dirty="0" smtClean="0"/>
              <a:t>./</a:t>
            </a:r>
            <a:r>
              <a:rPr lang="en-US" dirty="0" err="1" smtClean="0"/>
              <a:t>zika.email.text</a:t>
            </a:r>
            <a:endParaRPr lang="en-US"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17</a:t>
            </a:fld>
            <a:endParaRPr lang="en-US"/>
          </a:p>
        </p:txBody>
      </p:sp>
    </p:spTree>
    <p:extLst>
      <p:ext uri="{BB962C8B-B14F-4D97-AF65-F5344CB8AC3E}">
        <p14:creationId xmlns:p14="http://schemas.microsoft.com/office/powerpoint/2010/main" val="3799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www.hormonesmatter.com</a:t>
            </a:r>
            <a:r>
              <a:rPr lang="en-US" dirty="0" smtClean="0"/>
              <a:t>/</a:t>
            </a:r>
            <a:r>
              <a:rPr lang="en-US" dirty="0" err="1" smtClean="0"/>
              <a:t>zika</a:t>
            </a:r>
            <a:r>
              <a:rPr lang="en-US" dirty="0" smtClean="0"/>
              <a:t>-microcephaly/</a:t>
            </a:r>
          </a:p>
          <a:p>
            <a:r>
              <a:rPr lang="en-US" dirty="0" smtClean="0"/>
              <a:t>./</a:t>
            </a:r>
            <a:r>
              <a:rPr lang="en-US" dirty="0" err="1" smtClean="0"/>
              <a:t>Zika_microcephaly_article.pdf</a:t>
            </a:r>
            <a:endParaRPr lang="en-US" dirty="0" smtClean="0"/>
          </a:p>
          <a:p>
            <a:endParaRPr lang="en-US" dirty="0"/>
          </a:p>
        </p:txBody>
      </p:sp>
      <p:sp>
        <p:nvSpPr>
          <p:cNvPr id="4" name="Slide Number Placeholder 3"/>
          <p:cNvSpPr>
            <a:spLocks noGrp="1"/>
          </p:cNvSpPr>
          <p:nvPr>
            <p:ph type="sldNum" sz="quarter" idx="10"/>
          </p:nvPr>
        </p:nvSpPr>
        <p:spPr/>
        <p:txBody>
          <a:bodyPr/>
          <a:lstStyle/>
          <a:p>
            <a:fld id="{73A179DB-4371-8A4E-BAC3-53514336C69D}" type="slidenum">
              <a:rPr lang="en-US" smtClean="0"/>
              <a:t>18</a:t>
            </a:fld>
            <a:endParaRPr lang="en-US"/>
          </a:p>
        </p:txBody>
      </p:sp>
    </p:spTree>
    <p:extLst>
      <p:ext uri="{BB962C8B-B14F-4D97-AF65-F5344CB8AC3E}">
        <p14:creationId xmlns:p14="http://schemas.microsoft.com/office/powerpoint/2010/main" val="313590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Brazil_article_on_Zika.text</a:t>
            </a:r>
            <a:endParaRPr lang="en-US" dirty="0" smtClean="0"/>
          </a:p>
          <a:p>
            <a:r>
              <a:rPr lang="en-US" dirty="0" smtClean="0"/>
              <a:t>Because of a measles outbreak, there was a major vaccination campaign with MMR (measles/mumps/rubella) in </a:t>
            </a:r>
            <a:r>
              <a:rPr lang="en-US" dirty="0" err="1" smtClean="0"/>
              <a:t>Pernambuco</a:t>
            </a:r>
            <a:r>
              <a:rPr lang="en-US" dirty="0" smtClean="0"/>
              <a:t>, Brazil, in late 2014.</a:t>
            </a:r>
          </a:p>
          <a:p>
            <a:r>
              <a:rPr lang="en-US" dirty="0" smtClean="0"/>
              <a:t>http://</a:t>
            </a:r>
            <a:r>
              <a:rPr lang="en-US" dirty="0" err="1" smtClean="0"/>
              <a:t>wwwnc.cdc.gov</a:t>
            </a:r>
            <a:r>
              <a:rPr lang="en-US" dirty="0" smtClean="0"/>
              <a:t>/</a:t>
            </a:r>
            <a:r>
              <a:rPr lang="en-US" dirty="0" err="1" smtClean="0"/>
              <a:t>eid</a:t>
            </a:r>
            <a:r>
              <a:rPr lang="en-US" dirty="0" smtClean="0"/>
              <a:t>/article/21/9/15-0391_article</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19</a:t>
            </a:fld>
            <a:endParaRPr lang="en-US"/>
          </a:p>
        </p:txBody>
      </p:sp>
    </p:spTree>
    <p:extLst>
      <p:ext uri="{BB962C8B-B14F-4D97-AF65-F5344CB8AC3E}">
        <p14:creationId xmlns:p14="http://schemas.microsoft.com/office/powerpoint/2010/main" val="52481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DF5F9-9E6E-C346-A2F3-8C033913F4AA}"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301627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DF5F9-9E6E-C346-A2F3-8C033913F4AA}"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147627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DF5F9-9E6E-C346-A2F3-8C033913F4AA}"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58315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DF5F9-9E6E-C346-A2F3-8C033913F4AA}"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412017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DF5F9-9E6E-C346-A2F3-8C033913F4AA}" type="datetimeFigureOut">
              <a:rPr lang="en-US" smtClean="0"/>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71467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DF5F9-9E6E-C346-A2F3-8C033913F4AA}" type="datetimeFigureOut">
              <a:rPr lang="en-US" smtClean="0"/>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290957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DF5F9-9E6E-C346-A2F3-8C033913F4AA}" type="datetimeFigureOut">
              <a:rPr lang="en-US" smtClean="0"/>
              <a:t>11/11/16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134397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DF5F9-9E6E-C346-A2F3-8C033913F4AA}" type="datetimeFigureOut">
              <a:rPr lang="en-US" smtClean="0"/>
              <a:t>11/11/16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285351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DF5F9-9E6E-C346-A2F3-8C033913F4AA}" type="datetimeFigureOut">
              <a:rPr lang="en-US" smtClean="0"/>
              <a:t>11/11/16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6414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DF5F9-9E6E-C346-A2F3-8C033913F4AA}" type="datetimeFigureOut">
              <a:rPr lang="en-US" smtClean="0"/>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168664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DF5F9-9E6E-C346-A2F3-8C033913F4AA}" type="datetimeFigureOut">
              <a:rPr lang="en-US" smtClean="0"/>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FA2A0-114F-A248-BF2A-67600CC50653}" type="slidenum">
              <a:rPr lang="en-US" smtClean="0"/>
              <a:t>‹#›</a:t>
            </a:fld>
            <a:endParaRPr lang="en-US"/>
          </a:p>
        </p:txBody>
      </p:sp>
    </p:spTree>
    <p:extLst>
      <p:ext uri="{BB962C8B-B14F-4D97-AF65-F5344CB8AC3E}">
        <p14:creationId xmlns:p14="http://schemas.microsoft.com/office/powerpoint/2010/main" val="38530845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DF5F9-9E6E-C346-A2F3-8C033913F4AA}" type="datetimeFigureOut">
              <a:rPr lang="en-US" smtClean="0"/>
              <a:t>11/11/16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FA2A0-114F-A248-BF2A-67600CC50653}" type="slidenum">
              <a:rPr lang="en-US" smtClean="0"/>
              <a:t>‹#›</a:t>
            </a:fld>
            <a:endParaRPr lang="en-US"/>
          </a:p>
        </p:txBody>
      </p:sp>
    </p:spTree>
    <p:extLst>
      <p:ext uri="{BB962C8B-B14F-4D97-AF65-F5344CB8AC3E}">
        <p14:creationId xmlns:p14="http://schemas.microsoft.com/office/powerpoint/2010/main" val="73585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k33iFXHlOnY"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a:xfrm>
            <a:off x="116963" y="1600200"/>
            <a:ext cx="9156531" cy="4525963"/>
          </a:xfrm>
        </p:spPr>
        <p:txBody>
          <a:bodyPr/>
          <a:lstStyle/>
          <a:p>
            <a:pPr marL="0" indent="0">
              <a:buNone/>
            </a:pPr>
            <a:r>
              <a:rPr lang="en-US" dirty="0" smtClean="0"/>
              <a:t>http://people.csail.mit.edu/</a:t>
            </a:r>
            <a:r>
              <a:rPr lang="en-US" dirty="0" err="1" smtClean="0"/>
              <a:t>seneff</a:t>
            </a:r>
            <a:r>
              <a:rPr lang="en-US" dirty="0" smtClean="0"/>
              <a:t>/WAPF_Zika1.pptx</a:t>
            </a:r>
            <a:endParaRPr lang="en-US" dirty="0"/>
          </a:p>
        </p:txBody>
      </p:sp>
    </p:spTree>
    <p:extLst>
      <p:ext uri="{BB962C8B-B14F-4D97-AF65-F5344CB8AC3E}">
        <p14:creationId xmlns:p14="http://schemas.microsoft.com/office/powerpoint/2010/main" val="551692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Situation in Brazil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lnSpcReduction="10000"/>
          </a:bodyPr>
          <a:lstStyle/>
          <a:p>
            <a:pPr marL="0" indent="0">
              <a:buNone/>
            </a:pPr>
            <a:r>
              <a:rPr lang="en-US" dirty="0" smtClean="0"/>
              <a:t>“The </a:t>
            </a:r>
            <a:r>
              <a:rPr lang="en-US" dirty="0"/>
              <a:t>Brazilian government, unlike the CDC, may finally be waking up to the likely possibility of environmental factors being the cause. Brazil’s northeast region is the fastest economically developing area of the country. Enforcement of environmental regulations—when they exist at all—is lax. Lots of industrial and agricultural chemicals are used. Lots of pesticides, </a:t>
            </a:r>
            <a:r>
              <a:rPr lang="en-US" dirty="0" err="1"/>
              <a:t>larvicides</a:t>
            </a:r>
            <a:r>
              <a:rPr lang="en-US" dirty="0"/>
              <a:t>, and herbicides, including the highly toxic Agent </a:t>
            </a:r>
            <a:r>
              <a:rPr lang="en-US" dirty="0" smtClean="0"/>
              <a:t>Orange.” </a:t>
            </a:r>
            <a:endParaRPr lang="en-US" dirty="0"/>
          </a:p>
          <a:p>
            <a:endParaRPr lang="en-US" dirty="0"/>
          </a:p>
        </p:txBody>
      </p:sp>
      <p:sp>
        <p:nvSpPr>
          <p:cNvPr id="4" name="TextBox 3"/>
          <p:cNvSpPr txBox="1"/>
          <p:nvPr/>
        </p:nvSpPr>
        <p:spPr>
          <a:xfrm>
            <a:off x="457200" y="6117090"/>
            <a:ext cx="8845502" cy="646331"/>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://www.thevaccinereaction.org/2016/09</a:t>
            </a:r>
            <a:r>
              <a:rPr lang="en-US" dirty="0" smtClean="0"/>
              <a:t>/</a:t>
            </a:r>
          </a:p>
          <a:p>
            <a:r>
              <a:rPr lang="en-US" dirty="0" smtClean="0"/>
              <a:t>cdc</a:t>
            </a:r>
            <a:r>
              <a:rPr lang="en-US" dirty="0"/>
              <a:t>-bets-farm-on-zika-based-on-conclusion-of-rasmussen-jamieson-honein-petersen-paper/</a:t>
            </a:r>
          </a:p>
        </p:txBody>
      </p:sp>
    </p:spTree>
    <p:extLst>
      <p:ext uri="{BB962C8B-B14F-4D97-AF65-F5344CB8AC3E}">
        <p14:creationId xmlns:p14="http://schemas.microsoft.com/office/powerpoint/2010/main" val="7732692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"Brazil opens probe as cases of </a:t>
            </a:r>
            <a:r>
              <a:rPr lang="en-US" b="1" dirty="0" err="1"/>
              <a:t>Zika</a:t>
            </a:r>
            <a:r>
              <a:rPr lang="en-US" b="1" dirty="0"/>
              <a:t> babies defy predicted patterns"</a:t>
            </a:r>
            <a:r>
              <a:rPr lang="en-US" b="1" dirty="0">
                <a:solidFill>
                  <a:srgbClr val="FF0000"/>
                </a:solidFill>
              </a:rPr>
              <a:t>*</a:t>
            </a:r>
          </a:p>
        </p:txBody>
      </p:sp>
      <p:sp>
        <p:nvSpPr>
          <p:cNvPr id="3" name="Content Placeholder 2"/>
          <p:cNvSpPr>
            <a:spLocks noGrp="1"/>
          </p:cNvSpPr>
          <p:nvPr>
            <p:ph idx="1"/>
          </p:nvPr>
        </p:nvSpPr>
        <p:spPr/>
        <p:txBody>
          <a:bodyPr/>
          <a:lstStyle/>
          <a:p>
            <a:pPr marL="0" indent="0">
              <a:buNone/>
            </a:pPr>
            <a:r>
              <a:rPr lang="en-US" dirty="0"/>
              <a:t>"Initial analysis makes it clear the women with affected fetuses have a clear 'profile.' Some 77 per cent of them are black or mixed-race (the national figure is 52 per cent), and the great majority are poor... Most of the mothers are young (between 14 and 24) whereas typically birth defects affect older women."</a:t>
            </a:r>
          </a:p>
        </p:txBody>
      </p:sp>
      <p:sp>
        <p:nvSpPr>
          <p:cNvPr id="4" name="TextBox 3"/>
          <p:cNvSpPr txBox="1"/>
          <p:nvPr/>
        </p:nvSpPr>
        <p:spPr>
          <a:xfrm>
            <a:off x="1203126" y="5934670"/>
            <a:ext cx="7301999" cy="1015663"/>
          </a:xfrm>
          <a:prstGeom prst="rect">
            <a:avLst/>
          </a:prstGeom>
          <a:noFill/>
        </p:spPr>
        <p:txBody>
          <a:bodyPr wrap="none" rtlCol="0">
            <a:spAutoFit/>
          </a:bodyPr>
          <a:lstStyle/>
          <a:p>
            <a:pPr algn="r"/>
            <a:r>
              <a:rPr lang="en-US" sz="2000" dirty="0" smtClean="0">
                <a:solidFill>
                  <a:srgbClr val="FF0000"/>
                </a:solidFill>
              </a:rPr>
              <a:t>*</a:t>
            </a:r>
            <a:r>
              <a:rPr lang="en-US" sz="2000" dirty="0" smtClean="0"/>
              <a:t>http</a:t>
            </a:r>
            <a:r>
              <a:rPr lang="en-US" sz="2000" dirty="0"/>
              <a:t>://www.theglobeandmail.com/news/world</a:t>
            </a:r>
            <a:r>
              <a:rPr lang="en-US" sz="2000" dirty="0" smtClean="0"/>
              <a:t>/</a:t>
            </a:r>
          </a:p>
          <a:p>
            <a:pPr algn="r"/>
            <a:r>
              <a:rPr lang="en-US" sz="2000" dirty="0" smtClean="0"/>
              <a:t>brazil</a:t>
            </a:r>
            <a:r>
              <a:rPr lang="en-US" sz="2000" dirty="0"/>
              <a:t>-opens-probe-as-cases-of-zika-babies-defy-predicted-patterns</a:t>
            </a:r>
            <a:r>
              <a:rPr lang="en-US" sz="2000" dirty="0" smtClean="0"/>
              <a:t>/</a:t>
            </a:r>
          </a:p>
          <a:p>
            <a:pPr algn="r"/>
            <a:r>
              <a:rPr lang="en-US" sz="2000" dirty="0" smtClean="0"/>
              <a:t>article31268428</a:t>
            </a:r>
            <a:r>
              <a:rPr lang="en-US" sz="2000" dirty="0"/>
              <a:t>/%20%c2%a0/</a:t>
            </a:r>
          </a:p>
        </p:txBody>
      </p:sp>
    </p:spTree>
    <p:extLst>
      <p:ext uri="{BB962C8B-B14F-4D97-AF65-F5344CB8AC3E}">
        <p14:creationId xmlns:p14="http://schemas.microsoft.com/office/powerpoint/2010/main" val="40326913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“Scientists </a:t>
            </a:r>
            <a:r>
              <a:rPr lang="en-US" dirty="0"/>
              <a:t>in Brazil have been puzzled by the fact that cases of congenital </a:t>
            </a:r>
            <a:r>
              <a:rPr lang="en-US" dirty="0" err="1"/>
              <a:t>Zika</a:t>
            </a:r>
            <a:r>
              <a:rPr lang="en-US" dirty="0"/>
              <a:t> syndrome have clustered in the </a:t>
            </a:r>
            <a:r>
              <a:rPr lang="en-US" dirty="0" smtClean="0"/>
              <a:t>northeast </a:t>
            </a:r>
            <a:r>
              <a:rPr lang="en-US" dirty="0"/>
              <a:t>part of the country, and that the expected surge in cases elsewhere in the country has not happened. … </a:t>
            </a:r>
            <a:endParaRPr lang="en-US" dirty="0" smtClean="0"/>
          </a:p>
          <a:p>
            <a:pPr marL="0" indent="0">
              <a:buNone/>
            </a:pPr>
            <a:r>
              <a:rPr lang="en-US" dirty="0" smtClean="0"/>
              <a:t>Of </a:t>
            </a:r>
            <a:r>
              <a:rPr lang="en-US" dirty="0"/>
              <a:t>the 1749 confirmed cases of microcephaly or other central nervous system birth defects, 85% were concentrated in the </a:t>
            </a:r>
            <a:r>
              <a:rPr lang="en-US" dirty="0" smtClean="0"/>
              <a:t>northeast.”</a:t>
            </a:r>
            <a:endParaRPr lang="en-US" dirty="0">
              <a:solidFill>
                <a:srgbClr val="FF0000"/>
              </a:solidFill>
            </a:endParaRPr>
          </a:p>
        </p:txBody>
      </p:sp>
      <p:sp>
        <p:nvSpPr>
          <p:cNvPr id="4" name="TextBox 3"/>
          <p:cNvSpPr txBox="1"/>
          <p:nvPr/>
        </p:nvSpPr>
        <p:spPr>
          <a:xfrm>
            <a:off x="1886019" y="5880896"/>
            <a:ext cx="7074969" cy="707886"/>
          </a:xfrm>
          <a:prstGeom prst="rect">
            <a:avLst/>
          </a:prstGeom>
          <a:noFill/>
        </p:spPr>
        <p:txBody>
          <a:bodyPr wrap="square" rtlCol="0">
            <a:spAutoFit/>
          </a:bodyPr>
          <a:lstStyle/>
          <a:p>
            <a:pPr algn="r"/>
            <a:r>
              <a:rPr lang="en-US" sz="2000" dirty="0" smtClean="0">
                <a:solidFill>
                  <a:srgbClr val="FF0000"/>
                </a:solidFill>
              </a:rPr>
              <a:t>*</a:t>
            </a:r>
            <a:r>
              <a:rPr lang="en-US" sz="2000" dirty="0" err="1" smtClean="0"/>
              <a:t>Collucci</a:t>
            </a:r>
            <a:r>
              <a:rPr lang="en-US" sz="2000" dirty="0" smtClean="0"/>
              <a:t> </a:t>
            </a:r>
            <a:r>
              <a:rPr lang="en-US" sz="2000" dirty="0"/>
              <a:t>C. Brazil to investigate if other factors act with Zika to cause congenital </a:t>
            </a:r>
            <a:r>
              <a:rPr lang="en-US" sz="2000" dirty="0" smtClean="0"/>
              <a:t>defects. </a:t>
            </a:r>
            <a:r>
              <a:rPr lang="en-US" sz="2000" i="1" dirty="0"/>
              <a:t>The BMJ</a:t>
            </a:r>
            <a:r>
              <a:rPr lang="en-US" sz="2000" dirty="0"/>
              <a:t> Aug. 11, 2016.</a:t>
            </a:r>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Odd Distribution in Brazil</a:t>
            </a:r>
            <a:r>
              <a:rPr lang="en-US" b="1"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873819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 Sherri </a:t>
            </a:r>
            <a:r>
              <a:rPr lang="en-US" b="1" dirty="0" err="1" smtClean="0"/>
              <a:t>Tenpenny’s</a:t>
            </a:r>
            <a:r>
              <a:rPr lang="en-US" b="1" dirty="0" smtClean="0"/>
              <a:t> Interpretation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Problem</a:t>
            </a:r>
            <a:r>
              <a:rPr lang="en-US" b="1" dirty="0"/>
              <a:t>: </a:t>
            </a:r>
            <a:r>
              <a:rPr lang="en-US" dirty="0"/>
              <a:t>Oops. We created a vaccine-induced disaster, using the MMR and toxic pertussis vaccines together in young women who were pre-pregnant and pregnant. Coupled with Monsanto’s pesticides in the water, we have to find something to blame. ...</a:t>
            </a:r>
          </a:p>
          <a:p>
            <a:pPr marL="0" indent="0">
              <a:buNone/>
            </a:pPr>
            <a:r>
              <a:rPr lang="en-US" b="1" dirty="0"/>
              <a:t>Reaction: </a:t>
            </a:r>
            <a:r>
              <a:rPr lang="en-US" dirty="0"/>
              <a:t>How about blaming a common mostly-benign virus! We’ve done that before, and it works. ...</a:t>
            </a:r>
          </a:p>
          <a:p>
            <a:pPr marL="0" indent="0">
              <a:buNone/>
            </a:pPr>
            <a:r>
              <a:rPr lang="en-US" b="1" dirty="0"/>
              <a:t>Solution: </a:t>
            </a:r>
            <a:r>
              <a:rPr lang="en-US" dirty="0"/>
              <a:t>Let’s get General Director Margaret Chan at the WHO to declare </a:t>
            </a:r>
            <a:r>
              <a:rPr lang="en-US" dirty="0" err="1"/>
              <a:t>Zika</a:t>
            </a:r>
            <a:r>
              <a:rPr lang="en-US" dirty="0"/>
              <a:t> Infection to be an international emergency. ..</a:t>
            </a:r>
            <a:r>
              <a:rPr lang="en-US" dirty="0" smtClean="0"/>
              <a:t>.</a:t>
            </a:r>
          </a:p>
          <a:p>
            <a:endParaRPr lang="en-US" dirty="0"/>
          </a:p>
        </p:txBody>
      </p:sp>
      <p:sp>
        <p:nvSpPr>
          <p:cNvPr id="4" name="TextBox 3"/>
          <p:cNvSpPr txBox="1"/>
          <p:nvPr/>
        </p:nvSpPr>
        <p:spPr>
          <a:xfrm>
            <a:off x="2035631" y="6126163"/>
            <a:ext cx="5314275" cy="461665"/>
          </a:xfrm>
          <a:prstGeom prst="rect">
            <a:avLst/>
          </a:prstGeom>
          <a:noFill/>
        </p:spPr>
        <p:txBody>
          <a:bodyPr wrap="none" rtlCol="0">
            <a:spAutoFit/>
          </a:bodyPr>
          <a:lstStyle/>
          <a:p>
            <a:r>
              <a:rPr lang="en-US" sz="2400" dirty="0" smtClean="0">
                <a:solidFill>
                  <a:srgbClr val="FF0000"/>
                </a:solidFill>
              </a:rPr>
              <a:t>*</a:t>
            </a:r>
            <a:r>
              <a:rPr lang="en-US" sz="2400" dirty="0" smtClean="0"/>
              <a:t>https</a:t>
            </a:r>
            <a:r>
              <a:rPr lang="en-US" sz="2400" dirty="0"/>
              <a:t>://</a:t>
            </a:r>
            <a:r>
              <a:rPr lang="en-US" sz="2400" dirty="0" err="1"/>
              <a:t>truthkings.com</a:t>
            </a:r>
            <a:r>
              <a:rPr lang="en-US" sz="2400" dirty="0"/>
              <a:t>/</a:t>
            </a:r>
            <a:r>
              <a:rPr lang="en-US" sz="2400" dirty="0" err="1"/>
              <a:t>zika</a:t>
            </a:r>
            <a:r>
              <a:rPr lang="en-US" sz="2400" dirty="0"/>
              <a:t>-virus-fools/</a:t>
            </a:r>
          </a:p>
        </p:txBody>
      </p:sp>
    </p:spTree>
    <p:extLst>
      <p:ext uri="{BB962C8B-B14F-4D97-AF65-F5344CB8AC3E}">
        <p14:creationId xmlns:p14="http://schemas.microsoft.com/office/powerpoint/2010/main" val="36373723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(satirical) catalog </a:t>
            </a:r>
            <a:r>
              <a:rPr lang="en-US" b="1" dirty="0"/>
              <a:t>of major injuries that </a:t>
            </a:r>
            <a:r>
              <a:rPr lang="en-US" b="1" dirty="0" smtClean="0"/>
              <a:t>result </a:t>
            </a:r>
            <a:r>
              <a:rPr lang="en-US" b="1" dirty="0"/>
              <a:t>from </a:t>
            </a:r>
            <a:r>
              <a:rPr lang="en-US" b="1" dirty="0" err="1"/>
              <a:t>Zika</a:t>
            </a:r>
            <a:r>
              <a:rPr lang="en-US" b="1" dirty="0"/>
              <a:t> </a:t>
            </a:r>
            <a:r>
              <a:rPr lang="en-US" b="1" dirty="0" smtClean="0"/>
              <a:t>infection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“It </a:t>
            </a:r>
            <a:r>
              <a:rPr lang="en-US" dirty="0"/>
              <a:t>will include most if not all injuries that result from vaccines, pesticides, GMO food, pharmaceutical drugs, the high</a:t>
            </a:r>
            <a:r>
              <a:rPr lang="en-US" dirty="0" smtClean="0"/>
              <a:t>-carbohydrate </a:t>
            </a:r>
            <a:r>
              <a:rPr lang="en-US" dirty="0"/>
              <a:t>low-fat standard American diet, and anything else that might lead to a successful lawsuit against Big </a:t>
            </a:r>
            <a:r>
              <a:rPr lang="en-US" dirty="0" err="1"/>
              <a:t>Pharma</a:t>
            </a:r>
            <a:r>
              <a:rPr lang="en-US" dirty="0"/>
              <a:t> or Big Chem. </a:t>
            </a:r>
            <a:r>
              <a:rPr lang="en-US" dirty="0" err="1"/>
              <a:t>Zika</a:t>
            </a:r>
            <a:r>
              <a:rPr lang="en-US" dirty="0"/>
              <a:t> might just become the standard defense for suit against corporations. </a:t>
            </a:r>
            <a:r>
              <a:rPr lang="en-US" dirty="0" smtClean="0"/>
              <a:t>`It </a:t>
            </a:r>
            <a:r>
              <a:rPr lang="en-US" dirty="0"/>
              <a:t>wasn’t our product that harmed this little baby, it was </a:t>
            </a:r>
            <a:r>
              <a:rPr lang="en-US" dirty="0" err="1"/>
              <a:t>Zika</a:t>
            </a:r>
            <a:r>
              <a:rPr lang="en-US" dirty="0" smtClean="0"/>
              <a:t>!’ “</a:t>
            </a:r>
            <a:endParaRPr lang="en-US" dirty="0"/>
          </a:p>
        </p:txBody>
      </p:sp>
      <p:sp>
        <p:nvSpPr>
          <p:cNvPr id="4" name="TextBox 3"/>
          <p:cNvSpPr txBox="1"/>
          <p:nvPr/>
        </p:nvSpPr>
        <p:spPr>
          <a:xfrm>
            <a:off x="1734901" y="6457890"/>
            <a:ext cx="7046971" cy="461665"/>
          </a:xfrm>
          <a:prstGeom prst="rect">
            <a:avLst/>
          </a:prstGeom>
          <a:noFill/>
        </p:spPr>
        <p:txBody>
          <a:bodyPr wrap="none" rtlCol="0">
            <a:spAutoFit/>
          </a:bodyPr>
          <a:lstStyle/>
          <a:p>
            <a:r>
              <a:rPr lang="en-US" sz="2400" dirty="0" smtClean="0">
                <a:solidFill>
                  <a:srgbClr val="FF0000"/>
                </a:solidFill>
              </a:rPr>
              <a:t>*</a:t>
            </a:r>
            <a:r>
              <a:rPr lang="en-US" sz="2400" dirty="0" smtClean="0"/>
              <a:t>John P Thomas, Health Impact News, August 29, 2016 </a:t>
            </a:r>
            <a:endParaRPr lang="en-US" sz="2400" dirty="0"/>
          </a:p>
        </p:txBody>
      </p:sp>
    </p:spTree>
    <p:extLst>
      <p:ext uri="{BB962C8B-B14F-4D97-AF65-F5344CB8AC3E}">
        <p14:creationId xmlns:p14="http://schemas.microsoft.com/office/powerpoint/2010/main" val="9894322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8585"/>
            <a:ext cx="8229600" cy="4525963"/>
          </a:xfrm>
        </p:spPr>
        <p:txBody>
          <a:bodyPr>
            <a:normAutofit fontScale="92500" lnSpcReduction="10000"/>
          </a:bodyPr>
          <a:lstStyle/>
          <a:p>
            <a:pPr marL="0" indent="0">
              <a:buNone/>
            </a:pPr>
            <a:r>
              <a:rPr lang="en-US" dirty="0" smtClean="0"/>
              <a:t>“The </a:t>
            </a:r>
            <a:r>
              <a:rPr lang="en-US" dirty="0"/>
              <a:t>recent outbreak of </a:t>
            </a:r>
            <a:r>
              <a:rPr lang="en-US" dirty="0" err="1"/>
              <a:t>Zika</a:t>
            </a:r>
            <a:r>
              <a:rPr lang="en-US" dirty="0"/>
              <a:t>-presumed microcephaly in Brazil and other regions is a sobering example of how our ‘kill the enemy‘ approach to health and medicine may be fundamentally flawed. Worse yet, it serves as a prime example of how political and economic forces are overriding our common humanity and usurping medical science</a:t>
            </a:r>
            <a:r>
              <a:rPr lang="en-US" dirty="0" smtClean="0"/>
              <a:t>.”</a:t>
            </a:r>
          </a:p>
          <a:p>
            <a:pPr marL="0" indent="0">
              <a:buNone/>
            </a:pPr>
            <a:endParaRPr lang="en-US" dirty="0"/>
          </a:p>
          <a:p>
            <a:pPr marL="0" indent="0">
              <a:buNone/>
            </a:pPr>
            <a:r>
              <a:rPr lang="en-US" i="1" dirty="0" smtClean="0"/>
              <a:t>- Dr. Chandler </a:t>
            </a:r>
            <a:r>
              <a:rPr lang="en-US" i="1" dirty="0" err="1" smtClean="0"/>
              <a:t>Marrs</a:t>
            </a:r>
            <a:endParaRPr lang="en-US" i="1" dirty="0"/>
          </a:p>
        </p:txBody>
      </p:sp>
    </p:spTree>
    <p:extLst>
      <p:ext uri="{BB962C8B-B14F-4D97-AF65-F5344CB8AC3E}">
        <p14:creationId xmlns:p14="http://schemas.microsoft.com/office/powerpoint/2010/main" val="22859731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Brazil, </a:t>
            </a:r>
            <a:r>
              <a:rPr lang="en-US" b="1" dirty="0" err="1"/>
              <a:t>Zika</a:t>
            </a:r>
            <a:r>
              <a:rPr lang="en-US" b="1" dirty="0"/>
              <a:t> and </a:t>
            </a:r>
            <a:r>
              <a:rPr lang="en-US" b="1" dirty="0" smtClean="0"/>
              <a:t>Microcephaly</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Up to 5,000 cases reported, but only 404 cases confirmed – 0.003% of the live births</a:t>
            </a:r>
          </a:p>
          <a:p>
            <a:r>
              <a:rPr lang="en-US" dirty="0" smtClean="0"/>
              <a:t>25,000 cases of microcephaly have been reported in the US: 0.006% of live births</a:t>
            </a:r>
          </a:p>
          <a:p>
            <a:r>
              <a:rPr lang="en-US" dirty="0" smtClean="0"/>
              <a:t>Only 17 of the 404 confirmed cases in Brazil have been directly linked to </a:t>
            </a:r>
            <a:r>
              <a:rPr lang="en-US" dirty="0" err="1" smtClean="0"/>
              <a:t>Zika</a:t>
            </a:r>
            <a:endParaRPr lang="en-US" dirty="0"/>
          </a:p>
        </p:txBody>
      </p:sp>
      <p:sp>
        <p:nvSpPr>
          <p:cNvPr id="4" name="TextBox 3"/>
          <p:cNvSpPr txBox="1"/>
          <p:nvPr/>
        </p:nvSpPr>
        <p:spPr>
          <a:xfrm>
            <a:off x="610895" y="6126163"/>
            <a:ext cx="8533105" cy="523220"/>
          </a:xfrm>
          <a:prstGeom prst="rect">
            <a:avLst/>
          </a:prstGeom>
          <a:noFill/>
        </p:spPr>
        <p:txBody>
          <a:bodyPr wrap="none" rtlCol="0">
            <a:spAutoFit/>
          </a:bodyPr>
          <a:lstStyle/>
          <a:p>
            <a:r>
              <a:rPr lang="en-US" sz="2800" dirty="0" smtClean="0">
                <a:solidFill>
                  <a:srgbClr val="FF0000"/>
                </a:solidFill>
              </a:rPr>
              <a:t>*</a:t>
            </a:r>
            <a:r>
              <a:rPr lang="en-US" sz="2800" dirty="0" smtClean="0"/>
              <a:t> https</a:t>
            </a:r>
            <a:r>
              <a:rPr lang="en-US" sz="2800" dirty="0"/>
              <a:t>://</a:t>
            </a:r>
            <a:r>
              <a:rPr lang="en-US" sz="2800" dirty="0" err="1"/>
              <a:t>www.hormonesmatter.com</a:t>
            </a:r>
            <a:r>
              <a:rPr lang="en-US" sz="2800" dirty="0"/>
              <a:t>/</a:t>
            </a:r>
            <a:r>
              <a:rPr lang="en-US" sz="2800" dirty="0" err="1"/>
              <a:t>zika</a:t>
            </a:r>
            <a:r>
              <a:rPr lang="en-US" sz="2800" dirty="0"/>
              <a:t>-microcephaly/</a:t>
            </a:r>
          </a:p>
        </p:txBody>
      </p:sp>
    </p:spTree>
    <p:extLst>
      <p:ext uri="{BB962C8B-B14F-4D97-AF65-F5344CB8AC3E}">
        <p14:creationId xmlns:p14="http://schemas.microsoft.com/office/powerpoint/2010/main" val="134119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Zika</a:t>
            </a:r>
            <a:r>
              <a:rPr lang="en-US" b="1" dirty="0" smtClean="0"/>
              <a:t> and Microcephaly in Colombia</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65,726 </a:t>
            </a:r>
            <a:r>
              <a:rPr lang="en-US" dirty="0"/>
              <a:t>cases of </a:t>
            </a:r>
            <a:r>
              <a:rPr lang="en-US" dirty="0" err="1"/>
              <a:t>Zika</a:t>
            </a:r>
            <a:r>
              <a:rPr lang="en-US" dirty="0"/>
              <a:t> infection reported, including in 11,944 pregnant women as of April 2, 2016.  </a:t>
            </a:r>
          </a:p>
          <a:p>
            <a:r>
              <a:rPr lang="en-US" dirty="0" smtClean="0"/>
              <a:t>None </a:t>
            </a:r>
            <a:r>
              <a:rPr lang="en-US" dirty="0"/>
              <a:t>of the 1850 monitored patients gave birth to a child with </a:t>
            </a:r>
            <a:r>
              <a:rPr lang="en-US" dirty="0" smtClean="0"/>
              <a:t>microcephaly</a:t>
            </a:r>
            <a:endParaRPr lang="en-US" dirty="0"/>
          </a:p>
          <a:p>
            <a:r>
              <a:rPr lang="en-US" dirty="0" smtClean="0"/>
              <a:t>92</a:t>
            </a:r>
            <a:r>
              <a:rPr lang="en-US" dirty="0"/>
              <a:t>% of 50 microcephaly cases examined had no evidence of </a:t>
            </a:r>
            <a:r>
              <a:rPr lang="en-US" dirty="0" err="1"/>
              <a:t>Zika</a:t>
            </a:r>
            <a:r>
              <a:rPr lang="en-US" dirty="0"/>
              <a:t> infection.</a:t>
            </a:r>
          </a:p>
          <a:p>
            <a:r>
              <a:rPr lang="en-US" dirty="0" smtClean="0"/>
              <a:t>The </a:t>
            </a:r>
            <a:r>
              <a:rPr lang="en-US" dirty="0"/>
              <a:t>4 cases who tested positive for </a:t>
            </a:r>
            <a:r>
              <a:rPr lang="en-US" dirty="0" err="1"/>
              <a:t>Zika</a:t>
            </a:r>
            <a:r>
              <a:rPr lang="en-US" dirty="0"/>
              <a:t> had had no symptoms of infection</a:t>
            </a:r>
            <a:r>
              <a:rPr lang="en-US" dirty="0" smtClean="0"/>
              <a:t>.</a:t>
            </a:r>
            <a:endParaRPr lang="en-US" dirty="0"/>
          </a:p>
          <a:p>
            <a:pPr marL="0" indent="0">
              <a:buNone/>
            </a:pPr>
            <a:r>
              <a:rPr lang="en-US" dirty="0"/>
              <a:t>Conclusion:</a:t>
            </a:r>
          </a:p>
          <a:p>
            <a:r>
              <a:rPr lang="en-US" dirty="0"/>
              <a:t>"Preliminary surveillance data in Colombia suggest that maternal infection with the </a:t>
            </a:r>
            <a:r>
              <a:rPr lang="en-US" dirty="0" err="1"/>
              <a:t>Zika</a:t>
            </a:r>
            <a:r>
              <a:rPr lang="en-US" dirty="0"/>
              <a:t> virus during the third trimester of pregnancy is not linked to structural abnormalities in the fetus</a:t>
            </a:r>
            <a:r>
              <a:rPr lang="en-US" dirty="0" smtClean="0"/>
              <a:t>.” </a:t>
            </a:r>
            <a:endParaRPr lang="en-US" dirty="0"/>
          </a:p>
        </p:txBody>
      </p:sp>
      <p:sp>
        <p:nvSpPr>
          <p:cNvPr id="4" name="TextBox 3"/>
          <p:cNvSpPr txBox="1"/>
          <p:nvPr/>
        </p:nvSpPr>
        <p:spPr>
          <a:xfrm>
            <a:off x="1064250" y="6252811"/>
            <a:ext cx="7622550" cy="461665"/>
          </a:xfrm>
          <a:prstGeom prst="rect">
            <a:avLst/>
          </a:prstGeom>
          <a:noFill/>
        </p:spPr>
        <p:txBody>
          <a:bodyPr wrap="none" rtlCol="0">
            <a:spAutoFit/>
          </a:bodyPr>
          <a:lstStyle/>
          <a:p>
            <a:r>
              <a:rPr lang="en-US" sz="2400" dirty="0">
                <a:solidFill>
                  <a:srgbClr val="FF0000"/>
                </a:solidFill>
              </a:rPr>
              <a:t>*</a:t>
            </a:r>
            <a:r>
              <a:rPr lang="en-US" sz="2400" dirty="0"/>
              <a:t>O Pacheco et al. NEJM </a:t>
            </a:r>
            <a:r>
              <a:rPr lang="en-US" sz="2400" dirty="0" err="1"/>
              <a:t>Epub</a:t>
            </a:r>
            <a:r>
              <a:rPr lang="en-US" sz="2400" dirty="0"/>
              <a:t> ahead of print, June 16, 2016.</a:t>
            </a:r>
          </a:p>
        </p:txBody>
      </p:sp>
    </p:spTree>
    <p:extLst>
      <p:ext uri="{BB962C8B-B14F-4D97-AF65-F5344CB8AC3E}">
        <p14:creationId xmlns:p14="http://schemas.microsoft.com/office/powerpoint/2010/main" val="40401019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Possibilities?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Glyphosate in the food (Roundup)</a:t>
            </a:r>
          </a:p>
          <a:p>
            <a:r>
              <a:rPr lang="en-US" dirty="0" smtClean="0"/>
              <a:t>The </a:t>
            </a:r>
            <a:r>
              <a:rPr lang="en-US" dirty="0" err="1" smtClean="0"/>
              <a:t>larvicide</a:t>
            </a:r>
            <a:r>
              <a:rPr lang="en-US" dirty="0" smtClean="0"/>
              <a:t>, </a:t>
            </a:r>
            <a:r>
              <a:rPr lang="en-US" dirty="0" err="1" smtClean="0"/>
              <a:t>Pyriproxifen</a:t>
            </a:r>
            <a:r>
              <a:rPr lang="en-US" dirty="0" smtClean="0"/>
              <a:t>, in the water supply</a:t>
            </a:r>
          </a:p>
          <a:p>
            <a:r>
              <a:rPr lang="en-US" dirty="0" smtClean="0"/>
              <a:t>The </a:t>
            </a:r>
            <a:r>
              <a:rPr lang="en-US" dirty="0" err="1" smtClean="0"/>
              <a:t>Tdap</a:t>
            </a:r>
            <a:r>
              <a:rPr lang="en-US" dirty="0" smtClean="0"/>
              <a:t> vaccine, administered in the third trimester (since 2014)</a:t>
            </a:r>
          </a:p>
          <a:p>
            <a:r>
              <a:rPr lang="en-US" dirty="0" smtClean="0"/>
              <a:t>Poverty/malnutrition: particularly thiamine deficiency</a:t>
            </a:r>
          </a:p>
          <a:p>
            <a:pPr lvl="1"/>
            <a:r>
              <a:rPr lang="en-US" dirty="0" smtClean="0"/>
              <a:t>The very poor get whole cell DPT vaccine instead of the more expensive </a:t>
            </a:r>
            <a:r>
              <a:rPr lang="en-US" dirty="0" err="1" smtClean="0"/>
              <a:t>Tdap</a:t>
            </a:r>
            <a:endParaRPr lang="en-US" dirty="0" smtClean="0"/>
          </a:p>
          <a:p>
            <a:endParaRPr lang="en-US" dirty="0"/>
          </a:p>
        </p:txBody>
      </p:sp>
      <p:sp>
        <p:nvSpPr>
          <p:cNvPr id="4" name="TextBox 3"/>
          <p:cNvSpPr txBox="1"/>
          <p:nvPr/>
        </p:nvSpPr>
        <p:spPr>
          <a:xfrm>
            <a:off x="610895" y="6126163"/>
            <a:ext cx="8533105" cy="523220"/>
          </a:xfrm>
          <a:prstGeom prst="rect">
            <a:avLst/>
          </a:prstGeom>
          <a:noFill/>
        </p:spPr>
        <p:txBody>
          <a:bodyPr wrap="none" rtlCol="0">
            <a:spAutoFit/>
          </a:bodyPr>
          <a:lstStyle/>
          <a:p>
            <a:r>
              <a:rPr lang="en-US" sz="2800" dirty="0" smtClean="0">
                <a:solidFill>
                  <a:srgbClr val="FF0000"/>
                </a:solidFill>
              </a:rPr>
              <a:t>*</a:t>
            </a:r>
            <a:r>
              <a:rPr lang="en-US" sz="2800" dirty="0" smtClean="0"/>
              <a:t> https</a:t>
            </a:r>
            <a:r>
              <a:rPr lang="en-US" sz="2800" dirty="0"/>
              <a:t>://</a:t>
            </a:r>
            <a:r>
              <a:rPr lang="en-US" sz="2800" dirty="0" err="1"/>
              <a:t>www.hormonesmatter.com</a:t>
            </a:r>
            <a:r>
              <a:rPr lang="en-US" sz="2800" dirty="0"/>
              <a:t>/</a:t>
            </a:r>
            <a:r>
              <a:rPr lang="en-US" sz="2800" dirty="0" err="1"/>
              <a:t>zika</a:t>
            </a:r>
            <a:r>
              <a:rPr lang="en-US" sz="2800" dirty="0"/>
              <a:t>-microcephaly/</a:t>
            </a:r>
          </a:p>
        </p:txBody>
      </p:sp>
    </p:spTree>
    <p:extLst>
      <p:ext uri="{BB962C8B-B14F-4D97-AF65-F5344CB8AC3E}">
        <p14:creationId xmlns:p14="http://schemas.microsoft.com/office/powerpoint/2010/main" val="10087083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Other Potential Factors</a:t>
            </a:r>
            <a:endParaRPr lang="en-US" b="1"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r>
              <a:rPr lang="en-US" dirty="0" smtClean="0"/>
              <a:t>Pesticides: GMO Roundup-Ready crops plus a new GMO resistance gene to </a:t>
            </a:r>
            <a:r>
              <a:rPr lang="en-US" dirty="0" err="1" smtClean="0"/>
              <a:t>glufosinate</a:t>
            </a:r>
            <a:endParaRPr lang="en-US" dirty="0" smtClean="0"/>
          </a:p>
          <a:p>
            <a:r>
              <a:rPr lang="en-US" dirty="0" smtClean="0"/>
              <a:t>Synergistic toxicity of glyphosate &amp; </a:t>
            </a:r>
            <a:r>
              <a:rPr lang="en-US" dirty="0"/>
              <a:t>(</a:t>
            </a:r>
            <a:r>
              <a:rPr lang="en-US" dirty="0" smtClean="0"/>
              <a:t>aluminum, mercury, glutamate) in </a:t>
            </a:r>
            <a:r>
              <a:rPr lang="en-US" dirty="0" err="1" smtClean="0"/>
              <a:t>Tdap</a:t>
            </a:r>
            <a:r>
              <a:rPr lang="en-US" dirty="0"/>
              <a:t> </a:t>
            </a:r>
            <a:r>
              <a:rPr lang="en-US" dirty="0" smtClean="0"/>
              <a:t>and flu vaccines</a:t>
            </a:r>
          </a:p>
          <a:p>
            <a:r>
              <a:rPr lang="en-US" dirty="0" smtClean="0"/>
              <a:t>Measles outbreak in NE Brazil; aggressive MMR booster campaign?</a:t>
            </a:r>
          </a:p>
          <a:p>
            <a:r>
              <a:rPr lang="en-US" dirty="0" smtClean="0"/>
              <a:t>GMO mosquito introduced into same area where microcephaly is highest</a:t>
            </a:r>
          </a:p>
          <a:p>
            <a:pPr lvl="1"/>
            <a:r>
              <a:rPr lang="en-US" dirty="0" smtClean="0"/>
              <a:t>Supposed to reduce mosquito burden:                                   fewer mosquitoes = more infection??</a:t>
            </a:r>
            <a:endParaRPr lang="en-US" dirty="0"/>
          </a:p>
        </p:txBody>
      </p:sp>
    </p:spTree>
    <p:extLst>
      <p:ext uri="{BB962C8B-B14F-4D97-AF65-F5344CB8AC3E}">
        <p14:creationId xmlns:p14="http://schemas.microsoft.com/office/powerpoint/2010/main" val="4083544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acc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70" y="4601896"/>
            <a:ext cx="3008139" cy="2256104"/>
          </a:xfrm>
          <a:prstGeom prst="rect">
            <a:avLst/>
          </a:prstGeom>
        </p:spPr>
      </p:pic>
      <p:pic>
        <p:nvPicPr>
          <p:cNvPr id="4" name="Picture 3" descr="mosqu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44444" y="1792013"/>
            <a:ext cx="2605579" cy="1628487"/>
          </a:xfrm>
          <a:prstGeom prst="rect">
            <a:avLst/>
          </a:prstGeom>
        </p:spPr>
      </p:pic>
      <p:sp>
        <p:nvSpPr>
          <p:cNvPr id="2" name="Title 1"/>
          <p:cNvSpPr>
            <a:spLocks noGrp="1"/>
          </p:cNvSpPr>
          <p:nvPr>
            <p:ph type="ctrTitle"/>
          </p:nvPr>
        </p:nvSpPr>
        <p:spPr>
          <a:xfrm>
            <a:off x="777623" y="91616"/>
            <a:ext cx="7772400" cy="1470025"/>
          </a:xfrm>
        </p:spPr>
        <p:txBody>
          <a:bodyPr/>
          <a:lstStyle/>
          <a:p>
            <a:r>
              <a:rPr lang="en-US" b="1" dirty="0"/>
              <a:t>Microcephaly in Brazil</a:t>
            </a:r>
            <a:r>
              <a:rPr lang="en-US" b="1" dirty="0" smtClean="0"/>
              <a:t>:</a:t>
            </a:r>
            <a:br>
              <a:rPr lang="en-US" b="1" dirty="0" smtClean="0"/>
            </a:br>
            <a:r>
              <a:rPr lang="en-US" b="1" dirty="0" smtClean="0"/>
              <a:t> </a:t>
            </a:r>
            <a:r>
              <a:rPr lang="en-US" b="1" dirty="0"/>
              <a:t>Is it Really Just </a:t>
            </a:r>
            <a:r>
              <a:rPr lang="en-US" b="1" dirty="0" err="1"/>
              <a:t>Zika</a:t>
            </a:r>
            <a:r>
              <a:rPr lang="en-US" b="1" dirty="0"/>
              <a:t>?</a:t>
            </a:r>
          </a:p>
        </p:txBody>
      </p:sp>
      <p:sp>
        <p:nvSpPr>
          <p:cNvPr id="3" name="Subtitle 2"/>
          <p:cNvSpPr>
            <a:spLocks noGrp="1"/>
          </p:cNvSpPr>
          <p:nvPr>
            <p:ph type="subTitle" idx="1"/>
          </p:nvPr>
        </p:nvSpPr>
        <p:spPr>
          <a:xfrm>
            <a:off x="1371600" y="4601896"/>
            <a:ext cx="6400800" cy="1752600"/>
          </a:xfrm>
        </p:spPr>
        <p:txBody>
          <a:bodyPr/>
          <a:lstStyle/>
          <a:p>
            <a:r>
              <a:rPr lang="en-US" dirty="0" smtClean="0"/>
              <a:t>Stephanie Seneff</a:t>
            </a:r>
          </a:p>
          <a:p>
            <a:r>
              <a:rPr lang="en-US" dirty="0" smtClean="0"/>
              <a:t>WAPF Wise Traditions</a:t>
            </a:r>
          </a:p>
          <a:p>
            <a:r>
              <a:rPr lang="en-US" dirty="0" smtClean="0"/>
              <a:t>November 12, </a:t>
            </a:r>
            <a:r>
              <a:rPr lang="en-US" dirty="0" smtClean="0"/>
              <a:t>2016</a:t>
            </a:r>
            <a:endParaRPr lang="en-US" dirty="0"/>
          </a:p>
        </p:txBody>
      </p:sp>
      <p:pic>
        <p:nvPicPr>
          <p:cNvPr id="5" name="Picture 4" descr="Zik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560" y="3338452"/>
            <a:ext cx="1110925" cy="1095495"/>
          </a:xfrm>
          <a:prstGeom prst="rect">
            <a:avLst/>
          </a:prstGeom>
        </p:spPr>
      </p:pic>
      <p:pic>
        <p:nvPicPr>
          <p:cNvPr id="6" name="Picture 5" descr="cal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7617" y="3886200"/>
            <a:ext cx="2909566" cy="3247283"/>
          </a:xfrm>
          <a:prstGeom prst="rect">
            <a:avLst/>
          </a:prstGeom>
        </p:spPr>
      </p:pic>
      <p:pic>
        <p:nvPicPr>
          <p:cNvPr id="8" name="Picture 7" descr="spraying_glyphosa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470" y="1792013"/>
            <a:ext cx="5783326" cy="2443659"/>
          </a:xfrm>
          <a:prstGeom prst="rect">
            <a:avLst/>
          </a:prstGeom>
        </p:spPr>
      </p:pic>
      <p:sp>
        <p:nvSpPr>
          <p:cNvPr id="9" name="Rectangle 8"/>
          <p:cNvSpPr/>
          <p:nvPr/>
        </p:nvSpPr>
        <p:spPr>
          <a:xfrm>
            <a:off x="2140816" y="3312342"/>
            <a:ext cx="172249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 I</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041897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Brazil is Agrochemical Capital </a:t>
            </a:r>
            <a:br>
              <a:rPr lang="en-US" b="1" dirty="0" smtClean="0"/>
            </a:br>
            <a:r>
              <a:rPr lang="en-US" b="1" dirty="0" smtClean="0"/>
              <a:t>of the World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70% of Brazil's food is contaminated by pesticides</a:t>
            </a:r>
          </a:p>
          <a:p>
            <a:pPr lvl="1"/>
            <a:r>
              <a:rPr lang="en-US" dirty="0" smtClean="0"/>
              <a:t>Highest per-capita consumption rate in the world</a:t>
            </a:r>
          </a:p>
          <a:p>
            <a:r>
              <a:rPr lang="en-US" dirty="0" smtClean="0"/>
              <a:t>1/3 of agrochemicals used in Brazil have been banned in the EU and US due to impacts on human health and the environment</a:t>
            </a:r>
          </a:p>
          <a:p>
            <a:r>
              <a:rPr lang="en-US" dirty="0" smtClean="0"/>
              <a:t>Brazilian lawmakers support the interests of powerful agriculture lobby groups</a:t>
            </a:r>
          </a:p>
          <a:p>
            <a:pPr lvl="1"/>
            <a:r>
              <a:rPr lang="en-US" dirty="0" smtClean="0"/>
              <a:t>A bill has been introduced that would replace the word "pesticide" with "plant health protection.”</a:t>
            </a:r>
          </a:p>
          <a:p>
            <a:r>
              <a:rPr lang="en-US" dirty="0" smtClean="0"/>
              <a:t>29% of 1,665 samples of food showed residues that either exceeded allowable levels or contained unapproved chemicals.</a:t>
            </a:r>
          </a:p>
          <a:p>
            <a:endParaRPr lang="en-US" dirty="0" smtClean="0"/>
          </a:p>
          <a:p>
            <a:endParaRPr lang="en-US" dirty="0"/>
          </a:p>
        </p:txBody>
      </p:sp>
      <p:sp>
        <p:nvSpPr>
          <p:cNvPr id="4" name="TextBox 3"/>
          <p:cNvSpPr txBox="1"/>
          <p:nvPr/>
        </p:nvSpPr>
        <p:spPr>
          <a:xfrm>
            <a:off x="1000575" y="6126163"/>
            <a:ext cx="8143425" cy="707886"/>
          </a:xfrm>
          <a:prstGeom prst="rect">
            <a:avLst/>
          </a:prstGeom>
          <a:noFill/>
        </p:spPr>
        <p:txBody>
          <a:bodyPr wrap="none" rtlCol="0">
            <a:spAutoFit/>
          </a:bodyPr>
          <a:lstStyle/>
          <a:p>
            <a:pPr algn="r"/>
            <a:r>
              <a:rPr lang="en-US" dirty="0">
                <a:solidFill>
                  <a:srgbClr val="FF0000"/>
                </a:solidFill>
              </a:rPr>
              <a:t>*</a:t>
            </a:r>
            <a:r>
              <a:rPr lang="en-US" sz="2000" dirty="0" err="1" smtClean="0"/>
              <a:t>www.globalresearch.ca</a:t>
            </a:r>
            <a:r>
              <a:rPr lang="en-US" sz="1600" dirty="0" smtClean="0"/>
              <a:t>/</a:t>
            </a:r>
          </a:p>
          <a:p>
            <a:r>
              <a:rPr lang="en-US" sz="2000" dirty="0" smtClean="0"/>
              <a:t>seventy-percent-of-</a:t>
            </a:r>
            <a:r>
              <a:rPr lang="en-US" sz="2000" dirty="0" err="1" smtClean="0"/>
              <a:t>brazilian</a:t>
            </a:r>
            <a:r>
              <a:rPr lang="en-US" sz="2000" dirty="0" smtClean="0"/>
              <a:t>-food-contaminated-by-agrochemicals/5531682</a:t>
            </a:r>
            <a:endParaRPr lang="en-US" sz="2000" dirty="0"/>
          </a:p>
        </p:txBody>
      </p:sp>
    </p:spTree>
    <p:extLst>
      <p:ext uri="{BB962C8B-B14F-4D97-AF65-F5344CB8AC3E}">
        <p14:creationId xmlns:p14="http://schemas.microsoft.com/office/powerpoint/2010/main" val="30824014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Anecdotal Evidence</a:t>
            </a:r>
            <a:endParaRPr lang="en-US" b="1" dirty="0"/>
          </a:p>
        </p:txBody>
      </p:sp>
      <p:sp>
        <p:nvSpPr>
          <p:cNvPr id="3" name="Content Placeholder 2"/>
          <p:cNvSpPr>
            <a:spLocks noGrp="1"/>
          </p:cNvSpPr>
          <p:nvPr>
            <p:ph idx="1"/>
          </p:nvPr>
        </p:nvSpPr>
        <p:spPr/>
        <p:txBody>
          <a:bodyPr/>
          <a:lstStyle/>
          <a:p>
            <a:r>
              <a:rPr lang="en-US" dirty="0" smtClean="0"/>
              <a:t>Feb 8 PBS Evening News segment on </a:t>
            </a:r>
            <a:r>
              <a:rPr lang="en-US" dirty="0" err="1" smtClean="0"/>
              <a:t>Zika</a:t>
            </a:r>
            <a:r>
              <a:rPr lang="en-US" dirty="0" smtClean="0"/>
              <a:t>: interviewed young mother of a child with microcephaly</a:t>
            </a:r>
          </a:p>
          <a:p>
            <a:r>
              <a:rPr lang="en-US" dirty="0" smtClean="0"/>
              <a:t>The closing remark was that the mother would have to quit her job </a:t>
            </a:r>
            <a:r>
              <a:rPr lang="en-US" i="1" dirty="0" smtClean="0">
                <a:solidFill>
                  <a:srgbClr val="FF0000"/>
                </a:solidFill>
              </a:rPr>
              <a:t>as an agricultural worker </a:t>
            </a:r>
            <a:r>
              <a:rPr lang="en-US" dirty="0" smtClean="0"/>
              <a:t>to tend to the child</a:t>
            </a:r>
            <a:endParaRPr lang="en-US" dirty="0"/>
          </a:p>
        </p:txBody>
      </p:sp>
    </p:spTree>
    <p:extLst>
      <p:ext uri="{BB962C8B-B14F-4D97-AF65-F5344CB8AC3E}">
        <p14:creationId xmlns:p14="http://schemas.microsoft.com/office/powerpoint/2010/main" val="22008008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Both Macrocephaly and Microcephaly are linked to 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821914"/>
            <a:ext cx="8432310" cy="4164349"/>
          </a:xfrm>
        </p:spPr>
        <p:txBody>
          <a:bodyPr>
            <a:normAutofit fontScale="92500" lnSpcReduction="20000"/>
          </a:bodyPr>
          <a:lstStyle/>
          <a:p>
            <a:r>
              <a:rPr lang="en-US" dirty="0" smtClean="0"/>
              <a:t>126 autistic children studied</a:t>
            </a:r>
          </a:p>
          <a:p>
            <a:r>
              <a:rPr lang="en-US" dirty="0" smtClean="0"/>
              <a:t>16.7% diagnosed with macrocephaly</a:t>
            </a:r>
          </a:p>
          <a:p>
            <a:r>
              <a:rPr lang="en-US" dirty="0" smtClean="0"/>
              <a:t>15.1% diagnosed with microcephaly</a:t>
            </a:r>
          </a:p>
          <a:p>
            <a:r>
              <a:rPr lang="en-US" dirty="0" smtClean="0"/>
              <a:t>Both of these numbers are abnormally high, compared to the general population</a:t>
            </a:r>
          </a:p>
          <a:p>
            <a:endParaRPr lang="en-US" dirty="0"/>
          </a:p>
          <a:p>
            <a:pPr marL="0" indent="0">
              <a:buNone/>
            </a:pPr>
            <a:r>
              <a:rPr lang="en-US" dirty="0" smtClean="0"/>
              <a:t>These abnormal brain developmental features are milder forms of the more severe defects associated with neural tube disorders</a:t>
            </a:r>
          </a:p>
          <a:p>
            <a:endParaRPr lang="en-US" dirty="0"/>
          </a:p>
        </p:txBody>
      </p:sp>
      <p:sp>
        <p:nvSpPr>
          <p:cNvPr id="4" name="TextBox 3"/>
          <p:cNvSpPr txBox="1"/>
          <p:nvPr/>
        </p:nvSpPr>
        <p:spPr>
          <a:xfrm>
            <a:off x="1155021" y="6305491"/>
            <a:ext cx="7531779" cy="461665"/>
          </a:xfrm>
          <a:prstGeom prst="rect">
            <a:avLst/>
          </a:prstGeom>
          <a:noFill/>
        </p:spPr>
        <p:txBody>
          <a:bodyPr wrap="none" rtlCol="0">
            <a:spAutoFit/>
          </a:bodyPr>
          <a:lstStyle/>
          <a:p>
            <a:r>
              <a:rPr lang="fr-FR" sz="2400" dirty="0" smtClean="0">
                <a:solidFill>
                  <a:srgbClr val="FF0000"/>
                </a:solidFill>
              </a:rPr>
              <a:t>*</a:t>
            </a:r>
            <a:r>
              <a:rPr lang="fr-FR" sz="2400" dirty="0" smtClean="0"/>
              <a:t>E </a:t>
            </a:r>
            <a:r>
              <a:rPr lang="fr-FR" sz="2400" dirty="0" err="1"/>
              <a:t>Fombonne</a:t>
            </a:r>
            <a:r>
              <a:rPr lang="fr-FR" sz="2400" dirty="0"/>
              <a:t> et al., J </a:t>
            </a:r>
            <a:r>
              <a:rPr lang="fr-FR" sz="2400" dirty="0" err="1"/>
              <a:t>Autism</a:t>
            </a:r>
            <a:r>
              <a:rPr lang="fr-FR" sz="2400" dirty="0"/>
              <a:t> </a:t>
            </a:r>
            <a:r>
              <a:rPr lang="fr-FR" sz="2400" dirty="0" err="1"/>
              <a:t>Dev</a:t>
            </a:r>
            <a:r>
              <a:rPr lang="fr-FR" sz="2400" dirty="0"/>
              <a:t> </a:t>
            </a:r>
            <a:r>
              <a:rPr lang="fr-FR" sz="2400" dirty="0" err="1"/>
              <a:t>Disord</a:t>
            </a:r>
            <a:r>
              <a:rPr lang="fr-FR" sz="2400" dirty="0"/>
              <a:t> 1999;29(2):113-9.</a:t>
            </a:r>
            <a:endParaRPr lang="en-US" sz="2400" dirty="0"/>
          </a:p>
        </p:txBody>
      </p:sp>
    </p:spTree>
    <p:extLst>
      <p:ext uri="{BB962C8B-B14F-4D97-AF65-F5344CB8AC3E}">
        <p14:creationId xmlns:p14="http://schemas.microsoft.com/office/powerpoint/2010/main" val="40890024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Autism, Glyphosate, Vaccine Reactions</a:t>
            </a:r>
            <a:r>
              <a:rPr lang="en-US" sz="3600" b="1" dirty="0" smtClean="0">
                <a:solidFill>
                  <a:srgbClr val="FF0000"/>
                </a:solidFill>
              </a:rPr>
              <a:t>*</a:t>
            </a:r>
            <a:endParaRPr lang="en-US" sz="3600" b="1" dirty="0">
              <a:solidFill>
                <a:srgbClr val="FF0000"/>
              </a:solidFill>
            </a:endParaRPr>
          </a:p>
        </p:txBody>
      </p:sp>
      <p:pic>
        <p:nvPicPr>
          <p:cNvPr id="4" name="Content Placeholder 3" descr="VAERS_reports_autism_aluminum.gif"/>
          <p:cNvPicPr>
            <a:picLocks noGrp="1" noChangeAspect="1"/>
          </p:cNvPicPr>
          <p:nvPr>
            <p:ph idx="1"/>
          </p:nvPr>
        </p:nvPicPr>
        <p:blipFill>
          <a:blip r:embed="rId3">
            <a:extLst>
              <a:ext uri="{28A0092B-C50C-407E-A947-70E740481C1C}">
                <a14:useLocalDpi xmlns:a14="http://schemas.microsoft.com/office/drawing/2010/main" val="0"/>
              </a:ext>
            </a:extLst>
          </a:blip>
          <a:srcRect l="-9974" r="-9974"/>
          <a:stretch>
            <a:fillRect/>
          </a:stretch>
        </p:blipFill>
        <p:spPr/>
      </p:pic>
      <p:sp>
        <p:nvSpPr>
          <p:cNvPr id="5" name="TextBox 4"/>
          <p:cNvSpPr txBox="1"/>
          <p:nvPr/>
        </p:nvSpPr>
        <p:spPr>
          <a:xfrm>
            <a:off x="1587500" y="6138863"/>
            <a:ext cx="4303757" cy="400110"/>
          </a:xfrm>
          <a:prstGeom prst="rect">
            <a:avLst/>
          </a:prstGeom>
          <a:noFill/>
        </p:spPr>
        <p:txBody>
          <a:bodyPr wrap="none" rtlCol="0">
            <a:spAutoFit/>
          </a:bodyPr>
          <a:lstStyle/>
          <a:p>
            <a:r>
              <a:rPr lang="en-US" sz="2000" dirty="0" smtClean="0">
                <a:solidFill>
                  <a:srgbClr val="FF0000"/>
                </a:solidFill>
              </a:rPr>
              <a:t>*</a:t>
            </a:r>
            <a:r>
              <a:rPr lang="en-US" sz="2000" dirty="0" smtClean="0"/>
              <a:t>Collaboration with Dr. Nancy Swanson</a:t>
            </a:r>
            <a:endParaRPr lang="en-US" sz="2000" dirty="0"/>
          </a:p>
        </p:txBody>
      </p:sp>
      <p:sp>
        <p:nvSpPr>
          <p:cNvPr id="6" name="TextBox 5"/>
          <p:cNvSpPr txBox="1"/>
          <p:nvPr/>
        </p:nvSpPr>
        <p:spPr>
          <a:xfrm>
            <a:off x="1922815" y="1591733"/>
            <a:ext cx="4198585" cy="369332"/>
          </a:xfrm>
          <a:prstGeom prst="rect">
            <a:avLst/>
          </a:prstGeom>
          <a:solidFill>
            <a:srgbClr val="FCFFBC"/>
          </a:solidFill>
          <a:ln>
            <a:solidFill>
              <a:schemeClr val="tx1"/>
            </a:solidFill>
          </a:ln>
        </p:spPr>
        <p:txBody>
          <a:bodyPr wrap="none" rtlCol="0">
            <a:spAutoFit/>
          </a:bodyPr>
          <a:lstStyle/>
          <a:p>
            <a:r>
              <a:rPr lang="en-US" dirty="0" smtClean="0"/>
              <a:t>Glyphosate application to corn and soy, US</a:t>
            </a:r>
            <a:endParaRPr lang="en-US" dirty="0"/>
          </a:p>
        </p:txBody>
      </p:sp>
      <p:sp>
        <p:nvSpPr>
          <p:cNvPr id="7" name="TextBox 6"/>
          <p:cNvSpPr txBox="1"/>
          <p:nvPr/>
        </p:nvSpPr>
        <p:spPr>
          <a:xfrm>
            <a:off x="5346700" y="4954030"/>
            <a:ext cx="2961080" cy="369332"/>
          </a:xfrm>
          <a:prstGeom prst="rect">
            <a:avLst/>
          </a:prstGeom>
          <a:solidFill>
            <a:srgbClr val="FCFFBC"/>
          </a:solidFill>
          <a:ln>
            <a:solidFill>
              <a:srgbClr val="000000"/>
            </a:solidFill>
          </a:ln>
        </p:spPr>
        <p:txBody>
          <a:bodyPr wrap="none" rtlCol="0">
            <a:spAutoFit/>
          </a:bodyPr>
          <a:lstStyle/>
          <a:p>
            <a:r>
              <a:rPr lang="en-US" dirty="0" smtClean="0"/>
              <a:t># Adverse Reactions in VAERS</a:t>
            </a:r>
            <a:endParaRPr lang="en-US" dirty="0"/>
          </a:p>
        </p:txBody>
      </p:sp>
      <p:sp>
        <p:nvSpPr>
          <p:cNvPr id="8" name="TextBox 7"/>
          <p:cNvSpPr txBox="1"/>
          <p:nvPr/>
        </p:nvSpPr>
        <p:spPr>
          <a:xfrm>
            <a:off x="2163943" y="3448566"/>
            <a:ext cx="2518638" cy="369332"/>
          </a:xfrm>
          <a:prstGeom prst="rect">
            <a:avLst/>
          </a:prstGeom>
          <a:solidFill>
            <a:srgbClr val="FCFFBC"/>
          </a:solidFill>
          <a:ln>
            <a:solidFill>
              <a:srgbClr val="000000"/>
            </a:solidFill>
          </a:ln>
        </p:spPr>
        <p:txBody>
          <a:bodyPr wrap="none" rtlCol="0">
            <a:spAutoFit/>
          </a:bodyPr>
          <a:lstStyle/>
          <a:p>
            <a:r>
              <a:rPr lang="en-US" dirty="0" smtClean="0"/>
              <a:t>Children with Autism, US </a:t>
            </a:r>
            <a:endParaRPr lang="en-US" dirty="0"/>
          </a:p>
        </p:txBody>
      </p:sp>
      <p:cxnSp>
        <p:nvCxnSpPr>
          <p:cNvPr id="10" name="Straight Arrow Connector 9"/>
          <p:cNvCxnSpPr/>
          <p:nvPr/>
        </p:nvCxnSpPr>
        <p:spPr>
          <a:xfrm>
            <a:off x="4682581" y="1961065"/>
            <a:ext cx="664119" cy="20414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398404" y="4546600"/>
            <a:ext cx="722996" cy="406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149600" y="3817898"/>
            <a:ext cx="1358900" cy="6271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8331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5243" y="2432257"/>
            <a:ext cx="4366362"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Vaccines and </a:t>
            </a:r>
          </a:p>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Autoimmunity</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620733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Brief Introduction to Antibodies</a:t>
            </a:r>
            <a:endParaRPr lang="en-US" b="1" dirty="0"/>
          </a:p>
        </p:txBody>
      </p:sp>
      <p:pic>
        <p:nvPicPr>
          <p:cNvPr id="4" name="Content Placeholder 3" descr="antibody.png"/>
          <p:cNvPicPr>
            <a:picLocks noGrp="1" noChangeAspect="1"/>
          </p:cNvPicPr>
          <p:nvPr>
            <p:ph idx="1"/>
          </p:nvPr>
        </p:nvPicPr>
        <p:blipFill>
          <a:blip r:embed="rId2">
            <a:extLst>
              <a:ext uri="{28A0092B-C50C-407E-A947-70E740481C1C}">
                <a14:useLocalDpi xmlns:a14="http://schemas.microsoft.com/office/drawing/2010/main" val="0"/>
              </a:ext>
            </a:extLst>
          </a:blip>
          <a:srcRect l="-78351" r="-78351"/>
          <a:stretch>
            <a:fillRect/>
          </a:stretch>
        </p:blipFill>
        <p:spPr>
          <a:xfrm>
            <a:off x="2926763" y="1758971"/>
            <a:ext cx="8229600" cy="4525963"/>
          </a:xfrm>
        </p:spPr>
      </p:pic>
      <p:sp>
        <p:nvSpPr>
          <p:cNvPr id="5" name="Content Placeholder 2"/>
          <p:cNvSpPr txBox="1">
            <a:spLocks/>
          </p:cNvSpPr>
          <p:nvPr/>
        </p:nvSpPr>
        <p:spPr>
          <a:xfrm>
            <a:off x="246956" y="1600200"/>
            <a:ext cx="4956767" cy="468473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Antigens are foreign molecules, usually proteins</a:t>
            </a:r>
          </a:p>
          <a:p>
            <a:r>
              <a:rPr lang="en-US" dirty="0" smtClean="0"/>
              <a:t>A complex process takes place in the thymus gland early in life to create DNA codes for a large number of antibodies, each sensitive to specific protein patterns</a:t>
            </a:r>
          </a:p>
          <a:p>
            <a:r>
              <a:rPr lang="en-US" dirty="0"/>
              <a:t>Each antibody has two heavy chains and two light </a:t>
            </a:r>
            <a:r>
              <a:rPr lang="en-US" dirty="0" smtClean="0"/>
              <a:t>chains</a:t>
            </a:r>
          </a:p>
          <a:p>
            <a:r>
              <a:rPr lang="en-US" dirty="0" smtClean="0"/>
              <a:t>Each immune B cell produces unique antibodies </a:t>
            </a:r>
          </a:p>
          <a:p>
            <a:r>
              <a:rPr lang="en-US" dirty="0" smtClean="0"/>
              <a:t>Antibodies bind to antigens to mark them for clearance</a:t>
            </a:r>
            <a:endParaRPr lang="en-US" dirty="0"/>
          </a:p>
        </p:txBody>
      </p:sp>
      <p:sp>
        <p:nvSpPr>
          <p:cNvPr id="6" name="TextBox 5"/>
          <p:cNvSpPr txBox="1"/>
          <p:nvPr/>
        </p:nvSpPr>
        <p:spPr>
          <a:xfrm>
            <a:off x="7699474" y="4940656"/>
            <a:ext cx="1444526" cy="400110"/>
          </a:xfrm>
          <a:prstGeom prst="rect">
            <a:avLst/>
          </a:prstGeom>
          <a:noFill/>
        </p:spPr>
        <p:txBody>
          <a:bodyPr wrap="none" rtlCol="0">
            <a:spAutoFit/>
          </a:bodyPr>
          <a:lstStyle/>
          <a:p>
            <a:r>
              <a:rPr lang="en-US" sz="2000" dirty="0" smtClean="0"/>
              <a:t>Heavy chain</a:t>
            </a:r>
            <a:endParaRPr lang="en-US" sz="2000" dirty="0"/>
          </a:p>
        </p:txBody>
      </p:sp>
      <p:sp>
        <p:nvSpPr>
          <p:cNvPr id="7" name="TextBox 6"/>
          <p:cNvSpPr txBox="1"/>
          <p:nvPr/>
        </p:nvSpPr>
        <p:spPr>
          <a:xfrm>
            <a:off x="5203723" y="4540546"/>
            <a:ext cx="1310400" cy="400110"/>
          </a:xfrm>
          <a:prstGeom prst="rect">
            <a:avLst/>
          </a:prstGeom>
          <a:noFill/>
        </p:spPr>
        <p:txBody>
          <a:bodyPr wrap="none" rtlCol="0">
            <a:spAutoFit/>
          </a:bodyPr>
          <a:lstStyle/>
          <a:p>
            <a:r>
              <a:rPr lang="en-US" sz="2000" dirty="0" smtClean="0"/>
              <a:t>Light chain</a:t>
            </a:r>
            <a:endParaRPr lang="en-US" sz="2000" dirty="0"/>
          </a:p>
        </p:txBody>
      </p:sp>
      <p:cxnSp>
        <p:nvCxnSpPr>
          <p:cNvPr id="9" name="Straight Arrow Connector 8"/>
          <p:cNvCxnSpPr>
            <a:stCxn id="7" idx="0"/>
          </p:cNvCxnSpPr>
          <p:nvPr/>
        </p:nvCxnSpPr>
        <p:spPr>
          <a:xfrm flipV="1">
            <a:off x="5858923" y="4022184"/>
            <a:ext cx="85669" cy="5183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7496889" y="4540546"/>
            <a:ext cx="793789" cy="4001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1112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Brief Introduction to Antibodies</a:t>
            </a:r>
            <a:endParaRPr lang="en-US" b="1" dirty="0"/>
          </a:p>
        </p:txBody>
      </p:sp>
      <p:pic>
        <p:nvPicPr>
          <p:cNvPr id="4" name="Content Placeholder 3" descr="antibody.png"/>
          <p:cNvPicPr>
            <a:picLocks noGrp="1" noChangeAspect="1"/>
          </p:cNvPicPr>
          <p:nvPr>
            <p:ph idx="1"/>
          </p:nvPr>
        </p:nvPicPr>
        <p:blipFill>
          <a:blip r:embed="rId2">
            <a:extLst>
              <a:ext uri="{28A0092B-C50C-407E-A947-70E740481C1C}">
                <a14:useLocalDpi xmlns:a14="http://schemas.microsoft.com/office/drawing/2010/main" val="0"/>
              </a:ext>
            </a:extLst>
          </a:blip>
          <a:srcRect l="-78351" r="-78351"/>
          <a:stretch>
            <a:fillRect/>
          </a:stretch>
        </p:blipFill>
        <p:spPr>
          <a:xfrm>
            <a:off x="2926763" y="1758971"/>
            <a:ext cx="8229600" cy="4525963"/>
          </a:xfrm>
        </p:spPr>
      </p:pic>
      <p:sp>
        <p:nvSpPr>
          <p:cNvPr id="5" name="Content Placeholder 2"/>
          <p:cNvSpPr txBox="1">
            <a:spLocks/>
          </p:cNvSpPr>
          <p:nvPr/>
        </p:nvSpPr>
        <p:spPr>
          <a:xfrm>
            <a:off x="246956" y="1600200"/>
            <a:ext cx="4956767" cy="468473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Antigens are foreign molecules, usually proteins</a:t>
            </a:r>
          </a:p>
          <a:p>
            <a:r>
              <a:rPr lang="en-US" dirty="0" smtClean="0"/>
              <a:t>A complex process takes place in the thymus gland early in life to create DNA codes for a large number of antibodies, each sensitive to specific protein patterns</a:t>
            </a:r>
          </a:p>
          <a:p>
            <a:r>
              <a:rPr lang="en-US" dirty="0"/>
              <a:t>Each antibody has two heavy chains and two light </a:t>
            </a:r>
            <a:r>
              <a:rPr lang="en-US" dirty="0" smtClean="0"/>
              <a:t>chains</a:t>
            </a:r>
          </a:p>
          <a:p>
            <a:r>
              <a:rPr lang="en-US" dirty="0" smtClean="0"/>
              <a:t>Each immune B cell produces unique antibodies </a:t>
            </a:r>
          </a:p>
          <a:p>
            <a:r>
              <a:rPr lang="en-US" dirty="0" smtClean="0"/>
              <a:t>Antibodies bind to antigens to mark them for clearance</a:t>
            </a:r>
            <a:endParaRPr lang="en-US" dirty="0"/>
          </a:p>
        </p:txBody>
      </p:sp>
      <p:sp>
        <p:nvSpPr>
          <p:cNvPr id="6" name="TextBox 5"/>
          <p:cNvSpPr txBox="1"/>
          <p:nvPr/>
        </p:nvSpPr>
        <p:spPr>
          <a:xfrm>
            <a:off x="7699474" y="4940656"/>
            <a:ext cx="1444526" cy="400110"/>
          </a:xfrm>
          <a:prstGeom prst="rect">
            <a:avLst/>
          </a:prstGeom>
          <a:noFill/>
        </p:spPr>
        <p:txBody>
          <a:bodyPr wrap="none" rtlCol="0">
            <a:spAutoFit/>
          </a:bodyPr>
          <a:lstStyle/>
          <a:p>
            <a:r>
              <a:rPr lang="en-US" sz="2000" dirty="0" smtClean="0"/>
              <a:t>Heavy chain</a:t>
            </a:r>
            <a:endParaRPr lang="en-US" sz="2000" dirty="0"/>
          </a:p>
        </p:txBody>
      </p:sp>
      <p:sp>
        <p:nvSpPr>
          <p:cNvPr id="7" name="TextBox 6"/>
          <p:cNvSpPr txBox="1"/>
          <p:nvPr/>
        </p:nvSpPr>
        <p:spPr>
          <a:xfrm>
            <a:off x="5203723" y="4540546"/>
            <a:ext cx="1310400" cy="400110"/>
          </a:xfrm>
          <a:prstGeom prst="rect">
            <a:avLst/>
          </a:prstGeom>
          <a:noFill/>
        </p:spPr>
        <p:txBody>
          <a:bodyPr wrap="none" rtlCol="0">
            <a:spAutoFit/>
          </a:bodyPr>
          <a:lstStyle/>
          <a:p>
            <a:r>
              <a:rPr lang="en-US" sz="2000" dirty="0" smtClean="0"/>
              <a:t>Light chain</a:t>
            </a:r>
            <a:endParaRPr lang="en-US" sz="2000" dirty="0"/>
          </a:p>
        </p:txBody>
      </p:sp>
      <p:cxnSp>
        <p:nvCxnSpPr>
          <p:cNvPr id="9" name="Straight Arrow Connector 8"/>
          <p:cNvCxnSpPr>
            <a:stCxn id="7" idx="0"/>
          </p:cNvCxnSpPr>
          <p:nvPr/>
        </p:nvCxnSpPr>
        <p:spPr>
          <a:xfrm flipV="1">
            <a:off x="5858923" y="4022184"/>
            <a:ext cx="85669" cy="5183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7496889" y="4540546"/>
            <a:ext cx="793789" cy="4001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91328" y="2117969"/>
            <a:ext cx="7733210" cy="2554545"/>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Autoimmune disease develops when antibodies recognize self proteins                          as if they were foreign</a:t>
            </a:r>
          </a:p>
          <a:p>
            <a:pPr algn="ctr"/>
            <a:endParaRPr lang="en-US" sz="3200" dirty="0" smtClean="0"/>
          </a:p>
        </p:txBody>
      </p:sp>
    </p:spTree>
    <p:extLst>
      <p:ext uri="{BB962C8B-B14F-4D97-AF65-F5344CB8AC3E}">
        <p14:creationId xmlns:p14="http://schemas.microsoft.com/office/powerpoint/2010/main" val="22780207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Autoimmune Disease and </a:t>
            </a:r>
            <a:br>
              <a:rPr lang="en-US" b="1" dirty="0" smtClean="0"/>
            </a:br>
            <a:r>
              <a:rPr lang="en-US" b="1" dirty="0" smtClean="0"/>
              <a:t>Molecular Mimicry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 peptide sequence in a foreign protein resembles a sequence in a human protein</a:t>
            </a:r>
          </a:p>
          <a:p>
            <a:r>
              <a:rPr lang="en-US" dirty="0" smtClean="0"/>
              <a:t>The immune system develops antibodies to the foreign protein and then these act as </a:t>
            </a:r>
            <a:r>
              <a:rPr lang="en-US" i="1" dirty="0" smtClean="0">
                <a:solidFill>
                  <a:srgbClr val="FF0000"/>
                </a:solidFill>
              </a:rPr>
              <a:t>autoantibodies</a:t>
            </a:r>
            <a:r>
              <a:rPr lang="en-US" dirty="0" smtClean="0">
                <a:solidFill>
                  <a:srgbClr val="FF0000"/>
                </a:solidFill>
              </a:rPr>
              <a:t> </a:t>
            </a:r>
            <a:r>
              <a:rPr lang="en-US" dirty="0" smtClean="0"/>
              <a:t>and attack the human protein that looks similar</a:t>
            </a:r>
          </a:p>
          <a:p>
            <a:pPr lvl="1"/>
            <a:r>
              <a:rPr lang="en-US" dirty="0" smtClean="0"/>
              <a:t>This is how you get </a:t>
            </a:r>
            <a:r>
              <a:rPr lang="en-US" i="1" dirty="0" smtClean="0">
                <a:solidFill>
                  <a:srgbClr val="FF0000"/>
                </a:solidFill>
              </a:rPr>
              <a:t>autoimmune disease</a:t>
            </a:r>
          </a:p>
          <a:p>
            <a:r>
              <a:rPr lang="en-US" dirty="0" smtClean="0"/>
              <a:t>The foreign protein could be from a virus in a vaccine or from a live infection or it could be from a food source like wheat gluten</a:t>
            </a:r>
            <a:endParaRPr lang="en-US" dirty="0"/>
          </a:p>
        </p:txBody>
      </p:sp>
      <p:sp>
        <p:nvSpPr>
          <p:cNvPr id="4" name="TextBox 3"/>
          <p:cNvSpPr txBox="1"/>
          <p:nvPr/>
        </p:nvSpPr>
        <p:spPr>
          <a:xfrm>
            <a:off x="863600" y="6368534"/>
            <a:ext cx="7078956" cy="400110"/>
          </a:xfrm>
          <a:prstGeom prst="rect">
            <a:avLst/>
          </a:prstGeom>
          <a:noFill/>
        </p:spPr>
        <p:txBody>
          <a:bodyPr wrap="none" rtlCol="0">
            <a:spAutoFit/>
          </a:bodyPr>
          <a:lstStyle/>
          <a:p>
            <a:r>
              <a:rPr lang="hu-HU" sz="2000" dirty="0">
                <a:solidFill>
                  <a:srgbClr val="FF0000"/>
                </a:solidFill>
              </a:rPr>
              <a:t>*</a:t>
            </a:r>
            <a:r>
              <a:rPr lang="hu-HU" sz="2000" dirty="0"/>
              <a:t>MF Cusick et al., Clin Rev Allergy Immunol. 2012; 42(1): 102–111. </a:t>
            </a:r>
            <a:endParaRPr lang="en-US" sz="2000" dirty="0"/>
          </a:p>
        </p:txBody>
      </p:sp>
    </p:spTree>
    <p:extLst>
      <p:ext uri="{BB962C8B-B14F-4D97-AF65-F5344CB8AC3E}">
        <p14:creationId xmlns:p14="http://schemas.microsoft.com/office/powerpoint/2010/main" val="9904002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utoimmunediseasesympto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308" y="1083200"/>
            <a:ext cx="3839283" cy="2971271"/>
          </a:xfrm>
          <a:prstGeom prst="rect">
            <a:avLst/>
          </a:prstGeom>
        </p:spPr>
      </p:pic>
      <p:sp>
        <p:nvSpPr>
          <p:cNvPr id="2" name="Title 1"/>
          <p:cNvSpPr>
            <a:spLocks noGrp="1"/>
          </p:cNvSpPr>
          <p:nvPr>
            <p:ph type="title"/>
          </p:nvPr>
        </p:nvSpPr>
        <p:spPr>
          <a:xfrm>
            <a:off x="434011" y="-59800"/>
            <a:ext cx="8229600" cy="1143000"/>
          </a:xfrm>
        </p:spPr>
        <p:txBody>
          <a:bodyPr/>
          <a:lstStyle/>
          <a:p>
            <a:r>
              <a:rPr lang="en-US" b="1" dirty="0" smtClean="0"/>
              <a:t>Autoimmune Disease Statistics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7071" y="1600200"/>
            <a:ext cx="7907867" cy="4525963"/>
          </a:xfrm>
        </p:spPr>
        <p:txBody>
          <a:bodyPr>
            <a:normAutofit fontScale="92500" lnSpcReduction="20000"/>
          </a:bodyPr>
          <a:lstStyle/>
          <a:p>
            <a:r>
              <a:rPr lang="en-US" dirty="0"/>
              <a:t>Autoimmune </a:t>
            </a:r>
            <a:r>
              <a:rPr lang="en-US" dirty="0" smtClean="0"/>
              <a:t>Disease (AD)                                        is a major </a:t>
            </a:r>
            <a:r>
              <a:rPr lang="en-US" dirty="0"/>
              <a:t>health </a:t>
            </a:r>
            <a:r>
              <a:rPr lang="en-US" dirty="0" smtClean="0"/>
              <a:t>problem</a:t>
            </a:r>
            <a:endParaRPr lang="en-US" dirty="0"/>
          </a:p>
          <a:p>
            <a:r>
              <a:rPr lang="en-US" dirty="0"/>
              <a:t>A</a:t>
            </a:r>
            <a:r>
              <a:rPr lang="en-US" dirty="0" smtClean="0"/>
              <a:t>nnual direct  health care                                                        costs for </a:t>
            </a:r>
            <a:r>
              <a:rPr lang="en-US" dirty="0"/>
              <a:t>AD </a:t>
            </a:r>
            <a:r>
              <a:rPr lang="en-US" dirty="0" smtClean="0"/>
              <a:t>in US estimated                                                                to be ~$</a:t>
            </a:r>
            <a:r>
              <a:rPr lang="en-US" dirty="0"/>
              <a:t>100 </a:t>
            </a:r>
            <a:r>
              <a:rPr lang="en-US" dirty="0" smtClean="0"/>
              <a:t>billion </a:t>
            </a:r>
            <a:endParaRPr lang="en-US" dirty="0"/>
          </a:p>
          <a:p>
            <a:r>
              <a:rPr lang="en-US" dirty="0"/>
              <a:t>At least 23.5 million Americans  </a:t>
            </a:r>
            <a:r>
              <a:rPr lang="en-US" dirty="0" smtClean="0"/>
              <a:t>                   suffer from one </a:t>
            </a:r>
            <a:r>
              <a:rPr lang="en-US" dirty="0"/>
              <a:t>or more autoimmune </a:t>
            </a:r>
            <a:r>
              <a:rPr lang="en-US" dirty="0" smtClean="0"/>
              <a:t>diseases</a:t>
            </a:r>
            <a:endParaRPr lang="en-US" dirty="0"/>
          </a:p>
          <a:p>
            <a:r>
              <a:rPr lang="en-US" dirty="0"/>
              <a:t>Among the top-10 causes of death in females under 64 years old</a:t>
            </a:r>
          </a:p>
          <a:p>
            <a:r>
              <a:rPr lang="en-US" dirty="0"/>
              <a:t>Immunosuppressant treatments have devastating side effects</a:t>
            </a:r>
          </a:p>
        </p:txBody>
      </p:sp>
      <p:sp>
        <p:nvSpPr>
          <p:cNvPr id="4" name="TextBox 3"/>
          <p:cNvSpPr txBox="1"/>
          <p:nvPr/>
        </p:nvSpPr>
        <p:spPr>
          <a:xfrm>
            <a:off x="643467" y="6351601"/>
            <a:ext cx="8020144" cy="400110"/>
          </a:xfrm>
          <a:prstGeom prst="rect">
            <a:avLst/>
          </a:prstGeom>
          <a:noFill/>
        </p:spPr>
        <p:txBody>
          <a:bodyPr wrap="none" rtlCol="0">
            <a:spAutoFit/>
          </a:bodyPr>
          <a:lstStyle/>
          <a:p>
            <a:r>
              <a:rPr lang="en-US" sz="2000" dirty="0">
                <a:solidFill>
                  <a:srgbClr val="FF0000"/>
                </a:solidFill>
              </a:rPr>
              <a:t>*</a:t>
            </a:r>
            <a:r>
              <a:rPr lang="en-US" sz="2000" dirty="0"/>
              <a:t>https://</a:t>
            </a:r>
            <a:r>
              <a:rPr lang="en-US" sz="2000" dirty="0" err="1"/>
              <a:t>www.aarda.org</a:t>
            </a:r>
            <a:r>
              <a:rPr lang="en-US" sz="2000" dirty="0"/>
              <a:t>/autoimmune-information/autoimmune-statistics/</a:t>
            </a:r>
          </a:p>
        </p:txBody>
      </p:sp>
    </p:spTree>
    <p:extLst>
      <p:ext uri="{BB962C8B-B14F-4D97-AF65-F5344CB8AC3E}">
        <p14:creationId xmlns:p14="http://schemas.microsoft.com/office/powerpoint/2010/main" val="10214901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09298"/>
            <a:ext cx="80772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Why do we have an epidemic in </a:t>
            </a:r>
          </a:p>
          <a:p>
            <a:r>
              <a:rPr lang="en-US" sz="3200" dirty="0" smtClean="0"/>
              <a:t>autoimmune disease in America today?</a:t>
            </a:r>
            <a:endParaRPr lang="en-US" sz="3200" dirty="0"/>
          </a:p>
        </p:txBody>
      </p:sp>
    </p:spTree>
    <p:extLst>
      <p:ext uri="{BB962C8B-B14F-4D97-AF65-F5344CB8AC3E}">
        <p14:creationId xmlns:p14="http://schemas.microsoft.com/office/powerpoint/2010/main" val="746392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nnemann_quote.png"/>
          <p:cNvPicPr>
            <a:picLocks noGrp="1" noChangeAspect="1"/>
          </p:cNvPicPr>
          <p:nvPr>
            <p:ph idx="1"/>
          </p:nvPr>
        </p:nvPicPr>
        <p:blipFill>
          <a:blip r:embed="rId2">
            <a:extLst>
              <a:ext uri="{28A0092B-C50C-407E-A947-70E740481C1C}">
                <a14:useLocalDpi xmlns:a14="http://schemas.microsoft.com/office/drawing/2010/main" val="0"/>
              </a:ext>
            </a:extLst>
          </a:blip>
          <a:srcRect t="-654" b="-654"/>
          <a:stretch>
            <a:fillRect/>
          </a:stretch>
        </p:blipFill>
        <p:spPr/>
      </p:pic>
    </p:spTree>
    <p:extLst>
      <p:ext uri="{BB962C8B-B14F-4D97-AF65-F5344CB8AC3E}">
        <p14:creationId xmlns:p14="http://schemas.microsoft.com/office/powerpoint/2010/main" val="33056973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a:t>
            </a:r>
            <a:endParaRPr lang="en-US" b="1" dirty="0"/>
          </a:p>
        </p:txBody>
      </p:sp>
      <p:sp>
        <p:nvSpPr>
          <p:cNvPr id="3" name="Content Placeholder 2"/>
          <p:cNvSpPr>
            <a:spLocks noGrp="1"/>
          </p:cNvSpPr>
          <p:nvPr>
            <p:ph idx="1"/>
          </p:nvPr>
        </p:nvSpPr>
        <p:spPr>
          <a:xfrm>
            <a:off x="457199" y="1600200"/>
            <a:ext cx="8397949" cy="4838823"/>
          </a:xfrm>
        </p:spPr>
        <p:txBody>
          <a:bodyPr>
            <a:normAutofit fontScale="92500" lnSpcReduction="20000"/>
          </a:bodyPr>
          <a:lstStyle/>
          <a:p>
            <a:r>
              <a:rPr lang="en-US" dirty="0" smtClean="0"/>
              <a:t>Cumulative glyphosate exposure sets up a weakened immune system, a leaky gut barrier and a leaky brain barrier</a:t>
            </a:r>
          </a:p>
          <a:p>
            <a:r>
              <a:rPr lang="en-US" dirty="0" smtClean="0"/>
              <a:t>Proteins in foods like gluten and casein are contaminated with glyphosate, and this makes them resistant to digestion</a:t>
            </a:r>
          </a:p>
          <a:p>
            <a:r>
              <a:rPr lang="en-US" dirty="0" smtClean="0"/>
              <a:t>Vaccines introduce foreign proteins that may contain glyphosate as a contaminant</a:t>
            </a:r>
          </a:p>
          <a:p>
            <a:r>
              <a:rPr lang="en-US" dirty="0" smtClean="0"/>
              <a:t>Child develops overactive antibody response to foreign protein contaminated </a:t>
            </a:r>
            <a:r>
              <a:rPr lang="pl-PL" dirty="0" err="1" smtClean="0"/>
              <a:t>wi</a:t>
            </a:r>
            <a:r>
              <a:rPr lang="en-US" dirty="0" err="1" smtClean="0"/>
              <a:t>th</a:t>
            </a:r>
            <a:r>
              <a:rPr lang="en-US" dirty="0" smtClean="0"/>
              <a:t> glyphosate and, through molecular mimicry, this leads to autoimmune disease</a:t>
            </a:r>
            <a:endParaRPr lang="en-US" dirty="0"/>
          </a:p>
        </p:txBody>
      </p:sp>
    </p:spTree>
    <p:extLst>
      <p:ext uri="{BB962C8B-B14F-4D97-AF65-F5344CB8AC3E}">
        <p14:creationId xmlns:p14="http://schemas.microsoft.com/office/powerpoint/2010/main" val="16665256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Vaccines Work</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goal of a vaccine is to fool your immune system into “thinking” that cellular-based immunity is impaired, so that specific memory antibodies to the antigen will develop</a:t>
            </a:r>
          </a:p>
          <a:p>
            <a:r>
              <a:rPr lang="en-US" dirty="0" smtClean="0"/>
              <a:t>This is done by adding “adjuvants” like aluminum, LPS, and </a:t>
            </a:r>
            <a:r>
              <a:rPr lang="en-US" dirty="0" err="1" smtClean="0"/>
              <a:t>unmethylated</a:t>
            </a:r>
            <a:r>
              <a:rPr lang="en-US" dirty="0" smtClean="0"/>
              <a:t> </a:t>
            </a:r>
            <a:r>
              <a:rPr lang="en-US" dirty="0" err="1" smtClean="0"/>
              <a:t>CpG</a:t>
            </a:r>
            <a:r>
              <a:rPr lang="en-US" dirty="0" smtClean="0"/>
              <a:t> DNA</a:t>
            </a:r>
          </a:p>
          <a:p>
            <a:r>
              <a:rPr lang="en-US" i="1" dirty="0" smtClean="0">
                <a:solidFill>
                  <a:srgbClr val="FF0000"/>
                </a:solidFill>
              </a:rPr>
              <a:t>Whenever you develop specific antibodies there is a danger that they will become autoantibodies</a:t>
            </a:r>
            <a:endParaRPr lang="en-US" i="1" dirty="0">
              <a:solidFill>
                <a:srgbClr val="FF0000"/>
              </a:solidFill>
            </a:endParaRPr>
          </a:p>
        </p:txBody>
      </p:sp>
    </p:spTree>
    <p:extLst>
      <p:ext uri="{BB962C8B-B14F-4D97-AF65-F5344CB8AC3E}">
        <p14:creationId xmlns:p14="http://schemas.microsoft.com/office/powerpoint/2010/main" val="4857525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“If the inside lining of the </a:t>
            </a:r>
            <a:r>
              <a:rPr lang="en-US" dirty="0" smtClean="0"/>
              <a:t>                        gastrointestinal </a:t>
            </a:r>
            <a:r>
              <a:rPr lang="en-US" dirty="0"/>
              <a:t>tract (the </a:t>
            </a:r>
            <a:r>
              <a:rPr lang="en-US" dirty="0" smtClean="0"/>
              <a:t>                                    mucosa</a:t>
            </a:r>
            <a:r>
              <a:rPr lang="en-US" dirty="0"/>
              <a:t>) is attacked by </a:t>
            </a:r>
            <a:r>
              <a:rPr lang="en-US" dirty="0" smtClean="0"/>
              <a:t>                                                   auto</a:t>
            </a:r>
            <a:r>
              <a:rPr lang="en-US" dirty="0"/>
              <a:t>-antibodies, you can </a:t>
            </a:r>
            <a:r>
              <a:rPr lang="en-US" dirty="0" smtClean="0"/>
              <a:t>                                              develop </a:t>
            </a:r>
            <a:r>
              <a:rPr lang="en-US" dirty="0"/>
              <a:t>leaky gut syndrome. </a:t>
            </a:r>
            <a:r>
              <a:rPr lang="en-US" dirty="0" smtClean="0"/>
              <a:t>                                      </a:t>
            </a:r>
            <a:r>
              <a:rPr lang="en-US" dirty="0" err="1" smtClean="0"/>
              <a:t>Crohn’s</a:t>
            </a:r>
            <a:r>
              <a:rPr lang="en-US" dirty="0" smtClean="0"/>
              <a:t> </a:t>
            </a:r>
            <a:r>
              <a:rPr lang="en-US" dirty="0"/>
              <a:t>disease and colitis are also caused by auto-antibody attack of the GI tract itself. If the islet (insulin producing) cells of the pancreas are attacked by auto-antibodies, you develop insulin dependent (juvenile) diabetes.</a:t>
            </a:r>
            <a:r>
              <a:rPr lang="en-US" dirty="0" smtClean="0"/>
              <a:t>”</a:t>
            </a:r>
            <a:r>
              <a:rPr lang="en-US" dirty="0" smtClean="0">
                <a:solidFill>
                  <a:srgbClr val="FF0000"/>
                </a:solidFill>
              </a:rPr>
              <a:t>*</a:t>
            </a:r>
            <a:endParaRPr lang="en-US" dirty="0">
              <a:solidFill>
                <a:srgbClr val="FF0000"/>
              </a:solidFill>
            </a:endParaRPr>
          </a:p>
        </p:txBody>
      </p:sp>
      <p:sp>
        <p:nvSpPr>
          <p:cNvPr id="4" name="TextBox 3"/>
          <p:cNvSpPr txBox="1"/>
          <p:nvPr/>
        </p:nvSpPr>
        <p:spPr>
          <a:xfrm>
            <a:off x="315942" y="6126163"/>
            <a:ext cx="8828058" cy="707886"/>
          </a:xfrm>
          <a:prstGeom prst="rect">
            <a:avLst/>
          </a:prstGeom>
          <a:noFill/>
        </p:spPr>
        <p:txBody>
          <a:bodyPr wrap="none" rtlCol="0">
            <a:spAutoFit/>
          </a:bodyPr>
          <a:lstStyle/>
          <a:p>
            <a:pPr algn="r"/>
            <a:r>
              <a:rPr lang="en-US" sz="2000" dirty="0" smtClean="0">
                <a:solidFill>
                  <a:srgbClr val="FF0000"/>
                </a:solidFill>
              </a:rPr>
              <a:t>*</a:t>
            </a:r>
            <a:r>
              <a:rPr lang="en-US" sz="2000" dirty="0" smtClean="0"/>
              <a:t>Rebecca </a:t>
            </a:r>
            <a:r>
              <a:rPr lang="en-US" sz="2000" dirty="0" err="1" smtClean="0"/>
              <a:t>Carley</a:t>
            </a:r>
            <a:r>
              <a:rPr lang="en-US" sz="2000" dirty="0" smtClean="0"/>
              <a:t>, MD, https</a:t>
            </a:r>
            <a:r>
              <a:rPr lang="en-US" sz="2000" dirty="0"/>
              <a:t>://vaccinesbytheoutliers.wordpress.com/2016/08/18</a:t>
            </a:r>
            <a:r>
              <a:rPr lang="en-US" sz="2000" dirty="0" smtClean="0"/>
              <a:t>/</a:t>
            </a:r>
          </a:p>
          <a:p>
            <a:r>
              <a:rPr lang="en-US" sz="2000" dirty="0" err="1" smtClean="0"/>
              <a:t>i</a:t>
            </a:r>
            <a:r>
              <a:rPr lang="en-US" sz="2000" dirty="0"/>
              <a:t>-just-never-knew-auto-antibodies-were-such-a-drag/</a:t>
            </a:r>
          </a:p>
        </p:txBody>
      </p:sp>
      <p:pic>
        <p:nvPicPr>
          <p:cNvPr id="5" name="Picture 4" descr="leaky_g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351" y="1600200"/>
            <a:ext cx="2593375" cy="2147146"/>
          </a:xfrm>
          <a:prstGeom prst="rect">
            <a:avLst/>
          </a:prstGeom>
        </p:spPr>
      </p:pic>
    </p:spTree>
    <p:extLst>
      <p:ext uri="{BB962C8B-B14F-4D97-AF65-F5344CB8AC3E}">
        <p14:creationId xmlns:p14="http://schemas.microsoft.com/office/powerpoint/2010/main" val="14823253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805" y="1612941"/>
            <a:ext cx="3810000" cy="2133600"/>
          </a:xfrm>
          <a:prstGeom prst="rect">
            <a:avLst/>
          </a:prstGeom>
        </p:spPr>
      </p:pic>
      <p:sp>
        <p:nvSpPr>
          <p:cNvPr id="3" name="Content Placeholder 2"/>
          <p:cNvSpPr>
            <a:spLocks noGrp="1"/>
          </p:cNvSpPr>
          <p:nvPr>
            <p:ph idx="1"/>
          </p:nvPr>
        </p:nvSpPr>
        <p:spPr>
          <a:xfrm>
            <a:off x="227883" y="1465416"/>
            <a:ext cx="8098075" cy="4525963"/>
          </a:xfrm>
        </p:spPr>
        <p:txBody>
          <a:bodyPr>
            <a:normAutofit lnSpcReduction="10000"/>
          </a:bodyPr>
          <a:lstStyle/>
          <a:p>
            <a:pPr marL="0" indent="0">
              <a:buNone/>
            </a:pPr>
            <a:r>
              <a:rPr lang="en-US" dirty="0"/>
              <a:t>“If you develop auto-antibodies </a:t>
            </a:r>
            <a:r>
              <a:rPr lang="en-US" dirty="0" smtClean="0"/>
              <a:t>                     against </a:t>
            </a:r>
            <a:r>
              <a:rPr lang="en-US" dirty="0"/>
              <a:t>the very DNA in the </a:t>
            </a:r>
            <a:r>
              <a:rPr lang="en-US" dirty="0" smtClean="0"/>
              <a:t>                                    nucleus </a:t>
            </a:r>
            <a:r>
              <a:rPr lang="en-US" dirty="0"/>
              <a:t>of all cells, you </a:t>
            </a:r>
            <a:r>
              <a:rPr lang="en-US" dirty="0" smtClean="0"/>
              <a:t>                                           develop </a:t>
            </a:r>
            <a:r>
              <a:rPr lang="en-US" dirty="0"/>
              <a:t>systemic Lupus </a:t>
            </a:r>
            <a:r>
              <a:rPr lang="en-US" dirty="0" smtClean="0"/>
              <a:t>                                               (</a:t>
            </a:r>
            <a:r>
              <a:rPr lang="en-US" dirty="0"/>
              <a:t>thus, the autoimmune potential of DNA vaccines being developed now is self-</a:t>
            </a:r>
            <a:r>
              <a:rPr lang="en-US" dirty="0" smtClean="0"/>
              <a:t>evident.)”</a:t>
            </a:r>
          </a:p>
          <a:p>
            <a:pPr marL="0" indent="0">
              <a:buNone/>
            </a:pPr>
            <a:r>
              <a:rPr lang="en-US" dirty="0" smtClean="0"/>
              <a:t>“The </a:t>
            </a:r>
            <a:r>
              <a:rPr lang="en-US" dirty="0"/>
              <a:t>brain and spinal </a:t>
            </a:r>
            <a:r>
              <a:rPr lang="en-US" dirty="0" smtClean="0"/>
              <a:t>cord </a:t>
            </a:r>
            <a:r>
              <a:rPr lang="en-US" dirty="0"/>
              <a:t>can also be attacked with auto-antibodies (vaccine induced encephalitis</a:t>
            </a:r>
            <a:r>
              <a:rPr lang="en-US" dirty="0" smtClean="0"/>
              <a:t>).”</a:t>
            </a:r>
            <a:r>
              <a:rPr lang="en-US" dirty="0" smtClean="0">
                <a:solidFill>
                  <a:srgbClr val="FF0000"/>
                </a:solidFill>
              </a:rPr>
              <a:t>*</a:t>
            </a:r>
            <a:endParaRPr lang="en-US" dirty="0">
              <a:solidFill>
                <a:srgbClr val="FF0000"/>
              </a:solidFill>
            </a:endParaRPr>
          </a:p>
        </p:txBody>
      </p:sp>
      <p:sp>
        <p:nvSpPr>
          <p:cNvPr id="6" name="TextBox 5"/>
          <p:cNvSpPr txBox="1"/>
          <p:nvPr/>
        </p:nvSpPr>
        <p:spPr>
          <a:xfrm>
            <a:off x="315942" y="6126163"/>
            <a:ext cx="8828058" cy="707886"/>
          </a:xfrm>
          <a:prstGeom prst="rect">
            <a:avLst/>
          </a:prstGeom>
          <a:noFill/>
        </p:spPr>
        <p:txBody>
          <a:bodyPr wrap="none" rtlCol="0">
            <a:spAutoFit/>
          </a:bodyPr>
          <a:lstStyle/>
          <a:p>
            <a:pPr algn="r"/>
            <a:r>
              <a:rPr lang="en-US" sz="2000" dirty="0" smtClean="0">
                <a:solidFill>
                  <a:srgbClr val="FF0000"/>
                </a:solidFill>
              </a:rPr>
              <a:t>*</a:t>
            </a:r>
            <a:r>
              <a:rPr lang="en-US" sz="2000" dirty="0" smtClean="0"/>
              <a:t>Rebecca </a:t>
            </a:r>
            <a:r>
              <a:rPr lang="en-US" sz="2000" dirty="0" err="1" smtClean="0"/>
              <a:t>Carley</a:t>
            </a:r>
            <a:r>
              <a:rPr lang="en-US" sz="2000" dirty="0" smtClean="0"/>
              <a:t>, MD, https</a:t>
            </a:r>
            <a:r>
              <a:rPr lang="en-US" sz="2000" dirty="0"/>
              <a:t>://vaccinesbytheoutliers.wordpress.com/2016/08/18</a:t>
            </a:r>
            <a:r>
              <a:rPr lang="en-US" sz="2000" dirty="0" smtClean="0"/>
              <a:t>/</a:t>
            </a:r>
          </a:p>
          <a:p>
            <a:r>
              <a:rPr lang="en-US" sz="2000" dirty="0" err="1" smtClean="0"/>
              <a:t>i</a:t>
            </a:r>
            <a:r>
              <a:rPr lang="en-US" sz="2000" dirty="0"/>
              <a:t>-just-never-knew-auto-antibodies-were-such-a-drag/</a:t>
            </a:r>
          </a:p>
        </p:txBody>
      </p:sp>
    </p:spTree>
    <p:extLst>
      <p:ext uri="{BB962C8B-B14F-4D97-AF65-F5344CB8AC3E}">
        <p14:creationId xmlns:p14="http://schemas.microsoft.com/office/powerpoint/2010/main" val="25284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8" y="274638"/>
            <a:ext cx="9302758" cy="1143000"/>
          </a:xfrm>
        </p:spPr>
        <p:txBody>
          <a:bodyPr>
            <a:normAutofit fontScale="90000"/>
          </a:bodyPr>
          <a:lstStyle/>
          <a:p>
            <a:r>
              <a:rPr lang="en-US" b="1" dirty="0"/>
              <a:t>Quantifying the possible cross-reactivity risk of an HPV16 </a:t>
            </a:r>
            <a:r>
              <a:rPr lang="en-US" b="1" dirty="0" smtClean="0"/>
              <a:t>vaccine</a:t>
            </a:r>
            <a:r>
              <a:rPr lang="en-US" b="1" dirty="0"/>
              <a:t> </a:t>
            </a:r>
            <a:r>
              <a:rPr lang="en-US" b="1" dirty="0" smtClean="0"/>
              <a:t>(Gardasil) </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2079964"/>
            <a:ext cx="8229600" cy="2713477"/>
          </a:xfrm>
        </p:spPr>
        <p:txBody>
          <a:bodyPr>
            <a:normAutofit fontScale="92500"/>
          </a:bodyPr>
          <a:lstStyle/>
          <a:p>
            <a:pPr marL="0" indent="0">
              <a:buNone/>
            </a:pPr>
            <a:r>
              <a:rPr lang="en-US" dirty="0" smtClean="0"/>
              <a:t>"</a:t>
            </a:r>
            <a:r>
              <a:rPr lang="en-US" dirty="0"/>
              <a:t>The number of viral matches and their locations make the occurrence of side autoimmune cross-reactions in the human host following HPV16-based vaccination </a:t>
            </a:r>
            <a:r>
              <a:rPr lang="en-US" i="1" dirty="0">
                <a:solidFill>
                  <a:srgbClr val="FF0000"/>
                </a:solidFill>
              </a:rPr>
              <a:t>almost unavoidable</a:t>
            </a:r>
            <a:r>
              <a:rPr lang="en-US" dirty="0"/>
              <a:t>."</a:t>
            </a:r>
            <a:br>
              <a:rPr lang="en-US" dirty="0"/>
            </a:br>
            <a:endParaRPr lang="en-US" dirty="0"/>
          </a:p>
        </p:txBody>
      </p:sp>
      <p:sp>
        <p:nvSpPr>
          <p:cNvPr id="4" name="TextBox 3"/>
          <p:cNvSpPr txBox="1"/>
          <p:nvPr/>
        </p:nvSpPr>
        <p:spPr>
          <a:xfrm>
            <a:off x="1438015" y="6222565"/>
            <a:ext cx="6027762" cy="461665"/>
          </a:xfrm>
          <a:prstGeom prst="rect">
            <a:avLst/>
          </a:prstGeom>
          <a:noFill/>
        </p:spPr>
        <p:txBody>
          <a:bodyPr wrap="none" rtlCol="0">
            <a:spAutoFit/>
          </a:bodyPr>
          <a:lstStyle/>
          <a:p>
            <a:r>
              <a:rPr lang="en-US" sz="2400" dirty="0">
                <a:solidFill>
                  <a:srgbClr val="FF0000"/>
                </a:solidFill>
              </a:rPr>
              <a:t>*</a:t>
            </a:r>
            <a:r>
              <a:rPr lang="en-US" sz="2400" dirty="0"/>
              <a:t>D. </a:t>
            </a:r>
            <a:r>
              <a:rPr lang="en-US" sz="2400" dirty="0" err="1"/>
              <a:t>Kanduc</a:t>
            </a:r>
            <a:r>
              <a:rPr lang="en-US" sz="2400" dirty="0"/>
              <a:t>. J </a:t>
            </a:r>
            <a:r>
              <a:rPr lang="en-US" sz="2400" dirty="0" err="1"/>
              <a:t>Exp</a:t>
            </a:r>
            <a:r>
              <a:rPr lang="en-US" sz="2400" dirty="0"/>
              <a:t> </a:t>
            </a:r>
            <a:r>
              <a:rPr lang="en-US" sz="2400" dirty="0" err="1"/>
              <a:t>Ther</a:t>
            </a:r>
            <a:r>
              <a:rPr lang="en-US" sz="2400" dirty="0"/>
              <a:t> </a:t>
            </a:r>
            <a:r>
              <a:rPr lang="en-US" sz="2400" dirty="0" err="1"/>
              <a:t>Oncol</a:t>
            </a:r>
            <a:r>
              <a:rPr lang="en-US" sz="2400" dirty="0"/>
              <a:t>. 2009;8(1):65-76.</a:t>
            </a:r>
          </a:p>
        </p:txBody>
      </p:sp>
    </p:spTree>
    <p:extLst>
      <p:ext uri="{BB962C8B-B14F-4D97-AF65-F5344CB8AC3E}">
        <p14:creationId xmlns:p14="http://schemas.microsoft.com/office/powerpoint/2010/main" val="17847693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Antiphospholipid</a:t>
            </a:r>
            <a:r>
              <a:rPr lang="en-US" b="1" dirty="0"/>
              <a:t> Syndrome (APS</a:t>
            </a:r>
            <a:r>
              <a:rPr lang="en-US" b="1" dirty="0" smtClean="0"/>
              <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Phospholipids are mistakenly viewed as foreign </a:t>
            </a:r>
            <a:r>
              <a:rPr lang="en-US" dirty="0" smtClean="0"/>
              <a:t>substances</a:t>
            </a:r>
          </a:p>
          <a:p>
            <a:pPr lvl="1"/>
            <a:r>
              <a:rPr lang="en-US" dirty="0"/>
              <a:t>Sufferers are mostly women and many have experienced multiple pregnancy </a:t>
            </a:r>
            <a:r>
              <a:rPr lang="en-US" dirty="0" smtClean="0"/>
              <a:t>losses</a:t>
            </a:r>
            <a:endParaRPr lang="en-US" dirty="0"/>
          </a:p>
          <a:p>
            <a:pPr lvl="1"/>
            <a:r>
              <a:rPr lang="en-US" dirty="0"/>
              <a:t>Diverse symptoms including blindness, deep vein thrombosis, pulmonary embolism, headaches and migraines, miscarriages, cognitive dysfunction, multiple </a:t>
            </a:r>
            <a:r>
              <a:rPr lang="en-US" dirty="0" smtClean="0"/>
              <a:t>sclerosis</a:t>
            </a:r>
            <a:endParaRPr lang="en-US" dirty="0"/>
          </a:p>
          <a:p>
            <a:r>
              <a:rPr lang="en-US" dirty="0" smtClean="0"/>
              <a:t>Tetanus vaccine implicated</a:t>
            </a:r>
          </a:p>
          <a:p>
            <a:pPr lvl="1"/>
            <a:r>
              <a:rPr lang="en-US" dirty="0" smtClean="0"/>
              <a:t>Autoimmune </a:t>
            </a:r>
            <a:r>
              <a:rPr lang="en-US" dirty="0"/>
              <a:t>attack on plasma protein beta-2-glycoprotein-I (β2GPI) due to molecular mimicry with tetanus toxoid (antigen in tetanus vaccine)</a:t>
            </a:r>
          </a:p>
          <a:p>
            <a:endParaRPr lang="en-US" dirty="0"/>
          </a:p>
        </p:txBody>
      </p:sp>
      <p:sp>
        <p:nvSpPr>
          <p:cNvPr id="4" name="TextBox 3"/>
          <p:cNvSpPr txBox="1"/>
          <p:nvPr/>
        </p:nvSpPr>
        <p:spPr>
          <a:xfrm>
            <a:off x="1352991" y="6427289"/>
            <a:ext cx="7333809" cy="400110"/>
          </a:xfrm>
          <a:prstGeom prst="rect">
            <a:avLst/>
          </a:prstGeom>
          <a:noFill/>
        </p:spPr>
        <p:txBody>
          <a:bodyPr wrap="none" rtlCol="0">
            <a:spAutoFit/>
          </a:bodyPr>
          <a:lstStyle/>
          <a:p>
            <a:r>
              <a:rPr lang="en-US" sz="2000" dirty="0">
                <a:solidFill>
                  <a:srgbClr val="FF0000"/>
                </a:solidFill>
              </a:rPr>
              <a:t>*</a:t>
            </a:r>
            <a:r>
              <a:rPr lang="en-US" sz="2000" dirty="0"/>
              <a:t>M Blank M and Y. </a:t>
            </a:r>
            <a:r>
              <a:rPr lang="en-US" sz="2000" dirty="0" err="1"/>
              <a:t>Shoenfeld</a:t>
            </a:r>
            <a:r>
              <a:rPr lang="en-US" sz="2000" dirty="0"/>
              <a:t>. </a:t>
            </a:r>
            <a:r>
              <a:rPr lang="en-US" sz="2000" dirty="0" err="1"/>
              <a:t>Clin</a:t>
            </a:r>
            <a:r>
              <a:rPr lang="en-US" sz="2000" dirty="0"/>
              <a:t> </a:t>
            </a:r>
            <a:r>
              <a:rPr lang="en-US" sz="2000" dirty="0" err="1"/>
              <a:t>Immunol</a:t>
            </a:r>
            <a:r>
              <a:rPr lang="en-US" sz="2000" dirty="0"/>
              <a:t>. 2004 Aug;112(2):190-9.</a:t>
            </a:r>
          </a:p>
        </p:txBody>
      </p:sp>
    </p:spTree>
    <p:extLst>
      <p:ext uri="{BB962C8B-B14F-4D97-AF65-F5344CB8AC3E}">
        <p14:creationId xmlns:p14="http://schemas.microsoft.com/office/powerpoint/2010/main" val="40740457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635" y="274638"/>
            <a:ext cx="5799796" cy="6993519"/>
          </a:xfrm>
        </p:spPr>
        <p:txBody>
          <a:bodyPr>
            <a:normAutofit fontScale="92500" lnSpcReduction="20000"/>
          </a:bodyPr>
          <a:lstStyle/>
          <a:p>
            <a:pPr marL="0" indent="0">
              <a:buNone/>
            </a:pPr>
            <a:r>
              <a:rPr lang="en-US" dirty="0"/>
              <a:t>“In other words, the vaccines we give our children are liquids filled with a host of unknown particles, most of which came from the cells of non-humans: from chickens, monkeys and even from cancer cells. Truly we do not know what we are doing or what are the long-term consequences. All that is known for sure is that vaccines are a very cheap form of public medicine often provided by governments to assure the public that they really do care for the safety of our children.” </a:t>
            </a:r>
          </a:p>
          <a:p>
            <a:pPr marL="0" indent="0">
              <a:buNone/>
            </a:pPr>
            <a:r>
              <a:rPr lang="en-US" dirty="0" smtClean="0"/>
              <a:t>-- Janine Roberts</a:t>
            </a:r>
            <a:endParaRPr lang="en-US" dirty="0"/>
          </a:p>
          <a:p>
            <a:pPr marL="0" indent="0">
              <a:buNone/>
            </a:pPr>
            <a:r>
              <a:rPr lang="en-US" b="1" dirty="0" smtClean="0"/>
              <a:t>Fear of the Invisible.</a:t>
            </a:r>
            <a:endParaRPr lang="en-US" b="1" dirty="0"/>
          </a:p>
        </p:txBody>
      </p:sp>
      <p:pic>
        <p:nvPicPr>
          <p:cNvPr id="4" name="Picture 3" descr="FearoftheInvisi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787" y="939173"/>
            <a:ext cx="3131546" cy="4692617"/>
          </a:xfrm>
          <a:prstGeom prst="rect">
            <a:avLst/>
          </a:prstGeom>
        </p:spPr>
      </p:pic>
    </p:spTree>
    <p:extLst>
      <p:ext uri="{BB962C8B-B14F-4D97-AF65-F5344CB8AC3E}">
        <p14:creationId xmlns:p14="http://schemas.microsoft.com/office/powerpoint/2010/main" val="1354444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i="1" dirty="0" smtClean="0"/>
              <a:t>The FDA says: </a:t>
            </a:r>
          </a:p>
          <a:p>
            <a:pPr marL="0" indent="0">
              <a:buNone/>
            </a:pPr>
            <a:r>
              <a:rPr lang="en-US" dirty="0" smtClean="0"/>
              <a:t>“It </a:t>
            </a:r>
            <a:r>
              <a:rPr lang="en-US" dirty="0"/>
              <a:t>is not possible for a manufacturer of live viral vaccines to validate the process for clearance of adventitious </a:t>
            </a:r>
            <a:r>
              <a:rPr lang="en-US" dirty="0" smtClean="0"/>
              <a:t>agents”</a:t>
            </a:r>
            <a:r>
              <a:rPr lang="en-US" dirty="0" smtClean="0">
                <a:solidFill>
                  <a:srgbClr val="FF0000"/>
                </a:solidFill>
              </a:rPr>
              <a:t>*	</a:t>
            </a:r>
            <a:r>
              <a:rPr lang="en-US" dirty="0"/>
              <a:t> </a:t>
            </a:r>
          </a:p>
        </p:txBody>
      </p:sp>
      <p:sp>
        <p:nvSpPr>
          <p:cNvPr id="4" name="TextBox 3"/>
          <p:cNvSpPr txBox="1"/>
          <p:nvPr/>
        </p:nvSpPr>
        <p:spPr>
          <a:xfrm>
            <a:off x="975179" y="5664498"/>
            <a:ext cx="7403564" cy="1015663"/>
          </a:xfrm>
          <a:prstGeom prst="rect">
            <a:avLst/>
          </a:prstGeom>
          <a:noFill/>
        </p:spPr>
        <p:txBody>
          <a:bodyPr wrap="none" rtlCol="0">
            <a:spAutoFit/>
          </a:bodyPr>
          <a:lstStyle/>
          <a:p>
            <a:pPr algn="r"/>
            <a:r>
              <a:rPr lang="en-US" sz="2000" dirty="0" smtClean="0">
                <a:solidFill>
                  <a:srgbClr val="FF0000"/>
                </a:solidFill>
              </a:rPr>
              <a:t>*</a:t>
            </a:r>
            <a:r>
              <a:rPr lang="en-US" sz="2000" dirty="0" smtClean="0"/>
              <a:t>http</a:t>
            </a:r>
            <a:r>
              <a:rPr lang="en-US" sz="2000" dirty="0"/>
              <a:t>://www.fda.gov/BiologicsBloodVaccines</a:t>
            </a:r>
            <a:r>
              <a:rPr lang="en-US" sz="2000" dirty="0" smtClean="0"/>
              <a:t>/</a:t>
            </a:r>
          </a:p>
          <a:p>
            <a:pPr algn="r"/>
            <a:r>
              <a:rPr lang="en-US" sz="2000" dirty="0" err="1" smtClean="0"/>
              <a:t>GuidanceComplianceRegulatoryInformation</a:t>
            </a:r>
            <a:r>
              <a:rPr lang="en-US" sz="2000" dirty="0"/>
              <a:t>/</a:t>
            </a:r>
            <a:r>
              <a:rPr lang="en-US" sz="2000" dirty="0" err="1"/>
              <a:t>Guida</a:t>
            </a:r>
            <a:r>
              <a:rPr lang="en-US" sz="2000" dirty="0"/>
              <a:t> </a:t>
            </a:r>
            <a:r>
              <a:rPr lang="en-US" sz="2000" dirty="0" err="1"/>
              <a:t>nces</a:t>
            </a:r>
            <a:r>
              <a:rPr lang="en-US" sz="2000" dirty="0"/>
              <a:t>/</a:t>
            </a:r>
            <a:r>
              <a:rPr lang="en-US" sz="2000" dirty="0" err="1"/>
              <a:t>default.htm</a:t>
            </a:r>
            <a:r>
              <a:rPr lang="en-US" sz="2000" dirty="0"/>
              <a:t>. </a:t>
            </a:r>
          </a:p>
          <a:p>
            <a:pPr algn="r"/>
            <a:endParaRPr lang="en-US" sz="2000" dirty="0"/>
          </a:p>
        </p:txBody>
      </p:sp>
    </p:spTree>
    <p:extLst>
      <p:ext uri="{BB962C8B-B14F-4D97-AF65-F5344CB8AC3E}">
        <p14:creationId xmlns:p14="http://schemas.microsoft.com/office/powerpoint/2010/main" val="37459748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Human Immunodeficiency with Microcephaly</a:t>
            </a:r>
            <a:r>
              <a:rPr lang="en-US" b="1" dirty="0">
                <a:solidFill>
                  <a:srgbClr val="FF0000"/>
                </a:solidFill>
              </a:rPr>
              <a:t>*</a:t>
            </a:r>
          </a:p>
        </p:txBody>
      </p:sp>
      <p:sp>
        <p:nvSpPr>
          <p:cNvPr id="3" name="Content Placeholder 2"/>
          <p:cNvSpPr>
            <a:spLocks noGrp="1"/>
          </p:cNvSpPr>
          <p:nvPr>
            <p:ph idx="1"/>
          </p:nvPr>
        </p:nvSpPr>
        <p:spPr>
          <a:xfrm>
            <a:off x="457198" y="1600199"/>
            <a:ext cx="7621803" cy="5229923"/>
          </a:xfrm>
        </p:spPr>
        <p:txBody>
          <a:bodyPr>
            <a:noAutofit/>
          </a:bodyPr>
          <a:lstStyle/>
          <a:p>
            <a:r>
              <a:rPr lang="en-US" sz="2800" dirty="0" smtClean="0"/>
              <a:t>Mutations </a:t>
            </a:r>
            <a:r>
              <a:rPr lang="en-US" sz="2800" dirty="0"/>
              <a:t>in several genes involved in </a:t>
            </a:r>
            <a:r>
              <a:rPr lang="en-US" sz="2800" dirty="0" smtClean="0"/>
              <a:t>DNA repair mechanisms </a:t>
            </a:r>
            <a:r>
              <a:rPr lang="en-US" sz="2800" dirty="0"/>
              <a:t>lead to a severe condition characterized by both immune deficiency and autoimmune disease, along </a:t>
            </a:r>
            <a:r>
              <a:rPr lang="en-US" sz="2800" dirty="0" smtClean="0"/>
              <a:t> </a:t>
            </a:r>
            <a:r>
              <a:rPr lang="en-US" sz="2800" dirty="0" smtClean="0"/>
              <a:t>                                       with </a:t>
            </a:r>
            <a:r>
              <a:rPr lang="en-US" sz="2800" dirty="0"/>
              <a:t>microcephaly at </a:t>
            </a:r>
            <a:r>
              <a:rPr lang="en-US" sz="2800" dirty="0" smtClean="0"/>
              <a:t>birth                                      </a:t>
            </a:r>
            <a:r>
              <a:rPr lang="en-US" sz="2800" dirty="0"/>
              <a:t>and </a:t>
            </a:r>
            <a:r>
              <a:rPr lang="en-US" sz="2800" dirty="0" smtClean="0"/>
              <a:t>developmental </a:t>
            </a:r>
            <a:r>
              <a:rPr lang="en-US" sz="2800" dirty="0"/>
              <a:t>delay</a:t>
            </a:r>
          </a:p>
          <a:p>
            <a:r>
              <a:rPr lang="en-US" sz="2800" dirty="0" smtClean="0"/>
              <a:t>Profound </a:t>
            </a:r>
            <a:r>
              <a:rPr lang="en-US" sz="2800" dirty="0"/>
              <a:t>defects </a:t>
            </a:r>
            <a:r>
              <a:rPr lang="en-US" sz="2800" dirty="0" smtClean="0"/>
              <a:t>observed                                 </a:t>
            </a:r>
            <a:r>
              <a:rPr lang="en-US" sz="2800" dirty="0" smtClean="0"/>
              <a:t>    </a:t>
            </a:r>
            <a:r>
              <a:rPr lang="en-US" sz="2800" dirty="0" smtClean="0"/>
              <a:t>in </a:t>
            </a:r>
            <a:r>
              <a:rPr lang="en-US" sz="2800" dirty="0"/>
              <a:t>neuronal </a:t>
            </a:r>
            <a:r>
              <a:rPr lang="en-US" sz="2800" dirty="0" smtClean="0"/>
              <a:t>proliferation</a:t>
            </a:r>
            <a:endParaRPr lang="en-US" sz="2800" dirty="0"/>
          </a:p>
          <a:p>
            <a:r>
              <a:rPr lang="en-US" sz="2800" dirty="0" smtClean="0"/>
              <a:t>These </a:t>
            </a:r>
            <a:r>
              <a:rPr lang="en-US" sz="2800" dirty="0"/>
              <a:t>genes are crucial for the development of the memory B and T cells early in life</a:t>
            </a:r>
          </a:p>
          <a:p>
            <a:endParaRPr lang="en-US" sz="2800" dirty="0"/>
          </a:p>
        </p:txBody>
      </p:sp>
      <p:pic>
        <p:nvPicPr>
          <p:cNvPr id="4" name="Picture 3" descr="microcepha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271" y="3123440"/>
            <a:ext cx="3355529" cy="1947287"/>
          </a:xfrm>
          <a:prstGeom prst="rect">
            <a:avLst/>
          </a:prstGeom>
        </p:spPr>
      </p:pic>
      <p:sp>
        <p:nvSpPr>
          <p:cNvPr id="5" name="TextBox 4"/>
          <p:cNvSpPr txBox="1"/>
          <p:nvPr/>
        </p:nvSpPr>
        <p:spPr>
          <a:xfrm>
            <a:off x="1977827" y="6368458"/>
            <a:ext cx="4995779" cy="461665"/>
          </a:xfrm>
          <a:prstGeom prst="rect">
            <a:avLst/>
          </a:prstGeom>
          <a:noFill/>
        </p:spPr>
        <p:txBody>
          <a:bodyPr wrap="none" rtlCol="0">
            <a:spAutoFit/>
          </a:bodyPr>
          <a:lstStyle/>
          <a:p>
            <a:r>
              <a:rPr lang="fr-FR" sz="2400" dirty="0">
                <a:solidFill>
                  <a:srgbClr val="FF0000"/>
                </a:solidFill>
              </a:rPr>
              <a:t>*</a:t>
            </a:r>
            <a:r>
              <a:rPr lang="fr-FR" sz="2400" dirty="0"/>
              <a:t>D Buck et al., </a:t>
            </a:r>
            <a:r>
              <a:rPr lang="fr-FR" sz="2400" dirty="0" err="1"/>
              <a:t>Cell</a:t>
            </a:r>
            <a:r>
              <a:rPr lang="fr-FR" sz="2400" dirty="0"/>
              <a:t> 2006;124: 287-299.</a:t>
            </a:r>
            <a:endParaRPr lang="en-US" sz="2400" dirty="0"/>
          </a:p>
        </p:txBody>
      </p:sp>
    </p:spTree>
    <p:extLst>
      <p:ext uri="{BB962C8B-B14F-4D97-AF65-F5344CB8AC3E}">
        <p14:creationId xmlns:p14="http://schemas.microsoft.com/office/powerpoint/2010/main" val="41352668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Human Immunodeficiency with Microcephaly</a:t>
            </a:r>
            <a:r>
              <a:rPr lang="en-US" b="1" dirty="0">
                <a:solidFill>
                  <a:srgbClr val="FF0000"/>
                </a:solidFill>
              </a:rPr>
              <a:t>*</a:t>
            </a:r>
          </a:p>
        </p:txBody>
      </p:sp>
      <p:sp>
        <p:nvSpPr>
          <p:cNvPr id="3" name="Content Placeholder 2"/>
          <p:cNvSpPr>
            <a:spLocks noGrp="1"/>
          </p:cNvSpPr>
          <p:nvPr>
            <p:ph idx="1"/>
          </p:nvPr>
        </p:nvSpPr>
        <p:spPr>
          <a:xfrm>
            <a:off x="457198" y="1600199"/>
            <a:ext cx="7621803" cy="5229923"/>
          </a:xfrm>
        </p:spPr>
        <p:txBody>
          <a:bodyPr>
            <a:noAutofit/>
          </a:bodyPr>
          <a:lstStyle/>
          <a:p>
            <a:r>
              <a:rPr lang="en-US" sz="2800" dirty="0" smtClean="0"/>
              <a:t>Mutations </a:t>
            </a:r>
            <a:r>
              <a:rPr lang="en-US" sz="2800" dirty="0"/>
              <a:t>in several genes involved in </a:t>
            </a:r>
            <a:r>
              <a:rPr lang="en-US" sz="2800" dirty="0" smtClean="0"/>
              <a:t>DNA repair mechanisms </a:t>
            </a:r>
            <a:r>
              <a:rPr lang="en-US" sz="2800" dirty="0"/>
              <a:t>lead to a severe condition characterized by both immune deficiency and autoimmune disease, along </a:t>
            </a:r>
            <a:r>
              <a:rPr lang="en-US" sz="2800" dirty="0" smtClean="0"/>
              <a:t> </a:t>
            </a:r>
            <a:r>
              <a:rPr lang="en-US" sz="2800" dirty="0" smtClean="0"/>
              <a:t>                                       with </a:t>
            </a:r>
            <a:r>
              <a:rPr lang="en-US" sz="2800" dirty="0"/>
              <a:t>microcephaly at </a:t>
            </a:r>
            <a:r>
              <a:rPr lang="en-US" sz="2800" dirty="0" smtClean="0"/>
              <a:t>birth                                      </a:t>
            </a:r>
            <a:r>
              <a:rPr lang="en-US" sz="2800" dirty="0"/>
              <a:t>and </a:t>
            </a:r>
            <a:r>
              <a:rPr lang="en-US" sz="2800" dirty="0" smtClean="0"/>
              <a:t>developmental </a:t>
            </a:r>
            <a:r>
              <a:rPr lang="en-US" sz="2800" dirty="0"/>
              <a:t>delay</a:t>
            </a:r>
          </a:p>
          <a:p>
            <a:r>
              <a:rPr lang="en-US" sz="2800" dirty="0" smtClean="0"/>
              <a:t>Profound </a:t>
            </a:r>
            <a:r>
              <a:rPr lang="en-US" sz="2800" dirty="0"/>
              <a:t>defects </a:t>
            </a:r>
            <a:r>
              <a:rPr lang="en-US" sz="2800" dirty="0" smtClean="0"/>
              <a:t>observed                                 </a:t>
            </a:r>
            <a:r>
              <a:rPr lang="en-US" sz="2800" dirty="0" smtClean="0"/>
              <a:t>    </a:t>
            </a:r>
            <a:r>
              <a:rPr lang="en-US" sz="2800" dirty="0" smtClean="0"/>
              <a:t>in </a:t>
            </a:r>
            <a:r>
              <a:rPr lang="en-US" sz="2800" dirty="0"/>
              <a:t>neuronal </a:t>
            </a:r>
            <a:r>
              <a:rPr lang="en-US" sz="2800" dirty="0" smtClean="0"/>
              <a:t>proliferation</a:t>
            </a:r>
            <a:endParaRPr lang="en-US" sz="2800" dirty="0"/>
          </a:p>
          <a:p>
            <a:r>
              <a:rPr lang="en-US" sz="2800" dirty="0" smtClean="0"/>
              <a:t>These </a:t>
            </a:r>
            <a:r>
              <a:rPr lang="en-US" sz="2800" dirty="0"/>
              <a:t>genes are crucial for the development of the memory B and T cells early in life</a:t>
            </a:r>
          </a:p>
          <a:p>
            <a:endParaRPr lang="en-US" sz="2800" dirty="0"/>
          </a:p>
        </p:txBody>
      </p:sp>
      <p:pic>
        <p:nvPicPr>
          <p:cNvPr id="4" name="Picture 3" descr="microcepha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271" y="3123440"/>
            <a:ext cx="3355529" cy="1947287"/>
          </a:xfrm>
          <a:prstGeom prst="rect">
            <a:avLst/>
          </a:prstGeom>
        </p:spPr>
      </p:pic>
      <p:sp>
        <p:nvSpPr>
          <p:cNvPr id="5" name="TextBox 4"/>
          <p:cNvSpPr txBox="1"/>
          <p:nvPr/>
        </p:nvSpPr>
        <p:spPr>
          <a:xfrm>
            <a:off x="1977827" y="6368458"/>
            <a:ext cx="4995779" cy="461665"/>
          </a:xfrm>
          <a:prstGeom prst="rect">
            <a:avLst/>
          </a:prstGeom>
          <a:noFill/>
        </p:spPr>
        <p:txBody>
          <a:bodyPr wrap="none" rtlCol="0">
            <a:spAutoFit/>
          </a:bodyPr>
          <a:lstStyle/>
          <a:p>
            <a:r>
              <a:rPr lang="fr-FR" sz="2400" dirty="0">
                <a:solidFill>
                  <a:srgbClr val="FF0000"/>
                </a:solidFill>
              </a:rPr>
              <a:t>*</a:t>
            </a:r>
            <a:r>
              <a:rPr lang="fr-FR" sz="2400" dirty="0"/>
              <a:t>D Buck et al., </a:t>
            </a:r>
            <a:r>
              <a:rPr lang="fr-FR" sz="2400" dirty="0" err="1"/>
              <a:t>Cell</a:t>
            </a:r>
            <a:r>
              <a:rPr lang="fr-FR" sz="2400" dirty="0"/>
              <a:t> 2006;124: 287-299.</a:t>
            </a:r>
            <a:endParaRPr lang="en-US" sz="2400" dirty="0"/>
          </a:p>
        </p:txBody>
      </p:sp>
      <p:sp>
        <p:nvSpPr>
          <p:cNvPr id="6" name="TextBox 5"/>
          <p:cNvSpPr txBox="1"/>
          <p:nvPr/>
        </p:nvSpPr>
        <p:spPr>
          <a:xfrm>
            <a:off x="691328" y="2117969"/>
            <a:ext cx="7733210" cy="3539430"/>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Immune system development,                     DNA repair following oxidative damage          or UV exposure                                                          and neuronal cell proliferation                              are all intimately linked together</a:t>
            </a:r>
          </a:p>
          <a:p>
            <a:pPr algn="ctr"/>
            <a:endParaRPr lang="en-US" sz="3200" dirty="0" smtClean="0"/>
          </a:p>
        </p:txBody>
      </p:sp>
    </p:spTree>
    <p:extLst>
      <p:ext uri="{BB962C8B-B14F-4D97-AF65-F5344CB8AC3E}">
        <p14:creationId xmlns:p14="http://schemas.microsoft.com/office/powerpoint/2010/main" val="38461845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199" y="1417638"/>
            <a:ext cx="8548952" cy="5099864"/>
          </a:xfrm>
        </p:spPr>
        <p:txBody>
          <a:bodyPr>
            <a:normAutofit fontScale="92500" lnSpcReduction="20000"/>
          </a:bodyPr>
          <a:lstStyle/>
          <a:p>
            <a:pPr marL="0" indent="0">
              <a:buNone/>
            </a:pPr>
            <a:r>
              <a:rPr lang="en-US" b="1" dirty="0" smtClean="0"/>
              <a:t>Part I</a:t>
            </a:r>
          </a:p>
          <a:p>
            <a:r>
              <a:rPr lang="en-US" dirty="0" smtClean="0"/>
              <a:t>Introduction: </a:t>
            </a:r>
            <a:r>
              <a:rPr lang="en-US" dirty="0" err="1" smtClean="0"/>
              <a:t>Zika</a:t>
            </a:r>
            <a:r>
              <a:rPr lang="en-US" dirty="0" smtClean="0"/>
              <a:t> Hype</a:t>
            </a:r>
            <a:endParaRPr lang="en-US" dirty="0"/>
          </a:p>
          <a:p>
            <a:r>
              <a:rPr lang="en-US" dirty="0"/>
              <a:t>Vaccines and Autoimmunity</a:t>
            </a:r>
          </a:p>
          <a:p>
            <a:r>
              <a:rPr lang="en-US" dirty="0"/>
              <a:t>Glyphosate as a Glycine </a:t>
            </a:r>
            <a:r>
              <a:rPr lang="en-US" dirty="0" smtClean="0"/>
              <a:t>Analogue</a:t>
            </a:r>
          </a:p>
          <a:p>
            <a:r>
              <a:rPr lang="en-US" dirty="0"/>
              <a:t>Beriberi (Thiamine Deficiency)</a:t>
            </a:r>
          </a:p>
          <a:p>
            <a:r>
              <a:rPr lang="en-US" dirty="0"/>
              <a:t>Role for V</a:t>
            </a:r>
            <a:r>
              <a:rPr lang="en-US" dirty="0" smtClean="0"/>
              <a:t>accines in Microcephaly?</a:t>
            </a:r>
          </a:p>
          <a:p>
            <a:endParaRPr lang="en-US" dirty="0"/>
          </a:p>
          <a:p>
            <a:pPr marL="0" indent="0">
              <a:buNone/>
            </a:pPr>
            <a:r>
              <a:rPr lang="en-US" b="1" dirty="0" smtClean="0"/>
              <a:t>Part II</a:t>
            </a:r>
            <a:endParaRPr lang="en-US" b="1" dirty="0"/>
          </a:p>
          <a:p>
            <a:r>
              <a:rPr lang="en-US" dirty="0" smtClean="0"/>
              <a:t>Role for Herbicides in Microcephaly?</a:t>
            </a:r>
          </a:p>
          <a:p>
            <a:r>
              <a:rPr lang="en-US" dirty="0" smtClean="0"/>
              <a:t>Fighting </a:t>
            </a:r>
            <a:r>
              <a:rPr lang="en-US" dirty="0" err="1" smtClean="0"/>
              <a:t>Zika</a:t>
            </a:r>
            <a:r>
              <a:rPr lang="en-US" dirty="0" smtClean="0"/>
              <a:t>: Is the Cure Worse than the Disease?</a:t>
            </a:r>
          </a:p>
          <a:p>
            <a:r>
              <a:rPr lang="en-US" dirty="0" smtClean="0"/>
              <a:t>Summary</a:t>
            </a:r>
          </a:p>
          <a:p>
            <a:endParaRPr lang="en-US" dirty="0"/>
          </a:p>
        </p:txBody>
      </p:sp>
    </p:spTree>
    <p:extLst>
      <p:ext uri="{BB962C8B-B14F-4D97-AF65-F5344CB8AC3E}">
        <p14:creationId xmlns:p14="http://schemas.microsoft.com/office/powerpoint/2010/main" val="37142095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1"/>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135379"/>
            <a:ext cx="8362670" cy="4944669"/>
          </a:xfrm>
        </p:spPr>
        <p:txBody>
          <a:bodyPr>
            <a:normAutofit fontScale="77500" lnSpcReduction="20000"/>
          </a:bodyPr>
          <a:lstStyle/>
          <a:p>
            <a:r>
              <a:rPr lang="en-US" dirty="0"/>
              <a:t>Antibodies to foreign protein can become autoantibodies and attack native proteins, causing disease through molecular mimicry</a:t>
            </a:r>
          </a:p>
          <a:p>
            <a:r>
              <a:rPr lang="en-US" dirty="0" smtClean="0"/>
              <a:t>The </a:t>
            </a:r>
            <a:r>
              <a:rPr lang="en-US" dirty="0"/>
              <a:t>peptides in vaccines such as HPV and tetanus resemble human peptides and cause autoimmune disease</a:t>
            </a:r>
          </a:p>
          <a:p>
            <a:r>
              <a:rPr lang="en-US" dirty="0"/>
              <a:t>Vaccines contain many toxic excipients like aluminum, mercury, formaldehyde</a:t>
            </a:r>
          </a:p>
          <a:p>
            <a:r>
              <a:rPr lang="en-US" dirty="0"/>
              <a:t>It is not possible to make vaccines that are free of unanticipated contaminants: toxic chemicals, human DNA and other viruses are all </a:t>
            </a:r>
            <a:r>
              <a:rPr lang="en-US" dirty="0" smtClean="0"/>
              <a:t>possibilities</a:t>
            </a:r>
          </a:p>
          <a:p>
            <a:pPr lvl="1"/>
            <a:r>
              <a:rPr lang="en-US" dirty="0" smtClean="0"/>
              <a:t>Most </a:t>
            </a:r>
            <a:r>
              <a:rPr lang="en-US" dirty="0"/>
              <a:t>worrisome is the potential for glyphosate to get into viral proteins and cause resistance to breakdown followed by autoimmune </a:t>
            </a:r>
            <a:r>
              <a:rPr lang="en-US" dirty="0" smtClean="0"/>
              <a:t>disease</a:t>
            </a:r>
          </a:p>
          <a:p>
            <a:r>
              <a:rPr lang="en-US" dirty="0"/>
              <a:t>Immune system development, DNA repair and neuronal propagation are intimately connected </a:t>
            </a:r>
            <a:r>
              <a:rPr lang="en-US" dirty="0">
                <a:sym typeface="Wingdings"/>
              </a:rPr>
              <a:t> </a:t>
            </a:r>
            <a:r>
              <a:rPr lang="en-US" dirty="0"/>
              <a:t>microcephaly</a:t>
            </a:r>
          </a:p>
          <a:p>
            <a:endParaRPr lang="en-US" dirty="0"/>
          </a:p>
          <a:p>
            <a:endParaRPr lang="en-US" dirty="0"/>
          </a:p>
          <a:p>
            <a:endParaRPr lang="en-US" dirty="0"/>
          </a:p>
        </p:txBody>
      </p:sp>
    </p:spTree>
    <p:extLst>
      <p:ext uri="{BB962C8B-B14F-4D97-AF65-F5344CB8AC3E}">
        <p14:creationId xmlns:p14="http://schemas.microsoft.com/office/powerpoint/2010/main" val="1995931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694" y="2749797"/>
            <a:ext cx="5184645"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as a </a:t>
            </a:r>
          </a:p>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Glycine Analogue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5" name="Picture 4" descr="sprayweeds-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621" y="362535"/>
            <a:ext cx="6739467" cy="2087363"/>
          </a:xfrm>
          <a:prstGeom prst="rect">
            <a:avLst/>
          </a:prstGeom>
        </p:spPr>
      </p:pic>
    </p:spTree>
    <p:extLst>
      <p:ext uri="{BB962C8B-B14F-4D97-AF65-F5344CB8AC3E}">
        <p14:creationId xmlns:p14="http://schemas.microsoft.com/office/powerpoint/2010/main" val="23756970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If Glyphosate Could Insert Itself Into Protein Synthesis???</a:t>
            </a:r>
            <a:endParaRPr lang="en-US" b="1" dirty="0"/>
          </a:p>
        </p:txBody>
      </p:sp>
      <p:sp>
        <p:nvSpPr>
          <p:cNvPr id="5" name="Rectangle 4"/>
          <p:cNvSpPr/>
          <p:nvPr/>
        </p:nvSpPr>
        <p:spPr>
          <a:xfrm>
            <a:off x="4402648" y="41169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92115" y="40915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64649" y="406399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20249" y="408304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75849" y="4099979"/>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10507" y="3555996"/>
            <a:ext cx="607859" cy="369332"/>
          </a:xfrm>
          <a:prstGeom prst="rect">
            <a:avLst/>
          </a:prstGeom>
          <a:solidFill>
            <a:srgbClr val="FFFFFF"/>
          </a:solidFill>
        </p:spPr>
        <p:txBody>
          <a:bodyPr wrap="none" rtlCol="0">
            <a:spAutoFit/>
          </a:bodyPr>
          <a:lstStyle/>
          <a:p>
            <a:r>
              <a:rPr lang="en-US" dirty="0" smtClean="0"/>
              <a:t>GGC</a:t>
            </a:r>
            <a:endParaRPr lang="en-US" dirty="0"/>
          </a:p>
        </p:txBody>
      </p:sp>
      <p:pic>
        <p:nvPicPr>
          <p:cNvPr id="11" name="Picture 10"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198" y="1650067"/>
            <a:ext cx="2374900" cy="1739900"/>
          </a:xfrm>
          <a:prstGeom prst="rect">
            <a:avLst/>
          </a:prstGeom>
        </p:spPr>
      </p:pic>
      <p:sp>
        <p:nvSpPr>
          <p:cNvPr id="12" name="TextBox 11"/>
          <p:cNvSpPr txBox="1"/>
          <p:nvPr/>
        </p:nvSpPr>
        <p:spPr>
          <a:xfrm>
            <a:off x="3418774" y="3965597"/>
            <a:ext cx="776963" cy="369332"/>
          </a:xfrm>
          <a:prstGeom prst="rect">
            <a:avLst/>
          </a:prstGeom>
          <a:solidFill>
            <a:srgbClr val="FFFFFF"/>
          </a:solidFill>
        </p:spPr>
        <p:txBody>
          <a:bodyPr wrap="none" rtlCol="0">
            <a:spAutoFit/>
          </a:bodyPr>
          <a:lstStyle/>
          <a:p>
            <a:r>
              <a:rPr lang="en-US" dirty="0" smtClean="0"/>
              <a:t>mRNA</a:t>
            </a:r>
            <a:endParaRPr lang="en-US" dirty="0"/>
          </a:p>
        </p:txBody>
      </p:sp>
      <p:cxnSp>
        <p:nvCxnSpPr>
          <p:cNvPr id="15" name="Straight Arrow Connector 14"/>
          <p:cNvCxnSpPr>
            <a:stCxn id="10" idx="2"/>
          </p:cNvCxnSpPr>
          <p:nvPr/>
        </p:nvCxnSpPr>
        <p:spPr>
          <a:xfrm>
            <a:off x="5314437" y="3925328"/>
            <a:ext cx="28012" cy="29106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49659" y="2395547"/>
            <a:ext cx="1549222" cy="461665"/>
          </a:xfrm>
          <a:prstGeom prst="rect">
            <a:avLst/>
          </a:prstGeom>
          <a:solidFill>
            <a:srgbClr val="FFFFFF"/>
          </a:solidFill>
        </p:spPr>
        <p:txBody>
          <a:bodyPr wrap="none" rtlCol="0">
            <a:spAutoFit/>
          </a:bodyPr>
          <a:lstStyle/>
          <a:p>
            <a:r>
              <a:rPr lang="en-US" sz="2400" dirty="0" smtClean="0"/>
              <a:t>glyphosate</a:t>
            </a:r>
            <a:endParaRPr lang="en-US" sz="2400" dirty="0"/>
          </a:p>
        </p:txBody>
      </p:sp>
      <p:sp>
        <p:nvSpPr>
          <p:cNvPr id="43" name="TextBox 42"/>
          <p:cNvSpPr txBox="1"/>
          <p:nvPr/>
        </p:nvSpPr>
        <p:spPr>
          <a:xfrm>
            <a:off x="3898881" y="4552430"/>
            <a:ext cx="892154" cy="369332"/>
          </a:xfrm>
          <a:prstGeom prst="rect">
            <a:avLst/>
          </a:prstGeom>
          <a:noFill/>
          <a:ln>
            <a:solidFill>
              <a:schemeClr val="tx1"/>
            </a:solidFill>
          </a:ln>
        </p:spPr>
        <p:txBody>
          <a:bodyPr wrap="none" rtlCol="0">
            <a:spAutoFit/>
          </a:bodyPr>
          <a:lstStyle/>
          <a:p>
            <a:r>
              <a:rPr lang="en-US" dirty="0" smtClean="0"/>
              <a:t>Alanine</a:t>
            </a:r>
            <a:endParaRPr lang="en-US" dirty="0"/>
          </a:p>
        </p:txBody>
      </p:sp>
      <p:sp>
        <p:nvSpPr>
          <p:cNvPr id="44" name="TextBox 43"/>
          <p:cNvSpPr txBox="1"/>
          <p:nvPr/>
        </p:nvSpPr>
        <p:spPr>
          <a:xfrm>
            <a:off x="4916528" y="4564614"/>
            <a:ext cx="848196" cy="369332"/>
          </a:xfrm>
          <a:prstGeom prst="rect">
            <a:avLst/>
          </a:prstGeom>
          <a:noFill/>
          <a:ln>
            <a:solidFill>
              <a:schemeClr val="tx1"/>
            </a:solidFill>
          </a:ln>
        </p:spPr>
        <p:txBody>
          <a:bodyPr wrap="none" rtlCol="0">
            <a:spAutoFit/>
          </a:bodyPr>
          <a:lstStyle/>
          <a:p>
            <a:r>
              <a:rPr lang="en-US" dirty="0" err="1" smtClean="0"/>
              <a:t>Proline</a:t>
            </a:r>
            <a:endParaRPr lang="en-US" dirty="0"/>
          </a:p>
        </p:txBody>
      </p:sp>
      <p:sp>
        <p:nvSpPr>
          <p:cNvPr id="45" name="TextBox 44"/>
          <p:cNvSpPr txBox="1"/>
          <p:nvPr/>
        </p:nvSpPr>
        <p:spPr>
          <a:xfrm>
            <a:off x="2560997" y="4545564"/>
            <a:ext cx="1245052" cy="369332"/>
          </a:xfrm>
          <a:prstGeom prst="rect">
            <a:avLst/>
          </a:prstGeom>
          <a:noFill/>
          <a:ln>
            <a:solidFill>
              <a:schemeClr val="tx1"/>
            </a:solidFill>
          </a:ln>
        </p:spPr>
        <p:txBody>
          <a:bodyPr wrap="none" rtlCol="0">
            <a:spAutoFit/>
          </a:bodyPr>
          <a:lstStyle/>
          <a:p>
            <a:r>
              <a:rPr lang="en-US" dirty="0" smtClean="0"/>
              <a:t>Glyphosate</a:t>
            </a:r>
            <a:endParaRPr lang="en-US" dirty="0"/>
          </a:p>
        </p:txBody>
      </p:sp>
      <p:sp>
        <p:nvSpPr>
          <p:cNvPr id="46" name="Freeform 45"/>
          <p:cNvSpPr/>
          <p:nvPr/>
        </p:nvSpPr>
        <p:spPr>
          <a:xfrm>
            <a:off x="2759431" y="3155946"/>
            <a:ext cx="637800" cy="1289050"/>
          </a:xfrm>
          <a:custGeom>
            <a:avLst/>
            <a:gdLst>
              <a:gd name="connsiteX0" fmla="*/ 637800 w 637800"/>
              <a:gd name="connsiteY0" fmla="*/ 0 h 1289050"/>
              <a:gd name="connsiteX1" fmla="*/ 2800 w 637800"/>
              <a:gd name="connsiteY1" fmla="*/ 552450 h 1289050"/>
              <a:gd name="connsiteX2" fmla="*/ 390150 w 637800"/>
              <a:gd name="connsiteY2" fmla="*/ 1289050 h 1289050"/>
            </a:gdLst>
            <a:ahLst/>
            <a:cxnLst>
              <a:cxn ang="0">
                <a:pos x="connsiteX0" y="connsiteY0"/>
              </a:cxn>
              <a:cxn ang="0">
                <a:pos x="connsiteX1" y="connsiteY1"/>
              </a:cxn>
              <a:cxn ang="0">
                <a:pos x="connsiteX2" y="connsiteY2"/>
              </a:cxn>
            </a:cxnLst>
            <a:rect l="l" t="t" r="r" b="b"/>
            <a:pathLst>
              <a:path w="637800" h="1289050">
                <a:moveTo>
                  <a:pt x="637800" y="0"/>
                </a:moveTo>
                <a:cubicBezTo>
                  <a:pt x="340937" y="168804"/>
                  <a:pt x="44075" y="337608"/>
                  <a:pt x="2800" y="552450"/>
                </a:cubicBezTo>
                <a:cubicBezTo>
                  <a:pt x="-38475" y="767292"/>
                  <a:pt x="390150" y="1289050"/>
                  <a:pt x="390150" y="1289050"/>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Content Placeholder 46"/>
          <p:cNvSpPr>
            <a:spLocks noGrp="1"/>
          </p:cNvSpPr>
          <p:nvPr>
            <p:ph idx="1"/>
          </p:nvPr>
        </p:nvSpPr>
        <p:spPr>
          <a:xfrm>
            <a:off x="457200" y="5146782"/>
            <a:ext cx="8229600" cy="1264998"/>
          </a:xfrm>
        </p:spPr>
        <p:txBody>
          <a:bodyPr/>
          <a:lstStyle/>
          <a:p>
            <a:pPr marL="0" indent="0">
              <a:buNone/>
            </a:pPr>
            <a:r>
              <a:rPr lang="en-US" dirty="0" smtClean="0"/>
              <a:t>-- Any proteins with conserved glycine residues are likely to be affected in a major way</a:t>
            </a:r>
            <a:endParaRPr lang="en-US" dirty="0"/>
          </a:p>
        </p:txBody>
      </p:sp>
      <p:sp>
        <p:nvSpPr>
          <p:cNvPr id="48" name="TextBox 47"/>
          <p:cNvSpPr txBox="1"/>
          <p:nvPr/>
        </p:nvSpPr>
        <p:spPr>
          <a:xfrm>
            <a:off x="5875849" y="4378122"/>
            <a:ext cx="634734" cy="523220"/>
          </a:xfrm>
          <a:prstGeom prst="rect">
            <a:avLst/>
          </a:prstGeom>
          <a:noFill/>
        </p:spPr>
        <p:txBody>
          <a:bodyPr wrap="none" rtlCol="0">
            <a:spAutoFit/>
          </a:bodyPr>
          <a:lstStyle/>
          <a:p>
            <a:r>
              <a:rPr lang="en-US" sz="2800" b="1" dirty="0" smtClean="0"/>
              <a:t>. . .</a:t>
            </a:r>
            <a:endParaRPr lang="en-US" sz="2800" b="1" dirty="0"/>
          </a:p>
        </p:txBody>
      </p:sp>
      <p:sp>
        <p:nvSpPr>
          <p:cNvPr id="49" name="TextBox 48"/>
          <p:cNvSpPr txBox="1"/>
          <p:nvPr/>
        </p:nvSpPr>
        <p:spPr>
          <a:xfrm>
            <a:off x="6231449" y="3903071"/>
            <a:ext cx="634734" cy="523220"/>
          </a:xfrm>
          <a:prstGeom prst="rect">
            <a:avLst/>
          </a:prstGeom>
          <a:noFill/>
        </p:spPr>
        <p:txBody>
          <a:bodyPr wrap="none" rtlCol="0">
            <a:spAutoFit/>
          </a:bodyPr>
          <a:lstStyle/>
          <a:p>
            <a:r>
              <a:rPr lang="en-US" sz="2800" b="1" dirty="0" smtClean="0"/>
              <a:t>. . .</a:t>
            </a:r>
            <a:endParaRPr lang="en-US" sz="2800" b="1" dirty="0"/>
          </a:p>
        </p:txBody>
      </p:sp>
      <p:grpSp>
        <p:nvGrpSpPr>
          <p:cNvPr id="51" name="Group 50"/>
          <p:cNvGrpSpPr/>
          <p:nvPr/>
        </p:nvGrpSpPr>
        <p:grpSpPr>
          <a:xfrm>
            <a:off x="4348674" y="2926125"/>
            <a:ext cx="993775" cy="822539"/>
            <a:chOff x="4348674" y="2926125"/>
            <a:chExt cx="993775" cy="822539"/>
          </a:xfrm>
        </p:grpSpPr>
        <p:sp>
          <p:nvSpPr>
            <p:cNvPr id="21" name="Freeform 20"/>
            <p:cNvSpPr/>
            <p:nvPr/>
          </p:nvSpPr>
          <p:spPr>
            <a:xfrm>
              <a:off x="4348674" y="2926125"/>
              <a:ext cx="558800" cy="555839"/>
            </a:xfrm>
            <a:custGeom>
              <a:avLst/>
              <a:gdLst>
                <a:gd name="connsiteX0" fmla="*/ 25400 w 558800"/>
                <a:gd name="connsiteY0" fmla="*/ 9975 h 555839"/>
                <a:gd name="connsiteX1" fmla="*/ 0 w 558800"/>
                <a:gd name="connsiteY1" fmla="*/ 86175 h 555839"/>
                <a:gd name="connsiteX2" fmla="*/ 25400 w 558800"/>
                <a:gd name="connsiteY2" fmla="*/ 187775 h 555839"/>
                <a:gd name="connsiteX3" fmla="*/ 76200 w 558800"/>
                <a:gd name="connsiteY3" fmla="*/ 257625 h 555839"/>
                <a:gd name="connsiteX4" fmla="*/ 82550 w 558800"/>
                <a:gd name="connsiteY4" fmla="*/ 340175 h 555839"/>
                <a:gd name="connsiteX5" fmla="*/ 50800 w 558800"/>
                <a:gd name="connsiteY5" fmla="*/ 448125 h 555839"/>
                <a:gd name="connsiteX6" fmla="*/ 57150 w 558800"/>
                <a:gd name="connsiteY6" fmla="*/ 537025 h 555839"/>
                <a:gd name="connsiteX7" fmla="*/ 127000 w 558800"/>
                <a:gd name="connsiteY7" fmla="*/ 549725 h 555839"/>
                <a:gd name="connsiteX8" fmla="*/ 254000 w 558800"/>
                <a:gd name="connsiteY8" fmla="*/ 460825 h 555839"/>
                <a:gd name="connsiteX9" fmla="*/ 393700 w 558800"/>
                <a:gd name="connsiteY9" fmla="*/ 283025 h 555839"/>
                <a:gd name="connsiteX10" fmla="*/ 520700 w 558800"/>
                <a:gd name="connsiteY10" fmla="*/ 156025 h 555839"/>
                <a:gd name="connsiteX11" fmla="*/ 558800 w 558800"/>
                <a:gd name="connsiteY11" fmla="*/ 73475 h 555839"/>
                <a:gd name="connsiteX12" fmla="*/ 520700 w 558800"/>
                <a:gd name="connsiteY12" fmla="*/ 3625 h 555839"/>
                <a:gd name="connsiteX13" fmla="*/ 425450 w 558800"/>
                <a:gd name="connsiteY13" fmla="*/ 22675 h 555839"/>
                <a:gd name="connsiteX14" fmla="*/ 304800 w 558800"/>
                <a:gd name="connsiteY14" fmla="*/ 98875 h 555839"/>
                <a:gd name="connsiteX15" fmla="*/ 165100 w 558800"/>
                <a:gd name="connsiteY15" fmla="*/ 35375 h 555839"/>
                <a:gd name="connsiteX16" fmla="*/ 76200 w 558800"/>
                <a:gd name="connsiteY16" fmla="*/ 3625 h 555839"/>
                <a:gd name="connsiteX17" fmla="*/ 25400 w 558800"/>
                <a:gd name="connsiteY17" fmla="*/ 9975 h 5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0" h="555839">
                  <a:moveTo>
                    <a:pt x="25400" y="9975"/>
                  </a:moveTo>
                  <a:cubicBezTo>
                    <a:pt x="12700" y="23733"/>
                    <a:pt x="0" y="56542"/>
                    <a:pt x="0" y="86175"/>
                  </a:cubicBezTo>
                  <a:cubicBezTo>
                    <a:pt x="0" y="115808"/>
                    <a:pt x="12700" y="159200"/>
                    <a:pt x="25400" y="187775"/>
                  </a:cubicBezTo>
                  <a:cubicBezTo>
                    <a:pt x="38100" y="216350"/>
                    <a:pt x="66675" y="232225"/>
                    <a:pt x="76200" y="257625"/>
                  </a:cubicBezTo>
                  <a:cubicBezTo>
                    <a:pt x="85725" y="283025"/>
                    <a:pt x="86783" y="308425"/>
                    <a:pt x="82550" y="340175"/>
                  </a:cubicBezTo>
                  <a:cubicBezTo>
                    <a:pt x="78317" y="371925"/>
                    <a:pt x="55033" y="415317"/>
                    <a:pt x="50800" y="448125"/>
                  </a:cubicBezTo>
                  <a:cubicBezTo>
                    <a:pt x="46567" y="480933"/>
                    <a:pt x="44450" y="520092"/>
                    <a:pt x="57150" y="537025"/>
                  </a:cubicBezTo>
                  <a:cubicBezTo>
                    <a:pt x="69850" y="553958"/>
                    <a:pt x="94192" y="562425"/>
                    <a:pt x="127000" y="549725"/>
                  </a:cubicBezTo>
                  <a:cubicBezTo>
                    <a:pt x="159808" y="537025"/>
                    <a:pt x="209550" y="505275"/>
                    <a:pt x="254000" y="460825"/>
                  </a:cubicBezTo>
                  <a:cubicBezTo>
                    <a:pt x="298450" y="416375"/>
                    <a:pt x="349250" y="333825"/>
                    <a:pt x="393700" y="283025"/>
                  </a:cubicBezTo>
                  <a:cubicBezTo>
                    <a:pt x="438150" y="232225"/>
                    <a:pt x="493183" y="190950"/>
                    <a:pt x="520700" y="156025"/>
                  </a:cubicBezTo>
                  <a:cubicBezTo>
                    <a:pt x="548217" y="121100"/>
                    <a:pt x="558800" y="98875"/>
                    <a:pt x="558800" y="73475"/>
                  </a:cubicBezTo>
                  <a:cubicBezTo>
                    <a:pt x="558800" y="48075"/>
                    <a:pt x="542925" y="12092"/>
                    <a:pt x="520700" y="3625"/>
                  </a:cubicBezTo>
                  <a:cubicBezTo>
                    <a:pt x="498475" y="-4842"/>
                    <a:pt x="461433" y="6800"/>
                    <a:pt x="425450" y="22675"/>
                  </a:cubicBezTo>
                  <a:cubicBezTo>
                    <a:pt x="389467" y="38550"/>
                    <a:pt x="348192" y="96758"/>
                    <a:pt x="304800" y="98875"/>
                  </a:cubicBezTo>
                  <a:cubicBezTo>
                    <a:pt x="261408" y="100992"/>
                    <a:pt x="203200" y="51250"/>
                    <a:pt x="165100" y="35375"/>
                  </a:cubicBezTo>
                  <a:cubicBezTo>
                    <a:pt x="127000" y="19500"/>
                    <a:pt x="98425" y="7858"/>
                    <a:pt x="76200" y="3625"/>
                  </a:cubicBezTo>
                  <a:cubicBezTo>
                    <a:pt x="53975" y="-608"/>
                    <a:pt x="38100" y="-3783"/>
                    <a:pt x="25400" y="997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513774" y="3382481"/>
              <a:ext cx="311150" cy="366183"/>
              <a:chOff x="1949450" y="3843867"/>
              <a:chExt cx="311150" cy="366183"/>
            </a:xfrm>
          </p:grpSpPr>
          <p:sp>
            <p:nvSpPr>
              <p:cNvPr id="24" name="Oval 23"/>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61424" y="3165523"/>
              <a:ext cx="311150" cy="366183"/>
              <a:chOff x="1949450" y="3843867"/>
              <a:chExt cx="311150" cy="366183"/>
            </a:xfrm>
          </p:grpSpPr>
          <p:sp>
            <p:nvSpPr>
              <p:cNvPr id="30" name="Oval 29"/>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999549" y="2959174"/>
              <a:ext cx="342900" cy="366183"/>
              <a:chOff x="1917700" y="3843867"/>
              <a:chExt cx="342900" cy="366183"/>
            </a:xfrm>
          </p:grpSpPr>
          <p:sp>
            <p:nvSpPr>
              <p:cNvPr id="33" name="Oval 32"/>
              <p:cNvSpPr/>
              <p:nvPr/>
            </p:nvSpPr>
            <p:spPr>
              <a:xfrm>
                <a:off x="191770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V="1">
              <a:off x="4716974" y="3547580"/>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966057" y="3314821"/>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5875849" y="2563318"/>
            <a:ext cx="2921677" cy="523220"/>
          </a:xfrm>
          <a:prstGeom prst="rect">
            <a:avLst/>
          </a:prstGeom>
          <a:solidFill>
            <a:srgbClr val="FFF9A2"/>
          </a:solidFill>
          <a:ln>
            <a:solidFill>
              <a:schemeClr val="tx1"/>
            </a:solidFill>
          </a:ln>
        </p:spPr>
        <p:txBody>
          <a:bodyPr wrap="square" rtlCol="0">
            <a:spAutoFit/>
          </a:bodyPr>
          <a:lstStyle/>
          <a:p>
            <a:pPr algn="ctr"/>
            <a:r>
              <a:rPr lang="en-US" sz="2800" dirty="0" smtClean="0"/>
              <a:t>Code for Glycine</a:t>
            </a:r>
          </a:p>
        </p:txBody>
      </p:sp>
      <p:sp>
        <p:nvSpPr>
          <p:cNvPr id="4" name="Freeform 3"/>
          <p:cNvSpPr/>
          <p:nvPr/>
        </p:nvSpPr>
        <p:spPr>
          <a:xfrm>
            <a:off x="5173631" y="3088942"/>
            <a:ext cx="2715146" cy="555808"/>
          </a:xfrm>
          <a:custGeom>
            <a:avLst/>
            <a:gdLst>
              <a:gd name="connsiteX0" fmla="*/ 2414360 w 2715146"/>
              <a:gd name="connsiteY0" fmla="*/ 0 h 555808"/>
              <a:gd name="connsiteX1" fmla="*/ 2586815 w 2715146"/>
              <a:gd name="connsiteY1" fmla="*/ 501757 h 555808"/>
              <a:gd name="connsiteX2" fmla="*/ 752528 w 2715146"/>
              <a:gd name="connsiteY2" fmla="*/ 533117 h 555808"/>
              <a:gd name="connsiteX3" fmla="*/ 0 w 2715146"/>
              <a:gd name="connsiteY3" fmla="*/ 423358 h 555808"/>
            </a:gdLst>
            <a:ahLst/>
            <a:cxnLst>
              <a:cxn ang="0">
                <a:pos x="connsiteX0" y="connsiteY0"/>
              </a:cxn>
              <a:cxn ang="0">
                <a:pos x="connsiteX1" y="connsiteY1"/>
              </a:cxn>
              <a:cxn ang="0">
                <a:pos x="connsiteX2" y="connsiteY2"/>
              </a:cxn>
              <a:cxn ang="0">
                <a:pos x="connsiteX3" y="connsiteY3"/>
              </a:cxn>
            </a:cxnLst>
            <a:rect l="l" t="t" r="r" b="b"/>
            <a:pathLst>
              <a:path w="2715146" h="555808">
                <a:moveTo>
                  <a:pt x="2414360" y="0"/>
                </a:moveTo>
                <a:cubicBezTo>
                  <a:pt x="2639073" y="206452"/>
                  <a:pt x="2863787" y="412904"/>
                  <a:pt x="2586815" y="501757"/>
                </a:cubicBezTo>
                <a:cubicBezTo>
                  <a:pt x="2309843" y="590610"/>
                  <a:pt x="1183664" y="546183"/>
                  <a:pt x="752528" y="533117"/>
                </a:cubicBezTo>
                <a:cubicBezTo>
                  <a:pt x="321392" y="520051"/>
                  <a:pt x="0" y="423358"/>
                  <a:pt x="0" y="423358"/>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0929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5" grpId="0" animBg="1"/>
      <p:bldP spid="46" grpId="0" animBg="1"/>
      <p:bldP spid="35"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phosate-2D-skeletal.png"/>
          <p:cNvPicPr>
            <a:picLocks noGrp="1" noChangeAspect="1"/>
          </p:cNvPicPr>
          <p:nvPr>
            <p:ph idx="1"/>
          </p:nvPr>
        </p:nvPicPr>
        <p:blipFill>
          <a:blip r:embed="rId2">
            <a:extLst>
              <a:ext uri="{28A0092B-C50C-407E-A947-70E740481C1C}">
                <a14:useLocalDpi xmlns:a14="http://schemas.microsoft.com/office/drawing/2010/main" val="0"/>
              </a:ext>
            </a:extLst>
          </a:blip>
          <a:srcRect t="-14632" b="-14632"/>
          <a:stretch>
            <a:fillRect/>
          </a:stretch>
        </p:blipFill>
        <p:spPr>
          <a:xfrm>
            <a:off x="1154099" y="1600200"/>
            <a:ext cx="6635252" cy="3649133"/>
          </a:xfrm>
        </p:spPr>
      </p:pic>
      <p:sp>
        <p:nvSpPr>
          <p:cNvPr id="5" name="TextBox 4"/>
          <p:cNvSpPr txBox="1"/>
          <p:nvPr/>
        </p:nvSpPr>
        <p:spPr>
          <a:xfrm>
            <a:off x="4141535" y="3463330"/>
            <a:ext cx="616124" cy="923330"/>
          </a:xfrm>
          <a:prstGeom prst="rect">
            <a:avLst/>
          </a:prstGeom>
          <a:noFill/>
        </p:spPr>
        <p:txBody>
          <a:bodyPr wrap="none" rtlCol="0">
            <a:spAutoFit/>
          </a:bodyPr>
          <a:lstStyle/>
          <a:p>
            <a:r>
              <a:rPr lang="en-US" sz="5400" dirty="0" smtClean="0"/>
              <a:t>H</a:t>
            </a:r>
            <a:endParaRPr lang="en-US" sz="5400" dirty="0"/>
          </a:p>
        </p:txBody>
      </p:sp>
      <p:sp>
        <p:nvSpPr>
          <p:cNvPr id="6" name="Rectangle 5"/>
          <p:cNvSpPr/>
          <p:nvPr/>
        </p:nvSpPr>
        <p:spPr>
          <a:xfrm>
            <a:off x="4673599" y="1845733"/>
            <a:ext cx="2963333" cy="289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50533" y="5063067"/>
            <a:ext cx="1410963" cy="584776"/>
          </a:xfrm>
          <a:prstGeom prst="rect">
            <a:avLst/>
          </a:prstGeom>
          <a:noFill/>
        </p:spPr>
        <p:txBody>
          <a:bodyPr wrap="none" rtlCol="0">
            <a:spAutoFit/>
          </a:bodyPr>
          <a:lstStyle/>
          <a:p>
            <a:r>
              <a:rPr lang="en-US" sz="3200" dirty="0" smtClean="0"/>
              <a:t>Glycine</a:t>
            </a:r>
            <a:endParaRPr lang="en-US" sz="3200" dirty="0"/>
          </a:p>
        </p:txBody>
      </p:sp>
      <p:sp>
        <p:nvSpPr>
          <p:cNvPr id="8" name="TextBox 7"/>
          <p:cNvSpPr txBox="1"/>
          <p:nvPr/>
        </p:nvSpPr>
        <p:spPr>
          <a:xfrm>
            <a:off x="2167469" y="5063070"/>
            <a:ext cx="2069797" cy="584776"/>
          </a:xfrm>
          <a:prstGeom prst="rect">
            <a:avLst/>
          </a:prstGeom>
          <a:noFill/>
        </p:spPr>
        <p:txBody>
          <a:bodyPr wrap="none" rtlCol="0">
            <a:spAutoFit/>
          </a:bodyPr>
          <a:lstStyle/>
          <a:p>
            <a:r>
              <a:rPr lang="en-US" sz="3200" dirty="0" smtClean="0"/>
              <a:t>Glyphosate</a:t>
            </a:r>
            <a:endParaRPr lang="en-US" sz="3200" dirty="0"/>
          </a:p>
        </p:txBody>
      </p:sp>
      <p:sp>
        <p:nvSpPr>
          <p:cNvPr id="9" name="Title 1"/>
          <p:cNvSpPr>
            <a:spLocks noGrp="1"/>
          </p:cNvSpPr>
          <p:nvPr>
            <p:ph type="title"/>
          </p:nvPr>
        </p:nvSpPr>
        <p:spPr>
          <a:xfrm>
            <a:off x="457200" y="274638"/>
            <a:ext cx="8229600" cy="1143000"/>
          </a:xfrm>
        </p:spPr>
        <p:txBody>
          <a:bodyPr>
            <a:normAutofit fontScale="90000"/>
          </a:bodyPr>
          <a:lstStyle/>
          <a:p>
            <a:r>
              <a:rPr lang="en-US" b="1" dirty="0" smtClean="0"/>
              <a:t>Glyphosate is a non-coding            amino acid analogue of glycine</a:t>
            </a:r>
            <a:endParaRPr lang="en-US" b="1" dirty="0"/>
          </a:p>
        </p:txBody>
      </p:sp>
    </p:spTree>
    <p:extLst>
      <p:ext uri="{BB962C8B-B14F-4D97-AF65-F5344CB8AC3E}">
        <p14:creationId xmlns:p14="http://schemas.microsoft.com/office/powerpoint/2010/main" val="2421130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a:bodyPr>
          <a:lstStyle/>
          <a:p>
            <a:r>
              <a:rPr lang="en-US" b="1" dirty="0" smtClean="0"/>
              <a:t>Extra Piece Invades the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9172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a:bodyPr>
          <a:lstStyle/>
          <a:p>
            <a:r>
              <a:rPr lang="en-US" b="1" dirty="0" smtClean="0"/>
              <a:t>Extra Piece Invades the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1393870" y="1598249"/>
            <a:ext cx="6564797" cy="4031873"/>
          </a:xfrm>
          <a:prstGeom prst="rect">
            <a:avLst/>
          </a:prstGeom>
          <a:solidFill>
            <a:srgbClr val="FFFA92"/>
          </a:solidFill>
          <a:ln>
            <a:solidFill>
              <a:schemeClr val="tx1"/>
            </a:solidFill>
          </a:ln>
        </p:spPr>
        <p:txBody>
          <a:bodyPr wrap="square" rtlCol="0">
            <a:spAutoFit/>
          </a:bodyPr>
          <a:lstStyle/>
          <a:p>
            <a:endParaRPr lang="en-US" sz="3200" dirty="0" smtClean="0"/>
          </a:p>
          <a:p>
            <a:pPr algn="ctr"/>
            <a:r>
              <a:rPr lang="en-US" sz="3200" dirty="0" smtClean="0"/>
              <a:t>This explains how glyphosate disrupts EPSPS in the </a:t>
            </a:r>
            <a:r>
              <a:rPr lang="en-US" sz="3200" dirty="0" err="1" smtClean="0"/>
              <a:t>shikimate</a:t>
            </a:r>
            <a:r>
              <a:rPr lang="en-US" sz="3200" dirty="0" smtClean="0"/>
              <a:t> pathway: Multiple bacteria have developed resistance by replacing active site glycine with alanine and this is the basis for GMO Roundup Ready crops</a:t>
            </a:r>
            <a:r>
              <a:rPr lang="en-US" sz="3200" dirty="0" smtClean="0">
                <a:solidFill>
                  <a:srgbClr val="FF0000"/>
                </a:solidFill>
              </a:rPr>
              <a:t>*</a:t>
            </a:r>
          </a:p>
          <a:p>
            <a:endParaRPr lang="en-US" sz="3200" dirty="0"/>
          </a:p>
        </p:txBody>
      </p:sp>
    </p:spTree>
    <p:extLst>
      <p:ext uri="{BB962C8B-B14F-4D97-AF65-F5344CB8AC3E}">
        <p14:creationId xmlns:p14="http://schemas.microsoft.com/office/powerpoint/2010/main" val="9487016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
            <a:ext cx="8229600" cy="1143000"/>
          </a:xfrm>
        </p:spPr>
        <p:txBody>
          <a:bodyPr>
            <a:normAutofit fontScale="90000"/>
          </a:bodyPr>
          <a:lstStyle/>
          <a:p>
            <a:r>
              <a:rPr lang="en-US" b="1" dirty="0" smtClean="0"/>
              <a:t>Inhibition of EPSPS by glyphosate:</a:t>
            </a:r>
            <a:br>
              <a:rPr lang="en-US" b="1" dirty="0" smtClean="0"/>
            </a:br>
            <a:r>
              <a:rPr lang="en-US" b="1" dirty="0" smtClean="0"/>
              <a:t>Resistant E coli mutant</a:t>
            </a:r>
            <a:r>
              <a:rPr lang="en-US" b="1" dirty="0" smtClean="0">
                <a:solidFill>
                  <a:srgbClr val="FF0000"/>
                </a:solidFill>
              </a:rPr>
              <a:t>*</a:t>
            </a:r>
            <a:endParaRPr lang="en-US" b="1" dirty="0">
              <a:solidFill>
                <a:srgbClr val="FF0000"/>
              </a:solidFill>
            </a:endParaRPr>
          </a:p>
        </p:txBody>
      </p:sp>
      <p:pic>
        <p:nvPicPr>
          <p:cNvPr id="4" name="Content Placeholder 3" descr="EPSPS_inhibition_glyphosate.png"/>
          <p:cNvPicPr>
            <a:picLocks noGrp="1" noChangeAspect="1"/>
          </p:cNvPicPr>
          <p:nvPr>
            <p:ph idx="1"/>
          </p:nvPr>
        </p:nvPicPr>
        <p:blipFill>
          <a:blip r:embed="rId2">
            <a:extLst>
              <a:ext uri="{28A0092B-C50C-407E-A947-70E740481C1C}">
                <a14:useLocalDpi xmlns:a14="http://schemas.microsoft.com/office/drawing/2010/main" val="0"/>
              </a:ext>
            </a:extLst>
          </a:blip>
          <a:srcRect l="-16416" r="-16416"/>
          <a:stretch>
            <a:fillRect/>
          </a:stretch>
        </p:blipFill>
        <p:spPr>
          <a:xfrm>
            <a:off x="581444" y="1600200"/>
            <a:ext cx="8229600" cy="4525963"/>
          </a:xfrm>
        </p:spPr>
      </p:pic>
      <p:sp>
        <p:nvSpPr>
          <p:cNvPr id="5" name="TextBox 4"/>
          <p:cNvSpPr txBox="1"/>
          <p:nvPr/>
        </p:nvSpPr>
        <p:spPr>
          <a:xfrm>
            <a:off x="3547851" y="6304031"/>
            <a:ext cx="5398909" cy="369332"/>
          </a:xfrm>
          <a:prstGeom prst="rect">
            <a:avLst/>
          </a:prstGeom>
          <a:noFill/>
        </p:spPr>
        <p:txBody>
          <a:bodyPr wrap="none" rtlCol="0">
            <a:spAutoFit/>
          </a:bodyPr>
          <a:lstStyle/>
          <a:p>
            <a:r>
              <a:rPr lang="en-US" dirty="0" smtClean="0">
                <a:solidFill>
                  <a:srgbClr val="FF0000"/>
                </a:solidFill>
              </a:rPr>
              <a:t>*</a:t>
            </a:r>
            <a:r>
              <a:rPr lang="en-US" dirty="0" smtClean="0"/>
              <a:t>Figure 3, S </a:t>
            </a:r>
            <a:r>
              <a:rPr lang="en-US" dirty="0" err="1" smtClean="0"/>
              <a:t>Eschenburg</a:t>
            </a:r>
            <a:r>
              <a:rPr lang="en-US" dirty="0" smtClean="0"/>
              <a:t> et al. </a:t>
            </a:r>
            <a:r>
              <a:rPr lang="en-US" dirty="0" err="1" smtClean="0"/>
              <a:t>Planta</a:t>
            </a:r>
            <a:r>
              <a:rPr lang="en-US" dirty="0" smtClean="0"/>
              <a:t> 2002;216:129-135.</a:t>
            </a:r>
            <a:endParaRPr lang="en-US" dirty="0"/>
          </a:p>
        </p:txBody>
      </p:sp>
      <p:grpSp>
        <p:nvGrpSpPr>
          <p:cNvPr id="11" name="Group 10"/>
          <p:cNvGrpSpPr/>
          <p:nvPr/>
        </p:nvGrpSpPr>
        <p:grpSpPr>
          <a:xfrm>
            <a:off x="2800750" y="3120097"/>
            <a:ext cx="2044760" cy="1867024"/>
            <a:chOff x="2800750" y="3120097"/>
            <a:chExt cx="2044760" cy="1867024"/>
          </a:xfrm>
        </p:grpSpPr>
        <p:sp>
          <p:nvSpPr>
            <p:cNvPr id="8" name="TextBox 7"/>
            <p:cNvSpPr txBox="1"/>
            <p:nvPr/>
          </p:nvSpPr>
          <p:spPr>
            <a:xfrm>
              <a:off x="2800750" y="4156124"/>
              <a:ext cx="2044760" cy="830997"/>
            </a:xfrm>
            <a:prstGeom prst="rect">
              <a:avLst/>
            </a:prstGeom>
            <a:noFill/>
          </p:spPr>
          <p:txBody>
            <a:bodyPr wrap="square" rtlCol="0">
              <a:spAutoFit/>
            </a:bodyPr>
            <a:lstStyle/>
            <a:p>
              <a:r>
                <a:rPr lang="en-US" sz="2400" dirty="0" smtClean="0"/>
                <a:t>Wild type  with glycine 96</a:t>
              </a:r>
              <a:endParaRPr lang="en-US" sz="2400" dirty="0"/>
            </a:p>
          </p:txBody>
        </p:sp>
        <p:sp>
          <p:nvSpPr>
            <p:cNvPr id="9" name="Freeform 8"/>
            <p:cNvSpPr/>
            <p:nvPr/>
          </p:nvSpPr>
          <p:spPr>
            <a:xfrm>
              <a:off x="3295120" y="3120097"/>
              <a:ext cx="349365" cy="1104459"/>
            </a:xfrm>
            <a:custGeom>
              <a:avLst/>
              <a:gdLst>
                <a:gd name="connsiteX0" fmla="*/ 73268 w 349365"/>
                <a:gd name="connsiteY0" fmla="*/ 1104459 h 1104459"/>
                <a:gd name="connsiteX1" fmla="*/ 18049 w 349365"/>
                <a:gd name="connsiteY1" fmla="*/ 386560 h 1104459"/>
                <a:gd name="connsiteX2" fmla="*/ 349365 w 349365"/>
                <a:gd name="connsiteY2" fmla="*/ 0 h 1104459"/>
              </a:gdLst>
              <a:ahLst/>
              <a:cxnLst>
                <a:cxn ang="0">
                  <a:pos x="connsiteX0" y="connsiteY0"/>
                </a:cxn>
                <a:cxn ang="0">
                  <a:pos x="connsiteX1" y="connsiteY1"/>
                </a:cxn>
                <a:cxn ang="0">
                  <a:pos x="connsiteX2" y="connsiteY2"/>
                </a:cxn>
              </a:cxnLst>
              <a:rect l="l" t="t" r="r" b="b"/>
              <a:pathLst>
                <a:path w="349365" h="1104459">
                  <a:moveTo>
                    <a:pt x="73268" y="1104459"/>
                  </a:moveTo>
                  <a:cubicBezTo>
                    <a:pt x="22650" y="837548"/>
                    <a:pt x="-27967" y="570637"/>
                    <a:pt x="18049" y="386560"/>
                  </a:cubicBezTo>
                  <a:cubicBezTo>
                    <a:pt x="64065" y="202483"/>
                    <a:pt x="349365" y="0"/>
                    <a:pt x="349365"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5494338" y="1184701"/>
            <a:ext cx="3452422" cy="2532025"/>
            <a:chOff x="5494338" y="1184701"/>
            <a:chExt cx="3452422" cy="2532025"/>
          </a:xfrm>
        </p:grpSpPr>
        <p:sp>
          <p:nvSpPr>
            <p:cNvPr id="7" name="TextBox 6"/>
            <p:cNvSpPr txBox="1"/>
            <p:nvPr/>
          </p:nvSpPr>
          <p:spPr>
            <a:xfrm>
              <a:off x="5614610" y="1184701"/>
              <a:ext cx="3332150" cy="830997"/>
            </a:xfrm>
            <a:prstGeom prst="rect">
              <a:avLst/>
            </a:prstGeom>
            <a:noFill/>
          </p:spPr>
          <p:txBody>
            <a:bodyPr wrap="square" rtlCol="0">
              <a:spAutoFit/>
            </a:bodyPr>
            <a:lstStyle/>
            <a:p>
              <a:r>
                <a:rPr lang="en-US" sz="2400" dirty="0" smtClean="0"/>
                <a:t>Mutant with alanine substituted for glycine 96</a:t>
              </a:r>
              <a:endParaRPr lang="en-US" sz="2400" dirty="0"/>
            </a:p>
          </p:txBody>
        </p:sp>
        <p:sp>
          <p:nvSpPr>
            <p:cNvPr id="10" name="Freeform 9"/>
            <p:cNvSpPr/>
            <p:nvPr/>
          </p:nvSpPr>
          <p:spPr>
            <a:xfrm>
              <a:off x="5494338" y="2015638"/>
              <a:ext cx="2309802" cy="1701088"/>
            </a:xfrm>
            <a:custGeom>
              <a:avLst/>
              <a:gdLst>
                <a:gd name="connsiteX0" fmla="*/ 2029316 w 2309802"/>
                <a:gd name="connsiteY0" fmla="*/ 0 h 1701088"/>
                <a:gd name="connsiteX1" fmla="*/ 2194974 w 2309802"/>
                <a:gd name="connsiteY1" fmla="*/ 1325350 h 1701088"/>
                <a:gd name="connsiteX2" fmla="*/ 524585 w 2309802"/>
                <a:gd name="connsiteY2" fmla="*/ 1670494 h 1701088"/>
                <a:gd name="connsiteX3" fmla="*/ 0 w 2309802"/>
                <a:gd name="connsiteY3" fmla="*/ 704092 h 1701088"/>
              </a:gdLst>
              <a:ahLst/>
              <a:cxnLst>
                <a:cxn ang="0">
                  <a:pos x="connsiteX0" y="connsiteY0"/>
                </a:cxn>
                <a:cxn ang="0">
                  <a:pos x="connsiteX1" y="connsiteY1"/>
                </a:cxn>
                <a:cxn ang="0">
                  <a:pos x="connsiteX2" y="connsiteY2"/>
                </a:cxn>
                <a:cxn ang="0">
                  <a:pos x="connsiteX3" y="connsiteY3"/>
                </a:cxn>
              </a:cxnLst>
              <a:rect l="l" t="t" r="r" b="b"/>
              <a:pathLst>
                <a:path w="2309802" h="1701088">
                  <a:moveTo>
                    <a:pt x="2029316" y="0"/>
                  </a:moveTo>
                  <a:cubicBezTo>
                    <a:pt x="2237539" y="523467"/>
                    <a:pt x="2445763" y="1046934"/>
                    <a:pt x="2194974" y="1325350"/>
                  </a:cubicBezTo>
                  <a:cubicBezTo>
                    <a:pt x="1944185" y="1603766"/>
                    <a:pt x="890414" y="1774037"/>
                    <a:pt x="524585" y="1670494"/>
                  </a:cubicBezTo>
                  <a:cubicBezTo>
                    <a:pt x="158756" y="1566951"/>
                    <a:pt x="0" y="704092"/>
                    <a:pt x="0" y="704092"/>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0952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Predicted Consequences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Neural tube defects</a:t>
            </a:r>
          </a:p>
          <a:p>
            <a:r>
              <a:rPr lang="en-US" dirty="0" smtClean="0"/>
              <a:t>Autism</a:t>
            </a:r>
          </a:p>
          <a:p>
            <a:r>
              <a:rPr lang="en-US" dirty="0" smtClean="0"/>
              <a:t>Impaired collagen </a:t>
            </a:r>
            <a:r>
              <a:rPr lang="en-US" dirty="0" smtClean="0">
                <a:sym typeface="Wingdings"/>
              </a:rPr>
              <a:t> osteoarthritis</a:t>
            </a:r>
            <a:endParaRPr lang="en-US" dirty="0" smtClean="0"/>
          </a:p>
          <a:p>
            <a:r>
              <a:rPr lang="en-US" dirty="0" err="1" smtClean="0"/>
              <a:t>Steatohepatitis</a:t>
            </a:r>
            <a:r>
              <a:rPr lang="en-US" dirty="0" smtClean="0"/>
              <a:t> (fatty liver disease)</a:t>
            </a:r>
          </a:p>
          <a:p>
            <a:r>
              <a:rPr lang="en-US" dirty="0" smtClean="0"/>
              <a:t>Obesity and adrenal insufficiency</a:t>
            </a:r>
          </a:p>
          <a:p>
            <a:r>
              <a:rPr lang="en-US" dirty="0" smtClean="0"/>
              <a:t>Hypothyroidism</a:t>
            </a:r>
          </a:p>
          <a:p>
            <a:r>
              <a:rPr lang="en-US" dirty="0" smtClean="0"/>
              <a:t>Impaired iron homeostasis and kidney failure</a:t>
            </a:r>
          </a:p>
          <a:p>
            <a:r>
              <a:rPr lang="en-US" dirty="0" smtClean="0"/>
              <a:t>Insulin resistance and diabetes </a:t>
            </a:r>
          </a:p>
          <a:p>
            <a:r>
              <a:rPr lang="en-US" dirty="0" smtClean="0"/>
              <a:t>Cancer </a:t>
            </a:r>
          </a:p>
          <a:p>
            <a:endParaRPr lang="en-US" dirty="0" smtClean="0"/>
          </a:p>
          <a:p>
            <a:endParaRPr lang="en-US" dirty="0"/>
          </a:p>
        </p:txBody>
      </p:sp>
    </p:spTree>
    <p:extLst>
      <p:ext uri="{BB962C8B-B14F-4D97-AF65-F5344CB8AC3E}">
        <p14:creationId xmlns:p14="http://schemas.microsoft.com/office/powerpoint/2010/main" val="11306472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5"/>
            <a:ext cx="8229600" cy="1143000"/>
          </a:xfrm>
        </p:spPr>
        <p:txBody>
          <a:bodyPr/>
          <a:lstStyle/>
          <a:p>
            <a:r>
              <a:rPr lang="en-US" b="1" dirty="0" smtClean="0"/>
              <a:t>An Analogy: ALS in Guam</a:t>
            </a:r>
            <a:endParaRPr lang="en-US" b="1" dirty="0"/>
          </a:p>
        </p:txBody>
      </p:sp>
      <p:sp>
        <p:nvSpPr>
          <p:cNvPr id="3" name="Content Placeholder 2"/>
          <p:cNvSpPr>
            <a:spLocks noGrp="1"/>
          </p:cNvSpPr>
          <p:nvPr>
            <p:ph idx="1"/>
          </p:nvPr>
        </p:nvSpPr>
        <p:spPr>
          <a:xfrm>
            <a:off x="457200" y="1261540"/>
            <a:ext cx="8229600" cy="4525963"/>
          </a:xfrm>
        </p:spPr>
        <p:txBody>
          <a:bodyPr>
            <a:normAutofit fontScale="92500" lnSpcReduction="10000"/>
          </a:bodyPr>
          <a:lstStyle/>
          <a:p>
            <a:r>
              <a:rPr lang="en-US" dirty="0" smtClean="0"/>
              <a:t>An epidemic in ALS in Guam                                  was traced to a natural toxin                                    found in cycads </a:t>
            </a:r>
          </a:p>
          <a:p>
            <a:r>
              <a:rPr lang="en-US" dirty="0" smtClean="0"/>
              <a:t>BMAA is a non-coding amino                                 acid that gets inserted by                                  mistake in place of serine</a:t>
            </a:r>
          </a:p>
          <a:p>
            <a:r>
              <a:rPr lang="en-US" dirty="0" smtClean="0"/>
              <a:t>Defective versions of a glutamate transporter have been linked to ALS</a:t>
            </a:r>
            <a:r>
              <a:rPr lang="en-US" dirty="0" smtClean="0">
                <a:solidFill>
                  <a:srgbClr val="FF0000"/>
                </a:solidFill>
              </a:rPr>
              <a:t>*</a:t>
            </a:r>
          </a:p>
          <a:p>
            <a:r>
              <a:rPr lang="en-US" dirty="0" smtClean="0"/>
              <a:t>The transporter has an essential serine-rich region in its sequence</a:t>
            </a:r>
            <a:r>
              <a:rPr lang="en-US" dirty="0" smtClean="0">
                <a:solidFill>
                  <a:srgbClr val="FF0000"/>
                </a:solidFill>
              </a:rPr>
              <a:t>**</a:t>
            </a:r>
            <a:endParaRPr lang="en-US" dirty="0">
              <a:solidFill>
                <a:srgbClr val="FF0000"/>
              </a:solidFill>
            </a:endParaRPr>
          </a:p>
        </p:txBody>
      </p:sp>
      <p:pic>
        <p:nvPicPr>
          <p:cNvPr id="4" name="Picture 3" descr="cyca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468" y="1480616"/>
            <a:ext cx="3090332" cy="2138789"/>
          </a:xfrm>
          <a:prstGeom prst="rect">
            <a:avLst/>
          </a:prstGeom>
        </p:spPr>
      </p:pic>
      <p:sp>
        <p:nvSpPr>
          <p:cNvPr id="5" name="TextBox 4"/>
          <p:cNvSpPr txBox="1"/>
          <p:nvPr/>
        </p:nvSpPr>
        <p:spPr>
          <a:xfrm>
            <a:off x="1168400" y="5934670"/>
            <a:ext cx="7112494" cy="830997"/>
          </a:xfrm>
          <a:prstGeom prst="rect">
            <a:avLst/>
          </a:prstGeom>
          <a:noFill/>
        </p:spPr>
        <p:txBody>
          <a:bodyPr wrap="none" rtlCol="0">
            <a:spAutoFit/>
          </a:bodyPr>
          <a:lstStyle/>
          <a:p>
            <a:r>
              <a:rPr lang="fr-FR" sz="2400" dirty="0">
                <a:solidFill>
                  <a:srgbClr val="FF0000"/>
                </a:solidFill>
              </a:rPr>
              <a:t>*</a:t>
            </a:r>
            <a:r>
              <a:rPr lang="fr-FR" sz="2400" dirty="0" err="1"/>
              <a:t>Antioxidants</a:t>
            </a:r>
            <a:r>
              <a:rPr lang="fr-FR" sz="2400" dirty="0"/>
              <a:t> &amp; Redox </a:t>
            </a:r>
            <a:r>
              <a:rPr lang="fr-FR" sz="2400" dirty="0" err="1"/>
              <a:t>Signaling</a:t>
            </a:r>
            <a:r>
              <a:rPr lang="fr-FR" sz="2400" dirty="0"/>
              <a:t> 2009;11: 1587-1602.</a:t>
            </a:r>
          </a:p>
          <a:p>
            <a:r>
              <a:rPr lang="fr-FR" sz="2400" dirty="0">
                <a:solidFill>
                  <a:srgbClr val="FF0000"/>
                </a:solidFill>
              </a:rPr>
              <a:t>**</a:t>
            </a:r>
            <a:r>
              <a:rPr lang="fr-FR" sz="2400" dirty="0"/>
              <a:t>DJ </a:t>
            </a:r>
            <a:r>
              <a:rPr lang="fr-FR" sz="2400" dirty="0" err="1"/>
              <a:t>Slotboom</a:t>
            </a:r>
            <a:r>
              <a:rPr lang="fr-FR" sz="2400" dirty="0"/>
              <a:t> et al., PNAS 1999; 96(25): 14282-14287</a:t>
            </a:r>
            <a:r>
              <a:rPr lang="fr-FR" sz="2400" dirty="0" smtClean="0"/>
              <a:t>.</a:t>
            </a:r>
            <a:endParaRPr lang="fr-FR" sz="2400" dirty="0"/>
          </a:p>
        </p:txBody>
      </p:sp>
    </p:spTree>
    <p:extLst>
      <p:ext uri="{BB962C8B-B14F-4D97-AF65-F5344CB8AC3E}">
        <p14:creationId xmlns:p14="http://schemas.microsoft.com/office/powerpoint/2010/main" val="41175832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yelin-illustr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46" y="1016467"/>
            <a:ext cx="3634154" cy="3403991"/>
          </a:xfrm>
          <a:prstGeom prst="rect">
            <a:avLst/>
          </a:prstGeom>
        </p:spPr>
      </p:pic>
      <p:sp>
        <p:nvSpPr>
          <p:cNvPr id="2" name="Title 1"/>
          <p:cNvSpPr>
            <a:spLocks noGrp="1"/>
          </p:cNvSpPr>
          <p:nvPr>
            <p:ph type="title"/>
          </p:nvPr>
        </p:nvSpPr>
        <p:spPr>
          <a:xfrm>
            <a:off x="144585" y="2199"/>
            <a:ext cx="8999415" cy="1143000"/>
          </a:xfrm>
        </p:spPr>
        <p:txBody>
          <a:bodyPr>
            <a:normAutofit/>
          </a:bodyPr>
          <a:lstStyle/>
          <a:p>
            <a:r>
              <a:rPr lang="en-US" b="1" dirty="0" smtClean="0"/>
              <a:t>Another Analogy: MS &amp; Sugar Beets</a:t>
            </a:r>
            <a:r>
              <a:rPr lang="en-US" b="1" dirty="0" smtClean="0">
                <a:solidFill>
                  <a:srgbClr val="FF0000"/>
                </a:solidFill>
              </a:rPr>
              <a:t>*</a:t>
            </a:r>
            <a:r>
              <a:rPr lang="en-US" b="1" dirty="0" smtClean="0"/>
              <a:t>	</a:t>
            </a:r>
            <a:endParaRPr lang="en-US" b="1" dirty="0"/>
          </a:p>
        </p:txBody>
      </p:sp>
      <p:sp>
        <p:nvSpPr>
          <p:cNvPr id="3" name="Content Placeholder 2"/>
          <p:cNvSpPr>
            <a:spLocks noGrp="1"/>
          </p:cNvSpPr>
          <p:nvPr>
            <p:ph idx="1"/>
          </p:nvPr>
        </p:nvSpPr>
        <p:spPr>
          <a:xfrm>
            <a:off x="457200" y="1600200"/>
            <a:ext cx="8229600" cy="4026877"/>
          </a:xfrm>
        </p:spPr>
        <p:txBody>
          <a:bodyPr>
            <a:normAutofit/>
          </a:bodyPr>
          <a:lstStyle/>
          <a:p>
            <a:r>
              <a:rPr lang="en-US" sz="2800" dirty="0" smtClean="0"/>
              <a:t>Sugar beets contain an                                        analogue of </a:t>
            </a:r>
            <a:r>
              <a:rPr lang="en-US" sz="2800" dirty="0" err="1" smtClean="0"/>
              <a:t>proline</a:t>
            </a:r>
            <a:r>
              <a:rPr lang="en-US" sz="2800" dirty="0" smtClean="0"/>
              <a:t> called </a:t>
            </a:r>
            <a:r>
              <a:rPr lang="en-US" sz="2800" dirty="0" err="1" smtClean="0"/>
              <a:t>Aze</a:t>
            </a:r>
            <a:endParaRPr lang="en-US" sz="2800" dirty="0" smtClean="0"/>
          </a:p>
          <a:p>
            <a:r>
              <a:rPr lang="en-US" sz="2800" dirty="0" smtClean="0"/>
              <a:t>Remarkable correlation between                                              MS frequency and proximity to                                            sugar beet agriculture</a:t>
            </a:r>
          </a:p>
          <a:p>
            <a:r>
              <a:rPr lang="en-US" sz="2800" dirty="0" smtClean="0"/>
              <a:t>Myelin basic protein contains a                         concentration of </a:t>
            </a:r>
            <a:r>
              <a:rPr lang="en-US" sz="2800" dirty="0" err="1" smtClean="0"/>
              <a:t>proline</a:t>
            </a:r>
            <a:r>
              <a:rPr lang="en-US" sz="2800" dirty="0" smtClean="0"/>
              <a:t> residues that are                                                          absolutely essential for its proper function</a:t>
            </a:r>
            <a:endParaRPr lang="en-US" sz="2800" dirty="0"/>
          </a:p>
        </p:txBody>
      </p:sp>
      <p:sp>
        <p:nvSpPr>
          <p:cNvPr id="4" name="TextBox 3"/>
          <p:cNvSpPr txBox="1"/>
          <p:nvPr/>
        </p:nvSpPr>
        <p:spPr>
          <a:xfrm>
            <a:off x="320430" y="6177762"/>
            <a:ext cx="8550387" cy="461665"/>
          </a:xfrm>
          <a:prstGeom prst="rect">
            <a:avLst/>
          </a:prstGeom>
          <a:noFill/>
        </p:spPr>
        <p:txBody>
          <a:bodyPr wrap="none" rtlCol="0">
            <a:spAutoFit/>
          </a:bodyPr>
          <a:lstStyle/>
          <a:p>
            <a:r>
              <a:rPr lang="de-DE" sz="2400" dirty="0">
                <a:solidFill>
                  <a:srgbClr val="FF0000"/>
                </a:solidFill>
              </a:rPr>
              <a:t>*</a:t>
            </a:r>
            <a:r>
              <a:rPr lang="de-DE" sz="2400" dirty="0"/>
              <a:t>E. Rubenstein, J </a:t>
            </a:r>
            <a:r>
              <a:rPr lang="de-DE" sz="2400" dirty="0" err="1"/>
              <a:t>Neuropathol</a:t>
            </a:r>
            <a:r>
              <a:rPr lang="de-DE" sz="2400" dirty="0"/>
              <a:t> </a:t>
            </a:r>
            <a:r>
              <a:rPr lang="de-DE" sz="2400" dirty="0" err="1"/>
              <a:t>Exp</a:t>
            </a:r>
            <a:r>
              <a:rPr lang="de-DE" sz="2400" dirty="0"/>
              <a:t> </a:t>
            </a:r>
            <a:r>
              <a:rPr lang="de-DE" sz="2400" dirty="0" err="1"/>
              <a:t>Neurol</a:t>
            </a:r>
            <a:r>
              <a:rPr lang="de-DE" sz="2400" dirty="0"/>
              <a:t> 2008;67(11): 1035-1040.</a:t>
            </a:r>
            <a:endParaRPr lang="en-US" sz="2400" dirty="0"/>
          </a:p>
        </p:txBody>
      </p:sp>
    </p:spTree>
    <p:extLst>
      <p:ext uri="{BB962C8B-B14F-4D97-AF65-F5344CB8AC3E}">
        <p14:creationId xmlns:p14="http://schemas.microsoft.com/office/powerpoint/2010/main" val="23796884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0957" y="2090171"/>
            <a:ext cx="3882155" cy="1754327"/>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Introduction:</a:t>
            </a:r>
          </a:p>
          <a:p>
            <a:pPr algn="ctr"/>
            <a:r>
              <a:rPr lang="en-US" sz="54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Zika</a:t>
            </a:r>
            <a:r>
              <a:rPr lang="en-US" sz="5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Hype</a:t>
            </a:r>
            <a:endPar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018739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Into The Wild</a:t>
            </a:r>
            <a:r>
              <a:rPr lang="en-US" b="1" dirty="0" smtClean="0">
                <a:solidFill>
                  <a:srgbClr val="FF0000"/>
                </a:solidFill>
              </a:rPr>
              <a:t>*</a:t>
            </a:r>
            <a:endParaRPr lang="en-US" b="1" dirty="0">
              <a:solidFill>
                <a:srgbClr val="FF0000"/>
              </a:solidFill>
            </a:endParaRPr>
          </a:p>
        </p:txBody>
      </p:sp>
      <p:pic>
        <p:nvPicPr>
          <p:cNvPr id="4" name="Content Placeholder 3" descr="IntoTheWild.jpg"/>
          <p:cNvPicPr>
            <a:picLocks noGrp="1" noChangeAspect="1"/>
          </p:cNvPicPr>
          <p:nvPr>
            <p:ph idx="1"/>
          </p:nvPr>
        </p:nvPicPr>
        <p:blipFill>
          <a:blip r:embed="rId2">
            <a:extLst>
              <a:ext uri="{28A0092B-C50C-407E-A947-70E740481C1C}">
                <a14:useLocalDpi xmlns:a14="http://schemas.microsoft.com/office/drawing/2010/main" val="0"/>
              </a:ext>
            </a:extLst>
          </a:blip>
          <a:srcRect l="-50810" r="-50810"/>
          <a:stretch>
            <a:fillRect/>
          </a:stretch>
        </p:blipFill>
        <p:spPr>
          <a:xfrm>
            <a:off x="4910666" y="1905001"/>
            <a:ext cx="5283200" cy="2905556"/>
          </a:xfrm>
        </p:spPr>
      </p:pic>
      <p:sp>
        <p:nvSpPr>
          <p:cNvPr id="5" name="TextBox 4"/>
          <p:cNvSpPr txBox="1"/>
          <p:nvPr/>
        </p:nvSpPr>
        <p:spPr>
          <a:xfrm>
            <a:off x="1303867" y="6282267"/>
            <a:ext cx="7850026" cy="400110"/>
          </a:xfrm>
          <a:prstGeom prst="rect">
            <a:avLst/>
          </a:prstGeom>
          <a:noFill/>
        </p:spPr>
        <p:txBody>
          <a:bodyPr wrap="none" rtlCol="0">
            <a:spAutoFit/>
          </a:bodyPr>
          <a:lstStyle/>
          <a:p>
            <a:r>
              <a:rPr lang="fr-FR" sz="2000" dirty="0">
                <a:solidFill>
                  <a:srgbClr val="FF0000"/>
                </a:solidFill>
              </a:rPr>
              <a:t>*</a:t>
            </a:r>
            <a:r>
              <a:rPr lang="fr-FR" sz="2000" dirty="0"/>
              <a:t>J </a:t>
            </a:r>
            <a:r>
              <a:rPr lang="fr-FR" sz="2000" dirty="0" err="1"/>
              <a:t>Krakauer</a:t>
            </a:r>
            <a:r>
              <a:rPr lang="fr-FR" sz="2000" dirty="0"/>
              <a:t> et al., </a:t>
            </a:r>
            <a:r>
              <a:rPr lang="fr-FR" sz="2000" dirty="0" err="1"/>
              <a:t>Wilderness</a:t>
            </a:r>
            <a:r>
              <a:rPr lang="fr-FR" sz="2000" dirty="0"/>
              <a:t> &amp; </a:t>
            </a:r>
            <a:r>
              <a:rPr lang="fr-FR" sz="2000" dirty="0" err="1"/>
              <a:t>Environmental</a:t>
            </a:r>
            <a:r>
              <a:rPr lang="fr-FR" sz="2000" dirty="0"/>
              <a:t> </a:t>
            </a:r>
            <a:r>
              <a:rPr lang="fr-FR" sz="2000" dirty="0" err="1"/>
              <a:t>Medicine</a:t>
            </a:r>
            <a:r>
              <a:rPr lang="fr-FR" sz="2000" dirty="0"/>
              <a:t> 2015; 26: 36-42.</a:t>
            </a:r>
            <a:endParaRPr lang="en-US" sz="2000" dirty="0"/>
          </a:p>
        </p:txBody>
      </p:sp>
      <p:sp>
        <p:nvSpPr>
          <p:cNvPr id="6" name="Content Placeholder 2"/>
          <p:cNvSpPr txBox="1">
            <a:spLocks/>
          </p:cNvSpPr>
          <p:nvPr/>
        </p:nvSpPr>
        <p:spPr>
          <a:xfrm>
            <a:off x="457200" y="1261540"/>
            <a:ext cx="5604933"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Chris </a:t>
            </a:r>
            <a:r>
              <a:rPr lang="en-US" dirty="0" err="1"/>
              <a:t>McCandless</a:t>
            </a:r>
            <a:r>
              <a:rPr lang="en-US" dirty="0"/>
              <a:t> died in the Alaskan wilderness in 1992</a:t>
            </a:r>
          </a:p>
          <a:p>
            <a:r>
              <a:rPr lang="en-US" dirty="0"/>
              <a:t>A staple </a:t>
            </a:r>
            <a:r>
              <a:rPr lang="en-US" dirty="0" smtClean="0"/>
              <a:t>of </a:t>
            </a:r>
            <a:r>
              <a:rPr lang="en-US" dirty="0" err="1" smtClean="0"/>
              <a:t>McCandless</a:t>
            </a:r>
            <a:r>
              <a:rPr lang="en-US" dirty="0"/>
              <a:t>' diet was seeds from a wild potato plant which </a:t>
            </a:r>
            <a:r>
              <a:rPr lang="en-US" dirty="0" smtClean="0"/>
              <a:t>contained L</a:t>
            </a:r>
            <a:r>
              <a:rPr lang="en-US" dirty="0"/>
              <a:t>-</a:t>
            </a:r>
            <a:r>
              <a:rPr lang="en-US" dirty="0" err="1" smtClean="0"/>
              <a:t>canavanine</a:t>
            </a:r>
            <a:r>
              <a:rPr lang="en-US" dirty="0" smtClean="0"/>
              <a:t>, </a:t>
            </a:r>
            <a:r>
              <a:rPr lang="en-US" dirty="0"/>
              <a:t>a non-coding amino acid analogue of L-arginine</a:t>
            </a:r>
          </a:p>
          <a:p>
            <a:r>
              <a:rPr lang="en-US" dirty="0"/>
              <a:t>Author Jon </a:t>
            </a:r>
            <a:r>
              <a:rPr lang="en-US" dirty="0" err="1"/>
              <a:t>Krakauer</a:t>
            </a:r>
            <a:r>
              <a:rPr lang="en-US" dirty="0"/>
              <a:t> determined that </a:t>
            </a:r>
            <a:r>
              <a:rPr lang="en-US" dirty="0" err="1"/>
              <a:t>McCandless</a:t>
            </a:r>
            <a:r>
              <a:rPr lang="en-US" dirty="0"/>
              <a:t> was slowly poisoned by L-</a:t>
            </a:r>
            <a:r>
              <a:rPr lang="en-US" dirty="0" err="1"/>
              <a:t>canavanine</a:t>
            </a:r>
            <a:r>
              <a:rPr lang="en-US" dirty="0"/>
              <a:t> </a:t>
            </a:r>
            <a:endParaRPr lang="en-US" dirty="0">
              <a:solidFill>
                <a:srgbClr val="FF0000"/>
              </a:solidFill>
            </a:endParaRPr>
          </a:p>
        </p:txBody>
      </p:sp>
    </p:spTree>
    <p:extLst>
      <p:ext uri="{BB962C8B-B14F-4D97-AF65-F5344CB8AC3E}">
        <p14:creationId xmlns:p14="http://schemas.microsoft.com/office/powerpoint/2010/main" val="10155779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97" y="73080"/>
            <a:ext cx="9385891" cy="1143000"/>
          </a:xfrm>
        </p:spPr>
        <p:txBody>
          <a:bodyPr>
            <a:normAutofit fontScale="90000"/>
          </a:bodyPr>
          <a:lstStyle/>
          <a:p>
            <a:r>
              <a:rPr lang="en-US" b="1" dirty="0" smtClean="0"/>
              <a:t>Vulnerable Proteins: Resulting Pathologies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684241477"/>
              </p:ext>
            </p:extLst>
          </p:nvPr>
        </p:nvGraphicFramePr>
        <p:xfrm>
          <a:off x="1342582" y="1483879"/>
          <a:ext cx="6942200" cy="4897620"/>
        </p:xfrm>
        <a:graphic>
          <a:graphicData uri="http://schemas.openxmlformats.org/drawingml/2006/table">
            <a:tbl>
              <a:tblPr firstRow="1" bandRow="1">
                <a:tableStyleId>{5C22544A-7EE6-4342-B048-85BDC9FD1C3A}</a:tableStyleId>
              </a:tblPr>
              <a:tblGrid>
                <a:gridCol w="3471100"/>
                <a:gridCol w="3471100"/>
              </a:tblGrid>
              <a:tr h="489762">
                <a:tc>
                  <a:txBody>
                    <a:bodyPr/>
                    <a:lstStyle/>
                    <a:p>
                      <a:r>
                        <a:rPr lang="en-US" dirty="0" smtClean="0"/>
                        <a:t>Conserved </a:t>
                      </a:r>
                      <a:r>
                        <a:rPr lang="en-US" dirty="0" err="1" smtClean="0"/>
                        <a:t>Glycines</a:t>
                      </a:r>
                      <a:endParaRPr lang="en-US" dirty="0"/>
                    </a:p>
                  </a:txBody>
                  <a:tcPr/>
                </a:tc>
                <a:tc>
                  <a:txBody>
                    <a:bodyPr/>
                    <a:lstStyle/>
                    <a:p>
                      <a:r>
                        <a:rPr lang="en-US" dirty="0" smtClean="0"/>
                        <a:t>Disease Profile</a:t>
                      </a:r>
                      <a:endParaRPr lang="en-US" dirty="0"/>
                    </a:p>
                  </a:txBody>
                  <a:tcPr/>
                </a:tc>
              </a:tr>
              <a:tr h="489762">
                <a:tc>
                  <a:txBody>
                    <a:bodyPr/>
                    <a:lstStyle/>
                    <a:p>
                      <a:r>
                        <a:rPr lang="en-US" dirty="0" smtClean="0"/>
                        <a:t>Hormone-sensitive</a:t>
                      </a:r>
                      <a:r>
                        <a:rPr lang="en-US" baseline="0" dirty="0" smtClean="0"/>
                        <a:t> Lipase</a:t>
                      </a:r>
                      <a:endParaRPr lang="en-US" dirty="0"/>
                    </a:p>
                  </a:txBody>
                  <a:tcPr/>
                </a:tc>
                <a:tc>
                  <a:txBody>
                    <a:bodyPr/>
                    <a:lstStyle/>
                    <a:p>
                      <a:r>
                        <a:rPr lang="en-US" dirty="0" smtClean="0"/>
                        <a:t>Obesity</a:t>
                      </a:r>
                      <a:endParaRPr lang="en-US" dirty="0"/>
                    </a:p>
                  </a:txBody>
                  <a:tcPr/>
                </a:tc>
              </a:tr>
              <a:tr h="489762">
                <a:tc>
                  <a:txBody>
                    <a:bodyPr/>
                    <a:lstStyle/>
                    <a:p>
                      <a:r>
                        <a:rPr lang="en-US" dirty="0" smtClean="0"/>
                        <a:t>Insulin Receptor</a:t>
                      </a:r>
                      <a:endParaRPr lang="en-US" dirty="0"/>
                    </a:p>
                  </a:txBody>
                  <a:tcPr/>
                </a:tc>
                <a:tc>
                  <a:txBody>
                    <a:bodyPr/>
                    <a:lstStyle/>
                    <a:p>
                      <a:r>
                        <a:rPr lang="en-US" dirty="0" smtClean="0"/>
                        <a:t>Diabetes</a:t>
                      </a:r>
                      <a:endParaRPr lang="en-US" dirty="0"/>
                    </a:p>
                  </a:txBody>
                  <a:tcPr/>
                </a:tc>
              </a:tr>
              <a:tr h="489762">
                <a:tc>
                  <a:txBody>
                    <a:bodyPr/>
                    <a:lstStyle/>
                    <a:p>
                      <a:r>
                        <a:rPr lang="en-US" dirty="0" smtClean="0"/>
                        <a:t>Amyloid Beta Plaque</a:t>
                      </a:r>
                      <a:endParaRPr lang="en-US" dirty="0"/>
                    </a:p>
                  </a:txBody>
                  <a:tcPr/>
                </a:tc>
                <a:tc>
                  <a:txBody>
                    <a:bodyPr/>
                    <a:lstStyle/>
                    <a:p>
                      <a:r>
                        <a:rPr lang="en-US" dirty="0" smtClean="0"/>
                        <a:t>Alzheimer’s Disease</a:t>
                      </a:r>
                      <a:endParaRPr lang="en-US" dirty="0"/>
                    </a:p>
                  </a:txBody>
                  <a:tcPr/>
                </a:tc>
              </a:tr>
              <a:tr h="489762">
                <a:tc>
                  <a:txBody>
                    <a:bodyPr/>
                    <a:lstStyle/>
                    <a:p>
                      <a:r>
                        <a:rPr lang="en-US" dirty="0" smtClean="0"/>
                        <a:t>OGG1</a:t>
                      </a:r>
                      <a:endParaRPr lang="en-US" dirty="0"/>
                    </a:p>
                  </a:txBody>
                  <a:tcPr/>
                </a:tc>
                <a:tc>
                  <a:txBody>
                    <a:bodyPr/>
                    <a:lstStyle/>
                    <a:p>
                      <a:r>
                        <a:rPr lang="en-US" dirty="0" smtClean="0"/>
                        <a:t>DNA Damage </a:t>
                      </a:r>
                      <a:r>
                        <a:rPr lang="en-US" dirty="0" smtClean="0">
                          <a:sym typeface="Wingdings"/>
                        </a:rPr>
                        <a:t> Cancer</a:t>
                      </a:r>
                      <a:endParaRPr lang="en-US" dirty="0"/>
                    </a:p>
                  </a:txBody>
                  <a:tcPr/>
                </a:tc>
              </a:tr>
              <a:tr h="489762">
                <a:tc>
                  <a:txBody>
                    <a:bodyPr/>
                    <a:lstStyle/>
                    <a:p>
                      <a:r>
                        <a:rPr lang="en-US" dirty="0" smtClean="0"/>
                        <a:t>Glycine decarboxylase</a:t>
                      </a:r>
                      <a:endParaRPr lang="en-US" dirty="0"/>
                    </a:p>
                  </a:txBody>
                  <a:tcPr/>
                </a:tc>
                <a:tc>
                  <a:txBody>
                    <a:bodyPr/>
                    <a:lstStyle/>
                    <a:p>
                      <a:r>
                        <a:rPr lang="en-US" dirty="0" smtClean="0"/>
                        <a:t>Neural tube defects</a:t>
                      </a:r>
                      <a:endParaRPr lang="en-US" dirty="0"/>
                    </a:p>
                  </a:txBody>
                  <a:tcPr/>
                </a:tc>
              </a:tr>
              <a:tr h="489762">
                <a:tc>
                  <a:txBody>
                    <a:bodyPr/>
                    <a:lstStyle/>
                    <a:p>
                      <a:r>
                        <a:rPr lang="en-US" dirty="0" smtClean="0"/>
                        <a:t>ACTH</a:t>
                      </a:r>
                      <a:endParaRPr lang="en-US" dirty="0"/>
                    </a:p>
                  </a:txBody>
                  <a:tcPr/>
                </a:tc>
                <a:tc>
                  <a:txBody>
                    <a:bodyPr/>
                    <a:lstStyle/>
                    <a:p>
                      <a:r>
                        <a:rPr lang="en-US" dirty="0" smtClean="0"/>
                        <a:t>Adrenal Insufficiency</a:t>
                      </a:r>
                      <a:endParaRPr lang="en-US" dirty="0"/>
                    </a:p>
                  </a:txBody>
                  <a:tcPr/>
                </a:tc>
              </a:tr>
              <a:tr h="489762">
                <a:tc>
                  <a:txBody>
                    <a:bodyPr/>
                    <a:lstStyle/>
                    <a:p>
                      <a:r>
                        <a:rPr lang="en-US" dirty="0" smtClean="0"/>
                        <a:t>Cytochrome</a:t>
                      </a:r>
                      <a:r>
                        <a:rPr lang="en-US" baseline="0" dirty="0" smtClean="0"/>
                        <a:t> C Oxidase</a:t>
                      </a:r>
                      <a:endParaRPr lang="en-US" dirty="0"/>
                    </a:p>
                  </a:txBody>
                  <a:tcPr/>
                </a:tc>
                <a:tc>
                  <a:txBody>
                    <a:bodyPr/>
                    <a:lstStyle/>
                    <a:p>
                      <a:r>
                        <a:rPr lang="en-US" dirty="0" smtClean="0"/>
                        <a:t>Mitochondrial Disease</a:t>
                      </a:r>
                      <a:endParaRPr lang="en-US" dirty="0"/>
                    </a:p>
                  </a:txBody>
                  <a:tcPr/>
                </a:tc>
              </a:tr>
              <a:tr h="489762">
                <a:tc>
                  <a:txBody>
                    <a:bodyPr/>
                    <a:lstStyle/>
                    <a:p>
                      <a:r>
                        <a:rPr lang="en-US" dirty="0" smtClean="0"/>
                        <a:t>Alpha </a:t>
                      </a:r>
                      <a:r>
                        <a:rPr lang="en-US" dirty="0" err="1" smtClean="0"/>
                        <a:t>Synuclein</a:t>
                      </a:r>
                      <a:endParaRPr lang="en-US" dirty="0"/>
                    </a:p>
                  </a:txBody>
                  <a:tcPr/>
                </a:tc>
                <a:tc>
                  <a:txBody>
                    <a:bodyPr/>
                    <a:lstStyle/>
                    <a:p>
                      <a:r>
                        <a:rPr lang="en-US" dirty="0" smtClean="0"/>
                        <a:t>Parkinson’s Disease</a:t>
                      </a:r>
                      <a:endParaRPr lang="en-US" dirty="0"/>
                    </a:p>
                  </a:txBody>
                  <a:tcPr/>
                </a:tc>
              </a:tr>
              <a:tr h="489762">
                <a:tc>
                  <a:txBody>
                    <a:bodyPr/>
                    <a:lstStyle/>
                    <a:p>
                      <a:r>
                        <a:rPr lang="en-US" dirty="0" smtClean="0"/>
                        <a:t>TDP-43</a:t>
                      </a:r>
                      <a:endParaRPr lang="en-US" dirty="0"/>
                    </a:p>
                  </a:txBody>
                  <a:tcPr/>
                </a:tc>
                <a:tc>
                  <a:txBody>
                    <a:bodyPr/>
                    <a:lstStyle/>
                    <a:p>
                      <a:r>
                        <a:rPr lang="en-US" dirty="0" smtClean="0"/>
                        <a:t>ALS</a:t>
                      </a:r>
                      <a:endParaRPr lang="en-US" dirty="0"/>
                    </a:p>
                  </a:txBody>
                  <a:tcPr/>
                </a:tc>
              </a:tr>
            </a:tbl>
          </a:graphicData>
        </a:graphic>
      </p:graphicFrame>
    </p:spTree>
    <p:extLst>
      <p:ext uri="{BB962C8B-B14F-4D97-AF65-F5344CB8AC3E}">
        <p14:creationId xmlns:p14="http://schemas.microsoft.com/office/powerpoint/2010/main" val="112009649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97" y="73080"/>
            <a:ext cx="9385891" cy="1143000"/>
          </a:xfrm>
        </p:spPr>
        <p:txBody>
          <a:bodyPr>
            <a:normAutofit fontScale="90000"/>
          </a:bodyPr>
          <a:lstStyle/>
          <a:p>
            <a:r>
              <a:rPr lang="en-US" b="1" dirty="0" smtClean="0"/>
              <a:t>Vulnerable Proteins: Resulting Pathologies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632938982"/>
              </p:ext>
            </p:extLst>
          </p:nvPr>
        </p:nvGraphicFramePr>
        <p:xfrm>
          <a:off x="1342582" y="1483879"/>
          <a:ext cx="6942200" cy="4897620"/>
        </p:xfrm>
        <a:graphic>
          <a:graphicData uri="http://schemas.openxmlformats.org/drawingml/2006/table">
            <a:tbl>
              <a:tblPr firstRow="1" bandRow="1">
                <a:tableStyleId>{5C22544A-7EE6-4342-B048-85BDC9FD1C3A}</a:tableStyleId>
              </a:tblPr>
              <a:tblGrid>
                <a:gridCol w="3471100"/>
                <a:gridCol w="3471100"/>
              </a:tblGrid>
              <a:tr h="489762">
                <a:tc>
                  <a:txBody>
                    <a:bodyPr/>
                    <a:lstStyle/>
                    <a:p>
                      <a:r>
                        <a:rPr lang="en-US" dirty="0" smtClean="0"/>
                        <a:t>Conserved </a:t>
                      </a:r>
                      <a:r>
                        <a:rPr lang="en-US" dirty="0" err="1" smtClean="0"/>
                        <a:t>Glycines</a:t>
                      </a:r>
                      <a:endParaRPr lang="en-US" dirty="0"/>
                    </a:p>
                  </a:txBody>
                  <a:tcPr/>
                </a:tc>
                <a:tc>
                  <a:txBody>
                    <a:bodyPr/>
                    <a:lstStyle/>
                    <a:p>
                      <a:r>
                        <a:rPr lang="en-US" dirty="0" smtClean="0"/>
                        <a:t>Disease Profile</a:t>
                      </a:r>
                      <a:endParaRPr lang="en-US" dirty="0"/>
                    </a:p>
                  </a:txBody>
                  <a:tcPr/>
                </a:tc>
              </a:tr>
              <a:tr h="489762">
                <a:tc>
                  <a:txBody>
                    <a:bodyPr/>
                    <a:lstStyle/>
                    <a:p>
                      <a:r>
                        <a:rPr lang="en-US" dirty="0" smtClean="0"/>
                        <a:t>Hormone-sensitive</a:t>
                      </a:r>
                      <a:r>
                        <a:rPr lang="en-US" baseline="0" dirty="0" smtClean="0"/>
                        <a:t> Lipase</a:t>
                      </a:r>
                      <a:endParaRPr lang="en-US" dirty="0"/>
                    </a:p>
                  </a:txBody>
                  <a:tcPr/>
                </a:tc>
                <a:tc>
                  <a:txBody>
                    <a:bodyPr/>
                    <a:lstStyle/>
                    <a:p>
                      <a:r>
                        <a:rPr lang="en-US" dirty="0" smtClean="0"/>
                        <a:t>Obesity</a:t>
                      </a:r>
                      <a:endParaRPr lang="en-US" dirty="0"/>
                    </a:p>
                  </a:txBody>
                  <a:tcPr/>
                </a:tc>
              </a:tr>
              <a:tr h="489762">
                <a:tc>
                  <a:txBody>
                    <a:bodyPr/>
                    <a:lstStyle/>
                    <a:p>
                      <a:r>
                        <a:rPr lang="en-US" dirty="0" smtClean="0"/>
                        <a:t>Insulin Receptor</a:t>
                      </a:r>
                      <a:endParaRPr lang="en-US" dirty="0"/>
                    </a:p>
                  </a:txBody>
                  <a:tcPr/>
                </a:tc>
                <a:tc>
                  <a:txBody>
                    <a:bodyPr/>
                    <a:lstStyle/>
                    <a:p>
                      <a:r>
                        <a:rPr lang="en-US" dirty="0" smtClean="0"/>
                        <a:t>Diabetes</a:t>
                      </a:r>
                      <a:endParaRPr lang="en-US" dirty="0"/>
                    </a:p>
                  </a:txBody>
                  <a:tcPr/>
                </a:tc>
              </a:tr>
              <a:tr h="489762">
                <a:tc>
                  <a:txBody>
                    <a:bodyPr/>
                    <a:lstStyle/>
                    <a:p>
                      <a:r>
                        <a:rPr lang="en-US" dirty="0" smtClean="0"/>
                        <a:t>Amyloid Beta Plaque</a:t>
                      </a:r>
                      <a:endParaRPr lang="en-US" dirty="0"/>
                    </a:p>
                  </a:txBody>
                  <a:tcPr/>
                </a:tc>
                <a:tc>
                  <a:txBody>
                    <a:bodyPr/>
                    <a:lstStyle/>
                    <a:p>
                      <a:r>
                        <a:rPr lang="en-US" dirty="0" smtClean="0"/>
                        <a:t>Alzheimer’s Disease</a:t>
                      </a:r>
                      <a:endParaRPr lang="en-US" dirty="0"/>
                    </a:p>
                  </a:txBody>
                  <a:tcPr/>
                </a:tc>
              </a:tr>
              <a:tr h="489762">
                <a:tc>
                  <a:txBody>
                    <a:bodyPr/>
                    <a:lstStyle/>
                    <a:p>
                      <a:r>
                        <a:rPr lang="en-US" dirty="0" smtClean="0"/>
                        <a:t>OGG1</a:t>
                      </a:r>
                      <a:endParaRPr lang="en-US" dirty="0"/>
                    </a:p>
                  </a:txBody>
                  <a:tcPr/>
                </a:tc>
                <a:tc>
                  <a:txBody>
                    <a:bodyPr/>
                    <a:lstStyle/>
                    <a:p>
                      <a:r>
                        <a:rPr lang="en-US" dirty="0" smtClean="0"/>
                        <a:t>DNA Damage </a:t>
                      </a:r>
                      <a:r>
                        <a:rPr lang="en-US" dirty="0" smtClean="0">
                          <a:sym typeface="Wingdings"/>
                        </a:rPr>
                        <a:t> Cancer</a:t>
                      </a:r>
                      <a:endParaRPr lang="en-US" dirty="0"/>
                    </a:p>
                  </a:txBody>
                  <a:tcPr/>
                </a:tc>
              </a:tr>
              <a:tr h="489762">
                <a:tc>
                  <a:txBody>
                    <a:bodyPr/>
                    <a:lstStyle/>
                    <a:p>
                      <a:r>
                        <a:rPr lang="en-US" dirty="0" smtClean="0">
                          <a:solidFill>
                            <a:srgbClr val="FF0000"/>
                          </a:solidFill>
                        </a:rPr>
                        <a:t>Glycine decarboxylase</a:t>
                      </a:r>
                      <a:endParaRPr lang="en-US" dirty="0">
                        <a:solidFill>
                          <a:srgbClr val="FF0000"/>
                        </a:solidFill>
                      </a:endParaRPr>
                    </a:p>
                  </a:txBody>
                  <a:tcPr/>
                </a:tc>
                <a:tc>
                  <a:txBody>
                    <a:bodyPr/>
                    <a:lstStyle/>
                    <a:p>
                      <a:r>
                        <a:rPr lang="en-US" dirty="0" smtClean="0">
                          <a:solidFill>
                            <a:srgbClr val="FF0000"/>
                          </a:solidFill>
                        </a:rPr>
                        <a:t>Neural tube defects</a:t>
                      </a:r>
                      <a:endParaRPr lang="en-US" dirty="0">
                        <a:solidFill>
                          <a:srgbClr val="FF0000"/>
                        </a:solidFill>
                      </a:endParaRPr>
                    </a:p>
                  </a:txBody>
                  <a:tcPr/>
                </a:tc>
              </a:tr>
              <a:tr h="489762">
                <a:tc>
                  <a:txBody>
                    <a:bodyPr/>
                    <a:lstStyle/>
                    <a:p>
                      <a:r>
                        <a:rPr lang="en-US" dirty="0" smtClean="0"/>
                        <a:t>ACTH</a:t>
                      </a:r>
                      <a:endParaRPr lang="en-US" dirty="0"/>
                    </a:p>
                  </a:txBody>
                  <a:tcPr/>
                </a:tc>
                <a:tc>
                  <a:txBody>
                    <a:bodyPr/>
                    <a:lstStyle/>
                    <a:p>
                      <a:r>
                        <a:rPr lang="en-US" dirty="0" smtClean="0"/>
                        <a:t>Adrenal Insufficiency</a:t>
                      </a:r>
                      <a:endParaRPr lang="en-US" dirty="0"/>
                    </a:p>
                  </a:txBody>
                  <a:tcPr/>
                </a:tc>
              </a:tr>
              <a:tr h="489762">
                <a:tc>
                  <a:txBody>
                    <a:bodyPr/>
                    <a:lstStyle/>
                    <a:p>
                      <a:r>
                        <a:rPr lang="en-US" dirty="0" smtClean="0"/>
                        <a:t>Cytochrome</a:t>
                      </a:r>
                      <a:r>
                        <a:rPr lang="en-US" baseline="0" dirty="0" smtClean="0"/>
                        <a:t> C Oxidase</a:t>
                      </a:r>
                      <a:endParaRPr lang="en-US" dirty="0"/>
                    </a:p>
                  </a:txBody>
                  <a:tcPr/>
                </a:tc>
                <a:tc>
                  <a:txBody>
                    <a:bodyPr/>
                    <a:lstStyle/>
                    <a:p>
                      <a:r>
                        <a:rPr lang="en-US" dirty="0" smtClean="0"/>
                        <a:t>Mitochondrial Disease</a:t>
                      </a:r>
                      <a:endParaRPr lang="en-US" dirty="0"/>
                    </a:p>
                  </a:txBody>
                  <a:tcPr/>
                </a:tc>
              </a:tr>
              <a:tr h="489762">
                <a:tc>
                  <a:txBody>
                    <a:bodyPr/>
                    <a:lstStyle/>
                    <a:p>
                      <a:r>
                        <a:rPr lang="en-US" dirty="0" smtClean="0"/>
                        <a:t>Alpha </a:t>
                      </a:r>
                      <a:r>
                        <a:rPr lang="en-US" dirty="0" err="1" smtClean="0"/>
                        <a:t>Synuclein</a:t>
                      </a:r>
                      <a:endParaRPr lang="en-US" dirty="0"/>
                    </a:p>
                  </a:txBody>
                  <a:tcPr/>
                </a:tc>
                <a:tc>
                  <a:txBody>
                    <a:bodyPr/>
                    <a:lstStyle/>
                    <a:p>
                      <a:r>
                        <a:rPr lang="en-US" dirty="0" smtClean="0"/>
                        <a:t>Parkinson’s Disease</a:t>
                      </a:r>
                      <a:endParaRPr lang="en-US" dirty="0"/>
                    </a:p>
                  </a:txBody>
                  <a:tcPr/>
                </a:tc>
              </a:tr>
              <a:tr h="489762">
                <a:tc>
                  <a:txBody>
                    <a:bodyPr/>
                    <a:lstStyle/>
                    <a:p>
                      <a:r>
                        <a:rPr lang="en-US" dirty="0" smtClean="0"/>
                        <a:t>TDP-43</a:t>
                      </a:r>
                      <a:endParaRPr lang="en-US" dirty="0"/>
                    </a:p>
                  </a:txBody>
                  <a:tcPr/>
                </a:tc>
                <a:tc>
                  <a:txBody>
                    <a:bodyPr/>
                    <a:lstStyle/>
                    <a:p>
                      <a:r>
                        <a:rPr lang="en-US" dirty="0" smtClean="0"/>
                        <a:t>ALS</a:t>
                      </a:r>
                      <a:endParaRPr lang="en-US" dirty="0"/>
                    </a:p>
                  </a:txBody>
                  <a:tcPr/>
                </a:tc>
              </a:tr>
            </a:tbl>
          </a:graphicData>
        </a:graphic>
      </p:graphicFrame>
    </p:spTree>
    <p:extLst>
      <p:ext uri="{BB962C8B-B14F-4D97-AF65-F5344CB8AC3E}">
        <p14:creationId xmlns:p14="http://schemas.microsoft.com/office/powerpoint/2010/main" val="5851584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198"/>
            <a:ext cx="8686800" cy="1325562"/>
          </a:xfrm>
        </p:spPr>
        <p:txBody>
          <a:bodyPr>
            <a:normAutofit fontScale="90000"/>
          </a:bodyPr>
          <a:lstStyle/>
          <a:p>
            <a:r>
              <a:rPr lang="en-US" b="1" dirty="0"/>
              <a:t>Glycine decarboxylase deficiency causes neural tube defects and features of non-</a:t>
            </a:r>
            <a:r>
              <a:rPr lang="en-US" b="1" dirty="0" err="1"/>
              <a:t>ketotic</a:t>
            </a:r>
            <a:r>
              <a:rPr lang="en-US" b="1" dirty="0"/>
              <a:t> </a:t>
            </a:r>
            <a:r>
              <a:rPr lang="en-US" b="1" dirty="0" err="1"/>
              <a:t>hyperglycinemia</a:t>
            </a:r>
            <a:r>
              <a:rPr lang="en-US" b="1" dirty="0"/>
              <a:t> in </a:t>
            </a:r>
            <a:r>
              <a:rPr lang="en-US" b="1" dirty="0" smtClean="0"/>
              <a:t>mice</a:t>
            </a:r>
            <a:r>
              <a:rPr lang="en-US" b="1" dirty="0" smtClean="0">
                <a:solidFill>
                  <a:srgbClr val="FF0000"/>
                </a:solidFill>
              </a:rPr>
              <a:t>*</a:t>
            </a:r>
            <a:r>
              <a:rPr lang="en-US" b="1" dirty="0"/>
              <a:t/>
            </a:r>
            <a:br>
              <a:rPr lang="en-US" b="1" dirty="0"/>
            </a:br>
            <a:endParaRPr lang="en-US" b="1" dirty="0"/>
          </a:p>
        </p:txBody>
      </p:sp>
      <p:sp>
        <p:nvSpPr>
          <p:cNvPr id="3" name="Content Placeholder 2"/>
          <p:cNvSpPr>
            <a:spLocks noGrp="1"/>
          </p:cNvSpPr>
          <p:nvPr>
            <p:ph idx="1"/>
          </p:nvPr>
        </p:nvSpPr>
        <p:spPr>
          <a:xfrm>
            <a:off x="457200" y="1801760"/>
            <a:ext cx="8229600" cy="4525963"/>
          </a:xfrm>
        </p:spPr>
        <p:txBody>
          <a:bodyPr>
            <a:normAutofit fontScale="92500"/>
          </a:bodyPr>
          <a:lstStyle/>
          <a:p>
            <a:r>
              <a:rPr lang="en-US" dirty="0" smtClean="0"/>
              <a:t>Fascinating article about mice with a deficiency in a protein involved in generating methyl groups from glycine </a:t>
            </a:r>
            <a:r>
              <a:rPr lang="en-US" dirty="0" smtClean="0">
                <a:sym typeface="Wingdings"/>
              </a:rPr>
              <a:t></a:t>
            </a:r>
            <a:r>
              <a:rPr lang="en-US" dirty="0">
                <a:sym typeface="Wingdings"/>
              </a:rPr>
              <a:t> </a:t>
            </a:r>
            <a:r>
              <a:rPr lang="en-US" dirty="0" err="1" smtClean="0"/>
              <a:t>methylfolate</a:t>
            </a:r>
            <a:r>
              <a:rPr lang="en-US" dirty="0" smtClean="0"/>
              <a:t> deficiency</a:t>
            </a:r>
          </a:p>
          <a:p>
            <a:r>
              <a:rPr lang="en-US" dirty="0" smtClean="0"/>
              <a:t>These mice have very high rate of neural tube defects</a:t>
            </a:r>
          </a:p>
          <a:p>
            <a:r>
              <a:rPr lang="en-US" dirty="0" smtClean="0"/>
              <a:t>Those that are viable have swollen ventricles (a feature of autism)  and delayed development</a:t>
            </a:r>
          </a:p>
          <a:p>
            <a:r>
              <a:rPr lang="en-US" dirty="0" smtClean="0"/>
              <a:t>Methylation pathway impairment is a common feature of autism</a:t>
            </a:r>
          </a:p>
          <a:p>
            <a:endParaRPr lang="en-US" dirty="0"/>
          </a:p>
        </p:txBody>
      </p:sp>
      <p:sp>
        <p:nvSpPr>
          <p:cNvPr id="4" name="TextBox 3"/>
          <p:cNvSpPr txBox="1"/>
          <p:nvPr/>
        </p:nvSpPr>
        <p:spPr>
          <a:xfrm>
            <a:off x="2449890" y="6395145"/>
            <a:ext cx="6694110" cy="461665"/>
          </a:xfrm>
          <a:prstGeom prst="rect">
            <a:avLst/>
          </a:prstGeom>
          <a:noFill/>
        </p:spPr>
        <p:txBody>
          <a:bodyPr wrap="none" rtlCol="0">
            <a:spAutoFit/>
          </a:bodyPr>
          <a:lstStyle/>
          <a:p>
            <a:r>
              <a:rPr lang="fr-FR" sz="2400" dirty="0">
                <a:solidFill>
                  <a:srgbClr val="FF0000"/>
                </a:solidFill>
              </a:rPr>
              <a:t>*</a:t>
            </a:r>
            <a:r>
              <a:rPr lang="fr-FR" sz="2400" dirty="0"/>
              <a:t>YJ </a:t>
            </a:r>
            <a:r>
              <a:rPr lang="fr-FR" sz="2400" dirty="0" err="1"/>
              <a:t>Pai</a:t>
            </a:r>
            <a:r>
              <a:rPr lang="fr-FR" sz="2400" dirty="0"/>
              <a:t> et al.,  Nature Communications 2015; 6:6388</a:t>
            </a:r>
            <a:endParaRPr lang="en-US" sz="2400" dirty="0"/>
          </a:p>
        </p:txBody>
      </p:sp>
    </p:spTree>
    <p:extLst>
      <p:ext uri="{BB962C8B-B14F-4D97-AF65-F5344CB8AC3E}">
        <p14:creationId xmlns:p14="http://schemas.microsoft.com/office/powerpoint/2010/main" val="23684587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198"/>
            <a:ext cx="8686800" cy="1325562"/>
          </a:xfrm>
        </p:spPr>
        <p:txBody>
          <a:bodyPr>
            <a:normAutofit fontScale="90000"/>
          </a:bodyPr>
          <a:lstStyle/>
          <a:p>
            <a:r>
              <a:rPr lang="en-US" b="1" dirty="0"/>
              <a:t>Glycine decarboxylase deficiency causes neural tube defects and features of non-</a:t>
            </a:r>
            <a:r>
              <a:rPr lang="en-US" b="1" dirty="0" err="1"/>
              <a:t>ketotic</a:t>
            </a:r>
            <a:r>
              <a:rPr lang="en-US" b="1" dirty="0"/>
              <a:t> </a:t>
            </a:r>
            <a:r>
              <a:rPr lang="en-US" b="1" dirty="0" err="1"/>
              <a:t>hyperglycinemia</a:t>
            </a:r>
            <a:r>
              <a:rPr lang="en-US" b="1" dirty="0"/>
              <a:t> in </a:t>
            </a:r>
            <a:r>
              <a:rPr lang="en-US" b="1" dirty="0" smtClean="0"/>
              <a:t>mice</a:t>
            </a:r>
            <a:r>
              <a:rPr lang="en-US" b="1" dirty="0" smtClean="0">
                <a:solidFill>
                  <a:srgbClr val="FF0000"/>
                </a:solidFill>
              </a:rPr>
              <a:t>*</a:t>
            </a:r>
            <a:r>
              <a:rPr lang="en-US" b="1" dirty="0"/>
              <a:t/>
            </a:r>
            <a:br>
              <a:rPr lang="en-US" b="1" dirty="0"/>
            </a:br>
            <a:endParaRPr lang="en-US" b="1" dirty="0"/>
          </a:p>
        </p:txBody>
      </p:sp>
      <p:sp>
        <p:nvSpPr>
          <p:cNvPr id="3" name="Content Placeholder 2"/>
          <p:cNvSpPr>
            <a:spLocks noGrp="1"/>
          </p:cNvSpPr>
          <p:nvPr>
            <p:ph idx="1"/>
          </p:nvPr>
        </p:nvSpPr>
        <p:spPr>
          <a:xfrm>
            <a:off x="457200" y="1801760"/>
            <a:ext cx="8229600" cy="4525963"/>
          </a:xfrm>
        </p:spPr>
        <p:txBody>
          <a:bodyPr>
            <a:normAutofit fontScale="92500"/>
          </a:bodyPr>
          <a:lstStyle/>
          <a:p>
            <a:r>
              <a:rPr lang="en-US" dirty="0" smtClean="0"/>
              <a:t>Fascinating article about mice with a deficiency in a protein involved in generating methyl groups from glycine -&gt; </a:t>
            </a:r>
            <a:r>
              <a:rPr lang="en-US" dirty="0" err="1" smtClean="0"/>
              <a:t>methylfolate</a:t>
            </a:r>
            <a:r>
              <a:rPr lang="en-US" dirty="0" smtClean="0"/>
              <a:t> deficiency</a:t>
            </a:r>
          </a:p>
          <a:p>
            <a:r>
              <a:rPr lang="en-US" dirty="0" smtClean="0"/>
              <a:t>These mice have very high rate of neural tube defects</a:t>
            </a:r>
          </a:p>
          <a:p>
            <a:r>
              <a:rPr lang="en-US" dirty="0" smtClean="0"/>
              <a:t>Those that are viable have swollen ventricles (a feature of autism)  and delayed development</a:t>
            </a:r>
          </a:p>
          <a:p>
            <a:r>
              <a:rPr lang="en-US" dirty="0" smtClean="0"/>
              <a:t>Methylation pathway impairment is a common feature of autism</a:t>
            </a:r>
          </a:p>
          <a:p>
            <a:endParaRPr lang="en-US" dirty="0"/>
          </a:p>
        </p:txBody>
      </p:sp>
      <p:sp>
        <p:nvSpPr>
          <p:cNvPr id="5" name="TextBox 4"/>
          <p:cNvSpPr txBox="1"/>
          <p:nvPr/>
        </p:nvSpPr>
        <p:spPr>
          <a:xfrm>
            <a:off x="135467" y="2402416"/>
            <a:ext cx="8737600" cy="2000548"/>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a:t>G</a:t>
            </a:r>
            <a:r>
              <a:rPr lang="en-US" sz="3200" dirty="0" smtClean="0"/>
              <a:t>lycine decarboxylase has a glycine-rich region that maintains shape and flexibility of active site</a:t>
            </a:r>
            <a:r>
              <a:rPr lang="en-US" sz="3200" dirty="0" smtClean="0">
                <a:solidFill>
                  <a:srgbClr val="FF0000"/>
                </a:solidFill>
              </a:rPr>
              <a:t>**</a:t>
            </a:r>
          </a:p>
          <a:p>
            <a:pPr algn="ctr"/>
            <a:endParaRPr lang="en-US" sz="2800" dirty="0" smtClean="0"/>
          </a:p>
        </p:txBody>
      </p:sp>
      <p:sp>
        <p:nvSpPr>
          <p:cNvPr id="6" name="TextBox 5"/>
          <p:cNvSpPr txBox="1"/>
          <p:nvPr/>
        </p:nvSpPr>
        <p:spPr>
          <a:xfrm>
            <a:off x="1316694" y="6312021"/>
            <a:ext cx="6825581" cy="523220"/>
          </a:xfrm>
          <a:prstGeom prst="rect">
            <a:avLst/>
          </a:prstGeom>
          <a:noFill/>
        </p:spPr>
        <p:txBody>
          <a:bodyPr wrap="none" rtlCol="0">
            <a:spAutoFit/>
          </a:bodyPr>
          <a:lstStyle/>
          <a:p>
            <a:r>
              <a:rPr lang="fr-FR" sz="2800" dirty="0" smtClean="0">
                <a:solidFill>
                  <a:srgbClr val="FF0000"/>
                </a:solidFill>
              </a:rPr>
              <a:t>**</a:t>
            </a:r>
            <a:r>
              <a:rPr lang="fr-FR" sz="2800" dirty="0" smtClean="0"/>
              <a:t>A </a:t>
            </a:r>
            <a:r>
              <a:rPr lang="fr-FR" sz="2800" dirty="0" err="1"/>
              <a:t>Kume</a:t>
            </a:r>
            <a:r>
              <a:rPr lang="fr-FR" sz="2800" dirty="0"/>
              <a:t> et al., JBC 1991; 266(5): 3323-3329</a:t>
            </a:r>
            <a:endParaRPr lang="en-US" sz="2800" dirty="0"/>
          </a:p>
        </p:txBody>
      </p:sp>
    </p:spTree>
    <p:extLst>
      <p:ext uri="{BB962C8B-B14F-4D97-AF65-F5344CB8AC3E}">
        <p14:creationId xmlns:p14="http://schemas.microsoft.com/office/powerpoint/2010/main" val="106458427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457199" y="1600200"/>
            <a:ext cx="8415589" cy="4909387"/>
          </a:xfrm>
        </p:spPr>
        <p:txBody>
          <a:bodyPr>
            <a:normAutofit fontScale="85000" lnSpcReduction="20000"/>
          </a:bodyPr>
          <a:lstStyle/>
          <a:p>
            <a:r>
              <a:rPr lang="en-US" dirty="0"/>
              <a:t>Glyphosate, acting as a glycine analogue, may get into proteins by mistake in place of </a:t>
            </a:r>
            <a:r>
              <a:rPr lang="en-US" dirty="0" smtClean="0"/>
              <a:t>glycine</a:t>
            </a:r>
          </a:p>
          <a:p>
            <a:pPr lvl="1"/>
            <a:r>
              <a:rPr lang="en-US" dirty="0" smtClean="0"/>
              <a:t>This </a:t>
            </a:r>
            <a:r>
              <a:rPr lang="en-US" dirty="0"/>
              <a:t>has devastating consequences on any protein with highly conserved </a:t>
            </a:r>
            <a:r>
              <a:rPr lang="en-US" dirty="0" err="1" smtClean="0"/>
              <a:t>glycines</a:t>
            </a:r>
            <a:endParaRPr lang="en-US" dirty="0"/>
          </a:p>
          <a:p>
            <a:pPr lvl="1"/>
            <a:r>
              <a:rPr lang="en-US" dirty="0" smtClean="0"/>
              <a:t>It </a:t>
            </a:r>
            <a:r>
              <a:rPr lang="en-US" dirty="0"/>
              <a:t>is the best explanation available for how glyphosate disrupts the </a:t>
            </a:r>
            <a:r>
              <a:rPr lang="en-US" dirty="0" err="1"/>
              <a:t>shikimate</a:t>
            </a:r>
            <a:r>
              <a:rPr lang="en-US" dirty="0"/>
              <a:t> pathway in weeds to kill them</a:t>
            </a:r>
          </a:p>
          <a:p>
            <a:r>
              <a:rPr lang="en-US" dirty="0"/>
              <a:t>There are multiple examples of natural non-coding amino acid analogues that cause diseases such as ALS and multiple sclerosis</a:t>
            </a:r>
          </a:p>
          <a:p>
            <a:r>
              <a:rPr lang="en-US" dirty="0"/>
              <a:t>Glyphosate substituting for glycine in glycine decarboxylase would be a direct path to neural tube defects and autism due to impaired methylation capacity</a:t>
            </a:r>
          </a:p>
          <a:p>
            <a:endParaRPr lang="en-US" dirty="0"/>
          </a:p>
        </p:txBody>
      </p:sp>
    </p:spTree>
    <p:extLst>
      <p:ext uri="{BB962C8B-B14F-4D97-AF65-F5344CB8AC3E}">
        <p14:creationId xmlns:p14="http://schemas.microsoft.com/office/powerpoint/2010/main" val="133590920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3465" y="2090171"/>
            <a:ext cx="6277154" cy="1754327"/>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Beriberi</a:t>
            </a:r>
          </a:p>
          <a:p>
            <a:pPr algn="ctr"/>
            <a:r>
              <a:rPr lang="en-US" sz="5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(Thiamine Deficiency)</a:t>
            </a:r>
            <a:endPar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4559761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Beriberi in NE Brazil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515533" cy="4525963"/>
          </a:xfrm>
        </p:spPr>
        <p:txBody>
          <a:bodyPr/>
          <a:lstStyle/>
          <a:p>
            <a:r>
              <a:rPr lang="en-US" dirty="0" smtClean="0"/>
              <a:t>Epidemic of beriberi in </a:t>
            </a:r>
            <a:r>
              <a:rPr lang="en-US" dirty="0" err="1" smtClean="0"/>
              <a:t>Maranhão</a:t>
            </a:r>
            <a:r>
              <a:rPr lang="en-US" dirty="0" smtClean="0"/>
              <a:t> state, NE Brazil since May, 2006</a:t>
            </a:r>
          </a:p>
          <a:p>
            <a:pPr lvl="1"/>
            <a:r>
              <a:rPr lang="en-US" dirty="0" smtClean="0"/>
              <a:t>Thiamine deficiency syndrome</a:t>
            </a:r>
          </a:p>
          <a:p>
            <a:pPr lvl="1"/>
            <a:r>
              <a:rPr lang="en-US" dirty="0"/>
              <a:t>1028 cases with 32 </a:t>
            </a:r>
            <a:r>
              <a:rPr lang="en-US" dirty="0" smtClean="0"/>
              <a:t>deaths</a:t>
            </a:r>
            <a:endParaRPr lang="en-US" dirty="0"/>
          </a:p>
          <a:p>
            <a:r>
              <a:rPr lang="en-US" dirty="0" smtClean="0"/>
              <a:t>Suggest fungus growth in “yellow” rice as cause (</a:t>
            </a:r>
            <a:r>
              <a:rPr lang="en-US" dirty="0" err="1" smtClean="0"/>
              <a:t>mycotoxin</a:t>
            </a:r>
            <a:r>
              <a:rPr lang="en-US" dirty="0" smtClean="0"/>
              <a:t>)</a:t>
            </a:r>
          </a:p>
          <a:p>
            <a:r>
              <a:rPr lang="en-US" dirty="0" smtClean="0"/>
              <a:t>Rice is a staple of the impoverished population</a:t>
            </a:r>
            <a:endParaRPr lang="en-US" dirty="0"/>
          </a:p>
          <a:p>
            <a:endParaRPr lang="en-US" dirty="0"/>
          </a:p>
        </p:txBody>
      </p:sp>
      <p:sp>
        <p:nvSpPr>
          <p:cNvPr id="4" name="TextBox 3"/>
          <p:cNvSpPr txBox="1"/>
          <p:nvPr/>
        </p:nvSpPr>
        <p:spPr>
          <a:xfrm>
            <a:off x="1287641" y="6326218"/>
            <a:ext cx="7685091" cy="400110"/>
          </a:xfrm>
          <a:prstGeom prst="rect">
            <a:avLst/>
          </a:prstGeom>
          <a:noFill/>
        </p:spPr>
        <p:txBody>
          <a:bodyPr wrap="none" rtlCol="0">
            <a:spAutoFit/>
          </a:bodyPr>
          <a:lstStyle/>
          <a:p>
            <a:r>
              <a:rPr lang="en-US" sz="2000" dirty="0">
                <a:solidFill>
                  <a:srgbClr val="FF0000"/>
                </a:solidFill>
              </a:rPr>
              <a:t>*</a:t>
            </a:r>
            <a:r>
              <a:rPr lang="en-US" sz="2000" dirty="0"/>
              <a:t>CAR Rosa et al., Food Additives and Contaminants 2010;27(2):241-248.</a:t>
            </a:r>
          </a:p>
        </p:txBody>
      </p:sp>
    </p:spTree>
    <p:extLst>
      <p:ext uri="{BB962C8B-B14F-4D97-AF65-F5344CB8AC3E}">
        <p14:creationId xmlns:p14="http://schemas.microsoft.com/office/powerpoint/2010/main" val="335373885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1" y="274638"/>
            <a:ext cx="9507421" cy="1143000"/>
          </a:xfrm>
        </p:spPr>
        <p:txBody>
          <a:bodyPr>
            <a:normAutofit/>
          </a:bodyPr>
          <a:lstStyle/>
          <a:p>
            <a:r>
              <a:rPr lang="en-US" sz="3600" b="1" dirty="0" smtClean="0"/>
              <a:t>Impaired thiamine pyrophosphate transport</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A human genetic defect in a gene that transports TPP into the mitochondria leads to </a:t>
            </a:r>
            <a:r>
              <a:rPr lang="en-US" i="1" dirty="0" smtClean="0">
                <a:solidFill>
                  <a:srgbClr val="FF0000"/>
                </a:solidFill>
              </a:rPr>
              <a:t>severe microcephaly</a:t>
            </a:r>
            <a:endParaRPr lang="en-US" i="1" dirty="0">
              <a:solidFill>
                <a:srgbClr val="FF0000"/>
              </a:solidFill>
            </a:endParaRPr>
          </a:p>
          <a:p>
            <a:pPr lvl="1"/>
            <a:r>
              <a:rPr lang="en-US" i="1" dirty="0" smtClean="0">
                <a:solidFill>
                  <a:srgbClr val="FF0000"/>
                </a:solidFill>
              </a:rPr>
              <a:t>Glycine</a:t>
            </a:r>
            <a:r>
              <a:rPr lang="en-US" dirty="0" smtClean="0">
                <a:solidFill>
                  <a:srgbClr val="FF0000"/>
                </a:solidFill>
              </a:rPr>
              <a:t> </a:t>
            </a:r>
            <a:r>
              <a:rPr lang="en-US" dirty="0" smtClean="0"/>
              <a:t>at residue 177 replaced with alanine</a:t>
            </a:r>
          </a:p>
          <a:p>
            <a:r>
              <a:rPr lang="en-US" dirty="0" smtClean="0"/>
              <a:t>TPP is essential for proper mitochondrial function (generation of ATP for cellular energy supplies)</a:t>
            </a:r>
          </a:p>
          <a:p>
            <a:endParaRPr lang="en-US" dirty="0" smtClean="0"/>
          </a:p>
        </p:txBody>
      </p:sp>
      <p:sp>
        <p:nvSpPr>
          <p:cNvPr id="4" name="TextBox 3"/>
          <p:cNvSpPr txBox="1"/>
          <p:nvPr/>
        </p:nvSpPr>
        <p:spPr>
          <a:xfrm>
            <a:off x="2188879" y="6433945"/>
            <a:ext cx="5868313" cy="400110"/>
          </a:xfrm>
          <a:prstGeom prst="rect">
            <a:avLst/>
          </a:prstGeom>
          <a:noFill/>
        </p:spPr>
        <p:txBody>
          <a:bodyPr wrap="none" rtlCol="0">
            <a:spAutoFit/>
          </a:bodyPr>
          <a:lstStyle/>
          <a:p>
            <a:r>
              <a:rPr lang="da-DK" sz="2000" dirty="0">
                <a:solidFill>
                  <a:srgbClr val="FF0000"/>
                </a:solidFill>
              </a:rPr>
              <a:t>*</a:t>
            </a:r>
            <a:r>
              <a:rPr lang="da-DK" sz="2000" dirty="0"/>
              <a:t>MJ </a:t>
            </a:r>
            <a:r>
              <a:rPr lang="da-DK" sz="2000" dirty="0" err="1"/>
              <a:t>Lindhurst</a:t>
            </a:r>
            <a:r>
              <a:rPr lang="da-DK" sz="2000" dirty="0"/>
              <a:t> et al., PNAS 2006 103(43):15927-15932.</a:t>
            </a:r>
            <a:endParaRPr lang="en-US" sz="2000" dirty="0"/>
          </a:p>
        </p:txBody>
      </p:sp>
    </p:spTree>
    <p:extLst>
      <p:ext uri="{BB962C8B-B14F-4D97-AF65-F5344CB8AC3E}">
        <p14:creationId xmlns:p14="http://schemas.microsoft.com/office/powerpoint/2010/main" val="77214071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1" y="274638"/>
            <a:ext cx="9507421" cy="1143000"/>
          </a:xfrm>
        </p:spPr>
        <p:txBody>
          <a:bodyPr>
            <a:normAutofit/>
          </a:bodyPr>
          <a:lstStyle/>
          <a:p>
            <a:r>
              <a:rPr lang="en-US" sz="3600" b="1" dirty="0" smtClean="0"/>
              <a:t>Impaired thiamine pyrophosphate transport</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A human genetic defect in a gene that transports TPP into the mitochondria leads to severe microcephaly</a:t>
            </a:r>
            <a:endParaRPr lang="en-US" dirty="0"/>
          </a:p>
          <a:p>
            <a:pPr lvl="1"/>
            <a:r>
              <a:rPr lang="en-US" dirty="0" smtClean="0"/>
              <a:t>Glycine at residue 177 replaced with alanine</a:t>
            </a:r>
          </a:p>
          <a:p>
            <a:r>
              <a:rPr lang="en-US" dirty="0" smtClean="0"/>
              <a:t>TPP is essential for proper mitochondrial function (generation of ATP for cellular energy supplies)</a:t>
            </a:r>
          </a:p>
          <a:p>
            <a:endParaRPr lang="en-US" dirty="0" smtClean="0"/>
          </a:p>
        </p:txBody>
      </p:sp>
      <p:sp>
        <p:nvSpPr>
          <p:cNvPr id="4" name="TextBox 3"/>
          <p:cNvSpPr txBox="1"/>
          <p:nvPr/>
        </p:nvSpPr>
        <p:spPr>
          <a:xfrm>
            <a:off x="2188879" y="6433945"/>
            <a:ext cx="5868313" cy="400110"/>
          </a:xfrm>
          <a:prstGeom prst="rect">
            <a:avLst/>
          </a:prstGeom>
          <a:noFill/>
        </p:spPr>
        <p:txBody>
          <a:bodyPr wrap="none" rtlCol="0">
            <a:spAutoFit/>
          </a:bodyPr>
          <a:lstStyle/>
          <a:p>
            <a:r>
              <a:rPr lang="da-DK" sz="2000" dirty="0">
                <a:solidFill>
                  <a:srgbClr val="FF0000"/>
                </a:solidFill>
              </a:rPr>
              <a:t>*</a:t>
            </a:r>
            <a:r>
              <a:rPr lang="da-DK" sz="2000" dirty="0"/>
              <a:t>MJ </a:t>
            </a:r>
            <a:r>
              <a:rPr lang="da-DK" sz="2000" dirty="0" err="1"/>
              <a:t>Lindhurst</a:t>
            </a:r>
            <a:r>
              <a:rPr lang="da-DK" sz="2000" dirty="0"/>
              <a:t> et al., PNAS 2006 103(43):15927-15932.</a:t>
            </a:r>
            <a:endParaRPr lang="en-US" sz="2000" dirty="0"/>
          </a:p>
        </p:txBody>
      </p:sp>
      <p:sp>
        <p:nvSpPr>
          <p:cNvPr id="5" name="TextBox 4"/>
          <p:cNvSpPr txBox="1"/>
          <p:nvPr/>
        </p:nvSpPr>
        <p:spPr>
          <a:xfrm>
            <a:off x="691328" y="2117969"/>
            <a:ext cx="7733210" cy="2062103"/>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Glyphosate substitution for glycine at 177 would have even more drastic effects</a:t>
            </a:r>
          </a:p>
          <a:p>
            <a:pPr algn="ctr"/>
            <a:endParaRPr lang="en-US" sz="3200" dirty="0" smtClean="0"/>
          </a:p>
        </p:txBody>
      </p:sp>
    </p:spTree>
    <p:extLst>
      <p:ext uri="{BB962C8B-B14F-4D97-AF65-F5344CB8AC3E}">
        <p14:creationId xmlns:p14="http://schemas.microsoft.com/office/powerpoint/2010/main" val="1146189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80" y="274638"/>
            <a:ext cx="8737600" cy="1143000"/>
          </a:xfrm>
        </p:spPr>
        <p:txBody>
          <a:bodyPr>
            <a:noAutofit/>
          </a:bodyPr>
          <a:lstStyle/>
          <a:p>
            <a:r>
              <a:rPr lang="en-US" sz="3600" b="1" dirty="0" err="1" smtClean="0"/>
              <a:t>Zika</a:t>
            </a:r>
            <a:r>
              <a:rPr lang="en-US" sz="3600" b="1" dirty="0" smtClean="0"/>
              <a:t> Virus and Microcephaly:</a:t>
            </a:r>
            <a:br>
              <a:rPr lang="en-US" sz="3600" b="1" dirty="0" smtClean="0"/>
            </a:br>
            <a:r>
              <a:rPr lang="en-US" sz="3600" b="1" dirty="0" smtClean="0"/>
              <a:t>Could there be something more to the story?</a:t>
            </a:r>
            <a:endParaRPr lang="en-US" sz="3600" b="1" dirty="0"/>
          </a:p>
        </p:txBody>
      </p:sp>
      <p:pic>
        <p:nvPicPr>
          <p:cNvPr id="4" name="Picture 3" descr="mosqui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80" y="4181194"/>
            <a:ext cx="3797120" cy="2373200"/>
          </a:xfrm>
          <a:prstGeom prst="rect">
            <a:avLst/>
          </a:prstGeom>
        </p:spPr>
      </p:pic>
      <p:pic>
        <p:nvPicPr>
          <p:cNvPr id="5" name="Picture 4" descr="microcepha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125" y="4181194"/>
            <a:ext cx="3429000" cy="2578100"/>
          </a:xfrm>
          <a:prstGeom prst="rect">
            <a:avLst/>
          </a:prstGeom>
        </p:spPr>
      </p:pic>
      <p:sp>
        <p:nvSpPr>
          <p:cNvPr id="6" name="TextBox 5"/>
          <p:cNvSpPr txBox="1"/>
          <p:nvPr/>
        </p:nvSpPr>
        <p:spPr>
          <a:xfrm>
            <a:off x="193062" y="1669052"/>
            <a:ext cx="8737600" cy="2000548"/>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err="1" smtClean="0"/>
              <a:t>Zika</a:t>
            </a:r>
            <a:r>
              <a:rPr lang="en-US" sz="3200" dirty="0" smtClean="0"/>
              <a:t> has been around since the mid 1900’s and it has never been known to cause microcephaly</a:t>
            </a:r>
            <a:endParaRPr lang="en-US" sz="3200" dirty="0" smtClean="0">
              <a:solidFill>
                <a:srgbClr val="FF0000"/>
              </a:solidFill>
            </a:endParaRPr>
          </a:p>
          <a:p>
            <a:pPr algn="ctr"/>
            <a:endParaRPr lang="en-US" sz="2800" dirty="0" smtClean="0"/>
          </a:p>
        </p:txBody>
      </p:sp>
      <p:pic>
        <p:nvPicPr>
          <p:cNvPr id="7" name="Picture 6" descr="Zik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2" y="4181194"/>
            <a:ext cx="1110925" cy="1095495"/>
          </a:xfrm>
          <a:prstGeom prst="rect">
            <a:avLst/>
          </a:prstGeom>
        </p:spPr>
      </p:pic>
    </p:spTree>
    <p:extLst>
      <p:ext uri="{BB962C8B-B14F-4D97-AF65-F5344CB8AC3E}">
        <p14:creationId xmlns:p14="http://schemas.microsoft.com/office/powerpoint/2010/main" val="15392673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Thiamine &amp; Microcephaly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Slc25a19 mutation: glycine at residue 177 substituted by alanine </a:t>
            </a:r>
            <a:r>
              <a:rPr lang="en-US" dirty="0" smtClean="0">
                <a:sym typeface="Wingdings"/>
              </a:rPr>
              <a:t> Amish lethal microcephaly (MCPHA)</a:t>
            </a:r>
          </a:p>
          <a:p>
            <a:r>
              <a:rPr lang="en-US" dirty="0" smtClean="0">
                <a:sym typeface="Wingdings"/>
              </a:rPr>
              <a:t>Defective transport of thiamine pyrophosphate (TPP) into mitochondria</a:t>
            </a:r>
          </a:p>
          <a:p>
            <a:r>
              <a:rPr lang="en-US" dirty="0" smtClean="0">
                <a:sym typeface="Wingdings"/>
              </a:rPr>
              <a:t>This inhibits activity of alpha-</a:t>
            </a:r>
            <a:r>
              <a:rPr lang="en-US" dirty="0" err="1" smtClean="0">
                <a:sym typeface="Wingdings"/>
              </a:rPr>
              <a:t>keto</a:t>
            </a:r>
            <a:r>
              <a:rPr lang="en-US" dirty="0" smtClean="0">
                <a:sym typeface="Wingdings"/>
              </a:rPr>
              <a:t> </a:t>
            </a:r>
            <a:r>
              <a:rPr lang="en-US" dirty="0" err="1" smtClean="0">
                <a:sym typeface="Wingdings"/>
              </a:rPr>
              <a:t>glutarate</a:t>
            </a:r>
            <a:r>
              <a:rPr lang="en-US" dirty="0" smtClean="0">
                <a:sym typeface="Wingdings"/>
              </a:rPr>
              <a:t> (AKG) dehydrogenase  high urinary AKG</a:t>
            </a:r>
          </a:p>
          <a:p>
            <a:r>
              <a:rPr lang="en-US" dirty="0" smtClean="0">
                <a:sym typeface="Wingdings"/>
              </a:rPr>
              <a:t>Mouse model showed severe defects in development of head region of </a:t>
            </a:r>
            <a:r>
              <a:rPr lang="en-US" dirty="0" err="1" smtClean="0">
                <a:sym typeface="Wingdings"/>
              </a:rPr>
              <a:t>neurotube</a:t>
            </a:r>
            <a:r>
              <a:rPr lang="en-US" dirty="0" smtClean="0">
                <a:sym typeface="Wingdings"/>
              </a:rPr>
              <a:t>, anemia, and embryonic lethality</a:t>
            </a:r>
            <a:endParaRPr lang="en-US" dirty="0" smtClean="0"/>
          </a:p>
        </p:txBody>
      </p:sp>
      <p:sp>
        <p:nvSpPr>
          <p:cNvPr id="4" name="TextBox 3"/>
          <p:cNvSpPr txBox="1"/>
          <p:nvPr/>
        </p:nvSpPr>
        <p:spPr>
          <a:xfrm>
            <a:off x="1995467" y="6284923"/>
            <a:ext cx="7111442" cy="461665"/>
          </a:xfrm>
          <a:prstGeom prst="rect">
            <a:avLst/>
          </a:prstGeom>
          <a:noFill/>
        </p:spPr>
        <p:txBody>
          <a:bodyPr wrap="none" rtlCol="0">
            <a:spAutoFit/>
          </a:bodyPr>
          <a:lstStyle/>
          <a:p>
            <a:r>
              <a:rPr lang="da-DK" sz="2400" dirty="0">
                <a:solidFill>
                  <a:srgbClr val="FF0000"/>
                </a:solidFill>
              </a:rPr>
              <a:t>*</a:t>
            </a:r>
            <a:r>
              <a:rPr lang="da-DK" sz="2400" dirty="0"/>
              <a:t>ML </a:t>
            </a:r>
            <a:r>
              <a:rPr lang="da-DK" sz="2400" dirty="0" err="1"/>
              <a:t>Lindhurst</a:t>
            </a:r>
            <a:r>
              <a:rPr lang="da-DK" sz="2400" dirty="0"/>
              <a:t> et al. PNAS 2006; 103(43): 15927-15932.</a:t>
            </a:r>
            <a:endParaRPr lang="en-US" sz="2400" dirty="0"/>
          </a:p>
        </p:txBody>
      </p:sp>
    </p:spTree>
    <p:extLst>
      <p:ext uri="{BB962C8B-B14F-4D97-AF65-F5344CB8AC3E}">
        <p14:creationId xmlns:p14="http://schemas.microsoft.com/office/powerpoint/2010/main" val="4229429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67"/>
            <a:ext cx="9144000" cy="1143000"/>
          </a:xfrm>
        </p:spPr>
        <p:txBody>
          <a:bodyPr>
            <a:normAutofit/>
          </a:bodyPr>
          <a:lstStyle/>
          <a:p>
            <a:r>
              <a:rPr lang="fi-FI" b="1" dirty="0" err="1"/>
              <a:t>P</a:t>
            </a:r>
            <a:r>
              <a:rPr lang="fi-FI" b="1" dirty="0" err="1" smtClean="0"/>
              <a:t>olioencephalomalacia</a:t>
            </a:r>
            <a:r>
              <a:rPr lang="fi-FI" b="1" dirty="0" smtClean="0"/>
              <a:t> </a:t>
            </a:r>
            <a:r>
              <a:rPr lang="fi-FI" b="1" dirty="0"/>
              <a:t>(PEM</a:t>
            </a:r>
            <a:r>
              <a:rPr lang="fi-FI" b="1" dirty="0" smtClean="0"/>
              <a:t>)</a:t>
            </a:r>
            <a:r>
              <a:rPr lang="fi-FI"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39685" y="1572122"/>
            <a:ext cx="8229600" cy="4525963"/>
          </a:xfrm>
        </p:spPr>
        <p:txBody>
          <a:bodyPr>
            <a:normAutofit fontScale="92500" lnSpcReduction="20000"/>
          </a:bodyPr>
          <a:lstStyle/>
          <a:p>
            <a:r>
              <a:rPr lang="en-US" dirty="0" smtClean="0"/>
              <a:t>Neurological disease in cows                                             characterized by decay of                                                         neurons in the cerebral cortex</a:t>
            </a:r>
          </a:p>
          <a:p>
            <a:r>
              <a:rPr lang="en-US" dirty="0"/>
              <a:t>C</a:t>
            </a:r>
            <a:r>
              <a:rPr lang="en-US" dirty="0" smtClean="0"/>
              <a:t>ontributes </a:t>
            </a:r>
            <a:r>
              <a:rPr lang="en-US" dirty="0"/>
              <a:t>to substantial </a:t>
            </a:r>
            <a:r>
              <a:rPr lang="en-US" dirty="0" smtClean="0"/>
              <a:t>                                        economic </a:t>
            </a:r>
            <a:r>
              <a:rPr lang="en-US" dirty="0"/>
              <a:t>loss to </a:t>
            </a:r>
            <a:r>
              <a:rPr lang="en-US" dirty="0" smtClean="0"/>
              <a:t>livestock                                              industry</a:t>
            </a:r>
            <a:endParaRPr lang="en-US" dirty="0"/>
          </a:p>
          <a:p>
            <a:r>
              <a:rPr lang="en-US" i="1" dirty="0" smtClean="0">
                <a:solidFill>
                  <a:srgbClr val="FF0000"/>
                </a:solidFill>
              </a:rPr>
              <a:t>Thiamine </a:t>
            </a:r>
            <a:r>
              <a:rPr lang="en-US" i="1" dirty="0">
                <a:solidFill>
                  <a:srgbClr val="FF0000"/>
                </a:solidFill>
              </a:rPr>
              <a:t>deficiency </a:t>
            </a:r>
            <a:r>
              <a:rPr lang="en-US" dirty="0"/>
              <a:t>and </a:t>
            </a:r>
            <a:r>
              <a:rPr lang="en-US" i="1" dirty="0" smtClean="0">
                <a:solidFill>
                  <a:srgbClr val="FF0000"/>
                </a:solidFill>
              </a:rPr>
              <a:t>sulfur toxicity </a:t>
            </a:r>
            <a:r>
              <a:rPr lang="en-US" dirty="0"/>
              <a:t>have been well recognized as </a:t>
            </a:r>
            <a:r>
              <a:rPr lang="en-US" dirty="0" smtClean="0"/>
              <a:t>major </a:t>
            </a:r>
            <a:r>
              <a:rPr lang="en-US" dirty="0"/>
              <a:t>factors. </a:t>
            </a:r>
            <a:endParaRPr lang="en-US" dirty="0" smtClean="0"/>
          </a:p>
          <a:p>
            <a:r>
              <a:rPr lang="en-US" dirty="0"/>
              <a:t>H</a:t>
            </a:r>
            <a:r>
              <a:rPr lang="en-US" dirty="0" smtClean="0"/>
              <a:t>igh </a:t>
            </a:r>
            <a:r>
              <a:rPr lang="en-US" dirty="0"/>
              <a:t>dietary S may increase the metabolic demand for thiamine pyrophosphate (TPP) </a:t>
            </a:r>
            <a:endParaRPr lang="en-US" dirty="0" smtClean="0"/>
          </a:p>
          <a:p>
            <a:pPr lvl="1"/>
            <a:r>
              <a:rPr lang="en-US" dirty="0" smtClean="0"/>
              <a:t>Sulfite destroys thiamine</a:t>
            </a:r>
            <a:endParaRPr lang="en-US" dirty="0"/>
          </a:p>
          <a:p>
            <a:endParaRPr lang="en-US" dirty="0"/>
          </a:p>
          <a:p>
            <a:endParaRPr lang="en-US" dirty="0"/>
          </a:p>
        </p:txBody>
      </p:sp>
      <p:sp>
        <p:nvSpPr>
          <p:cNvPr id="4" name="TextBox 3"/>
          <p:cNvSpPr txBox="1"/>
          <p:nvPr/>
        </p:nvSpPr>
        <p:spPr>
          <a:xfrm>
            <a:off x="660788" y="6389440"/>
            <a:ext cx="8483212" cy="461665"/>
          </a:xfrm>
          <a:prstGeom prst="rect">
            <a:avLst/>
          </a:prstGeom>
          <a:noFill/>
        </p:spPr>
        <p:txBody>
          <a:bodyPr wrap="none" rtlCol="0">
            <a:spAutoFit/>
          </a:bodyPr>
          <a:lstStyle/>
          <a:p>
            <a:r>
              <a:rPr lang="en-US" sz="2400" dirty="0">
                <a:solidFill>
                  <a:srgbClr val="FF0000"/>
                </a:solidFill>
              </a:rPr>
              <a:t>*</a:t>
            </a:r>
            <a:r>
              <a:rPr lang="en-US" sz="2400" dirty="0"/>
              <a:t>S </a:t>
            </a:r>
            <a:r>
              <a:rPr lang="en-US" sz="2400" dirty="0" err="1"/>
              <a:t>Amat</a:t>
            </a:r>
            <a:r>
              <a:rPr lang="en-US" sz="2400" dirty="0"/>
              <a:t> et al. Research in Veterinary Science 2013;95: 1081-1087.</a:t>
            </a:r>
          </a:p>
        </p:txBody>
      </p:sp>
      <p:pic>
        <p:nvPicPr>
          <p:cNvPr id="5" name="Picture 4" descr="Cows-eating-concentra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284" y="1258867"/>
            <a:ext cx="3675008" cy="2417466"/>
          </a:xfrm>
          <a:prstGeom prst="rect">
            <a:avLst/>
          </a:prstGeom>
        </p:spPr>
      </p:pic>
    </p:spTree>
    <p:extLst>
      <p:ext uri="{BB962C8B-B14F-4D97-AF65-F5344CB8AC3E}">
        <p14:creationId xmlns:p14="http://schemas.microsoft.com/office/powerpoint/2010/main" val="81456882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67"/>
            <a:ext cx="9144000" cy="1143000"/>
          </a:xfrm>
        </p:spPr>
        <p:txBody>
          <a:bodyPr>
            <a:normAutofit/>
          </a:bodyPr>
          <a:lstStyle/>
          <a:p>
            <a:r>
              <a:rPr lang="fi-FI" b="1" dirty="0" err="1"/>
              <a:t>P</a:t>
            </a:r>
            <a:r>
              <a:rPr lang="fi-FI" b="1" dirty="0" err="1" smtClean="0"/>
              <a:t>olioencephalomalacia</a:t>
            </a:r>
            <a:r>
              <a:rPr lang="fi-FI" b="1" dirty="0" smtClean="0"/>
              <a:t> </a:t>
            </a:r>
            <a:r>
              <a:rPr lang="fi-FI" b="1" dirty="0"/>
              <a:t>(PEM</a:t>
            </a:r>
            <a:r>
              <a:rPr lang="fi-FI" b="1" dirty="0" smtClean="0"/>
              <a:t>)</a:t>
            </a:r>
            <a:r>
              <a:rPr lang="fi-FI"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39685" y="1572122"/>
            <a:ext cx="8229600" cy="4525963"/>
          </a:xfrm>
        </p:spPr>
        <p:txBody>
          <a:bodyPr>
            <a:normAutofit fontScale="92500" lnSpcReduction="20000"/>
          </a:bodyPr>
          <a:lstStyle/>
          <a:p>
            <a:r>
              <a:rPr lang="en-US" dirty="0" smtClean="0"/>
              <a:t>Neurological disease in cows                                             characterized by decay of                                                         neurons in the cerebral cortex</a:t>
            </a:r>
          </a:p>
          <a:p>
            <a:r>
              <a:rPr lang="en-US" dirty="0"/>
              <a:t>C</a:t>
            </a:r>
            <a:r>
              <a:rPr lang="en-US" dirty="0" smtClean="0"/>
              <a:t>ontributes </a:t>
            </a:r>
            <a:r>
              <a:rPr lang="en-US" dirty="0"/>
              <a:t>to substantial </a:t>
            </a:r>
            <a:r>
              <a:rPr lang="en-US" dirty="0" smtClean="0"/>
              <a:t>                                        economic </a:t>
            </a:r>
            <a:r>
              <a:rPr lang="en-US" dirty="0"/>
              <a:t>loss to </a:t>
            </a:r>
            <a:r>
              <a:rPr lang="en-US" dirty="0" smtClean="0"/>
              <a:t>livestock                                              industry</a:t>
            </a:r>
            <a:endParaRPr lang="en-US" dirty="0"/>
          </a:p>
          <a:p>
            <a:r>
              <a:rPr lang="en-US" i="1" dirty="0" smtClean="0">
                <a:solidFill>
                  <a:srgbClr val="FF0000"/>
                </a:solidFill>
              </a:rPr>
              <a:t>Thiamine </a:t>
            </a:r>
            <a:r>
              <a:rPr lang="en-US" i="1" dirty="0">
                <a:solidFill>
                  <a:srgbClr val="FF0000"/>
                </a:solidFill>
              </a:rPr>
              <a:t>deficiency </a:t>
            </a:r>
            <a:r>
              <a:rPr lang="en-US" dirty="0"/>
              <a:t>and </a:t>
            </a:r>
            <a:r>
              <a:rPr lang="en-US" i="1" dirty="0" smtClean="0">
                <a:solidFill>
                  <a:srgbClr val="FF0000"/>
                </a:solidFill>
              </a:rPr>
              <a:t>sulfur toxicity </a:t>
            </a:r>
            <a:r>
              <a:rPr lang="en-US" dirty="0"/>
              <a:t>have been well recognized as </a:t>
            </a:r>
            <a:r>
              <a:rPr lang="en-US" dirty="0" smtClean="0"/>
              <a:t>major </a:t>
            </a:r>
            <a:r>
              <a:rPr lang="en-US" dirty="0"/>
              <a:t>factors. </a:t>
            </a:r>
            <a:endParaRPr lang="en-US" dirty="0" smtClean="0"/>
          </a:p>
          <a:p>
            <a:r>
              <a:rPr lang="en-US" dirty="0"/>
              <a:t>H</a:t>
            </a:r>
            <a:r>
              <a:rPr lang="en-US" dirty="0" smtClean="0"/>
              <a:t>igh </a:t>
            </a:r>
            <a:r>
              <a:rPr lang="en-US" dirty="0"/>
              <a:t>dietary S may increase the metabolic demand for thiamine pyrophosphate (TPP) </a:t>
            </a:r>
            <a:endParaRPr lang="en-US" dirty="0" smtClean="0"/>
          </a:p>
          <a:p>
            <a:pPr lvl="1"/>
            <a:r>
              <a:rPr lang="en-US" dirty="0" smtClean="0"/>
              <a:t>Sulfite destroys thiamine</a:t>
            </a:r>
            <a:endParaRPr lang="en-US" dirty="0"/>
          </a:p>
          <a:p>
            <a:endParaRPr lang="en-US" dirty="0"/>
          </a:p>
          <a:p>
            <a:endParaRPr lang="en-US" dirty="0"/>
          </a:p>
        </p:txBody>
      </p:sp>
      <p:sp>
        <p:nvSpPr>
          <p:cNvPr id="4" name="TextBox 3"/>
          <p:cNvSpPr txBox="1"/>
          <p:nvPr/>
        </p:nvSpPr>
        <p:spPr>
          <a:xfrm>
            <a:off x="660788" y="6389440"/>
            <a:ext cx="8483212" cy="461665"/>
          </a:xfrm>
          <a:prstGeom prst="rect">
            <a:avLst/>
          </a:prstGeom>
          <a:noFill/>
        </p:spPr>
        <p:txBody>
          <a:bodyPr wrap="none" rtlCol="0">
            <a:spAutoFit/>
          </a:bodyPr>
          <a:lstStyle/>
          <a:p>
            <a:r>
              <a:rPr lang="en-US" sz="2400" dirty="0">
                <a:solidFill>
                  <a:srgbClr val="FF0000"/>
                </a:solidFill>
              </a:rPr>
              <a:t>*</a:t>
            </a:r>
            <a:r>
              <a:rPr lang="en-US" sz="2400" dirty="0"/>
              <a:t>S </a:t>
            </a:r>
            <a:r>
              <a:rPr lang="en-US" sz="2400" dirty="0" err="1"/>
              <a:t>Amat</a:t>
            </a:r>
            <a:r>
              <a:rPr lang="en-US" sz="2400" dirty="0"/>
              <a:t> et al. Research in Veterinary Science 2013;95: 1081-1087.</a:t>
            </a:r>
          </a:p>
        </p:txBody>
      </p:sp>
      <p:pic>
        <p:nvPicPr>
          <p:cNvPr id="5" name="Picture 4" descr="Cows-eating-concentra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284" y="1258867"/>
            <a:ext cx="3675008" cy="2417466"/>
          </a:xfrm>
          <a:prstGeom prst="rect">
            <a:avLst/>
          </a:prstGeom>
        </p:spPr>
      </p:pic>
      <p:sp>
        <p:nvSpPr>
          <p:cNvPr id="6" name="TextBox 5"/>
          <p:cNvSpPr txBox="1"/>
          <p:nvPr/>
        </p:nvSpPr>
        <p:spPr>
          <a:xfrm>
            <a:off x="135467" y="2402416"/>
            <a:ext cx="8737600" cy="3539430"/>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Sulfite oxidase converts sulfite to sulfate and depends on molybdenum as a cofactor.</a:t>
            </a:r>
          </a:p>
          <a:p>
            <a:pPr algn="ctr"/>
            <a:endParaRPr lang="en-US" sz="3200" dirty="0" smtClean="0"/>
          </a:p>
          <a:p>
            <a:pPr algn="ctr"/>
            <a:r>
              <a:rPr lang="en-US" sz="3200" dirty="0" smtClean="0"/>
              <a:t>Molybdenum is chelated by glyphosate, </a:t>
            </a:r>
          </a:p>
          <a:p>
            <a:pPr algn="ctr"/>
            <a:r>
              <a:rPr lang="en-US" sz="3200" dirty="0" smtClean="0"/>
              <a:t>making it unavailable.</a:t>
            </a:r>
          </a:p>
          <a:p>
            <a:pPr algn="ctr"/>
            <a:endParaRPr lang="en-US" sz="3200" dirty="0"/>
          </a:p>
        </p:txBody>
      </p:sp>
    </p:spTree>
    <p:extLst>
      <p:ext uri="{BB962C8B-B14F-4D97-AF65-F5344CB8AC3E}">
        <p14:creationId xmlns:p14="http://schemas.microsoft.com/office/powerpoint/2010/main" val="301820002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Sulfur and Thiamine Deficiency</a:t>
            </a:r>
            <a:r>
              <a:rPr lang="en-US" b="1" dirty="0" smtClean="0">
                <a:solidFill>
                  <a:srgbClr val="FF0000"/>
                </a:solidFill>
              </a:rPr>
              <a:t>*</a:t>
            </a:r>
            <a:endParaRPr lang="en-US" b="1" dirty="0">
              <a:solidFill>
                <a:srgbClr val="FF0000"/>
              </a:solidFill>
            </a:endParaRPr>
          </a:p>
        </p:txBody>
      </p:sp>
      <p:pic>
        <p:nvPicPr>
          <p:cNvPr id="4" name="Content Placeholder 3" descr="thiamine_sulfur_cows.png"/>
          <p:cNvPicPr>
            <a:picLocks noGrp="1" noChangeAspect="1"/>
          </p:cNvPicPr>
          <p:nvPr>
            <p:ph idx="1"/>
          </p:nvPr>
        </p:nvPicPr>
        <p:blipFill>
          <a:blip r:embed="rId3">
            <a:extLst>
              <a:ext uri="{28A0092B-C50C-407E-A947-70E740481C1C}">
                <a14:useLocalDpi xmlns:a14="http://schemas.microsoft.com/office/drawing/2010/main" val="0"/>
              </a:ext>
            </a:extLst>
          </a:blip>
          <a:srcRect l="-7684" r="-7684"/>
          <a:stretch>
            <a:fillRect/>
          </a:stretch>
        </p:blipFill>
        <p:spPr/>
      </p:pic>
      <p:sp>
        <p:nvSpPr>
          <p:cNvPr id="5" name="TextBox 4"/>
          <p:cNvSpPr txBox="1"/>
          <p:nvPr/>
        </p:nvSpPr>
        <p:spPr>
          <a:xfrm>
            <a:off x="660788" y="6389440"/>
            <a:ext cx="8483212" cy="461665"/>
          </a:xfrm>
          <a:prstGeom prst="rect">
            <a:avLst/>
          </a:prstGeom>
          <a:noFill/>
        </p:spPr>
        <p:txBody>
          <a:bodyPr wrap="none" rtlCol="0">
            <a:spAutoFit/>
          </a:bodyPr>
          <a:lstStyle/>
          <a:p>
            <a:r>
              <a:rPr lang="en-US" sz="2400" dirty="0">
                <a:solidFill>
                  <a:srgbClr val="FF0000"/>
                </a:solidFill>
              </a:rPr>
              <a:t>*</a:t>
            </a:r>
            <a:r>
              <a:rPr lang="en-US" sz="2400" dirty="0"/>
              <a:t>S </a:t>
            </a:r>
            <a:r>
              <a:rPr lang="en-US" sz="2400" dirty="0" err="1"/>
              <a:t>Amat</a:t>
            </a:r>
            <a:r>
              <a:rPr lang="en-US" sz="2400" dirty="0"/>
              <a:t> et al. Research in Veterinary Science 2013;95: 1081-1087.</a:t>
            </a:r>
          </a:p>
        </p:txBody>
      </p:sp>
    </p:spTree>
    <p:extLst>
      <p:ext uri="{BB962C8B-B14F-4D97-AF65-F5344CB8AC3E}">
        <p14:creationId xmlns:p14="http://schemas.microsoft.com/office/powerpoint/2010/main" val="65112947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“it </a:t>
            </a:r>
            <a:r>
              <a:rPr lang="en-US" dirty="0"/>
              <a:t>can be inferred that systemic failure to synthesize metabolically requisite levels of TPP in the brain may be at the core of biochemical lesions in the pathogenesis of PEM associated with excess dietary S intake</a:t>
            </a:r>
            <a:r>
              <a:rPr lang="en-US" dirty="0" smtClean="0"/>
              <a:t>.”</a:t>
            </a:r>
            <a:r>
              <a:rPr lang="en-US" dirty="0" smtClean="0">
                <a:solidFill>
                  <a:srgbClr val="FF0000"/>
                </a:solidFill>
              </a:rPr>
              <a:t>*</a:t>
            </a:r>
          </a:p>
          <a:p>
            <a:pPr marL="0" indent="0">
              <a:buNone/>
            </a:pPr>
            <a:endParaRPr lang="en-US" dirty="0"/>
          </a:p>
          <a:p>
            <a:endParaRPr lang="en-US" dirty="0"/>
          </a:p>
        </p:txBody>
      </p:sp>
      <p:sp>
        <p:nvSpPr>
          <p:cNvPr id="4" name="TextBox 3"/>
          <p:cNvSpPr txBox="1"/>
          <p:nvPr/>
        </p:nvSpPr>
        <p:spPr>
          <a:xfrm>
            <a:off x="1687609" y="6316964"/>
            <a:ext cx="6413985" cy="369332"/>
          </a:xfrm>
          <a:prstGeom prst="rect">
            <a:avLst/>
          </a:prstGeom>
          <a:noFill/>
        </p:spPr>
        <p:txBody>
          <a:bodyPr wrap="none" rtlCol="0">
            <a:spAutoFit/>
          </a:bodyPr>
          <a:lstStyle/>
          <a:p>
            <a:r>
              <a:rPr lang="en-US" dirty="0">
                <a:solidFill>
                  <a:srgbClr val="FF0000"/>
                </a:solidFill>
              </a:rPr>
              <a:t>*</a:t>
            </a:r>
            <a:r>
              <a:rPr lang="en-US" dirty="0"/>
              <a:t>S </a:t>
            </a:r>
            <a:r>
              <a:rPr lang="en-US" dirty="0" err="1"/>
              <a:t>Amat</a:t>
            </a:r>
            <a:r>
              <a:rPr lang="en-US" dirty="0"/>
              <a:t> et al., Research in Veterinary Science 2013;95:1081-1087.</a:t>
            </a:r>
          </a:p>
        </p:txBody>
      </p:sp>
    </p:spTree>
    <p:extLst>
      <p:ext uri="{BB962C8B-B14F-4D97-AF65-F5344CB8AC3E}">
        <p14:creationId xmlns:p14="http://schemas.microsoft.com/office/powerpoint/2010/main" val="166022389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Sulfur Supplementation in Cows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1"/>
            <a:ext cx="8229600" cy="2293590"/>
          </a:xfrm>
        </p:spPr>
        <p:txBody>
          <a:bodyPr/>
          <a:lstStyle/>
          <a:p>
            <a:pPr marL="0" indent="0">
              <a:buNone/>
            </a:pPr>
            <a:r>
              <a:rPr lang="en-US" dirty="0" smtClean="0"/>
              <a:t>Cows benefit from sulfur supplements when they’re grazing on grass, but sulfur stunts growth once they switch to the GMO Roundup Ready corn/soy feed for finishing</a:t>
            </a:r>
            <a:endParaRPr lang="en-US" dirty="0"/>
          </a:p>
        </p:txBody>
      </p:sp>
      <p:sp>
        <p:nvSpPr>
          <p:cNvPr id="5" name="TextBox 4"/>
          <p:cNvSpPr txBox="1"/>
          <p:nvPr/>
        </p:nvSpPr>
        <p:spPr>
          <a:xfrm>
            <a:off x="1169630" y="4889647"/>
            <a:ext cx="6902315" cy="1569660"/>
          </a:xfrm>
          <a:prstGeom prst="rect">
            <a:avLst/>
          </a:prstGeom>
          <a:noFill/>
        </p:spPr>
        <p:txBody>
          <a:bodyPr wrap="square" rtlCol="0">
            <a:spAutoFit/>
          </a:bodyPr>
          <a:lstStyle/>
          <a:p>
            <a:r>
              <a:rPr lang="en-US" sz="2400" dirty="0" smtClean="0">
                <a:solidFill>
                  <a:srgbClr val="FF0000"/>
                </a:solidFill>
              </a:rPr>
              <a:t>*</a:t>
            </a:r>
            <a:r>
              <a:rPr lang="en-US" sz="2400" dirty="0" smtClean="0"/>
              <a:t>EL </a:t>
            </a:r>
            <a:r>
              <a:rPr lang="en-US" sz="2400" dirty="0"/>
              <a:t>Richter. The effect of dietary sulfur on performance, mineral status, rumen hydrogen sulfide, and rumen microbial populations in yearling beef steers. Graduate thesis. Iowa State University. 2011.</a:t>
            </a:r>
          </a:p>
        </p:txBody>
      </p:sp>
    </p:spTree>
    <p:extLst>
      <p:ext uri="{BB962C8B-B14F-4D97-AF65-F5344CB8AC3E}">
        <p14:creationId xmlns:p14="http://schemas.microsoft.com/office/powerpoint/2010/main" val="40235640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69"/>
            <a:ext cx="8229600" cy="1143000"/>
          </a:xfrm>
        </p:spPr>
        <p:txBody>
          <a:bodyPr/>
          <a:lstStyle/>
          <a:p>
            <a:r>
              <a:rPr lang="en-US" b="1" dirty="0" smtClean="0"/>
              <a:t>Bird Paralysis in Europe</a:t>
            </a:r>
            <a:r>
              <a:rPr lang="en-US" b="1" dirty="0" smtClean="0">
                <a:solidFill>
                  <a:srgbClr val="FF0000"/>
                </a:solidFill>
              </a:rPr>
              <a:t>*</a:t>
            </a:r>
            <a:endParaRPr lang="en-US" b="1" dirty="0">
              <a:solidFill>
                <a:srgbClr val="FF0000"/>
              </a:solidFill>
            </a:endParaRPr>
          </a:p>
        </p:txBody>
      </p:sp>
      <p:pic>
        <p:nvPicPr>
          <p:cNvPr id="4" name="Content Placeholder 3" descr="RI_HerringGull02.jpg"/>
          <p:cNvPicPr>
            <a:picLocks noGrp="1" noChangeAspect="1"/>
          </p:cNvPicPr>
          <p:nvPr>
            <p:ph idx="1"/>
          </p:nvPr>
        </p:nvPicPr>
        <p:blipFill>
          <a:blip r:embed="rId3">
            <a:extLst>
              <a:ext uri="{28A0092B-C50C-407E-A947-70E740481C1C}">
                <a14:useLocalDpi xmlns:a14="http://schemas.microsoft.com/office/drawing/2010/main" val="0"/>
              </a:ext>
            </a:extLst>
          </a:blip>
          <a:srcRect l="-10974" r="-10974"/>
          <a:stretch>
            <a:fillRect/>
          </a:stretch>
        </p:blipFill>
        <p:spPr>
          <a:xfrm>
            <a:off x="5537445" y="2570466"/>
            <a:ext cx="3730033" cy="2051374"/>
          </a:xfrm>
        </p:spPr>
      </p:pic>
      <p:sp>
        <p:nvSpPr>
          <p:cNvPr id="5" name="Content Placeholder 2"/>
          <p:cNvSpPr txBox="1">
            <a:spLocks/>
          </p:cNvSpPr>
          <p:nvPr/>
        </p:nvSpPr>
        <p:spPr>
          <a:xfrm>
            <a:off x="457200" y="1441431"/>
            <a:ext cx="82296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Multiple </a:t>
            </a:r>
            <a:r>
              <a:rPr lang="en-US" dirty="0"/>
              <a:t>species of birds in </a:t>
            </a:r>
            <a:r>
              <a:rPr lang="en-US" dirty="0" smtClean="0"/>
              <a:t>northern </a:t>
            </a:r>
            <a:r>
              <a:rPr lang="en-US" dirty="0"/>
              <a:t>Europe are </a:t>
            </a:r>
            <a:r>
              <a:rPr lang="en-US" dirty="0" smtClean="0"/>
              <a:t>suffering (</a:t>
            </a:r>
            <a:r>
              <a:rPr lang="en-US" dirty="0"/>
              <a:t>since 1982) from a severe </a:t>
            </a:r>
            <a:r>
              <a:rPr lang="en-US" dirty="0" smtClean="0"/>
              <a:t>                                  deficiency </a:t>
            </a:r>
            <a:r>
              <a:rPr lang="en-US" dirty="0"/>
              <a:t>in thiamine </a:t>
            </a:r>
            <a:r>
              <a:rPr lang="en-US" dirty="0" smtClean="0"/>
              <a:t>                               leading </a:t>
            </a:r>
            <a:r>
              <a:rPr lang="en-US" dirty="0"/>
              <a:t>to disease and </a:t>
            </a:r>
            <a:r>
              <a:rPr lang="en-US" dirty="0" smtClean="0"/>
              <a:t>                                 depopulation</a:t>
            </a:r>
            <a:r>
              <a:rPr lang="en-US" dirty="0"/>
              <a:t>.</a:t>
            </a:r>
          </a:p>
          <a:p>
            <a:r>
              <a:rPr lang="en-US" dirty="0"/>
              <a:t>Idiopathic paralytic disease </a:t>
            </a:r>
            <a:endParaRPr lang="en-US" dirty="0" smtClean="0"/>
          </a:p>
          <a:p>
            <a:pPr lvl="1"/>
            <a:r>
              <a:rPr lang="en-US" dirty="0" smtClean="0"/>
              <a:t>Inability </a:t>
            </a:r>
            <a:r>
              <a:rPr lang="en-US" dirty="0"/>
              <a:t>to fly, inability to walk, and </a:t>
            </a:r>
            <a:r>
              <a:rPr lang="en-US" dirty="0" smtClean="0"/>
              <a:t>death</a:t>
            </a:r>
          </a:p>
          <a:p>
            <a:pPr lvl="1"/>
            <a:r>
              <a:rPr lang="en-US" dirty="0" smtClean="0"/>
              <a:t>Tremor </a:t>
            </a:r>
            <a:r>
              <a:rPr lang="en-US" dirty="0"/>
              <a:t>and </a:t>
            </a:r>
            <a:r>
              <a:rPr lang="en-US" dirty="0" smtClean="0"/>
              <a:t>seizures</a:t>
            </a:r>
          </a:p>
          <a:p>
            <a:pPr lvl="1"/>
            <a:r>
              <a:rPr lang="en-US" dirty="0" smtClean="0"/>
              <a:t>Breeding </a:t>
            </a:r>
            <a:r>
              <a:rPr lang="en-US" dirty="0"/>
              <a:t>failure</a:t>
            </a:r>
          </a:p>
        </p:txBody>
      </p:sp>
      <p:sp>
        <p:nvSpPr>
          <p:cNvPr id="6" name="TextBox 5"/>
          <p:cNvSpPr txBox="1"/>
          <p:nvPr/>
        </p:nvSpPr>
        <p:spPr>
          <a:xfrm>
            <a:off x="3185084" y="6360203"/>
            <a:ext cx="5206949" cy="400110"/>
          </a:xfrm>
          <a:prstGeom prst="rect">
            <a:avLst/>
          </a:prstGeom>
          <a:noFill/>
        </p:spPr>
        <p:txBody>
          <a:bodyPr wrap="none" rtlCol="0">
            <a:spAutoFit/>
          </a:bodyPr>
          <a:lstStyle/>
          <a:p>
            <a:r>
              <a:rPr lang="nb-NO" sz="2000" dirty="0">
                <a:solidFill>
                  <a:srgbClr val="FF0000"/>
                </a:solidFill>
              </a:rPr>
              <a:t>*</a:t>
            </a:r>
            <a:r>
              <a:rPr lang="nb-NO" sz="2000" dirty="0"/>
              <a:t>L. </a:t>
            </a:r>
            <a:r>
              <a:rPr lang="nb-NO" sz="2000" dirty="0" err="1"/>
              <a:t>Balk</a:t>
            </a:r>
            <a:r>
              <a:rPr lang="nb-NO" sz="2000" dirty="0"/>
              <a:t> et al., PNAS 2009;106(29):12001-12006.</a:t>
            </a:r>
            <a:endParaRPr lang="en-US" sz="2000" dirty="0"/>
          </a:p>
        </p:txBody>
      </p:sp>
    </p:spTree>
    <p:extLst>
      <p:ext uri="{BB962C8B-B14F-4D97-AF65-F5344CB8AC3E}">
        <p14:creationId xmlns:p14="http://schemas.microsoft.com/office/powerpoint/2010/main" val="97411180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657"/>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176395" y="1129034"/>
            <a:ext cx="9137385" cy="5415835"/>
          </a:xfrm>
        </p:spPr>
        <p:txBody>
          <a:bodyPr>
            <a:normAutofit fontScale="77500" lnSpcReduction="20000"/>
          </a:bodyPr>
          <a:lstStyle/>
          <a:p>
            <a:r>
              <a:rPr lang="en-US" dirty="0"/>
              <a:t>Epidemic in beriberi (thiamine deficiency) in NE Brazil since </a:t>
            </a:r>
            <a:r>
              <a:rPr lang="en-US" dirty="0" smtClean="0"/>
              <a:t>2006</a:t>
            </a:r>
          </a:p>
          <a:p>
            <a:pPr lvl="1"/>
            <a:r>
              <a:rPr lang="en-US" dirty="0" smtClean="0"/>
              <a:t>Attributed </a:t>
            </a:r>
            <a:r>
              <a:rPr lang="en-US" dirty="0"/>
              <a:t>to </a:t>
            </a:r>
            <a:r>
              <a:rPr lang="en-US" dirty="0" err="1" smtClean="0"/>
              <a:t>mycotoxin</a:t>
            </a:r>
            <a:r>
              <a:rPr lang="en-US" dirty="0" smtClean="0"/>
              <a:t> in fungus </a:t>
            </a:r>
            <a:r>
              <a:rPr lang="en-US" dirty="0"/>
              <a:t>growing in rice</a:t>
            </a:r>
          </a:p>
          <a:p>
            <a:r>
              <a:rPr lang="en-US" dirty="0"/>
              <a:t>Impaired thiamine pyrophosphate transport </a:t>
            </a:r>
            <a:r>
              <a:rPr lang="en-US" dirty="0" smtClean="0"/>
              <a:t>causes microcephaly</a:t>
            </a:r>
            <a:endParaRPr lang="en-US" dirty="0" smtClean="0"/>
          </a:p>
          <a:p>
            <a:pPr lvl="1"/>
            <a:r>
              <a:rPr lang="en-US" dirty="0" smtClean="0"/>
              <a:t>Genetic defect: </a:t>
            </a:r>
            <a:r>
              <a:rPr lang="en-US" dirty="0"/>
              <a:t>substitution of alanine for glycine </a:t>
            </a:r>
            <a:r>
              <a:rPr lang="en-US" dirty="0" smtClean="0"/>
              <a:t>177</a:t>
            </a:r>
          </a:p>
          <a:p>
            <a:pPr lvl="1"/>
            <a:r>
              <a:rPr lang="en-US" dirty="0" smtClean="0"/>
              <a:t>Cause </a:t>
            </a:r>
            <a:r>
              <a:rPr lang="en-US" dirty="0"/>
              <a:t>of "Amish Lethal </a:t>
            </a:r>
            <a:r>
              <a:rPr lang="en-US" dirty="0" smtClean="0"/>
              <a:t>Microcephaly”</a:t>
            </a:r>
          </a:p>
          <a:p>
            <a:pPr lvl="1"/>
            <a:r>
              <a:rPr lang="en-US" dirty="0" smtClean="0"/>
              <a:t>Glyphosate substitution could cause a similar disease profile</a:t>
            </a:r>
            <a:endParaRPr lang="en-US" dirty="0"/>
          </a:p>
          <a:p>
            <a:r>
              <a:rPr lang="en-US" dirty="0" err="1"/>
              <a:t>Polioencephalomalacia</a:t>
            </a:r>
            <a:r>
              <a:rPr lang="en-US" dirty="0"/>
              <a:t> (PEM) is a disease in cows causing </a:t>
            </a:r>
            <a:r>
              <a:rPr lang="en-US" dirty="0" smtClean="0"/>
              <a:t> severe </a:t>
            </a:r>
            <a:r>
              <a:rPr lang="en-US" dirty="0"/>
              <a:t>loss to </a:t>
            </a:r>
            <a:r>
              <a:rPr lang="en-US" dirty="0" smtClean="0"/>
              <a:t>herds</a:t>
            </a:r>
          </a:p>
          <a:p>
            <a:pPr lvl="1"/>
            <a:r>
              <a:rPr lang="en-US" dirty="0" smtClean="0"/>
              <a:t>Attributed </a:t>
            </a:r>
            <a:r>
              <a:rPr lang="en-US" dirty="0"/>
              <a:t>to thiamine deficiency due to toxicity of sulfite </a:t>
            </a:r>
          </a:p>
          <a:p>
            <a:r>
              <a:rPr lang="en-US" dirty="0"/>
              <a:t>Sulfur supplementation is beneficial to grazing cows but </a:t>
            </a:r>
            <a:r>
              <a:rPr lang="en-US" dirty="0" smtClean="0"/>
              <a:t>toxic </a:t>
            </a:r>
            <a:r>
              <a:rPr lang="en-US" dirty="0" smtClean="0"/>
              <a:t>to </a:t>
            </a:r>
            <a:r>
              <a:rPr lang="en-US" dirty="0"/>
              <a:t>cows being fed GMO Roundup-Ready feed</a:t>
            </a:r>
          </a:p>
          <a:p>
            <a:r>
              <a:rPr lang="en-US" dirty="0"/>
              <a:t>An epidemic in bird paralysis due to thiamine deficiency is decimating multiple bird species in Northern </a:t>
            </a:r>
            <a:r>
              <a:rPr lang="en-US" dirty="0" smtClean="0"/>
              <a:t>Europe.</a:t>
            </a:r>
          </a:p>
          <a:p>
            <a:pPr lvl="1"/>
            <a:r>
              <a:rPr lang="en-US" dirty="0" smtClean="0"/>
              <a:t>Disease </a:t>
            </a:r>
            <a:r>
              <a:rPr lang="en-US" dirty="0"/>
              <a:t>first appeared in 1982, when glyphosate was first </a:t>
            </a:r>
            <a:r>
              <a:rPr lang="en-US" dirty="0" smtClean="0"/>
              <a:t>marketed</a:t>
            </a:r>
            <a:endParaRPr lang="en-US" dirty="0"/>
          </a:p>
          <a:p>
            <a:endParaRPr lang="en-US" dirty="0"/>
          </a:p>
        </p:txBody>
      </p:sp>
    </p:spTree>
    <p:extLst>
      <p:ext uri="{BB962C8B-B14F-4D97-AF65-F5344CB8AC3E}">
        <p14:creationId xmlns:p14="http://schemas.microsoft.com/office/powerpoint/2010/main" val="357329031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7629" y="2090171"/>
            <a:ext cx="5008816" cy="1754327"/>
          </a:xfrm>
          <a:prstGeom prst="rect">
            <a:avLst/>
          </a:prstGeom>
          <a:noFill/>
        </p:spPr>
        <p:txBody>
          <a:bodyPr wrap="none" lIns="91440" tIns="45720" rIns="91440" bIns="45720">
            <a:spAutoFit/>
          </a:bodyPr>
          <a:lstStyle/>
          <a:p>
            <a:pPr algn="ct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Role for Vaccines</a:t>
            </a:r>
          </a:p>
          <a:p>
            <a:pPr algn="ctr"/>
            <a:r>
              <a:rPr lang="en-US" sz="5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 Microcephaly</a:t>
            </a:r>
            <a:r>
              <a:rPr lang="en-US" sz="5400"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00820786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5" y="274638"/>
            <a:ext cx="9256786" cy="1143000"/>
          </a:xfrm>
        </p:spPr>
        <p:txBody>
          <a:bodyPr>
            <a:normAutofit fontScale="90000"/>
          </a:bodyPr>
          <a:lstStyle/>
          <a:p>
            <a:r>
              <a:rPr lang="en-US" b="1" dirty="0" err="1"/>
              <a:t>Tdap</a:t>
            </a:r>
            <a:r>
              <a:rPr lang="en-US" b="1" dirty="0"/>
              <a:t> Vaccinations for All Pregnant Women in Brazil Mandated in Late </a:t>
            </a:r>
            <a:r>
              <a:rPr lang="en-US" b="1" dirty="0" smtClean="0"/>
              <a:t>2014</a:t>
            </a:r>
            <a:r>
              <a:rPr lang="en-US" b="1" dirty="0" smtClean="0">
                <a:solidFill>
                  <a:srgbClr val="FF0000"/>
                </a:solidFill>
              </a:rPr>
              <a:t>*</a:t>
            </a:r>
            <a:r>
              <a:rPr lang="en-US" b="1" dirty="0" smtClean="0"/>
              <a:t> </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Growing </a:t>
            </a:r>
            <a:r>
              <a:rPr lang="en-US" dirty="0"/>
              <a:t>incidence of pertussis (whooping cough) in Brazil from 2007 to 2014</a:t>
            </a:r>
            <a:r>
              <a:rPr lang="en-US" dirty="0" smtClean="0"/>
              <a:t>.</a:t>
            </a:r>
          </a:p>
          <a:p>
            <a:r>
              <a:rPr lang="en-US" dirty="0" smtClean="0"/>
              <a:t>Brazil recommended </a:t>
            </a:r>
            <a:r>
              <a:rPr lang="en-US" dirty="0" err="1" smtClean="0"/>
              <a:t>Tdap</a:t>
            </a:r>
            <a:r>
              <a:rPr lang="en-US" dirty="0" smtClean="0"/>
              <a:t> (adult </a:t>
            </a:r>
            <a:r>
              <a:rPr lang="en-US" dirty="0" err="1" smtClean="0"/>
              <a:t>DtAP</a:t>
            </a:r>
            <a:r>
              <a:rPr lang="en-US" dirty="0" smtClean="0"/>
              <a:t>) for all pregnant women beginning in 2014</a:t>
            </a:r>
          </a:p>
          <a:p>
            <a:r>
              <a:rPr lang="en-US" dirty="0" smtClean="0"/>
              <a:t>Used UK GSK </a:t>
            </a:r>
            <a:r>
              <a:rPr lang="en-US" dirty="0" err="1" smtClean="0"/>
              <a:t>Boostrix</a:t>
            </a:r>
            <a:r>
              <a:rPr lang="en-US" dirty="0" smtClean="0"/>
              <a:t> </a:t>
            </a:r>
            <a:r>
              <a:rPr lang="en-US" dirty="0" err="1" smtClean="0"/>
              <a:t>Tdap</a:t>
            </a:r>
            <a:r>
              <a:rPr lang="en-US" dirty="0" smtClean="0"/>
              <a:t> vaccine</a:t>
            </a:r>
          </a:p>
          <a:p>
            <a:pPr lvl="1"/>
            <a:r>
              <a:rPr lang="en-US" dirty="0" smtClean="0"/>
              <a:t>It contains aluminum, formaldehyde, </a:t>
            </a:r>
            <a:r>
              <a:rPr lang="en-US" dirty="0" err="1" smtClean="0"/>
              <a:t>polysorbate</a:t>
            </a:r>
            <a:r>
              <a:rPr lang="en-US" dirty="0" smtClean="0"/>
              <a:t> 80 , glycine, bovine casein, bovine extract</a:t>
            </a:r>
          </a:p>
          <a:p>
            <a:r>
              <a:rPr lang="en-US" dirty="0"/>
              <a:t>According to GSK, neither the safety nor effectiveness of </a:t>
            </a:r>
            <a:r>
              <a:rPr lang="en-US" dirty="0" err="1"/>
              <a:t>Boostrix</a:t>
            </a:r>
            <a:r>
              <a:rPr lang="en-US" dirty="0"/>
              <a:t> have been established in pregnant women</a:t>
            </a:r>
            <a:r>
              <a:rPr lang="en-US" dirty="0" smtClean="0"/>
              <a:t>.</a:t>
            </a:r>
            <a:endParaRPr lang="en-US" dirty="0"/>
          </a:p>
        </p:txBody>
      </p:sp>
      <p:sp>
        <p:nvSpPr>
          <p:cNvPr id="4" name="TextBox 3"/>
          <p:cNvSpPr txBox="1"/>
          <p:nvPr/>
        </p:nvSpPr>
        <p:spPr>
          <a:xfrm>
            <a:off x="1086085" y="6177625"/>
            <a:ext cx="7340471" cy="646331"/>
          </a:xfrm>
          <a:prstGeom prst="rect">
            <a:avLst/>
          </a:prstGeom>
          <a:noFill/>
        </p:spPr>
        <p:txBody>
          <a:bodyPr wrap="none" rtlCol="0">
            <a:spAutoFit/>
          </a:bodyPr>
          <a:lstStyle/>
          <a:p>
            <a:pPr algn="r"/>
            <a:r>
              <a:rPr lang="en-US" dirty="0">
                <a:solidFill>
                  <a:srgbClr val="FF0000"/>
                </a:solidFill>
              </a:rPr>
              <a:t>	</a:t>
            </a:r>
            <a:r>
              <a:rPr lang="en-US" dirty="0" smtClean="0">
                <a:solidFill>
                  <a:srgbClr val="FF0000"/>
                </a:solidFill>
              </a:rPr>
              <a:t>*</a:t>
            </a:r>
            <a:r>
              <a:rPr lang="en-US" dirty="0" smtClean="0"/>
              <a:t>http</a:t>
            </a:r>
            <a:r>
              <a:rPr lang="en-US" dirty="0"/>
              <a:t>://www.thevaccinereaction.org/2016/02</a:t>
            </a:r>
            <a:r>
              <a:rPr lang="en-US" dirty="0" smtClean="0"/>
              <a:t>/</a:t>
            </a:r>
          </a:p>
          <a:p>
            <a:r>
              <a:rPr lang="en-US" dirty="0" smtClean="0"/>
              <a:t>tdap</a:t>
            </a:r>
            <a:r>
              <a:rPr lang="en-US" dirty="0"/>
              <a:t>-vaccinations-for-all-pregnant-women-in-brazil-mandated-in-late-2014/</a:t>
            </a:r>
          </a:p>
        </p:txBody>
      </p:sp>
    </p:spTree>
    <p:extLst>
      <p:ext uri="{BB962C8B-B14F-4D97-AF65-F5344CB8AC3E}">
        <p14:creationId xmlns:p14="http://schemas.microsoft.com/office/powerpoint/2010/main" val="1939036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squ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38421" y="4957652"/>
            <a:ext cx="2605579" cy="1628487"/>
          </a:xfrm>
          <a:prstGeom prst="rect">
            <a:avLst/>
          </a:prstGeom>
        </p:spPr>
      </p:pic>
      <p:sp>
        <p:nvSpPr>
          <p:cNvPr id="2" name="Title 1"/>
          <p:cNvSpPr>
            <a:spLocks noGrp="1"/>
          </p:cNvSpPr>
          <p:nvPr>
            <p:ph type="title"/>
          </p:nvPr>
        </p:nvSpPr>
        <p:spPr/>
        <p:txBody>
          <a:bodyPr>
            <a:normAutofit fontScale="90000"/>
          </a:bodyPr>
          <a:lstStyle/>
          <a:p>
            <a:r>
              <a:rPr lang="en-US" b="1" dirty="0" err="1"/>
              <a:t>Zika</a:t>
            </a:r>
            <a:r>
              <a:rPr lang="en-US" b="1" dirty="0"/>
              <a:t> Causes Microcephaly: </a:t>
            </a:r>
            <a:r>
              <a:rPr lang="en-US" b="1" dirty="0" smtClean="0"/>
              <a:t/>
            </a:r>
            <a:br>
              <a:rPr lang="en-US" b="1" dirty="0" smtClean="0"/>
            </a:br>
            <a:r>
              <a:rPr lang="en-US" b="1" dirty="0" smtClean="0"/>
              <a:t>There's </a:t>
            </a:r>
            <a:r>
              <a:rPr lang="en-US" b="1" dirty="0"/>
              <a:t>No Doubt</a:t>
            </a:r>
            <a:r>
              <a:rPr lang="en-US" b="1" dirty="0" smtClean="0"/>
              <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err="1"/>
              <a:t>Zika</a:t>
            </a:r>
            <a:r>
              <a:rPr lang="en-US" dirty="0"/>
              <a:t> Virus Causes Birth Defects, Health Officials Confirm.”</a:t>
            </a:r>
          </a:p>
          <a:p>
            <a:pPr marL="0" indent="0">
              <a:buNone/>
            </a:pPr>
            <a:r>
              <a:rPr lang="en-US" dirty="0"/>
              <a:t>New York Times</a:t>
            </a:r>
          </a:p>
          <a:p>
            <a:endParaRPr lang="en-US" dirty="0"/>
          </a:p>
          <a:p>
            <a:pPr marL="0" indent="0">
              <a:buNone/>
            </a:pPr>
            <a:r>
              <a:rPr lang="en-US" dirty="0"/>
              <a:t>“CDC Confirms </a:t>
            </a:r>
            <a:r>
              <a:rPr lang="en-US" dirty="0" err="1"/>
              <a:t>Zika</a:t>
            </a:r>
            <a:r>
              <a:rPr lang="en-US" dirty="0"/>
              <a:t> Virus Causes Microcephaly, Other Birth Defects”</a:t>
            </a:r>
          </a:p>
          <a:p>
            <a:pPr marL="0" indent="0">
              <a:buNone/>
            </a:pPr>
            <a:r>
              <a:rPr lang="en-US" dirty="0"/>
              <a:t>Washington Post</a:t>
            </a:r>
          </a:p>
          <a:p>
            <a:endParaRPr lang="en-US" dirty="0"/>
          </a:p>
          <a:p>
            <a:pPr marL="0" indent="0">
              <a:buNone/>
            </a:pPr>
            <a:r>
              <a:rPr lang="en-US" dirty="0"/>
              <a:t>“</a:t>
            </a:r>
            <a:r>
              <a:rPr lang="en-US" dirty="0" err="1"/>
              <a:t>Zika</a:t>
            </a:r>
            <a:r>
              <a:rPr lang="en-US" dirty="0"/>
              <a:t> Definitely Causes Birth Defects, U.S. Officials Announce” </a:t>
            </a:r>
          </a:p>
          <a:p>
            <a:pPr marL="0" indent="0">
              <a:buNone/>
            </a:pPr>
            <a:r>
              <a:rPr lang="en-US" dirty="0"/>
              <a:t>TIME magazine</a:t>
            </a:r>
          </a:p>
          <a:p>
            <a:endParaRPr lang="en-US" dirty="0"/>
          </a:p>
          <a:p>
            <a:pPr marL="0" indent="0">
              <a:buNone/>
            </a:pPr>
            <a:r>
              <a:rPr lang="en-US" dirty="0"/>
              <a:t>“It’s Official: </a:t>
            </a:r>
            <a:r>
              <a:rPr lang="en-US" dirty="0" err="1"/>
              <a:t>Zika</a:t>
            </a:r>
            <a:r>
              <a:rPr lang="en-US" dirty="0"/>
              <a:t> Virus Causes Birth Defects”</a:t>
            </a:r>
          </a:p>
          <a:p>
            <a:pPr marL="0" indent="0">
              <a:buNone/>
            </a:pPr>
            <a:r>
              <a:rPr lang="en-US" dirty="0"/>
              <a:t>NBC News.</a:t>
            </a:r>
          </a:p>
          <a:p>
            <a:endParaRPr lang="en-US" dirty="0"/>
          </a:p>
          <a:p>
            <a:endParaRPr lang="en-US" dirty="0"/>
          </a:p>
          <a:p>
            <a:endParaRPr lang="en-US" dirty="0"/>
          </a:p>
        </p:txBody>
      </p:sp>
      <p:pic>
        <p:nvPicPr>
          <p:cNvPr id="4" name="Picture 3" descr="Zik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875" y="274638"/>
            <a:ext cx="1110925" cy="1095495"/>
          </a:xfrm>
          <a:prstGeom prst="rect">
            <a:avLst/>
          </a:prstGeom>
        </p:spPr>
      </p:pic>
      <p:sp>
        <p:nvSpPr>
          <p:cNvPr id="6" name="TextBox 5"/>
          <p:cNvSpPr txBox="1"/>
          <p:nvPr/>
        </p:nvSpPr>
        <p:spPr>
          <a:xfrm>
            <a:off x="195743" y="6401473"/>
            <a:ext cx="6124543" cy="400110"/>
          </a:xfrm>
          <a:prstGeom prst="rect">
            <a:avLst/>
          </a:prstGeom>
          <a:noFill/>
        </p:spPr>
        <p:txBody>
          <a:bodyPr wrap="none" rtlCol="0">
            <a:spAutoFit/>
          </a:bodyPr>
          <a:lstStyle/>
          <a:p>
            <a:r>
              <a:rPr lang="da-DK" sz="2000" dirty="0">
                <a:solidFill>
                  <a:srgbClr val="FF0000"/>
                </a:solidFill>
              </a:rPr>
              <a:t>*</a:t>
            </a:r>
            <a:r>
              <a:rPr lang="da-DK" sz="2000" dirty="0"/>
              <a:t>SA Rasmussen et al. N </a:t>
            </a:r>
            <a:r>
              <a:rPr lang="da-DK" sz="2000" dirty="0" err="1"/>
              <a:t>Engl</a:t>
            </a:r>
            <a:r>
              <a:rPr lang="da-DK" sz="2000" dirty="0"/>
              <a:t> J Med 2016; 374:1981-1987.</a:t>
            </a:r>
            <a:endParaRPr lang="en-US" sz="2000" dirty="0"/>
          </a:p>
        </p:txBody>
      </p:sp>
    </p:spTree>
    <p:extLst>
      <p:ext uri="{BB962C8B-B14F-4D97-AF65-F5344CB8AC3E}">
        <p14:creationId xmlns:p14="http://schemas.microsoft.com/office/powerpoint/2010/main" val="405112483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5" y="274638"/>
            <a:ext cx="9256786" cy="1143000"/>
          </a:xfrm>
        </p:spPr>
        <p:txBody>
          <a:bodyPr>
            <a:normAutofit fontScale="90000"/>
          </a:bodyPr>
          <a:lstStyle/>
          <a:p>
            <a:r>
              <a:rPr lang="en-US" b="1" dirty="0" err="1"/>
              <a:t>Tdap</a:t>
            </a:r>
            <a:r>
              <a:rPr lang="en-US" b="1" dirty="0"/>
              <a:t> Vaccinations for All Pregnant Women in Brazil Mandated in Late </a:t>
            </a:r>
            <a:r>
              <a:rPr lang="en-US" b="1" dirty="0" smtClean="0"/>
              <a:t>2014</a:t>
            </a:r>
            <a:r>
              <a:rPr lang="en-US" b="1" dirty="0" smtClean="0">
                <a:solidFill>
                  <a:srgbClr val="FF0000"/>
                </a:solidFill>
              </a:rPr>
              <a:t>*</a:t>
            </a:r>
            <a:r>
              <a:rPr lang="en-US" b="1" dirty="0" smtClean="0"/>
              <a:t> </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Growing </a:t>
            </a:r>
            <a:r>
              <a:rPr lang="en-US" dirty="0"/>
              <a:t>incidence of pertussis (whooping cough) in Brazil from 2007 to 2014</a:t>
            </a:r>
            <a:r>
              <a:rPr lang="en-US" dirty="0" smtClean="0"/>
              <a:t>.</a:t>
            </a:r>
          </a:p>
          <a:p>
            <a:r>
              <a:rPr lang="en-US" dirty="0" smtClean="0"/>
              <a:t>Brazil recommended </a:t>
            </a:r>
            <a:r>
              <a:rPr lang="en-US" dirty="0" err="1" smtClean="0"/>
              <a:t>Tdap</a:t>
            </a:r>
            <a:r>
              <a:rPr lang="en-US" dirty="0" smtClean="0"/>
              <a:t> (adult </a:t>
            </a:r>
            <a:r>
              <a:rPr lang="en-US" dirty="0" err="1" smtClean="0"/>
              <a:t>DtAP</a:t>
            </a:r>
            <a:r>
              <a:rPr lang="en-US" dirty="0" smtClean="0"/>
              <a:t>) for all pregnant women beginning in 2014</a:t>
            </a:r>
          </a:p>
          <a:p>
            <a:r>
              <a:rPr lang="en-US" dirty="0" smtClean="0"/>
              <a:t>Used UK GSK </a:t>
            </a:r>
            <a:r>
              <a:rPr lang="en-US" dirty="0" err="1" smtClean="0"/>
              <a:t>Boostrix</a:t>
            </a:r>
            <a:r>
              <a:rPr lang="en-US" dirty="0" smtClean="0"/>
              <a:t> </a:t>
            </a:r>
            <a:r>
              <a:rPr lang="en-US" dirty="0" err="1" smtClean="0"/>
              <a:t>Tdap</a:t>
            </a:r>
            <a:r>
              <a:rPr lang="en-US" dirty="0" smtClean="0"/>
              <a:t> vaccine</a:t>
            </a:r>
          </a:p>
          <a:p>
            <a:pPr lvl="1"/>
            <a:r>
              <a:rPr lang="en-US" dirty="0" smtClean="0"/>
              <a:t>It contains aluminum, formaldehyde, </a:t>
            </a:r>
            <a:r>
              <a:rPr lang="en-US" dirty="0" err="1" smtClean="0"/>
              <a:t>polysorbate</a:t>
            </a:r>
            <a:r>
              <a:rPr lang="en-US" dirty="0" smtClean="0"/>
              <a:t> 80 , </a:t>
            </a:r>
            <a:r>
              <a:rPr lang="en-US" i="1" dirty="0" smtClean="0">
                <a:solidFill>
                  <a:srgbClr val="FF0000"/>
                </a:solidFill>
              </a:rPr>
              <a:t>glycine</a:t>
            </a:r>
            <a:r>
              <a:rPr lang="en-US" dirty="0" smtClean="0"/>
              <a:t>, bovine casein, bovine extract</a:t>
            </a:r>
          </a:p>
          <a:p>
            <a:r>
              <a:rPr lang="en-US" dirty="0"/>
              <a:t>According to GSK, neither the safety nor effectiveness of </a:t>
            </a:r>
            <a:r>
              <a:rPr lang="en-US" dirty="0" err="1"/>
              <a:t>Boostrix</a:t>
            </a:r>
            <a:r>
              <a:rPr lang="en-US" dirty="0"/>
              <a:t> have been established in pregnant women</a:t>
            </a:r>
            <a:r>
              <a:rPr lang="en-US" dirty="0" smtClean="0"/>
              <a:t>.</a:t>
            </a:r>
            <a:endParaRPr lang="en-US" dirty="0"/>
          </a:p>
        </p:txBody>
      </p:sp>
      <p:sp>
        <p:nvSpPr>
          <p:cNvPr id="4" name="TextBox 3"/>
          <p:cNvSpPr txBox="1"/>
          <p:nvPr/>
        </p:nvSpPr>
        <p:spPr>
          <a:xfrm>
            <a:off x="1086085" y="6177625"/>
            <a:ext cx="7340471" cy="646331"/>
          </a:xfrm>
          <a:prstGeom prst="rect">
            <a:avLst/>
          </a:prstGeom>
          <a:noFill/>
        </p:spPr>
        <p:txBody>
          <a:bodyPr wrap="none" rtlCol="0">
            <a:spAutoFit/>
          </a:bodyPr>
          <a:lstStyle/>
          <a:p>
            <a:pPr algn="r"/>
            <a:r>
              <a:rPr lang="en-US" dirty="0">
                <a:solidFill>
                  <a:srgbClr val="FF0000"/>
                </a:solidFill>
              </a:rPr>
              <a:t>	</a:t>
            </a:r>
            <a:r>
              <a:rPr lang="en-US" dirty="0" smtClean="0">
                <a:solidFill>
                  <a:srgbClr val="FF0000"/>
                </a:solidFill>
              </a:rPr>
              <a:t>*</a:t>
            </a:r>
            <a:r>
              <a:rPr lang="en-US" dirty="0" smtClean="0"/>
              <a:t>http</a:t>
            </a:r>
            <a:r>
              <a:rPr lang="en-US" dirty="0"/>
              <a:t>://www.thevaccinereaction.org/2016/02</a:t>
            </a:r>
            <a:r>
              <a:rPr lang="en-US" dirty="0" smtClean="0"/>
              <a:t>/</a:t>
            </a:r>
          </a:p>
          <a:p>
            <a:r>
              <a:rPr lang="en-US" dirty="0" smtClean="0"/>
              <a:t>tdap</a:t>
            </a:r>
            <a:r>
              <a:rPr lang="en-US" dirty="0"/>
              <a:t>-vaccinations-for-all-pregnant-women-in-brazil-mandated-in-late-2014/</a:t>
            </a:r>
          </a:p>
        </p:txBody>
      </p:sp>
      <p:sp>
        <p:nvSpPr>
          <p:cNvPr id="5" name="TextBox 4"/>
          <p:cNvSpPr txBox="1"/>
          <p:nvPr/>
        </p:nvSpPr>
        <p:spPr>
          <a:xfrm>
            <a:off x="135467" y="2402416"/>
            <a:ext cx="8737600" cy="2554545"/>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Infants are especially vulnerable to pertussis because their mom’s vaccine-based            immunity has worn off</a:t>
            </a:r>
          </a:p>
          <a:p>
            <a:pPr algn="ctr"/>
            <a:endParaRPr lang="en-US" sz="3200" dirty="0"/>
          </a:p>
        </p:txBody>
      </p:sp>
    </p:spTree>
    <p:extLst>
      <p:ext uri="{BB962C8B-B14F-4D97-AF65-F5344CB8AC3E}">
        <p14:creationId xmlns:p14="http://schemas.microsoft.com/office/powerpoint/2010/main" val="4018220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nishing_white_matter_arti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54" y="1529602"/>
            <a:ext cx="10276035" cy="3407667"/>
          </a:xfrm>
          <a:prstGeom prst="rect">
            <a:avLst/>
          </a:prstGeom>
        </p:spPr>
      </p:pic>
    </p:spTree>
    <p:extLst>
      <p:ext uri="{BB962C8B-B14F-4D97-AF65-F5344CB8AC3E}">
        <p14:creationId xmlns:p14="http://schemas.microsoft.com/office/powerpoint/2010/main" val="402357482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Vanishing White Matter Disease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417638"/>
            <a:ext cx="8556707" cy="4525963"/>
          </a:xfrm>
        </p:spPr>
        <p:txBody>
          <a:bodyPr>
            <a:normAutofit fontScale="92500"/>
          </a:bodyPr>
          <a:lstStyle/>
          <a:p>
            <a:r>
              <a:rPr lang="en-US" dirty="0" smtClean="0"/>
              <a:t>Originally </a:t>
            </a:r>
            <a:r>
              <a:rPr lang="en-US" dirty="0"/>
              <a:t>called </a:t>
            </a:r>
            <a:r>
              <a:rPr lang="en-US" dirty="0" smtClean="0"/>
              <a:t>“childhood </a:t>
            </a:r>
            <a:r>
              <a:rPr lang="en-US" dirty="0"/>
              <a:t>ataxia with central nervous system </a:t>
            </a:r>
            <a:r>
              <a:rPr lang="en-US" dirty="0" err="1" smtClean="0"/>
              <a:t>hypomyelinating</a:t>
            </a:r>
            <a:r>
              <a:rPr lang="en-US" dirty="0" smtClean="0"/>
              <a:t>”</a:t>
            </a:r>
            <a:endParaRPr lang="en-US" dirty="0"/>
          </a:p>
          <a:p>
            <a:r>
              <a:rPr lang="en-US" dirty="0"/>
              <a:t>White matter in brain replaced by cerebrospinal fluid</a:t>
            </a:r>
          </a:p>
          <a:p>
            <a:r>
              <a:rPr lang="en-US" dirty="0"/>
              <a:t>Regression of milestones after trauma or infection</a:t>
            </a:r>
          </a:p>
          <a:p>
            <a:r>
              <a:rPr lang="en-US" dirty="0"/>
              <a:t>Case </a:t>
            </a:r>
            <a:r>
              <a:rPr lang="en-US" dirty="0" smtClean="0"/>
              <a:t>Study:</a:t>
            </a:r>
            <a:endParaRPr lang="en-US" dirty="0"/>
          </a:p>
          <a:p>
            <a:pPr lvl="1"/>
            <a:r>
              <a:rPr lang="en-US" dirty="0" smtClean="0"/>
              <a:t>1 </a:t>
            </a:r>
            <a:r>
              <a:rPr lang="en-US" dirty="0"/>
              <a:t>1/2 year old girl suffered fever and convulsions following booster dose of DPT vaccine</a:t>
            </a:r>
          </a:p>
          <a:p>
            <a:pPr lvl="1"/>
            <a:r>
              <a:rPr lang="en-US" dirty="0" smtClean="0"/>
              <a:t>Head </a:t>
            </a:r>
            <a:r>
              <a:rPr lang="en-US" dirty="0"/>
              <a:t>size 3 standard deviations below norm</a:t>
            </a:r>
          </a:p>
        </p:txBody>
      </p:sp>
      <p:sp>
        <p:nvSpPr>
          <p:cNvPr id="4" name="TextBox 3"/>
          <p:cNvSpPr txBox="1"/>
          <p:nvPr/>
        </p:nvSpPr>
        <p:spPr>
          <a:xfrm>
            <a:off x="952546" y="6297893"/>
            <a:ext cx="6436753" cy="369332"/>
          </a:xfrm>
          <a:prstGeom prst="rect">
            <a:avLst/>
          </a:prstGeom>
          <a:noFill/>
        </p:spPr>
        <p:txBody>
          <a:bodyPr wrap="none" rtlCol="0">
            <a:spAutoFit/>
          </a:bodyPr>
          <a:lstStyle/>
          <a:p>
            <a:r>
              <a:rPr lang="en-US" dirty="0">
                <a:solidFill>
                  <a:srgbClr val="FF0000"/>
                </a:solidFill>
              </a:rPr>
              <a:t>*</a:t>
            </a:r>
            <a:r>
              <a:rPr lang="en-US" dirty="0"/>
              <a:t>VK </a:t>
            </a:r>
            <a:r>
              <a:rPr lang="en-US" dirty="0" err="1"/>
              <a:t>Gowda</a:t>
            </a:r>
            <a:r>
              <a:rPr lang="en-US" dirty="0"/>
              <a:t> et al., Journal of Pediatric Neurology 2014;12:167-170.</a:t>
            </a:r>
          </a:p>
        </p:txBody>
      </p:sp>
    </p:spTree>
    <p:extLst>
      <p:ext uri="{BB962C8B-B14F-4D97-AF65-F5344CB8AC3E}">
        <p14:creationId xmlns:p14="http://schemas.microsoft.com/office/powerpoint/2010/main" val="340341073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48"/>
            <a:ext cx="8229600" cy="1143000"/>
          </a:xfrm>
        </p:spPr>
        <p:txBody>
          <a:bodyPr>
            <a:normAutofit fontScale="90000"/>
          </a:bodyPr>
          <a:lstStyle/>
          <a:p>
            <a:r>
              <a:rPr lang="en-US" b="1" dirty="0" smtClean="0"/>
              <a:t>Glyphosate and Aluminum:                 Partners in Crime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412610"/>
            <a:ext cx="8466667" cy="5037667"/>
          </a:xfrm>
        </p:spPr>
        <p:txBody>
          <a:bodyPr>
            <a:normAutofit fontScale="92500" lnSpcReduction="20000"/>
          </a:bodyPr>
          <a:lstStyle/>
          <a:p>
            <a:r>
              <a:rPr lang="en-US" dirty="0" err="1" smtClean="0"/>
              <a:t>Tdap</a:t>
            </a:r>
            <a:r>
              <a:rPr lang="en-US" dirty="0" smtClean="0"/>
              <a:t> vaccine contains aluminum as adjuvant</a:t>
            </a:r>
          </a:p>
          <a:p>
            <a:r>
              <a:rPr lang="en-US" dirty="0"/>
              <a:t>Glyphosate </a:t>
            </a:r>
            <a:r>
              <a:rPr lang="en-US" i="1" dirty="0">
                <a:solidFill>
                  <a:srgbClr val="FF0000"/>
                </a:solidFill>
              </a:rPr>
              <a:t>cages</a:t>
            </a:r>
            <a:r>
              <a:rPr lang="en-US" dirty="0"/>
              <a:t> aluminum to promote entry</a:t>
            </a:r>
          </a:p>
          <a:p>
            <a:r>
              <a:rPr lang="en-US" dirty="0"/>
              <a:t>Glyphosate promotes </a:t>
            </a:r>
            <a:r>
              <a:rPr lang="en-US" i="1" dirty="0">
                <a:solidFill>
                  <a:srgbClr val="FF0000"/>
                </a:solidFill>
              </a:rPr>
              <a:t>calcium uptake </a:t>
            </a:r>
            <a:r>
              <a:rPr lang="en-US" dirty="0"/>
              <a:t>by voltage-activated channels</a:t>
            </a:r>
          </a:p>
          <a:p>
            <a:pPr lvl="1"/>
            <a:r>
              <a:rPr lang="en-US" dirty="0"/>
              <a:t>Aluminum gains entry as calcium mimetic</a:t>
            </a:r>
          </a:p>
          <a:p>
            <a:r>
              <a:rPr lang="en-US" dirty="0" smtClean="0"/>
              <a:t>Glyphosate induces pathogens like C. </a:t>
            </a:r>
            <a:r>
              <a:rPr lang="en-US" dirty="0" err="1" smtClean="0"/>
              <a:t>difficile</a:t>
            </a:r>
            <a:r>
              <a:rPr lang="en-US" dirty="0" smtClean="0"/>
              <a:t>                           in gut, leading to </a:t>
            </a:r>
            <a:r>
              <a:rPr lang="en-US" i="1" dirty="0" smtClean="0">
                <a:solidFill>
                  <a:srgbClr val="FF0000"/>
                </a:solidFill>
              </a:rPr>
              <a:t>leaky gut syndrome</a:t>
            </a:r>
          </a:p>
          <a:p>
            <a:pPr lvl="1"/>
            <a:r>
              <a:rPr lang="en-US" dirty="0" smtClean="0"/>
              <a:t>C. diff produces </a:t>
            </a:r>
            <a:r>
              <a:rPr lang="en-US" i="1" dirty="0" smtClean="0">
                <a:solidFill>
                  <a:srgbClr val="FF0000"/>
                </a:solidFill>
              </a:rPr>
              <a:t>p-cresol </a:t>
            </a:r>
            <a:r>
              <a:rPr lang="en-US" dirty="0" smtClean="0"/>
              <a:t>which promotes                                       aluminum uptake by cells</a:t>
            </a:r>
          </a:p>
          <a:p>
            <a:pPr lvl="1"/>
            <a:r>
              <a:rPr lang="en-US" dirty="0" smtClean="0"/>
              <a:t>p-Cresol is a known biomarker for autism</a:t>
            </a:r>
          </a:p>
          <a:p>
            <a:pPr lvl="1"/>
            <a:r>
              <a:rPr lang="en-US" dirty="0" smtClean="0"/>
              <a:t>p-Cresol is an important factor in </a:t>
            </a:r>
            <a:r>
              <a:rPr lang="en-US" i="1" dirty="0" smtClean="0">
                <a:solidFill>
                  <a:srgbClr val="FF0000"/>
                </a:solidFill>
              </a:rPr>
              <a:t>kidney failure </a:t>
            </a:r>
            <a:r>
              <a:rPr lang="en-US" dirty="0" smtClean="0"/>
              <a:t>which leads to aluminum retention in tissues </a:t>
            </a:r>
            <a:r>
              <a:rPr lang="en-US" dirty="0" smtClean="0">
                <a:sym typeface="Wingdings"/>
              </a:rPr>
              <a:t> dementia</a:t>
            </a:r>
            <a:endParaRPr lang="en-US" dirty="0" smtClean="0"/>
          </a:p>
          <a:p>
            <a:pPr marL="0" indent="0">
              <a:buNone/>
            </a:pPr>
            <a:endParaRPr lang="en-US" dirty="0" smtClean="0"/>
          </a:p>
          <a:p>
            <a:pPr lvl="1"/>
            <a:endParaRPr lang="en-US" dirty="0" smtClean="0"/>
          </a:p>
          <a:p>
            <a:endParaRPr lang="en-US" dirty="0" smtClean="0"/>
          </a:p>
        </p:txBody>
      </p:sp>
      <p:sp>
        <p:nvSpPr>
          <p:cNvPr id="5" name="TextBox 4"/>
          <p:cNvSpPr txBox="1"/>
          <p:nvPr/>
        </p:nvSpPr>
        <p:spPr>
          <a:xfrm>
            <a:off x="2987268" y="6395551"/>
            <a:ext cx="5440512" cy="400110"/>
          </a:xfrm>
          <a:prstGeom prst="rect">
            <a:avLst/>
          </a:prstGeom>
          <a:noFill/>
        </p:spPr>
        <p:txBody>
          <a:bodyPr wrap="none" rtlCol="0">
            <a:spAutoFit/>
          </a:bodyPr>
          <a:lstStyle/>
          <a:p>
            <a:r>
              <a:rPr lang="fr-FR" sz="2000" dirty="0">
                <a:solidFill>
                  <a:srgbClr val="FF0000"/>
                </a:solidFill>
              </a:rPr>
              <a:t>*</a:t>
            </a:r>
            <a:r>
              <a:rPr lang="fr-FR" sz="2000" dirty="0"/>
              <a:t>S Seneff et al., Agricultural Sciences 2015;6:42-70</a:t>
            </a:r>
            <a:endParaRPr lang="en-US" sz="2000" dirty="0"/>
          </a:p>
        </p:txBody>
      </p:sp>
    </p:spTree>
    <p:extLst>
      <p:ext uri="{BB962C8B-B14F-4D97-AF65-F5344CB8AC3E}">
        <p14:creationId xmlns:p14="http://schemas.microsoft.com/office/powerpoint/2010/main" val="143998239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88375"/>
            <a:ext cx="9651999" cy="1143000"/>
          </a:xfrm>
        </p:spPr>
        <p:txBody>
          <a:bodyPr>
            <a:normAutofit fontScale="90000"/>
          </a:bodyPr>
          <a:lstStyle/>
          <a:p>
            <a:r>
              <a:rPr lang="en-US" b="1" dirty="0" smtClean="0"/>
              <a:t>“Measles </a:t>
            </a:r>
            <a:r>
              <a:rPr lang="en-US" b="1" dirty="0"/>
              <a:t>Reemergence in </a:t>
            </a:r>
            <a:r>
              <a:rPr lang="en-US" b="1" dirty="0" err="1"/>
              <a:t>Ceará</a:t>
            </a:r>
            <a:r>
              <a:rPr lang="en-US" b="1" dirty="0"/>
              <a:t>, Northeast Brazil, 15 Years after </a:t>
            </a:r>
            <a:r>
              <a:rPr lang="en-US" b="1" dirty="0" smtClean="0"/>
              <a:t>Elimination”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CDC post: 21(9),  September </a:t>
            </a:r>
            <a:r>
              <a:rPr lang="en-US" dirty="0"/>
              <a:t>2015 </a:t>
            </a:r>
            <a:endParaRPr lang="en-US" dirty="0" smtClean="0"/>
          </a:p>
          <a:p>
            <a:r>
              <a:rPr lang="en-US" dirty="0" smtClean="0"/>
              <a:t>Measles “eliminated” in Brazil in 2000 w/ massive vaccination campaign</a:t>
            </a:r>
          </a:p>
          <a:p>
            <a:r>
              <a:rPr lang="en-US" dirty="0"/>
              <a:t>From December 2, 2013, through December 31, 2014, in the state of </a:t>
            </a:r>
            <a:r>
              <a:rPr lang="en-US" dirty="0" err="1"/>
              <a:t>Ceará</a:t>
            </a:r>
            <a:r>
              <a:rPr lang="en-US" dirty="0"/>
              <a:t>, </a:t>
            </a:r>
            <a:r>
              <a:rPr lang="en-US" dirty="0" smtClean="0"/>
              <a:t>NE Brazil</a:t>
            </a:r>
            <a:r>
              <a:rPr lang="en-US" dirty="0"/>
              <a:t>, </a:t>
            </a:r>
            <a:r>
              <a:rPr lang="en-US" dirty="0" smtClean="0"/>
              <a:t>    681 </a:t>
            </a:r>
            <a:r>
              <a:rPr lang="en-US" dirty="0"/>
              <a:t>measles cases were </a:t>
            </a:r>
            <a:r>
              <a:rPr lang="en-US" dirty="0" smtClean="0"/>
              <a:t>reported</a:t>
            </a:r>
          </a:p>
          <a:p>
            <a:pPr lvl="1"/>
            <a:r>
              <a:rPr lang="en-US" dirty="0" smtClean="0"/>
              <a:t>19% were patients aged 20 to 29</a:t>
            </a:r>
          </a:p>
          <a:p>
            <a:r>
              <a:rPr lang="en-US" dirty="0" smtClean="0"/>
              <a:t>Either measles infection or MMR vaccine could be a factor</a:t>
            </a:r>
            <a:endParaRPr lang="en-US" dirty="0"/>
          </a:p>
          <a:p>
            <a:endParaRPr lang="en-US" dirty="0"/>
          </a:p>
        </p:txBody>
      </p:sp>
      <p:sp>
        <p:nvSpPr>
          <p:cNvPr id="4" name="TextBox 3"/>
          <p:cNvSpPr txBox="1"/>
          <p:nvPr/>
        </p:nvSpPr>
        <p:spPr>
          <a:xfrm>
            <a:off x="880533" y="6471735"/>
            <a:ext cx="6150467"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wwwnc.cdc.gov</a:t>
            </a:r>
            <a:r>
              <a:rPr lang="en-US" sz="2000" dirty="0"/>
              <a:t>/</a:t>
            </a:r>
            <a:r>
              <a:rPr lang="en-US" sz="2000" dirty="0" err="1"/>
              <a:t>eid</a:t>
            </a:r>
            <a:r>
              <a:rPr lang="en-US" sz="2000" dirty="0"/>
              <a:t>/article/21/9/15-0391_article</a:t>
            </a:r>
          </a:p>
        </p:txBody>
      </p:sp>
    </p:spTree>
    <p:extLst>
      <p:ext uri="{BB962C8B-B14F-4D97-AF65-F5344CB8AC3E}">
        <p14:creationId xmlns:p14="http://schemas.microsoft.com/office/powerpoint/2010/main" val="16142470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3"/>
            <a:ext cx="8229600" cy="1143000"/>
          </a:xfrm>
        </p:spPr>
        <p:txBody>
          <a:bodyPr/>
          <a:lstStyle/>
          <a:p>
            <a:r>
              <a:rPr lang="en-US" b="1" dirty="0" smtClean="0"/>
              <a:t>Glyphosate in Vaccines?</a:t>
            </a:r>
            <a:endParaRPr lang="en-US" b="1" dirty="0"/>
          </a:p>
        </p:txBody>
      </p:sp>
      <p:sp>
        <p:nvSpPr>
          <p:cNvPr id="3" name="Content Placeholder 2"/>
          <p:cNvSpPr>
            <a:spLocks noGrp="1"/>
          </p:cNvSpPr>
          <p:nvPr>
            <p:ph idx="1"/>
          </p:nvPr>
        </p:nvSpPr>
        <p:spPr>
          <a:xfrm>
            <a:off x="341750" y="1282734"/>
            <a:ext cx="8548250" cy="5236599"/>
          </a:xfrm>
        </p:spPr>
        <p:txBody>
          <a:bodyPr>
            <a:normAutofit fontScale="92500"/>
          </a:bodyPr>
          <a:lstStyle/>
          <a:p>
            <a:r>
              <a:rPr lang="en-US" dirty="0" smtClean="0"/>
              <a:t>For MMR, flu vaccine, and rabies vaccine, live virus is grown on </a:t>
            </a:r>
            <a:r>
              <a:rPr lang="en-US" i="1" dirty="0" smtClean="0">
                <a:solidFill>
                  <a:srgbClr val="FF0000"/>
                </a:solidFill>
              </a:rPr>
              <a:t>gelatin</a:t>
            </a:r>
            <a:r>
              <a:rPr lang="en-US" dirty="0" smtClean="0">
                <a:solidFill>
                  <a:srgbClr val="FF0000"/>
                </a:solidFill>
              </a:rPr>
              <a:t> </a:t>
            </a:r>
            <a:r>
              <a:rPr lang="en-US" dirty="0" smtClean="0"/>
              <a:t>derived from ligaments of pigs</a:t>
            </a:r>
          </a:p>
          <a:p>
            <a:pPr lvl="1"/>
            <a:r>
              <a:rPr lang="en-US" dirty="0" smtClean="0"/>
              <a:t>Pigs are fed GMO Roundup-Ready corn and soy feed</a:t>
            </a:r>
          </a:p>
          <a:p>
            <a:r>
              <a:rPr lang="en-US" dirty="0" smtClean="0"/>
              <a:t>Gelatin (derived from collagen) contains significant amounts of both glycine and glutamate</a:t>
            </a:r>
          </a:p>
          <a:p>
            <a:pPr lvl="1"/>
            <a:r>
              <a:rPr lang="en-US" dirty="0" smtClean="0"/>
              <a:t>These two neurotransmitters excite the NMDA  receptors in the brain</a:t>
            </a:r>
          </a:p>
          <a:p>
            <a:pPr lvl="1"/>
            <a:r>
              <a:rPr lang="en-US" dirty="0" smtClean="0"/>
              <a:t>Glyphosate substitution by mistake for glycine is a possibility!</a:t>
            </a:r>
          </a:p>
          <a:p>
            <a:r>
              <a:rPr lang="en-US" dirty="0" smtClean="0"/>
              <a:t>Glyphosate stimulation of NMDA receptors could cause neuronal burnout</a:t>
            </a:r>
            <a:endParaRPr lang="en-US" dirty="0"/>
          </a:p>
        </p:txBody>
      </p:sp>
    </p:spTree>
    <p:extLst>
      <p:ext uri="{BB962C8B-B14F-4D97-AF65-F5344CB8AC3E}">
        <p14:creationId xmlns:p14="http://schemas.microsoft.com/office/powerpoint/2010/main" val="93331278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Purdue Vaccination </a:t>
            </a:r>
            <a:r>
              <a:rPr lang="en-US" b="1" dirty="0" smtClean="0"/>
              <a:t>Studies      </a:t>
            </a:r>
            <a:r>
              <a:rPr lang="en-US" b="1" dirty="0"/>
              <a:t>and Auto-</a:t>
            </a:r>
            <a:r>
              <a:rPr lang="en-US" b="1" dirty="0" smtClean="0"/>
              <a:t>antibodies</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0"/>
            <a:ext cx="4674748" cy="3513946"/>
          </a:xfrm>
        </p:spPr>
        <p:txBody>
          <a:bodyPr>
            <a:normAutofit/>
          </a:bodyPr>
          <a:lstStyle/>
          <a:p>
            <a:pPr marL="0" indent="0">
              <a:buNone/>
            </a:pPr>
            <a:r>
              <a:rPr lang="en-US" dirty="0" smtClean="0"/>
              <a:t>“The </a:t>
            </a:r>
            <a:r>
              <a:rPr lang="en-US" dirty="0"/>
              <a:t>Purdue studies also found that vaccinated dogs were developing autoantibodies to </a:t>
            </a:r>
            <a:r>
              <a:rPr lang="en-US" dirty="0" smtClean="0"/>
              <a:t>        their </a:t>
            </a:r>
            <a:r>
              <a:rPr lang="en-US" dirty="0"/>
              <a:t>own </a:t>
            </a:r>
            <a:r>
              <a:rPr lang="en-US" dirty="0" smtClean="0"/>
              <a:t>collagen”</a:t>
            </a:r>
            <a:endParaRPr lang="en-US" dirty="0"/>
          </a:p>
        </p:txBody>
      </p:sp>
      <p:sp>
        <p:nvSpPr>
          <p:cNvPr id="4" name="TextBox 3"/>
          <p:cNvSpPr txBox="1"/>
          <p:nvPr/>
        </p:nvSpPr>
        <p:spPr>
          <a:xfrm>
            <a:off x="457200" y="6366590"/>
            <a:ext cx="6853158" cy="369332"/>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www.dogsnaturallymagazine.com</a:t>
            </a:r>
            <a:r>
              <a:rPr lang="en-US" dirty="0"/>
              <a:t>/</a:t>
            </a:r>
            <a:r>
              <a:rPr lang="en-US" dirty="0" err="1"/>
              <a:t>purdue</a:t>
            </a:r>
            <a:r>
              <a:rPr lang="en-US" dirty="0"/>
              <a:t>-vaccination-studies/</a:t>
            </a:r>
          </a:p>
        </p:txBody>
      </p:sp>
      <p:pic>
        <p:nvPicPr>
          <p:cNvPr id="5" name="Picture 4" descr="VaccineDo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719" y="2949117"/>
            <a:ext cx="4847081" cy="3216181"/>
          </a:xfrm>
          <a:prstGeom prst="rect">
            <a:avLst/>
          </a:prstGeom>
        </p:spPr>
      </p:pic>
    </p:spTree>
    <p:extLst>
      <p:ext uri="{BB962C8B-B14F-4D97-AF65-F5344CB8AC3E}">
        <p14:creationId xmlns:p14="http://schemas.microsoft.com/office/powerpoint/2010/main" val="151580019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Contamination in Vaccines (Parts Per Billion)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a:t>Merck </a:t>
            </a:r>
            <a:r>
              <a:rPr lang="en-US" dirty="0" smtClean="0"/>
              <a:t>	ZOSTAVAX 		0.42  	Shingles</a:t>
            </a:r>
            <a:endParaRPr lang="en-US" dirty="0"/>
          </a:p>
          <a:p>
            <a:pPr marL="0" indent="0">
              <a:buNone/>
            </a:pPr>
            <a:r>
              <a:rPr lang="en-US" dirty="0">
                <a:solidFill>
                  <a:srgbClr val="FF0000"/>
                </a:solidFill>
              </a:rPr>
              <a:t>Merck </a:t>
            </a:r>
            <a:r>
              <a:rPr lang="en-US" dirty="0" smtClean="0">
                <a:solidFill>
                  <a:srgbClr val="FF0000"/>
                </a:solidFill>
              </a:rPr>
              <a:t>	MMR</a:t>
            </a:r>
            <a:r>
              <a:rPr lang="en-US" dirty="0">
                <a:solidFill>
                  <a:srgbClr val="FF0000"/>
                </a:solidFill>
              </a:rPr>
              <a:t>-II </a:t>
            </a:r>
            <a:r>
              <a:rPr lang="en-US" dirty="0" smtClean="0">
                <a:solidFill>
                  <a:srgbClr val="FF0000"/>
                </a:solidFill>
              </a:rPr>
              <a:t>			2.90  	Measles</a:t>
            </a:r>
            <a:r>
              <a:rPr lang="en-US" dirty="0">
                <a:solidFill>
                  <a:srgbClr val="FF0000"/>
                </a:solidFill>
              </a:rPr>
              <a:t>, Mumps </a:t>
            </a:r>
            <a:r>
              <a:rPr lang="en-US" dirty="0" smtClean="0">
                <a:solidFill>
                  <a:srgbClr val="FF0000"/>
                </a:solidFill>
              </a:rPr>
              <a:t>										and </a:t>
            </a:r>
            <a:r>
              <a:rPr lang="en-US" dirty="0">
                <a:solidFill>
                  <a:srgbClr val="FF0000"/>
                </a:solidFill>
              </a:rPr>
              <a:t>Rubella</a:t>
            </a:r>
          </a:p>
          <a:p>
            <a:pPr marL="0" indent="0">
              <a:buNone/>
            </a:pPr>
            <a:r>
              <a:rPr lang="en-US" dirty="0"/>
              <a:t>Merck </a:t>
            </a:r>
            <a:r>
              <a:rPr lang="en-US" dirty="0" smtClean="0"/>
              <a:t>	VARIVAX 		0.41	Varicella</a:t>
            </a:r>
            <a:r>
              <a:rPr lang="en-US" dirty="0"/>
              <a:t>, </a:t>
            </a:r>
            <a:r>
              <a:rPr lang="en-US" dirty="0" smtClean="0"/>
              <a:t>Chicken Pox</a:t>
            </a:r>
            <a:endParaRPr lang="en-US" dirty="0"/>
          </a:p>
          <a:p>
            <a:pPr marL="0" indent="0">
              <a:buNone/>
            </a:pPr>
            <a:r>
              <a:rPr lang="en-US" dirty="0"/>
              <a:t>MERCK </a:t>
            </a:r>
            <a:r>
              <a:rPr lang="en-US" dirty="0" smtClean="0"/>
              <a:t>	PNEUMOVAX	 ND 	Pneumococcal </a:t>
            </a:r>
            <a:r>
              <a:rPr lang="en-US" dirty="0"/>
              <a:t>18</a:t>
            </a:r>
          </a:p>
          <a:p>
            <a:pPr marL="0" indent="0">
              <a:buNone/>
            </a:pPr>
            <a:r>
              <a:rPr lang="en-US" dirty="0"/>
              <a:t>MERCK </a:t>
            </a:r>
            <a:r>
              <a:rPr lang="en-US" dirty="0" smtClean="0"/>
              <a:t>	PROQUAD 		0.43  	Measles, </a:t>
            </a:r>
            <a:r>
              <a:rPr lang="en-US" dirty="0"/>
              <a:t>Mumps, </a:t>
            </a:r>
            <a:r>
              <a:rPr lang="en-US" dirty="0" smtClean="0"/>
              <a:t>										Rubella</a:t>
            </a:r>
            <a:r>
              <a:rPr lang="en-US" dirty="0"/>
              <a:t>, Varicella</a:t>
            </a:r>
          </a:p>
          <a:p>
            <a:pPr marL="0" indent="0">
              <a:buNone/>
            </a:pPr>
            <a:r>
              <a:rPr lang="en-US" dirty="0" smtClean="0"/>
              <a:t>GSK		ENERGIX</a:t>
            </a:r>
            <a:r>
              <a:rPr lang="en-US" dirty="0"/>
              <a:t>-B </a:t>
            </a:r>
            <a:r>
              <a:rPr lang="en-US" dirty="0" smtClean="0"/>
              <a:t>		0.33  	</a:t>
            </a:r>
            <a:r>
              <a:rPr lang="en-US" dirty="0" err="1" smtClean="0"/>
              <a:t>Heptatitis</a:t>
            </a:r>
            <a:r>
              <a:rPr lang="en-US" dirty="0" smtClean="0"/>
              <a:t> </a:t>
            </a:r>
            <a:r>
              <a:rPr lang="en-US" dirty="0"/>
              <a:t>B</a:t>
            </a:r>
          </a:p>
        </p:txBody>
      </p:sp>
      <p:sp>
        <p:nvSpPr>
          <p:cNvPr id="4" name="TextBox 3"/>
          <p:cNvSpPr txBox="1"/>
          <p:nvPr/>
        </p:nvSpPr>
        <p:spPr>
          <a:xfrm>
            <a:off x="1574800" y="6316133"/>
            <a:ext cx="6506909"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www.tonu.org</a:t>
            </a:r>
            <a:r>
              <a:rPr lang="en-US" sz="2000" dirty="0"/>
              <a:t>/2016/08/31/vaccine-glyphosate-link/</a:t>
            </a:r>
          </a:p>
        </p:txBody>
      </p:sp>
    </p:spTree>
    <p:extLst>
      <p:ext uri="{BB962C8B-B14F-4D97-AF65-F5344CB8AC3E}">
        <p14:creationId xmlns:p14="http://schemas.microsoft.com/office/powerpoint/2010/main" val="417376948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Contamination in Vaccines (Parts Per Billion)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a:t>Merck </a:t>
            </a:r>
            <a:r>
              <a:rPr lang="en-US" dirty="0" smtClean="0"/>
              <a:t>	ZOSTAVAX 		0.42  	Shingles</a:t>
            </a:r>
            <a:endParaRPr lang="en-US" dirty="0"/>
          </a:p>
          <a:p>
            <a:pPr marL="0" indent="0">
              <a:buNone/>
            </a:pPr>
            <a:r>
              <a:rPr lang="en-US" dirty="0">
                <a:solidFill>
                  <a:srgbClr val="FF0000"/>
                </a:solidFill>
              </a:rPr>
              <a:t>Merck </a:t>
            </a:r>
            <a:r>
              <a:rPr lang="en-US" dirty="0" smtClean="0">
                <a:solidFill>
                  <a:srgbClr val="FF0000"/>
                </a:solidFill>
              </a:rPr>
              <a:t>	MMR</a:t>
            </a:r>
            <a:r>
              <a:rPr lang="en-US" dirty="0">
                <a:solidFill>
                  <a:srgbClr val="FF0000"/>
                </a:solidFill>
              </a:rPr>
              <a:t>-II </a:t>
            </a:r>
            <a:r>
              <a:rPr lang="en-US" dirty="0" smtClean="0">
                <a:solidFill>
                  <a:srgbClr val="FF0000"/>
                </a:solidFill>
              </a:rPr>
              <a:t>			2.90  	Measles</a:t>
            </a:r>
            <a:r>
              <a:rPr lang="en-US" dirty="0">
                <a:solidFill>
                  <a:srgbClr val="FF0000"/>
                </a:solidFill>
              </a:rPr>
              <a:t>, Mumps </a:t>
            </a:r>
            <a:r>
              <a:rPr lang="en-US" dirty="0" smtClean="0">
                <a:solidFill>
                  <a:srgbClr val="FF0000"/>
                </a:solidFill>
              </a:rPr>
              <a:t>										and </a:t>
            </a:r>
            <a:r>
              <a:rPr lang="en-US" dirty="0">
                <a:solidFill>
                  <a:srgbClr val="FF0000"/>
                </a:solidFill>
              </a:rPr>
              <a:t>Rubella</a:t>
            </a:r>
          </a:p>
          <a:p>
            <a:pPr marL="0" indent="0">
              <a:buNone/>
            </a:pPr>
            <a:r>
              <a:rPr lang="en-US" dirty="0"/>
              <a:t>Merck </a:t>
            </a:r>
            <a:r>
              <a:rPr lang="en-US" dirty="0" smtClean="0"/>
              <a:t>	VARIVAX 		0.41	Varicella</a:t>
            </a:r>
            <a:r>
              <a:rPr lang="en-US" dirty="0"/>
              <a:t>, </a:t>
            </a:r>
            <a:r>
              <a:rPr lang="en-US" dirty="0" smtClean="0"/>
              <a:t>Chicken Pox</a:t>
            </a:r>
            <a:endParaRPr lang="en-US" dirty="0"/>
          </a:p>
          <a:p>
            <a:pPr marL="0" indent="0">
              <a:buNone/>
            </a:pPr>
            <a:r>
              <a:rPr lang="en-US" dirty="0"/>
              <a:t>MERCK </a:t>
            </a:r>
            <a:r>
              <a:rPr lang="en-US" dirty="0" smtClean="0"/>
              <a:t>	PNEUMOVAX	 ND 	Pneumococcal </a:t>
            </a:r>
            <a:r>
              <a:rPr lang="en-US" dirty="0"/>
              <a:t>18</a:t>
            </a:r>
          </a:p>
          <a:p>
            <a:pPr marL="0" indent="0">
              <a:buNone/>
            </a:pPr>
            <a:r>
              <a:rPr lang="en-US" dirty="0"/>
              <a:t>MERCK </a:t>
            </a:r>
            <a:r>
              <a:rPr lang="en-US" dirty="0" smtClean="0"/>
              <a:t>	PROQUAD 		0.43  	Measles, </a:t>
            </a:r>
            <a:r>
              <a:rPr lang="en-US" dirty="0"/>
              <a:t>Mumps, </a:t>
            </a:r>
            <a:r>
              <a:rPr lang="en-US" dirty="0" smtClean="0"/>
              <a:t>										Rubella</a:t>
            </a:r>
            <a:r>
              <a:rPr lang="en-US" dirty="0"/>
              <a:t>, Varicella</a:t>
            </a:r>
          </a:p>
          <a:p>
            <a:pPr marL="0" indent="0">
              <a:buNone/>
            </a:pPr>
            <a:r>
              <a:rPr lang="en-US" dirty="0" smtClean="0"/>
              <a:t>GSK		ENERGIX</a:t>
            </a:r>
            <a:r>
              <a:rPr lang="en-US" dirty="0"/>
              <a:t>-B </a:t>
            </a:r>
            <a:r>
              <a:rPr lang="en-US" dirty="0" smtClean="0"/>
              <a:t>		0.33  	</a:t>
            </a:r>
            <a:r>
              <a:rPr lang="en-US" dirty="0" err="1" smtClean="0"/>
              <a:t>Heptatitis</a:t>
            </a:r>
            <a:r>
              <a:rPr lang="en-US" dirty="0" smtClean="0"/>
              <a:t> </a:t>
            </a:r>
            <a:r>
              <a:rPr lang="en-US" dirty="0"/>
              <a:t>B</a:t>
            </a:r>
          </a:p>
        </p:txBody>
      </p:sp>
      <p:sp>
        <p:nvSpPr>
          <p:cNvPr id="4" name="TextBox 3"/>
          <p:cNvSpPr txBox="1"/>
          <p:nvPr/>
        </p:nvSpPr>
        <p:spPr>
          <a:xfrm>
            <a:off x="1574800" y="6316133"/>
            <a:ext cx="6506909"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www.tonu.org</a:t>
            </a:r>
            <a:r>
              <a:rPr lang="en-US" sz="2000" dirty="0"/>
              <a:t>/2016/08/31/vaccine-glyphosate-link/</a:t>
            </a:r>
          </a:p>
        </p:txBody>
      </p:sp>
      <p:sp>
        <p:nvSpPr>
          <p:cNvPr id="5" name="TextBox 4"/>
          <p:cNvSpPr txBox="1"/>
          <p:nvPr/>
        </p:nvSpPr>
        <p:spPr>
          <a:xfrm>
            <a:off x="403461" y="2117969"/>
            <a:ext cx="8283339" cy="1754326"/>
          </a:xfrm>
          <a:prstGeom prst="rect">
            <a:avLst/>
          </a:prstGeom>
          <a:solidFill>
            <a:srgbClr val="FDFFB5"/>
          </a:solidFill>
          <a:ln>
            <a:solidFill>
              <a:schemeClr val="tx1"/>
            </a:solidFill>
          </a:ln>
        </p:spPr>
        <p:txBody>
          <a:bodyPr wrap="square" rtlCol="0">
            <a:spAutoFit/>
          </a:bodyPr>
          <a:lstStyle/>
          <a:p>
            <a:pPr algn="ctr"/>
            <a:endParaRPr lang="en-US" sz="2800" dirty="0" smtClean="0"/>
          </a:p>
          <a:p>
            <a:pPr algn="ctr"/>
            <a:r>
              <a:rPr lang="en-US" sz="2800" dirty="0" smtClean="0"/>
              <a:t>Interview: Anthony </a:t>
            </a:r>
            <a:r>
              <a:rPr lang="en-US" sz="2800" dirty="0" err="1" smtClean="0"/>
              <a:t>Samsel</a:t>
            </a:r>
            <a:r>
              <a:rPr lang="en-US" sz="2800" dirty="0" smtClean="0"/>
              <a:t> with Tony </a:t>
            </a:r>
            <a:r>
              <a:rPr lang="en-US" sz="2800" dirty="0" err="1" smtClean="0"/>
              <a:t>Mitra</a:t>
            </a:r>
            <a:endParaRPr lang="en-US" sz="2800" dirty="0" smtClean="0"/>
          </a:p>
          <a:p>
            <a:pPr algn="ctr"/>
            <a:r>
              <a:rPr lang="en-US" sz="2800" dirty="0" smtClean="0">
                <a:hlinkClick r:id="rId2"/>
              </a:rPr>
              <a:t>https</a:t>
            </a:r>
            <a:r>
              <a:rPr lang="en-US" sz="2800" dirty="0">
                <a:hlinkClick r:id="rId2"/>
              </a:rPr>
              <a:t>://www.youtube.com/watch?v=</a:t>
            </a:r>
            <a:r>
              <a:rPr lang="en-US" sz="2800" dirty="0" smtClean="0">
                <a:hlinkClick r:id="rId2"/>
              </a:rPr>
              <a:t>k33iFXHlOnY</a:t>
            </a:r>
            <a:endParaRPr lang="en-US" sz="2800" dirty="0" smtClean="0"/>
          </a:p>
          <a:p>
            <a:pPr algn="ctr"/>
            <a:endParaRPr lang="en-US" sz="2400" dirty="0">
              <a:solidFill>
                <a:srgbClr val="FF0000"/>
              </a:solidFill>
            </a:endParaRPr>
          </a:p>
        </p:txBody>
      </p:sp>
    </p:spTree>
    <p:extLst>
      <p:ext uri="{BB962C8B-B14F-4D97-AF65-F5344CB8AC3E}">
        <p14:creationId xmlns:p14="http://schemas.microsoft.com/office/powerpoint/2010/main" val="11052159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_damage_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665" y="395907"/>
            <a:ext cx="3146650" cy="3248304"/>
          </a:xfrm>
          <a:prstGeom prst="rect">
            <a:avLst/>
          </a:prstGeom>
        </p:spPr>
      </p:pic>
      <p:sp>
        <p:nvSpPr>
          <p:cNvPr id="2" name="Title 1"/>
          <p:cNvSpPr>
            <a:spLocks noGrp="1"/>
          </p:cNvSpPr>
          <p:nvPr>
            <p:ph type="title"/>
          </p:nvPr>
        </p:nvSpPr>
        <p:spPr>
          <a:xfrm>
            <a:off x="196699" y="-76733"/>
            <a:ext cx="8229600" cy="1143000"/>
          </a:xfrm>
        </p:spPr>
        <p:txBody>
          <a:bodyPr/>
          <a:lstStyle/>
          <a:p>
            <a:r>
              <a:rPr lang="en-US" b="1" dirty="0" smtClean="0"/>
              <a:t>Glyphosate and Glutamate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0" y="1112305"/>
            <a:ext cx="6705600" cy="5067829"/>
          </a:xfrm>
        </p:spPr>
        <p:txBody>
          <a:bodyPr>
            <a:normAutofit/>
          </a:bodyPr>
          <a:lstStyle/>
          <a:p>
            <a:r>
              <a:rPr lang="en-US" dirty="0" smtClean="0"/>
              <a:t>Acute </a:t>
            </a:r>
            <a:r>
              <a:rPr lang="en-US" dirty="0"/>
              <a:t>exposure </a:t>
            </a:r>
            <a:r>
              <a:rPr lang="en-US" dirty="0" smtClean="0"/>
              <a:t>to glyphosate activates </a:t>
            </a:r>
            <a:r>
              <a:rPr lang="en-US" dirty="0" smtClean="0"/>
              <a:t>NMDA </a:t>
            </a:r>
            <a:r>
              <a:rPr lang="en-US" dirty="0"/>
              <a:t>receptors and voltage-dependent </a:t>
            </a:r>
            <a:r>
              <a:rPr lang="en-US" dirty="0" smtClean="0"/>
              <a:t>calcium channels</a:t>
            </a:r>
          </a:p>
          <a:p>
            <a:pPr lvl="1"/>
            <a:r>
              <a:rPr lang="en-US" dirty="0" smtClean="0"/>
              <a:t>Oxidative </a:t>
            </a:r>
            <a:r>
              <a:rPr lang="en-US" dirty="0"/>
              <a:t>stress and neural cell </a:t>
            </a:r>
            <a:r>
              <a:rPr lang="en-US" dirty="0" smtClean="0"/>
              <a:t>death</a:t>
            </a:r>
          </a:p>
          <a:p>
            <a:pPr lvl="1"/>
            <a:r>
              <a:rPr lang="en-US" dirty="0"/>
              <a:t>I</a:t>
            </a:r>
            <a:r>
              <a:rPr lang="en-US" dirty="0" smtClean="0"/>
              <a:t>ncreased </a:t>
            </a:r>
            <a:r>
              <a:rPr lang="en-US" dirty="0"/>
              <a:t>glutamate </a:t>
            </a:r>
            <a:r>
              <a:rPr lang="en-US" dirty="0" smtClean="0"/>
              <a:t>release </a:t>
            </a:r>
            <a:r>
              <a:rPr lang="en-US" dirty="0"/>
              <a:t>into </a:t>
            </a:r>
            <a:r>
              <a:rPr lang="en-US" dirty="0" smtClean="0"/>
              <a:t>the    </a:t>
            </a:r>
            <a:r>
              <a:rPr lang="en-US" dirty="0"/>
              <a:t>synaptic </a:t>
            </a:r>
            <a:r>
              <a:rPr lang="en-US" dirty="0" smtClean="0"/>
              <a:t>cleft </a:t>
            </a:r>
            <a:r>
              <a:rPr lang="en-US" dirty="0" smtClean="0">
                <a:sym typeface="Wingdings"/>
              </a:rPr>
              <a:t> </a:t>
            </a:r>
            <a:r>
              <a:rPr lang="en-US" dirty="0" smtClean="0"/>
              <a:t> </a:t>
            </a:r>
            <a:r>
              <a:rPr lang="en-US" i="1" dirty="0">
                <a:solidFill>
                  <a:srgbClr val="FF0000"/>
                </a:solidFill>
              </a:rPr>
              <a:t>excessive extracellular glutamate </a:t>
            </a:r>
            <a:r>
              <a:rPr lang="en-US" i="1" dirty="0" smtClean="0">
                <a:solidFill>
                  <a:srgbClr val="FF0000"/>
                </a:solidFill>
              </a:rPr>
              <a:t>levels</a:t>
            </a:r>
          </a:p>
          <a:p>
            <a:pPr lvl="1"/>
            <a:r>
              <a:rPr lang="en-US" dirty="0" smtClean="0"/>
              <a:t>Decreased </a:t>
            </a:r>
            <a:r>
              <a:rPr lang="en-US" dirty="0"/>
              <a:t>glutathione </a:t>
            </a:r>
            <a:r>
              <a:rPr lang="en-US" dirty="0" smtClean="0"/>
              <a:t>content</a:t>
            </a:r>
          </a:p>
          <a:p>
            <a:pPr lvl="1"/>
            <a:r>
              <a:rPr lang="en-US" dirty="0"/>
              <a:t>I</a:t>
            </a:r>
            <a:r>
              <a:rPr lang="en-US" dirty="0" smtClean="0"/>
              <a:t>ncreased </a:t>
            </a:r>
            <a:r>
              <a:rPr lang="en-US" dirty="0"/>
              <a:t>peroxidation of lipids (fats)</a:t>
            </a:r>
          </a:p>
          <a:p>
            <a:endParaRPr lang="en-US" dirty="0"/>
          </a:p>
          <a:p>
            <a:pPr marL="0" indent="0">
              <a:buNone/>
            </a:pPr>
            <a:endParaRPr lang="en-US" dirty="0"/>
          </a:p>
          <a:p>
            <a:endParaRPr lang="en-US" dirty="0"/>
          </a:p>
        </p:txBody>
      </p:sp>
      <p:sp>
        <p:nvSpPr>
          <p:cNvPr id="7" name="TextBox 6"/>
          <p:cNvSpPr txBox="1"/>
          <p:nvPr/>
        </p:nvSpPr>
        <p:spPr>
          <a:xfrm>
            <a:off x="785747" y="5977467"/>
            <a:ext cx="8358253" cy="923330"/>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www.greenmedinfo.com</a:t>
            </a:r>
            <a:r>
              <a:rPr lang="en-US" dirty="0"/>
              <a:t>/blog/roundup-</a:t>
            </a:r>
            <a:r>
              <a:rPr lang="en-US" dirty="0" err="1"/>
              <a:t>weedkiller</a:t>
            </a:r>
            <a:r>
              <a:rPr lang="en-US" dirty="0"/>
              <a:t>-brain-damaging-</a:t>
            </a:r>
            <a:r>
              <a:rPr lang="en-US" dirty="0" smtClean="0"/>
              <a:t>neurotoxin</a:t>
            </a:r>
          </a:p>
          <a:p>
            <a:r>
              <a:rPr lang="en-US" dirty="0" smtClean="0">
                <a:solidFill>
                  <a:srgbClr val="FF0000"/>
                </a:solidFill>
              </a:rPr>
              <a:t>**</a:t>
            </a:r>
            <a:r>
              <a:rPr lang="en-US" dirty="0" smtClean="0"/>
              <a:t>D </a:t>
            </a:r>
            <a:r>
              <a:rPr lang="en-US" dirty="0" err="1"/>
              <a:t>Cattani</a:t>
            </a:r>
            <a:r>
              <a:rPr lang="en-US" dirty="0"/>
              <a:t> et al., Toxicology 2014; 320: 34-45.</a:t>
            </a:r>
          </a:p>
          <a:p>
            <a:endParaRPr lang="en-US" dirty="0"/>
          </a:p>
        </p:txBody>
      </p:sp>
    </p:spTree>
    <p:extLst>
      <p:ext uri="{BB962C8B-B14F-4D97-AF65-F5344CB8AC3E}">
        <p14:creationId xmlns:p14="http://schemas.microsoft.com/office/powerpoint/2010/main" val="5316621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Quote from a Comment by “Marie”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lnSpcReduction="10000"/>
          </a:bodyPr>
          <a:lstStyle/>
          <a:p>
            <a:pPr marL="0" indent="0">
              <a:buNone/>
            </a:pPr>
            <a:r>
              <a:rPr lang="en-US" dirty="0" smtClean="0"/>
              <a:t>“When </a:t>
            </a:r>
            <a:r>
              <a:rPr lang="en-US" dirty="0"/>
              <a:t>it comes to autism, the </a:t>
            </a:r>
            <a:r>
              <a:rPr lang="en-US" dirty="0" smtClean="0"/>
              <a:t>‘slogan’ </a:t>
            </a:r>
            <a:r>
              <a:rPr lang="en-US" dirty="0"/>
              <a:t>of the medical system and the CDC is that </a:t>
            </a:r>
            <a:r>
              <a:rPr lang="en-US" dirty="0" smtClean="0"/>
              <a:t>‘correlation </a:t>
            </a:r>
            <a:r>
              <a:rPr lang="en-US" dirty="0"/>
              <a:t>does not equal </a:t>
            </a:r>
            <a:r>
              <a:rPr lang="en-US" dirty="0" smtClean="0"/>
              <a:t>causation’ </a:t>
            </a:r>
            <a:r>
              <a:rPr lang="en-US" dirty="0"/>
              <a:t>(meaning that if a child gets an MMR shot and regresses into autism, that doesn’t prove it was the vaccine that caused autism)</a:t>
            </a:r>
            <a:r>
              <a:rPr lang="en-US" dirty="0" smtClean="0"/>
              <a:t>.”</a:t>
            </a:r>
          </a:p>
          <a:p>
            <a:pPr marL="0" indent="0">
              <a:buNone/>
            </a:pPr>
            <a:endParaRPr lang="en-US" dirty="0" smtClean="0"/>
          </a:p>
          <a:p>
            <a:pPr marL="0" indent="0">
              <a:buNone/>
            </a:pPr>
            <a:r>
              <a:rPr lang="en-US" dirty="0" smtClean="0"/>
              <a:t>“Why </a:t>
            </a:r>
            <a:r>
              <a:rPr lang="en-US" dirty="0"/>
              <a:t>is it a different story when it comes to the </a:t>
            </a:r>
            <a:r>
              <a:rPr lang="en-US" dirty="0" err="1"/>
              <a:t>Z</a:t>
            </a:r>
            <a:r>
              <a:rPr lang="en-US" dirty="0" err="1" smtClean="0"/>
              <a:t>ika</a:t>
            </a:r>
            <a:r>
              <a:rPr lang="en-US" dirty="0" smtClean="0"/>
              <a:t> </a:t>
            </a:r>
            <a:r>
              <a:rPr lang="en-US" dirty="0"/>
              <a:t>virus and microcephaly</a:t>
            </a:r>
            <a:r>
              <a:rPr lang="en-US" dirty="0" smtClean="0"/>
              <a:t>?”</a:t>
            </a:r>
            <a:endParaRPr lang="en-US" dirty="0"/>
          </a:p>
          <a:p>
            <a:endParaRPr lang="en-US" dirty="0"/>
          </a:p>
        </p:txBody>
      </p:sp>
      <p:sp>
        <p:nvSpPr>
          <p:cNvPr id="4" name="TextBox 3"/>
          <p:cNvSpPr txBox="1"/>
          <p:nvPr/>
        </p:nvSpPr>
        <p:spPr>
          <a:xfrm>
            <a:off x="457200" y="6117090"/>
            <a:ext cx="8845502" cy="646331"/>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://www.thevaccinereaction.org/2016/09</a:t>
            </a:r>
            <a:r>
              <a:rPr lang="en-US" dirty="0" smtClean="0"/>
              <a:t>/</a:t>
            </a:r>
          </a:p>
          <a:p>
            <a:r>
              <a:rPr lang="en-US" dirty="0" smtClean="0"/>
              <a:t>cdc</a:t>
            </a:r>
            <a:r>
              <a:rPr lang="en-US" dirty="0"/>
              <a:t>-bets-farm-on-zika-based-on-conclusion-of-rasmussen-jamieson-honein-petersen-paper/</a:t>
            </a:r>
          </a:p>
        </p:txBody>
      </p:sp>
    </p:spTree>
    <p:extLst>
      <p:ext uri="{BB962C8B-B14F-4D97-AF65-F5344CB8AC3E}">
        <p14:creationId xmlns:p14="http://schemas.microsoft.com/office/powerpoint/2010/main" val="279219846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1351" cy="2560638"/>
          </a:xfrm>
        </p:spPr>
        <p:txBody>
          <a:bodyPr>
            <a:normAutofit/>
          </a:bodyPr>
          <a:lstStyle/>
          <a:p>
            <a:r>
              <a:rPr lang="en-US" sz="3600" b="1" dirty="0" smtClean="0"/>
              <a:t>“Food </a:t>
            </a:r>
            <a:r>
              <a:rPr lang="en-US" sz="3600" b="1" dirty="0"/>
              <a:t>allergy to </a:t>
            </a:r>
            <a:r>
              <a:rPr lang="en-US" sz="3600" b="1" i="1" dirty="0">
                <a:solidFill>
                  <a:srgbClr val="FF0000"/>
                </a:solidFill>
              </a:rPr>
              <a:t>gelatin</a:t>
            </a:r>
            <a:r>
              <a:rPr lang="en-US" sz="3600" b="1" dirty="0">
                <a:solidFill>
                  <a:srgbClr val="FF0000"/>
                </a:solidFill>
              </a:rPr>
              <a:t> </a:t>
            </a:r>
            <a:r>
              <a:rPr lang="en-US" sz="3600" b="1" dirty="0"/>
              <a:t>in children with systemic immediate type reactions, </a:t>
            </a:r>
            <a:r>
              <a:rPr lang="en-US" sz="3600" b="1" dirty="0" smtClean="0"/>
              <a:t>   including </a:t>
            </a:r>
            <a:r>
              <a:rPr lang="en-US" sz="3600" b="1" dirty="0"/>
              <a:t>anaphylaxis, to </a:t>
            </a:r>
            <a:r>
              <a:rPr lang="en-US" sz="3600" b="1" dirty="0" smtClean="0"/>
              <a:t>vaccines”</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123480" y="2332037"/>
            <a:ext cx="8229600" cy="4525963"/>
          </a:xfrm>
        </p:spPr>
        <p:txBody>
          <a:bodyPr/>
          <a:lstStyle/>
          <a:p>
            <a:r>
              <a:rPr lang="en-US" dirty="0" smtClean="0"/>
              <a:t>26 children with acute reactions                                 (e.g., anaphylaxis)</a:t>
            </a:r>
          </a:p>
          <a:p>
            <a:r>
              <a:rPr lang="en-US" dirty="0" smtClean="0"/>
              <a:t>24/26 children tested </a:t>
            </a:r>
            <a:r>
              <a:rPr lang="en-US" dirty="0"/>
              <a:t> </a:t>
            </a:r>
            <a:r>
              <a:rPr lang="en-US" dirty="0" smtClean="0"/>
              <a:t>                                 positive for anti-gelatin </a:t>
            </a:r>
            <a:r>
              <a:rPr lang="en-US" dirty="0" err="1" smtClean="0"/>
              <a:t>IgE</a:t>
            </a:r>
            <a:endParaRPr lang="en-US" dirty="0" smtClean="0"/>
          </a:p>
          <a:p>
            <a:pPr lvl="1"/>
            <a:r>
              <a:rPr lang="en-US" dirty="0" smtClean="0"/>
              <a:t>7 were allergic to foods containing gelatin</a:t>
            </a:r>
          </a:p>
          <a:p>
            <a:r>
              <a:rPr lang="en-US" dirty="0" smtClean="0"/>
              <a:t>26 control children had no antibodies</a:t>
            </a:r>
            <a:endParaRPr lang="en-US" dirty="0"/>
          </a:p>
        </p:txBody>
      </p:sp>
      <p:sp>
        <p:nvSpPr>
          <p:cNvPr id="4" name="TextBox 3"/>
          <p:cNvSpPr txBox="1"/>
          <p:nvPr/>
        </p:nvSpPr>
        <p:spPr>
          <a:xfrm>
            <a:off x="900394" y="6457890"/>
            <a:ext cx="7786406" cy="400110"/>
          </a:xfrm>
          <a:prstGeom prst="rect">
            <a:avLst/>
          </a:prstGeom>
          <a:noFill/>
        </p:spPr>
        <p:txBody>
          <a:bodyPr wrap="none" rtlCol="0">
            <a:spAutoFit/>
          </a:bodyPr>
          <a:lstStyle/>
          <a:p>
            <a:r>
              <a:rPr lang="en-US" sz="2000" dirty="0">
                <a:solidFill>
                  <a:srgbClr val="FF0000"/>
                </a:solidFill>
              </a:rPr>
              <a:t>*</a:t>
            </a:r>
            <a:r>
              <a:rPr lang="en-US" sz="2000" dirty="0"/>
              <a:t> M </a:t>
            </a:r>
            <a:r>
              <a:rPr lang="en-US" sz="2000" dirty="0" err="1"/>
              <a:t>Sakaguchi</a:t>
            </a:r>
            <a:r>
              <a:rPr lang="en-US" sz="2000" dirty="0"/>
              <a:t> et al., J Allergy </a:t>
            </a:r>
            <a:r>
              <a:rPr lang="en-US" sz="2000" dirty="0" err="1"/>
              <a:t>Clin</a:t>
            </a:r>
            <a:r>
              <a:rPr lang="en-US" sz="2000" dirty="0"/>
              <a:t> </a:t>
            </a:r>
            <a:r>
              <a:rPr lang="en-US" sz="2000" dirty="0" err="1"/>
              <a:t>Immunol</a:t>
            </a:r>
            <a:r>
              <a:rPr lang="en-US" sz="2000" dirty="0"/>
              <a:t> 1996 Dec;98(6 </a:t>
            </a:r>
            <a:r>
              <a:rPr lang="en-US" sz="2000" dirty="0" err="1"/>
              <a:t>Pt</a:t>
            </a:r>
            <a:r>
              <a:rPr lang="en-US" sz="2000" dirty="0"/>
              <a:t> 1):1058-61.</a:t>
            </a:r>
          </a:p>
        </p:txBody>
      </p:sp>
      <p:pic>
        <p:nvPicPr>
          <p:cNvPr id="5" name="Picture 4" descr="gelatin_getty2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464" y="2332037"/>
            <a:ext cx="2593336" cy="1919742"/>
          </a:xfrm>
          <a:prstGeom prst="rect">
            <a:avLst/>
          </a:prstGeom>
        </p:spPr>
      </p:pic>
    </p:spTree>
    <p:extLst>
      <p:ext uri="{BB962C8B-B14F-4D97-AF65-F5344CB8AC3E}">
        <p14:creationId xmlns:p14="http://schemas.microsoft.com/office/powerpoint/2010/main" val="266867870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2">
            <a:extLst>
              <a:ext uri="{28A0092B-C50C-407E-A947-70E740481C1C}">
                <a14:useLocalDpi xmlns:a14="http://schemas.microsoft.com/office/drawing/2010/main" val="0"/>
              </a:ext>
            </a:extLst>
          </a:blip>
          <a:srcRect l="-12376" r="-12376"/>
          <a:stretch>
            <a:fillRect/>
          </a:stretch>
        </p:blipFill>
        <p:spPr>
          <a:xfrm>
            <a:off x="-748047" y="953624"/>
            <a:ext cx="9746072" cy="5359964"/>
          </a:xfrm>
        </p:spPr>
      </p:pic>
      <p:sp>
        <p:nvSpPr>
          <p:cNvPr id="2" name="Title 1"/>
          <p:cNvSpPr>
            <a:spLocks noGrp="1"/>
          </p:cNvSpPr>
          <p:nvPr>
            <p:ph type="title"/>
          </p:nvPr>
        </p:nvSpPr>
        <p:spPr>
          <a:xfrm>
            <a:off x="457200" y="0"/>
            <a:ext cx="8229600" cy="1143000"/>
          </a:xfrm>
        </p:spPr>
        <p:txBody>
          <a:bodyPr>
            <a:normAutofit fontScale="90000"/>
          </a:bodyPr>
          <a:lstStyle/>
          <a:p>
            <a:r>
              <a:rPr lang="en-US" b="1" dirty="0" smtClean="0"/>
              <a:t>Symptoms of Adverse Reactions to MMR before and after 2002</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2438400" y="6128922"/>
            <a:ext cx="5357205" cy="461665"/>
          </a:xfrm>
          <a:prstGeom prst="rect">
            <a:avLst/>
          </a:prstGeom>
          <a:noFill/>
        </p:spPr>
        <p:txBody>
          <a:bodyPr wrap="none" rtlCol="0">
            <a:spAutoFit/>
          </a:bodyPr>
          <a:lstStyle/>
          <a:p>
            <a:r>
              <a:rPr lang="en-US" sz="2400" dirty="0" smtClean="0">
                <a:solidFill>
                  <a:srgbClr val="FF0000"/>
                </a:solidFill>
              </a:rPr>
              <a:t>*</a:t>
            </a:r>
            <a:r>
              <a:rPr lang="en-US" sz="2400" dirty="0" smtClean="0"/>
              <a:t>Data analyzed from the VAERS database</a:t>
            </a:r>
            <a:endParaRPr lang="en-US" sz="2400" dirty="0"/>
          </a:p>
        </p:txBody>
      </p:sp>
      <p:sp>
        <p:nvSpPr>
          <p:cNvPr id="3" name="Rectangle 2"/>
          <p:cNvSpPr/>
          <p:nvPr/>
        </p:nvSpPr>
        <p:spPr>
          <a:xfrm>
            <a:off x="6011333" y="3090333"/>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32812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2">
            <a:extLst>
              <a:ext uri="{28A0092B-C50C-407E-A947-70E740481C1C}">
                <a14:useLocalDpi xmlns:a14="http://schemas.microsoft.com/office/drawing/2010/main" val="0"/>
              </a:ext>
            </a:extLst>
          </a:blip>
          <a:srcRect l="-12376" r="-12376"/>
          <a:stretch>
            <a:fillRect/>
          </a:stretch>
        </p:blipFill>
        <p:spPr>
          <a:xfrm>
            <a:off x="-748047" y="953624"/>
            <a:ext cx="9746072" cy="5359964"/>
          </a:xfrm>
        </p:spPr>
      </p:pic>
      <p:sp>
        <p:nvSpPr>
          <p:cNvPr id="2" name="Title 1"/>
          <p:cNvSpPr>
            <a:spLocks noGrp="1"/>
          </p:cNvSpPr>
          <p:nvPr>
            <p:ph type="title"/>
          </p:nvPr>
        </p:nvSpPr>
        <p:spPr>
          <a:xfrm>
            <a:off x="457200" y="0"/>
            <a:ext cx="8229600" cy="1143000"/>
          </a:xfrm>
        </p:spPr>
        <p:txBody>
          <a:bodyPr>
            <a:normAutofit fontScale="90000"/>
          </a:bodyPr>
          <a:lstStyle/>
          <a:p>
            <a:r>
              <a:rPr lang="en-US" b="1" dirty="0" smtClean="0"/>
              <a:t>Symptoms of Adverse Reactions to MMR before and after 2002</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2438400" y="6128922"/>
            <a:ext cx="5357205" cy="461665"/>
          </a:xfrm>
          <a:prstGeom prst="rect">
            <a:avLst/>
          </a:prstGeom>
          <a:noFill/>
        </p:spPr>
        <p:txBody>
          <a:bodyPr wrap="none" rtlCol="0">
            <a:spAutoFit/>
          </a:bodyPr>
          <a:lstStyle/>
          <a:p>
            <a:r>
              <a:rPr lang="en-US" sz="2400" dirty="0" smtClean="0">
                <a:solidFill>
                  <a:srgbClr val="FF0000"/>
                </a:solidFill>
              </a:rPr>
              <a:t>*</a:t>
            </a:r>
            <a:r>
              <a:rPr lang="en-US" sz="2400" dirty="0" smtClean="0"/>
              <a:t>Data analyzed from the VAERS database</a:t>
            </a:r>
            <a:endParaRPr lang="en-US" sz="2400" dirty="0"/>
          </a:p>
        </p:txBody>
      </p:sp>
      <p:sp>
        <p:nvSpPr>
          <p:cNvPr id="8" name="TextBox 7"/>
          <p:cNvSpPr txBox="1"/>
          <p:nvPr/>
        </p:nvSpPr>
        <p:spPr>
          <a:xfrm>
            <a:off x="457200" y="4078765"/>
            <a:ext cx="8084917" cy="461665"/>
          </a:xfrm>
          <a:prstGeom prst="rect">
            <a:avLst/>
          </a:prstGeom>
          <a:solidFill>
            <a:srgbClr val="FFFA92"/>
          </a:solidFill>
          <a:ln>
            <a:solidFill>
              <a:schemeClr val="tx1"/>
            </a:solidFill>
          </a:ln>
        </p:spPr>
        <p:txBody>
          <a:bodyPr wrap="square" rtlCol="0">
            <a:spAutoFit/>
          </a:bodyPr>
          <a:lstStyle/>
          <a:p>
            <a:pPr algn="ctr"/>
            <a:r>
              <a:rPr lang="en-US" sz="2400" dirty="0" smtClean="0"/>
              <a:t>These are all characteristic symptoms of allergies to MSG</a:t>
            </a:r>
            <a:endParaRPr lang="en-US" sz="2400" dirty="0"/>
          </a:p>
        </p:txBody>
      </p:sp>
      <p:sp>
        <p:nvSpPr>
          <p:cNvPr id="9" name="TextBox 8"/>
          <p:cNvSpPr txBox="1"/>
          <p:nvPr/>
        </p:nvSpPr>
        <p:spPr>
          <a:xfrm>
            <a:off x="753533" y="3042735"/>
            <a:ext cx="856825" cy="338554"/>
          </a:xfrm>
          <a:prstGeom prst="rect">
            <a:avLst/>
          </a:prstGeom>
          <a:solidFill>
            <a:srgbClr val="FFFFFF"/>
          </a:solidFill>
        </p:spPr>
        <p:txBody>
          <a:bodyPr wrap="none" rtlCol="0">
            <a:spAutoFit/>
          </a:bodyPr>
          <a:lstStyle/>
          <a:p>
            <a:r>
              <a:rPr lang="en-US" sz="1600" dirty="0" smtClean="0">
                <a:solidFill>
                  <a:srgbClr val="FF0000"/>
                </a:solidFill>
              </a:rPr>
              <a:t>seizures</a:t>
            </a:r>
            <a:endParaRPr lang="en-US" sz="1600" dirty="0">
              <a:solidFill>
                <a:srgbClr val="FF0000"/>
              </a:solidFill>
            </a:endParaRPr>
          </a:p>
        </p:txBody>
      </p:sp>
      <p:sp>
        <p:nvSpPr>
          <p:cNvPr id="10" name="TextBox 9"/>
          <p:cNvSpPr txBox="1"/>
          <p:nvPr/>
        </p:nvSpPr>
        <p:spPr>
          <a:xfrm>
            <a:off x="753533" y="3575051"/>
            <a:ext cx="614571" cy="338554"/>
          </a:xfrm>
          <a:prstGeom prst="rect">
            <a:avLst/>
          </a:prstGeom>
          <a:solidFill>
            <a:srgbClr val="FFFFFF"/>
          </a:solidFill>
        </p:spPr>
        <p:txBody>
          <a:bodyPr wrap="none" rtlCol="0">
            <a:spAutoFit/>
          </a:bodyPr>
          <a:lstStyle/>
          <a:p>
            <a:r>
              <a:rPr lang="en-US" sz="1600" dirty="0" smtClean="0">
                <a:solidFill>
                  <a:srgbClr val="FF0000"/>
                </a:solidFill>
              </a:rPr>
              <a:t>hives</a:t>
            </a:r>
            <a:endParaRPr lang="en-US" sz="1600" dirty="0">
              <a:solidFill>
                <a:srgbClr val="FF0000"/>
              </a:solidFill>
            </a:endParaRPr>
          </a:p>
        </p:txBody>
      </p:sp>
      <p:sp>
        <p:nvSpPr>
          <p:cNvPr id="11" name="TextBox 10"/>
          <p:cNvSpPr txBox="1"/>
          <p:nvPr/>
        </p:nvSpPr>
        <p:spPr>
          <a:xfrm>
            <a:off x="745066" y="5699101"/>
            <a:ext cx="859330" cy="338554"/>
          </a:xfrm>
          <a:prstGeom prst="rect">
            <a:avLst/>
          </a:prstGeom>
          <a:noFill/>
        </p:spPr>
        <p:txBody>
          <a:bodyPr wrap="none" rtlCol="0">
            <a:spAutoFit/>
          </a:bodyPr>
          <a:lstStyle/>
          <a:p>
            <a:r>
              <a:rPr lang="en-US" sz="1600" dirty="0" smtClean="0"/>
              <a:t>swelling</a:t>
            </a:r>
            <a:endParaRPr lang="en-US" sz="1600" dirty="0"/>
          </a:p>
        </p:txBody>
      </p:sp>
      <p:sp>
        <p:nvSpPr>
          <p:cNvPr id="12" name="TextBox 11"/>
          <p:cNvSpPr txBox="1"/>
          <p:nvPr/>
        </p:nvSpPr>
        <p:spPr>
          <a:xfrm>
            <a:off x="770467" y="5673700"/>
            <a:ext cx="943663" cy="369332"/>
          </a:xfrm>
          <a:prstGeom prst="rect">
            <a:avLst/>
          </a:prstGeom>
          <a:solidFill>
            <a:srgbClr val="FFFFFF"/>
          </a:solidFill>
        </p:spPr>
        <p:txBody>
          <a:bodyPr wrap="none" rtlCol="0">
            <a:spAutoFit/>
          </a:bodyPr>
          <a:lstStyle/>
          <a:p>
            <a:r>
              <a:rPr lang="en-US" dirty="0" smtClean="0">
                <a:solidFill>
                  <a:srgbClr val="FF0000"/>
                </a:solidFill>
              </a:rPr>
              <a:t>swelling</a:t>
            </a:r>
            <a:endParaRPr lang="en-US" dirty="0">
              <a:solidFill>
                <a:srgbClr val="FF0000"/>
              </a:solidFill>
            </a:endParaRPr>
          </a:p>
        </p:txBody>
      </p:sp>
      <p:sp>
        <p:nvSpPr>
          <p:cNvPr id="13" name="TextBox 12"/>
          <p:cNvSpPr txBox="1"/>
          <p:nvPr/>
        </p:nvSpPr>
        <p:spPr>
          <a:xfrm>
            <a:off x="724857" y="1688068"/>
            <a:ext cx="989273" cy="338554"/>
          </a:xfrm>
          <a:prstGeom prst="rect">
            <a:avLst/>
          </a:prstGeom>
          <a:solidFill>
            <a:schemeClr val="bg1"/>
          </a:solidFill>
        </p:spPr>
        <p:txBody>
          <a:bodyPr wrap="none" rtlCol="0">
            <a:spAutoFit/>
          </a:bodyPr>
          <a:lstStyle/>
          <a:p>
            <a:r>
              <a:rPr lang="en-US" sz="1600" dirty="0" smtClean="0">
                <a:solidFill>
                  <a:srgbClr val="FF0000"/>
                </a:solidFill>
              </a:rPr>
              <a:t>Joint pain</a:t>
            </a:r>
            <a:endParaRPr lang="en-US" sz="1600" dirty="0">
              <a:solidFill>
                <a:srgbClr val="FF0000"/>
              </a:solidFill>
            </a:endParaRPr>
          </a:p>
        </p:txBody>
      </p:sp>
      <p:sp>
        <p:nvSpPr>
          <p:cNvPr id="14" name="TextBox 13"/>
          <p:cNvSpPr txBox="1"/>
          <p:nvPr/>
        </p:nvSpPr>
        <p:spPr>
          <a:xfrm>
            <a:off x="745066" y="5421298"/>
            <a:ext cx="1377501" cy="338554"/>
          </a:xfrm>
          <a:prstGeom prst="rect">
            <a:avLst/>
          </a:prstGeom>
          <a:solidFill>
            <a:srgbClr val="FFFFFF"/>
          </a:solidFill>
        </p:spPr>
        <p:txBody>
          <a:bodyPr wrap="none" rtlCol="0">
            <a:spAutoFit/>
          </a:bodyPr>
          <a:lstStyle/>
          <a:p>
            <a:r>
              <a:rPr lang="en-US" sz="1600" dirty="0" smtClean="0">
                <a:solidFill>
                  <a:srgbClr val="FF0000"/>
                </a:solidFill>
              </a:rPr>
              <a:t>Facial swelling</a:t>
            </a:r>
            <a:endParaRPr lang="en-US" sz="1600" dirty="0">
              <a:solidFill>
                <a:srgbClr val="FF0000"/>
              </a:solidFill>
            </a:endParaRPr>
          </a:p>
        </p:txBody>
      </p:sp>
      <p:sp>
        <p:nvSpPr>
          <p:cNvPr id="15" name="TextBox 14"/>
          <p:cNvSpPr txBox="1"/>
          <p:nvPr/>
        </p:nvSpPr>
        <p:spPr>
          <a:xfrm>
            <a:off x="745066" y="5168902"/>
            <a:ext cx="1955801" cy="338554"/>
          </a:xfrm>
          <a:prstGeom prst="rect">
            <a:avLst/>
          </a:prstGeom>
          <a:solidFill>
            <a:srgbClr val="FFFFFF"/>
          </a:solidFill>
        </p:spPr>
        <p:txBody>
          <a:bodyPr wrap="square" rtlCol="0">
            <a:spAutoFit/>
          </a:bodyPr>
          <a:lstStyle/>
          <a:p>
            <a:r>
              <a:rPr lang="en-US" sz="1600" dirty="0" smtClean="0">
                <a:solidFill>
                  <a:srgbClr val="FF0000"/>
                </a:solidFill>
              </a:rPr>
              <a:t>anaphylactic shock    </a:t>
            </a:r>
            <a:endParaRPr lang="en-US" sz="1600" dirty="0">
              <a:solidFill>
                <a:srgbClr val="FF0000"/>
              </a:solidFill>
            </a:endParaRPr>
          </a:p>
        </p:txBody>
      </p:sp>
      <p:sp>
        <p:nvSpPr>
          <p:cNvPr id="16" name="TextBox 15"/>
          <p:cNvSpPr txBox="1"/>
          <p:nvPr/>
        </p:nvSpPr>
        <p:spPr>
          <a:xfrm>
            <a:off x="745066" y="3305143"/>
            <a:ext cx="1955801" cy="338554"/>
          </a:xfrm>
          <a:prstGeom prst="rect">
            <a:avLst/>
          </a:prstGeom>
          <a:solidFill>
            <a:srgbClr val="FFFFFF"/>
          </a:solidFill>
        </p:spPr>
        <p:txBody>
          <a:bodyPr wrap="square" rtlCol="0">
            <a:spAutoFit/>
          </a:bodyPr>
          <a:lstStyle/>
          <a:p>
            <a:r>
              <a:rPr lang="en-US" sz="1600" dirty="0">
                <a:solidFill>
                  <a:srgbClr val="FF0000"/>
                </a:solidFill>
              </a:rPr>
              <a:t>s</a:t>
            </a:r>
            <a:r>
              <a:rPr lang="en-US" sz="1600" dirty="0" smtClean="0">
                <a:solidFill>
                  <a:srgbClr val="FF0000"/>
                </a:solidFill>
              </a:rPr>
              <a:t>hortness of breath</a:t>
            </a:r>
            <a:endParaRPr lang="en-US" sz="1600" dirty="0">
              <a:solidFill>
                <a:srgbClr val="FF0000"/>
              </a:solidFill>
            </a:endParaRPr>
          </a:p>
        </p:txBody>
      </p:sp>
      <p:sp>
        <p:nvSpPr>
          <p:cNvPr id="17" name="TextBox 16"/>
          <p:cNvSpPr txBox="1"/>
          <p:nvPr/>
        </p:nvSpPr>
        <p:spPr>
          <a:xfrm>
            <a:off x="719665" y="4619834"/>
            <a:ext cx="818854" cy="338554"/>
          </a:xfrm>
          <a:prstGeom prst="rect">
            <a:avLst/>
          </a:prstGeom>
          <a:solidFill>
            <a:srgbClr val="FFFFFF"/>
          </a:solidFill>
        </p:spPr>
        <p:txBody>
          <a:bodyPr wrap="none" rtlCol="0">
            <a:spAutoFit/>
          </a:bodyPr>
          <a:lstStyle/>
          <a:p>
            <a:r>
              <a:rPr lang="en-US" sz="1600" dirty="0" smtClean="0">
                <a:solidFill>
                  <a:srgbClr val="FF0000"/>
                </a:solidFill>
              </a:rPr>
              <a:t>eczema</a:t>
            </a:r>
            <a:endParaRPr lang="en-US" sz="1600" dirty="0">
              <a:solidFill>
                <a:srgbClr val="FF0000"/>
              </a:solidFill>
            </a:endParaRPr>
          </a:p>
        </p:txBody>
      </p:sp>
      <p:sp>
        <p:nvSpPr>
          <p:cNvPr id="18" name="Rectangle 17"/>
          <p:cNvSpPr/>
          <p:nvPr/>
        </p:nvSpPr>
        <p:spPr>
          <a:xfrm>
            <a:off x="6011333" y="3090333"/>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570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8"/>
            <a:ext cx="8229600" cy="1143000"/>
          </a:xfrm>
        </p:spPr>
        <p:txBody>
          <a:bodyPr/>
          <a:lstStyle/>
          <a:p>
            <a:r>
              <a:rPr lang="en-US" b="1" dirty="0" smtClean="0"/>
              <a:t>Measles Virus and </a:t>
            </a:r>
            <a:r>
              <a:rPr lang="en-US" b="1" dirty="0" err="1" smtClean="0"/>
              <a:t>Hemagglutinin</a:t>
            </a:r>
            <a:r>
              <a:rPr lang="en-US" b="1" dirty="0">
                <a:solidFill>
                  <a:srgbClr val="FF0000"/>
                </a:solidFill>
              </a:rPr>
              <a:t>*</a:t>
            </a:r>
          </a:p>
        </p:txBody>
      </p:sp>
      <p:sp>
        <p:nvSpPr>
          <p:cNvPr id="3" name="Content Placeholder 2"/>
          <p:cNvSpPr>
            <a:spLocks noGrp="1"/>
          </p:cNvSpPr>
          <p:nvPr>
            <p:ph idx="1"/>
          </p:nvPr>
        </p:nvSpPr>
        <p:spPr>
          <a:xfrm>
            <a:off x="270933" y="1045112"/>
            <a:ext cx="8534400" cy="4779962"/>
          </a:xfrm>
        </p:spPr>
        <p:txBody>
          <a:bodyPr>
            <a:normAutofit fontScale="92500" lnSpcReduction="10000"/>
          </a:bodyPr>
          <a:lstStyle/>
          <a:p>
            <a:r>
              <a:rPr lang="en-US" sz="2800" dirty="0" smtClean="0"/>
              <a:t>The measles virus synthesizes the protein </a:t>
            </a:r>
            <a:r>
              <a:rPr lang="en-US" sz="2800" dirty="0" err="1" smtClean="0"/>
              <a:t>hemagglutinin</a:t>
            </a:r>
            <a:endParaRPr lang="en-US" sz="2800" dirty="0"/>
          </a:p>
          <a:p>
            <a:pPr lvl="1"/>
            <a:r>
              <a:rPr lang="en-US" sz="2400" dirty="0"/>
              <a:t>A</a:t>
            </a:r>
            <a:r>
              <a:rPr lang="en-US" sz="2400" dirty="0" smtClean="0"/>
              <a:t>ntibodies to </a:t>
            </a:r>
            <a:r>
              <a:rPr lang="en-US" sz="2400" dirty="0" err="1" smtClean="0"/>
              <a:t>hemagglutinin</a:t>
            </a:r>
            <a:r>
              <a:rPr lang="en-US" sz="2400" dirty="0" smtClean="0"/>
              <a:t> are essential following MMR vaccination to induce immunity</a:t>
            </a:r>
          </a:p>
          <a:p>
            <a:r>
              <a:rPr lang="en-US" sz="2800" dirty="0" err="1" smtClean="0"/>
              <a:t>Hemagglutin</a:t>
            </a:r>
            <a:r>
              <a:rPr lang="en-US" sz="2800" dirty="0" smtClean="0"/>
              <a:t> bears a sequence resemblance to myelin basic protein (MBP) </a:t>
            </a:r>
            <a:r>
              <a:rPr lang="en-US" sz="2800" dirty="0" smtClean="0">
                <a:sym typeface="Wingdings"/>
              </a:rPr>
              <a:t> potential for autoimmune  reaction</a:t>
            </a:r>
            <a:endParaRPr lang="en-US" sz="2800" dirty="0" smtClean="0"/>
          </a:p>
          <a:p>
            <a:r>
              <a:rPr lang="en-US" sz="2800" dirty="0" smtClean="0"/>
              <a:t>MBP is essential for the formation of the myelin sheath surrounding nerve fibers</a:t>
            </a:r>
          </a:p>
          <a:p>
            <a:pPr lvl="1"/>
            <a:r>
              <a:rPr lang="en-US" sz="2400" dirty="0" smtClean="0"/>
              <a:t>Children with a rare genetic defect involving deletion of MBP can suffer from microcephaly</a:t>
            </a:r>
            <a:r>
              <a:rPr lang="en-US" sz="2400" dirty="0" smtClean="0">
                <a:solidFill>
                  <a:srgbClr val="FF0000"/>
                </a:solidFill>
              </a:rPr>
              <a:t>**</a:t>
            </a:r>
          </a:p>
          <a:p>
            <a:r>
              <a:rPr lang="en-US" sz="2800" dirty="0"/>
              <a:t>Autoantibodies to MBP along with excessive levels of antibodies to measles </a:t>
            </a:r>
            <a:r>
              <a:rPr lang="en-US" sz="2800" dirty="0" err="1"/>
              <a:t>hemagglutinin</a:t>
            </a:r>
            <a:r>
              <a:rPr lang="en-US" sz="2800" dirty="0"/>
              <a:t> are linked to autism</a:t>
            </a:r>
            <a:r>
              <a:rPr lang="en-US" sz="2800" dirty="0">
                <a:solidFill>
                  <a:srgbClr val="FF0000"/>
                </a:solidFill>
              </a:rPr>
              <a:t>*** </a:t>
            </a:r>
            <a:endParaRPr lang="en-US" dirty="0"/>
          </a:p>
        </p:txBody>
      </p:sp>
      <p:sp>
        <p:nvSpPr>
          <p:cNvPr id="4" name="TextBox 3"/>
          <p:cNvSpPr txBox="1"/>
          <p:nvPr/>
        </p:nvSpPr>
        <p:spPr>
          <a:xfrm>
            <a:off x="220134" y="5606872"/>
            <a:ext cx="8643011" cy="1323439"/>
          </a:xfrm>
          <a:prstGeom prst="rect">
            <a:avLst/>
          </a:prstGeom>
          <a:noFill/>
        </p:spPr>
        <p:txBody>
          <a:bodyPr wrap="none" rtlCol="0">
            <a:spAutoFit/>
          </a:bodyPr>
          <a:lstStyle/>
          <a:p>
            <a:r>
              <a:rPr lang="en-US" sz="2000" dirty="0">
                <a:solidFill>
                  <a:srgbClr val="FF0000"/>
                </a:solidFill>
              </a:rPr>
              <a:t>*</a:t>
            </a:r>
            <a:r>
              <a:rPr lang="en-US" sz="2000" dirty="0" err="1"/>
              <a:t>Oldstone</a:t>
            </a:r>
            <a:r>
              <a:rPr lang="en-US" sz="2000" dirty="0"/>
              <a:t>, MBA, Ed. Molecular mimicry: Infection inducing autoimmune disease</a:t>
            </a:r>
            <a:r>
              <a:rPr lang="en-US" sz="2000" dirty="0" smtClean="0"/>
              <a:t>.</a:t>
            </a:r>
          </a:p>
          <a:p>
            <a:r>
              <a:rPr lang="en-US" sz="2000" dirty="0" smtClean="0"/>
              <a:t> </a:t>
            </a:r>
            <a:r>
              <a:rPr lang="en-US" sz="2000" dirty="0"/>
              <a:t>Springer Berlin Heidelberg; January 9, 2006.</a:t>
            </a:r>
          </a:p>
          <a:p>
            <a:r>
              <a:rPr lang="en-US" sz="2000" dirty="0">
                <a:solidFill>
                  <a:srgbClr val="FF0000"/>
                </a:solidFill>
              </a:rPr>
              <a:t>**</a:t>
            </a:r>
            <a:r>
              <a:rPr lang="en-US" sz="2000" dirty="0"/>
              <a:t>AD Kline et al., Am J. Hum. Genet. 1993;52:895-906.</a:t>
            </a:r>
          </a:p>
          <a:p>
            <a:r>
              <a:rPr lang="en-US" sz="2000" dirty="0">
                <a:solidFill>
                  <a:srgbClr val="FF0000"/>
                </a:solidFill>
              </a:rPr>
              <a:t>***</a:t>
            </a:r>
            <a:r>
              <a:rPr lang="en-US" sz="2000" dirty="0"/>
              <a:t>VK Singh et al., J Biomed </a:t>
            </a:r>
            <a:r>
              <a:rPr lang="en-US" sz="2000" dirty="0" err="1"/>
              <a:t>Sci</a:t>
            </a:r>
            <a:r>
              <a:rPr lang="en-US" sz="2000" dirty="0"/>
              <a:t> 2002;9(4):359-64.</a:t>
            </a:r>
          </a:p>
        </p:txBody>
      </p:sp>
    </p:spTree>
    <p:extLst>
      <p:ext uri="{BB962C8B-B14F-4D97-AF65-F5344CB8AC3E}">
        <p14:creationId xmlns:p14="http://schemas.microsoft.com/office/powerpoint/2010/main" val="347852813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Autism and Measles </a:t>
            </a:r>
            <a:r>
              <a:rPr lang="en-US" b="1" dirty="0" err="1" smtClean="0"/>
              <a:t>Hemagglutinin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7846" y="1600200"/>
            <a:ext cx="8836154" cy="4525963"/>
          </a:xfrm>
        </p:spPr>
        <p:txBody>
          <a:bodyPr>
            <a:normAutofit fontScale="92500" lnSpcReduction="10000"/>
          </a:bodyPr>
          <a:lstStyle/>
          <a:p>
            <a:r>
              <a:rPr lang="en-US" dirty="0" smtClean="0"/>
              <a:t>125 autistic children and 92 control children</a:t>
            </a:r>
          </a:p>
          <a:p>
            <a:r>
              <a:rPr lang="en-US" dirty="0" smtClean="0"/>
              <a:t>60% of the children with autism had high levels of antibodies to measles </a:t>
            </a:r>
            <a:r>
              <a:rPr lang="en-US" dirty="0" err="1" smtClean="0"/>
              <a:t>hemagglutinin</a:t>
            </a:r>
            <a:r>
              <a:rPr lang="en-US" dirty="0" smtClean="0"/>
              <a:t> specific to the MMR vaccine</a:t>
            </a:r>
          </a:p>
          <a:p>
            <a:pPr lvl="1"/>
            <a:r>
              <a:rPr lang="en-US" dirty="0" smtClean="0"/>
              <a:t>90% of these had autoantibodies to myelin basic protein (MBP)</a:t>
            </a:r>
          </a:p>
          <a:p>
            <a:r>
              <a:rPr lang="en-US" dirty="0" smtClean="0"/>
              <a:t>0% of the control children had high antibody titers to either </a:t>
            </a:r>
            <a:r>
              <a:rPr lang="en-US" dirty="0" err="1" smtClean="0"/>
              <a:t>hemagglutinin</a:t>
            </a:r>
            <a:r>
              <a:rPr lang="en-US" dirty="0" smtClean="0"/>
              <a:t> or MBP</a:t>
            </a:r>
          </a:p>
          <a:p>
            <a:r>
              <a:rPr lang="en-US" dirty="0" smtClean="0"/>
              <a:t>There were no elevations in antibodies detected against any proteins in the mumps or rubella viruses </a:t>
            </a:r>
            <a:endParaRPr lang="en-US" dirty="0"/>
          </a:p>
        </p:txBody>
      </p:sp>
      <p:sp>
        <p:nvSpPr>
          <p:cNvPr id="4" name="TextBox 3"/>
          <p:cNvSpPr txBox="1"/>
          <p:nvPr/>
        </p:nvSpPr>
        <p:spPr>
          <a:xfrm>
            <a:off x="3810000" y="6395068"/>
            <a:ext cx="5121790" cy="400110"/>
          </a:xfrm>
          <a:prstGeom prst="rect">
            <a:avLst/>
          </a:prstGeom>
          <a:noFill/>
        </p:spPr>
        <p:txBody>
          <a:bodyPr wrap="none" rtlCol="0">
            <a:spAutoFit/>
          </a:bodyPr>
          <a:lstStyle/>
          <a:p>
            <a:r>
              <a:rPr lang="en-US" sz="2000" dirty="0" smtClean="0">
                <a:solidFill>
                  <a:srgbClr val="FF0000"/>
                </a:solidFill>
              </a:rPr>
              <a:t>*</a:t>
            </a:r>
            <a:r>
              <a:rPr lang="en-US" sz="2000" dirty="0" smtClean="0"/>
              <a:t>VK </a:t>
            </a:r>
            <a:r>
              <a:rPr lang="en-US" sz="2000" dirty="0"/>
              <a:t>Singh et al., J Biomed </a:t>
            </a:r>
            <a:r>
              <a:rPr lang="en-US" sz="2000" dirty="0" err="1"/>
              <a:t>Sci</a:t>
            </a:r>
            <a:r>
              <a:rPr lang="en-US" sz="2000" dirty="0"/>
              <a:t> 2002;9(4):359-</a:t>
            </a:r>
            <a:r>
              <a:rPr lang="en-US" sz="2000" dirty="0" smtClean="0"/>
              <a:t>64.</a:t>
            </a:r>
            <a:endParaRPr lang="en-US" sz="2000" dirty="0"/>
          </a:p>
        </p:txBody>
      </p:sp>
    </p:spTree>
    <p:extLst>
      <p:ext uri="{BB962C8B-B14F-4D97-AF65-F5344CB8AC3E}">
        <p14:creationId xmlns:p14="http://schemas.microsoft.com/office/powerpoint/2010/main" val="311795867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5"/>
            <a:ext cx="8229600" cy="1143000"/>
          </a:xfrm>
        </p:spPr>
        <p:txBody>
          <a:bodyPr/>
          <a:lstStyle/>
          <a:p>
            <a:r>
              <a:rPr lang="en-US" b="1" dirty="0" smtClean="0"/>
              <a:t>Precedent: Glyphosate in Drugs?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err="1"/>
              <a:t>Trasylol</a:t>
            </a:r>
            <a:r>
              <a:rPr lang="en-US" dirty="0"/>
              <a:t> </a:t>
            </a:r>
            <a:r>
              <a:rPr lang="en-US" dirty="0" smtClean="0"/>
              <a:t>(</a:t>
            </a:r>
            <a:r>
              <a:rPr lang="en-US" dirty="0" err="1" smtClean="0"/>
              <a:t>aprotinin</a:t>
            </a:r>
            <a:r>
              <a:rPr lang="en-US" dirty="0" smtClean="0"/>
              <a:t>) is </a:t>
            </a:r>
            <a:r>
              <a:rPr lang="en-US" dirty="0"/>
              <a:t>a protein derived from </a:t>
            </a:r>
            <a:r>
              <a:rPr lang="en-US" i="1" dirty="0">
                <a:solidFill>
                  <a:srgbClr val="FF0000"/>
                </a:solidFill>
              </a:rPr>
              <a:t>bovine </a:t>
            </a:r>
            <a:r>
              <a:rPr lang="en-US" i="1" dirty="0" smtClean="0">
                <a:solidFill>
                  <a:srgbClr val="FF0000"/>
                </a:solidFill>
              </a:rPr>
              <a:t>lung </a:t>
            </a:r>
            <a:r>
              <a:rPr lang="en-US" dirty="0" smtClean="0"/>
              <a:t>used to reduce bleeding during open heart surgery</a:t>
            </a:r>
            <a:endParaRPr lang="en-US" dirty="0"/>
          </a:p>
          <a:p>
            <a:r>
              <a:rPr lang="en-US" dirty="0" smtClean="0"/>
              <a:t>Rare acute reaction to </a:t>
            </a:r>
            <a:r>
              <a:rPr lang="en-US" dirty="0" err="1" smtClean="0"/>
              <a:t>Trasylol</a:t>
            </a:r>
            <a:r>
              <a:rPr lang="en-US" dirty="0" smtClean="0"/>
              <a:t> involves precipitous drop in blood pressure, acute kidney failure, and sudden death</a:t>
            </a:r>
          </a:p>
          <a:p>
            <a:r>
              <a:rPr lang="en-US" dirty="0"/>
              <a:t>Piglets injected with glyphosate salts had similar acute reaction with high mortality </a:t>
            </a:r>
            <a:r>
              <a:rPr lang="en-US" dirty="0" smtClean="0"/>
              <a:t>rate</a:t>
            </a:r>
          </a:p>
          <a:p>
            <a:r>
              <a:rPr lang="en-US" dirty="0" smtClean="0"/>
              <a:t>Cows fed GMO Roundup-Ready feed had highest residue levels of glyphosate in lungs</a:t>
            </a:r>
          </a:p>
        </p:txBody>
      </p:sp>
      <p:sp>
        <p:nvSpPr>
          <p:cNvPr id="4" name="TextBox 3"/>
          <p:cNvSpPr txBox="1"/>
          <p:nvPr/>
        </p:nvSpPr>
        <p:spPr>
          <a:xfrm>
            <a:off x="1379634" y="6310829"/>
            <a:ext cx="7307166" cy="461665"/>
          </a:xfrm>
          <a:prstGeom prst="rect">
            <a:avLst/>
          </a:prstGeom>
          <a:noFill/>
        </p:spPr>
        <p:txBody>
          <a:bodyPr wrap="square" rtlCol="0">
            <a:spAutoFit/>
          </a:bodyPr>
          <a:lstStyle/>
          <a:p>
            <a:r>
              <a:rPr lang="fr-FR" sz="2400" dirty="0">
                <a:solidFill>
                  <a:srgbClr val="FF0000"/>
                </a:solidFill>
              </a:rPr>
              <a:t>*</a:t>
            </a:r>
            <a:r>
              <a:rPr lang="fr-FR" sz="2400" dirty="0"/>
              <a:t>S Seneff et al., Agricultural Sciences 2015; 6:1472-1501.</a:t>
            </a:r>
            <a:endParaRPr lang="en-US" sz="2400" dirty="0"/>
          </a:p>
        </p:txBody>
      </p:sp>
    </p:spTree>
    <p:extLst>
      <p:ext uri="{BB962C8B-B14F-4D97-AF65-F5344CB8AC3E}">
        <p14:creationId xmlns:p14="http://schemas.microsoft.com/office/powerpoint/2010/main" val="133632681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10243" y="1394852"/>
            <a:ext cx="8644905" cy="4525963"/>
          </a:xfrm>
        </p:spPr>
        <p:txBody>
          <a:bodyPr>
            <a:normAutofit fontScale="77500" lnSpcReduction="20000"/>
          </a:bodyPr>
          <a:lstStyle/>
          <a:p>
            <a:r>
              <a:rPr lang="en-US" dirty="0" err="1" smtClean="0"/>
              <a:t>Tdap</a:t>
            </a:r>
            <a:r>
              <a:rPr lang="en-US" dirty="0" smtClean="0"/>
              <a:t> </a:t>
            </a:r>
            <a:r>
              <a:rPr lang="en-US" dirty="0"/>
              <a:t>mandated during pregnancy in Brazil since </a:t>
            </a:r>
            <a:r>
              <a:rPr lang="en-US" dirty="0" smtClean="0"/>
              <a:t>2014</a:t>
            </a:r>
          </a:p>
          <a:p>
            <a:pPr lvl="1"/>
            <a:r>
              <a:rPr lang="en-US" dirty="0" smtClean="0"/>
              <a:t>Pertussis </a:t>
            </a:r>
            <a:r>
              <a:rPr lang="en-US" dirty="0"/>
              <a:t>toxin in vaccine can cause vanishing white matter disease</a:t>
            </a:r>
          </a:p>
          <a:p>
            <a:r>
              <a:rPr lang="en-US" dirty="0"/>
              <a:t>Measles epidemic in NE Brazil has motivated MMR booster shot in </a:t>
            </a:r>
            <a:r>
              <a:rPr lang="en-US" dirty="0" smtClean="0"/>
              <a:t>young adults</a:t>
            </a:r>
            <a:endParaRPr lang="en-US" dirty="0"/>
          </a:p>
          <a:p>
            <a:r>
              <a:rPr lang="en-US" dirty="0"/>
              <a:t>MMR has been found to be contaminated with </a:t>
            </a:r>
            <a:r>
              <a:rPr lang="en-US" dirty="0" smtClean="0"/>
              <a:t>glyphosate</a:t>
            </a:r>
          </a:p>
          <a:p>
            <a:pPr lvl="1"/>
            <a:r>
              <a:rPr lang="en-US" dirty="0" smtClean="0"/>
              <a:t>Measles </a:t>
            </a:r>
            <a:r>
              <a:rPr lang="en-US" dirty="0"/>
              <a:t>live virus grown on gelatin derived from collagen of pigs </a:t>
            </a:r>
            <a:r>
              <a:rPr lang="en-US" dirty="0" smtClean="0"/>
              <a:t>and </a:t>
            </a:r>
            <a:r>
              <a:rPr lang="en-US" dirty="0"/>
              <a:t>cows</a:t>
            </a:r>
          </a:p>
          <a:p>
            <a:pPr lvl="1"/>
            <a:r>
              <a:rPr lang="en-US" dirty="0" smtClean="0"/>
              <a:t>Gelatin </a:t>
            </a:r>
            <a:r>
              <a:rPr lang="en-US" dirty="0"/>
              <a:t>contains large amounts of </a:t>
            </a:r>
            <a:r>
              <a:rPr lang="en-US" dirty="0" smtClean="0"/>
              <a:t>glycine </a:t>
            </a:r>
            <a:r>
              <a:rPr lang="en-US" dirty="0" smtClean="0">
                <a:sym typeface="Wingdings"/>
              </a:rPr>
              <a:t></a:t>
            </a:r>
            <a:r>
              <a:rPr lang="en-US" dirty="0" smtClean="0"/>
              <a:t>  glyphosate</a:t>
            </a:r>
          </a:p>
          <a:p>
            <a:pPr lvl="1"/>
            <a:r>
              <a:rPr lang="en-US" dirty="0" smtClean="0"/>
              <a:t>Glyphosate </a:t>
            </a:r>
            <a:r>
              <a:rPr lang="en-US" dirty="0"/>
              <a:t>and glutamate are synergistically toxic to cause </a:t>
            </a:r>
            <a:r>
              <a:rPr lang="en-US" dirty="0" smtClean="0"/>
              <a:t>neuronal burn</a:t>
            </a:r>
            <a:r>
              <a:rPr lang="en-US" dirty="0"/>
              <a:t>-out through excessive NMDA receptor </a:t>
            </a:r>
            <a:r>
              <a:rPr lang="en-US" dirty="0" smtClean="0"/>
              <a:t>activity</a:t>
            </a:r>
            <a:endParaRPr lang="en-US" dirty="0"/>
          </a:p>
          <a:p>
            <a:r>
              <a:rPr lang="en-US" dirty="0"/>
              <a:t>Dogs have been shown to develop allergies to their own </a:t>
            </a:r>
            <a:r>
              <a:rPr lang="en-US" dirty="0" smtClean="0"/>
              <a:t>collagen following vaccination</a:t>
            </a:r>
          </a:p>
          <a:p>
            <a:r>
              <a:rPr lang="en-US" dirty="0" smtClean="0"/>
              <a:t>Aluminum (in </a:t>
            </a:r>
            <a:r>
              <a:rPr lang="en-US" dirty="0" err="1" smtClean="0"/>
              <a:t>Tdap</a:t>
            </a:r>
            <a:r>
              <a:rPr lang="en-US" dirty="0" smtClean="0"/>
              <a:t>) and glyphosate are synergistically toxic</a:t>
            </a:r>
            <a:endParaRPr lang="en-US" dirty="0"/>
          </a:p>
        </p:txBody>
      </p:sp>
    </p:spTree>
    <p:extLst>
      <p:ext uri="{BB962C8B-B14F-4D97-AF65-F5344CB8AC3E}">
        <p14:creationId xmlns:p14="http://schemas.microsoft.com/office/powerpoint/2010/main" val="290709916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t>There has been too much hype regarding the idea that </a:t>
            </a:r>
            <a:r>
              <a:rPr lang="en-US" dirty="0" err="1" smtClean="0"/>
              <a:t>Zika</a:t>
            </a:r>
            <a:r>
              <a:rPr lang="en-US" dirty="0" smtClean="0"/>
              <a:t> virus may cause an epidemic in microcephaly in US</a:t>
            </a:r>
          </a:p>
          <a:p>
            <a:r>
              <a:rPr lang="en-US" dirty="0" smtClean="0"/>
              <a:t>Microcephaly “epidemic” in Brazil is localized to NE Brazil, where there is a toxic soup of other chemicals that can cause microcephaly</a:t>
            </a:r>
          </a:p>
          <a:p>
            <a:r>
              <a:rPr lang="en-US" dirty="0" smtClean="0"/>
              <a:t>The new practice of routinely vaccinating pregnant women may be a contributing factor</a:t>
            </a:r>
          </a:p>
          <a:p>
            <a:r>
              <a:rPr lang="en-US" dirty="0" smtClean="0"/>
              <a:t>Thiamine deficiency is another likely factor, and this is particularly relevant for children in poverty</a:t>
            </a:r>
            <a:endParaRPr lang="en-US" dirty="0"/>
          </a:p>
        </p:txBody>
      </p:sp>
    </p:spTree>
    <p:extLst>
      <p:ext uri="{BB962C8B-B14F-4D97-AF65-F5344CB8AC3E}">
        <p14:creationId xmlns:p14="http://schemas.microsoft.com/office/powerpoint/2010/main" val="290755726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coming in Part II</a:t>
            </a:r>
            <a:endParaRPr lang="en-US" b="1" dirty="0"/>
          </a:p>
        </p:txBody>
      </p:sp>
      <p:sp>
        <p:nvSpPr>
          <p:cNvPr id="4" name="Content Placeholder 2"/>
          <p:cNvSpPr>
            <a:spLocks noGrp="1"/>
          </p:cNvSpPr>
          <p:nvPr>
            <p:ph idx="1"/>
          </p:nvPr>
        </p:nvSpPr>
        <p:spPr>
          <a:xfrm>
            <a:off x="457200" y="1600200"/>
            <a:ext cx="8398570" cy="4783610"/>
          </a:xfrm>
        </p:spPr>
        <p:txBody>
          <a:bodyPr>
            <a:normAutofit fontScale="92500"/>
          </a:bodyPr>
          <a:lstStyle/>
          <a:p>
            <a:r>
              <a:rPr lang="en-US" dirty="0" smtClean="0"/>
              <a:t>A Role for Herbicides?</a:t>
            </a:r>
          </a:p>
          <a:p>
            <a:pPr lvl="1"/>
            <a:r>
              <a:rPr lang="en-US" dirty="0" smtClean="0"/>
              <a:t>Glyphosate</a:t>
            </a:r>
          </a:p>
          <a:p>
            <a:pPr lvl="1"/>
            <a:r>
              <a:rPr lang="en-US" dirty="0" err="1" smtClean="0"/>
              <a:t>Glufosinate</a:t>
            </a:r>
            <a:r>
              <a:rPr lang="en-US" dirty="0" smtClean="0"/>
              <a:t> (Liberty Herbicide)</a:t>
            </a:r>
          </a:p>
          <a:p>
            <a:r>
              <a:rPr lang="en-US" dirty="0" smtClean="0"/>
              <a:t>Fighting </a:t>
            </a:r>
            <a:r>
              <a:rPr lang="en-US" dirty="0" err="1" smtClean="0"/>
              <a:t>Zika</a:t>
            </a:r>
            <a:r>
              <a:rPr lang="en-US" dirty="0" smtClean="0"/>
              <a:t>: Is the Cure Worse than the Disease?</a:t>
            </a:r>
          </a:p>
          <a:p>
            <a:pPr lvl="1"/>
            <a:r>
              <a:rPr lang="en-US" dirty="0" smtClean="0"/>
              <a:t>Controlling mosquitoes with pesticides</a:t>
            </a:r>
          </a:p>
          <a:p>
            <a:pPr lvl="1"/>
            <a:r>
              <a:rPr lang="en-US" dirty="0" smtClean="0"/>
              <a:t>GMO mosquitoes and molecular mimicry</a:t>
            </a:r>
          </a:p>
          <a:p>
            <a:pPr lvl="1"/>
            <a:r>
              <a:rPr lang="en-US" dirty="0" smtClean="0"/>
              <a:t>A viral infection in cows</a:t>
            </a:r>
          </a:p>
          <a:p>
            <a:pPr lvl="1"/>
            <a:r>
              <a:rPr lang="en-US" dirty="0" err="1" smtClean="0"/>
              <a:t>Zika</a:t>
            </a:r>
            <a:r>
              <a:rPr lang="en-US" dirty="0" smtClean="0"/>
              <a:t> vaccine development</a:t>
            </a:r>
          </a:p>
          <a:p>
            <a:r>
              <a:rPr lang="en-US" dirty="0" smtClean="0"/>
              <a:t>Summary</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2822638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8" y="274638"/>
            <a:ext cx="8545682" cy="1143000"/>
          </a:xfrm>
        </p:spPr>
        <p:txBody>
          <a:bodyPr>
            <a:normAutofit fontScale="90000"/>
          </a:bodyPr>
          <a:lstStyle/>
          <a:p>
            <a:r>
              <a:rPr lang="en-US" b="1" dirty="0" smtClean="0"/>
              <a:t>CBS 60 Minutes Segment Last Sunday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41118" y="1600200"/>
            <a:ext cx="9002882" cy="4525963"/>
          </a:xfrm>
        </p:spPr>
        <p:txBody>
          <a:bodyPr>
            <a:normAutofit fontScale="85000" lnSpcReduction="20000"/>
          </a:bodyPr>
          <a:lstStyle/>
          <a:p>
            <a:r>
              <a:rPr lang="en-US" dirty="0" smtClean="0"/>
              <a:t>Showed how </a:t>
            </a:r>
            <a:r>
              <a:rPr lang="en-US" dirty="0" err="1" smtClean="0"/>
              <a:t>Zika</a:t>
            </a:r>
            <a:r>
              <a:rPr lang="en-US" dirty="0" smtClean="0"/>
              <a:t> has spread out of Africa, first to SE Asia and then on to the Americas</a:t>
            </a:r>
          </a:p>
          <a:p>
            <a:r>
              <a:rPr lang="en-US" dirty="0" smtClean="0"/>
              <a:t>Two </a:t>
            </a:r>
            <a:r>
              <a:rPr lang="en-US" dirty="0"/>
              <a:t>pregnant women infected by </a:t>
            </a:r>
            <a:r>
              <a:rPr lang="en-US" dirty="0" err="1"/>
              <a:t>Zika</a:t>
            </a:r>
            <a:r>
              <a:rPr lang="en-US" dirty="0"/>
              <a:t> showcased in the segment - both of them appeared to have healthy babies</a:t>
            </a:r>
          </a:p>
          <a:p>
            <a:r>
              <a:rPr lang="en-US" dirty="0" smtClean="0"/>
              <a:t>Interviewed </a:t>
            </a:r>
            <a:r>
              <a:rPr lang="en-US" dirty="0"/>
              <a:t>Anthony </a:t>
            </a:r>
            <a:r>
              <a:rPr lang="en-US" dirty="0" err="1"/>
              <a:t>Fauci</a:t>
            </a:r>
            <a:r>
              <a:rPr lang="en-US" dirty="0"/>
              <a:t>, director of the National Institute of Allergy and Infectious </a:t>
            </a:r>
            <a:r>
              <a:rPr lang="en-US" dirty="0" smtClean="0"/>
              <a:t>Diseases</a:t>
            </a:r>
          </a:p>
          <a:p>
            <a:pPr lvl="1"/>
            <a:r>
              <a:rPr lang="en-US" dirty="0" err="1" smtClean="0"/>
              <a:t>Fauci</a:t>
            </a:r>
            <a:r>
              <a:rPr lang="en-US" dirty="0" smtClean="0"/>
              <a:t> </a:t>
            </a:r>
            <a:r>
              <a:rPr lang="en-US" dirty="0"/>
              <a:t>portrayed no doubt that there was anything else going on with respect to microcephaly </a:t>
            </a:r>
            <a:r>
              <a:rPr lang="en-US" dirty="0" smtClean="0"/>
              <a:t>besides </a:t>
            </a:r>
            <a:r>
              <a:rPr lang="en-US" dirty="0" err="1" smtClean="0"/>
              <a:t>Zika</a:t>
            </a:r>
            <a:endParaRPr lang="en-US" dirty="0" smtClean="0"/>
          </a:p>
          <a:p>
            <a:pPr lvl="1"/>
            <a:r>
              <a:rPr lang="en-US" dirty="0" smtClean="0"/>
              <a:t>Emphasized urgency for US </a:t>
            </a:r>
            <a:r>
              <a:rPr lang="en-US" dirty="0"/>
              <a:t>government to fund vaccine </a:t>
            </a:r>
            <a:r>
              <a:rPr lang="en-US" dirty="0" smtClean="0"/>
              <a:t>development</a:t>
            </a:r>
          </a:p>
          <a:p>
            <a:pPr lvl="1"/>
            <a:r>
              <a:rPr lang="en-US" dirty="0" smtClean="0"/>
              <a:t>Promoted </a:t>
            </a:r>
            <a:r>
              <a:rPr lang="en-US" dirty="0"/>
              <a:t>plasmid DNA </a:t>
            </a:r>
            <a:r>
              <a:rPr lang="en-US" dirty="0" err="1"/>
              <a:t>Zika</a:t>
            </a:r>
            <a:r>
              <a:rPr lang="en-US" dirty="0"/>
              <a:t> vaccine under </a:t>
            </a:r>
            <a:r>
              <a:rPr lang="en-US" dirty="0" smtClean="0"/>
              <a:t>development</a:t>
            </a:r>
          </a:p>
          <a:p>
            <a:r>
              <a:rPr lang="en-US" dirty="0"/>
              <a:t>Congress </a:t>
            </a:r>
            <a:r>
              <a:rPr lang="en-US" dirty="0" smtClean="0"/>
              <a:t>has just approved </a:t>
            </a:r>
            <a:r>
              <a:rPr lang="en-US" dirty="0"/>
              <a:t>$1.1 Billion to fight </a:t>
            </a:r>
            <a:r>
              <a:rPr lang="en-US" dirty="0" err="1" smtClean="0"/>
              <a:t>Zika</a:t>
            </a:r>
            <a:endParaRPr lang="en-US" dirty="0" smtClean="0"/>
          </a:p>
          <a:p>
            <a:pPr marL="457200" lvl="1" indent="0">
              <a:buNone/>
            </a:pPr>
            <a:endParaRPr lang="en-US" dirty="0"/>
          </a:p>
          <a:p>
            <a:endParaRPr lang="en-US" dirty="0"/>
          </a:p>
          <a:p>
            <a:endParaRPr lang="en-US" dirty="0" err="1" smtClean="0"/>
          </a:p>
        </p:txBody>
      </p:sp>
      <p:sp>
        <p:nvSpPr>
          <p:cNvPr id="5" name="TextBox 4"/>
          <p:cNvSpPr txBox="1"/>
          <p:nvPr/>
        </p:nvSpPr>
        <p:spPr>
          <a:xfrm>
            <a:off x="1710" y="6061909"/>
            <a:ext cx="8685090" cy="707886"/>
          </a:xfrm>
          <a:prstGeom prst="rect">
            <a:avLst/>
          </a:prstGeom>
          <a:noFill/>
        </p:spPr>
        <p:txBody>
          <a:bodyPr wrap="none" rtlCol="0">
            <a:spAutoFit/>
          </a:bodyPr>
          <a:lstStyle/>
          <a:p>
            <a:pPr algn="r"/>
            <a:r>
              <a:rPr lang="en-US" sz="2000" dirty="0" smtClean="0">
                <a:solidFill>
                  <a:srgbClr val="FF0000"/>
                </a:solidFill>
              </a:rPr>
              <a:t>*</a:t>
            </a:r>
            <a:r>
              <a:rPr lang="en-US" sz="2000" dirty="0" smtClean="0"/>
              <a:t>Dr. John </a:t>
            </a:r>
            <a:r>
              <a:rPr lang="en-US" sz="2000" dirty="0" err="1" smtClean="0"/>
              <a:t>LaPook</a:t>
            </a:r>
            <a:r>
              <a:rPr lang="en-US" sz="2000" dirty="0" smtClean="0"/>
              <a:t>, </a:t>
            </a:r>
          </a:p>
          <a:p>
            <a:pPr algn="r"/>
            <a:r>
              <a:rPr lang="en-US" sz="2000" dirty="0" err="1" smtClean="0"/>
              <a:t>www.cbsnews.com</a:t>
            </a:r>
            <a:r>
              <a:rPr lang="en-US" sz="2000" dirty="0"/>
              <a:t>/news/60-minutes-zika-in-the-united-states-mosquito-</a:t>
            </a:r>
            <a:r>
              <a:rPr lang="en-US" sz="2000" dirty="0" smtClean="0"/>
              <a:t>disease</a:t>
            </a:r>
            <a:endParaRPr lang="en-US" sz="2000" dirty="0"/>
          </a:p>
        </p:txBody>
      </p:sp>
    </p:spTree>
    <p:extLst>
      <p:ext uri="{BB962C8B-B14F-4D97-AF65-F5344CB8AC3E}">
        <p14:creationId xmlns:p14="http://schemas.microsoft.com/office/powerpoint/2010/main" val="1528387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62194</TotalTime>
  <Words>6427</Words>
  <Application>Microsoft Macintosh PowerPoint</Application>
  <PresentationFormat>On-screen Show (4:3)</PresentationFormat>
  <Paragraphs>671</Paragraphs>
  <Slides>88</Slides>
  <Notes>35</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Download These Slides</vt:lpstr>
      <vt:lpstr>Microcephaly in Brazil:  Is it Really Just Zika?</vt:lpstr>
      <vt:lpstr>PowerPoint Presentation</vt:lpstr>
      <vt:lpstr>Outline</vt:lpstr>
      <vt:lpstr>PowerPoint Presentation</vt:lpstr>
      <vt:lpstr>Zika Virus and Microcephaly: Could there be something more to the story?</vt:lpstr>
      <vt:lpstr>Zika Causes Microcephaly:  There's No Doubt!*</vt:lpstr>
      <vt:lpstr>Quote from a Comment by “Marie”*</vt:lpstr>
      <vt:lpstr>CBS 60 Minutes Segment Last Sunday*</vt:lpstr>
      <vt:lpstr>The Situation in Brazil*</vt:lpstr>
      <vt:lpstr>"Brazil opens probe as cases of Zika babies defy predicted patterns"*</vt:lpstr>
      <vt:lpstr>PowerPoint Presentation</vt:lpstr>
      <vt:lpstr>Dr. Sherri Tenpenny’s Interpretation*</vt:lpstr>
      <vt:lpstr>A (satirical) catalog of major injuries that result from Zika infection*</vt:lpstr>
      <vt:lpstr>PowerPoint Presentation</vt:lpstr>
      <vt:lpstr>Brazil, Zika and Microcephaly*</vt:lpstr>
      <vt:lpstr>Zika and Microcephaly in Colombia*</vt:lpstr>
      <vt:lpstr>Other Possibilities?*</vt:lpstr>
      <vt:lpstr>Some Other Potential Factors</vt:lpstr>
      <vt:lpstr>Brazil is Agrochemical Capital  of the World*</vt:lpstr>
      <vt:lpstr>Anecdotal Evidence</vt:lpstr>
      <vt:lpstr>Both Macrocephaly and Microcephaly are linked to Autism*</vt:lpstr>
      <vt:lpstr>Autism, Glyphosate, Vaccine Reactions*</vt:lpstr>
      <vt:lpstr>PowerPoint Presentation</vt:lpstr>
      <vt:lpstr>Brief Introduction to Antibodies</vt:lpstr>
      <vt:lpstr>Brief Introduction to Antibodies</vt:lpstr>
      <vt:lpstr>Autoimmune Disease and  Molecular Mimicry*</vt:lpstr>
      <vt:lpstr>Autoimmune Disease Statistics*</vt:lpstr>
      <vt:lpstr>PowerPoint Presentation</vt:lpstr>
      <vt:lpstr>Hypothesis</vt:lpstr>
      <vt:lpstr>How Vaccines Work</vt:lpstr>
      <vt:lpstr>PowerPoint Presentation</vt:lpstr>
      <vt:lpstr>PowerPoint Presentation</vt:lpstr>
      <vt:lpstr>Quantifying the possible cross-reactivity risk of an HPV16 vaccine (Gardasil) *</vt:lpstr>
      <vt:lpstr>Antiphospholipid Syndrome (APS)*</vt:lpstr>
      <vt:lpstr>PowerPoint Presentation</vt:lpstr>
      <vt:lpstr>PowerPoint Presentation</vt:lpstr>
      <vt:lpstr>Human Immunodeficiency with Microcephaly*</vt:lpstr>
      <vt:lpstr>Human Immunodeficiency with Microcephaly*</vt:lpstr>
      <vt:lpstr>Recapitulation</vt:lpstr>
      <vt:lpstr>PowerPoint Presentation</vt:lpstr>
      <vt:lpstr>What If Glyphosate Could Insert Itself Into Protein Synthesis???</vt:lpstr>
      <vt:lpstr>Glyphosate is a non-coding            amino acid analogue of glycine</vt:lpstr>
      <vt:lpstr>Extra Piece Invades the Active Site</vt:lpstr>
      <vt:lpstr>Extra Piece Invades the Active Site</vt:lpstr>
      <vt:lpstr>Inhibition of EPSPS by glyphosate: Resistant E coli mutant*</vt:lpstr>
      <vt:lpstr>Some Predicted Consequences</vt:lpstr>
      <vt:lpstr>An Analogy: ALS in Guam</vt:lpstr>
      <vt:lpstr>Another Analogy: MS &amp; Sugar Beets* </vt:lpstr>
      <vt:lpstr>Into The Wild*</vt:lpstr>
      <vt:lpstr>Vulnerable Proteins: Resulting Pathologies</vt:lpstr>
      <vt:lpstr>Vulnerable Proteins: Resulting Pathologies</vt:lpstr>
      <vt:lpstr>Glycine decarboxylase deficiency causes neural tube defects and features of non-ketotic hyperglycinemia in mice* </vt:lpstr>
      <vt:lpstr>Glycine decarboxylase deficiency causes neural tube defects and features of non-ketotic hyperglycinemia in mice* </vt:lpstr>
      <vt:lpstr>Recapitulation</vt:lpstr>
      <vt:lpstr>PowerPoint Presentation</vt:lpstr>
      <vt:lpstr>Beriberi in NE Brazil*</vt:lpstr>
      <vt:lpstr>Impaired thiamine pyrophosphate transport*</vt:lpstr>
      <vt:lpstr>Impaired thiamine pyrophosphate transport*</vt:lpstr>
      <vt:lpstr>Thiamine &amp; Microcephaly*</vt:lpstr>
      <vt:lpstr>Polioencephalomalacia (PEM)*</vt:lpstr>
      <vt:lpstr>Polioencephalomalacia (PEM)*</vt:lpstr>
      <vt:lpstr>Sulfur and Thiamine Deficiency*</vt:lpstr>
      <vt:lpstr>PowerPoint Presentation</vt:lpstr>
      <vt:lpstr>Sulfur Supplementation in Cows*</vt:lpstr>
      <vt:lpstr>Bird Paralysis in Europe*</vt:lpstr>
      <vt:lpstr>Recapitulation</vt:lpstr>
      <vt:lpstr>PowerPoint Presentation</vt:lpstr>
      <vt:lpstr>Tdap Vaccinations for All Pregnant Women in Brazil Mandated in Late 2014*  </vt:lpstr>
      <vt:lpstr>Tdap Vaccinations for All Pregnant Women in Brazil Mandated in Late 2014*  </vt:lpstr>
      <vt:lpstr>PowerPoint Presentation</vt:lpstr>
      <vt:lpstr>Vanishing White Matter Disease*</vt:lpstr>
      <vt:lpstr>Glyphosate and Aluminum:                 Partners in Crime*</vt:lpstr>
      <vt:lpstr>“Measles Reemergence in Ceará, Northeast Brazil, 15 Years after Elimination”*</vt:lpstr>
      <vt:lpstr>Glyphosate in Vaccines?</vt:lpstr>
      <vt:lpstr>The Purdue Vaccination Studies      and Auto-antibodies*</vt:lpstr>
      <vt:lpstr>Glyphosate Contamination in Vaccines (Parts Per Billion)*</vt:lpstr>
      <vt:lpstr>Glyphosate Contamination in Vaccines (Parts Per Billion)*</vt:lpstr>
      <vt:lpstr>Glyphosate and Glutamate*,**</vt:lpstr>
      <vt:lpstr>“Food allergy to gelatin in children with systemic immediate type reactions,    including anaphylaxis, to vaccines”*</vt:lpstr>
      <vt:lpstr>Symptoms of Adverse Reactions to MMR before and after 2002*</vt:lpstr>
      <vt:lpstr>Symptoms of Adverse Reactions to MMR before and after 2002*</vt:lpstr>
      <vt:lpstr>Measles Virus and Hemagglutinin*</vt:lpstr>
      <vt:lpstr>Autism and Measles Hemagglutinin*</vt:lpstr>
      <vt:lpstr>Precedent: Glyphosate in Drugs?*</vt:lpstr>
      <vt:lpstr>Recapitulation</vt:lpstr>
      <vt:lpstr>Summary</vt:lpstr>
      <vt:lpstr>What’s coming in Part II</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232</cp:revision>
  <dcterms:created xsi:type="dcterms:W3CDTF">2016-06-21T21:57:17Z</dcterms:created>
  <dcterms:modified xsi:type="dcterms:W3CDTF">2016-11-12T12:41:04Z</dcterms:modified>
</cp:coreProperties>
</file>