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31.jpg" ContentType="image/png"/>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sldIdLst>
    <p:sldId id="374" r:id="rId2"/>
    <p:sldId id="257" r:id="rId3"/>
    <p:sldId id="367" r:id="rId4"/>
    <p:sldId id="258" r:id="rId5"/>
    <p:sldId id="259" r:id="rId6"/>
    <p:sldId id="260" r:id="rId7"/>
    <p:sldId id="261" r:id="rId8"/>
    <p:sldId id="262" r:id="rId9"/>
    <p:sldId id="263" r:id="rId10"/>
    <p:sldId id="264" r:id="rId11"/>
    <p:sldId id="265" r:id="rId12"/>
    <p:sldId id="266" r:id="rId13"/>
    <p:sldId id="267" r:id="rId14"/>
    <p:sldId id="268" r:id="rId15"/>
    <p:sldId id="269" r:id="rId16"/>
    <p:sldId id="363" r:id="rId17"/>
    <p:sldId id="362" r:id="rId18"/>
    <p:sldId id="364" r:id="rId19"/>
    <p:sldId id="270" r:id="rId20"/>
    <p:sldId id="271" r:id="rId21"/>
    <p:sldId id="272" r:id="rId22"/>
    <p:sldId id="273" r:id="rId23"/>
    <p:sldId id="274" r:id="rId24"/>
    <p:sldId id="275" r:id="rId25"/>
    <p:sldId id="276" r:id="rId26"/>
    <p:sldId id="277" r:id="rId27"/>
    <p:sldId id="278" r:id="rId28"/>
    <p:sldId id="279" r:id="rId29"/>
    <p:sldId id="280" r:id="rId30"/>
    <p:sldId id="365" r:id="rId31"/>
    <p:sldId id="366" r:id="rId32"/>
    <p:sldId id="352" r:id="rId33"/>
    <p:sldId id="353" r:id="rId34"/>
    <p:sldId id="354" r:id="rId35"/>
    <p:sldId id="355" r:id="rId36"/>
    <p:sldId id="356" r:id="rId37"/>
    <p:sldId id="357" r:id="rId38"/>
    <p:sldId id="358" r:id="rId39"/>
    <p:sldId id="359" r:id="rId40"/>
    <p:sldId id="360" r:id="rId41"/>
    <p:sldId id="361" r:id="rId42"/>
    <p:sldId id="371" r:id="rId43"/>
    <p:sldId id="281" r:id="rId44"/>
    <p:sldId id="282" r:id="rId45"/>
    <p:sldId id="283" r:id="rId46"/>
    <p:sldId id="284" r:id="rId47"/>
    <p:sldId id="285" r:id="rId48"/>
    <p:sldId id="286" r:id="rId49"/>
    <p:sldId id="287" r:id="rId50"/>
    <p:sldId id="288" r:id="rId51"/>
    <p:sldId id="289" r:id="rId52"/>
    <p:sldId id="372" r:id="rId53"/>
    <p:sldId id="290" r:id="rId54"/>
    <p:sldId id="291" r:id="rId55"/>
    <p:sldId id="292" r:id="rId56"/>
    <p:sldId id="293" r:id="rId57"/>
    <p:sldId id="294" r:id="rId58"/>
    <p:sldId id="295" r:id="rId59"/>
    <p:sldId id="296" r:id="rId60"/>
    <p:sldId id="297" r:id="rId61"/>
    <p:sldId id="298" r:id="rId62"/>
    <p:sldId id="309" r:id="rId63"/>
    <p:sldId id="310" r:id="rId64"/>
    <p:sldId id="311" r:id="rId65"/>
    <p:sldId id="312" r:id="rId66"/>
    <p:sldId id="313" r:id="rId67"/>
    <p:sldId id="314" r:id="rId68"/>
    <p:sldId id="315" r:id="rId69"/>
    <p:sldId id="370" r:id="rId70"/>
    <p:sldId id="316" r:id="rId71"/>
    <p:sldId id="317" r:id="rId72"/>
    <p:sldId id="318" r:id="rId73"/>
    <p:sldId id="319" r:id="rId74"/>
    <p:sldId id="320" r:id="rId75"/>
    <p:sldId id="369" r:id="rId76"/>
    <p:sldId id="373" r:id="rId77"/>
    <p:sldId id="321"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24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notesMaster" Target="notesMasters/notes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D48ECC-E529-BB47-B0A1-BA3BF7E52992}" type="datetimeFigureOut">
              <a:rPr lang="en-US" smtClean="0"/>
              <a:t>11/11/16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624D28-C751-104F-9BBF-7C9074FDC54C}" type="slidenum">
              <a:rPr lang="en-US" smtClean="0"/>
              <a:t>‹#›</a:t>
            </a:fld>
            <a:endParaRPr lang="en-US"/>
          </a:p>
        </p:txBody>
      </p:sp>
    </p:spTree>
    <p:extLst>
      <p:ext uri="{BB962C8B-B14F-4D97-AF65-F5344CB8AC3E}">
        <p14:creationId xmlns:p14="http://schemas.microsoft.com/office/powerpoint/2010/main" val="41588811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 Id="rId3" Type="http://schemas.openxmlformats.org/officeDocument/2006/relationships/hyperlink" Target="https://www.facebook.com/kristina.litzenberger12/posts/1283357725010019?pnref=story"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n.wikipedia.org/wiki/Seasonal_influenza" TargetMode="External"/><Relationship Id="rId4" Type="http://schemas.openxmlformats.org/officeDocument/2006/relationships/hyperlink" Target="https://en.wikipedia.org/wiki/Open_reading_frame" TargetMode="External"/><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Seasonal_influenza" TargetMode="External"/><Relationship Id="rId4" Type="http://schemas.openxmlformats.org/officeDocument/2006/relationships/hyperlink" Target="https://en.wikipedia.org/wiki/Open_reading_frame" TargetMode="External"/><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James_Lyons_Weiler</a:t>
            </a:r>
            <a:r>
              <a:rPr lang="en-US" dirty="0" smtClean="0"/>
              <a:t>/</a:t>
            </a:r>
            <a:r>
              <a:rPr lang="en-US" dirty="0" err="1" smtClean="0"/>
              <a:t>ethanol.email.text</a:t>
            </a:r>
            <a:endParaRPr lang="en-US" dirty="0" smtClean="0"/>
          </a:p>
          <a:p>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7</a:t>
            </a:fld>
            <a:endParaRPr lang="en-US"/>
          </a:p>
        </p:txBody>
      </p:sp>
    </p:spTree>
    <p:extLst>
      <p:ext uri="{BB962C8B-B14F-4D97-AF65-F5344CB8AC3E}">
        <p14:creationId xmlns:p14="http://schemas.microsoft.com/office/powerpoint/2010/main" val="1013219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24</a:t>
            </a:fld>
            <a:endParaRPr lang="en-US"/>
          </a:p>
        </p:txBody>
      </p:sp>
    </p:spTree>
    <p:extLst>
      <p:ext uri="{BB962C8B-B14F-4D97-AF65-F5344CB8AC3E}">
        <p14:creationId xmlns:p14="http://schemas.microsoft.com/office/powerpoint/2010/main" val="667904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asparagine_synthetase_deficiency_microcephaly.pdf</a:t>
            </a:r>
            <a:r>
              <a:rPr lang="en-US" dirty="0" smtClean="0"/>
              <a:t> </a:t>
            </a:r>
          </a:p>
          <a:p>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25</a:t>
            </a:fld>
            <a:endParaRPr lang="en-US"/>
          </a:p>
        </p:txBody>
      </p:sp>
    </p:spTree>
    <p:extLst>
      <p:ext uri="{BB962C8B-B14F-4D97-AF65-F5344CB8AC3E}">
        <p14:creationId xmlns:p14="http://schemas.microsoft.com/office/powerpoint/2010/main" val="667904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./glufosinate_induces_autism_in_mice.pdf</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28</a:t>
            </a:fld>
            <a:endParaRPr lang="en-US"/>
          </a:p>
        </p:txBody>
      </p:sp>
    </p:spTree>
    <p:extLst>
      <p:ext uri="{BB962C8B-B14F-4D97-AF65-F5344CB8AC3E}">
        <p14:creationId xmlns:p14="http://schemas.microsoft.com/office/powerpoint/2010/main" val="2963349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./glufosinate_induces_autism_in_mice.pdf</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29</a:t>
            </a:fld>
            <a:endParaRPr lang="en-US"/>
          </a:p>
        </p:txBody>
      </p:sp>
    </p:spTree>
    <p:extLst>
      <p:ext uri="{BB962C8B-B14F-4D97-AF65-F5344CB8AC3E}">
        <p14:creationId xmlns:p14="http://schemas.microsoft.com/office/powerpoint/2010/main" val="2963349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./pyriproxifen_and_microcephaly.pdf</a:t>
            </a:r>
          </a:p>
          <a:p>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33</a:t>
            </a:fld>
            <a:endParaRPr lang="en-US"/>
          </a:p>
        </p:txBody>
      </p:sp>
    </p:spTree>
    <p:extLst>
      <p:ext uri="{BB962C8B-B14F-4D97-AF65-F5344CB8AC3E}">
        <p14:creationId xmlns:p14="http://schemas.microsoft.com/office/powerpoint/2010/main" val="3959758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./pyriproxifen_and_microcephaly.pdf</a:t>
            </a:r>
          </a:p>
          <a:p>
            <a:r>
              <a:rPr lang="pl-PL" dirty="0" err="1" smtClean="0"/>
              <a:t>pyriproxifen_detoxed_by_CYP_enzymes.pdf</a:t>
            </a:r>
            <a:endParaRPr lang="pl-PL" dirty="0" smtClean="0"/>
          </a:p>
          <a:p>
            <a:r>
              <a:rPr lang="en-US" dirty="0" smtClean="0"/>
              <a:t>A</a:t>
            </a:r>
            <a:r>
              <a:rPr lang="pl-PL" dirty="0" err="1" smtClean="0"/>
              <a:t>ccutane</a:t>
            </a:r>
            <a:endParaRPr lang="pl-PL" dirty="0" smtClean="0"/>
          </a:p>
          <a:p>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34</a:t>
            </a:fld>
            <a:endParaRPr lang="en-US"/>
          </a:p>
        </p:txBody>
      </p:sp>
    </p:spTree>
    <p:extLst>
      <p:ext uri="{BB962C8B-B14F-4D97-AF65-F5344CB8AC3E}">
        <p14:creationId xmlns:p14="http://schemas.microsoft.com/office/powerpoint/2010/main" val="3959758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www.aap.org</a:t>
            </a:r>
            <a:r>
              <a:rPr lang="en-US" dirty="0" smtClean="0"/>
              <a:t>/en-us/about-the-</a:t>
            </a:r>
            <a:r>
              <a:rPr lang="en-US" dirty="0" err="1" smtClean="0"/>
              <a:t>aap</a:t>
            </a:r>
            <a:r>
              <a:rPr lang="en-US" dirty="0" smtClean="0"/>
              <a:t>/</a:t>
            </a:r>
            <a:r>
              <a:rPr lang="en-US" dirty="0" err="1" smtClean="0"/>
              <a:t>aap</a:t>
            </a:r>
            <a:r>
              <a:rPr lang="en-US" dirty="0" smtClean="0"/>
              <a:t>-press-room/pages/Aerial-Spraying-to-Combat-Mosquitos-Linked-to-Increased-Risk-of-Autism-in-Children.aspx</a:t>
            </a:r>
          </a:p>
        </p:txBody>
      </p:sp>
      <p:sp>
        <p:nvSpPr>
          <p:cNvPr id="4" name="Slide Number Placeholder 3"/>
          <p:cNvSpPr>
            <a:spLocks noGrp="1"/>
          </p:cNvSpPr>
          <p:nvPr>
            <p:ph type="sldNum" sz="quarter" idx="10"/>
          </p:nvPr>
        </p:nvSpPr>
        <p:spPr/>
        <p:txBody>
          <a:bodyPr/>
          <a:lstStyle/>
          <a:p>
            <a:fld id="{73A179DB-4371-8A4E-BAC3-53514336C69D}" type="slidenum">
              <a:rPr lang="en-US" smtClean="0"/>
              <a:t>35</a:t>
            </a:fld>
            <a:endParaRPr lang="en-US"/>
          </a:p>
        </p:txBody>
      </p:sp>
    </p:spTree>
    <p:extLst>
      <p:ext uri="{BB962C8B-B14F-4D97-AF65-F5344CB8AC3E}">
        <p14:creationId xmlns:p14="http://schemas.microsoft.com/office/powerpoint/2010/main" val="697946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Dorchester</a:t>
            </a:r>
            <a:r>
              <a:rPr lang="en-US" baseline="0" dirty="0" smtClean="0"/>
              <a:t> County S. Carolina</a:t>
            </a:r>
          </a:p>
          <a:p>
            <a:r>
              <a:rPr lang="en-US" dirty="0" err="1" smtClean="0"/>
              <a:t>Flowertown</a:t>
            </a:r>
            <a:r>
              <a:rPr lang="en-US" dirty="0" smtClean="0"/>
              <a:t> Bee Farm and Supply, in Summerville — </a:t>
            </a:r>
            <a:r>
              <a:rPr lang="en-US" dirty="0" smtClean="0">
                <a:hlinkClick r:id="rId3"/>
              </a:rPr>
              <a:t>46 hives died</a:t>
            </a:r>
            <a:r>
              <a:rPr lang="en-US" dirty="0" smtClean="0"/>
              <a:t> on the spot, totaling about 2.5 million bees.</a:t>
            </a:r>
          </a:p>
          <a:p>
            <a:r>
              <a:rPr lang="en-US" dirty="0" smtClean="0"/>
              <a:t>https://</a:t>
            </a:r>
            <a:r>
              <a:rPr lang="en-US" dirty="0" err="1" smtClean="0"/>
              <a:t>www.washingtonpost.com</a:t>
            </a:r>
            <a:r>
              <a:rPr lang="en-US" dirty="0" smtClean="0"/>
              <a:t>/news/morning-mix/</a:t>
            </a:r>
            <a:r>
              <a:rPr lang="en-US" dirty="0" err="1" smtClean="0"/>
              <a:t>wp</a:t>
            </a:r>
            <a:r>
              <a:rPr lang="en-US" dirty="0" smtClean="0"/>
              <a:t>/2016/09/01/like-its-been-nuked-millions-of-bees-dead-after-south-carolina-sprays-for-zika-mosquitoes/</a:t>
            </a:r>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39</a:t>
            </a:fld>
            <a:endParaRPr lang="en-US"/>
          </a:p>
        </p:txBody>
      </p:sp>
    </p:spTree>
    <p:extLst>
      <p:ext uri="{BB962C8B-B14F-4D97-AF65-F5344CB8AC3E}">
        <p14:creationId xmlns:p14="http://schemas.microsoft.com/office/powerpoint/2010/main" val="3918314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spraying_Naled_for_Zika.pdf</a:t>
            </a:r>
            <a:endParaRPr lang="en-US" dirty="0" smtClean="0"/>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40</a:t>
            </a:fld>
            <a:endParaRPr lang="en-US"/>
          </a:p>
        </p:txBody>
      </p:sp>
    </p:spTree>
    <p:extLst>
      <p:ext uri="{BB962C8B-B14F-4D97-AF65-F5344CB8AC3E}">
        <p14:creationId xmlns:p14="http://schemas.microsoft.com/office/powerpoint/2010/main" val="2204846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i="1" dirty="0" smtClean="0"/>
              <a:t>BHC</a:t>
            </a:r>
            <a:r>
              <a:rPr lang="de-DE" dirty="0" smtClean="0"/>
              <a:t> (</a:t>
            </a:r>
            <a:r>
              <a:rPr lang="de-DE" i="1" dirty="0" err="1" smtClean="0"/>
              <a:t>Benzene</a:t>
            </a:r>
            <a:r>
              <a:rPr lang="de-DE" i="1" dirty="0" smtClean="0"/>
              <a:t> </a:t>
            </a:r>
            <a:r>
              <a:rPr lang="de-DE" i="1" dirty="0" err="1" smtClean="0"/>
              <a:t>Hexa</a:t>
            </a:r>
            <a:r>
              <a:rPr lang="de-DE" i="1" dirty="0" smtClean="0"/>
              <a:t> Chloride</a:t>
            </a:r>
            <a:r>
              <a:rPr lang="de-DE" dirty="0" smtClean="0"/>
              <a:t>) </a:t>
            </a:r>
            <a:endParaRPr lang="en-US" dirty="0"/>
          </a:p>
        </p:txBody>
      </p:sp>
      <p:sp>
        <p:nvSpPr>
          <p:cNvPr id="4" name="Slide Number Placeholder 3"/>
          <p:cNvSpPr>
            <a:spLocks noGrp="1"/>
          </p:cNvSpPr>
          <p:nvPr>
            <p:ph type="sldNum" sz="quarter" idx="10"/>
          </p:nvPr>
        </p:nvSpPr>
        <p:spPr/>
        <p:txBody>
          <a:bodyPr/>
          <a:lstStyle/>
          <a:p>
            <a:fld id="{FB7E92B4-0E77-9E43-AF18-33133D18AEC1}" type="slidenum">
              <a:rPr lang="en-US" smtClean="0"/>
              <a:t>41</a:t>
            </a:fld>
            <a:endParaRPr lang="en-US"/>
          </a:p>
        </p:txBody>
      </p:sp>
    </p:spTree>
    <p:extLst>
      <p:ext uri="{BB962C8B-B14F-4D97-AF65-F5344CB8AC3E}">
        <p14:creationId xmlns:p14="http://schemas.microsoft.com/office/powerpoint/2010/main" val="309317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Recife</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8</a:t>
            </a:fld>
            <a:endParaRPr lang="en-US"/>
          </a:p>
        </p:txBody>
      </p:sp>
    </p:spTree>
    <p:extLst>
      <p:ext uri="{BB962C8B-B14F-4D97-AF65-F5344CB8AC3E}">
        <p14:creationId xmlns:p14="http://schemas.microsoft.com/office/powerpoint/2010/main" val="1289908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Juazeiro de Norte</a:t>
            </a:r>
            <a:endParaRPr lang="en-US" dirty="0"/>
          </a:p>
        </p:txBody>
      </p:sp>
      <p:sp>
        <p:nvSpPr>
          <p:cNvPr id="4" name="Slide Number Placeholder 3"/>
          <p:cNvSpPr>
            <a:spLocks noGrp="1"/>
          </p:cNvSpPr>
          <p:nvPr>
            <p:ph type="sldNum" sz="quarter" idx="10"/>
          </p:nvPr>
        </p:nvSpPr>
        <p:spPr/>
        <p:txBody>
          <a:bodyPr/>
          <a:lstStyle/>
          <a:p>
            <a:fld id="{5BE8C130-7A96-6940-B035-454E38320B05}" type="slidenum">
              <a:rPr lang="en-US" smtClean="0"/>
              <a:t>45</a:t>
            </a:fld>
            <a:endParaRPr lang="en-US"/>
          </a:p>
        </p:txBody>
      </p:sp>
    </p:spTree>
    <p:extLst>
      <p:ext uri="{BB962C8B-B14F-4D97-AF65-F5344CB8AC3E}">
        <p14:creationId xmlns:p14="http://schemas.microsoft.com/office/powerpoint/2010/main" val="653864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t>
            </a:r>
            <a:r>
              <a:rPr lang="pt-BR" dirty="0" smtClean="0"/>
              <a:t>M_mosquito2.pdf</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46</a:t>
            </a:fld>
            <a:endParaRPr lang="en-US"/>
          </a:p>
        </p:txBody>
      </p:sp>
    </p:spTree>
    <p:extLst>
      <p:ext uri="{BB962C8B-B14F-4D97-AF65-F5344CB8AC3E}">
        <p14:creationId xmlns:p14="http://schemas.microsoft.com/office/powerpoint/2010/main" val="2957609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IPAK STUDY 6: </a:t>
            </a:r>
            <a:r>
              <a:rPr lang="da-DK" dirty="0" err="1" smtClean="0"/>
              <a:t>Zika</a:t>
            </a:r>
            <a:r>
              <a:rPr lang="da-DK" dirty="0" smtClean="0"/>
              <a:t> E protein (ZEP) vs. Homo sapiens </a:t>
            </a:r>
            <a:r>
              <a:rPr lang="da-DK" dirty="0" err="1" smtClean="0"/>
              <a:t>Immunoglobulin</a:t>
            </a:r>
            <a:endParaRPr lang="da-DK" dirty="0" smtClean="0"/>
          </a:p>
          <a:p>
            <a:r>
              <a:rPr lang="da-DK" dirty="0" smtClean="0"/>
              <a:t>(IMG heavy </a:t>
            </a:r>
            <a:r>
              <a:rPr lang="da-DK" dirty="0" err="1" smtClean="0"/>
              <a:t>chain</a:t>
            </a:r>
            <a:r>
              <a:rPr lang="da-DK" dirty="0" smtClean="0"/>
              <a:t>) (NEW IPAK FIND, JANUARY 2016)</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47</a:t>
            </a:fld>
            <a:endParaRPr lang="en-US"/>
          </a:p>
        </p:txBody>
      </p:sp>
    </p:spTree>
    <p:extLst>
      <p:ext uri="{BB962C8B-B14F-4D97-AF65-F5344CB8AC3E}">
        <p14:creationId xmlns:p14="http://schemas.microsoft.com/office/powerpoint/2010/main" val="2032939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IPAK STUDY 6: </a:t>
            </a:r>
            <a:r>
              <a:rPr lang="da-DK" dirty="0" err="1" smtClean="0"/>
              <a:t>Zika</a:t>
            </a:r>
            <a:r>
              <a:rPr lang="da-DK" dirty="0" smtClean="0"/>
              <a:t> E protein (ZEP) vs. Homo sapiens </a:t>
            </a:r>
            <a:r>
              <a:rPr lang="da-DK" dirty="0" err="1" smtClean="0"/>
              <a:t>Immunoglobulin</a:t>
            </a:r>
            <a:endParaRPr lang="da-DK" dirty="0" smtClean="0"/>
          </a:p>
          <a:p>
            <a:r>
              <a:rPr lang="da-DK" dirty="0" smtClean="0"/>
              <a:t>(IMG heavy </a:t>
            </a:r>
            <a:r>
              <a:rPr lang="da-DK" dirty="0" err="1" smtClean="0"/>
              <a:t>chain</a:t>
            </a:r>
            <a:r>
              <a:rPr lang="da-DK" dirty="0" smtClean="0"/>
              <a:t>) (NEW IPAK FIND, JANUARY 2016)</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48</a:t>
            </a:fld>
            <a:endParaRPr lang="en-US"/>
          </a:p>
        </p:txBody>
      </p:sp>
    </p:spTree>
    <p:extLst>
      <p:ext uri="{BB962C8B-B14F-4D97-AF65-F5344CB8AC3E}">
        <p14:creationId xmlns:p14="http://schemas.microsoft.com/office/powerpoint/2010/main" val="2032939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WIKI</a:t>
            </a:r>
          </a:p>
          <a:p>
            <a:r>
              <a:rPr lang="en-US" dirty="0" smtClean="0"/>
              <a:t>All of these processing events result in an antigen-binding region that is highly variable, even when the same gene segments are recombined. V(D)J recombination allows for the generation of </a:t>
            </a:r>
            <a:r>
              <a:rPr lang="en-US" dirty="0" err="1" smtClean="0"/>
              <a:t>immunoglobulins</a:t>
            </a:r>
            <a:r>
              <a:rPr lang="en-US" dirty="0" smtClean="0"/>
              <a:t> and T cell receptors to antigens that neither the organism nor its ancestor(s) need to have previously encountered, allowing for an adaptive immune response to novel pathogens that develop or to those that frequently change (</a:t>
            </a:r>
            <a:r>
              <a:rPr lang="en-US" i="1" dirty="0" smtClean="0"/>
              <a:t>e.g.</a:t>
            </a:r>
            <a:r>
              <a:rPr lang="en-US" dirty="0" smtClean="0"/>
              <a:t>, </a:t>
            </a:r>
            <a:r>
              <a:rPr lang="en-US" dirty="0" smtClean="0">
                <a:hlinkClick r:id="rId3" tooltip="Seasonal influenza"/>
              </a:rPr>
              <a:t>seasonal influenza</a:t>
            </a:r>
            <a:r>
              <a:rPr lang="en-US" dirty="0" smtClean="0"/>
              <a:t>). However, a major caveat to this process is that the DNA sequence must remain </a:t>
            </a:r>
            <a:r>
              <a:rPr lang="en-US" dirty="0" smtClean="0">
                <a:hlinkClick r:id="rId4" tooltip="Open reading frame"/>
              </a:rPr>
              <a:t>in-frame</a:t>
            </a:r>
            <a:r>
              <a:rPr lang="en-US" dirty="0" smtClean="0"/>
              <a:t> in order to maintain the correct amino acid sequence in the final protein product. If the resulting sequence is out-of-frame, the development of the cell will be arrested, and the cell will not survive to maturity. V(D)J recombination is therefore a very costly process that must be (and is) strictly regulated and controlled.</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49</a:t>
            </a:fld>
            <a:endParaRPr lang="en-US"/>
          </a:p>
        </p:txBody>
      </p:sp>
    </p:spTree>
    <p:extLst>
      <p:ext uri="{BB962C8B-B14F-4D97-AF65-F5344CB8AC3E}">
        <p14:creationId xmlns:p14="http://schemas.microsoft.com/office/powerpoint/2010/main" val="3538858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WIKI</a:t>
            </a:r>
          </a:p>
          <a:p>
            <a:r>
              <a:rPr lang="en-US" dirty="0" smtClean="0"/>
              <a:t>All of these processing events result in an antigen-binding region that is highly variable, even when the same gene segments are recombined. V(D)J recombination allows for the generation of </a:t>
            </a:r>
            <a:r>
              <a:rPr lang="en-US" dirty="0" err="1" smtClean="0"/>
              <a:t>immunoglobulins</a:t>
            </a:r>
            <a:r>
              <a:rPr lang="en-US" dirty="0" smtClean="0"/>
              <a:t> and T cell receptors to antigens that neither the organism nor its ancestor(s) need to have previously encountered, allowing for an adaptive immune response to novel pathogens that develop or to those that frequently change (</a:t>
            </a:r>
            <a:r>
              <a:rPr lang="en-US" i="1" dirty="0" smtClean="0"/>
              <a:t>e.g.</a:t>
            </a:r>
            <a:r>
              <a:rPr lang="en-US" dirty="0" smtClean="0"/>
              <a:t>, </a:t>
            </a:r>
            <a:r>
              <a:rPr lang="en-US" dirty="0" smtClean="0">
                <a:hlinkClick r:id="rId3" tooltip="Seasonal influenza"/>
              </a:rPr>
              <a:t>seasonal influenza</a:t>
            </a:r>
            <a:r>
              <a:rPr lang="en-US" dirty="0" smtClean="0"/>
              <a:t>). However, a major caveat to this process is that the DNA sequence must remain </a:t>
            </a:r>
            <a:r>
              <a:rPr lang="en-US" dirty="0" smtClean="0">
                <a:hlinkClick r:id="rId4" tooltip="Open reading frame"/>
              </a:rPr>
              <a:t>in-frame</a:t>
            </a:r>
            <a:r>
              <a:rPr lang="en-US" dirty="0" smtClean="0"/>
              <a:t> in order to maintain the correct amino acid sequence in the final protein product. If the resulting sequence is out-of-frame, the development of the cell will be arrested, and the cell will not survive to maturity. V(D)J recombination is therefore a very costly process that must be (and is) strictly regulated and controlled.</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50</a:t>
            </a:fld>
            <a:endParaRPr lang="en-US"/>
          </a:p>
        </p:txBody>
      </p:sp>
    </p:spTree>
    <p:extLst>
      <p:ext uri="{BB962C8B-B14F-4D97-AF65-F5344CB8AC3E}">
        <p14:creationId xmlns:p14="http://schemas.microsoft.com/office/powerpoint/2010/main" val="3538858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PNKP =</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polynucleotide kinase/phosphatase </a:t>
            </a:r>
            <a:endParaRPr lang="hu-HU" dirty="0" smtClean="0"/>
          </a:p>
          <a:p>
            <a:endParaRPr lang="en-US" dirty="0" smtClean="0"/>
          </a:p>
          <a:p>
            <a:r>
              <a:rPr lang="en-US" dirty="0" err="1" smtClean="0"/>
              <a:t>James_Lyons_Weiler</a:t>
            </a:r>
            <a:r>
              <a:rPr lang="en-US" dirty="0" smtClean="0"/>
              <a:t>/</a:t>
            </a:r>
            <a:r>
              <a:rPr lang="en-US" dirty="0" err="1" smtClean="0"/>
              <a:t>DNA_Impact</a:t>
            </a:r>
            <a:r>
              <a:rPr lang="en-US" dirty="0" smtClean="0"/>
              <a:t>\ of\ PNKP\ mutations\ associated\ with\ microcephaly,\ seizures\ and\ developmental\ delay\ on\ enzyme\ activity\ and\ DNA\ strand\ break\ </a:t>
            </a:r>
            <a:r>
              <a:rPr lang="en-US" dirty="0" err="1" smtClean="0"/>
              <a:t>repair.pdf</a:t>
            </a:r>
            <a:r>
              <a:rPr lang="en-US" dirty="0" smtClean="0"/>
              <a:t> </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51</a:t>
            </a:fld>
            <a:endParaRPr lang="en-US"/>
          </a:p>
        </p:txBody>
      </p:sp>
    </p:spTree>
    <p:extLst>
      <p:ext uri="{BB962C8B-B14F-4D97-AF65-F5344CB8AC3E}">
        <p14:creationId xmlns:p14="http://schemas.microsoft.com/office/powerpoint/2010/main" val="484290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Brazil_notes.text</a:t>
            </a:r>
            <a:endParaRPr lang="en-US" dirty="0" smtClean="0"/>
          </a:p>
          <a:p>
            <a:r>
              <a:rPr lang="en-US" dirty="0" smtClean="0"/>
              <a:t>http://</a:t>
            </a:r>
            <a:r>
              <a:rPr lang="en-US" dirty="0" err="1" smtClean="0"/>
              <a:t>www.nature.com</a:t>
            </a:r>
            <a:r>
              <a:rPr lang="en-US" dirty="0" smtClean="0"/>
              <a:t>/news/brazil-asks-whether-zika-acts-alone-to-cause-birth-defects-1.20309</a:t>
            </a:r>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54</a:t>
            </a:fld>
            <a:endParaRPr lang="en-US"/>
          </a:p>
        </p:txBody>
      </p:sp>
    </p:spTree>
    <p:extLst>
      <p:ext uri="{BB962C8B-B14F-4D97-AF65-F5344CB8AC3E}">
        <p14:creationId xmlns:p14="http://schemas.microsoft.com/office/powerpoint/2010/main" val="3778165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Brazil_notes.text</a:t>
            </a:r>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55</a:t>
            </a:fld>
            <a:endParaRPr lang="en-US"/>
          </a:p>
        </p:txBody>
      </p:sp>
    </p:spTree>
    <p:extLst>
      <p:ext uri="{BB962C8B-B14F-4D97-AF65-F5344CB8AC3E}">
        <p14:creationId xmlns:p14="http://schemas.microsoft.com/office/powerpoint/2010/main" val="2812902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Zika_not_alone_BVDV.pdf</a:t>
            </a:r>
            <a:endParaRPr lang="en-US" dirty="0" smtClean="0"/>
          </a:p>
          <a:p>
            <a:r>
              <a:rPr lang="en-US" dirty="0" err="1" smtClean="0"/>
              <a:t>Zika_not_alone.text</a:t>
            </a:r>
            <a:endParaRPr lang="en-US" dirty="0" smtClean="0"/>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56</a:t>
            </a:fld>
            <a:endParaRPr lang="en-US"/>
          </a:p>
        </p:txBody>
      </p:sp>
    </p:spTree>
    <p:extLst>
      <p:ext uri="{BB962C8B-B14F-4D97-AF65-F5344CB8AC3E}">
        <p14:creationId xmlns:p14="http://schemas.microsoft.com/office/powerpoint/2010/main" val="1343045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glyphosate/Carrasco_paper_BestOne_teratogenic_effects_glyphosate_2010.pdf</a:t>
            </a:r>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10</a:t>
            </a:fld>
            <a:endParaRPr lang="en-US"/>
          </a:p>
        </p:txBody>
      </p:sp>
    </p:spTree>
    <p:extLst>
      <p:ext uri="{BB962C8B-B14F-4D97-AF65-F5344CB8AC3E}">
        <p14:creationId xmlns:p14="http://schemas.microsoft.com/office/powerpoint/2010/main" val="841917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err="1" smtClean="0"/>
              <a:t>WIKI_on_bovine_diarrhea.text</a:t>
            </a:r>
            <a:endParaRPr lang="en-US" dirty="0" smtClean="0"/>
          </a:p>
          <a:p>
            <a:r>
              <a:rPr lang="en-US" dirty="0" smtClean="0"/>
              <a:t>bovine_diarrhea_virus_in_biological_products_2013.pdf</a:t>
            </a:r>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58</a:t>
            </a:fld>
            <a:endParaRPr lang="en-US"/>
          </a:p>
        </p:txBody>
      </p:sp>
    </p:spTree>
    <p:extLst>
      <p:ext uri="{BB962C8B-B14F-4D97-AF65-F5344CB8AC3E}">
        <p14:creationId xmlns:p14="http://schemas.microsoft.com/office/powerpoint/2010/main" val="2858735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err="1" smtClean="0"/>
              <a:t>WIKI_on_bovine_diarrhea.text</a:t>
            </a:r>
            <a:endParaRPr lang="en-US" dirty="0" smtClean="0"/>
          </a:p>
          <a:p>
            <a:r>
              <a:rPr lang="en-US" dirty="0" smtClean="0"/>
              <a:t>bovine_diarrhea_virus_in_biological_products_2013.pdf</a:t>
            </a:r>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59</a:t>
            </a:fld>
            <a:endParaRPr lang="en-US"/>
          </a:p>
        </p:txBody>
      </p:sp>
    </p:spTree>
    <p:extLst>
      <p:ext uri="{BB962C8B-B14F-4D97-AF65-F5344CB8AC3E}">
        <p14:creationId xmlns:p14="http://schemas.microsoft.com/office/powerpoint/2010/main" val="2858735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Brazil_notes.text</a:t>
            </a:r>
            <a:endParaRPr lang="en-US" dirty="0" smtClean="0"/>
          </a:p>
          <a:p>
            <a:r>
              <a:rPr lang="en-US" dirty="0" smtClean="0"/>
              <a:t>http://</a:t>
            </a:r>
            <a:r>
              <a:rPr lang="en-US" dirty="0" err="1" smtClean="0"/>
              <a:t>www.nature.com</a:t>
            </a:r>
            <a:r>
              <a:rPr lang="en-US" smtClean="0"/>
              <a:t>/news/brazil-asks-whether-zika-acts-alone-to-cause-birth-defects-1.20309</a:t>
            </a:r>
            <a:endParaRPr lang="en-US"/>
          </a:p>
        </p:txBody>
      </p:sp>
      <p:sp>
        <p:nvSpPr>
          <p:cNvPr id="4" name="Slide Number Placeholder 3"/>
          <p:cNvSpPr>
            <a:spLocks noGrp="1"/>
          </p:cNvSpPr>
          <p:nvPr>
            <p:ph type="sldNum" sz="quarter" idx="10"/>
          </p:nvPr>
        </p:nvSpPr>
        <p:spPr/>
        <p:txBody>
          <a:bodyPr/>
          <a:lstStyle/>
          <a:p>
            <a:fld id="{73A179DB-4371-8A4E-BAC3-53514336C69D}" type="slidenum">
              <a:rPr lang="en-US" smtClean="0"/>
              <a:t>60</a:t>
            </a:fld>
            <a:endParaRPr lang="en-US"/>
          </a:p>
        </p:txBody>
      </p:sp>
    </p:spTree>
    <p:extLst>
      <p:ext uri="{BB962C8B-B14F-4D97-AF65-F5344CB8AC3E}">
        <p14:creationId xmlns:p14="http://schemas.microsoft.com/office/powerpoint/2010/main" val="3778165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PurdueZika.pdf</a:t>
            </a:r>
            <a:endParaRPr lang="en-US" dirty="0" smtClean="0"/>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63</a:t>
            </a:fld>
            <a:endParaRPr lang="en-US"/>
          </a:p>
        </p:txBody>
      </p:sp>
    </p:spTree>
    <p:extLst>
      <p:ext uri="{BB962C8B-B14F-4D97-AF65-F5344CB8AC3E}">
        <p14:creationId xmlns:p14="http://schemas.microsoft.com/office/powerpoint/2010/main" val="2785332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www.newsmax.com</a:t>
            </a:r>
            <a:r>
              <a:rPr lang="en-US" dirty="0" smtClean="0"/>
              <a:t>/Finance/</a:t>
            </a:r>
            <a:r>
              <a:rPr lang="en-US" dirty="0" err="1" smtClean="0"/>
              <a:t>StreetTalk</a:t>
            </a:r>
            <a:r>
              <a:rPr lang="en-US" dirty="0" smtClean="0"/>
              <a:t>/</a:t>
            </a:r>
            <a:r>
              <a:rPr lang="en-US" dirty="0" err="1" smtClean="0"/>
              <a:t>Zika</a:t>
            </a:r>
            <a:r>
              <a:rPr lang="en-US" dirty="0" smtClean="0"/>
              <a:t>-Takeda-vaccine-mosquito/2016/09/02/id/746460/</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Takeda will harness its work against dengue, a virus from the same family, to develop a vaccine against </a:t>
            </a:r>
            <a:r>
              <a:rPr lang="en-US" dirty="0" err="1" smtClean="0"/>
              <a:t>Zika</a:t>
            </a:r>
            <a:r>
              <a:rPr lang="en-US" dirty="0" smtClean="0"/>
              <a:t>. </a:t>
            </a: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64</a:t>
            </a:fld>
            <a:endParaRPr lang="en-US"/>
          </a:p>
        </p:txBody>
      </p:sp>
    </p:spTree>
    <p:extLst>
      <p:ext uri="{BB962C8B-B14F-4D97-AF65-F5344CB8AC3E}">
        <p14:creationId xmlns:p14="http://schemas.microsoft.com/office/powerpoint/2010/main" val="2612553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www.newsmax.com</a:t>
            </a:r>
            <a:r>
              <a:rPr lang="en-US" dirty="0" smtClean="0"/>
              <a:t>/Finance/</a:t>
            </a:r>
            <a:r>
              <a:rPr lang="en-US" dirty="0" err="1" smtClean="0"/>
              <a:t>StreetTalk</a:t>
            </a:r>
            <a:r>
              <a:rPr lang="en-US" dirty="0" smtClean="0"/>
              <a:t>/</a:t>
            </a:r>
            <a:r>
              <a:rPr lang="en-US" dirty="0" err="1" smtClean="0"/>
              <a:t>Zika</a:t>
            </a:r>
            <a:r>
              <a:rPr lang="en-US" dirty="0" smtClean="0"/>
              <a:t>-Takeda-vaccine-mosquito/2016/09/02/id/746460/</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Takeda will harness its work against dengue, a virus from the same family, to develop a vaccine against </a:t>
            </a:r>
            <a:r>
              <a:rPr lang="en-US" dirty="0" err="1" smtClean="0"/>
              <a:t>Zika</a:t>
            </a:r>
            <a:r>
              <a:rPr lang="en-US" dirty="0" smtClean="0"/>
              <a:t>. </a:t>
            </a: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65</a:t>
            </a:fld>
            <a:endParaRPr lang="en-US"/>
          </a:p>
        </p:txBody>
      </p:sp>
    </p:spTree>
    <p:extLst>
      <p:ext uri="{BB962C8B-B14F-4D97-AF65-F5344CB8AC3E}">
        <p14:creationId xmlns:p14="http://schemas.microsoft.com/office/powerpoint/2010/main" val="2612553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www.newsmax.com</a:t>
            </a:r>
            <a:r>
              <a:rPr lang="en-US" dirty="0" smtClean="0"/>
              <a:t>/Finance/</a:t>
            </a:r>
            <a:r>
              <a:rPr lang="en-US" dirty="0" err="1" smtClean="0"/>
              <a:t>StreetTalk</a:t>
            </a:r>
            <a:r>
              <a:rPr lang="en-US" dirty="0" smtClean="0"/>
              <a:t>/</a:t>
            </a:r>
            <a:r>
              <a:rPr lang="en-US" dirty="0" err="1" smtClean="0"/>
              <a:t>Zika</a:t>
            </a:r>
            <a:r>
              <a:rPr lang="en-US" dirty="0" smtClean="0"/>
              <a:t>-Takeda-vaccine-mosquito/2016/09/02/id/746460/</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Takeda will harness its work against dengue, a virus from the same family, to develop a vaccine against </a:t>
            </a:r>
            <a:r>
              <a:rPr lang="en-US" dirty="0" err="1" smtClean="0"/>
              <a:t>Zika</a:t>
            </a:r>
            <a:r>
              <a:rPr lang="en-US" dirty="0" smtClean="0"/>
              <a:t>. </a:t>
            </a: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66</a:t>
            </a:fld>
            <a:endParaRPr lang="en-US"/>
          </a:p>
        </p:txBody>
      </p:sp>
    </p:spTree>
    <p:extLst>
      <p:ext uri="{BB962C8B-B14F-4D97-AF65-F5344CB8AC3E}">
        <p14:creationId xmlns:p14="http://schemas.microsoft.com/office/powerpoint/2010/main" val="2612553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Mercks_engineered_Dengue_vaccines.pdf</a:t>
            </a:r>
            <a:endParaRPr lang="en-US" dirty="0" smtClean="0"/>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67</a:t>
            </a:fld>
            <a:endParaRPr lang="en-US"/>
          </a:p>
        </p:txBody>
      </p:sp>
    </p:spTree>
    <p:extLst>
      <p:ext uri="{BB962C8B-B14F-4D97-AF65-F5344CB8AC3E}">
        <p14:creationId xmlns:p14="http://schemas.microsoft.com/office/powerpoint/2010/main" val="2578334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NIH_Zika_vacccine_tests.text</a:t>
            </a:r>
            <a:endParaRPr lang="en-US" dirty="0" smtClean="0"/>
          </a:p>
          <a:p>
            <a:endParaRPr lang="en-US" dirty="0" smtClean="0"/>
          </a:p>
          <a:p>
            <a:r>
              <a:rPr lang="en-US" dirty="0" smtClean="0"/>
              <a:t>https://</a:t>
            </a:r>
            <a:r>
              <a:rPr lang="en-US" dirty="0" err="1" smtClean="0"/>
              <a:t>www.nih.gov</a:t>
            </a:r>
            <a:r>
              <a:rPr lang="en-US" dirty="0" smtClean="0"/>
              <a:t>/news-events/news-releases/</a:t>
            </a:r>
            <a:r>
              <a:rPr lang="en-US" dirty="0" err="1" smtClean="0"/>
              <a:t>nih</a:t>
            </a:r>
            <a:r>
              <a:rPr lang="en-US" dirty="0" smtClean="0"/>
              <a:t>-begins-testing-investigational-</a:t>
            </a:r>
            <a:r>
              <a:rPr lang="en-US" dirty="0" err="1" smtClean="0"/>
              <a:t>zika</a:t>
            </a:r>
            <a:r>
              <a:rPr lang="en-US" dirty="0" smtClean="0"/>
              <a:t>-vaccine-humans</a:t>
            </a:r>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68</a:t>
            </a:fld>
            <a:endParaRPr lang="en-US"/>
          </a:p>
        </p:txBody>
      </p:sp>
    </p:spTree>
    <p:extLst>
      <p:ext uri="{BB962C8B-B14F-4D97-AF65-F5344CB8AC3E}">
        <p14:creationId xmlns:p14="http://schemas.microsoft.com/office/powerpoint/2010/main" val="3672780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NIH_Zika_vacccine_tests.text</a:t>
            </a:r>
            <a:endParaRPr lang="en-US" dirty="0" smtClean="0"/>
          </a:p>
          <a:p>
            <a:endParaRPr lang="en-US" dirty="0" smtClean="0"/>
          </a:p>
          <a:p>
            <a:r>
              <a:rPr lang="en-US" dirty="0" smtClean="0"/>
              <a:t>https://</a:t>
            </a:r>
            <a:r>
              <a:rPr lang="en-US" dirty="0" err="1" smtClean="0"/>
              <a:t>www.nih.gov</a:t>
            </a:r>
            <a:r>
              <a:rPr lang="en-US" dirty="0" smtClean="0"/>
              <a:t>/news-events/news-releases/</a:t>
            </a:r>
            <a:r>
              <a:rPr lang="en-US" dirty="0" err="1" smtClean="0"/>
              <a:t>nih</a:t>
            </a:r>
            <a:r>
              <a:rPr lang="en-US" dirty="0" smtClean="0"/>
              <a:t>-begins-testing-investigational-</a:t>
            </a:r>
            <a:r>
              <a:rPr lang="en-US" dirty="0" err="1" smtClean="0"/>
              <a:t>zika</a:t>
            </a:r>
            <a:r>
              <a:rPr lang="en-US" dirty="0" smtClean="0"/>
              <a:t>-vaccine-humans</a:t>
            </a:r>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69</a:t>
            </a:fld>
            <a:endParaRPr lang="en-US"/>
          </a:p>
        </p:txBody>
      </p:sp>
    </p:spTree>
    <p:extLst>
      <p:ext uri="{BB962C8B-B14F-4D97-AF65-F5344CB8AC3E}">
        <p14:creationId xmlns:p14="http://schemas.microsoft.com/office/powerpoint/2010/main" val="36727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glyphosate/Carrasco_paper_BestOne_teratogenic_effects_glyphosate_2010.pdf</a:t>
            </a:r>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11</a:t>
            </a:fld>
            <a:endParaRPr lang="en-US"/>
          </a:p>
        </p:txBody>
      </p:sp>
    </p:spTree>
    <p:extLst>
      <p:ext uri="{BB962C8B-B14F-4D97-AF65-F5344CB8AC3E}">
        <p14:creationId xmlns:p14="http://schemas.microsoft.com/office/powerpoint/2010/main" val="2955900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ir.inovio.com</a:t>
            </a:r>
            <a:r>
              <a:rPr lang="en-US" dirty="0" smtClean="0"/>
              <a:t>/news/news-releases/news-releases-details/2016/Inovio-Pharmaceuticals-DNA-Vaccine-for-Zika-Virus-Induces-Robust-Immune-Responses-in-Preclinical-Study/</a:t>
            </a:r>
            <a:r>
              <a:rPr lang="en-US" dirty="0" err="1" smtClean="0"/>
              <a:t>default.aspx</a:t>
            </a:r>
            <a:endParaRPr lang="en-US" dirty="0" smtClean="0"/>
          </a:p>
          <a:p>
            <a:endParaRPr lang="en-US" dirty="0" smtClean="0"/>
          </a:p>
          <a:p>
            <a:r>
              <a:rPr lang="en-US" dirty="0" smtClean="0"/>
              <a:t>the action or process of introducing DNA or chromosomes into bacteria</a:t>
            </a:r>
          </a:p>
          <a:p>
            <a:r>
              <a:rPr lang="en-US" dirty="0" smtClean="0"/>
              <a:t>or other cells using a pulse of electricity to briefly open the pores</a:t>
            </a:r>
          </a:p>
          <a:p>
            <a:r>
              <a:rPr lang="en-US" dirty="0" smtClean="0"/>
              <a:t>in the cell membranes.</a:t>
            </a:r>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70</a:t>
            </a:fld>
            <a:endParaRPr lang="en-US"/>
          </a:p>
        </p:txBody>
      </p:sp>
    </p:spTree>
    <p:extLst>
      <p:ext uri="{BB962C8B-B14F-4D97-AF65-F5344CB8AC3E}">
        <p14:creationId xmlns:p14="http://schemas.microsoft.com/office/powerpoint/2010/main" val="298138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CpG_in_DNA_vaccines.text</a:t>
            </a:r>
            <a:endParaRPr lang="en-US" dirty="0" smtClean="0"/>
          </a:p>
          <a:p>
            <a:r>
              <a:rPr lang="en-US" dirty="0" smtClean="0"/>
              <a:t>-</a:t>
            </a:r>
            <a:r>
              <a:rPr lang="en-US" baseline="0" dirty="0" smtClean="0"/>
              <a:t> Lots of stuff here.</a:t>
            </a:r>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72</a:t>
            </a:fld>
            <a:endParaRPr lang="en-US"/>
          </a:p>
        </p:txBody>
      </p:sp>
    </p:spTree>
    <p:extLst>
      <p:ext uri="{BB962C8B-B14F-4D97-AF65-F5344CB8AC3E}">
        <p14:creationId xmlns:p14="http://schemas.microsoft.com/office/powerpoint/2010/main" val="12748181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DNA_vaccines_autoimmune_disease.text</a:t>
            </a:r>
            <a:endParaRPr lang="en-US" dirty="0" smtClean="0"/>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73</a:t>
            </a:fld>
            <a:endParaRPr lang="en-US"/>
          </a:p>
        </p:txBody>
      </p:sp>
    </p:spTree>
    <p:extLst>
      <p:ext uri="{BB962C8B-B14F-4D97-AF65-F5344CB8AC3E}">
        <p14:creationId xmlns:p14="http://schemas.microsoft.com/office/powerpoint/2010/main" val="389543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./Coullery_glyphosate_neurotoxicity_2016.pdf</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12</a:t>
            </a:fld>
            <a:endParaRPr lang="en-US"/>
          </a:p>
        </p:txBody>
      </p:sp>
    </p:spTree>
    <p:extLst>
      <p:ext uri="{BB962C8B-B14F-4D97-AF65-F5344CB8AC3E}">
        <p14:creationId xmlns:p14="http://schemas.microsoft.com/office/powerpoint/2010/main" val="3576250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Glycine decarboxylase</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13</a:t>
            </a:fld>
            <a:endParaRPr lang="en-US"/>
          </a:p>
        </p:txBody>
      </p:sp>
    </p:spTree>
    <p:extLst>
      <p:ext uri="{BB962C8B-B14F-4D97-AF65-F5344CB8AC3E}">
        <p14:creationId xmlns:p14="http://schemas.microsoft.com/office/powerpoint/2010/main" val="2101823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14</a:t>
            </a:fld>
            <a:endParaRPr lang="en-US"/>
          </a:p>
        </p:txBody>
      </p:sp>
    </p:spTree>
    <p:extLst>
      <p:ext uri="{BB962C8B-B14F-4D97-AF65-F5344CB8AC3E}">
        <p14:creationId xmlns:p14="http://schemas.microsoft.com/office/powerpoint/2010/main" val="870127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Don Huber:</a:t>
            </a:r>
          </a:p>
          <a:p>
            <a:r>
              <a:rPr lang="en-US" dirty="0" smtClean="0"/>
              <a:t>Attached/</a:t>
            </a:r>
            <a:r>
              <a:rPr lang="en-US" dirty="0" err="1" smtClean="0"/>
              <a:t>LondonGlyphosate</a:t>
            </a:r>
            <a:r>
              <a:rPr lang="en-US" dirty="0" smtClean="0"/>
              <a:t>/</a:t>
            </a:r>
          </a:p>
          <a:p>
            <a:r>
              <a:rPr lang="sv-SE" dirty="0" smtClean="0"/>
              <a:t>2014-0618_Huber_short.ppt</a:t>
            </a:r>
            <a:endParaRPr lang="en-US" dirty="0"/>
          </a:p>
        </p:txBody>
      </p:sp>
      <p:sp>
        <p:nvSpPr>
          <p:cNvPr id="4" name="Slide Number Placeholder 3"/>
          <p:cNvSpPr>
            <a:spLocks noGrp="1"/>
          </p:cNvSpPr>
          <p:nvPr>
            <p:ph type="sldNum" sz="quarter" idx="10"/>
          </p:nvPr>
        </p:nvSpPr>
        <p:spPr/>
        <p:txBody>
          <a:bodyPr/>
          <a:lstStyle/>
          <a:p>
            <a:fld id="{59EAD673-965D-8042-AA30-6931640F8AC2}" type="slidenum">
              <a:rPr lang="en-US" smtClean="0"/>
              <a:t>15</a:t>
            </a:fld>
            <a:endParaRPr lang="en-US"/>
          </a:p>
        </p:txBody>
      </p:sp>
    </p:spTree>
    <p:extLst>
      <p:ext uri="{BB962C8B-B14F-4D97-AF65-F5344CB8AC3E}">
        <p14:creationId xmlns:p14="http://schemas.microsoft.com/office/powerpoint/2010/main" val="2887749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fi-FI" dirty="0" err="1" smtClean="0"/>
              <a:t>glufosinate_ammonium_abstract.text</a:t>
            </a:r>
            <a:endParaRPr lang="fi-FI" dirty="0" smtClean="0"/>
          </a:p>
          <a:p>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22</a:t>
            </a:fld>
            <a:endParaRPr lang="en-US"/>
          </a:p>
        </p:txBody>
      </p:sp>
    </p:spTree>
    <p:extLst>
      <p:ext uri="{BB962C8B-B14F-4D97-AF65-F5344CB8AC3E}">
        <p14:creationId xmlns:p14="http://schemas.microsoft.com/office/powerpoint/2010/main" val="364782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ED1AE5-C036-174C-B3A3-DAA7B7AA8703}" type="datetimeFigureOut">
              <a:rPr lang="en-US" smtClean="0"/>
              <a:t>11/11/16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76A3C-9D6F-5146-BC71-21F23DDF032D}" type="slidenum">
              <a:rPr lang="en-US" smtClean="0"/>
              <a:t>‹#›</a:t>
            </a:fld>
            <a:endParaRPr lang="en-US"/>
          </a:p>
        </p:txBody>
      </p:sp>
    </p:spTree>
    <p:extLst>
      <p:ext uri="{BB962C8B-B14F-4D97-AF65-F5344CB8AC3E}">
        <p14:creationId xmlns:p14="http://schemas.microsoft.com/office/powerpoint/2010/main" val="100929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ED1AE5-C036-174C-B3A3-DAA7B7AA8703}" type="datetimeFigureOut">
              <a:rPr lang="en-US" smtClean="0"/>
              <a:t>11/11/16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76A3C-9D6F-5146-BC71-21F23DDF032D}" type="slidenum">
              <a:rPr lang="en-US" smtClean="0"/>
              <a:t>‹#›</a:t>
            </a:fld>
            <a:endParaRPr lang="en-US"/>
          </a:p>
        </p:txBody>
      </p:sp>
    </p:spTree>
    <p:extLst>
      <p:ext uri="{BB962C8B-B14F-4D97-AF65-F5344CB8AC3E}">
        <p14:creationId xmlns:p14="http://schemas.microsoft.com/office/powerpoint/2010/main" val="53242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ED1AE5-C036-174C-B3A3-DAA7B7AA8703}" type="datetimeFigureOut">
              <a:rPr lang="en-US" smtClean="0"/>
              <a:t>11/11/16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76A3C-9D6F-5146-BC71-21F23DDF032D}" type="slidenum">
              <a:rPr lang="en-US" smtClean="0"/>
              <a:t>‹#›</a:t>
            </a:fld>
            <a:endParaRPr lang="en-US"/>
          </a:p>
        </p:txBody>
      </p:sp>
    </p:spTree>
    <p:extLst>
      <p:ext uri="{BB962C8B-B14F-4D97-AF65-F5344CB8AC3E}">
        <p14:creationId xmlns:p14="http://schemas.microsoft.com/office/powerpoint/2010/main" val="320269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ED1AE5-C036-174C-B3A3-DAA7B7AA8703}" type="datetimeFigureOut">
              <a:rPr lang="en-US" smtClean="0"/>
              <a:t>11/11/16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76A3C-9D6F-5146-BC71-21F23DDF032D}" type="slidenum">
              <a:rPr lang="en-US" smtClean="0"/>
              <a:t>‹#›</a:t>
            </a:fld>
            <a:endParaRPr lang="en-US"/>
          </a:p>
        </p:txBody>
      </p:sp>
    </p:spTree>
    <p:extLst>
      <p:ext uri="{BB962C8B-B14F-4D97-AF65-F5344CB8AC3E}">
        <p14:creationId xmlns:p14="http://schemas.microsoft.com/office/powerpoint/2010/main" val="231237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ED1AE5-C036-174C-B3A3-DAA7B7AA8703}" type="datetimeFigureOut">
              <a:rPr lang="en-US" smtClean="0"/>
              <a:t>11/11/16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76A3C-9D6F-5146-BC71-21F23DDF032D}" type="slidenum">
              <a:rPr lang="en-US" smtClean="0"/>
              <a:t>‹#›</a:t>
            </a:fld>
            <a:endParaRPr lang="en-US"/>
          </a:p>
        </p:txBody>
      </p:sp>
    </p:spTree>
    <p:extLst>
      <p:ext uri="{BB962C8B-B14F-4D97-AF65-F5344CB8AC3E}">
        <p14:creationId xmlns:p14="http://schemas.microsoft.com/office/powerpoint/2010/main" val="398852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ED1AE5-C036-174C-B3A3-DAA7B7AA8703}" type="datetimeFigureOut">
              <a:rPr lang="en-US" smtClean="0"/>
              <a:t>11/11/16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76A3C-9D6F-5146-BC71-21F23DDF032D}" type="slidenum">
              <a:rPr lang="en-US" smtClean="0"/>
              <a:t>‹#›</a:t>
            </a:fld>
            <a:endParaRPr lang="en-US"/>
          </a:p>
        </p:txBody>
      </p:sp>
    </p:spTree>
    <p:extLst>
      <p:ext uri="{BB962C8B-B14F-4D97-AF65-F5344CB8AC3E}">
        <p14:creationId xmlns:p14="http://schemas.microsoft.com/office/powerpoint/2010/main" val="316401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ED1AE5-C036-174C-B3A3-DAA7B7AA8703}" type="datetimeFigureOut">
              <a:rPr lang="en-US" smtClean="0"/>
              <a:t>11/11/16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176A3C-9D6F-5146-BC71-21F23DDF032D}" type="slidenum">
              <a:rPr lang="en-US" smtClean="0"/>
              <a:t>‹#›</a:t>
            </a:fld>
            <a:endParaRPr lang="en-US"/>
          </a:p>
        </p:txBody>
      </p:sp>
    </p:spTree>
    <p:extLst>
      <p:ext uri="{BB962C8B-B14F-4D97-AF65-F5344CB8AC3E}">
        <p14:creationId xmlns:p14="http://schemas.microsoft.com/office/powerpoint/2010/main" val="2575445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ED1AE5-C036-174C-B3A3-DAA7B7AA8703}" type="datetimeFigureOut">
              <a:rPr lang="en-US" smtClean="0"/>
              <a:t>11/11/16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76A3C-9D6F-5146-BC71-21F23DDF032D}" type="slidenum">
              <a:rPr lang="en-US" smtClean="0"/>
              <a:t>‹#›</a:t>
            </a:fld>
            <a:endParaRPr lang="en-US"/>
          </a:p>
        </p:txBody>
      </p:sp>
    </p:spTree>
    <p:extLst>
      <p:ext uri="{BB962C8B-B14F-4D97-AF65-F5344CB8AC3E}">
        <p14:creationId xmlns:p14="http://schemas.microsoft.com/office/powerpoint/2010/main" val="413223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D1AE5-C036-174C-B3A3-DAA7B7AA8703}" type="datetimeFigureOut">
              <a:rPr lang="en-US" smtClean="0"/>
              <a:t>11/11/16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176A3C-9D6F-5146-BC71-21F23DDF032D}" type="slidenum">
              <a:rPr lang="en-US" smtClean="0"/>
              <a:t>‹#›</a:t>
            </a:fld>
            <a:endParaRPr lang="en-US"/>
          </a:p>
        </p:txBody>
      </p:sp>
    </p:spTree>
    <p:extLst>
      <p:ext uri="{BB962C8B-B14F-4D97-AF65-F5344CB8AC3E}">
        <p14:creationId xmlns:p14="http://schemas.microsoft.com/office/powerpoint/2010/main" val="396147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D1AE5-C036-174C-B3A3-DAA7B7AA8703}" type="datetimeFigureOut">
              <a:rPr lang="en-US" smtClean="0"/>
              <a:t>11/11/16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76A3C-9D6F-5146-BC71-21F23DDF032D}" type="slidenum">
              <a:rPr lang="en-US" smtClean="0"/>
              <a:t>‹#›</a:t>
            </a:fld>
            <a:endParaRPr lang="en-US"/>
          </a:p>
        </p:txBody>
      </p:sp>
    </p:spTree>
    <p:extLst>
      <p:ext uri="{BB962C8B-B14F-4D97-AF65-F5344CB8AC3E}">
        <p14:creationId xmlns:p14="http://schemas.microsoft.com/office/powerpoint/2010/main" val="3012764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D1AE5-C036-174C-B3A3-DAA7B7AA8703}" type="datetimeFigureOut">
              <a:rPr lang="en-US" smtClean="0"/>
              <a:t>11/11/16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76A3C-9D6F-5146-BC71-21F23DDF032D}" type="slidenum">
              <a:rPr lang="en-US" smtClean="0"/>
              <a:t>‹#›</a:t>
            </a:fld>
            <a:endParaRPr lang="en-US"/>
          </a:p>
        </p:txBody>
      </p:sp>
    </p:spTree>
    <p:extLst>
      <p:ext uri="{BB962C8B-B14F-4D97-AF65-F5344CB8AC3E}">
        <p14:creationId xmlns:p14="http://schemas.microsoft.com/office/powerpoint/2010/main" val="32071838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D1AE5-C036-174C-B3A3-DAA7B7AA8703}" type="datetimeFigureOut">
              <a:rPr lang="en-US" smtClean="0"/>
              <a:t>11/11/16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76A3C-9D6F-5146-BC71-21F23DDF032D}" type="slidenum">
              <a:rPr lang="en-US" smtClean="0"/>
              <a:t>‹#›</a:t>
            </a:fld>
            <a:endParaRPr lang="en-US"/>
          </a:p>
        </p:txBody>
      </p:sp>
    </p:spTree>
    <p:extLst>
      <p:ext uri="{BB962C8B-B14F-4D97-AF65-F5344CB8AC3E}">
        <p14:creationId xmlns:p14="http://schemas.microsoft.com/office/powerpoint/2010/main" val="2645044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2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mplete-health-and-happiness.co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2.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png"/><Relationship Id="rId5" Type="http://schemas.openxmlformats.org/officeDocument/2006/relationships/image" Target="../media/image36.jpg"/><Relationship Id="rId6"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jpg"/></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0.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Download These Slides</a:t>
            </a:r>
            <a:endParaRPr lang="en-US" b="1" dirty="0"/>
          </a:p>
        </p:txBody>
      </p:sp>
      <p:sp>
        <p:nvSpPr>
          <p:cNvPr id="3" name="Content Placeholder 2"/>
          <p:cNvSpPr>
            <a:spLocks noGrp="1"/>
          </p:cNvSpPr>
          <p:nvPr>
            <p:ph idx="1"/>
          </p:nvPr>
        </p:nvSpPr>
        <p:spPr>
          <a:xfrm>
            <a:off x="116963" y="1600200"/>
            <a:ext cx="9156531" cy="4525963"/>
          </a:xfrm>
        </p:spPr>
        <p:txBody>
          <a:bodyPr/>
          <a:lstStyle/>
          <a:p>
            <a:pPr marL="0" indent="0">
              <a:buNone/>
            </a:pPr>
            <a:r>
              <a:rPr lang="en-US" dirty="0" smtClean="0"/>
              <a:t>http://people.csail.mit.edu/</a:t>
            </a:r>
            <a:r>
              <a:rPr lang="en-US" dirty="0" err="1" smtClean="0"/>
              <a:t>seneff</a:t>
            </a:r>
            <a:r>
              <a:rPr lang="en-US" dirty="0" smtClean="0"/>
              <a:t>/WAPF_Zika2.pptx</a:t>
            </a:r>
            <a:endParaRPr lang="en-US" dirty="0"/>
          </a:p>
        </p:txBody>
      </p:sp>
    </p:spTree>
    <p:extLst>
      <p:ext uri="{BB962C8B-B14F-4D97-AF65-F5344CB8AC3E}">
        <p14:creationId xmlns:p14="http://schemas.microsoft.com/office/powerpoint/2010/main" val="791678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5552" cy="1554162"/>
          </a:xfrm>
        </p:spPr>
        <p:txBody>
          <a:bodyPr>
            <a:normAutofit fontScale="90000"/>
          </a:bodyPr>
          <a:lstStyle/>
          <a:p>
            <a:r>
              <a:rPr lang="en-US" b="1" dirty="0"/>
              <a:t>"Glyphosate-Based Herbicides Produce </a:t>
            </a:r>
            <a:r>
              <a:rPr lang="en-US" b="1" dirty="0" err="1"/>
              <a:t>Teratogenic</a:t>
            </a:r>
            <a:r>
              <a:rPr lang="en-US" b="1" dirty="0"/>
              <a:t> Effects on Vertebrates by Impairing Retinoic Acid Signaling"</a:t>
            </a:r>
            <a:r>
              <a:rPr lang="en-US" b="1" dirty="0">
                <a:solidFill>
                  <a:srgbClr val="FF0000"/>
                </a:solidFill>
              </a:rPr>
              <a:t>*</a:t>
            </a:r>
          </a:p>
        </p:txBody>
      </p:sp>
      <p:sp>
        <p:nvSpPr>
          <p:cNvPr id="3" name="Content Placeholder 2"/>
          <p:cNvSpPr>
            <a:spLocks noGrp="1"/>
          </p:cNvSpPr>
          <p:nvPr>
            <p:ph idx="1"/>
          </p:nvPr>
        </p:nvSpPr>
        <p:spPr>
          <a:xfrm>
            <a:off x="457200" y="2142067"/>
            <a:ext cx="8475552" cy="4004733"/>
          </a:xfrm>
        </p:spPr>
        <p:txBody>
          <a:bodyPr/>
          <a:lstStyle/>
          <a:p>
            <a:pPr marL="0" indent="0">
              <a:buNone/>
            </a:pPr>
            <a:r>
              <a:rPr lang="en-US" dirty="0"/>
              <a:t>"GBH </a:t>
            </a:r>
            <a:r>
              <a:rPr lang="en-US" dirty="0" smtClean="0"/>
              <a:t>(Glyphosate-Based Herbicides) produced </a:t>
            </a:r>
            <a:r>
              <a:rPr lang="en-US" dirty="0"/>
              <a:t>similar effects in chicken embryos, showing a gradual loss of </a:t>
            </a:r>
            <a:r>
              <a:rPr lang="en-US" dirty="0" err="1"/>
              <a:t>rhombomere</a:t>
            </a:r>
            <a:r>
              <a:rPr lang="en-US" dirty="0"/>
              <a:t> domains, reduction of the optic vesicles, and </a:t>
            </a:r>
            <a:r>
              <a:rPr lang="en-US" i="1" dirty="0">
                <a:solidFill>
                  <a:srgbClr val="FF0000"/>
                </a:solidFill>
              </a:rPr>
              <a:t>microcephaly</a:t>
            </a:r>
            <a:r>
              <a:rPr lang="en-US" dirty="0"/>
              <a:t>. This suggests that </a:t>
            </a:r>
            <a:r>
              <a:rPr lang="en-US" i="1" dirty="0">
                <a:solidFill>
                  <a:srgbClr val="FF0000"/>
                </a:solidFill>
              </a:rPr>
              <a:t>glyphosate itself </a:t>
            </a:r>
            <a:r>
              <a:rPr lang="en-US" dirty="0"/>
              <a:t>was responsible for the phenotypes observed, rather than a surfactant or other component of the commercial formulation." </a:t>
            </a:r>
          </a:p>
        </p:txBody>
      </p:sp>
      <p:sp>
        <p:nvSpPr>
          <p:cNvPr id="4" name="TextBox 3"/>
          <p:cNvSpPr txBox="1"/>
          <p:nvPr/>
        </p:nvSpPr>
        <p:spPr>
          <a:xfrm>
            <a:off x="1032933" y="6434667"/>
            <a:ext cx="7899819" cy="461665"/>
          </a:xfrm>
          <a:prstGeom prst="rect">
            <a:avLst/>
          </a:prstGeom>
          <a:noFill/>
        </p:spPr>
        <p:txBody>
          <a:bodyPr wrap="none" rtlCol="0">
            <a:spAutoFit/>
          </a:bodyPr>
          <a:lstStyle/>
          <a:p>
            <a:r>
              <a:rPr lang="fr-FR" sz="2400" dirty="0">
                <a:solidFill>
                  <a:srgbClr val="FF0000"/>
                </a:solidFill>
              </a:rPr>
              <a:t>*</a:t>
            </a:r>
            <a:r>
              <a:rPr lang="fr-FR" sz="2400" dirty="0"/>
              <a:t>A Paganelli et al</a:t>
            </a:r>
            <a:r>
              <a:rPr lang="fr-FR" sz="2400" dirty="0" smtClean="0"/>
              <a:t>. </a:t>
            </a:r>
            <a:r>
              <a:rPr lang="fr-FR" sz="2400" dirty="0" err="1" smtClean="0"/>
              <a:t>Chem</a:t>
            </a:r>
            <a:r>
              <a:rPr lang="fr-FR" sz="2400" dirty="0"/>
              <a:t>. </a:t>
            </a:r>
            <a:r>
              <a:rPr lang="fr-FR" sz="2400" dirty="0" err="1"/>
              <a:t>Res</a:t>
            </a:r>
            <a:r>
              <a:rPr lang="fr-FR" sz="2400" dirty="0"/>
              <a:t>. </a:t>
            </a:r>
            <a:r>
              <a:rPr lang="fr-FR" sz="2400" dirty="0" err="1"/>
              <a:t>Toxicol</a:t>
            </a:r>
            <a:r>
              <a:rPr lang="fr-FR" sz="2400" dirty="0"/>
              <a:t> 2010;23(10): 1586-1595.</a:t>
            </a:r>
            <a:endParaRPr lang="en-US" sz="2400" dirty="0"/>
          </a:p>
        </p:txBody>
      </p:sp>
    </p:spTree>
    <p:extLst>
      <p:ext uri="{BB962C8B-B14F-4D97-AF65-F5344CB8AC3E}">
        <p14:creationId xmlns:p14="http://schemas.microsoft.com/office/powerpoint/2010/main" val="35272339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5552" cy="1554162"/>
          </a:xfrm>
        </p:spPr>
        <p:txBody>
          <a:bodyPr>
            <a:normAutofit fontScale="90000"/>
          </a:bodyPr>
          <a:lstStyle/>
          <a:p>
            <a:r>
              <a:rPr lang="en-US" b="1" dirty="0"/>
              <a:t>"Glyphosate-Based Herbicides Produce </a:t>
            </a:r>
            <a:r>
              <a:rPr lang="en-US" b="1" dirty="0" err="1"/>
              <a:t>Teratogenic</a:t>
            </a:r>
            <a:r>
              <a:rPr lang="en-US" b="1" dirty="0"/>
              <a:t> Effects on Vertebrates by Impairing Retinoic Acid Signaling"</a:t>
            </a:r>
            <a:r>
              <a:rPr lang="en-US" b="1" dirty="0">
                <a:solidFill>
                  <a:srgbClr val="FF0000"/>
                </a:solidFill>
              </a:rPr>
              <a:t>*</a:t>
            </a:r>
          </a:p>
        </p:txBody>
      </p:sp>
      <p:sp>
        <p:nvSpPr>
          <p:cNvPr id="3" name="Content Placeholder 2"/>
          <p:cNvSpPr>
            <a:spLocks noGrp="1"/>
          </p:cNvSpPr>
          <p:nvPr>
            <p:ph idx="1"/>
          </p:nvPr>
        </p:nvSpPr>
        <p:spPr>
          <a:xfrm>
            <a:off x="457200" y="2142067"/>
            <a:ext cx="8475552" cy="4004733"/>
          </a:xfrm>
        </p:spPr>
        <p:txBody>
          <a:bodyPr/>
          <a:lstStyle/>
          <a:p>
            <a:pPr marL="0" indent="0">
              <a:buNone/>
            </a:pPr>
            <a:r>
              <a:rPr lang="en-US" dirty="0"/>
              <a:t>"GBH </a:t>
            </a:r>
            <a:r>
              <a:rPr lang="en-US" dirty="0" smtClean="0"/>
              <a:t>(Glyphosate-Based Herbicides) produced </a:t>
            </a:r>
            <a:r>
              <a:rPr lang="en-US" dirty="0"/>
              <a:t>similar effects in chicken embryos, showing a gradual loss of </a:t>
            </a:r>
            <a:r>
              <a:rPr lang="en-US" dirty="0" err="1"/>
              <a:t>rhombomere</a:t>
            </a:r>
            <a:r>
              <a:rPr lang="en-US" dirty="0"/>
              <a:t> domains, reduction of the optic vesicles, and </a:t>
            </a:r>
            <a:r>
              <a:rPr lang="en-US" i="1" dirty="0">
                <a:solidFill>
                  <a:srgbClr val="FF0000"/>
                </a:solidFill>
              </a:rPr>
              <a:t>microcephaly</a:t>
            </a:r>
            <a:r>
              <a:rPr lang="en-US" dirty="0"/>
              <a:t>. This suggests that </a:t>
            </a:r>
            <a:r>
              <a:rPr lang="en-US" i="1" dirty="0">
                <a:solidFill>
                  <a:srgbClr val="FF0000"/>
                </a:solidFill>
              </a:rPr>
              <a:t>glyphosate itself </a:t>
            </a:r>
            <a:r>
              <a:rPr lang="en-US" dirty="0"/>
              <a:t>was responsible for the phenotypes observed, rather than a surfactant or other component of the commercial formulation." </a:t>
            </a:r>
          </a:p>
        </p:txBody>
      </p:sp>
      <p:sp>
        <p:nvSpPr>
          <p:cNvPr id="4" name="TextBox 3"/>
          <p:cNvSpPr txBox="1"/>
          <p:nvPr/>
        </p:nvSpPr>
        <p:spPr>
          <a:xfrm>
            <a:off x="1032933" y="6434667"/>
            <a:ext cx="7899819" cy="461665"/>
          </a:xfrm>
          <a:prstGeom prst="rect">
            <a:avLst/>
          </a:prstGeom>
          <a:noFill/>
        </p:spPr>
        <p:txBody>
          <a:bodyPr wrap="none" rtlCol="0">
            <a:spAutoFit/>
          </a:bodyPr>
          <a:lstStyle/>
          <a:p>
            <a:r>
              <a:rPr lang="fr-FR" sz="2400" dirty="0">
                <a:solidFill>
                  <a:srgbClr val="FF0000"/>
                </a:solidFill>
              </a:rPr>
              <a:t>*</a:t>
            </a:r>
            <a:r>
              <a:rPr lang="fr-FR" sz="2400" dirty="0"/>
              <a:t>A Paganelli et al</a:t>
            </a:r>
            <a:r>
              <a:rPr lang="fr-FR" sz="2400" dirty="0" smtClean="0"/>
              <a:t>. </a:t>
            </a:r>
            <a:r>
              <a:rPr lang="fr-FR" sz="2400" dirty="0" err="1" smtClean="0"/>
              <a:t>Chem</a:t>
            </a:r>
            <a:r>
              <a:rPr lang="fr-FR" sz="2400" dirty="0"/>
              <a:t>. </a:t>
            </a:r>
            <a:r>
              <a:rPr lang="fr-FR" sz="2400" dirty="0" err="1"/>
              <a:t>Res</a:t>
            </a:r>
            <a:r>
              <a:rPr lang="fr-FR" sz="2400" dirty="0"/>
              <a:t>. </a:t>
            </a:r>
            <a:r>
              <a:rPr lang="fr-FR" sz="2400" dirty="0" err="1"/>
              <a:t>Toxicol</a:t>
            </a:r>
            <a:r>
              <a:rPr lang="fr-FR" sz="2400" dirty="0"/>
              <a:t> 2010;23(10): 1586-1595.</a:t>
            </a:r>
            <a:endParaRPr lang="en-US" sz="2400" dirty="0"/>
          </a:p>
        </p:txBody>
      </p:sp>
      <p:sp>
        <p:nvSpPr>
          <p:cNvPr id="5" name="TextBox 4"/>
          <p:cNvSpPr txBox="1"/>
          <p:nvPr/>
        </p:nvSpPr>
        <p:spPr>
          <a:xfrm>
            <a:off x="691328" y="2117969"/>
            <a:ext cx="7733210" cy="2554545"/>
          </a:xfrm>
          <a:prstGeom prst="rect">
            <a:avLst/>
          </a:prstGeom>
          <a:solidFill>
            <a:srgbClr val="FDFFB5"/>
          </a:solidFill>
          <a:ln>
            <a:solidFill>
              <a:schemeClr val="tx1"/>
            </a:solidFill>
          </a:ln>
        </p:spPr>
        <p:txBody>
          <a:bodyPr wrap="square" rtlCol="0">
            <a:spAutoFit/>
          </a:bodyPr>
          <a:lstStyle/>
          <a:p>
            <a:pPr algn="ctr"/>
            <a:endParaRPr lang="en-US" sz="3200" dirty="0" smtClean="0"/>
          </a:p>
          <a:p>
            <a:pPr algn="ctr"/>
            <a:r>
              <a:rPr lang="en-US" sz="3200" dirty="0" smtClean="0"/>
              <a:t>Retinoic acid receptors contain a             highly conserved glycine that is            essential for their proper function</a:t>
            </a:r>
          </a:p>
          <a:p>
            <a:pPr algn="ctr"/>
            <a:endParaRPr lang="en-US" sz="3200" dirty="0" smtClean="0"/>
          </a:p>
        </p:txBody>
      </p:sp>
    </p:spTree>
    <p:extLst>
      <p:ext uri="{BB962C8B-B14F-4D97-AF65-F5344CB8AC3E}">
        <p14:creationId xmlns:p14="http://schemas.microsoft.com/office/powerpoint/2010/main" val="5244396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2156666"/>
          </a:xfrm>
        </p:spPr>
        <p:txBody>
          <a:bodyPr>
            <a:noAutofit/>
          </a:bodyPr>
          <a:lstStyle/>
          <a:p>
            <a:r>
              <a:rPr lang="en-US" sz="3600" b="1" dirty="0" smtClean="0"/>
              <a:t/>
            </a:r>
            <a:br>
              <a:rPr lang="en-US" sz="3600" b="1" dirty="0" smtClean="0"/>
            </a:br>
            <a:r>
              <a:rPr lang="en-US" sz="3600" b="1" dirty="0" smtClean="0"/>
              <a:t>“Neuronal </a:t>
            </a:r>
            <a:r>
              <a:rPr lang="en-US" sz="3600" b="1" dirty="0"/>
              <a:t>development and axon growth are altered by glyphosate through a WNT non-canonical signaling </a:t>
            </a:r>
            <a:r>
              <a:rPr lang="en-US" sz="3600" b="1" dirty="0" smtClean="0"/>
              <a:t>pathway”</a:t>
            </a:r>
            <a:r>
              <a:rPr lang="en-US" sz="3600" b="1" dirty="0" smtClean="0">
                <a:solidFill>
                  <a:srgbClr val="FF0000"/>
                </a:solidFill>
              </a:rPr>
              <a:t>*</a:t>
            </a:r>
            <a:r>
              <a:rPr lang="en-US" sz="3600" b="1" dirty="0"/>
              <a:t/>
            </a:r>
            <a:br>
              <a:rPr lang="en-US" sz="3600" b="1" dirty="0"/>
            </a:br>
            <a:r>
              <a:rPr lang="en-US" sz="3600" b="1" dirty="0" smtClean="0"/>
              <a:t/>
            </a:r>
            <a:br>
              <a:rPr lang="en-US" sz="3600" b="1" dirty="0" smtClean="0"/>
            </a:br>
            <a:endParaRPr lang="en-US" sz="3600" b="1" dirty="0"/>
          </a:p>
        </p:txBody>
      </p:sp>
      <p:sp>
        <p:nvSpPr>
          <p:cNvPr id="3" name="Content Placeholder 2"/>
          <p:cNvSpPr>
            <a:spLocks noGrp="1"/>
          </p:cNvSpPr>
          <p:nvPr>
            <p:ph idx="1"/>
          </p:nvPr>
        </p:nvSpPr>
        <p:spPr>
          <a:xfrm>
            <a:off x="100795" y="1729030"/>
            <a:ext cx="9232183" cy="2362592"/>
          </a:xfrm>
        </p:spPr>
        <p:txBody>
          <a:bodyPr/>
          <a:lstStyle/>
          <a:p>
            <a:r>
              <a:rPr lang="en-US" dirty="0" smtClean="0"/>
              <a:t>Neurons grown in culture &amp; exposed to glyphosate</a:t>
            </a:r>
          </a:p>
          <a:p>
            <a:r>
              <a:rPr lang="en-US" dirty="0" smtClean="0"/>
              <a:t>“They </a:t>
            </a:r>
            <a:r>
              <a:rPr lang="en-US" dirty="0"/>
              <a:t>elicited shorter and </a:t>
            </a:r>
            <a:r>
              <a:rPr lang="en-US" dirty="0" err="1"/>
              <a:t>unbranched</a:t>
            </a:r>
            <a:r>
              <a:rPr lang="en-US" dirty="0"/>
              <a:t> axons and they also developed less </a:t>
            </a:r>
            <a:r>
              <a:rPr lang="en-US" dirty="0" smtClean="0"/>
              <a:t>complex dendritic arbors compared to controls”</a:t>
            </a:r>
            <a:endParaRPr lang="en-US" dirty="0"/>
          </a:p>
          <a:p>
            <a:endParaRPr lang="en-US" dirty="0"/>
          </a:p>
        </p:txBody>
      </p:sp>
      <p:pic>
        <p:nvPicPr>
          <p:cNvPr id="4" name="Picture 3" descr="neurons_glyphos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877733"/>
            <a:ext cx="5461379" cy="2550851"/>
          </a:xfrm>
          <a:prstGeom prst="rect">
            <a:avLst/>
          </a:prstGeom>
        </p:spPr>
      </p:pic>
      <p:sp>
        <p:nvSpPr>
          <p:cNvPr id="5" name="TextBox 4"/>
          <p:cNvSpPr txBox="1"/>
          <p:nvPr/>
        </p:nvSpPr>
        <p:spPr>
          <a:xfrm>
            <a:off x="4944533" y="4118001"/>
            <a:ext cx="1412203" cy="369332"/>
          </a:xfrm>
          <a:prstGeom prst="rect">
            <a:avLst/>
          </a:prstGeom>
          <a:noFill/>
          <a:ln>
            <a:noFill/>
          </a:ln>
        </p:spPr>
        <p:txBody>
          <a:bodyPr wrap="none" rtlCol="0">
            <a:spAutoFit/>
          </a:bodyPr>
          <a:lstStyle/>
          <a:p>
            <a:r>
              <a:rPr lang="en-US" dirty="0" smtClean="0">
                <a:solidFill>
                  <a:schemeClr val="bg1"/>
                </a:solidFill>
              </a:rPr>
              <a:t>+ Glyphosate</a:t>
            </a:r>
            <a:endParaRPr lang="en-US" dirty="0">
              <a:solidFill>
                <a:schemeClr val="bg1"/>
              </a:solidFill>
            </a:endParaRPr>
          </a:p>
        </p:txBody>
      </p:sp>
      <p:sp>
        <p:nvSpPr>
          <p:cNvPr id="6" name="TextBox 5"/>
          <p:cNvSpPr txBox="1"/>
          <p:nvPr/>
        </p:nvSpPr>
        <p:spPr>
          <a:xfrm>
            <a:off x="2345668" y="6428584"/>
            <a:ext cx="6987310" cy="461665"/>
          </a:xfrm>
          <a:prstGeom prst="rect">
            <a:avLst/>
          </a:prstGeom>
          <a:noFill/>
        </p:spPr>
        <p:txBody>
          <a:bodyPr wrap="none" rtlCol="0">
            <a:spAutoFit/>
          </a:bodyPr>
          <a:lstStyle/>
          <a:p>
            <a:r>
              <a:rPr lang="en-US" sz="2400" dirty="0">
                <a:solidFill>
                  <a:srgbClr val="FF0000"/>
                </a:solidFill>
              </a:rPr>
              <a:t>*</a:t>
            </a:r>
            <a:r>
              <a:rPr lang="en-US" sz="2400" dirty="0"/>
              <a:t>RP </a:t>
            </a:r>
            <a:r>
              <a:rPr lang="en-US" sz="2400" dirty="0" err="1"/>
              <a:t>Coullery</a:t>
            </a:r>
            <a:r>
              <a:rPr lang="en-US" sz="2400" dirty="0"/>
              <a:t> et al., </a:t>
            </a:r>
            <a:r>
              <a:rPr lang="en-US" sz="2400" dirty="0" err="1"/>
              <a:t>NeuroToxicology</a:t>
            </a:r>
            <a:r>
              <a:rPr lang="en-US" sz="2400" dirty="0"/>
              <a:t> 2016;52:150-161.</a:t>
            </a:r>
          </a:p>
        </p:txBody>
      </p:sp>
    </p:spTree>
    <p:extLst>
      <p:ext uri="{BB962C8B-B14F-4D97-AF65-F5344CB8AC3E}">
        <p14:creationId xmlns:p14="http://schemas.microsoft.com/office/powerpoint/2010/main" val="873962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09668" cy="1143000"/>
          </a:xfrm>
        </p:spPr>
        <p:txBody>
          <a:bodyPr>
            <a:normAutofit fontScale="90000"/>
          </a:bodyPr>
          <a:lstStyle/>
          <a:p>
            <a:r>
              <a:rPr lang="en-US" b="1" dirty="0" smtClean="0"/>
              <a:t>Glyphosate Could Cause Microcephaly through Impaired Methylation Pathway</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Disrupted </a:t>
            </a:r>
            <a:r>
              <a:rPr lang="en-US" dirty="0" err="1" smtClean="0"/>
              <a:t>folate</a:t>
            </a:r>
            <a:r>
              <a:rPr lang="en-US" dirty="0" smtClean="0"/>
              <a:t> one-carbon metabolism (methylation pathway) </a:t>
            </a:r>
          </a:p>
          <a:p>
            <a:pPr lvl="1"/>
            <a:r>
              <a:rPr lang="en-US" dirty="0" err="1" smtClean="0"/>
              <a:t>Folate</a:t>
            </a:r>
            <a:r>
              <a:rPr lang="en-US" dirty="0" smtClean="0"/>
              <a:t> carries the methyl group that </a:t>
            </a:r>
            <a:r>
              <a:rPr lang="en-US" dirty="0" err="1" smtClean="0"/>
              <a:t>methylates</a:t>
            </a:r>
            <a:r>
              <a:rPr lang="en-US" dirty="0" smtClean="0"/>
              <a:t> DNA during development to regulate gene expression</a:t>
            </a:r>
          </a:p>
          <a:p>
            <a:pPr lvl="1"/>
            <a:r>
              <a:rPr lang="en-US" dirty="0" err="1" smtClean="0"/>
              <a:t>Folate</a:t>
            </a:r>
            <a:r>
              <a:rPr lang="en-US" dirty="0" smtClean="0"/>
              <a:t> is produced for the host by gut microbes from the </a:t>
            </a:r>
            <a:r>
              <a:rPr lang="en-US" dirty="0" err="1" smtClean="0"/>
              <a:t>shikimate</a:t>
            </a:r>
            <a:r>
              <a:rPr lang="en-US" dirty="0" smtClean="0"/>
              <a:t> pathway which glyphosate suppresses</a:t>
            </a:r>
          </a:p>
          <a:p>
            <a:r>
              <a:rPr lang="en-US" dirty="0" smtClean="0"/>
              <a:t>Methyl group is provided by metabolism of glycine</a:t>
            </a:r>
            <a:endParaRPr lang="en-US" dirty="0"/>
          </a:p>
          <a:p>
            <a:pPr lvl="1"/>
            <a:r>
              <a:rPr lang="en-US" dirty="0"/>
              <a:t>A</a:t>
            </a:r>
            <a:r>
              <a:rPr lang="en-US" dirty="0" smtClean="0"/>
              <a:t> critical enzyme in this pathway depends on a glycine-rich region that glyphosate could disrupt</a:t>
            </a:r>
            <a:endParaRPr lang="en-US" dirty="0"/>
          </a:p>
        </p:txBody>
      </p:sp>
    </p:spTree>
    <p:extLst>
      <p:ext uri="{BB962C8B-B14F-4D97-AF65-F5344CB8AC3E}">
        <p14:creationId xmlns:p14="http://schemas.microsoft.com/office/powerpoint/2010/main" val="36888488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493"/>
            <a:ext cx="8229600" cy="1143000"/>
          </a:xfrm>
        </p:spPr>
        <p:txBody>
          <a:bodyPr/>
          <a:lstStyle/>
          <a:p>
            <a:r>
              <a:rPr lang="en-US" b="1" dirty="0" smtClean="0"/>
              <a:t>Glyphosate and Anencephaly</a:t>
            </a:r>
            <a:r>
              <a:rPr lang="en-US" b="1" dirty="0" smtClean="0">
                <a:solidFill>
                  <a:srgbClr val="FF0000"/>
                </a:solidFill>
              </a:rPr>
              <a:t>*</a:t>
            </a:r>
            <a:endParaRPr lang="en-US" b="1" dirty="0">
              <a:solidFill>
                <a:srgbClr val="FF0000"/>
              </a:solidFill>
            </a:endParaRPr>
          </a:p>
        </p:txBody>
      </p:sp>
      <p:pic>
        <p:nvPicPr>
          <p:cNvPr id="4" name="Content Placeholder 3" descr="anencephaly.jpg"/>
          <p:cNvPicPr>
            <a:picLocks noGrp="1" noChangeAspect="1"/>
          </p:cNvPicPr>
          <p:nvPr>
            <p:ph idx="1"/>
          </p:nvPr>
        </p:nvPicPr>
        <p:blipFill>
          <a:blip r:embed="rId3">
            <a:extLst>
              <a:ext uri="{28A0092B-C50C-407E-A947-70E740481C1C}">
                <a14:useLocalDpi xmlns:a14="http://schemas.microsoft.com/office/drawing/2010/main" val="0"/>
              </a:ext>
            </a:extLst>
          </a:blip>
          <a:srcRect l="-71221" r="-71221"/>
          <a:stretch>
            <a:fillRect/>
          </a:stretch>
        </p:blipFill>
        <p:spPr>
          <a:xfrm>
            <a:off x="4908304" y="1417637"/>
            <a:ext cx="5093420" cy="2801185"/>
          </a:xfrm>
        </p:spPr>
      </p:pic>
      <p:sp>
        <p:nvSpPr>
          <p:cNvPr id="5" name="Content Placeholder 2"/>
          <p:cNvSpPr txBox="1">
            <a:spLocks/>
          </p:cNvSpPr>
          <p:nvPr/>
        </p:nvSpPr>
        <p:spPr>
          <a:xfrm>
            <a:off x="0" y="883110"/>
            <a:ext cx="8620867" cy="601899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Yakima</a:t>
            </a:r>
            <a:r>
              <a:rPr lang="en-US" sz="2400" dirty="0"/>
              <a:t>, Benton and Franklin </a:t>
            </a:r>
            <a:r>
              <a:rPr lang="en-US" sz="2400" dirty="0" smtClean="0"/>
              <a:t>counties in Washington State have </a:t>
            </a:r>
            <a:r>
              <a:rPr lang="en-US" sz="2400" dirty="0"/>
              <a:t>an unusually high number </a:t>
            </a:r>
            <a:r>
              <a:rPr lang="en-US" sz="2400" dirty="0" smtClean="0"/>
              <a:t>of pregnancies                             affected by anencephaly</a:t>
            </a:r>
          </a:p>
          <a:p>
            <a:r>
              <a:rPr lang="en-US" sz="2400" dirty="0" smtClean="0"/>
              <a:t>75 pesticides were analyzed in studying                                  contamination due to surrounding agriculture</a:t>
            </a:r>
          </a:p>
          <a:p>
            <a:pPr lvl="1"/>
            <a:r>
              <a:rPr lang="en-US" sz="2400" dirty="0" smtClean="0"/>
              <a:t>47 (63%) of these were detected</a:t>
            </a:r>
          </a:p>
          <a:p>
            <a:pPr lvl="1"/>
            <a:r>
              <a:rPr lang="en-US" sz="2400" dirty="0" smtClean="0"/>
              <a:t>Glyphosate was applied in large amounts,                                         </a:t>
            </a:r>
            <a:r>
              <a:rPr lang="en-US" sz="2400" i="1" dirty="0" smtClean="0"/>
              <a:t>but was not studied</a:t>
            </a:r>
          </a:p>
          <a:p>
            <a:r>
              <a:rPr lang="en-US" sz="2400" dirty="0" smtClean="0"/>
              <a:t>5% solution of glyphosate was also used heavily around irrigation ditches to control weeds</a:t>
            </a:r>
          </a:p>
          <a:p>
            <a:pPr lvl="1"/>
            <a:r>
              <a:rPr lang="en-US" sz="2400" dirty="0" smtClean="0"/>
              <a:t>Main herbicide recommended due to its “low toxicity”</a:t>
            </a:r>
            <a:endParaRPr lang="en-US" sz="2400" b="1" i="1" dirty="0" smtClean="0">
              <a:solidFill>
                <a:srgbClr val="FF0000"/>
              </a:solidFill>
            </a:endParaRPr>
          </a:p>
        </p:txBody>
      </p:sp>
      <p:sp>
        <p:nvSpPr>
          <p:cNvPr id="6" name="TextBox 5"/>
          <p:cNvSpPr txBox="1"/>
          <p:nvPr/>
        </p:nvSpPr>
        <p:spPr>
          <a:xfrm>
            <a:off x="135466" y="6346305"/>
            <a:ext cx="7146833" cy="400110"/>
          </a:xfrm>
          <a:prstGeom prst="rect">
            <a:avLst/>
          </a:prstGeom>
          <a:noFill/>
        </p:spPr>
        <p:txBody>
          <a:bodyPr wrap="none" rtlCol="0">
            <a:spAutoFit/>
          </a:bodyPr>
          <a:lstStyle/>
          <a:p>
            <a:r>
              <a:rPr lang="en-US" sz="2000" dirty="0" smtClean="0">
                <a:solidFill>
                  <a:srgbClr val="FF0000"/>
                </a:solidFill>
              </a:rPr>
              <a:t>*</a:t>
            </a:r>
            <a:r>
              <a:rPr lang="sv-SE" sz="2000" b="1" dirty="0"/>
              <a:t>Barbara H. </a:t>
            </a:r>
            <a:r>
              <a:rPr lang="sv-SE" sz="2000" b="1" dirty="0" smtClean="0"/>
              <a:t>Peterson</a:t>
            </a:r>
            <a:r>
              <a:rPr lang="sv-SE" sz="2000" dirty="0" smtClean="0"/>
              <a:t>. </a:t>
            </a:r>
            <a:r>
              <a:rPr lang="sv-SE" sz="2000" b="1" dirty="0" smtClean="0"/>
              <a:t>Farm </a:t>
            </a:r>
            <a:r>
              <a:rPr lang="sv-SE" sz="2000" b="1" dirty="0" err="1" smtClean="0"/>
              <a:t>Wars</a:t>
            </a:r>
            <a:r>
              <a:rPr lang="sv-SE" sz="2000" dirty="0" smtClean="0"/>
              <a:t>, </a:t>
            </a:r>
            <a:r>
              <a:rPr lang="pl-PL" sz="2000" dirty="0" smtClean="0"/>
              <a:t>http</a:t>
            </a:r>
            <a:r>
              <a:rPr lang="pl-PL" sz="2000" dirty="0"/>
              <a:t>://</a:t>
            </a:r>
            <a:r>
              <a:rPr lang="pl-PL" sz="2000" dirty="0" err="1"/>
              <a:t>farmwars.info</a:t>
            </a:r>
            <a:r>
              <a:rPr lang="pl-PL" sz="2000" dirty="0"/>
              <a:t>/?p=11137</a:t>
            </a:r>
            <a:endParaRPr lang="en-US" sz="2000" dirty="0"/>
          </a:p>
        </p:txBody>
      </p:sp>
    </p:spTree>
    <p:extLst>
      <p:ext uri="{BB962C8B-B14F-4D97-AF65-F5344CB8AC3E}">
        <p14:creationId xmlns:p14="http://schemas.microsoft.com/office/powerpoint/2010/main" val="5477973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26332" y="5577622"/>
            <a:ext cx="805628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ja-JP" altLang="en-US" sz="3200" i="1" dirty="0">
                <a:effectLst>
                  <a:outerShdw blurRad="38100" dist="38100" dir="2700000" algn="tl">
                    <a:srgbClr val="000000"/>
                  </a:outerShdw>
                </a:effectLst>
                <a:ea typeface="MS PGothic" charset="0"/>
                <a:cs typeface="MS PGothic" charset="0"/>
              </a:rPr>
              <a:t>“</a:t>
            </a:r>
            <a:r>
              <a:rPr lang="en-US" sz="3200" i="1" dirty="0">
                <a:effectLst>
                  <a:outerShdw blurRad="38100" dist="38100" dir="2700000" algn="tl">
                    <a:srgbClr val="000000"/>
                  </a:outerShdw>
                </a:effectLst>
                <a:ea typeface="MS PGothic" charset="0"/>
                <a:cs typeface="MS PGothic" charset="0"/>
              </a:rPr>
              <a:t>Glyphosate, Three Rivers, and Anencephaly</a:t>
            </a:r>
            <a:r>
              <a:rPr lang="ja-JP" altLang="en-US" sz="3200" i="1" dirty="0">
                <a:effectLst>
                  <a:outerShdw blurRad="38100" dist="38100" dir="2700000" algn="tl">
                    <a:srgbClr val="000000"/>
                  </a:outerShdw>
                </a:effectLst>
                <a:ea typeface="MS PGothic" charset="0"/>
                <a:cs typeface="MS PGothic" charset="0"/>
              </a:rPr>
              <a:t>”</a:t>
            </a:r>
            <a:endParaRPr lang="en-US" sz="3200" i="1" dirty="0">
              <a:effectLst>
                <a:outerShdw blurRad="38100" dist="38100" dir="2700000" algn="tl">
                  <a:srgbClr val="000000"/>
                </a:outerShdw>
              </a:effectLst>
              <a:ea typeface="MS PGothic" charset="0"/>
              <a:cs typeface="MS PGothic" charset="0"/>
            </a:endParaRPr>
          </a:p>
          <a:p>
            <a:pPr>
              <a:defRPr/>
            </a:pPr>
            <a:r>
              <a:rPr lang="en-US" dirty="0">
                <a:effectLst>
                  <a:outerShdw blurRad="38100" dist="38100" dir="2700000" algn="tl">
                    <a:srgbClr val="000000"/>
                  </a:outerShdw>
                </a:effectLst>
                <a:ea typeface="MS PGothic" charset="0"/>
                <a:cs typeface="MS PGothic" charset="0"/>
              </a:rPr>
              <a:t>Yakima Harold Republic</a:t>
            </a:r>
            <a:endParaRPr lang="en-US" sz="3200" i="1" dirty="0">
              <a:effectLst>
                <a:outerShdw blurRad="38100" dist="38100" dir="2700000" algn="tl">
                  <a:srgbClr val="000000"/>
                </a:outerShdw>
              </a:effectLst>
              <a:ea typeface="MS PGothic" charset="0"/>
              <a:cs typeface="MS PGothic" charset="0"/>
            </a:endParaRPr>
          </a:p>
        </p:txBody>
      </p:sp>
      <p:pic>
        <p:nvPicPr>
          <p:cNvPr id="41987" name="Picture 4" descr="imag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88520"/>
            <a:ext cx="18383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5" descr="images-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1" y="1312708"/>
            <a:ext cx="27432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descr="images-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03120"/>
            <a:ext cx="18557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7" descr="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1488" y="3429000"/>
            <a:ext cx="2322512"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1" name="Group 8"/>
          <p:cNvGrpSpPr>
            <a:grpSpLocks/>
          </p:cNvGrpSpPr>
          <p:nvPr/>
        </p:nvGrpSpPr>
        <p:grpSpPr bwMode="auto">
          <a:xfrm>
            <a:off x="2084388" y="1821920"/>
            <a:ext cx="4865688" cy="3722688"/>
            <a:chOff x="1313" y="1200"/>
            <a:chExt cx="3065" cy="2345"/>
          </a:xfrm>
        </p:grpSpPr>
        <p:sp>
          <p:nvSpPr>
            <p:cNvPr id="60425" name="Line 9"/>
            <p:cNvSpPr>
              <a:spLocks noChangeShapeType="1"/>
            </p:cNvSpPr>
            <p:nvPr/>
          </p:nvSpPr>
          <p:spPr bwMode="auto">
            <a:xfrm>
              <a:off x="1594" y="1200"/>
              <a:ext cx="0" cy="206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426" name="Text Box 10"/>
            <p:cNvSpPr txBox="1">
              <a:spLocks noChangeArrowheads="1"/>
            </p:cNvSpPr>
            <p:nvPr/>
          </p:nvSpPr>
          <p:spPr bwMode="auto">
            <a:xfrm>
              <a:off x="1594" y="3312"/>
              <a:ext cx="273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ea typeface="MS PGothic" charset="0"/>
                  <a:cs typeface="MS PGothic" charset="0"/>
                </a:rPr>
                <a:t>1980	1990	2000	2010	2020</a:t>
              </a:r>
            </a:p>
          </p:txBody>
        </p:sp>
        <p:sp>
          <p:nvSpPr>
            <p:cNvPr id="60427" name="Text Box 11"/>
            <p:cNvSpPr txBox="1">
              <a:spLocks noChangeArrowheads="1"/>
            </p:cNvSpPr>
            <p:nvPr/>
          </p:nvSpPr>
          <p:spPr bwMode="auto">
            <a:xfrm>
              <a:off x="1313" y="1280"/>
              <a:ext cx="223" cy="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bg1"/>
                  </a:solidFill>
                  <a:ea typeface="MS PGothic" charset="0"/>
                  <a:cs typeface="MS PGothic" charset="0"/>
                </a:rPr>
                <a:t>8</a:t>
              </a:r>
            </a:p>
            <a:p>
              <a:pPr>
                <a:defRPr/>
              </a:pPr>
              <a:endParaRPr lang="en-US" dirty="0">
                <a:solidFill>
                  <a:schemeClr val="bg1"/>
                </a:solidFill>
                <a:ea typeface="MS PGothic" charset="0"/>
                <a:cs typeface="MS PGothic" charset="0"/>
              </a:endParaRPr>
            </a:p>
            <a:p>
              <a:pPr>
                <a:defRPr/>
              </a:pPr>
              <a:r>
                <a:rPr lang="en-US" dirty="0">
                  <a:solidFill>
                    <a:schemeClr val="bg1"/>
                  </a:solidFill>
                  <a:ea typeface="MS PGothic" charset="0"/>
                  <a:cs typeface="MS PGothic" charset="0"/>
                </a:rPr>
                <a:t>6</a:t>
              </a:r>
            </a:p>
            <a:p>
              <a:pPr>
                <a:defRPr/>
              </a:pPr>
              <a:endParaRPr lang="en-US" dirty="0">
                <a:solidFill>
                  <a:schemeClr val="bg1"/>
                </a:solidFill>
                <a:ea typeface="MS PGothic" charset="0"/>
                <a:cs typeface="MS PGothic" charset="0"/>
              </a:endParaRPr>
            </a:p>
            <a:p>
              <a:pPr>
                <a:defRPr/>
              </a:pPr>
              <a:r>
                <a:rPr lang="en-US" dirty="0">
                  <a:solidFill>
                    <a:schemeClr val="bg1"/>
                  </a:solidFill>
                  <a:ea typeface="MS PGothic" charset="0"/>
                  <a:cs typeface="MS PGothic" charset="0"/>
                </a:rPr>
                <a:t>4</a:t>
              </a:r>
            </a:p>
            <a:p>
              <a:pPr>
                <a:defRPr/>
              </a:pPr>
              <a:endParaRPr lang="en-US" dirty="0">
                <a:solidFill>
                  <a:schemeClr val="bg1"/>
                </a:solidFill>
                <a:ea typeface="MS PGothic" charset="0"/>
                <a:cs typeface="MS PGothic" charset="0"/>
              </a:endParaRPr>
            </a:p>
            <a:p>
              <a:pPr>
                <a:defRPr/>
              </a:pPr>
              <a:r>
                <a:rPr lang="en-US" dirty="0">
                  <a:solidFill>
                    <a:schemeClr val="bg1"/>
                  </a:solidFill>
                  <a:ea typeface="MS PGothic" charset="0"/>
                  <a:cs typeface="MS PGothic" charset="0"/>
                </a:rPr>
                <a:t>2</a:t>
              </a:r>
            </a:p>
            <a:p>
              <a:pPr>
                <a:defRPr/>
              </a:pPr>
              <a:endParaRPr lang="en-US" dirty="0">
                <a:solidFill>
                  <a:schemeClr val="bg1"/>
                </a:solidFill>
                <a:ea typeface="MS PGothic" charset="0"/>
                <a:cs typeface="MS PGothic" charset="0"/>
              </a:endParaRPr>
            </a:p>
            <a:p>
              <a:pPr>
                <a:defRPr/>
              </a:pPr>
              <a:r>
                <a:rPr lang="en-US" dirty="0">
                  <a:solidFill>
                    <a:schemeClr val="bg1"/>
                  </a:solidFill>
                  <a:ea typeface="MS PGothic" charset="0"/>
                  <a:cs typeface="MS PGothic" charset="0"/>
                </a:rPr>
                <a:t>0</a:t>
              </a:r>
            </a:p>
          </p:txBody>
        </p:sp>
        <p:sp>
          <p:nvSpPr>
            <p:cNvPr id="60428" name="Rectangle 12"/>
            <p:cNvSpPr>
              <a:spLocks noChangeArrowheads="1"/>
            </p:cNvSpPr>
            <p:nvPr/>
          </p:nvSpPr>
          <p:spPr bwMode="auto">
            <a:xfrm>
              <a:off x="2362" y="3120"/>
              <a:ext cx="192"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429" name="Rectangle 13"/>
            <p:cNvSpPr>
              <a:spLocks noChangeArrowheads="1"/>
            </p:cNvSpPr>
            <p:nvPr/>
          </p:nvSpPr>
          <p:spPr bwMode="auto">
            <a:xfrm>
              <a:off x="1786" y="3216"/>
              <a:ext cx="192"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430" name="Rectangle 14"/>
            <p:cNvSpPr>
              <a:spLocks noChangeArrowheads="1"/>
            </p:cNvSpPr>
            <p:nvPr/>
          </p:nvSpPr>
          <p:spPr bwMode="auto">
            <a:xfrm>
              <a:off x="2938" y="3024"/>
              <a:ext cx="192"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431" name="Rectangle 15"/>
            <p:cNvSpPr>
              <a:spLocks noChangeArrowheads="1"/>
            </p:cNvSpPr>
            <p:nvPr/>
          </p:nvSpPr>
          <p:spPr bwMode="auto">
            <a:xfrm>
              <a:off x="3514" y="1344"/>
              <a:ext cx="192" cy="19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432" name="Rectangle 16"/>
            <p:cNvSpPr>
              <a:spLocks noChangeArrowheads="1"/>
            </p:cNvSpPr>
            <p:nvPr/>
          </p:nvSpPr>
          <p:spPr bwMode="auto">
            <a:xfrm>
              <a:off x="3754" y="1344"/>
              <a:ext cx="192" cy="19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433" name="Line 17"/>
            <p:cNvSpPr>
              <a:spLocks noChangeShapeType="1"/>
            </p:cNvSpPr>
            <p:nvPr/>
          </p:nvSpPr>
          <p:spPr bwMode="auto">
            <a:xfrm>
              <a:off x="1594" y="3264"/>
              <a:ext cx="2784"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434" name="Text Box 18"/>
            <p:cNvSpPr txBox="1">
              <a:spLocks noChangeArrowheads="1"/>
            </p:cNvSpPr>
            <p:nvPr/>
          </p:nvSpPr>
          <p:spPr bwMode="auto">
            <a:xfrm>
              <a:off x="1824" y="2111"/>
              <a:ext cx="1451"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effectLst>
                    <a:outerShdw blurRad="38100" dist="38100" dir="2700000" algn="tl">
                      <a:srgbClr val="000000"/>
                    </a:outerShdw>
                  </a:effectLst>
                  <a:ea typeface="MS PGothic" charset="0"/>
                  <a:cs typeface="MS PGothic" charset="0"/>
                </a:rPr>
                <a:t>Noxious aquatic weed </a:t>
              </a:r>
            </a:p>
            <a:p>
              <a:pPr>
                <a:defRPr/>
              </a:pPr>
              <a:r>
                <a:rPr lang="en-US" sz="1800" b="1" dirty="0">
                  <a:effectLst>
                    <a:outerShdw blurRad="38100" dist="38100" dir="2700000" algn="tl">
                      <a:srgbClr val="000000"/>
                    </a:outerShdw>
                  </a:effectLst>
                  <a:ea typeface="MS PGothic" charset="0"/>
                  <a:cs typeface="MS PGothic" charset="0"/>
                </a:rPr>
                <a:t>control program with </a:t>
              </a:r>
            </a:p>
            <a:p>
              <a:pPr>
                <a:defRPr/>
              </a:pPr>
              <a:r>
                <a:rPr lang="en-US" sz="1800" b="1" dirty="0">
                  <a:effectLst>
                    <a:outerShdw blurRad="38100" dist="38100" dir="2700000" algn="tl">
                      <a:srgbClr val="000000"/>
                    </a:outerShdw>
                  </a:effectLst>
                  <a:ea typeface="MS PGothic" charset="0"/>
                  <a:cs typeface="MS PGothic" charset="0"/>
                </a:rPr>
                <a:t>Glyphosate </a:t>
              </a:r>
              <a:r>
                <a:rPr lang="ja-JP" altLang="en-US" sz="1800" b="1" dirty="0">
                  <a:effectLst>
                    <a:outerShdw blurRad="38100" dist="38100" dir="2700000" algn="tl">
                      <a:srgbClr val="000000"/>
                    </a:outerShdw>
                  </a:effectLst>
                  <a:ea typeface="MS PGothic" charset="0"/>
                  <a:cs typeface="MS PGothic" charset="0"/>
                </a:rPr>
                <a:t>‘</a:t>
              </a:r>
              <a:r>
                <a:rPr lang="en-US" sz="1800" b="1" dirty="0">
                  <a:effectLst>
                    <a:outerShdw blurRad="38100" dist="38100" dir="2700000" algn="tl">
                      <a:srgbClr val="000000"/>
                    </a:outerShdw>
                  </a:effectLst>
                  <a:ea typeface="MS PGothic" charset="0"/>
                  <a:cs typeface="MS PGothic" charset="0"/>
                </a:rPr>
                <a:t>Rodeo</a:t>
              </a:r>
              <a:r>
                <a:rPr lang="ja-JP" altLang="en-US" sz="1800" b="1" dirty="0" smtClean="0">
                  <a:effectLst>
                    <a:outerShdw blurRad="38100" dist="38100" dir="2700000" algn="tl">
                      <a:srgbClr val="000000"/>
                    </a:outerShdw>
                  </a:effectLst>
                  <a:ea typeface="MS PGothic" charset="0"/>
                  <a:cs typeface="MS PGothic" charset="0"/>
                </a:rPr>
                <a:t>’</a:t>
              </a:r>
              <a:endParaRPr lang="en-US" sz="1800" b="1" dirty="0">
                <a:effectLst>
                  <a:outerShdw blurRad="38100" dist="38100" dir="2700000" algn="tl">
                    <a:srgbClr val="000000"/>
                  </a:outerShdw>
                </a:effectLst>
                <a:ea typeface="MS PGothic" charset="0"/>
                <a:cs typeface="MS PGothic" charset="0"/>
              </a:endParaRPr>
            </a:p>
          </p:txBody>
        </p:sp>
      </p:grpSp>
      <p:pic>
        <p:nvPicPr>
          <p:cNvPr id="41992" name="Picture 20" descr="images-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1488" y="1319769"/>
            <a:ext cx="2322512" cy="154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ext Box 2"/>
          <p:cNvSpPr txBox="1">
            <a:spLocks noChangeArrowheads="1"/>
          </p:cNvSpPr>
          <p:nvPr/>
        </p:nvSpPr>
        <p:spPr bwMode="auto">
          <a:xfrm>
            <a:off x="461963" y="30163"/>
            <a:ext cx="81959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b="1" dirty="0" smtClean="0">
                <a:latin typeface="+mj-lt"/>
                <a:ea typeface="+mj-ea"/>
                <a:cs typeface="+mj-cs"/>
              </a:rPr>
              <a:t>“Glyphosate</a:t>
            </a:r>
            <a:r>
              <a:rPr lang="en-US" sz="3600" b="1" dirty="0">
                <a:latin typeface="+mj-lt"/>
                <a:ea typeface="+mj-ea"/>
                <a:cs typeface="+mj-cs"/>
              </a:rPr>
              <a:t>, Brain Damaged Babies, and </a:t>
            </a:r>
          </a:p>
          <a:p>
            <a:pPr>
              <a:defRPr/>
            </a:pPr>
            <a:r>
              <a:rPr lang="en-US" sz="3600" b="1" dirty="0">
                <a:latin typeface="+mj-lt"/>
                <a:ea typeface="+mj-ea"/>
                <a:cs typeface="+mj-cs"/>
              </a:rPr>
              <a:t>Yakima Valley - A River Runs Through It</a:t>
            </a:r>
            <a:r>
              <a:rPr lang="ja-JP" altLang="en-US" sz="3600" b="1" dirty="0" smtClean="0">
                <a:latin typeface="+mj-lt"/>
                <a:ea typeface="+mj-ea"/>
                <a:cs typeface="+mj-cs"/>
              </a:rPr>
              <a:t>”</a:t>
            </a:r>
            <a:r>
              <a:rPr lang="en-US" altLang="ja-JP" sz="3600" b="1" dirty="0" smtClean="0">
                <a:solidFill>
                  <a:srgbClr val="FF0000"/>
                </a:solidFill>
                <a:latin typeface="+mj-lt"/>
                <a:ea typeface="+mj-ea"/>
                <a:cs typeface="+mj-cs"/>
              </a:rPr>
              <a:t>*</a:t>
            </a:r>
            <a:endParaRPr lang="en-US" sz="3600" b="1" dirty="0">
              <a:solidFill>
                <a:srgbClr val="FF0000"/>
              </a:solidFill>
              <a:latin typeface="+mj-lt"/>
              <a:ea typeface="+mj-ea"/>
              <a:cs typeface="+mj-cs"/>
            </a:endParaRPr>
          </a:p>
        </p:txBody>
      </p:sp>
      <p:sp>
        <p:nvSpPr>
          <p:cNvPr id="3" name="TextBox 2"/>
          <p:cNvSpPr txBox="1"/>
          <p:nvPr/>
        </p:nvSpPr>
        <p:spPr>
          <a:xfrm>
            <a:off x="6462407" y="6208563"/>
            <a:ext cx="2681593" cy="461665"/>
          </a:xfrm>
          <a:prstGeom prst="rect">
            <a:avLst/>
          </a:prstGeom>
          <a:noFill/>
        </p:spPr>
        <p:txBody>
          <a:bodyPr wrap="none" rtlCol="0">
            <a:spAutoFit/>
          </a:bodyPr>
          <a:lstStyle/>
          <a:p>
            <a:r>
              <a:rPr lang="en-US" sz="2400" b="1" dirty="0" smtClean="0">
                <a:solidFill>
                  <a:srgbClr val="FF0000"/>
                </a:solidFill>
              </a:rPr>
              <a:t>*</a:t>
            </a:r>
            <a:r>
              <a:rPr lang="en-US" sz="2400" b="1" dirty="0" smtClean="0"/>
              <a:t>Farm </a:t>
            </a:r>
            <a:r>
              <a:rPr lang="en-US" sz="2400" b="1" dirty="0"/>
              <a:t>Wars 3/6/</a:t>
            </a:r>
            <a:r>
              <a:rPr lang="en-US" sz="2400" b="1" dirty="0" smtClean="0"/>
              <a:t>14</a:t>
            </a:r>
            <a:endParaRPr lang="en-US" sz="3200" b="1" dirty="0"/>
          </a:p>
        </p:txBody>
      </p:sp>
      <p:sp>
        <p:nvSpPr>
          <p:cNvPr id="4" name="TextBox 3"/>
          <p:cNvSpPr txBox="1"/>
          <p:nvPr/>
        </p:nvSpPr>
        <p:spPr>
          <a:xfrm>
            <a:off x="64705" y="6291781"/>
            <a:ext cx="5251032" cy="400110"/>
          </a:xfrm>
          <a:prstGeom prst="rect">
            <a:avLst/>
          </a:prstGeom>
          <a:noFill/>
        </p:spPr>
        <p:txBody>
          <a:bodyPr wrap="none" rtlCol="0">
            <a:spAutoFit/>
          </a:bodyPr>
          <a:lstStyle/>
          <a:p>
            <a:r>
              <a:rPr lang="en-US" sz="2000" dirty="0" smtClean="0"/>
              <a:t>Slide thanks to Prof. Don Huber, with permission</a:t>
            </a:r>
            <a:endParaRPr lang="en-US" sz="2000" dirty="0"/>
          </a:p>
        </p:txBody>
      </p:sp>
      <p:sp>
        <p:nvSpPr>
          <p:cNvPr id="2" name="Freeform 1"/>
          <p:cNvSpPr/>
          <p:nvPr/>
        </p:nvSpPr>
        <p:spPr>
          <a:xfrm>
            <a:off x="5322078" y="1303263"/>
            <a:ext cx="1458397" cy="4383347"/>
          </a:xfrm>
          <a:custGeom>
            <a:avLst/>
            <a:gdLst>
              <a:gd name="connsiteX0" fmla="*/ 202422 w 1458397"/>
              <a:gd name="connsiteY0" fmla="*/ 284237 h 4383347"/>
              <a:gd name="connsiteX1" fmla="*/ 27797 w 1458397"/>
              <a:gd name="connsiteY1" fmla="*/ 2379737 h 4383347"/>
              <a:gd name="connsiteX2" fmla="*/ 91297 w 1458397"/>
              <a:gd name="connsiteY2" fmla="*/ 3856112 h 4383347"/>
              <a:gd name="connsiteX3" fmla="*/ 869172 w 1458397"/>
              <a:gd name="connsiteY3" fmla="*/ 4364112 h 4383347"/>
              <a:gd name="connsiteX4" fmla="*/ 1440672 w 1458397"/>
              <a:gd name="connsiteY4" fmla="*/ 3284612 h 4383347"/>
              <a:gd name="connsiteX5" fmla="*/ 1281922 w 1458397"/>
              <a:gd name="connsiteY5" fmla="*/ 1300237 h 4383347"/>
              <a:gd name="connsiteX6" fmla="*/ 964422 w 1458397"/>
              <a:gd name="connsiteY6" fmla="*/ 395362 h 4383347"/>
              <a:gd name="connsiteX7" fmla="*/ 504047 w 1458397"/>
              <a:gd name="connsiteY7" fmla="*/ 30237 h 4383347"/>
              <a:gd name="connsiteX8" fmla="*/ 202422 w 1458397"/>
              <a:gd name="connsiteY8" fmla="*/ 284237 h 43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397" h="4383347">
                <a:moveTo>
                  <a:pt x="202422" y="284237"/>
                </a:moveTo>
                <a:cubicBezTo>
                  <a:pt x="123047" y="675820"/>
                  <a:pt x="46318" y="1784424"/>
                  <a:pt x="27797" y="2379737"/>
                </a:cubicBezTo>
                <a:cubicBezTo>
                  <a:pt x="9276" y="2975050"/>
                  <a:pt x="-48932" y="3525383"/>
                  <a:pt x="91297" y="3856112"/>
                </a:cubicBezTo>
                <a:cubicBezTo>
                  <a:pt x="231526" y="4186841"/>
                  <a:pt x="644276" y="4459362"/>
                  <a:pt x="869172" y="4364112"/>
                </a:cubicBezTo>
                <a:cubicBezTo>
                  <a:pt x="1094068" y="4268862"/>
                  <a:pt x="1371880" y="3795258"/>
                  <a:pt x="1440672" y="3284612"/>
                </a:cubicBezTo>
                <a:cubicBezTo>
                  <a:pt x="1509464" y="2773966"/>
                  <a:pt x="1361297" y="1781779"/>
                  <a:pt x="1281922" y="1300237"/>
                </a:cubicBezTo>
                <a:cubicBezTo>
                  <a:pt x="1202547" y="818695"/>
                  <a:pt x="1094068" y="607029"/>
                  <a:pt x="964422" y="395362"/>
                </a:cubicBezTo>
                <a:cubicBezTo>
                  <a:pt x="834776" y="183695"/>
                  <a:pt x="633693" y="46112"/>
                  <a:pt x="504047" y="30237"/>
                </a:cubicBezTo>
                <a:cubicBezTo>
                  <a:pt x="374401" y="14362"/>
                  <a:pt x="281797" y="-107346"/>
                  <a:pt x="202422" y="284237"/>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329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Pigs and GMO Roundup-Ready Feed</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i="1" dirty="0" smtClean="0"/>
              <a:t>"In my experience, farmers have found increased production costs and escalating antibiotic use when feeding GM crops. In some operations, the livestock death loss is high, and there are unexplained problems including spontaneous abortions, deformities of new-born animals, and an overall listlessness and lack of contentment in the animals.”</a:t>
            </a:r>
          </a:p>
          <a:p>
            <a:pPr marL="0" indent="0">
              <a:buNone/>
            </a:pPr>
            <a:r>
              <a:rPr lang="en-US" dirty="0" smtClean="0"/>
              <a:t>Howard </a:t>
            </a:r>
            <a:r>
              <a:rPr lang="en-US" dirty="0" err="1" smtClean="0"/>
              <a:t>Vlieger</a:t>
            </a:r>
            <a:r>
              <a:rPr lang="en-US" dirty="0" smtClean="0"/>
              <a:t>, Iowa-based Farmer, author of paper on pigs comparing GMO </a:t>
            </a:r>
            <a:r>
              <a:rPr lang="en-US" dirty="0" err="1" smtClean="0"/>
              <a:t>vs</a:t>
            </a:r>
            <a:r>
              <a:rPr lang="en-US" dirty="0" smtClean="0"/>
              <a:t> non-GMO feed</a:t>
            </a:r>
            <a:endParaRPr lang="en-US" dirty="0"/>
          </a:p>
        </p:txBody>
      </p:sp>
    </p:spTree>
    <p:extLst>
      <p:ext uri="{BB962C8B-B14F-4D97-AF65-F5344CB8AC3E}">
        <p14:creationId xmlns:p14="http://schemas.microsoft.com/office/powerpoint/2010/main" val="4343605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88"/>
            <a:ext cx="8229600" cy="1143000"/>
          </a:xfrm>
        </p:spPr>
        <p:txBody>
          <a:bodyPr/>
          <a:lstStyle/>
          <a:p>
            <a:r>
              <a:rPr lang="en-US" b="1" dirty="0" err="1" smtClean="0"/>
              <a:t>Ib</a:t>
            </a:r>
            <a:r>
              <a:rPr lang="en-US" b="1" dirty="0" smtClean="0"/>
              <a:t> Pedersen’s Danish Piglets</a:t>
            </a:r>
            <a:r>
              <a:rPr lang="en-US" b="1" dirty="0" smtClean="0">
                <a:solidFill>
                  <a:srgbClr val="FF0000"/>
                </a:solidFill>
              </a:rPr>
              <a:t>*</a:t>
            </a:r>
            <a:endParaRPr lang="en-US" b="1" dirty="0">
              <a:solidFill>
                <a:srgbClr val="FF0000"/>
              </a:solidFill>
            </a:endParaRPr>
          </a:p>
        </p:txBody>
      </p:sp>
      <p:pic>
        <p:nvPicPr>
          <p:cNvPr id="5" name="Content Placeholder 4" descr="deformed_piglet.png"/>
          <p:cNvPicPr>
            <a:picLocks noGrp="1" noChangeAspect="1"/>
          </p:cNvPicPr>
          <p:nvPr>
            <p:ph idx="1"/>
          </p:nvPr>
        </p:nvPicPr>
        <p:blipFill>
          <a:blip r:embed="rId2">
            <a:extLst>
              <a:ext uri="{28A0092B-C50C-407E-A947-70E740481C1C}">
                <a14:useLocalDpi xmlns:a14="http://schemas.microsoft.com/office/drawing/2010/main" val="0"/>
              </a:ext>
            </a:extLst>
          </a:blip>
          <a:srcRect t="12923" b="12923"/>
          <a:stretch>
            <a:fillRect/>
          </a:stretch>
        </p:blipFill>
        <p:spPr>
          <a:xfrm>
            <a:off x="5451435" y="1417638"/>
            <a:ext cx="3349530" cy="1842112"/>
          </a:xfrm>
        </p:spPr>
      </p:pic>
      <p:pic>
        <p:nvPicPr>
          <p:cNvPr id="4" name="Billede 1"/>
          <p:cNvPicPr/>
          <p:nvPr/>
        </p:nvPicPr>
        <p:blipFill>
          <a:blip r:embed="rId3">
            <a:extLst>
              <a:ext uri="{28A0092B-C50C-407E-A947-70E740481C1C}">
                <a14:useLocalDpi xmlns:a14="http://schemas.microsoft.com/office/drawing/2010/main" val="0"/>
              </a:ext>
            </a:extLst>
          </a:blip>
          <a:srcRect/>
          <a:stretch>
            <a:fillRect/>
          </a:stretch>
        </p:blipFill>
        <p:spPr bwMode="auto">
          <a:xfrm>
            <a:off x="5716956" y="3439764"/>
            <a:ext cx="2672257" cy="2755282"/>
          </a:xfrm>
          <a:prstGeom prst="rect">
            <a:avLst/>
          </a:prstGeom>
          <a:noFill/>
        </p:spPr>
      </p:pic>
      <p:pic>
        <p:nvPicPr>
          <p:cNvPr id="6" name="Picture 5" descr="deformed_pigle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282" y="3915735"/>
            <a:ext cx="3039081" cy="2279311"/>
          </a:xfrm>
          <a:prstGeom prst="rect">
            <a:avLst/>
          </a:prstGeom>
        </p:spPr>
      </p:pic>
      <p:sp>
        <p:nvSpPr>
          <p:cNvPr id="7" name="TextBox 6"/>
          <p:cNvSpPr txBox="1"/>
          <p:nvPr/>
        </p:nvSpPr>
        <p:spPr>
          <a:xfrm>
            <a:off x="357303" y="1097606"/>
            <a:ext cx="5094132" cy="2862322"/>
          </a:xfrm>
          <a:prstGeom prst="rect">
            <a:avLst/>
          </a:prstGeom>
          <a:noFill/>
        </p:spPr>
        <p:txBody>
          <a:bodyPr wrap="square" rtlCol="0">
            <a:spAutoFit/>
          </a:bodyPr>
          <a:lstStyle/>
          <a:p>
            <a:r>
              <a:rPr lang="en-US" sz="2000" dirty="0" smtClean="0"/>
              <a:t>“In a period of two years and 8 months, we have photographed 128 deform-born pigs.</a:t>
            </a:r>
          </a:p>
          <a:p>
            <a:r>
              <a:rPr lang="en-US" sz="2000" dirty="0" smtClean="0"/>
              <a:t>The types of deformities are catalogued as follows:</a:t>
            </a:r>
          </a:p>
          <a:p>
            <a:r>
              <a:rPr lang="en-US" sz="2000" dirty="0" smtClean="0"/>
              <a:t>Tails – 28, Spinal – 20, </a:t>
            </a:r>
            <a:r>
              <a:rPr lang="en-US" sz="2000" i="1" dirty="0" smtClean="0">
                <a:solidFill>
                  <a:srgbClr val="FF0000"/>
                </a:solidFill>
              </a:rPr>
              <a:t>Cranial -16</a:t>
            </a:r>
            <a:r>
              <a:rPr lang="en-US" sz="2000" dirty="0" smtClean="0"/>
              <a:t>, feet – 16, Sex organ – 16, legs – 13, Ear – 9, kidney – 2, Skin – 2, missing anus – 2, Eye – 1, Thong – 1, Stomach born outside – 1, Motoric problems.”</a:t>
            </a:r>
          </a:p>
          <a:p>
            <a:endParaRPr lang="en-US" sz="2000" dirty="0"/>
          </a:p>
        </p:txBody>
      </p:sp>
      <p:sp>
        <p:nvSpPr>
          <p:cNvPr id="8" name="TextBox 7"/>
          <p:cNvSpPr txBox="1"/>
          <p:nvPr/>
        </p:nvSpPr>
        <p:spPr>
          <a:xfrm>
            <a:off x="457200" y="6211669"/>
            <a:ext cx="6789539" cy="646331"/>
          </a:xfrm>
          <a:prstGeom prst="rect">
            <a:avLst/>
          </a:prstGeom>
          <a:noFill/>
        </p:spPr>
        <p:txBody>
          <a:bodyPr wrap="none" rtlCol="0">
            <a:spAutoFit/>
          </a:bodyPr>
          <a:lstStyle/>
          <a:p>
            <a:r>
              <a:rPr lang="en-US" dirty="0" smtClean="0">
                <a:solidFill>
                  <a:srgbClr val="FF0000"/>
                </a:solidFill>
              </a:rPr>
              <a:t>*</a:t>
            </a:r>
            <a:r>
              <a:rPr lang="en-US" dirty="0" smtClean="0"/>
              <a:t>http://www.theecologist.org/News/news_analysis/2560697/</a:t>
            </a:r>
          </a:p>
          <a:p>
            <a:r>
              <a:rPr lang="en-US" dirty="0" err="1" smtClean="0"/>
              <a:t>changing_to_nongmo_soy_transformed_the_health_of_my_pigs.html</a:t>
            </a:r>
            <a:endParaRPr lang="en-US" dirty="0"/>
          </a:p>
        </p:txBody>
      </p:sp>
    </p:spTree>
    <p:extLst>
      <p:ext uri="{BB962C8B-B14F-4D97-AF65-F5344CB8AC3E}">
        <p14:creationId xmlns:p14="http://schemas.microsoft.com/office/powerpoint/2010/main" val="13450808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a:xfrm>
            <a:off x="323527" y="1430241"/>
            <a:ext cx="8582369" cy="5154107"/>
          </a:xfrm>
        </p:spPr>
        <p:txBody>
          <a:bodyPr>
            <a:normAutofit fontScale="85000" lnSpcReduction="20000"/>
          </a:bodyPr>
          <a:lstStyle/>
          <a:p>
            <a:r>
              <a:rPr lang="en-US" dirty="0" smtClean="0"/>
              <a:t>Glyphosate is used on both sugar cane and sugar beets   grown in Brazil </a:t>
            </a:r>
          </a:p>
          <a:p>
            <a:pPr lvl="1"/>
            <a:r>
              <a:rPr lang="en-US" dirty="0" smtClean="0"/>
              <a:t>Brazil produces an ethanol-based fuel from sugar beets       and sugar cane</a:t>
            </a:r>
          </a:p>
          <a:p>
            <a:r>
              <a:rPr lang="en-US" dirty="0" smtClean="0"/>
              <a:t>Glyphosate's impairment of retinoic acid signaling can      cause microcephaly</a:t>
            </a:r>
          </a:p>
          <a:p>
            <a:r>
              <a:rPr lang="en-US" dirty="0" smtClean="0"/>
              <a:t>Glyphosate suppresses neuronal growth in vitro</a:t>
            </a:r>
          </a:p>
          <a:p>
            <a:r>
              <a:rPr lang="en-US" dirty="0" smtClean="0"/>
              <a:t>Glyphosate disrupts the supply of methyl groups for methylation multiple ways</a:t>
            </a:r>
          </a:p>
          <a:p>
            <a:r>
              <a:rPr lang="en-US" dirty="0" smtClean="0"/>
              <a:t>Glyphosate is the likely cause of the anencephaly epidemic in Yakima, WA.</a:t>
            </a:r>
          </a:p>
          <a:p>
            <a:r>
              <a:rPr lang="en-US" dirty="0" smtClean="0"/>
              <a:t>Pigs and piglets fed glyphosate-laden GMO feed are suffering from many health issues, including cranial deformities.</a:t>
            </a:r>
            <a:endParaRPr lang="en-US" dirty="0"/>
          </a:p>
        </p:txBody>
      </p:sp>
    </p:spTree>
    <p:extLst>
      <p:ext uri="{BB962C8B-B14F-4D97-AF65-F5344CB8AC3E}">
        <p14:creationId xmlns:p14="http://schemas.microsoft.com/office/powerpoint/2010/main" val="23243995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701916" y="2391602"/>
            <a:ext cx="5740198" cy="1754327"/>
          </a:xfrm>
          <a:prstGeom prst="rect">
            <a:avLst/>
          </a:prstGeom>
          <a:noFill/>
        </p:spPr>
        <p:txBody>
          <a:bodyPr wrap="none" lIns="91440" tIns="45720" rIns="91440" bIns="45720">
            <a:spAutoFit/>
          </a:bodyPr>
          <a:lstStyle/>
          <a:p>
            <a:pPr algn="ctr"/>
            <a:r>
              <a:rPr lang="en-US" sz="5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Glufosinate</a:t>
            </a:r>
            <a:endPar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(Liberty Herbicide)</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955452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acc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70" y="4601896"/>
            <a:ext cx="3008139" cy="2256104"/>
          </a:xfrm>
          <a:prstGeom prst="rect">
            <a:avLst/>
          </a:prstGeom>
        </p:spPr>
      </p:pic>
      <p:pic>
        <p:nvPicPr>
          <p:cNvPr id="4" name="Picture 3" descr="mosqui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44444" y="1792013"/>
            <a:ext cx="2605579" cy="1628487"/>
          </a:xfrm>
          <a:prstGeom prst="rect">
            <a:avLst/>
          </a:prstGeom>
        </p:spPr>
      </p:pic>
      <p:sp>
        <p:nvSpPr>
          <p:cNvPr id="2" name="Title 1"/>
          <p:cNvSpPr>
            <a:spLocks noGrp="1"/>
          </p:cNvSpPr>
          <p:nvPr>
            <p:ph type="ctrTitle"/>
          </p:nvPr>
        </p:nvSpPr>
        <p:spPr>
          <a:xfrm>
            <a:off x="777623" y="91616"/>
            <a:ext cx="7772400" cy="1470025"/>
          </a:xfrm>
        </p:spPr>
        <p:txBody>
          <a:bodyPr/>
          <a:lstStyle/>
          <a:p>
            <a:r>
              <a:rPr lang="en-US" b="1" dirty="0"/>
              <a:t>Microcephaly in Brazil</a:t>
            </a:r>
            <a:r>
              <a:rPr lang="en-US" b="1" dirty="0" smtClean="0"/>
              <a:t>:</a:t>
            </a:r>
            <a:br>
              <a:rPr lang="en-US" b="1" dirty="0" smtClean="0"/>
            </a:br>
            <a:r>
              <a:rPr lang="en-US" b="1" dirty="0" smtClean="0"/>
              <a:t> </a:t>
            </a:r>
            <a:r>
              <a:rPr lang="en-US" b="1" dirty="0"/>
              <a:t>Is it Really Just </a:t>
            </a:r>
            <a:r>
              <a:rPr lang="en-US" b="1" dirty="0" err="1"/>
              <a:t>Zika</a:t>
            </a:r>
            <a:r>
              <a:rPr lang="en-US" b="1" dirty="0"/>
              <a:t>?</a:t>
            </a:r>
          </a:p>
        </p:txBody>
      </p:sp>
      <p:sp>
        <p:nvSpPr>
          <p:cNvPr id="3" name="Subtitle 2"/>
          <p:cNvSpPr>
            <a:spLocks noGrp="1"/>
          </p:cNvSpPr>
          <p:nvPr>
            <p:ph type="subTitle" idx="1"/>
          </p:nvPr>
        </p:nvSpPr>
        <p:spPr>
          <a:xfrm>
            <a:off x="1371600" y="4601896"/>
            <a:ext cx="6400800" cy="1752600"/>
          </a:xfrm>
        </p:spPr>
        <p:txBody>
          <a:bodyPr/>
          <a:lstStyle/>
          <a:p>
            <a:r>
              <a:rPr lang="en-US" dirty="0" smtClean="0"/>
              <a:t>Stephanie Seneff</a:t>
            </a:r>
          </a:p>
          <a:p>
            <a:r>
              <a:rPr lang="en-US" dirty="0" smtClean="0"/>
              <a:t>WAPF Wise Traditions</a:t>
            </a:r>
          </a:p>
          <a:p>
            <a:r>
              <a:rPr lang="en-US" dirty="0" smtClean="0"/>
              <a:t>November 12, </a:t>
            </a:r>
            <a:r>
              <a:rPr lang="en-US" dirty="0" smtClean="0"/>
              <a:t>2016</a:t>
            </a:r>
            <a:endParaRPr lang="en-US" dirty="0"/>
          </a:p>
        </p:txBody>
      </p:sp>
      <p:pic>
        <p:nvPicPr>
          <p:cNvPr id="5" name="Picture 4" descr="Zik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4560" y="3338452"/>
            <a:ext cx="1110925" cy="1095495"/>
          </a:xfrm>
          <a:prstGeom prst="rect">
            <a:avLst/>
          </a:prstGeom>
        </p:spPr>
      </p:pic>
      <p:pic>
        <p:nvPicPr>
          <p:cNvPr id="6" name="Picture 5" descr="calf.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7617" y="3886200"/>
            <a:ext cx="2909566" cy="3247283"/>
          </a:xfrm>
          <a:prstGeom prst="rect">
            <a:avLst/>
          </a:prstGeom>
        </p:spPr>
      </p:pic>
      <p:pic>
        <p:nvPicPr>
          <p:cNvPr id="8" name="Picture 7" descr="spraying_glyphosa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470" y="1792013"/>
            <a:ext cx="5783326" cy="2443659"/>
          </a:xfrm>
          <a:prstGeom prst="rect">
            <a:avLst/>
          </a:prstGeom>
        </p:spPr>
      </p:pic>
      <p:sp>
        <p:nvSpPr>
          <p:cNvPr id="9" name="Rectangle 8"/>
          <p:cNvSpPr/>
          <p:nvPr/>
        </p:nvSpPr>
        <p:spPr>
          <a:xfrm>
            <a:off x="2048506" y="3312342"/>
            <a:ext cx="1907118"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Part II</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603441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Glyphosate Resistant Weeds</a:t>
            </a:r>
            <a:endParaRPr lang="en-US" b="1" dirty="0"/>
          </a:p>
        </p:txBody>
      </p:sp>
      <p:sp>
        <p:nvSpPr>
          <p:cNvPr id="3" name="Content Placeholder 2"/>
          <p:cNvSpPr>
            <a:spLocks noGrp="1"/>
          </p:cNvSpPr>
          <p:nvPr>
            <p:ph idx="1"/>
          </p:nvPr>
        </p:nvSpPr>
        <p:spPr>
          <a:xfrm>
            <a:off x="189187" y="1443038"/>
            <a:ext cx="5334000" cy="4365907"/>
          </a:xfrm>
        </p:spPr>
        <p:txBody>
          <a:bodyPr>
            <a:normAutofit fontScale="92500"/>
          </a:bodyPr>
          <a:lstStyle/>
          <a:p>
            <a:r>
              <a:rPr lang="en-US" sz="2800" dirty="0" smtClean="0"/>
              <a:t>Widespread appearance of glyphosate-resistant weeds has necessitated ever-increasing applications of glyphosate on Roundup-Ready crops</a:t>
            </a:r>
          </a:p>
          <a:p>
            <a:r>
              <a:rPr lang="en-US" sz="2800" dirty="0" smtClean="0"/>
              <a:t>Liberty is an alternative herbicide to kill these resistant weeds – </a:t>
            </a:r>
            <a:r>
              <a:rPr lang="en-US" sz="2800" i="1" dirty="0" err="1" smtClean="0">
                <a:solidFill>
                  <a:srgbClr val="FF0000"/>
                </a:solidFill>
              </a:rPr>
              <a:t>glufosinate</a:t>
            </a:r>
            <a:r>
              <a:rPr lang="en-US" sz="2800" i="1" dirty="0" smtClean="0">
                <a:solidFill>
                  <a:srgbClr val="FF0000"/>
                </a:solidFill>
              </a:rPr>
              <a:t>!</a:t>
            </a:r>
          </a:p>
          <a:p>
            <a:r>
              <a:rPr lang="en-US" sz="2800" dirty="0" err="1" smtClean="0">
                <a:solidFill>
                  <a:srgbClr val="000000"/>
                </a:solidFill>
              </a:rPr>
              <a:t>LibertyLink</a:t>
            </a:r>
            <a:r>
              <a:rPr lang="en-US" sz="2800" dirty="0" smtClean="0">
                <a:solidFill>
                  <a:srgbClr val="000000"/>
                </a:solidFill>
              </a:rPr>
              <a:t> is a GMO modification to support </a:t>
            </a:r>
            <a:r>
              <a:rPr lang="en-US" sz="2800" dirty="0" err="1" smtClean="0">
                <a:solidFill>
                  <a:srgbClr val="000000"/>
                </a:solidFill>
              </a:rPr>
              <a:t>glufosinate</a:t>
            </a:r>
            <a:r>
              <a:rPr lang="en-US" sz="2800" dirty="0" smtClean="0">
                <a:solidFill>
                  <a:srgbClr val="000000"/>
                </a:solidFill>
              </a:rPr>
              <a:t> resistance</a:t>
            </a:r>
            <a:endParaRPr lang="en-US" sz="2800" dirty="0">
              <a:solidFill>
                <a:srgbClr val="000000"/>
              </a:solidFill>
            </a:endParaRPr>
          </a:p>
        </p:txBody>
      </p:sp>
      <p:pic>
        <p:nvPicPr>
          <p:cNvPr id="4" name="Picture 3" descr="Libert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053" y="1600200"/>
            <a:ext cx="3620813" cy="2715610"/>
          </a:xfrm>
          <a:prstGeom prst="rect">
            <a:avLst/>
          </a:prstGeom>
        </p:spPr>
      </p:pic>
    </p:spTree>
    <p:extLst>
      <p:ext uri="{BB962C8B-B14F-4D97-AF65-F5344CB8AC3E}">
        <p14:creationId xmlns:p14="http://schemas.microsoft.com/office/powerpoint/2010/main" val="915558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97" y="252357"/>
            <a:ext cx="8521857" cy="1143000"/>
          </a:xfrm>
        </p:spPr>
        <p:txBody>
          <a:bodyPr>
            <a:normAutofit fontScale="90000"/>
          </a:bodyPr>
          <a:lstStyle/>
          <a:p>
            <a:r>
              <a:rPr lang="en-US" b="1" dirty="0" smtClean="0"/>
              <a:t>Increased Use of </a:t>
            </a:r>
            <a:r>
              <a:rPr lang="en-US" b="1" dirty="0" err="1" smtClean="0"/>
              <a:t>Glufosinate</a:t>
            </a:r>
            <a:r>
              <a:rPr lang="en-US" b="1" dirty="0" smtClean="0"/>
              <a:t> after 2010</a:t>
            </a:r>
            <a:endParaRPr lang="en-US" b="1" dirty="0"/>
          </a:p>
        </p:txBody>
      </p:sp>
      <p:sp>
        <p:nvSpPr>
          <p:cNvPr id="3" name="Content Placeholder 2"/>
          <p:cNvSpPr>
            <a:spLocks noGrp="1"/>
          </p:cNvSpPr>
          <p:nvPr>
            <p:ph idx="1"/>
          </p:nvPr>
        </p:nvSpPr>
        <p:spPr>
          <a:xfrm>
            <a:off x="457200" y="1600200"/>
            <a:ext cx="4488664" cy="4525963"/>
          </a:xfrm>
        </p:spPr>
        <p:txBody>
          <a:bodyPr>
            <a:normAutofit fontScale="77500" lnSpcReduction="20000"/>
          </a:bodyPr>
          <a:lstStyle/>
          <a:p>
            <a:r>
              <a:rPr lang="en-US" b="1" dirty="0" err="1"/>
              <a:t>LibertyLink</a:t>
            </a:r>
            <a:r>
              <a:rPr lang="en-US" dirty="0"/>
              <a:t> is a </a:t>
            </a:r>
            <a:r>
              <a:rPr lang="en-US" dirty="0" smtClean="0"/>
              <a:t>Bayer-owned </a:t>
            </a:r>
            <a:r>
              <a:rPr lang="en-US" dirty="0"/>
              <a:t>brand of genes for use in agriculture providing tolerance to </a:t>
            </a:r>
            <a:r>
              <a:rPr lang="en-US" b="1" dirty="0"/>
              <a:t>Liberty</a:t>
            </a:r>
            <a:r>
              <a:rPr lang="en-US" dirty="0"/>
              <a:t> herbicide and </a:t>
            </a:r>
            <a:r>
              <a:rPr lang="en-US" dirty="0" err="1"/>
              <a:t>glufosinate</a:t>
            </a:r>
            <a:r>
              <a:rPr lang="en-US" dirty="0"/>
              <a:t> </a:t>
            </a:r>
            <a:endParaRPr lang="en-US" dirty="0" smtClean="0"/>
          </a:p>
          <a:p>
            <a:r>
              <a:rPr lang="en-US" dirty="0" err="1"/>
              <a:t>LibertyLink</a:t>
            </a:r>
            <a:r>
              <a:rPr lang="en-US" dirty="0"/>
              <a:t> </a:t>
            </a:r>
            <a:r>
              <a:rPr lang="en-US" dirty="0" smtClean="0"/>
              <a:t>is the only GMO herbicide tolerant gene other than Roundup-Ready on the market. </a:t>
            </a:r>
          </a:p>
          <a:p>
            <a:r>
              <a:rPr lang="en-US" dirty="0" err="1" smtClean="0"/>
              <a:t>LibertyLink</a:t>
            </a:r>
            <a:r>
              <a:rPr lang="en-US" dirty="0" smtClean="0"/>
              <a:t> versions of cotton, corn and soybeans are approved in Brazil</a:t>
            </a:r>
          </a:p>
          <a:p>
            <a:pPr lvl="1"/>
            <a:r>
              <a:rPr lang="en-US" dirty="0" err="1" smtClean="0"/>
              <a:t>LibertyLink</a:t>
            </a:r>
            <a:r>
              <a:rPr lang="en-US" dirty="0" smtClean="0"/>
              <a:t> soybeans approved in 2010</a:t>
            </a:r>
            <a:endParaRPr lang="en-US" dirty="0"/>
          </a:p>
        </p:txBody>
      </p:sp>
      <p:pic>
        <p:nvPicPr>
          <p:cNvPr id="4" name="Picture 3" descr="cor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4342" y="1227772"/>
            <a:ext cx="3594412" cy="1412651"/>
          </a:xfrm>
          <a:prstGeom prst="rect">
            <a:avLst/>
          </a:prstGeom>
        </p:spPr>
      </p:pic>
      <p:pic>
        <p:nvPicPr>
          <p:cNvPr id="5" name="Picture 4" descr="soybea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5202" y="2690559"/>
            <a:ext cx="3153552" cy="1791500"/>
          </a:xfrm>
          <a:prstGeom prst="rect">
            <a:avLst/>
          </a:prstGeom>
        </p:spPr>
      </p:pic>
      <p:pic>
        <p:nvPicPr>
          <p:cNvPr id="6" name="Picture 5" descr="cotton_cro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4342" y="4532195"/>
            <a:ext cx="2988357" cy="2241268"/>
          </a:xfrm>
          <a:prstGeom prst="rect">
            <a:avLst/>
          </a:prstGeom>
        </p:spPr>
      </p:pic>
    </p:spTree>
    <p:extLst>
      <p:ext uri="{BB962C8B-B14F-4D97-AF65-F5344CB8AC3E}">
        <p14:creationId xmlns:p14="http://schemas.microsoft.com/office/powerpoint/2010/main" val="12351313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b="1" dirty="0" err="1" smtClean="0"/>
              <a:t>Glufosinate</a:t>
            </a:r>
            <a:r>
              <a:rPr lang="en-US" b="1" dirty="0" smtClean="0"/>
              <a:t> is a Glutamate Analogue!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98951" y="1426105"/>
            <a:ext cx="8517467" cy="4525963"/>
          </a:xfrm>
        </p:spPr>
        <p:txBody>
          <a:bodyPr>
            <a:normAutofit/>
          </a:bodyPr>
          <a:lstStyle/>
          <a:p>
            <a:r>
              <a:rPr lang="en-US" dirty="0" smtClean="0"/>
              <a:t>Its toxicity to plants is based on its disruption    of glutamine </a:t>
            </a:r>
            <a:r>
              <a:rPr lang="en-US" dirty="0" err="1" smtClean="0"/>
              <a:t>synthetase</a:t>
            </a:r>
            <a:r>
              <a:rPr lang="en-US" dirty="0" smtClean="0"/>
              <a:t> by pretending to be glutamate</a:t>
            </a:r>
          </a:p>
          <a:p>
            <a:pPr lvl="1"/>
            <a:r>
              <a:rPr lang="en-US" dirty="0" smtClean="0"/>
              <a:t>This causes a build-up of excess ammonia and glutamate and  a depletion of glutamine </a:t>
            </a:r>
          </a:p>
          <a:p>
            <a:r>
              <a:rPr lang="en-US" dirty="0" smtClean="0"/>
              <a:t>As an analogue of glutamate, it could   substitute for glutamate during protein synthesis – and this could lead to microcephaly!</a:t>
            </a:r>
            <a:endParaRPr lang="en-US" dirty="0"/>
          </a:p>
        </p:txBody>
      </p:sp>
      <p:sp>
        <p:nvSpPr>
          <p:cNvPr id="4" name="TextBox 3"/>
          <p:cNvSpPr txBox="1"/>
          <p:nvPr/>
        </p:nvSpPr>
        <p:spPr>
          <a:xfrm>
            <a:off x="1249773" y="6429690"/>
            <a:ext cx="7566645" cy="461665"/>
          </a:xfrm>
          <a:prstGeom prst="rect">
            <a:avLst/>
          </a:prstGeom>
          <a:noFill/>
        </p:spPr>
        <p:txBody>
          <a:bodyPr wrap="none" rtlCol="0">
            <a:spAutoFit/>
          </a:bodyPr>
          <a:lstStyle/>
          <a:p>
            <a:r>
              <a:rPr lang="fr-FR" sz="2400" dirty="0">
                <a:solidFill>
                  <a:srgbClr val="FF0000"/>
                </a:solidFill>
              </a:rPr>
              <a:t>*</a:t>
            </a:r>
            <a:r>
              <a:rPr lang="fr-FR" sz="2400" dirty="0"/>
              <a:t>G </a:t>
            </a:r>
            <a:r>
              <a:rPr lang="fr-FR" sz="2400" dirty="0" err="1"/>
              <a:t>Haerlein</a:t>
            </a:r>
            <a:r>
              <a:rPr lang="fr-FR" sz="2400" dirty="0"/>
              <a:t>, </a:t>
            </a:r>
            <a:r>
              <a:rPr lang="fr-FR" sz="2400" dirty="0" err="1"/>
              <a:t>Rev</a:t>
            </a:r>
            <a:r>
              <a:rPr lang="fr-FR" sz="2400" dirty="0"/>
              <a:t> Environ </a:t>
            </a:r>
            <a:r>
              <a:rPr lang="fr-FR" sz="2400" dirty="0" err="1"/>
              <a:t>Contam</a:t>
            </a:r>
            <a:r>
              <a:rPr lang="fr-FR" sz="2400" dirty="0"/>
              <a:t> </a:t>
            </a:r>
            <a:r>
              <a:rPr lang="fr-FR" sz="2400" dirty="0" err="1"/>
              <a:t>Toxicol</a:t>
            </a:r>
            <a:r>
              <a:rPr lang="fr-FR" sz="2400" dirty="0"/>
              <a:t> 1994;138:73-145.</a:t>
            </a:r>
            <a:endParaRPr lang="en-US" sz="2400" dirty="0"/>
          </a:p>
        </p:txBody>
      </p:sp>
    </p:spTree>
    <p:extLst>
      <p:ext uri="{BB962C8B-B14F-4D97-AF65-F5344CB8AC3E}">
        <p14:creationId xmlns:p14="http://schemas.microsoft.com/office/powerpoint/2010/main" val="13483684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Protein Disruption </a:t>
            </a:r>
            <a:br>
              <a:rPr lang="en-US" b="1" dirty="0" smtClean="0"/>
            </a:br>
            <a:r>
              <a:rPr lang="en-US" b="1" dirty="0" smtClean="0"/>
              <a:t>Through </a:t>
            </a:r>
            <a:r>
              <a:rPr lang="en-US" b="1" dirty="0"/>
              <a:t>C</a:t>
            </a:r>
            <a:r>
              <a:rPr lang="en-US" b="1" dirty="0" smtClean="0"/>
              <a:t>oding </a:t>
            </a:r>
            <a:r>
              <a:rPr lang="en-US" b="1" dirty="0"/>
              <a:t>E</a:t>
            </a:r>
            <a:r>
              <a:rPr lang="en-US" b="1" dirty="0" smtClean="0"/>
              <a:t>rrors</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071285711"/>
              </p:ext>
            </p:extLst>
          </p:nvPr>
        </p:nvGraphicFramePr>
        <p:xfrm>
          <a:off x="457200" y="1827947"/>
          <a:ext cx="7916986" cy="2590800"/>
        </p:xfrm>
        <a:graphic>
          <a:graphicData uri="http://schemas.openxmlformats.org/drawingml/2006/table">
            <a:tbl>
              <a:tblPr firstRow="1" bandRow="1">
                <a:tableStyleId>{5C22544A-7EE6-4342-B048-85BDC9FD1C3A}</a:tableStyleId>
              </a:tblPr>
              <a:tblGrid>
                <a:gridCol w="1473777"/>
                <a:gridCol w="1420997"/>
                <a:gridCol w="2699896"/>
                <a:gridCol w="2322316"/>
              </a:tblGrid>
              <a:tr h="370840">
                <a:tc>
                  <a:txBody>
                    <a:bodyPr/>
                    <a:lstStyle/>
                    <a:p>
                      <a:r>
                        <a:rPr lang="en-US" sz="2000" dirty="0" smtClean="0"/>
                        <a:t>Amino Acid</a:t>
                      </a:r>
                      <a:endParaRPr lang="en-US" sz="2000" dirty="0"/>
                    </a:p>
                  </a:txBody>
                  <a:tcPr/>
                </a:tc>
                <a:tc>
                  <a:txBody>
                    <a:bodyPr/>
                    <a:lstStyle/>
                    <a:p>
                      <a:r>
                        <a:rPr lang="en-US" sz="2000" dirty="0" smtClean="0"/>
                        <a:t>Imposter</a:t>
                      </a:r>
                      <a:endParaRPr lang="en-US" sz="2000" dirty="0"/>
                    </a:p>
                  </a:txBody>
                  <a:tcPr/>
                </a:tc>
                <a:tc>
                  <a:txBody>
                    <a:bodyPr/>
                    <a:lstStyle/>
                    <a:p>
                      <a:r>
                        <a:rPr lang="en-US" sz="2000" dirty="0" smtClean="0"/>
                        <a:t>Protein</a:t>
                      </a:r>
                      <a:endParaRPr lang="en-US" sz="2000" dirty="0"/>
                    </a:p>
                  </a:txBody>
                  <a:tcPr/>
                </a:tc>
                <a:tc>
                  <a:txBody>
                    <a:bodyPr/>
                    <a:lstStyle/>
                    <a:p>
                      <a:r>
                        <a:rPr lang="en-US" sz="2000" dirty="0" smtClean="0"/>
                        <a:t>Disease</a:t>
                      </a:r>
                      <a:endParaRPr lang="en-US" sz="2000" dirty="0"/>
                    </a:p>
                  </a:txBody>
                  <a:tcPr/>
                </a:tc>
              </a:tr>
              <a:tr h="370840">
                <a:tc>
                  <a:txBody>
                    <a:bodyPr/>
                    <a:lstStyle/>
                    <a:p>
                      <a:r>
                        <a:rPr lang="en-US" sz="2000" dirty="0" smtClean="0"/>
                        <a:t>serine</a:t>
                      </a:r>
                      <a:endParaRPr lang="en-US" sz="2000" dirty="0"/>
                    </a:p>
                  </a:txBody>
                  <a:tcPr/>
                </a:tc>
                <a:tc>
                  <a:txBody>
                    <a:bodyPr/>
                    <a:lstStyle/>
                    <a:p>
                      <a:r>
                        <a:rPr lang="en-US" sz="2000" dirty="0" smtClean="0"/>
                        <a:t>BMAA</a:t>
                      </a:r>
                      <a:endParaRPr lang="en-US" sz="2000" dirty="0"/>
                    </a:p>
                  </a:txBody>
                  <a:tcPr/>
                </a:tc>
                <a:tc>
                  <a:txBody>
                    <a:bodyPr/>
                    <a:lstStyle/>
                    <a:p>
                      <a:r>
                        <a:rPr lang="en-US" sz="2000" dirty="0" smtClean="0"/>
                        <a:t>Glutamate transporter</a:t>
                      </a:r>
                      <a:endParaRPr lang="en-US" sz="2000" dirty="0"/>
                    </a:p>
                  </a:txBody>
                  <a:tcPr/>
                </a:tc>
                <a:tc>
                  <a:txBody>
                    <a:bodyPr/>
                    <a:lstStyle/>
                    <a:p>
                      <a:r>
                        <a:rPr lang="en-US" sz="2000" dirty="0" smtClean="0"/>
                        <a:t>ALS (Lou Gehrig’s)</a:t>
                      </a:r>
                      <a:endParaRPr lang="en-US" sz="2000" dirty="0"/>
                    </a:p>
                  </a:txBody>
                  <a:tcPr/>
                </a:tc>
              </a:tr>
              <a:tr h="370840">
                <a:tc>
                  <a:txBody>
                    <a:bodyPr/>
                    <a:lstStyle/>
                    <a:p>
                      <a:r>
                        <a:rPr lang="en-US" sz="2000" dirty="0" err="1" smtClean="0"/>
                        <a:t>proline</a:t>
                      </a:r>
                      <a:endParaRPr lang="en-US" sz="2000" dirty="0"/>
                    </a:p>
                  </a:txBody>
                  <a:tcPr/>
                </a:tc>
                <a:tc>
                  <a:txBody>
                    <a:bodyPr/>
                    <a:lstStyle/>
                    <a:p>
                      <a:r>
                        <a:rPr lang="en-US" sz="2000" dirty="0" err="1" smtClean="0"/>
                        <a:t>Aze</a:t>
                      </a:r>
                      <a:endParaRPr lang="en-US" sz="2000" dirty="0"/>
                    </a:p>
                  </a:txBody>
                  <a:tcPr/>
                </a:tc>
                <a:tc>
                  <a:txBody>
                    <a:bodyPr/>
                    <a:lstStyle/>
                    <a:p>
                      <a:r>
                        <a:rPr lang="en-US" sz="2000" dirty="0" smtClean="0"/>
                        <a:t>Myelin basic</a:t>
                      </a:r>
                      <a:r>
                        <a:rPr lang="en-US" sz="2000" baseline="0" dirty="0" smtClean="0"/>
                        <a:t> protein</a:t>
                      </a:r>
                      <a:endParaRPr lang="en-US" sz="2000" dirty="0"/>
                    </a:p>
                  </a:txBody>
                  <a:tcPr/>
                </a:tc>
                <a:tc>
                  <a:txBody>
                    <a:bodyPr/>
                    <a:lstStyle/>
                    <a:p>
                      <a:r>
                        <a:rPr lang="en-US" sz="2000" dirty="0" smtClean="0"/>
                        <a:t>Multiple Sclerosis</a:t>
                      </a:r>
                      <a:endParaRPr lang="en-US" sz="2000" dirty="0"/>
                    </a:p>
                  </a:txBody>
                  <a:tcPr/>
                </a:tc>
              </a:tr>
              <a:tr h="370840">
                <a:tc>
                  <a:txBody>
                    <a:bodyPr/>
                    <a:lstStyle/>
                    <a:p>
                      <a:r>
                        <a:rPr lang="en-US" sz="2000" dirty="0" smtClean="0"/>
                        <a:t>glutamate</a:t>
                      </a:r>
                      <a:endParaRPr lang="en-US" sz="2000" dirty="0"/>
                    </a:p>
                  </a:txBody>
                  <a:tcPr/>
                </a:tc>
                <a:tc>
                  <a:txBody>
                    <a:bodyPr/>
                    <a:lstStyle/>
                    <a:p>
                      <a:r>
                        <a:rPr lang="en-US" sz="2000" dirty="0" err="1" smtClean="0"/>
                        <a:t>glufosinate</a:t>
                      </a:r>
                      <a:endParaRPr lang="en-US" sz="2000" dirty="0"/>
                    </a:p>
                  </a:txBody>
                  <a:tcPr/>
                </a:tc>
                <a:tc>
                  <a:txBody>
                    <a:bodyPr/>
                    <a:lstStyle/>
                    <a:p>
                      <a:r>
                        <a:rPr lang="en-US" sz="2000" dirty="0" smtClean="0"/>
                        <a:t>Asparagine </a:t>
                      </a:r>
                      <a:r>
                        <a:rPr lang="en-US" sz="2000" dirty="0" err="1" smtClean="0"/>
                        <a:t>synthetase</a:t>
                      </a:r>
                      <a:endParaRPr lang="en-US" sz="2000" dirty="0"/>
                    </a:p>
                  </a:txBody>
                  <a:tcPr/>
                </a:tc>
                <a:tc>
                  <a:txBody>
                    <a:bodyPr/>
                    <a:lstStyle/>
                    <a:p>
                      <a:r>
                        <a:rPr lang="en-US" sz="2000" dirty="0" smtClean="0"/>
                        <a:t>Microcephaly</a:t>
                      </a:r>
                    </a:p>
                    <a:p>
                      <a:r>
                        <a:rPr lang="en-US" sz="2000" dirty="0" smtClean="0"/>
                        <a:t>Immune deficiency</a:t>
                      </a:r>
                      <a:endParaRPr lang="en-US" sz="2000" dirty="0"/>
                    </a:p>
                  </a:txBody>
                  <a:tcPr/>
                </a:tc>
              </a:tr>
              <a:tr h="370840">
                <a:tc>
                  <a:txBody>
                    <a:bodyPr/>
                    <a:lstStyle/>
                    <a:p>
                      <a:r>
                        <a:rPr lang="en-US" sz="2000" dirty="0" smtClean="0"/>
                        <a:t>glycine</a:t>
                      </a:r>
                      <a:endParaRPr lang="en-US" sz="2000" dirty="0"/>
                    </a:p>
                  </a:txBody>
                  <a:tcPr/>
                </a:tc>
                <a:tc>
                  <a:txBody>
                    <a:bodyPr/>
                    <a:lstStyle/>
                    <a:p>
                      <a:r>
                        <a:rPr lang="en-US" sz="2000" dirty="0" smtClean="0"/>
                        <a:t>glyphosate</a:t>
                      </a:r>
                      <a:endParaRPr lang="en-US" sz="2000" dirty="0"/>
                    </a:p>
                  </a:txBody>
                  <a:tcPr/>
                </a:tc>
                <a:tc>
                  <a:txBody>
                    <a:bodyPr/>
                    <a:lstStyle/>
                    <a:p>
                      <a:r>
                        <a:rPr lang="en-US" sz="2000" dirty="0" smtClean="0"/>
                        <a:t>Many proteins</a:t>
                      </a:r>
                      <a:endParaRPr lang="en-US" sz="2000" dirty="0"/>
                    </a:p>
                  </a:txBody>
                  <a:tcPr/>
                </a:tc>
                <a:tc>
                  <a:txBody>
                    <a:bodyPr/>
                    <a:lstStyle/>
                    <a:p>
                      <a:r>
                        <a:rPr lang="en-US" sz="2000" dirty="0" smtClean="0"/>
                        <a:t>Autism, microcephaly,</a:t>
                      </a:r>
                      <a:r>
                        <a:rPr lang="en-US" sz="2000" baseline="0" dirty="0" smtClean="0"/>
                        <a:t> etc.</a:t>
                      </a:r>
                      <a:endParaRPr lang="en-US" sz="2000" dirty="0"/>
                    </a:p>
                  </a:txBody>
                  <a:tcPr/>
                </a:tc>
              </a:tr>
            </a:tbl>
          </a:graphicData>
        </a:graphic>
      </p:graphicFrame>
      <p:sp>
        <p:nvSpPr>
          <p:cNvPr id="3" name="TextBox 2"/>
          <p:cNvSpPr txBox="1"/>
          <p:nvPr/>
        </p:nvSpPr>
        <p:spPr>
          <a:xfrm>
            <a:off x="3352804" y="3014134"/>
            <a:ext cx="2539327" cy="400110"/>
          </a:xfrm>
          <a:prstGeom prst="rect">
            <a:avLst/>
          </a:prstGeom>
          <a:noFill/>
        </p:spPr>
        <p:txBody>
          <a:bodyPr wrap="none" rtlCol="0">
            <a:spAutoFit/>
          </a:bodyPr>
          <a:lstStyle/>
          <a:p>
            <a:r>
              <a:rPr lang="en-US" sz="2000" dirty="0" smtClean="0">
                <a:solidFill>
                  <a:srgbClr val="FF0000"/>
                </a:solidFill>
              </a:rPr>
              <a:t>Asparagine </a:t>
            </a:r>
            <a:r>
              <a:rPr lang="en-US" sz="2000" dirty="0" err="1" smtClean="0">
                <a:solidFill>
                  <a:srgbClr val="FF0000"/>
                </a:solidFill>
              </a:rPr>
              <a:t>synthetase</a:t>
            </a:r>
            <a:endParaRPr lang="en-US" sz="2000" dirty="0">
              <a:solidFill>
                <a:srgbClr val="FF0000"/>
              </a:solidFill>
            </a:endParaRPr>
          </a:p>
        </p:txBody>
      </p:sp>
    </p:spTree>
    <p:extLst>
      <p:ext uri="{BB962C8B-B14F-4D97-AF65-F5344CB8AC3E}">
        <p14:creationId xmlns:p14="http://schemas.microsoft.com/office/powerpoint/2010/main" val="400728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Microcephaly and Asparagine </a:t>
            </a:r>
            <a:r>
              <a:rPr lang="en-US" b="1" dirty="0" err="1" smtClean="0"/>
              <a:t>Synthetase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Loss-of-function mutation in asparagine </a:t>
            </a:r>
            <a:r>
              <a:rPr lang="en-US" dirty="0" err="1" smtClean="0"/>
              <a:t>synthetase</a:t>
            </a:r>
            <a:r>
              <a:rPr lang="en-US" dirty="0" smtClean="0"/>
              <a:t> causes a severe condition</a:t>
            </a:r>
          </a:p>
          <a:p>
            <a:pPr lvl="1"/>
            <a:r>
              <a:rPr lang="en-US" dirty="0" smtClean="0"/>
              <a:t>Congenital microcephaly</a:t>
            </a:r>
            <a:r>
              <a:rPr lang="en-US" dirty="0"/>
              <a:t>, intellectual disability, progressive cerebral atrophy, and intractable </a:t>
            </a:r>
            <a:r>
              <a:rPr lang="en-US" dirty="0" smtClean="0"/>
              <a:t>seizures</a:t>
            </a:r>
          </a:p>
          <a:p>
            <a:r>
              <a:rPr lang="en-US" dirty="0" smtClean="0"/>
              <a:t>Mutant mice have enlarged ventricles, reduced thickness of cortex, and learning disabilities</a:t>
            </a:r>
          </a:p>
          <a:p>
            <a:pPr marL="0" indent="0">
              <a:buNone/>
            </a:pPr>
            <a:endParaRPr lang="en-US" dirty="0"/>
          </a:p>
        </p:txBody>
      </p:sp>
      <p:sp>
        <p:nvSpPr>
          <p:cNvPr id="4" name="TextBox 3"/>
          <p:cNvSpPr txBox="1"/>
          <p:nvPr/>
        </p:nvSpPr>
        <p:spPr>
          <a:xfrm>
            <a:off x="2842224" y="5683463"/>
            <a:ext cx="5699096" cy="461665"/>
          </a:xfrm>
          <a:prstGeom prst="rect">
            <a:avLst/>
          </a:prstGeom>
          <a:noFill/>
        </p:spPr>
        <p:txBody>
          <a:bodyPr wrap="none" rtlCol="0">
            <a:spAutoFit/>
          </a:bodyPr>
          <a:lstStyle/>
          <a:p>
            <a:r>
              <a:rPr lang="it-IT" sz="2400" dirty="0">
                <a:solidFill>
                  <a:srgbClr val="FF0000"/>
                </a:solidFill>
              </a:rPr>
              <a:t>*</a:t>
            </a:r>
            <a:r>
              <a:rPr lang="it-IT" sz="2400" dirty="0"/>
              <a:t>EK Ruzzo et al., </a:t>
            </a:r>
            <a:r>
              <a:rPr lang="it-IT" sz="2400" dirty="0" err="1"/>
              <a:t>Neuron</a:t>
            </a:r>
            <a:r>
              <a:rPr lang="it-IT" sz="2400" dirty="0"/>
              <a:t> 2013;80(2):429-41. </a:t>
            </a:r>
            <a:endParaRPr lang="en-US" sz="2400" dirty="0"/>
          </a:p>
        </p:txBody>
      </p:sp>
    </p:spTree>
    <p:extLst>
      <p:ext uri="{BB962C8B-B14F-4D97-AF65-F5344CB8AC3E}">
        <p14:creationId xmlns:p14="http://schemas.microsoft.com/office/powerpoint/2010/main" val="13509806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Microcephaly and Asparagine </a:t>
            </a:r>
            <a:r>
              <a:rPr lang="en-US" b="1" dirty="0" err="1" smtClean="0"/>
              <a:t>Synthetase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Loss-of-function mutation in asparagine </a:t>
            </a:r>
            <a:r>
              <a:rPr lang="en-US" dirty="0" err="1" smtClean="0"/>
              <a:t>synthetase</a:t>
            </a:r>
            <a:r>
              <a:rPr lang="en-US" dirty="0" smtClean="0"/>
              <a:t> causes a severe condition</a:t>
            </a:r>
          </a:p>
          <a:p>
            <a:pPr lvl="1"/>
            <a:r>
              <a:rPr lang="en-US" dirty="0" smtClean="0"/>
              <a:t>Congenital microcephaly</a:t>
            </a:r>
            <a:r>
              <a:rPr lang="en-US" dirty="0"/>
              <a:t>, intellectual disability, progressive cerebral atrophy, and intractable </a:t>
            </a:r>
            <a:r>
              <a:rPr lang="en-US" dirty="0" smtClean="0"/>
              <a:t>seizures</a:t>
            </a:r>
          </a:p>
          <a:p>
            <a:r>
              <a:rPr lang="en-US" dirty="0" smtClean="0"/>
              <a:t>Mutant mice have enlarged ventricles, reduced thickness of cortex, and learning disabilities</a:t>
            </a:r>
          </a:p>
          <a:p>
            <a:pPr marL="0" indent="0">
              <a:buNone/>
            </a:pPr>
            <a:endParaRPr lang="en-US" dirty="0"/>
          </a:p>
        </p:txBody>
      </p:sp>
      <p:sp>
        <p:nvSpPr>
          <p:cNvPr id="4" name="TextBox 3"/>
          <p:cNvSpPr txBox="1"/>
          <p:nvPr/>
        </p:nvSpPr>
        <p:spPr>
          <a:xfrm>
            <a:off x="2842224" y="5683463"/>
            <a:ext cx="5699096" cy="461665"/>
          </a:xfrm>
          <a:prstGeom prst="rect">
            <a:avLst/>
          </a:prstGeom>
          <a:noFill/>
        </p:spPr>
        <p:txBody>
          <a:bodyPr wrap="none" rtlCol="0">
            <a:spAutoFit/>
          </a:bodyPr>
          <a:lstStyle/>
          <a:p>
            <a:r>
              <a:rPr lang="it-IT" sz="2400" dirty="0">
                <a:solidFill>
                  <a:srgbClr val="FF0000"/>
                </a:solidFill>
              </a:rPr>
              <a:t>*</a:t>
            </a:r>
            <a:r>
              <a:rPr lang="it-IT" sz="2400" dirty="0"/>
              <a:t>EK Ruzzo et al., </a:t>
            </a:r>
            <a:r>
              <a:rPr lang="it-IT" sz="2400" dirty="0" err="1"/>
              <a:t>Neuron</a:t>
            </a:r>
            <a:r>
              <a:rPr lang="it-IT" sz="2400" dirty="0"/>
              <a:t> 2013;80(2):429-41. </a:t>
            </a:r>
            <a:endParaRPr lang="en-US" sz="2400" dirty="0"/>
          </a:p>
        </p:txBody>
      </p:sp>
      <p:sp>
        <p:nvSpPr>
          <p:cNvPr id="5" name="TextBox 4"/>
          <p:cNvSpPr txBox="1"/>
          <p:nvPr/>
        </p:nvSpPr>
        <p:spPr>
          <a:xfrm>
            <a:off x="135467" y="2402416"/>
            <a:ext cx="8737600" cy="2062103"/>
          </a:xfrm>
          <a:prstGeom prst="rect">
            <a:avLst/>
          </a:prstGeom>
          <a:solidFill>
            <a:srgbClr val="FFF9A2"/>
          </a:solidFill>
          <a:ln>
            <a:solidFill>
              <a:schemeClr val="tx1"/>
            </a:solidFill>
          </a:ln>
        </p:spPr>
        <p:txBody>
          <a:bodyPr wrap="square" rtlCol="0">
            <a:spAutoFit/>
          </a:bodyPr>
          <a:lstStyle/>
          <a:p>
            <a:pPr algn="ctr"/>
            <a:endParaRPr lang="en-US" sz="3200" dirty="0" smtClean="0"/>
          </a:p>
          <a:p>
            <a:pPr algn="ctr"/>
            <a:r>
              <a:rPr lang="en-US" sz="3200" dirty="0" smtClean="0"/>
              <a:t>Asparagine </a:t>
            </a:r>
            <a:r>
              <a:rPr lang="en-US" sz="3200" dirty="0" err="1" smtClean="0"/>
              <a:t>synthetase</a:t>
            </a:r>
            <a:r>
              <a:rPr lang="en-US" sz="3200" dirty="0" smtClean="0"/>
              <a:t> has a conserved glutamate that is essential for its function</a:t>
            </a:r>
            <a:r>
              <a:rPr lang="en-US" sz="3200" dirty="0" smtClean="0">
                <a:solidFill>
                  <a:srgbClr val="FF0000"/>
                </a:solidFill>
              </a:rPr>
              <a:t>**</a:t>
            </a:r>
          </a:p>
          <a:p>
            <a:pPr algn="ctr"/>
            <a:endParaRPr lang="en-US" sz="3200" dirty="0"/>
          </a:p>
        </p:txBody>
      </p:sp>
      <p:sp>
        <p:nvSpPr>
          <p:cNvPr id="6" name="TextBox 5"/>
          <p:cNvSpPr txBox="1"/>
          <p:nvPr/>
        </p:nvSpPr>
        <p:spPr>
          <a:xfrm>
            <a:off x="1874659" y="6219013"/>
            <a:ext cx="7262024" cy="461665"/>
          </a:xfrm>
          <a:prstGeom prst="rect">
            <a:avLst/>
          </a:prstGeom>
          <a:noFill/>
        </p:spPr>
        <p:txBody>
          <a:bodyPr wrap="none" rtlCol="0">
            <a:spAutoFit/>
          </a:bodyPr>
          <a:lstStyle/>
          <a:p>
            <a:r>
              <a:rPr lang="da-DK" sz="2400" dirty="0">
                <a:solidFill>
                  <a:srgbClr val="FF0000"/>
                </a:solidFill>
              </a:rPr>
              <a:t>** </a:t>
            </a:r>
            <a:r>
              <a:rPr lang="da-DK" sz="2400" dirty="0"/>
              <a:t>ME Meyer et al., </a:t>
            </a:r>
            <a:r>
              <a:rPr lang="da-DK" sz="2400" dirty="0" err="1"/>
              <a:t>Biochemistry</a:t>
            </a:r>
            <a:r>
              <a:rPr lang="da-DK" sz="2400" dirty="0"/>
              <a:t> 2010;49(43):9391-401.</a:t>
            </a:r>
            <a:endParaRPr lang="en-US" sz="2400" dirty="0"/>
          </a:p>
        </p:txBody>
      </p:sp>
    </p:spTree>
    <p:extLst>
      <p:ext uri="{BB962C8B-B14F-4D97-AF65-F5344CB8AC3E}">
        <p14:creationId xmlns:p14="http://schemas.microsoft.com/office/powerpoint/2010/main" val="2916016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 Theory Emerges: </a:t>
            </a:r>
            <a:br>
              <a:rPr lang="en-US" b="1" dirty="0" smtClean="0"/>
            </a:br>
            <a:r>
              <a:rPr lang="en-US" b="1" dirty="0" smtClean="0"/>
              <a:t>Glyphosate/</a:t>
            </a:r>
            <a:r>
              <a:rPr lang="en-US" b="1" dirty="0" err="1"/>
              <a:t>G</a:t>
            </a:r>
            <a:r>
              <a:rPr lang="en-US" b="1" dirty="0" err="1" smtClean="0"/>
              <a:t>lufosinate</a:t>
            </a:r>
            <a:r>
              <a:rPr lang="en-US" b="1" dirty="0" smtClean="0"/>
              <a:t> Synergy</a:t>
            </a:r>
            <a:endParaRPr lang="en-US" b="1" dirty="0"/>
          </a:p>
        </p:txBody>
      </p:sp>
      <p:sp>
        <p:nvSpPr>
          <p:cNvPr id="3" name="Content Placeholder 2"/>
          <p:cNvSpPr>
            <a:spLocks noGrp="1"/>
          </p:cNvSpPr>
          <p:nvPr>
            <p:ph idx="1"/>
          </p:nvPr>
        </p:nvSpPr>
        <p:spPr/>
        <p:txBody>
          <a:bodyPr/>
          <a:lstStyle/>
          <a:p>
            <a:r>
              <a:rPr lang="en-US" dirty="0" smtClean="0"/>
              <a:t>Glyphosate disrupts glutamine synthesis through chelation of manganese</a:t>
            </a:r>
          </a:p>
          <a:p>
            <a:pPr lvl="1"/>
            <a:r>
              <a:rPr lang="en-US" dirty="0" smtClean="0"/>
              <a:t>Glutamine is precursor to asparagine</a:t>
            </a:r>
          </a:p>
          <a:p>
            <a:r>
              <a:rPr lang="en-US" dirty="0" err="1" smtClean="0"/>
              <a:t>Glufosinate</a:t>
            </a:r>
            <a:r>
              <a:rPr lang="en-US" dirty="0" smtClean="0"/>
              <a:t> disrupts enzyme that synthesizes asparagine</a:t>
            </a:r>
          </a:p>
          <a:p>
            <a:r>
              <a:rPr lang="en-US" dirty="0" smtClean="0"/>
              <a:t>Both shortages of glutamine and impaired enzyme activity result in severe deficiency in asparagine </a:t>
            </a:r>
            <a:r>
              <a:rPr lang="en-US" dirty="0" smtClean="0">
                <a:sym typeface="Wingdings"/>
              </a:rPr>
              <a:t> microcephaly</a:t>
            </a:r>
            <a:endParaRPr lang="en-US" dirty="0"/>
          </a:p>
        </p:txBody>
      </p:sp>
    </p:spTree>
    <p:extLst>
      <p:ext uri="{BB962C8B-B14F-4D97-AF65-F5344CB8AC3E}">
        <p14:creationId xmlns:p14="http://schemas.microsoft.com/office/powerpoint/2010/main" val="146091125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b="1" dirty="0" smtClean="0"/>
              <a:t>A Bit of Chemistry</a:t>
            </a:r>
            <a:endParaRPr lang="en-US" b="1" dirty="0"/>
          </a:p>
        </p:txBody>
      </p:sp>
      <p:sp>
        <p:nvSpPr>
          <p:cNvPr id="4" name="TextBox 3"/>
          <p:cNvSpPr txBox="1"/>
          <p:nvPr/>
        </p:nvSpPr>
        <p:spPr>
          <a:xfrm>
            <a:off x="359090" y="1701531"/>
            <a:ext cx="1732290" cy="523220"/>
          </a:xfrm>
          <a:prstGeom prst="rect">
            <a:avLst/>
          </a:prstGeom>
          <a:noFill/>
          <a:ln>
            <a:solidFill>
              <a:schemeClr val="tx1"/>
            </a:solidFill>
          </a:ln>
        </p:spPr>
        <p:txBody>
          <a:bodyPr wrap="none" rtlCol="0">
            <a:spAutoFit/>
          </a:bodyPr>
          <a:lstStyle/>
          <a:p>
            <a:r>
              <a:rPr lang="en-US" sz="2800" dirty="0" smtClean="0"/>
              <a:t>Glutamate </a:t>
            </a:r>
            <a:endParaRPr lang="en-US" sz="2800" dirty="0"/>
          </a:p>
        </p:txBody>
      </p:sp>
      <p:sp>
        <p:nvSpPr>
          <p:cNvPr id="5" name="TextBox 4"/>
          <p:cNvSpPr txBox="1"/>
          <p:nvPr/>
        </p:nvSpPr>
        <p:spPr>
          <a:xfrm>
            <a:off x="3446303" y="1701531"/>
            <a:ext cx="1711075" cy="523220"/>
          </a:xfrm>
          <a:prstGeom prst="rect">
            <a:avLst/>
          </a:prstGeom>
          <a:noFill/>
          <a:ln>
            <a:solidFill>
              <a:schemeClr val="tx1"/>
            </a:solidFill>
          </a:ln>
        </p:spPr>
        <p:txBody>
          <a:bodyPr wrap="none" rtlCol="0">
            <a:spAutoFit/>
          </a:bodyPr>
          <a:lstStyle/>
          <a:p>
            <a:r>
              <a:rPr lang="en-US" sz="2800" dirty="0" smtClean="0"/>
              <a:t>Glutamine</a:t>
            </a:r>
            <a:endParaRPr lang="en-US" sz="2800" dirty="0"/>
          </a:p>
        </p:txBody>
      </p:sp>
      <p:sp>
        <p:nvSpPr>
          <p:cNvPr id="6" name="TextBox 5"/>
          <p:cNvSpPr txBox="1"/>
          <p:nvPr/>
        </p:nvSpPr>
        <p:spPr>
          <a:xfrm>
            <a:off x="5024713" y="4497151"/>
            <a:ext cx="1809435" cy="523220"/>
          </a:xfrm>
          <a:prstGeom prst="rect">
            <a:avLst/>
          </a:prstGeom>
          <a:noFill/>
          <a:ln>
            <a:solidFill>
              <a:schemeClr val="tx1"/>
            </a:solidFill>
          </a:ln>
        </p:spPr>
        <p:txBody>
          <a:bodyPr wrap="none" rtlCol="0">
            <a:spAutoFit/>
          </a:bodyPr>
          <a:lstStyle/>
          <a:p>
            <a:r>
              <a:rPr lang="en-US" sz="2800" dirty="0" smtClean="0"/>
              <a:t>Asparagine</a:t>
            </a:r>
            <a:endParaRPr lang="en-US" sz="2800" dirty="0"/>
          </a:p>
        </p:txBody>
      </p:sp>
      <p:sp>
        <p:nvSpPr>
          <p:cNvPr id="7" name="TextBox 6"/>
          <p:cNvSpPr txBox="1"/>
          <p:nvPr/>
        </p:nvSpPr>
        <p:spPr>
          <a:xfrm>
            <a:off x="6759711" y="1701531"/>
            <a:ext cx="1609911" cy="523220"/>
          </a:xfrm>
          <a:prstGeom prst="rect">
            <a:avLst/>
          </a:prstGeom>
          <a:noFill/>
          <a:ln>
            <a:solidFill>
              <a:schemeClr val="tx1"/>
            </a:solidFill>
          </a:ln>
        </p:spPr>
        <p:txBody>
          <a:bodyPr wrap="none" rtlCol="0">
            <a:spAutoFit/>
          </a:bodyPr>
          <a:lstStyle/>
          <a:p>
            <a:r>
              <a:rPr lang="en-US" sz="2800" dirty="0" smtClean="0"/>
              <a:t>Aspartate</a:t>
            </a:r>
            <a:endParaRPr lang="en-US" sz="2800" dirty="0"/>
          </a:p>
        </p:txBody>
      </p:sp>
      <p:sp>
        <p:nvSpPr>
          <p:cNvPr id="8" name="TextBox 7"/>
          <p:cNvSpPr txBox="1"/>
          <p:nvPr/>
        </p:nvSpPr>
        <p:spPr>
          <a:xfrm>
            <a:off x="1385517" y="2546434"/>
            <a:ext cx="2517411" cy="400110"/>
          </a:xfrm>
          <a:prstGeom prst="rect">
            <a:avLst/>
          </a:prstGeom>
          <a:noFill/>
        </p:spPr>
        <p:txBody>
          <a:bodyPr wrap="none" rtlCol="0">
            <a:spAutoFit/>
          </a:bodyPr>
          <a:lstStyle/>
          <a:p>
            <a:r>
              <a:rPr lang="en-US" sz="2000" i="1" dirty="0" smtClean="0"/>
              <a:t>Glutamine </a:t>
            </a:r>
            <a:r>
              <a:rPr lang="en-US" sz="2000" i="1" dirty="0" err="1" smtClean="0"/>
              <a:t>synthetase</a:t>
            </a:r>
            <a:endParaRPr lang="en-US" sz="2000" i="1" dirty="0"/>
          </a:p>
        </p:txBody>
      </p:sp>
      <p:sp>
        <p:nvSpPr>
          <p:cNvPr id="9" name="TextBox 8"/>
          <p:cNvSpPr txBox="1"/>
          <p:nvPr/>
        </p:nvSpPr>
        <p:spPr>
          <a:xfrm>
            <a:off x="1675076" y="3576132"/>
            <a:ext cx="1664100" cy="461665"/>
          </a:xfrm>
          <a:prstGeom prst="rect">
            <a:avLst/>
          </a:prstGeom>
          <a:noFill/>
        </p:spPr>
        <p:txBody>
          <a:bodyPr wrap="none" rtlCol="0">
            <a:spAutoFit/>
          </a:bodyPr>
          <a:lstStyle/>
          <a:p>
            <a:r>
              <a:rPr lang="en-US" sz="2400" i="1" dirty="0" smtClean="0">
                <a:solidFill>
                  <a:srgbClr val="FF0000"/>
                </a:solidFill>
              </a:rPr>
              <a:t>Glyphosate</a:t>
            </a:r>
            <a:endParaRPr lang="en-US" sz="2400" i="1" dirty="0">
              <a:solidFill>
                <a:srgbClr val="FF0000"/>
              </a:solidFill>
            </a:endParaRPr>
          </a:p>
        </p:txBody>
      </p:sp>
      <p:sp>
        <p:nvSpPr>
          <p:cNvPr id="10" name="TextBox 9"/>
          <p:cNvSpPr txBox="1"/>
          <p:nvPr/>
        </p:nvSpPr>
        <p:spPr>
          <a:xfrm>
            <a:off x="6863600" y="2626373"/>
            <a:ext cx="1655083" cy="461665"/>
          </a:xfrm>
          <a:prstGeom prst="rect">
            <a:avLst/>
          </a:prstGeom>
          <a:noFill/>
        </p:spPr>
        <p:txBody>
          <a:bodyPr wrap="none" rtlCol="0">
            <a:spAutoFit/>
          </a:bodyPr>
          <a:lstStyle/>
          <a:p>
            <a:r>
              <a:rPr lang="en-US" sz="2400" i="1" dirty="0" err="1" smtClean="0">
                <a:solidFill>
                  <a:srgbClr val="FF0000"/>
                </a:solidFill>
              </a:rPr>
              <a:t>glufosinate</a:t>
            </a:r>
            <a:endParaRPr lang="en-US" sz="2400" i="1" dirty="0">
              <a:solidFill>
                <a:srgbClr val="FF0000"/>
              </a:solidFill>
            </a:endParaRPr>
          </a:p>
        </p:txBody>
      </p:sp>
      <p:sp>
        <p:nvSpPr>
          <p:cNvPr id="11" name="TextBox 10"/>
          <p:cNvSpPr txBox="1"/>
          <p:nvPr/>
        </p:nvSpPr>
        <p:spPr>
          <a:xfrm>
            <a:off x="6387226" y="3770204"/>
            <a:ext cx="2607830" cy="400110"/>
          </a:xfrm>
          <a:prstGeom prst="rect">
            <a:avLst/>
          </a:prstGeom>
          <a:noFill/>
        </p:spPr>
        <p:txBody>
          <a:bodyPr wrap="none" rtlCol="0">
            <a:spAutoFit/>
          </a:bodyPr>
          <a:lstStyle/>
          <a:p>
            <a:r>
              <a:rPr lang="en-US" sz="2000" i="1" dirty="0" smtClean="0"/>
              <a:t>Asparagine </a:t>
            </a:r>
            <a:r>
              <a:rPr lang="en-US" sz="2000" i="1" dirty="0" err="1" smtClean="0"/>
              <a:t>synthetase</a:t>
            </a:r>
            <a:endParaRPr lang="en-US" sz="2000" i="1" dirty="0"/>
          </a:p>
        </p:txBody>
      </p:sp>
      <p:sp>
        <p:nvSpPr>
          <p:cNvPr id="12" name="Freeform 11"/>
          <p:cNvSpPr/>
          <p:nvPr/>
        </p:nvSpPr>
        <p:spPr>
          <a:xfrm>
            <a:off x="4272011" y="2212891"/>
            <a:ext cx="1682413" cy="2276377"/>
          </a:xfrm>
          <a:custGeom>
            <a:avLst/>
            <a:gdLst>
              <a:gd name="connsiteX0" fmla="*/ 0 w 1682413"/>
              <a:gd name="connsiteY0" fmla="*/ 0 h 2276377"/>
              <a:gd name="connsiteX1" fmla="*/ 1352528 w 1682413"/>
              <a:gd name="connsiteY1" fmla="*/ 824774 h 2276377"/>
              <a:gd name="connsiteX2" fmla="*/ 1682413 w 1682413"/>
              <a:gd name="connsiteY2" fmla="*/ 2276377 h 2276377"/>
            </a:gdLst>
            <a:ahLst/>
            <a:cxnLst>
              <a:cxn ang="0">
                <a:pos x="connsiteX0" y="connsiteY0"/>
              </a:cxn>
              <a:cxn ang="0">
                <a:pos x="connsiteX1" y="connsiteY1"/>
              </a:cxn>
              <a:cxn ang="0">
                <a:pos x="connsiteX2" y="connsiteY2"/>
              </a:cxn>
            </a:cxnLst>
            <a:rect l="l" t="t" r="r" b="b"/>
            <a:pathLst>
              <a:path w="1682413" h="2276377">
                <a:moveTo>
                  <a:pt x="0" y="0"/>
                </a:moveTo>
                <a:cubicBezTo>
                  <a:pt x="536063" y="222689"/>
                  <a:pt x="1072126" y="445378"/>
                  <a:pt x="1352528" y="824774"/>
                </a:cubicBezTo>
                <a:cubicBezTo>
                  <a:pt x="1632930" y="1204170"/>
                  <a:pt x="1682413" y="2276377"/>
                  <a:pt x="1682413" y="2276377"/>
                </a:cubicBezTo>
              </a:path>
            </a:pathLst>
          </a:cu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flipH="1">
            <a:off x="5941859" y="2249826"/>
            <a:ext cx="1682413" cy="2276377"/>
          </a:xfrm>
          <a:custGeom>
            <a:avLst/>
            <a:gdLst>
              <a:gd name="connsiteX0" fmla="*/ 0 w 1682413"/>
              <a:gd name="connsiteY0" fmla="*/ 0 h 2276377"/>
              <a:gd name="connsiteX1" fmla="*/ 1352528 w 1682413"/>
              <a:gd name="connsiteY1" fmla="*/ 824774 h 2276377"/>
              <a:gd name="connsiteX2" fmla="*/ 1682413 w 1682413"/>
              <a:gd name="connsiteY2" fmla="*/ 2276377 h 2276377"/>
            </a:gdLst>
            <a:ahLst/>
            <a:cxnLst>
              <a:cxn ang="0">
                <a:pos x="connsiteX0" y="connsiteY0"/>
              </a:cxn>
              <a:cxn ang="0">
                <a:pos x="connsiteX1" y="connsiteY1"/>
              </a:cxn>
              <a:cxn ang="0">
                <a:pos x="connsiteX2" y="connsiteY2"/>
              </a:cxn>
            </a:cxnLst>
            <a:rect l="l" t="t" r="r" b="b"/>
            <a:pathLst>
              <a:path w="1682413" h="2276377">
                <a:moveTo>
                  <a:pt x="0" y="0"/>
                </a:moveTo>
                <a:cubicBezTo>
                  <a:pt x="536063" y="222689"/>
                  <a:pt x="1072126" y="445378"/>
                  <a:pt x="1352528" y="824774"/>
                </a:cubicBezTo>
                <a:cubicBezTo>
                  <a:pt x="1632930" y="1204170"/>
                  <a:pt x="1682413" y="2276377"/>
                  <a:pt x="1682413" y="2276377"/>
                </a:cubicBezTo>
              </a:path>
            </a:pathLst>
          </a:cu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 name="Straight Arrow Connector 14"/>
          <p:cNvCxnSpPr>
            <a:stCxn id="4" idx="3"/>
            <a:endCxn id="5" idx="1"/>
          </p:cNvCxnSpPr>
          <p:nvPr/>
        </p:nvCxnSpPr>
        <p:spPr>
          <a:xfrm>
            <a:off x="2091380" y="1963141"/>
            <a:ext cx="1354923"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507126" y="1332199"/>
            <a:ext cx="679092" cy="461665"/>
          </a:xfrm>
          <a:prstGeom prst="rect">
            <a:avLst/>
          </a:prstGeom>
          <a:noFill/>
        </p:spPr>
        <p:txBody>
          <a:bodyPr wrap="none" rtlCol="0">
            <a:spAutoFit/>
          </a:bodyPr>
          <a:lstStyle/>
          <a:p>
            <a:r>
              <a:rPr lang="en-US" sz="2400" dirty="0" smtClean="0"/>
              <a:t>NH</a:t>
            </a:r>
            <a:r>
              <a:rPr lang="en-US" sz="2400" baseline="-25000" dirty="0" smtClean="0"/>
              <a:t>4</a:t>
            </a:r>
            <a:endParaRPr lang="en-US" sz="2400" baseline="-25000" dirty="0"/>
          </a:p>
        </p:txBody>
      </p:sp>
      <p:sp>
        <p:nvSpPr>
          <p:cNvPr id="18" name="Freeform 17"/>
          <p:cNvSpPr/>
          <p:nvPr/>
        </p:nvSpPr>
        <p:spPr>
          <a:xfrm>
            <a:off x="2738046" y="1685035"/>
            <a:ext cx="560804" cy="231208"/>
          </a:xfrm>
          <a:custGeom>
            <a:avLst/>
            <a:gdLst>
              <a:gd name="connsiteX0" fmla="*/ 0 w 560804"/>
              <a:gd name="connsiteY0" fmla="*/ 0 h 231208"/>
              <a:gd name="connsiteX1" fmla="*/ 263908 w 560804"/>
              <a:gd name="connsiteY1" fmla="*/ 197946 h 231208"/>
              <a:gd name="connsiteX2" fmla="*/ 560804 w 560804"/>
              <a:gd name="connsiteY2" fmla="*/ 230937 h 231208"/>
            </a:gdLst>
            <a:ahLst/>
            <a:cxnLst>
              <a:cxn ang="0">
                <a:pos x="connsiteX0" y="connsiteY0"/>
              </a:cxn>
              <a:cxn ang="0">
                <a:pos x="connsiteX1" y="connsiteY1"/>
              </a:cxn>
              <a:cxn ang="0">
                <a:pos x="connsiteX2" y="connsiteY2"/>
              </a:cxn>
            </a:cxnLst>
            <a:rect l="l" t="t" r="r" b="b"/>
            <a:pathLst>
              <a:path w="560804" h="231208">
                <a:moveTo>
                  <a:pt x="0" y="0"/>
                </a:moveTo>
                <a:cubicBezTo>
                  <a:pt x="85220" y="79728"/>
                  <a:pt x="170441" y="159457"/>
                  <a:pt x="263908" y="197946"/>
                </a:cubicBezTo>
                <a:cubicBezTo>
                  <a:pt x="357375" y="236435"/>
                  <a:pt x="560804" y="230937"/>
                  <a:pt x="560804" y="230937"/>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9" name="Group 28"/>
          <p:cNvGrpSpPr/>
          <p:nvPr/>
        </p:nvGrpSpPr>
        <p:grpSpPr>
          <a:xfrm rot="16200000">
            <a:off x="2094507" y="3106521"/>
            <a:ext cx="700822" cy="448600"/>
            <a:chOff x="3902928" y="3488400"/>
            <a:chExt cx="700822" cy="448600"/>
          </a:xfrm>
        </p:grpSpPr>
        <p:cxnSp>
          <p:nvCxnSpPr>
            <p:cNvPr id="26" name="Straight Connector 25"/>
            <p:cNvCxnSpPr/>
            <p:nvPr/>
          </p:nvCxnSpPr>
          <p:spPr>
            <a:xfrm>
              <a:off x="3902928" y="3714559"/>
              <a:ext cx="700822"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603750" y="3488400"/>
              <a:ext cx="0" cy="44860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rot="5400000" flipV="1">
            <a:off x="7273861" y="3231216"/>
            <a:ext cx="700822" cy="448600"/>
            <a:chOff x="3902928" y="3488400"/>
            <a:chExt cx="700822" cy="448600"/>
          </a:xfrm>
        </p:grpSpPr>
        <p:cxnSp>
          <p:nvCxnSpPr>
            <p:cNvPr id="31" name="Straight Connector 30"/>
            <p:cNvCxnSpPr/>
            <p:nvPr/>
          </p:nvCxnSpPr>
          <p:spPr>
            <a:xfrm>
              <a:off x="3902928" y="3714559"/>
              <a:ext cx="700822"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603750" y="3488400"/>
              <a:ext cx="0" cy="44860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3" name="TextBox 32"/>
          <p:cNvSpPr txBox="1"/>
          <p:nvPr/>
        </p:nvSpPr>
        <p:spPr>
          <a:xfrm>
            <a:off x="527276" y="4420207"/>
            <a:ext cx="3959700" cy="1200328"/>
          </a:xfrm>
          <a:prstGeom prst="rect">
            <a:avLst/>
          </a:prstGeom>
          <a:solidFill>
            <a:srgbClr val="FFF9A2"/>
          </a:solidFill>
          <a:ln>
            <a:solidFill>
              <a:schemeClr val="tx1"/>
            </a:solidFill>
          </a:ln>
        </p:spPr>
        <p:txBody>
          <a:bodyPr wrap="square" rtlCol="0">
            <a:spAutoFit/>
          </a:bodyPr>
          <a:lstStyle>
            <a:defPPr>
              <a:defRPr lang="en-US"/>
            </a:defPPr>
            <a:lvl1pPr algn="ctr">
              <a:defRPr sz="3200"/>
            </a:lvl1pPr>
          </a:lstStyle>
          <a:p>
            <a:r>
              <a:rPr lang="en-US" sz="2400" dirty="0"/>
              <a:t>Asparagine deficiency</a:t>
            </a:r>
          </a:p>
          <a:p>
            <a:r>
              <a:rPr lang="en-US" sz="2400" dirty="0"/>
              <a:t>Leads to microcephaly and </a:t>
            </a:r>
          </a:p>
          <a:p>
            <a:r>
              <a:rPr lang="en-US" sz="2400" dirty="0"/>
              <a:t>Impaired immunity</a:t>
            </a:r>
          </a:p>
        </p:txBody>
      </p:sp>
    </p:spTree>
    <p:extLst>
      <p:ext uri="{BB962C8B-B14F-4D97-AF65-F5344CB8AC3E}">
        <p14:creationId xmlns:p14="http://schemas.microsoft.com/office/powerpoint/2010/main" val="439111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u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231" y="1417638"/>
            <a:ext cx="4669692" cy="2626702"/>
          </a:xfrm>
          <a:prstGeom prst="rect">
            <a:avLst/>
          </a:prstGeom>
        </p:spPr>
      </p:pic>
      <p:sp>
        <p:nvSpPr>
          <p:cNvPr id="2" name="Title 1"/>
          <p:cNvSpPr>
            <a:spLocks noGrp="1"/>
          </p:cNvSpPr>
          <p:nvPr>
            <p:ph type="title"/>
          </p:nvPr>
        </p:nvSpPr>
        <p:spPr/>
        <p:txBody>
          <a:bodyPr>
            <a:normAutofit fontScale="90000"/>
          </a:bodyPr>
          <a:lstStyle/>
          <a:p>
            <a:r>
              <a:rPr lang="en-US" b="1" dirty="0" err="1" smtClean="0"/>
              <a:t>Glufosinate</a:t>
            </a:r>
            <a:r>
              <a:rPr lang="en-US" b="1" dirty="0" smtClean="0"/>
              <a:t> Induces </a:t>
            </a:r>
            <a:br>
              <a:rPr lang="en-US" b="1" dirty="0" smtClean="0"/>
            </a:br>
            <a:r>
              <a:rPr lang="en-US" b="1" dirty="0" smtClean="0"/>
              <a:t>Autistic Symptoms in Mice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1 mg/kg administered three                           times a week to dam during                                gestation and lactation</a:t>
            </a:r>
          </a:p>
          <a:p>
            <a:r>
              <a:rPr lang="en-US" dirty="0" smtClean="0"/>
              <a:t>Offspring demonstrated                                          autistic behaviors –                                              socialization impairment, repetitive activities</a:t>
            </a:r>
          </a:p>
          <a:p>
            <a:r>
              <a:rPr lang="en-US" dirty="0" smtClean="0"/>
              <a:t>Dose was about 5 times lower than the EPA approved dose</a:t>
            </a:r>
          </a:p>
          <a:p>
            <a:pPr marL="0" indent="0">
              <a:buNone/>
            </a:pPr>
            <a:endParaRPr lang="en-US" dirty="0"/>
          </a:p>
        </p:txBody>
      </p:sp>
      <p:sp>
        <p:nvSpPr>
          <p:cNvPr id="4" name="TextBox 3"/>
          <p:cNvSpPr txBox="1"/>
          <p:nvPr/>
        </p:nvSpPr>
        <p:spPr>
          <a:xfrm>
            <a:off x="0" y="6396335"/>
            <a:ext cx="8856360" cy="461665"/>
          </a:xfrm>
          <a:prstGeom prst="rect">
            <a:avLst/>
          </a:prstGeom>
          <a:noFill/>
        </p:spPr>
        <p:txBody>
          <a:bodyPr wrap="none" rtlCol="0">
            <a:spAutoFit/>
          </a:bodyPr>
          <a:lstStyle/>
          <a:p>
            <a:r>
              <a:rPr lang="en-US" sz="2400" dirty="0" smtClean="0">
                <a:solidFill>
                  <a:srgbClr val="FF0000"/>
                </a:solidFill>
              </a:rPr>
              <a:t>*</a:t>
            </a:r>
            <a:r>
              <a:rPr lang="en-US" sz="2400" dirty="0" smtClean="0"/>
              <a:t> A. </a:t>
            </a:r>
            <a:r>
              <a:rPr lang="en-US" sz="2400" dirty="0" err="1" smtClean="0"/>
              <a:t>Laugeray</a:t>
            </a:r>
            <a:r>
              <a:rPr lang="en-US" sz="2400" dirty="0" smtClean="0"/>
              <a:t> et al., Frontiers in Behavioral Neuroscience 2014;8:390.</a:t>
            </a:r>
            <a:endParaRPr lang="en-US" sz="2400" dirty="0"/>
          </a:p>
        </p:txBody>
      </p:sp>
    </p:spTree>
    <p:extLst>
      <p:ext uri="{BB962C8B-B14F-4D97-AF65-F5344CB8AC3E}">
        <p14:creationId xmlns:p14="http://schemas.microsoft.com/office/powerpoint/2010/main" val="32357373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u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231" y="1417638"/>
            <a:ext cx="4669692" cy="2626702"/>
          </a:xfrm>
          <a:prstGeom prst="rect">
            <a:avLst/>
          </a:prstGeom>
        </p:spPr>
      </p:pic>
      <p:sp>
        <p:nvSpPr>
          <p:cNvPr id="2" name="Title 1"/>
          <p:cNvSpPr>
            <a:spLocks noGrp="1"/>
          </p:cNvSpPr>
          <p:nvPr>
            <p:ph type="title"/>
          </p:nvPr>
        </p:nvSpPr>
        <p:spPr/>
        <p:txBody>
          <a:bodyPr>
            <a:normAutofit fontScale="90000"/>
          </a:bodyPr>
          <a:lstStyle/>
          <a:p>
            <a:r>
              <a:rPr lang="en-US" b="1" dirty="0" err="1" smtClean="0"/>
              <a:t>Glufosinate</a:t>
            </a:r>
            <a:r>
              <a:rPr lang="en-US" b="1" dirty="0" smtClean="0"/>
              <a:t> Induces </a:t>
            </a:r>
            <a:br>
              <a:rPr lang="en-US" b="1" dirty="0" smtClean="0"/>
            </a:br>
            <a:r>
              <a:rPr lang="en-US" b="1" dirty="0" smtClean="0"/>
              <a:t>Autistic Symptoms in Mice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1 mg/kg administered three                           times a week to dam during                                gestation and lactation</a:t>
            </a:r>
          </a:p>
          <a:p>
            <a:r>
              <a:rPr lang="en-US" dirty="0" smtClean="0"/>
              <a:t>Offspring demonstrated                                          autistic behaviors –                                              socialization impairment, repetitive activities</a:t>
            </a:r>
          </a:p>
          <a:p>
            <a:r>
              <a:rPr lang="en-US" dirty="0" smtClean="0"/>
              <a:t>Dose was about 5 times lower than the EPA approved dose</a:t>
            </a:r>
          </a:p>
          <a:p>
            <a:pPr marL="0" indent="0">
              <a:buNone/>
            </a:pPr>
            <a:endParaRPr lang="en-US" dirty="0"/>
          </a:p>
        </p:txBody>
      </p:sp>
      <p:sp>
        <p:nvSpPr>
          <p:cNvPr id="4" name="TextBox 3"/>
          <p:cNvSpPr txBox="1"/>
          <p:nvPr/>
        </p:nvSpPr>
        <p:spPr>
          <a:xfrm>
            <a:off x="0" y="6396335"/>
            <a:ext cx="8856360" cy="461665"/>
          </a:xfrm>
          <a:prstGeom prst="rect">
            <a:avLst/>
          </a:prstGeom>
          <a:noFill/>
        </p:spPr>
        <p:txBody>
          <a:bodyPr wrap="none" rtlCol="0">
            <a:spAutoFit/>
          </a:bodyPr>
          <a:lstStyle/>
          <a:p>
            <a:r>
              <a:rPr lang="en-US" sz="2400" dirty="0" smtClean="0">
                <a:solidFill>
                  <a:srgbClr val="FF0000"/>
                </a:solidFill>
              </a:rPr>
              <a:t>*</a:t>
            </a:r>
            <a:r>
              <a:rPr lang="en-US" sz="2400" dirty="0" smtClean="0"/>
              <a:t> A. </a:t>
            </a:r>
            <a:r>
              <a:rPr lang="en-US" sz="2400" dirty="0" err="1" smtClean="0"/>
              <a:t>Laugeray</a:t>
            </a:r>
            <a:r>
              <a:rPr lang="en-US" sz="2400" dirty="0" smtClean="0"/>
              <a:t> et al., Frontiers in Behavioral Neuroscience 2014;8:390.</a:t>
            </a:r>
            <a:endParaRPr lang="en-US" sz="2400" dirty="0"/>
          </a:p>
        </p:txBody>
      </p:sp>
      <p:sp>
        <p:nvSpPr>
          <p:cNvPr id="6" name="TextBox 5"/>
          <p:cNvSpPr txBox="1"/>
          <p:nvPr/>
        </p:nvSpPr>
        <p:spPr>
          <a:xfrm>
            <a:off x="135467" y="2402416"/>
            <a:ext cx="8737600" cy="2554545"/>
          </a:xfrm>
          <a:prstGeom prst="rect">
            <a:avLst/>
          </a:prstGeom>
          <a:solidFill>
            <a:srgbClr val="FFF9A2"/>
          </a:solidFill>
          <a:ln>
            <a:solidFill>
              <a:schemeClr val="tx1"/>
            </a:solidFill>
          </a:ln>
        </p:spPr>
        <p:txBody>
          <a:bodyPr wrap="square" rtlCol="0">
            <a:spAutoFit/>
          </a:bodyPr>
          <a:lstStyle/>
          <a:p>
            <a:pPr algn="ctr"/>
            <a:endParaRPr lang="en-US" sz="3200" dirty="0" smtClean="0"/>
          </a:p>
          <a:p>
            <a:pPr algn="ctr"/>
            <a:r>
              <a:rPr lang="en-US" sz="3200" dirty="0" smtClean="0"/>
              <a:t>We can expect a dramatic rise in the use of </a:t>
            </a:r>
            <a:r>
              <a:rPr lang="en-US" sz="3200" dirty="0" err="1" smtClean="0"/>
              <a:t>glufosinate</a:t>
            </a:r>
            <a:r>
              <a:rPr lang="en-US" sz="3200" dirty="0" smtClean="0"/>
              <a:t> on core crops as more and more weeds become resistant to Roundup</a:t>
            </a:r>
          </a:p>
          <a:p>
            <a:pPr algn="ctr"/>
            <a:endParaRPr lang="en-US" sz="3200" dirty="0"/>
          </a:p>
        </p:txBody>
      </p:sp>
    </p:spTree>
    <p:extLst>
      <p:ext uri="{BB962C8B-B14F-4D97-AF65-F5344CB8AC3E}">
        <p14:creationId xmlns:p14="http://schemas.microsoft.com/office/powerpoint/2010/main" val="40682027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 (Part II)</a:t>
            </a:r>
            <a:endParaRPr lang="en-US" b="1" dirty="0"/>
          </a:p>
        </p:txBody>
      </p:sp>
      <p:sp>
        <p:nvSpPr>
          <p:cNvPr id="3" name="Content Placeholder 2"/>
          <p:cNvSpPr>
            <a:spLocks noGrp="1"/>
          </p:cNvSpPr>
          <p:nvPr>
            <p:ph idx="1"/>
          </p:nvPr>
        </p:nvSpPr>
        <p:spPr>
          <a:xfrm>
            <a:off x="457200" y="1600200"/>
            <a:ext cx="8398570" cy="4783610"/>
          </a:xfrm>
        </p:spPr>
        <p:txBody>
          <a:bodyPr>
            <a:normAutofit fontScale="92500"/>
          </a:bodyPr>
          <a:lstStyle/>
          <a:p>
            <a:r>
              <a:rPr lang="en-US" dirty="0" smtClean="0"/>
              <a:t>A Role for Herbicides?</a:t>
            </a:r>
          </a:p>
          <a:p>
            <a:pPr lvl="1"/>
            <a:r>
              <a:rPr lang="en-US" dirty="0" smtClean="0"/>
              <a:t>Glyphosate</a:t>
            </a:r>
          </a:p>
          <a:p>
            <a:pPr lvl="1"/>
            <a:r>
              <a:rPr lang="en-US" dirty="0" err="1" smtClean="0"/>
              <a:t>Glufosinate</a:t>
            </a:r>
            <a:r>
              <a:rPr lang="en-US" dirty="0" smtClean="0"/>
              <a:t> (Liberty Herbicide)</a:t>
            </a:r>
          </a:p>
          <a:p>
            <a:r>
              <a:rPr lang="en-US" dirty="0" smtClean="0"/>
              <a:t>Fighting </a:t>
            </a:r>
            <a:r>
              <a:rPr lang="en-US" dirty="0" err="1" smtClean="0"/>
              <a:t>Zika</a:t>
            </a:r>
            <a:r>
              <a:rPr lang="en-US" dirty="0" smtClean="0"/>
              <a:t>: Is the Cure Worse than the Disease?</a:t>
            </a:r>
          </a:p>
          <a:p>
            <a:pPr lvl="1"/>
            <a:r>
              <a:rPr lang="en-US" dirty="0" smtClean="0"/>
              <a:t>Controlling mosquitoes with pesticides</a:t>
            </a:r>
          </a:p>
          <a:p>
            <a:pPr lvl="1"/>
            <a:r>
              <a:rPr lang="en-US" dirty="0" smtClean="0"/>
              <a:t>GMO mosquitoes and molecular mimicry</a:t>
            </a:r>
          </a:p>
          <a:p>
            <a:pPr lvl="1"/>
            <a:r>
              <a:rPr lang="en-US" dirty="0" smtClean="0"/>
              <a:t>A viral infection in cows</a:t>
            </a:r>
          </a:p>
          <a:p>
            <a:pPr lvl="1"/>
            <a:r>
              <a:rPr lang="en-US" dirty="0" err="1" smtClean="0"/>
              <a:t>Zika</a:t>
            </a:r>
            <a:r>
              <a:rPr lang="en-US" dirty="0" smtClean="0"/>
              <a:t> vaccine development</a:t>
            </a:r>
          </a:p>
          <a:p>
            <a:r>
              <a:rPr lang="en-US" dirty="0" smtClean="0"/>
              <a:t>Summary</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77569887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In Brazil, glyphosate-resistant weeds have necessitated the addition of </a:t>
            </a:r>
            <a:r>
              <a:rPr lang="en-US" dirty="0" err="1" smtClean="0"/>
              <a:t>glufosinate</a:t>
            </a:r>
            <a:r>
              <a:rPr lang="en-US" dirty="0" smtClean="0"/>
              <a:t> as a supplementary herbicide on new GMO versions of corn, soy and cotton resistant to both chemicals </a:t>
            </a:r>
          </a:p>
          <a:p>
            <a:r>
              <a:rPr lang="en-US" dirty="0" err="1" smtClean="0"/>
              <a:t>Glufosinate</a:t>
            </a:r>
            <a:r>
              <a:rPr lang="en-US" dirty="0" smtClean="0"/>
              <a:t> is a non-coding amino acid analogue of glutamate that has been shown to cause microcephaly and autism in animal studies</a:t>
            </a:r>
          </a:p>
          <a:p>
            <a:r>
              <a:rPr lang="en-US" dirty="0" smtClean="0"/>
              <a:t>Glyphosate and </a:t>
            </a:r>
            <a:r>
              <a:rPr lang="en-US" dirty="0" err="1" smtClean="0"/>
              <a:t>glufosinate</a:t>
            </a:r>
            <a:r>
              <a:rPr lang="en-US" dirty="0" smtClean="0"/>
              <a:t> would conspire to interfere with the synthesis of asparagine in the brain, and this can lead to microcephaly</a:t>
            </a:r>
          </a:p>
          <a:p>
            <a:endParaRPr lang="en-US" dirty="0"/>
          </a:p>
        </p:txBody>
      </p:sp>
    </p:spTree>
    <p:extLst>
      <p:ext uri="{BB962C8B-B14F-4D97-AF65-F5344CB8AC3E}">
        <p14:creationId xmlns:p14="http://schemas.microsoft.com/office/powerpoint/2010/main" val="15909598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5789" y="2090171"/>
            <a:ext cx="7192481" cy="2585323"/>
          </a:xfrm>
          <a:prstGeom prst="rect">
            <a:avLst/>
          </a:prstGeom>
          <a:noFill/>
        </p:spPr>
        <p:txBody>
          <a:bodyPr wrap="none" lIns="91440" tIns="45720" rIns="91440" bIns="45720">
            <a:spAutoFit/>
          </a:bodyPr>
          <a:lstStyle/>
          <a:p>
            <a:pPr algn="ctr"/>
            <a:r>
              <a:rPr lang="en-US" sz="5400"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Fighting </a:t>
            </a:r>
            <a:r>
              <a:rPr lang="en-US" sz="5400"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Zika</a:t>
            </a:r>
            <a:r>
              <a:rPr lang="en-US" sz="5400"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a:p>
            <a:pPr algn="ctr"/>
            <a:r>
              <a:rPr lang="en-US" sz="54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Is the Cure </a:t>
            </a:r>
          </a:p>
          <a:p>
            <a:pPr algn="ctr"/>
            <a:r>
              <a:rPr lang="en-US" sz="54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Worse than the Disease?</a:t>
            </a:r>
            <a:endParaRPr lang="en-US" sz="5400"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5" name="Picture 4" descr="mosqui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644321" y="217250"/>
            <a:ext cx="3359950" cy="2099969"/>
          </a:xfrm>
          <a:prstGeom prst="rect">
            <a:avLst/>
          </a:prstGeom>
        </p:spPr>
      </p:pic>
      <p:pic>
        <p:nvPicPr>
          <p:cNvPr id="6" name="Picture 5" descr="Zika-vaccine-clinical-tri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07" y="4675494"/>
            <a:ext cx="3147343" cy="2084052"/>
          </a:xfrm>
          <a:prstGeom prst="rect">
            <a:avLst/>
          </a:prstGeom>
        </p:spPr>
      </p:pic>
    </p:spTree>
    <p:extLst>
      <p:ext uri="{BB962C8B-B14F-4D97-AF65-F5344CB8AC3E}">
        <p14:creationId xmlns:p14="http://schemas.microsoft.com/office/powerpoint/2010/main" val="341043771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6102" y="2090171"/>
            <a:ext cx="6771844" cy="1754327"/>
          </a:xfrm>
          <a:prstGeom prst="rect">
            <a:avLst/>
          </a:prstGeom>
          <a:noFill/>
        </p:spPr>
        <p:txBody>
          <a:bodyPr wrap="none" lIns="91440" tIns="45720" rIns="91440" bIns="45720">
            <a:spAutoFit/>
          </a:bodyPr>
          <a:lstStyle/>
          <a:p>
            <a:pPr algn="ctr"/>
            <a:r>
              <a:rPr lang="en-US" sz="5400"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Controlling Mosquitoes </a:t>
            </a:r>
          </a:p>
          <a:p>
            <a:pPr algn="ctr"/>
            <a:r>
              <a:rPr lang="en-US" sz="5400"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with Pesticides </a:t>
            </a:r>
          </a:p>
        </p:txBody>
      </p:sp>
    </p:spTree>
    <p:extLst>
      <p:ext uri="{BB962C8B-B14F-4D97-AF65-F5344CB8AC3E}">
        <p14:creationId xmlns:p14="http://schemas.microsoft.com/office/powerpoint/2010/main" val="11381235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ea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700" y="1030816"/>
            <a:ext cx="2400300" cy="1600200"/>
          </a:xfrm>
          <a:prstGeom prst="rect">
            <a:avLst/>
          </a:prstGeom>
        </p:spPr>
      </p:pic>
      <p:sp>
        <p:nvSpPr>
          <p:cNvPr id="2" name="Title 1"/>
          <p:cNvSpPr>
            <a:spLocks noGrp="1"/>
          </p:cNvSpPr>
          <p:nvPr>
            <p:ph type="title"/>
          </p:nvPr>
        </p:nvSpPr>
        <p:spPr>
          <a:xfrm>
            <a:off x="457200" y="0"/>
            <a:ext cx="8229600" cy="1143000"/>
          </a:xfrm>
        </p:spPr>
        <p:txBody>
          <a:bodyPr/>
          <a:lstStyle/>
          <a:p>
            <a:r>
              <a:rPr lang="en-US" b="1" dirty="0" err="1" smtClean="0"/>
              <a:t>Pyriproxyfen</a:t>
            </a:r>
            <a:r>
              <a:rPr lang="en-US" b="1" dirty="0" smtClean="0"/>
              <a:t>: Insecticide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392238"/>
            <a:ext cx="6163733" cy="5054600"/>
          </a:xfrm>
        </p:spPr>
        <p:txBody>
          <a:bodyPr>
            <a:normAutofit/>
          </a:bodyPr>
          <a:lstStyle/>
          <a:p>
            <a:r>
              <a:rPr lang="en-US" sz="2800" dirty="0" err="1" smtClean="0"/>
              <a:t>Pyriproxyfen</a:t>
            </a:r>
            <a:r>
              <a:rPr lang="en-US" sz="2800" dirty="0" smtClean="0"/>
              <a:t> is a commonly used </a:t>
            </a:r>
            <a:r>
              <a:rPr lang="en-US" sz="2800" dirty="0" err="1" smtClean="0"/>
              <a:t>larvicide</a:t>
            </a:r>
            <a:r>
              <a:rPr lang="en-US" sz="2800" dirty="0" smtClean="0"/>
              <a:t> to control mosquitoes, fleas on pets and the whitefly in agriculture</a:t>
            </a:r>
          </a:p>
          <a:p>
            <a:r>
              <a:rPr lang="en-US" sz="2800" dirty="0" smtClean="0"/>
              <a:t>Brazil is the only country that puts </a:t>
            </a:r>
            <a:r>
              <a:rPr lang="en-US" sz="2800" dirty="0" err="1" smtClean="0"/>
              <a:t>pyriproxyfen</a:t>
            </a:r>
            <a:r>
              <a:rPr lang="en-US" sz="2800" dirty="0" smtClean="0"/>
              <a:t> in the drinking water to control mosquitoes (since 2014)</a:t>
            </a:r>
          </a:p>
          <a:p>
            <a:r>
              <a:rPr lang="en-US" sz="2800" dirty="0" err="1" smtClean="0"/>
              <a:t>Pyriproxyfen</a:t>
            </a:r>
            <a:r>
              <a:rPr lang="en-US" sz="2800" dirty="0" smtClean="0"/>
              <a:t> is </a:t>
            </a:r>
            <a:r>
              <a:rPr lang="en-US" sz="2800" dirty="0"/>
              <a:t>a powerful juvenile hormone </a:t>
            </a:r>
            <a:r>
              <a:rPr lang="en-US" sz="2800" dirty="0" smtClean="0"/>
              <a:t>analog</a:t>
            </a:r>
          </a:p>
          <a:p>
            <a:r>
              <a:rPr lang="en-US" sz="2800" dirty="0"/>
              <a:t>Juvenile hormone controls metamorphosis and reproduction in insects </a:t>
            </a:r>
            <a:endParaRPr lang="en-US" sz="2800" dirty="0" smtClean="0"/>
          </a:p>
          <a:p>
            <a:endParaRPr lang="en-US" sz="2800" dirty="0"/>
          </a:p>
        </p:txBody>
      </p:sp>
      <p:pic>
        <p:nvPicPr>
          <p:cNvPr id="5" name="Picture 4" descr="whitefl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2631016"/>
            <a:ext cx="3107989" cy="2061633"/>
          </a:xfrm>
          <a:prstGeom prst="rect">
            <a:avLst/>
          </a:prstGeom>
        </p:spPr>
      </p:pic>
      <p:sp>
        <p:nvSpPr>
          <p:cNvPr id="6" name="Rectangle 5"/>
          <p:cNvSpPr/>
          <p:nvPr/>
        </p:nvSpPr>
        <p:spPr>
          <a:xfrm>
            <a:off x="8856136" y="2421467"/>
            <a:ext cx="508000" cy="2895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134224" y="6123672"/>
            <a:ext cx="7009776" cy="646331"/>
          </a:xfrm>
          <a:prstGeom prst="rect">
            <a:avLst/>
          </a:prstGeom>
          <a:noFill/>
        </p:spPr>
        <p:txBody>
          <a:bodyPr wrap="none" rtlCol="0">
            <a:spAutoFit/>
          </a:bodyPr>
          <a:lstStyle/>
          <a:p>
            <a:r>
              <a:rPr lang="en-US" dirty="0" smtClean="0">
                <a:solidFill>
                  <a:srgbClr val="FF0000"/>
                </a:solidFill>
              </a:rPr>
              <a:t>*</a:t>
            </a:r>
            <a:r>
              <a:rPr lang="en-US" dirty="0" smtClean="0"/>
              <a:t>D </a:t>
            </a:r>
            <a:r>
              <a:rPr lang="en-US" dirty="0"/>
              <a:t>Evans et al.,  A Possible Link Between </a:t>
            </a:r>
            <a:r>
              <a:rPr lang="en-US" dirty="0" err="1"/>
              <a:t>Pyriproxyfen</a:t>
            </a:r>
            <a:r>
              <a:rPr lang="en-US" dirty="0"/>
              <a:t> and Microcephaly.</a:t>
            </a:r>
          </a:p>
          <a:p>
            <a:r>
              <a:rPr lang="en-US" dirty="0"/>
              <a:t>http://</a:t>
            </a:r>
            <a:r>
              <a:rPr lang="en-US" dirty="0" err="1"/>
              <a:t>necsi.edu</a:t>
            </a:r>
            <a:r>
              <a:rPr lang="en-US" dirty="0"/>
              <a:t>/research/social/pandemics/</a:t>
            </a:r>
            <a:r>
              <a:rPr lang="en-US" dirty="0" err="1"/>
              <a:t>pyriproxyfen</a:t>
            </a:r>
            <a:endParaRPr lang="en-US" dirty="0"/>
          </a:p>
        </p:txBody>
      </p:sp>
    </p:spTree>
    <p:extLst>
      <p:ext uri="{BB962C8B-B14F-4D97-AF65-F5344CB8AC3E}">
        <p14:creationId xmlns:p14="http://schemas.microsoft.com/office/powerpoint/2010/main" val="416395702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ea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700" y="1030816"/>
            <a:ext cx="2400300" cy="1600200"/>
          </a:xfrm>
          <a:prstGeom prst="rect">
            <a:avLst/>
          </a:prstGeom>
        </p:spPr>
      </p:pic>
      <p:sp>
        <p:nvSpPr>
          <p:cNvPr id="2" name="Title 1"/>
          <p:cNvSpPr>
            <a:spLocks noGrp="1"/>
          </p:cNvSpPr>
          <p:nvPr>
            <p:ph type="title"/>
          </p:nvPr>
        </p:nvSpPr>
        <p:spPr>
          <a:xfrm>
            <a:off x="457200" y="0"/>
            <a:ext cx="8229600" cy="1143000"/>
          </a:xfrm>
        </p:spPr>
        <p:txBody>
          <a:bodyPr/>
          <a:lstStyle/>
          <a:p>
            <a:r>
              <a:rPr lang="en-US" b="1" dirty="0" err="1" smtClean="0"/>
              <a:t>Pyriproxyfen</a:t>
            </a:r>
            <a:r>
              <a:rPr lang="en-US" b="1" dirty="0" smtClean="0"/>
              <a:t>: Insecticide, Cont’d</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199" y="1392238"/>
            <a:ext cx="6841067" cy="5054600"/>
          </a:xfrm>
        </p:spPr>
        <p:txBody>
          <a:bodyPr>
            <a:normAutofit/>
          </a:bodyPr>
          <a:lstStyle/>
          <a:p>
            <a:r>
              <a:rPr lang="en-US" sz="2400" dirty="0"/>
              <a:t>Juvenile hormone and retinoic acid (vitamin A) </a:t>
            </a:r>
            <a:r>
              <a:rPr lang="en-US" sz="2400" dirty="0" smtClean="0"/>
              <a:t>  are </a:t>
            </a:r>
            <a:r>
              <a:rPr lang="en-US" sz="2400" dirty="0"/>
              <a:t>both lipid-soluble </a:t>
            </a:r>
            <a:r>
              <a:rPr lang="en-US" sz="2400" dirty="0" err="1"/>
              <a:t>terpenoids</a:t>
            </a:r>
            <a:endParaRPr lang="en-US" sz="2400" dirty="0"/>
          </a:p>
          <a:p>
            <a:r>
              <a:rPr lang="en-US" sz="2400" dirty="0" err="1"/>
              <a:t>Isotretinoin</a:t>
            </a:r>
            <a:r>
              <a:rPr lang="en-US" sz="2400" dirty="0"/>
              <a:t> (a vitamin A analogue) causes microcephaly in human </a:t>
            </a:r>
            <a:r>
              <a:rPr lang="en-US" sz="2400" dirty="0" smtClean="0"/>
              <a:t>babies </a:t>
            </a:r>
            <a:r>
              <a:rPr lang="en-US" sz="2400" dirty="0" smtClean="0"/>
              <a:t>via </a:t>
            </a:r>
            <a:r>
              <a:rPr lang="en-US" sz="2400" dirty="0"/>
              <a:t>maternal exposure </a:t>
            </a:r>
          </a:p>
          <a:p>
            <a:r>
              <a:rPr lang="en-US" sz="2400" dirty="0"/>
              <a:t>Juvenile hormone and its analogs bind to the vertebrate retinoic acid receptor</a:t>
            </a:r>
          </a:p>
          <a:p>
            <a:pPr lvl="1"/>
            <a:r>
              <a:rPr lang="en-US" sz="2000" dirty="0"/>
              <a:t>This could prevent the normal retinoic </a:t>
            </a:r>
            <a:r>
              <a:rPr lang="en-US" sz="2000" dirty="0" smtClean="0"/>
              <a:t>acid from    binding </a:t>
            </a:r>
            <a:r>
              <a:rPr lang="en-US" sz="2000" dirty="0"/>
              <a:t>to the receptor and cause developmental disorders in </a:t>
            </a:r>
            <a:r>
              <a:rPr lang="en-US" sz="2000" dirty="0" smtClean="0"/>
              <a:t>mammals </a:t>
            </a:r>
          </a:p>
          <a:p>
            <a:r>
              <a:rPr lang="en-US" sz="2400" dirty="0" smtClean="0"/>
              <a:t>Liver CYP enzymes needed to detox </a:t>
            </a:r>
            <a:r>
              <a:rPr lang="en-US" sz="2400" dirty="0" err="1" smtClean="0"/>
              <a:t>pyriproxyfen</a:t>
            </a:r>
            <a:r>
              <a:rPr lang="en-US" sz="2400" dirty="0" smtClean="0"/>
              <a:t> are suppressed by glyphosate</a:t>
            </a:r>
          </a:p>
          <a:p>
            <a:endParaRPr lang="en-US" sz="2400" dirty="0" smtClean="0"/>
          </a:p>
          <a:p>
            <a:endParaRPr lang="en-US" sz="2400" dirty="0"/>
          </a:p>
        </p:txBody>
      </p:sp>
      <p:pic>
        <p:nvPicPr>
          <p:cNvPr id="5" name="Picture 4" descr="whitefl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2631016"/>
            <a:ext cx="3107989" cy="2061633"/>
          </a:xfrm>
          <a:prstGeom prst="rect">
            <a:avLst/>
          </a:prstGeom>
        </p:spPr>
      </p:pic>
      <p:sp>
        <p:nvSpPr>
          <p:cNvPr id="6" name="Rectangle 5"/>
          <p:cNvSpPr/>
          <p:nvPr/>
        </p:nvSpPr>
        <p:spPr>
          <a:xfrm>
            <a:off x="8856136" y="2421467"/>
            <a:ext cx="508000" cy="2895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134224" y="6123672"/>
            <a:ext cx="7009776" cy="646331"/>
          </a:xfrm>
          <a:prstGeom prst="rect">
            <a:avLst/>
          </a:prstGeom>
          <a:noFill/>
        </p:spPr>
        <p:txBody>
          <a:bodyPr wrap="none" rtlCol="0">
            <a:spAutoFit/>
          </a:bodyPr>
          <a:lstStyle/>
          <a:p>
            <a:r>
              <a:rPr lang="en-US" dirty="0" smtClean="0">
                <a:solidFill>
                  <a:srgbClr val="FF0000"/>
                </a:solidFill>
              </a:rPr>
              <a:t>*</a:t>
            </a:r>
            <a:r>
              <a:rPr lang="en-US" dirty="0" smtClean="0"/>
              <a:t>D </a:t>
            </a:r>
            <a:r>
              <a:rPr lang="en-US" dirty="0"/>
              <a:t>Evans et al.,  A Possible Link Between </a:t>
            </a:r>
            <a:r>
              <a:rPr lang="en-US" dirty="0" err="1"/>
              <a:t>Pyriproxyfen</a:t>
            </a:r>
            <a:r>
              <a:rPr lang="en-US" dirty="0"/>
              <a:t> and Microcephaly.</a:t>
            </a:r>
          </a:p>
          <a:p>
            <a:r>
              <a:rPr lang="en-US" dirty="0"/>
              <a:t>http://</a:t>
            </a:r>
            <a:r>
              <a:rPr lang="en-US" dirty="0" err="1"/>
              <a:t>necsi.edu</a:t>
            </a:r>
            <a:r>
              <a:rPr lang="en-US" dirty="0"/>
              <a:t>/research/social/pandemics/</a:t>
            </a:r>
            <a:r>
              <a:rPr lang="en-US" dirty="0" err="1"/>
              <a:t>pyriproxyfen</a:t>
            </a:r>
            <a:endParaRPr lang="en-US" dirty="0"/>
          </a:p>
        </p:txBody>
      </p:sp>
    </p:spTree>
    <p:extLst>
      <p:ext uri="{BB962C8B-B14F-4D97-AF65-F5344CB8AC3E}">
        <p14:creationId xmlns:p14="http://schemas.microsoft.com/office/powerpoint/2010/main" val="34175787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62" y="274638"/>
            <a:ext cx="8664121" cy="1143000"/>
          </a:xfrm>
        </p:spPr>
        <p:txBody>
          <a:bodyPr>
            <a:noAutofit/>
          </a:bodyPr>
          <a:lstStyle/>
          <a:p>
            <a:r>
              <a:rPr lang="en-US" sz="3600" b="1" dirty="0"/>
              <a:t>Aerial Spraying to Combat Mosquitos Linked to Increased Risk of Autism in </a:t>
            </a:r>
            <a:r>
              <a:rPr lang="en-US" sz="3600" b="1" dirty="0" smtClean="0"/>
              <a:t>Children</a:t>
            </a:r>
            <a:r>
              <a:rPr lang="en-US" sz="3600" b="1" dirty="0" smtClean="0">
                <a:solidFill>
                  <a:srgbClr val="FF0000"/>
                </a:solidFill>
              </a:rPr>
              <a:t>*</a:t>
            </a:r>
            <a:endParaRPr lang="en-US" sz="3600"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Swampy </a:t>
            </a:r>
            <a:r>
              <a:rPr lang="en-US" dirty="0"/>
              <a:t>region in central New York </a:t>
            </a:r>
            <a:endParaRPr lang="en-US" dirty="0" smtClean="0"/>
          </a:p>
          <a:p>
            <a:r>
              <a:rPr lang="en-US" dirty="0" smtClean="0"/>
              <a:t>Health </a:t>
            </a:r>
            <a:r>
              <a:rPr lang="en-US" dirty="0"/>
              <a:t>officials use airplanes to spray </a:t>
            </a:r>
            <a:r>
              <a:rPr lang="en-US" i="1" dirty="0" err="1">
                <a:solidFill>
                  <a:srgbClr val="FF0000"/>
                </a:solidFill>
              </a:rPr>
              <a:t>pyrethroid</a:t>
            </a:r>
            <a:r>
              <a:rPr lang="en-US" dirty="0">
                <a:solidFill>
                  <a:srgbClr val="FF0000"/>
                </a:solidFill>
              </a:rPr>
              <a:t> </a:t>
            </a:r>
            <a:r>
              <a:rPr lang="en-US" dirty="0"/>
              <a:t>pesticides each </a:t>
            </a:r>
            <a:r>
              <a:rPr lang="en-US" dirty="0" smtClean="0"/>
              <a:t>summer</a:t>
            </a:r>
          </a:p>
          <a:p>
            <a:pPr lvl="1"/>
            <a:r>
              <a:rPr lang="en-US" dirty="0" smtClean="0"/>
              <a:t>Motivated by concern about eastern </a:t>
            </a:r>
            <a:r>
              <a:rPr lang="en-US" dirty="0"/>
              <a:t>equine encephalitis </a:t>
            </a:r>
            <a:r>
              <a:rPr lang="en-US" dirty="0" smtClean="0"/>
              <a:t>virus carried by mosquitoes</a:t>
            </a:r>
          </a:p>
          <a:p>
            <a:r>
              <a:rPr lang="en-US" dirty="0" smtClean="0"/>
              <a:t>25% increased risk to autism and developmental delay compared to regions where </a:t>
            </a:r>
            <a:r>
              <a:rPr lang="en-US" dirty="0" err="1" smtClean="0"/>
              <a:t>pyrethroid</a:t>
            </a:r>
            <a:r>
              <a:rPr lang="en-US" dirty="0" smtClean="0"/>
              <a:t> pesticides are not sprayed</a:t>
            </a:r>
            <a:endParaRPr lang="en-US" dirty="0"/>
          </a:p>
        </p:txBody>
      </p:sp>
      <p:sp>
        <p:nvSpPr>
          <p:cNvPr id="4" name="TextBox 3"/>
          <p:cNvSpPr txBox="1"/>
          <p:nvPr/>
        </p:nvSpPr>
        <p:spPr>
          <a:xfrm>
            <a:off x="457200" y="6021063"/>
            <a:ext cx="8702924" cy="923330"/>
          </a:xfrm>
          <a:prstGeom prst="rect">
            <a:avLst/>
          </a:prstGeom>
          <a:noFill/>
        </p:spPr>
        <p:txBody>
          <a:bodyPr wrap="none" rtlCol="0">
            <a:spAutoFit/>
          </a:bodyPr>
          <a:lstStyle/>
          <a:p>
            <a:r>
              <a:rPr lang="en-US" dirty="0" smtClean="0">
                <a:solidFill>
                  <a:srgbClr val="FF0000"/>
                </a:solidFill>
              </a:rPr>
              <a:t>*</a:t>
            </a:r>
            <a:r>
              <a:rPr lang="en-US" dirty="0" smtClean="0"/>
              <a:t>www.aap.org</a:t>
            </a:r>
            <a:r>
              <a:rPr lang="en-US" dirty="0"/>
              <a:t>/en-us/about-the-aap/aap-press-room/pages</a:t>
            </a:r>
            <a:r>
              <a:rPr lang="en-US" dirty="0" smtClean="0"/>
              <a:t>/</a:t>
            </a:r>
          </a:p>
          <a:p>
            <a:r>
              <a:rPr lang="en-US" dirty="0" smtClean="0"/>
              <a:t>Aerial</a:t>
            </a:r>
            <a:r>
              <a:rPr lang="en-US" dirty="0"/>
              <a:t>-Spraying-to-Combat-Mosquitos-Linked-to-Increased-Risk-of-Autism-in-Children.aspx</a:t>
            </a:r>
          </a:p>
          <a:p>
            <a:endParaRPr lang="en-US" dirty="0"/>
          </a:p>
        </p:txBody>
      </p:sp>
    </p:spTree>
    <p:extLst>
      <p:ext uri="{BB962C8B-B14F-4D97-AF65-F5344CB8AC3E}">
        <p14:creationId xmlns:p14="http://schemas.microsoft.com/office/powerpoint/2010/main" val="20983696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Massive New Study Suggests Pesticide the Cause of Microcephaly — NOT </a:t>
            </a:r>
            <a:r>
              <a:rPr lang="en-US" sz="3600" b="1" dirty="0" err="1"/>
              <a:t>Zika</a:t>
            </a:r>
            <a:r>
              <a:rPr lang="en-US" sz="3600" b="1" dirty="0"/>
              <a:t> </a:t>
            </a:r>
            <a:r>
              <a:rPr lang="en-US" sz="3600" b="1" dirty="0" smtClean="0"/>
              <a:t>Virus</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a:t>"The mathematical analysis demonstrates that there are at least 60,000 </a:t>
            </a:r>
            <a:r>
              <a:rPr lang="en-US" dirty="0" err="1"/>
              <a:t>Zika</a:t>
            </a:r>
            <a:r>
              <a:rPr lang="en-US" dirty="0"/>
              <a:t>-infected pregnancies in Colombia, yet the near absence of microcephaly calls for a renewed investigation into the cause of this birth defect</a:t>
            </a:r>
            <a:r>
              <a:rPr lang="en-US" dirty="0" smtClean="0"/>
              <a:t>.”</a:t>
            </a:r>
          </a:p>
          <a:p>
            <a:pPr marL="0" indent="0">
              <a:buNone/>
            </a:pPr>
            <a:r>
              <a:rPr lang="en-US" dirty="0"/>
              <a:t>"</a:t>
            </a:r>
            <a:r>
              <a:rPr lang="en-US" i="1" dirty="0" err="1">
                <a:solidFill>
                  <a:srgbClr val="FF0000"/>
                </a:solidFill>
              </a:rPr>
              <a:t>Pyriproxyfen</a:t>
            </a:r>
            <a:r>
              <a:rPr lang="en-US" dirty="0">
                <a:solidFill>
                  <a:srgbClr val="FF0000"/>
                </a:solidFill>
              </a:rPr>
              <a:t> </a:t>
            </a:r>
            <a:r>
              <a:rPr lang="en-US" dirty="0"/>
              <a:t>had never been applied to drinking water on such a scale as it was in Brazil, which began the application in 2014–just before the outbreak of microcephaly."</a:t>
            </a:r>
          </a:p>
        </p:txBody>
      </p:sp>
      <p:sp>
        <p:nvSpPr>
          <p:cNvPr id="4" name="TextBox 3"/>
          <p:cNvSpPr txBox="1"/>
          <p:nvPr/>
        </p:nvSpPr>
        <p:spPr>
          <a:xfrm>
            <a:off x="280402" y="6211669"/>
            <a:ext cx="8426217" cy="646331"/>
          </a:xfrm>
          <a:prstGeom prst="rect">
            <a:avLst/>
          </a:prstGeom>
          <a:noFill/>
        </p:spPr>
        <p:txBody>
          <a:bodyPr wrap="none" rtlCol="0">
            <a:spAutoFit/>
          </a:bodyPr>
          <a:lstStyle/>
          <a:p>
            <a:r>
              <a:rPr lang="en-US" dirty="0" smtClean="0">
                <a:solidFill>
                  <a:srgbClr val="FF0000"/>
                </a:solidFill>
                <a:hlinkClick r:id="rId2"/>
              </a:rPr>
              <a:t>*</a:t>
            </a:r>
            <a:r>
              <a:rPr lang="en-US" dirty="0" smtClean="0">
                <a:hlinkClick r:id="rId2"/>
              </a:rPr>
              <a:t>http</a:t>
            </a:r>
            <a:r>
              <a:rPr lang="en-US" dirty="0">
                <a:hlinkClick r:id="rId2"/>
              </a:rPr>
              <a:t>://complete-health-and-happiness.com</a:t>
            </a:r>
            <a:r>
              <a:rPr lang="en-US" dirty="0" smtClean="0">
                <a:hlinkClick r:id="rId2"/>
              </a:rPr>
              <a:t>/</a:t>
            </a:r>
            <a:endParaRPr lang="en-US" dirty="0" smtClean="0"/>
          </a:p>
          <a:p>
            <a:r>
              <a:rPr lang="en-US" dirty="0" smtClean="0"/>
              <a:t>massive</a:t>
            </a:r>
            <a:r>
              <a:rPr lang="en-US" dirty="0"/>
              <a:t>-new-study-suggests-pesticide-the-cause-of-microcephaly-not-zika-virus/?t=DM</a:t>
            </a:r>
          </a:p>
        </p:txBody>
      </p:sp>
    </p:spTree>
    <p:extLst>
      <p:ext uri="{BB962C8B-B14F-4D97-AF65-F5344CB8AC3E}">
        <p14:creationId xmlns:p14="http://schemas.microsoft.com/office/powerpoint/2010/main" val="6290545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Spraying </a:t>
            </a:r>
            <a:r>
              <a:rPr lang="en-US" b="1" dirty="0" err="1" smtClean="0"/>
              <a:t>Naled</a:t>
            </a:r>
            <a:r>
              <a:rPr lang="en-US" b="1" dirty="0" smtClean="0"/>
              <a:t> to Control </a:t>
            </a:r>
            <a:r>
              <a:rPr lang="en-US" b="1" dirty="0" err="1" smtClean="0"/>
              <a:t>Zika</a:t>
            </a:r>
            <a:endParaRPr lang="en-US" b="1" dirty="0"/>
          </a:p>
        </p:txBody>
      </p:sp>
      <p:pic>
        <p:nvPicPr>
          <p:cNvPr id="4" name="Content Placeholder 3" descr="Aerial-Spraying.jpg"/>
          <p:cNvPicPr>
            <a:picLocks noGrp="1" noChangeAspect="1"/>
          </p:cNvPicPr>
          <p:nvPr>
            <p:ph idx="1"/>
          </p:nvPr>
        </p:nvPicPr>
        <p:blipFill>
          <a:blip r:embed="rId2">
            <a:extLst>
              <a:ext uri="{28A0092B-C50C-407E-A947-70E740481C1C}">
                <a14:useLocalDpi xmlns:a14="http://schemas.microsoft.com/office/drawing/2010/main" val="0"/>
              </a:ext>
            </a:extLst>
          </a:blip>
          <a:srcRect l="-1140" r="-1140"/>
          <a:stretch>
            <a:fillRect/>
          </a:stretch>
        </p:blipFill>
        <p:spPr/>
      </p:pic>
      <p:sp>
        <p:nvSpPr>
          <p:cNvPr id="5" name="TextBox 4"/>
          <p:cNvSpPr txBox="1"/>
          <p:nvPr/>
        </p:nvSpPr>
        <p:spPr>
          <a:xfrm>
            <a:off x="965200" y="1917261"/>
            <a:ext cx="6763657" cy="1569660"/>
          </a:xfrm>
          <a:prstGeom prst="rect">
            <a:avLst/>
          </a:prstGeom>
          <a:noFill/>
        </p:spPr>
        <p:txBody>
          <a:bodyPr wrap="square" rtlCol="0">
            <a:spAutoFit/>
          </a:bodyPr>
          <a:lstStyle/>
          <a:p>
            <a:pPr algn="ctr"/>
            <a:r>
              <a:rPr lang="en-US" sz="2400" dirty="0">
                <a:solidFill>
                  <a:schemeClr val="bg1"/>
                </a:solidFill>
              </a:rPr>
              <a:t>Planes flew over Miami Beach last </a:t>
            </a:r>
            <a:r>
              <a:rPr lang="en-US" sz="2400" dirty="0" smtClean="0">
                <a:solidFill>
                  <a:schemeClr val="bg1"/>
                </a:solidFill>
              </a:rPr>
              <a:t>August and September </a:t>
            </a:r>
            <a:r>
              <a:rPr lang="en-US" sz="2400" dirty="0">
                <a:solidFill>
                  <a:schemeClr val="bg1"/>
                </a:solidFill>
              </a:rPr>
              <a:t>spraying </a:t>
            </a:r>
            <a:r>
              <a:rPr lang="en-US" sz="2400" dirty="0" err="1">
                <a:solidFill>
                  <a:schemeClr val="bg1"/>
                </a:solidFill>
              </a:rPr>
              <a:t>naled</a:t>
            </a:r>
            <a:r>
              <a:rPr lang="en-US" sz="2400" dirty="0">
                <a:solidFill>
                  <a:schemeClr val="bg1"/>
                </a:solidFill>
              </a:rPr>
              <a:t> to control </a:t>
            </a:r>
            <a:r>
              <a:rPr lang="en-US" sz="2400" dirty="0" smtClean="0">
                <a:solidFill>
                  <a:schemeClr val="bg1"/>
                </a:solidFill>
              </a:rPr>
              <a:t>mosquitoes -- </a:t>
            </a:r>
            <a:r>
              <a:rPr lang="en-US" sz="2400" dirty="0">
                <a:solidFill>
                  <a:schemeClr val="bg1"/>
                </a:solidFill>
              </a:rPr>
              <a:t>allegedly to fight </a:t>
            </a:r>
            <a:r>
              <a:rPr lang="en-US" sz="2400" dirty="0" err="1">
                <a:solidFill>
                  <a:schemeClr val="bg1"/>
                </a:solidFill>
              </a:rPr>
              <a:t>Zika</a:t>
            </a:r>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402584499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Naled</a:t>
            </a:r>
            <a:r>
              <a:rPr lang="en-US" b="1" dirty="0"/>
              <a:t> spraying in the United States</a:t>
            </a:r>
            <a:r>
              <a:rPr lang="en-US" b="1" dirty="0">
                <a:solidFill>
                  <a:srgbClr val="FF0000"/>
                </a:solidFill>
              </a:rPr>
              <a:t>*</a:t>
            </a:r>
          </a:p>
        </p:txBody>
      </p:sp>
      <p:sp>
        <p:nvSpPr>
          <p:cNvPr id="3" name="Content Placeholder 2"/>
          <p:cNvSpPr>
            <a:spLocks noGrp="1"/>
          </p:cNvSpPr>
          <p:nvPr>
            <p:ph idx="1"/>
          </p:nvPr>
        </p:nvSpPr>
        <p:spPr>
          <a:xfrm>
            <a:off x="348593" y="1412493"/>
            <a:ext cx="8229600" cy="4525963"/>
          </a:xfrm>
        </p:spPr>
        <p:txBody>
          <a:bodyPr>
            <a:normAutofit fontScale="92500" lnSpcReduction="10000"/>
          </a:bodyPr>
          <a:lstStyle/>
          <a:p>
            <a:r>
              <a:rPr lang="en-US" dirty="0" err="1"/>
              <a:t>Naled</a:t>
            </a:r>
            <a:r>
              <a:rPr lang="en-US" dirty="0"/>
              <a:t> is a neurotoxic organophosphate </a:t>
            </a:r>
            <a:r>
              <a:rPr lang="en-US" dirty="0" smtClean="0"/>
              <a:t>pesticide</a:t>
            </a:r>
            <a:endParaRPr lang="en-US" dirty="0"/>
          </a:p>
          <a:p>
            <a:r>
              <a:rPr lang="en-US" dirty="0" err="1"/>
              <a:t>Naled’s</a:t>
            </a:r>
            <a:r>
              <a:rPr lang="en-US" dirty="0"/>
              <a:t> breakdown product </a:t>
            </a:r>
            <a:r>
              <a:rPr lang="en-US" i="1" dirty="0"/>
              <a:t>DICHLORVOS</a:t>
            </a:r>
            <a:r>
              <a:rPr lang="en-US" dirty="0"/>
              <a:t> (another </a:t>
            </a:r>
            <a:r>
              <a:rPr lang="en-US" dirty="0" smtClean="0"/>
              <a:t>organophosphate insecticide</a:t>
            </a:r>
            <a:r>
              <a:rPr lang="en-US" dirty="0"/>
              <a:t>) interferes with prenatal brain development. In </a:t>
            </a:r>
            <a:r>
              <a:rPr lang="en-US" dirty="0" smtClean="0"/>
              <a:t>laboratory animals</a:t>
            </a:r>
            <a:r>
              <a:rPr lang="en-US" dirty="0"/>
              <a:t>, exposure for just 3 days during pregnancy when the brain </a:t>
            </a:r>
            <a:r>
              <a:rPr lang="en-US" dirty="0" smtClean="0"/>
              <a:t>is growing </a:t>
            </a:r>
            <a:r>
              <a:rPr lang="en-US" dirty="0"/>
              <a:t>quickly reduced brain size 15 percent.</a:t>
            </a:r>
            <a:r>
              <a:rPr lang="en-US" dirty="0">
                <a:solidFill>
                  <a:srgbClr val="FF0000"/>
                </a:solidFill>
              </a:rPr>
              <a:t>*</a:t>
            </a:r>
            <a:r>
              <a:rPr lang="en-US" dirty="0" smtClean="0">
                <a:solidFill>
                  <a:srgbClr val="FF0000"/>
                </a:solidFill>
              </a:rPr>
              <a:t>*</a:t>
            </a:r>
            <a:endParaRPr lang="en-US" dirty="0">
              <a:solidFill>
                <a:srgbClr val="FF0000"/>
              </a:solidFill>
            </a:endParaRPr>
          </a:p>
          <a:p>
            <a:r>
              <a:rPr lang="en-US" dirty="0"/>
              <a:t>The European Union </a:t>
            </a:r>
            <a:r>
              <a:rPr lang="en-US" dirty="0" smtClean="0"/>
              <a:t>bans </a:t>
            </a:r>
            <a:r>
              <a:rPr lang="en-US" dirty="0"/>
              <a:t>the use of </a:t>
            </a:r>
            <a:r>
              <a:rPr lang="en-US" dirty="0" err="1"/>
              <a:t>naled</a:t>
            </a:r>
            <a:r>
              <a:rPr lang="en-US" dirty="0"/>
              <a:t>, calling it "a potential and unacceptable risk" to human health and the environment</a:t>
            </a:r>
          </a:p>
          <a:p>
            <a:endParaRPr lang="en-US" dirty="0"/>
          </a:p>
        </p:txBody>
      </p:sp>
      <p:sp>
        <p:nvSpPr>
          <p:cNvPr id="4" name="TextBox 3"/>
          <p:cNvSpPr txBox="1"/>
          <p:nvPr/>
        </p:nvSpPr>
        <p:spPr>
          <a:xfrm>
            <a:off x="348593" y="6246952"/>
            <a:ext cx="7598229" cy="707886"/>
          </a:xfrm>
          <a:prstGeom prst="rect">
            <a:avLst/>
          </a:prstGeom>
          <a:noFill/>
        </p:spPr>
        <p:txBody>
          <a:bodyPr wrap="none" rtlCol="0">
            <a:spAutoFit/>
          </a:bodyPr>
          <a:lstStyle/>
          <a:p>
            <a:pPr algn="r"/>
            <a:r>
              <a:rPr lang="en-US" sz="2000" dirty="0">
                <a:solidFill>
                  <a:srgbClr val="FF0000"/>
                </a:solidFill>
              </a:rPr>
              <a:t>*</a:t>
            </a:r>
            <a:r>
              <a:rPr lang="en-US" sz="2000" dirty="0"/>
              <a:t>http://</a:t>
            </a:r>
            <a:r>
              <a:rPr lang="en-US" sz="2000" dirty="0" err="1"/>
              <a:t>www.cnn.com</a:t>
            </a:r>
            <a:r>
              <a:rPr lang="en-US" sz="2000" dirty="0"/>
              <a:t>/2016/09/09/health/</a:t>
            </a:r>
            <a:r>
              <a:rPr lang="en-US" sz="2000" dirty="0" err="1"/>
              <a:t>florida</a:t>
            </a:r>
            <a:r>
              <a:rPr lang="en-US" sz="2000" dirty="0"/>
              <a:t>-</a:t>
            </a:r>
            <a:r>
              <a:rPr lang="en-US" sz="2000" dirty="0" err="1"/>
              <a:t>zika</a:t>
            </a:r>
            <a:r>
              <a:rPr lang="en-US" sz="2000" dirty="0"/>
              <a:t>-spraying-starts/</a:t>
            </a:r>
          </a:p>
          <a:p>
            <a:pPr algn="r"/>
            <a:r>
              <a:rPr lang="en-US" sz="2000" dirty="0">
                <a:solidFill>
                  <a:srgbClr val="FF0000"/>
                </a:solidFill>
              </a:rPr>
              <a:t>**</a:t>
            </a:r>
            <a:r>
              <a:rPr lang="en-US" sz="2000" dirty="0"/>
              <a:t>http://</a:t>
            </a:r>
            <a:r>
              <a:rPr lang="en-US" sz="2000" dirty="0" err="1"/>
              <a:t>nospray.org</a:t>
            </a:r>
            <a:r>
              <a:rPr lang="en-US" sz="2000" dirty="0"/>
              <a:t>/</a:t>
            </a:r>
            <a:r>
              <a:rPr lang="en-US" sz="2000" dirty="0" err="1"/>
              <a:t>naled</a:t>
            </a:r>
            <a:r>
              <a:rPr lang="en-US" sz="2000" dirty="0"/>
              <a:t>-insecticide-fact-sheet/</a:t>
            </a:r>
          </a:p>
        </p:txBody>
      </p:sp>
    </p:spTree>
    <p:extLst>
      <p:ext uri="{BB962C8B-B14F-4D97-AF65-F5344CB8AC3E}">
        <p14:creationId xmlns:p14="http://schemas.microsoft.com/office/powerpoint/2010/main" val="80012879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adbe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678" y="2836201"/>
            <a:ext cx="3142272" cy="2093159"/>
          </a:xfrm>
          <a:prstGeom prst="rect">
            <a:avLst/>
          </a:prstGeom>
        </p:spPr>
      </p:pic>
      <p:sp>
        <p:nvSpPr>
          <p:cNvPr id="2" name="Title 1"/>
          <p:cNvSpPr>
            <a:spLocks noGrp="1"/>
          </p:cNvSpPr>
          <p:nvPr>
            <p:ph type="title"/>
          </p:nvPr>
        </p:nvSpPr>
        <p:spPr/>
        <p:txBody>
          <a:bodyPr/>
          <a:lstStyle/>
          <a:p>
            <a:r>
              <a:rPr lang="en-US" b="1" dirty="0" err="1" smtClean="0"/>
              <a:t>Naled</a:t>
            </a:r>
            <a:r>
              <a:rPr lang="en-US" b="1" dirty="0" smtClean="0"/>
              <a:t> kills bees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78345" y="759453"/>
            <a:ext cx="8686800" cy="4525963"/>
          </a:xfrm>
        </p:spPr>
        <p:txBody>
          <a:bodyPr>
            <a:normAutofit fontScale="92500"/>
          </a:bodyPr>
          <a:lstStyle/>
          <a:p>
            <a:endParaRPr lang="en-US" dirty="0"/>
          </a:p>
          <a:p>
            <a:r>
              <a:rPr lang="en-US" dirty="0" smtClean="0"/>
              <a:t>Headline: ‘Like </a:t>
            </a:r>
            <a:r>
              <a:rPr lang="en-US" dirty="0"/>
              <a:t>it’s been nuked’: Millions of bees dead after South Carolina sprays for </a:t>
            </a:r>
            <a:r>
              <a:rPr lang="en-US" dirty="0" err="1"/>
              <a:t>Zika</a:t>
            </a:r>
            <a:r>
              <a:rPr lang="en-US" dirty="0"/>
              <a:t> </a:t>
            </a:r>
            <a:r>
              <a:rPr lang="en-US" dirty="0" smtClean="0"/>
              <a:t>mosquitoes</a:t>
            </a:r>
          </a:p>
          <a:p>
            <a:r>
              <a:rPr lang="en-US" dirty="0"/>
              <a:t>For the first time, an airplane dispensed </a:t>
            </a:r>
            <a:r>
              <a:rPr lang="en-US" dirty="0" err="1"/>
              <a:t>Naled</a:t>
            </a:r>
            <a:r>
              <a:rPr lang="en-US" dirty="0"/>
              <a:t> in a fine mist, raining insect death from above between 6:30 a.m. and 8:30 a.m. Sunday</a:t>
            </a:r>
            <a:r>
              <a:rPr lang="en-US" dirty="0" smtClean="0"/>
              <a:t>.</a:t>
            </a:r>
          </a:p>
          <a:p>
            <a:r>
              <a:rPr lang="en-US" dirty="0"/>
              <a:t>A profile of the chemical in Cornell </a:t>
            </a:r>
            <a:r>
              <a:rPr lang="en-US" dirty="0" smtClean="0"/>
              <a:t>                      University’s </a:t>
            </a:r>
            <a:r>
              <a:rPr lang="en-US" dirty="0"/>
              <a:t>pesticide database </a:t>
            </a:r>
            <a:r>
              <a:rPr lang="en-US" dirty="0" smtClean="0"/>
              <a:t>                               warned </a:t>
            </a:r>
            <a:r>
              <a:rPr lang="en-US" dirty="0"/>
              <a:t>that “</a:t>
            </a:r>
            <a:r>
              <a:rPr lang="en-US" dirty="0" err="1"/>
              <a:t>Naled</a:t>
            </a:r>
            <a:r>
              <a:rPr lang="en-US" dirty="0"/>
              <a:t> is highly toxic to bees.”</a:t>
            </a:r>
          </a:p>
        </p:txBody>
      </p:sp>
      <p:sp>
        <p:nvSpPr>
          <p:cNvPr id="4" name="TextBox 3"/>
          <p:cNvSpPr txBox="1"/>
          <p:nvPr/>
        </p:nvSpPr>
        <p:spPr>
          <a:xfrm>
            <a:off x="1681244" y="6311355"/>
            <a:ext cx="6170630" cy="400110"/>
          </a:xfrm>
          <a:prstGeom prst="rect">
            <a:avLst/>
          </a:prstGeom>
          <a:noFill/>
        </p:spPr>
        <p:txBody>
          <a:bodyPr wrap="none" rtlCol="0">
            <a:spAutoFit/>
          </a:bodyPr>
          <a:lstStyle/>
          <a:p>
            <a:r>
              <a:rPr lang="en-US" sz="2000" dirty="0">
                <a:solidFill>
                  <a:srgbClr val="FF0000"/>
                </a:solidFill>
              </a:rPr>
              <a:t>*</a:t>
            </a:r>
            <a:r>
              <a:rPr lang="en-US" sz="2000" dirty="0"/>
              <a:t>Ben </a:t>
            </a:r>
            <a:r>
              <a:rPr lang="en-US" sz="2000" dirty="0" err="1"/>
              <a:t>Guarino</a:t>
            </a:r>
            <a:r>
              <a:rPr lang="en-US" sz="2000" dirty="0"/>
              <a:t>, The Washington Post,  September 1, 2016.</a:t>
            </a:r>
          </a:p>
        </p:txBody>
      </p:sp>
    </p:spTree>
    <p:extLst>
      <p:ext uri="{BB962C8B-B14F-4D97-AF65-F5344CB8AC3E}">
        <p14:creationId xmlns:p14="http://schemas.microsoft.com/office/powerpoint/2010/main" val="17446659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300553" y="2967335"/>
            <a:ext cx="654292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 Role for Herbicides?</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5838506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Naled</a:t>
            </a:r>
            <a:r>
              <a:rPr lang="en-US" b="1" dirty="0"/>
              <a:t> May Be DDT and </a:t>
            </a:r>
            <a:r>
              <a:rPr lang="en-US" b="1" dirty="0" err="1"/>
              <a:t>Zika</a:t>
            </a:r>
            <a:r>
              <a:rPr lang="en-US" b="1" dirty="0"/>
              <a:t> May Be Polio All Over </a:t>
            </a:r>
            <a:r>
              <a:rPr lang="en-US" b="1" dirty="0" smtClean="0"/>
              <a:t>Again</a:t>
            </a:r>
            <a:r>
              <a:rPr lang="en-US" b="1" dirty="0" smtClean="0">
                <a:solidFill>
                  <a:srgbClr val="FF0000"/>
                </a:solidFill>
              </a:rPr>
              <a:t>*</a:t>
            </a:r>
            <a:r>
              <a:rPr lang="en-US" b="1" dirty="0" smtClean="0"/>
              <a:t> </a:t>
            </a:r>
            <a:r>
              <a:rPr lang="en-US" dirty="0"/>
              <a:t/>
            </a:r>
            <a:br>
              <a:rPr lang="en-US" dirty="0"/>
            </a:br>
            <a:endParaRPr lang="en-US" dirty="0"/>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r>
              <a:rPr lang="en-US" dirty="0"/>
              <a:t>In the mid 1940's, US government fumigation campaign massively sprayed DDT </a:t>
            </a:r>
            <a:r>
              <a:rPr lang="en-US" dirty="0" smtClean="0"/>
              <a:t>due to the belief </a:t>
            </a:r>
            <a:r>
              <a:rPr lang="en-US" dirty="0"/>
              <a:t>that mosquitoes might be spreading polio.</a:t>
            </a:r>
          </a:p>
          <a:p>
            <a:r>
              <a:rPr lang="en-US" dirty="0"/>
              <a:t>The rise and fall in paralytic polio rates echoed the rise and fall in DDT </a:t>
            </a:r>
            <a:r>
              <a:rPr lang="en-US" dirty="0" smtClean="0"/>
              <a:t>usage</a:t>
            </a:r>
            <a:endParaRPr lang="en-US" dirty="0"/>
          </a:p>
          <a:p>
            <a:pPr marL="0" indent="0">
              <a:buNone/>
            </a:pPr>
            <a:r>
              <a:rPr lang="en-US" dirty="0"/>
              <a:t>"Is it possible that </a:t>
            </a:r>
            <a:r>
              <a:rPr lang="en-US" dirty="0" err="1"/>
              <a:t>Naled</a:t>
            </a:r>
            <a:r>
              <a:rPr lang="en-US" dirty="0"/>
              <a:t>, which is intended to kill off the mosquitoes believed to be carrying a virus theorized to cause microcephaly, may itself end up causing microcephaly, as well as other birth defects?"</a:t>
            </a:r>
          </a:p>
        </p:txBody>
      </p:sp>
      <p:sp>
        <p:nvSpPr>
          <p:cNvPr id="4" name="TextBox 3"/>
          <p:cNvSpPr txBox="1"/>
          <p:nvPr/>
        </p:nvSpPr>
        <p:spPr>
          <a:xfrm>
            <a:off x="1180430" y="5508723"/>
            <a:ext cx="7263527" cy="1569660"/>
          </a:xfrm>
          <a:prstGeom prst="rect">
            <a:avLst/>
          </a:prstGeom>
          <a:noFill/>
        </p:spPr>
        <p:txBody>
          <a:bodyPr wrap="none" rtlCol="0">
            <a:spAutoFit/>
          </a:bodyPr>
          <a:lstStyle/>
          <a:p>
            <a:pPr algn="r"/>
            <a:r>
              <a:rPr lang="en-US" sz="2400" dirty="0">
                <a:solidFill>
                  <a:srgbClr val="FF0000"/>
                </a:solidFill>
              </a:rPr>
              <a:t>*</a:t>
            </a:r>
            <a:r>
              <a:rPr lang="en-US" sz="2400" dirty="0"/>
              <a:t>Marco </a:t>
            </a:r>
            <a:r>
              <a:rPr lang="en-US" sz="2400" dirty="0" err="1"/>
              <a:t>Cáceres</a:t>
            </a:r>
            <a:r>
              <a:rPr lang="en-US" sz="2400" dirty="0"/>
              <a:t>, Aug 29, 2016</a:t>
            </a:r>
          </a:p>
          <a:p>
            <a:pPr algn="r"/>
            <a:r>
              <a:rPr lang="en-US" sz="2400" dirty="0"/>
              <a:t>http://www.thevaccinereaction.org/2016/08</a:t>
            </a:r>
            <a:r>
              <a:rPr lang="en-US" sz="2400" dirty="0" smtClean="0"/>
              <a:t>/</a:t>
            </a:r>
          </a:p>
          <a:p>
            <a:pPr algn="r"/>
            <a:r>
              <a:rPr lang="en-US" sz="2400" dirty="0" err="1" smtClean="0"/>
              <a:t>naled</a:t>
            </a:r>
            <a:r>
              <a:rPr lang="en-US" sz="2400" dirty="0"/>
              <a:t>-may-be-</a:t>
            </a:r>
            <a:r>
              <a:rPr lang="en-US" sz="2400" dirty="0" err="1"/>
              <a:t>ddt</a:t>
            </a:r>
            <a:r>
              <a:rPr lang="en-US" sz="2400" dirty="0"/>
              <a:t>-and-</a:t>
            </a:r>
            <a:r>
              <a:rPr lang="en-US" sz="2400" dirty="0" err="1"/>
              <a:t>zika</a:t>
            </a:r>
            <a:r>
              <a:rPr lang="en-US" sz="2400" dirty="0"/>
              <a:t>-may-be-polio-all-over-again/</a:t>
            </a:r>
          </a:p>
          <a:p>
            <a:pPr algn="r"/>
            <a:endParaRPr lang="en-US" sz="2400" dirty="0"/>
          </a:p>
        </p:txBody>
      </p:sp>
    </p:spTree>
    <p:extLst>
      <p:ext uri="{BB962C8B-B14F-4D97-AF65-F5344CB8AC3E}">
        <p14:creationId xmlns:p14="http://schemas.microsoft.com/office/powerpoint/2010/main" val="37252815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Polio and Pesticides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4" name="Picture 3" descr="polio-pesticide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256" y="1202267"/>
            <a:ext cx="8239943" cy="5247487"/>
          </a:xfrm>
          <a:prstGeom prst="rect">
            <a:avLst/>
          </a:prstGeom>
        </p:spPr>
      </p:pic>
      <p:sp>
        <p:nvSpPr>
          <p:cNvPr id="5" name="TextBox 4"/>
          <p:cNvSpPr txBox="1"/>
          <p:nvPr/>
        </p:nvSpPr>
        <p:spPr>
          <a:xfrm>
            <a:off x="3826933" y="6449754"/>
            <a:ext cx="4634602" cy="369332"/>
          </a:xfrm>
          <a:prstGeom prst="rect">
            <a:avLst/>
          </a:prstGeom>
          <a:noFill/>
        </p:spPr>
        <p:txBody>
          <a:bodyPr wrap="none" rtlCol="0">
            <a:spAutoFit/>
          </a:bodyPr>
          <a:lstStyle/>
          <a:p>
            <a:r>
              <a:rPr lang="en-US" dirty="0" smtClean="0">
                <a:solidFill>
                  <a:srgbClr val="FF0000"/>
                </a:solidFill>
              </a:rPr>
              <a:t>*</a:t>
            </a:r>
            <a:r>
              <a:rPr lang="en-US" dirty="0" smtClean="0"/>
              <a:t>From </a:t>
            </a:r>
            <a:r>
              <a:rPr lang="en-US" b="1" dirty="0" smtClean="0"/>
              <a:t>Dissolving Illusions</a:t>
            </a:r>
            <a:r>
              <a:rPr lang="en-US" dirty="0" smtClean="0"/>
              <a:t>, Suzanne Humphries</a:t>
            </a:r>
            <a:endParaRPr lang="en-US" dirty="0"/>
          </a:p>
        </p:txBody>
      </p:sp>
    </p:spTree>
    <p:extLst>
      <p:ext uri="{BB962C8B-B14F-4D97-AF65-F5344CB8AC3E}">
        <p14:creationId xmlns:p14="http://schemas.microsoft.com/office/powerpoint/2010/main" val="263073381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Recapitulation</a:t>
            </a:r>
            <a:endParaRPr lang="en-US" b="1" dirty="0"/>
          </a:p>
        </p:txBody>
      </p:sp>
      <p:sp>
        <p:nvSpPr>
          <p:cNvPr id="3" name="Content Placeholder 2"/>
          <p:cNvSpPr>
            <a:spLocks noGrp="1"/>
          </p:cNvSpPr>
          <p:nvPr>
            <p:ph idx="1"/>
          </p:nvPr>
        </p:nvSpPr>
        <p:spPr>
          <a:xfrm>
            <a:off x="457200" y="1299392"/>
            <a:ext cx="8365152" cy="5000860"/>
          </a:xfrm>
        </p:spPr>
        <p:txBody>
          <a:bodyPr>
            <a:normAutofit fontScale="85000" lnSpcReduction="10000"/>
          </a:bodyPr>
          <a:lstStyle/>
          <a:p>
            <a:r>
              <a:rPr lang="en-US" sz="2800" dirty="0" smtClean="0"/>
              <a:t>Efforts to control mosquitoes through toxic pesticides may be a causal factor in microcephaly</a:t>
            </a:r>
          </a:p>
          <a:p>
            <a:r>
              <a:rPr lang="en-US" sz="2800" dirty="0" smtClean="0"/>
              <a:t>In NE Brazil, </a:t>
            </a:r>
            <a:r>
              <a:rPr lang="en-US" sz="2800" dirty="0" err="1" smtClean="0"/>
              <a:t>pyriproxyfen</a:t>
            </a:r>
            <a:r>
              <a:rPr lang="en-US" sz="2800" dirty="0" smtClean="0"/>
              <a:t> has been added to the drinking water since 2014</a:t>
            </a:r>
          </a:p>
          <a:p>
            <a:pPr lvl="1"/>
            <a:r>
              <a:rPr lang="en-US" sz="2400" dirty="0" smtClean="0"/>
              <a:t>Neighboring Colombia, with high </a:t>
            </a:r>
            <a:r>
              <a:rPr lang="en-US" sz="2400" dirty="0" err="1" smtClean="0"/>
              <a:t>Zika</a:t>
            </a:r>
            <a:r>
              <a:rPr lang="en-US" sz="2400" dirty="0" smtClean="0"/>
              <a:t> infection rates, has no associated microcephaly</a:t>
            </a:r>
          </a:p>
          <a:p>
            <a:r>
              <a:rPr lang="en-US" sz="2800" dirty="0" err="1" smtClean="0"/>
              <a:t>Pyrethroid</a:t>
            </a:r>
            <a:r>
              <a:rPr lang="en-US" sz="2800" dirty="0" smtClean="0"/>
              <a:t> pesticides sprayed in NY were associated with increased autism risk</a:t>
            </a:r>
          </a:p>
          <a:p>
            <a:r>
              <a:rPr lang="en-US" sz="2800" dirty="0" err="1" smtClean="0"/>
              <a:t>Naled</a:t>
            </a:r>
            <a:r>
              <a:rPr lang="en-US" sz="2800" dirty="0" smtClean="0"/>
              <a:t> is an organophosphate pesticide sprayed in the US to control mosquitoes: banned in Europe</a:t>
            </a:r>
          </a:p>
          <a:p>
            <a:pPr lvl="1"/>
            <a:r>
              <a:rPr lang="en-US" sz="2400" dirty="0" smtClean="0"/>
              <a:t>Decimated bee colony in South Carolina</a:t>
            </a:r>
          </a:p>
          <a:p>
            <a:r>
              <a:rPr lang="en-US" sz="2800" dirty="0" smtClean="0"/>
              <a:t>DDT sprayed to control mosquitoes during the polio epidemic may have led to paralysis attributed to polio virus</a:t>
            </a:r>
          </a:p>
          <a:p>
            <a:pPr lvl="1"/>
            <a:r>
              <a:rPr lang="en-US" sz="2400" dirty="0" smtClean="0"/>
              <a:t>History repeats itself with </a:t>
            </a:r>
            <a:r>
              <a:rPr lang="en-US" sz="2400" dirty="0" err="1" smtClean="0"/>
              <a:t>Zika</a:t>
            </a:r>
            <a:r>
              <a:rPr lang="en-US" sz="2400" dirty="0" smtClean="0"/>
              <a:t>?</a:t>
            </a:r>
          </a:p>
          <a:p>
            <a:endParaRPr lang="en-US" sz="2800" dirty="0" smtClean="0"/>
          </a:p>
          <a:p>
            <a:endParaRPr lang="en-US" sz="2800" dirty="0" smtClean="0"/>
          </a:p>
          <a:p>
            <a:endParaRPr lang="en-US" sz="2800" dirty="0" smtClean="0"/>
          </a:p>
          <a:p>
            <a:endParaRPr lang="en-US" dirty="0"/>
          </a:p>
        </p:txBody>
      </p:sp>
    </p:spTree>
    <p:extLst>
      <p:ext uri="{BB962C8B-B14F-4D97-AF65-F5344CB8AC3E}">
        <p14:creationId xmlns:p14="http://schemas.microsoft.com/office/powerpoint/2010/main" val="352173811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3325" y="2090171"/>
            <a:ext cx="6717403" cy="1754327"/>
          </a:xfrm>
          <a:prstGeom prst="rect">
            <a:avLst/>
          </a:prstGeom>
          <a:noFill/>
        </p:spPr>
        <p:txBody>
          <a:bodyPr wrap="none" lIns="91440" tIns="45720" rIns="91440" bIns="45720">
            <a:spAutoFit/>
          </a:bodyPr>
          <a:lstStyle/>
          <a:p>
            <a:pPr algn="ctr"/>
            <a:r>
              <a:rPr lang="en-US" sz="5400"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GMO Mosquitoes </a:t>
            </a:r>
          </a:p>
          <a:p>
            <a:pPr algn="ctr"/>
            <a:r>
              <a:rPr lang="en-US" sz="5400"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and Molecular Mimicry </a:t>
            </a:r>
          </a:p>
        </p:txBody>
      </p:sp>
    </p:spTree>
    <p:extLst>
      <p:ext uri="{BB962C8B-B14F-4D97-AF65-F5344CB8AC3E}">
        <p14:creationId xmlns:p14="http://schemas.microsoft.com/office/powerpoint/2010/main" val="225576864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329"/>
            <a:ext cx="8229600" cy="1143000"/>
          </a:xfrm>
        </p:spPr>
        <p:txBody>
          <a:bodyPr/>
          <a:lstStyle/>
          <a:p>
            <a:r>
              <a:rPr lang="en-US" b="1" dirty="0" smtClean="0"/>
              <a:t>GMO Mosquitoes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211834"/>
            <a:ext cx="8229600" cy="4525963"/>
          </a:xfrm>
        </p:spPr>
        <p:txBody>
          <a:bodyPr/>
          <a:lstStyle/>
          <a:p>
            <a:r>
              <a:rPr lang="en-US" dirty="0" smtClean="0"/>
              <a:t>Millions of GMO </a:t>
            </a:r>
            <a:r>
              <a:rPr lang="en-US" i="1" dirty="0" err="1"/>
              <a:t>Aedes</a:t>
            </a:r>
            <a:r>
              <a:rPr lang="en-US" i="1" dirty="0"/>
              <a:t> </a:t>
            </a:r>
            <a:r>
              <a:rPr lang="en-US" i="1" dirty="0" err="1"/>
              <a:t>aegypti</a:t>
            </a:r>
            <a:r>
              <a:rPr lang="en-US" i="1" dirty="0"/>
              <a:t> </a:t>
            </a:r>
            <a:r>
              <a:rPr lang="en-US" dirty="0"/>
              <a:t>mosquitoes released in Brazil, beginning in 2011, </a:t>
            </a:r>
            <a:r>
              <a:rPr lang="en-US" dirty="0" smtClean="0"/>
              <a:t>to combat </a:t>
            </a:r>
            <a:r>
              <a:rPr lang="en-US" dirty="0"/>
              <a:t>dengue fever</a:t>
            </a:r>
          </a:p>
          <a:p>
            <a:pPr lvl="1"/>
            <a:r>
              <a:rPr lang="en-US" dirty="0"/>
              <a:t>This species also carries </a:t>
            </a:r>
            <a:r>
              <a:rPr lang="en-US" dirty="0" err="1"/>
              <a:t>Zika</a:t>
            </a:r>
            <a:r>
              <a:rPr lang="en-US" dirty="0"/>
              <a:t> virus</a:t>
            </a:r>
          </a:p>
          <a:p>
            <a:r>
              <a:rPr lang="en-US" dirty="0"/>
              <a:t>Mosquito called OX513A developed by </a:t>
            </a:r>
            <a:r>
              <a:rPr lang="en-US" dirty="0" err="1"/>
              <a:t>Oxitec</a:t>
            </a:r>
            <a:r>
              <a:rPr lang="en-US" dirty="0"/>
              <a:t>: engineered to require tetracycline to survive</a:t>
            </a:r>
          </a:p>
          <a:p>
            <a:r>
              <a:rPr lang="en-US" dirty="0"/>
              <a:t>Field releases in </a:t>
            </a:r>
            <a:r>
              <a:rPr lang="en-US" dirty="0" err="1"/>
              <a:t>Itaberaba</a:t>
            </a:r>
            <a:r>
              <a:rPr lang="en-US" dirty="0"/>
              <a:t>, in the semi-arid </a:t>
            </a:r>
            <a:r>
              <a:rPr lang="en-US" i="1" dirty="0">
                <a:solidFill>
                  <a:srgbClr val="FF0000"/>
                </a:solidFill>
              </a:rPr>
              <a:t>northeast region of Brazil</a:t>
            </a:r>
          </a:p>
        </p:txBody>
      </p:sp>
      <p:sp>
        <p:nvSpPr>
          <p:cNvPr id="4" name="TextBox 3"/>
          <p:cNvSpPr txBox="1"/>
          <p:nvPr/>
        </p:nvSpPr>
        <p:spPr>
          <a:xfrm>
            <a:off x="276733" y="5697883"/>
            <a:ext cx="8222223" cy="1323439"/>
          </a:xfrm>
          <a:prstGeom prst="rect">
            <a:avLst/>
          </a:prstGeom>
          <a:noFill/>
        </p:spPr>
        <p:txBody>
          <a:bodyPr wrap="none" rtlCol="0">
            <a:spAutoFit/>
          </a:bodyPr>
          <a:lstStyle/>
          <a:p>
            <a:pPr algn="r"/>
            <a:r>
              <a:rPr lang="en-US" sz="2000" dirty="0">
                <a:solidFill>
                  <a:srgbClr val="FF0000"/>
                </a:solidFill>
              </a:rPr>
              <a:t>*</a:t>
            </a:r>
            <a:r>
              <a:rPr lang="en-US" sz="2000" dirty="0"/>
              <a:t>Janet Fang, Genetically Modified Mosquitoes Released In Brazil, July 7, 2015</a:t>
            </a:r>
          </a:p>
          <a:p>
            <a:pPr algn="r"/>
            <a:r>
              <a:rPr lang="en-US" sz="2000" dirty="0"/>
              <a:t>http://www.iflscience.com/plants-and-animals</a:t>
            </a:r>
            <a:r>
              <a:rPr lang="en-US" sz="2000" dirty="0" smtClean="0"/>
              <a:t>/</a:t>
            </a:r>
          </a:p>
          <a:p>
            <a:pPr algn="r"/>
            <a:r>
              <a:rPr lang="en-US" sz="2000" dirty="0" smtClean="0"/>
              <a:t>dengue</a:t>
            </a:r>
            <a:r>
              <a:rPr lang="en-US" sz="2000" dirty="0"/>
              <a:t>-fighting-mosquitoes-are-suppressing-wild-populations-brazil/</a:t>
            </a:r>
          </a:p>
          <a:p>
            <a:pPr algn="r"/>
            <a:endParaRPr lang="en-US" sz="2000" dirty="0"/>
          </a:p>
        </p:txBody>
      </p:sp>
    </p:spTree>
    <p:extLst>
      <p:ext uri="{BB962C8B-B14F-4D97-AF65-F5344CB8AC3E}">
        <p14:creationId xmlns:p14="http://schemas.microsoft.com/office/powerpoint/2010/main" val="207160369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azilMicrocephal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090" y="943429"/>
            <a:ext cx="7089913" cy="5080000"/>
          </a:xfrm>
          <a:prstGeom prst="rect">
            <a:avLst/>
          </a:prstGeom>
        </p:spPr>
      </p:pic>
      <p:sp>
        <p:nvSpPr>
          <p:cNvPr id="3" name="TextBox 2"/>
          <p:cNvSpPr txBox="1"/>
          <p:nvPr/>
        </p:nvSpPr>
        <p:spPr>
          <a:xfrm>
            <a:off x="3997811" y="712596"/>
            <a:ext cx="4922216" cy="523220"/>
          </a:xfrm>
          <a:prstGeom prst="rect">
            <a:avLst/>
          </a:prstGeom>
          <a:solidFill>
            <a:schemeClr val="bg1"/>
          </a:solidFill>
        </p:spPr>
        <p:txBody>
          <a:bodyPr wrap="none" rtlCol="0">
            <a:spAutoFit/>
          </a:bodyPr>
          <a:lstStyle/>
          <a:p>
            <a:r>
              <a:rPr lang="en-US" sz="2800" dirty="0" smtClean="0"/>
              <a:t>GMO Mosquito Introduced Here</a:t>
            </a:r>
            <a:endParaRPr lang="en-US" sz="2800" dirty="0"/>
          </a:p>
        </p:txBody>
      </p:sp>
      <p:sp>
        <p:nvSpPr>
          <p:cNvPr id="7" name="Freeform 6"/>
          <p:cNvSpPr/>
          <p:nvPr/>
        </p:nvSpPr>
        <p:spPr>
          <a:xfrm>
            <a:off x="5749946" y="1169808"/>
            <a:ext cx="1418215" cy="1471007"/>
          </a:xfrm>
          <a:custGeom>
            <a:avLst/>
            <a:gdLst>
              <a:gd name="connsiteX0" fmla="*/ 198458 w 1418215"/>
              <a:gd name="connsiteY0" fmla="*/ 0 h 1471007"/>
              <a:gd name="connsiteX1" fmla="*/ 98204 w 1418215"/>
              <a:gd name="connsiteY1" fmla="*/ 1303501 h 1471007"/>
              <a:gd name="connsiteX2" fmla="*/ 1418215 w 1418215"/>
              <a:gd name="connsiteY2" fmla="*/ 1453904 h 1471007"/>
            </a:gdLst>
            <a:ahLst/>
            <a:cxnLst>
              <a:cxn ang="0">
                <a:pos x="connsiteX0" y="connsiteY0"/>
              </a:cxn>
              <a:cxn ang="0">
                <a:pos x="connsiteX1" y="connsiteY1"/>
              </a:cxn>
              <a:cxn ang="0">
                <a:pos x="connsiteX2" y="connsiteY2"/>
              </a:cxn>
            </a:cxnLst>
            <a:rect l="l" t="t" r="r" b="b"/>
            <a:pathLst>
              <a:path w="1418215" h="1471007">
                <a:moveTo>
                  <a:pt x="198458" y="0"/>
                </a:moveTo>
                <a:cubicBezTo>
                  <a:pt x="46684" y="530592"/>
                  <a:pt x="-105089" y="1061184"/>
                  <a:pt x="98204" y="1303501"/>
                </a:cubicBezTo>
                <a:cubicBezTo>
                  <a:pt x="301497" y="1545818"/>
                  <a:pt x="1418215" y="1453904"/>
                  <a:pt x="1418215" y="1453904"/>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51385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GMO Mosquitoes, cont’d</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333722" y="1417638"/>
            <a:ext cx="8229600" cy="4525963"/>
          </a:xfrm>
        </p:spPr>
        <p:txBody>
          <a:bodyPr/>
          <a:lstStyle/>
          <a:p>
            <a:r>
              <a:rPr lang="en-US" dirty="0" smtClean="0"/>
              <a:t>Grown in contained spaces in Cayman Islands</a:t>
            </a:r>
          </a:p>
          <a:p>
            <a:pPr lvl="1"/>
            <a:r>
              <a:rPr lang="en-US" dirty="0" smtClean="0"/>
              <a:t>Fed sucrose as larvae followed by blood as adults (sucrose comes from sugar beets or sugar cane)</a:t>
            </a:r>
          </a:p>
          <a:p>
            <a:r>
              <a:rPr lang="en-US" dirty="0" smtClean="0"/>
              <a:t>Males engineered to become infertile without access to tetracycline</a:t>
            </a:r>
          </a:p>
          <a:p>
            <a:r>
              <a:rPr lang="en-US" dirty="0" smtClean="0"/>
              <a:t>They could be harboring                                       more glyphosate than                                        mosquitoes in the wild</a:t>
            </a:r>
          </a:p>
        </p:txBody>
      </p:sp>
      <p:sp>
        <p:nvSpPr>
          <p:cNvPr id="4" name="TextBox 3"/>
          <p:cNvSpPr txBox="1"/>
          <p:nvPr/>
        </p:nvSpPr>
        <p:spPr>
          <a:xfrm>
            <a:off x="1754445" y="6310829"/>
            <a:ext cx="6447022" cy="400110"/>
          </a:xfrm>
          <a:prstGeom prst="rect">
            <a:avLst/>
          </a:prstGeom>
          <a:noFill/>
        </p:spPr>
        <p:txBody>
          <a:bodyPr wrap="none" rtlCol="0">
            <a:spAutoFit/>
          </a:bodyPr>
          <a:lstStyle/>
          <a:p>
            <a:r>
              <a:rPr lang="en-US" sz="2000" dirty="0">
                <a:solidFill>
                  <a:srgbClr val="FF0000"/>
                </a:solidFill>
              </a:rPr>
              <a:t>*</a:t>
            </a:r>
            <a:r>
              <a:rPr lang="en-US" sz="2000" dirty="0"/>
              <a:t>AF Harris et al., Nature Biotechnology 2011; 29:1034-1037.</a:t>
            </a:r>
          </a:p>
        </p:txBody>
      </p:sp>
      <p:pic>
        <p:nvPicPr>
          <p:cNvPr id="5" name="Picture 4" descr="mosqui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326850" y="4026194"/>
            <a:ext cx="3359950" cy="2099969"/>
          </a:xfrm>
          <a:prstGeom prst="rect">
            <a:avLst/>
          </a:prstGeom>
        </p:spPr>
      </p:pic>
    </p:spTree>
    <p:extLst>
      <p:ext uri="{BB962C8B-B14F-4D97-AF65-F5344CB8AC3E}">
        <p14:creationId xmlns:p14="http://schemas.microsoft.com/office/powerpoint/2010/main" val="92929613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Zika</a:t>
            </a:r>
            <a:r>
              <a:rPr lang="en-US" b="1" dirty="0" smtClean="0"/>
              <a:t> and Molecular Mimicry</a:t>
            </a:r>
            <a:endParaRPr lang="en-US" b="1" dirty="0"/>
          </a:p>
        </p:txBody>
      </p:sp>
      <p:sp>
        <p:nvSpPr>
          <p:cNvPr id="3" name="Content Placeholder 2"/>
          <p:cNvSpPr>
            <a:spLocks noGrp="1"/>
          </p:cNvSpPr>
          <p:nvPr>
            <p:ph idx="1"/>
          </p:nvPr>
        </p:nvSpPr>
        <p:spPr>
          <a:xfrm>
            <a:off x="201576" y="1600200"/>
            <a:ext cx="8708092" cy="4525963"/>
          </a:xfrm>
        </p:spPr>
        <p:txBody>
          <a:bodyPr>
            <a:normAutofit fontScale="77500" lnSpcReduction="20000"/>
          </a:bodyPr>
          <a:lstStyle/>
          <a:p>
            <a:pPr marL="0" indent="0">
              <a:buNone/>
            </a:pPr>
            <a:r>
              <a:rPr lang="en-US" dirty="0" smtClean="0"/>
              <a:t>Studies from the Vaccine </a:t>
            </a:r>
            <a:r>
              <a:rPr lang="en-US" dirty="0"/>
              <a:t>Induced Immunological Damage (</a:t>
            </a:r>
            <a:r>
              <a:rPr lang="en-US" dirty="0" smtClean="0"/>
              <a:t>VIID</a:t>
            </a:r>
            <a:r>
              <a:rPr lang="en-US" dirty="0"/>
              <a:t>) </a:t>
            </a:r>
            <a:r>
              <a:rPr lang="en-US" dirty="0" smtClean="0"/>
              <a:t>Program (James Lyons </a:t>
            </a:r>
            <a:r>
              <a:rPr lang="en-US" dirty="0" err="1" smtClean="0"/>
              <a:t>Weiler</a:t>
            </a:r>
            <a:r>
              <a:rPr lang="en-US" dirty="0" smtClean="0"/>
              <a:t>)</a:t>
            </a:r>
          </a:p>
          <a:p>
            <a:pPr marL="0" indent="0">
              <a:buNone/>
            </a:pPr>
            <a:endParaRPr lang="en-US" dirty="0" smtClean="0"/>
          </a:p>
          <a:p>
            <a:pPr marL="0" indent="0">
              <a:buNone/>
            </a:pPr>
            <a:r>
              <a:rPr lang="en-US" dirty="0" err="1" smtClean="0"/>
              <a:t>Zika</a:t>
            </a:r>
            <a:r>
              <a:rPr lang="en-US" dirty="0" smtClean="0"/>
              <a:t> E Protein: </a:t>
            </a:r>
            <a:r>
              <a:rPr lang="en-US" dirty="0"/>
              <a:t>	</a:t>
            </a:r>
            <a:r>
              <a:rPr lang="en-US" dirty="0" smtClean="0"/>
              <a:t>	</a:t>
            </a:r>
            <a:r>
              <a:rPr lang="en-US" dirty="0" smtClean="0">
                <a:solidFill>
                  <a:srgbClr val="FF0000"/>
                </a:solidFill>
              </a:rPr>
              <a:t>G</a:t>
            </a:r>
            <a:r>
              <a:rPr lang="en-US" dirty="0" smtClean="0"/>
              <a:t>W</a:t>
            </a:r>
            <a:r>
              <a:rPr lang="en-US" dirty="0" smtClean="0">
                <a:solidFill>
                  <a:srgbClr val="FF0000"/>
                </a:solidFill>
              </a:rPr>
              <a:t>G</a:t>
            </a:r>
            <a:r>
              <a:rPr lang="en-US" dirty="0" smtClean="0"/>
              <a:t>N</a:t>
            </a:r>
            <a:r>
              <a:rPr lang="en-US" dirty="0" smtClean="0">
                <a:solidFill>
                  <a:srgbClr val="FF0000"/>
                </a:solidFill>
              </a:rPr>
              <a:t>G</a:t>
            </a:r>
            <a:r>
              <a:rPr lang="en-US" dirty="0" smtClean="0"/>
              <a:t>C</a:t>
            </a:r>
            <a:r>
              <a:rPr lang="en-US" dirty="0" smtClean="0">
                <a:solidFill>
                  <a:srgbClr val="FF0000"/>
                </a:solidFill>
              </a:rPr>
              <a:t>G</a:t>
            </a:r>
            <a:r>
              <a:rPr lang="en-US" dirty="0" smtClean="0"/>
              <a:t>LF</a:t>
            </a:r>
            <a:r>
              <a:rPr lang="en-US" dirty="0" smtClean="0">
                <a:solidFill>
                  <a:srgbClr val="FF0000"/>
                </a:solidFill>
              </a:rPr>
              <a:t>G</a:t>
            </a:r>
            <a:r>
              <a:rPr lang="en-US" dirty="0" smtClean="0"/>
              <a:t>K</a:t>
            </a:r>
            <a:r>
              <a:rPr lang="en-US" dirty="0" smtClean="0">
                <a:solidFill>
                  <a:srgbClr val="FF0000"/>
                </a:solidFill>
              </a:rPr>
              <a:t>G</a:t>
            </a:r>
            <a:r>
              <a:rPr lang="en-US" dirty="0" smtClean="0"/>
              <a:t>SLV</a:t>
            </a:r>
            <a:endParaRPr lang="en-US" dirty="0"/>
          </a:p>
          <a:p>
            <a:pPr marL="0" indent="0">
              <a:buNone/>
            </a:pPr>
            <a:r>
              <a:rPr lang="en-US" dirty="0" smtClean="0"/>
              <a:t>IGG heavy chain: 	       </a:t>
            </a:r>
            <a:r>
              <a:rPr lang="en-US" dirty="0" smtClean="0">
                <a:solidFill>
                  <a:srgbClr val="FF0000"/>
                </a:solidFill>
              </a:rPr>
              <a:t>G</a:t>
            </a:r>
            <a:r>
              <a:rPr lang="en-US" dirty="0" smtClean="0"/>
              <a:t>YSS</a:t>
            </a:r>
            <a:r>
              <a:rPr lang="en-US" dirty="0" smtClean="0">
                <a:solidFill>
                  <a:srgbClr val="FF0000"/>
                </a:solidFill>
              </a:rPr>
              <a:t>G</a:t>
            </a:r>
            <a:r>
              <a:rPr lang="en-US" dirty="0" smtClean="0"/>
              <a:t>C</a:t>
            </a:r>
            <a:r>
              <a:rPr lang="en-US" dirty="0" smtClean="0">
                <a:solidFill>
                  <a:srgbClr val="FF0000"/>
                </a:solidFill>
              </a:rPr>
              <a:t>G</a:t>
            </a:r>
            <a:r>
              <a:rPr lang="en-US" dirty="0" smtClean="0"/>
              <a:t>YW</a:t>
            </a:r>
            <a:r>
              <a:rPr lang="en-US" dirty="0" smtClean="0">
                <a:solidFill>
                  <a:srgbClr val="FF0000"/>
                </a:solidFill>
              </a:rPr>
              <a:t>G</a:t>
            </a:r>
            <a:r>
              <a:rPr lang="en-US" dirty="0" smtClean="0"/>
              <a:t>Q</a:t>
            </a:r>
            <a:r>
              <a:rPr lang="en-US" dirty="0" smtClean="0">
                <a:solidFill>
                  <a:srgbClr val="FF0000"/>
                </a:solidFill>
              </a:rPr>
              <a:t>G</a:t>
            </a:r>
            <a:r>
              <a:rPr lang="en-US" dirty="0" smtClean="0"/>
              <a:t>TLV</a:t>
            </a:r>
          </a:p>
          <a:p>
            <a:pPr marL="0" indent="0">
              <a:buNone/>
            </a:pPr>
            <a:endParaRPr lang="en-US" dirty="0" smtClean="0"/>
          </a:p>
          <a:p>
            <a:r>
              <a:rPr lang="en-US" dirty="0" smtClean="0"/>
              <a:t>Lots of </a:t>
            </a:r>
            <a:r>
              <a:rPr lang="en-US" dirty="0" err="1" smtClean="0"/>
              <a:t>glycines</a:t>
            </a:r>
            <a:r>
              <a:rPr lang="en-US" dirty="0" smtClean="0"/>
              <a:t>! – These could get displaced by glyphosate during protein synthesis!!</a:t>
            </a:r>
          </a:p>
          <a:p>
            <a:r>
              <a:rPr lang="en-US" dirty="0" smtClean="0"/>
              <a:t>Likely to disrupt protein folding and cause resistance to breakdown</a:t>
            </a:r>
          </a:p>
          <a:p>
            <a:pPr marL="0" indent="0">
              <a:buNone/>
            </a:pPr>
            <a:r>
              <a:rPr lang="en-US" dirty="0" smtClean="0">
                <a:sym typeface="Wingdings"/>
              </a:rPr>
              <a:t>	 Autoimmune reaction to similar protein (IGG heavy chain)</a:t>
            </a:r>
            <a:endParaRPr lang="en-US" dirty="0"/>
          </a:p>
        </p:txBody>
      </p:sp>
    </p:spTree>
    <p:extLst>
      <p:ext uri="{BB962C8B-B14F-4D97-AF65-F5344CB8AC3E}">
        <p14:creationId xmlns:p14="http://schemas.microsoft.com/office/powerpoint/2010/main" val="212413248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Zika</a:t>
            </a:r>
            <a:r>
              <a:rPr lang="en-US" b="1" dirty="0" smtClean="0"/>
              <a:t> and Molecular Mimicry</a:t>
            </a:r>
            <a:endParaRPr lang="en-US" b="1" dirty="0"/>
          </a:p>
        </p:txBody>
      </p:sp>
      <p:sp>
        <p:nvSpPr>
          <p:cNvPr id="3" name="Content Placeholder 2"/>
          <p:cNvSpPr>
            <a:spLocks noGrp="1"/>
          </p:cNvSpPr>
          <p:nvPr>
            <p:ph idx="1"/>
          </p:nvPr>
        </p:nvSpPr>
        <p:spPr>
          <a:xfrm>
            <a:off x="201576" y="1600200"/>
            <a:ext cx="8708092" cy="4525963"/>
          </a:xfrm>
        </p:spPr>
        <p:txBody>
          <a:bodyPr>
            <a:normAutofit fontScale="77500" lnSpcReduction="20000"/>
          </a:bodyPr>
          <a:lstStyle/>
          <a:p>
            <a:pPr marL="0" indent="0">
              <a:buNone/>
            </a:pPr>
            <a:r>
              <a:rPr lang="en-US" dirty="0" smtClean="0"/>
              <a:t>Studies from the Vaccine </a:t>
            </a:r>
            <a:r>
              <a:rPr lang="en-US" dirty="0"/>
              <a:t>Induced Immunological Damage (</a:t>
            </a:r>
            <a:r>
              <a:rPr lang="en-US" dirty="0" smtClean="0"/>
              <a:t>VIID</a:t>
            </a:r>
            <a:r>
              <a:rPr lang="en-US" dirty="0"/>
              <a:t>) </a:t>
            </a:r>
            <a:r>
              <a:rPr lang="en-US" dirty="0" smtClean="0"/>
              <a:t>Program (James Lyons </a:t>
            </a:r>
            <a:r>
              <a:rPr lang="en-US" dirty="0" err="1" smtClean="0"/>
              <a:t>Weiler</a:t>
            </a:r>
            <a:r>
              <a:rPr lang="en-US" dirty="0" smtClean="0"/>
              <a:t>)</a:t>
            </a:r>
          </a:p>
          <a:p>
            <a:pPr marL="0" indent="0">
              <a:buNone/>
            </a:pPr>
            <a:endParaRPr lang="en-US" dirty="0" smtClean="0"/>
          </a:p>
          <a:p>
            <a:pPr marL="0" indent="0">
              <a:buNone/>
            </a:pPr>
            <a:r>
              <a:rPr lang="en-US" dirty="0" err="1" smtClean="0"/>
              <a:t>Zika</a:t>
            </a:r>
            <a:r>
              <a:rPr lang="en-US" dirty="0" smtClean="0"/>
              <a:t> E Protein: </a:t>
            </a:r>
            <a:r>
              <a:rPr lang="en-US" dirty="0"/>
              <a:t>	</a:t>
            </a:r>
            <a:r>
              <a:rPr lang="en-US" dirty="0" smtClean="0"/>
              <a:t>	</a:t>
            </a:r>
            <a:r>
              <a:rPr lang="en-US" dirty="0" smtClean="0">
                <a:solidFill>
                  <a:srgbClr val="FF0000"/>
                </a:solidFill>
              </a:rPr>
              <a:t>G</a:t>
            </a:r>
            <a:r>
              <a:rPr lang="en-US" dirty="0" smtClean="0"/>
              <a:t>W</a:t>
            </a:r>
            <a:r>
              <a:rPr lang="en-US" dirty="0" smtClean="0">
                <a:solidFill>
                  <a:srgbClr val="FF0000"/>
                </a:solidFill>
              </a:rPr>
              <a:t>G</a:t>
            </a:r>
            <a:r>
              <a:rPr lang="en-US" dirty="0" smtClean="0"/>
              <a:t>N</a:t>
            </a:r>
            <a:r>
              <a:rPr lang="en-US" dirty="0" smtClean="0">
                <a:solidFill>
                  <a:srgbClr val="FF0000"/>
                </a:solidFill>
              </a:rPr>
              <a:t>G</a:t>
            </a:r>
            <a:r>
              <a:rPr lang="en-US" dirty="0" smtClean="0"/>
              <a:t>C</a:t>
            </a:r>
            <a:r>
              <a:rPr lang="en-US" dirty="0" smtClean="0">
                <a:solidFill>
                  <a:srgbClr val="FF0000"/>
                </a:solidFill>
              </a:rPr>
              <a:t>G</a:t>
            </a:r>
            <a:r>
              <a:rPr lang="en-US" dirty="0" smtClean="0"/>
              <a:t>LF</a:t>
            </a:r>
            <a:r>
              <a:rPr lang="en-US" dirty="0" smtClean="0">
                <a:solidFill>
                  <a:srgbClr val="FF0000"/>
                </a:solidFill>
              </a:rPr>
              <a:t>G</a:t>
            </a:r>
            <a:r>
              <a:rPr lang="en-US" dirty="0" smtClean="0"/>
              <a:t>K</a:t>
            </a:r>
            <a:r>
              <a:rPr lang="en-US" dirty="0" smtClean="0">
                <a:solidFill>
                  <a:srgbClr val="FF0000"/>
                </a:solidFill>
              </a:rPr>
              <a:t>G</a:t>
            </a:r>
            <a:r>
              <a:rPr lang="en-US" dirty="0" smtClean="0"/>
              <a:t>SLV</a:t>
            </a:r>
            <a:endParaRPr lang="en-US" dirty="0"/>
          </a:p>
          <a:p>
            <a:pPr marL="0" indent="0">
              <a:buNone/>
            </a:pPr>
            <a:r>
              <a:rPr lang="en-US" dirty="0" smtClean="0"/>
              <a:t>IGG heavy chain: 	       </a:t>
            </a:r>
            <a:r>
              <a:rPr lang="en-US" dirty="0" smtClean="0">
                <a:solidFill>
                  <a:srgbClr val="FF0000"/>
                </a:solidFill>
              </a:rPr>
              <a:t>G</a:t>
            </a:r>
            <a:r>
              <a:rPr lang="en-US" dirty="0" smtClean="0"/>
              <a:t>YSS</a:t>
            </a:r>
            <a:r>
              <a:rPr lang="en-US" dirty="0" smtClean="0">
                <a:solidFill>
                  <a:srgbClr val="FF0000"/>
                </a:solidFill>
              </a:rPr>
              <a:t>G</a:t>
            </a:r>
            <a:r>
              <a:rPr lang="en-US" dirty="0" smtClean="0"/>
              <a:t>C</a:t>
            </a:r>
            <a:r>
              <a:rPr lang="en-US" dirty="0" smtClean="0">
                <a:solidFill>
                  <a:srgbClr val="FF0000"/>
                </a:solidFill>
              </a:rPr>
              <a:t>G</a:t>
            </a:r>
            <a:r>
              <a:rPr lang="en-US" dirty="0" smtClean="0"/>
              <a:t>YW</a:t>
            </a:r>
            <a:r>
              <a:rPr lang="en-US" dirty="0" smtClean="0">
                <a:solidFill>
                  <a:srgbClr val="FF0000"/>
                </a:solidFill>
              </a:rPr>
              <a:t>G</a:t>
            </a:r>
            <a:r>
              <a:rPr lang="en-US" dirty="0" smtClean="0"/>
              <a:t>Q</a:t>
            </a:r>
            <a:r>
              <a:rPr lang="en-US" dirty="0" smtClean="0">
                <a:solidFill>
                  <a:srgbClr val="FF0000"/>
                </a:solidFill>
              </a:rPr>
              <a:t>G</a:t>
            </a:r>
            <a:r>
              <a:rPr lang="en-US" dirty="0" smtClean="0"/>
              <a:t>TLV</a:t>
            </a:r>
          </a:p>
          <a:p>
            <a:pPr marL="0" indent="0">
              <a:buNone/>
            </a:pPr>
            <a:endParaRPr lang="en-US" dirty="0" smtClean="0"/>
          </a:p>
          <a:p>
            <a:r>
              <a:rPr lang="en-US" dirty="0" smtClean="0"/>
              <a:t>Lots of </a:t>
            </a:r>
            <a:r>
              <a:rPr lang="en-US" dirty="0" err="1" smtClean="0"/>
              <a:t>glycines</a:t>
            </a:r>
            <a:r>
              <a:rPr lang="en-US" dirty="0" smtClean="0"/>
              <a:t>! – These could get displaced by glyphosate during protein synthesis!!</a:t>
            </a:r>
          </a:p>
          <a:p>
            <a:r>
              <a:rPr lang="en-US" dirty="0" smtClean="0"/>
              <a:t>Likely to disrupt protein folding and cause resistance to breakdown</a:t>
            </a:r>
          </a:p>
          <a:p>
            <a:pPr marL="0" indent="0">
              <a:buNone/>
            </a:pPr>
            <a:r>
              <a:rPr lang="en-US" dirty="0" smtClean="0">
                <a:sym typeface="Wingdings"/>
              </a:rPr>
              <a:t>	 Autoimmune reaction to similar protein (IGG heavy chain)</a:t>
            </a:r>
            <a:endParaRPr lang="en-US" dirty="0"/>
          </a:p>
        </p:txBody>
      </p:sp>
      <p:sp>
        <p:nvSpPr>
          <p:cNvPr id="4" name="TextBox 3"/>
          <p:cNvSpPr txBox="1"/>
          <p:nvPr/>
        </p:nvSpPr>
        <p:spPr>
          <a:xfrm>
            <a:off x="135467" y="2402416"/>
            <a:ext cx="8737600" cy="2062103"/>
          </a:xfrm>
          <a:prstGeom prst="rect">
            <a:avLst/>
          </a:prstGeom>
          <a:solidFill>
            <a:srgbClr val="FFF9A2"/>
          </a:solidFill>
          <a:ln>
            <a:solidFill>
              <a:schemeClr val="tx1"/>
            </a:solidFill>
          </a:ln>
        </p:spPr>
        <p:txBody>
          <a:bodyPr wrap="square" rtlCol="0">
            <a:spAutoFit/>
          </a:bodyPr>
          <a:lstStyle/>
          <a:p>
            <a:pPr algn="ctr"/>
            <a:endParaRPr lang="en-US" sz="3200" dirty="0" smtClean="0"/>
          </a:p>
          <a:p>
            <a:pPr algn="ctr"/>
            <a:r>
              <a:rPr lang="en-US" sz="3200" dirty="0" smtClean="0"/>
              <a:t>A </a:t>
            </a:r>
            <a:r>
              <a:rPr lang="en-US" sz="3200" dirty="0" err="1" smtClean="0"/>
              <a:t>Zika</a:t>
            </a:r>
            <a:r>
              <a:rPr lang="en-US" sz="3200" dirty="0" smtClean="0"/>
              <a:t> virus growing in a GMO mosquito is likely to end up with glyphosate in its proteins</a:t>
            </a:r>
          </a:p>
          <a:p>
            <a:pPr algn="ctr"/>
            <a:endParaRPr lang="en-US" sz="3200" dirty="0"/>
          </a:p>
        </p:txBody>
      </p:sp>
    </p:spTree>
    <p:extLst>
      <p:ext uri="{BB962C8B-B14F-4D97-AF65-F5344CB8AC3E}">
        <p14:creationId xmlns:p14="http://schemas.microsoft.com/office/powerpoint/2010/main" val="277148288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 Chromosomal Breakage Syndrome With Profound </a:t>
            </a:r>
            <a:r>
              <a:rPr lang="en-US" b="1" dirty="0" smtClean="0"/>
              <a:t>Immunodeficiency</a:t>
            </a:r>
            <a:r>
              <a:rPr lang="en-US" b="1"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Chromosomal Breakage Syndrome: case study</a:t>
            </a:r>
          </a:p>
          <a:p>
            <a:r>
              <a:rPr lang="en-US" dirty="0" smtClean="0"/>
              <a:t>Spontaneous chromosomal breaks, gaps and rearrangements in T-cells </a:t>
            </a:r>
          </a:p>
          <a:p>
            <a:r>
              <a:rPr lang="en-US" dirty="0" smtClean="0"/>
              <a:t>Failure to thrive, </a:t>
            </a:r>
            <a:r>
              <a:rPr lang="en-US" i="1" dirty="0" smtClean="0">
                <a:solidFill>
                  <a:srgbClr val="FF0000"/>
                </a:solidFill>
              </a:rPr>
              <a:t>microcephaly</a:t>
            </a:r>
            <a:r>
              <a:rPr lang="en-US" dirty="0" smtClean="0"/>
              <a:t>, immune deficiency, neurological abnormalities	</a:t>
            </a:r>
          </a:p>
          <a:p>
            <a:r>
              <a:rPr lang="en-US" i="1" dirty="0" smtClean="0">
                <a:solidFill>
                  <a:srgbClr val="FF0000"/>
                </a:solidFill>
              </a:rPr>
              <a:t>Very low levels of </a:t>
            </a:r>
            <a:r>
              <a:rPr lang="en-US" i="1" dirty="0" err="1" smtClean="0">
                <a:solidFill>
                  <a:srgbClr val="FF0000"/>
                </a:solidFill>
              </a:rPr>
              <a:t>immunoglobulins</a:t>
            </a:r>
            <a:endParaRPr lang="en-US" i="1" dirty="0">
              <a:solidFill>
                <a:srgbClr val="FF0000"/>
              </a:solidFill>
            </a:endParaRPr>
          </a:p>
        </p:txBody>
      </p:sp>
      <p:sp>
        <p:nvSpPr>
          <p:cNvPr id="4" name="TextBox 3"/>
          <p:cNvSpPr txBox="1"/>
          <p:nvPr/>
        </p:nvSpPr>
        <p:spPr>
          <a:xfrm>
            <a:off x="2520028" y="6336596"/>
            <a:ext cx="6166772" cy="461665"/>
          </a:xfrm>
          <a:prstGeom prst="rect">
            <a:avLst/>
          </a:prstGeom>
          <a:noFill/>
        </p:spPr>
        <p:txBody>
          <a:bodyPr wrap="none" rtlCol="0">
            <a:spAutoFit/>
          </a:bodyPr>
          <a:lstStyle/>
          <a:p>
            <a:r>
              <a:rPr lang="nb-NO" sz="2400" dirty="0">
                <a:solidFill>
                  <a:srgbClr val="FF0000"/>
                </a:solidFill>
              </a:rPr>
              <a:t>*</a:t>
            </a:r>
            <a:r>
              <a:rPr lang="nb-NO" sz="2400" dirty="0"/>
              <a:t>ME Conley et al., Blood 1986;67(5):1251-1256.</a:t>
            </a:r>
            <a:endParaRPr lang="en-US" sz="2400" dirty="0"/>
          </a:p>
        </p:txBody>
      </p:sp>
    </p:spTree>
    <p:extLst>
      <p:ext uri="{BB962C8B-B14F-4D97-AF65-F5344CB8AC3E}">
        <p14:creationId xmlns:p14="http://schemas.microsoft.com/office/powerpoint/2010/main" val="14109325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2848867" y="2391602"/>
            <a:ext cx="344630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Glyphosate</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2902440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 Chromosomal Breakage Syndrome With Profound </a:t>
            </a:r>
            <a:r>
              <a:rPr lang="en-US" b="1" dirty="0" smtClean="0"/>
              <a:t>Immunodeficiency</a:t>
            </a:r>
            <a:r>
              <a:rPr lang="en-US" b="1"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Chromosomal Breakage Syndrome: case study</a:t>
            </a:r>
          </a:p>
          <a:p>
            <a:r>
              <a:rPr lang="en-US" dirty="0" smtClean="0"/>
              <a:t>Spontaneous chromosomal breaks, gaps and rearrangements in T-cells</a:t>
            </a:r>
          </a:p>
          <a:p>
            <a:r>
              <a:rPr lang="en-US" dirty="0" smtClean="0"/>
              <a:t>Failure to thrive, microcephaly, immune deficiency, neurological abnormalities	</a:t>
            </a:r>
          </a:p>
          <a:p>
            <a:r>
              <a:rPr lang="en-US" i="1" dirty="0" smtClean="0">
                <a:solidFill>
                  <a:srgbClr val="FF0000"/>
                </a:solidFill>
              </a:rPr>
              <a:t>Very low levels of </a:t>
            </a:r>
            <a:r>
              <a:rPr lang="en-US" i="1" dirty="0" err="1" smtClean="0">
                <a:solidFill>
                  <a:srgbClr val="FF0000"/>
                </a:solidFill>
              </a:rPr>
              <a:t>immunoglobulins</a:t>
            </a:r>
            <a:endParaRPr lang="en-US" i="1" dirty="0">
              <a:solidFill>
                <a:srgbClr val="FF0000"/>
              </a:solidFill>
            </a:endParaRPr>
          </a:p>
        </p:txBody>
      </p:sp>
      <p:sp>
        <p:nvSpPr>
          <p:cNvPr id="4" name="TextBox 3"/>
          <p:cNvSpPr txBox="1"/>
          <p:nvPr/>
        </p:nvSpPr>
        <p:spPr>
          <a:xfrm>
            <a:off x="2520028" y="6336596"/>
            <a:ext cx="6166772" cy="461665"/>
          </a:xfrm>
          <a:prstGeom prst="rect">
            <a:avLst/>
          </a:prstGeom>
          <a:noFill/>
        </p:spPr>
        <p:txBody>
          <a:bodyPr wrap="none" rtlCol="0">
            <a:spAutoFit/>
          </a:bodyPr>
          <a:lstStyle/>
          <a:p>
            <a:r>
              <a:rPr lang="nb-NO" sz="2400" dirty="0">
                <a:solidFill>
                  <a:srgbClr val="FF0000"/>
                </a:solidFill>
              </a:rPr>
              <a:t>*</a:t>
            </a:r>
            <a:r>
              <a:rPr lang="nb-NO" sz="2400" dirty="0"/>
              <a:t>ME Conley et al., Blood 1986;67(5):1251-1256.</a:t>
            </a:r>
            <a:endParaRPr lang="en-US" sz="2400" dirty="0"/>
          </a:p>
        </p:txBody>
      </p:sp>
      <p:sp>
        <p:nvSpPr>
          <p:cNvPr id="5" name="TextBox 4"/>
          <p:cNvSpPr txBox="1"/>
          <p:nvPr/>
        </p:nvSpPr>
        <p:spPr>
          <a:xfrm>
            <a:off x="135467" y="2402416"/>
            <a:ext cx="8737600" cy="3046988"/>
          </a:xfrm>
          <a:prstGeom prst="rect">
            <a:avLst/>
          </a:prstGeom>
          <a:solidFill>
            <a:srgbClr val="FFF9A2"/>
          </a:solidFill>
          <a:ln>
            <a:solidFill>
              <a:schemeClr val="tx1"/>
            </a:solidFill>
          </a:ln>
        </p:spPr>
        <p:txBody>
          <a:bodyPr wrap="square" rtlCol="0">
            <a:spAutoFit/>
          </a:bodyPr>
          <a:lstStyle/>
          <a:p>
            <a:pPr algn="ctr"/>
            <a:endParaRPr lang="en-US" sz="3200" dirty="0" smtClean="0"/>
          </a:p>
          <a:p>
            <a:pPr algn="ctr"/>
            <a:r>
              <a:rPr lang="en-US" sz="3200" dirty="0" smtClean="0"/>
              <a:t>Suggests a link between microcephaly and low </a:t>
            </a:r>
            <a:r>
              <a:rPr lang="en-US" sz="3200" dirty="0" err="1" smtClean="0"/>
              <a:t>immunoglobulins</a:t>
            </a:r>
            <a:r>
              <a:rPr lang="en-US" sz="3200" dirty="0" smtClean="0"/>
              <a:t> which can arise because of         an autoimmune response to </a:t>
            </a:r>
            <a:r>
              <a:rPr lang="en-US" sz="3200" dirty="0" err="1" smtClean="0"/>
              <a:t>IgG</a:t>
            </a:r>
            <a:r>
              <a:rPr lang="en-US" sz="3200" dirty="0" smtClean="0"/>
              <a:t> heavy chain         via </a:t>
            </a:r>
            <a:r>
              <a:rPr lang="en-US" sz="3200" dirty="0" err="1" smtClean="0"/>
              <a:t>Zika</a:t>
            </a:r>
            <a:r>
              <a:rPr lang="en-US" sz="3200" dirty="0" smtClean="0"/>
              <a:t> protein mimicry </a:t>
            </a:r>
          </a:p>
          <a:p>
            <a:pPr algn="ctr"/>
            <a:endParaRPr lang="en-US" sz="3200" dirty="0"/>
          </a:p>
        </p:txBody>
      </p:sp>
    </p:spTree>
    <p:extLst>
      <p:ext uri="{BB962C8B-B14F-4D97-AF65-F5344CB8AC3E}">
        <p14:creationId xmlns:p14="http://schemas.microsoft.com/office/powerpoint/2010/main" val="95594081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PNKP &amp; Microcephaly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17638"/>
            <a:ext cx="8229600" cy="4525963"/>
          </a:xfrm>
        </p:spPr>
        <p:txBody>
          <a:bodyPr>
            <a:normAutofit fontScale="92500"/>
          </a:bodyPr>
          <a:lstStyle/>
          <a:p>
            <a:r>
              <a:rPr lang="en-US" dirty="0" smtClean="0"/>
              <a:t>The body relies on DNA repair mechanisms to repair chromosomal breaks and errors</a:t>
            </a:r>
          </a:p>
          <a:p>
            <a:r>
              <a:rPr lang="en-US" dirty="0"/>
              <a:t>PNKP is intimately involved in DNA repair</a:t>
            </a:r>
          </a:p>
          <a:p>
            <a:pPr lvl="1"/>
            <a:r>
              <a:rPr lang="en-US" dirty="0" smtClean="0"/>
              <a:t>PNKP is both a phosphatase and a kinase: it takes away and adds phosphate groups to DNA</a:t>
            </a:r>
          </a:p>
          <a:p>
            <a:r>
              <a:rPr lang="en-US" dirty="0" smtClean="0"/>
              <a:t>Mutations </a:t>
            </a:r>
            <a:r>
              <a:rPr lang="en-US" dirty="0"/>
              <a:t>in PNKP have been shown to cause microcephaly, seizures </a:t>
            </a:r>
            <a:r>
              <a:rPr lang="en-US" dirty="0" smtClean="0"/>
              <a:t>and defective </a:t>
            </a:r>
            <a:r>
              <a:rPr lang="en-US" dirty="0"/>
              <a:t>DNA </a:t>
            </a:r>
            <a:r>
              <a:rPr lang="en-US" dirty="0" smtClean="0"/>
              <a:t>repair </a:t>
            </a:r>
          </a:p>
          <a:p>
            <a:r>
              <a:rPr lang="en-US" dirty="0" smtClean="0"/>
              <a:t>Glyphosate substitution for conserved </a:t>
            </a:r>
            <a:r>
              <a:rPr lang="en-US" dirty="0" err="1" smtClean="0"/>
              <a:t>glycines</a:t>
            </a:r>
            <a:r>
              <a:rPr lang="en-US" dirty="0" smtClean="0"/>
              <a:t> in PNKP would disrupt both of its activities</a:t>
            </a:r>
            <a:endParaRPr lang="en-US" dirty="0"/>
          </a:p>
        </p:txBody>
      </p:sp>
      <p:sp>
        <p:nvSpPr>
          <p:cNvPr id="4" name="TextBox 3"/>
          <p:cNvSpPr txBox="1"/>
          <p:nvPr/>
        </p:nvSpPr>
        <p:spPr>
          <a:xfrm>
            <a:off x="1048196" y="6308755"/>
            <a:ext cx="7510139" cy="830997"/>
          </a:xfrm>
          <a:prstGeom prst="rect">
            <a:avLst/>
          </a:prstGeom>
          <a:noFill/>
        </p:spPr>
        <p:txBody>
          <a:bodyPr wrap="none" rtlCol="0">
            <a:spAutoFit/>
          </a:bodyPr>
          <a:lstStyle/>
          <a:p>
            <a:r>
              <a:rPr lang="da-DK" sz="2400" dirty="0">
                <a:solidFill>
                  <a:srgbClr val="FF0000"/>
                </a:solidFill>
              </a:rPr>
              <a:t>*</a:t>
            </a:r>
            <a:r>
              <a:rPr lang="da-DK" sz="2400" dirty="0"/>
              <a:t>JJ Reynolds et al., </a:t>
            </a:r>
            <a:r>
              <a:rPr lang="da-DK" sz="2400" dirty="0" err="1"/>
              <a:t>Nucleic</a:t>
            </a:r>
            <a:r>
              <a:rPr lang="da-DK" sz="2400" dirty="0"/>
              <a:t> </a:t>
            </a:r>
            <a:r>
              <a:rPr lang="da-DK" sz="2400" dirty="0" err="1"/>
              <a:t>Acids</a:t>
            </a:r>
            <a:r>
              <a:rPr lang="da-DK" sz="2400" dirty="0"/>
              <a:t> Res 2012;40(14):6608-19. </a:t>
            </a:r>
          </a:p>
          <a:p>
            <a:endParaRPr lang="en-US" sz="2400" dirty="0"/>
          </a:p>
        </p:txBody>
      </p:sp>
    </p:spTree>
    <p:extLst>
      <p:ext uri="{BB962C8B-B14F-4D97-AF65-F5344CB8AC3E}">
        <p14:creationId xmlns:p14="http://schemas.microsoft.com/office/powerpoint/2010/main" val="164444228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a:xfrm>
            <a:off x="457200" y="1417638"/>
            <a:ext cx="8229600" cy="4525963"/>
          </a:xfrm>
        </p:spPr>
        <p:txBody>
          <a:bodyPr>
            <a:normAutofit fontScale="85000" lnSpcReduction="10000"/>
          </a:bodyPr>
          <a:lstStyle/>
          <a:p>
            <a:r>
              <a:rPr lang="en-US" dirty="0" smtClean="0"/>
              <a:t>New GMO mosquito engineered to control mosquito populations was introduced into NE Brazil just before the microcephaly crisis</a:t>
            </a:r>
          </a:p>
          <a:p>
            <a:r>
              <a:rPr lang="en-US" dirty="0" smtClean="0"/>
              <a:t>GMO mosquito may harbor </a:t>
            </a:r>
            <a:r>
              <a:rPr lang="en-US" dirty="0" err="1" smtClean="0"/>
              <a:t>Zika</a:t>
            </a:r>
            <a:r>
              <a:rPr lang="en-US" dirty="0" smtClean="0"/>
              <a:t> virus contaminated with glyphosate in its proteins</a:t>
            </a:r>
          </a:p>
          <a:p>
            <a:r>
              <a:rPr lang="en-US" dirty="0" smtClean="0"/>
              <a:t>A </a:t>
            </a:r>
            <a:r>
              <a:rPr lang="en-US" dirty="0" err="1" smtClean="0"/>
              <a:t>Zika</a:t>
            </a:r>
            <a:r>
              <a:rPr lang="en-US" dirty="0" smtClean="0"/>
              <a:t> peptide strongly resembles the IGG heavy chain</a:t>
            </a:r>
          </a:p>
          <a:p>
            <a:pPr lvl="1"/>
            <a:r>
              <a:rPr lang="en-US" dirty="0" smtClean="0"/>
              <a:t>Both peptides have many glycine residues</a:t>
            </a:r>
          </a:p>
          <a:p>
            <a:pPr lvl="1"/>
            <a:r>
              <a:rPr lang="en-US" dirty="0" smtClean="0"/>
              <a:t>Molecular mimicry could lead to low immunoglobulin and immune deficiency</a:t>
            </a:r>
          </a:p>
          <a:p>
            <a:r>
              <a:rPr lang="en-US" dirty="0" smtClean="0"/>
              <a:t>A chromosomal breakage syndrome is associated with very low immunoglobulin levels and microcephaly</a:t>
            </a:r>
          </a:p>
          <a:p>
            <a:endParaRPr lang="en-US" dirty="0"/>
          </a:p>
        </p:txBody>
      </p:sp>
    </p:spTree>
    <p:extLst>
      <p:ext uri="{BB962C8B-B14F-4D97-AF65-F5344CB8AC3E}">
        <p14:creationId xmlns:p14="http://schemas.microsoft.com/office/powerpoint/2010/main" val="227308552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1840" y="2090171"/>
            <a:ext cx="7020371" cy="923330"/>
          </a:xfrm>
          <a:prstGeom prst="rect">
            <a:avLst/>
          </a:prstGeom>
          <a:noFill/>
        </p:spPr>
        <p:txBody>
          <a:bodyPr wrap="none" lIns="91440" tIns="45720" rIns="91440" bIns="45720">
            <a:spAutoFit/>
          </a:bodyPr>
          <a:lstStyle/>
          <a:p>
            <a:pPr algn="ctr"/>
            <a:r>
              <a:rPr lang="en-US" sz="5400"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 Viral Infection in Cows</a:t>
            </a:r>
          </a:p>
        </p:txBody>
      </p:sp>
    </p:spTree>
    <p:extLst>
      <p:ext uri="{BB962C8B-B14F-4D97-AF65-F5344CB8AC3E}">
        <p14:creationId xmlns:p14="http://schemas.microsoft.com/office/powerpoint/2010/main" val="410902631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Another Virus Involved?</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a:t>Adriana </a:t>
            </a:r>
            <a:r>
              <a:rPr lang="en-US" dirty="0" err="1"/>
              <a:t>Melo</a:t>
            </a:r>
            <a:r>
              <a:rPr lang="en-US" dirty="0"/>
              <a:t> was the Brazilian doctor who first reported a potential link between </a:t>
            </a:r>
            <a:r>
              <a:rPr lang="en-US" dirty="0" err="1"/>
              <a:t>Zika</a:t>
            </a:r>
            <a:r>
              <a:rPr lang="en-US" dirty="0"/>
              <a:t> and microcephaly</a:t>
            </a:r>
          </a:p>
          <a:p>
            <a:r>
              <a:rPr lang="en-US" dirty="0"/>
              <a:t>She found bovine viral </a:t>
            </a:r>
            <a:r>
              <a:rPr lang="en-US" dirty="0" err="1"/>
              <a:t>diarrhoea</a:t>
            </a:r>
            <a:r>
              <a:rPr lang="en-US" dirty="0"/>
              <a:t> virus (BVDV) proteins in the brains of 3 fetuses with microcephaly from </a:t>
            </a:r>
            <a:r>
              <a:rPr lang="en-US" dirty="0" err="1"/>
              <a:t>Paraíba</a:t>
            </a:r>
            <a:r>
              <a:rPr lang="en-US" dirty="0"/>
              <a:t> state. </a:t>
            </a:r>
            <a:endParaRPr lang="en-US" dirty="0" smtClean="0"/>
          </a:p>
          <a:p>
            <a:pPr lvl="1"/>
            <a:r>
              <a:rPr lang="en-US" dirty="0" smtClean="0"/>
              <a:t>Their </a:t>
            </a:r>
            <a:r>
              <a:rPr lang="en-US" dirty="0"/>
              <a:t>brains tested positive for </a:t>
            </a:r>
            <a:r>
              <a:rPr lang="en-US" dirty="0" err="1"/>
              <a:t>Zika</a:t>
            </a:r>
            <a:r>
              <a:rPr lang="en-US" dirty="0"/>
              <a:t> RNA, but NOT </a:t>
            </a:r>
            <a:r>
              <a:rPr lang="en-US" dirty="0" err="1"/>
              <a:t>Zika</a:t>
            </a:r>
            <a:r>
              <a:rPr lang="en-US" dirty="0"/>
              <a:t> protein</a:t>
            </a:r>
          </a:p>
        </p:txBody>
      </p:sp>
      <p:sp>
        <p:nvSpPr>
          <p:cNvPr id="4" name="TextBox 3"/>
          <p:cNvSpPr txBox="1"/>
          <p:nvPr/>
        </p:nvSpPr>
        <p:spPr>
          <a:xfrm>
            <a:off x="187730" y="6113203"/>
            <a:ext cx="8680982" cy="830997"/>
          </a:xfrm>
          <a:prstGeom prst="rect">
            <a:avLst/>
          </a:prstGeom>
          <a:noFill/>
        </p:spPr>
        <p:txBody>
          <a:bodyPr wrap="none" rtlCol="0">
            <a:spAutoFit/>
          </a:bodyPr>
          <a:lstStyle/>
          <a:p>
            <a:pPr algn="r"/>
            <a:r>
              <a:rPr lang="en-US" sz="2400" dirty="0">
                <a:solidFill>
                  <a:srgbClr val="FF0000"/>
                </a:solidFill>
              </a:rPr>
              <a:t>*</a:t>
            </a:r>
            <a:r>
              <a:rPr lang="en-US" sz="2400" dirty="0"/>
              <a:t>D Butler. </a:t>
            </a:r>
            <a:r>
              <a:rPr lang="en-US" sz="2400" dirty="0" smtClean="0"/>
              <a:t>Brazil </a:t>
            </a:r>
            <a:r>
              <a:rPr lang="en-US" sz="2400" dirty="0"/>
              <a:t>asks whether </a:t>
            </a:r>
            <a:r>
              <a:rPr lang="en-US" sz="2400" dirty="0" err="1"/>
              <a:t>Zika</a:t>
            </a:r>
            <a:r>
              <a:rPr lang="en-US" sz="2400" dirty="0"/>
              <a:t> acts alone to cause birth defects. </a:t>
            </a:r>
            <a:endParaRPr lang="en-US" sz="2400" dirty="0" smtClean="0"/>
          </a:p>
          <a:p>
            <a:pPr algn="r"/>
            <a:r>
              <a:rPr lang="en-US" sz="2400" dirty="0" smtClean="0"/>
              <a:t>Nature </a:t>
            </a:r>
            <a:r>
              <a:rPr lang="en-US" sz="2400" dirty="0"/>
              <a:t>News, 25 July 2016.</a:t>
            </a:r>
          </a:p>
        </p:txBody>
      </p:sp>
    </p:spTree>
    <p:extLst>
      <p:ext uri="{BB962C8B-B14F-4D97-AF65-F5344CB8AC3E}">
        <p14:creationId xmlns:p14="http://schemas.microsoft.com/office/powerpoint/2010/main" val="19826596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BVDV in Cows</a:t>
            </a:r>
            <a:endParaRPr lang="en-US" b="1" dirty="0"/>
          </a:p>
        </p:txBody>
      </p:sp>
      <p:sp>
        <p:nvSpPr>
          <p:cNvPr id="3" name="Content Placeholder 2"/>
          <p:cNvSpPr>
            <a:spLocks noGrp="1"/>
          </p:cNvSpPr>
          <p:nvPr>
            <p:ph idx="1"/>
          </p:nvPr>
        </p:nvSpPr>
        <p:spPr>
          <a:xfrm>
            <a:off x="280803" y="1600200"/>
            <a:ext cx="8229600" cy="4525963"/>
          </a:xfrm>
        </p:spPr>
        <p:txBody>
          <a:bodyPr>
            <a:normAutofit fontScale="92500" lnSpcReduction="10000"/>
          </a:bodyPr>
          <a:lstStyle/>
          <a:p>
            <a:r>
              <a:rPr lang="en-US" dirty="0"/>
              <a:t>BVDV is a serious </a:t>
            </a:r>
            <a:r>
              <a:rPr lang="en-US" dirty="0" smtClean="0"/>
              <a:t>problem                                           </a:t>
            </a:r>
            <a:r>
              <a:rPr lang="en-US" dirty="0"/>
              <a:t>among </a:t>
            </a:r>
            <a:r>
              <a:rPr lang="en-US" dirty="0" smtClean="0"/>
              <a:t>cows worldwide</a:t>
            </a:r>
            <a:endParaRPr lang="en-US" dirty="0"/>
          </a:p>
          <a:p>
            <a:r>
              <a:rPr lang="en-US" dirty="0"/>
              <a:t>BVDV is </a:t>
            </a:r>
            <a:r>
              <a:rPr lang="en-US" dirty="0" smtClean="0"/>
              <a:t>immunosuppressive                                            </a:t>
            </a:r>
            <a:r>
              <a:rPr lang="en-US" dirty="0"/>
              <a:t>and it causes respiratory </a:t>
            </a:r>
            <a:r>
              <a:rPr lang="en-US" dirty="0" smtClean="0"/>
              <a:t>                                         problems </a:t>
            </a:r>
            <a:r>
              <a:rPr lang="en-US" dirty="0"/>
              <a:t>and infertility</a:t>
            </a:r>
          </a:p>
          <a:p>
            <a:r>
              <a:rPr lang="en-US" dirty="0"/>
              <a:t>A fetus exposed in </a:t>
            </a:r>
            <a:r>
              <a:rPr lang="en-US" dirty="0" smtClean="0"/>
              <a:t>utero                                                 can become </a:t>
            </a:r>
            <a:r>
              <a:rPr lang="en-US" dirty="0"/>
              <a:t>a persistent carrier because it identifies the virus proteins as "self" proteins</a:t>
            </a:r>
          </a:p>
          <a:p>
            <a:r>
              <a:rPr lang="en-US" dirty="0"/>
              <a:t>In MMR, MMRV, Rotavirus and Varicella vaccines, the live virus is grown on </a:t>
            </a:r>
            <a:r>
              <a:rPr lang="en-US" i="1" dirty="0">
                <a:solidFill>
                  <a:srgbClr val="FF0000"/>
                </a:solidFill>
              </a:rPr>
              <a:t>fetal bovine serum</a:t>
            </a:r>
          </a:p>
          <a:p>
            <a:endParaRPr lang="en-US" dirty="0"/>
          </a:p>
        </p:txBody>
      </p:sp>
      <p:pic>
        <p:nvPicPr>
          <p:cNvPr id="4" name="Picture 3" descr="PI Calf Resiz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134" y="1417638"/>
            <a:ext cx="3795729" cy="2846797"/>
          </a:xfrm>
          <a:prstGeom prst="rect">
            <a:avLst/>
          </a:prstGeom>
        </p:spPr>
      </p:pic>
    </p:spTree>
    <p:extLst>
      <p:ext uri="{BB962C8B-B14F-4D97-AF65-F5344CB8AC3E}">
        <p14:creationId xmlns:p14="http://schemas.microsoft.com/office/powerpoint/2010/main" val="299365538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0868" cy="1560042"/>
          </a:xfrm>
        </p:spPr>
        <p:txBody>
          <a:bodyPr>
            <a:normAutofit fontScale="90000"/>
          </a:bodyPr>
          <a:lstStyle/>
          <a:p>
            <a:r>
              <a:rPr lang="en-US" b="1" dirty="0" smtClean="0"/>
              <a:t>“</a:t>
            </a:r>
            <a:r>
              <a:rPr lang="en-US" b="1" dirty="0" err="1" smtClean="0"/>
              <a:t>Zika</a:t>
            </a:r>
            <a:r>
              <a:rPr lang="en-US" b="1" dirty="0" smtClean="0"/>
              <a:t> </a:t>
            </a:r>
            <a:r>
              <a:rPr lang="en-US" b="1" dirty="0"/>
              <a:t>virus may not be alone: proteomics associates a bovine-like viral diarrhea virus to </a:t>
            </a:r>
            <a:r>
              <a:rPr lang="en-US" b="1" dirty="0" smtClean="0"/>
              <a:t>microcephaly”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2399197"/>
            <a:ext cx="8229600" cy="3677446"/>
          </a:xfrm>
        </p:spPr>
        <p:txBody>
          <a:bodyPr>
            <a:normAutofit fontScale="92500" lnSpcReduction="10000"/>
          </a:bodyPr>
          <a:lstStyle/>
          <a:p>
            <a:r>
              <a:rPr lang="en-US" dirty="0" smtClean="0"/>
              <a:t>Detected </a:t>
            </a:r>
            <a:r>
              <a:rPr lang="en-US" dirty="0"/>
              <a:t>BVDV proteins in brain autopsy of three </a:t>
            </a:r>
            <a:r>
              <a:rPr lang="en-US" dirty="0" err="1"/>
              <a:t>microcephalic</a:t>
            </a:r>
            <a:r>
              <a:rPr lang="en-US" dirty="0"/>
              <a:t> fetuses with </a:t>
            </a:r>
            <a:r>
              <a:rPr lang="en-US" dirty="0" err="1"/>
              <a:t>Zika</a:t>
            </a:r>
            <a:r>
              <a:rPr lang="en-US" dirty="0"/>
              <a:t> virus infection</a:t>
            </a:r>
          </a:p>
          <a:p>
            <a:pPr marL="0" indent="0">
              <a:buNone/>
            </a:pPr>
            <a:r>
              <a:rPr lang="en-US" i="1" dirty="0" smtClean="0"/>
              <a:t>One sentence summary:</a:t>
            </a:r>
          </a:p>
          <a:p>
            <a:pPr marL="0" indent="0">
              <a:buNone/>
            </a:pPr>
            <a:r>
              <a:rPr lang="en-US" dirty="0"/>
              <a:t>"Proteomics analysis lead us to suspect the presence of a Bovine-like viral diarrhea virus (BVDV-like) in the brain tissue of fetuses bearing microcephaly during the outbreak in </a:t>
            </a:r>
            <a:r>
              <a:rPr lang="en-US" dirty="0" err="1"/>
              <a:t>Paraíba</a:t>
            </a:r>
            <a:r>
              <a:rPr lang="en-US" dirty="0"/>
              <a:t> State, Brazil, 2015."</a:t>
            </a:r>
          </a:p>
        </p:txBody>
      </p:sp>
      <p:sp>
        <p:nvSpPr>
          <p:cNvPr id="4" name="TextBox 3"/>
          <p:cNvSpPr txBox="1"/>
          <p:nvPr/>
        </p:nvSpPr>
        <p:spPr>
          <a:xfrm>
            <a:off x="1035958" y="6417233"/>
            <a:ext cx="6789038" cy="400110"/>
          </a:xfrm>
          <a:prstGeom prst="rect">
            <a:avLst/>
          </a:prstGeom>
          <a:noFill/>
        </p:spPr>
        <p:txBody>
          <a:bodyPr wrap="none" rtlCol="0">
            <a:spAutoFit/>
          </a:bodyPr>
          <a:lstStyle/>
          <a:p>
            <a:r>
              <a:rPr lang="en-US" sz="2000" dirty="0" smtClean="0">
                <a:solidFill>
                  <a:srgbClr val="FF0000"/>
                </a:solidFill>
              </a:rPr>
              <a:t>*</a:t>
            </a:r>
            <a:r>
              <a:rPr lang="en-US" sz="2000" dirty="0" err="1" smtClean="0"/>
              <a:t>biorxiv.org</a:t>
            </a:r>
            <a:r>
              <a:rPr lang="en-US" sz="2000" dirty="0"/>
              <a:t>/content/</a:t>
            </a:r>
            <a:r>
              <a:rPr lang="en-US" sz="2000" dirty="0" err="1"/>
              <a:t>biorxiv</a:t>
            </a:r>
            <a:r>
              <a:rPr lang="en-US" sz="2000" dirty="0"/>
              <a:t>/early/2016/07/15/062596.full.pdf</a:t>
            </a:r>
          </a:p>
        </p:txBody>
      </p:sp>
    </p:spTree>
    <p:extLst>
      <p:ext uri="{BB962C8B-B14F-4D97-AF65-F5344CB8AC3E}">
        <p14:creationId xmlns:p14="http://schemas.microsoft.com/office/powerpoint/2010/main" val="91492868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380310" cy="2001071"/>
          </a:xfrm>
        </p:spPr>
        <p:txBody>
          <a:bodyPr>
            <a:normAutofit fontScale="90000"/>
          </a:bodyPr>
          <a:lstStyle/>
          <a:p>
            <a:r>
              <a:rPr lang="en-US" b="1" dirty="0" smtClean="0"/>
              <a:t>“Herd</a:t>
            </a:r>
            <a:r>
              <a:rPr lang="en-US" b="1" dirty="0"/>
              <a:t>-level prevalence and risk factors for bovine viral diarrhea virus infection in cattle in the State of </a:t>
            </a:r>
            <a:r>
              <a:rPr lang="en-US" b="1" dirty="0" err="1"/>
              <a:t>Paraíba</a:t>
            </a:r>
            <a:r>
              <a:rPr lang="en-US" b="1" dirty="0"/>
              <a:t>, Northeastern </a:t>
            </a:r>
            <a:r>
              <a:rPr lang="en-US" b="1" dirty="0" smtClean="0"/>
              <a:t>Brazil”</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607910" y="2707415"/>
            <a:ext cx="8229600" cy="3504182"/>
          </a:xfrm>
        </p:spPr>
        <p:txBody>
          <a:bodyPr/>
          <a:lstStyle/>
          <a:p>
            <a:r>
              <a:rPr lang="en-US" dirty="0"/>
              <a:t>A cross-sectional study from September 2012 to January 2013</a:t>
            </a:r>
          </a:p>
          <a:p>
            <a:r>
              <a:rPr lang="en-US" dirty="0"/>
              <a:t>2443 animals were sampled </a:t>
            </a:r>
            <a:r>
              <a:rPr lang="en-US"/>
              <a:t>from </a:t>
            </a:r>
            <a:r>
              <a:rPr lang="en-US" smtClean="0"/>
              <a:t>478 </a:t>
            </a:r>
            <a:r>
              <a:rPr lang="en-US" dirty="0"/>
              <a:t>herds</a:t>
            </a:r>
          </a:p>
          <a:p>
            <a:r>
              <a:rPr lang="en-US" dirty="0"/>
              <a:t>65.5% of the herds were found to be infected</a:t>
            </a:r>
          </a:p>
          <a:p>
            <a:r>
              <a:rPr lang="en-US" dirty="0"/>
              <a:t>39.1% of the individual animals were </a:t>
            </a:r>
            <a:r>
              <a:rPr lang="en-US" dirty="0" smtClean="0"/>
              <a:t>infected</a:t>
            </a:r>
          </a:p>
          <a:p>
            <a:r>
              <a:rPr lang="en-US" i="1" dirty="0" smtClean="0">
                <a:solidFill>
                  <a:srgbClr val="FF0000"/>
                </a:solidFill>
              </a:rPr>
              <a:t>Large number of calves was a risk factor</a:t>
            </a:r>
            <a:endParaRPr lang="en-US" i="1" dirty="0">
              <a:solidFill>
                <a:srgbClr val="FF0000"/>
              </a:solidFill>
            </a:endParaRPr>
          </a:p>
        </p:txBody>
      </p:sp>
      <p:sp>
        <p:nvSpPr>
          <p:cNvPr id="4" name="TextBox 3"/>
          <p:cNvSpPr txBox="1"/>
          <p:nvPr/>
        </p:nvSpPr>
        <p:spPr>
          <a:xfrm>
            <a:off x="1208744" y="6470615"/>
            <a:ext cx="7330928" cy="400110"/>
          </a:xfrm>
          <a:prstGeom prst="rect">
            <a:avLst/>
          </a:prstGeom>
          <a:noFill/>
        </p:spPr>
        <p:txBody>
          <a:bodyPr wrap="none" rtlCol="0">
            <a:spAutoFit/>
          </a:bodyPr>
          <a:lstStyle/>
          <a:p>
            <a:r>
              <a:rPr lang="en-US" sz="2000" dirty="0">
                <a:solidFill>
                  <a:srgbClr val="FF0000"/>
                </a:solidFill>
              </a:rPr>
              <a:t>*</a:t>
            </a:r>
            <a:r>
              <a:rPr lang="en-US" sz="2000" dirty="0"/>
              <a:t>LG </a:t>
            </a:r>
            <a:r>
              <a:rPr lang="en-US" sz="2000" dirty="0" err="1"/>
              <a:t>Fernandes</a:t>
            </a:r>
            <a:r>
              <a:rPr lang="en-US" sz="2000" dirty="0"/>
              <a:t> et al., Trop </a:t>
            </a:r>
            <a:r>
              <a:rPr lang="en-US" sz="2000" dirty="0" err="1"/>
              <a:t>Anim</a:t>
            </a:r>
            <a:r>
              <a:rPr lang="en-US" sz="2000" dirty="0"/>
              <a:t> Health Prod. 2016 Jan;48(1):157-65.</a:t>
            </a:r>
          </a:p>
        </p:txBody>
      </p:sp>
    </p:spTree>
    <p:extLst>
      <p:ext uri="{BB962C8B-B14F-4D97-AF65-F5344CB8AC3E}">
        <p14:creationId xmlns:p14="http://schemas.microsoft.com/office/powerpoint/2010/main" val="422623416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434" y="513689"/>
            <a:ext cx="2909566" cy="3247283"/>
          </a:xfrm>
          <a:prstGeom prst="rect">
            <a:avLst/>
          </a:prstGeom>
        </p:spPr>
      </p:pic>
      <p:pic>
        <p:nvPicPr>
          <p:cNvPr id="5" name="Picture 4" descr="vaccin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5861" y="3760972"/>
            <a:ext cx="3008139" cy="2256104"/>
          </a:xfrm>
          <a:prstGeom prst="rect">
            <a:avLst/>
          </a:prstGeom>
        </p:spPr>
      </p:pic>
      <p:sp>
        <p:nvSpPr>
          <p:cNvPr id="2" name="Title 1"/>
          <p:cNvSpPr>
            <a:spLocks noGrp="1"/>
          </p:cNvSpPr>
          <p:nvPr>
            <p:ph type="title"/>
          </p:nvPr>
        </p:nvSpPr>
        <p:spPr>
          <a:xfrm>
            <a:off x="457200" y="-5785"/>
            <a:ext cx="8229600" cy="1143000"/>
          </a:xfrm>
        </p:spPr>
        <p:txBody>
          <a:bodyPr/>
          <a:lstStyle/>
          <a:p>
            <a:r>
              <a:rPr lang="en-US" b="1" dirty="0" smtClean="0"/>
              <a:t>The Smoking Gun?</a:t>
            </a:r>
            <a:endParaRPr lang="en-US" b="1" dirty="0"/>
          </a:p>
        </p:txBody>
      </p:sp>
      <p:sp>
        <p:nvSpPr>
          <p:cNvPr id="3" name="Content Placeholder 2"/>
          <p:cNvSpPr>
            <a:spLocks noGrp="1"/>
          </p:cNvSpPr>
          <p:nvPr>
            <p:ph idx="1"/>
          </p:nvPr>
        </p:nvSpPr>
        <p:spPr>
          <a:xfrm>
            <a:off x="457200" y="1186701"/>
            <a:ext cx="6486879" cy="4525963"/>
          </a:xfrm>
        </p:spPr>
        <p:txBody>
          <a:bodyPr>
            <a:normAutofit fontScale="92500"/>
          </a:bodyPr>
          <a:lstStyle/>
          <a:p>
            <a:r>
              <a:rPr lang="en-US" dirty="0" smtClean="0"/>
              <a:t>BVDV </a:t>
            </a:r>
            <a:r>
              <a:rPr lang="en-US" dirty="0"/>
              <a:t>is </a:t>
            </a:r>
            <a:r>
              <a:rPr lang="en-US" dirty="0" smtClean="0"/>
              <a:t>a </a:t>
            </a:r>
            <a:r>
              <a:rPr lang="en-US" dirty="0"/>
              <a:t>member of </a:t>
            </a:r>
            <a:r>
              <a:rPr lang="en-US" dirty="0" smtClean="0"/>
              <a:t>the               </a:t>
            </a:r>
            <a:r>
              <a:rPr lang="en-US" dirty="0" err="1" smtClean="0"/>
              <a:t>Pestivirus</a:t>
            </a:r>
            <a:r>
              <a:rPr lang="en-US" dirty="0" smtClean="0"/>
              <a:t> family</a:t>
            </a:r>
            <a:endParaRPr lang="en-US" dirty="0"/>
          </a:p>
          <a:p>
            <a:r>
              <a:rPr lang="en-US" dirty="0"/>
              <a:t>BVDV was detected in serum of two children with microcephaly in the US</a:t>
            </a:r>
            <a:r>
              <a:rPr lang="en-US" dirty="0" smtClean="0">
                <a:solidFill>
                  <a:srgbClr val="FF0000"/>
                </a:solidFill>
              </a:rPr>
              <a:t>*</a:t>
            </a:r>
            <a:endParaRPr lang="en-US" dirty="0">
              <a:solidFill>
                <a:srgbClr val="FF0000"/>
              </a:solidFill>
            </a:endParaRPr>
          </a:p>
          <a:p>
            <a:r>
              <a:rPr lang="en-US" dirty="0"/>
              <a:t>MMR vaccine: live viruses are grown on fetal bovine serum </a:t>
            </a:r>
            <a:endParaRPr lang="en-US" dirty="0" smtClean="0"/>
          </a:p>
          <a:p>
            <a:pPr lvl="1"/>
            <a:r>
              <a:rPr lang="en-US" dirty="0" smtClean="0"/>
              <a:t>BVDV </a:t>
            </a:r>
            <a:r>
              <a:rPr lang="en-US" dirty="0"/>
              <a:t>has been detected in </a:t>
            </a:r>
            <a:r>
              <a:rPr lang="en-US" dirty="0" smtClean="0"/>
              <a:t>MMR</a:t>
            </a:r>
            <a:r>
              <a:rPr lang="en-US" dirty="0" smtClean="0">
                <a:solidFill>
                  <a:srgbClr val="FF0000"/>
                </a:solidFill>
              </a:rPr>
              <a:t>**</a:t>
            </a:r>
            <a:endParaRPr lang="en-US" dirty="0">
              <a:solidFill>
                <a:srgbClr val="FF0000"/>
              </a:solidFill>
            </a:endParaRPr>
          </a:p>
          <a:p>
            <a:r>
              <a:rPr lang="en-US" dirty="0"/>
              <a:t>Virulent BVDV strain has been traced to Brazil as the original source</a:t>
            </a:r>
            <a:r>
              <a:rPr lang="en-US" dirty="0">
                <a:solidFill>
                  <a:srgbClr val="FF0000"/>
                </a:solidFill>
              </a:rPr>
              <a:t>**</a:t>
            </a:r>
            <a:r>
              <a:rPr lang="en-US" dirty="0" smtClean="0">
                <a:solidFill>
                  <a:srgbClr val="FF0000"/>
                </a:solidFill>
              </a:rPr>
              <a:t>*</a:t>
            </a:r>
            <a:endParaRPr lang="en-US" dirty="0">
              <a:solidFill>
                <a:srgbClr val="FF0000"/>
              </a:solidFill>
            </a:endParaRPr>
          </a:p>
          <a:p>
            <a:endParaRPr lang="en-US" dirty="0"/>
          </a:p>
        </p:txBody>
      </p:sp>
      <p:sp>
        <p:nvSpPr>
          <p:cNvPr id="6" name="TextBox 5"/>
          <p:cNvSpPr txBox="1"/>
          <p:nvPr/>
        </p:nvSpPr>
        <p:spPr>
          <a:xfrm>
            <a:off x="230919" y="5823117"/>
            <a:ext cx="6264681" cy="1015663"/>
          </a:xfrm>
          <a:prstGeom prst="rect">
            <a:avLst/>
          </a:prstGeom>
          <a:noFill/>
        </p:spPr>
        <p:txBody>
          <a:bodyPr wrap="none" rtlCol="0">
            <a:spAutoFit/>
          </a:bodyPr>
          <a:lstStyle/>
          <a:p>
            <a:r>
              <a:rPr lang="fr-FR" sz="2000" dirty="0">
                <a:solidFill>
                  <a:srgbClr val="FF0000"/>
                </a:solidFill>
              </a:rPr>
              <a:t>*</a:t>
            </a:r>
            <a:r>
              <a:rPr lang="fr-FR" sz="2000" dirty="0"/>
              <a:t>BJ </a:t>
            </a:r>
            <a:r>
              <a:rPr lang="fr-FR" sz="2000" dirty="0" err="1"/>
              <a:t>Potts</a:t>
            </a:r>
            <a:r>
              <a:rPr lang="fr-FR" sz="2000" dirty="0"/>
              <a:t> et al., The Lancet 1987; 329(8539): 972-973.</a:t>
            </a:r>
          </a:p>
          <a:p>
            <a:r>
              <a:rPr lang="fr-FR" sz="2000" dirty="0">
                <a:solidFill>
                  <a:srgbClr val="FF0000"/>
                </a:solidFill>
              </a:rPr>
              <a:t>**</a:t>
            </a:r>
            <a:r>
              <a:rPr lang="fr-FR" sz="2000" dirty="0"/>
              <a:t>R </a:t>
            </a:r>
            <a:r>
              <a:rPr lang="fr-FR" sz="2000" dirty="0" err="1"/>
              <a:t>Harasawa</a:t>
            </a:r>
            <a:r>
              <a:rPr lang="fr-FR" sz="2000" dirty="0"/>
              <a:t> et al. J Clin </a:t>
            </a:r>
            <a:r>
              <a:rPr lang="fr-FR" sz="2000" dirty="0" err="1"/>
              <a:t>Microbiol</a:t>
            </a:r>
            <a:r>
              <a:rPr lang="fr-FR" sz="2000" dirty="0"/>
              <a:t> 1994;32: 1604-1605. </a:t>
            </a:r>
          </a:p>
          <a:p>
            <a:r>
              <a:rPr lang="fr-FR" sz="2000" dirty="0">
                <a:solidFill>
                  <a:srgbClr val="FF0000"/>
                </a:solidFill>
              </a:rPr>
              <a:t>***</a:t>
            </a:r>
            <a:r>
              <a:rPr lang="fr-FR" sz="2000" dirty="0"/>
              <a:t>M </a:t>
            </a:r>
            <a:r>
              <a:rPr lang="fr-FR" sz="2000" dirty="0" err="1"/>
              <a:t>Giangaspero</a:t>
            </a:r>
            <a:r>
              <a:rPr lang="fr-FR" sz="2000" dirty="0"/>
              <a:t>, Tropical </a:t>
            </a:r>
            <a:r>
              <a:rPr lang="fr-FR" sz="2000" dirty="0" err="1"/>
              <a:t>Medicine</a:t>
            </a:r>
            <a:r>
              <a:rPr lang="fr-FR" sz="2000" dirty="0"/>
              <a:t> &amp; </a:t>
            </a:r>
            <a:r>
              <a:rPr lang="fr-FR" sz="2000" dirty="0" err="1"/>
              <a:t>Surgery</a:t>
            </a:r>
            <a:r>
              <a:rPr lang="fr-FR" sz="2000" dirty="0"/>
              <a:t> 2013;1:6.</a:t>
            </a:r>
            <a:endParaRPr lang="en-US" sz="2000" dirty="0"/>
          </a:p>
        </p:txBody>
      </p:sp>
    </p:spTree>
    <p:extLst>
      <p:ext uri="{BB962C8B-B14F-4D97-AF65-F5344CB8AC3E}">
        <p14:creationId xmlns:p14="http://schemas.microsoft.com/office/powerpoint/2010/main" val="261677532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434" y="513689"/>
            <a:ext cx="2909566" cy="3247283"/>
          </a:xfrm>
          <a:prstGeom prst="rect">
            <a:avLst/>
          </a:prstGeom>
        </p:spPr>
      </p:pic>
      <p:pic>
        <p:nvPicPr>
          <p:cNvPr id="5" name="Picture 4" descr="vaccin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5861" y="3760972"/>
            <a:ext cx="3008139" cy="2256104"/>
          </a:xfrm>
          <a:prstGeom prst="rect">
            <a:avLst/>
          </a:prstGeom>
        </p:spPr>
      </p:pic>
      <p:sp>
        <p:nvSpPr>
          <p:cNvPr id="2" name="Title 1"/>
          <p:cNvSpPr>
            <a:spLocks noGrp="1"/>
          </p:cNvSpPr>
          <p:nvPr>
            <p:ph type="title"/>
          </p:nvPr>
        </p:nvSpPr>
        <p:spPr>
          <a:xfrm>
            <a:off x="457200" y="-5785"/>
            <a:ext cx="8229600" cy="1143000"/>
          </a:xfrm>
        </p:spPr>
        <p:txBody>
          <a:bodyPr/>
          <a:lstStyle/>
          <a:p>
            <a:r>
              <a:rPr lang="en-US" b="1" dirty="0" smtClean="0"/>
              <a:t>The Smoking Gun?</a:t>
            </a:r>
            <a:endParaRPr lang="en-US" b="1" dirty="0"/>
          </a:p>
        </p:txBody>
      </p:sp>
      <p:sp>
        <p:nvSpPr>
          <p:cNvPr id="3" name="Content Placeholder 2"/>
          <p:cNvSpPr>
            <a:spLocks noGrp="1"/>
          </p:cNvSpPr>
          <p:nvPr>
            <p:ph idx="1"/>
          </p:nvPr>
        </p:nvSpPr>
        <p:spPr>
          <a:xfrm>
            <a:off x="457200" y="1186701"/>
            <a:ext cx="6486879" cy="4525963"/>
          </a:xfrm>
        </p:spPr>
        <p:txBody>
          <a:bodyPr>
            <a:normAutofit fontScale="92500"/>
          </a:bodyPr>
          <a:lstStyle/>
          <a:p>
            <a:r>
              <a:rPr lang="en-US" dirty="0" smtClean="0"/>
              <a:t>BVDV </a:t>
            </a:r>
            <a:r>
              <a:rPr lang="en-US" dirty="0"/>
              <a:t>is </a:t>
            </a:r>
            <a:r>
              <a:rPr lang="en-US" dirty="0" smtClean="0"/>
              <a:t>a </a:t>
            </a:r>
            <a:r>
              <a:rPr lang="en-US" dirty="0"/>
              <a:t>member of </a:t>
            </a:r>
            <a:r>
              <a:rPr lang="en-US" dirty="0" smtClean="0"/>
              <a:t>the               </a:t>
            </a:r>
            <a:r>
              <a:rPr lang="en-US" dirty="0" err="1" smtClean="0"/>
              <a:t>Pestivirus</a:t>
            </a:r>
            <a:r>
              <a:rPr lang="en-US" dirty="0" smtClean="0"/>
              <a:t> family</a:t>
            </a:r>
            <a:endParaRPr lang="en-US" dirty="0"/>
          </a:p>
          <a:p>
            <a:r>
              <a:rPr lang="en-US" dirty="0"/>
              <a:t>BVDV was detected in serum of two children with microcephaly in the US</a:t>
            </a:r>
            <a:r>
              <a:rPr lang="en-US" dirty="0" smtClean="0">
                <a:solidFill>
                  <a:srgbClr val="FF0000"/>
                </a:solidFill>
              </a:rPr>
              <a:t>*</a:t>
            </a:r>
            <a:endParaRPr lang="en-US" dirty="0">
              <a:solidFill>
                <a:srgbClr val="FF0000"/>
              </a:solidFill>
            </a:endParaRPr>
          </a:p>
          <a:p>
            <a:r>
              <a:rPr lang="en-US" dirty="0"/>
              <a:t>MMR vaccine: live viruses are grown on fetal bovine serum </a:t>
            </a:r>
            <a:endParaRPr lang="en-US" dirty="0" smtClean="0"/>
          </a:p>
          <a:p>
            <a:pPr lvl="1"/>
            <a:r>
              <a:rPr lang="en-US" dirty="0" smtClean="0"/>
              <a:t>BVDV </a:t>
            </a:r>
            <a:r>
              <a:rPr lang="en-US" dirty="0"/>
              <a:t>has been detected in </a:t>
            </a:r>
            <a:r>
              <a:rPr lang="en-US" dirty="0" smtClean="0"/>
              <a:t>MMR</a:t>
            </a:r>
            <a:r>
              <a:rPr lang="en-US" dirty="0" smtClean="0">
                <a:solidFill>
                  <a:srgbClr val="FF0000"/>
                </a:solidFill>
              </a:rPr>
              <a:t>**</a:t>
            </a:r>
            <a:endParaRPr lang="en-US" dirty="0">
              <a:solidFill>
                <a:srgbClr val="FF0000"/>
              </a:solidFill>
            </a:endParaRPr>
          </a:p>
          <a:p>
            <a:r>
              <a:rPr lang="en-US" dirty="0"/>
              <a:t>Virulent BVDV strain has been traced to Brazil as the original source</a:t>
            </a:r>
            <a:r>
              <a:rPr lang="en-US" dirty="0">
                <a:solidFill>
                  <a:srgbClr val="FF0000"/>
                </a:solidFill>
              </a:rPr>
              <a:t>**</a:t>
            </a:r>
            <a:r>
              <a:rPr lang="en-US" dirty="0" smtClean="0">
                <a:solidFill>
                  <a:srgbClr val="FF0000"/>
                </a:solidFill>
              </a:rPr>
              <a:t>*</a:t>
            </a:r>
            <a:endParaRPr lang="en-US" dirty="0">
              <a:solidFill>
                <a:srgbClr val="FF0000"/>
              </a:solidFill>
            </a:endParaRPr>
          </a:p>
          <a:p>
            <a:endParaRPr lang="en-US" dirty="0"/>
          </a:p>
        </p:txBody>
      </p:sp>
      <p:sp>
        <p:nvSpPr>
          <p:cNvPr id="7" name="TextBox 6"/>
          <p:cNvSpPr txBox="1"/>
          <p:nvPr/>
        </p:nvSpPr>
        <p:spPr>
          <a:xfrm>
            <a:off x="691328" y="1636512"/>
            <a:ext cx="7733210" cy="2554545"/>
          </a:xfrm>
          <a:prstGeom prst="rect">
            <a:avLst/>
          </a:prstGeom>
          <a:solidFill>
            <a:srgbClr val="FDFFB5"/>
          </a:solidFill>
          <a:ln>
            <a:solidFill>
              <a:schemeClr val="tx1"/>
            </a:solidFill>
          </a:ln>
        </p:spPr>
        <p:txBody>
          <a:bodyPr wrap="square" rtlCol="0">
            <a:spAutoFit/>
          </a:bodyPr>
          <a:lstStyle/>
          <a:p>
            <a:pPr algn="ctr"/>
            <a:endParaRPr lang="en-US" sz="3200" dirty="0" smtClean="0"/>
          </a:p>
          <a:p>
            <a:pPr algn="ctr"/>
            <a:r>
              <a:rPr lang="en-US" sz="3200" dirty="0" smtClean="0"/>
              <a:t> </a:t>
            </a:r>
            <a:r>
              <a:rPr lang="en-US" sz="3200" dirty="0" err="1" smtClean="0"/>
              <a:t>IgG</a:t>
            </a:r>
            <a:r>
              <a:rPr lang="en-US" sz="3200" dirty="0" smtClean="0"/>
              <a:t> is the immunoglobulin that is tested      to diagnose antibodies to BVDV                   and infer infection in cows</a:t>
            </a:r>
            <a:r>
              <a:rPr lang="en-US" sz="3200" dirty="0" smtClean="0">
                <a:solidFill>
                  <a:srgbClr val="FF0000"/>
                </a:solidFill>
              </a:rPr>
              <a:t>*</a:t>
            </a:r>
          </a:p>
          <a:p>
            <a:pPr algn="ctr"/>
            <a:endParaRPr lang="en-US" sz="3200" dirty="0" smtClean="0"/>
          </a:p>
        </p:txBody>
      </p:sp>
      <p:sp>
        <p:nvSpPr>
          <p:cNvPr id="8" name="TextBox 7"/>
          <p:cNvSpPr txBox="1"/>
          <p:nvPr/>
        </p:nvSpPr>
        <p:spPr>
          <a:xfrm>
            <a:off x="229153" y="6439023"/>
            <a:ext cx="8195385" cy="369332"/>
          </a:xfrm>
          <a:prstGeom prst="rect">
            <a:avLst/>
          </a:prstGeom>
          <a:noFill/>
        </p:spPr>
        <p:txBody>
          <a:bodyPr wrap="none" rtlCol="0">
            <a:spAutoFit/>
          </a:bodyPr>
          <a:lstStyle/>
          <a:p>
            <a:r>
              <a:rPr lang="en-US" dirty="0">
                <a:solidFill>
                  <a:srgbClr val="FF0000"/>
                </a:solidFill>
              </a:rPr>
              <a:t>*</a:t>
            </a:r>
            <a:r>
              <a:rPr lang="en-US" dirty="0"/>
              <a:t>C </a:t>
            </a:r>
            <a:r>
              <a:rPr lang="en-US" dirty="0" err="1"/>
              <a:t>Bachofen</a:t>
            </a:r>
            <a:r>
              <a:rPr lang="en-US" dirty="0"/>
              <a:t> et al., Journal of Veterinary Diagnostic Investigation 2013;25(5) 655-661.</a:t>
            </a:r>
          </a:p>
        </p:txBody>
      </p:sp>
    </p:spTree>
    <p:extLst>
      <p:ext uri="{BB962C8B-B14F-4D97-AF65-F5344CB8AC3E}">
        <p14:creationId xmlns:p14="http://schemas.microsoft.com/office/powerpoint/2010/main" val="42515605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59"/>
            <a:ext cx="8229600" cy="1143000"/>
          </a:xfrm>
        </p:spPr>
        <p:txBody>
          <a:bodyPr/>
          <a:lstStyle/>
          <a:p>
            <a:r>
              <a:rPr lang="en-US" b="1" dirty="0" smtClean="0"/>
              <a:t>Sugar Cane and Roundup</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18382" y="1107829"/>
            <a:ext cx="6550718" cy="5280885"/>
          </a:xfrm>
        </p:spPr>
        <p:txBody>
          <a:bodyPr>
            <a:normAutofit/>
          </a:bodyPr>
          <a:lstStyle/>
          <a:p>
            <a:r>
              <a:rPr lang="en-US" sz="2400" dirty="0"/>
              <a:t>Roundup is used to ripen sugar cane in NE Brazil at harvest</a:t>
            </a:r>
          </a:p>
          <a:p>
            <a:r>
              <a:rPr lang="en-US" sz="2400" dirty="0"/>
              <a:t>The workers harvest by machete and chop off </a:t>
            </a:r>
            <a:r>
              <a:rPr lang="en-US" sz="2400" dirty="0" smtClean="0"/>
              <a:t>     a </a:t>
            </a:r>
            <a:r>
              <a:rPr lang="en-US" sz="2400" dirty="0"/>
              <a:t>small chunk of stalk </a:t>
            </a:r>
            <a:r>
              <a:rPr lang="en-US" sz="2400" dirty="0" smtClean="0"/>
              <a:t>to chew </a:t>
            </a:r>
            <a:r>
              <a:rPr lang="en-US" sz="2400" dirty="0"/>
              <a:t>on as they harvest throughout the day</a:t>
            </a:r>
          </a:p>
          <a:p>
            <a:r>
              <a:rPr lang="en-US" sz="2400" dirty="0" smtClean="0"/>
              <a:t>They </a:t>
            </a:r>
            <a:r>
              <a:rPr lang="en-US" sz="2400" dirty="0"/>
              <a:t>suffer from end-stage kidney </a:t>
            </a:r>
            <a:r>
              <a:rPr lang="en-US" sz="2400" dirty="0" smtClean="0"/>
              <a:t>failure</a:t>
            </a:r>
            <a:endParaRPr lang="en-US" sz="2400" dirty="0"/>
          </a:p>
          <a:p>
            <a:r>
              <a:rPr lang="en-US" sz="2400" dirty="0"/>
              <a:t>Kidney failure is much lower in </a:t>
            </a:r>
            <a:r>
              <a:rPr lang="en-US" sz="2400" dirty="0" smtClean="0"/>
              <a:t>                             other </a:t>
            </a:r>
            <a:r>
              <a:rPr lang="en-US" sz="2400" dirty="0"/>
              <a:t>regions where they have </a:t>
            </a:r>
            <a:r>
              <a:rPr lang="en-US" sz="2400" dirty="0" smtClean="0"/>
              <a:t>                                switched to </a:t>
            </a:r>
            <a:r>
              <a:rPr lang="en-US" sz="2400" dirty="0"/>
              <a:t>a different ripening </a:t>
            </a:r>
            <a:r>
              <a:rPr lang="en-US" sz="2400" dirty="0" smtClean="0"/>
              <a:t>                           agent </a:t>
            </a:r>
            <a:r>
              <a:rPr lang="en-US" sz="2400" dirty="0"/>
              <a:t>besides </a:t>
            </a:r>
            <a:r>
              <a:rPr lang="en-US" sz="2400" dirty="0" smtClean="0"/>
              <a:t>glyphosate</a:t>
            </a:r>
          </a:p>
          <a:p>
            <a:endParaRPr lang="en-US" sz="2400" dirty="0" smtClean="0"/>
          </a:p>
          <a:p>
            <a:r>
              <a:rPr lang="en-US" sz="2400" dirty="0" smtClean="0"/>
              <a:t>The workers also </a:t>
            </a:r>
            <a:r>
              <a:rPr lang="en-US" sz="2400" dirty="0"/>
              <a:t>take stalk </a:t>
            </a:r>
            <a:r>
              <a:rPr lang="en-US" sz="2400" dirty="0" smtClean="0"/>
              <a:t>sections              home  for </a:t>
            </a:r>
            <a:r>
              <a:rPr lang="en-US" sz="2400" dirty="0"/>
              <a:t>the family to </a:t>
            </a:r>
            <a:r>
              <a:rPr lang="en-US" sz="2400" dirty="0" smtClean="0"/>
              <a:t>eat</a:t>
            </a:r>
            <a:endParaRPr lang="en-US" sz="2400" dirty="0"/>
          </a:p>
          <a:p>
            <a:endParaRPr lang="en-US" sz="2400" dirty="0"/>
          </a:p>
        </p:txBody>
      </p:sp>
      <p:sp>
        <p:nvSpPr>
          <p:cNvPr id="4" name="TextBox 3"/>
          <p:cNvSpPr txBox="1"/>
          <p:nvPr/>
        </p:nvSpPr>
        <p:spPr>
          <a:xfrm>
            <a:off x="3825498" y="6447643"/>
            <a:ext cx="4861302" cy="400110"/>
          </a:xfrm>
          <a:prstGeom prst="rect">
            <a:avLst/>
          </a:prstGeom>
          <a:noFill/>
        </p:spPr>
        <p:txBody>
          <a:bodyPr wrap="none" rtlCol="0">
            <a:spAutoFit/>
          </a:bodyPr>
          <a:lstStyle/>
          <a:p>
            <a:r>
              <a:rPr lang="en-US" sz="2000" dirty="0" smtClean="0">
                <a:solidFill>
                  <a:srgbClr val="FF0000"/>
                </a:solidFill>
              </a:rPr>
              <a:t>*</a:t>
            </a:r>
            <a:r>
              <a:rPr lang="en-US" sz="2000" dirty="0" smtClean="0"/>
              <a:t> Prof.. Don Huber, Personal Communication</a:t>
            </a:r>
            <a:endParaRPr lang="en-US" sz="2000" dirty="0"/>
          </a:p>
        </p:txBody>
      </p:sp>
      <p:pic>
        <p:nvPicPr>
          <p:cNvPr id="5" name="Picture 4" descr="sugar_cane_work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00" y="956475"/>
            <a:ext cx="1968922" cy="3064028"/>
          </a:xfrm>
          <a:prstGeom prst="rect">
            <a:avLst/>
          </a:prstGeom>
        </p:spPr>
      </p:pic>
      <p:pic>
        <p:nvPicPr>
          <p:cNvPr id="6" name="Picture 5" descr="eating_sugar_ca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629" y="4020503"/>
            <a:ext cx="3356393" cy="2377445"/>
          </a:xfrm>
          <a:prstGeom prst="rect">
            <a:avLst/>
          </a:prstGeom>
        </p:spPr>
      </p:pic>
    </p:spTree>
    <p:extLst>
      <p:ext uri="{BB962C8B-B14F-4D97-AF65-F5344CB8AC3E}">
        <p14:creationId xmlns:p14="http://schemas.microsoft.com/office/powerpoint/2010/main" val="239003132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Smoking Gun?</a:t>
            </a:r>
            <a:endParaRPr lang="en-US" b="1" dirty="0">
              <a:solidFill>
                <a:srgbClr val="FF0000"/>
              </a:solidFill>
            </a:endParaRPr>
          </a:p>
        </p:txBody>
      </p:sp>
      <p:sp>
        <p:nvSpPr>
          <p:cNvPr id="5" name="TextBox 4"/>
          <p:cNvSpPr txBox="1"/>
          <p:nvPr/>
        </p:nvSpPr>
        <p:spPr>
          <a:xfrm>
            <a:off x="457200" y="1648392"/>
            <a:ext cx="7995472" cy="3539430"/>
          </a:xfrm>
          <a:prstGeom prst="rect">
            <a:avLst/>
          </a:prstGeom>
          <a:solidFill>
            <a:srgbClr val="FDFFB5"/>
          </a:solidFill>
          <a:ln>
            <a:solidFill>
              <a:schemeClr val="tx1"/>
            </a:solidFill>
          </a:ln>
        </p:spPr>
        <p:txBody>
          <a:bodyPr wrap="square" rtlCol="0">
            <a:spAutoFit/>
          </a:bodyPr>
          <a:lstStyle/>
          <a:p>
            <a:pPr algn="ctr"/>
            <a:endParaRPr lang="en-US" sz="3200" dirty="0" smtClean="0"/>
          </a:p>
          <a:p>
            <a:pPr algn="ctr"/>
            <a:r>
              <a:rPr lang="en-US" sz="3200" dirty="0" smtClean="0"/>
              <a:t>Does </a:t>
            </a:r>
            <a:r>
              <a:rPr lang="en-US" sz="3200" dirty="0"/>
              <a:t>the attack on </a:t>
            </a:r>
            <a:r>
              <a:rPr lang="en-US" sz="3200" dirty="0" err="1"/>
              <a:t>IgG</a:t>
            </a:r>
            <a:r>
              <a:rPr lang="en-US" sz="3200" dirty="0"/>
              <a:t> induced by glyphosate-contaminated </a:t>
            </a:r>
            <a:r>
              <a:rPr lang="en-US" sz="3200" dirty="0" err="1" smtClean="0"/>
              <a:t>Zika</a:t>
            </a:r>
            <a:r>
              <a:rPr lang="en-US" sz="3200" dirty="0" smtClean="0"/>
              <a:t> </a:t>
            </a:r>
            <a:r>
              <a:rPr lang="en-US" sz="3200" dirty="0"/>
              <a:t>protein lead to an impaired immune </a:t>
            </a:r>
            <a:r>
              <a:rPr lang="en-US" sz="3200" dirty="0" smtClean="0"/>
              <a:t>system </a:t>
            </a:r>
            <a:r>
              <a:rPr lang="en-US" sz="3200" i="1" dirty="0" smtClean="0">
                <a:solidFill>
                  <a:srgbClr val="FF0000"/>
                </a:solidFill>
              </a:rPr>
              <a:t>(reduction in </a:t>
            </a:r>
            <a:r>
              <a:rPr lang="en-US" sz="3200" i="1" dirty="0" err="1" smtClean="0">
                <a:solidFill>
                  <a:srgbClr val="FF0000"/>
                </a:solidFill>
              </a:rPr>
              <a:t>IgG</a:t>
            </a:r>
            <a:r>
              <a:rPr lang="en-US" sz="3200" i="1" dirty="0" smtClean="0">
                <a:solidFill>
                  <a:srgbClr val="FF0000"/>
                </a:solidFill>
              </a:rPr>
              <a:t>) </a:t>
            </a:r>
            <a:r>
              <a:rPr lang="en-US" sz="3200" dirty="0"/>
              <a:t>and vulnerability to </a:t>
            </a:r>
            <a:r>
              <a:rPr lang="en-US" sz="3200" dirty="0" smtClean="0"/>
              <a:t>fetal brain </a:t>
            </a:r>
            <a:r>
              <a:rPr lang="en-US" sz="3200" dirty="0"/>
              <a:t>infection with BVDV (potentially a contaminant in vaccines)</a:t>
            </a:r>
            <a:r>
              <a:rPr lang="en-US" sz="3200" dirty="0" smtClean="0"/>
              <a:t>?</a:t>
            </a:r>
          </a:p>
          <a:p>
            <a:pPr algn="ctr"/>
            <a:endParaRPr lang="en-US" sz="3200" dirty="0" smtClean="0"/>
          </a:p>
        </p:txBody>
      </p:sp>
    </p:spTree>
    <p:extLst>
      <p:ext uri="{BB962C8B-B14F-4D97-AF65-F5344CB8AC3E}">
        <p14:creationId xmlns:p14="http://schemas.microsoft.com/office/powerpoint/2010/main" val="367297902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squitoes_mat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990" y="318448"/>
            <a:ext cx="2990088" cy="2011680"/>
          </a:xfrm>
          <a:prstGeom prst="rect">
            <a:avLst/>
          </a:prstGeom>
        </p:spPr>
      </p:pic>
      <p:pic>
        <p:nvPicPr>
          <p:cNvPr id="5" name="Picture 4" descr="mosquito-bite-remed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740" y="318448"/>
            <a:ext cx="2069708" cy="1182690"/>
          </a:xfrm>
          <a:prstGeom prst="rect">
            <a:avLst/>
          </a:prstGeom>
        </p:spPr>
      </p:pic>
      <p:pic>
        <p:nvPicPr>
          <p:cNvPr id="6" name="Picture 5" descr="flu-sho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8756" y="2330128"/>
            <a:ext cx="3548244" cy="2002223"/>
          </a:xfrm>
          <a:prstGeom prst="rect">
            <a:avLst/>
          </a:prstGeom>
        </p:spPr>
      </p:pic>
      <p:pic>
        <p:nvPicPr>
          <p:cNvPr id="7" name="Picture 6" descr="pregnan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7962" y="4903143"/>
            <a:ext cx="3231562" cy="1817008"/>
          </a:xfrm>
          <a:prstGeom prst="rect">
            <a:avLst/>
          </a:prstGeom>
        </p:spPr>
      </p:pic>
      <p:pic>
        <p:nvPicPr>
          <p:cNvPr id="8" name="Picture 7" descr="microcephal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164" y="2509485"/>
            <a:ext cx="3048000" cy="2286000"/>
          </a:xfrm>
          <a:prstGeom prst="rect">
            <a:avLst/>
          </a:prstGeom>
        </p:spPr>
      </p:pic>
      <p:sp>
        <p:nvSpPr>
          <p:cNvPr id="9" name="TextBox 8"/>
          <p:cNvSpPr txBox="1"/>
          <p:nvPr/>
        </p:nvSpPr>
        <p:spPr>
          <a:xfrm>
            <a:off x="755990" y="190789"/>
            <a:ext cx="3062786" cy="1015663"/>
          </a:xfrm>
          <a:prstGeom prst="rect">
            <a:avLst/>
          </a:prstGeom>
          <a:noFill/>
        </p:spPr>
        <p:txBody>
          <a:bodyPr wrap="square" rtlCol="0">
            <a:spAutoFit/>
          </a:bodyPr>
          <a:lstStyle/>
          <a:p>
            <a:r>
              <a:rPr lang="en-US" sz="2000" dirty="0" smtClean="0"/>
              <a:t>GMO mosquito passes glyphosate-contaminated </a:t>
            </a:r>
            <a:r>
              <a:rPr lang="en-US" sz="2000" dirty="0" err="1" smtClean="0"/>
              <a:t>Zika</a:t>
            </a:r>
            <a:r>
              <a:rPr lang="en-US" sz="2000" dirty="0" smtClean="0"/>
              <a:t> to female</a:t>
            </a:r>
            <a:endParaRPr lang="en-US" sz="2000" dirty="0"/>
          </a:p>
        </p:txBody>
      </p:sp>
      <p:sp>
        <p:nvSpPr>
          <p:cNvPr id="10" name="TextBox 9"/>
          <p:cNvSpPr txBox="1"/>
          <p:nvPr/>
        </p:nvSpPr>
        <p:spPr>
          <a:xfrm>
            <a:off x="5225968" y="1060266"/>
            <a:ext cx="2132427" cy="369332"/>
          </a:xfrm>
          <a:prstGeom prst="rect">
            <a:avLst/>
          </a:prstGeom>
          <a:noFill/>
        </p:spPr>
        <p:txBody>
          <a:bodyPr wrap="none" rtlCol="0">
            <a:spAutoFit/>
          </a:bodyPr>
          <a:lstStyle/>
          <a:p>
            <a:r>
              <a:rPr lang="en-US" dirty="0" smtClean="0"/>
              <a:t>Female bites woman</a:t>
            </a:r>
            <a:endParaRPr lang="en-US" dirty="0"/>
          </a:p>
        </p:txBody>
      </p:sp>
      <p:sp>
        <p:nvSpPr>
          <p:cNvPr id="11" name="TextBox 10"/>
          <p:cNvSpPr txBox="1"/>
          <p:nvPr/>
        </p:nvSpPr>
        <p:spPr>
          <a:xfrm>
            <a:off x="4198815" y="2595676"/>
            <a:ext cx="1945430" cy="1477328"/>
          </a:xfrm>
          <a:prstGeom prst="rect">
            <a:avLst/>
          </a:prstGeom>
          <a:noFill/>
        </p:spPr>
        <p:txBody>
          <a:bodyPr wrap="square" rtlCol="0">
            <a:spAutoFit/>
          </a:bodyPr>
          <a:lstStyle/>
          <a:p>
            <a:r>
              <a:rPr lang="en-US" dirty="0" smtClean="0"/>
              <a:t>Woman gets MMR vaccine containing glyphosate-contaminated BVDV</a:t>
            </a:r>
            <a:endParaRPr lang="en-US" dirty="0"/>
          </a:p>
        </p:txBody>
      </p:sp>
      <p:sp>
        <p:nvSpPr>
          <p:cNvPr id="12" name="TextBox 11"/>
          <p:cNvSpPr txBox="1"/>
          <p:nvPr/>
        </p:nvSpPr>
        <p:spPr>
          <a:xfrm>
            <a:off x="4983192" y="1832118"/>
            <a:ext cx="3652337" cy="369332"/>
          </a:xfrm>
          <a:prstGeom prst="rect">
            <a:avLst/>
          </a:prstGeom>
          <a:noFill/>
        </p:spPr>
        <p:txBody>
          <a:bodyPr wrap="none" rtlCol="0">
            <a:spAutoFit/>
          </a:bodyPr>
          <a:lstStyle/>
          <a:p>
            <a:r>
              <a:rPr lang="en-US" dirty="0" smtClean="0"/>
              <a:t>Woman develops immune deficiency</a:t>
            </a:r>
            <a:endParaRPr lang="en-US" dirty="0"/>
          </a:p>
        </p:txBody>
      </p:sp>
      <p:sp>
        <p:nvSpPr>
          <p:cNvPr id="15" name="TextBox 14"/>
          <p:cNvSpPr txBox="1"/>
          <p:nvPr/>
        </p:nvSpPr>
        <p:spPr>
          <a:xfrm>
            <a:off x="3230899" y="967933"/>
            <a:ext cx="340658" cy="461665"/>
          </a:xfrm>
          <a:prstGeom prst="rect">
            <a:avLst/>
          </a:prstGeom>
          <a:noFill/>
        </p:spPr>
        <p:txBody>
          <a:bodyPr wrap="none" rtlCol="0">
            <a:spAutoFit/>
          </a:bodyPr>
          <a:lstStyle/>
          <a:p>
            <a:r>
              <a:rPr lang="en-US" sz="2400" dirty="0" smtClean="0">
                <a:solidFill>
                  <a:srgbClr val="FF0000"/>
                </a:solidFill>
              </a:rPr>
              <a:t>1</a:t>
            </a:r>
            <a:endParaRPr lang="en-US" sz="2400" dirty="0">
              <a:solidFill>
                <a:srgbClr val="FF0000"/>
              </a:solidFill>
            </a:endParaRPr>
          </a:p>
        </p:txBody>
      </p:sp>
      <p:sp>
        <p:nvSpPr>
          <p:cNvPr id="16" name="TextBox 15"/>
          <p:cNvSpPr txBox="1"/>
          <p:nvPr/>
        </p:nvSpPr>
        <p:spPr>
          <a:xfrm>
            <a:off x="7246129" y="5971920"/>
            <a:ext cx="340658" cy="461665"/>
          </a:xfrm>
          <a:prstGeom prst="rect">
            <a:avLst/>
          </a:prstGeom>
          <a:noFill/>
        </p:spPr>
        <p:txBody>
          <a:bodyPr wrap="none" rtlCol="0">
            <a:spAutoFit/>
          </a:bodyPr>
          <a:lstStyle/>
          <a:p>
            <a:r>
              <a:rPr lang="en-US" sz="2400" dirty="0">
                <a:solidFill>
                  <a:srgbClr val="FF0000"/>
                </a:solidFill>
              </a:rPr>
              <a:t>5</a:t>
            </a:r>
          </a:p>
        </p:txBody>
      </p:sp>
      <p:sp>
        <p:nvSpPr>
          <p:cNvPr id="17" name="TextBox 16"/>
          <p:cNvSpPr txBox="1"/>
          <p:nvPr/>
        </p:nvSpPr>
        <p:spPr>
          <a:xfrm>
            <a:off x="6807311" y="348323"/>
            <a:ext cx="340658" cy="461665"/>
          </a:xfrm>
          <a:prstGeom prst="rect">
            <a:avLst/>
          </a:prstGeom>
          <a:noFill/>
        </p:spPr>
        <p:txBody>
          <a:bodyPr wrap="none" rtlCol="0">
            <a:spAutoFit/>
          </a:bodyPr>
          <a:lstStyle/>
          <a:p>
            <a:r>
              <a:rPr lang="en-US" sz="2400" dirty="0">
                <a:solidFill>
                  <a:srgbClr val="FF0000"/>
                </a:solidFill>
              </a:rPr>
              <a:t>2</a:t>
            </a:r>
          </a:p>
        </p:txBody>
      </p:sp>
      <p:sp>
        <p:nvSpPr>
          <p:cNvPr id="18" name="TextBox 17"/>
          <p:cNvSpPr txBox="1"/>
          <p:nvPr/>
        </p:nvSpPr>
        <p:spPr>
          <a:xfrm>
            <a:off x="4642534" y="1784288"/>
            <a:ext cx="340658" cy="461665"/>
          </a:xfrm>
          <a:prstGeom prst="rect">
            <a:avLst/>
          </a:prstGeom>
          <a:noFill/>
        </p:spPr>
        <p:txBody>
          <a:bodyPr wrap="none" rtlCol="0">
            <a:spAutoFit/>
          </a:bodyPr>
          <a:lstStyle/>
          <a:p>
            <a:r>
              <a:rPr lang="en-US" sz="2400" dirty="0">
                <a:solidFill>
                  <a:srgbClr val="FF0000"/>
                </a:solidFill>
              </a:rPr>
              <a:t>3</a:t>
            </a:r>
          </a:p>
        </p:txBody>
      </p:sp>
      <p:sp>
        <p:nvSpPr>
          <p:cNvPr id="19" name="TextBox 18"/>
          <p:cNvSpPr txBox="1"/>
          <p:nvPr/>
        </p:nvSpPr>
        <p:spPr>
          <a:xfrm>
            <a:off x="7916198" y="2575547"/>
            <a:ext cx="340658" cy="461665"/>
          </a:xfrm>
          <a:prstGeom prst="rect">
            <a:avLst/>
          </a:prstGeom>
          <a:noFill/>
        </p:spPr>
        <p:txBody>
          <a:bodyPr wrap="none" rtlCol="0">
            <a:spAutoFit/>
          </a:bodyPr>
          <a:lstStyle/>
          <a:p>
            <a:r>
              <a:rPr lang="en-US" sz="2400" dirty="0" smtClean="0">
                <a:solidFill>
                  <a:srgbClr val="FF0000"/>
                </a:solidFill>
              </a:rPr>
              <a:t>4</a:t>
            </a:r>
            <a:endParaRPr lang="en-US" sz="2400" dirty="0">
              <a:solidFill>
                <a:srgbClr val="FF0000"/>
              </a:solidFill>
            </a:endParaRPr>
          </a:p>
        </p:txBody>
      </p:sp>
      <p:sp>
        <p:nvSpPr>
          <p:cNvPr id="20" name="TextBox 19"/>
          <p:cNvSpPr txBox="1"/>
          <p:nvPr/>
        </p:nvSpPr>
        <p:spPr>
          <a:xfrm>
            <a:off x="3060570" y="2583124"/>
            <a:ext cx="340658" cy="461665"/>
          </a:xfrm>
          <a:prstGeom prst="rect">
            <a:avLst/>
          </a:prstGeom>
          <a:noFill/>
        </p:spPr>
        <p:txBody>
          <a:bodyPr wrap="none" rtlCol="0">
            <a:spAutoFit/>
          </a:bodyPr>
          <a:lstStyle/>
          <a:p>
            <a:r>
              <a:rPr lang="en-US" sz="2400" dirty="0" smtClean="0">
                <a:solidFill>
                  <a:srgbClr val="FF0000"/>
                </a:solidFill>
              </a:rPr>
              <a:t>6</a:t>
            </a:r>
            <a:endParaRPr lang="en-US" sz="2400" dirty="0">
              <a:solidFill>
                <a:srgbClr val="FF0000"/>
              </a:solidFill>
            </a:endParaRPr>
          </a:p>
        </p:txBody>
      </p:sp>
      <p:sp>
        <p:nvSpPr>
          <p:cNvPr id="21" name="TextBox 20"/>
          <p:cNvSpPr txBox="1"/>
          <p:nvPr/>
        </p:nvSpPr>
        <p:spPr>
          <a:xfrm>
            <a:off x="683157" y="4782597"/>
            <a:ext cx="2929007" cy="369332"/>
          </a:xfrm>
          <a:prstGeom prst="rect">
            <a:avLst/>
          </a:prstGeom>
          <a:noFill/>
        </p:spPr>
        <p:txBody>
          <a:bodyPr wrap="none" rtlCol="0">
            <a:spAutoFit/>
          </a:bodyPr>
          <a:lstStyle/>
          <a:p>
            <a:r>
              <a:rPr lang="en-US" dirty="0" smtClean="0"/>
              <a:t>Baby born with microcephaly</a:t>
            </a:r>
            <a:endParaRPr lang="en-US" dirty="0"/>
          </a:p>
        </p:txBody>
      </p:sp>
      <p:sp>
        <p:nvSpPr>
          <p:cNvPr id="22" name="TextBox 21"/>
          <p:cNvSpPr txBox="1"/>
          <p:nvPr/>
        </p:nvSpPr>
        <p:spPr>
          <a:xfrm>
            <a:off x="1846233" y="5616527"/>
            <a:ext cx="3263769" cy="923330"/>
          </a:xfrm>
          <a:prstGeom prst="rect">
            <a:avLst/>
          </a:prstGeom>
          <a:noFill/>
        </p:spPr>
        <p:txBody>
          <a:bodyPr wrap="square" rtlCol="0">
            <a:spAutoFit/>
          </a:bodyPr>
          <a:lstStyle/>
          <a:p>
            <a:r>
              <a:rPr lang="en-US" dirty="0" smtClean="0"/>
              <a:t>During pregnancy, fetal brain is attacked by autoantibodies due to immune reaction to BVDV</a:t>
            </a:r>
            <a:endParaRPr lang="en-US" dirty="0"/>
          </a:p>
        </p:txBody>
      </p:sp>
      <p:cxnSp>
        <p:nvCxnSpPr>
          <p:cNvPr id="24" name="Straight Arrow Connector 23"/>
          <p:cNvCxnSpPr/>
          <p:nvPr/>
        </p:nvCxnSpPr>
        <p:spPr>
          <a:xfrm>
            <a:off x="4052587" y="809988"/>
            <a:ext cx="795375" cy="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5" idx="2"/>
          </p:cNvCxnSpPr>
          <p:nvPr/>
        </p:nvCxnSpPr>
        <p:spPr>
          <a:xfrm flipH="1">
            <a:off x="5976165" y="1501138"/>
            <a:ext cx="265429" cy="33098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6144245" y="2201450"/>
            <a:ext cx="168080" cy="30803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6807311" y="4444395"/>
            <a:ext cx="551084" cy="463134"/>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flipV="1">
            <a:off x="3818776" y="4593786"/>
            <a:ext cx="1291226" cy="78430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603003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5335" y="2967335"/>
            <a:ext cx="7793344" cy="923330"/>
          </a:xfrm>
          <a:prstGeom prst="rect">
            <a:avLst/>
          </a:prstGeom>
          <a:noFill/>
        </p:spPr>
        <p:txBody>
          <a:bodyPr wrap="none" lIns="91440" tIns="45720" rIns="91440" bIns="45720">
            <a:spAutoFit/>
          </a:bodyPr>
          <a:lstStyle/>
          <a:p>
            <a:pPr algn="ctr"/>
            <a:r>
              <a:rPr lang="en-US" sz="5400"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Zika</a:t>
            </a:r>
            <a:r>
              <a:rPr lang="en-US" sz="5400"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Vaccine Development</a:t>
            </a:r>
            <a:endParaRPr lang="en-US" sz="5400"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590017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22" y="33813"/>
            <a:ext cx="8229600" cy="1143000"/>
          </a:xfrm>
        </p:spPr>
        <p:txBody>
          <a:bodyPr/>
          <a:lstStyle/>
          <a:p>
            <a:r>
              <a:rPr lang="en-US" b="1" dirty="0" smtClean="0"/>
              <a:t>What is </a:t>
            </a:r>
            <a:r>
              <a:rPr lang="en-US" b="1" dirty="0" err="1" smtClean="0"/>
              <a:t>Zika</a:t>
            </a:r>
            <a:r>
              <a:rPr lang="en-US" b="1" dirty="0" smtClean="0"/>
              <a:t>?</a:t>
            </a:r>
            <a:endParaRPr lang="en-US" b="1" dirty="0"/>
          </a:p>
        </p:txBody>
      </p:sp>
      <p:sp>
        <p:nvSpPr>
          <p:cNvPr id="3" name="Content Placeholder 2"/>
          <p:cNvSpPr>
            <a:spLocks noGrp="1"/>
          </p:cNvSpPr>
          <p:nvPr>
            <p:ph idx="1"/>
          </p:nvPr>
        </p:nvSpPr>
        <p:spPr>
          <a:xfrm>
            <a:off x="174964" y="1176813"/>
            <a:ext cx="5946026" cy="5315133"/>
          </a:xfrm>
        </p:spPr>
        <p:txBody>
          <a:bodyPr>
            <a:normAutofit fontScale="92500"/>
          </a:bodyPr>
          <a:lstStyle/>
          <a:p>
            <a:r>
              <a:rPr lang="en-US" dirty="0" err="1"/>
              <a:t>Zika</a:t>
            </a:r>
            <a:r>
              <a:rPr lang="en-US" dirty="0"/>
              <a:t> is a </a:t>
            </a:r>
            <a:r>
              <a:rPr lang="en-US" dirty="0" err="1"/>
              <a:t>flavivirus</a:t>
            </a:r>
            <a:r>
              <a:rPr lang="en-US" dirty="0"/>
              <a:t>: this family also includes dengue, West Nile, yellow fever, Japanese encephalitis and tick-borne encephalitic viruses</a:t>
            </a:r>
            <a:r>
              <a:rPr lang="en-US" dirty="0" smtClean="0"/>
              <a:t>.</a:t>
            </a:r>
            <a:endParaRPr lang="en-US" dirty="0"/>
          </a:p>
          <a:p>
            <a:r>
              <a:rPr lang="en-US" dirty="0" err="1"/>
              <a:t>Flaviviruses</a:t>
            </a:r>
            <a:r>
              <a:rPr lang="en-US" dirty="0"/>
              <a:t> contain an RNA genome (not DNA) surrounded by a lipid (fatty) membrane inside a protein shell</a:t>
            </a:r>
            <a:r>
              <a:rPr lang="en-US" dirty="0" smtClean="0"/>
              <a:t>. </a:t>
            </a:r>
          </a:p>
          <a:p>
            <a:r>
              <a:rPr lang="en-US" dirty="0" smtClean="0"/>
              <a:t>The protein is glycosylated: bound to complex sugar chains dangling around the exterior</a:t>
            </a:r>
            <a:endParaRPr lang="en-US" dirty="0"/>
          </a:p>
          <a:p>
            <a:endParaRPr lang="en-US" dirty="0"/>
          </a:p>
        </p:txBody>
      </p:sp>
      <p:pic>
        <p:nvPicPr>
          <p:cNvPr id="4" name="Picture 3" descr="Zik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990" y="1600200"/>
            <a:ext cx="2743200" cy="2705100"/>
          </a:xfrm>
          <a:prstGeom prst="rect">
            <a:avLst/>
          </a:prstGeom>
        </p:spPr>
      </p:pic>
    </p:spTree>
    <p:extLst>
      <p:ext uri="{BB962C8B-B14F-4D97-AF65-F5344CB8AC3E}">
        <p14:creationId xmlns:p14="http://schemas.microsoft.com/office/powerpoint/2010/main" val="230109369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keda_Zika_vacc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 y="0"/>
            <a:ext cx="7210294" cy="6858000"/>
          </a:xfrm>
          <a:prstGeom prst="rect">
            <a:avLst/>
          </a:prstGeom>
        </p:spPr>
      </p:pic>
      <p:pic>
        <p:nvPicPr>
          <p:cNvPr id="8" name="Picture 7" descr="vaccin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6659" y="1238592"/>
            <a:ext cx="2438400" cy="1624584"/>
          </a:xfrm>
          <a:prstGeom prst="rect">
            <a:avLst/>
          </a:prstGeom>
        </p:spPr>
      </p:pic>
    </p:spTree>
    <p:extLst>
      <p:ext uri="{BB962C8B-B14F-4D97-AF65-F5344CB8AC3E}">
        <p14:creationId xmlns:p14="http://schemas.microsoft.com/office/powerpoint/2010/main" val="91092074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keda_Zika_vacc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 y="0"/>
            <a:ext cx="7210294" cy="6858000"/>
          </a:xfrm>
          <a:prstGeom prst="rect">
            <a:avLst/>
          </a:prstGeom>
        </p:spPr>
      </p:pic>
      <p:pic>
        <p:nvPicPr>
          <p:cNvPr id="8" name="Picture 7" descr="vaccin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6659" y="1238592"/>
            <a:ext cx="2438400" cy="1624584"/>
          </a:xfrm>
          <a:prstGeom prst="rect">
            <a:avLst/>
          </a:prstGeom>
        </p:spPr>
      </p:pic>
      <p:sp>
        <p:nvSpPr>
          <p:cNvPr id="4" name="TextBox 3"/>
          <p:cNvSpPr txBox="1"/>
          <p:nvPr/>
        </p:nvSpPr>
        <p:spPr>
          <a:xfrm>
            <a:off x="1265074" y="1841243"/>
            <a:ext cx="6602248" cy="2554545"/>
          </a:xfrm>
          <a:prstGeom prst="rect">
            <a:avLst/>
          </a:prstGeom>
          <a:solidFill>
            <a:srgbClr val="FDFFB5"/>
          </a:solidFill>
          <a:ln>
            <a:solidFill>
              <a:schemeClr val="tx1"/>
            </a:solidFill>
          </a:ln>
        </p:spPr>
        <p:txBody>
          <a:bodyPr wrap="square" rtlCol="0">
            <a:spAutoFit/>
          </a:bodyPr>
          <a:lstStyle/>
          <a:p>
            <a:pPr algn="ctr"/>
            <a:endParaRPr lang="en-US" sz="3200" dirty="0" smtClean="0"/>
          </a:p>
          <a:p>
            <a:pPr algn="ctr"/>
            <a:r>
              <a:rPr lang="en-US" sz="3200" dirty="0" smtClean="0"/>
              <a:t>“Takeda </a:t>
            </a:r>
            <a:r>
              <a:rPr lang="en-US" sz="3200" dirty="0"/>
              <a:t>will harness its work against dengue, a virus from the same family, to develop a vaccine against </a:t>
            </a:r>
            <a:r>
              <a:rPr lang="en-US" sz="3200" dirty="0" err="1"/>
              <a:t>Zika</a:t>
            </a:r>
            <a:r>
              <a:rPr lang="en-US" sz="3200" dirty="0" smtClean="0"/>
              <a:t>.” </a:t>
            </a:r>
            <a:r>
              <a:rPr lang="en-US" sz="3200" dirty="0"/>
              <a:t/>
            </a:r>
            <a:br>
              <a:rPr lang="en-US" sz="3200" dirty="0"/>
            </a:br>
            <a:r>
              <a:rPr lang="en-US" sz="3200" dirty="0" smtClean="0"/>
              <a:t> </a:t>
            </a:r>
            <a:endParaRPr lang="en-US" sz="3200" dirty="0"/>
          </a:p>
        </p:txBody>
      </p:sp>
    </p:spTree>
    <p:extLst>
      <p:ext uri="{BB962C8B-B14F-4D97-AF65-F5344CB8AC3E}">
        <p14:creationId xmlns:p14="http://schemas.microsoft.com/office/powerpoint/2010/main" val="412905513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keda_Zika_vacc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 y="0"/>
            <a:ext cx="7210294" cy="6858000"/>
          </a:xfrm>
          <a:prstGeom prst="rect">
            <a:avLst/>
          </a:prstGeom>
        </p:spPr>
      </p:pic>
      <p:pic>
        <p:nvPicPr>
          <p:cNvPr id="8" name="Picture 7" descr="vaccin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6659" y="1238592"/>
            <a:ext cx="2438400" cy="1624584"/>
          </a:xfrm>
          <a:prstGeom prst="rect">
            <a:avLst/>
          </a:prstGeom>
        </p:spPr>
      </p:pic>
      <p:sp>
        <p:nvSpPr>
          <p:cNvPr id="5" name="TextBox 4"/>
          <p:cNvSpPr txBox="1"/>
          <p:nvPr/>
        </p:nvSpPr>
        <p:spPr>
          <a:xfrm>
            <a:off x="1265074" y="1841243"/>
            <a:ext cx="6602248" cy="3539430"/>
          </a:xfrm>
          <a:prstGeom prst="rect">
            <a:avLst/>
          </a:prstGeom>
          <a:solidFill>
            <a:srgbClr val="FDFFB5"/>
          </a:solidFill>
          <a:ln>
            <a:solidFill>
              <a:schemeClr val="tx1"/>
            </a:solidFill>
          </a:ln>
        </p:spPr>
        <p:txBody>
          <a:bodyPr wrap="square" rtlCol="0">
            <a:spAutoFit/>
          </a:bodyPr>
          <a:lstStyle/>
          <a:p>
            <a:pPr algn="ctr"/>
            <a:endParaRPr lang="en-US" sz="3200" dirty="0" smtClean="0"/>
          </a:p>
          <a:p>
            <a:r>
              <a:rPr lang="en-US" sz="3200" dirty="0" smtClean="0"/>
              <a:t>“</a:t>
            </a:r>
            <a:r>
              <a:rPr lang="en-US" sz="3200" b="1" dirty="0" err="1"/>
              <a:t>DENVax</a:t>
            </a:r>
            <a:r>
              <a:rPr lang="en-US" sz="3200" dirty="0"/>
              <a:t>: live attenuated vaccine </a:t>
            </a:r>
          </a:p>
          <a:p>
            <a:r>
              <a:rPr lang="en-US" sz="3200" dirty="0"/>
              <a:t>developed using </a:t>
            </a:r>
            <a:r>
              <a:rPr lang="en-US" sz="3200" dirty="0" err="1"/>
              <a:t>wildtype</a:t>
            </a:r>
            <a:r>
              <a:rPr lang="en-US" sz="3200" dirty="0"/>
              <a:t> DEN2 strain attenuated in primary </a:t>
            </a:r>
            <a:r>
              <a:rPr lang="en-US" sz="3200" i="1" dirty="0">
                <a:solidFill>
                  <a:srgbClr val="FF0000"/>
                </a:solidFill>
              </a:rPr>
              <a:t>dog kidney cells </a:t>
            </a:r>
            <a:r>
              <a:rPr lang="en-US" sz="3200" dirty="0"/>
              <a:t>and further attenuated by </a:t>
            </a:r>
            <a:r>
              <a:rPr lang="en-US" sz="3200" i="1" dirty="0">
                <a:solidFill>
                  <a:srgbClr val="FF0000"/>
                </a:solidFill>
              </a:rPr>
              <a:t>mutation</a:t>
            </a:r>
            <a:r>
              <a:rPr lang="en-US" sz="3200" dirty="0">
                <a:solidFill>
                  <a:srgbClr val="FF0000"/>
                </a:solidFill>
              </a:rPr>
              <a:t> </a:t>
            </a:r>
            <a:r>
              <a:rPr lang="en-US" sz="3200" dirty="0"/>
              <a:t>in NS3 </a:t>
            </a:r>
            <a:r>
              <a:rPr lang="en-US" sz="3200" dirty="0" smtClean="0"/>
              <a:t>gene.” </a:t>
            </a:r>
            <a:r>
              <a:rPr lang="en-US" sz="3200" dirty="0"/>
              <a:t/>
            </a:r>
            <a:br>
              <a:rPr lang="en-US" sz="3200" dirty="0"/>
            </a:br>
            <a:r>
              <a:rPr lang="en-US" sz="3200" dirty="0" smtClean="0"/>
              <a:t> </a:t>
            </a:r>
            <a:endParaRPr lang="en-US" sz="3200" dirty="0"/>
          </a:p>
        </p:txBody>
      </p:sp>
    </p:spTree>
    <p:extLst>
      <p:ext uri="{BB962C8B-B14F-4D97-AF65-F5344CB8AC3E}">
        <p14:creationId xmlns:p14="http://schemas.microsoft.com/office/powerpoint/2010/main" val="14495990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Merck’s Recent Research on Dengue Virus Vaccines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199" y="1600200"/>
            <a:ext cx="8433229" cy="4768258"/>
          </a:xfrm>
        </p:spPr>
        <p:txBody>
          <a:bodyPr>
            <a:normAutofit fontScale="85000" lnSpcReduction="20000"/>
          </a:bodyPr>
          <a:lstStyle/>
          <a:p>
            <a:r>
              <a:rPr lang="en-US" dirty="0"/>
              <a:t>Chimeric </a:t>
            </a:r>
            <a:r>
              <a:rPr lang="en-US" dirty="0" smtClean="0"/>
              <a:t>yellow </a:t>
            </a:r>
            <a:r>
              <a:rPr lang="en-US" dirty="0"/>
              <a:t>fever-dengue </a:t>
            </a:r>
            <a:r>
              <a:rPr lang="en-US" dirty="0" smtClean="0"/>
              <a:t>constructs: Two different virus </a:t>
            </a:r>
            <a:r>
              <a:rPr lang="en-US" i="1" dirty="0" smtClean="0">
                <a:solidFill>
                  <a:srgbClr val="FF0000"/>
                </a:solidFill>
              </a:rPr>
              <a:t>species</a:t>
            </a:r>
            <a:r>
              <a:rPr lang="en-US" dirty="0" smtClean="0">
                <a:solidFill>
                  <a:srgbClr val="FF0000"/>
                </a:solidFill>
              </a:rPr>
              <a:t> </a:t>
            </a:r>
            <a:r>
              <a:rPr lang="en-US" dirty="0" smtClean="0"/>
              <a:t>are merged</a:t>
            </a:r>
          </a:p>
          <a:p>
            <a:r>
              <a:rPr lang="en-US" dirty="0"/>
              <a:t>I</a:t>
            </a:r>
            <a:r>
              <a:rPr lang="en-US" dirty="0" smtClean="0"/>
              <a:t>n vitro, two </a:t>
            </a:r>
            <a:r>
              <a:rPr lang="en-US" dirty="0"/>
              <a:t>or three </a:t>
            </a:r>
            <a:r>
              <a:rPr lang="en-US" dirty="0" err="1"/>
              <a:t>cDNA</a:t>
            </a:r>
            <a:r>
              <a:rPr lang="en-US" dirty="0"/>
              <a:t> fragments </a:t>
            </a:r>
            <a:r>
              <a:rPr lang="en-US" dirty="0" smtClean="0"/>
              <a:t>are ligated together from separate </a:t>
            </a:r>
            <a:r>
              <a:rPr lang="en-US" dirty="0"/>
              <a:t>plasmids </a:t>
            </a:r>
            <a:r>
              <a:rPr lang="en-US" dirty="0" smtClean="0"/>
              <a:t>and </a:t>
            </a:r>
            <a:r>
              <a:rPr lang="en-US" dirty="0"/>
              <a:t>used to generate a full-length dengue </a:t>
            </a:r>
            <a:r>
              <a:rPr lang="en-US" i="1" dirty="0">
                <a:solidFill>
                  <a:srgbClr val="FF0000"/>
                </a:solidFill>
              </a:rPr>
              <a:t>viral </a:t>
            </a:r>
            <a:r>
              <a:rPr lang="en-US" i="1" dirty="0" err="1">
                <a:solidFill>
                  <a:srgbClr val="FF0000"/>
                </a:solidFill>
              </a:rPr>
              <a:t>cDNA</a:t>
            </a:r>
            <a:r>
              <a:rPr lang="en-US" i="1" dirty="0">
                <a:solidFill>
                  <a:srgbClr val="FF0000"/>
                </a:solidFill>
              </a:rPr>
              <a:t> </a:t>
            </a:r>
            <a:r>
              <a:rPr lang="en-US" i="1" dirty="0" smtClean="0">
                <a:solidFill>
                  <a:srgbClr val="FF0000"/>
                </a:solidFill>
              </a:rPr>
              <a:t>template </a:t>
            </a:r>
          </a:p>
          <a:p>
            <a:pPr lvl="1"/>
            <a:r>
              <a:rPr lang="en-US" dirty="0" smtClean="0"/>
              <a:t>The fragments contain</a:t>
            </a:r>
            <a:r>
              <a:rPr lang="en-US" i="1" dirty="0" smtClean="0"/>
              <a:t> </a:t>
            </a:r>
            <a:r>
              <a:rPr lang="en-US" i="1" dirty="0" smtClean="0">
                <a:solidFill>
                  <a:srgbClr val="FF0000"/>
                </a:solidFill>
              </a:rPr>
              <a:t>the code for </a:t>
            </a:r>
            <a:r>
              <a:rPr lang="en-US" dirty="0" smtClean="0"/>
              <a:t>antigen from </a:t>
            </a:r>
            <a:r>
              <a:rPr lang="en-US" i="1" dirty="0" smtClean="0">
                <a:solidFill>
                  <a:srgbClr val="FF0000"/>
                </a:solidFill>
              </a:rPr>
              <a:t>multiple</a:t>
            </a:r>
            <a:r>
              <a:rPr lang="en-US" dirty="0" smtClean="0">
                <a:solidFill>
                  <a:srgbClr val="FF0000"/>
                </a:solidFill>
              </a:rPr>
              <a:t> </a:t>
            </a:r>
            <a:r>
              <a:rPr lang="en-US" i="1" dirty="0" smtClean="0">
                <a:solidFill>
                  <a:srgbClr val="FF0000"/>
                </a:solidFill>
              </a:rPr>
              <a:t>strains</a:t>
            </a:r>
            <a:r>
              <a:rPr lang="en-US" dirty="0" smtClean="0">
                <a:solidFill>
                  <a:srgbClr val="FF0000"/>
                </a:solidFill>
              </a:rPr>
              <a:t> </a:t>
            </a:r>
            <a:r>
              <a:rPr lang="en-US" dirty="0" smtClean="0"/>
              <a:t>of Dengue</a:t>
            </a:r>
          </a:p>
          <a:p>
            <a:r>
              <a:rPr lang="en-US" dirty="0" smtClean="0"/>
              <a:t>Viral RNA is produced </a:t>
            </a:r>
            <a:r>
              <a:rPr lang="en-US" i="1" dirty="0" smtClean="0">
                <a:solidFill>
                  <a:srgbClr val="FF0000"/>
                </a:solidFill>
              </a:rPr>
              <a:t>by a human cell </a:t>
            </a:r>
            <a:r>
              <a:rPr lang="en-US" dirty="0" smtClean="0"/>
              <a:t>as a copy of the assembled  </a:t>
            </a:r>
            <a:r>
              <a:rPr lang="en-US" dirty="0" err="1" smtClean="0"/>
              <a:t>cDNA</a:t>
            </a:r>
            <a:r>
              <a:rPr lang="en-US" dirty="0" smtClean="0"/>
              <a:t> template</a:t>
            </a:r>
          </a:p>
          <a:p>
            <a:pPr marL="0" indent="0">
              <a:buNone/>
            </a:pPr>
            <a:r>
              <a:rPr lang="en-US" dirty="0" smtClean="0"/>
              <a:t>“With </a:t>
            </a:r>
            <a:r>
              <a:rPr lang="en-US" dirty="0"/>
              <a:t>the advent of recombinant DNA technology and infectious clone systems, it is now possible to generate recombinant </a:t>
            </a:r>
            <a:r>
              <a:rPr lang="en-US" dirty="0" err="1"/>
              <a:t>flaviviruses</a:t>
            </a:r>
            <a:r>
              <a:rPr lang="en-US" dirty="0"/>
              <a:t> entirely from cloned </a:t>
            </a:r>
            <a:r>
              <a:rPr lang="en-US" dirty="0" err="1"/>
              <a:t>cDNA</a:t>
            </a:r>
            <a:r>
              <a:rPr lang="en-US" dirty="0"/>
              <a:t> using reverse genetics</a:t>
            </a:r>
            <a:r>
              <a:rPr lang="en-US" dirty="0" smtClean="0"/>
              <a:t>.” </a:t>
            </a:r>
            <a:endParaRPr lang="en-US" dirty="0"/>
          </a:p>
          <a:p>
            <a:endParaRPr lang="en-US" dirty="0"/>
          </a:p>
        </p:txBody>
      </p:sp>
      <p:sp>
        <p:nvSpPr>
          <p:cNvPr id="4" name="TextBox 3"/>
          <p:cNvSpPr txBox="1"/>
          <p:nvPr/>
        </p:nvSpPr>
        <p:spPr>
          <a:xfrm>
            <a:off x="1446458" y="6386099"/>
            <a:ext cx="7341673" cy="461665"/>
          </a:xfrm>
          <a:prstGeom prst="rect">
            <a:avLst/>
          </a:prstGeom>
          <a:noFill/>
        </p:spPr>
        <p:txBody>
          <a:bodyPr wrap="none" rtlCol="0">
            <a:spAutoFit/>
          </a:bodyPr>
          <a:lstStyle/>
          <a:p>
            <a:r>
              <a:rPr lang="fr-FR" sz="2400" dirty="0">
                <a:solidFill>
                  <a:srgbClr val="FF0000"/>
                </a:solidFill>
              </a:rPr>
              <a:t>*</a:t>
            </a:r>
            <a:r>
              <a:rPr lang="fr-FR" sz="2400" dirty="0"/>
              <a:t>D </a:t>
            </a:r>
            <a:r>
              <a:rPr lang="fr-FR" sz="2400" dirty="0" err="1"/>
              <a:t>Govindarajan</a:t>
            </a:r>
            <a:r>
              <a:rPr lang="fr-FR" sz="2400" dirty="0"/>
              <a:t> et al., </a:t>
            </a:r>
            <a:r>
              <a:rPr lang="fr-FR" sz="2400" dirty="0" err="1"/>
              <a:t>PLoS</a:t>
            </a:r>
            <a:r>
              <a:rPr lang="fr-FR" sz="2400" dirty="0"/>
              <a:t> One. 2016; 11(3): e0152209. </a:t>
            </a:r>
            <a:endParaRPr lang="en-US" sz="2400" dirty="0"/>
          </a:p>
        </p:txBody>
      </p:sp>
    </p:spTree>
    <p:extLst>
      <p:ext uri="{BB962C8B-B14F-4D97-AF65-F5344CB8AC3E}">
        <p14:creationId xmlns:p14="http://schemas.microsoft.com/office/powerpoint/2010/main" val="13850537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DNA Plasmid </a:t>
            </a:r>
            <a:r>
              <a:rPr lang="en-US" b="1" dirty="0" err="1"/>
              <a:t>Zika</a:t>
            </a:r>
            <a:r>
              <a:rPr lang="en-US" b="1" dirty="0"/>
              <a:t> </a:t>
            </a:r>
            <a:r>
              <a:rPr lang="en-US" b="1" dirty="0" smtClean="0"/>
              <a:t>Vaccine</a:t>
            </a:r>
            <a:r>
              <a:rPr lang="en-US" b="1" dirty="0" smtClean="0">
                <a:solidFill>
                  <a:srgbClr val="FF0000"/>
                </a:solidFill>
              </a:rPr>
              <a:t>*</a:t>
            </a:r>
            <a:r>
              <a:rPr lang="en-US" b="1" dirty="0" smtClean="0"/>
              <a:t> </a:t>
            </a:r>
            <a:endParaRPr lang="en-US" b="1" dirty="0"/>
          </a:p>
        </p:txBody>
      </p:sp>
      <p:sp>
        <p:nvSpPr>
          <p:cNvPr id="3" name="Content Placeholder 2"/>
          <p:cNvSpPr>
            <a:spLocks noGrp="1"/>
          </p:cNvSpPr>
          <p:nvPr>
            <p:ph idx="1"/>
          </p:nvPr>
        </p:nvSpPr>
        <p:spPr>
          <a:xfrm>
            <a:off x="457201" y="1600200"/>
            <a:ext cx="4497104" cy="4335723"/>
          </a:xfrm>
        </p:spPr>
        <p:txBody>
          <a:bodyPr>
            <a:normAutofit/>
          </a:bodyPr>
          <a:lstStyle/>
          <a:p>
            <a:pPr marL="0" indent="0">
              <a:buNone/>
            </a:pPr>
            <a:r>
              <a:rPr lang="en-US" dirty="0"/>
              <a:t>“A safe and effective vaccine to prevent </a:t>
            </a:r>
            <a:r>
              <a:rPr lang="en-US" dirty="0" err="1"/>
              <a:t>Zika</a:t>
            </a:r>
            <a:r>
              <a:rPr lang="en-US" dirty="0"/>
              <a:t> virus infection and </a:t>
            </a:r>
            <a:r>
              <a:rPr lang="en-US" dirty="0" smtClean="0"/>
              <a:t>the </a:t>
            </a:r>
            <a:r>
              <a:rPr lang="en-US" i="1" dirty="0" smtClean="0">
                <a:solidFill>
                  <a:srgbClr val="FF0000"/>
                </a:solidFill>
              </a:rPr>
              <a:t>devastating </a:t>
            </a:r>
            <a:r>
              <a:rPr lang="en-US" i="1" dirty="0">
                <a:solidFill>
                  <a:srgbClr val="FF0000"/>
                </a:solidFill>
              </a:rPr>
              <a:t>birth defects it causes </a:t>
            </a:r>
            <a:r>
              <a:rPr lang="en-US" dirty="0"/>
              <a:t>is a public health </a:t>
            </a:r>
            <a:r>
              <a:rPr lang="en-US" dirty="0" smtClean="0"/>
              <a:t>imperative.”</a:t>
            </a:r>
          </a:p>
          <a:p>
            <a:pPr marL="0" indent="0">
              <a:buNone/>
            </a:pPr>
            <a:r>
              <a:rPr lang="en-US" dirty="0"/>
              <a:t>Dr. Anthony S. </a:t>
            </a:r>
            <a:r>
              <a:rPr lang="en-US" dirty="0" err="1"/>
              <a:t>Fauci</a:t>
            </a:r>
            <a:r>
              <a:rPr lang="en-US" dirty="0"/>
              <a:t>, NIAID Director </a:t>
            </a:r>
          </a:p>
          <a:p>
            <a:pPr marL="0" indent="0">
              <a:buNone/>
            </a:pPr>
            <a:endParaRPr lang="en-US" dirty="0"/>
          </a:p>
        </p:txBody>
      </p:sp>
      <p:pic>
        <p:nvPicPr>
          <p:cNvPr id="4" name="Picture 3" descr="Zika_DNA_vacc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343" y="1600200"/>
            <a:ext cx="3253198" cy="4335723"/>
          </a:xfrm>
          <a:prstGeom prst="rect">
            <a:avLst/>
          </a:prstGeom>
        </p:spPr>
      </p:pic>
      <p:sp>
        <p:nvSpPr>
          <p:cNvPr id="5" name="TextBox 4"/>
          <p:cNvSpPr txBox="1"/>
          <p:nvPr/>
        </p:nvSpPr>
        <p:spPr>
          <a:xfrm>
            <a:off x="829068" y="6439023"/>
            <a:ext cx="7594447" cy="461665"/>
          </a:xfrm>
          <a:prstGeom prst="rect">
            <a:avLst/>
          </a:prstGeom>
          <a:noFill/>
        </p:spPr>
        <p:txBody>
          <a:bodyPr wrap="none" rtlCol="0">
            <a:spAutoFit/>
          </a:bodyPr>
          <a:lstStyle/>
          <a:p>
            <a:r>
              <a:rPr lang="en-US" sz="2400" dirty="0" smtClean="0">
                <a:solidFill>
                  <a:srgbClr val="FF0000"/>
                </a:solidFill>
              </a:rPr>
              <a:t>*</a:t>
            </a:r>
            <a:r>
              <a:rPr lang="en-US" sz="2400" dirty="0" smtClean="0"/>
              <a:t>National </a:t>
            </a:r>
            <a:r>
              <a:rPr lang="en-US" sz="2400" dirty="0"/>
              <a:t>Institutes of Health News Release August 3, 2016</a:t>
            </a:r>
          </a:p>
        </p:txBody>
      </p:sp>
    </p:spTree>
    <p:extLst>
      <p:ext uri="{BB962C8B-B14F-4D97-AF65-F5344CB8AC3E}">
        <p14:creationId xmlns:p14="http://schemas.microsoft.com/office/powerpoint/2010/main" val="398670129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DNA Plasmid </a:t>
            </a:r>
            <a:r>
              <a:rPr lang="en-US" b="1" dirty="0" err="1"/>
              <a:t>Zika</a:t>
            </a:r>
            <a:r>
              <a:rPr lang="en-US" b="1" dirty="0"/>
              <a:t> </a:t>
            </a:r>
            <a:r>
              <a:rPr lang="en-US" b="1" dirty="0" smtClean="0"/>
              <a:t>Vaccine</a:t>
            </a:r>
            <a:r>
              <a:rPr lang="en-US" b="1" dirty="0" smtClean="0">
                <a:solidFill>
                  <a:srgbClr val="FF0000"/>
                </a:solidFill>
              </a:rPr>
              <a:t>*</a:t>
            </a:r>
            <a:r>
              <a:rPr lang="en-US" b="1" dirty="0" smtClean="0"/>
              <a:t> </a:t>
            </a:r>
            <a:endParaRPr lang="en-US" b="1" dirty="0"/>
          </a:p>
        </p:txBody>
      </p:sp>
      <p:sp>
        <p:nvSpPr>
          <p:cNvPr id="3" name="Content Placeholder 2"/>
          <p:cNvSpPr>
            <a:spLocks noGrp="1"/>
          </p:cNvSpPr>
          <p:nvPr>
            <p:ph idx="1"/>
          </p:nvPr>
        </p:nvSpPr>
        <p:spPr>
          <a:xfrm>
            <a:off x="457201" y="1600200"/>
            <a:ext cx="4497104" cy="4335723"/>
          </a:xfrm>
        </p:spPr>
        <p:txBody>
          <a:bodyPr>
            <a:normAutofit/>
          </a:bodyPr>
          <a:lstStyle/>
          <a:p>
            <a:pPr marL="0" indent="0">
              <a:buNone/>
            </a:pPr>
            <a:r>
              <a:rPr lang="en-US" dirty="0"/>
              <a:t>“A safe and effective vaccine to prevent </a:t>
            </a:r>
            <a:r>
              <a:rPr lang="en-US" dirty="0" err="1"/>
              <a:t>Zika</a:t>
            </a:r>
            <a:r>
              <a:rPr lang="en-US" dirty="0"/>
              <a:t> virus infection and </a:t>
            </a:r>
            <a:r>
              <a:rPr lang="en-US" dirty="0" smtClean="0"/>
              <a:t>the </a:t>
            </a:r>
            <a:r>
              <a:rPr lang="en-US" i="1" dirty="0" smtClean="0">
                <a:solidFill>
                  <a:srgbClr val="FF0000"/>
                </a:solidFill>
              </a:rPr>
              <a:t>devastating </a:t>
            </a:r>
            <a:r>
              <a:rPr lang="en-US" i="1" dirty="0">
                <a:solidFill>
                  <a:srgbClr val="FF0000"/>
                </a:solidFill>
              </a:rPr>
              <a:t>birth defects it causes </a:t>
            </a:r>
            <a:r>
              <a:rPr lang="en-US" dirty="0"/>
              <a:t>is a public health </a:t>
            </a:r>
            <a:r>
              <a:rPr lang="en-US" dirty="0" smtClean="0"/>
              <a:t>imperative.”</a:t>
            </a:r>
          </a:p>
          <a:p>
            <a:pPr marL="0" indent="0">
              <a:buNone/>
            </a:pPr>
            <a:r>
              <a:rPr lang="en-US" dirty="0"/>
              <a:t>Dr. Anthony S. </a:t>
            </a:r>
            <a:r>
              <a:rPr lang="en-US" dirty="0" err="1"/>
              <a:t>Fauci</a:t>
            </a:r>
            <a:r>
              <a:rPr lang="en-US" dirty="0"/>
              <a:t>, NIAID Director </a:t>
            </a:r>
          </a:p>
          <a:p>
            <a:pPr marL="0" indent="0">
              <a:buNone/>
            </a:pPr>
            <a:endParaRPr lang="en-US" dirty="0"/>
          </a:p>
        </p:txBody>
      </p:sp>
      <p:pic>
        <p:nvPicPr>
          <p:cNvPr id="4" name="Picture 3" descr="Zika_DNA_vacc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343" y="1600200"/>
            <a:ext cx="3253198" cy="4335723"/>
          </a:xfrm>
          <a:prstGeom prst="rect">
            <a:avLst/>
          </a:prstGeom>
        </p:spPr>
      </p:pic>
      <p:sp>
        <p:nvSpPr>
          <p:cNvPr id="5" name="TextBox 4"/>
          <p:cNvSpPr txBox="1"/>
          <p:nvPr/>
        </p:nvSpPr>
        <p:spPr>
          <a:xfrm>
            <a:off x="829068" y="6439023"/>
            <a:ext cx="7594447" cy="461665"/>
          </a:xfrm>
          <a:prstGeom prst="rect">
            <a:avLst/>
          </a:prstGeom>
          <a:noFill/>
        </p:spPr>
        <p:txBody>
          <a:bodyPr wrap="none" rtlCol="0">
            <a:spAutoFit/>
          </a:bodyPr>
          <a:lstStyle/>
          <a:p>
            <a:r>
              <a:rPr lang="en-US" sz="2400" dirty="0" smtClean="0">
                <a:solidFill>
                  <a:srgbClr val="FF0000"/>
                </a:solidFill>
              </a:rPr>
              <a:t>*</a:t>
            </a:r>
            <a:r>
              <a:rPr lang="en-US" sz="2400" dirty="0" smtClean="0"/>
              <a:t>National </a:t>
            </a:r>
            <a:r>
              <a:rPr lang="en-US" sz="2400" dirty="0"/>
              <a:t>Institutes of Health News Release August 3, 2016</a:t>
            </a:r>
          </a:p>
        </p:txBody>
      </p:sp>
      <p:sp>
        <p:nvSpPr>
          <p:cNvPr id="6" name="TextBox 5"/>
          <p:cNvSpPr txBox="1"/>
          <p:nvPr/>
        </p:nvSpPr>
        <p:spPr>
          <a:xfrm>
            <a:off x="430869" y="2130283"/>
            <a:ext cx="8452672" cy="2062103"/>
          </a:xfrm>
          <a:prstGeom prst="rect">
            <a:avLst/>
          </a:prstGeom>
          <a:solidFill>
            <a:srgbClr val="FDFFB5"/>
          </a:solidFill>
          <a:ln>
            <a:solidFill>
              <a:schemeClr val="tx1"/>
            </a:solidFill>
          </a:ln>
        </p:spPr>
        <p:txBody>
          <a:bodyPr wrap="square" rtlCol="0">
            <a:spAutoFit/>
          </a:bodyPr>
          <a:lstStyle/>
          <a:p>
            <a:endParaRPr lang="en-US" sz="3200" dirty="0" smtClean="0"/>
          </a:p>
          <a:p>
            <a:pPr algn="ctr"/>
            <a:r>
              <a:rPr lang="en-US" sz="3200" dirty="0" smtClean="0"/>
              <a:t>US Congress has approved $1.1 Billion to    develop a </a:t>
            </a:r>
            <a:r>
              <a:rPr lang="en-US" sz="3200" dirty="0" err="1" smtClean="0"/>
              <a:t>Zika</a:t>
            </a:r>
            <a:r>
              <a:rPr lang="en-US" sz="3200" dirty="0" smtClean="0"/>
              <a:t> vaccine</a:t>
            </a:r>
            <a:endParaRPr lang="en-US" sz="3200" dirty="0"/>
          </a:p>
          <a:p>
            <a:endParaRPr lang="en-US" sz="3200" dirty="0" smtClean="0"/>
          </a:p>
        </p:txBody>
      </p:sp>
    </p:spTree>
    <p:extLst>
      <p:ext uri="{BB962C8B-B14F-4D97-AF65-F5344CB8AC3E}">
        <p14:creationId xmlns:p14="http://schemas.microsoft.com/office/powerpoint/2010/main" val="8699889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82"/>
            <a:ext cx="8229600" cy="1143000"/>
          </a:xfrm>
        </p:spPr>
        <p:txBody>
          <a:bodyPr>
            <a:normAutofit fontScale="90000"/>
          </a:bodyPr>
          <a:lstStyle/>
          <a:p>
            <a:r>
              <a:rPr lang="en-US" b="1" dirty="0" smtClean="0"/>
              <a:t>Sugar Cane, Sugar Beets and Ethanol</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223882"/>
            <a:ext cx="8229600" cy="4525963"/>
          </a:xfrm>
        </p:spPr>
        <p:txBody>
          <a:bodyPr>
            <a:normAutofit fontScale="92500"/>
          </a:bodyPr>
          <a:lstStyle/>
          <a:p>
            <a:r>
              <a:rPr lang="en-US" dirty="0" smtClean="0"/>
              <a:t>Brazil is a leader in introducing flexible fuel vehicles (FFVs) into the market.</a:t>
            </a:r>
          </a:p>
          <a:p>
            <a:pPr lvl="1"/>
            <a:r>
              <a:rPr lang="en-US" dirty="0"/>
              <a:t>D</a:t>
            </a:r>
            <a:r>
              <a:rPr lang="en-US" dirty="0" smtClean="0"/>
              <a:t>esigned </a:t>
            </a:r>
            <a:r>
              <a:rPr lang="en-US" dirty="0"/>
              <a:t>to run on gasoline or </a:t>
            </a:r>
            <a:r>
              <a:rPr lang="en-US" dirty="0" smtClean="0"/>
              <a:t>gasoline-ethanol blends of up to 85% ethanol (E85)</a:t>
            </a:r>
          </a:p>
          <a:p>
            <a:r>
              <a:rPr lang="en-US" dirty="0" smtClean="0"/>
              <a:t>Brazil has a major industry converting sugar from sugar beets and sugar cane to ethanol</a:t>
            </a:r>
          </a:p>
          <a:p>
            <a:r>
              <a:rPr lang="en-US" dirty="0" smtClean="0"/>
              <a:t>Ethanol-based fuels produce toxic carcinogens: formaldehyde and acetaldehyde</a:t>
            </a:r>
            <a:r>
              <a:rPr lang="en-US" dirty="0" smtClean="0">
                <a:solidFill>
                  <a:srgbClr val="FF0000"/>
                </a:solidFill>
              </a:rPr>
              <a:t>**</a:t>
            </a:r>
          </a:p>
          <a:p>
            <a:r>
              <a:rPr lang="en-US" dirty="0" smtClean="0"/>
              <a:t>There is likely glyphosate present in the fuel</a:t>
            </a:r>
          </a:p>
          <a:p>
            <a:endParaRPr lang="en-US" dirty="0"/>
          </a:p>
        </p:txBody>
      </p:sp>
      <p:sp>
        <p:nvSpPr>
          <p:cNvPr id="4" name="TextBox 3"/>
          <p:cNvSpPr txBox="1"/>
          <p:nvPr/>
        </p:nvSpPr>
        <p:spPr>
          <a:xfrm>
            <a:off x="2680881" y="6063443"/>
            <a:ext cx="4786411" cy="400110"/>
          </a:xfrm>
          <a:prstGeom prst="rect">
            <a:avLst/>
          </a:prstGeom>
          <a:noFill/>
        </p:spPr>
        <p:txBody>
          <a:bodyPr wrap="none" rtlCol="0">
            <a:spAutoFit/>
          </a:bodyPr>
          <a:lstStyle/>
          <a:p>
            <a:r>
              <a:rPr lang="pl-PL" sz="2000" dirty="0" smtClean="0">
                <a:solidFill>
                  <a:srgbClr val="FF0000"/>
                </a:solidFill>
              </a:rPr>
              <a:t>*</a:t>
            </a:r>
            <a:r>
              <a:rPr lang="pl-PL" sz="2000" dirty="0" err="1" smtClean="0"/>
              <a:t>https</a:t>
            </a:r>
            <a:r>
              <a:rPr lang="pl-PL" sz="2000" dirty="0"/>
              <a:t>://</a:t>
            </a:r>
            <a:r>
              <a:rPr lang="pl-PL" sz="2000" dirty="0" err="1"/>
              <a:t>en.wikipedia.org</a:t>
            </a:r>
            <a:r>
              <a:rPr lang="pl-PL" sz="2000" dirty="0"/>
              <a:t>/</a:t>
            </a:r>
            <a:r>
              <a:rPr lang="pl-PL" sz="2000" dirty="0" err="1"/>
              <a:t>wiki</a:t>
            </a:r>
            <a:r>
              <a:rPr lang="pl-PL" sz="2000" dirty="0"/>
              <a:t>/Pernambuco</a:t>
            </a:r>
            <a:endParaRPr lang="en-US" sz="2000" dirty="0"/>
          </a:p>
        </p:txBody>
      </p:sp>
      <p:sp>
        <p:nvSpPr>
          <p:cNvPr id="5" name="TextBox 4"/>
          <p:cNvSpPr txBox="1"/>
          <p:nvPr/>
        </p:nvSpPr>
        <p:spPr>
          <a:xfrm>
            <a:off x="1520734" y="6357349"/>
            <a:ext cx="7267309" cy="400110"/>
          </a:xfrm>
          <a:prstGeom prst="rect">
            <a:avLst/>
          </a:prstGeom>
          <a:noFill/>
        </p:spPr>
        <p:txBody>
          <a:bodyPr wrap="none" rtlCol="0">
            <a:spAutoFit/>
          </a:bodyPr>
          <a:lstStyle/>
          <a:p>
            <a:r>
              <a:rPr lang="en-US" sz="2000" dirty="0" smtClean="0">
                <a:solidFill>
                  <a:srgbClr val="FF0000"/>
                </a:solidFill>
              </a:rPr>
              <a:t>** </a:t>
            </a:r>
            <a:r>
              <a:rPr lang="en-US" sz="2000" dirty="0" smtClean="0"/>
              <a:t>MZ Jacobson, </a:t>
            </a:r>
            <a:r>
              <a:rPr lang="fr-FR" sz="2000" i="1" dirty="0"/>
              <a:t>Environ. </a:t>
            </a:r>
            <a:r>
              <a:rPr lang="fr-FR" sz="2000" i="1" dirty="0" err="1"/>
              <a:t>Sci</a:t>
            </a:r>
            <a:r>
              <a:rPr lang="fr-FR" sz="2000" i="1" dirty="0"/>
              <a:t>. </a:t>
            </a:r>
            <a:r>
              <a:rPr lang="fr-FR" sz="2000" i="1" dirty="0" err="1"/>
              <a:t>Technol</a:t>
            </a:r>
            <a:r>
              <a:rPr lang="fr-FR" sz="2000" i="1" dirty="0"/>
              <a:t>.</a:t>
            </a:r>
            <a:r>
              <a:rPr lang="fr-FR" sz="2000" dirty="0"/>
              <a:t>, 2007, 41 (11), pp 4150–4157</a:t>
            </a:r>
            <a:endParaRPr lang="en-US" sz="2000" dirty="0"/>
          </a:p>
        </p:txBody>
      </p:sp>
    </p:spTree>
    <p:extLst>
      <p:ext uri="{BB962C8B-B14F-4D97-AF65-F5344CB8AC3E}">
        <p14:creationId xmlns:p14="http://schemas.microsoft.com/office/powerpoint/2010/main" val="166949356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56" y="304096"/>
            <a:ext cx="8507944" cy="1860403"/>
          </a:xfrm>
        </p:spPr>
        <p:txBody>
          <a:bodyPr>
            <a:normAutofit fontScale="90000"/>
          </a:bodyPr>
          <a:lstStyle/>
          <a:p>
            <a:r>
              <a:rPr lang="en-US" b="1" dirty="0" smtClean="0"/>
              <a:t>“</a:t>
            </a:r>
            <a:r>
              <a:rPr lang="en-US" b="1" dirty="0" err="1" smtClean="0"/>
              <a:t>Inovio</a:t>
            </a:r>
            <a:r>
              <a:rPr lang="en-US" b="1" dirty="0" smtClean="0"/>
              <a:t> </a:t>
            </a:r>
            <a:r>
              <a:rPr lang="en-US" b="1" dirty="0"/>
              <a:t>Pharmaceutical's DNA Vaccine for </a:t>
            </a:r>
            <a:r>
              <a:rPr lang="en-US" b="1" dirty="0" err="1"/>
              <a:t>Zika</a:t>
            </a:r>
            <a:r>
              <a:rPr lang="en-US" b="1" dirty="0"/>
              <a:t> Virus Induces Robust Immune Responses in Preclinical </a:t>
            </a:r>
            <a:r>
              <a:rPr lang="en-US" b="1" dirty="0" smtClean="0"/>
              <a:t>Study”</a:t>
            </a:r>
            <a:r>
              <a:rPr lang="en-US" b="1" dirty="0" smtClean="0">
                <a:solidFill>
                  <a:srgbClr val="FF0000"/>
                </a:solidFill>
              </a:rPr>
              <a:t>*</a:t>
            </a:r>
            <a:r>
              <a:rPr lang="en-US" b="1" dirty="0"/>
              <a:t/>
            </a:r>
            <a:br>
              <a:rPr lang="en-US" b="1" dirty="0"/>
            </a:br>
            <a:endParaRPr lang="en-US" dirty="0"/>
          </a:p>
        </p:txBody>
      </p:sp>
      <p:sp>
        <p:nvSpPr>
          <p:cNvPr id="3" name="Content Placeholder 2"/>
          <p:cNvSpPr>
            <a:spLocks noGrp="1"/>
          </p:cNvSpPr>
          <p:nvPr>
            <p:ph idx="1"/>
          </p:nvPr>
        </p:nvSpPr>
        <p:spPr>
          <a:xfrm>
            <a:off x="457200" y="1993747"/>
            <a:ext cx="8229600" cy="4525963"/>
          </a:xfrm>
        </p:spPr>
        <p:txBody>
          <a:bodyPr>
            <a:normAutofit lnSpcReduction="10000"/>
          </a:bodyPr>
          <a:lstStyle/>
          <a:p>
            <a:r>
              <a:rPr lang="en-US" dirty="0" smtClean="0"/>
              <a:t>DNA </a:t>
            </a:r>
            <a:r>
              <a:rPr lang="en-US" dirty="0"/>
              <a:t>vaccine constructs targeting multiple </a:t>
            </a:r>
            <a:r>
              <a:rPr lang="en-US" dirty="0" err="1"/>
              <a:t>Zika</a:t>
            </a:r>
            <a:r>
              <a:rPr lang="en-US" dirty="0"/>
              <a:t> virus antigens were synthetically generated using </a:t>
            </a:r>
            <a:r>
              <a:rPr lang="en-US" dirty="0" err="1"/>
              <a:t>Inovio's</a:t>
            </a:r>
            <a:r>
              <a:rPr lang="en-US" dirty="0"/>
              <a:t> </a:t>
            </a:r>
            <a:r>
              <a:rPr lang="en-US" dirty="0" err="1"/>
              <a:t>SynCon</a:t>
            </a:r>
            <a:r>
              <a:rPr lang="en-US" dirty="0"/>
              <a:t> vaccine technology. </a:t>
            </a:r>
            <a:endParaRPr lang="en-US" dirty="0" smtClean="0"/>
          </a:p>
          <a:p>
            <a:r>
              <a:rPr lang="en-US" dirty="0" smtClean="0"/>
              <a:t>These </a:t>
            </a:r>
            <a:r>
              <a:rPr lang="en-US" dirty="0" err="1"/>
              <a:t>SynCon</a:t>
            </a:r>
            <a:r>
              <a:rPr lang="en-US" dirty="0"/>
              <a:t> constructs were administered using </a:t>
            </a:r>
            <a:r>
              <a:rPr lang="en-US" dirty="0" err="1"/>
              <a:t>Inovio's</a:t>
            </a:r>
            <a:r>
              <a:rPr lang="en-US" dirty="0"/>
              <a:t> CELLECTRA</a:t>
            </a:r>
            <a:r>
              <a:rPr lang="en-US" baseline="30000" dirty="0"/>
              <a:t>®</a:t>
            </a:r>
            <a:r>
              <a:rPr lang="en-US" dirty="0"/>
              <a:t> electroporation delivery technology. </a:t>
            </a:r>
            <a:endParaRPr lang="en-US" dirty="0" smtClean="0"/>
          </a:p>
          <a:p>
            <a:r>
              <a:rPr lang="en-US" dirty="0" err="1" smtClean="0"/>
              <a:t>Inovio's</a:t>
            </a:r>
            <a:r>
              <a:rPr lang="en-US" dirty="0" smtClean="0"/>
              <a:t> </a:t>
            </a:r>
            <a:r>
              <a:rPr lang="en-US" dirty="0" err="1"/>
              <a:t>Zika</a:t>
            </a:r>
            <a:r>
              <a:rPr lang="en-US" dirty="0"/>
              <a:t> DNA vaccine resulted </a:t>
            </a:r>
            <a:r>
              <a:rPr lang="en-US" dirty="0" smtClean="0"/>
              <a:t>in </a:t>
            </a:r>
            <a:r>
              <a:rPr lang="en-US" dirty="0"/>
              <a:t>the development of detectable specific antibodies in the blood, in all vaccinated mice. </a:t>
            </a:r>
          </a:p>
        </p:txBody>
      </p:sp>
      <p:sp>
        <p:nvSpPr>
          <p:cNvPr id="4" name="TextBox 3"/>
          <p:cNvSpPr txBox="1"/>
          <p:nvPr/>
        </p:nvSpPr>
        <p:spPr>
          <a:xfrm>
            <a:off x="4185225" y="6288877"/>
            <a:ext cx="2810986" cy="461665"/>
          </a:xfrm>
          <a:prstGeom prst="rect">
            <a:avLst/>
          </a:prstGeom>
          <a:noFill/>
        </p:spPr>
        <p:txBody>
          <a:bodyPr wrap="none" rtlCol="0">
            <a:spAutoFit/>
          </a:bodyPr>
          <a:lstStyle/>
          <a:p>
            <a:r>
              <a:rPr lang="en-US" sz="2400" dirty="0" smtClean="0">
                <a:solidFill>
                  <a:srgbClr val="FF0000"/>
                </a:solidFill>
              </a:rPr>
              <a:t>*</a:t>
            </a:r>
            <a:r>
              <a:rPr lang="en-US" sz="2400" dirty="0" err="1" smtClean="0"/>
              <a:t>Inovio</a:t>
            </a:r>
            <a:r>
              <a:rPr lang="en-US" sz="2400" dirty="0" smtClean="0"/>
              <a:t> news release</a:t>
            </a:r>
            <a:endParaRPr lang="en-US" sz="2400" dirty="0"/>
          </a:p>
        </p:txBody>
      </p:sp>
    </p:spTree>
    <p:extLst>
      <p:ext uri="{BB962C8B-B14F-4D97-AF65-F5344CB8AC3E}">
        <p14:creationId xmlns:p14="http://schemas.microsoft.com/office/powerpoint/2010/main" val="184252237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DNA Plasmid Vaccines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dirty="0" smtClean="0"/>
              <a:t>“When </a:t>
            </a:r>
            <a:r>
              <a:rPr lang="en-US" dirty="0"/>
              <a:t>the vaccine is injected into the arm muscle, </a:t>
            </a:r>
            <a:r>
              <a:rPr lang="en-US" dirty="0" smtClean="0"/>
              <a:t>cells </a:t>
            </a:r>
            <a:r>
              <a:rPr lang="en-US" dirty="0"/>
              <a:t>read the genes and make </a:t>
            </a:r>
            <a:r>
              <a:rPr lang="en-US" dirty="0" err="1"/>
              <a:t>Zika</a:t>
            </a:r>
            <a:r>
              <a:rPr lang="en-US" dirty="0"/>
              <a:t> virus proteins, which self-</a:t>
            </a:r>
            <a:r>
              <a:rPr lang="en-US" dirty="0" smtClean="0"/>
              <a:t>assemble into </a:t>
            </a:r>
            <a:r>
              <a:rPr lang="en-US" dirty="0"/>
              <a:t>virus-like particles</a:t>
            </a:r>
            <a:r>
              <a:rPr lang="en-US" dirty="0" smtClean="0"/>
              <a:t>.”</a:t>
            </a:r>
          </a:p>
          <a:p>
            <a:pPr marL="0" indent="0">
              <a:buNone/>
            </a:pPr>
            <a:endParaRPr lang="en-US" dirty="0"/>
          </a:p>
          <a:p>
            <a:pPr marL="0" indent="0">
              <a:buNone/>
            </a:pPr>
            <a:r>
              <a:rPr lang="en-US" dirty="0" smtClean="0"/>
              <a:t>“The </a:t>
            </a:r>
            <a:r>
              <a:rPr lang="en-US" dirty="0"/>
              <a:t>body mounts an immune response to these particles, including </a:t>
            </a:r>
            <a:r>
              <a:rPr lang="en-US" dirty="0" smtClean="0"/>
              <a:t>neutralizing antibodies </a:t>
            </a:r>
            <a:r>
              <a:rPr lang="en-US" dirty="0"/>
              <a:t>and T cells</a:t>
            </a:r>
            <a:r>
              <a:rPr lang="en-US" dirty="0" smtClean="0"/>
              <a:t>.” </a:t>
            </a:r>
            <a:endParaRPr lang="en-US" dirty="0"/>
          </a:p>
        </p:txBody>
      </p:sp>
      <p:sp>
        <p:nvSpPr>
          <p:cNvPr id="4" name="TextBox 3"/>
          <p:cNvSpPr txBox="1"/>
          <p:nvPr/>
        </p:nvSpPr>
        <p:spPr>
          <a:xfrm>
            <a:off x="2539752" y="6009360"/>
            <a:ext cx="5900623" cy="707886"/>
          </a:xfrm>
          <a:prstGeom prst="rect">
            <a:avLst/>
          </a:prstGeom>
          <a:noFill/>
        </p:spPr>
        <p:txBody>
          <a:bodyPr wrap="none" rtlCol="0">
            <a:spAutoFit/>
          </a:bodyPr>
          <a:lstStyle/>
          <a:p>
            <a:r>
              <a:rPr lang="en-US" sz="2000" dirty="0" smtClean="0">
                <a:solidFill>
                  <a:srgbClr val="FF0000"/>
                </a:solidFill>
              </a:rPr>
              <a:t>*</a:t>
            </a:r>
            <a:r>
              <a:rPr lang="en-US" sz="2000" dirty="0" smtClean="0"/>
              <a:t>https</a:t>
            </a:r>
            <a:r>
              <a:rPr lang="en-US" sz="2000" dirty="0"/>
              <a:t>://www.nih.gov/news-events/news-releases</a:t>
            </a:r>
            <a:r>
              <a:rPr lang="en-US" sz="2000" dirty="0" smtClean="0"/>
              <a:t>/</a:t>
            </a:r>
          </a:p>
          <a:p>
            <a:r>
              <a:rPr lang="en-US" sz="2000" dirty="0" err="1" smtClean="0"/>
              <a:t>nih</a:t>
            </a:r>
            <a:r>
              <a:rPr lang="en-US" sz="2000" dirty="0"/>
              <a:t>-begins-testing-investigational-</a:t>
            </a:r>
            <a:r>
              <a:rPr lang="en-US" sz="2000" dirty="0" err="1"/>
              <a:t>zika</a:t>
            </a:r>
            <a:r>
              <a:rPr lang="en-US" sz="2000" dirty="0"/>
              <a:t>-vaccine-humans</a:t>
            </a:r>
          </a:p>
        </p:txBody>
      </p:sp>
    </p:spTree>
    <p:extLst>
      <p:ext uri="{BB962C8B-B14F-4D97-AF65-F5344CB8AC3E}">
        <p14:creationId xmlns:p14="http://schemas.microsoft.com/office/powerpoint/2010/main" val="375950056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role of </a:t>
            </a:r>
            <a:r>
              <a:rPr lang="en-US" b="1" dirty="0" err="1"/>
              <a:t>CpG</a:t>
            </a:r>
            <a:r>
              <a:rPr lang="en-US" b="1" dirty="0"/>
              <a:t> in DNA </a:t>
            </a:r>
            <a:r>
              <a:rPr lang="en-US" b="1" dirty="0" smtClean="0"/>
              <a:t>vaccines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a:t>DNA vaccines: plasmid DNA </a:t>
            </a:r>
            <a:r>
              <a:rPr lang="en-US" i="1" dirty="0">
                <a:solidFill>
                  <a:srgbClr val="FF0000"/>
                </a:solidFill>
              </a:rPr>
              <a:t>induces human cells </a:t>
            </a:r>
            <a:r>
              <a:rPr lang="en-US" dirty="0"/>
              <a:t>to produce the antigen that then induces the antibody to the virus, bacterium or parasite whose proteins are encoded in the plasmid</a:t>
            </a:r>
          </a:p>
          <a:p>
            <a:r>
              <a:rPr lang="en-US" dirty="0"/>
              <a:t>Stimulatory </a:t>
            </a:r>
            <a:r>
              <a:rPr lang="en-US" i="1" dirty="0" err="1" smtClean="0">
                <a:solidFill>
                  <a:srgbClr val="FF0000"/>
                </a:solidFill>
              </a:rPr>
              <a:t>unmethylated</a:t>
            </a:r>
            <a:r>
              <a:rPr lang="en-US" i="1" dirty="0" smtClean="0">
                <a:solidFill>
                  <a:srgbClr val="FF0000"/>
                </a:solidFill>
              </a:rPr>
              <a:t> </a:t>
            </a:r>
            <a:r>
              <a:rPr lang="en-US" i="1" dirty="0" err="1" smtClean="0">
                <a:solidFill>
                  <a:srgbClr val="FF0000"/>
                </a:solidFill>
              </a:rPr>
              <a:t>CpG</a:t>
            </a:r>
            <a:r>
              <a:rPr lang="en-US" i="1" dirty="0" smtClean="0">
                <a:solidFill>
                  <a:srgbClr val="FF0000"/>
                </a:solidFill>
              </a:rPr>
              <a:t> </a:t>
            </a:r>
            <a:r>
              <a:rPr lang="en-US" i="1" dirty="0">
                <a:solidFill>
                  <a:srgbClr val="FF0000"/>
                </a:solidFill>
              </a:rPr>
              <a:t>motifs </a:t>
            </a:r>
            <a:r>
              <a:rPr lang="en-US" dirty="0"/>
              <a:t>in the plasmid DNA </a:t>
            </a:r>
            <a:r>
              <a:rPr lang="en-US" dirty="0" smtClean="0"/>
              <a:t>significantly enhance </a:t>
            </a:r>
            <a:r>
              <a:rPr lang="en-US" dirty="0"/>
              <a:t>immune response</a:t>
            </a:r>
          </a:p>
        </p:txBody>
      </p:sp>
      <p:sp>
        <p:nvSpPr>
          <p:cNvPr id="4" name="TextBox 3"/>
          <p:cNvSpPr txBox="1"/>
          <p:nvPr/>
        </p:nvSpPr>
        <p:spPr>
          <a:xfrm>
            <a:off x="599751" y="6126163"/>
            <a:ext cx="7942950" cy="400110"/>
          </a:xfrm>
          <a:prstGeom prst="rect">
            <a:avLst/>
          </a:prstGeom>
          <a:noFill/>
        </p:spPr>
        <p:txBody>
          <a:bodyPr wrap="none" rtlCol="0">
            <a:spAutoFit/>
          </a:bodyPr>
          <a:lstStyle/>
          <a:p>
            <a:r>
              <a:rPr lang="en-US" sz="2000" dirty="0">
                <a:solidFill>
                  <a:srgbClr val="FF0000"/>
                </a:solidFill>
              </a:rPr>
              <a:t>*</a:t>
            </a:r>
            <a:r>
              <a:rPr lang="en-US" sz="2000" dirty="0"/>
              <a:t>MJ </a:t>
            </a:r>
            <a:r>
              <a:rPr lang="en-US" sz="2000" dirty="0" err="1"/>
              <a:t>McCluskie</a:t>
            </a:r>
            <a:r>
              <a:rPr lang="en-US" sz="2000" dirty="0"/>
              <a:t> et al., Springer </a:t>
            </a:r>
            <a:r>
              <a:rPr lang="en-US" sz="2000" dirty="0" err="1"/>
              <a:t>Semin</a:t>
            </a:r>
            <a:r>
              <a:rPr lang="en-US" sz="2000" dirty="0"/>
              <a:t> </a:t>
            </a:r>
            <a:r>
              <a:rPr lang="en-US" sz="2000" dirty="0" err="1"/>
              <a:t>Immunopathol</a:t>
            </a:r>
            <a:r>
              <a:rPr lang="en-US" sz="2000" dirty="0"/>
              <a:t>. 2000;22(1-2):125-32.</a:t>
            </a:r>
          </a:p>
        </p:txBody>
      </p:sp>
    </p:spTree>
    <p:extLst>
      <p:ext uri="{BB962C8B-B14F-4D97-AF65-F5344CB8AC3E}">
        <p14:creationId xmlns:p14="http://schemas.microsoft.com/office/powerpoint/2010/main" val="411993405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tiDNA_antibod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385" y="1964166"/>
            <a:ext cx="4343100" cy="4360755"/>
          </a:xfrm>
          <a:prstGeom prst="rect">
            <a:avLst/>
          </a:prstGeom>
        </p:spPr>
      </p:pic>
      <p:sp>
        <p:nvSpPr>
          <p:cNvPr id="2" name="Title 1"/>
          <p:cNvSpPr>
            <a:spLocks noGrp="1"/>
          </p:cNvSpPr>
          <p:nvPr>
            <p:ph type="title"/>
          </p:nvPr>
        </p:nvSpPr>
        <p:spPr/>
        <p:txBody>
          <a:bodyPr>
            <a:normAutofit fontScale="90000"/>
          </a:bodyPr>
          <a:lstStyle/>
          <a:p>
            <a:r>
              <a:rPr lang="en-US" b="1" dirty="0"/>
              <a:t>"Do DNA vaccines induce autoimmune disease?"</a:t>
            </a:r>
            <a:r>
              <a:rPr lang="en-US" b="1" dirty="0">
                <a:solidFill>
                  <a:srgbClr val="FF0000"/>
                </a:solidFill>
              </a:rPr>
              <a:t>*</a:t>
            </a:r>
          </a:p>
        </p:txBody>
      </p:sp>
      <p:sp>
        <p:nvSpPr>
          <p:cNvPr id="3" name="Content Placeholder 2"/>
          <p:cNvSpPr>
            <a:spLocks noGrp="1"/>
          </p:cNvSpPr>
          <p:nvPr>
            <p:ph idx="1"/>
          </p:nvPr>
        </p:nvSpPr>
        <p:spPr>
          <a:xfrm>
            <a:off x="104399" y="1600200"/>
            <a:ext cx="6669256" cy="4724721"/>
          </a:xfrm>
        </p:spPr>
        <p:txBody>
          <a:bodyPr>
            <a:normAutofit/>
          </a:bodyPr>
          <a:lstStyle/>
          <a:p>
            <a:r>
              <a:rPr lang="en-US" dirty="0" smtClean="0"/>
              <a:t>Examined </a:t>
            </a:r>
            <a:r>
              <a:rPr lang="en-US" dirty="0"/>
              <a:t>plasmid DNA vaccines [like </a:t>
            </a:r>
            <a:r>
              <a:rPr lang="en-US" dirty="0" err="1" smtClean="0"/>
              <a:t>Zika</a:t>
            </a:r>
            <a:r>
              <a:rPr lang="en-US" dirty="0" smtClean="0"/>
              <a:t> vaccines under development]</a:t>
            </a:r>
            <a:endParaRPr lang="en-US" dirty="0"/>
          </a:p>
          <a:p>
            <a:r>
              <a:rPr lang="en-US" dirty="0"/>
              <a:t>Looked for (and found) </a:t>
            </a:r>
            <a:r>
              <a:rPr lang="en-US" dirty="0" smtClean="0"/>
              <a:t>                  </a:t>
            </a:r>
            <a:r>
              <a:rPr lang="en-US" i="1" dirty="0" smtClean="0">
                <a:solidFill>
                  <a:srgbClr val="FF0000"/>
                </a:solidFill>
              </a:rPr>
              <a:t>anti</a:t>
            </a:r>
            <a:r>
              <a:rPr lang="en-US" i="1" dirty="0">
                <a:solidFill>
                  <a:srgbClr val="FF0000"/>
                </a:solidFill>
              </a:rPr>
              <a:t>-DNA autoantibodies</a:t>
            </a:r>
          </a:p>
          <a:p>
            <a:pPr lvl="1"/>
            <a:r>
              <a:rPr lang="en-US" dirty="0" smtClean="0"/>
              <a:t>Anti DNA autoantibodies are directly linked to </a:t>
            </a:r>
            <a:r>
              <a:rPr lang="en-US" i="1" dirty="0" smtClean="0">
                <a:solidFill>
                  <a:srgbClr val="FF0000"/>
                </a:solidFill>
              </a:rPr>
              <a:t>Lupus</a:t>
            </a:r>
          </a:p>
          <a:p>
            <a:r>
              <a:rPr lang="en-US" dirty="0" smtClean="0"/>
              <a:t>Looked </a:t>
            </a:r>
            <a:r>
              <a:rPr lang="en-US" dirty="0"/>
              <a:t>for (but didn't find) anti-muscle cell autoantibodies and </a:t>
            </a:r>
            <a:r>
              <a:rPr lang="en-US" dirty="0" smtClean="0"/>
              <a:t>myositis: muscle tissue degeneration</a:t>
            </a:r>
            <a:endParaRPr lang="en-US" dirty="0"/>
          </a:p>
        </p:txBody>
      </p:sp>
      <p:sp>
        <p:nvSpPr>
          <p:cNvPr id="5" name="TextBox 4"/>
          <p:cNvSpPr txBox="1"/>
          <p:nvPr/>
        </p:nvSpPr>
        <p:spPr>
          <a:xfrm>
            <a:off x="1199502" y="6324921"/>
            <a:ext cx="7394572" cy="461665"/>
          </a:xfrm>
          <a:prstGeom prst="rect">
            <a:avLst/>
          </a:prstGeom>
          <a:noFill/>
        </p:spPr>
        <p:txBody>
          <a:bodyPr wrap="none" rtlCol="0">
            <a:spAutoFit/>
          </a:bodyPr>
          <a:lstStyle/>
          <a:p>
            <a:r>
              <a:rPr lang="nb-NO" sz="2400" dirty="0">
                <a:solidFill>
                  <a:srgbClr val="FF0000"/>
                </a:solidFill>
              </a:rPr>
              <a:t>*</a:t>
            </a:r>
            <a:r>
              <a:rPr lang="nb-NO" sz="2400" dirty="0"/>
              <a:t>G Mor et al., </a:t>
            </a:r>
            <a:r>
              <a:rPr lang="nb-NO" sz="2400" dirty="0" err="1"/>
              <a:t>Hum</a:t>
            </a:r>
            <a:r>
              <a:rPr lang="nb-NO" sz="2400" dirty="0"/>
              <a:t> Gene </a:t>
            </a:r>
            <a:r>
              <a:rPr lang="nb-NO" sz="2400" dirty="0" err="1"/>
              <a:t>Ther</a:t>
            </a:r>
            <a:r>
              <a:rPr lang="nb-NO" sz="2400" dirty="0"/>
              <a:t>. 1997 </a:t>
            </a:r>
            <a:r>
              <a:rPr lang="nb-NO" sz="2400" dirty="0" err="1"/>
              <a:t>Feb</a:t>
            </a:r>
            <a:r>
              <a:rPr lang="nb-NO" sz="2400" dirty="0"/>
              <a:t> 10;8(3):293-300.</a:t>
            </a:r>
            <a:endParaRPr lang="en-US" sz="2400" dirty="0"/>
          </a:p>
        </p:txBody>
      </p:sp>
    </p:spTree>
    <p:extLst>
      <p:ext uri="{BB962C8B-B14F-4D97-AF65-F5344CB8AC3E}">
        <p14:creationId xmlns:p14="http://schemas.microsoft.com/office/powerpoint/2010/main" val="169511459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0" y="274638"/>
            <a:ext cx="9211071" cy="1143000"/>
          </a:xfrm>
        </p:spPr>
        <p:txBody>
          <a:bodyPr>
            <a:noAutofit/>
          </a:bodyPr>
          <a:lstStyle/>
          <a:p>
            <a:r>
              <a:rPr lang="en-US" sz="3600" b="1" dirty="0"/>
              <a:t>Concerns about Plasmid-based DNA Vaccines</a:t>
            </a:r>
            <a:r>
              <a:rPr lang="en-US" sz="3600" b="1" dirty="0">
                <a:solidFill>
                  <a:srgbClr val="FF0000"/>
                </a:solidFill>
              </a:rPr>
              <a:t>*</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A</a:t>
            </a:r>
            <a:r>
              <a:rPr lang="en-US" dirty="0" smtClean="0"/>
              <a:t>re </a:t>
            </a:r>
            <a:r>
              <a:rPr lang="en-US" dirty="0"/>
              <a:t>they likely to induce systemic or organ-specific </a:t>
            </a:r>
            <a:r>
              <a:rPr lang="en-US" dirty="0" smtClean="0"/>
              <a:t>autoimmune disease?</a:t>
            </a:r>
            <a:endParaRPr lang="en-US" dirty="0"/>
          </a:p>
          <a:p>
            <a:pPr marL="514350" indent="-514350">
              <a:buFont typeface="+mj-lt"/>
              <a:buAutoNum type="arabicPeriod"/>
            </a:pPr>
            <a:r>
              <a:rPr lang="en-US" dirty="0" smtClean="0"/>
              <a:t>Will </a:t>
            </a:r>
            <a:r>
              <a:rPr lang="en-US" dirty="0"/>
              <a:t>they tend to induce tolerance rather than immunity</a:t>
            </a:r>
            <a:r>
              <a:rPr lang="en-US" dirty="0" smtClean="0"/>
              <a:t>?</a:t>
            </a:r>
            <a:endParaRPr lang="en-US" dirty="0"/>
          </a:p>
          <a:p>
            <a:pPr marL="514350" indent="-514350">
              <a:buFont typeface="+mj-lt"/>
              <a:buAutoNum type="arabicPeriod"/>
            </a:pPr>
            <a:r>
              <a:rPr lang="en-US" dirty="0" smtClean="0"/>
              <a:t>Are </a:t>
            </a:r>
            <a:r>
              <a:rPr lang="en-US" dirty="0"/>
              <a:t>they effective in individuals with depressed immune function?</a:t>
            </a:r>
          </a:p>
          <a:p>
            <a:pPr marL="514350" indent="-514350">
              <a:buFont typeface="+mj-lt"/>
              <a:buAutoNum type="arabicPeriod"/>
            </a:pPr>
            <a:endParaRPr lang="en-US" dirty="0"/>
          </a:p>
        </p:txBody>
      </p:sp>
      <p:sp>
        <p:nvSpPr>
          <p:cNvPr id="4" name="TextBox 3"/>
          <p:cNvSpPr txBox="1"/>
          <p:nvPr/>
        </p:nvSpPr>
        <p:spPr>
          <a:xfrm>
            <a:off x="600284" y="6195744"/>
            <a:ext cx="8392291" cy="461665"/>
          </a:xfrm>
          <a:prstGeom prst="rect">
            <a:avLst/>
          </a:prstGeom>
          <a:noFill/>
        </p:spPr>
        <p:txBody>
          <a:bodyPr wrap="none" rtlCol="0">
            <a:spAutoFit/>
          </a:bodyPr>
          <a:lstStyle/>
          <a:p>
            <a:r>
              <a:rPr lang="en-US" sz="2400" dirty="0">
                <a:solidFill>
                  <a:srgbClr val="FF0000"/>
                </a:solidFill>
              </a:rPr>
              <a:t>*</a:t>
            </a:r>
            <a:r>
              <a:rPr lang="en-US" sz="2400" dirty="0"/>
              <a:t>DM </a:t>
            </a:r>
            <a:r>
              <a:rPr lang="en-US" sz="2400" dirty="0" err="1"/>
              <a:t>Klinman</a:t>
            </a:r>
            <a:r>
              <a:rPr lang="en-US" sz="2400" dirty="0"/>
              <a:t> et al., Springer </a:t>
            </a:r>
            <a:r>
              <a:rPr lang="en-US" sz="2400" dirty="0" err="1"/>
              <a:t>Semin</a:t>
            </a:r>
            <a:r>
              <a:rPr lang="en-US" sz="2400" dirty="0"/>
              <a:t> </a:t>
            </a:r>
            <a:r>
              <a:rPr lang="en-US" sz="2400" dirty="0" err="1"/>
              <a:t>Immunopathol</a:t>
            </a:r>
            <a:r>
              <a:rPr lang="en-US" sz="2400" dirty="0"/>
              <a:t> 1997; 19: 245.</a:t>
            </a:r>
          </a:p>
        </p:txBody>
      </p:sp>
    </p:spTree>
    <p:extLst>
      <p:ext uri="{BB962C8B-B14F-4D97-AF65-F5344CB8AC3E}">
        <p14:creationId xmlns:p14="http://schemas.microsoft.com/office/powerpoint/2010/main" val="73754192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Dark Scenario</a:t>
            </a:r>
            <a:endParaRPr lang="en-US" b="1" dirty="0"/>
          </a:p>
        </p:txBody>
      </p:sp>
      <p:sp>
        <p:nvSpPr>
          <p:cNvPr id="3" name="Content Placeholder 2"/>
          <p:cNvSpPr>
            <a:spLocks noGrp="1"/>
          </p:cNvSpPr>
          <p:nvPr>
            <p:ph idx="1"/>
          </p:nvPr>
        </p:nvSpPr>
        <p:spPr>
          <a:xfrm>
            <a:off x="457199" y="1600200"/>
            <a:ext cx="8381861" cy="4525963"/>
          </a:xfrm>
        </p:spPr>
        <p:txBody>
          <a:bodyPr>
            <a:normAutofit fontScale="85000" lnSpcReduction="10000"/>
          </a:bodyPr>
          <a:lstStyle/>
          <a:p>
            <a:r>
              <a:rPr lang="en-US" dirty="0" err="1" smtClean="0"/>
              <a:t>Zika</a:t>
            </a:r>
            <a:r>
              <a:rPr lang="en-US" dirty="0" smtClean="0"/>
              <a:t> vaccine contains peptide that resembles immunoglobulin heavy chain and is accidentally contaminated with glyphosate</a:t>
            </a:r>
          </a:p>
          <a:p>
            <a:pPr lvl="1"/>
            <a:r>
              <a:rPr lang="en-US" dirty="0" smtClean="0"/>
              <a:t>Through molecular mimicry, woman develops autoantibodies to </a:t>
            </a:r>
            <a:r>
              <a:rPr lang="en-US" dirty="0" err="1" smtClean="0"/>
              <a:t>IgG</a:t>
            </a:r>
            <a:r>
              <a:rPr lang="en-US" dirty="0" smtClean="0"/>
              <a:t> antibody</a:t>
            </a:r>
          </a:p>
          <a:p>
            <a:r>
              <a:rPr lang="en-US" dirty="0" smtClean="0"/>
              <a:t>MMR vaccine or flu vaccine contains bovine diarrhea virus as a contaminant</a:t>
            </a:r>
          </a:p>
          <a:p>
            <a:pPr lvl="1"/>
            <a:r>
              <a:rPr lang="en-US" dirty="0" smtClean="0"/>
              <a:t>Mother’s weakened immune system can’t fight the virus</a:t>
            </a:r>
          </a:p>
          <a:p>
            <a:pPr lvl="1"/>
            <a:r>
              <a:rPr lang="en-US" dirty="0" smtClean="0"/>
              <a:t>Fetus develops microcephaly due to bovine virus infection</a:t>
            </a:r>
          </a:p>
          <a:p>
            <a:r>
              <a:rPr lang="en-US" dirty="0" err="1" smtClean="0"/>
              <a:t>Zika</a:t>
            </a:r>
            <a:r>
              <a:rPr lang="en-US" dirty="0" smtClean="0"/>
              <a:t> vaccine causes microcephaly, which is what it was intended to prevent!!</a:t>
            </a:r>
          </a:p>
          <a:p>
            <a:endParaRPr lang="en-US" dirty="0"/>
          </a:p>
        </p:txBody>
      </p:sp>
    </p:spTree>
    <p:extLst>
      <p:ext uri="{BB962C8B-B14F-4D97-AF65-F5344CB8AC3E}">
        <p14:creationId xmlns:p14="http://schemas.microsoft.com/office/powerpoint/2010/main" val="315490310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a:xfrm>
            <a:off x="457200" y="1417638"/>
            <a:ext cx="8686800" cy="4984148"/>
          </a:xfrm>
        </p:spPr>
        <p:txBody>
          <a:bodyPr>
            <a:normAutofit fontScale="85000" lnSpcReduction="20000"/>
          </a:bodyPr>
          <a:lstStyle/>
          <a:p>
            <a:r>
              <a:rPr lang="en-US" dirty="0" smtClean="0"/>
              <a:t>The US government has allocated $1.1 billion for </a:t>
            </a:r>
            <a:r>
              <a:rPr lang="en-US" dirty="0" err="1" smtClean="0"/>
              <a:t>Zika</a:t>
            </a:r>
            <a:r>
              <a:rPr lang="en-US" dirty="0" smtClean="0"/>
              <a:t> vaccine development</a:t>
            </a:r>
          </a:p>
          <a:p>
            <a:r>
              <a:rPr lang="en-US" dirty="0" smtClean="0"/>
              <a:t>Industry researchers are developing exotic plasmid vaccines as “pseudo viruses” blended from multiple strains of multiple species</a:t>
            </a:r>
          </a:p>
          <a:p>
            <a:pPr lvl="1"/>
            <a:r>
              <a:rPr lang="en-US" dirty="0" smtClean="0"/>
              <a:t>DNA version of genetic code for RNA viruses</a:t>
            </a:r>
          </a:p>
          <a:p>
            <a:pPr lvl="1"/>
            <a:r>
              <a:rPr lang="en-US" dirty="0" smtClean="0"/>
              <a:t>Human cells synthesize the antigen and then develop antibodies to it</a:t>
            </a:r>
          </a:p>
          <a:p>
            <a:r>
              <a:rPr lang="en-US" dirty="0" err="1"/>
              <a:t>Unmethylated</a:t>
            </a:r>
            <a:r>
              <a:rPr lang="en-US" dirty="0"/>
              <a:t> </a:t>
            </a:r>
            <a:r>
              <a:rPr lang="en-US" dirty="0" err="1"/>
              <a:t>CpG</a:t>
            </a:r>
            <a:r>
              <a:rPr lang="en-US" dirty="0"/>
              <a:t> DNA in the vaccine sends alarm bells to the immune system and acts as </a:t>
            </a:r>
            <a:r>
              <a:rPr lang="en-US" dirty="0" smtClean="0"/>
              <a:t>adjuvant</a:t>
            </a:r>
          </a:p>
          <a:p>
            <a:r>
              <a:rPr lang="en-US" dirty="0" smtClean="0"/>
              <a:t>A dark scenario predicts microcephaly as a direct consequence of the </a:t>
            </a:r>
            <a:r>
              <a:rPr lang="en-US" dirty="0" err="1" smtClean="0"/>
              <a:t>Zika</a:t>
            </a:r>
            <a:r>
              <a:rPr lang="en-US" dirty="0" smtClean="0"/>
              <a:t> vaccine, following contamination with glyphosate and bovine diarrhea virus</a:t>
            </a:r>
            <a:endParaRPr lang="en-US" dirty="0"/>
          </a:p>
          <a:p>
            <a:endParaRPr lang="en-US" dirty="0"/>
          </a:p>
        </p:txBody>
      </p:sp>
    </p:spTree>
    <p:extLst>
      <p:ext uri="{BB962C8B-B14F-4D97-AF65-F5344CB8AC3E}">
        <p14:creationId xmlns:p14="http://schemas.microsoft.com/office/powerpoint/2010/main" val="362600895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a:xfrm>
            <a:off x="457199" y="1600200"/>
            <a:ext cx="8415279" cy="4525963"/>
          </a:xfrm>
        </p:spPr>
        <p:txBody>
          <a:bodyPr>
            <a:normAutofit fontScale="92500" lnSpcReduction="10000"/>
          </a:bodyPr>
          <a:lstStyle/>
          <a:p>
            <a:r>
              <a:rPr lang="en-US" dirty="0" smtClean="0"/>
              <a:t>The microcephaly epidemic in NE Brazil has generated a world-wide panic situation that is uncalled for</a:t>
            </a:r>
          </a:p>
          <a:p>
            <a:r>
              <a:rPr lang="en-US" dirty="0" smtClean="0"/>
              <a:t>Many other factors besides </a:t>
            </a:r>
            <a:r>
              <a:rPr lang="en-US" dirty="0" err="1" smtClean="0"/>
              <a:t>Zika</a:t>
            </a:r>
            <a:r>
              <a:rPr lang="en-US" dirty="0" smtClean="0"/>
              <a:t> can plausibly contribute to microcephaly</a:t>
            </a:r>
          </a:p>
          <a:p>
            <a:pPr lvl="1"/>
            <a:r>
              <a:rPr lang="en-US" dirty="0" smtClean="0"/>
              <a:t>Glyphosate, </a:t>
            </a:r>
            <a:r>
              <a:rPr lang="en-US" dirty="0" err="1" smtClean="0"/>
              <a:t>glufosinate</a:t>
            </a:r>
            <a:r>
              <a:rPr lang="en-US" dirty="0" smtClean="0"/>
              <a:t>, </a:t>
            </a:r>
            <a:r>
              <a:rPr lang="en-US" dirty="0" smtClean="0"/>
              <a:t>thiamine deficiency, multiple vaccines, BVDV, GMO mosquito, </a:t>
            </a:r>
            <a:r>
              <a:rPr lang="en-US" dirty="0" err="1" smtClean="0"/>
              <a:t>larvicides</a:t>
            </a:r>
            <a:r>
              <a:rPr lang="en-US" dirty="0" smtClean="0"/>
              <a:t>, insecticides</a:t>
            </a:r>
            <a:endParaRPr lang="en-US" dirty="0" smtClean="0"/>
          </a:p>
          <a:p>
            <a:r>
              <a:rPr lang="en-US" dirty="0" smtClean="0"/>
              <a:t>Push to spray toxic chemicals to kill mosquitoes and to introduce GMO mosquitoes and to develop new vaccines against </a:t>
            </a:r>
            <a:r>
              <a:rPr lang="en-US" dirty="0" err="1" smtClean="0"/>
              <a:t>Zika</a:t>
            </a:r>
            <a:r>
              <a:rPr lang="en-US" dirty="0" smtClean="0"/>
              <a:t> will backfire</a:t>
            </a:r>
            <a:endParaRPr lang="en-US" dirty="0"/>
          </a:p>
        </p:txBody>
      </p:sp>
    </p:spTree>
    <p:extLst>
      <p:ext uri="{BB962C8B-B14F-4D97-AF65-F5344CB8AC3E}">
        <p14:creationId xmlns:p14="http://schemas.microsoft.com/office/powerpoint/2010/main" val="28061790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3" y="274638"/>
            <a:ext cx="8720667" cy="1143000"/>
          </a:xfrm>
        </p:spPr>
        <p:txBody>
          <a:bodyPr>
            <a:normAutofit fontScale="90000"/>
          </a:bodyPr>
          <a:lstStyle/>
          <a:p>
            <a:r>
              <a:rPr lang="en-US" b="1" dirty="0" smtClean="0"/>
              <a:t>Trucks in Brazil Lining Up Following Truckers’ Strike: February, 2015</a:t>
            </a:r>
            <a:r>
              <a:rPr lang="en-US" b="1" dirty="0" smtClean="0">
                <a:solidFill>
                  <a:srgbClr val="FF0000"/>
                </a:solidFill>
              </a:rPr>
              <a:t>*</a:t>
            </a:r>
            <a:endParaRPr lang="en-US" b="1" dirty="0">
              <a:solidFill>
                <a:srgbClr val="FF0000"/>
              </a:solidFill>
            </a:endParaRPr>
          </a:p>
        </p:txBody>
      </p:sp>
      <p:pic>
        <p:nvPicPr>
          <p:cNvPr id="4" name="Content Placeholder 3" descr="BrazilTrucks.jpg"/>
          <p:cNvPicPr>
            <a:picLocks noGrp="1" noChangeAspect="1"/>
          </p:cNvPicPr>
          <p:nvPr>
            <p:ph idx="1"/>
          </p:nvPr>
        </p:nvPicPr>
        <p:blipFill>
          <a:blip r:embed="rId3">
            <a:extLst>
              <a:ext uri="{28A0092B-C50C-407E-A947-70E740481C1C}">
                <a14:useLocalDpi xmlns:a14="http://schemas.microsoft.com/office/drawing/2010/main" val="0"/>
              </a:ext>
            </a:extLst>
          </a:blip>
          <a:srcRect l="-7888" r="-7888"/>
          <a:stretch>
            <a:fillRect/>
          </a:stretch>
        </p:blipFill>
        <p:spPr/>
      </p:pic>
      <p:sp>
        <p:nvSpPr>
          <p:cNvPr id="5" name="TextBox 4"/>
          <p:cNvSpPr txBox="1"/>
          <p:nvPr/>
        </p:nvSpPr>
        <p:spPr>
          <a:xfrm>
            <a:off x="643467" y="6400800"/>
            <a:ext cx="8396237" cy="369332"/>
          </a:xfrm>
          <a:prstGeom prst="rect">
            <a:avLst/>
          </a:prstGeom>
          <a:noFill/>
        </p:spPr>
        <p:txBody>
          <a:bodyPr wrap="none" rtlCol="0">
            <a:spAutoFit/>
          </a:bodyPr>
          <a:lstStyle/>
          <a:p>
            <a:r>
              <a:rPr lang="en-US" dirty="0">
                <a:solidFill>
                  <a:srgbClr val="FF0000"/>
                </a:solidFill>
              </a:rPr>
              <a:t>*</a:t>
            </a:r>
            <a:r>
              <a:rPr lang="en-US" dirty="0" err="1" smtClean="0"/>
              <a:t>kticradio.com</a:t>
            </a:r>
            <a:r>
              <a:rPr lang="en-US" dirty="0"/>
              <a:t>/agricultural/deal-reached-in-brazil-truckers-strike-trucks-still-blocked/</a:t>
            </a:r>
          </a:p>
        </p:txBody>
      </p:sp>
    </p:spTree>
    <p:extLst>
      <p:ext uri="{BB962C8B-B14F-4D97-AF65-F5344CB8AC3E}">
        <p14:creationId xmlns:p14="http://schemas.microsoft.com/office/powerpoint/2010/main" val="13990335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561"/>
            <a:ext cx="8412152" cy="2325118"/>
          </a:xfrm>
        </p:spPr>
        <p:txBody>
          <a:bodyPr>
            <a:normAutofit fontScale="90000"/>
          </a:bodyPr>
          <a:lstStyle/>
          <a:p>
            <a:r>
              <a:rPr lang="en-US" b="1" dirty="0" smtClean="0"/>
              <a:t>“Glyphosate</a:t>
            </a:r>
            <a:r>
              <a:rPr lang="en-US" b="1" dirty="0"/>
              <a:t>-Based Herbicides Produce </a:t>
            </a:r>
            <a:r>
              <a:rPr lang="en-US" b="1" dirty="0" err="1"/>
              <a:t>Teratogenic</a:t>
            </a:r>
            <a:r>
              <a:rPr lang="en-US" b="1" dirty="0"/>
              <a:t> Effects on Vertebrates by Impairing Retinoic Acid </a:t>
            </a:r>
            <a:r>
              <a:rPr lang="en-US" b="1" dirty="0" smtClean="0"/>
              <a:t>Signaling”</a:t>
            </a:r>
            <a:r>
              <a:rPr lang="en-US" b="1" dirty="0" smtClean="0">
                <a:solidFill>
                  <a:srgbClr val="FF0000"/>
                </a:solidFill>
              </a:rPr>
              <a:t>*</a:t>
            </a:r>
            <a:r>
              <a:rPr lang="en-US" b="1" dirty="0"/>
              <a:t/>
            </a:r>
            <a:br>
              <a:rPr lang="en-US" b="1" dirty="0"/>
            </a:br>
            <a:endParaRPr lang="en-US" dirty="0"/>
          </a:p>
        </p:txBody>
      </p:sp>
      <p:pic>
        <p:nvPicPr>
          <p:cNvPr id="5" name="Content Placeholder 4" descr="glyphosate_retinoic_acid.gif"/>
          <p:cNvPicPr>
            <a:picLocks noGrp="1" noChangeAspect="1"/>
          </p:cNvPicPr>
          <p:nvPr>
            <p:ph idx="1"/>
          </p:nvPr>
        </p:nvPicPr>
        <p:blipFill>
          <a:blip r:embed="rId2">
            <a:extLst>
              <a:ext uri="{28A0092B-C50C-407E-A947-70E740481C1C}">
                <a14:useLocalDpi xmlns:a14="http://schemas.microsoft.com/office/drawing/2010/main" val="0"/>
              </a:ext>
            </a:extLst>
          </a:blip>
          <a:srcRect l="-9253" r="-9253"/>
          <a:stretch>
            <a:fillRect/>
          </a:stretch>
        </p:blipFill>
        <p:spPr>
          <a:xfrm>
            <a:off x="457200" y="2325119"/>
            <a:ext cx="8229600" cy="3097212"/>
          </a:xfrm>
        </p:spPr>
      </p:pic>
      <p:sp>
        <p:nvSpPr>
          <p:cNvPr id="4" name="TextBox 3"/>
          <p:cNvSpPr txBox="1"/>
          <p:nvPr/>
        </p:nvSpPr>
        <p:spPr>
          <a:xfrm>
            <a:off x="1253198" y="6396335"/>
            <a:ext cx="7890802" cy="461665"/>
          </a:xfrm>
          <a:prstGeom prst="rect">
            <a:avLst/>
          </a:prstGeom>
          <a:noFill/>
        </p:spPr>
        <p:txBody>
          <a:bodyPr wrap="none" rtlCol="0">
            <a:spAutoFit/>
          </a:bodyPr>
          <a:lstStyle/>
          <a:p>
            <a:r>
              <a:rPr lang="fr-FR" sz="2400" dirty="0">
                <a:solidFill>
                  <a:srgbClr val="FF0000"/>
                </a:solidFill>
              </a:rPr>
              <a:t>*</a:t>
            </a:r>
            <a:r>
              <a:rPr lang="fr-FR" sz="2400" dirty="0"/>
              <a:t>A Paganelli et al., </a:t>
            </a:r>
            <a:r>
              <a:rPr lang="fr-FR" sz="2400" dirty="0" err="1"/>
              <a:t>Chem</a:t>
            </a:r>
            <a:r>
              <a:rPr lang="fr-FR" sz="2400" dirty="0"/>
              <a:t> </a:t>
            </a:r>
            <a:r>
              <a:rPr lang="fr-FR" sz="2400" dirty="0" err="1"/>
              <a:t>Res</a:t>
            </a:r>
            <a:r>
              <a:rPr lang="fr-FR" sz="2400" dirty="0"/>
              <a:t> </a:t>
            </a:r>
            <a:r>
              <a:rPr lang="fr-FR" sz="2400" dirty="0" err="1"/>
              <a:t>Toxicol</a:t>
            </a:r>
            <a:r>
              <a:rPr lang="fr-FR" sz="2400" dirty="0"/>
              <a:t> 2010; 23(10):1586-1595.</a:t>
            </a:r>
            <a:endParaRPr lang="en-US" sz="2400" dirty="0"/>
          </a:p>
        </p:txBody>
      </p:sp>
      <p:sp>
        <p:nvSpPr>
          <p:cNvPr id="6" name="Freeform 5"/>
          <p:cNvSpPr/>
          <p:nvPr/>
        </p:nvSpPr>
        <p:spPr>
          <a:xfrm>
            <a:off x="6107032" y="3305290"/>
            <a:ext cx="2401209" cy="887388"/>
          </a:xfrm>
          <a:custGeom>
            <a:avLst/>
            <a:gdLst>
              <a:gd name="connsiteX0" fmla="*/ 1290814 w 2401209"/>
              <a:gd name="connsiteY0" fmla="*/ 256 h 887388"/>
              <a:gd name="connsiteX1" fmla="*/ 727 w 2401209"/>
              <a:gd name="connsiteY1" fmla="*/ 483994 h 887388"/>
              <a:gd name="connsiteX2" fmla="*/ 1472233 w 2401209"/>
              <a:gd name="connsiteY2" fmla="*/ 887110 h 887388"/>
              <a:gd name="connsiteX3" fmla="*/ 2399483 w 2401209"/>
              <a:gd name="connsiteY3" fmla="*/ 423527 h 887388"/>
              <a:gd name="connsiteX4" fmla="*/ 1290814 w 2401209"/>
              <a:gd name="connsiteY4" fmla="*/ 256 h 887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09" h="887388">
                <a:moveTo>
                  <a:pt x="1290814" y="256"/>
                </a:moveTo>
                <a:cubicBezTo>
                  <a:pt x="891021" y="10334"/>
                  <a:pt x="-29509" y="336185"/>
                  <a:pt x="727" y="483994"/>
                </a:cubicBezTo>
                <a:cubicBezTo>
                  <a:pt x="30963" y="631803"/>
                  <a:pt x="1072440" y="897188"/>
                  <a:pt x="1472233" y="887110"/>
                </a:cubicBezTo>
                <a:cubicBezTo>
                  <a:pt x="1872026" y="877032"/>
                  <a:pt x="2436439" y="567977"/>
                  <a:pt x="2399483" y="423527"/>
                </a:cubicBezTo>
                <a:cubicBezTo>
                  <a:pt x="2362527" y="279077"/>
                  <a:pt x="1690607" y="-9822"/>
                  <a:pt x="1290814" y="256"/>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751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11220</TotalTime>
  <Words>5807</Words>
  <Application>Microsoft Macintosh PowerPoint</Application>
  <PresentationFormat>On-screen Show (4:3)</PresentationFormat>
  <Paragraphs>569</Paragraphs>
  <Slides>77</Slides>
  <Notes>42</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Download These Slides</vt:lpstr>
      <vt:lpstr>Microcephaly in Brazil:  Is it Really Just Zika?</vt:lpstr>
      <vt:lpstr>Outline (Part II)</vt:lpstr>
      <vt:lpstr>PowerPoint Presentation</vt:lpstr>
      <vt:lpstr>PowerPoint Presentation</vt:lpstr>
      <vt:lpstr>Sugar Cane and Roundup*</vt:lpstr>
      <vt:lpstr>Sugar Cane, Sugar Beets and Ethanol*</vt:lpstr>
      <vt:lpstr>Trucks in Brazil Lining Up Following Truckers’ Strike: February, 2015*</vt:lpstr>
      <vt:lpstr>“Glyphosate-Based Herbicides Produce Teratogenic Effects on Vertebrates by Impairing Retinoic Acid Signaling”* </vt:lpstr>
      <vt:lpstr>"Glyphosate-Based Herbicides Produce Teratogenic Effects on Vertebrates by Impairing Retinoic Acid Signaling"*</vt:lpstr>
      <vt:lpstr>"Glyphosate-Based Herbicides Produce Teratogenic Effects on Vertebrates by Impairing Retinoic Acid Signaling"*</vt:lpstr>
      <vt:lpstr> “Neuronal development and axon growth are altered by glyphosate through a WNT non-canonical signaling pathway”*  </vt:lpstr>
      <vt:lpstr>Glyphosate Could Cause Microcephaly through Impaired Methylation Pathway</vt:lpstr>
      <vt:lpstr>Glyphosate and Anencephaly*</vt:lpstr>
      <vt:lpstr>PowerPoint Presentation</vt:lpstr>
      <vt:lpstr>Pigs and GMO Roundup-Ready Feed</vt:lpstr>
      <vt:lpstr>Ib Pedersen’s Danish Piglets*</vt:lpstr>
      <vt:lpstr>Recapitulation</vt:lpstr>
      <vt:lpstr>PowerPoint Presentation</vt:lpstr>
      <vt:lpstr>Glyphosate Resistant Weeds</vt:lpstr>
      <vt:lpstr>Increased Use of Glufosinate after 2010</vt:lpstr>
      <vt:lpstr>Glufosinate is a Glutamate Analogue!*</vt:lpstr>
      <vt:lpstr>Protein Disruption  Through Coding Errors</vt:lpstr>
      <vt:lpstr>Microcephaly and Asparagine Synthetase*</vt:lpstr>
      <vt:lpstr>Microcephaly and Asparagine Synthetase*</vt:lpstr>
      <vt:lpstr>A Theory Emerges:  Glyphosate/Glufosinate Synergy</vt:lpstr>
      <vt:lpstr>A Bit of Chemistry</vt:lpstr>
      <vt:lpstr>Glufosinate Induces  Autistic Symptoms in Mice*</vt:lpstr>
      <vt:lpstr>Glufosinate Induces  Autistic Symptoms in Mice*</vt:lpstr>
      <vt:lpstr>Recapitulation</vt:lpstr>
      <vt:lpstr>PowerPoint Presentation</vt:lpstr>
      <vt:lpstr>PowerPoint Presentation</vt:lpstr>
      <vt:lpstr>Pyriproxyfen: Insecticide*</vt:lpstr>
      <vt:lpstr>Pyriproxyfen: Insecticide, Cont’d*</vt:lpstr>
      <vt:lpstr>Aerial Spraying to Combat Mosquitos Linked to Increased Risk of Autism in Children*</vt:lpstr>
      <vt:lpstr>Massive New Study Suggests Pesticide the Cause of Microcephaly — NOT Zika Virus*</vt:lpstr>
      <vt:lpstr>Spraying Naled to Control Zika</vt:lpstr>
      <vt:lpstr>Naled spraying in the United States*</vt:lpstr>
      <vt:lpstr>Naled kills bees*</vt:lpstr>
      <vt:lpstr>Naled May Be DDT and Zika May Be Polio All Over Again*  </vt:lpstr>
      <vt:lpstr>Polio and Pesticides*</vt:lpstr>
      <vt:lpstr>Recapitulation</vt:lpstr>
      <vt:lpstr>PowerPoint Presentation</vt:lpstr>
      <vt:lpstr>GMO Mosquitoes*</vt:lpstr>
      <vt:lpstr>PowerPoint Presentation</vt:lpstr>
      <vt:lpstr>GMO Mosquitoes, cont’d*</vt:lpstr>
      <vt:lpstr>Zika and Molecular Mimicry</vt:lpstr>
      <vt:lpstr>Zika and Molecular Mimicry</vt:lpstr>
      <vt:lpstr>A Chromosomal Breakage Syndrome With Profound Immunodeficiency*</vt:lpstr>
      <vt:lpstr>A Chromosomal Breakage Syndrome With Profound Immunodeficiency*</vt:lpstr>
      <vt:lpstr>PNKP &amp; Microcephaly*</vt:lpstr>
      <vt:lpstr>Recapitulation</vt:lpstr>
      <vt:lpstr>PowerPoint Presentation</vt:lpstr>
      <vt:lpstr>Another Virus Involved?*</vt:lpstr>
      <vt:lpstr>BVDV in Cows</vt:lpstr>
      <vt:lpstr>“Zika virus may not be alone: proteomics associates a bovine-like viral diarrhea virus to microcephaly”*</vt:lpstr>
      <vt:lpstr>“Herd-level prevalence and risk factors for bovine viral diarrhea virus infection in cattle in the State of Paraíba, Northeastern Brazil”*</vt:lpstr>
      <vt:lpstr>The Smoking Gun?</vt:lpstr>
      <vt:lpstr>The Smoking Gun?</vt:lpstr>
      <vt:lpstr>The Smoking Gun?</vt:lpstr>
      <vt:lpstr>PowerPoint Presentation</vt:lpstr>
      <vt:lpstr>PowerPoint Presentation</vt:lpstr>
      <vt:lpstr>What is Zika?</vt:lpstr>
      <vt:lpstr>PowerPoint Presentation</vt:lpstr>
      <vt:lpstr>PowerPoint Presentation</vt:lpstr>
      <vt:lpstr>PowerPoint Presentation</vt:lpstr>
      <vt:lpstr>Merck’s Recent Research on Dengue Virus Vaccines*</vt:lpstr>
      <vt:lpstr>New DNA Plasmid Zika Vaccine* </vt:lpstr>
      <vt:lpstr>New DNA Plasmid Zika Vaccine* </vt:lpstr>
      <vt:lpstr>“Inovio Pharmaceutical's DNA Vaccine for Zika Virus Induces Robust Immune Responses in Preclinical Study”* </vt:lpstr>
      <vt:lpstr>DNA Plasmid Vaccines*</vt:lpstr>
      <vt:lpstr>The role of CpG in DNA vaccines*</vt:lpstr>
      <vt:lpstr>"Do DNA vaccines induce autoimmune disease?"*</vt:lpstr>
      <vt:lpstr>Concerns about Plasmid-based DNA Vaccines*</vt:lpstr>
      <vt:lpstr>A Dark Scenario</vt:lpstr>
      <vt:lpstr>Recapitulation</vt:lpstr>
      <vt:lpstr>Summary</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Microcephaly in Brazil:  Is it Really Just Zika?</dc:title>
  <dc:creator>Stephanie Seneff</dc:creator>
  <cp:lastModifiedBy>Stephanie Seneff</cp:lastModifiedBy>
  <cp:revision>34</cp:revision>
  <dcterms:created xsi:type="dcterms:W3CDTF">2016-11-07T13:07:44Z</dcterms:created>
  <dcterms:modified xsi:type="dcterms:W3CDTF">2016-11-15T16:32:11Z</dcterms:modified>
</cp:coreProperties>
</file>