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80" r:id="rId3"/>
    <p:sldId id="279" r:id="rId4"/>
    <p:sldId id="281" r:id="rId5"/>
    <p:sldId id="286" r:id="rId6"/>
    <p:sldId id="275" r:id="rId7"/>
    <p:sldId id="274" r:id="rId8"/>
    <p:sldId id="282" r:id="rId9"/>
    <p:sldId id="259" r:id="rId10"/>
    <p:sldId id="260" r:id="rId11"/>
    <p:sldId id="261" r:id="rId12"/>
    <p:sldId id="273" r:id="rId13"/>
    <p:sldId id="262" r:id="rId14"/>
    <p:sldId id="263" r:id="rId15"/>
    <p:sldId id="264" r:id="rId16"/>
    <p:sldId id="265" r:id="rId17"/>
    <p:sldId id="266" r:id="rId18"/>
    <p:sldId id="267" r:id="rId19"/>
    <p:sldId id="284" r:id="rId20"/>
    <p:sldId id="271" r:id="rId21"/>
    <p:sldId id="272" r:id="rId22"/>
    <p:sldId id="287" r:id="rId23"/>
    <p:sldId id="288" r:id="rId24"/>
    <p:sldId id="278" r:id="rId25"/>
    <p:sldId id="277" r:id="rId26"/>
    <p:sldId id="276" r:id="rId27"/>
    <p:sldId id="270" r:id="rId28"/>
    <p:sldId id="257" r:id="rId29"/>
    <p:sldId id="258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224" y="-112"/>
      </p:cViewPr>
      <p:guideLst>
        <p:guide orient="horz" pos="2160"/>
        <p:guide pos="2880"/>
      </p:guideLst>
    </p:cSldViewPr>
  </p:slide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5B944-5D00-6744-B6AD-1AC93043B68A}" type="datetimeFigureOut">
              <a:rPr lang="en-US" smtClean="0"/>
              <a:t>10/8/16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ABFCC-6A7F-D548-A4D7-8C8AF24DD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20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Samantha/autism_environmental_trends_aluminum_glyphosate_Cynthia_2014.pdf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EC170-001F-0641-A9A4-82555653666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98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N-methyl D-aspartate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www.greenmedinfo.com</a:t>
            </a:r>
            <a:r>
              <a:rPr lang="en-US" dirty="0" smtClean="0"/>
              <a:t>/blog/roundup-</a:t>
            </a:r>
            <a:r>
              <a:rPr lang="en-US" dirty="0" err="1" smtClean="0"/>
              <a:t>weedkiller</a:t>
            </a:r>
            <a:r>
              <a:rPr lang="en-US" dirty="0" smtClean="0"/>
              <a:t>-brain-damaging-neurotoxin</a:t>
            </a:r>
          </a:p>
          <a:p>
            <a:r>
              <a:rPr lang="en-US" dirty="0" smtClean="0"/>
              <a:t>acute exposure (30 minutes) and chronic (pregnancy and lactation) exposure.</a:t>
            </a:r>
          </a:p>
          <a:p>
            <a:r>
              <a:rPr lang="en-US" dirty="0" smtClean="0"/>
              <a:t>Rat hippocampus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was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referenced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Bohn et al. Food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Chemistry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153, 15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June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2014, 207-215.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E140E-AD5D-5942-B03B-BD43ED07DB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92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Table 1. Plasma Levels of Amino Acids and related compounds in Control Subjects and Individuals with HFA. </a:t>
            </a:r>
            <a:endParaRPr lang="en-US" dirty="0" smtClean="0"/>
          </a:p>
          <a:p>
            <a:r>
              <a:rPr lang="en-US" dirty="0" smtClean="0"/>
              <a:t>G</a:t>
            </a:r>
            <a:r>
              <a:rPr lang="fi-FI" dirty="0" smtClean="0"/>
              <a:t>lyphosate/glutamate_glutamine_autism_2011.pdf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6714-A444-E14A-9A5C-49FBF9DDBD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58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2016/Anthony/</a:t>
            </a:r>
          </a:p>
          <a:p>
            <a:r>
              <a:rPr lang="en-US" dirty="0" err="1" smtClean="0"/>
              <a:t>reduced_GABAergic_activity_autism_brain.pdf</a:t>
            </a:r>
            <a:endParaRPr lang="en-US" dirty="0" smtClean="0"/>
          </a:p>
          <a:p>
            <a:r>
              <a:rPr lang="pl-PL" dirty="0" smtClean="0"/>
              <a:t>ABA_conserved_glycine_2000.pdf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9A3E2-5C14-9A4C-B4FB-899F09559F6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76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/>
              <a:t>Plos</a:t>
            </a:r>
            <a:r>
              <a:rPr lang="en-US" b="1" baseline="0" dirty="0" smtClean="0"/>
              <a:t> One:</a:t>
            </a:r>
            <a:endParaRPr lang="en-US" b="1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Ineffective Degradation of Immunogenic Gluten Epitopes by Currently Available Digestive Enzyme Supplements</a:t>
            </a:r>
          </a:p>
          <a:p>
            <a:r>
              <a:rPr lang="en-US" smtClean="0"/>
              <a:t>Glyphosate/ineffective_proteolysis_of_proline_in_gluten_digestive_enzymes.pdf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CB2A7-C57C-714A-AEF2-A202C23EFED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99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/>
              <a:t>Plos</a:t>
            </a:r>
            <a:r>
              <a:rPr lang="en-US" b="1" baseline="0" dirty="0" smtClean="0"/>
              <a:t> One:</a:t>
            </a:r>
            <a:endParaRPr lang="en-US" b="1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Ineffective Degradation of Immunogenic Gluten Epitopes by Currently Available Digestive Enzyme Supplements</a:t>
            </a:r>
          </a:p>
          <a:p>
            <a:r>
              <a:rPr lang="en-US" smtClean="0"/>
              <a:t>Glyphosate/ineffective_proteolysis_of_proline_in_gluten_digestive_enzymes.pdf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CB2A7-C57C-714A-AEF2-A202C23EFED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99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Nancy/</a:t>
            </a:r>
            <a:r>
              <a:rPr lang="en-US" dirty="0" err="1" smtClean="0"/>
              <a:t>latest_plots</a:t>
            </a:r>
            <a:r>
              <a:rPr lang="en-US" dirty="0" smtClean="0"/>
              <a:t>/6-yr-old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autism.gif</a:t>
            </a:r>
            <a:r>
              <a:rPr lang="en-US" baseline="0" dirty="0" smtClean="0"/>
              <a:t>	</a:t>
            </a:r>
          </a:p>
          <a:p>
            <a:endParaRPr lang="en-US" baseline="0" dirty="0" smtClean="0"/>
          </a:p>
          <a:p>
            <a:r>
              <a:rPr lang="en-US" dirty="0" smtClean="0">
                <a:effectLst/>
              </a:rPr>
              <a:t>autism: USDE</a:t>
            </a:r>
          </a:p>
          <a:p>
            <a:r>
              <a:rPr lang="en-US" dirty="0" smtClean="0">
                <a:effectLst/>
              </a:rPr>
              <a:t>oil consumption: USDA</a:t>
            </a:r>
          </a:p>
          <a:p>
            <a:r>
              <a:rPr lang="en-US" dirty="0" smtClean="0">
                <a:effectLst/>
              </a:rPr>
              <a:t>glyphosate: USDA</a:t>
            </a:r>
          </a:p>
          <a:p>
            <a:r>
              <a:rPr lang="en-US" dirty="0" smtClean="0">
                <a:effectLst/>
              </a:rPr>
              <a:t>GE crops: USDA</a:t>
            </a:r>
          </a:p>
          <a:p>
            <a:r>
              <a:rPr lang="en-US" dirty="0" smtClean="0">
                <a:effectLst/>
              </a:rPr>
              <a:t>Mortality data: CDC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EC170-001F-0641-A9A4-8255565366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85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Glyphosate/</a:t>
            </a:r>
            <a:r>
              <a:rPr lang="en-US" dirty="0" err="1" smtClean="0"/>
              <a:t>glyphosate_induced_manganese_deficiency_plants_Huber.pdf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BEF46-CDE8-734E-B046-8EFCF61323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11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glyphosate</a:t>
            </a:r>
            <a:r>
              <a:rPr lang="pl-PL" dirty="0" smtClean="0"/>
              <a:t>//</a:t>
            </a:r>
            <a:r>
              <a:rPr lang="pl-PL" dirty="0" err="1" smtClean="0"/>
              <a:t>cows_cobalt_deficiency_glyphosate.pdf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33DE-2F22-6E47-9E31-8407BA9180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36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glyphosate</a:t>
            </a:r>
            <a:r>
              <a:rPr lang="pl-PL" dirty="0" smtClean="0"/>
              <a:t>//</a:t>
            </a:r>
            <a:r>
              <a:rPr lang="pl-PL" dirty="0" err="1" smtClean="0"/>
              <a:t>cows_cobalt_deficiency_glyphosate.pdf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33DE-2F22-6E47-9E31-8407BA9180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36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Samantha/</a:t>
            </a:r>
            <a:r>
              <a:rPr lang="en-US" dirty="0" err="1" smtClean="0"/>
              <a:t>heavy_metal_in_childrens_tooth_enamel_as_diagnostic_autism.pdf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A4508-0110-BD43-85BF-CC4D15F73F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79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Glyphosate/manganese/</a:t>
            </a:r>
            <a:r>
              <a:rPr lang="en-US" dirty="0" err="1" smtClean="0"/>
              <a:t>manganese_acquisition_by_lactobacillus.pdf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6714-A444-E14A-9A5C-49FBF9DDBD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6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Glyphosate/manganese/</a:t>
            </a:r>
            <a:r>
              <a:rPr lang="en-US" dirty="0" err="1" smtClean="0"/>
              <a:t>manganese_acquisition_by_lactobacillus.pdf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6714-A444-E14A-9A5C-49FBF9DDBD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6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E140E-AD5D-5942-B03B-BD43ED07DB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58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9B91-02F6-3547-A05D-FF91C9033F59}" type="datetimeFigureOut">
              <a:rPr lang="en-US" smtClean="0"/>
              <a:t>10/8/16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3A36-F5B8-044F-BBB0-E9FB7C49F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10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9B91-02F6-3547-A05D-FF91C9033F59}" type="datetimeFigureOut">
              <a:rPr lang="en-US" smtClean="0"/>
              <a:t>10/8/16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3A36-F5B8-044F-BBB0-E9FB7C49F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9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9B91-02F6-3547-A05D-FF91C9033F59}" type="datetimeFigureOut">
              <a:rPr lang="en-US" smtClean="0"/>
              <a:t>10/8/16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3A36-F5B8-044F-BBB0-E9FB7C49F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08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9B91-02F6-3547-A05D-FF91C9033F59}" type="datetimeFigureOut">
              <a:rPr lang="en-US" smtClean="0"/>
              <a:t>10/8/16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3A36-F5B8-044F-BBB0-E9FB7C49F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50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9B91-02F6-3547-A05D-FF91C9033F59}" type="datetimeFigureOut">
              <a:rPr lang="en-US" smtClean="0"/>
              <a:t>10/8/16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3A36-F5B8-044F-BBB0-E9FB7C49F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6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9B91-02F6-3547-A05D-FF91C9033F59}" type="datetimeFigureOut">
              <a:rPr lang="en-US" smtClean="0"/>
              <a:t>10/8/16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3A36-F5B8-044F-BBB0-E9FB7C49F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47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9B91-02F6-3547-A05D-FF91C9033F59}" type="datetimeFigureOut">
              <a:rPr lang="en-US" smtClean="0"/>
              <a:t>10/8/16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3A36-F5B8-044F-BBB0-E9FB7C49F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4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9B91-02F6-3547-A05D-FF91C9033F59}" type="datetimeFigureOut">
              <a:rPr lang="en-US" smtClean="0"/>
              <a:t>10/8/16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3A36-F5B8-044F-BBB0-E9FB7C49F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73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9B91-02F6-3547-A05D-FF91C9033F59}" type="datetimeFigureOut">
              <a:rPr lang="en-US" smtClean="0"/>
              <a:t>10/8/16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3A36-F5B8-044F-BBB0-E9FB7C49F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3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9B91-02F6-3547-A05D-FF91C9033F59}" type="datetimeFigureOut">
              <a:rPr lang="en-US" smtClean="0"/>
              <a:t>10/8/16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3A36-F5B8-044F-BBB0-E9FB7C49F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2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9B91-02F6-3547-A05D-FF91C9033F59}" type="datetimeFigureOut">
              <a:rPr lang="en-US" smtClean="0"/>
              <a:t>10/8/16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3A36-F5B8-044F-BBB0-E9FB7C49F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53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09B91-02F6-3547-A05D-FF91C9033F59}" type="datetimeFigureOut">
              <a:rPr lang="en-US" smtClean="0"/>
              <a:t>10/8/16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13A36-F5B8-044F-BBB0-E9FB7C49F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4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5974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Stephanie Seneff, MIT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People’s </a:t>
            </a:r>
            <a:r>
              <a:rPr lang="en-US" dirty="0" smtClean="0">
                <a:solidFill>
                  <a:schemeClr val="tx1"/>
                </a:solidFill>
              </a:rPr>
              <a:t>Assembly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Hague, Netherlands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Oct </a:t>
            </a:r>
            <a:r>
              <a:rPr lang="en-US" dirty="0" smtClean="0">
                <a:solidFill>
                  <a:schemeClr val="tx1"/>
                </a:solidFill>
              </a:rPr>
              <a:t>14, 2016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spraying_glyphosa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7330161" cy="3097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3203" y="1667342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Glyphosate and Autism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591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nganese_cobalt_depletion_cows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426" r="-57426"/>
          <a:stretch>
            <a:fillRect/>
          </a:stretch>
        </p:blipFill>
        <p:spPr>
          <a:xfrm>
            <a:off x="203200" y="1293743"/>
            <a:ext cx="8940800" cy="491709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97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Severe Deficiency in Serum Manganese and Cobalt in Cows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2933" y="6451600"/>
            <a:ext cx="6351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*</a:t>
            </a:r>
            <a:r>
              <a:rPr lang="fr-FR" sz="2400" dirty="0" smtClean="0"/>
              <a:t>M</a:t>
            </a:r>
            <a:r>
              <a:rPr lang="fr-FR" sz="2400" dirty="0"/>
              <a:t>. Krüger et al., J Environ Anal </a:t>
            </a:r>
            <a:r>
              <a:rPr lang="fr-FR" sz="2400" dirty="0" err="1"/>
              <a:t>Toxicol</a:t>
            </a:r>
            <a:r>
              <a:rPr lang="fr-FR" sz="2400" dirty="0"/>
              <a:t> 2013, 3:5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5989935"/>
            <a:ext cx="8185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Eight different farms: all cows tested had glyphosate in the urine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2315229" y="2150963"/>
            <a:ext cx="859054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Cobalt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1982103" y="4658333"/>
            <a:ext cx="1395434" cy="40011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Manganese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87579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nganese_cobalt_depletion_cows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426" r="-57426"/>
          <a:stretch>
            <a:fillRect/>
          </a:stretch>
        </p:blipFill>
        <p:spPr>
          <a:xfrm>
            <a:off x="203200" y="1293743"/>
            <a:ext cx="8940800" cy="491709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97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Severe Deficiency in Serum Manganese and Cobalt in Cows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2933" y="6451600"/>
            <a:ext cx="6351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*</a:t>
            </a:r>
            <a:r>
              <a:rPr lang="fr-FR" sz="2400" dirty="0" smtClean="0"/>
              <a:t>M</a:t>
            </a:r>
            <a:r>
              <a:rPr lang="fr-FR" sz="2400" dirty="0"/>
              <a:t>. Krüger et al., J Environ Anal </a:t>
            </a:r>
            <a:r>
              <a:rPr lang="fr-FR" sz="2400" dirty="0" err="1"/>
              <a:t>Toxicol</a:t>
            </a:r>
            <a:r>
              <a:rPr lang="fr-FR" sz="2400" dirty="0"/>
              <a:t> 2013, 3:5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5989935"/>
            <a:ext cx="8185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Eight different farms: all cows tested had glyphosate in the urine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2315229" y="2150963"/>
            <a:ext cx="859054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Cobalt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1982103" y="4658333"/>
            <a:ext cx="1395434" cy="40011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Manganese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3183546" y="1569864"/>
            <a:ext cx="28446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r>
              <a:rPr lang="en-US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obalamin</a:t>
            </a:r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deficiency</a:t>
            </a:r>
            <a:endParaRPr lang="en-U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50741" y="4160671"/>
            <a:ext cx="1147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???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8935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Some Consequences of </a:t>
            </a:r>
            <a:br>
              <a:rPr lang="en-US" b="1" dirty="0" smtClean="0"/>
            </a:br>
            <a:r>
              <a:rPr lang="en-US" b="1" dirty="0" smtClean="0"/>
              <a:t>Manganese Deficiency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Lactobacillus critically depend on manganese  </a:t>
            </a:r>
          </a:p>
          <a:p>
            <a:r>
              <a:rPr lang="en-US" dirty="0" smtClean="0"/>
              <a:t>Manganese superoxide dismutase protects mitochondria from oxidative damage</a:t>
            </a:r>
          </a:p>
          <a:p>
            <a:r>
              <a:rPr lang="en-US" dirty="0" smtClean="0"/>
              <a:t>Manganese is essential for detoxing glutamate (neurotoxin)</a:t>
            </a:r>
          </a:p>
          <a:p>
            <a:r>
              <a:rPr lang="en-US" dirty="0" smtClean="0"/>
              <a:t>Pituitary depends on manganese to release thyroid stimulating hormone</a:t>
            </a:r>
          </a:p>
          <a:p>
            <a:r>
              <a:rPr lang="en-US" dirty="0" smtClean="0"/>
              <a:t>Chondroitin sulfate synthesis in bones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575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9340331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Low Manganese in Teeth Linked to Autism</a:t>
            </a:r>
            <a:r>
              <a:rPr lang="en-US" sz="3600" b="1" dirty="0" smtClean="0">
                <a:solidFill>
                  <a:srgbClr val="FF0000"/>
                </a:solidFill>
              </a:rPr>
              <a:t>*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56770" cy="4984148"/>
          </a:xfrm>
        </p:spPr>
        <p:txBody>
          <a:bodyPr/>
          <a:lstStyle/>
          <a:p>
            <a:r>
              <a:rPr lang="en-US" dirty="0" smtClean="0"/>
              <a:t>Studied lead, mercury and manganese levels in tooth enamel of shed primary teeth in 84 children</a:t>
            </a:r>
          </a:p>
          <a:p>
            <a:r>
              <a:rPr lang="en-US" dirty="0" smtClean="0"/>
              <a:t>Manganese accumulated after birth was down by 60% in autistic children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No other result was statistically significant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4" name="Picture 3" descr="kid-teeth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970" y="2032058"/>
            <a:ext cx="3386537" cy="34808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73022" y="6384293"/>
            <a:ext cx="7027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*</a:t>
            </a:r>
            <a:r>
              <a:rPr lang="en-US" sz="2000" dirty="0" smtClean="0"/>
              <a:t>MM Abdullah </a:t>
            </a:r>
            <a:r>
              <a:rPr lang="en-US" sz="2000" i="1" dirty="0" smtClean="0"/>
              <a:t>et al., J </a:t>
            </a:r>
            <a:r>
              <a:rPr lang="en-US" sz="2000" i="1" dirty="0"/>
              <a:t>Autism Dev </a:t>
            </a:r>
            <a:r>
              <a:rPr lang="en-US" sz="2000" i="1" dirty="0" smtClean="0"/>
              <a:t>Disord</a:t>
            </a:r>
            <a:r>
              <a:rPr lang="en-US" sz="2000" dirty="0" smtClean="0"/>
              <a:t>. </a:t>
            </a:r>
            <a:r>
              <a:rPr lang="en-US" sz="2000" dirty="0"/>
              <a:t>2012 Jun;42(6):929-36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012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96" y="291571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Lactobacillus Depends on Manganese!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6699" y="1417638"/>
            <a:ext cx="6705600" cy="506782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Many </a:t>
            </a:r>
            <a:r>
              <a:rPr lang="en-US" dirty="0"/>
              <a:t>lactic acid bacteria contain very </a:t>
            </a:r>
            <a:r>
              <a:rPr lang="en-US" dirty="0" smtClean="0"/>
              <a:t>high intracellular manganese levels</a:t>
            </a:r>
          </a:p>
          <a:p>
            <a:pPr lvl="1"/>
            <a:r>
              <a:rPr lang="en-US" dirty="0" smtClean="0"/>
              <a:t>Scavenges toxic oxygen species, particularly superoxide</a:t>
            </a:r>
          </a:p>
          <a:p>
            <a:r>
              <a:rPr lang="en-US" dirty="0" smtClean="0"/>
              <a:t>Manganese deprivation     suppresses growth</a:t>
            </a:r>
            <a:endParaRPr lang="en-US" dirty="0"/>
          </a:p>
        </p:txBody>
      </p:sp>
      <p:pic>
        <p:nvPicPr>
          <p:cNvPr id="4" name="Picture 3" descr="lactic_aci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068" y="2552171"/>
            <a:ext cx="2733866" cy="35268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5200" y="6300801"/>
            <a:ext cx="7410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 FS Archibald and M-N Duong. Journal of Bacteriology Apr 1084, 1-8.</a:t>
            </a:r>
          </a:p>
        </p:txBody>
      </p:sp>
    </p:spTree>
    <p:extLst>
      <p:ext uri="{BB962C8B-B14F-4D97-AF65-F5344CB8AC3E}">
        <p14:creationId xmlns:p14="http://schemas.microsoft.com/office/powerpoint/2010/main" val="460413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96" y="291571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Lactobacillus Depends on Manganese!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6699" y="1417638"/>
            <a:ext cx="6705600" cy="506782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Many </a:t>
            </a:r>
            <a:r>
              <a:rPr lang="en-US" dirty="0"/>
              <a:t>lactic acid bacteria contain very </a:t>
            </a:r>
            <a:r>
              <a:rPr lang="en-US" dirty="0" smtClean="0"/>
              <a:t>high intracellular manganese levels</a:t>
            </a:r>
          </a:p>
          <a:p>
            <a:pPr lvl="1"/>
            <a:r>
              <a:rPr lang="en-US" dirty="0" smtClean="0"/>
              <a:t>Scavenges toxic oxygen species, particularly superoxide</a:t>
            </a:r>
          </a:p>
          <a:p>
            <a:r>
              <a:rPr lang="en-US" dirty="0" smtClean="0"/>
              <a:t>Manganese deprivation     suppresses growth</a:t>
            </a:r>
            <a:endParaRPr lang="en-US" dirty="0"/>
          </a:p>
        </p:txBody>
      </p:sp>
      <p:pic>
        <p:nvPicPr>
          <p:cNvPr id="4" name="Picture 3" descr="lactic_aci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068" y="2552171"/>
            <a:ext cx="2733866" cy="35268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5200" y="6300801"/>
            <a:ext cx="7410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 FS Archibald and M-N Duong. Journal of Bacteriology Apr 1084, 1-8.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93870" y="2558628"/>
            <a:ext cx="6564797" cy="2062103"/>
          </a:xfrm>
          <a:prstGeom prst="rect">
            <a:avLst/>
          </a:prstGeom>
          <a:solidFill>
            <a:srgbClr val="FFFA9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pPr algn="ctr"/>
            <a:r>
              <a:rPr lang="en-US" sz="3200" dirty="0" smtClean="0"/>
              <a:t>Lactobacillus levels are low in the gut       in association with autism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34044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lutamine_synthetase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437" b="-90437"/>
          <a:stretch>
            <a:fillRect/>
          </a:stretch>
        </p:blipFill>
        <p:spPr>
          <a:xfrm>
            <a:off x="0" y="1315198"/>
            <a:ext cx="8747821" cy="4810965"/>
          </a:xfrm>
        </p:spPr>
      </p:pic>
      <p:pic>
        <p:nvPicPr>
          <p:cNvPr id="9" name="Picture 8" descr="manganes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426" y="1699751"/>
            <a:ext cx="1552215" cy="1507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Glutamine Synthesis Depends                on Manganese!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60401" y="4221203"/>
            <a:ext cx="114259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glutamate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95067" y="4168802"/>
            <a:ext cx="112896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glutamine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70376" y="1665897"/>
            <a:ext cx="3382832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Glutamine </a:t>
            </a:r>
            <a:r>
              <a:rPr lang="en-US" sz="2800" dirty="0" err="1" smtClean="0"/>
              <a:t>synthetase</a:t>
            </a:r>
            <a:endParaRPr lang="en-US" sz="2800" dirty="0"/>
          </a:p>
        </p:txBody>
      </p:sp>
      <p:sp>
        <p:nvSpPr>
          <p:cNvPr id="8" name="Down Arrow 7"/>
          <p:cNvSpPr/>
          <p:nvPr/>
        </p:nvSpPr>
        <p:spPr>
          <a:xfrm>
            <a:off x="5892776" y="2545334"/>
            <a:ext cx="575733" cy="42962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17065" y="4436541"/>
            <a:ext cx="1626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ammonium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104506" y="4436541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water</a:t>
            </a:r>
            <a:endParaRPr lang="en-US" dirty="0"/>
          </a:p>
        </p:txBody>
      </p:sp>
      <p:sp>
        <p:nvSpPr>
          <p:cNvPr id="12" name="Up Arrow 11"/>
          <p:cNvSpPr/>
          <p:nvPr/>
        </p:nvSpPr>
        <p:spPr>
          <a:xfrm>
            <a:off x="2336813" y="3737812"/>
            <a:ext cx="500586" cy="572531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5892791" y="3737812"/>
            <a:ext cx="500586" cy="572531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10390" y="5295166"/>
            <a:ext cx="7008624" cy="954107"/>
          </a:xfrm>
          <a:prstGeom prst="rect">
            <a:avLst/>
          </a:prstGeom>
          <a:solidFill>
            <a:srgbClr val="FFFA92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Ammonium and glutamate toxicity in the brain</a:t>
            </a:r>
          </a:p>
          <a:p>
            <a:r>
              <a:rPr lang="en-US" sz="2800" dirty="0" smtClean="0"/>
              <a:t>can arise because of insufficient manganese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507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in_damage_roundu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50" y="724983"/>
            <a:ext cx="3146650" cy="324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699" y="-76733"/>
            <a:ext cx="8229600" cy="1143000"/>
          </a:xfrm>
        </p:spPr>
        <p:txBody>
          <a:bodyPr/>
          <a:lstStyle/>
          <a:p>
            <a:r>
              <a:rPr lang="en-US" b="1" dirty="0" smtClean="0"/>
              <a:t>Glyphosate and Glutamate</a:t>
            </a:r>
            <a:r>
              <a:rPr lang="en-US" b="1" dirty="0" smtClean="0">
                <a:solidFill>
                  <a:srgbClr val="FF0000"/>
                </a:solidFill>
              </a:rPr>
              <a:t>*,**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2305"/>
            <a:ext cx="6705600" cy="5067829"/>
          </a:xfrm>
        </p:spPr>
        <p:txBody>
          <a:bodyPr>
            <a:normAutofit/>
          </a:bodyPr>
          <a:lstStyle/>
          <a:p>
            <a:r>
              <a:rPr lang="en-US" dirty="0" smtClean="0"/>
              <a:t>Acute </a:t>
            </a:r>
            <a:r>
              <a:rPr lang="en-US" dirty="0"/>
              <a:t>exposure activates </a:t>
            </a:r>
            <a:r>
              <a:rPr lang="en-US" dirty="0" smtClean="0"/>
              <a:t>NMDA </a:t>
            </a:r>
            <a:r>
              <a:rPr lang="en-US" dirty="0"/>
              <a:t>receptors and voltage-dependent </a:t>
            </a:r>
            <a:r>
              <a:rPr lang="en-US" dirty="0" smtClean="0"/>
              <a:t>calcium channels</a:t>
            </a:r>
          </a:p>
          <a:p>
            <a:pPr lvl="1"/>
            <a:r>
              <a:rPr lang="en-US" dirty="0" smtClean="0"/>
              <a:t>Oxidative </a:t>
            </a:r>
            <a:r>
              <a:rPr lang="en-US" dirty="0"/>
              <a:t>stress and neural cell </a:t>
            </a:r>
            <a:r>
              <a:rPr lang="en-US" dirty="0" smtClean="0"/>
              <a:t>death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ncreased </a:t>
            </a:r>
            <a:r>
              <a:rPr lang="en-US" dirty="0"/>
              <a:t>glutamate </a:t>
            </a:r>
            <a:r>
              <a:rPr lang="en-US" dirty="0" smtClean="0"/>
              <a:t>release </a:t>
            </a:r>
            <a:r>
              <a:rPr lang="en-US" dirty="0"/>
              <a:t>into </a:t>
            </a:r>
            <a:r>
              <a:rPr lang="en-US" dirty="0" smtClean="0"/>
              <a:t>the    </a:t>
            </a:r>
            <a:r>
              <a:rPr lang="en-US" dirty="0"/>
              <a:t>synaptic </a:t>
            </a:r>
            <a:r>
              <a:rPr lang="en-US" dirty="0" smtClean="0"/>
              <a:t>cleft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 </a:t>
            </a:r>
            <a:r>
              <a:rPr lang="en-US" i="1" dirty="0">
                <a:solidFill>
                  <a:srgbClr val="FF0000"/>
                </a:solidFill>
              </a:rPr>
              <a:t>excessive extracellular glutamate </a:t>
            </a:r>
            <a:r>
              <a:rPr lang="en-US" i="1" dirty="0" smtClean="0">
                <a:solidFill>
                  <a:srgbClr val="FF0000"/>
                </a:solidFill>
              </a:rPr>
              <a:t>levels</a:t>
            </a:r>
          </a:p>
          <a:p>
            <a:pPr lvl="1"/>
            <a:r>
              <a:rPr lang="en-US" dirty="0" smtClean="0"/>
              <a:t>Decreased </a:t>
            </a:r>
            <a:r>
              <a:rPr lang="en-US" dirty="0"/>
              <a:t>glutathione </a:t>
            </a:r>
            <a:r>
              <a:rPr lang="en-US" dirty="0" smtClean="0"/>
              <a:t>content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ncreased </a:t>
            </a:r>
            <a:r>
              <a:rPr lang="en-US" dirty="0"/>
              <a:t>peroxidation of lipids (fats)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5747" y="5977467"/>
            <a:ext cx="83582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www.greenmedinfo.com</a:t>
            </a:r>
            <a:r>
              <a:rPr lang="en-US" dirty="0"/>
              <a:t>/blog/roundup-</a:t>
            </a:r>
            <a:r>
              <a:rPr lang="en-US" dirty="0" err="1"/>
              <a:t>weedkiller</a:t>
            </a:r>
            <a:r>
              <a:rPr lang="en-US" dirty="0"/>
              <a:t>-brain-damaging-</a:t>
            </a:r>
            <a:r>
              <a:rPr lang="en-US" dirty="0" smtClean="0"/>
              <a:t>neurotoxin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**</a:t>
            </a:r>
            <a:r>
              <a:rPr lang="en-US" dirty="0" smtClean="0"/>
              <a:t>D </a:t>
            </a:r>
            <a:r>
              <a:rPr lang="en-US" dirty="0" err="1"/>
              <a:t>Cattani</a:t>
            </a:r>
            <a:r>
              <a:rPr lang="en-US" dirty="0"/>
              <a:t> et al., Toxicology 2014; 320: 34-45.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95508" y="6474936"/>
            <a:ext cx="3378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NMDA = N-methyl D-aspartate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5593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7097"/>
            <a:ext cx="8229600" cy="1774295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“</a:t>
            </a:r>
            <a:r>
              <a:rPr lang="en-US" sz="3600" b="1" dirty="0"/>
              <a:t>Alteration of Plasma Glutamate and Glutamine Levels in Children </a:t>
            </a:r>
            <a:r>
              <a:rPr lang="en-US" sz="3600" b="1" dirty="0" smtClean="0"/>
              <a:t>with          </a:t>
            </a:r>
            <a:r>
              <a:rPr lang="en-US" sz="3600" b="1" dirty="0"/>
              <a:t>High-Functioning </a:t>
            </a:r>
            <a:r>
              <a:rPr lang="en-US" sz="3600" b="1" dirty="0" smtClean="0"/>
              <a:t>Autism”</a:t>
            </a:r>
            <a:r>
              <a:rPr lang="en-US" sz="3600" b="1" dirty="0" smtClean="0">
                <a:solidFill>
                  <a:srgbClr val="FF0000"/>
                </a:solidFill>
              </a:rPr>
              <a:t>*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glutamate_glutamine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208" r="-78208"/>
          <a:stretch>
            <a:fillRect/>
          </a:stretch>
        </p:blipFill>
        <p:spPr>
          <a:xfrm>
            <a:off x="160044" y="1727198"/>
            <a:ext cx="8983956" cy="4940830"/>
          </a:xfrm>
        </p:spPr>
      </p:pic>
      <p:sp>
        <p:nvSpPr>
          <p:cNvPr id="6" name="Freeform 5"/>
          <p:cNvSpPr/>
          <p:nvPr/>
        </p:nvSpPr>
        <p:spPr>
          <a:xfrm>
            <a:off x="2540000" y="2971800"/>
            <a:ext cx="4316358" cy="556353"/>
          </a:xfrm>
          <a:custGeom>
            <a:avLst/>
            <a:gdLst>
              <a:gd name="connsiteX0" fmla="*/ 0 w 4316358"/>
              <a:gd name="connsiteY0" fmla="*/ 254000 h 556353"/>
              <a:gd name="connsiteX1" fmla="*/ 1490133 w 4316358"/>
              <a:gd name="connsiteY1" fmla="*/ 0 h 556353"/>
              <a:gd name="connsiteX2" fmla="*/ 3437467 w 4316358"/>
              <a:gd name="connsiteY2" fmla="*/ 84667 h 556353"/>
              <a:gd name="connsiteX3" fmla="*/ 4309533 w 4316358"/>
              <a:gd name="connsiteY3" fmla="*/ 160867 h 556353"/>
              <a:gd name="connsiteX4" fmla="*/ 3725333 w 4316358"/>
              <a:gd name="connsiteY4" fmla="*/ 516467 h 556353"/>
              <a:gd name="connsiteX5" fmla="*/ 1752600 w 4316358"/>
              <a:gd name="connsiteY5" fmla="*/ 516467 h 556353"/>
              <a:gd name="connsiteX6" fmla="*/ 491067 w 4316358"/>
              <a:gd name="connsiteY6" fmla="*/ 541867 h 556353"/>
              <a:gd name="connsiteX7" fmla="*/ 0 w 4316358"/>
              <a:gd name="connsiteY7" fmla="*/ 254000 h 55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16358" h="556353">
                <a:moveTo>
                  <a:pt x="0" y="254000"/>
                </a:moveTo>
                <a:cubicBezTo>
                  <a:pt x="458611" y="141111"/>
                  <a:pt x="917222" y="28222"/>
                  <a:pt x="1490133" y="0"/>
                </a:cubicBezTo>
                <a:lnTo>
                  <a:pt x="3437467" y="84667"/>
                </a:lnTo>
                <a:cubicBezTo>
                  <a:pt x="3907367" y="111478"/>
                  <a:pt x="4261555" y="88900"/>
                  <a:pt x="4309533" y="160867"/>
                </a:cubicBezTo>
                <a:cubicBezTo>
                  <a:pt x="4357511" y="232834"/>
                  <a:pt x="4151488" y="457200"/>
                  <a:pt x="3725333" y="516467"/>
                </a:cubicBezTo>
                <a:cubicBezTo>
                  <a:pt x="3299178" y="575734"/>
                  <a:pt x="2291644" y="512234"/>
                  <a:pt x="1752600" y="516467"/>
                </a:cubicBezTo>
                <a:cubicBezTo>
                  <a:pt x="1213556" y="520700"/>
                  <a:pt x="781756" y="584200"/>
                  <a:pt x="491067" y="541867"/>
                </a:cubicBezTo>
                <a:cubicBezTo>
                  <a:pt x="200378" y="499534"/>
                  <a:pt x="104422" y="381000"/>
                  <a:pt x="0" y="254000"/>
                </a:cubicBezTo>
                <a:close/>
              </a:path>
            </a:pathLst>
          </a:cu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lutamate_glutamine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42" y="2743201"/>
            <a:ext cx="7765658" cy="13196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6358" y="5737198"/>
            <a:ext cx="2099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fr-FR" dirty="0"/>
              <a:t>C. </a:t>
            </a:r>
            <a:r>
              <a:rPr lang="fr-FR" dirty="0" err="1"/>
              <a:t>Shimmura</a:t>
            </a:r>
            <a:r>
              <a:rPr lang="fr-FR" dirty="0"/>
              <a:t> et al. </a:t>
            </a:r>
            <a:r>
              <a:rPr lang="fr-FR" dirty="0" err="1"/>
              <a:t>PLoSone</a:t>
            </a:r>
            <a:r>
              <a:rPr lang="fr-FR" dirty="0"/>
              <a:t> </a:t>
            </a:r>
            <a:r>
              <a:rPr lang="fr-FR" dirty="0" err="1"/>
              <a:t>October</a:t>
            </a:r>
            <a:r>
              <a:rPr lang="fr-FR" dirty="0"/>
              <a:t> 2011 6(1):e25340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57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344271"/>
            <a:ext cx="821668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Glyphosate insertion into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proteins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 place of glycine: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Multiple links to autism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3342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0200" y="821268"/>
            <a:ext cx="6002867" cy="2159000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“Those who have the privilege to know</a:t>
            </a:r>
            <a:r>
              <a:rPr lang="en-US" i="1" dirty="0" smtClean="0"/>
              <a:t>,  </a:t>
            </a:r>
            <a:r>
              <a:rPr lang="en-US" i="1" dirty="0"/>
              <a:t>have the duty to </a:t>
            </a:r>
            <a:r>
              <a:rPr lang="en-US" i="1" dirty="0" smtClean="0"/>
              <a:t>act.</a:t>
            </a:r>
            <a:r>
              <a:rPr lang="en-US" i="1" dirty="0"/>
              <a:t>” </a:t>
            </a:r>
          </a:p>
          <a:p>
            <a:pPr marL="0" indent="0">
              <a:buNone/>
            </a:pPr>
            <a:r>
              <a:rPr lang="en-US" dirty="0" smtClean="0"/>
              <a:t>Albert </a:t>
            </a:r>
            <a:r>
              <a:rPr lang="en-US" dirty="0"/>
              <a:t>Einstein</a:t>
            </a:r>
          </a:p>
          <a:p>
            <a:endParaRPr lang="en-US" dirty="0"/>
          </a:p>
        </p:txBody>
      </p:sp>
      <p:pic>
        <p:nvPicPr>
          <p:cNvPr id="4" name="Picture 3" descr="spraying_pestic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747" y="3776133"/>
            <a:ext cx="5989053" cy="2844800"/>
          </a:xfrm>
          <a:prstGeom prst="rect">
            <a:avLst/>
          </a:prstGeom>
        </p:spPr>
      </p:pic>
      <p:pic>
        <p:nvPicPr>
          <p:cNvPr id="5" name="Picture 4" descr="Roundu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5633"/>
            <a:ext cx="28702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22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If Glyphosate Could Insert Itself Into Protein Synthesis???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4402648" y="4116913"/>
            <a:ext cx="355600" cy="2709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92115" y="4091513"/>
            <a:ext cx="355600" cy="2709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64649" y="4063996"/>
            <a:ext cx="355600" cy="2709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20249" y="4083046"/>
            <a:ext cx="355600" cy="2709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75849" y="4099979"/>
            <a:ext cx="355600" cy="2709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10507" y="3555996"/>
            <a:ext cx="60785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GGC</a:t>
            </a:r>
            <a:endParaRPr lang="en-US" dirty="0"/>
          </a:p>
        </p:txBody>
      </p:sp>
      <p:pic>
        <p:nvPicPr>
          <p:cNvPr id="11" name="Picture 10" descr="glyphosat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198" y="1650067"/>
            <a:ext cx="2374900" cy="1739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18774" y="3965597"/>
            <a:ext cx="77696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mRNA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0" idx="2"/>
          </p:cNvCxnSpPr>
          <p:nvPr/>
        </p:nvCxnSpPr>
        <p:spPr>
          <a:xfrm>
            <a:off x="5314437" y="3925328"/>
            <a:ext cx="28012" cy="291068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49659" y="2395547"/>
            <a:ext cx="1549222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glyphosate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3898881" y="4552430"/>
            <a:ext cx="8921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Alanine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916528" y="4564614"/>
            <a:ext cx="8481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Proline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560997" y="4545564"/>
            <a:ext cx="12450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Glyphosate</a:t>
            </a:r>
            <a:endParaRPr lang="en-US" dirty="0"/>
          </a:p>
        </p:txBody>
      </p:sp>
      <p:sp>
        <p:nvSpPr>
          <p:cNvPr id="46" name="Freeform 45"/>
          <p:cNvSpPr/>
          <p:nvPr/>
        </p:nvSpPr>
        <p:spPr>
          <a:xfrm>
            <a:off x="2759431" y="3155946"/>
            <a:ext cx="637800" cy="1289050"/>
          </a:xfrm>
          <a:custGeom>
            <a:avLst/>
            <a:gdLst>
              <a:gd name="connsiteX0" fmla="*/ 637800 w 637800"/>
              <a:gd name="connsiteY0" fmla="*/ 0 h 1289050"/>
              <a:gd name="connsiteX1" fmla="*/ 2800 w 637800"/>
              <a:gd name="connsiteY1" fmla="*/ 552450 h 1289050"/>
              <a:gd name="connsiteX2" fmla="*/ 390150 w 637800"/>
              <a:gd name="connsiteY2" fmla="*/ 1289050 h 128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7800" h="1289050">
                <a:moveTo>
                  <a:pt x="637800" y="0"/>
                </a:moveTo>
                <a:cubicBezTo>
                  <a:pt x="340937" y="168804"/>
                  <a:pt x="44075" y="337608"/>
                  <a:pt x="2800" y="552450"/>
                </a:cubicBezTo>
                <a:cubicBezTo>
                  <a:pt x="-38475" y="767292"/>
                  <a:pt x="390150" y="1289050"/>
                  <a:pt x="390150" y="1289050"/>
                </a:cubicBezTo>
              </a:path>
            </a:pathLst>
          </a:cu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ontent Placeholder 46"/>
          <p:cNvSpPr>
            <a:spLocks noGrp="1"/>
          </p:cNvSpPr>
          <p:nvPr>
            <p:ph idx="1"/>
          </p:nvPr>
        </p:nvSpPr>
        <p:spPr>
          <a:xfrm>
            <a:off x="457200" y="5146782"/>
            <a:ext cx="8229600" cy="126499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-- Any proteins with conserved glycine residues are likely to be affected in a major way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875849" y="4378122"/>
            <a:ext cx="634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. . .</a:t>
            </a:r>
            <a:endParaRPr lang="en-US" sz="28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231449" y="3903071"/>
            <a:ext cx="634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. . .</a:t>
            </a:r>
            <a:endParaRPr lang="en-US" sz="2800" b="1" dirty="0"/>
          </a:p>
        </p:txBody>
      </p:sp>
      <p:grpSp>
        <p:nvGrpSpPr>
          <p:cNvPr id="51" name="Group 50"/>
          <p:cNvGrpSpPr/>
          <p:nvPr/>
        </p:nvGrpSpPr>
        <p:grpSpPr>
          <a:xfrm>
            <a:off x="4348674" y="2926125"/>
            <a:ext cx="993775" cy="822539"/>
            <a:chOff x="4348674" y="2926125"/>
            <a:chExt cx="993775" cy="822539"/>
          </a:xfrm>
        </p:grpSpPr>
        <p:sp>
          <p:nvSpPr>
            <p:cNvPr id="21" name="Freeform 20"/>
            <p:cNvSpPr/>
            <p:nvPr/>
          </p:nvSpPr>
          <p:spPr>
            <a:xfrm>
              <a:off x="4348674" y="2926125"/>
              <a:ext cx="558800" cy="555839"/>
            </a:xfrm>
            <a:custGeom>
              <a:avLst/>
              <a:gdLst>
                <a:gd name="connsiteX0" fmla="*/ 25400 w 558800"/>
                <a:gd name="connsiteY0" fmla="*/ 9975 h 555839"/>
                <a:gd name="connsiteX1" fmla="*/ 0 w 558800"/>
                <a:gd name="connsiteY1" fmla="*/ 86175 h 555839"/>
                <a:gd name="connsiteX2" fmla="*/ 25400 w 558800"/>
                <a:gd name="connsiteY2" fmla="*/ 187775 h 555839"/>
                <a:gd name="connsiteX3" fmla="*/ 76200 w 558800"/>
                <a:gd name="connsiteY3" fmla="*/ 257625 h 555839"/>
                <a:gd name="connsiteX4" fmla="*/ 82550 w 558800"/>
                <a:gd name="connsiteY4" fmla="*/ 340175 h 555839"/>
                <a:gd name="connsiteX5" fmla="*/ 50800 w 558800"/>
                <a:gd name="connsiteY5" fmla="*/ 448125 h 555839"/>
                <a:gd name="connsiteX6" fmla="*/ 57150 w 558800"/>
                <a:gd name="connsiteY6" fmla="*/ 537025 h 555839"/>
                <a:gd name="connsiteX7" fmla="*/ 127000 w 558800"/>
                <a:gd name="connsiteY7" fmla="*/ 549725 h 555839"/>
                <a:gd name="connsiteX8" fmla="*/ 254000 w 558800"/>
                <a:gd name="connsiteY8" fmla="*/ 460825 h 555839"/>
                <a:gd name="connsiteX9" fmla="*/ 393700 w 558800"/>
                <a:gd name="connsiteY9" fmla="*/ 283025 h 555839"/>
                <a:gd name="connsiteX10" fmla="*/ 520700 w 558800"/>
                <a:gd name="connsiteY10" fmla="*/ 156025 h 555839"/>
                <a:gd name="connsiteX11" fmla="*/ 558800 w 558800"/>
                <a:gd name="connsiteY11" fmla="*/ 73475 h 555839"/>
                <a:gd name="connsiteX12" fmla="*/ 520700 w 558800"/>
                <a:gd name="connsiteY12" fmla="*/ 3625 h 555839"/>
                <a:gd name="connsiteX13" fmla="*/ 425450 w 558800"/>
                <a:gd name="connsiteY13" fmla="*/ 22675 h 555839"/>
                <a:gd name="connsiteX14" fmla="*/ 304800 w 558800"/>
                <a:gd name="connsiteY14" fmla="*/ 98875 h 555839"/>
                <a:gd name="connsiteX15" fmla="*/ 165100 w 558800"/>
                <a:gd name="connsiteY15" fmla="*/ 35375 h 555839"/>
                <a:gd name="connsiteX16" fmla="*/ 76200 w 558800"/>
                <a:gd name="connsiteY16" fmla="*/ 3625 h 555839"/>
                <a:gd name="connsiteX17" fmla="*/ 25400 w 558800"/>
                <a:gd name="connsiteY17" fmla="*/ 9975 h 55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0" h="555839">
                  <a:moveTo>
                    <a:pt x="25400" y="9975"/>
                  </a:moveTo>
                  <a:cubicBezTo>
                    <a:pt x="12700" y="23733"/>
                    <a:pt x="0" y="56542"/>
                    <a:pt x="0" y="86175"/>
                  </a:cubicBezTo>
                  <a:cubicBezTo>
                    <a:pt x="0" y="115808"/>
                    <a:pt x="12700" y="159200"/>
                    <a:pt x="25400" y="187775"/>
                  </a:cubicBezTo>
                  <a:cubicBezTo>
                    <a:pt x="38100" y="216350"/>
                    <a:pt x="66675" y="232225"/>
                    <a:pt x="76200" y="257625"/>
                  </a:cubicBezTo>
                  <a:cubicBezTo>
                    <a:pt x="85725" y="283025"/>
                    <a:pt x="86783" y="308425"/>
                    <a:pt x="82550" y="340175"/>
                  </a:cubicBezTo>
                  <a:cubicBezTo>
                    <a:pt x="78317" y="371925"/>
                    <a:pt x="55033" y="415317"/>
                    <a:pt x="50800" y="448125"/>
                  </a:cubicBezTo>
                  <a:cubicBezTo>
                    <a:pt x="46567" y="480933"/>
                    <a:pt x="44450" y="520092"/>
                    <a:pt x="57150" y="537025"/>
                  </a:cubicBezTo>
                  <a:cubicBezTo>
                    <a:pt x="69850" y="553958"/>
                    <a:pt x="94192" y="562425"/>
                    <a:pt x="127000" y="549725"/>
                  </a:cubicBezTo>
                  <a:cubicBezTo>
                    <a:pt x="159808" y="537025"/>
                    <a:pt x="209550" y="505275"/>
                    <a:pt x="254000" y="460825"/>
                  </a:cubicBezTo>
                  <a:cubicBezTo>
                    <a:pt x="298450" y="416375"/>
                    <a:pt x="349250" y="333825"/>
                    <a:pt x="393700" y="283025"/>
                  </a:cubicBezTo>
                  <a:cubicBezTo>
                    <a:pt x="438150" y="232225"/>
                    <a:pt x="493183" y="190950"/>
                    <a:pt x="520700" y="156025"/>
                  </a:cubicBezTo>
                  <a:cubicBezTo>
                    <a:pt x="548217" y="121100"/>
                    <a:pt x="558800" y="98875"/>
                    <a:pt x="558800" y="73475"/>
                  </a:cubicBezTo>
                  <a:cubicBezTo>
                    <a:pt x="558800" y="48075"/>
                    <a:pt x="542925" y="12092"/>
                    <a:pt x="520700" y="3625"/>
                  </a:cubicBezTo>
                  <a:cubicBezTo>
                    <a:pt x="498475" y="-4842"/>
                    <a:pt x="461433" y="6800"/>
                    <a:pt x="425450" y="22675"/>
                  </a:cubicBezTo>
                  <a:cubicBezTo>
                    <a:pt x="389467" y="38550"/>
                    <a:pt x="348192" y="96758"/>
                    <a:pt x="304800" y="98875"/>
                  </a:cubicBezTo>
                  <a:cubicBezTo>
                    <a:pt x="261408" y="100992"/>
                    <a:pt x="203200" y="51250"/>
                    <a:pt x="165100" y="35375"/>
                  </a:cubicBezTo>
                  <a:cubicBezTo>
                    <a:pt x="127000" y="19500"/>
                    <a:pt x="98425" y="7858"/>
                    <a:pt x="76200" y="3625"/>
                  </a:cubicBezTo>
                  <a:cubicBezTo>
                    <a:pt x="53975" y="-608"/>
                    <a:pt x="38100" y="-3783"/>
                    <a:pt x="25400" y="9975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4513774" y="3382481"/>
              <a:ext cx="311150" cy="366183"/>
              <a:chOff x="1949450" y="3843867"/>
              <a:chExt cx="311150" cy="366183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1949450" y="3943350"/>
                <a:ext cx="273050" cy="26670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Isosceles Triangle 24"/>
              <p:cNvSpPr/>
              <p:nvPr/>
            </p:nvSpPr>
            <p:spPr>
              <a:xfrm>
                <a:off x="2006600" y="3843867"/>
                <a:ext cx="254000" cy="194733"/>
              </a:xfrm>
              <a:prstGeom prst="triangl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4761424" y="3165523"/>
              <a:ext cx="311150" cy="366183"/>
              <a:chOff x="1949450" y="3843867"/>
              <a:chExt cx="311150" cy="366183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1949450" y="3943350"/>
                <a:ext cx="273050" cy="26670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>
                <a:off x="2006600" y="3843867"/>
                <a:ext cx="254000" cy="194733"/>
              </a:xfrm>
              <a:prstGeom prst="triangl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999549" y="2959174"/>
              <a:ext cx="342900" cy="366183"/>
              <a:chOff x="1917700" y="3843867"/>
              <a:chExt cx="342900" cy="366183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1917700" y="3943350"/>
                <a:ext cx="273050" cy="26670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>
                <a:off x="2006600" y="3843867"/>
                <a:ext cx="254000" cy="194733"/>
              </a:xfrm>
              <a:prstGeom prst="triangl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9" name="Straight Connector 38"/>
            <p:cNvCxnSpPr/>
            <p:nvPr/>
          </p:nvCxnSpPr>
          <p:spPr>
            <a:xfrm flipV="1">
              <a:off x="4716974" y="3547580"/>
              <a:ext cx="88900" cy="10583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4966057" y="3314821"/>
              <a:ext cx="88900" cy="10583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5875849" y="2563318"/>
            <a:ext cx="2921677" cy="523220"/>
          </a:xfrm>
          <a:prstGeom prst="rect">
            <a:avLst/>
          </a:prstGeom>
          <a:solidFill>
            <a:srgbClr val="FFF9A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Code for Glycine</a:t>
            </a:r>
          </a:p>
        </p:txBody>
      </p:sp>
      <p:sp>
        <p:nvSpPr>
          <p:cNvPr id="4" name="Freeform 3"/>
          <p:cNvSpPr/>
          <p:nvPr/>
        </p:nvSpPr>
        <p:spPr>
          <a:xfrm>
            <a:off x="5173631" y="3088942"/>
            <a:ext cx="2715146" cy="555808"/>
          </a:xfrm>
          <a:custGeom>
            <a:avLst/>
            <a:gdLst>
              <a:gd name="connsiteX0" fmla="*/ 2414360 w 2715146"/>
              <a:gd name="connsiteY0" fmla="*/ 0 h 555808"/>
              <a:gd name="connsiteX1" fmla="*/ 2586815 w 2715146"/>
              <a:gd name="connsiteY1" fmla="*/ 501757 h 555808"/>
              <a:gd name="connsiteX2" fmla="*/ 752528 w 2715146"/>
              <a:gd name="connsiteY2" fmla="*/ 533117 h 555808"/>
              <a:gd name="connsiteX3" fmla="*/ 0 w 2715146"/>
              <a:gd name="connsiteY3" fmla="*/ 423358 h 55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146" h="555808">
                <a:moveTo>
                  <a:pt x="2414360" y="0"/>
                </a:moveTo>
                <a:cubicBezTo>
                  <a:pt x="2639073" y="206452"/>
                  <a:pt x="2863787" y="412904"/>
                  <a:pt x="2586815" y="501757"/>
                </a:cubicBezTo>
                <a:cubicBezTo>
                  <a:pt x="2309843" y="590610"/>
                  <a:pt x="1183664" y="546183"/>
                  <a:pt x="752528" y="533117"/>
                </a:cubicBezTo>
                <a:cubicBezTo>
                  <a:pt x="321392" y="520051"/>
                  <a:pt x="0" y="423358"/>
                  <a:pt x="0" y="423358"/>
                </a:cubicBezTo>
              </a:path>
            </a:pathLst>
          </a:custGeom>
          <a:ln w="57150" cmpd="sng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79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5" grpId="0" animBg="1"/>
      <p:bldP spid="46" grpId="0" animBg="1"/>
      <p:bldP spid="35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yphosat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278" y="3382894"/>
            <a:ext cx="3140380" cy="23007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857" y="-261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Extra Piece Sticks Out at Active Site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98881" y="4584580"/>
            <a:ext cx="892154" cy="369332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Alanine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16528" y="4564614"/>
            <a:ext cx="848196" cy="369332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Proline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60997" y="4545564"/>
            <a:ext cx="1245052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Glyphosate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764724" y="3842108"/>
            <a:ext cx="755568" cy="924944"/>
            <a:chOff x="5764724" y="3842108"/>
            <a:chExt cx="755568" cy="924944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5764724" y="3842108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6063090" y="4063596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764724" y="4552430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221926" y="3856689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 flipH="1">
            <a:off x="5685306" y="1959493"/>
            <a:ext cx="755568" cy="924944"/>
            <a:chOff x="5764724" y="3842108"/>
            <a:chExt cx="755568" cy="924944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764724" y="3842108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063090" y="4063596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764724" y="4552430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221926" y="3856689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777100" y="1959493"/>
            <a:ext cx="755568" cy="924944"/>
            <a:chOff x="5764724" y="3842108"/>
            <a:chExt cx="755568" cy="924944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5764724" y="3842108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6063090" y="4063596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764724" y="4552430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221926" y="3856689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 flipH="1">
            <a:off x="1774641" y="3817497"/>
            <a:ext cx="755568" cy="924944"/>
            <a:chOff x="5764724" y="3842108"/>
            <a:chExt cx="755568" cy="924944"/>
          </a:xfrm>
        </p:grpSpPr>
        <p:cxnSp>
          <p:nvCxnSpPr>
            <p:cNvPr id="32" name="Straight Connector 31"/>
            <p:cNvCxnSpPr/>
            <p:nvPr/>
          </p:nvCxnSpPr>
          <p:spPr>
            <a:xfrm flipV="1">
              <a:off x="5764724" y="3842108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6063090" y="4063596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764724" y="4552430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221926" y="3856689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6142508" y="2884437"/>
            <a:ext cx="377784" cy="93306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714820" y="2884437"/>
            <a:ext cx="377784" cy="93306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478758" y="3614186"/>
            <a:ext cx="2453328" cy="2421204"/>
            <a:chOff x="1478758" y="3614186"/>
            <a:chExt cx="2453328" cy="2421204"/>
          </a:xfrm>
        </p:grpSpPr>
        <p:sp>
          <p:nvSpPr>
            <p:cNvPr id="41" name="Freeform 40"/>
            <p:cNvSpPr/>
            <p:nvPr/>
          </p:nvSpPr>
          <p:spPr>
            <a:xfrm>
              <a:off x="1478758" y="3614186"/>
              <a:ext cx="2453328" cy="2421204"/>
            </a:xfrm>
            <a:custGeom>
              <a:avLst/>
              <a:gdLst>
                <a:gd name="connsiteX0" fmla="*/ 1614694 w 2453328"/>
                <a:gd name="connsiteY0" fmla="*/ 0 h 2421204"/>
                <a:gd name="connsiteX1" fmla="*/ 2843 w 2453328"/>
                <a:gd name="connsiteY1" fmla="*/ 1253569 h 2421204"/>
                <a:gd name="connsiteX2" fmla="*/ 1240224 w 2453328"/>
                <a:gd name="connsiteY2" fmla="*/ 2393178 h 2421204"/>
                <a:gd name="connsiteX3" fmla="*/ 1907758 w 2453328"/>
                <a:gd name="connsiteY3" fmla="*/ 1969895 h 2421204"/>
                <a:gd name="connsiteX4" fmla="*/ 2445042 w 2453328"/>
                <a:gd name="connsiteY4" fmla="*/ 846567 h 2421204"/>
                <a:gd name="connsiteX5" fmla="*/ 2184540 w 2453328"/>
                <a:gd name="connsiteY5" fmla="*/ 227922 h 2421204"/>
                <a:gd name="connsiteX6" fmla="*/ 1533287 w 2453328"/>
                <a:gd name="connsiteY6" fmla="*/ 0 h 2421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3328" h="2421204">
                  <a:moveTo>
                    <a:pt x="1614694" y="0"/>
                  </a:moveTo>
                  <a:cubicBezTo>
                    <a:pt x="839974" y="427353"/>
                    <a:pt x="65255" y="854706"/>
                    <a:pt x="2843" y="1253569"/>
                  </a:cubicBezTo>
                  <a:cubicBezTo>
                    <a:pt x="-59569" y="1652432"/>
                    <a:pt x="922738" y="2273790"/>
                    <a:pt x="1240224" y="2393178"/>
                  </a:cubicBezTo>
                  <a:cubicBezTo>
                    <a:pt x="1557710" y="2512566"/>
                    <a:pt x="1706955" y="2227663"/>
                    <a:pt x="1907758" y="1969895"/>
                  </a:cubicBezTo>
                  <a:cubicBezTo>
                    <a:pt x="2108561" y="1712127"/>
                    <a:pt x="2398912" y="1136896"/>
                    <a:pt x="2445042" y="846567"/>
                  </a:cubicBezTo>
                  <a:cubicBezTo>
                    <a:pt x="2491172" y="556238"/>
                    <a:pt x="2336499" y="369017"/>
                    <a:pt x="2184540" y="227922"/>
                  </a:cubicBezTo>
                  <a:cubicBezTo>
                    <a:pt x="2032581" y="86827"/>
                    <a:pt x="1533287" y="0"/>
                    <a:pt x="1533287" y="0"/>
                  </a:cubicBezTo>
                </a:path>
              </a:pathLst>
            </a:cu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990278" y="5255508"/>
              <a:ext cx="10550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glycine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3" name="Freeform 42"/>
          <p:cNvSpPr/>
          <p:nvPr/>
        </p:nvSpPr>
        <p:spPr>
          <a:xfrm>
            <a:off x="3682755" y="2506984"/>
            <a:ext cx="1755974" cy="2087158"/>
          </a:xfrm>
          <a:custGeom>
            <a:avLst/>
            <a:gdLst>
              <a:gd name="connsiteX0" fmla="*/ 582953 w 1755974"/>
              <a:gd name="connsiteY0" fmla="*/ 154 h 2087158"/>
              <a:gd name="connsiteX1" fmla="*/ 13106 w 1755974"/>
              <a:gd name="connsiteY1" fmla="*/ 944401 h 2087158"/>
              <a:gd name="connsiteX2" fmla="*/ 306170 w 1755974"/>
              <a:gd name="connsiteY2" fmla="*/ 1986329 h 2087158"/>
              <a:gd name="connsiteX3" fmla="*/ 1624957 w 1755974"/>
              <a:gd name="connsiteY3" fmla="*/ 1921208 h 2087158"/>
              <a:gd name="connsiteX4" fmla="*/ 1592395 w 1755974"/>
              <a:gd name="connsiteY4" fmla="*/ 879281 h 2087158"/>
              <a:gd name="connsiteX5" fmla="*/ 582953 w 1755974"/>
              <a:gd name="connsiteY5" fmla="*/ 154 h 208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974" h="2087158">
                <a:moveTo>
                  <a:pt x="582953" y="154"/>
                </a:moveTo>
                <a:cubicBezTo>
                  <a:pt x="319738" y="11007"/>
                  <a:pt x="59236" y="613372"/>
                  <a:pt x="13106" y="944401"/>
                </a:cubicBezTo>
                <a:cubicBezTo>
                  <a:pt x="-33024" y="1275430"/>
                  <a:pt x="37528" y="1823528"/>
                  <a:pt x="306170" y="1986329"/>
                </a:cubicBezTo>
                <a:cubicBezTo>
                  <a:pt x="574812" y="2149130"/>
                  <a:pt x="1410586" y="2105716"/>
                  <a:pt x="1624957" y="1921208"/>
                </a:cubicBezTo>
                <a:cubicBezTo>
                  <a:pt x="1839328" y="1736700"/>
                  <a:pt x="1763349" y="1204883"/>
                  <a:pt x="1592395" y="879281"/>
                </a:cubicBezTo>
                <a:cubicBezTo>
                  <a:pt x="1421441" y="553679"/>
                  <a:pt x="846168" y="-10699"/>
                  <a:pt x="582953" y="154"/>
                </a:cubicBezTo>
                <a:close/>
              </a:path>
            </a:pathLst>
          </a:cu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683173" y="1839243"/>
            <a:ext cx="1494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Active Site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98190" y="2669815"/>
            <a:ext cx="2040018" cy="1248577"/>
            <a:chOff x="2298190" y="2669815"/>
            <a:chExt cx="2040018" cy="1248577"/>
          </a:xfrm>
        </p:grpSpPr>
        <p:sp>
          <p:nvSpPr>
            <p:cNvPr id="51" name="TextBox 50"/>
            <p:cNvSpPr txBox="1"/>
            <p:nvPr/>
          </p:nvSpPr>
          <p:spPr>
            <a:xfrm>
              <a:off x="2298190" y="2669815"/>
              <a:ext cx="14814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Extra Stuff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3215473" y="3131480"/>
              <a:ext cx="1122735" cy="786912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5378592" y="1513055"/>
            <a:ext cx="428094" cy="446438"/>
            <a:chOff x="3682755" y="1417638"/>
            <a:chExt cx="428094" cy="446438"/>
          </a:xfrm>
        </p:grpSpPr>
        <p:sp>
          <p:nvSpPr>
            <p:cNvPr id="56" name="Oval 55"/>
            <p:cNvSpPr/>
            <p:nvPr/>
          </p:nvSpPr>
          <p:spPr>
            <a:xfrm>
              <a:off x="3682755" y="1417638"/>
              <a:ext cx="123294" cy="14163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3835155" y="1570038"/>
              <a:ext cx="123294" cy="14163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987555" y="1722438"/>
              <a:ext cx="123294" cy="14163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385516" y="1181146"/>
            <a:ext cx="1455154" cy="969868"/>
            <a:chOff x="2530209" y="1116846"/>
            <a:chExt cx="1455154" cy="969868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2532668" y="1417638"/>
              <a:ext cx="891810" cy="334538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2685068" y="1752176"/>
              <a:ext cx="891810" cy="334538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530209" y="1752176"/>
              <a:ext cx="154859" cy="334538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422019" y="1417638"/>
              <a:ext cx="154859" cy="334538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 flipV="1">
              <a:off x="3557269" y="1116846"/>
              <a:ext cx="428094" cy="446438"/>
              <a:chOff x="3682755" y="1417638"/>
              <a:chExt cx="428094" cy="446438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3682755" y="1417638"/>
                <a:ext cx="123294" cy="141638"/>
              </a:xfrm>
              <a:prstGeom prst="ellipse">
                <a:avLst/>
              </a:prstGeom>
              <a:solidFill>
                <a:schemeClr val="tx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835155" y="1570038"/>
                <a:ext cx="123294" cy="141638"/>
              </a:xfrm>
              <a:prstGeom prst="ellipse">
                <a:avLst/>
              </a:prstGeom>
              <a:solidFill>
                <a:schemeClr val="tx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987555" y="1722438"/>
                <a:ext cx="123294" cy="141638"/>
              </a:xfrm>
              <a:prstGeom prst="ellipse">
                <a:avLst/>
              </a:prstGeom>
              <a:solidFill>
                <a:schemeClr val="tx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TextBox 64"/>
          <p:cNvSpPr txBox="1"/>
          <p:nvPr/>
        </p:nvSpPr>
        <p:spPr>
          <a:xfrm>
            <a:off x="5298207" y="5245165"/>
            <a:ext cx="2169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Peptide chain</a:t>
            </a:r>
            <a:endParaRPr lang="en-US" sz="2800" dirty="0"/>
          </a:p>
        </p:txBody>
      </p:sp>
      <p:sp>
        <p:nvSpPr>
          <p:cNvPr id="66" name="TextBox 65"/>
          <p:cNvSpPr txBox="1"/>
          <p:nvPr/>
        </p:nvSpPr>
        <p:spPr>
          <a:xfrm>
            <a:off x="6922226" y="1059678"/>
            <a:ext cx="2735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Substrate no longer fits in active site</a:t>
            </a:r>
            <a:endParaRPr lang="en-US" sz="2800" dirty="0"/>
          </a:p>
        </p:txBody>
      </p:sp>
      <p:sp>
        <p:nvSpPr>
          <p:cNvPr id="67" name="Freeform 66"/>
          <p:cNvSpPr/>
          <p:nvPr/>
        </p:nvSpPr>
        <p:spPr>
          <a:xfrm>
            <a:off x="6366637" y="3359677"/>
            <a:ext cx="566966" cy="1961151"/>
          </a:xfrm>
          <a:custGeom>
            <a:avLst/>
            <a:gdLst>
              <a:gd name="connsiteX0" fmla="*/ 0 w 566966"/>
              <a:gd name="connsiteY0" fmla="*/ 1961151 h 1961151"/>
              <a:gd name="connsiteX1" fmla="*/ 562708 w 566966"/>
              <a:gd name="connsiteY1" fmla="*/ 900200 h 1961151"/>
              <a:gd name="connsiteX2" fmla="*/ 273316 w 566966"/>
              <a:gd name="connsiteY2" fmla="*/ 0 h 196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6966" h="1961151">
                <a:moveTo>
                  <a:pt x="0" y="1961151"/>
                </a:moveTo>
                <a:cubicBezTo>
                  <a:pt x="258577" y="1594104"/>
                  <a:pt x="517155" y="1227058"/>
                  <a:pt x="562708" y="900200"/>
                </a:cubicBezTo>
                <a:cubicBezTo>
                  <a:pt x="608261" y="573342"/>
                  <a:pt x="273316" y="0"/>
                  <a:pt x="273316" y="0"/>
                </a:cubicBezTo>
              </a:path>
            </a:pathLst>
          </a:custGeom>
          <a:ln w="57150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68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yphosat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278" y="3382894"/>
            <a:ext cx="3140380" cy="23007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857" y="-261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Extra Piece Sticks Out at Active Site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98881" y="4584580"/>
            <a:ext cx="892154" cy="369332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Alanine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16528" y="4564614"/>
            <a:ext cx="848196" cy="369332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Proline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60997" y="4545564"/>
            <a:ext cx="1245052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Glyphosate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764724" y="3842108"/>
            <a:ext cx="755568" cy="924944"/>
            <a:chOff x="5764724" y="3842108"/>
            <a:chExt cx="755568" cy="924944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5764724" y="3842108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6063090" y="4063596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764724" y="4552430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221926" y="3856689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 flipH="1">
            <a:off x="5685306" y="1959493"/>
            <a:ext cx="755568" cy="924944"/>
            <a:chOff x="5764724" y="3842108"/>
            <a:chExt cx="755568" cy="924944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764724" y="3842108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063090" y="4063596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764724" y="4552430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221926" y="3856689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777100" y="1959493"/>
            <a:ext cx="755568" cy="924944"/>
            <a:chOff x="5764724" y="3842108"/>
            <a:chExt cx="755568" cy="924944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5764724" y="3842108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6063090" y="4063596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764724" y="4552430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221926" y="3856689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 flipH="1">
            <a:off x="1774641" y="3817497"/>
            <a:ext cx="755568" cy="924944"/>
            <a:chOff x="5764724" y="3842108"/>
            <a:chExt cx="755568" cy="924944"/>
          </a:xfrm>
        </p:grpSpPr>
        <p:cxnSp>
          <p:nvCxnSpPr>
            <p:cNvPr id="32" name="Straight Connector 31"/>
            <p:cNvCxnSpPr/>
            <p:nvPr/>
          </p:nvCxnSpPr>
          <p:spPr>
            <a:xfrm flipV="1">
              <a:off x="5764724" y="3842108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6063090" y="4063596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764724" y="4552430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221926" y="3856689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6142508" y="2884437"/>
            <a:ext cx="377784" cy="93306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714820" y="2884437"/>
            <a:ext cx="377784" cy="93306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478758" y="3614186"/>
            <a:ext cx="2453328" cy="2421204"/>
            <a:chOff x="1478758" y="3614186"/>
            <a:chExt cx="2453328" cy="2421204"/>
          </a:xfrm>
        </p:grpSpPr>
        <p:sp>
          <p:nvSpPr>
            <p:cNvPr id="41" name="Freeform 40"/>
            <p:cNvSpPr/>
            <p:nvPr/>
          </p:nvSpPr>
          <p:spPr>
            <a:xfrm>
              <a:off x="1478758" y="3614186"/>
              <a:ext cx="2453328" cy="2421204"/>
            </a:xfrm>
            <a:custGeom>
              <a:avLst/>
              <a:gdLst>
                <a:gd name="connsiteX0" fmla="*/ 1614694 w 2453328"/>
                <a:gd name="connsiteY0" fmla="*/ 0 h 2421204"/>
                <a:gd name="connsiteX1" fmla="*/ 2843 w 2453328"/>
                <a:gd name="connsiteY1" fmla="*/ 1253569 h 2421204"/>
                <a:gd name="connsiteX2" fmla="*/ 1240224 w 2453328"/>
                <a:gd name="connsiteY2" fmla="*/ 2393178 h 2421204"/>
                <a:gd name="connsiteX3" fmla="*/ 1907758 w 2453328"/>
                <a:gd name="connsiteY3" fmla="*/ 1969895 h 2421204"/>
                <a:gd name="connsiteX4" fmla="*/ 2445042 w 2453328"/>
                <a:gd name="connsiteY4" fmla="*/ 846567 h 2421204"/>
                <a:gd name="connsiteX5" fmla="*/ 2184540 w 2453328"/>
                <a:gd name="connsiteY5" fmla="*/ 227922 h 2421204"/>
                <a:gd name="connsiteX6" fmla="*/ 1533287 w 2453328"/>
                <a:gd name="connsiteY6" fmla="*/ 0 h 2421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3328" h="2421204">
                  <a:moveTo>
                    <a:pt x="1614694" y="0"/>
                  </a:moveTo>
                  <a:cubicBezTo>
                    <a:pt x="839974" y="427353"/>
                    <a:pt x="65255" y="854706"/>
                    <a:pt x="2843" y="1253569"/>
                  </a:cubicBezTo>
                  <a:cubicBezTo>
                    <a:pt x="-59569" y="1652432"/>
                    <a:pt x="922738" y="2273790"/>
                    <a:pt x="1240224" y="2393178"/>
                  </a:cubicBezTo>
                  <a:cubicBezTo>
                    <a:pt x="1557710" y="2512566"/>
                    <a:pt x="1706955" y="2227663"/>
                    <a:pt x="1907758" y="1969895"/>
                  </a:cubicBezTo>
                  <a:cubicBezTo>
                    <a:pt x="2108561" y="1712127"/>
                    <a:pt x="2398912" y="1136896"/>
                    <a:pt x="2445042" y="846567"/>
                  </a:cubicBezTo>
                  <a:cubicBezTo>
                    <a:pt x="2491172" y="556238"/>
                    <a:pt x="2336499" y="369017"/>
                    <a:pt x="2184540" y="227922"/>
                  </a:cubicBezTo>
                  <a:cubicBezTo>
                    <a:pt x="2032581" y="86827"/>
                    <a:pt x="1533287" y="0"/>
                    <a:pt x="1533287" y="0"/>
                  </a:cubicBezTo>
                </a:path>
              </a:pathLst>
            </a:cu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990278" y="5255508"/>
              <a:ext cx="10550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glycine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3" name="Freeform 42"/>
          <p:cNvSpPr/>
          <p:nvPr/>
        </p:nvSpPr>
        <p:spPr>
          <a:xfrm>
            <a:off x="3682755" y="2506984"/>
            <a:ext cx="1755974" cy="2087158"/>
          </a:xfrm>
          <a:custGeom>
            <a:avLst/>
            <a:gdLst>
              <a:gd name="connsiteX0" fmla="*/ 582953 w 1755974"/>
              <a:gd name="connsiteY0" fmla="*/ 154 h 2087158"/>
              <a:gd name="connsiteX1" fmla="*/ 13106 w 1755974"/>
              <a:gd name="connsiteY1" fmla="*/ 944401 h 2087158"/>
              <a:gd name="connsiteX2" fmla="*/ 306170 w 1755974"/>
              <a:gd name="connsiteY2" fmla="*/ 1986329 h 2087158"/>
              <a:gd name="connsiteX3" fmla="*/ 1624957 w 1755974"/>
              <a:gd name="connsiteY3" fmla="*/ 1921208 h 2087158"/>
              <a:gd name="connsiteX4" fmla="*/ 1592395 w 1755974"/>
              <a:gd name="connsiteY4" fmla="*/ 879281 h 2087158"/>
              <a:gd name="connsiteX5" fmla="*/ 582953 w 1755974"/>
              <a:gd name="connsiteY5" fmla="*/ 154 h 208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974" h="2087158">
                <a:moveTo>
                  <a:pt x="582953" y="154"/>
                </a:moveTo>
                <a:cubicBezTo>
                  <a:pt x="319738" y="11007"/>
                  <a:pt x="59236" y="613372"/>
                  <a:pt x="13106" y="944401"/>
                </a:cubicBezTo>
                <a:cubicBezTo>
                  <a:pt x="-33024" y="1275430"/>
                  <a:pt x="37528" y="1823528"/>
                  <a:pt x="306170" y="1986329"/>
                </a:cubicBezTo>
                <a:cubicBezTo>
                  <a:pt x="574812" y="2149130"/>
                  <a:pt x="1410586" y="2105716"/>
                  <a:pt x="1624957" y="1921208"/>
                </a:cubicBezTo>
                <a:cubicBezTo>
                  <a:pt x="1839328" y="1736700"/>
                  <a:pt x="1763349" y="1204883"/>
                  <a:pt x="1592395" y="879281"/>
                </a:cubicBezTo>
                <a:cubicBezTo>
                  <a:pt x="1421441" y="553679"/>
                  <a:pt x="846168" y="-10699"/>
                  <a:pt x="582953" y="154"/>
                </a:cubicBezTo>
                <a:close/>
              </a:path>
            </a:pathLst>
          </a:cu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683173" y="1839243"/>
            <a:ext cx="1494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Active Site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98190" y="2669815"/>
            <a:ext cx="2040018" cy="1248577"/>
            <a:chOff x="2298190" y="2669815"/>
            <a:chExt cx="2040018" cy="1248577"/>
          </a:xfrm>
        </p:grpSpPr>
        <p:sp>
          <p:nvSpPr>
            <p:cNvPr id="51" name="TextBox 50"/>
            <p:cNvSpPr txBox="1"/>
            <p:nvPr/>
          </p:nvSpPr>
          <p:spPr>
            <a:xfrm>
              <a:off x="2298190" y="2669815"/>
              <a:ext cx="14814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Extra Stuff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3215473" y="3131480"/>
              <a:ext cx="1122735" cy="786912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5378592" y="1513055"/>
            <a:ext cx="428094" cy="446438"/>
            <a:chOff x="3682755" y="1417638"/>
            <a:chExt cx="428094" cy="446438"/>
          </a:xfrm>
        </p:grpSpPr>
        <p:sp>
          <p:nvSpPr>
            <p:cNvPr id="56" name="Oval 55"/>
            <p:cNvSpPr/>
            <p:nvPr/>
          </p:nvSpPr>
          <p:spPr>
            <a:xfrm>
              <a:off x="3682755" y="1417638"/>
              <a:ext cx="123294" cy="14163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3835155" y="1570038"/>
              <a:ext cx="123294" cy="14163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987555" y="1722438"/>
              <a:ext cx="123294" cy="14163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385516" y="1181146"/>
            <a:ext cx="1455154" cy="969868"/>
            <a:chOff x="2530209" y="1116846"/>
            <a:chExt cx="1455154" cy="969868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2532668" y="1417638"/>
              <a:ext cx="891810" cy="334538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2685068" y="1752176"/>
              <a:ext cx="891810" cy="334538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530209" y="1752176"/>
              <a:ext cx="154859" cy="334538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422019" y="1417638"/>
              <a:ext cx="154859" cy="334538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 flipV="1">
              <a:off x="3557269" y="1116846"/>
              <a:ext cx="428094" cy="446438"/>
              <a:chOff x="3682755" y="1417638"/>
              <a:chExt cx="428094" cy="446438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3682755" y="1417638"/>
                <a:ext cx="123294" cy="141638"/>
              </a:xfrm>
              <a:prstGeom prst="ellipse">
                <a:avLst/>
              </a:prstGeom>
              <a:solidFill>
                <a:schemeClr val="tx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835155" y="1570038"/>
                <a:ext cx="123294" cy="141638"/>
              </a:xfrm>
              <a:prstGeom prst="ellipse">
                <a:avLst/>
              </a:prstGeom>
              <a:solidFill>
                <a:schemeClr val="tx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987555" y="1722438"/>
                <a:ext cx="123294" cy="141638"/>
              </a:xfrm>
              <a:prstGeom prst="ellipse">
                <a:avLst/>
              </a:prstGeom>
              <a:solidFill>
                <a:schemeClr val="tx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TextBox 64"/>
          <p:cNvSpPr txBox="1"/>
          <p:nvPr/>
        </p:nvSpPr>
        <p:spPr>
          <a:xfrm>
            <a:off x="5298207" y="5245165"/>
            <a:ext cx="2169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Peptide chain</a:t>
            </a:r>
            <a:endParaRPr lang="en-US" sz="2800" dirty="0"/>
          </a:p>
        </p:txBody>
      </p:sp>
      <p:sp>
        <p:nvSpPr>
          <p:cNvPr id="66" name="TextBox 65"/>
          <p:cNvSpPr txBox="1"/>
          <p:nvPr/>
        </p:nvSpPr>
        <p:spPr>
          <a:xfrm>
            <a:off x="6922226" y="1059678"/>
            <a:ext cx="2735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Substrate no longer fits in active site</a:t>
            </a:r>
            <a:endParaRPr lang="en-US" sz="2800" dirty="0"/>
          </a:p>
        </p:txBody>
      </p:sp>
      <p:sp>
        <p:nvSpPr>
          <p:cNvPr id="67" name="Freeform 66"/>
          <p:cNvSpPr/>
          <p:nvPr/>
        </p:nvSpPr>
        <p:spPr>
          <a:xfrm>
            <a:off x="6366637" y="3359677"/>
            <a:ext cx="566966" cy="1961151"/>
          </a:xfrm>
          <a:custGeom>
            <a:avLst/>
            <a:gdLst>
              <a:gd name="connsiteX0" fmla="*/ 0 w 566966"/>
              <a:gd name="connsiteY0" fmla="*/ 1961151 h 1961151"/>
              <a:gd name="connsiteX1" fmla="*/ 562708 w 566966"/>
              <a:gd name="connsiteY1" fmla="*/ 900200 h 1961151"/>
              <a:gd name="connsiteX2" fmla="*/ 273316 w 566966"/>
              <a:gd name="connsiteY2" fmla="*/ 0 h 196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6966" h="1961151">
                <a:moveTo>
                  <a:pt x="0" y="1961151"/>
                </a:moveTo>
                <a:cubicBezTo>
                  <a:pt x="258577" y="1594104"/>
                  <a:pt x="517155" y="1227058"/>
                  <a:pt x="562708" y="900200"/>
                </a:cubicBezTo>
                <a:cubicBezTo>
                  <a:pt x="608261" y="573342"/>
                  <a:pt x="273316" y="0"/>
                  <a:pt x="273316" y="0"/>
                </a:cubicBezTo>
              </a:path>
            </a:pathLst>
          </a:custGeom>
          <a:ln w="57150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393870" y="1598249"/>
            <a:ext cx="6564797" cy="4031873"/>
          </a:xfrm>
          <a:prstGeom prst="rect">
            <a:avLst/>
          </a:prstGeom>
          <a:solidFill>
            <a:srgbClr val="FFFA9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pPr algn="ctr"/>
            <a:r>
              <a:rPr lang="en-US" sz="3200" dirty="0" smtClean="0"/>
              <a:t>This explains how glyphosate disrupts EPSPS in the </a:t>
            </a:r>
            <a:r>
              <a:rPr lang="en-US" sz="3200" dirty="0" err="1" smtClean="0"/>
              <a:t>shikimate</a:t>
            </a:r>
            <a:r>
              <a:rPr lang="en-US" sz="3200" dirty="0" smtClean="0"/>
              <a:t> pathway: Multiple bacteria have developed resistance by replacing active site glycine with alanine and this is the basis for GMO Roundup Ready crops</a:t>
            </a:r>
            <a:r>
              <a:rPr lang="en-US" sz="3200" dirty="0" smtClean="0">
                <a:solidFill>
                  <a:srgbClr val="FF0000"/>
                </a:solidFill>
              </a:rPr>
              <a:t>*</a:t>
            </a:r>
            <a:endParaRPr lang="en-US" sz="3200" dirty="0" smtClean="0">
              <a:solidFill>
                <a:srgbClr val="FF0000"/>
              </a:solidFill>
            </a:endParaRPr>
          </a:p>
          <a:p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90165" y="6059447"/>
            <a:ext cx="89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T </a:t>
            </a:r>
            <a:r>
              <a:rPr lang="en-US" sz="2000" dirty="0" err="1"/>
              <a:t>Funke</a:t>
            </a:r>
            <a:r>
              <a:rPr lang="en-US" sz="2000" dirty="0"/>
              <a:t> et al., Molecular basis for the herbicide resistance of Roundup Ready crops.  PNAS 2006;103(35):13010-13015.</a:t>
            </a:r>
          </a:p>
        </p:txBody>
      </p:sp>
    </p:spTree>
    <p:extLst>
      <p:ext uri="{BB962C8B-B14F-4D97-AF65-F5344CB8AC3E}">
        <p14:creationId xmlns:p14="http://schemas.microsoft.com/office/powerpoint/2010/main" val="1335257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7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Inhibition of EPSPS by glyphosate:</a:t>
            </a:r>
            <a:br>
              <a:rPr lang="en-US" b="1" dirty="0" smtClean="0"/>
            </a:br>
            <a:r>
              <a:rPr lang="en-US" b="1" dirty="0" smtClean="0"/>
              <a:t>Resistant E coli mutant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EPSPS_inhibition_glyphosat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16" r="-16416"/>
          <a:stretch>
            <a:fillRect/>
          </a:stretch>
        </p:blipFill>
        <p:spPr>
          <a:xfrm>
            <a:off x="581444" y="1600200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3547851" y="6304031"/>
            <a:ext cx="5398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Figure 3, S </a:t>
            </a:r>
            <a:r>
              <a:rPr lang="en-US" dirty="0" err="1" smtClean="0"/>
              <a:t>Eschenburg</a:t>
            </a:r>
            <a:r>
              <a:rPr lang="en-US" dirty="0" smtClean="0"/>
              <a:t> et al. </a:t>
            </a:r>
            <a:r>
              <a:rPr lang="en-US" dirty="0" err="1" smtClean="0"/>
              <a:t>Planta</a:t>
            </a:r>
            <a:r>
              <a:rPr lang="en-US" dirty="0" smtClean="0"/>
              <a:t> 2002;216:129-135.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800750" y="3120097"/>
            <a:ext cx="2044760" cy="1867024"/>
            <a:chOff x="2800750" y="3120097"/>
            <a:chExt cx="2044760" cy="1867024"/>
          </a:xfrm>
        </p:grpSpPr>
        <p:sp>
          <p:nvSpPr>
            <p:cNvPr id="8" name="TextBox 7"/>
            <p:cNvSpPr txBox="1"/>
            <p:nvPr/>
          </p:nvSpPr>
          <p:spPr>
            <a:xfrm>
              <a:off x="2800750" y="4156124"/>
              <a:ext cx="20447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Wild type  with glycine 96</a:t>
              </a:r>
              <a:endParaRPr lang="en-US" sz="24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3295120" y="3120097"/>
              <a:ext cx="349365" cy="1104459"/>
            </a:xfrm>
            <a:custGeom>
              <a:avLst/>
              <a:gdLst>
                <a:gd name="connsiteX0" fmla="*/ 73268 w 349365"/>
                <a:gd name="connsiteY0" fmla="*/ 1104459 h 1104459"/>
                <a:gd name="connsiteX1" fmla="*/ 18049 w 349365"/>
                <a:gd name="connsiteY1" fmla="*/ 386560 h 1104459"/>
                <a:gd name="connsiteX2" fmla="*/ 349365 w 349365"/>
                <a:gd name="connsiteY2" fmla="*/ 0 h 1104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9365" h="1104459">
                  <a:moveTo>
                    <a:pt x="73268" y="1104459"/>
                  </a:moveTo>
                  <a:cubicBezTo>
                    <a:pt x="22650" y="837548"/>
                    <a:pt x="-27967" y="570637"/>
                    <a:pt x="18049" y="386560"/>
                  </a:cubicBezTo>
                  <a:cubicBezTo>
                    <a:pt x="64065" y="202483"/>
                    <a:pt x="349365" y="0"/>
                    <a:pt x="349365" y="0"/>
                  </a:cubicBezTo>
                </a:path>
              </a:pathLst>
            </a:custGeom>
            <a:ln w="57150" cmpd="sng"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494338" y="1184701"/>
            <a:ext cx="3452422" cy="2532025"/>
            <a:chOff x="5494338" y="1184701"/>
            <a:chExt cx="3452422" cy="2532025"/>
          </a:xfrm>
        </p:grpSpPr>
        <p:sp>
          <p:nvSpPr>
            <p:cNvPr id="7" name="TextBox 6"/>
            <p:cNvSpPr txBox="1"/>
            <p:nvPr/>
          </p:nvSpPr>
          <p:spPr>
            <a:xfrm>
              <a:off x="5614610" y="1184701"/>
              <a:ext cx="33321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Mutant with alanine substituted for glycine 96</a:t>
              </a:r>
              <a:endParaRPr lang="en-US" sz="24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494338" y="2015638"/>
              <a:ext cx="2309802" cy="1701088"/>
            </a:xfrm>
            <a:custGeom>
              <a:avLst/>
              <a:gdLst>
                <a:gd name="connsiteX0" fmla="*/ 2029316 w 2309802"/>
                <a:gd name="connsiteY0" fmla="*/ 0 h 1701088"/>
                <a:gd name="connsiteX1" fmla="*/ 2194974 w 2309802"/>
                <a:gd name="connsiteY1" fmla="*/ 1325350 h 1701088"/>
                <a:gd name="connsiteX2" fmla="*/ 524585 w 2309802"/>
                <a:gd name="connsiteY2" fmla="*/ 1670494 h 1701088"/>
                <a:gd name="connsiteX3" fmla="*/ 0 w 2309802"/>
                <a:gd name="connsiteY3" fmla="*/ 704092 h 1701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9802" h="1701088">
                  <a:moveTo>
                    <a:pt x="2029316" y="0"/>
                  </a:moveTo>
                  <a:cubicBezTo>
                    <a:pt x="2237539" y="523467"/>
                    <a:pt x="2445763" y="1046934"/>
                    <a:pt x="2194974" y="1325350"/>
                  </a:cubicBezTo>
                  <a:cubicBezTo>
                    <a:pt x="1944185" y="1603766"/>
                    <a:pt x="890414" y="1774037"/>
                    <a:pt x="524585" y="1670494"/>
                  </a:cubicBezTo>
                  <a:cubicBezTo>
                    <a:pt x="158756" y="1566951"/>
                    <a:pt x="0" y="704092"/>
                    <a:pt x="0" y="704092"/>
                  </a:cubicBezTo>
                </a:path>
              </a:pathLst>
            </a:custGeom>
            <a:ln w="57150" cmpd="sng"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1342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Some Links to Autism through  Protein Glycine Dependencies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163" y="1600200"/>
            <a:ext cx="8769051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Protein Phosphatase 1 has essential </a:t>
            </a:r>
            <a:r>
              <a:rPr lang="en-US" dirty="0" err="1" smtClean="0"/>
              <a:t>glycines</a:t>
            </a:r>
            <a:r>
              <a:rPr lang="en-US" dirty="0" smtClean="0"/>
              <a:t> and depends on manganese as catalyst</a:t>
            </a:r>
          </a:p>
          <a:p>
            <a:pPr lvl="1"/>
            <a:r>
              <a:rPr lang="en-US" dirty="0" smtClean="0"/>
              <a:t>Deficiencies lead to hypothyroidism</a:t>
            </a:r>
          </a:p>
          <a:p>
            <a:r>
              <a:rPr lang="en-US" dirty="0" smtClean="0"/>
              <a:t>Glycine is a major source of methyl groups for methylation pathways</a:t>
            </a:r>
          </a:p>
          <a:p>
            <a:pPr lvl="1"/>
            <a:r>
              <a:rPr lang="en-US" dirty="0" smtClean="0"/>
              <a:t>Critical enzyme in glycine cleavage system depends on conserved </a:t>
            </a:r>
            <a:r>
              <a:rPr lang="en-US" dirty="0" err="1" smtClean="0"/>
              <a:t>glycines</a:t>
            </a:r>
            <a:endParaRPr lang="en-US" dirty="0" smtClean="0"/>
          </a:p>
          <a:p>
            <a:r>
              <a:rPr lang="en-US" dirty="0" smtClean="0"/>
              <a:t>GABA receptor has highly conserved glycine residue</a:t>
            </a:r>
          </a:p>
          <a:p>
            <a:r>
              <a:rPr lang="en-US" dirty="0" err="1" smtClean="0"/>
              <a:t>Prolyl</a:t>
            </a:r>
            <a:r>
              <a:rPr lang="en-US" dirty="0" smtClean="0"/>
              <a:t> </a:t>
            </a:r>
            <a:r>
              <a:rPr lang="en-US" dirty="0" err="1" smtClean="0"/>
              <a:t>aminopeptidase</a:t>
            </a:r>
            <a:r>
              <a:rPr lang="en-US" dirty="0" smtClean="0"/>
              <a:t> involved in gluten metabolism has multiple glycine dependencies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42533" y="6417733"/>
            <a:ext cx="6192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A </a:t>
            </a:r>
            <a:r>
              <a:rPr lang="en-US" sz="2000" dirty="0" err="1"/>
              <a:t>Samsel</a:t>
            </a:r>
            <a:r>
              <a:rPr lang="en-US" sz="2000" dirty="0"/>
              <a:t> and S Seneff. J </a:t>
            </a:r>
            <a:r>
              <a:rPr lang="en-US" sz="2000" dirty="0" err="1"/>
              <a:t>Biol</a:t>
            </a:r>
            <a:r>
              <a:rPr lang="en-US" sz="2000" dirty="0"/>
              <a:t> </a:t>
            </a:r>
            <a:r>
              <a:rPr lang="en-US" sz="2000" dirty="0" err="1"/>
              <a:t>Phys</a:t>
            </a:r>
            <a:r>
              <a:rPr lang="en-US" sz="2000" dirty="0"/>
              <a:t> &amp; </a:t>
            </a:r>
            <a:r>
              <a:rPr lang="en-US" sz="2000" dirty="0" err="1"/>
              <a:t>Chem</a:t>
            </a:r>
            <a:r>
              <a:rPr lang="en-US" sz="2000" dirty="0"/>
              <a:t> 2016;16:9-46.</a:t>
            </a:r>
          </a:p>
        </p:txBody>
      </p:sp>
    </p:spTree>
    <p:extLst>
      <p:ext uri="{BB962C8B-B14F-4D97-AF65-F5344CB8AC3E}">
        <p14:creationId xmlns:p14="http://schemas.microsoft.com/office/powerpoint/2010/main" val="1261282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16758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HelveticaNeue"/>
              </a:rPr>
              <a:t>“Metabolic </a:t>
            </a:r>
            <a:r>
              <a:rPr lang="en-US" sz="2800" b="1" dirty="0">
                <a:latin typeface="HelveticaNeue"/>
              </a:rPr>
              <a:t>biomarkers of increased </a:t>
            </a:r>
            <a:r>
              <a:rPr lang="en-US" sz="2800" b="1" dirty="0" smtClean="0">
                <a:latin typeface="HelveticaNeue"/>
              </a:rPr>
              <a:t>      oxidative </a:t>
            </a:r>
            <a:r>
              <a:rPr lang="en-US" sz="2800" b="1" dirty="0">
                <a:latin typeface="HelveticaNeue"/>
              </a:rPr>
              <a:t>stress and impaired methylation capacity in children with </a:t>
            </a:r>
            <a:r>
              <a:rPr lang="en-US" sz="2800" b="1" dirty="0" smtClean="0">
                <a:latin typeface="HelveticaNeue"/>
              </a:rPr>
              <a:t>autism”</a:t>
            </a:r>
            <a:r>
              <a:rPr lang="en-US" sz="2800" b="1" dirty="0" smtClean="0">
                <a:solidFill>
                  <a:srgbClr val="FF0000"/>
                </a:solidFill>
                <a:latin typeface="HelveticaNeue"/>
              </a:rPr>
              <a:t>* </a:t>
            </a:r>
            <a:r>
              <a:rPr lang="en-US" sz="2800" b="1" dirty="0">
                <a:solidFill>
                  <a:srgbClr val="FF0000"/>
                </a:solidFill>
              </a:rPr>
              <a:t/>
            </a:r>
            <a:br>
              <a:rPr lang="en-US" sz="2800" b="1" dirty="0">
                <a:solidFill>
                  <a:srgbClr val="FF0000"/>
                </a:solidFill>
              </a:rPr>
            </a:b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1130"/>
            <a:ext cx="8229600" cy="235822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“Conclusions</a:t>
            </a:r>
            <a:r>
              <a:rPr lang="en-US" b="1" dirty="0"/>
              <a:t>: </a:t>
            </a:r>
            <a:r>
              <a:rPr lang="en-US" dirty="0"/>
              <a:t>An increased vulnerability to oxidative stress and a decreased capacity for methylation may contribute to the develop- </a:t>
            </a:r>
            <a:r>
              <a:rPr lang="en-US" dirty="0" err="1"/>
              <a:t>ment</a:t>
            </a:r>
            <a:r>
              <a:rPr lang="en-US" dirty="0"/>
              <a:t> and clinical manifestation of autism</a:t>
            </a:r>
            <a:r>
              <a:rPr lang="en-US" dirty="0" smtClean="0"/>
              <a:t>.” 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20667" y="6189714"/>
            <a:ext cx="6466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*</a:t>
            </a:r>
            <a:r>
              <a:rPr lang="cs-CZ" sz="2400" dirty="0" smtClean="0"/>
              <a:t>S </a:t>
            </a:r>
            <a:r>
              <a:rPr lang="cs-CZ" sz="2400" dirty="0" err="1" smtClean="0"/>
              <a:t>Jill</a:t>
            </a:r>
            <a:r>
              <a:rPr lang="cs-CZ" sz="2400" dirty="0" smtClean="0"/>
              <a:t> James et al., </a:t>
            </a:r>
            <a:r>
              <a:rPr lang="cs-CZ" sz="2400" i="1" dirty="0" err="1" smtClean="0"/>
              <a:t>Am</a:t>
            </a:r>
            <a:r>
              <a:rPr lang="cs-CZ" sz="2400" i="1" dirty="0" smtClean="0"/>
              <a:t> </a:t>
            </a:r>
            <a:r>
              <a:rPr lang="cs-CZ" sz="2400" i="1" dirty="0"/>
              <a:t>J </a:t>
            </a:r>
            <a:r>
              <a:rPr lang="cs-CZ" sz="2400" i="1" dirty="0" err="1"/>
              <a:t>Clin</a:t>
            </a:r>
            <a:r>
              <a:rPr lang="cs-CZ" sz="2400" i="1" dirty="0"/>
              <a:t> </a:t>
            </a:r>
            <a:r>
              <a:rPr lang="cs-CZ" sz="2400" i="1" dirty="0" err="1"/>
              <a:t>Nutr</a:t>
            </a:r>
            <a:r>
              <a:rPr lang="cs-CZ" sz="2400" i="1" dirty="0"/>
              <a:t> </a:t>
            </a:r>
            <a:r>
              <a:rPr lang="cs-CZ" sz="2400" dirty="0"/>
              <a:t>2004;80:1611–7. </a:t>
            </a:r>
          </a:p>
        </p:txBody>
      </p:sp>
    </p:spTree>
    <p:extLst>
      <p:ext uri="{BB962C8B-B14F-4D97-AF65-F5344CB8AC3E}">
        <p14:creationId xmlns:p14="http://schemas.microsoft.com/office/powerpoint/2010/main" val="2829696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Glycine, Methyl-</a:t>
            </a:r>
            <a:r>
              <a:rPr lang="en-US" b="1" dirty="0" err="1" smtClean="0"/>
              <a:t>folate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and One-carbon Metabolism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9374" cy="4525963"/>
          </a:xfrm>
        </p:spPr>
        <p:txBody>
          <a:bodyPr/>
          <a:lstStyle/>
          <a:p>
            <a:r>
              <a:rPr lang="en-US" dirty="0"/>
              <a:t>Glycine is a key source of methyl groups for the one-carbon cycle via the glycine cleavage system</a:t>
            </a:r>
          </a:p>
          <a:p>
            <a:r>
              <a:rPr lang="en-US" dirty="0"/>
              <a:t>A glycine-rich region maintains shape and flexibility of glycine decarboxylase, a key enzyme in the glycine cleavage system</a:t>
            </a:r>
            <a:r>
              <a:rPr lang="en-US" dirty="0">
                <a:solidFill>
                  <a:srgbClr val="FF0000"/>
                </a:solidFill>
              </a:rPr>
              <a:t>*</a:t>
            </a:r>
          </a:p>
        </p:txBody>
      </p:sp>
      <p:pic>
        <p:nvPicPr>
          <p:cNvPr id="4" name="Picture 3" descr="glyc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456" y="1600200"/>
            <a:ext cx="2593485" cy="2593485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6891677" y="2653359"/>
            <a:ext cx="1096072" cy="1619757"/>
          </a:xfrm>
          <a:custGeom>
            <a:avLst/>
            <a:gdLst>
              <a:gd name="connsiteX0" fmla="*/ 237360 w 1096072"/>
              <a:gd name="connsiteY0" fmla="*/ 88398 h 1619757"/>
              <a:gd name="connsiteX1" fmla="*/ 20891 w 1096072"/>
              <a:gd name="connsiteY1" fmla="*/ 867634 h 1619757"/>
              <a:gd name="connsiteX2" fmla="*/ 814610 w 1096072"/>
              <a:gd name="connsiteY2" fmla="*/ 1618010 h 1619757"/>
              <a:gd name="connsiteX3" fmla="*/ 1088804 w 1096072"/>
              <a:gd name="connsiteY3" fmla="*/ 651180 h 1619757"/>
              <a:gd name="connsiteX4" fmla="*/ 569279 w 1096072"/>
              <a:gd name="connsiteY4" fmla="*/ 218271 h 1619757"/>
              <a:gd name="connsiteX5" fmla="*/ 309516 w 1096072"/>
              <a:gd name="connsiteY5" fmla="*/ 30677 h 1619757"/>
              <a:gd name="connsiteX6" fmla="*/ 237360 w 1096072"/>
              <a:gd name="connsiteY6" fmla="*/ 88398 h 161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6072" h="1619757">
                <a:moveTo>
                  <a:pt x="237360" y="88398"/>
                </a:moveTo>
                <a:cubicBezTo>
                  <a:pt x="189256" y="227891"/>
                  <a:pt x="-75317" y="612699"/>
                  <a:pt x="20891" y="867634"/>
                </a:cubicBezTo>
                <a:cubicBezTo>
                  <a:pt x="117099" y="1122569"/>
                  <a:pt x="636625" y="1654086"/>
                  <a:pt x="814610" y="1618010"/>
                </a:cubicBezTo>
                <a:cubicBezTo>
                  <a:pt x="992596" y="1581934"/>
                  <a:pt x="1129693" y="884470"/>
                  <a:pt x="1088804" y="651180"/>
                </a:cubicBezTo>
                <a:cubicBezTo>
                  <a:pt x="1047916" y="417890"/>
                  <a:pt x="699160" y="321688"/>
                  <a:pt x="569279" y="218271"/>
                </a:cubicBezTo>
                <a:cubicBezTo>
                  <a:pt x="439398" y="114854"/>
                  <a:pt x="369646" y="49917"/>
                  <a:pt x="309516" y="30677"/>
                </a:cubicBezTo>
                <a:cubicBezTo>
                  <a:pt x="249386" y="11437"/>
                  <a:pt x="285464" y="-51095"/>
                  <a:pt x="237360" y="88398"/>
                </a:cubicBezTo>
                <a:close/>
              </a:path>
            </a:pathLst>
          </a:cu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55255" y="3932968"/>
            <a:ext cx="145852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Methyl group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7354637" y="4473393"/>
            <a:ext cx="259762" cy="72151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40208" y="5311943"/>
            <a:ext cx="148862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Methyl </a:t>
            </a:r>
            <a:r>
              <a:rPr lang="en-US" dirty="0" err="1" smtClean="0"/>
              <a:t>Folate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10653" y="6356995"/>
            <a:ext cx="5801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  <a:r>
              <a:rPr lang="fr-FR" sz="2400" dirty="0"/>
              <a:t>A </a:t>
            </a:r>
            <a:r>
              <a:rPr lang="fr-FR" sz="2400" dirty="0" err="1"/>
              <a:t>Kume</a:t>
            </a:r>
            <a:r>
              <a:rPr lang="fr-FR" sz="2400" dirty="0"/>
              <a:t> et al., JBC 1991; 266(5): 3323-3329.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305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Impaired GABA</a:t>
            </a:r>
            <a:r>
              <a:rPr lang="en-US" b="1" baseline="30000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/>
              <a:t> Receptor Activity </a:t>
            </a:r>
            <a:br>
              <a:rPr lang="en-US" b="1" dirty="0" smtClean="0"/>
            </a:br>
            <a:r>
              <a:rPr lang="en-US" b="1" dirty="0" smtClean="0"/>
              <a:t>and Autism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11333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Autism has been linked to a weakened response of the inhibitory GABA receptor to stimuli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</a:p>
          <a:p>
            <a:r>
              <a:rPr lang="en-US" dirty="0" smtClean="0"/>
              <a:t>The GABA receptor has a conserved glycine at the entrance to the first membrane-spanning domain that is essential for its function</a:t>
            </a:r>
            <a:r>
              <a:rPr lang="en-US" dirty="0" smtClean="0">
                <a:solidFill>
                  <a:srgbClr val="FF0000"/>
                </a:solidFill>
              </a:rPr>
              <a:t>**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4711" y="6150114"/>
            <a:ext cx="58820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*</a:t>
            </a:r>
            <a:r>
              <a:rPr lang="fr-FR" sz="2000" dirty="0"/>
              <a:t>CD Robertson et al., </a:t>
            </a:r>
            <a:r>
              <a:rPr lang="fr-FR" sz="2000" dirty="0" err="1"/>
              <a:t>Current</a:t>
            </a:r>
            <a:r>
              <a:rPr lang="fr-FR" sz="2000" dirty="0"/>
              <a:t> </a:t>
            </a:r>
            <a:r>
              <a:rPr lang="fr-FR" sz="2000" dirty="0" err="1"/>
              <a:t>Biology</a:t>
            </a:r>
            <a:r>
              <a:rPr lang="fr-FR" sz="2000" dirty="0"/>
              <a:t> 2016;26: 80-85</a:t>
            </a:r>
          </a:p>
          <a:p>
            <a:r>
              <a:rPr lang="fr-FR" sz="2000" dirty="0">
                <a:solidFill>
                  <a:srgbClr val="FF0000"/>
                </a:solidFill>
              </a:rPr>
              <a:t>**</a:t>
            </a:r>
            <a:r>
              <a:rPr lang="fr-FR" sz="2000" dirty="0"/>
              <a:t>BX Carlson et al., Mol </a:t>
            </a:r>
            <a:r>
              <a:rPr lang="fr-FR" sz="2000" dirty="0" err="1"/>
              <a:t>Pharmacol</a:t>
            </a:r>
            <a:r>
              <a:rPr lang="fr-FR" sz="2000" dirty="0"/>
              <a:t>. 2000;57(3):474-84</a:t>
            </a:r>
            <a:endParaRPr lang="en-US" sz="2000" dirty="0"/>
          </a:p>
        </p:txBody>
      </p:sp>
      <p:pic>
        <p:nvPicPr>
          <p:cNvPr id="5" name="Picture 4" descr="GAB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132" y="1824038"/>
            <a:ext cx="3158067" cy="2383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47932" y="5063066"/>
            <a:ext cx="2218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1. </a:t>
            </a:r>
            <a:r>
              <a:rPr lang="en-US" sz="2000" b="1" dirty="0" smtClean="0"/>
              <a:t>GABA</a:t>
            </a:r>
            <a:r>
              <a:rPr lang="en-US" sz="2000" dirty="0" smtClean="0"/>
              <a:t> = Gamma amino butyric acid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4332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22241"/>
            <a:ext cx="8517467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Celiac Disease and </a:t>
            </a:r>
            <a:r>
              <a:rPr lang="en-US" sz="3600" b="1" dirty="0" err="1" smtClean="0"/>
              <a:t>Prolyl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Aminopeptidase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2041"/>
            <a:ext cx="8669867" cy="476673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Gluten </a:t>
            </a:r>
            <a:r>
              <a:rPr lang="en-US" dirty="0" smtClean="0"/>
              <a:t>intolerance and Celiac disease result </a:t>
            </a:r>
            <a:r>
              <a:rPr lang="en-US" dirty="0"/>
              <a:t>from inability to break down </a:t>
            </a:r>
            <a:r>
              <a:rPr lang="en-US" dirty="0" smtClean="0"/>
              <a:t>gluten, which is </a:t>
            </a:r>
            <a:r>
              <a:rPr lang="en-US" dirty="0"/>
              <a:t>enriched in </a:t>
            </a:r>
            <a:r>
              <a:rPr lang="en-US" dirty="0" err="1" smtClean="0"/>
              <a:t>proline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/>
              <a:t>Prolyl</a:t>
            </a:r>
            <a:r>
              <a:rPr lang="en-US" dirty="0"/>
              <a:t> </a:t>
            </a:r>
            <a:r>
              <a:rPr lang="en-US" dirty="0" err="1"/>
              <a:t>aminopeptidase</a:t>
            </a:r>
            <a:r>
              <a:rPr lang="en-US" dirty="0"/>
              <a:t>, the enzyme that breaks down </a:t>
            </a:r>
            <a:r>
              <a:rPr lang="en-US" dirty="0" err="1"/>
              <a:t>proline</a:t>
            </a:r>
            <a:r>
              <a:rPr lang="en-US" dirty="0"/>
              <a:t>-containing peptides, depends on </a:t>
            </a:r>
            <a:r>
              <a:rPr lang="en-US" i="1" dirty="0">
                <a:solidFill>
                  <a:srgbClr val="FF0000"/>
                </a:solidFill>
              </a:rPr>
              <a:t>manganese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as a catalyst </a:t>
            </a:r>
          </a:p>
          <a:p>
            <a:r>
              <a:rPr lang="en-US" dirty="0" err="1"/>
              <a:t>Prolyl</a:t>
            </a:r>
            <a:r>
              <a:rPr lang="en-US" dirty="0"/>
              <a:t> </a:t>
            </a:r>
            <a:r>
              <a:rPr lang="en-US" dirty="0" err="1"/>
              <a:t>aminopeptidase</a:t>
            </a:r>
            <a:r>
              <a:rPr lang="en-US" dirty="0"/>
              <a:t> also contains a highly conserved </a:t>
            </a:r>
            <a:r>
              <a:rPr lang="en-US" i="1" dirty="0" err="1">
                <a:solidFill>
                  <a:srgbClr val="FF0000"/>
                </a:solidFill>
              </a:rPr>
              <a:t>GxSxGG</a:t>
            </a:r>
            <a:r>
              <a:rPr lang="en-US" dirty="0"/>
              <a:t> motif plus two other regions with conserved </a:t>
            </a:r>
            <a:r>
              <a:rPr lang="en-US" dirty="0" err="1"/>
              <a:t>glycines</a:t>
            </a:r>
            <a:r>
              <a:rPr lang="en-US" dirty="0">
                <a:solidFill>
                  <a:srgbClr val="FF0000"/>
                </a:solidFill>
              </a:rPr>
              <a:t>**</a:t>
            </a:r>
          </a:p>
          <a:p>
            <a:r>
              <a:rPr lang="en-US" dirty="0" err="1"/>
              <a:t>Malabsorption</a:t>
            </a:r>
            <a:r>
              <a:rPr lang="en-US" dirty="0"/>
              <a:t> due to celiac disease can lead to nutritional deficiencies and symptoms of autism</a:t>
            </a:r>
            <a:r>
              <a:rPr lang="en-US" dirty="0">
                <a:solidFill>
                  <a:srgbClr val="FF0000"/>
                </a:solidFill>
              </a:rPr>
              <a:t>**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9867" y="5828774"/>
            <a:ext cx="71895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*</a:t>
            </a:r>
            <a:r>
              <a:rPr lang="fr-FR" sz="2000" dirty="0"/>
              <a:t>G. Janssen et al., </a:t>
            </a:r>
            <a:r>
              <a:rPr lang="fr-FR" sz="2000" dirty="0" err="1"/>
              <a:t>PLoS</a:t>
            </a:r>
            <a:r>
              <a:rPr lang="fr-FR" sz="2000" dirty="0"/>
              <a:t> One 2015; 10(6): e0128065 </a:t>
            </a:r>
          </a:p>
          <a:p>
            <a:r>
              <a:rPr lang="fr-FR" sz="2000" dirty="0">
                <a:solidFill>
                  <a:srgbClr val="FF0000"/>
                </a:solidFill>
              </a:rPr>
              <a:t>**</a:t>
            </a:r>
            <a:r>
              <a:rPr lang="fr-FR" sz="2000" dirty="0"/>
              <a:t>F Morel et al., </a:t>
            </a:r>
            <a:r>
              <a:rPr lang="fr-FR" sz="2000" dirty="0" err="1"/>
              <a:t>Biochimica</a:t>
            </a:r>
            <a:r>
              <a:rPr lang="fr-FR" sz="2000" dirty="0"/>
              <a:t> et </a:t>
            </a:r>
            <a:r>
              <a:rPr lang="fr-FR" sz="2000" dirty="0" err="1"/>
              <a:t>Biophysica</a:t>
            </a:r>
            <a:r>
              <a:rPr lang="fr-FR" sz="2000" dirty="0"/>
              <a:t> Acta 1999;1429: 501-505</a:t>
            </a:r>
          </a:p>
          <a:p>
            <a:r>
              <a:rPr lang="fr-FR" sz="2000" dirty="0">
                <a:solidFill>
                  <a:srgbClr val="FF0000"/>
                </a:solidFill>
              </a:rPr>
              <a:t>***</a:t>
            </a:r>
            <a:r>
              <a:rPr lang="fr-FR" sz="2000" dirty="0"/>
              <a:t>SJ </a:t>
            </a:r>
            <a:r>
              <a:rPr lang="fr-FR" sz="2000" dirty="0" err="1"/>
              <a:t>Genuis</a:t>
            </a:r>
            <a:r>
              <a:rPr lang="fr-FR" sz="2000" dirty="0"/>
              <a:t> and TP Bouchard, J Child </a:t>
            </a:r>
            <a:r>
              <a:rPr lang="fr-FR" sz="2000" dirty="0" err="1"/>
              <a:t>Neurol</a:t>
            </a:r>
            <a:r>
              <a:rPr lang="fr-FR" sz="2000" dirty="0"/>
              <a:t>. 2010;25(1):114-</a:t>
            </a:r>
            <a:r>
              <a:rPr lang="fr-FR" sz="2000" dirty="0" smtClean="0"/>
              <a:t>9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941837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22241"/>
            <a:ext cx="8517467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Celiac Disease and </a:t>
            </a:r>
            <a:r>
              <a:rPr lang="en-US" sz="3600" b="1" dirty="0" err="1" smtClean="0"/>
              <a:t>Prolyl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Aminopeptidase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2041"/>
            <a:ext cx="8669867" cy="476673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Gluten </a:t>
            </a:r>
            <a:r>
              <a:rPr lang="en-US" dirty="0" smtClean="0"/>
              <a:t>intolerance and Celiac disease result </a:t>
            </a:r>
            <a:r>
              <a:rPr lang="en-US" dirty="0"/>
              <a:t>from inability to break down </a:t>
            </a:r>
            <a:r>
              <a:rPr lang="en-US" dirty="0" smtClean="0"/>
              <a:t>gluten, which is </a:t>
            </a:r>
            <a:r>
              <a:rPr lang="en-US" dirty="0"/>
              <a:t>enriched in </a:t>
            </a:r>
            <a:r>
              <a:rPr lang="en-US" dirty="0" err="1" smtClean="0"/>
              <a:t>proline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/>
              <a:t>Prolyl</a:t>
            </a:r>
            <a:r>
              <a:rPr lang="en-US" dirty="0"/>
              <a:t> </a:t>
            </a:r>
            <a:r>
              <a:rPr lang="en-US" dirty="0" err="1"/>
              <a:t>aminopeptidase</a:t>
            </a:r>
            <a:r>
              <a:rPr lang="en-US" dirty="0"/>
              <a:t>, the enzyme that breaks down </a:t>
            </a:r>
            <a:r>
              <a:rPr lang="en-US" dirty="0" err="1"/>
              <a:t>proline</a:t>
            </a:r>
            <a:r>
              <a:rPr lang="en-US" dirty="0"/>
              <a:t>-containing peptides, depends on manganese as a catalyst </a:t>
            </a:r>
          </a:p>
          <a:p>
            <a:r>
              <a:rPr lang="en-US" dirty="0" err="1"/>
              <a:t>Prolyl</a:t>
            </a:r>
            <a:r>
              <a:rPr lang="en-US" dirty="0"/>
              <a:t> </a:t>
            </a:r>
            <a:r>
              <a:rPr lang="en-US" dirty="0" err="1"/>
              <a:t>aminopeptidase</a:t>
            </a:r>
            <a:r>
              <a:rPr lang="en-US" dirty="0"/>
              <a:t> also contains a highly conserved </a:t>
            </a:r>
            <a:r>
              <a:rPr lang="en-US" dirty="0" err="1"/>
              <a:t>GxSxGG</a:t>
            </a:r>
            <a:r>
              <a:rPr lang="en-US" dirty="0"/>
              <a:t> motif plus two other regions with conserved </a:t>
            </a:r>
            <a:r>
              <a:rPr lang="en-US" dirty="0" err="1"/>
              <a:t>glycines</a:t>
            </a:r>
            <a:r>
              <a:rPr lang="en-US" dirty="0">
                <a:solidFill>
                  <a:srgbClr val="FF0000"/>
                </a:solidFill>
              </a:rPr>
              <a:t>**</a:t>
            </a:r>
          </a:p>
          <a:p>
            <a:r>
              <a:rPr lang="en-US" dirty="0" err="1"/>
              <a:t>Malabsorption</a:t>
            </a:r>
            <a:r>
              <a:rPr lang="en-US" dirty="0"/>
              <a:t> due to celiac disease can lead to nutritional deficiencies and symptoms of autism</a:t>
            </a:r>
            <a:r>
              <a:rPr lang="en-US" dirty="0">
                <a:solidFill>
                  <a:srgbClr val="FF0000"/>
                </a:solidFill>
              </a:rPr>
              <a:t>**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9867" y="5828774"/>
            <a:ext cx="71895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*</a:t>
            </a:r>
            <a:r>
              <a:rPr lang="fr-FR" sz="2000" dirty="0"/>
              <a:t>G. Janssen et al., </a:t>
            </a:r>
            <a:r>
              <a:rPr lang="fr-FR" sz="2000" dirty="0" err="1"/>
              <a:t>PLoS</a:t>
            </a:r>
            <a:r>
              <a:rPr lang="fr-FR" sz="2000" dirty="0"/>
              <a:t> One 2015; 10(6): e0128065 </a:t>
            </a:r>
          </a:p>
          <a:p>
            <a:r>
              <a:rPr lang="fr-FR" sz="2000" dirty="0">
                <a:solidFill>
                  <a:srgbClr val="FF0000"/>
                </a:solidFill>
              </a:rPr>
              <a:t>**</a:t>
            </a:r>
            <a:r>
              <a:rPr lang="fr-FR" sz="2000" dirty="0"/>
              <a:t>F Morel et al., </a:t>
            </a:r>
            <a:r>
              <a:rPr lang="fr-FR" sz="2000" dirty="0" err="1"/>
              <a:t>Biochimica</a:t>
            </a:r>
            <a:r>
              <a:rPr lang="fr-FR" sz="2000" dirty="0"/>
              <a:t> et </a:t>
            </a:r>
            <a:r>
              <a:rPr lang="fr-FR" sz="2000" dirty="0" err="1"/>
              <a:t>Biophysica</a:t>
            </a:r>
            <a:r>
              <a:rPr lang="fr-FR" sz="2000" dirty="0"/>
              <a:t> Acta 1999;1429: 501-505</a:t>
            </a:r>
          </a:p>
          <a:p>
            <a:r>
              <a:rPr lang="fr-FR" sz="2000" dirty="0">
                <a:solidFill>
                  <a:srgbClr val="FF0000"/>
                </a:solidFill>
              </a:rPr>
              <a:t>***</a:t>
            </a:r>
            <a:r>
              <a:rPr lang="fr-FR" sz="2000" dirty="0"/>
              <a:t>SJ </a:t>
            </a:r>
            <a:r>
              <a:rPr lang="fr-FR" sz="2000" dirty="0" err="1"/>
              <a:t>Genuis</a:t>
            </a:r>
            <a:r>
              <a:rPr lang="fr-FR" sz="2000" dirty="0"/>
              <a:t> and TP Bouchard, J Child </a:t>
            </a:r>
            <a:r>
              <a:rPr lang="fr-FR" sz="2000" dirty="0" err="1"/>
              <a:t>Neurol</a:t>
            </a:r>
            <a:r>
              <a:rPr lang="fr-FR" sz="2000" dirty="0"/>
              <a:t>. 2010;25(1):114-</a:t>
            </a:r>
            <a:r>
              <a:rPr lang="fr-FR" sz="2000" dirty="0" smtClean="0"/>
              <a:t>9</a:t>
            </a:r>
            <a:endParaRPr lang="fr-FR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12648" y="1636653"/>
            <a:ext cx="8737600" cy="2062103"/>
          </a:xfrm>
          <a:prstGeom prst="rect">
            <a:avLst/>
          </a:prstGeom>
          <a:solidFill>
            <a:srgbClr val="FFF9A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Wheat is routinely sprayed right before harvest with glyphosate as a desiccant</a:t>
            </a:r>
          </a:p>
          <a:p>
            <a:pPr algn="ctr"/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65743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284969" cy="4525963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Manganese deficiency and autism</a:t>
            </a:r>
          </a:p>
          <a:p>
            <a:r>
              <a:rPr lang="en-US" dirty="0" smtClean="0"/>
              <a:t>Glyphosate insertion into proteins in place of glycine: multiple links to autism</a:t>
            </a:r>
          </a:p>
          <a:p>
            <a:r>
              <a:rPr lang="en-US" dirty="0" smtClean="0"/>
              <a:t>Summary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538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16490"/>
            <a:ext cx="8365899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United States is facing an epidemic in autism  </a:t>
            </a:r>
          </a:p>
          <a:p>
            <a:pPr lvl="1"/>
            <a:r>
              <a:rPr lang="en-US" dirty="0" smtClean="0"/>
              <a:t>Glyphosate likely plays an important role</a:t>
            </a:r>
          </a:p>
          <a:p>
            <a:r>
              <a:rPr lang="en-US" dirty="0" smtClean="0"/>
              <a:t>Many of the known features of autism can be explained by the known toxicological mechanisms of glyphosate</a:t>
            </a:r>
          </a:p>
          <a:p>
            <a:r>
              <a:rPr lang="en-US" dirty="0" smtClean="0"/>
              <a:t>Two key factors are manganese deficiency and disrupted proteins due to glyphosate substituting by mistake for </a:t>
            </a:r>
            <a:r>
              <a:rPr lang="en-US" dirty="0" smtClean="0"/>
              <a:t>essential </a:t>
            </a:r>
            <a:r>
              <a:rPr lang="en-US" smtClean="0"/>
              <a:t>glycine residues during </a:t>
            </a:r>
            <a:r>
              <a:rPr lang="en-US" dirty="0" smtClean="0"/>
              <a:t>protein 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903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81174" y="2668511"/>
            <a:ext cx="37817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Introduction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9242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“A </a:t>
            </a:r>
            <a:r>
              <a:rPr lang="en-US" sz="3600" b="1" dirty="0"/>
              <a:t>comparison of temporal trends in United States autism prevalence to trends in suspected environmental </a:t>
            </a:r>
            <a:r>
              <a:rPr lang="en-US" sz="3600" b="1" dirty="0" smtClean="0"/>
              <a:t>factors”</a:t>
            </a:r>
            <a:r>
              <a:rPr lang="en-US" sz="3600" b="1" dirty="0" smtClean="0">
                <a:solidFill>
                  <a:srgbClr val="FF0000"/>
                </a:solidFill>
              </a:rPr>
              <a:t>*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1733" y="3559705"/>
            <a:ext cx="8229600" cy="2841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55521" y="1972204"/>
            <a:ext cx="8229600" cy="3008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Data suggest ~</a:t>
            </a:r>
            <a:r>
              <a:rPr lang="en-US" sz="2800" dirty="0"/>
              <a:t>75-80% of the tracked increase in autism since 1988 is due to </a:t>
            </a:r>
            <a:r>
              <a:rPr lang="en-US" sz="2800" i="1" dirty="0">
                <a:solidFill>
                  <a:srgbClr val="FF0000"/>
                </a:solidFill>
              </a:rPr>
              <a:t>an actual increase </a:t>
            </a:r>
            <a:r>
              <a:rPr lang="en-US" sz="2800" dirty="0"/>
              <a:t>in the disorder rather than to changing diagnostic </a:t>
            </a:r>
            <a:r>
              <a:rPr lang="en-US" sz="2800" dirty="0" smtClean="0"/>
              <a:t>criteria</a:t>
            </a:r>
          </a:p>
          <a:p>
            <a:endParaRPr lang="en-US" sz="2800" dirty="0"/>
          </a:p>
          <a:p>
            <a:r>
              <a:rPr lang="en-US" sz="2800" dirty="0" err="1"/>
              <a:t>P</a:t>
            </a:r>
            <a:r>
              <a:rPr lang="en-US" sz="2800" dirty="0" err="1" smtClean="0"/>
              <a:t>olybrominated</a:t>
            </a:r>
            <a:r>
              <a:rPr lang="en-US" sz="2800" dirty="0" smtClean="0"/>
              <a:t> </a:t>
            </a:r>
            <a:r>
              <a:rPr lang="en-US" sz="2800" dirty="0" err="1"/>
              <a:t>diphenyl</a:t>
            </a:r>
            <a:r>
              <a:rPr lang="en-US" sz="2800" dirty="0"/>
              <a:t> </a:t>
            </a:r>
            <a:r>
              <a:rPr lang="en-US" sz="2800" dirty="0" smtClean="0"/>
              <a:t>ethers (fire retardants), </a:t>
            </a:r>
            <a:r>
              <a:rPr lang="en-US" sz="2800" i="1" dirty="0">
                <a:solidFill>
                  <a:srgbClr val="FF0000"/>
                </a:solidFill>
              </a:rPr>
              <a:t>aluminum</a:t>
            </a:r>
            <a:r>
              <a:rPr lang="en-US" sz="2800" dirty="0"/>
              <a:t> adjuvants, and the herbicide </a:t>
            </a:r>
            <a:r>
              <a:rPr lang="en-US" sz="2800" i="1" dirty="0">
                <a:solidFill>
                  <a:srgbClr val="FF0000"/>
                </a:solidFill>
              </a:rPr>
              <a:t>glyphosate</a:t>
            </a:r>
            <a:r>
              <a:rPr lang="en-US" sz="2800" dirty="0"/>
              <a:t> have increasing trends that correlate positively to the rise in autism. </a:t>
            </a:r>
          </a:p>
          <a:p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080816" y="6400800"/>
            <a:ext cx="4977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Cynthia </a:t>
            </a:r>
            <a:r>
              <a:rPr lang="en-US" dirty="0" err="1" smtClean="0"/>
              <a:t>Nevin</a:t>
            </a:r>
            <a:r>
              <a:rPr lang="en-US" dirty="0" smtClean="0"/>
              <a:t>, </a:t>
            </a:r>
            <a:r>
              <a:rPr lang="en-US" i="1" dirty="0" smtClean="0"/>
              <a:t>Environmental </a:t>
            </a:r>
            <a:r>
              <a:rPr lang="en-US" i="1" dirty="0"/>
              <a:t>Health</a:t>
            </a:r>
            <a:r>
              <a:rPr lang="en-US" dirty="0"/>
              <a:t> 2014, </a:t>
            </a:r>
            <a:r>
              <a:rPr lang="en-US" b="1" dirty="0"/>
              <a:t>13</a:t>
            </a:r>
            <a:r>
              <a:rPr lang="en-US" dirty="0"/>
              <a:t>:73  </a:t>
            </a:r>
          </a:p>
        </p:txBody>
      </p:sp>
    </p:spTree>
    <p:extLst>
      <p:ext uri="{BB962C8B-B14F-4D97-AF65-F5344CB8AC3E}">
        <p14:creationId xmlns:p14="http://schemas.microsoft.com/office/powerpoint/2010/main" val="2345404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-yr-old autis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266699"/>
            <a:ext cx="9105900" cy="641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19601" y="3318933"/>
            <a:ext cx="1100664" cy="2675467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418663" y="2506136"/>
            <a:ext cx="16934" cy="1032934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84541" y="6415237"/>
            <a:ext cx="593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 </a:t>
            </a:r>
            <a:r>
              <a:rPr lang="en-US" dirty="0" smtClean="0"/>
              <a:t>Figure 15, Seneff et al., Agricultural </a:t>
            </a:r>
            <a:r>
              <a:rPr lang="en-US" dirty="0"/>
              <a:t>Sciences, 2015, 6, 42-70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64121" y="2412536"/>
            <a:ext cx="3172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 = 0.9972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1084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Autism Prevalence: 6 year olds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08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2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Glyphosate and Autism: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Some Biological </a:t>
            </a:r>
            <a:r>
              <a:rPr lang="en-US" b="1" dirty="0"/>
              <a:t>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292" y="1200799"/>
            <a:ext cx="8468508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Disruption of gut </a:t>
            </a:r>
            <a:r>
              <a:rPr lang="en-US" dirty="0" smtClean="0"/>
              <a:t>microbes</a:t>
            </a:r>
            <a:r>
              <a:rPr lang="en-US" baseline="30000" dirty="0" smtClean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Children with autism suffer from many digestive </a:t>
            </a:r>
            <a:r>
              <a:rPr lang="en-US" dirty="0" smtClean="0"/>
              <a:t>issues</a:t>
            </a:r>
          </a:p>
          <a:p>
            <a:r>
              <a:rPr lang="en-US" dirty="0"/>
              <a:t>Metal chelation (especially manganese)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Manganese deficiency leads to impaired mitochondrial function and glutamate toxicity in the </a:t>
            </a:r>
            <a:r>
              <a:rPr lang="en-US" dirty="0" smtClean="0"/>
              <a:t>brain</a:t>
            </a:r>
            <a:endParaRPr lang="en-US" dirty="0"/>
          </a:p>
          <a:p>
            <a:r>
              <a:rPr lang="en-US" dirty="0"/>
              <a:t>Disruption of sulfur metabolism, glutathione deficiency, impaired methylation pathways</a:t>
            </a:r>
            <a:r>
              <a:rPr lang="en-US" baseline="30000" dirty="0">
                <a:solidFill>
                  <a:srgbClr val="FF0000"/>
                </a:solidFill>
              </a:rPr>
              <a:t>1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Inhibition </a:t>
            </a:r>
            <a:r>
              <a:rPr lang="en-US" dirty="0"/>
              <a:t>of pituitary release of thyroid stimulating hormone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hypothyroidism</a:t>
            </a:r>
            <a:r>
              <a:rPr lang="en-US" baseline="30000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Moms with hypothyroidism have 4-fold increased risk to autism in </a:t>
            </a:r>
            <a:r>
              <a:rPr lang="en-US" dirty="0" smtClean="0"/>
              <a:t>the fetus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38938" y="5783305"/>
            <a:ext cx="57229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1. </a:t>
            </a:r>
            <a:r>
              <a:rPr lang="en-US" sz="2000" dirty="0" err="1" smtClean="0"/>
              <a:t>Samsel</a:t>
            </a:r>
            <a:r>
              <a:rPr lang="en-US" sz="2000" dirty="0" smtClean="0"/>
              <a:t> and Seneff, Entropy 2013;15(4):1416-1463.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2. </a:t>
            </a:r>
            <a:r>
              <a:rPr lang="en-US" sz="2000" dirty="0" err="1" smtClean="0"/>
              <a:t>Samsel</a:t>
            </a:r>
            <a:r>
              <a:rPr lang="en-US" sz="2000" dirty="0" smtClean="0"/>
              <a:t> and Seneff, </a:t>
            </a:r>
            <a:r>
              <a:rPr lang="en-US" sz="2000" dirty="0" err="1" smtClean="0"/>
              <a:t>Surg</a:t>
            </a:r>
            <a:r>
              <a:rPr lang="en-US" sz="2000" dirty="0" smtClean="0"/>
              <a:t> </a:t>
            </a:r>
            <a:r>
              <a:rPr lang="en-US" sz="2000" dirty="0" err="1" smtClean="0"/>
              <a:t>Neurol</a:t>
            </a:r>
            <a:r>
              <a:rPr lang="en-US" sz="2000" dirty="0" smtClean="0"/>
              <a:t> Int. 2015;6:45.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3</a:t>
            </a:r>
            <a:r>
              <a:rPr lang="en-US" sz="2000" dirty="0">
                <a:solidFill>
                  <a:srgbClr val="FF0000"/>
                </a:solidFill>
              </a:rPr>
              <a:t>. </a:t>
            </a:r>
            <a:r>
              <a:rPr lang="en-US" sz="2000" dirty="0"/>
              <a:t>Beecham and Seneff, Journal of Autism 2016;3:1. </a:t>
            </a:r>
          </a:p>
        </p:txBody>
      </p:sp>
    </p:spTree>
    <p:extLst>
      <p:ext uri="{BB962C8B-B14F-4D97-AF65-F5344CB8AC3E}">
        <p14:creationId xmlns:p14="http://schemas.microsoft.com/office/powerpoint/2010/main" val="4008088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83504" y="2668511"/>
            <a:ext cx="6577079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Manganese deficiency 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 autism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4406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Glyphosate Depletes Iron, Manganese and Zinc in Plants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manganese_plants_glyphoate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24" r="-1512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038826" y="6126163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D Huber, </a:t>
            </a:r>
            <a:r>
              <a:rPr lang="en-US" b="1" dirty="0"/>
              <a:t>What About Glyphosate-Induced Manganese Deficiency? </a:t>
            </a:r>
            <a:endParaRPr lang="en-US" dirty="0"/>
          </a:p>
          <a:p>
            <a:r>
              <a:rPr lang="en-US" dirty="0" smtClean="0"/>
              <a:t>Fluid Journal 2007: 20-22.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125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3729</TotalTime>
  <Words>1774</Words>
  <Application>Microsoft Macintosh PowerPoint</Application>
  <PresentationFormat>On-screen Show (4:3)</PresentationFormat>
  <Paragraphs>228</Paragraphs>
  <Slides>30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Glyphosate and Autism</vt:lpstr>
      <vt:lpstr>PowerPoint Presentation</vt:lpstr>
      <vt:lpstr>Outline</vt:lpstr>
      <vt:lpstr>PowerPoint Presentation</vt:lpstr>
      <vt:lpstr>“A comparison of temporal trends in United States autism prevalence to trends in suspected environmental factors”*</vt:lpstr>
      <vt:lpstr>Autism Prevalence: 6 year olds*</vt:lpstr>
      <vt:lpstr>Glyphosate and Autism:  Some Biological Mechanisms</vt:lpstr>
      <vt:lpstr>PowerPoint Presentation</vt:lpstr>
      <vt:lpstr>Glyphosate Depletes Iron, Manganese and Zinc in Plants*</vt:lpstr>
      <vt:lpstr>Severe Deficiency in Serum Manganese and Cobalt in Cows*</vt:lpstr>
      <vt:lpstr>Severe Deficiency in Serum Manganese and Cobalt in Cows*</vt:lpstr>
      <vt:lpstr>Some Consequences of  Manganese Deficiency</vt:lpstr>
      <vt:lpstr>Low Manganese in Teeth Linked to Autism*</vt:lpstr>
      <vt:lpstr>Lactobacillus Depends on Manganese!*</vt:lpstr>
      <vt:lpstr>Lactobacillus Depends on Manganese!*</vt:lpstr>
      <vt:lpstr>Glutamine Synthesis Depends                on Manganese!</vt:lpstr>
      <vt:lpstr>Glyphosate and Glutamate*,**</vt:lpstr>
      <vt:lpstr>“Alteration of Plasma Glutamate and Glutamine Levels in Children with          High-Functioning Autism”*</vt:lpstr>
      <vt:lpstr>PowerPoint Presentation</vt:lpstr>
      <vt:lpstr>What If Glyphosate Could Insert Itself Into Protein Synthesis???</vt:lpstr>
      <vt:lpstr>Extra Piece Sticks Out at Active Site</vt:lpstr>
      <vt:lpstr>Extra Piece Sticks Out at Active Site</vt:lpstr>
      <vt:lpstr>Inhibition of EPSPS by glyphosate: Resistant E coli mutant*</vt:lpstr>
      <vt:lpstr>Some Links to Autism through  Protein Glycine Dependencies*</vt:lpstr>
      <vt:lpstr>“Metabolic biomarkers of increased       oxidative stress and impaired methylation capacity in children with autism”*  </vt:lpstr>
      <vt:lpstr>Glycine, Methyl-folate  and One-carbon Metabolism</vt:lpstr>
      <vt:lpstr>Impaired GABA1 Receptor Activity  and Autism</vt:lpstr>
      <vt:lpstr>Celiac Disease and Prolyl Aminopeptidase</vt:lpstr>
      <vt:lpstr>Celiac Disease and Prolyl Aminopeptidase</vt:lpstr>
      <vt:lpstr>Summary</vt:lpstr>
    </vt:vector>
  </TitlesOfParts>
  <Company>MIT CSAIL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Seneff</dc:creator>
  <cp:lastModifiedBy>Stephanie Seneff</cp:lastModifiedBy>
  <cp:revision>26</cp:revision>
  <dcterms:created xsi:type="dcterms:W3CDTF">2016-09-28T10:05:27Z</dcterms:created>
  <dcterms:modified xsi:type="dcterms:W3CDTF">2016-10-10T15:42:58Z</dcterms:modified>
</cp:coreProperties>
</file>